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57" r:id="rId4"/>
    <p:sldId id="258" r:id="rId5"/>
    <p:sldId id="260" r:id="rId6"/>
    <p:sldId id="261" r:id="rId7"/>
    <p:sldId id="263" r:id="rId8"/>
    <p:sldId id="266" r:id="rId9"/>
    <p:sldId id="264" r:id="rId10"/>
    <p:sldId id="262" r:id="rId11"/>
    <p:sldId id="265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hua Tolulope Majekodunmi" initials="JTM" lastIdx="2" clrIdx="0">
    <p:extLst>
      <p:ext uri="{19B8F6BF-5375-455C-9EA6-DF929625EA0E}">
        <p15:presenceInfo xmlns:p15="http://schemas.microsoft.com/office/powerpoint/2012/main" userId="S::majekjt@unisa.ac.za::7c8358a1-d1fc-4bb0-86cf-1cff87ed7f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A816"/>
    <a:srgbClr val="66FF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28" autoAdjust="0"/>
    <p:restoredTop sz="94660"/>
  </p:normalViewPr>
  <p:slideViewPr>
    <p:cSldViewPr snapToGrid="0">
      <p:cViewPr varScale="1">
        <p:scale>
          <a:sx n="62" d="100"/>
          <a:sy n="62" d="100"/>
        </p:scale>
        <p:origin x="40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A4B041-2F9D-4BD9-B79E-46460E6CD45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B5043-21F5-46B6-B72F-2D78AC790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91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Aft>
                <a:spcPts val="800"/>
              </a:spcAft>
              <a:defRPr sz="1700" b="0">
                <a:solidFill>
                  <a:srgbClr val="232B34"/>
                </a:solidFill>
                <a:latin typeface="Aptos"/>
              </a:defRPr>
            </a:pPr>
            <a:r>
              <a:rPr lang="en-US" sz="1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¹²C emission was not observed in the reported search.</a:t>
            </a:r>
          </a:p>
          <a:p>
            <a:pPr algn="l">
              <a:spcAft>
                <a:spcPts val="800"/>
              </a:spcAft>
              <a:defRPr sz="1700" b="0">
                <a:solidFill>
                  <a:srgbClr val="232B34"/>
                </a:solidFill>
                <a:latin typeface="Aptos"/>
              </a:defRPr>
            </a:pPr>
            <a:r>
              <a:rPr lang="en-US" sz="1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The result establishes an experimental lower limit on the partial half-life.</a:t>
            </a:r>
          </a:p>
          <a:p>
            <a:pPr algn="l">
              <a:spcAft>
                <a:spcPts val="800"/>
              </a:spcAft>
              <a:defRPr sz="1700" b="0">
                <a:solidFill>
                  <a:srgbClr val="232B34"/>
                </a:solidFill>
                <a:latin typeface="Aptos"/>
              </a:defRPr>
            </a:pPr>
            <a:r>
              <a:rPr lang="en-US" sz="1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Non-observation constrains the channel; it does not prove that the channel is forbidden.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B5043-21F5-46B6-B72F-2D78AC7904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71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F258F-A782-476A-BA1F-B25DAC215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45EE29-915E-4C53-A5C2-941097802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6A8FB-C243-4334-BD73-9F64B4371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E87AE-FDE7-40B5-A8E7-E39965764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0433A-F333-43E6-8C6D-E94B43F9F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9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89C76-7F05-412C-9CE3-0C656C64A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0B3AE-7BE2-474C-AC39-AC27A7ABEB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FD312-774F-4690-93B2-9A6BC6316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B27B4-A659-4DA6-90E8-6D87D5CC2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721EB-47AC-4A88-97A6-9BFB3D92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6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A66D4-317A-4AA4-B319-05E8D7BD0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E75E9-859B-4200-BA5C-B312ADA77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489DA-CDE4-41FC-96CF-E8BE4D5A6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E0F75-7220-4782-A277-CB1CC52A1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5804C-A740-4E36-BC07-C4828B3E9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23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B199A-7FC2-4582-B4A4-BBF44228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DA20F-AAFF-48F5-8B2D-A92F8644EC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D1D4A1-A5D3-46C5-A2FC-6ACBA293A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53817-732D-4D8E-8402-8CEEC6B41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4BEA7-5D79-4768-8E2D-D054F2BB5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8DDA60-7490-4679-A6C2-5F8D276A7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326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7924A-206E-44F9-8D32-A8E84FB98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77426-C608-480E-861A-96C1BE637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45C8-695A-413E-8A45-92614550E3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740422-D773-4FD8-A55D-3FDBBA2B53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3F7105-4067-4AC2-8BF7-1168B57E08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FBB898-C877-463D-8728-18301F9B2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3AD6E5-DD54-4AE6-9C21-FDA3C7CB8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AC80C0-C2EA-49EB-8C5E-4B8E31D7D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10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4C2D5-A038-41E4-9D65-CB3CF549E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D2CE68-AE20-40F6-8D17-C3F145971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77FE1-E33B-4007-ABA5-244AE6E4C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BC602-1199-4E6F-83E5-4FEDAB285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865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8E059A-BE5F-4445-AE9C-6DB520E53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B1A90C-179C-4985-8F6F-E0F70235A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F42DE-6A62-4AF8-9714-A32F1F49D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39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63EDE-AA4D-4330-8F53-3CCB22BD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6DE7C-248D-4652-AEDA-CA160E45C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5506F-3CBD-4ED6-95F1-6EB6F2B9B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1144E-C60B-4D91-A67A-508A37CB2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19250-1773-4547-B4A5-32C115E1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8605DA-829C-4BA6-88B5-A86378844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10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44142-C58F-4171-A5DF-31D7EE5C4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BDF31-56FF-4274-A1EB-82EFD05A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4BDAA-4690-4B24-8ED8-89C66702A0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3D8E0-BB8B-4B40-AF11-129924216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0F367C-6C48-481A-B1C6-4F0953963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7117A-F9FB-4F7F-B764-1E64A70F8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420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F3484-7A5B-48BD-9D59-7296C668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44AE0A-7675-48BA-8EDF-08D17BFBC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9AAB2-ABEF-4812-AF96-D9CDEC71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0CE85-4F70-4105-882D-7A9D248DA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860D1-012F-48EF-8CC4-B0384D51C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953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B5F7FE-03C5-4C93-8CF5-DFE05E6D3E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FEF8B-3586-4E3B-82EA-6EDA6F551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99928-1F70-47AC-90F4-C685EF782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29849-F835-4F75-9B7D-02636DA71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551FC-799A-4156-8EB6-D47EE5F37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010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12151A-0B0E-4A02-9B42-55B3A87BD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08A85-FCC6-4DA7-A7FC-6208397E4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B56BC-EDEE-430E-8588-8B5E6E4DB9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6AC00-DE2A-40A2-A3B4-20467B694F0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333B0-5C43-4F12-943A-3BC09FDC8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CED6B-FC40-46BE-A17C-A5EBADAD4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CB6B4-5813-4F7D-88FD-C4AF370AA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5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F5B3EF-CAC3-4CD9-A5CA-44E7F0D4A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59492" cy="11188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4E87DF-092F-463B-BECF-72BE8CD9F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74" y="0"/>
            <a:ext cx="3541726" cy="942976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26662B6-A838-4439-BFE9-109A12B9A28F}"/>
              </a:ext>
            </a:extLst>
          </p:cNvPr>
          <p:cNvSpPr/>
          <p:nvPr/>
        </p:nvSpPr>
        <p:spPr>
          <a:xfrm>
            <a:off x="506104" y="1600200"/>
            <a:ext cx="10829925" cy="133170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Interplay of pairing localization and deformation in the newly observed </a:t>
            </a:r>
            <a:r>
              <a:rPr lang="en-US" sz="4000" baseline="30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12</a:t>
            </a:r>
            <a:r>
              <a:rPr lang="en-US" sz="4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 cluster decay of proton-rich </a:t>
            </a:r>
            <a:r>
              <a:rPr lang="en-US" sz="4000" baseline="30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116</a:t>
            </a:r>
            <a:r>
              <a:rPr lang="en-US" sz="4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53ECA1BC-AC24-4C86-992E-E209BA617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5301" y="3411493"/>
            <a:ext cx="2691108" cy="324062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Majekodunmi Joshua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2739DF-49BD-4F3D-BAC3-939A0B6231B7}"/>
              </a:ext>
            </a:extLst>
          </p:cNvPr>
          <p:cNvSpPr txBox="1"/>
          <p:nvPr/>
        </p:nvSpPr>
        <p:spPr>
          <a:xfrm>
            <a:off x="927409" y="437620"/>
            <a:ext cx="795494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Recent Advances and Methods in Nuclear and Atomic Physics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29B26EB-79D2-4DD6-97BF-62E6B4FC8124}"/>
              </a:ext>
            </a:extLst>
          </p:cNvPr>
          <p:cNvCxnSpPr>
            <a:cxnSpLocks/>
          </p:cNvCxnSpPr>
          <p:nvPr/>
        </p:nvCxnSpPr>
        <p:spPr>
          <a:xfrm>
            <a:off x="1173233" y="762294"/>
            <a:ext cx="7477041" cy="0"/>
          </a:xfrm>
          <a:prstGeom prst="line">
            <a:avLst/>
          </a:prstGeom>
          <a:ln w="28575">
            <a:gradFill>
              <a:gsLst>
                <a:gs pos="0">
                  <a:srgbClr val="FFFF00"/>
                </a:gs>
                <a:gs pos="42000">
                  <a:srgbClr val="0070C0"/>
                </a:gs>
                <a:gs pos="51000">
                  <a:schemeClr val="accent4">
                    <a:lumMod val="20000"/>
                    <a:lumOff val="80000"/>
                  </a:schemeClr>
                </a:gs>
                <a:gs pos="98000">
                  <a:srgbClr val="0070C0"/>
                </a:gs>
              </a:gsLst>
              <a:lin ang="5400000" scaled="1"/>
            </a:gra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22146CE-895B-4FDD-B19F-D29B0BE31292}"/>
              </a:ext>
            </a:extLst>
          </p:cNvPr>
          <p:cNvSpPr txBox="1"/>
          <p:nvPr/>
        </p:nvSpPr>
        <p:spPr>
          <a:xfrm>
            <a:off x="628650" y="3926101"/>
            <a:ext cx="988695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University of South Africa,  College of Science, Engineering and Technology (CSET)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1607213-4A6D-4AEB-B831-D0A668E7254C}"/>
              </a:ext>
            </a:extLst>
          </p:cNvPr>
          <p:cNvSpPr txBox="1">
            <a:spLocks/>
          </p:cNvSpPr>
          <p:nvPr/>
        </p:nvSpPr>
        <p:spPr>
          <a:xfrm>
            <a:off x="228600" y="4578312"/>
            <a:ext cx="10515600" cy="2120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Outline:</a:t>
            </a:r>
            <a:b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The longstanding interest in cluster decay</a:t>
            </a:r>
          </a:p>
          <a:p>
            <a:pPr algn="l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The experimental evidence for </a:t>
            </a:r>
            <a:r>
              <a:rPr lang="en-US" baseline="30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12</a:t>
            </a:r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 emission from </a:t>
            </a:r>
            <a:r>
              <a:rPr lang="en-US" baseline="30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116</a:t>
            </a:r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Cs </a:t>
            </a:r>
          </a:p>
          <a:p>
            <a:pPr algn="l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Questions about nuclear structure and tunnelling </a:t>
            </a:r>
          </a:p>
          <a:p>
            <a:pPr algn="l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The physical conclusions.</a:t>
            </a:r>
          </a:p>
          <a:p>
            <a:endParaRPr lang="en-US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208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7EAE40E-9478-42D3-9030-4FB7A2813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795" y="0"/>
            <a:ext cx="9464410" cy="6858000"/>
          </a:xfrm>
          <a:prstGeom prst="rect">
            <a:avLst/>
          </a:prstGeom>
        </p:spPr>
      </p:pic>
      <p:sp>
        <p:nvSpPr>
          <p:cNvPr id="15" name="Elipse 36">
            <a:extLst>
              <a:ext uri="{FF2B5EF4-FFF2-40B4-BE49-F238E27FC236}">
                <a16:creationId xmlns:a16="http://schemas.microsoft.com/office/drawing/2014/main" id="{4564BCE0-F89A-4733-8BC4-BA4F882C47A4}"/>
              </a:ext>
            </a:extLst>
          </p:cNvPr>
          <p:cNvSpPr/>
          <p:nvPr/>
        </p:nvSpPr>
        <p:spPr>
          <a:xfrm>
            <a:off x="11486883" y="6122025"/>
            <a:ext cx="539376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white"/>
                </a:solidFill>
                <a:latin typeface="Monotype Corsiva" panose="03010101010201010101" pitchFamily="66" charset="0"/>
              </a:rPr>
              <a:t>1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333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B1D6B-6204-49A4-B3AE-5580D26F1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872" y="4314825"/>
            <a:ext cx="8676256" cy="143197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1521D6-7713-4B5C-9510-688838447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25" y="96266"/>
            <a:ext cx="10420350" cy="65627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09F0E5-5B3E-4C5C-B2FA-8ADF34A95BEF}"/>
              </a:ext>
            </a:extLst>
          </p:cNvPr>
          <p:cNvCxnSpPr/>
          <p:nvPr/>
        </p:nvCxnSpPr>
        <p:spPr>
          <a:xfrm>
            <a:off x="3688423" y="1428108"/>
            <a:ext cx="52603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00BD381-1EF0-4FF6-8A26-2EA2AD2AB224}"/>
              </a:ext>
            </a:extLst>
          </p:cNvPr>
          <p:cNvSpPr/>
          <p:nvPr/>
        </p:nvSpPr>
        <p:spPr>
          <a:xfrm>
            <a:off x="41096" y="934950"/>
            <a:ext cx="3359650" cy="160822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The study pushed experimental boundaries near the proton drip line but only succeeded in setting lower limit  </a:t>
            </a:r>
            <a:r>
              <a:rPr lang="en-US" sz="20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&gt; 4.10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8961D0E-B829-4B43-8118-E6A221C7FD1D}"/>
              </a:ext>
            </a:extLst>
          </p:cNvPr>
          <p:cNvSpPr/>
          <p:nvPr/>
        </p:nvSpPr>
        <p:spPr>
          <a:xfrm>
            <a:off x="9236469" y="1428109"/>
            <a:ext cx="2893888" cy="182077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Experimental lower limit: </a:t>
            </a:r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extremely rare or hindered, but the channel is not strictly forbidden</a:t>
            </a:r>
            <a:endParaRPr lang="en-MY" sz="20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30" name="Elipse 36">
            <a:extLst>
              <a:ext uri="{FF2B5EF4-FFF2-40B4-BE49-F238E27FC236}">
                <a16:creationId xmlns:a16="http://schemas.microsoft.com/office/drawing/2014/main" id="{0EF9841E-1F97-4915-95DC-FB7C6B7BB4E0}"/>
              </a:ext>
            </a:extLst>
          </p:cNvPr>
          <p:cNvSpPr/>
          <p:nvPr/>
        </p:nvSpPr>
        <p:spPr>
          <a:xfrm>
            <a:off x="11486883" y="6122025"/>
            <a:ext cx="539376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white"/>
                </a:solidFill>
                <a:latin typeface="Monotype Corsiva" panose="03010101010201010101" pitchFamily="66" charset="0"/>
              </a:rPr>
              <a:t>3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03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596E68-F018-4C4B-A410-EAEA48D49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834" y="25110"/>
            <a:ext cx="8286750" cy="2347442"/>
          </a:xfrm>
          <a:prstGeom prst="rect">
            <a:avLst/>
          </a:prstGeom>
        </p:spPr>
      </p:pic>
      <p:pic>
        <p:nvPicPr>
          <p:cNvPr id="6" name="Content Placeholder 12">
            <a:extLst>
              <a:ext uri="{FF2B5EF4-FFF2-40B4-BE49-F238E27FC236}">
                <a16:creationId xmlns:a16="http://schemas.microsoft.com/office/drawing/2014/main" id="{12285C66-5C3A-408F-8FE4-730A1E8B1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870" y="2354404"/>
            <a:ext cx="7715250" cy="199050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3A34DE7-DAAB-44B2-8C0B-DFC7AB5017F4}"/>
              </a:ext>
            </a:extLst>
          </p:cNvPr>
          <p:cNvSpPr/>
          <p:nvPr/>
        </p:nvSpPr>
        <p:spPr>
          <a:xfrm>
            <a:off x="4779239" y="3767509"/>
            <a:ext cx="7053262" cy="2418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64AB00-3BA4-4081-B86A-548143A058F3}"/>
              </a:ext>
            </a:extLst>
          </p:cNvPr>
          <p:cNvSpPr txBox="1"/>
          <p:nvPr/>
        </p:nvSpPr>
        <p:spPr>
          <a:xfrm>
            <a:off x="530902" y="3960185"/>
            <a:ext cx="2314575" cy="3847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1900" b="1">
                <a:solidFill>
                  <a:srgbClr val="14233E"/>
                </a:solidFill>
                <a:latin typeface="Aptos"/>
              </a:defRPr>
            </a:pP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Clear observation: ¹¹⁶Cs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62B6C3-2D5C-4F02-83E0-DF10FDD2C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22" y="4382709"/>
            <a:ext cx="5040190" cy="2467776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F93C8B9-20B2-43D4-A05A-1B7D5D7DDB16}"/>
              </a:ext>
            </a:extLst>
          </p:cNvPr>
          <p:cNvSpPr/>
          <p:nvPr/>
        </p:nvSpPr>
        <p:spPr>
          <a:xfrm>
            <a:off x="26416" y="395313"/>
            <a:ext cx="3858005" cy="337219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The PRL reports ¹²C emission from the odd–odd, proton-rich nucleus ¹¹⁶Cs.</a:t>
            </a: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The measured decay was more probable than the liquid-drop estimates considered in that paper.</a:t>
            </a:r>
            <a:b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This motivates a microscopic analysis of structure and tunnelling.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CAAE7A-0447-4A85-826B-CA02BB146E09}"/>
              </a:ext>
            </a:extLst>
          </p:cNvPr>
          <p:cNvSpPr txBox="1"/>
          <p:nvPr/>
        </p:nvSpPr>
        <p:spPr>
          <a:xfrm>
            <a:off x="6287784" y="4394633"/>
            <a:ext cx="5791297" cy="2463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Adobe Devanagari" panose="02040503050201020203" pitchFamily="18" charset="0"/>
                <a:ea typeface="Calibri" panose="020F0502020204030204" pitchFamily="34" charset="0"/>
                <a:cs typeface="Adobe Devanagari" panose="02040503050201020203" pitchFamily="18" charset="0"/>
              </a:rPr>
              <a:t>“As it is evident, the present data for emission of  </a:t>
            </a:r>
            <a:r>
              <a:rPr lang="en-US" sz="2400" baseline="30000" dirty="0">
                <a:solidFill>
                  <a:schemeClr val="accent1">
                    <a:lumMod val="75000"/>
                  </a:schemeClr>
                </a:solidFill>
                <a:effectLst/>
                <a:latin typeface="Adobe Devanagari" panose="02040503050201020203" pitchFamily="18" charset="0"/>
                <a:ea typeface="Calibri" panose="020F0502020204030204" pitchFamily="34" charset="0"/>
                <a:cs typeface="Adobe Devanagari" panose="02040503050201020203" pitchFamily="18" charset="0"/>
              </a:rPr>
              <a:t>12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Adobe Devanagari" panose="02040503050201020203" pitchFamily="18" charset="0"/>
                <a:ea typeface="Calibri" panose="020F0502020204030204" pitchFamily="34" charset="0"/>
                <a:cs typeface="Adobe Devanagari" panose="02040503050201020203" pitchFamily="18" charset="0"/>
              </a:rPr>
              <a:t>C is more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dobe Devanagari" panose="02040503050201020203" pitchFamily="18" charset="0"/>
                <a:ea typeface="Calibri" panose="020F0502020204030204" pitchFamily="34" charset="0"/>
                <a:cs typeface="Adobe Devanagari" panose="02040503050201020203" pitchFamily="18" charset="0"/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Adobe Devanagari" panose="02040503050201020203" pitchFamily="18" charset="0"/>
                <a:ea typeface="Calibri" panose="020F0502020204030204" pitchFamily="34" charset="0"/>
                <a:cs typeface="Adobe Devanagari" panose="02040503050201020203" pitchFamily="18" charset="0"/>
              </a:rPr>
              <a:t>probable than theoretical prediction. For this purpose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dobe Devanagari" panose="02040503050201020203" pitchFamily="18" charset="0"/>
                <a:ea typeface="Calibri" panose="020F0502020204030204" pitchFamily="34" charset="0"/>
                <a:cs typeface="Adobe Devanagari" panose="02040503050201020203" pitchFamily="18" charset="0"/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Adobe Devanagari" panose="02040503050201020203" pitchFamily="18" charset="0"/>
                <a:ea typeface="Calibri" panose="020F0502020204030204" pitchFamily="34" charset="0"/>
                <a:cs typeface="Adobe Devanagari" panose="02040503050201020203" pitchFamily="18" charset="0"/>
              </a:rPr>
              <a:t>microscopic calculation may be important to understand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dobe Devanagari" panose="02040503050201020203" pitchFamily="18" charset="0"/>
                <a:ea typeface="Calibri" panose="020F0502020204030204" pitchFamily="34" charset="0"/>
                <a:cs typeface="Adobe Devanagari" panose="02040503050201020203" pitchFamily="18" charset="0"/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Adobe Devanagari" panose="02040503050201020203" pitchFamily="18" charset="0"/>
                <a:ea typeface="Calibri" panose="020F0502020204030204" pitchFamily="34" charset="0"/>
                <a:cs typeface="Adobe Devanagari" panose="02040503050201020203" pitchFamily="18" charset="0"/>
              </a:rPr>
              <a:t>the phenomena of quantum tunneling effect of macroscopic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dobe Devanagari" panose="02040503050201020203" pitchFamily="18" charset="0"/>
                <a:ea typeface="Calibri" panose="020F0502020204030204" pitchFamily="34" charset="0"/>
                <a:cs typeface="Adobe Devanagari" panose="02040503050201020203" pitchFamily="18" charset="0"/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Adobe Devanagari" panose="02040503050201020203" pitchFamily="18" charset="0"/>
                <a:ea typeface="Calibri" panose="020F0502020204030204" pitchFamily="34" charset="0"/>
                <a:cs typeface="Adobe Devanagari" panose="02040503050201020203" pitchFamily="18" charset="0"/>
              </a:rPr>
              <a:t>system in the nuclei.”</a:t>
            </a:r>
          </a:p>
        </p:txBody>
      </p:sp>
      <p:sp>
        <p:nvSpPr>
          <p:cNvPr id="16" name="Elipse 36">
            <a:extLst>
              <a:ext uri="{FF2B5EF4-FFF2-40B4-BE49-F238E27FC236}">
                <a16:creationId xmlns:a16="http://schemas.microsoft.com/office/drawing/2014/main" id="{423E9C6D-0661-4EF8-99DD-AF501272944D}"/>
              </a:ext>
            </a:extLst>
          </p:cNvPr>
          <p:cNvSpPr/>
          <p:nvPr/>
        </p:nvSpPr>
        <p:spPr>
          <a:xfrm>
            <a:off x="11474732" y="6284494"/>
            <a:ext cx="539376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white"/>
                </a:solidFill>
                <a:latin typeface="Monotype Corsiva" panose="03010101010201010101" pitchFamily="66" charset="0"/>
              </a:rPr>
              <a:t>4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6E263FB-E012-4DB4-8D36-530C2F8638FE}"/>
              </a:ext>
            </a:extLst>
          </p:cNvPr>
          <p:cNvCxnSpPr/>
          <p:nvPr/>
        </p:nvCxnSpPr>
        <p:spPr>
          <a:xfrm>
            <a:off x="1095144" y="934948"/>
            <a:ext cx="8938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61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5D8A93-064F-43BB-BD4C-762FB1CC0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6" name="Elipse 36">
            <a:extLst>
              <a:ext uri="{FF2B5EF4-FFF2-40B4-BE49-F238E27FC236}">
                <a16:creationId xmlns:a16="http://schemas.microsoft.com/office/drawing/2014/main" id="{3AA9CD65-D297-42C6-97E9-32E349557047}"/>
              </a:ext>
            </a:extLst>
          </p:cNvPr>
          <p:cNvSpPr/>
          <p:nvPr/>
        </p:nvSpPr>
        <p:spPr>
          <a:xfrm>
            <a:off x="11486883" y="6122025"/>
            <a:ext cx="539376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white"/>
                </a:solidFill>
                <a:latin typeface="Monotype Corsiva" panose="03010101010201010101" pitchFamily="66" charset="0"/>
              </a:rPr>
              <a:t>2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51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32D5F-69BA-4407-9148-C47A29C56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8" y="35308"/>
            <a:ext cx="7185917" cy="63146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Questions addressed in this study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A6638E4-B5AF-4350-B534-CE61CBE394C3}"/>
              </a:ext>
            </a:extLst>
          </p:cNvPr>
          <p:cNvSpPr/>
          <p:nvPr/>
        </p:nvSpPr>
        <p:spPr>
          <a:xfrm>
            <a:off x="246580" y="1602769"/>
            <a:ext cx="8486454" cy="114814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Structure:</a:t>
            </a:r>
            <a:br>
              <a:rPr lang="en-US" sz="24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sz="2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How do pairing localization and deformation alter binding energies and density distributions?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F80781-78C7-4652-8A9A-D862176BF760}"/>
              </a:ext>
            </a:extLst>
          </p:cNvPr>
          <p:cNvSpPr/>
          <p:nvPr/>
        </p:nvSpPr>
        <p:spPr>
          <a:xfrm>
            <a:off x="1446943" y="3039630"/>
            <a:ext cx="9453938" cy="129454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Energetics:</a:t>
            </a:r>
            <a:br>
              <a:rPr lang="en-US" sz="24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sz="2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How do parent–daughter binding-energy differences determine Q and the barrier turning points?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75FE022-E280-4A54-BE9B-EE842739F74F}"/>
              </a:ext>
            </a:extLst>
          </p:cNvPr>
          <p:cNvSpPr/>
          <p:nvPr/>
        </p:nvSpPr>
        <p:spPr>
          <a:xfrm>
            <a:off x="2290482" y="4622895"/>
            <a:ext cx="9453938" cy="129454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Decay:</a:t>
            </a:r>
            <a:br>
              <a:rPr lang="en-US" sz="2400" dirty="0"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sz="24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How do Q, cluster preformation and WKB penetrability combine to determine the half-life?</a:t>
            </a:r>
          </a:p>
        </p:txBody>
      </p:sp>
      <p:sp>
        <p:nvSpPr>
          <p:cNvPr id="6" name="Elipse 36">
            <a:extLst>
              <a:ext uri="{FF2B5EF4-FFF2-40B4-BE49-F238E27FC236}">
                <a16:creationId xmlns:a16="http://schemas.microsoft.com/office/drawing/2014/main" id="{3BC8AEBF-6D63-48A1-B3AC-E63CC1BE39F8}"/>
              </a:ext>
            </a:extLst>
          </p:cNvPr>
          <p:cNvSpPr/>
          <p:nvPr/>
        </p:nvSpPr>
        <p:spPr>
          <a:xfrm>
            <a:off x="11474732" y="6284494"/>
            <a:ext cx="539376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white"/>
                </a:solidFill>
                <a:latin typeface="Monotype Corsiva" panose="03010101010201010101" pitchFamily="66" charset="0"/>
              </a:rPr>
              <a:t>5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700167-9A9D-4D00-93A0-BF47D5F6A154}"/>
              </a:ext>
            </a:extLst>
          </p:cNvPr>
          <p:cNvSpPr txBox="1"/>
          <p:nvPr/>
        </p:nvSpPr>
        <p:spPr>
          <a:xfrm>
            <a:off x="20547" y="6284494"/>
            <a:ext cx="9195371" cy="40011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800"/>
              </a:spcAft>
              <a:defRPr sz="2000" b="1">
                <a:solidFill>
                  <a:srgbClr val="14233E"/>
                </a:solidFill>
                <a:latin typeface="Aptos"/>
              </a:defRPr>
            </a:pPr>
            <a:r>
              <a:rPr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Experimental question: what controls the difference in decay behaviour</a:t>
            </a:r>
            <a:r>
              <a:rPr lang="en-US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 (of </a:t>
            </a:r>
            <a:r>
              <a:rPr lang="en-US" baseline="30000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114</a:t>
            </a:r>
            <a:r>
              <a:rPr lang="en-US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Ba and </a:t>
            </a:r>
            <a:r>
              <a:rPr lang="en-US" baseline="30000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116</a:t>
            </a:r>
            <a:r>
              <a:rPr lang="en-US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Cs)</a:t>
            </a:r>
            <a:r>
              <a:rPr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5169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2700" b="1">
                <a:solidFill>
                  <a:srgbClr val="14233E"/>
                </a:solidFill>
                <a:latin typeface="Aptos"/>
              </a:defRPr>
            </a:pPr>
            <a:r>
              <a:rPr sz="32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Microscopic structure and decay framework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530352" y="832104"/>
            <a:ext cx="1051560" cy="50292"/>
          </a:xfrm>
          <a:prstGeom prst="rect">
            <a:avLst/>
          </a:prstGeom>
          <a:solidFill>
            <a:srgbClr val="1D8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94360" y="1234440"/>
            <a:ext cx="2743200" cy="3566160"/>
          </a:xfrm>
          <a:prstGeom prst="roundRect">
            <a:avLst/>
          </a:prstGeom>
          <a:solidFill>
            <a:srgbClr val="DDEAF6"/>
          </a:solidFill>
          <a:ln>
            <a:solidFill>
              <a:srgbClr val="DDEA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344168"/>
            <a:ext cx="64008" cy="3346704"/>
          </a:xfrm>
          <a:prstGeom prst="rect">
            <a:avLst/>
          </a:prstGeom>
          <a:solidFill>
            <a:srgbClr val="285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99465" y="1399032"/>
            <a:ext cx="2543704" cy="95410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4233E"/>
                </a:solidFill>
                <a:latin typeface="Aptos"/>
              </a:defRPr>
            </a:pPr>
            <a:r>
              <a:rPr sz="28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1  Nuclear structure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9516" y="2292897"/>
            <a:ext cx="2679192" cy="204158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b="1" i="1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HFBTHO calculations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Binding energies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Self-consistent densities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Pairing prescriptions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Spherical/deformed cases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20440" y="1234440"/>
            <a:ext cx="2743200" cy="3566160"/>
          </a:xfrm>
          <a:prstGeom prst="roundRect">
            <a:avLst/>
          </a:prstGeom>
          <a:solidFill>
            <a:srgbClr val="DCF1EF"/>
          </a:solidFill>
          <a:ln>
            <a:solidFill>
              <a:srgbClr val="DCF1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520440" y="1344168"/>
            <a:ext cx="64008" cy="3346704"/>
          </a:xfrm>
          <a:prstGeom prst="rect">
            <a:avLst/>
          </a:prstGeom>
          <a:solidFill>
            <a:srgbClr val="1D8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703320" y="1399032"/>
            <a:ext cx="242316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4233E"/>
                </a:solidFill>
                <a:latin typeface="Aptos"/>
              </a:defRPr>
            </a:pPr>
            <a:r>
              <a:rPr sz="28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2  Interaction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7308" y="2383961"/>
            <a:ext cx="2615184" cy="19389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b="1" i="1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Double-folding model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Nuclear interaction from densities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Coulomb contribution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Barrier height and radius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1234440"/>
            <a:ext cx="2427732" cy="3566160"/>
          </a:xfrm>
          <a:prstGeom prst="roundRect">
            <a:avLst/>
          </a:prstGeom>
          <a:solidFill>
            <a:srgbClr val="FAF1DB"/>
          </a:solidFill>
          <a:ln>
            <a:solidFill>
              <a:srgbClr val="FAF1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46520" y="1344168"/>
            <a:ext cx="64008" cy="3346704"/>
          </a:xfrm>
          <a:prstGeom prst="rect">
            <a:avLst/>
          </a:prstGeom>
          <a:solidFill>
            <a:srgbClr val="DCA5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29400" y="1399032"/>
            <a:ext cx="2011679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4233E"/>
                </a:solidFill>
                <a:latin typeface="Aptos"/>
              </a:defRPr>
            </a:pPr>
            <a:r>
              <a:rPr sz="28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3  Tunnelling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51624" y="2689714"/>
            <a:ext cx="2363724" cy="122084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b="1" i="1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WKB approximation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Turning points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• Barrier penetrability 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79784" y="1234440"/>
            <a:ext cx="2651760" cy="3566160"/>
          </a:xfrm>
          <a:prstGeom prst="roundRect">
            <a:avLst/>
          </a:prstGeom>
          <a:solidFill>
            <a:srgbClr val="F2F6FA"/>
          </a:solidFill>
          <a:ln>
            <a:solidFill>
              <a:srgbClr val="F2F6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038688" y="1344168"/>
            <a:ext cx="64008" cy="3346704"/>
          </a:xfrm>
          <a:prstGeom prst="rect">
            <a:avLst/>
          </a:prstGeom>
          <a:solidFill>
            <a:srgbClr val="AA4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098280" y="1399032"/>
            <a:ext cx="2331720" cy="5232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1700" b="1">
                <a:solidFill>
                  <a:srgbClr val="14233E"/>
                </a:solidFill>
                <a:latin typeface="Aptos"/>
              </a:defRPr>
            </a:pPr>
            <a:r>
              <a:rPr sz="28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4  Lifetime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60764" y="2608052"/>
            <a:ext cx="2331720" cy="122084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b="1" i="1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Decay rate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λ = ν P₀ P</a:t>
            </a:r>
          </a:p>
          <a:p>
            <a:pPr algn="l">
              <a:spcAft>
                <a:spcPts val="800"/>
              </a:spcAft>
              <a:defRPr sz="1600" b="0">
                <a:solidFill>
                  <a:srgbClr val="232B34"/>
                </a:solidFill>
                <a:latin typeface="Aptos"/>
              </a:defRPr>
            </a:pPr>
            <a:r>
              <a:rPr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T₁/₂ = ln 2 / 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257800"/>
            <a:ext cx="10515600" cy="40011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800"/>
              </a:spcAft>
              <a:defRPr sz="1600" b="0">
                <a:solidFill>
                  <a:srgbClr val="5C6C7F"/>
                </a:solidFill>
                <a:latin typeface="Aptos"/>
              </a:defRPr>
            </a:pPr>
            <a:r>
              <a:rPr sz="2000" i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HFBTHO supplies structure; </a:t>
            </a:r>
            <a:r>
              <a:rPr lang="en-US" sz="2000" i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   </a:t>
            </a:r>
            <a:r>
              <a:rPr sz="2000" i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folding and WKB supply the barrier and penetrability.</a:t>
            </a:r>
          </a:p>
        </p:txBody>
      </p:sp>
      <p:sp>
        <p:nvSpPr>
          <p:cNvPr id="25" name="Elipse 36">
            <a:extLst>
              <a:ext uri="{FF2B5EF4-FFF2-40B4-BE49-F238E27FC236}">
                <a16:creationId xmlns:a16="http://schemas.microsoft.com/office/drawing/2014/main" id="{E6883A48-4797-4175-B9DB-26631C3293F0}"/>
              </a:ext>
            </a:extLst>
          </p:cNvPr>
          <p:cNvSpPr/>
          <p:nvPr/>
        </p:nvSpPr>
        <p:spPr>
          <a:xfrm>
            <a:off x="11474732" y="6284494"/>
            <a:ext cx="539376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white"/>
                </a:solidFill>
                <a:latin typeface="Monotype Corsiva" panose="03010101010201010101" pitchFamily="66" charset="0"/>
              </a:rPr>
              <a:t>6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CE5216B-C309-42E2-BA08-758956274F4A}"/>
              </a:ext>
            </a:extLst>
          </p:cNvPr>
          <p:cNvSpPr/>
          <p:nvPr/>
        </p:nvSpPr>
        <p:spPr>
          <a:xfrm>
            <a:off x="0" y="667820"/>
            <a:ext cx="5537771" cy="619017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EB9936-9878-424D-BDF6-45AE568ABEFD}"/>
              </a:ext>
            </a:extLst>
          </p:cNvPr>
          <p:cNvSpPr txBox="1"/>
          <p:nvPr/>
        </p:nvSpPr>
        <p:spPr>
          <a:xfrm>
            <a:off x="184935" y="64362"/>
            <a:ext cx="948304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Microscopic nuclear structure within the Skyrme-HFB framework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509FD1-4FD2-4B35-B9BE-8E389B7B2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768" y="5396925"/>
            <a:ext cx="5591175" cy="8763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566CBEB-9BDB-4C47-BDD4-7CDCCD0D4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226" y="1506312"/>
            <a:ext cx="6334236" cy="384537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CBBDCAD-24EB-42F0-8F3D-C089E0FAF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28" y="945310"/>
            <a:ext cx="4935682" cy="414770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836E0B5-5C77-4890-8EA2-E720C9E3A9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620" y="6010078"/>
            <a:ext cx="2981325" cy="60007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0F49360-5D74-48DF-BB51-75D1DDF85A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73" y="5274515"/>
            <a:ext cx="5381625" cy="63817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0D6C8ADC-D02D-4971-A89B-381E41EE39B0}"/>
              </a:ext>
            </a:extLst>
          </p:cNvPr>
          <p:cNvSpPr txBox="1"/>
          <p:nvPr/>
        </p:nvSpPr>
        <p:spPr>
          <a:xfrm>
            <a:off x="6656907" y="6273225"/>
            <a:ext cx="47158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u="none" strike="noStrike" baseline="0" dirty="0">
                <a:solidFill>
                  <a:srgbClr val="0070C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Effect of pairing correlations</a:t>
            </a:r>
            <a:endParaRPr lang="en-US" sz="3200" b="1" dirty="0">
              <a:solidFill>
                <a:srgbClr val="0070C0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0" name="Elipse 36">
            <a:extLst>
              <a:ext uri="{FF2B5EF4-FFF2-40B4-BE49-F238E27FC236}">
                <a16:creationId xmlns:a16="http://schemas.microsoft.com/office/drawing/2014/main" id="{B1C7784C-141E-49DB-887D-5B8F178CBE50}"/>
              </a:ext>
            </a:extLst>
          </p:cNvPr>
          <p:cNvSpPr/>
          <p:nvPr/>
        </p:nvSpPr>
        <p:spPr>
          <a:xfrm>
            <a:off x="11474732" y="6284494"/>
            <a:ext cx="539376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otype Corsiva" panose="03010101010201010101" pitchFamily="66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60879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AAAF639-6606-453F-BAB4-FF389FBB6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38" y="2111787"/>
            <a:ext cx="5857200" cy="47256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559E6F-14B6-43F0-A1E2-7013E6853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38" y="578670"/>
            <a:ext cx="5893686" cy="14817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F72A655-8D05-4567-B331-F10B1090C23C}"/>
              </a:ext>
            </a:extLst>
          </p:cNvPr>
          <p:cNvSpPr txBox="1"/>
          <p:nvPr/>
        </p:nvSpPr>
        <p:spPr>
          <a:xfrm>
            <a:off x="130138" y="24718"/>
            <a:ext cx="47158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u="none" strike="noStrike" baseline="0" dirty="0">
                <a:solidFill>
                  <a:srgbClr val="0070C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Effect of pairing correlations</a:t>
            </a:r>
            <a:endParaRPr lang="en-US" sz="3200" b="1" dirty="0">
              <a:solidFill>
                <a:srgbClr val="0070C0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7541522-6660-4BA9-ACBE-268870ABE41D}"/>
              </a:ext>
            </a:extLst>
          </p:cNvPr>
          <p:cNvSpPr/>
          <p:nvPr/>
        </p:nvSpPr>
        <p:spPr>
          <a:xfrm>
            <a:off x="5301465" y="4232953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D1D6E92-3824-4F80-8730-BB936A331E38}"/>
              </a:ext>
            </a:extLst>
          </p:cNvPr>
          <p:cNvSpPr/>
          <p:nvPr/>
        </p:nvSpPr>
        <p:spPr>
          <a:xfrm>
            <a:off x="5301464" y="3429000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C4B0FBF-7A87-4169-8493-2A533710F51E}"/>
              </a:ext>
            </a:extLst>
          </p:cNvPr>
          <p:cNvSpPr/>
          <p:nvPr/>
        </p:nvSpPr>
        <p:spPr>
          <a:xfrm>
            <a:off x="5338620" y="2625047"/>
            <a:ext cx="595901" cy="47815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649DD35-E77F-4581-B1C3-643C190B1EFB}"/>
              </a:ext>
            </a:extLst>
          </p:cNvPr>
          <p:cNvSpPr/>
          <p:nvPr/>
        </p:nvSpPr>
        <p:spPr>
          <a:xfrm>
            <a:off x="5338622" y="5298897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CBC62EF-9686-4FD1-BE02-7275F35D4467}"/>
              </a:ext>
            </a:extLst>
          </p:cNvPr>
          <p:cNvSpPr/>
          <p:nvPr/>
        </p:nvSpPr>
        <p:spPr>
          <a:xfrm>
            <a:off x="5301463" y="6476144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lipse 36">
            <a:extLst>
              <a:ext uri="{FF2B5EF4-FFF2-40B4-BE49-F238E27FC236}">
                <a16:creationId xmlns:a16="http://schemas.microsoft.com/office/drawing/2014/main" id="{DEB8D390-0986-4246-B38C-58011EBD3BE5}"/>
              </a:ext>
            </a:extLst>
          </p:cNvPr>
          <p:cNvSpPr/>
          <p:nvPr/>
        </p:nvSpPr>
        <p:spPr>
          <a:xfrm>
            <a:off x="11423362" y="6282782"/>
            <a:ext cx="539376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white"/>
                </a:solidFill>
                <a:latin typeface="Monotype Corsiva" panose="03010101010201010101" pitchFamily="66" charset="0"/>
              </a:rPr>
              <a:t>8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3ADDBFC-5555-42DA-918A-9D07808A4D9B}"/>
              </a:ext>
            </a:extLst>
          </p:cNvPr>
          <p:cNvSpPr/>
          <p:nvPr/>
        </p:nvSpPr>
        <p:spPr>
          <a:xfrm>
            <a:off x="5301463" y="4232953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17951A7-92CD-4213-B9DC-FD23827EAD60}"/>
              </a:ext>
            </a:extLst>
          </p:cNvPr>
          <p:cNvSpPr/>
          <p:nvPr/>
        </p:nvSpPr>
        <p:spPr>
          <a:xfrm>
            <a:off x="5301462" y="3429000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70639E7-E16B-44A3-94D5-DA708EF88594}"/>
              </a:ext>
            </a:extLst>
          </p:cNvPr>
          <p:cNvSpPr/>
          <p:nvPr/>
        </p:nvSpPr>
        <p:spPr>
          <a:xfrm>
            <a:off x="5338618" y="2625047"/>
            <a:ext cx="595901" cy="47815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F6A990F-7602-4BDD-BE54-E45A55041E07}"/>
              </a:ext>
            </a:extLst>
          </p:cNvPr>
          <p:cNvSpPr/>
          <p:nvPr/>
        </p:nvSpPr>
        <p:spPr>
          <a:xfrm>
            <a:off x="5338618" y="5298897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C7AC0A7-2FD9-40D2-B69C-8CFC08876B14}"/>
              </a:ext>
            </a:extLst>
          </p:cNvPr>
          <p:cNvSpPr/>
          <p:nvPr/>
        </p:nvSpPr>
        <p:spPr>
          <a:xfrm>
            <a:off x="5301459" y="4232953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20F998A-5661-42BC-8DEF-360489C1175C}"/>
              </a:ext>
            </a:extLst>
          </p:cNvPr>
          <p:cNvSpPr/>
          <p:nvPr/>
        </p:nvSpPr>
        <p:spPr>
          <a:xfrm>
            <a:off x="5301458" y="3429000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96C2213-E879-4B22-B346-155621316BDB}"/>
              </a:ext>
            </a:extLst>
          </p:cNvPr>
          <p:cNvSpPr/>
          <p:nvPr/>
        </p:nvSpPr>
        <p:spPr>
          <a:xfrm>
            <a:off x="5338614" y="2625047"/>
            <a:ext cx="595901" cy="47815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B35AC41-7851-432A-914A-A85FB9ABECB8}"/>
              </a:ext>
            </a:extLst>
          </p:cNvPr>
          <p:cNvSpPr/>
          <p:nvPr/>
        </p:nvSpPr>
        <p:spPr>
          <a:xfrm>
            <a:off x="5338614" y="5298897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8B94D89-223F-4AAA-B0C1-463D0D7628F5}"/>
              </a:ext>
            </a:extLst>
          </p:cNvPr>
          <p:cNvSpPr/>
          <p:nvPr/>
        </p:nvSpPr>
        <p:spPr>
          <a:xfrm>
            <a:off x="5301455" y="4232953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121549C-47C4-45EE-830A-BFD21826814B}"/>
              </a:ext>
            </a:extLst>
          </p:cNvPr>
          <p:cNvSpPr/>
          <p:nvPr/>
        </p:nvSpPr>
        <p:spPr>
          <a:xfrm>
            <a:off x="5301454" y="3429000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15322E5-8FD9-4804-8591-EE30EEFCC028}"/>
              </a:ext>
            </a:extLst>
          </p:cNvPr>
          <p:cNvSpPr/>
          <p:nvPr/>
        </p:nvSpPr>
        <p:spPr>
          <a:xfrm>
            <a:off x="5338610" y="2625047"/>
            <a:ext cx="595901" cy="47815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76BF635-6B3F-4ADD-8FC3-A228C63B82C0}"/>
              </a:ext>
            </a:extLst>
          </p:cNvPr>
          <p:cNvSpPr/>
          <p:nvPr/>
        </p:nvSpPr>
        <p:spPr>
          <a:xfrm>
            <a:off x="5326630" y="4649913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60DE75D-D3B9-4B7F-9643-AE3BFD2908BE}"/>
              </a:ext>
            </a:extLst>
          </p:cNvPr>
          <p:cNvSpPr/>
          <p:nvPr/>
        </p:nvSpPr>
        <p:spPr>
          <a:xfrm>
            <a:off x="5338610" y="5298897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35EF834-EAB5-4080-8AB0-F0279921B334}"/>
              </a:ext>
            </a:extLst>
          </p:cNvPr>
          <p:cNvSpPr/>
          <p:nvPr/>
        </p:nvSpPr>
        <p:spPr>
          <a:xfrm>
            <a:off x="5301451" y="4232953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051D6C5-5C74-4003-8DA8-DB2438B014D6}"/>
              </a:ext>
            </a:extLst>
          </p:cNvPr>
          <p:cNvSpPr/>
          <p:nvPr/>
        </p:nvSpPr>
        <p:spPr>
          <a:xfrm>
            <a:off x="5301450" y="3429000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41D26BD-5834-4FD6-AA9C-96A752B1B90E}"/>
              </a:ext>
            </a:extLst>
          </p:cNvPr>
          <p:cNvSpPr/>
          <p:nvPr/>
        </p:nvSpPr>
        <p:spPr>
          <a:xfrm>
            <a:off x="5338606" y="2625047"/>
            <a:ext cx="595901" cy="47815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1CDC7AD-73DC-4BA6-9435-CDAAC41026B1}"/>
              </a:ext>
            </a:extLst>
          </p:cNvPr>
          <p:cNvSpPr/>
          <p:nvPr/>
        </p:nvSpPr>
        <p:spPr>
          <a:xfrm>
            <a:off x="5326626" y="4649913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16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0FCD9C9-7FA0-4968-918F-862DE9330039}"/>
              </a:ext>
            </a:extLst>
          </p:cNvPr>
          <p:cNvSpPr txBox="1"/>
          <p:nvPr/>
        </p:nvSpPr>
        <p:spPr>
          <a:xfrm>
            <a:off x="647700" y="256854"/>
            <a:ext cx="67907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u="none" strike="noStrike" baseline="0" dirty="0">
                <a:solidFill>
                  <a:srgbClr val="0070C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Double folding and Half-life Calculations</a:t>
            </a:r>
            <a:endParaRPr lang="en-US" sz="3200" b="1" dirty="0">
              <a:solidFill>
                <a:srgbClr val="0070C0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8E14BDF-453C-47B6-A8C6-8D20DC121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401" y="2183888"/>
            <a:ext cx="3762375" cy="8191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C152CF-DE0B-4158-8AF6-D625A13BB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342" y="4063744"/>
            <a:ext cx="5448300" cy="234315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37064A1-96CF-429A-98D6-6973228EC0CE}"/>
              </a:ext>
            </a:extLst>
          </p:cNvPr>
          <p:cNvSpPr txBox="1"/>
          <p:nvPr/>
        </p:nvSpPr>
        <p:spPr>
          <a:xfrm>
            <a:off x="109059" y="2753322"/>
            <a:ext cx="6097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The integral in V</a:t>
            </a:r>
            <a:r>
              <a:rPr lang="en-US" sz="2000" baseline="-25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DF</a:t>
            </a:r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(R) is evaluated Fourier transform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855BF6E-6BEA-4512-8F55-6C6B08AA3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92" y="1658317"/>
            <a:ext cx="5057775" cy="9906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85F3D72-603D-4829-A71C-FE7A618C5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92" y="957193"/>
            <a:ext cx="3981450" cy="58102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8EF7151-3465-4A87-B106-C3FF619F84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392" y="3244558"/>
            <a:ext cx="4305300" cy="94297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3B5866B-A366-4799-9FC0-CB57EDC186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059" y="4278659"/>
            <a:ext cx="4953000" cy="79057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E6446EC-F54E-4377-BBC6-71B1748C80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667" y="5486469"/>
            <a:ext cx="4391025" cy="82867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D29D05D-E2BA-4D88-9BEC-C632C633A9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5401" y="696290"/>
            <a:ext cx="2781300" cy="59055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2D58FAB-F77D-4473-91FE-E0B531CD8D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34069" y="1428978"/>
            <a:ext cx="1495425" cy="7620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7F56A89-FA18-41D6-8B49-A94DD51EDC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34069" y="3003038"/>
            <a:ext cx="3305175" cy="6096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ACE60DD-7B3B-4977-A764-92E57CF72E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6456" y="3622224"/>
            <a:ext cx="2590800" cy="333375"/>
          </a:xfrm>
          <a:prstGeom prst="rect">
            <a:avLst/>
          </a:prstGeom>
        </p:spPr>
      </p:pic>
      <p:sp>
        <p:nvSpPr>
          <p:cNvPr id="15" name="Elipse 36">
            <a:extLst>
              <a:ext uri="{FF2B5EF4-FFF2-40B4-BE49-F238E27FC236}">
                <a16:creationId xmlns:a16="http://schemas.microsoft.com/office/drawing/2014/main" id="{EE13A3C3-5EC0-4A0F-955A-3F1F4F792276}"/>
              </a:ext>
            </a:extLst>
          </p:cNvPr>
          <p:cNvSpPr/>
          <p:nvPr/>
        </p:nvSpPr>
        <p:spPr>
          <a:xfrm>
            <a:off x="11474732" y="6284494"/>
            <a:ext cx="539376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otype Corsiva" panose="03010101010201010101" pitchFamily="66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6006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6F37AEA-C442-4603-8B05-0FD267441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06" y="1580702"/>
            <a:ext cx="6638925" cy="497205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9284C0A-9A06-46EE-BEB6-EE1D0888B27F}"/>
              </a:ext>
            </a:extLst>
          </p:cNvPr>
          <p:cNvSpPr/>
          <p:nvPr/>
        </p:nvSpPr>
        <p:spPr>
          <a:xfrm>
            <a:off x="49078" y="0"/>
            <a:ext cx="6761877" cy="139268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Trans-tin region</a:t>
            </a:r>
            <a:endParaRPr lang="en-US" sz="2400" b="1" i="0" u="none" strike="noStrike" baseline="0" dirty="0">
              <a:solidFill>
                <a:srgbClr val="FF0000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400" b="1" i="0" u="none" strike="noStrike" baseline="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Decay and barrier properties for the </a:t>
            </a:r>
            <a:r>
              <a:rPr lang="en-US" sz="2400" b="1" i="0" u="none" strike="noStrike" baseline="30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116</a:t>
            </a:r>
            <a:r>
              <a:rPr lang="en-US" sz="2400" b="1" i="0" u="none" strike="noStrike" baseline="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Cs → </a:t>
            </a:r>
            <a:r>
              <a:rPr lang="en-US" sz="2400" b="1" i="0" u="none" strike="noStrike" baseline="30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104</a:t>
            </a:r>
            <a:r>
              <a:rPr lang="en-US" sz="2400" b="1" i="0" u="none" strike="noStrike" baseline="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In+ </a:t>
            </a:r>
            <a:r>
              <a:rPr lang="en-US" sz="2400" b="1" i="0" u="none" strike="noStrike" baseline="30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12</a:t>
            </a:r>
            <a:r>
              <a:rPr lang="en-US" sz="2400" b="1" i="0" u="none" strike="noStrike" baseline="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</a:t>
            </a:r>
            <a:endParaRPr lang="en-US" sz="24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CAE332-8BE9-443F-9E37-BAF65D0A5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569" y="1000916"/>
            <a:ext cx="1533525" cy="323850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C8FABBD-388B-4C1A-BAE9-C1422A331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6507" y="32709"/>
            <a:ext cx="2886075" cy="5619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BA50755-3FB6-4D52-9079-5F20BAF2EDBE}"/>
              </a:ext>
            </a:extLst>
          </p:cNvPr>
          <p:cNvSpPr txBox="1"/>
          <p:nvPr/>
        </p:nvSpPr>
        <p:spPr>
          <a:xfrm>
            <a:off x="8727886" y="582876"/>
            <a:ext cx="138701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0.668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5903BCB-41C6-4EE5-8630-D7AE50A77DCD}"/>
              </a:ext>
            </a:extLst>
          </p:cNvPr>
          <p:cNvSpPr/>
          <p:nvPr/>
        </p:nvSpPr>
        <p:spPr>
          <a:xfrm>
            <a:off x="6878233" y="4140485"/>
            <a:ext cx="4993240" cy="261931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b="0" i="0" u="none" strike="noStrike" baseline="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These results show that the experimentally relevant lifetime is controlled by the combined structural and tunnelling dynamics: pairing and deformation set the relative parent–daughter energetics and hence Q, while the WKB barrier exponentially converts these energy differences into the observed sensitivity of the cluster-decay half-life.</a:t>
            </a:r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6646E5B-4CCF-4060-B353-770CF7105774}"/>
              </a:ext>
            </a:extLst>
          </p:cNvPr>
          <p:cNvSpPr/>
          <p:nvPr/>
        </p:nvSpPr>
        <p:spPr>
          <a:xfrm>
            <a:off x="5928188" y="3542015"/>
            <a:ext cx="595901" cy="236305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e 36">
            <a:extLst>
              <a:ext uri="{FF2B5EF4-FFF2-40B4-BE49-F238E27FC236}">
                <a16:creationId xmlns:a16="http://schemas.microsoft.com/office/drawing/2014/main" id="{5357C649-2C5E-4BA9-A34F-D50B610E0E34}"/>
              </a:ext>
            </a:extLst>
          </p:cNvPr>
          <p:cNvSpPr/>
          <p:nvPr/>
        </p:nvSpPr>
        <p:spPr>
          <a:xfrm>
            <a:off x="11291299" y="6284494"/>
            <a:ext cx="843795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white"/>
                </a:solidFill>
                <a:latin typeface="Monotype Corsiva" panose="03010101010201010101" pitchFamily="66" charset="0"/>
              </a:rPr>
              <a:t>10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0AA6E5A4-EE19-49E0-9A50-1B163E9B510D}"/>
              </a:ext>
            </a:extLst>
          </p:cNvPr>
          <p:cNvSpPr/>
          <p:nvPr/>
        </p:nvSpPr>
        <p:spPr>
          <a:xfrm>
            <a:off x="7245517" y="1082508"/>
            <a:ext cx="2123377" cy="2331720"/>
          </a:xfrm>
          <a:prstGeom prst="roundRect">
            <a:avLst/>
          </a:prstGeom>
          <a:solidFill>
            <a:srgbClr val="DDEAF6"/>
          </a:solidFill>
          <a:ln>
            <a:solidFill>
              <a:srgbClr val="DDEA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2C91CF-F81E-4343-B71F-7633EA90F396}"/>
              </a:ext>
            </a:extLst>
          </p:cNvPr>
          <p:cNvSpPr/>
          <p:nvPr/>
        </p:nvSpPr>
        <p:spPr>
          <a:xfrm>
            <a:off x="7245517" y="1192236"/>
            <a:ext cx="45719" cy="2112263"/>
          </a:xfrm>
          <a:prstGeom prst="rect">
            <a:avLst/>
          </a:prstGeom>
          <a:solidFill>
            <a:srgbClr val="285E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4ACCBD-97C5-44D0-B0BD-6530F2B46E7F}"/>
              </a:ext>
            </a:extLst>
          </p:cNvPr>
          <p:cNvSpPr txBox="1"/>
          <p:nvPr/>
        </p:nvSpPr>
        <p:spPr>
          <a:xfrm>
            <a:off x="7428398" y="1247100"/>
            <a:ext cx="1992994" cy="6771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1900" b="1">
                <a:solidFill>
                  <a:srgbClr val="14233E"/>
                </a:solidFill>
                <a:latin typeface="Aptos"/>
              </a:defRPr>
            </a:pPr>
            <a:r>
              <a:rPr dirty="0" err="1">
                <a:latin typeface="Adobe Devanagari" panose="02040503050201020203" pitchFamily="18" charset="0"/>
                <a:cs typeface="Adobe Devanagari" panose="02040503050201020203" pitchFamily="18" charset="0"/>
              </a:rPr>
              <a:t>SkM</a:t>
            </a: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* • mixed, deformed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321EFD-1D39-41CE-B902-84EAB9900F0E}"/>
              </a:ext>
            </a:extLst>
          </p:cNvPr>
          <p:cNvSpPr txBox="1"/>
          <p:nvPr/>
        </p:nvSpPr>
        <p:spPr>
          <a:xfrm>
            <a:off x="7402149" y="2033056"/>
            <a:ext cx="1992994" cy="122084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2000" b="0">
                <a:solidFill>
                  <a:srgbClr val="232B34"/>
                </a:solidFill>
                <a:latin typeface="Aptos"/>
              </a:defRPr>
            </a:pP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Q = 14.559 MeV</a:t>
            </a:r>
          </a:p>
          <a:p>
            <a:pPr algn="l">
              <a:spcAft>
                <a:spcPts val="800"/>
              </a:spcAft>
              <a:defRPr sz="2000" b="0">
                <a:solidFill>
                  <a:srgbClr val="232B34"/>
                </a:solidFill>
                <a:latin typeface="Aptos"/>
              </a:defRPr>
            </a:pP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R</a:t>
            </a:r>
            <a:r>
              <a:rPr lang="en-US" baseline="-25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B</a:t>
            </a:r>
            <a:r>
              <a:rPr baseline="-25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</a:t>
            </a: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= 10.043 </a:t>
            </a:r>
            <a:r>
              <a:rPr dirty="0" err="1">
                <a:latin typeface="Adobe Devanagari" panose="02040503050201020203" pitchFamily="18" charset="0"/>
                <a:cs typeface="Adobe Devanagari" panose="02040503050201020203" pitchFamily="18" charset="0"/>
              </a:rPr>
              <a:t>fm</a:t>
            </a:r>
            <a:endParaRPr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algn="l">
              <a:spcAft>
                <a:spcPts val="800"/>
              </a:spcAft>
              <a:defRPr sz="2000" b="0">
                <a:solidFill>
                  <a:srgbClr val="232B34"/>
                </a:solidFill>
                <a:latin typeface="Aptos"/>
              </a:defRPr>
            </a:pP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V</a:t>
            </a:r>
            <a:r>
              <a:rPr lang="en-US" baseline="-25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B</a:t>
            </a: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= 39.221 MeV</a:t>
            </a:r>
          </a:p>
        </p:txBody>
      </p:sp>
      <p:sp>
        <p:nvSpPr>
          <p:cNvPr id="16" name="Rounded Rectangle 13">
            <a:extLst>
              <a:ext uri="{FF2B5EF4-FFF2-40B4-BE49-F238E27FC236}">
                <a16:creationId xmlns:a16="http://schemas.microsoft.com/office/drawing/2014/main" id="{EE31CDA6-FD33-4676-A03A-5186B614F15D}"/>
              </a:ext>
            </a:extLst>
          </p:cNvPr>
          <p:cNvSpPr/>
          <p:nvPr/>
        </p:nvSpPr>
        <p:spPr>
          <a:xfrm>
            <a:off x="10019545" y="1041419"/>
            <a:ext cx="2123377" cy="2331720"/>
          </a:xfrm>
          <a:prstGeom prst="roundRect">
            <a:avLst/>
          </a:prstGeom>
          <a:solidFill>
            <a:srgbClr val="DCF1EF"/>
          </a:solidFill>
          <a:ln>
            <a:solidFill>
              <a:srgbClr val="DCF1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8D7D00-490D-486A-BF4C-062A2055DEAB}"/>
              </a:ext>
            </a:extLst>
          </p:cNvPr>
          <p:cNvSpPr/>
          <p:nvPr/>
        </p:nvSpPr>
        <p:spPr>
          <a:xfrm>
            <a:off x="10019545" y="1151147"/>
            <a:ext cx="45719" cy="2112263"/>
          </a:xfrm>
          <a:prstGeom prst="rect">
            <a:avLst/>
          </a:prstGeom>
          <a:solidFill>
            <a:srgbClr val="1D8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3682B8-EF07-4576-B8E8-A1D297593630}"/>
              </a:ext>
            </a:extLst>
          </p:cNvPr>
          <p:cNvSpPr txBox="1"/>
          <p:nvPr/>
        </p:nvSpPr>
        <p:spPr>
          <a:xfrm>
            <a:off x="10202426" y="1206011"/>
            <a:ext cx="1992994" cy="6771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1900" b="1">
                <a:solidFill>
                  <a:srgbClr val="14233E"/>
                </a:solidFill>
                <a:latin typeface="Aptos"/>
              </a:defRPr>
            </a:pPr>
            <a:r>
              <a:rPr>
                <a:latin typeface="Adobe Devanagari" panose="02040503050201020203" pitchFamily="18" charset="0"/>
                <a:cs typeface="Adobe Devanagari" panose="02040503050201020203" pitchFamily="18" charset="0"/>
              </a:rPr>
              <a:t>SLy4 • mixed, deformed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3757E2-02F3-409D-B9AC-77C3D5328F01}"/>
              </a:ext>
            </a:extLst>
          </p:cNvPr>
          <p:cNvSpPr txBox="1"/>
          <p:nvPr/>
        </p:nvSpPr>
        <p:spPr>
          <a:xfrm>
            <a:off x="10149928" y="1906784"/>
            <a:ext cx="1992994" cy="1220847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800"/>
              </a:spcAft>
              <a:defRPr sz="2000" b="0">
                <a:solidFill>
                  <a:srgbClr val="232B34"/>
                </a:solidFill>
                <a:latin typeface="Aptos"/>
              </a:defRPr>
            </a:pP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Q = 12.173 MeV</a:t>
            </a:r>
          </a:p>
          <a:p>
            <a:pPr algn="l">
              <a:spcAft>
                <a:spcPts val="800"/>
              </a:spcAft>
              <a:defRPr sz="2000" b="0">
                <a:solidFill>
                  <a:srgbClr val="232B34"/>
                </a:solidFill>
                <a:latin typeface="Aptos"/>
              </a:defRPr>
            </a:pP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R</a:t>
            </a:r>
            <a:r>
              <a:rPr lang="en-US" baseline="-25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B</a:t>
            </a: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= 10.090 </a:t>
            </a:r>
            <a:r>
              <a:rPr dirty="0" err="1">
                <a:latin typeface="Adobe Devanagari" panose="02040503050201020203" pitchFamily="18" charset="0"/>
                <a:cs typeface="Adobe Devanagari" panose="02040503050201020203" pitchFamily="18" charset="0"/>
              </a:rPr>
              <a:t>fm</a:t>
            </a:r>
            <a:endParaRPr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algn="l">
              <a:spcAft>
                <a:spcPts val="800"/>
              </a:spcAft>
              <a:defRPr sz="2000" b="0">
                <a:solidFill>
                  <a:srgbClr val="232B34"/>
                </a:solidFill>
                <a:latin typeface="Aptos"/>
              </a:defRPr>
            </a:pP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V</a:t>
            </a:r>
            <a:r>
              <a:rPr lang="en-US" baseline="-25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B</a:t>
            </a:r>
            <a:r>
              <a:rPr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= 39.004 MeV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9D77D6-F8F9-43FF-8B70-B622AF9F73C9}"/>
              </a:ext>
            </a:extLst>
          </p:cNvPr>
          <p:cNvSpPr txBox="1"/>
          <p:nvPr/>
        </p:nvSpPr>
        <p:spPr>
          <a:xfrm>
            <a:off x="7268376" y="3390673"/>
            <a:ext cx="4812614" cy="6463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14233E"/>
                </a:solidFill>
                <a:latin typeface="Aptos"/>
              </a:defRPr>
            </a:pPr>
            <a:r>
              <a:rPr dirty="0"/>
              <a:t>A difference of about 2.39 MeV in Q coexists with similar barrier radii and heights.</a:t>
            </a:r>
          </a:p>
        </p:txBody>
      </p:sp>
    </p:spTree>
    <p:extLst>
      <p:ext uri="{BB962C8B-B14F-4D97-AF65-F5344CB8AC3E}">
        <p14:creationId xmlns:p14="http://schemas.microsoft.com/office/powerpoint/2010/main" val="28152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2" grpId="0" animBg="1"/>
      <p:bldP spid="14" grpId="0"/>
      <p:bldP spid="15" grpId="0"/>
      <p:bldP spid="16" grpId="0" animBg="1"/>
      <p:bldP spid="18" grpId="0" animBg="1"/>
      <p:bldP spid="21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49BE96-6E40-4F47-829B-2354A8A2EB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902"/>
            <a:ext cx="4849812" cy="4311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BB9589-3E14-47AD-A2E1-393D0EFFF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025" y="4733176"/>
            <a:ext cx="8562975" cy="211455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2FBD5E4-E0B2-4B9B-8C36-A671A4D87E39}"/>
              </a:ext>
            </a:extLst>
          </p:cNvPr>
          <p:cNvSpPr/>
          <p:nvPr/>
        </p:nvSpPr>
        <p:spPr>
          <a:xfrm>
            <a:off x="4130209" y="10274"/>
            <a:ext cx="7993461" cy="86303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Trans-lead region</a:t>
            </a:r>
            <a:endParaRPr lang="en-US" sz="2400" b="1" i="0" u="none" strike="noStrike" baseline="0" dirty="0">
              <a:solidFill>
                <a:srgbClr val="FF0000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400" b="1" i="0" u="none" strike="noStrike" baseline="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Decay and barrier properties of conventional cluster decays</a:t>
            </a:r>
            <a:endParaRPr lang="en-US" sz="24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5" name="Elipse 36">
            <a:extLst>
              <a:ext uri="{FF2B5EF4-FFF2-40B4-BE49-F238E27FC236}">
                <a16:creationId xmlns:a16="http://schemas.microsoft.com/office/drawing/2014/main" id="{E26E965F-BB0E-4047-9505-47EE1C0A179B}"/>
              </a:ext>
            </a:extLst>
          </p:cNvPr>
          <p:cNvSpPr/>
          <p:nvPr/>
        </p:nvSpPr>
        <p:spPr>
          <a:xfrm>
            <a:off x="211746" y="6262098"/>
            <a:ext cx="774574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white"/>
                </a:solidFill>
                <a:latin typeface="Monotype Corsiva" panose="03010101010201010101" pitchFamily="66" charset="0"/>
              </a:rPr>
              <a:t>11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875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947674-676D-4151-999D-939C7D1D8349}"/>
              </a:ext>
            </a:extLst>
          </p:cNvPr>
          <p:cNvSpPr txBox="1"/>
          <p:nvPr/>
        </p:nvSpPr>
        <p:spPr>
          <a:xfrm>
            <a:off x="321841" y="1053266"/>
            <a:ext cx="1154831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1. Cluster decay: an important problem with renewed interest</a:t>
            </a:r>
          </a:p>
          <a:p>
            <a:r>
              <a:rPr lang="en-US" sz="2000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Light island (doubly magic 100Sn)</a:t>
            </a:r>
          </a:p>
          <a:p>
            <a:r>
              <a:rPr lang="en-US" sz="2000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Doubly magic 208Pb </a:t>
            </a:r>
          </a:p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2. Pairing and deformation influence the predicted decay properties primarily through changes in nuclear binding energies and the resulting Q-value, whose effects are amplified by the exponential dependence of the WKB tunnelling probability.</a:t>
            </a:r>
          </a:p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algn="l"/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3. Different shell-structure environments </a:t>
            </a:r>
            <a:r>
              <a:rPr lang="en-US" sz="2000" b="0" i="0" u="none" strike="noStrike" baseline="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reveals a different balance between cluster formation and barrier penetration</a:t>
            </a:r>
          </a:p>
          <a:p>
            <a:pPr algn="l"/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algn="l"/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4. Further experimental measurements and consistent theoretical comparisons are needed to establish whether the two regions exhibit systematic differences in cluster preformation and decay dynamics.</a:t>
            </a:r>
          </a:p>
          <a:p>
            <a:endParaRPr lang="en-US" sz="2000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r>
              <a:rPr lang="en-US" sz="2000" b="0" i="0" dirty="0"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5. </a:t>
            </a:r>
            <a:r>
              <a:rPr lang="en-US" sz="2000" b="0" i="0" dirty="0">
                <a:solidFill>
                  <a:srgbClr val="FF0000"/>
                </a:solidFill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Superheavy island (next doubly magic nucleus) 298Lv </a:t>
            </a:r>
            <a:r>
              <a:rPr lang="en-US" sz="2000" dirty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(Z=114,N=184)</a:t>
            </a:r>
            <a:r>
              <a:rPr lang="en-US" sz="2000" b="0" i="0" dirty="0">
                <a:solidFill>
                  <a:srgbClr val="FF0000"/>
                </a:solidFill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  <a:t>?</a:t>
            </a:r>
            <a:br>
              <a:rPr lang="en-US" sz="2000" b="0" i="0" dirty="0">
                <a:solidFill>
                  <a:srgbClr val="0C274A"/>
                </a:solidFill>
                <a:effectLst/>
                <a:latin typeface="Adobe Devanagari" panose="02040503050201020203" pitchFamily="18" charset="0"/>
                <a:cs typeface="Adobe Devanagari" panose="02040503050201020203" pitchFamily="18" charset="0"/>
              </a:rPr>
            </a:br>
            <a:r>
              <a:rPr lang="en-US" sz="20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Searching for a new shell closure around mass 298 (such as N = 184) is crucial because it promises to reveal the "Island of Stability," where quantum magic numbers dramatically slow radioactive decay and allow physicists to test the fundamental limits of nuclear stability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1B2B794-16DD-4C13-9D66-E939EAAB543C}"/>
              </a:ext>
            </a:extLst>
          </p:cNvPr>
          <p:cNvSpPr/>
          <p:nvPr/>
        </p:nvSpPr>
        <p:spPr>
          <a:xfrm>
            <a:off x="4130210" y="41096"/>
            <a:ext cx="2609638" cy="858058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gradFill flip="none" rotWithShape="1">
              <a:gsLst>
                <a:gs pos="69000">
                  <a:srgbClr val="2C249A"/>
                </a:gs>
                <a:gs pos="0">
                  <a:srgbClr val="2C249A"/>
                </a:gs>
                <a:gs pos="100000">
                  <a:srgbClr val="F7FB5F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sz="3200" b="1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6" name="Elipse 36">
            <a:extLst>
              <a:ext uri="{FF2B5EF4-FFF2-40B4-BE49-F238E27FC236}">
                <a16:creationId xmlns:a16="http://schemas.microsoft.com/office/drawing/2014/main" id="{B731A7AB-8B0E-4BDA-B60C-CA050DE786E2}"/>
              </a:ext>
            </a:extLst>
          </p:cNvPr>
          <p:cNvSpPr/>
          <p:nvPr/>
        </p:nvSpPr>
        <p:spPr>
          <a:xfrm>
            <a:off x="211746" y="6262098"/>
            <a:ext cx="774574" cy="547820"/>
          </a:xfrm>
          <a:prstGeom prst="ellipse">
            <a:avLst/>
          </a:prstGeom>
          <a:gradFill>
            <a:gsLst>
              <a:gs pos="1000">
                <a:srgbClr val="0070C0"/>
              </a:gs>
              <a:gs pos="42000">
                <a:srgbClr val="0070C0"/>
              </a:gs>
              <a:gs pos="99000">
                <a:srgbClr val="FFFF00"/>
              </a:gs>
              <a:gs pos="88000">
                <a:srgbClr val="0070C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prstClr val="white"/>
                </a:solidFill>
                <a:latin typeface="Monotype Corsiva" panose="03010101010201010101" pitchFamily="66" charset="0"/>
              </a:rPr>
              <a:t>12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otype Corsiva" panose="03010101010201010101" pitchFamily="66" charset="0"/>
            </a:endParaRPr>
          </a:p>
        </p:txBody>
      </p:sp>
      <p:sp>
        <p:nvSpPr>
          <p:cNvPr id="7" name="Subtitle 13">
            <a:extLst>
              <a:ext uri="{FF2B5EF4-FFF2-40B4-BE49-F238E27FC236}">
                <a16:creationId xmlns:a16="http://schemas.microsoft.com/office/drawing/2014/main" id="{4F008462-782C-43D4-8A09-A87EECA179AF}"/>
              </a:ext>
            </a:extLst>
          </p:cNvPr>
          <p:cNvSpPr txBox="1">
            <a:spLocks/>
          </p:cNvSpPr>
          <p:nvPr/>
        </p:nvSpPr>
        <p:spPr>
          <a:xfrm>
            <a:off x="2774021" y="6417964"/>
            <a:ext cx="6643955" cy="4400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Thanks to my co-author: Prof. Bahati Mukeru</a:t>
            </a:r>
          </a:p>
        </p:txBody>
      </p:sp>
    </p:spTree>
    <p:extLst>
      <p:ext uri="{BB962C8B-B14F-4D97-AF65-F5344CB8AC3E}">
        <p14:creationId xmlns:p14="http://schemas.microsoft.com/office/powerpoint/2010/main" val="4049106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2878</TotalTime>
  <Words>751</Words>
  <Application>Microsoft Office PowerPoint</Application>
  <PresentationFormat>Widescreen</PresentationFormat>
  <Paragraphs>90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Adobe Devanagari</vt:lpstr>
      <vt:lpstr>Aptos</vt:lpstr>
      <vt:lpstr>Arial</vt:lpstr>
      <vt:lpstr>Calibri</vt:lpstr>
      <vt:lpstr>Calibri Light</vt:lpstr>
      <vt:lpstr>Monotype Corsiva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addressed in this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Tolulope Majekodunmi</dc:creator>
  <cp:lastModifiedBy>Joshua Tolulope Majekodunmi</cp:lastModifiedBy>
  <cp:revision>72</cp:revision>
  <dcterms:created xsi:type="dcterms:W3CDTF">2026-10-22T11:27:22Z</dcterms:created>
  <dcterms:modified xsi:type="dcterms:W3CDTF">2026-10-26T06:22:42Z</dcterms:modified>
</cp:coreProperties>
</file>