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543" r:id="rId3"/>
    <p:sldId id="3556" r:id="rId4"/>
    <p:sldId id="2076138126" r:id="rId5"/>
    <p:sldId id="2076138131" r:id="rId6"/>
    <p:sldId id="528" r:id="rId7"/>
    <p:sldId id="723" r:id="rId8"/>
    <p:sldId id="3558" r:id="rId9"/>
    <p:sldId id="3557" r:id="rId10"/>
    <p:sldId id="2076138132" r:id="rId11"/>
    <p:sldId id="263" r:id="rId12"/>
    <p:sldId id="260" r:id="rId13"/>
    <p:sldId id="259" r:id="rId14"/>
    <p:sldId id="59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 X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5" d="100"/>
          <a:sy n="85" d="100"/>
        </p:scale>
        <p:origin x="86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7E6E78-D120-4496-8C5D-F6573AB6FFC2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503AC916-A3D4-4F4D-99F0-A31D8C62B789}">
      <dgm:prSet phldrT="[Text]"/>
      <dgm:spPr/>
      <dgm:t>
        <a:bodyPr/>
        <a:lstStyle/>
        <a:p>
          <a:r>
            <a:rPr lang="en-GB" dirty="0"/>
            <a:t>National Research Foundation</a:t>
          </a:r>
          <a:endParaRPr lang="en-ZA" dirty="0"/>
        </a:p>
      </dgm:t>
    </dgm:pt>
    <dgm:pt modelId="{8262000C-CD28-49B9-93EC-1613ABB73360}" type="parTrans" cxnId="{DA070666-F589-4573-A756-4C29BCBEC887}">
      <dgm:prSet/>
      <dgm:spPr/>
      <dgm:t>
        <a:bodyPr/>
        <a:lstStyle/>
        <a:p>
          <a:endParaRPr lang="en-ZA"/>
        </a:p>
      </dgm:t>
    </dgm:pt>
    <dgm:pt modelId="{CE379BEE-B56A-4656-B57D-6D873C20FF31}" type="sibTrans" cxnId="{DA070666-F589-4573-A756-4C29BCBEC887}">
      <dgm:prSet/>
      <dgm:spPr/>
      <dgm:t>
        <a:bodyPr/>
        <a:lstStyle/>
        <a:p>
          <a:endParaRPr lang="en-ZA"/>
        </a:p>
      </dgm:t>
    </dgm:pt>
    <dgm:pt modelId="{BBB483AA-EFD5-4CBE-A768-502ADAA43FB5}">
      <dgm:prSet phldrT="[Text]"/>
      <dgm:spPr/>
      <dgm:t>
        <a:bodyPr/>
        <a:lstStyle/>
        <a:p>
          <a:r>
            <a:rPr lang="en-US" dirty="0"/>
            <a:t>Support, promote and advance Science and Innovation through funding</a:t>
          </a:r>
          <a:endParaRPr lang="en-ZA" dirty="0"/>
        </a:p>
      </dgm:t>
    </dgm:pt>
    <dgm:pt modelId="{282A92B9-C6F4-466F-BFE5-B07BB37C4710}" type="parTrans" cxnId="{82647FCB-34D8-428E-8F33-3B072B803E54}">
      <dgm:prSet/>
      <dgm:spPr/>
      <dgm:t>
        <a:bodyPr/>
        <a:lstStyle/>
        <a:p>
          <a:endParaRPr lang="en-ZA"/>
        </a:p>
      </dgm:t>
    </dgm:pt>
    <dgm:pt modelId="{451D51BD-84B8-4754-AA55-EB867E4AF18B}" type="sibTrans" cxnId="{82647FCB-34D8-428E-8F33-3B072B803E54}">
      <dgm:prSet/>
      <dgm:spPr/>
      <dgm:t>
        <a:bodyPr/>
        <a:lstStyle/>
        <a:p>
          <a:endParaRPr lang="en-ZA"/>
        </a:p>
      </dgm:t>
    </dgm:pt>
    <dgm:pt modelId="{37969B4B-69A0-4FAC-9386-07FF736FADF6}">
      <dgm:prSet phldrT="[Text]"/>
      <dgm:spPr/>
      <dgm:t>
        <a:bodyPr/>
        <a:lstStyle/>
        <a:p>
          <a:r>
            <a:rPr lang="en-GB" dirty="0"/>
            <a:t>Human Capacity Development, Research, Innovation and Research Equipment Grants Management </a:t>
          </a:r>
          <a:endParaRPr lang="en-ZA" dirty="0"/>
        </a:p>
      </dgm:t>
    </dgm:pt>
    <dgm:pt modelId="{745CA83B-47C1-4D35-B214-BDE0E7552B96}" type="parTrans" cxnId="{D60DD84C-3A37-4749-AE13-101829F86D37}">
      <dgm:prSet/>
      <dgm:spPr/>
      <dgm:t>
        <a:bodyPr/>
        <a:lstStyle/>
        <a:p>
          <a:endParaRPr lang="en-ZA"/>
        </a:p>
      </dgm:t>
    </dgm:pt>
    <dgm:pt modelId="{4E73F44C-0A16-4FBB-9D67-BD758C26F6E5}" type="sibTrans" cxnId="{D60DD84C-3A37-4749-AE13-101829F86D37}">
      <dgm:prSet/>
      <dgm:spPr/>
      <dgm:t>
        <a:bodyPr/>
        <a:lstStyle/>
        <a:p>
          <a:endParaRPr lang="en-ZA"/>
        </a:p>
      </dgm:t>
    </dgm:pt>
    <dgm:pt modelId="{BBADA763-3C38-4848-B8F3-47AAA66F8430}">
      <dgm:prSet phldrT="[Text]"/>
      <dgm:spPr/>
      <dgm:t>
        <a:bodyPr/>
        <a:lstStyle/>
        <a:p>
          <a:r>
            <a:rPr lang="en-GB" dirty="0"/>
            <a:t>Support, promote and advance science  awareness and engagement</a:t>
          </a:r>
          <a:r>
            <a:rPr lang="en-US" dirty="0"/>
            <a:t> </a:t>
          </a:r>
          <a:endParaRPr lang="en-ZA" dirty="0"/>
        </a:p>
      </dgm:t>
    </dgm:pt>
    <dgm:pt modelId="{099B5587-C580-46C9-B8B8-4ACA2B23D5CA}" type="parTrans" cxnId="{DD8DC31F-CD4D-4031-917A-746B9831E9BE}">
      <dgm:prSet/>
      <dgm:spPr/>
      <dgm:t>
        <a:bodyPr/>
        <a:lstStyle/>
        <a:p>
          <a:endParaRPr lang="en-ZA"/>
        </a:p>
      </dgm:t>
    </dgm:pt>
    <dgm:pt modelId="{6B0F3791-6D40-40BC-A5C0-AC13FEADC1A3}" type="sibTrans" cxnId="{DD8DC31F-CD4D-4031-917A-746B9831E9BE}">
      <dgm:prSet/>
      <dgm:spPr/>
      <dgm:t>
        <a:bodyPr/>
        <a:lstStyle/>
        <a:p>
          <a:endParaRPr lang="en-ZA"/>
        </a:p>
      </dgm:t>
    </dgm:pt>
    <dgm:pt modelId="{EA610E5D-1A24-4959-A2EA-F672F171E3F6}">
      <dgm:prSet phldrT="[Text]"/>
      <dgm:spPr/>
      <dgm:t>
        <a:bodyPr/>
        <a:lstStyle/>
        <a:p>
          <a:r>
            <a:rPr lang="en-GB" dirty="0"/>
            <a:t>Public Awareness of, and engagement with, science</a:t>
          </a:r>
          <a:endParaRPr lang="en-ZA" dirty="0"/>
        </a:p>
      </dgm:t>
    </dgm:pt>
    <dgm:pt modelId="{1B9A7EDE-38BC-4A3A-AE98-28A1849BCA4F}" type="parTrans" cxnId="{F14AC66E-4FAC-4942-97B9-95A49B401A96}">
      <dgm:prSet/>
      <dgm:spPr/>
      <dgm:t>
        <a:bodyPr/>
        <a:lstStyle/>
        <a:p>
          <a:endParaRPr lang="en-ZA"/>
        </a:p>
      </dgm:t>
    </dgm:pt>
    <dgm:pt modelId="{EBCE039A-B805-4E30-95D5-27F55A934985}" type="sibTrans" cxnId="{F14AC66E-4FAC-4942-97B9-95A49B401A96}">
      <dgm:prSet/>
      <dgm:spPr/>
      <dgm:t>
        <a:bodyPr/>
        <a:lstStyle/>
        <a:p>
          <a:endParaRPr lang="en-ZA"/>
        </a:p>
      </dgm:t>
    </dgm:pt>
    <dgm:pt modelId="{15B3956C-9A8C-44C9-B124-CDCFEF4FB406}">
      <dgm:prSet/>
      <dgm:spPr/>
      <dgm:t>
        <a:bodyPr/>
        <a:lstStyle/>
        <a:p>
          <a:r>
            <a:rPr lang="en-US" b="1" dirty="0"/>
            <a:t>National Research Infrastructure Platforms</a:t>
          </a:r>
        </a:p>
      </dgm:t>
    </dgm:pt>
    <dgm:pt modelId="{64F296C5-007C-4C30-B474-5AC3FC1BBAE2}" type="parTrans" cxnId="{44E6901E-4EDF-4E86-B9CB-F53C4B9C746E}">
      <dgm:prSet/>
      <dgm:spPr/>
      <dgm:t>
        <a:bodyPr/>
        <a:lstStyle/>
        <a:p>
          <a:endParaRPr lang="en-ZA"/>
        </a:p>
      </dgm:t>
    </dgm:pt>
    <dgm:pt modelId="{CB1F50B9-3C03-4593-A853-D0A94A43BB34}" type="sibTrans" cxnId="{44E6901E-4EDF-4E86-B9CB-F53C4B9C746E}">
      <dgm:prSet/>
      <dgm:spPr/>
      <dgm:t>
        <a:bodyPr/>
        <a:lstStyle/>
        <a:p>
          <a:endParaRPr lang="en-ZA"/>
        </a:p>
      </dgm:t>
    </dgm:pt>
    <dgm:pt modelId="{D26ACAFB-031B-485E-A6ED-F4F831431484}">
      <dgm:prSet/>
      <dgm:spPr/>
      <dgm:t>
        <a:bodyPr/>
        <a:lstStyle/>
        <a:p>
          <a:r>
            <a:rPr lang="en-GB" dirty="0"/>
            <a:t>Biodiversity and Environmental Sciences</a:t>
          </a:r>
          <a:endParaRPr lang="en-ZA" dirty="0"/>
        </a:p>
      </dgm:t>
    </dgm:pt>
    <dgm:pt modelId="{E96D03A9-2005-4EC8-996A-0674E79E2EB4}" type="parTrans" cxnId="{FA2B3257-AD66-4985-8286-466B702D0C69}">
      <dgm:prSet/>
      <dgm:spPr/>
      <dgm:t>
        <a:bodyPr/>
        <a:lstStyle/>
        <a:p>
          <a:endParaRPr lang="en-ZA"/>
        </a:p>
      </dgm:t>
    </dgm:pt>
    <dgm:pt modelId="{6F9999D6-4070-4BDB-8CC2-81BE1EC4F8A5}" type="sibTrans" cxnId="{FA2B3257-AD66-4985-8286-466B702D0C69}">
      <dgm:prSet/>
      <dgm:spPr/>
      <dgm:t>
        <a:bodyPr/>
        <a:lstStyle/>
        <a:p>
          <a:endParaRPr lang="en-ZA"/>
        </a:p>
      </dgm:t>
    </dgm:pt>
    <dgm:pt modelId="{2443BF62-622F-41B3-A2A5-2CE5DFC593DA}">
      <dgm:prSet/>
      <dgm:spPr/>
      <dgm:t>
        <a:bodyPr/>
        <a:lstStyle/>
        <a:p>
          <a:r>
            <a:rPr lang="en-GB" b="1" dirty="0"/>
            <a:t>Nuclear Sciences</a:t>
          </a:r>
          <a:endParaRPr lang="en-ZA" b="1" dirty="0"/>
        </a:p>
      </dgm:t>
    </dgm:pt>
    <dgm:pt modelId="{33057E46-947D-40F3-A093-51DC6606076D}" type="parTrans" cxnId="{95AB1080-74DA-4426-BDDD-F6BB6CF690D0}">
      <dgm:prSet/>
      <dgm:spPr/>
      <dgm:t>
        <a:bodyPr/>
        <a:lstStyle/>
        <a:p>
          <a:endParaRPr lang="en-ZA"/>
        </a:p>
      </dgm:t>
    </dgm:pt>
    <dgm:pt modelId="{66E488FB-1E91-4558-9532-1CD05C6366F9}" type="sibTrans" cxnId="{95AB1080-74DA-4426-BDDD-F6BB6CF690D0}">
      <dgm:prSet/>
      <dgm:spPr/>
      <dgm:t>
        <a:bodyPr/>
        <a:lstStyle/>
        <a:p>
          <a:endParaRPr lang="en-ZA"/>
        </a:p>
      </dgm:t>
    </dgm:pt>
    <dgm:pt modelId="{6465E08B-F374-4A95-BAF0-17CCF967A6B7}">
      <dgm:prSet/>
      <dgm:spPr/>
      <dgm:t>
        <a:bodyPr/>
        <a:lstStyle/>
        <a:p>
          <a:r>
            <a:rPr lang="en-GB" dirty="0"/>
            <a:t>Astronomy and </a:t>
          </a:r>
          <a:r>
            <a:rPr lang="en-GB" dirty="0" err="1"/>
            <a:t>Geodentic</a:t>
          </a:r>
          <a:r>
            <a:rPr lang="en-GB" dirty="0"/>
            <a:t> Sciences</a:t>
          </a:r>
          <a:endParaRPr lang="en-ZA" dirty="0"/>
        </a:p>
      </dgm:t>
    </dgm:pt>
    <dgm:pt modelId="{D9918349-9FCB-4EF3-8ED0-A55E73F5B262}" type="parTrans" cxnId="{8F605B8E-B887-4B34-9C96-30C076AC4AD4}">
      <dgm:prSet/>
      <dgm:spPr/>
      <dgm:t>
        <a:bodyPr/>
        <a:lstStyle/>
        <a:p>
          <a:endParaRPr lang="en-ZA"/>
        </a:p>
      </dgm:t>
    </dgm:pt>
    <dgm:pt modelId="{37CCBCD6-3233-4D5C-B31E-772058B4D65A}" type="sibTrans" cxnId="{8F605B8E-B887-4B34-9C96-30C076AC4AD4}">
      <dgm:prSet/>
      <dgm:spPr/>
      <dgm:t>
        <a:bodyPr/>
        <a:lstStyle/>
        <a:p>
          <a:endParaRPr lang="en-ZA"/>
        </a:p>
      </dgm:t>
    </dgm:pt>
    <dgm:pt modelId="{369CAC69-94C6-4CA8-B039-C16BC4078D08}">
      <dgm:prSet/>
      <dgm:spPr/>
      <dgm:t>
        <a:bodyPr/>
        <a:lstStyle/>
        <a:p>
          <a:r>
            <a:rPr lang="en-GB" b="1" dirty="0"/>
            <a:t>iThemba Laboratory for Accelerator Based Sciences (iThemba LABS)</a:t>
          </a:r>
          <a:endParaRPr lang="en-ZA" b="1" dirty="0"/>
        </a:p>
      </dgm:t>
    </dgm:pt>
    <dgm:pt modelId="{993D08BE-FF03-4436-9479-160AEBB5E79E}" type="parTrans" cxnId="{A769C79C-35C6-42FB-973E-C38132287370}">
      <dgm:prSet/>
      <dgm:spPr/>
      <dgm:t>
        <a:bodyPr/>
        <a:lstStyle/>
        <a:p>
          <a:endParaRPr lang="en-ZA"/>
        </a:p>
      </dgm:t>
    </dgm:pt>
    <dgm:pt modelId="{DA45396A-14C0-4171-A75E-2F7991DFF14E}" type="sibTrans" cxnId="{A769C79C-35C6-42FB-973E-C38132287370}">
      <dgm:prSet/>
      <dgm:spPr/>
      <dgm:t>
        <a:bodyPr/>
        <a:lstStyle/>
        <a:p>
          <a:endParaRPr lang="en-ZA"/>
        </a:p>
      </dgm:t>
    </dgm:pt>
    <dgm:pt modelId="{129D963E-FD7D-4418-B206-52D4523B3BEC}">
      <dgm:prSet/>
      <dgm:spPr/>
      <dgm:t>
        <a:bodyPr/>
        <a:lstStyle/>
        <a:p>
          <a:r>
            <a:rPr lang="en-US" dirty="0"/>
            <a:t>South African Astronomy Observatory (SAAO)</a:t>
          </a:r>
        </a:p>
      </dgm:t>
    </dgm:pt>
    <dgm:pt modelId="{18EF801B-33EA-4550-B461-04664A9DC278}" type="parTrans" cxnId="{E3200A4A-2498-46CE-96CD-90404F453026}">
      <dgm:prSet/>
      <dgm:spPr/>
      <dgm:t>
        <a:bodyPr/>
        <a:lstStyle/>
        <a:p>
          <a:endParaRPr lang="en-ZA"/>
        </a:p>
      </dgm:t>
    </dgm:pt>
    <dgm:pt modelId="{9A5BF857-CF72-4730-A9C0-A7DDA3C7CEAA}" type="sibTrans" cxnId="{E3200A4A-2498-46CE-96CD-90404F453026}">
      <dgm:prSet/>
      <dgm:spPr/>
      <dgm:t>
        <a:bodyPr/>
        <a:lstStyle/>
        <a:p>
          <a:endParaRPr lang="en-ZA"/>
        </a:p>
      </dgm:t>
    </dgm:pt>
    <dgm:pt modelId="{0844F196-3464-483E-8F95-C16D44D11815}">
      <dgm:prSet/>
      <dgm:spPr/>
      <dgm:t>
        <a:bodyPr/>
        <a:lstStyle/>
        <a:p>
          <a:r>
            <a:rPr lang="en-US" dirty="0"/>
            <a:t>South African Radio Astronomy Observatory (SARAO)</a:t>
          </a:r>
          <a:endParaRPr lang="en-ZA" dirty="0"/>
        </a:p>
      </dgm:t>
    </dgm:pt>
    <dgm:pt modelId="{1D5D05ED-C37F-439D-A3ED-5E884E2B6461}" type="parTrans" cxnId="{B63BE853-DB5C-419B-9790-C800BE97AF3C}">
      <dgm:prSet/>
      <dgm:spPr/>
      <dgm:t>
        <a:bodyPr/>
        <a:lstStyle/>
        <a:p>
          <a:endParaRPr lang="en-ZA"/>
        </a:p>
      </dgm:t>
    </dgm:pt>
    <dgm:pt modelId="{F7D7C12A-4E79-4E0F-85BA-62EC723ADC1F}" type="sibTrans" cxnId="{B63BE853-DB5C-419B-9790-C800BE97AF3C}">
      <dgm:prSet/>
      <dgm:spPr/>
      <dgm:t>
        <a:bodyPr/>
        <a:lstStyle/>
        <a:p>
          <a:endParaRPr lang="en-ZA"/>
        </a:p>
      </dgm:t>
    </dgm:pt>
    <dgm:pt modelId="{2A9EA22C-F131-4A12-8586-2953EA3AC76F}">
      <dgm:prSet/>
      <dgm:spPr/>
      <dgm:t>
        <a:bodyPr/>
        <a:lstStyle/>
        <a:p>
          <a:r>
            <a:rPr lang="en-US" dirty="0"/>
            <a:t>South African Institute for Aquatic Biodiversity (SAIAB)</a:t>
          </a:r>
        </a:p>
      </dgm:t>
    </dgm:pt>
    <dgm:pt modelId="{0F986C4C-655F-4BE5-95E4-42D804630F05}" type="parTrans" cxnId="{0F305017-625D-41B4-98C4-8551C2517E62}">
      <dgm:prSet/>
      <dgm:spPr/>
      <dgm:t>
        <a:bodyPr/>
        <a:lstStyle/>
        <a:p>
          <a:endParaRPr lang="en-ZA"/>
        </a:p>
      </dgm:t>
    </dgm:pt>
    <dgm:pt modelId="{B55AC355-CB45-41DC-8E2E-90C3AC6448DA}" type="sibTrans" cxnId="{0F305017-625D-41B4-98C4-8551C2517E62}">
      <dgm:prSet/>
      <dgm:spPr/>
      <dgm:t>
        <a:bodyPr/>
        <a:lstStyle/>
        <a:p>
          <a:endParaRPr lang="en-ZA"/>
        </a:p>
      </dgm:t>
    </dgm:pt>
    <dgm:pt modelId="{26FEF4B9-482D-4D62-919D-F9DF944E2EB3}">
      <dgm:prSet/>
      <dgm:spPr/>
      <dgm:t>
        <a:bodyPr/>
        <a:lstStyle/>
        <a:p>
          <a:r>
            <a:rPr lang="en-US" dirty="0"/>
            <a:t>South African Environmental Observatory Network (SAEON)</a:t>
          </a:r>
        </a:p>
      </dgm:t>
    </dgm:pt>
    <dgm:pt modelId="{DA199199-FF9E-4127-86DA-2CD19E825823}" type="parTrans" cxnId="{37E1FA0A-1B85-4F01-9C1F-1AD5CDCEB8DF}">
      <dgm:prSet/>
      <dgm:spPr/>
      <dgm:t>
        <a:bodyPr/>
        <a:lstStyle/>
        <a:p>
          <a:endParaRPr lang="en-ZA"/>
        </a:p>
      </dgm:t>
    </dgm:pt>
    <dgm:pt modelId="{B31DFCF7-4BB1-4ED1-8255-D5FDDAB74574}" type="sibTrans" cxnId="{37E1FA0A-1B85-4F01-9C1F-1AD5CDCEB8DF}">
      <dgm:prSet/>
      <dgm:spPr/>
      <dgm:t>
        <a:bodyPr/>
        <a:lstStyle/>
        <a:p>
          <a:endParaRPr lang="en-ZA"/>
        </a:p>
      </dgm:t>
    </dgm:pt>
    <dgm:pt modelId="{4F84B4D9-1275-4DE7-930B-1DCA293AF75A}">
      <dgm:prSet/>
      <dgm:spPr/>
      <dgm:t>
        <a:bodyPr/>
        <a:lstStyle/>
        <a:p>
          <a:r>
            <a:rPr lang="en-US" dirty="0"/>
            <a:t>South African Agency for Science &amp; Technology Advancement (SAASTA)</a:t>
          </a:r>
        </a:p>
        <a:p>
          <a:r>
            <a:rPr lang="en-US" dirty="0"/>
            <a:t>+</a:t>
          </a:r>
        </a:p>
        <a:p>
          <a:r>
            <a:rPr lang="en-US" dirty="0"/>
            <a:t>Other BUs</a:t>
          </a:r>
        </a:p>
      </dgm:t>
    </dgm:pt>
    <dgm:pt modelId="{9B93764C-02A8-4373-9CD6-393AF3906386}" type="parTrans" cxnId="{39687061-12C6-430B-BEC0-B6B3E57694FF}">
      <dgm:prSet/>
      <dgm:spPr/>
      <dgm:t>
        <a:bodyPr/>
        <a:lstStyle/>
        <a:p>
          <a:endParaRPr lang="en-ZA"/>
        </a:p>
      </dgm:t>
    </dgm:pt>
    <dgm:pt modelId="{258A576B-E39D-4A19-9EE1-A9AC918F3DB2}" type="sibTrans" cxnId="{39687061-12C6-430B-BEC0-B6B3E57694FF}">
      <dgm:prSet/>
      <dgm:spPr/>
      <dgm:t>
        <a:bodyPr/>
        <a:lstStyle/>
        <a:p>
          <a:endParaRPr lang="en-ZA"/>
        </a:p>
      </dgm:t>
    </dgm:pt>
    <dgm:pt modelId="{A2D276E0-865D-46E6-B460-BEEEBC1BB5C3}">
      <dgm:prSet/>
      <dgm:spPr/>
      <dgm:t>
        <a:bodyPr/>
        <a:lstStyle/>
        <a:p>
          <a:r>
            <a:rPr lang="en-US" dirty="0"/>
            <a:t>Research Innovation Support &amp; Advancement (RISA)</a:t>
          </a:r>
        </a:p>
        <a:p>
          <a:r>
            <a:rPr lang="en-US" dirty="0"/>
            <a:t>+</a:t>
          </a:r>
        </a:p>
        <a:p>
          <a:r>
            <a:rPr lang="en-US" dirty="0"/>
            <a:t>Other BUs</a:t>
          </a:r>
        </a:p>
      </dgm:t>
    </dgm:pt>
    <dgm:pt modelId="{49038B09-8DC2-4D34-96DD-8FA2CA90F8B4}" type="parTrans" cxnId="{6ACDB3BB-1BA3-4F20-A727-FE8F3C49CF45}">
      <dgm:prSet/>
      <dgm:spPr/>
      <dgm:t>
        <a:bodyPr/>
        <a:lstStyle/>
        <a:p>
          <a:endParaRPr lang="en-ZA"/>
        </a:p>
      </dgm:t>
    </dgm:pt>
    <dgm:pt modelId="{315AF488-F5C2-452A-BD8C-58CF7997031C}" type="sibTrans" cxnId="{6ACDB3BB-1BA3-4F20-A727-FE8F3C49CF45}">
      <dgm:prSet/>
      <dgm:spPr/>
      <dgm:t>
        <a:bodyPr/>
        <a:lstStyle/>
        <a:p>
          <a:endParaRPr lang="en-ZA"/>
        </a:p>
      </dgm:t>
    </dgm:pt>
    <dgm:pt modelId="{4BF6D41D-7E3B-453F-88DB-516C38207AAD}" type="pres">
      <dgm:prSet presAssocID="{1B7E6E78-D120-4496-8C5D-F6573AB6FFC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C88DD0A-67C2-4D5B-9DF7-58433737E788}" type="pres">
      <dgm:prSet presAssocID="{1B7E6E78-D120-4496-8C5D-F6573AB6FFC2}" presName="hierFlow" presStyleCnt="0"/>
      <dgm:spPr/>
    </dgm:pt>
    <dgm:pt modelId="{E8E5CF83-E866-478F-95E9-6E38538118FE}" type="pres">
      <dgm:prSet presAssocID="{1B7E6E78-D120-4496-8C5D-F6573AB6FFC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13EC356-2B3F-4567-B1DC-7D05E2108A00}" type="pres">
      <dgm:prSet presAssocID="{503AC916-A3D4-4F4D-99F0-A31D8C62B789}" presName="Name14" presStyleCnt="0"/>
      <dgm:spPr/>
    </dgm:pt>
    <dgm:pt modelId="{F3EB2931-74DC-4832-AA10-819E425DA8FD}" type="pres">
      <dgm:prSet presAssocID="{503AC916-A3D4-4F4D-99F0-A31D8C62B789}" presName="level1Shape" presStyleLbl="node0" presStyleIdx="0" presStyleCnt="1">
        <dgm:presLayoutVars>
          <dgm:chPref val="3"/>
        </dgm:presLayoutVars>
      </dgm:prSet>
      <dgm:spPr/>
    </dgm:pt>
    <dgm:pt modelId="{32412371-CDD7-41D0-A530-F00A9BFE7926}" type="pres">
      <dgm:prSet presAssocID="{503AC916-A3D4-4F4D-99F0-A31D8C62B789}" presName="hierChild2" presStyleCnt="0"/>
      <dgm:spPr/>
    </dgm:pt>
    <dgm:pt modelId="{D2A623D1-45C0-48DA-9197-A908ECC0E5F4}" type="pres">
      <dgm:prSet presAssocID="{282A92B9-C6F4-466F-BFE5-B07BB37C4710}" presName="Name19" presStyleLbl="parChTrans1D2" presStyleIdx="0" presStyleCnt="3"/>
      <dgm:spPr/>
    </dgm:pt>
    <dgm:pt modelId="{6594CC64-5F7A-42AA-9B99-3C3B3952E0DC}" type="pres">
      <dgm:prSet presAssocID="{BBB483AA-EFD5-4CBE-A768-502ADAA43FB5}" presName="Name21" presStyleCnt="0"/>
      <dgm:spPr/>
    </dgm:pt>
    <dgm:pt modelId="{E44B1CFA-719E-4ABA-8DFD-64660CE5E38E}" type="pres">
      <dgm:prSet presAssocID="{BBB483AA-EFD5-4CBE-A768-502ADAA43FB5}" presName="level2Shape" presStyleLbl="node2" presStyleIdx="0" presStyleCnt="3"/>
      <dgm:spPr/>
    </dgm:pt>
    <dgm:pt modelId="{599E7E71-956D-4D59-B359-16ECA08D59CA}" type="pres">
      <dgm:prSet presAssocID="{BBB483AA-EFD5-4CBE-A768-502ADAA43FB5}" presName="hierChild3" presStyleCnt="0"/>
      <dgm:spPr/>
    </dgm:pt>
    <dgm:pt modelId="{FD79E670-36E5-44E6-A644-47141BCEE85B}" type="pres">
      <dgm:prSet presAssocID="{745CA83B-47C1-4D35-B214-BDE0E7552B96}" presName="Name19" presStyleLbl="parChTrans1D3" presStyleIdx="0" presStyleCnt="5"/>
      <dgm:spPr/>
    </dgm:pt>
    <dgm:pt modelId="{A9796387-4EC3-451C-8084-93D20358991C}" type="pres">
      <dgm:prSet presAssocID="{37969B4B-69A0-4FAC-9386-07FF736FADF6}" presName="Name21" presStyleCnt="0"/>
      <dgm:spPr/>
    </dgm:pt>
    <dgm:pt modelId="{A1060E73-0F5F-4663-BE8E-995AAB519BB8}" type="pres">
      <dgm:prSet presAssocID="{37969B4B-69A0-4FAC-9386-07FF736FADF6}" presName="level2Shape" presStyleLbl="node3" presStyleIdx="0" presStyleCnt="5" custLinFactNeighborX="-303" custLinFactNeighborY="505"/>
      <dgm:spPr/>
    </dgm:pt>
    <dgm:pt modelId="{19536EEA-ED0A-45E9-978C-BD5E9C511BA2}" type="pres">
      <dgm:prSet presAssocID="{37969B4B-69A0-4FAC-9386-07FF736FADF6}" presName="hierChild3" presStyleCnt="0"/>
      <dgm:spPr/>
    </dgm:pt>
    <dgm:pt modelId="{1B0E8536-E2C4-4CE4-A1F4-4A36497DD03C}" type="pres">
      <dgm:prSet presAssocID="{49038B09-8DC2-4D34-96DD-8FA2CA90F8B4}" presName="Name19" presStyleLbl="parChTrans1D4" presStyleIdx="0" presStyleCnt="7"/>
      <dgm:spPr/>
    </dgm:pt>
    <dgm:pt modelId="{BF097167-49D2-4BDA-9C62-BBCB67A034D2}" type="pres">
      <dgm:prSet presAssocID="{A2D276E0-865D-46E6-B460-BEEEBC1BB5C3}" presName="Name21" presStyleCnt="0"/>
      <dgm:spPr/>
    </dgm:pt>
    <dgm:pt modelId="{6322D8F4-6C83-4A84-95E7-AD22A36328BB}" type="pres">
      <dgm:prSet presAssocID="{A2D276E0-865D-46E6-B460-BEEEBC1BB5C3}" presName="level2Shape" presStyleLbl="node4" presStyleIdx="0" presStyleCnt="7"/>
      <dgm:spPr/>
    </dgm:pt>
    <dgm:pt modelId="{53F93F94-E9CA-4329-9872-E11A5ED30955}" type="pres">
      <dgm:prSet presAssocID="{A2D276E0-865D-46E6-B460-BEEEBC1BB5C3}" presName="hierChild3" presStyleCnt="0"/>
      <dgm:spPr/>
    </dgm:pt>
    <dgm:pt modelId="{3D70C234-2BDE-4AC2-93EE-7384D9A6BA80}" type="pres">
      <dgm:prSet presAssocID="{64F296C5-007C-4C30-B474-5AC3FC1BBAE2}" presName="Name19" presStyleLbl="parChTrans1D2" presStyleIdx="1" presStyleCnt="3"/>
      <dgm:spPr/>
    </dgm:pt>
    <dgm:pt modelId="{C8642FA4-0FEC-4A70-A2CB-FF7431042102}" type="pres">
      <dgm:prSet presAssocID="{15B3956C-9A8C-44C9-B124-CDCFEF4FB406}" presName="Name21" presStyleCnt="0"/>
      <dgm:spPr/>
    </dgm:pt>
    <dgm:pt modelId="{82F31B63-E6BD-4A4D-8FB6-E74DDB0FB324}" type="pres">
      <dgm:prSet presAssocID="{15B3956C-9A8C-44C9-B124-CDCFEF4FB406}" presName="level2Shape" presStyleLbl="node2" presStyleIdx="1" presStyleCnt="3"/>
      <dgm:spPr/>
    </dgm:pt>
    <dgm:pt modelId="{DB87AA3E-070D-4157-A1E8-70A3E611A04F}" type="pres">
      <dgm:prSet presAssocID="{15B3956C-9A8C-44C9-B124-CDCFEF4FB406}" presName="hierChild3" presStyleCnt="0"/>
      <dgm:spPr/>
    </dgm:pt>
    <dgm:pt modelId="{8FF1E246-31DA-4F67-9E27-34EFB0046E42}" type="pres">
      <dgm:prSet presAssocID="{E96D03A9-2005-4EC8-996A-0674E79E2EB4}" presName="Name19" presStyleLbl="parChTrans1D3" presStyleIdx="1" presStyleCnt="5"/>
      <dgm:spPr/>
    </dgm:pt>
    <dgm:pt modelId="{93F659E2-1CDE-440F-B97B-1442E1EE689D}" type="pres">
      <dgm:prSet presAssocID="{D26ACAFB-031B-485E-A6ED-F4F831431484}" presName="Name21" presStyleCnt="0"/>
      <dgm:spPr/>
    </dgm:pt>
    <dgm:pt modelId="{4A042032-045D-4DAF-B8A2-2E78F215F964}" type="pres">
      <dgm:prSet presAssocID="{D26ACAFB-031B-485E-A6ED-F4F831431484}" presName="level2Shape" presStyleLbl="node3" presStyleIdx="1" presStyleCnt="5"/>
      <dgm:spPr/>
    </dgm:pt>
    <dgm:pt modelId="{CD6DDA2E-12FD-4012-86D1-AA3026B1F1E0}" type="pres">
      <dgm:prSet presAssocID="{D26ACAFB-031B-485E-A6ED-F4F831431484}" presName="hierChild3" presStyleCnt="0"/>
      <dgm:spPr/>
    </dgm:pt>
    <dgm:pt modelId="{31AF0AF1-241B-4075-ADA7-FF50EFEA1FB3}" type="pres">
      <dgm:prSet presAssocID="{0F986C4C-655F-4BE5-95E4-42D804630F05}" presName="Name19" presStyleLbl="parChTrans1D4" presStyleIdx="1" presStyleCnt="7"/>
      <dgm:spPr/>
    </dgm:pt>
    <dgm:pt modelId="{1D339E03-BC94-43D3-A21D-539B9700319B}" type="pres">
      <dgm:prSet presAssocID="{2A9EA22C-F131-4A12-8586-2953EA3AC76F}" presName="Name21" presStyleCnt="0"/>
      <dgm:spPr/>
    </dgm:pt>
    <dgm:pt modelId="{E3C901CF-A282-4C96-B690-97CE3D98FEA4}" type="pres">
      <dgm:prSet presAssocID="{2A9EA22C-F131-4A12-8586-2953EA3AC76F}" presName="level2Shape" presStyleLbl="node4" presStyleIdx="1" presStyleCnt="7"/>
      <dgm:spPr/>
    </dgm:pt>
    <dgm:pt modelId="{13F5192B-53F5-4F85-B082-105B76FD413D}" type="pres">
      <dgm:prSet presAssocID="{2A9EA22C-F131-4A12-8586-2953EA3AC76F}" presName="hierChild3" presStyleCnt="0"/>
      <dgm:spPr/>
    </dgm:pt>
    <dgm:pt modelId="{6A8EFBE2-5CC1-4E62-A904-A003B11E0824}" type="pres">
      <dgm:prSet presAssocID="{DA199199-FF9E-4127-86DA-2CD19E825823}" presName="Name19" presStyleLbl="parChTrans1D4" presStyleIdx="2" presStyleCnt="7"/>
      <dgm:spPr/>
    </dgm:pt>
    <dgm:pt modelId="{04C56EDB-7CC6-41C2-89C5-622D3B77BEBB}" type="pres">
      <dgm:prSet presAssocID="{26FEF4B9-482D-4D62-919D-F9DF944E2EB3}" presName="Name21" presStyleCnt="0"/>
      <dgm:spPr/>
    </dgm:pt>
    <dgm:pt modelId="{E33E04E3-31CD-41B5-86D0-8FC6618026EA}" type="pres">
      <dgm:prSet presAssocID="{26FEF4B9-482D-4D62-919D-F9DF944E2EB3}" presName="level2Shape" presStyleLbl="node4" presStyleIdx="2" presStyleCnt="7"/>
      <dgm:spPr/>
    </dgm:pt>
    <dgm:pt modelId="{EAAA5204-5F10-4090-A3D8-3CE0816FF3A0}" type="pres">
      <dgm:prSet presAssocID="{26FEF4B9-482D-4D62-919D-F9DF944E2EB3}" presName="hierChild3" presStyleCnt="0"/>
      <dgm:spPr/>
    </dgm:pt>
    <dgm:pt modelId="{A7F4795F-A41B-4B89-A9DB-70F45677262F}" type="pres">
      <dgm:prSet presAssocID="{33057E46-947D-40F3-A093-51DC6606076D}" presName="Name19" presStyleLbl="parChTrans1D3" presStyleIdx="2" presStyleCnt="5"/>
      <dgm:spPr/>
    </dgm:pt>
    <dgm:pt modelId="{8918B4BB-2BF2-4456-8432-E716C081036D}" type="pres">
      <dgm:prSet presAssocID="{2443BF62-622F-41B3-A2A5-2CE5DFC593DA}" presName="Name21" presStyleCnt="0"/>
      <dgm:spPr/>
    </dgm:pt>
    <dgm:pt modelId="{F14E936C-41BF-4C5D-9EB2-C0DF66CE4B42}" type="pres">
      <dgm:prSet presAssocID="{2443BF62-622F-41B3-A2A5-2CE5DFC593DA}" presName="level2Shape" presStyleLbl="node3" presStyleIdx="2" presStyleCnt="5"/>
      <dgm:spPr/>
    </dgm:pt>
    <dgm:pt modelId="{2CF2FAA6-357E-4A66-B4E3-57B24AB68528}" type="pres">
      <dgm:prSet presAssocID="{2443BF62-622F-41B3-A2A5-2CE5DFC593DA}" presName="hierChild3" presStyleCnt="0"/>
      <dgm:spPr/>
    </dgm:pt>
    <dgm:pt modelId="{1FCB76FD-06BC-40A5-8FB8-4775D37AF0DF}" type="pres">
      <dgm:prSet presAssocID="{993D08BE-FF03-4436-9479-160AEBB5E79E}" presName="Name19" presStyleLbl="parChTrans1D4" presStyleIdx="3" presStyleCnt="7"/>
      <dgm:spPr/>
    </dgm:pt>
    <dgm:pt modelId="{BA2C216A-BA42-4821-A5A8-C7CE795F16C3}" type="pres">
      <dgm:prSet presAssocID="{369CAC69-94C6-4CA8-B039-C16BC4078D08}" presName="Name21" presStyleCnt="0"/>
      <dgm:spPr/>
    </dgm:pt>
    <dgm:pt modelId="{CD64B60E-6CE9-4FB9-8996-0089316287E1}" type="pres">
      <dgm:prSet presAssocID="{369CAC69-94C6-4CA8-B039-C16BC4078D08}" presName="level2Shape" presStyleLbl="node4" presStyleIdx="3" presStyleCnt="7"/>
      <dgm:spPr/>
    </dgm:pt>
    <dgm:pt modelId="{4E4E6F44-F299-4A4A-BFBF-B86A9681D7E2}" type="pres">
      <dgm:prSet presAssocID="{369CAC69-94C6-4CA8-B039-C16BC4078D08}" presName="hierChild3" presStyleCnt="0"/>
      <dgm:spPr/>
    </dgm:pt>
    <dgm:pt modelId="{8028BA9E-D814-4247-8664-CBC6D1D5A304}" type="pres">
      <dgm:prSet presAssocID="{D9918349-9FCB-4EF3-8ED0-A55E73F5B262}" presName="Name19" presStyleLbl="parChTrans1D3" presStyleIdx="3" presStyleCnt="5"/>
      <dgm:spPr/>
    </dgm:pt>
    <dgm:pt modelId="{081DF43E-7849-4D2A-8C3D-D1D8032ED6D8}" type="pres">
      <dgm:prSet presAssocID="{6465E08B-F374-4A95-BAF0-17CCF967A6B7}" presName="Name21" presStyleCnt="0"/>
      <dgm:spPr/>
    </dgm:pt>
    <dgm:pt modelId="{3ACD363B-F722-4633-BCE1-8D6823D15496}" type="pres">
      <dgm:prSet presAssocID="{6465E08B-F374-4A95-BAF0-17CCF967A6B7}" presName="level2Shape" presStyleLbl="node3" presStyleIdx="3" presStyleCnt="5"/>
      <dgm:spPr/>
    </dgm:pt>
    <dgm:pt modelId="{841FB47B-99AD-4613-819C-4DBC23D09F1C}" type="pres">
      <dgm:prSet presAssocID="{6465E08B-F374-4A95-BAF0-17CCF967A6B7}" presName="hierChild3" presStyleCnt="0"/>
      <dgm:spPr/>
    </dgm:pt>
    <dgm:pt modelId="{A1829A1D-AA04-4C51-AF48-3B49634E89D1}" type="pres">
      <dgm:prSet presAssocID="{18EF801B-33EA-4550-B461-04664A9DC278}" presName="Name19" presStyleLbl="parChTrans1D4" presStyleIdx="4" presStyleCnt="7"/>
      <dgm:spPr/>
    </dgm:pt>
    <dgm:pt modelId="{6DB87F03-7E00-400D-9AC1-44D122500513}" type="pres">
      <dgm:prSet presAssocID="{129D963E-FD7D-4418-B206-52D4523B3BEC}" presName="Name21" presStyleCnt="0"/>
      <dgm:spPr/>
    </dgm:pt>
    <dgm:pt modelId="{ADFD91AC-3C1D-487B-A193-DE57EAEBD790}" type="pres">
      <dgm:prSet presAssocID="{129D963E-FD7D-4418-B206-52D4523B3BEC}" presName="level2Shape" presStyleLbl="node4" presStyleIdx="4" presStyleCnt="7"/>
      <dgm:spPr/>
    </dgm:pt>
    <dgm:pt modelId="{504E1A05-23EB-41F9-9B68-5C3F40492642}" type="pres">
      <dgm:prSet presAssocID="{129D963E-FD7D-4418-B206-52D4523B3BEC}" presName="hierChild3" presStyleCnt="0"/>
      <dgm:spPr/>
    </dgm:pt>
    <dgm:pt modelId="{2B9E9D6E-0696-48E1-ADEB-8BCDFF9F6FC1}" type="pres">
      <dgm:prSet presAssocID="{1D5D05ED-C37F-439D-A3ED-5E884E2B6461}" presName="Name19" presStyleLbl="parChTrans1D4" presStyleIdx="5" presStyleCnt="7"/>
      <dgm:spPr/>
    </dgm:pt>
    <dgm:pt modelId="{DF9E7702-56DB-42EA-B7CF-DFEA816C3A38}" type="pres">
      <dgm:prSet presAssocID="{0844F196-3464-483E-8F95-C16D44D11815}" presName="Name21" presStyleCnt="0"/>
      <dgm:spPr/>
    </dgm:pt>
    <dgm:pt modelId="{B5B37469-BC76-46F7-B4E6-114B1B809DA4}" type="pres">
      <dgm:prSet presAssocID="{0844F196-3464-483E-8F95-C16D44D11815}" presName="level2Shape" presStyleLbl="node4" presStyleIdx="5" presStyleCnt="7"/>
      <dgm:spPr/>
    </dgm:pt>
    <dgm:pt modelId="{2856B5EA-C282-4353-A556-DFCA54D67A8A}" type="pres">
      <dgm:prSet presAssocID="{0844F196-3464-483E-8F95-C16D44D11815}" presName="hierChild3" presStyleCnt="0"/>
      <dgm:spPr/>
    </dgm:pt>
    <dgm:pt modelId="{3CD5E45E-10D2-4C66-8AAC-B16265D605FB}" type="pres">
      <dgm:prSet presAssocID="{099B5587-C580-46C9-B8B8-4ACA2B23D5CA}" presName="Name19" presStyleLbl="parChTrans1D2" presStyleIdx="2" presStyleCnt="3"/>
      <dgm:spPr/>
    </dgm:pt>
    <dgm:pt modelId="{E24C56A0-CF70-444D-A58C-C1D9B3D95A21}" type="pres">
      <dgm:prSet presAssocID="{BBADA763-3C38-4848-B8F3-47AAA66F8430}" presName="Name21" presStyleCnt="0"/>
      <dgm:spPr/>
    </dgm:pt>
    <dgm:pt modelId="{07018114-5F37-4089-9B33-6980E5102748}" type="pres">
      <dgm:prSet presAssocID="{BBADA763-3C38-4848-B8F3-47AAA66F8430}" presName="level2Shape" presStyleLbl="node2" presStyleIdx="2" presStyleCnt="3"/>
      <dgm:spPr/>
    </dgm:pt>
    <dgm:pt modelId="{35893212-3E00-415F-8F5C-DD4EE984B431}" type="pres">
      <dgm:prSet presAssocID="{BBADA763-3C38-4848-B8F3-47AAA66F8430}" presName="hierChild3" presStyleCnt="0"/>
      <dgm:spPr/>
    </dgm:pt>
    <dgm:pt modelId="{8E48024A-AABD-4E06-8841-97676FDC99EC}" type="pres">
      <dgm:prSet presAssocID="{1B9A7EDE-38BC-4A3A-AE98-28A1849BCA4F}" presName="Name19" presStyleLbl="parChTrans1D3" presStyleIdx="4" presStyleCnt="5"/>
      <dgm:spPr/>
    </dgm:pt>
    <dgm:pt modelId="{D78E42F3-4B88-4F04-B591-A3B31C0BB899}" type="pres">
      <dgm:prSet presAssocID="{EA610E5D-1A24-4959-A2EA-F672F171E3F6}" presName="Name21" presStyleCnt="0"/>
      <dgm:spPr/>
    </dgm:pt>
    <dgm:pt modelId="{225F6B6C-5401-4353-B7C0-4674E7CD4CAF}" type="pres">
      <dgm:prSet presAssocID="{EA610E5D-1A24-4959-A2EA-F672F171E3F6}" presName="level2Shape" presStyleLbl="node3" presStyleIdx="4" presStyleCnt="5"/>
      <dgm:spPr/>
    </dgm:pt>
    <dgm:pt modelId="{701310F1-4ED6-4C11-8D67-3B2CA4C530E6}" type="pres">
      <dgm:prSet presAssocID="{EA610E5D-1A24-4959-A2EA-F672F171E3F6}" presName="hierChild3" presStyleCnt="0"/>
      <dgm:spPr/>
    </dgm:pt>
    <dgm:pt modelId="{64F2A2E3-C6AC-430A-AE1D-9A77D36515E4}" type="pres">
      <dgm:prSet presAssocID="{9B93764C-02A8-4373-9CD6-393AF3906386}" presName="Name19" presStyleLbl="parChTrans1D4" presStyleIdx="6" presStyleCnt="7"/>
      <dgm:spPr/>
    </dgm:pt>
    <dgm:pt modelId="{A91F5FE2-3D64-4D8B-8CBC-9A6637375861}" type="pres">
      <dgm:prSet presAssocID="{4F84B4D9-1275-4DE7-930B-1DCA293AF75A}" presName="Name21" presStyleCnt="0"/>
      <dgm:spPr/>
    </dgm:pt>
    <dgm:pt modelId="{E4DFD776-3B6D-42AD-BDD1-A2E8D87D15DC}" type="pres">
      <dgm:prSet presAssocID="{4F84B4D9-1275-4DE7-930B-1DCA293AF75A}" presName="level2Shape" presStyleLbl="node4" presStyleIdx="6" presStyleCnt="7"/>
      <dgm:spPr/>
    </dgm:pt>
    <dgm:pt modelId="{D5EB260B-2FCF-4B22-9548-69F84A1CF6D4}" type="pres">
      <dgm:prSet presAssocID="{4F84B4D9-1275-4DE7-930B-1DCA293AF75A}" presName="hierChild3" presStyleCnt="0"/>
      <dgm:spPr/>
    </dgm:pt>
    <dgm:pt modelId="{197610A9-F16F-42B2-96A8-8A2058005123}" type="pres">
      <dgm:prSet presAssocID="{1B7E6E78-D120-4496-8C5D-F6573AB6FFC2}" presName="bgShapesFlow" presStyleCnt="0"/>
      <dgm:spPr/>
    </dgm:pt>
  </dgm:ptLst>
  <dgm:cxnLst>
    <dgm:cxn modelId="{00428E09-62FC-44C6-9D35-41A13C672A50}" type="presOf" srcId="{A2D276E0-865D-46E6-B460-BEEEBC1BB5C3}" destId="{6322D8F4-6C83-4A84-95E7-AD22A36328BB}" srcOrd="0" destOrd="0" presId="urn:microsoft.com/office/officeart/2005/8/layout/hierarchy6"/>
    <dgm:cxn modelId="{37E1FA0A-1B85-4F01-9C1F-1AD5CDCEB8DF}" srcId="{D26ACAFB-031B-485E-A6ED-F4F831431484}" destId="{26FEF4B9-482D-4D62-919D-F9DF944E2EB3}" srcOrd="1" destOrd="0" parTransId="{DA199199-FF9E-4127-86DA-2CD19E825823}" sibTransId="{B31DFCF7-4BB1-4ED1-8255-D5FDDAB74574}"/>
    <dgm:cxn modelId="{B30D6F0E-6147-4F77-9313-8DD36C647E9F}" type="presOf" srcId="{1B9A7EDE-38BC-4A3A-AE98-28A1849BCA4F}" destId="{8E48024A-AABD-4E06-8841-97676FDC99EC}" srcOrd="0" destOrd="0" presId="urn:microsoft.com/office/officeart/2005/8/layout/hierarchy6"/>
    <dgm:cxn modelId="{0F305017-625D-41B4-98C4-8551C2517E62}" srcId="{D26ACAFB-031B-485E-A6ED-F4F831431484}" destId="{2A9EA22C-F131-4A12-8586-2953EA3AC76F}" srcOrd="0" destOrd="0" parTransId="{0F986C4C-655F-4BE5-95E4-42D804630F05}" sibTransId="{B55AC355-CB45-41DC-8E2E-90C3AC6448DA}"/>
    <dgm:cxn modelId="{44E6901E-4EDF-4E86-B9CB-F53C4B9C746E}" srcId="{503AC916-A3D4-4F4D-99F0-A31D8C62B789}" destId="{15B3956C-9A8C-44C9-B124-CDCFEF4FB406}" srcOrd="1" destOrd="0" parTransId="{64F296C5-007C-4C30-B474-5AC3FC1BBAE2}" sibTransId="{CB1F50B9-3C03-4593-A853-D0A94A43BB34}"/>
    <dgm:cxn modelId="{DD8DC31F-CD4D-4031-917A-746B9831E9BE}" srcId="{503AC916-A3D4-4F4D-99F0-A31D8C62B789}" destId="{BBADA763-3C38-4848-B8F3-47AAA66F8430}" srcOrd="2" destOrd="0" parTransId="{099B5587-C580-46C9-B8B8-4ACA2B23D5CA}" sibTransId="{6B0F3791-6D40-40BC-A5C0-AC13FEADC1A3}"/>
    <dgm:cxn modelId="{07115725-0524-4D17-943E-AABD96A44EA2}" type="presOf" srcId="{26FEF4B9-482D-4D62-919D-F9DF944E2EB3}" destId="{E33E04E3-31CD-41B5-86D0-8FC6618026EA}" srcOrd="0" destOrd="0" presId="urn:microsoft.com/office/officeart/2005/8/layout/hierarchy6"/>
    <dgm:cxn modelId="{3AD1D63C-1254-4C72-93E8-F4536DB05486}" type="presOf" srcId="{503AC916-A3D4-4F4D-99F0-A31D8C62B789}" destId="{F3EB2931-74DC-4832-AA10-819E425DA8FD}" srcOrd="0" destOrd="0" presId="urn:microsoft.com/office/officeart/2005/8/layout/hierarchy6"/>
    <dgm:cxn modelId="{7A1D393E-03CB-401C-AC6D-321F35F34A0C}" type="presOf" srcId="{0844F196-3464-483E-8F95-C16D44D11815}" destId="{B5B37469-BC76-46F7-B4E6-114B1B809DA4}" srcOrd="0" destOrd="0" presId="urn:microsoft.com/office/officeart/2005/8/layout/hierarchy6"/>
    <dgm:cxn modelId="{39687061-12C6-430B-BEC0-B6B3E57694FF}" srcId="{EA610E5D-1A24-4959-A2EA-F672F171E3F6}" destId="{4F84B4D9-1275-4DE7-930B-1DCA293AF75A}" srcOrd="0" destOrd="0" parTransId="{9B93764C-02A8-4373-9CD6-393AF3906386}" sibTransId="{258A576B-E39D-4A19-9EE1-A9AC918F3DB2}"/>
    <dgm:cxn modelId="{79F0BD43-8C71-4C00-9D7D-98027EB59FA1}" type="presOf" srcId="{099B5587-C580-46C9-B8B8-4ACA2B23D5CA}" destId="{3CD5E45E-10D2-4C66-8AAC-B16265D605FB}" srcOrd="0" destOrd="0" presId="urn:microsoft.com/office/officeart/2005/8/layout/hierarchy6"/>
    <dgm:cxn modelId="{5FEEAC44-C457-4505-9F4F-248293980332}" type="presOf" srcId="{129D963E-FD7D-4418-B206-52D4523B3BEC}" destId="{ADFD91AC-3C1D-487B-A193-DE57EAEBD790}" srcOrd="0" destOrd="0" presId="urn:microsoft.com/office/officeart/2005/8/layout/hierarchy6"/>
    <dgm:cxn modelId="{69969045-2D66-4C6C-84B5-FCC4B28A23C5}" type="presOf" srcId="{9B93764C-02A8-4373-9CD6-393AF3906386}" destId="{64F2A2E3-C6AC-430A-AE1D-9A77D36515E4}" srcOrd="0" destOrd="0" presId="urn:microsoft.com/office/officeart/2005/8/layout/hierarchy6"/>
    <dgm:cxn modelId="{DA070666-F589-4573-A756-4C29BCBEC887}" srcId="{1B7E6E78-D120-4496-8C5D-F6573AB6FFC2}" destId="{503AC916-A3D4-4F4D-99F0-A31D8C62B789}" srcOrd="0" destOrd="0" parTransId="{8262000C-CD28-49B9-93EC-1613ABB73360}" sibTransId="{CE379BEE-B56A-4656-B57D-6D873C20FF31}"/>
    <dgm:cxn modelId="{375DD749-006F-41A4-BA5B-E2190B6549F7}" type="presOf" srcId="{2443BF62-622F-41B3-A2A5-2CE5DFC593DA}" destId="{F14E936C-41BF-4C5D-9EB2-C0DF66CE4B42}" srcOrd="0" destOrd="0" presId="urn:microsoft.com/office/officeart/2005/8/layout/hierarchy6"/>
    <dgm:cxn modelId="{E3200A4A-2498-46CE-96CD-90404F453026}" srcId="{6465E08B-F374-4A95-BAF0-17CCF967A6B7}" destId="{129D963E-FD7D-4418-B206-52D4523B3BEC}" srcOrd="0" destOrd="0" parTransId="{18EF801B-33EA-4550-B461-04664A9DC278}" sibTransId="{9A5BF857-CF72-4730-A9C0-A7DDA3C7CEAA}"/>
    <dgm:cxn modelId="{D60DD84C-3A37-4749-AE13-101829F86D37}" srcId="{BBB483AA-EFD5-4CBE-A768-502ADAA43FB5}" destId="{37969B4B-69A0-4FAC-9386-07FF736FADF6}" srcOrd="0" destOrd="0" parTransId="{745CA83B-47C1-4D35-B214-BDE0E7552B96}" sibTransId="{4E73F44C-0A16-4FBB-9D67-BD758C26F6E5}"/>
    <dgm:cxn modelId="{F14AC66E-4FAC-4942-97B9-95A49B401A96}" srcId="{BBADA763-3C38-4848-B8F3-47AAA66F8430}" destId="{EA610E5D-1A24-4959-A2EA-F672F171E3F6}" srcOrd="0" destOrd="0" parTransId="{1B9A7EDE-38BC-4A3A-AE98-28A1849BCA4F}" sibTransId="{EBCE039A-B805-4E30-95D5-27F55A934985}"/>
    <dgm:cxn modelId="{B63BE853-DB5C-419B-9790-C800BE97AF3C}" srcId="{6465E08B-F374-4A95-BAF0-17CCF967A6B7}" destId="{0844F196-3464-483E-8F95-C16D44D11815}" srcOrd="1" destOrd="0" parTransId="{1D5D05ED-C37F-439D-A3ED-5E884E2B6461}" sibTransId="{F7D7C12A-4E79-4E0F-85BA-62EC723ADC1F}"/>
    <dgm:cxn modelId="{395BF655-5087-418A-8FAC-A341992D7B88}" type="presOf" srcId="{282A92B9-C6F4-466F-BFE5-B07BB37C4710}" destId="{D2A623D1-45C0-48DA-9197-A908ECC0E5F4}" srcOrd="0" destOrd="0" presId="urn:microsoft.com/office/officeart/2005/8/layout/hierarchy6"/>
    <dgm:cxn modelId="{FA2B3257-AD66-4985-8286-466B702D0C69}" srcId="{15B3956C-9A8C-44C9-B124-CDCFEF4FB406}" destId="{D26ACAFB-031B-485E-A6ED-F4F831431484}" srcOrd="0" destOrd="0" parTransId="{E96D03A9-2005-4EC8-996A-0674E79E2EB4}" sibTransId="{6F9999D6-4070-4BDB-8CC2-81BE1EC4F8A5}"/>
    <dgm:cxn modelId="{D3A12D7A-EC66-4891-86C5-9956D7CD0A6C}" type="presOf" srcId="{37969B4B-69A0-4FAC-9386-07FF736FADF6}" destId="{A1060E73-0F5F-4663-BE8E-995AAB519BB8}" srcOrd="0" destOrd="0" presId="urn:microsoft.com/office/officeart/2005/8/layout/hierarchy6"/>
    <dgm:cxn modelId="{B3B2737A-A19F-4073-9786-1027CC02FE0A}" type="presOf" srcId="{745CA83B-47C1-4D35-B214-BDE0E7552B96}" destId="{FD79E670-36E5-44E6-A644-47141BCEE85B}" srcOrd="0" destOrd="0" presId="urn:microsoft.com/office/officeart/2005/8/layout/hierarchy6"/>
    <dgm:cxn modelId="{A8A8577C-B029-4275-9CCD-6710102BF776}" type="presOf" srcId="{993D08BE-FF03-4436-9479-160AEBB5E79E}" destId="{1FCB76FD-06BC-40A5-8FB8-4775D37AF0DF}" srcOrd="0" destOrd="0" presId="urn:microsoft.com/office/officeart/2005/8/layout/hierarchy6"/>
    <dgm:cxn modelId="{36297C7D-BC0D-4585-91E5-982B5873E172}" type="presOf" srcId="{BBB483AA-EFD5-4CBE-A768-502ADAA43FB5}" destId="{E44B1CFA-719E-4ABA-8DFD-64660CE5E38E}" srcOrd="0" destOrd="0" presId="urn:microsoft.com/office/officeart/2005/8/layout/hierarchy6"/>
    <dgm:cxn modelId="{95AB1080-74DA-4426-BDDD-F6BB6CF690D0}" srcId="{15B3956C-9A8C-44C9-B124-CDCFEF4FB406}" destId="{2443BF62-622F-41B3-A2A5-2CE5DFC593DA}" srcOrd="1" destOrd="0" parTransId="{33057E46-947D-40F3-A093-51DC6606076D}" sibTransId="{66E488FB-1E91-4558-9532-1CD05C6366F9}"/>
    <dgm:cxn modelId="{D091F782-520D-4691-AEF8-89564E1CE8C9}" type="presOf" srcId="{6465E08B-F374-4A95-BAF0-17CCF967A6B7}" destId="{3ACD363B-F722-4633-BCE1-8D6823D15496}" srcOrd="0" destOrd="0" presId="urn:microsoft.com/office/officeart/2005/8/layout/hierarchy6"/>
    <dgm:cxn modelId="{2A515386-8221-4E76-84DE-48B9AA534522}" type="presOf" srcId="{33057E46-947D-40F3-A093-51DC6606076D}" destId="{A7F4795F-A41B-4B89-A9DB-70F45677262F}" srcOrd="0" destOrd="0" presId="urn:microsoft.com/office/officeart/2005/8/layout/hierarchy6"/>
    <dgm:cxn modelId="{5809E089-FCB0-424E-8AA9-8B8B7FF9E4CF}" type="presOf" srcId="{64F296C5-007C-4C30-B474-5AC3FC1BBAE2}" destId="{3D70C234-2BDE-4AC2-93EE-7384D9A6BA80}" srcOrd="0" destOrd="0" presId="urn:microsoft.com/office/officeart/2005/8/layout/hierarchy6"/>
    <dgm:cxn modelId="{4B98228A-B0A3-4EE6-92A8-F935B69029D9}" type="presOf" srcId="{0F986C4C-655F-4BE5-95E4-42D804630F05}" destId="{31AF0AF1-241B-4075-ADA7-FF50EFEA1FB3}" srcOrd="0" destOrd="0" presId="urn:microsoft.com/office/officeart/2005/8/layout/hierarchy6"/>
    <dgm:cxn modelId="{8F605B8E-B887-4B34-9C96-30C076AC4AD4}" srcId="{15B3956C-9A8C-44C9-B124-CDCFEF4FB406}" destId="{6465E08B-F374-4A95-BAF0-17CCF967A6B7}" srcOrd="2" destOrd="0" parTransId="{D9918349-9FCB-4EF3-8ED0-A55E73F5B262}" sibTransId="{37CCBCD6-3233-4D5C-B31E-772058B4D65A}"/>
    <dgm:cxn modelId="{A6792194-D0C8-4983-9C95-1439577D1F70}" type="presOf" srcId="{49038B09-8DC2-4D34-96DD-8FA2CA90F8B4}" destId="{1B0E8536-E2C4-4CE4-A1F4-4A36497DD03C}" srcOrd="0" destOrd="0" presId="urn:microsoft.com/office/officeart/2005/8/layout/hierarchy6"/>
    <dgm:cxn modelId="{5774059C-46A8-4C73-96AD-5CB1BEBDE365}" type="presOf" srcId="{E96D03A9-2005-4EC8-996A-0674E79E2EB4}" destId="{8FF1E246-31DA-4F67-9E27-34EFB0046E42}" srcOrd="0" destOrd="0" presId="urn:microsoft.com/office/officeart/2005/8/layout/hierarchy6"/>
    <dgm:cxn modelId="{A769C79C-35C6-42FB-973E-C38132287370}" srcId="{2443BF62-622F-41B3-A2A5-2CE5DFC593DA}" destId="{369CAC69-94C6-4CA8-B039-C16BC4078D08}" srcOrd="0" destOrd="0" parTransId="{993D08BE-FF03-4436-9479-160AEBB5E79E}" sibTransId="{DA45396A-14C0-4171-A75E-2F7991DFF14E}"/>
    <dgm:cxn modelId="{5C193F9E-F9B8-4D28-B906-EA41D02082B3}" type="presOf" srcId="{1B7E6E78-D120-4496-8C5D-F6573AB6FFC2}" destId="{4BF6D41D-7E3B-453F-88DB-516C38207AAD}" srcOrd="0" destOrd="0" presId="urn:microsoft.com/office/officeart/2005/8/layout/hierarchy6"/>
    <dgm:cxn modelId="{9A4330A6-2391-485D-8995-CBD23B27F366}" type="presOf" srcId="{D26ACAFB-031B-485E-A6ED-F4F831431484}" destId="{4A042032-045D-4DAF-B8A2-2E78F215F964}" srcOrd="0" destOrd="0" presId="urn:microsoft.com/office/officeart/2005/8/layout/hierarchy6"/>
    <dgm:cxn modelId="{70E8C8B8-7C85-4A06-BE6F-D04513579DAE}" type="presOf" srcId="{369CAC69-94C6-4CA8-B039-C16BC4078D08}" destId="{CD64B60E-6CE9-4FB9-8996-0089316287E1}" srcOrd="0" destOrd="0" presId="urn:microsoft.com/office/officeart/2005/8/layout/hierarchy6"/>
    <dgm:cxn modelId="{6ACDB3BB-1BA3-4F20-A727-FE8F3C49CF45}" srcId="{37969B4B-69A0-4FAC-9386-07FF736FADF6}" destId="{A2D276E0-865D-46E6-B460-BEEEBC1BB5C3}" srcOrd="0" destOrd="0" parTransId="{49038B09-8DC2-4D34-96DD-8FA2CA90F8B4}" sibTransId="{315AF488-F5C2-452A-BD8C-58CF7997031C}"/>
    <dgm:cxn modelId="{82647FCB-34D8-428E-8F33-3B072B803E54}" srcId="{503AC916-A3D4-4F4D-99F0-A31D8C62B789}" destId="{BBB483AA-EFD5-4CBE-A768-502ADAA43FB5}" srcOrd="0" destOrd="0" parTransId="{282A92B9-C6F4-466F-BFE5-B07BB37C4710}" sibTransId="{451D51BD-84B8-4754-AA55-EB867E4AF18B}"/>
    <dgm:cxn modelId="{7E3C68D7-9B46-4577-885F-33E77D2D693C}" type="presOf" srcId="{EA610E5D-1A24-4959-A2EA-F672F171E3F6}" destId="{225F6B6C-5401-4353-B7C0-4674E7CD4CAF}" srcOrd="0" destOrd="0" presId="urn:microsoft.com/office/officeart/2005/8/layout/hierarchy6"/>
    <dgm:cxn modelId="{E3362DDE-0B15-4865-A2B5-69506ABEE9B9}" type="presOf" srcId="{15B3956C-9A8C-44C9-B124-CDCFEF4FB406}" destId="{82F31B63-E6BD-4A4D-8FB6-E74DDB0FB324}" srcOrd="0" destOrd="0" presId="urn:microsoft.com/office/officeart/2005/8/layout/hierarchy6"/>
    <dgm:cxn modelId="{56483BDE-1626-4B9C-B6B6-18EBFC3B7536}" type="presOf" srcId="{DA199199-FF9E-4127-86DA-2CD19E825823}" destId="{6A8EFBE2-5CC1-4E62-A904-A003B11E0824}" srcOrd="0" destOrd="0" presId="urn:microsoft.com/office/officeart/2005/8/layout/hierarchy6"/>
    <dgm:cxn modelId="{B02783E0-D1CD-46C7-9A12-7669E07973FF}" type="presOf" srcId="{4F84B4D9-1275-4DE7-930B-1DCA293AF75A}" destId="{E4DFD776-3B6D-42AD-BDD1-A2E8D87D15DC}" srcOrd="0" destOrd="0" presId="urn:microsoft.com/office/officeart/2005/8/layout/hierarchy6"/>
    <dgm:cxn modelId="{B1D415E6-1DD3-4579-87A1-6C34990C6B4F}" type="presOf" srcId="{18EF801B-33EA-4550-B461-04664A9DC278}" destId="{A1829A1D-AA04-4C51-AF48-3B49634E89D1}" srcOrd="0" destOrd="0" presId="urn:microsoft.com/office/officeart/2005/8/layout/hierarchy6"/>
    <dgm:cxn modelId="{A1B0B6E7-4D92-4329-B36C-A3DB8096E6AE}" type="presOf" srcId="{1D5D05ED-C37F-439D-A3ED-5E884E2B6461}" destId="{2B9E9D6E-0696-48E1-ADEB-8BCDFF9F6FC1}" srcOrd="0" destOrd="0" presId="urn:microsoft.com/office/officeart/2005/8/layout/hierarchy6"/>
    <dgm:cxn modelId="{5ED36FEE-6568-4861-B9C1-AAFF400F8A77}" type="presOf" srcId="{D9918349-9FCB-4EF3-8ED0-A55E73F5B262}" destId="{8028BA9E-D814-4247-8664-CBC6D1D5A304}" srcOrd="0" destOrd="0" presId="urn:microsoft.com/office/officeart/2005/8/layout/hierarchy6"/>
    <dgm:cxn modelId="{55952DF7-F596-4225-A8FE-104EA8C93B76}" type="presOf" srcId="{2A9EA22C-F131-4A12-8586-2953EA3AC76F}" destId="{E3C901CF-A282-4C96-B690-97CE3D98FEA4}" srcOrd="0" destOrd="0" presId="urn:microsoft.com/office/officeart/2005/8/layout/hierarchy6"/>
    <dgm:cxn modelId="{9494D8F8-7384-49A6-A9FD-5E00C18295FE}" type="presOf" srcId="{BBADA763-3C38-4848-B8F3-47AAA66F8430}" destId="{07018114-5F37-4089-9B33-6980E5102748}" srcOrd="0" destOrd="0" presId="urn:microsoft.com/office/officeart/2005/8/layout/hierarchy6"/>
    <dgm:cxn modelId="{56BB43B9-B5A5-479F-AADA-D94665F58154}" type="presParOf" srcId="{4BF6D41D-7E3B-453F-88DB-516C38207AAD}" destId="{BC88DD0A-67C2-4D5B-9DF7-58433737E788}" srcOrd="0" destOrd="0" presId="urn:microsoft.com/office/officeart/2005/8/layout/hierarchy6"/>
    <dgm:cxn modelId="{135587F4-4603-4A10-A34A-CD994E5CDAED}" type="presParOf" srcId="{BC88DD0A-67C2-4D5B-9DF7-58433737E788}" destId="{E8E5CF83-E866-478F-95E9-6E38538118FE}" srcOrd="0" destOrd="0" presId="urn:microsoft.com/office/officeart/2005/8/layout/hierarchy6"/>
    <dgm:cxn modelId="{DEC0F3CA-5930-4F88-B57B-4314A759BB10}" type="presParOf" srcId="{E8E5CF83-E866-478F-95E9-6E38538118FE}" destId="{A13EC356-2B3F-4567-B1DC-7D05E2108A00}" srcOrd="0" destOrd="0" presId="urn:microsoft.com/office/officeart/2005/8/layout/hierarchy6"/>
    <dgm:cxn modelId="{03DDD503-E037-47FF-ACDC-C0C30CEAFE67}" type="presParOf" srcId="{A13EC356-2B3F-4567-B1DC-7D05E2108A00}" destId="{F3EB2931-74DC-4832-AA10-819E425DA8FD}" srcOrd="0" destOrd="0" presId="urn:microsoft.com/office/officeart/2005/8/layout/hierarchy6"/>
    <dgm:cxn modelId="{8A21DA40-C6F8-407B-8906-9E65252A55A4}" type="presParOf" srcId="{A13EC356-2B3F-4567-B1DC-7D05E2108A00}" destId="{32412371-CDD7-41D0-A530-F00A9BFE7926}" srcOrd="1" destOrd="0" presId="urn:microsoft.com/office/officeart/2005/8/layout/hierarchy6"/>
    <dgm:cxn modelId="{9EE39F22-E1B4-4B3B-A6D3-AB39EA4F6184}" type="presParOf" srcId="{32412371-CDD7-41D0-A530-F00A9BFE7926}" destId="{D2A623D1-45C0-48DA-9197-A908ECC0E5F4}" srcOrd="0" destOrd="0" presId="urn:microsoft.com/office/officeart/2005/8/layout/hierarchy6"/>
    <dgm:cxn modelId="{F6AA141C-BF43-4B27-8786-07D7009B14B5}" type="presParOf" srcId="{32412371-CDD7-41D0-A530-F00A9BFE7926}" destId="{6594CC64-5F7A-42AA-9B99-3C3B3952E0DC}" srcOrd="1" destOrd="0" presId="urn:microsoft.com/office/officeart/2005/8/layout/hierarchy6"/>
    <dgm:cxn modelId="{D4938F1C-806E-4483-ADF0-3E253BC58760}" type="presParOf" srcId="{6594CC64-5F7A-42AA-9B99-3C3B3952E0DC}" destId="{E44B1CFA-719E-4ABA-8DFD-64660CE5E38E}" srcOrd="0" destOrd="0" presId="urn:microsoft.com/office/officeart/2005/8/layout/hierarchy6"/>
    <dgm:cxn modelId="{1BCA1B26-747C-478A-98AA-F6DC8BFDA3CA}" type="presParOf" srcId="{6594CC64-5F7A-42AA-9B99-3C3B3952E0DC}" destId="{599E7E71-956D-4D59-B359-16ECA08D59CA}" srcOrd="1" destOrd="0" presId="urn:microsoft.com/office/officeart/2005/8/layout/hierarchy6"/>
    <dgm:cxn modelId="{0810A449-B4FA-44C3-87B9-BAA9BC847A86}" type="presParOf" srcId="{599E7E71-956D-4D59-B359-16ECA08D59CA}" destId="{FD79E670-36E5-44E6-A644-47141BCEE85B}" srcOrd="0" destOrd="0" presId="urn:microsoft.com/office/officeart/2005/8/layout/hierarchy6"/>
    <dgm:cxn modelId="{33FF8DE3-734D-4BB0-846D-159E7700EEFD}" type="presParOf" srcId="{599E7E71-956D-4D59-B359-16ECA08D59CA}" destId="{A9796387-4EC3-451C-8084-93D20358991C}" srcOrd="1" destOrd="0" presId="urn:microsoft.com/office/officeart/2005/8/layout/hierarchy6"/>
    <dgm:cxn modelId="{0657ACF4-4AEB-41C5-8F2D-BCFB8B5F5453}" type="presParOf" srcId="{A9796387-4EC3-451C-8084-93D20358991C}" destId="{A1060E73-0F5F-4663-BE8E-995AAB519BB8}" srcOrd="0" destOrd="0" presId="urn:microsoft.com/office/officeart/2005/8/layout/hierarchy6"/>
    <dgm:cxn modelId="{FF97691C-4ECC-4ED7-8730-C754853F043F}" type="presParOf" srcId="{A9796387-4EC3-451C-8084-93D20358991C}" destId="{19536EEA-ED0A-45E9-978C-BD5E9C511BA2}" srcOrd="1" destOrd="0" presId="urn:microsoft.com/office/officeart/2005/8/layout/hierarchy6"/>
    <dgm:cxn modelId="{7896CCE6-87BD-4096-8E1E-C2903E33A2A5}" type="presParOf" srcId="{19536EEA-ED0A-45E9-978C-BD5E9C511BA2}" destId="{1B0E8536-E2C4-4CE4-A1F4-4A36497DD03C}" srcOrd="0" destOrd="0" presId="urn:microsoft.com/office/officeart/2005/8/layout/hierarchy6"/>
    <dgm:cxn modelId="{765E0A55-C757-4794-8567-DB5E0138A19C}" type="presParOf" srcId="{19536EEA-ED0A-45E9-978C-BD5E9C511BA2}" destId="{BF097167-49D2-4BDA-9C62-BBCB67A034D2}" srcOrd="1" destOrd="0" presId="urn:microsoft.com/office/officeart/2005/8/layout/hierarchy6"/>
    <dgm:cxn modelId="{B9424B02-EF5A-4809-8C1C-D64655E230A5}" type="presParOf" srcId="{BF097167-49D2-4BDA-9C62-BBCB67A034D2}" destId="{6322D8F4-6C83-4A84-95E7-AD22A36328BB}" srcOrd="0" destOrd="0" presId="urn:microsoft.com/office/officeart/2005/8/layout/hierarchy6"/>
    <dgm:cxn modelId="{44176E31-EEBC-4E20-A5C7-4B1268109F69}" type="presParOf" srcId="{BF097167-49D2-4BDA-9C62-BBCB67A034D2}" destId="{53F93F94-E9CA-4329-9872-E11A5ED30955}" srcOrd="1" destOrd="0" presId="urn:microsoft.com/office/officeart/2005/8/layout/hierarchy6"/>
    <dgm:cxn modelId="{4D3042CC-637D-4F34-A8F4-BB3859585F37}" type="presParOf" srcId="{32412371-CDD7-41D0-A530-F00A9BFE7926}" destId="{3D70C234-2BDE-4AC2-93EE-7384D9A6BA80}" srcOrd="2" destOrd="0" presId="urn:microsoft.com/office/officeart/2005/8/layout/hierarchy6"/>
    <dgm:cxn modelId="{CE270495-05DF-4EC0-B145-08F96AB7EAC0}" type="presParOf" srcId="{32412371-CDD7-41D0-A530-F00A9BFE7926}" destId="{C8642FA4-0FEC-4A70-A2CB-FF7431042102}" srcOrd="3" destOrd="0" presId="urn:microsoft.com/office/officeart/2005/8/layout/hierarchy6"/>
    <dgm:cxn modelId="{A276D450-9DBF-4304-9E3D-C841A58EC4C9}" type="presParOf" srcId="{C8642FA4-0FEC-4A70-A2CB-FF7431042102}" destId="{82F31B63-E6BD-4A4D-8FB6-E74DDB0FB324}" srcOrd="0" destOrd="0" presId="urn:microsoft.com/office/officeart/2005/8/layout/hierarchy6"/>
    <dgm:cxn modelId="{4F6E2E2C-4F92-408C-8DCF-1D777A0E80CA}" type="presParOf" srcId="{C8642FA4-0FEC-4A70-A2CB-FF7431042102}" destId="{DB87AA3E-070D-4157-A1E8-70A3E611A04F}" srcOrd="1" destOrd="0" presId="urn:microsoft.com/office/officeart/2005/8/layout/hierarchy6"/>
    <dgm:cxn modelId="{A7B709E2-0245-4495-A96E-2F8C04B8ECCB}" type="presParOf" srcId="{DB87AA3E-070D-4157-A1E8-70A3E611A04F}" destId="{8FF1E246-31DA-4F67-9E27-34EFB0046E42}" srcOrd="0" destOrd="0" presId="urn:microsoft.com/office/officeart/2005/8/layout/hierarchy6"/>
    <dgm:cxn modelId="{E4A60704-E481-4063-9AEE-52F195B0D42B}" type="presParOf" srcId="{DB87AA3E-070D-4157-A1E8-70A3E611A04F}" destId="{93F659E2-1CDE-440F-B97B-1442E1EE689D}" srcOrd="1" destOrd="0" presId="urn:microsoft.com/office/officeart/2005/8/layout/hierarchy6"/>
    <dgm:cxn modelId="{BA04E9D8-AE6C-4EB6-94C2-13ADEB9021FC}" type="presParOf" srcId="{93F659E2-1CDE-440F-B97B-1442E1EE689D}" destId="{4A042032-045D-4DAF-B8A2-2E78F215F964}" srcOrd="0" destOrd="0" presId="urn:microsoft.com/office/officeart/2005/8/layout/hierarchy6"/>
    <dgm:cxn modelId="{06F7307E-3918-4940-B1C7-B15847D54211}" type="presParOf" srcId="{93F659E2-1CDE-440F-B97B-1442E1EE689D}" destId="{CD6DDA2E-12FD-4012-86D1-AA3026B1F1E0}" srcOrd="1" destOrd="0" presId="urn:microsoft.com/office/officeart/2005/8/layout/hierarchy6"/>
    <dgm:cxn modelId="{A4309A2A-730B-4D68-A2CC-7D9590966EEA}" type="presParOf" srcId="{CD6DDA2E-12FD-4012-86D1-AA3026B1F1E0}" destId="{31AF0AF1-241B-4075-ADA7-FF50EFEA1FB3}" srcOrd="0" destOrd="0" presId="urn:microsoft.com/office/officeart/2005/8/layout/hierarchy6"/>
    <dgm:cxn modelId="{CD29A76F-BBAA-4068-8125-094C6DFD08E0}" type="presParOf" srcId="{CD6DDA2E-12FD-4012-86D1-AA3026B1F1E0}" destId="{1D339E03-BC94-43D3-A21D-539B9700319B}" srcOrd="1" destOrd="0" presId="urn:microsoft.com/office/officeart/2005/8/layout/hierarchy6"/>
    <dgm:cxn modelId="{FF84CFAB-5976-4697-9995-7D4121FDDBB5}" type="presParOf" srcId="{1D339E03-BC94-43D3-A21D-539B9700319B}" destId="{E3C901CF-A282-4C96-B690-97CE3D98FEA4}" srcOrd="0" destOrd="0" presId="urn:microsoft.com/office/officeart/2005/8/layout/hierarchy6"/>
    <dgm:cxn modelId="{63BBABE2-1352-4146-A9CE-F5F63F324D3B}" type="presParOf" srcId="{1D339E03-BC94-43D3-A21D-539B9700319B}" destId="{13F5192B-53F5-4F85-B082-105B76FD413D}" srcOrd="1" destOrd="0" presId="urn:microsoft.com/office/officeart/2005/8/layout/hierarchy6"/>
    <dgm:cxn modelId="{A2C0E4BB-E55A-4EF7-B8A1-3D0D5F78F0E3}" type="presParOf" srcId="{CD6DDA2E-12FD-4012-86D1-AA3026B1F1E0}" destId="{6A8EFBE2-5CC1-4E62-A904-A003B11E0824}" srcOrd="2" destOrd="0" presId="urn:microsoft.com/office/officeart/2005/8/layout/hierarchy6"/>
    <dgm:cxn modelId="{DB53B17D-86B9-4B47-9A8D-88474D8FF968}" type="presParOf" srcId="{CD6DDA2E-12FD-4012-86D1-AA3026B1F1E0}" destId="{04C56EDB-7CC6-41C2-89C5-622D3B77BEBB}" srcOrd="3" destOrd="0" presId="urn:microsoft.com/office/officeart/2005/8/layout/hierarchy6"/>
    <dgm:cxn modelId="{3E721D6F-CF50-4C21-8080-79B33DE2E29D}" type="presParOf" srcId="{04C56EDB-7CC6-41C2-89C5-622D3B77BEBB}" destId="{E33E04E3-31CD-41B5-86D0-8FC6618026EA}" srcOrd="0" destOrd="0" presId="urn:microsoft.com/office/officeart/2005/8/layout/hierarchy6"/>
    <dgm:cxn modelId="{AB2ADC44-69DC-4620-9DEE-8EBF6B3775A6}" type="presParOf" srcId="{04C56EDB-7CC6-41C2-89C5-622D3B77BEBB}" destId="{EAAA5204-5F10-4090-A3D8-3CE0816FF3A0}" srcOrd="1" destOrd="0" presId="urn:microsoft.com/office/officeart/2005/8/layout/hierarchy6"/>
    <dgm:cxn modelId="{59275FBA-E242-4091-BBA6-A2BD67BEC821}" type="presParOf" srcId="{DB87AA3E-070D-4157-A1E8-70A3E611A04F}" destId="{A7F4795F-A41B-4B89-A9DB-70F45677262F}" srcOrd="2" destOrd="0" presId="urn:microsoft.com/office/officeart/2005/8/layout/hierarchy6"/>
    <dgm:cxn modelId="{859C1099-BB15-485C-B4C0-4BF0E3DF4562}" type="presParOf" srcId="{DB87AA3E-070D-4157-A1E8-70A3E611A04F}" destId="{8918B4BB-2BF2-4456-8432-E716C081036D}" srcOrd="3" destOrd="0" presId="urn:microsoft.com/office/officeart/2005/8/layout/hierarchy6"/>
    <dgm:cxn modelId="{2BF12E3C-A111-4375-9BBC-DA0CDFFD189E}" type="presParOf" srcId="{8918B4BB-2BF2-4456-8432-E716C081036D}" destId="{F14E936C-41BF-4C5D-9EB2-C0DF66CE4B42}" srcOrd="0" destOrd="0" presId="urn:microsoft.com/office/officeart/2005/8/layout/hierarchy6"/>
    <dgm:cxn modelId="{3CC38187-65AA-4ECD-A003-58959C9405BF}" type="presParOf" srcId="{8918B4BB-2BF2-4456-8432-E716C081036D}" destId="{2CF2FAA6-357E-4A66-B4E3-57B24AB68528}" srcOrd="1" destOrd="0" presId="urn:microsoft.com/office/officeart/2005/8/layout/hierarchy6"/>
    <dgm:cxn modelId="{D45ABB36-5F54-4C6E-8B1D-C40D02711C53}" type="presParOf" srcId="{2CF2FAA6-357E-4A66-B4E3-57B24AB68528}" destId="{1FCB76FD-06BC-40A5-8FB8-4775D37AF0DF}" srcOrd="0" destOrd="0" presId="urn:microsoft.com/office/officeart/2005/8/layout/hierarchy6"/>
    <dgm:cxn modelId="{3BC241B4-D6BA-480A-8872-BD735949B120}" type="presParOf" srcId="{2CF2FAA6-357E-4A66-B4E3-57B24AB68528}" destId="{BA2C216A-BA42-4821-A5A8-C7CE795F16C3}" srcOrd="1" destOrd="0" presId="urn:microsoft.com/office/officeart/2005/8/layout/hierarchy6"/>
    <dgm:cxn modelId="{FC6E6074-D9B6-4679-BC73-217CAA54C11A}" type="presParOf" srcId="{BA2C216A-BA42-4821-A5A8-C7CE795F16C3}" destId="{CD64B60E-6CE9-4FB9-8996-0089316287E1}" srcOrd="0" destOrd="0" presId="urn:microsoft.com/office/officeart/2005/8/layout/hierarchy6"/>
    <dgm:cxn modelId="{36E25B88-264C-4D5E-AB26-14AFED81C7E8}" type="presParOf" srcId="{BA2C216A-BA42-4821-A5A8-C7CE795F16C3}" destId="{4E4E6F44-F299-4A4A-BFBF-B86A9681D7E2}" srcOrd="1" destOrd="0" presId="urn:microsoft.com/office/officeart/2005/8/layout/hierarchy6"/>
    <dgm:cxn modelId="{EE7BE893-E8C6-47F9-9C79-EC7028DAF0F6}" type="presParOf" srcId="{DB87AA3E-070D-4157-A1E8-70A3E611A04F}" destId="{8028BA9E-D814-4247-8664-CBC6D1D5A304}" srcOrd="4" destOrd="0" presId="urn:microsoft.com/office/officeart/2005/8/layout/hierarchy6"/>
    <dgm:cxn modelId="{FCA634B9-9F12-4CF8-ADC6-3C0534E65757}" type="presParOf" srcId="{DB87AA3E-070D-4157-A1E8-70A3E611A04F}" destId="{081DF43E-7849-4D2A-8C3D-D1D8032ED6D8}" srcOrd="5" destOrd="0" presId="urn:microsoft.com/office/officeart/2005/8/layout/hierarchy6"/>
    <dgm:cxn modelId="{4FF54E4F-BB27-4E6E-9105-BF11A75116F0}" type="presParOf" srcId="{081DF43E-7849-4D2A-8C3D-D1D8032ED6D8}" destId="{3ACD363B-F722-4633-BCE1-8D6823D15496}" srcOrd="0" destOrd="0" presId="urn:microsoft.com/office/officeart/2005/8/layout/hierarchy6"/>
    <dgm:cxn modelId="{F5CA1A2D-D59C-4065-9660-3FB7CF9AAB16}" type="presParOf" srcId="{081DF43E-7849-4D2A-8C3D-D1D8032ED6D8}" destId="{841FB47B-99AD-4613-819C-4DBC23D09F1C}" srcOrd="1" destOrd="0" presId="urn:microsoft.com/office/officeart/2005/8/layout/hierarchy6"/>
    <dgm:cxn modelId="{1F2BA844-34E6-4E71-A61E-6417894A4BAF}" type="presParOf" srcId="{841FB47B-99AD-4613-819C-4DBC23D09F1C}" destId="{A1829A1D-AA04-4C51-AF48-3B49634E89D1}" srcOrd="0" destOrd="0" presId="urn:microsoft.com/office/officeart/2005/8/layout/hierarchy6"/>
    <dgm:cxn modelId="{35AC5471-C5A8-4A14-9A97-3166BA8B1D7A}" type="presParOf" srcId="{841FB47B-99AD-4613-819C-4DBC23D09F1C}" destId="{6DB87F03-7E00-400D-9AC1-44D122500513}" srcOrd="1" destOrd="0" presId="urn:microsoft.com/office/officeart/2005/8/layout/hierarchy6"/>
    <dgm:cxn modelId="{A6EF8372-EAEB-42CA-A2A3-F724FD0ED97E}" type="presParOf" srcId="{6DB87F03-7E00-400D-9AC1-44D122500513}" destId="{ADFD91AC-3C1D-487B-A193-DE57EAEBD790}" srcOrd="0" destOrd="0" presId="urn:microsoft.com/office/officeart/2005/8/layout/hierarchy6"/>
    <dgm:cxn modelId="{2FE7362E-B718-4121-8117-50AD2D15BF00}" type="presParOf" srcId="{6DB87F03-7E00-400D-9AC1-44D122500513}" destId="{504E1A05-23EB-41F9-9B68-5C3F40492642}" srcOrd="1" destOrd="0" presId="urn:microsoft.com/office/officeart/2005/8/layout/hierarchy6"/>
    <dgm:cxn modelId="{FC4B39C1-2E1E-49DD-9BA5-C99532FA5F0A}" type="presParOf" srcId="{841FB47B-99AD-4613-819C-4DBC23D09F1C}" destId="{2B9E9D6E-0696-48E1-ADEB-8BCDFF9F6FC1}" srcOrd="2" destOrd="0" presId="urn:microsoft.com/office/officeart/2005/8/layout/hierarchy6"/>
    <dgm:cxn modelId="{9C54396E-DC50-4C46-945D-90253F559FE9}" type="presParOf" srcId="{841FB47B-99AD-4613-819C-4DBC23D09F1C}" destId="{DF9E7702-56DB-42EA-B7CF-DFEA816C3A38}" srcOrd="3" destOrd="0" presId="urn:microsoft.com/office/officeart/2005/8/layout/hierarchy6"/>
    <dgm:cxn modelId="{13264839-8190-488E-A8F6-EF8F83DF3F71}" type="presParOf" srcId="{DF9E7702-56DB-42EA-B7CF-DFEA816C3A38}" destId="{B5B37469-BC76-46F7-B4E6-114B1B809DA4}" srcOrd="0" destOrd="0" presId="urn:microsoft.com/office/officeart/2005/8/layout/hierarchy6"/>
    <dgm:cxn modelId="{B43486BA-B3DD-48F4-B443-6825430DFAB0}" type="presParOf" srcId="{DF9E7702-56DB-42EA-B7CF-DFEA816C3A38}" destId="{2856B5EA-C282-4353-A556-DFCA54D67A8A}" srcOrd="1" destOrd="0" presId="urn:microsoft.com/office/officeart/2005/8/layout/hierarchy6"/>
    <dgm:cxn modelId="{3D96B515-0299-4051-AA19-B79517C56CC8}" type="presParOf" srcId="{32412371-CDD7-41D0-A530-F00A9BFE7926}" destId="{3CD5E45E-10D2-4C66-8AAC-B16265D605FB}" srcOrd="4" destOrd="0" presId="urn:microsoft.com/office/officeart/2005/8/layout/hierarchy6"/>
    <dgm:cxn modelId="{18B9DA9D-F9B5-42FD-9AE3-767270634CEB}" type="presParOf" srcId="{32412371-CDD7-41D0-A530-F00A9BFE7926}" destId="{E24C56A0-CF70-444D-A58C-C1D9B3D95A21}" srcOrd="5" destOrd="0" presId="urn:microsoft.com/office/officeart/2005/8/layout/hierarchy6"/>
    <dgm:cxn modelId="{E48EDDA6-1C8C-45CA-B421-B55196C6BFC6}" type="presParOf" srcId="{E24C56A0-CF70-444D-A58C-C1D9B3D95A21}" destId="{07018114-5F37-4089-9B33-6980E5102748}" srcOrd="0" destOrd="0" presId="urn:microsoft.com/office/officeart/2005/8/layout/hierarchy6"/>
    <dgm:cxn modelId="{D6A42B01-D81B-4C51-947D-764FECB9F3B5}" type="presParOf" srcId="{E24C56A0-CF70-444D-A58C-C1D9B3D95A21}" destId="{35893212-3E00-415F-8F5C-DD4EE984B431}" srcOrd="1" destOrd="0" presId="urn:microsoft.com/office/officeart/2005/8/layout/hierarchy6"/>
    <dgm:cxn modelId="{6B505EA0-F7A8-4CB6-8086-C389F3EA4A07}" type="presParOf" srcId="{35893212-3E00-415F-8F5C-DD4EE984B431}" destId="{8E48024A-AABD-4E06-8841-97676FDC99EC}" srcOrd="0" destOrd="0" presId="urn:microsoft.com/office/officeart/2005/8/layout/hierarchy6"/>
    <dgm:cxn modelId="{2BB6729F-6B71-407E-BE09-F03BD27E1C27}" type="presParOf" srcId="{35893212-3E00-415F-8F5C-DD4EE984B431}" destId="{D78E42F3-4B88-4F04-B591-A3B31C0BB899}" srcOrd="1" destOrd="0" presId="urn:microsoft.com/office/officeart/2005/8/layout/hierarchy6"/>
    <dgm:cxn modelId="{6CCB6E7F-6366-499D-83EA-3F4A9F7B7AB6}" type="presParOf" srcId="{D78E42F3-4B88-4F04-B591-A3B31C0BB899}" destId="{225F6B6C-5401-4353-B7C0-4674E7CD4CAF}" srcOrd="0" destOrd="0" presId="urn:microsoft.com/office/officeart/2005/8/layout/hierarchy6"/>
    <dgm:cxn modelId="{5B524ECB-B8B6-41E3-9F5F-70FC5AF6A25A}" type="presParOf" srcId="{D78E42F3-4B88-4F04-B591-A3B31C0BB899}" destId="{701310F1-4ED6-4C11-8D67-3B2CA4C530E6}" srcOrd="1" destOrd="0" presId="urn:microsoft.com/office/officeart/2005/8/layout/hierarchy6"/>
    <dgm:cxn modelId="{F8D4FA20-B806-4D64-A9C8-A301B3C73C09}" type="presParOf" srcId="{701310F1-4ED6-4C11-8D67-3B2CA4C530E6}" destId="{64F2A2E3-C6AC-430A-AE1D-9A77D36515E4}" srcOrd="0" destOrd="0" presId="urn:microsoft.com/office/officeart/2005/8/layout/hierarchy6"/>
    <dgm:cxn modelId="{74A4E642-DC98-4CDC-8343-0C55E476A224}" type="presParOf" srcId="{701310F1-4ED6-4C11-8D67-3B2CA4C530E6}" destId="{A91F5FE2-3D64-4D8B-8CBC-9A6637375861}" srcOrd="1" destOrd="0" presId="urn:microsoft.com/office/officeart/2005/8/layout/hierarchy6"/>
    <dgm:cxn modelId="{43B35486-C065-4B0A-8044-98DDC4D2328A}" type="presParOf" srcId="{A91F5FE2-3D64-4D8B-8CBC-9A6637375861}" destId="{E4DFD776-3B6D-42AD-BDD1-A2E8D87D15DC}" srcOrd="0" destOrd="0" presId="urn:microsoft.com/office/officeart/2005/8/layout/hierarchy6"/>
    <dgm:cxn modelId="{E908A69B-2252-4F17-A744-3156CCC7BAC8}" type="presParOf" srcId="{A91F5FE2-3D64-4D8B-8CBC-9A6637375861}" destId="{D5EB260B-2FCF-4B22-9548-69F84A1CF6D4}" srcOrd="1" destOrd="0" presId="urn:microsoft.com/office/officeart/2005/8/layout/hierarchy6"/>
    <dgm:cxn modelId="{99463A1C-DACA-46A2-A17B-CB97B2DB3DEE}" type="presParOf" srcId="{4BF6D41D-7E3B-453F-88DB-516C38207AAD}" destId="{197610A9-F16F-42B2-96A8-8A205800512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B2931-74DC-4832-AA10-819E425DA8FD}">
      <dsp:nvSpPr>
        <dsp:cNvPr id="0" name=""/>
        <dsp:cNvSpPr/>
      </dsp:nvSpPr>
      <dsp:spPr>
        <a:xfrm>
          <a:off x="3973620" y="493874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National Research Foundation</a:t>
          </a:r>
          <a:endParaRPr lang="en-ZA" sz="700" kern="1200" dirty="0"/>
        </a:p>
      </dsp:txBody>
      <dsp:txXfrm>
        <a:off x="3993493" y="513747"/>
        <a:ext cx="978008" cy="638757"/>
      </dsp:txXfrm>
    </dsp:sp>
    <dsp:sp modelId="{D2A623D1-45C0-48DA-9197-A908ECC0E5F4}">
      <dsp:nvSpPr>
        <dsp:cNvPr id="0" name=""/>
        <dsp:cNvSpPr/>
      </dsp:nvSpPr>
      <dsp:spPr>
        <a:xfrm>
          <a:off x="513254" y="1172378"/>
          <a:ext cx="3969243" cy="271401"/>
        </a:xfrm>
        <a:custGeom>
          <a:avLst/>
          <a:gdLst/>
          <a:ahLst/>
          <a:cxnLst/>
          <a:rect l="0" t="0" r="0" b="0"/>
          <a:pathLst>
            <a:path>
              <a:moveTo>
                <a:pt x="3969243" y="0"/>
              </a:moveTo>
              <a:lnTo>
                <a:pt x="3969243" y="135700"/>
              </a:lnTo>
              <a:lnTo>
                <a:pt x="0" y="135700"/>
              </a:lnTo>
              <a:lnTo>
                <a:pt x="0" y="27140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B1CFA-719E-4ABA-8DFD-64660CE5E38E}">
      <dsp:nvSpPr>
        <dsp:cNvPr id="0" name=""/>
        <dsp:cNvSpPr/>
      </dsp:nvSpPr>
      <dsp:spPr>
        <a:xfrm>
          <a:off x="4377" y="1443779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Support, promote and advance Science and Innovation through funding</a:t>
          </a:r>
          <a:endParaRPr lang="en-ZA" sz="700" kern="1200" dirty="0"/>
        </a:p>
      </dsp:txBody>
      <dsp:txXfrm>
        <a:off x="24250" y="1463652"/>
        <a:ext cx="978008" cy="638757"/>
      </dsp:txXfrm>
    </dsp:sp>
    <dsp:sp modelId="{FD79E670-36E5-44E6-A644-47141BCEE85B}">
      <dsp:nvSpPr>
        <dsp:cNvPr id="0" name=""/>
        <dsp:cNvSpPr/>
      </dsp:nvSpPr>
      <dsp:spPr>
        <a:xfrm>
          <a:off x="464450" y="2122282"/>
          <a:ext cx="91440" cy="274827"/>
        </a:xfrm>
        <a:custGeom>
          <a:avLst/>
          <a:gdLst/>
          <a:ahLst/>
          <a:cxnLst/>
          <a:rect l="0" t="0" r="0" b="0"/>
          <a:pathLst>
            <a:path>
              <a:moveTo>
                <a:pt x="48803" y="0"/>
              </a:moveTo>
              <a:lnTo>
                <a:pt x="48803" y="137413"/>
              </a:lnTo>
              <a:lnTo>
                <a:pt x="45720" y="137413"/>
              </a:lnTo>
              <a:lnTo>
                <a:pt x="45720" y="27482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60E73-0F5F-4663-BE8E-995AAB519BB8}">
      <dsp:nvSpPr>
        <dsp:cNvPr id="0" name=""/>
        <dsp:cNvSpPr/>
      </dsp:nvSpPr>
      <dsp:spPr>
        <a:xfrm>
          <a:off x="1293" y="2397110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Human Capacity Development, Research, Innovation and Research Equipment Grants Management </a:t>
          </a:r>
          <a:endParaRPr lang="en-ZA" sz="700" kern="1200" dirty="0"/>
        </a:p>
      </dsp:txBody>
      <dsp:txXfrm>
        <a:off x="21166" y="2416983"/>
        <a:ext cx="978008" cy="638757"/>
      </dsp:txXfrm>
    </dsp:sp>
    <dsp:sp modelId="{1B0E8536-E2C4-4CE4-A1F4-4A36497DD03C}">
      <dsp:nvSpPr>
        <dsp:cNvPr id="0" name=""/>
        <dsp:cNvSpPr/>
      </dsp:nvSpPr>
      <dsp:spPr>
        <a:xfrm>
          <a:off x="464450" y="3075613"/>
          <a:ext cx="91440" cy="267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987"/>
              </a:lnTo>
              <a:lnTo>
                <a:pt x="48803" y="133987"/>
              </a:lnTo>
              <a:lnTo>
                <a:pt x="48803" y="26797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2D8F4-6C83-4A84-95E7-AD22A36328BB}">
      <dsp:nvSpPr>
        <dsp:cNvPr id="0" name=""/>
        <dsp:cNvSpPr/>
      </dsp:nvSpPr>
      <dsp:spPr>
        <a:xfrm>
          <a:off x="4377" y="3343587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Research Innovation Support &amp; Advancement (RISA)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+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Other BUs</a:t>
          </a:r>
        </a:p>
      </dsp:txBody>
      <dsp:txXfrm>
        <a:off x="24250" y="3363460"/>
        <a:ext cx="978008" cy="638757"/>
      </dsp:txXfrm>
    </dsp:sp>
    <dsp:sp modelId="{3D70C234-2BDE-4AC2-93EE-7384D9A6BA80}">
      <dsp:nvSpPr>
        <dsp:cNvPr id="0" name=""/>
        <dsp:cNvSpPr/>
      </dsp:nvSpPr>
      <dsp:spPr>
        <a:xfrm>
          <a:off x="4436778" y="1172378"/>
          <a:ext cx="91440" cy="271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40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31B63-E6BD-4A4D-8FB6-E74DDB0FB324}">
      <dsp:nvSpPr>
        <dsp:cNvPr id="0" name=""/>
        <dsp:cNvSpPr/>
      </dsp:nvSpPr>
      <dsp:spPr>
        <a:xfrm>
          <a:off x="3973620" y="1443779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/>
            <a:t>National Research Infrastructure Platforms</a:t>
          </a:r>
        </a:p>
      </dsp:txBody>
      <dsp:txXfrm>
        <a:off x="3993493" y="1463652"/>
        <a:ext cx="978008" cy="638757"/>
      </dsp:txXfrm>
    </dsp:sp>
    <dsp:sp modelId="{8FF1E246-31DA-4F67-9E27-34EFB0046E42}">
      <dsp:nvSpPr>
        <dsp:cNvPr id="0" name=""/>
        <dsp:cNvSpPr/>
      </dsp:nvSpPr>
      <dsp:spPr>
        <a:xfrm>
          <a:off x="2497876" y="2122282"/>
          <a:ext cx="1984621" cy="271401"/>
        </a:xfrm>
        <a:custGeom>
          <a:avLst/>
          <a:gdLst/>
          <a:ahLst/>
          <a:cxnLst/>
          <a:rect l="0" t="0" r="0" b="0"/>
          <a:pathLst>
            <a:path>
              <a:moveTo>
                <a:pt x="1984621" y="0"/>
              </a:moveTo>
              <a:lnTo>
                <a:pt x="1984621" y="135700"/>
              </a:lnTo>
              <a:lnTo>
                <a:pt x="0" y="135700"/>
              </a:lnTo>
              <a:lnTo>
                <a:pt x="0" y="27140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42032-045D-4DAF-B8A2-2E78F215F964}">
      <dsp:nvSpPr>
        <dsp:cNvPr id="0" name=""/>
        <dsp:cNvSpPr/>
      </dsp:nvSpPr>
      <dsp:spPr>
        <a:xfrm>
          <a:off x="1988999" y="2393683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Biodiversity and Environmental Sciences</a:t>
          </a:r>
          <a:endParaRPr lang="en-ZA" sz="700" kern="1200" dirty="0"/>
        </a:p>
      </dsp:txBody>
      <dsp:txXfrm>
        <a:off x="2008872" y="2413556"/>
        <a:ext cx="978008" cy="638757"/>
      </dsp:txXfrm>
    </dsp:sp>
    <dsp:sp modelId="{31AF0AF1-241B-4075-ADA7-FF50EFEA1FB3}">
      <dsp:nvSpPr>
        <dsp:cNvPr id="0" name=""/>
        <dsp:cNvSpPr/>
      </dsp:nvSpPr>
      <dsp:spPr>
        <a:xfrm>
          <a:off x="1836335" y="3072186"/>
          <a:ext cx="661540" cy="271401"/>
        </a:xfrm>
        <a:custGeom>
          <a:avLst/>
          <a:gdLst/>
          <a:ahLst/>
          <a:cxnLst/>
          <a:rect l="0" t="0" r="0" b="0"/>
          <a:pathLst>
            <a:path>
              <a:moveTo>
                <a:pt x="661540" y="0"/>
              </a:moveTo>
              <a:lnTo>
                <a:pt x="661540" y="135700"/>
              </a:lnTo>
              <a:lnTo>
                <a:pt x="0" y="135700"/>
              </a:lnTo>
              <a:lnTo>
                <a:pt x="0" y="271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901CF-A282-4C96-B690-97CE3D98FEA4}">
      <dsp:nvSpPr>
        <dsp:cNvPr id="0" name=""/>
        <dsp:cNvSpPr/>
      </dsp:nvSpPr>
      <dsp:spPr>
        <a:xfrm>
          <a:off x="1327458" y="3343587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South African Institute for Aquatic Biodiversity (SAIAB)</a:t>
          </a:r>
        </a:p>
      </dsp:txBody>
      <dsp:txXfrm>
        <a:off x="1347331" y="3363460"/>
        <a:ext cx="978008" cy="638757"/>
      </dsp:txXfrm>
    </dsp:sp>
    <dsp:sp modelId="{6A8EFBE2-5CC1-4E62-A904-A003B11E0824}">
      <dsp:nvSpPr>
        <dsp:cNvPr id="0" name=""/>
        <dsp:cNvSpPr/>
      </dsp:nvSpPr>
      <dsp:spPr>
        <a:xfrm>
          <a:off x="2497876" y="3072186"/>
          <a:ext cx="661540" cy="271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700"/>
              </a:lnTo>
              <a:lnTo>
                <a:pt x="661540" y="135700"/>
              </a:lnTo>
              <a:lnTo>
                <a:pt x="661540" y="271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E04E3-31CD-41B5-86D0-8FC6618026EA}">
      <dsp:nvSpPr>
        <dsp:cNvPr id="0" name=""/>
        <dsp:cNvSpPr/>
      </dsp:nvSpPr>
      <dsp:spPr>
        <a:xfrm>
          <a:off x="2650539" y="3343587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South African Environmental Observatory Network (SAEON)</a:t>
          </a:r>
        </a:p>
      </dsp:txBody>
      <dsp:txXfrm>
        <a:off x="2670412" y="3363460"/>
        <a:ext cx="978008" cy="638757"/>
      </dsp:txXfrm>
    </dsp:sp>
    <dsp:sp modelId="{A7F4795F-A41B-4B89-A9DB-70F45677262F}">
      <dsp:nvSpPr>
        <dsp:cNvPr id="0" name=""/>
        <dsp:cNvSpPr/>
      </dsp:nvSpPr>
      <dsp:spPr>
        <a:xfrm>
          <a:off x="4436778" y="2122282"/>
          <a:ext cx="91440" cy="271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40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E936C-41BF-4C5D-9EB2-C0DF66CE4B42}">
      <dsp:nvSpPr>
        <dsp:cNvPr id="0" name=""/>
        <dsp:cNvSpPr/>
      </dsp:nvSpPr>
      <dsp:spPr>
        <a:xfrm>
          <a:off x="3973620" y="2393683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/>
            <a:t>Nuclear Sciences</a:t>
          </a:r>
          <a:endParaRPr lang="en-ZA" sz="700" b="1" kern="1200" dirty="0"/>
        </a:p>
      </dsp:txBody>
      <dsp:txXfrm>
        <a:off x="3993493" y="2413556"/>
        <a:ext cx="978008" cy="638757"/>
      </dsp:txXfrm>
    </dsp:sp>
    <dsp:sp modelId="{1FCB76FD-06BC-40A5-8FB8-4775D37AF0DF}">
      <dsp:nvSpPr>
        <dsp:cNvPr id="0" name=""/>
        <dsp:cNvSpPr/>
      </dsp:nvSpPr>
      <dsp:spPr>
        <a:xfrm>
          <a:off x="4436778" y="3072186"/>
          <a:ext cx="91440" cy="271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4B60E-6CE9-4FB9-8996-0089316287E1}">
      <dsp:nvSpPr>
        <dsp:cNvPr id="0" name=""/>
        <dsp:cNvSpPr/>
      </dsp:nvSpPr>
      <dsp:spPr>
        <a:xfrm>
          <a:off x="3973620" y="3343587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/>
            <a:t>iThemba Laboratory for Accelerator Based Sciences (iThemba LABS)</a:t>
          </a:r>
          <a:endParaRPr lang="en-ZA" sz="700" b="1" kern="1200" dirty="0"/>
        </a:p>
      </dsp:txBody>
      <dsp:txXfrm>
        <a:off x="3993493" y="3363460"/>
        <a:ext cx="978008" cy="638757"/>
      </dsp:txXfrm>
    </dsp:sp>
    <dsp:sp modelId="{8028BA9E-D814-4247-8664-CBC6D1D5A304}">
      <dsp:nvSpPr>
        <dsp:cNvPr id="0" name=""/>
        <dsp:cNvSpPr/>
      </dsp:nvSpPr>
      <dsp:spPr>
        <a:xfrm>
          <a:off x="4482498" y="2122282"/>
          <a:ext cx="1984621" cy="271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700"/>
              </a:lnTo>
              <a:lnTo>
                <a:pt x="1984621" y="135700"/>
              </a:lnTo>
              <a:lnTo>
                <a:pt x="1984621" y="27140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D363B-F722-4633-BCE1-8D6823D15496}">
      <dsp:nvSpPr>
        <dsp:cNvPr id="0" name=""/>
        <dsp:cNvSpPr/>
      </dsp:nvSpPr>
      <dsp:spPr>
        <a:xfrm>
          <a:off x="5958242" y="2393683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Astronomy and </a:t>
          </a:r>
          <a:r>
            <a:rPr lang="en-GB" sz="700" kern="1200" dirty="0" err="1"/>
            <a:t>Geodentic</a:t>
          </a:r>
          <a:r>
            <a:rPr lang="en-GB" sz="700" kern="1200" dirty="0"/>
            <a:t> Sciences</a:t>
          </a:r>
          <a:endParaRPr lang="en-ZA" sz="700" kern="1200" dirty="0"/>
        </a:p>
      </dsp:txBody>
      <dsp:txXfrm>
        <a:off x="5978115" y="2413556"/>
        <a:ext cx="978008" cy="638757"/>
      </dsp:txXfrm>
    </dsp:sp>
    <dsp:sp modelId="{A1829A1D-AA04-4C51-AF48-3B49634E89D1}">
      <dsp:nvSpPr>
        <dsp:cNvPr id="0" name=""/>
        <dsp:cNvSpPr/>
      </dsp:nvSpPr>
      <dsp:spPr>
        <a:xfrm>
          <a:off x="5805579" y="3072186"/>
          <a:ext cx="661540" cy="271401"/>
        </a:xfrm>
        <a:custGeom>
          <a:avLst/>
          <a:gdLst/>
          <a:ahLst/>
          <a:cxnLst/>
          <a:rect l="0" t="0" r="0" b="0"/>
          <a:pathLst>
            <a:path>
              <a:moveTo>
                <a:pt x="661540" y="0"/>
              </a:moveTo>
              <a:lnTo>
                <a:pt x="661540" y="135700"/>
              </a:lnTo>
              <a:lnTo>
                <a:pt x="0" y="135700"/>
              </a:lnTo>
              <a:lnTo>
                <a:pt x="0" y="271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FD91AC-3C1D-487B-A193-DE57EAEBD790}">
      <dsp:nvSpPr>
        <dsp:cNvPr id="0" name=""/>
        <dsp:cNvSpPr/>
      </dsp:nvSpPr>
      <dsp:spPr>
        <a:xfrm>
          <a:off x="5296701" y="3343587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South African Astronomy Observatory (SAAO)</a:t>
          </a:r>
        </a:p>
      </dsp:txBody>
      <dsp:txXfrm>
        <a:off x="5316574" y="3363460"/>
        <a:ext cx="978008" cy="638757"/>
      </dsp:txXfrm>
    </dsp:sp>
    <dsp:sp modelId="{2B9E9D6E-0696-48E1-ADEB-8BCDFF9F6FC1}">
      <dsp:nvSpPr>
        <dsp:cNvPr id="0" name=""/>
        <dsp:cNvSpPr/>
      </dsp:nvSpPr>
      <dsp:spPr>
        <a:xfrm>
          <a:off x="6467119" y="3072186"/>
          <a:ext cx="661540" cy="271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700"/>
              </a:lnTo>
              <a:lnTo>
                <a:pt x="661540" y="135700"/>
              </a:lnTo>
              <a:lnTo>
                <a:pt x="661540" y="271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37469-BC76-46F7-B4E6-114B1B809DA4}">
      <dsp:nvSpPr>
        <dsp:cNvPr id="0" name=""/>
        <dsp:cNvSpPr/>
      </dsp:nvSpPr>
      <dsp:spPr>
        <a:xfrm>
          <a:off x="6619782" y="3343587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South African Radio Astronomy Observatory (SARAO)</a:t>
          </a:r>
          <a:endParaRPr lang="en-ZA" sz="700" kern="1200" dirty="0"/>
        </a:p>
      </dsp:txBody>
      <dsp:txXfrm>
        <a:off x="6639655" y="3363460"/>
        <a:ext cx="978008" cy="638757"/>
      </dsp:txXfrm>
    </dsp:sp>
    <dsp:sp modelId="{3CD5E45E-10D2-4C66-8AAC-B16265D605FB}">
      <dsp:nvSpPr>
        <dsp:cNvPr id="0" name=""/>
        <dsp:cNvSpPr/>
      </dsp:nvSpPr>
      <dsp:spPr>
        <a:xfrm>
          <a:off x="4482498" y="1172378"/>
          <a:ext cx="3969243" cy="271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700"/>
              </a:lnTo>
              <a:lnTo>
                <a:pt x="3969243" y="135700"/>
              </a:lnTo>
              <a:lnTo>
                <a:pt x="3969243" y="27140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18114-5F37-4089-9B33-6980E5102748}">
      <dsp:nvSpPr>
        <dsp:cNvPr id="0" name=""/>
        <dsp:cNvSpPr/>
      </dsp:nvSpPr>
      <dsp:spPr>
        <a:xfrm>
          <a:off x="7942863" y="1443779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Support, promote and advance science  awareness and engagement</a:t>
          </a:r>
          <a:r>
            <a:rPr lang="en-US" sz="700" kern="1200" dirty="0"/>
            <a:t> </a:t>
          </a:r>
          <a:endParaRPr lang="en-ZA" sz="700" kern="1200" dirty="0"/>
        </a:p>
      </dsp:txBody>
      <dsp:txXfrm>
        <a:off x="7962736" y="1463652"/>
        <a:ext cx="978008" cy="638757"/>
      </dsp:txXfrm>
    </dsp:sp>
    <dsp:sp modelId="{8E48024A-AABD-4E06-8841-97676FDC99EC}">
      <dsp:nvSpPr>
        <dsp:cNvPr id="0" name=""/>
        <dsp:cNvSpPr/>
      </dsp:nvSpPr>
      <dsp:spPr>
        <a:xfrm>
          <a:off x="8406021" y="2122282"/>
          <a:ext cx="91440" cy="271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40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F6B6C-5401-4353-B7C0-4674E7CD4CAF}">
      <dsp:nvSpPr>
        <dsp:cNvPr id="0" name=""/>
        <dsp:cNvSpPr/>
      </dsp:nvSpPr>
      <dsp:spPr>
        <a:xfrm>
          <a:off x="7942863" y="2393683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Public Awareness of, and engagement with, science</a:t>
          </a:r>
          <a:endParaRPr lang="en-ZA" sz="700" kern="1200" dirty="0"/>
        </a:p>
      </dsp:txBody>
      <dsp:txXfrm>
        <a:off x="7962736" y="2413556"/>
        <a:ext cx="978008" cy="638757"/>
      </dsp:txXfrm>
    </dsp:sp>
    <dsp:sp modelId="{64F2A2E3-C6AC-430A-AE1D-9A77D36515E4}">
      <dsp:nvSpPr>
        <dsp:cNvPr id="0" name=""/>
        <dsp:cNvSpPr/>
      </dsp:nvSpPr>
      <dsp:spPr>
        <a:xfrm>
          <a:off x="8406021" y="3072186"/>
          <a:ext cx="91440" cy="271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FD776-3B6D-42AD-BDD1-A2E8D87D15DC}">
      <dsp:nvSpPr>
        <dsp:cNvPr id="0" name=""/>
        <dsp:cNvSpPr/>
      </dsp:nvSpPr>
      <dsp:spPr>
        <a:xfrm>
          <a:off x="7942863" y="3343587"/>
          <a:ext cx="1017754" cy="67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South African Agency for Science &amp; Technology Advancement (SAASTA)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+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Other BUs</a:t>
          </a:r>
        </a:p>
      </dsp:txBody>
      <dsp:txXfrm>
        <a:off x="7962736" y="3363460"/>
        <a:ext cx="978008" cy="638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72C8-21D2-441C-BDD7-C9D62FF4105C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6DA9-4CD5-4265-9128-F9AC5045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7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Using Fundamental Research as the Bridge to Technology advancement and 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SAIF (South African Isotope Facility) – </a:t>
            </a:r>
            <a:r>
              <a:rPr lang="en-GB" sz="12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Contribution with radioisotope for medical purpose (societal benefit)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SAINTS (Southern African Institute for Nuclear Technology and Sciences) – </a:t>
            </a:r>
            <a:r>
              <a:rPr lang="en-GB" sz="12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Education and Training Platform for Human Capacity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TIP (Technology Innovation Platform) – </a:t>
            </a:r>
            <a:r>
              <a:rPr lang="en-GB" sz="12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Platform for Technology Development to drive 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IRI-Gateway (International Research Infrastructure Gateway) – </a:t>
            </a:r>
            <a:r>
              <a:rPr lang="en-GB" sz="12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Facilitate collaborations on behalf of SA researchers for global access to facilities similar or complementary to iThemba LABS</a:t>
            </a:r>
            <a:endParaRPr lang="en-GB" sz="1600" b="0" i="0" dirty="0">
              <a:solidFill>
                <a:schemeClr val="tx2">
                  <a:lumMod val="40000"/>
                  <a:lumOff val="60000"/>
                </a:schemeClr>
              </a:solidFill>
              <a:latin typeface="Bahnschrift SemiBold" panose="020B0502040204020203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7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4F5E5-7BEE-474F-96D9-9DAFF847877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81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>
            <a:extLst>
              <a:ext uri="{FF2B5EF4-FFF2-40B4-BE49-F238E27FC236}">
                <a16:creationId xmlns:a16="http://schemas.microsoft.com/office/drawing/2014/main" id="{7B242956-CB8A-482C-8599-E8EA971254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79A0C6-918D-49BC-A79A-CA2DA1F2D581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4C2202C9-0B79-4F1F-9C87-22FE3E446A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EF5017AE-3B37-4F86-90AF-60C6669A38E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9338F270-F8EA-49BC-BCE2-7CBA5EF25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r" eaLnBrk="1" hangingPunct="1">
              <a:buSzPct val="100000"/>
              <a:defRPr/>
            </a:pPr>
            <a:fld id="{0ED43F0E-263C-4EF9-88D3-7DC970A36C09}" type="slidenum">
              <a:rPr lang="en-US" altLang="en-US" sz="1200" smtClean="0">
                <a:latin typeface="+mn-lt" charset="0"/>
                <a:cs typeface="+mn-ea" charset="0"/>
              </a:rPr>
              <a:pPr algn="r" eaLnBrk="1" hangingPunct="1">
                <a:buSzPct val="100000"/>
                <a:defRPr/>
              </a:pPr>
              <a:t>10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7174" name="Text Box 4">
            <a:extLst>
              <a:ext uri="{FF2B5EF4-FFF2-40B4-BE49-F238E27FC236}">
                <a16:creationId xmlns:a16="http://schemas.microsoft.com/office/drawing/2014/main" id="{90C39D20-2D91-4E75-A776-38E63A62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4537075"/>
            <a:ext cx="5427663" cy="2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i="1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1. First evidence of the IVGDR: 1937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2. The second GR to be found: ISGQR seen in 1971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Why did it take so long to see the GMR?  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OpenSymbol" charset="0"/>
                <a:cs typeface="OpenSymbol" charset="0"/>
              </a:rPr>
              <a:t></a:t>
            </a:r>
            <a:r>
              <a:rPr lang="en-US" altLang="en-US" sz="1800">
                <a:latin typeface="Arial" panose="020B0604020202020204" pitchFamily="34" charset="0"/>
                <a:cs typeface="OpenSymbol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accelerators and detectors became available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               to study (</a:t>
            </a:r>
            <a:r>
              <a:rPr lang="en-US" altLang="en-US" sz="1800">
                <a:latin typeface="OpenSymbol" charset="0"/>
                <a:cs typeface="OpenSymbol" charset="0"/>
              </a:rPr>
              <a:t>α</a:t>
            </a:r>
            <a:r>
              <a:rPr lang="en-US" altLang="en-US" sz="1800">
                <a:latin typeface="Arial" panose="020B0604020202020204" pitchFamily="34" charset="0"/>
              </a:rPr>
              <a:t>,</a:t>
            </a:r>
            <a:r>
              <a:rPr lang="en-US" altLang="en-US" sz="1800">
                <a:latin typeface="OpenSymbol" charset="0"/>
                <a:cs typeface="OpenSymbol" charset="0"/>
              </a:rPr>
              <a:t>α</a:t>
            </a:r>
            <a:r>
              <a:rPr lang="en-US" altLang="en-US" sz="1800">
                <a:latin typeface="Arial" panose="020B0604020202020204" pitchFamily="34" charset="0"/>
              </a:rPr>
              <a:t>’) at 100-250 MeV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75" name="Text Box 5">
            <a:extLst>
              <a:ext uri="{FF2B5EF4-FFF2-40B4-BE49-F238E27FC236}">
                <a16:creationId xmlns:a16="http://schemas.microsoft.com/office/drawing/2014/main" id="{05C72ABB-24B4-4563-B623-B9A65856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7070725"/>
            <a:ext cx="7785100" cy="161607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Stable beam data: representing only RCNP and TAMU over past 20+ years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(prior to that KVI, TAMU, Grenoble, with </a:t>
            </a:r>
            <a:r>
              <a:rPr lang="en-US" altLang="en-US" sz="1800" baseline="33000">
                <a:latin typeface="Arial" panose="020B0604020202020204" pitchFamily="34" charset="0"/>
              </a:rPr>
              <a:t>4</a:t>
            </a:r>
            <a:r>
              <a:rPr lang="en-US" altLang="en-US" sz="1800">
                <a:latin typeface="Arial" panose="020B0604020202020204" pitchFamily="34" charset="0"/>
              </a:rPr>
              <a:t>He and </a:t>
            </a:r>
            <a:r>
              <a:rPr lang="en-US" altLang="en-US" sz="1800" baseline="33000">
                <a:latin typeface="Arial" panose="020B0604020202020204" pitchFamily="34" charset="0"/>
              </a:rPr>
              <a:t>3</a:t>
            </a:r>
            <a:r>
              <a:rPr lang="en-US" altLang="en-US" sz="1800">
                <a:latin typeface="Arial" panose="020B0604020202020204" pitchFamily="34" charset="0"/>
              </a:rPr>
              <a:t>He at 96-130 MeV)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16O, 24Mg, 28Si, 32S, Ca chain, Ti chain, 56Fe,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Ni chain, Zr chain, Mo chain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Cd chain, Sn chain, Sm chain, Pb chain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">
            <a:extLst>
              <a:ext uri="{FF2B5EF4-FFF2-40B4-BE49-F238E27FC236}">
                <a16:creationId xmlns:a16="http://schemas.microsoft.com/office/drawing/2014/main" id="{C868C15A-FDAE-4584-BFE4-54E3D0EB25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7C77467-83D6-4665-A1DF-DB683B88AC8C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8408C22C-9558-4FF5-A44D-E22071F5F6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F25E35A7-E3DA-4CAC-815D-B7F466D773A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9E42FE6D-0465-4C69-8E0F-476BB7B43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r" eaLnBrk="1" hangingPunct="1">
              <a:buSzPct val="100000"/>
              <a:defRPr/>
            </a:pPr>
            <a:fld id="{2C17EB38-5255-4A1A-8C4F-4DA40604328B}" type="slidenum">
              <a:rPr lang="en-US" altLang="en-US" sz="1200" smtClean="0">
                <a:latin typeface="+mn-lt" charset="0"/>
                <a:cs typeface="+mn-ea" charset="0"/>
              </a:rPr>
              <a:pPr algn="r" eaLnBrk="1" hangingPunct="1">
                <a:buSzPct val="100000"/>
                <a:defRPr/>
              </a:pPr>
              <a:t>11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9222" name="Text Box 4">
            <a:extLst>
              <a:ext uri="{FF2B5EF4-FFF2-40B4-BE49-F238E27FC236}">
                <a16:creationId xmlns:a16="http://schemas.microsoft.com/office/drawing/2014/main" id="{455FC371-054F-4470-9CD8-1C3368BA8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4537075"/>
            <a:ext cx="5427663" cy="2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i="1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1. First evidence of the IVGDR: 1937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2. The second GR to be found: ISGQR seen in 1971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Why did it take so long to see the GMR?  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OpenSymbol" charset="0"/>
                <a:cs typeface="OpenSymbol" charset="0"/>
              </a:rPr>
              <a:t></a:t>
            </a:r>
            <a:r>
              <a:rPr lang="en-US" altLang="en-US" sz="1800">
                <a:latin typeface="Arial" panose="020B0604020202020204" pitchFamily="34" charset="0"/>
                <a:cs typeface="OpenSymbol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accelerators and detectors became available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               to study (</a:t>
            </a:r>
            <a:r>
              <a:rPr lang="en-US" altLang="en-US" sz="1800">
                <a:latin typeface="OpenSymbol" charset="0"/>
                <a:cs typeface="OpenSymbol" charset="0"/>
              </a:rPr>
              <a:t>α</a:t>
            </a:r>
            <a:r>
              <a:rPr lang="en-US" altLang="en-US" sz="1800">
                <a:latin typeface="Arial" panose="020B0604020202020204" pitchFamily="34" charset="0"/>
              </a:rPr>
              <a:t>,</a:t>
            </a:r>
            <a:r>
              <a:rPr lang="en-US" altLang="en-US" sz="1800">
                <a:latin typeface="OpenSymbol" charset="0"/>
                <a:cs typeface="OpenSymbol" charset="0"/>
              </a:rPr>
              <a:t>α</a:t>
            </a:r>
            <a:r>
              <a:rPr lang="en-US" altLang="en-US" sz="1800">
                <a:latin typeface="Arial" panose="020B0604020202020204" pitchFamily="34" charset="0"/>
              </a:rPr>
              <a:t>’) at 100-250 MeV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9223" name="Text Box 5">
            <a:extLst>
              <a:ext uri="{FF2B5EF4-FFF2-40B4-BE49-F238E27FC236}">
                <a16:creationId xmlns:a16="http://schemas.microsoft.com/office/drawing/2014/main" id="{7CC0A6E4-0748-434F-8B37-DFA2A850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7070725"/>
            <a:ext cx="7785100" cy="161607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Stable beam data: representing only RCNP and TAMU over past 20+ years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(prior to that KVI, TAMU, Grenoble, with </a:t>
            </a:r>
            <a:r>
              <a:rPr lang="en-US" altLang="en-US" sz="1800" baseline="33000">
                <a:latin typeface="Arial" panose="020B0604020202020204" pitchFamily="34" charset="0"/>
              </a:rPr>
              <a:t>4</a:t>
            </a:r>
            <a:r>
              <a:rPr lang="en-US" altLang="en-US" sz="1800">
                <a:latin typeface="Arial" panose="020B0604020202020204" pitchFamily="34" charset="0"/>
              </a:rPr>
              <a:t>He and </a:t>
            </a:r>
            <a:r>
              <a:rPr lang="en-US" altLang="en-US" sz="1800" baseline="33000">
                <a:latin typeface="Arial" panose="020B0604020202020204" pitchFamily="34" charset="0"/>
              </a:rPr>
              <a:t>3</a:t>
            </a:r>
            <a:r>
              <a:rPr lang="en-US" altLang="en-US" sz="1800">
                <a:latin typeface="Arial" panose="020B0604020202020204" pitchFamily="34" charset="0"/>
              </a:rPr>
              <a:t>He at 96-130 MeV)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16O, 24Mg, 28Si, 32S, Ca chain, Ti chain, 56Fe,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Ni chain, Zr chain, Mo chain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Cd chain, Sn chain, Sm chain, Pb chain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>
            <a:extLst>
              <a:ext uri="{FF2B5EF4-FFF2-40B4-BE49-F238E27FC236}">
                <a16:creationId xmlns:a16="http://schemas.microsoft.com/office/drawing/2014/main" id="{2739B5D0-062E-4C51-B9D0-666ADBB88B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4DB390-41DE-4604-847F-9D1A1E86CCE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380D3527-FE48-4273-83E3-04B612B935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2850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97F334AC-B8D7-4E04-8EB3-2A845241EFC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>
            <a:extLst>
              <a:ext uri="{FF2B5EF4-FFF2-40B4-BE49-F238E27FC236}">
                <a16:creationId xmlns:a16="http://schemas.microsoft.com/office/drawing/2014/main" id="{F8DDFE5B-40C8-4743-AB80-0AD52CC4D7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0ECC37-9715-43AD-AD6D-284CC1CA8694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9852CF7C-8DAF-4E56-B467-AF740B64D3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2850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46EE590D-369E-485E-9492-E7D020EF8E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6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9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2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8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8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0A061-CD05-4DD2-BD6C-C0A6E7B7931E}" type="datetimeFigureOut">
              <a:rPr lang="en-US" smtClean="0"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80127-2E4F-4720-A546-49D7111EB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tlabs.ac.za/gauteng-labs-introduction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1103"/>
            <a:ext cx="9144000" cy="64644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3508" y="332656"/>
            <a:ext cx="8856984" cy="7920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NRF-iThemba LABS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Training - Research - Expertise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7504" y="4581128"/>
            <a:ext cx="8856984" cy="5760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Peane Maleka</a:t>
            </a:r>
          </a:p>
          <a:p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SSC Laboratory</a:t>
            </a:r>
          </a:p>
        </p:txBody>
      </p:sp>
    </p:spTree>
    <p:extLst>
      <p:ext uri="{BB962C8B-B14F-4D97-AF65-F5344CB8AC3E}">
        <p14:creationId xmlns:p14="http://schemas.microsoft.com/office/powerpoint/2010/main" val="199619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B2B12E3F-B203-4FFB-98AF-5396F9EA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6" y="128205"/>
            <a:ext cx="8068083" cy="62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 anchor="ctr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COVID: SSC Beam allocation for research: 2012-2019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00B96B95-F2EF-4A52-8CFA-5D6144E6A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66681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3">
            <a:extLst>
              <a:ext uri="{FF2B5EF4-FFF2-40B4-BE49-F238E27FC236}">
                <a16:creationId xmlns:a16="http://schemas.microsoft.com/office/drawing/2014/main" id="{48B2AAB9-A901-4C1A-B71C-3982C464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594" y="755393"/>
            <a:ext cx="6345723" cy="66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number of available hours (assumed 64% of year) ~ 5600 h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beamtime scheduled 2012-2019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= 2000 h 	→  </a:t>
            </a: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35.7 %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11B7735-A534-46E1-9936-874367EC7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2" y="2884863"/>
            <a:ext cx="9010667" cy="2776385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Nimbus Sans" pitchFamily="32" charset="0"/>
                <a:cs typeface="DejaVu Sans" charset="0"/>
              </a:rPr>
              <a:t>Total number of available hours (assumed 64% of year) ~ 5600 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1" dirty="0">
              <a:latin typeface="Nimbus Sans" pitchFamily="32" charset="0"/>
              <a:cs typeface="DejaVu Sans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latin typeface="Nimbus Sans" pitchFamily="32" charset="0"/>
                <a:cs typeface="DejaVu Sans" charset="0"/>
              </a:rPr>
              <a:t>Beamtime scheduled </a:t>
            </a:r>
            <a:r>
              <a:rPr lang="en-US" altLang="en-US" sz="1800" dirty="0">
                <a:latin typeface="Nimbus Sans" pitchFamily="32" charset="0"/>
                <a:cs typeface="DejaVu Sans" charset="0"/>
              </a:rPr>
              <a:t>	= 1080 h 	→  </a:t>
            </a:r>
            <a:r>
              <a:rPr lang="en-US" altLang="en-US" sz="1800" dirty="0">
                <a:solidFill>
                  <a:srgbClr val="FF0000"/>
                </a:solidFill>
                <a:latin typeface="Nimbus Sans" pitchFamily="32" charset="0"/>
                <a:cs typeface="DejaVu Sans" charset="0"/>
              </a:rPr>
              <a:t>19.3 %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>
                <a:latin typeface="Nimbus Sans" pitchFamily="32" charset="0"/>
                <a:cs typeface="DejaVu Sans" charset="0"/>
              </a:rPr>
              <a:t>(9 slots of 5 days each in March, April, May, June, July, Sept, </a:t>
            </a:r>
            <a:r>
              <a:rPr lang="en-US" altLang="en-US" sz="1800" i="1" dirty="0">
                <a:solidFill>
                  <a:schemeClr val="tx1"/>
                </a:solidFill>
                <a:latin typeface="Nimbus Sans" pitchFamily="32" charset="0"/>
                <a:cs typeface="DejaVu Sans" charset="0"/>
              </a:rPr>
              <a:t>Oct,</a:t>
            </a:r>
            <a:r>
              <a:rPr lang="en-US" altLang="en-US" sz="1800" i="1" dirty="0">
                <a:solidFill>
                  <a:srgbClr val="FF0000"/>
                </a:solidFill>
                <a:latin typeface="Nimbus Sans" pitchFamily="32" charset="0"/>
                <a:cs typeface="DejaVu Sans" charset="0"/>
              </a:rPr>
              <a:t> Nov, Dec</a:t>
            </a:r>
            <a:r>
              <a:rPr lang="en-US" altLang="en-US" sz="1800" i="1" dirty="0">
                <a:latin typeface="Nimbus Sans" pitchFamily="32" charset="0"/>
                <a:cs typeface="DejaVu Sans" charset="0"/>
              </a:rPr>
              <a:t>)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latin typeface="Nimbus Sans" pitchFamily="32" charset="0"/>
              <a:cs typeface="DejaVu Sans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latin typeface="Nimbus Sans" pitchFamily="32" charset="0"/>
                <a:cs typeface="DejaVu Sans" charset="0"/>
              </a:rPr>
              <a:t>Beamtime actually received</a:t>
            </a:r>
            <a:r>
              <a:rPr lang="en-US" altLang="en-US" sz="1800" dirty="0">
                <a:latin typeface="Nimbus Sans" pitchFamily="32" charset="0"/>
                <a:cs typeface="DejaVu Sans" charset="0"/>
              </a:rPr>
              <a:t> =  257 h  → </a:t>
            </a:r>
            <a:r>
              <a:rPr lang="en-US" altLang="en-US" sz="1800" dirty="0">
                <a:solidFill>
                  <a:srgbClr val="FF0000"/>
                </a:solidFill>
                <a:latin typeface="Nimbus Sans" pitchFamily="32" charset="0"/>
                <a:cs typeface="DejaVu Sans" charset="0"/>
              </a:rPr>
              <a:t>4.6 %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350" b="1" dirty="0">
              <a:latin typeface="Nimbus Sans" pitchFamily="32" charset="0"/>
              <a:cs typeface="DejaVu Sans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latin typeface="Nimbus Sans" pitchFamily="32" charset="0"/>
                <a:cs typeface="DejaVu Sans" charset="0"/>
              </a:rPr>
              <a:t>STAC considers as essential minimum beamtime for research </a:t>
            </a:r>
            <a:r>
              <a:rPr lang="en-US" altLang="en-US" sz="2400" dirty="0">
                <a:latin typeface="Nimbus Sans" pitchFamily="32" charset="0"/>
                <a:cs typeface="DejaVu Sans" charset="0"/>
              </a:rPr>
              <a:t>→  </a:t>
            </a:r>
            <a:r>
              <a:rPr lang="en-US" altLang="en-US" sz="2400" dirty="0">
                <a:solidFill>
                  <a:srgbClr val="FF0000"/>
                </a:solidFill>
                <a:latin typeface="Nimbus Sans" pitchFamily="32" charset="0"/>
                <a:cs typeface="DejaVu Sans" charset="0"/>
              </a:rPr>
              <a:t>30 %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500" dirty="0">
              <a:solidFill>
                <a:srgbClr val="FF0000"/>
              </a:solidFill>
              <a:latin typeface="Nimbus Sans" pitchFamily="32" charset="0"/>
              <a:cs typeface="DejaVu Sans" charset="0"/>
            </a:endParaRPr>
          </a:p>
        </p:txBody>
      </p:sp>
      <p:sp>
        <p:nvSpPr>
          <p:cNvPr id="8195" name="AutoShape 2">
            <a:extLst>
              <a:ext uri="{FF2B5EF4-FFF2-40B4-BE49-F238E27FC236}">
                <a16:creationId xmlns:a16="http://schemas.microsoft.com/office/drawing/2014/main" id="{A52708AF-F401-4CCD-89BC-9CD0AFF9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330" y="2000436"/>
            <a:ext cx="8355909" cy="1001186"/>
          </a:xfrm>
          <a:custGeom>
            <a:avLst/>
            <a:gdLst>
              <a:gd name="T0" fmla="*/ 11142663 w 11142663"/>
              <a:gd name="T1" fmla="*/ 667544 h 1335088"/>
              <a:gd name="T2" fmla="*/ 5571332 w 11142663"/>
              <a:gd name="T3" fmla="*/ 1335088 h 1335088"/>
              <a:gd name="T4" fmla="*/ 0 w 11142663"/>
              <a:gd name="T5" fmla="*/ 667544 h 1335088"/>
              <a:gd name="T6" fmla="*/ 5571332 w 11142663"/>
              <a:gd name="T7" fmla="*/ 0 h 13350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1142663"/>
              <a:gd name="T13" fmla="*/ 0 h 1335088"/>
              <a:gd name="T14" fmla="*/ 11142663 w 11142663"/>
              <a:gd name="T15" fmla="*/ 1335088 h 13350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142663" h="1335088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35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B3DF3AF-0832-4EDB-B642-72B1F480D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741" y="3252811"/>
            <a:ext cx="5245211" cy="53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ZA" altLang="en-US" sz="1350"/>
          </a:p>
        </p:txBody>
      </p:sp>
      <p:sp>
        <p:nvSpPr>
          <p:cNvPr id="8197" name="AutoShape 4">
            <a:extLst>
              <a:ext uri="{FF2B5EF4-FFF2-40B4-BE49-F238E27FC236}">
                <a16:creationId xmlns:a16="http://schemas.microsoft.com/office/drawing/2014/main" id="{6F1371B8-0BBC-4B4E-8150-2C95DB55DAA5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79761" y="2486148"/>
            <a:ext cx="484521" cy="391665"/>
          </a:xfrm>
          <a:custGeom>
            <a:avLst/>
            <a:gdLst>
              <a:gd name="T0" fmla="*/ 646112 w 646112"/>
              <a:gd name="T1" fmla="*/ 261144 h 522288"/>
              <a:gd name="T2" fmla="*/ 323056 w 646112"/>
              <a:gd name="T3" fmla="*/ 522288 h 522288"/>
              <a:gd name="T4" fmla="*/ 0 w 646112"/>
              <a:gd name="T5" fmla="*/ 261144 h 522288"/>
              <a:gd name="T6" fmla="*/ 323056 w 646112"/>
              <a:gd name="T7" fmla="*/ 0 h 5222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46112"/>
              <a:gd name="T13" fmla="*/ 0 h 522288"/>
              <a:gd name="T14" fmla="*/ 646112 w 646112"/>
              <a:gd name="T15" fmla="*/ 522288 h 522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6112" h="522288">
                <a:moveTo>
                  <a:pt x="0" y="365"/>
                </a:moveTo>
                <a:lnTo>
                  <a:pt x="1355" y="366"/>
                </a:lnTo>
                <a:lnTo>
                  <a:pt x="1355" y="0"/>
                </a:lnTo>
                <a:lnTo>
                  <a:pt x="1807" y="731"/>
                </a:lnTo>
                <a:lnTo>
                  <a:pt x="1355" y="1461"/>
                </a:lnTo>
                <a:lnTo>
                  <a:pt x="1355" y="1096"/>
                </a:lnTo>
                <a:lnTo>
                  <a:pt x="0" y="1096"/>
                </a:lnTo>
                <a:lnTo>
                  <a:pt x="0" y="365"/>
                </a:lnTo>
              </a:path>
            </a:pathLst>
          </a:custGeom>
          <a:solidFill>
            <a:srgbClr val="FF0000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350"/>
          </a:p>
        </p:txBody>
      </p:sp>
      <p:sp>
        <p:nvSpPr>
          <p:cNvPr id="8198" name="Rectangle 5">
            <a:extLst>
              <a:ext uri="{FF2B5EF4-FFF2-40B4-BE49-F238E27FC236}">
                <a16:creationId xmlns:a16="http://schemas.microsoft.com/office/drawing/2014/main" id="{8DA0431C-BFF5-4AEE-A747-71500E82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6" y="2131342"/>
            <a:ext cx="7429724" cy="62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 anchor="ctr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75" dirty="0">
                <a:solidFill>
                  <a:srgbClr val="0070C0"/>
                </a:solidFill>
                <a:cs typeface="DejaVu Sans" charset="0"/>
              </a:rPr>
              <a:t>SSC Beam allocation for research: calendar year 2025</a:t>
            </a:r>
          </a:p>
        </p:txBody>
      </p:sp>
      <p:sp>
        <p:nvSpPr>
          <p:cNvPr id="8199" name="AutoShape 6">
            <a:extLst>
              <a:ext uri="{FF2B5EF4-FFF2-40B4-BE49-F238E27FC236}">
                <a16:creationId xmlns:a16="http://schemas.microsoft.com/office/drawing/2014/main" id="{D8860E44-0654-45EC-9445-DC83C3C9EB95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95833" y="2801027"/>
            <a:ext cx="484521" cy="390474"/>
          </a:xfrm>
          <a:custGeom>
            <a:avLst/>
            <a:gdLst>
              <a:gd name="T0" fmla="*/ 646112 w 646112"/>
              <a:gd name="T1" fmla="*/ 260350 h 520700"/>
              <a:gd name="T2" fmla="*/ 323056 w 646112"/>
              <a:gd name="T3" fmla="*/ 520700 h 520700"/>
              <a:gd name="T4" fmla="*/ 0 w 646112"/>
              <a:gd name="T5" fmla="*/ 260350 h 520700"/>
              <a:gd name="T6" fmla="*/ 323056 w 646112"/>
              <a:gd name="T7" fmla="*/ 0 h 5207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46112"/>
              <a:gd name="T13" fmla="*/ 0 h 520700"/>
              <a:gd name="T14" fmla="*/ 646112 w 646112"/>
              <a:gd name="T15" fmla="*/ 520700 h 5207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6112" h="520700">
                <a:moveTo>
                  <a:pt x="0" y="365"/>
                </a:moveTo>
                <a:lnTo>
                  <a:pt x="1355" y="366"/>
                </a:lnTo>
                <a:lnTo>
                  <a:pt x="1355" y="0"/>
                </a:lnTo>
                <a:lnTo>
                  <a:pt x="1807" y="731"/>
                </a:lnTo>
                <a:lnTo>
                  <a:pt x="1355" y="1461"/>
                </a:lnTo>
                <a:lnTo>
                  <a:pt x="1355" y="1096"/>
                </a:lnTo>
                <a:lnTo>
                  <a:pt x="0" y="1096"/>
                </a:lnTo>
                <a:lnTo>
                  <a:pt x="0" y="365"/>
                </a:lnTo>
              </a:path>
            </a:pathLst>
          </a:custGeom>
          <a:solidFill>
            <a:srgbClr val="FF0000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350"/>
          </a:p>
        </p:txBody>
      </p:sp>
      <p:sp>
        <p:nvSpPr>
          <p:cNvPr id="8200" name="Rectangle 7">
            <a:extLst>
              <a:ext uri="{FF2B5EF4-FFF2-40B4-BE49-F238E27FC236}">
                <a16:creationId xmlns:a16="http://schemas.microsoft.com/office/drawing/2014/main" id="{01DA48EC-7557-49C8-AD88-9385845FA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27" y="146278"/>
            <a:ext cx="7591628" cy="62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 anchor="ctr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75" dirty="0">
                <a:solidFill>
                  <a:srgbClr val="0070C0"/>
                </a:solidFill>
                <a:cs typeface="DejaVu Sans" charset="0"/>
              </a:rPr>
              <a:t>SSC Beam allocation for research: calendar year 2024</a:t>
            </a:r>
          </a:p>
        </p:txBody>
      </p:sp>
      <p:sp>
        <p:nvSpPr>
          <p:cNvPr id="8201" name="Rectangle 8">
            <a:extLst>
              <a:ext uri="{FF2B5EF4-FFF2-40B4-BE49-F238E27FC236}">
                <a16:creationId xmlns:a16="http://schemas.microsoft.com/office/drawing/2014/main" id="{C43E7EDE-55B1-4FBC-ACDB-E855F9CA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832158"/>
            <a:ext cx="7663055" cy="1034519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Nimbus Sans" pitchFamily="32" charset="0"/>
                <a:cs typeface="DejaVu Sans" charset="0"/>
              </a:rPr>
              <a:t>Total number of available hours (assumed 64% of year) ~ 5600 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1" dirty="0">
              <a:latin typeface="Nimbus Sans" pitchFamily="32" charset="0"/>
              <a:cs typeface="DejaVu Sans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latin typeface="Nimbus Sans" pitchFamily="32" charset="0"/>
                <a:cs typeface="DejaVu Sans" charset="0"/>
              </a:rPr>
              <a:t>Beamtime actually received</a:t>
            </a:r>
            <a:r>
              <a:rPr lang="en-US" altLang="en-US" sz="1800" dirty="0">
                <a:latin typeface="Nimbus Sans" pitchFamily="32" charset="0"/>
                <a:cs typeface="DejaVu Sans" charset="0"/>
              </a:rPr>
              <a:t> =  136 h  → </a:t>
            </a:r>
            <a:r>
              <a:rPr lang="en-US" altLang="en-US" sz="1800" dirty="0">
                <a:solidFill>
                  <a:srgbClr val="FF0000"/>
                </a:solidFill>
                <a:latin typeface="Nimbus Sans" pitchFamily="32" charset="0"/>
                <a:cs typeface="DejaVu Sans" charset="0"/>
              </a:rPr>
              <a:t>2.4 %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1">
            <a:extLst>
              <a:ext uri="{FF2B5EF4-FFF2-40B4-BE49-F238E27FC236}">
                <a16:creationId xmlns:a16="http://schemas.microsoft.com/office/drawing/2014/main" id="{DC0D8062-681E-40F2-8863-8389A7BBF5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3530" y="4457566"/>
            <a:ext cx="544044" cy="135714"/>
          </a:xfrm>
          <a:prstGeom prst="line">
            <a:avLst/>
          </a:prstGeom>
          <a:noFill/>
          <a:ln w="5472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sz="135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9284AC1C-8A21-4A8C-B313-F047D1CA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00" y="1596867"/>
            <a:ext cx="7954721" cy="383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Text Box 3">
            <a:extLst>
              <a:ext uri="{FF2B5EF4-FFF2-40B4-BE49-F238E27FC236}">
                <a16:creationId xmlns:a16="http://schemas.microsoft.com/office/drawing/2014/main" id="{CEBC91A4-4818-4A02-93E9-2F629095C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817" y="4881374"/>
            <a:ext cx="1086899" cy="25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491" tIns="33746" rIns="67491" bIns="33746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 2024   2025</a:t>
            </a:r>
          </a:p>
        </p:txBody>
      </p:sp>
      <p:sp>
        <p:nvSpPr>
          <p:cNvPr id="12293" name="Oval 4">
            <a:extLst>
              <a:ext uri="{FF2B5EF4-FFF2-40B4-BE49-F238E27FC236}">
                <a16:creationId xmlns:a16="http://schemas.microsoft.com/office/drawing/2014/main" id="{251BA45D-0B7E-491F-BA6A-8C5568D1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9003" y="4431376"/>
            <a:ext cx="69047" cy="69047"/>
          </a:xfrm>
          <a:prstGeom prst="ellipse">
            <a:avLst/>
          </a:prstGeom>
          <a:solidFill>
            <a:srgbClr val="FF00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ZA" altLang="en-US" sz="1350"/>
          </a:p>
        </p:txBody>
      </p:sp>
      <p:sp>
        <p:nvSpPr>
          <p:cNvPr id="12294" name="Line 5">
            <a:extLst>
              <a:ext uri="{FF2B5EF4-FFF2-40B4-BE49-F238E27FC236}">
                <a16:creationId xmlns:a16="http://schemas.microsoft.com/office/drawing/2014/main" id="{9932E768-C9B2-4D94-AFA1-152822351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3536" y="2662338"/>
            <a:ext cx="1351183" cy="1930942"/>
          </a:xfrm>
          <a:prstGeom prst="line">
            <a:avLst/>
          </a:prstGeom>
          <a:noFill/>
          <a:ln w="5472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sz="1350"/>
          </a:p>
        </p:txBody>
      </p:sp>
      <p:sp>
        <p:nvSpPr>
          <p:cNvPr id="12295" name="Line 6">
            <a:extLst>
              <a:ext uri="{FF2B5EF4-FFF2-40B4-BE49-F238E27FC236}">
                <a16:creationId xmlns:a16="http://schemas.microsoft.com/office/drawing/2014/main" id="{EFFC7A2E-AC1A-4176-8A9B-D7528CCE0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4009" y="4773041"/>
            <a:ext cx="1542849" cy="1190"/>
          </a:xfrm>
          <a:prstGeom prst="line">
            <a:avLst/>
          </a:prstGeom>
          <a:noFill/>
          <a:ln w="9360">
            <a:solidFill>
              <a:srgbClr val="A5A5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sz="1350"/>
          </a:p>
        </p:txBody>
      </p:sp>
      <p:sp>
        <p:nvSpPr>
          <p:cNvPr id="12296" name="Text Box 7">
            <a:extLst>
              <a:ext uri="{FF2B5EF4-FFF2-40B4-BE49-F238E27FC236}">
                <a16:creationId xmlns:a16="http://schemas.microsoft.com/office/drawing/2014/main" id="{A4932442-206C-4AE1-AAB9-B6C8A8EB0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14" y="273337"/>
            <a:ext cx="5638066" cy="66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</a:rPr>
              <a:t>Total number of available hours (assumed 64% of year) ~ 5600 h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beamtime scheduled pre-SAIF</a:t>
            </a:r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</a:rPr>
              <a:t>	= 2000 h 	→  </a:t>
            </a:r>
            <a:r>
              <a:rPr lang="en-US" alt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35.7 %</a:t>
            </a:r>
          </a:p>
        </p:txBody>
      </p:sp>
      <p:sp>
        <p:nvSpPr>
          <p:cNvPr id="12297" name="AutoShape 8">
            <a:extLst>
              <a:ext uri="{FF2B5EF4-FFF2-40B4-BE49-F238E27FC236}">
                <a16:creationId xmlns:a16="http://schemas.microsoft.com/office/drawing/2014/main" id="{A6916D5D-A2CB-4805-B75D-D933316E5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101" y="1543296"/>
            <a:ext cx="857138" cy="2057132"/>
          </a:xfrm>
          <a:prstGeom prst="downArrow">
            <a:avLst>
              <a:gd name="adj1" fmla="val 50000"/>
              <a:gd name="adj2" fmla="val 60000"/>
            </a:avLst>
          </a:prstGeom>
          <a:solidFill>
            <a:srgbClr val="00FFFF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ZA" altLang="en-US" sz="1350"/>
          </a:p>
        </p:txBody>
      </p:sp>
      <p:sp>
        <p:nvSpPr>
          <p:cNvPr id="12298" name="Oval 11">
            <a:extLst>
              <a:ext uri="{FF2B5EF4-FFF2-40B4-BE49-F238E27FC236}">
                <a16:creationId xmlns:a16="http://schemas.microsoft.com/office/drawing/2014/main" id="{6757BBF7-C557-4FE7-AD18-D865475C2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29" y="4565900"/>
            <a:ext cx="69047" cy="69047"/>
          </a:xfrm>
          <a:prstGeom prst="ellipse">
            <a:avLst/>
          </a:prstGeom>
          <a:solidFill>
            <a:srgbClr val="FF00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ZA" altLang="en-US" sz="1350"/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AA290ED2-6FF4-4791-801F-042AC78B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" y="209139"/>
            <a:ext cx="4273787" cy="268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0A5D7BAC-2C65-40F5-BFCB-9D01F1AE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60" y="2861147"/>
            <a:ext cx="5147592" cy="308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10527986-2D5E-4032-91D7-B8538C895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756" y="113231"/>
            <a:ext cx="3809877" cy="62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 anchor="ctr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75" dirty="0">
                <a:solidFill>
                  <a:srgbClr val="0070C0"/>
                </a:solidFill>
                <a:cs typeface="DejaVu Sans" charset="0"/>
              </a:rPr>
              <a:t>SSC: beam quality</a:t>
            </a:r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49081395-989A-4010-892C-DE0F9E269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457" y="909965"/>
            <a:ext cx="4285692" cy="134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Beam quality issues during A,B and D-line exp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Poor intensity and stability affect measurement viability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A9E2C-DB4A-4724-A9A8-A0C35F5E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623E6-BD73-4C2C-BCD0-601DB70F0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96020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0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1E5C1A-5EBD-4018-B4B9-79044A1CD4FE}"/>
              </a:ext>
            </a:extLst>
          </p:cNvPr>
          <p:cNvSpPr txBox="1"/>
          <p:nvPr/>
        </p:nvSpPr>
        <p:spPr>
          <a:xfrm>
            <a:off x="39038" y="764704"/>
            <a:ext cx="9054498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NRF derives its mandate from the National Research Foundation Act. The objective is to contribute to national development (Section 3 of the Act)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Supporting, promoting and advancing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Research and Human Capacity Development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through fund and the provision of the 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necessary research infrastructure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Developing, supporting and maintaining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national research facilities;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Supporting and promoting public awareness of, and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engagement with, science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Promoting the development and maintenance of the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national science system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support of Government priorities.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C9113-0BB0-4EEB-B0A6-1C9C6369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36" y="188640"/>
            <a:ext cx="9054498" cy="49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 Foundation (Act No 23 of 1998 as amended)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86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>
            <a:extLst>
              <a:ext uri="{FF2B5EF4-FFF2-40B4-BE49-F238E27FC236}">
                <a16:creationId xmlns:a16="http://schemas.microsoft.com/office/drawing/2014/main" id="{DEA47763-2473-4081-B9B5-EC8327F7F7F5}"/>
              </a:ext>
            </a:extLst>
          </p:cNvPr>
          <p:cNvSpPr txBox="1">
            <a:spLocks/>
          </p:cNvSpPr>
          <p:nvPr/>
        </p:nvSpPr>
        <p:spPr>
          <a:xfrm>
            <a:off x="413538" y="170791"/>
            <a:ext cx="8316924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44"/>
            <a:r>
              <a:rPr lang="en-US" sz="3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OneNRF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Facilities </a:t>
            </a:r>
            <a:endParaRPr lang="en-US" sz="3600" spc="-8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FF220DC-BB81-4731-BAC2-D115B31F9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278428"/>
              </p:ext>
            </p:extLst>
          </p:nvPr>
        </p:nvGraphicFramePr>
        <p:xfrm>
          <a:off x="26441" y="563847"/>
          <a:ext cx="8964996" cy="451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017D4A4-562C-410B-9233-837E8CA2A401}"/>
              </a:ext>
            </a:extLst>
          </p:cNvPr>
          <p:cNvSpPr/>
          <p:nvPr/>
        </p:nvSpPr>
        <p:spPr>
          <a:xfrm>
            <a:off x="3887870" y="1916832"/>
            <a:ext cx="1242138" cy="38164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339F0-FF75-4DF0-AC72-C21C83C8A0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71" y="4861093"/>
            <a:ext cx="999788" cy="648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1ECEB-EBA3-4963-9629-3AB9CAFDF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16" y="4861093"/>
            <a:ext cx="1031778" cy="620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B9D90-A4F1-4B9F-ABAE-26284E847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617" y="4825311"/>
            <a:ext cx="1031778" cy="691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3D2DC-6708-485B-9766-4316CEDD7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636" y="4905156"/>
            <a:ext cx="1082624" cy="609908"/>
          </a:xfrm>
          <a:prstGeom prst="rect">
            <a:avLst/>
          </a:prstGeom>
        </p:spPr>
      </p:pic>
      <p:pic>
        <p:nvPicPr>
          <p:cNvPr id="11" name="Picture 4" descr="Ssc_lo">
            <a:extLst>
              <a:ext uri="{FF2B5EF4-FFF2-40B4-BE49-F238E27FC236}">
                <a16:creationId xmlns:a16="http://schemas.microsoft.com/office/drawing/2014/main" id="{9CE75912-63F2-4435-B567-ED089A2F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3629" y="4872091"/>
            <a:ext cx="1031778" cy="613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63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46C0C4-AF74-4792-B442-8CBB12E461FE}"/>
              </a:ext>
            </a:extLst>
          </p:cNvPr>
          <p:cNvSpPr txBox="1">
            <a:spLocks/>
          </p:cNvSpPr>
          <p:nvPr/>
        </p:nvSpPr>
        <p:spPr>
          <a:xfrm>
            <a:off x="50832" y="3799614"/>
            <a:ext cx="6675503" cy="4226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1. NRF-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iThemba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 LABS (HQ) Faure, Cape Town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63439-E87D-41A9-BCF7-0E04D4A83487}"/>
              </a:ext>
            </a:extLst>
          </p:cNvPr>
          <p:cNvPicPr/>
          <p:nvPr/>
        </p:nvPicPr>
        <p:blipFill rotWithShape="1">
          <a:blip r:embed="rId2"/>
          <a:srcRect l="14757" t="10046" r="17705" b="6756"/>
          <a:stretch/>
        </p:blipFill>
        <p:spPr bwMode="auto">
          <a:xfrm>
            <a:off x="5549992" y="1061401"/>
            <a:ext cx="2904557" cy="2157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B0BBA7-1F8A-4325-BFCA-E09C38EEFC29}"/>
              </a:ext>
            </a:extLst>
          </p:cNvPr>
          <p:cNvSpPr txBox="1">
            <a:spLocks/>
          </p:cNvSpPr>
          <p:nvPr/>
        </p:nvSpPr>
        <p:spPr bwMode="auto">
          <a:xfrm>
            <a:off x="0" y="129815"/>
            <a:ext cx="9134840" cy="61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ZA" sz="3000" b="1" kern="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Two Campuses</a:t>
            </a:r>
            <a:endParaRPr lang="en-ZA" sz="30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23CDE5-8609-4968-8C85-C1518C5F6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61401"/>
            <a:ext cx="3058744" cy="21508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1AD97B0-401E-4940-9562-6C3561C42953}"/>
              </a:ext>
            </a:extLst>
          </p:cNvPr>
          <p:cNvSpPr txBox="1">
            <a:spLocks/>
          </p:cNvSpPr>
          <p:nvPr/>
        </p:nvSpPr>
        <p:spPr>
          <a:xfrm>
            <a:off x="-60938" y="4758642"/>
            <a:ext cx="8229600" cy="4226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2. NRF-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iThemba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 LABS (TAMS) Gauteng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9567D4-80CA-4402-8C88-D74697901AC2}"/>
              </a:ext>
            </a:extLst>
          </p:cNvPr>
          <p:cNvGrpSpPr/>
          <p:nvPr/>
        </p:nvGrpSpPr>
        <p:grpSpPr>
          <a:xfrm>
            <a:off x="7452320" y="1482717"/>
            <a:ext cx="107766" cy="2486511"/>
            <a:chOff x="10011752" y="3443713"/>
            <a:chExt cx="89375" cy="283318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246F8E-4F12-4DA5-ACC2-190194CA9B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56441" y="3771456"/>
              <a:ext cx="1" cy="2505446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E10EA4E-BB18-4DF4-9DC0-6213D49B810B}"/>
                </a:ext>
              </a:extLst>
            </p:cNvPr>
            <p:cNvSpPr/>
            <p:nvPr/>
          </p:nvSpPr>
          <p:spPr>
            <a:xfrm>
              <a:off x="10011752" y="3443713"/>
              <a:ext cx="89375" cy="8395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ZA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Picture 10" descr="gauteng labs_195">
            <a:hlinkClick r:id="rId4"/>
            <a:extLst>
              <a:ext uri="{FF2B5EF4-FFF2-40B4-BE49-F238E27FC236}">
                <a16:creationId xmlns:a16="http://schemas.microsoft.com/office/drawing/2014/main" id="{BE5598BB-0C72-4E94-A6F5-694DFC72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91" y="4008601"/>
            <a:ext cx="2437777" cy="16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6315F9-479B-43C6-9747-2FFB698285A2}"/>
              </a:ext>
            </a:extLst>
          </p:cNvPr>
          <p:cNvGrpSpPr/>
          <p:nvPr/>
        </p:nvGrpSpPr>
        <p:grpSpPr>
          <a:xfrm rot="6248599" flipH="1">
            <a:off x="4805768" y="1114697"/>
            <a:ext cx="96177" cy="3062286"/>
            <a:chOff x="10011752" y="3443713"/>
            <a:chExt cx="89375" cy="283318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C1F36BF-4410-44AB-B12A-88A89843D4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56441" y="3771456"/>
              <a:ext cx="1" cy="2505446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7D84A7-8CC5-45F2-92D4-F96F427B386D}"/>
                </a:ext>
              </a:extLst>
            </p:cNvPr>
            <p:cNvSpPr/>
            <p:nvPr/>
          </p:nvSpPr>
          <p:spPr>
            <a:xfrm>
              <a:off x="10011752" y="3443713"/>
              <a:ext cx="89375" cy="8395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ZA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>
            <a:extLst>
              <a:ext uri="{FF2B5EF4-FFF2-40B4-BE49-F238E27FC236}">
                <a16:creationId xmlns:a16="http://schemas.microsoft.com/office/drawing/2014/main" id="{F280D087-8881-4CF0-8EB4-AE911BC069B0}"/>
              </a:ext>
            </a:extLst>
          </p:cNvPr>
          <p:cNvSpPr txBox="1">
            <a:spLocks/>
          </p:cNvSpPr>
          <p:nvPr/>
        </p:nvSpPr>
        <p:spPr bwMode="auto">
          <a:xfrm>
            <a:off x="13158" y="260648"/>
            <a:ext cx="9144000" cy="5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ZA" sz="3600" b="1" kern="0" dirty="0">
                <a:solidFill>
                  <a:srgbClr val="4F81BD"/>
                </a:solidFill>
                <a:latin typeface="Arial"/>
              </a:rPr>
              <a:t>       Key Statistics 2025/(26)</a:t>
            </a:r>
          </a:p>
        </p:txBody>
      </p:sp>
      <p:sp>
        <p:nvSpPr>
          <p:cNvPr id="103" name="Rectangle 4">
            <a:extLst>
              <a:ext uri="{FF2B5EF4-FFF2-40B4-BE49-F238E27FC236}">
                <a16:creationId xmlns:a16="http://schemas.microsoft.com/office/drawing/2014/main" id="{8F7E943E-726A-4ED9-9078-7049AB47F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8" y="1052736"/>
            <a:ext cx="9144000" cy="484756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 marL="269081" indent="-269081" defTabSz="685800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Budget R 442M (22M€) </a:t>
            </a:r>
          </a:p>
          <a:p>
            <a:pPr marL="269081" indent="-269081" defTabSz="685800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Parliament Grant: 54%</a:t>
            </a:r>
          </a:p>
          <a:p>
            <a:pPr marL="269081" indent="-269081" defTabSz="685800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 Production Revenue: 38% (Significant percentage ploughed back to research &gt;50%) </a:t>
            </a:r>
          </a:p>
          <a:p>
            <a:pPr marL="269081" indent="-269081" defTabSz="685800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Ring-fenced Parliamentary Grant: 7%  </a:t>
            </a:r>
          </a:p>
          <a:p>
            <a:pPr marL="269081" indent="-269081" defTabSz="685800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Contracts: 6% (subset of ring-fenced)</a:t>
            </a:r>
          </a:p>
          <a:p>
            <a:pPr marL="269081" indent="-269081" defTabSz="685800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Complement :248 ( Long term contracts + Permanent = 232) </a:t>
            </a:r>
          </a:p>
          <a:p>
            <a:pPr marL="269081" indent="-269081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ZA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Scientists / Researchers</a:t>
            </a:r>
            <a:endParaRPr lang="en-ZA" sz="2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081" indent="-269081" defTabSz="685800" fontAlgn="base">
              <a:lnSpc>
                <a:spcPct val="150000"/>
              </a:lnSpc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Post-graduate students Co-supervised: 63</a:t>
            </a:r>
            <a:endParaRPr lang="en-ZA" sz="20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081" indent="-269081" algn="just" defTabSz="68580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3232547" algn="l"/>
              </a:tabLst>
              <a:defRPr/>
            </a:pPr>
            <a:endParaRPr lang="en-ZA" sz="20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just" defTabSz="685800" fontAlgn="base">
              <a:spcBef>
                <a:spcPts val="900"/>
              </a:spcBef>
              <a:spcAft>
                <a:spcPct val="0"/>
              </a:spcAft>
              <a:tabLst>
                <a:tab pos="3232547" algn="l"/>
              </a:tabLst>
              <a:defRPr/>
            </a:pPr>
            <a:endParaRPr lang="en-ZA" sz="20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just" defTabSz="685800" fontAlgn="base">
              <a:spcBef>
                <a:spcPts val="900"/>
              </a:spcBef>
              <a:spcAft>
                <a:spcPct val="0"/>
              </a:spcAft>
              <a:tabLst>
                <a:tab pos="3232547" algn="l"/>
              </a:tabLst>
              <a:defRPr/>
            </a:pPr>
            <a:endParaRPr lang="en-ZA" sz="20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1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269F89-2998-4A9D-AF63-67B91E4BD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6" y="1488050"/>
            <a:ext cx="5243660" cy="3456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AA6F4-BE8D-4F89-A69A-3F83250FA5F3}"/>
              </a:ext>
            </a:extLst>
          </p:cNvPr>
          <p:cNvSpPr txBox="1"/>
          <p:nvPr/>
        </p:nvSpPr>
        <p:spPr>
          <a:xfrm>
            <a:off x="84425" y="1970838"/>
            <a:ext cx="3652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Tx/>
              <a:buAutoNum type="arabicPeriod"/>
              <a:defRPr/>
            </a:pPr>
            <a:r>
              <a:rPr lang="en-ZA" sz="2100" b="1" kern="0" dirty="0">
                <a:solidFill>
                  <a:prstClr val="black"/>
                </a:solidFill>
                <a:latin typeface="Arial"/>
              </a:rPr>
              <a:t>Science    </a:t>
            </a:r>
            <a:r>
              <a:rPr lang="en-ZA" sz="1350" b="1" kern="0" dirty="0">
                <a:solidFill>
                  <a:srgbClr val="FF0000"/>
                </a:solidFill>
                <a:latin typeface="Arial"/>
              </a:rPr>
              <a:t>(For Societal Benefit)</a:t>
            </a:r>
          </a:p>
          <a:p>
            <a:pPr marL="257175" indent="-257175" defTabSz="685800">
              <a:buFontTx/>
              <a:buAutoNum type="arabicPeriod"/>
              <a:defRPr/>
            </a:pPr>
            <a:endParaRPr lang="en-ZA" sz="2100" b="1" kern="0" dirty="0">
              <a:solidFill>
                <a:prstClr val="black"/>
              </a:solidFill>
              <a:latin typeface="Arial"/>
            </a:endParaRPr>
          </a:p>
          <a:p>
            <a:pPr marL="257175" indent="-257175" defTabSz="685800">
              <a:buFontTx/>
              <a:buAutoNum type="arabicPeriod"/>
              <a:defRPr/>
            </a:pPr>
            <a:r>
              <a:rPr lang="en-ZA" sz="2100" b="1" kern="0" dirty="0">
                <a:solidFill>
                  <a:prstClr val="black"/>
                </a:solidFill>
                <a:latin typeface="Arial"/>
              </a:rPr>
              <a:t>Training        </a:t>
            </a:r>
            <a:r>
              <a:rPr lang="en-ZA" sz="1350" b="1" kern="0" dirty="0">
                <a:solidFill>
                  <a:srgbClr val="FF0000"/>
                </a:solidFill>
                <a:latin typeface="Arial"/>
              </a:rPr>
              <a:t>(For HCD)</a:t>
            </a:r>
          </a:p>
          <a:p>
            <a:pPr marL="257175" indent="-257175" defTabSz="685800">
              <a:buFontTx/>
              <a:buAutoNum type="arabicPeriod"/>
              <a:defRPr/>
            </a:pPr>
            <a:endParaRPr lang="en-ZA" sz="2100" b="1" kern="0" dirty="0">
              <a:solidFill>
                <a:prstClr val="black"/>
              </a:solidFill>
              <a:latin typeface="Arial"/>
            </a:endParaRPr>
          </a:p>
          <a:p>
            <a:pPr marL="257175" indent="-257175" defTabSz="685800">
              <a:buFontTx/>
              <a:buAutoNum type="arabicPeriod"/>
              <a:defRPr/>
            </a:pPr>
            <a:r>
              <a:rPr lang="en-ZA" sz="2100" b="1" kern="0" dirty="0">
                <a:solidFill>
                  <a:prstClr val="black"/>
                </a:solidFill>
                <a:latin typeface="Arial"/>
              </a:rPr>
              <a:t>Technology    </a:t>
            </a:r>
            <a:r>
              <a:rPr lang="en-ZA" sz="1350" b="1" kern="0" dirty="0">
                <a:solidFill>
                  <a:srgbClr val="FF0000"/>
                </a:solidFill>
                <a:latin typeface="Arial"/>
              </a:rPr>
              <a:t>(For Innovation)</a:t>
            </a:r>
          </a:p>
          <a:p>
            <a:pPr marL="257175" indent="-257175" defTabSz="685800">
              <a:buFontTx/>
              <a:buAutoNum type="arabicPeriod"/>
              <a:defRPr/>
            </a:pPr>
            <a:endParaRPr lang="en-ZA" sz="2100" b="1" kern="0" dirty="0">
              <a:solidFill>
                <a:prstClr val="black"/>
              </a:solidFill>
              <a:latin typeface="Arial"/>
            </a:endParaRPr>
          </a:p>
          <a:p>
            <a:pPr marL="257175" indent="-257175" defTabSz="685800">
              <a:buFontTx/>
              <a:buAutoNum type="arabicPeriod"/>
              <a:defRPr/>
            </a:pPr>
            <a:r>
              <a:rPr lang="en-ZA" sz="2100" b="1" kern="0" dirty="0">
                <a:solidFill>
                  <a:prstClr val="black"/>
                </a:solidFill>
                <a:latin typeface="Arial"/>
              </a:rPr>
              <a:t>Global Research Infrastructure </a:t>
            </a:r>
            <a:r>
              <a:rPr lang="en-ZA" sz="1350" b="1" kern="0" dirty="0">
                <a:solidFill>
                  <a:srgbClr val="FF0000"/>
                </a:solidFill>
                <a:latin typeface="Arial"/>
              </a:rPr>
              <a:t>(Access)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6864F-17D7-4DC1-A632-8DDC0715B0FB}"/>
              </a:ext>
            </a:extLst>
          </p:cNvPr>
          <p:cNvSpPr txBox="1"/>
          <p:nvPr/>
        </p:nvSpPr>
        <p:spPr>
          <a:xfrm>
            <a:off x="1439652" y="944724"/>
            <a:ext cx="653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PILLARS OF iThemba LABS 2020 - 2025</a:t>
            </a:r>
            <a:endParaRPr lang="en-ZA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5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73E310-168A-48C9-A8C4-791E4C2BAEF9}"/>
              </a:ext>
            </a:extLst>
          </p:cNvPr>
          <p:cNvGrpSpPr/>
          <p:nvPr/>
        </p:nvGrpSpPr>
        <p:grpSpPr>
          <a:xfrm>
            <a:off x="7997" y="2669588"/>
            <a:ext cx="9050206" cy="1240963"/>
            <a:chOff x="179512" y="1802562"/>
            <a:chExt cx="8629692" cy="156917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6F359170-36CB-4C78-8AE4-3B7FF4F9F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60" y="1802562"/>
              <a:ext cx="8496944" cy="817272"/>
            </a:xfrm>
            <a:prstGeom prst="rect">
              <a:avLst/>
            </a:prstGeom>
            <a:noFill/>
            <a:ln w="28575">
              <a:solidFill>
                <a:srgbClr val="FFFFFF">
                  <a:lumMod val="85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 defTabSz="633062">
                <a:spcBef>
                  <a:spcPct val="50000"/>
                </a:spcBef>
                <a:defRPr/>
              </a:pPr>
              <a:r>
                <a:rPr lang="en-ZA" b="1" kern="0" dirty="0">
                  <a:solidFill>
                    <a:prstClr val="black"/>
                  </a:solidFill>
                  <a:latin typeface="Arial" charset="0"/>
                </a:rPr>
                <a:t>iThemba LABS is a research platform for pure and applied research, development and training in Accelerator Based Sciences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0A76F2-AF99-4306-A35A-A8F507B4FB81}"/>
                </a:ext>
              </a:extLst>
            </p:cNvPr>
            <p:cNvSpPr/>
            <p:nvPr/>
          </p:nvSpPr>
          <p:spPr>
            <a:xfrm>
              <a:off x="179512" y="2871235"/>
              <a:ext cx="8496944" cy="500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7398" indent="-237398" algn="just" defTabSz="633062" fontAlgn="base">
                <a:lnSpc>
                  <a:spcPct val="150000"/>
                </a:lnSpc>
                <a:spcAft>
                  <a:spcPts val="831"/>
                </a:spcAft>
                <a:buFont typeface="Arial" panose="020B0604020202020204" pitchFamily="34" charset="0"/>
                <a:buChar char="•"/>
                <a:tabLst>
                  <a:tab pos="117601" algn="l"/>
                </a:tabLst>
                <a:defRPr/>
              </a:pPr>
              <a:endParaRPr lang="en-ZA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1AF8A-30B2-48B3-A219-D56C042A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09"/>
            <a:ext cx="9070496" cy="24842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6D770F-5311-4771-9B81-8E36850789BD}"/>
              </a:ext>
            </a:extLst>
          </p:cNvPr>
          <p:cNvSpPr/>
          <p:nvPr/>
        </p:nvSpPr>
        <p:spPr>
          <a:xfrm>
            <a:off x="85796" y="3538891"/>
            <a:ext cx="8972408" cy="230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7398" indent="-237398" algn="just" defTabSz="633062" fontAlgn="base">
              <a:lnSpc>
                <a:spcPct val="150000"/>
              </a:lnSpc>
              <a:spcAft>
                <a:spcPts val="831"/>
              </a:spcAft>
              <a:buFont typeface="Arial" panose="020B0604020202020204" pitchFamily="34" charset="0"/>
              <a:buChar char="•"/>
              <a:tabLst>
                <a:tab pos="117601" algn="l"/>
              </a:tabLst>
              <a:defRPr/>
            </a:pP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studies of nuclear phenomena, </a:t>
            </a:r>
          </a:p>
          <a:p>
            <a:pPr marL="237398" indent="-237398" algn="just" defTabSz="633062" fontAlgn="base">
              <a:lnSpc>
                <a:spcPct val="150000"/>
              </a:lnSpc>
              <a:spcAft>
                <a:spcPts val="831"/>
              </a:spcAft>
              <a:buFont typeface="Arial" panose="020B0604020202020204" pitchFamily="34" charset="0"/>
              <a:buChar char="•"/>
              <a:tabLst>
                <a:tab pos="117601" algn="l"/>
              </a:tabLst>
              <a:defRPr/>
            </a:pP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of ion beams and associated techniques in materials and nanoscience research,</a:t>
            </a:r>
          </a:p>
          <a:p>
            <a:pPr marL="237398" indent="-237398" algn="just" defTabSz="633062" fontAlgn="base">
              <a:lnSpc>
                <a:spcPct val="150000"/>
              </a:lnSpc>
              <a:spcAft>
                <a:spcPts val="831"/>
              </a:spcAft>
              <a:buFont typeface="Arial" panose="020B0604020202020204" pitchFamily="34" charset="0"/>
              <a:buChar char="•"/>
              <a:tabLst>
                <a:tab pos="117601" algn="l"/>
              </a:tabLst>
              <a:defRPr/>
            </a:pP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mass spectrometry </a:t>
            </a:r>
          </a:p>
          <a:p>
            <a:pPr marL="237398" indent="-237398" algn="just" defTabSz="633062" fontAlgn="base">
              <a:lnSpc>
                <a:spcPct val="150000"/>
              </a:lnSpc>
              <a:spcAft>
                <a:spcPts val="831"/>
              </a:spcAft>
              <a:buFont typeface="Arial" panose="020B0604020202020204" pitchFamily="34" charset="0"/>
              <a:buChar char="•"/>
              <a:tabLst>
                <a:tab pos="117601" algn="l"/>
              </a:tabLst>
              <a:defRPr/>
            </a:pP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production of radionuclides, </a:t>
            </a:r>
          </a:p>
          <a:p>
            <a:pPr marL="237398" indent="-237398" algn="just" defTabSz="633062" fontAlgn="base">
              <a:lnSpc>
                <a:spcPct val="150000"/>
              </a:lnSpc>
              <a:spcAft>
                <a:spcPts val="831"/>
              </a:spcAft>
              <a:buFont typeface="Arial" panose="020B0604020202020204" pitchFamily="34" charset="0"/>
              <a:buChar char="•"/>
              <a:tabLst>
                <a:tab pos="117601" algn="l"/>
              </a:tabLst>
              <a:defRPr/>
            </a:pP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biology and medical physics  </a:t>
            </a:r>
          </a:p>
        </p:txBody>
      </p:sp>
    </p:spTree>
    <p:extLst>
      <p:ext uri="{BB962C8B-B14F-4D97-AF65-F5344CB8AC3E}">
        <p14:creationId xmlns:p14="http://schemas.microsoft.com/office/powerpoint/2010/main" val="36031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2626749" y="2544030"/>
            <a:ext cx="3406964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Subatomic Physics and Applications, Nuclear Medicine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184322"/>
            <a:ext cx="8846984" cy="4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576" tIns="19289" rIns="38576" bIns="19289" rtlCol="0" anchor="ctr">
            <a:spAutoFit/>
          </a:bodyPr>
          <a:lstStyle>
            <a:lvl1pPr algn="ctr">
              <a:spcBef>
                <a:spcPct val="0"/>
              </a:spcBef>
              <a:buNone/>
              <a:def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ZA" sz="2400" dirty="0">
                <a:solidFill>
                  <a:srgbClr val="4F81BD">
                    <a:lumMod val="75000"/>
                  </a:srgbClr>
                </a:solidFill>
              </a:rPr>
              <a:t>iThemba LABS: </a:t>
            </a:r>
            <a:r>
              <a:rPr lang="en-ZA" sz="2400" dirty="0">
                <a:solidFill>
                  <a:srgbClr val="3A80CE"/>
                </a:solidFill>
              </a:rPr>
              <a:t>Laboratories for</a:t>
            </a:r>
            <a:r>
              <a:rPr lang="en-ZA" sz="2400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ZA" sz="2400" dirty="0">
                <a:solidFill>
                  <a:srgbClr val="3A80CE"/>
                </a:solidFill>
              </a:rPr>
              <a:t>Accelerator Based Science</a:t>
            </a:r>
            <a:endParaRPr lang="en-ZA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6" name="Picture 4" descr="Ssc_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5" y="869647"/>
            <a:ext cx="3511547" cy="2436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</p:pic>
      <p:pic>
        <p:nvPicPr>
          <p:cNvPr id="23" name="Picture 3" descr="P328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95172" y="4174029"/>
            <a:ext cx="1497485" cy="10770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</p:pic>
      <p:pic>
        <p:nvPicPr>
          <p:cNvPr id="24" name="Picture 3" descr="P328001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210256" y="4185626"/>
            <a:ext cx="1493026" cy="1055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 rot="5400000">
            <a:off x="2498699" y="2472650"/>
            <a:ext cx="2943089" cy="276999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effectLst>
            <a:glow rad="63500">
              <a:schemeClr val="bg1">
                <a:lumMod val="95000"/>
                <a:alpha val="40000"/>
              </a:schemeClr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K200 Separated Sector Cyclotron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10375" y="3904505"/>
            <a:ext cx="1759869" cy="253916"/>
          </a:xfrm>
          <a:prstGeom prst="rect">
            <a:avLst/>
          </a:prstGeom>
          <a:noFill/>
          <a:effectLst>
            <a:glow rad="63500">
              <a:schemeClr val="bg1">
                <a:lumMod val="95000"/>
                <a:alpha val="40000"/>
              </a:schemeClr>
            </a:glow>
            <a:softEdge rad="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 pitchFamily="34" charset="0"/>
              </a:rPr>
              <a:t>K8 Injector Cyclotron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24" y="3943196"/>
            <a:ext cx="1913255" cy="253916"/>
          </a:xfrm>
          <a:prstGeom prst="rect">
            <a:avLst/>
          </a:prstGeom>
          <a:noFill/>
          <a:effectLst>
            <a:glow rad="63500">
              <a:schemeClr val="bg1">
                <a:lumMod val="95000"/>
                <a:alpha val="40000"/>
              </a:schemeClr>
            </a:glow>
            <a:softEdge rad="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 pitchFamily="34" charset="0"/>
              </a:rPr>
              <a:t>K8 Injector Cyclotron 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03929" y="3306983"/>
            <a:ext cx="1648472" cy="1757175"/>
            <a:chOff x="6307720" y="4459744"/>
            <a:chExt cx="3567908" cy="2778567"/>
          </a:xfrm>
        </p:grpSpPr>
        <p:pic>
          <p:nvPicPr>
            <p:cNvPr id="14" name="Picture 2" descr="Ekstraksi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07720" y="4459744"/>
              <a:ext cx="3567908" cy="23770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6962579" y="6836801"/>
              <a:ext cx="2579748" cy="401510"/>
            </a:xfrm>
            <a:prstGeom prst="rect">
              <a:avLst/>
            </a:prstGeom>
            <a:noFill/>
            <a:effectLst>
              <a:glow rad="63500">
                <a:schemeClr val="bg1">
                  <a:lumMod val="95000"/>
                  <a:alpha val="40000"/>
                </a:schemeClr>
              </a:glow>
              <a:softEdge rad="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 pitchFamily="34" charset="0"/>
                </a:rPr>
                <a:t>6 MV Tandem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97788" y="1341885"/>
            <a:ext cx="1775939" cy="1362131"/>
            <a:chOff x="2951719" y="4686488"/>
            <a:chExt cx="2853168" cy="1902112"/>
          </a:xfrm>
        </p:grpSpPr>
        <p:pic>
          <p:nvPicPr>
            <p:cNvPr id="12" name="Picture 11" descr="2012-10-03_PETC-1036-1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51719" y="4686488"/>
              <a:ext cx="2853168" cy="190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984173" y="4703480"/>
              <a:ext cx="2775960" cy="386808"/>
            </a:xfrm>
            <a:prstGeom prst="rect">
              <a:avLst/>
            </a:prstGeom>
            <a:solidFill>
              <a:schemeClr val="bg1">
                <a:lumMod val="95000"/>
                <a:alpha val="58000"/>
              </a:schemeClr>
            </a:solidFill>
            <a:effectLst>
              <a:glow rad="63500">
                <a:schemeClr val="bg1">
                  <a:lumMod val="95000"/>
                  <a:alpha val="40000"/>
                </a:schemeClr>
              </a:glow>
              <a:softEdge rad="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K11 Cyclotron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9" y="1303453"/>
            <a:ext cx="1799777" cy="1349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41675" y="2696926"/>
            <a:ext cx="1493026" cy="253916"/>
          </a:xfrm>
          <a:prstGeom prst="rect">
            <a:avLst/>
          </a:prstGeom>
          <a:noFill/>
          <a:effectLst>
            <a:glow rad="63500">
              <a:schemeClr val="bg1">
                <a:lumMod val="95000"/>
                <a:alpha val="40000"/>
              </a:schemeClr>
            </a:glow>
            <a:softEdge rad="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 pitchFamily="34" charset="0"/>
              </a:rPr>
              <a:t>3 MV 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Tandetron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Placeholder 6">
            <a:extLst>
              <a:ext uri="{FF2B5EF4-FFF2-40B4-BE49-F238E27FC236}">
                <a16:creationId xmlns:a16="http://schemas.microsoft.com/office/drawing/2014/main" id="{9E139BFD-BBE9-44C6-A94D-29E72C645D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969" r="28969"/>
          <a:stretch>
            <a:fillRect/>
          </a:stretch>
        </p:blipFill>
        <p:spPr>
          <a:xfrm>
            <a:off x="7210733" y="3001955"/>
            <a:ext cx="1849976" cy="1715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8462" y="2900500"/>
            <a:ext cx="177351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C00000"/>
                </a:solidFill>
                <a:latin typeface="Calibri" panose="020F0502020204030204" pitchFamily="34" charset="0"/>
              </a:rPr>
              <a:t>Materials Research and Nanoscience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28891" y="5030097"/>
            <a:ext cx="259854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C00000"/>
                </a:solidFill>
                <a:latin typeface="Calibri" panose="020F0502020204030204" pitchFamily="34" charset="0"/>
              </a:rPr>
              <a:t>Materials Research and Accelerator Mass Spectrometry (AMS)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18879" y="4799264"/>
            <a:ext cx="150761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</a:rPr>
              <a:t>IBA C70 Cyclotron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3FD6C-E322-4A0E-9B55-EFA7907AB517}"/>
              </a:ext>
            </a:extLst>
          </p:cNvPr>
          <p:cNvSpPr txBox="1"/>
          <p:nvPr/>
        </p:nvSpPr>
        <p:spPr>
          <a:xfrm>
            <a:off x="7350089" y="2717739"/>
            <a:ext cx="1623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C00000"/>
                </a:solidFill>
              </a:rPr>
              <a:t>Radioisotope Production</a:t>
            </a:r>
            <a:endParaRPr lang="en-ZA" sz="105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E2CF-BA80-4E10-88DC-E76B54C0C63D}"/>
              </a:ext>
            </a:extLst>
          </p:cNvPr>
          <p:cNvSpPr/>
          <p:nvPr/>
        </p:nvSpPr>
        <p:spPr>
          <a:xfrm>
            <a:off x="7137263" y="1253721"/>
            <a:ext cx="1902999" cy="38606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</p:spTree>
    <p:extLst>
      <p:ext uri="{BB962C8B-B14F-4D97-AF65-F5344CB8AC3E}">
        <p14:creationId xmlns:p14="http://schemas.microsoft.com/office/powerpoint/2010/main" val="44862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A1FB3-947D-4EFE-B584-72BAD347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90718"/>
            <a:ext cx="8100900" cy="45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2567837-B5DD-4446-A412-187F230A8665}" vid="{C16B5799-0204-4914-A3D4-D3CF23C1B8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2026 4by3 NRF iThembaLABS PowerPoint Template</Template>
  <TotalTime>179</TotalTime>
  <Words>999</Words>
  <Application>Microsoft Office PowerPoint</Application>
  <PresentationFormat>On-screen Show (4:3)</PresentationFormat>
  <Paragraphs>136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Bahnschrift SemiBold</vt:lpstr>
      <vt:lpstr>Calibri</vt:lpstr>
      <vt:lpstr>DejaVu Sans</vt:lpstr>
      <vt:lpstr>Nimbus Sans</vt:lpstr>
      <vt:lpstr>Noto Sans CJK SC</vt:lpstr>
      <vt:lpstr>OpenSymbol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 X</dc:creator>
  <cp:lastModifiedBy>Author X</cp:lastModifiedBy>
  <cp:revision>8</cp:revision>
  <dcterms:created xsi:type="dcterms:W3CDTF">2026-07-09T07:28:27Z</dcterms:created>
  <dcterms:modified xsi:type="dcterms:W3CDTF">2026-07-09T12:49:26Z</dcterms:modified>
</cp:coreProperties>
</file>