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6"/>
  </p:notesMasterIdLst>
  <p:sldIdLst>
    <p:sldId id="256" r:id="rId2"/>
    <p:sldId id="257" r:id="rId3"/>
    <p:sldId id="272" r:id="rId4"/>
    <p:sldId id="273" r:id="rId5"/>
    <p:sldId id="274" r:id="rId6"/>
    <p:sldId id="275" r:id="rId7"/>
    <p:sldId id="266" r:id="rId8"/>
    <p:sldId id="276" r:id="rId9"/>
    <p:sldId id="277" r:id="rId10"/>
    <p:sldId id="278" r:id="rId11"/>
    <p:sldId id="270" r:id="rId12"/>
    <p:sldId id="269" r:id="rId13"/>
    <p:sldId id="279" r:id="rId14"/>
    <p:sldId id="271"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snapToObjects="1">
      <p:cViewPr varScale="1">
        <p:scale>
          <a:sx n="117" d="100"/>
          <a:sy n="117" d="100"/>
        </p:scale>
        <p:origin x="148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8C34D-B1CA-754E-8FB3-50DDF229D657}" type="datetimeFigureOut">
              <a:rPr lang="en-US" smtClean="0"/>
              <a:t>7/8/26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C1E69-B63D-D147-BEC6-D6F31670C9AA}" type="slidenum">
              <a:rPr lang="en-US" smtClean="0"/>
              <a:t>‹#›</a:t>
            </a:fld>
            <a:endParaRPr lang="en-US"/>
          </a:p>
        </p:txBody>
      </p:sp>
    </p:spTree>
    <p:extLst>
      <p:ext uri="{BB962C8B-B14F-4D97-AF65-F5344CB8AC3E}">
        <p14:creationId xmlns:p14="http://schemas.microsoft.com/office/powerpoint/2010/main" val="185993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r>
              <a:rPr lang="en-ZA"/>
              <a:t>8-July-2026</a:t>
            </a: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r>
              <a:rPr lang="en-US"/>
              <a:t>Mukesh Kumar, Wits SAIP2026</a:t>
            </a: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C1FF6DA9-008F-8B48-92A6-B652298478BF}"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94797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ZA"/>
              <a:t>8-July-2026</a:t>
            </a:r>
            <a:endParaRPr lang="en-US"/>
          </a:p>
        </p:txBody>
      </p:sp>
      <p:sp>
        <p:nvSpPr>
          <p:cNvPr id="5" name="Footer Placeholder 4"/>
          <p:cNvSpPr>
            <a:spLocks noGrp="1"/>
          </p:cNvSpPr>
          <p:nvPr>
            <p:ph type="ftr" sz="quarter" idx="11"/>
          </p:nvPr>
        </p:nvSpPr>
        <p:spPr/>
        <p:txBody>
          <a:bodyPr/>
          <a:lstStyle/>
          <a:p>
            <a:r>
              <a:rPr lang="en-US"/>
              <a:t>Mukesh Kumar, Wits SAIP2026</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33009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ZA"/>
              <a:t>8-July-2026</a:t>
            </a:r>
            <a:endParaRPr lang="en-US"/>
          </a:p>
        </p:txBody>
      </p:sp>
      <p:sp>
        <p:nvSpPr>
          <p:cNvPr id="5" name="Footer Placeholder 4"/>
          <p:cNvSpPr>
            <a:spLocks noGrp="1"/>
          </p:cNvSpPr>
          <p:nvPr>
            <p:ph type="ftr" sz="quarter" idx="11"/>
          </p:nvPr>
        </p:nvSpPr>
        <p:spPr/>
        <p:txBody>
          <a:bodyPr/>
          <a:lstStyle/>
          <a:p>
            <a:r>
              <a:rPr lang="en-US"/>
              <a:t>Mukesh Kumar, Wits SAIP2026</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5799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r>
              <a:rPr lang="en-ZA"/>
              <a:t>8-July-2026</a:t>
            </a:r>
            <a:endParaRPr lang="en-US"/>
          </a:p>
        </p:txBody>
      </p:sp>
      <p:sp>
        <p:nvSpPr>
          <p:cNvPr id="5" name="Footer Placeholder 4"/>
          <p:cNvSpPr>
            <a:spLocks noGrp="1"/>
          </p:cNvSpPr>
          <p:nvPr>
            <p:ph type="ftr" sz="quarter" idx="11"/>
          </p:nvPr>
        </p:nvSpPr>
        <p:spPr/>
        <p:txBody>
          <a:bodyPr/>
          <a:lstStyle/>
          <a:p>
            <a:r>
              <a:rPr lang="en-US"/>
              <a:t>Mukesh Kumar, Wits SAIP2026</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0292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r>
              <a:rPr lang="en-ZA"/>
              <a:t>8-July-2026</a:t>
            </a: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r>
              <a:rPr lang="en-US"/>
              <a:t>Mukesh Kumar, Wits SAIP2026</a:t>
            </a: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C1FF6DA9-008F-8B48-92A6-B652298478BF}"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82144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r>
              <a:rPr lang="en-ZA"/>
              <a:t>8-July-2026</a:t>
            </a:r>
            <a:endParaRPr lang="en-US"/>
          </a:p>
        </p:txBody>
      </p:sp>
      <p:sp>
        <p:nvSpPr>
          <p:cNvPr id="6" name="Footer Placeholder 5"/>
          <p:cNvSpPr>
            <a:spLocks noGrp="1"/>
          </p:cNvSpPr>
          <p:nvPr>
            <p:ph type="ftr" sz="quarter" idx="11"/>
          </p:nvPr>
        </p:nvSpPr>
        <p:spPr/>
        <p:txBody>
          <a:bodyPr/>
          <a:lstStyle/>
          <a:p>
            <a:r>
              <a:rPr lang="en-US"/>
              <a:t>Mukesh Kumar, Wits SAIP2026</a:t>
            </a:r>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906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r>
              <a:rPr lang="en-ZA"/>
              <a:t>8-July-2026</a:t>
            </a:r>
            <a:endParaRPr lang="en-US"/>
          </a:p>
        </p:txBody>
      </p:sp>
      <p:sp>
        <p:nvSpPr>
          <p:cNvPr id="8" name="Footer Placeholder 7"/>
          <p:cNvSpPr>
            <a:spLocks noGrp="1"/>
          </p:cNvSpPr>
          <p:nvPr>
            <p:ph type="ftr" sz="quarter" idx="11"/>
          </p:nvPr>
        </p:nvSpPr>
        <p:spPr/>
        <p:txBody>
          <a:bodyPr/>
          <a:lstStyle/>
          <a:p>
            <a:r>
              <a:rPr lang="en-US"/>
              <a:t>Mukesh Kumar, Wits SAIP2026</a:t>
            </a:r>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2584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r>
              <a:rPr lang="en-ZA"/>
              <a:t>8-July-2026</a:t>
            </a:r>
            <a:endParaRPr lang="en-US"/>
          </a:p>
        </p:txBody>
      </p:sp>
      <p:sp>
        <p:nvSpPr>
          <p:cNvPr id="4" name="Footer Placeholder 3"/>
          <p:cNvSpPr>
            <a:spLocks noGrp="1"/>
          </p:cNvSpPr>
          <p:nvPr>
            <p:ph type="ftr" sz="quarter" idx="11"/>
          </p:nvPr>
        </p:nvSpPr>
        <p:spPr/>
        <p:txBody>
          <a:bodyPr/>
          <a:lstStyle/>
          <a:p>
            <a:r>
              <a:rPr lang="en-US"/>
              <a:t>Mukesh Kumar, Wits SAIP2026</a:t>
            </a:r>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361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ZA"/>
              <a:t>8-July-2026</a:t>
            </a:r>
            <a:endParaRPr lang="en-US"/>
          </a:p>
        </p:txBody>
      </p:sp>
      <p:sp>
        <p:nvSpPr>
          <p:cNvPr id="3" name="Footer Placeholder 2"/>
          <p:cNvSpPr>
            <a:spLocks noGrp="1"/>
          </p:cNvSpPr>
          <p:nvPr>
            <p:ph type="ftr" sz="quarter" idx="11"/>
          </p:nvPr>
        </p:nvSpPr>
        <p:spPr/>
        <p:txBody>
          <a:bodyPr/>
          <a:lstStyle/>
          <a:p>
            <a:r>
              <a:rPr lang="en-US"/>
              <a:t>Mukesh Kumar, Wits SAIP2026</a:t>
            </a:r>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8480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r>
              <a:rPr lang="en-ZA"/>
              <a:t>8-July-2026</a:t>
            </a:r>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r>
              <a:rPr lang="en-US"/>
              <a:t>Mukesh Kumar, Wits SAIP2026</a:t>
            </a: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C1FF6DA9-008F-8B48-92A6-B652298478BF}"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8546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r>
              <a:rPr lang="en-ZA"/>
              <a:t>8-July-2026</a:t>
            </a:r>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r>
              <a:rPr lang="en-US"/>
              <a:t>Mukesh Kumar, Wits SAIP2026</a:t>
            </a: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C1FF6DA9-008F-8B48-92A6-B652298478BF}"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231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r>
              <a:rPr lang="en-ZA"/>
              <a:t>8-July-2026</a:t>
            </a: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r>
              <a:rPr lang="en-US"/>
              <a:t>Mukesh Kumar, Wits SAIP2026</a:t>
            </a: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C1FF6DA9-008F-8B48-92A6-B652298478BF}"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9457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indico.cern.ch/event/1513435/overview"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link.springer.com/article/10.1007/JHEP04(2026)099"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atlas-glance.cern.ch/atlas/analysis/analyses/details.php?ref_code=ANA-HDBS-2018-55"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2372" y="1189740"/>
            <a:ext cx="7151914" cy="1086237"/>
          </a:xfrm>
        </p:spPr>
        <p:txBody>
          <a:bodyPr anchor="t"/>
          <a:lstStyle/>
          <a:p>
            <a:pPr algn="l">
              <a:lnSpc>
                <a:spcPct val="90000"/>
              </a:lnSpc>
              <a:spcBef>
                <a:spcPct val="0"/>
              </a:spcBef>
              <a:spcAft>
                <a:spcPts val="600"/>
              </a:spcAft>
            </a:pPr>
            <a:r>
              <a:rPr lang="en-US" sz="3200" kern="1200" dirty="0">
                <a:solidFill>
                  <a:schemeClr val="tx1"/>
                </a:solidFill>
                <a:effectLst/>
                <a:latin typeface="Times New Roman" panose="02020603050405020304" pitchFamily="18" charset="0"/>
                <a:ea typeface="+mj-ea"/>
                <a:cs typeface="Times New Roman" panose="02020603050405020304" pitchFamily="18" charset="0"/>
              </a:rPr>
              <a:t>Division reports/highlights </a:t>
            </a:r>
            <a:r>
              <a:rPr lang="en-US" sz="3200" kern="1200" dirty="0">
                <a:solidFill>
                  <a:schemeClr val="tx1"/>
                </a:solidFill>
                <a:latin typeface="Times New Roman" panose="02020603050405020304" pitchFamily="18" charset="0"/>
                <a:ea typeface="+mj-ea"/>
                <a:cs typeface="Times New Roman" panose="02020603050405020304" pitchFamily="18" charset="0"/>
              </a:rPr>
              <a:t>in </a:t>
            </a:r>
            <a:r>
              <a:rPr lang="en-US" sz="3200" kern="1200" dirty="0">
                <a:solidFill>
                  <a:schemeClr val="tx1"/>
                </a:solidFill>
                <a:effectLst/>
                <a:latin typeface="Times New Roman" panose="02020603050405020304" pitchFamily="18" charset="0"/>
                <a:ea typeface="+mj-ea"/>
                <a:cs typeface="Times New Roman" panose="02020603050405020304" pitchFamily="18" charset="0"/>
              </a:rPr>
              <a:t>High Energy Particle Physics</a:t>
            </a:r>
          </a:p>
        </p:txBody>
      </p:sp>
      <p:sp>
        <p:nvSpPr>
          <p:cNvPr id="3" name="Subtitle 2"/>
          <p:cNvSpPr>
            <a:spLocks noGrp="1"/>
          </p:cNvSpPr>
          <p:nvPr>
            <p:ph type="subTitle" idx="1"/>
          </p:nvPr>
        </p:nvSpPr>
        <p:spPr>
          <a:xfrm>
            <a:off x="1012372" y="2580429"/>
            <a:ext cx="7151913" cy="1086237"/>
          </a:xfrm>
        </p:spPr>
        <p:txBody>
          <a:bodyPr/>
          <a:lstStyle/>
          <a:p>
            <a:r>
              <a:rPr lang="en-US" b="1" dirty="0"/>
              <a:t>Mukesh Kumar</a:t>
            </a:r>
          </a:p>
          <a:p>
            <a:endParaRPr b="1" dirty="0"/>
          </a:p>
          <a:p>
            <a:r>
              <a:rPr lang="en-US" dirty="0"/>
              <a:t>Institute for Collider Particle Physics &amp; University of the Witwatersrand</a:t>
            </a:r>
            <a:endParaRPr dirty="0"/>
          </a:p>
        </p:txBody>
      </p:sp>
      <p:pic>
        <p:nvPicPr>
          <p:cNvPr id="4" name="Picture 4">
            <a:extLst>
              <a:ext uri="{FF2B5EF4-FFF2-40B4-BE49-F238E27FC236}">
                <a16:creationId xmlns:a16="http://schemas.microsoft.com/office/drawing/2014/main" id="{EAC7BD51-4A69-EC60-FDA0-B9007084DD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2372" y="5310388"/>
            <a:ext cx="2848707" cy="10326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Collider Particle Physics University ...">
            <a:extLst>
              <a:ext uri="{FF2B5EF4-FFF2-40B4-BE49-F238E27FC236}">
                <a16:creationId xmlns:a16="http://schemas.microsoft.com/office/drawing/2014/main" id="{935BCB48-D4E5-98F5-FE99-8F0E01B360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3791" y="3820988"/>
            <a:ext cx="2268203" cy="14397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139BC2-F0DA-26DC-08BF-69B82B9B7E0B}"/>
              </a:ext>
            </a:extLst>
          </p:cNvPr>
          <p:cNvSpPr txBox="1"/>
          <p:nvPr/>
        </p:nvSpPr>
        <p:spPr>
          <a:xfrm>
            <a:off x="4506686" y="5758545"/>
            <a:ext cx="1337739" cy="369332"/>
          </a:xfrm>
          <a:prstGeom prst="rect">
            <a:avLst/>
          </a:prstGeom>
          <a:noFill/>
        </p:spPr>
        <p:txBody>
          <a:bodyPr wrap="none" rtlCol="0">
            <a:spAutoFit/>
          </a:bodyPr>
          <a:lstStyle/>
          <a:p>
            <a:r>
              <a:rPr lang="en-US" dirty="0"/>
              <a:t>8-July-2026</a:t>
            </a:r>
          </a:p>
        </p:txBody>
      </p:sp>
      <p:pic>
        <p:nvPicPr>
          <p:cNvPr id="9" name="Picture 8">
            <a:extLst>
              <a:ext uri="{FF2B5EF4-FFF2-40B4-BE49-F238E27FC236}">
                <a16:creationId xmlns:a16="http://schemas.microsoft.com/office/drawing/2014/main" id="{11C2F874-C300-7C15-083A-BF40CBB46A20}"/>
              </a:ext>
            </a:extLst>
          </p:cNvPr>
          <p:cNvPicPr>
            <a:picLocks noChangeAspect="1"/>
          </p:cNvPicPr>
          <p:nvPr/>
        </p:nvPicPr>
        <p:blipFill>
          <a:blip r:embed="rId4"/>
          <a:stretch>
            <a:fillRect/>
          </a:stretch>
        </p:blipFill>
        <p:spPr>
          <a:xfrm>
            <a:off x="990491" y="3716199"/>
            <a:ext cx="3831880" cy="15858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BF1E31-E390-FBBE-9BBC-8E87E7357898}"/>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A5637DB3-DEBA-C5E9-A825-69C29764DD19}"/>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52E40AC6-ED88-3208-7D77-329DCE593502}"/>
              </a:ext>
            </a:extLst>
          </p:cNvPr>
          <p:cNvSpPr>
            <a:spLocks noGrp="1"/>
          </p:cNvSpPr>
          <p:nvPr>
            <p:ph type="sldNum" sz="quarter" idx="12"/>
          </p:nvPr>
        </p:nvSpPr>
        <p:spPr/>
        <p:txBody>
          <a:bodyPr/>
          <a:lstStyle/>
          <a:p>
            <a:fld id="{C1FF6DA9-008F-8B48-92A6-B652298478BF}" type="slidenum">
              <a:rPr lang="en-US" smtClean="0"/>
              <a:t>9</a:t>
            </a:fld>
            <a:endParaRPr lang="en-US"/>
          </a:p>
        </p:txBody>
      </p:sp>
      <p:pic>
        <p:nvPicPr>
          <p:cNvPr id="2050" name="Picture 2">
            <a:extLst>
              <a:ext uri="{FF2B5EF4-FFF2-40B4-BE49-F238E27FC236}">
                <a16:creationId xmlns:a16="http://schemas.microsoft.com/office/drawing/2014/main" id="{C8BECC8C-23DE-A12A-0A53-0B1FAB23C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75" y="330267"/>
            <a:ext cx="5519057" cy="2579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71E540-8B00-BB37-8B9F-51F1CD33E1E3}"/>
              </a:ext>
            </a:extLst>
          </p:cNvPr>
          <p:cNvPicPr>
            <a:picLocks noChangeAspect="1"/>
          </p:cNvPicPr>
          <p:nvPr/>
        </p:nvPicPr>
        <p:blipFill>
          <a:blip r:embed="rId3"/>
          <a:stretch>
            <a:fillRect/>
          </a:stretch>
        </p:blipFill>
        <p:spPr>
          <a:xfrm>
            <a:off x="685800" y="3053442"/>
            <a:ext cx="4386943" cy="3290207"/>
          </a:xfrm>
          <a:prstGeom prst="rect">
            <a:avLst/>
          </a:prstGeom>
        </p:spPr>
      </p:pic>
      <p:pic>
        <p:nvPicPr>
          <p:cNvPr id="6" name="Picture 5">
            <a:extLst>
              <a:ext uri="{FF2B5EF4-FFF2-40B4-BE49-F238E27FC236}">
                <a16:creationId xmlns:a16="http://schemas.microsoft.com/office/drawing/2014/main" id="{161AB5DA-F549-8149-5892-586A3B8CD5CF}"/>
              </a:ext>
            </a:extLst>
          </p:cNvPr>
          <p:cNvPicPr>
            <a:picLocks noChangeAspect="1"/>
          </p:cNvPicPr>
          <p:nvPr/>
        </p:nvPicPr>
        <p:blipFill>
          <a:blip r:embed="rId4"/>
          <a:stretch>
            <a:fillRect/>
          </a:stretch>
        </p:blipFill>
        <p:spPr>
          <a:xfrm>
            <a:off x="5633357" y="3053442"/>
            <a:ext cx="2467655" cy="3290207"/>
          </a:xfrm>
          <a:prstGeom prst="rect">
            <a:avLst/>
          </a:prstGeom>
        </p:spPr>
      </p:pic>
      <p:sp>
        <p:nvSpPr>
          <p:cNvPr id="7" name="TextBox 6">
            <a:extLst>
              <a:ext uri="{FF2B5EF4-FFF2-40B4-BE49-F238E27FC236}">
                <a16:creationId xmlns:a16="http://schemas.microsoft.com/office/drawing/2014/main" id="{6793EE45-CE93-BEAA-A82E-AC27BBC8749A}"/>
              </a:ext>
            </a:extLst>
          </p:cNvPr>
          <p:cNvSpPr txBox="1"/>
          <p:nvPr/>
        </p:nvSpPr>
        <p:spPr>
          <a:xfrm>
            <a:off x="6344090" y="303303"/>
            <a:ext cx="2500428" cy="369332"/>
          </a:xfrm>
          <a:prstGeom prst="rect">
            <a:avLst/>
          </a:prstGeom>
          <a:noFill/>
        </p:spPr>
        <p:txBody>
          <a:bodyPr wrap="none" rtlCol="0">
            <a:spAutoFit/>
          </a:bodyPr>
          <a:lstStyle/>
          <a:p>
            <a:r>
              <a:rPr lang="en-US" dirty="0"/>
              <a:t>Bringing Expertise to SA</a:t>
            </a:r>
          </a:p>
        </p:txBody>
      </p:sp>
      <p:sp>
        <p:nvSpPr>
          <p:cNvPr id="8" name="TextBox 7">
            <a:extLst>
              <a:ext uri="{FF2B5EF4-FFF2-40B4-BE49-F238E27FC236}">
                <a16:creationId xmlns:a16="http://schemas.microsoft.com/office/drawing/2014/main" id="{005CB3EB-C4F8-4D5F-D271-752101EFFD2B}"/>
              </a:ext>
            </a:extLst>
          </p:cNvPr>
          <p:cNvSpPr txBox="1"/>
          <p:nvPr/>
        </p:nvSpPr>
        <p:spPr>
          <a:xfrm>
            <a:off x="6232407" y="782372"/>
            <a:ext cx="2612111" cy="2246769"/>
          </a:xfrm>
          <a:prstGeom prst="rect">
            <a:avLst/>
          </a:prstGeom>
          <a:noFill/>
        </p:spPr>
        <p:txBody>
          <a:bodyPr wrap="square" rtlCol="0">
            <a:spAutoFit/>
          </a:bodyPr>
          <a:lstStyle/>
          <a:p>
            <a:pPr algn="just"/>
            <a:r>
              <a:rPr lang="en-ZA" sz="1400" b="1" dirty="0">
                <a:effectLst/>
              </a:rPr>
              <a:t>Since places are limited, acceptance to the school is done by a selection committee.</a:t>
            </a:r>
            <a:endParaRPr lang="en-ZA" sz="1400" dirty="0">
              <a:effectLst/>
            </a:endParaRPr>
          </a:p>
          <a:p>
            <a:pPr algn="just"/>
            <a:endParaRPr lang="en-ZA" sz="1400" dirty="0">
              <a:effectLst/>
            </a:endParaRPr>
          </a:p>
          <a:p>
            <a:pPr algn="just"/>
            <a:r>
              <a:rPr lang="en-ZA" sz="1400" dirty="0">
                <a:effectLst/>
              </a:rPr>
              <a:t>The 16th International School of Trigger and Data Acquisition is organized by CERN and National University of Science and Technology </a:t>
            </a:r>
            <a:r>
              <a:rPr lang="en-ZA" sz="1400" dirty="0" err="1">
                <a:effectLst/>
              </a:rPr>
              <a:t>Politehnica</a:t>
            </a:r>
            <a:r>
              <a:rPr lang="en-ZA" sz="1400" dirty="0">
                <a:effectLst/>
              </a:rPr>
              <a:t> Bucharest, Romania.</a:t>
            </a:r>
          </a:p>
        </p:txBody>
      </p:sp>
    </p:spTree>
    <p:extLst>
      <p:ext uri="{BB962C8B-B14F-4D97-AF65-F5344CB8AC3E}">
        <p14:creationId xmlns:p14="http://schemas.microsoft.com/office/powerpoint/2010/main" val="352670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5DB3627-9F3A-E53E-5A59-E9E06A7E3CC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5CCDE-43FB-CB06-6B16-10EE56F0382C}"/>
              </a:ext>
            </a:extLst>
          </p:cNvPr>
          <p:cNvSpPr>
            <a:spLocks noGrp="1"/>
          </p:cNvSpPr>
          <p:nvPr>
            <p:ph type="title"/>
          </p:nvPr>
        </p:nvSpPr>
        <p:spPr>
          <a:xfrm>
            <a:off x="6361274" y="1811982"/>
            <a:ext cx="2289779" cy="1060817"/>
          </a:xfrm>
        </p:spPr>
        <p:txBody>
          <a:bodyPr anchor="b">
            <a:noAutofit/>
          </a:bodyPr>
          <a:lstStyle/>
          <a:p>
            <a:r>
              <a:rPr lang="en-US" sz="2400" b="1" dirty="0"/>
              <a:t>ATLAS </a:t>
            </a:r>
            <a:r>
              <a:rPr lang="en-US" sz="2400" b="1" dirty="0" err="1"/>
              <a:t>TileCal</a:t>
            </a:r>
            <a:r>
              <a:rPr lang="en-US" sz="2400" b="1" dirty="0"/>
              <a:t> Week (Outside CERN) at </a:t>
            </a:r>
            <a:r>
              <a:rPr lang="en-US" sz="2400" b="1" dirty="0" err="1"/>
              <a:t>iThemba</a:t>
            </a:r>
            <a:r>
              <a:rPr lang="en-US" sz="2400" b="1" dirty="0"/>
              <a:t> Labs, Cape Town</a:t>
            </a:r>
          </a:p>
        </p:txBody>
      </p:sp>
      <p:pic>
        <p:nvPicPr>
          <p:cNvPr id="7" name="Picture 6" descr="A collage of images of a machine&#10;&#10;Description automatically generated">
            <a:extLst>
              <a:ext uri="{FF2B5EF4-FFF2-40B4-BE49-F238E27FC236}">
                <a16:creationId xmlns:a16="http://schemas.microsoft.com/office/drawing/2014/main" id="{A5E82764-7C25-6177-4CCC-43B75AB95B77}"/>
              </a:ext>
            </a:extLst>
          </p:cNvPr>
          <p:cNvPicPr>
            <a:picLocks noChangeAspect="1"/>
          </p:cNvPicPr>
          <p:nvPr/>
        </p:nvPicPr>
        <p:blipFill>
          <a:blip r:embed="rId2"/>
          <a:stretch>
            <a:fillRect/>
          </a:stretch>
        </p:blipFill>
        <p:spPr>
          <a:xfrm>
            <a:off x="127155" y="170290"/>
            <a:ext cx="5733265" cy="4027618"/>
          </a:xfrm>
          <a:prstGeom prst="rect">
            <a:avLst/>
          </a:prstGeom>
        </p:spPr>
      </p:pic>
      <p:sp>
        <p:nvSpPr>
          <p:cNvPr id="3" name="Content Placeholder 2">
            <a:extLst>
              <a:ext uri="{FF2B5EF4-FFF2-40B4-BE49-F238E27FC236}">
                <a16:creationId xmlns:a16="http://schemas.microsoft.com/office/drawing/2014/main" id="{112977AB-43B3-98F3-3D98-AB8B2CB23B2E}"/>
              </a:ext>
            </a:extLst>
          </p:cNvPr>
          <p:cNvSpPr>
            <a:spLocks noGrp="1"/>
          </p:cNvSpPr>
          <p:nvPr>
            <p:ph idx="1"/>
          </p:nvPr>
        </p:nvSpPr>
        <p:spPr>
          <a:xfrm>
            <a:off x="6357320" y="2925935"/>
            <a:ext cx="2659525" cy="1312314"/>
          </a:xfrm>
        </p:spPr>
        <p:txBody>
          <a:bodyPr>
            <a:normAutofit/>
          </a:bodyPr>
          <a:lstStyle/>
          <a:p>
            <a:r>
              <a:rPr lang="en-US" sz="1800" dirty="0">
                <a:hlinkClick r:id="rId3"/>
              </a:rPr>
              <a:t>https://indico.cern.ch/event/1513435/overview</a:t>
            </a:r>
            <a:endParaRPr lang="en-US" sz="1800" dirty="0"/>
          </a:p>
          <a:p>
            <a:r>
              <a:rPr lang="en-US" sz="1800" dirty="0"/>
              <a:t>29 Sep – 3 Oct 2025</a:t>
            </a: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987575" y="640080"/>
            <a:ext cx="1722021"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4" name="Date Placeholder 3">
            <a:extLst>
              <a:ext uri="{FF2B5EF4-FFF2-40B4-BE49-F238E27FC236}">
                <a16:creationId xmlns:a16="http://schemas.microsoft.com/office/drawing/2014/main" id="{A583652F-AA85-F748-7CCB-96923852DB82}"/>
              </a:ext>
            </a:extLst>
          </p:cNvPr>
          <p:cNvSpPr>
            <a:spLocks noGrp="1"/>
          </p:cNvSpPr>
          <p:nvPr>
            <p:ph type="dt" sz="half" idx="10"/>
          </p:nvPr>
        </p:nvSpPr>
        <p:spPr>
          <a:xfrm>
            <a:off x="1042987" y="6453386"/>
            <a:ext cx="903429" cy="404614"/>
          </a:xfrm>
        </p:spPr>
        <p:txBody>
          <a:bodyPr>
            <a:normAutofit/>
          </a:bodyPr>
          <a:lstStyle/>
          <a:p>
            <a:pPr>
              <a:spcAft>
                <a:spcPts val="600"/>
              </a:spcAft>
            </a:pPr>
            <a:r>
              <a:rPr lang="en-ZA"/>
              <a:t>8-July-2026</a:t>
            </a:r>
            <a:endParaRPr lang="en-US"/>
          </a:p>
        </p:txBody>
      </p:sp>
      <p:sp>
        <p:nvSpPr>
          <p:cNvPr id="5" name="Footer Placeholder 4">
            <a:extLst>
              <a:ext uri="{FF2B5EF4-FFF2-40B4-BE49-F238E27FC236}">
                <a16:creationId xmlns:a16="http://schemas.microsoft.com/office/drawing/2014/main" id="{0B9A432B-4333-F2C5-850C-2A6C0A2E6B16}"/>
              </a:ext>
            </a:extLst>
          </p:cNvPr>
          <p:cNvSpPr>
            <a:spLocks noGrp="1"/>
          </p:cNvSpPr>
          <p:nvPr>
            <p:ph type="ftr" sz="quarter" idx="11"/>
          </p:nvPr>
        </p:nvSpPr>
        <p:spPr>
          <a:xfrm>
            <a:off x="2170173" y="6453386"/>
            <a:ext cx="4710622" cy="404614"/>
          </a:xfrm>
        </p:spPr>
        <p:txBody>
          <a:bodyPr>
            <a:normAutofit/>
          </a:bodyPr>
          <a:lstStyle/>
          <a:p>
            <a:pPr>
              <a:spcAft>
                <a:spcPts val="600"/>
              </a:spcAft>
            </a:pPr>
            <a:r>
              <a:rPr lang="en-US"/>
              <a:t>Mukesh Kumar, Wits SAIP2026</a:t>
            </a:r>
          </a:p>
        </p:txBody>
      </p:sp>
      <p:sp>
        <p:nvSpPr>
          <p:cNvPr id="6" name="Slide Number Placeholder 5">
            <a:extLst>
              <a:ext uri="{FF2B5EF4-FFF2-40B4-BE49-F238E27FC236}">
                <a16:creationId xmlns:a16="http://schemas.microsoft.com/office/drawing/2014/main" id="{FDCC1CB8-501E-C95C-12AA-99A7219FED75}"/>
              </a:ext>
            </a:extLst>
          </p:cNvPr>
          <p:cNvSpPr>
            <a:spLocks noGrp="1"/>
          </p:cNvSpPr>
          <p:nvPr>
            <p:ph type="sldNum" sz="quarter" idx="12"/>
          </p:nvPr>
        </p:nvSpPr>
        <p:spPr>
          <a:xfrm>
            <a:off x="7104552" y="6453386"/>
            <a:ext cx="1197219" cy="404614"/>
          </a:xfrm>
        </p:spPr>
        <p:txBody>
          <a:bodyPr>
            <a:normAutofit/>
          </a:bodyPr>
          <a:lstStyle/>
          <a:p>
            <a:pPr>
              <a:spcAft>
                <a:spcPts val="600"/>
              </a:spcAft>
            </a:pPr>
            <a:fld id="{C1FF6DA9-008F-8B48-92A6-B652298478BF}" type="slidenum">
              <a:rPr lang="en-US" smtClean="0"/>
              <a:pPr>
                <a:spcAft>
                  <a:spcPts val="600"/>
                </a:spcAft>
              </a:pPr>
              <a:t>10</a:t>
            </a:fld>
            <a:endParaRPr lang="en-US"/>
          </a:p>
        </p:txBody>
      </p:sp>
      <p:pic>
        <p:nvPicPr>
          <p:cNvPr id="10" name="Picture 9" descr="A group of men standing together&#10;&#10;Description automatically generated">
            <a:extLst>
              <a:ext uri="{FF2B5EF4-FFF2-40B4-BE49-F238E27FC236}">
                <a16:creationId xmlns:a16="http://schemas.microsoft.com/office/drawing/2014/main" id="{243EAC48-5551-00C4-CB8A-8210D06B5054}"/>
              </a:ext>
            </a:extLst>
          </p:cNvPr>
          <p:cNvPicPr>
            <a:picLocks noChangeAspect="1"/>
          </p:cNvPicPr>
          <p:nvPr/>
        </p:nvPicPr>
        <p:blipFill>
          <a:blip r:embed="rId4"/>
          <a:stretch>
            <a:fillRect/>
          </a:stretch>
        </p:blipFill>
        <p:spPr>
          <a:xfrm>
            <a:off x="5834743" y="4335539"/>
            <a:ext cx="3309257" cy="1863112"/>
          </a:xfrm>
          <a:prstGeom prst="rect">
            <a:avLst/>
          </a:prstGeom>
        </p:spPr>
      </p:pic>
      <p:pic>
        <p:nvPicPr>
          <p:cNvPr id="13" name="Picture 12" descr="A group of people standing in front of a projector screen&#10;&#10;Description automatically generated">
            <a:extLst>
              <a:ext uri="{FF2B5EF4-FFF2-40B4-BE49-F238E27FC236}">
                <a16:creationId xmlns:a16="http://schemas.microsoft.com/office/drawing/2014/main" id="{A154E831-029E-6094-7A7D-462D7AA2E3F4}"/>
              </a:ext>
            </a:extLst>
          </p:cNvPr>
          <p:cNvPicPr>
            <a:picLocks noChangeAspect="1"/>
          </p:cNvPicPr>
          <p:nvPr/>
        </p:nvPicPr>
        <p:blipFill>
          <a:blip r:embed="rId5"/>
          <a:srcRect l="9454" t="42563" r="4310" b="-194"/>
          <a:stretch/>
        </p:blipFill>
        <p:spPr>
          <a:xfrm>
            <a:off x="161196" y="4118782"/>
            <a:ext cx="5665183" cy="2223566"/>
          </a:xfrm>
          <a:prstGeom prst="rect">
            <a:avLst/>
          </a:prstGeom>
        </p:spPr>
      </p:pic>
    </p:spTree>
    <p:extLst>
      <p:ext uri="{BB962C8B-B14F-4D97-AF65-F5344CB8AC3E}">
        <p14:creationId xmlns:p14="http://schemas.microsoft.com/office/powerpoint/2010/main" val="414562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E6F6CE4-D889-B541-03B0-D2647B7AC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182FA-9257-964F-3F90-9D48611749B2}"/>
              </a:ext>
            </a:extLst>
          </p:cNvPr>
          <p:cNvSpPr>
            <a:spLocks noGrp="1"/>
          </p:cNvSpPr>
          <p:nvPr>
            <p:ph type="title"/>
          </p:nvPr>
        </p:nvSpPr>
        <p:spPr>
          <a:xfrm>
            <a:off x="4792435" y="685800"/>
            <a:ext cx="3845379" cy="1485900"/>
          </a:xfrm>
        </p:spPr>
        <p:txBody>
          <a:bodyPr>
            <a:normAutofit/>
          </a:bodyPr>
          <a:lstStyle/>
          <a:p>
            <a:r>
              <a:rPr lang="en-US" dirty="0"/>
              <a:t>Discussions</a:t>
            </a:r>
            <a:r>
              <a:rPr dirty="0"/>
              <a:t> &amp; </a:t>
            </a:r>
            <a:r>
              <a:rPr lang="en-US" dirty="0"/>
              <a:t>Outlook</a:t>
            </a:r>
            <a:endParaRPr dirty="0"/>
          </a:p>
        </p:txBody>
      </p:sp>
      <p:sp>
        <p:nvSpPr>
          <p:cNvPr id="13" name="Rectangle 12">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Graphic 9" descr="Park scene">
            <a:extLst>
              <a:ext uri="{FF2B5EF4-FFF2-40B4-BE49-F238E27FC236}">
                <a16:creationId xmlns:a16="http://schemas.microsoft.com/office/drawing/2014/main" id="{F355476A-E838-E63F-EC95-6627817568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671" y="1367258"/>
            <a:ext cx="3803442" cy="3803442"/>
          </a:xfrm>
          <a:prstGeom prst="rect">
            <a:avLst/>
          </a:prstGeom>
        </p:spPr>
      </p:pic>
      <p:sp>
        <p:nvSpPr>
          <p:cNvPr id="3" name="Content Placeholder 2">
            <a:extLst>
              <a:ext uri="{FF2B5EF4-FFF2-40B4-BE49-F238E27FC236}">
                <a16:creationId xmlns:a16="http://schemas.microsoft.com/office/drawing/2014/main" id="{A4D4980E-9F02-66F4-01B2-30707B89CE75}"/>
              </a:ext>
            </a:extLst>
          </p:cNvPr>
          <p:cNvSpPr>
            <a:spLocks noGrp="1"/>
          </p:cNvSpPr>
          <p:nvPr>
            <p:ph idx="1"/>
          </p:nvPr>
        </p:nvSpPr>
        <p:spPr>
          <a:xfrm>
            <a:off x="4792435" y="2286000"/>
            <a:ext cx="3845379" cy="3581400"/>
          </a:xfrm>
        </p:spPr>
        <p:txBody>
          <a:bodyPr>
            <a:normAutofit/>
          </a:bodyPr>
          <a:lstStyle/>
          <a:p>
            <a:r>
              <a:rPr lang="en-US" dirty="0"/>
              <a:t>SAIP-2027 way forward</a:t>
            </a:r>
            <a:endParaRPr dirty="0"/>
          </a:p>
          <a:p>
            <a:r>
              <a:rPr lang="en-US" dirty="0"/>
              <a:t>Overall engagements …</a:t>
            </a:r>
            <a:endParaRPr dirty="0"/>
          </a:p>
          <a:p>
            <a:r>
              <a:rPr lang="en-US" dirty="0"/>
              <a:t>Funding Opportunities </a:t>
            </a:r>
          </a:p>
          <a:p>
            <a:r>
              <a:rPr lang="en-US" dirty="0"/>
              <a:t>New Chairs [nominations]</a:t>
            </a:r>
            <a:endParaRPr dirty="0"/>
          </a:p>
          <a:p>
            <a:r>
              <a:rPr lang="en-US" dirty="0"/>
              <a:t>Student representatives &amp; role(s)? </a:t>
            </a:r>
          </a:p>
          <a:p>
            <a:r>
              <a:rPr lang="en-US" b="1" dirty="0"/>
              <a:t>Proceedings Guidelines</a:t>
            </a:r>
          </a:p>
          <a:p>
            <a:r>
              <a:rPr lang="en-US" dirty="0"/>
              <a:t>To add?</a:t>
            </a:r>
            <a:endParaRPr dirty="0"/>
          </a:p>
        </p:txBody>
      </p:sp>
      <p:sp>
        <p:nvSpPr>
          <p:cNvPr id="4" name="Date Placeholder 3">
            <a:extLst>
              <a:ext uri="{FF2B5EF4-FFF2-40B4-BE49-F238E27FC236}">
                <a16:creationId xmlns:a16="http://schemas.microsoft.com/office/drawing/2014/main" id="{7FB594CC-0C8C-416C-5153-0A1374285CAF}"/>
              </a:ext>
            </a:extLst>
          </p:cNvPr>
          <p:cNvSpPr>
            <a:spLocks noGrp="1"/>
          </p:cNvSpPr>
          <p:nvPr>
            <p:ph type="dt" sz="half" idx="10"/>
          </p:nvPr>
        </p:nvSpPr>
        <p:spPr>
          <a:xfrm>
            <a:off x="1042987" y="6453386"/>
            <a:ext cx="903429" cy="404614"/>
          </a:xfrm>
        </p:spPr>
        <p:txBody>
          <a:bodyPr>
            <a:normAutofit/>
          </a:bodyPr>
          <a:lstStyle/>
          <a:p>
            <a:pPr>
              <a:spcAft>
                <a:spcPts val="600"/>
              </a:spcAft>
            </a:pPr>
            <a:r>
              <a:rPr lang="en-ZA"/>
              <a:t>8-July-2026</a:t>
            </a:r>
            <a:endParaRPr lang="en-US"/>
          </a:p>
        </p:txBody>
      </p:sp>
      <p:sp>
        <p:nvSpPr>
          <p:cNvPr id="5" name="Footer Placeholder 4">
            <a:extLst>
              <a:ext uri="{FF2B5EF4-FFF2-40B4-BE49-F238E27FC236}">
                <a16:creationId xmlns:a16="http://schemas.microsoft.com/office/drawing/2014/main" id="{270E87A1-CB48-9369-6647-5C30CA9D8121}"/>
              </a:ext>
            </a:extLst>
          </p:cNvPr>
          <p:cNvSpPr>
            <a:spLocks noGrp="1"/>
          </p:cNvSpPr>
          <p:nvPr>
            <p:ph type="ftr" sz="quarter" idx="11"/>
          </p:nvPr>
        </p:nvSpPr>
        <p:spPr>
          <a:xfrm>
            <a:off x="2170173" y="6453386"/>
            <a:ext cx="4710622" cy="404614"/>
          </a:xfrm>
        </p:spPr>
        <p:txBody>
          <a:bodyPr>
            <a:normAutofit/>
          </a:bodyPr>
          <a:lstStyle/>
          <a:p>
            <a:pPr>
              <a:spcAft>
                <a:spcPts val="600"/>
              </a:spcAft>
            </a:pPr>
            <a:r>
              <a:rPr lang="en-US"/>
              <a:t>Mukesh Kumar, Wits SAIP2026</a:t>
            </a:r>
          </a:p>
        </p:txBody>
      </p:sp>
      <p:sp>
        <p:nvSpPr>
          <p:cNvPr id="6" name="Slide Number Placeholder 5">
            <a:extLst>
              <a:ext uri="{FF2B5EF4-FFF2-40B4-BE49-F238E27FC236}">
                <a16:creationId xmlns:a16="http://schemas.microsoft.com/office/drawing/2014/main" id="{976D945B-236A-4DC2-C61E-5D399CC3FF78}"/>
              </a:ext>
            </a:extLst>
          </p:cNvPr>
          <p:cNvSpPr>
            <a:spLocks noGrp="1"/>
          </p:cNvSpPr>
          <p:nvPr>
            <p:ph type="sldNum" sz="quarter" idx="12"/>
          </p:nvPr>
        </p:nvSpPr>
        <p:spPr>
          <a:xfrm>
            <a:off x="7104552" y="6453386"/>
            <a:ext cx="1197219" cy="404614"/>
          </a:xfrm>
        </p:spPr>
        <p:txBody>
          <a:bodyPr>
            <a:normAutofit/>
          </a:bodyPr>
          <a:lstStyle/>
          <a:p>
            <a:pPr>
              <a:spcAft>
                <a:spcPts val="600"/>
              </a:spcAft>
            </a:pPr>
            <a:fld id="{C1FF6DA9-008F-8B48-92A6-B652298478BF}" type="slidenum">
              <a:rPr lang="en-US" smtClean="0"/>
              <a:pPr>
                <a:spcAft>
                  <a:spcPts val="600"/>
                </a:spcAft>
              </a:pPr>
              <a:t>11</a:t>
            </a:fld>
            <a:endParaRPr lang="en-US"/>
          </a:p>
        </p:txBody>
      </p:sp>
    </p:spTree>
    <p:extLst>
      <p:ext uri="{BB962C8B-B14F-4D97-AF65-F5344CB8AC3E}">
        <p14:creationId xmlns:p14="http://schemas.microsoft.com/office/powerpoint/2010/main" val="2348686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1F30-BD33-3B40-5FA2-C691F901C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3CA8E-AA98-F116-D08A-81517D2BB76D}"/>
              </a:ext>
            </a:extLst>
          </p:cNvPr>
          <p:cNvSpPr>
            <a:spLocks noGrp="1"/>
          </p:cNvSpPr>
          <p:nvPr>
            <p:ph type="title"/>
          </p:nvPr>
        </p:nvSpPr>
        <p:spPr>
          <a:xfrm>
            <a:off x="1028700" y="685800"/>
            <a:ext cx="7734300" cy="5355771"/>
          </a:xfrm>
        </p:spPr>
        <p:txBody>
          <a:bodyPr>
            <a:noAutofit/>
          </a:bodyPr>
          <a:lstStyle/>
          <a:p>
            <a:r>
              <a:rPr lang="en-ZA" sz="1600" b="1" dirty="0"/>
              <a:t>Conference Proceedings </a:t>
            </a:r>
            <a:br>
              <a:rPr lang="en-ZA" sz="1600" b="1" dirty="0"/>
            </a:br>
            <a:br>
              <a:rPr lang="en-ZA" sz="1600" b="1" dirty="0"/>
            </a:br>
            <a:r>
              <a:rPr lang="en-ZA" sz="1600" dirty="0"/>
              <a:t>Papers presented at the conference are eligible for consideration for publication in the Proceedings of SAIP Conferences. The proceedings are peer-reviewed and produced in accordance with DHET guidelines, with recognition at the level of 0.5 units per article.</a:t>
            </a:r>
            <a:br>
              <a:rPr lang="en-ZA" sz="1600" dirty="0"/>
            </a:br>
            <a:r>
              <a:rPr lang="en-ZA" sz="1600" dirty="0"/>
              <a:t> </a:t>
            </a:r>
            <a:br>
              <a:rPr lang="en-ZA" sz="1600" dirty="0"/>
            </a:br>
            <a:r>
              <a:rPr lang="en-ZA" sz="1600" b="1" dirty="0"/>
              <a:t>Deadline for Proceedings</a:t>
            </a:r>
            <a:br>
              <a:rPr lang="en-ZA" sz="1600" b="1" dirty="0"/>
            </a:br>
            <a:br>
              <a:rPr lang="en-ZA" sz="1600" b="1" dirty="0"/>
            </a:br>
            <a:r>
              <a:rPr lang="en-ZA" sz="1600" dirty="0">
                <a:solidFill>
                  <a:srgbClr val="000000"/>
                </a:solidFill>
                <a:effectLst/>
              </a:rPr>
              <a:t>Only papers that are submitted strictly </a:t>
            </a:r>
            <a:r>
              <a:rPr lang="en-ZA" sz="1600" b="1" dirty="0">
                <a:solidFill>
                  <a:srgbClr val="000000"/>
                </a:solidFill>
                <a:effectLst/>
              </a:rPr>
              <a:t>on or before 23:59 SAST on 30 July 2026</a:t>
            </a:r>
            <a:r>
              <a:rPr lang="en-ZA" sz="1600" dirty="0">
                <a:solidFill>
                  <a:srgbClr val="000000"/>
                </a:solidFill>
                <a:effectLst/>
              </a:rPr>
              <a:t> will be considered for publication. </a:t>
            </a:r>
            <a:br>
              <a:rPr lang="en-ZA" sz="1600" dirty="0">
                <a:effectLst/>
              </a:rPr>
            </a:br>
            <a:r>
              <a:rPr lang="en-ZA" sz="1600" dirty="0">
                <a:effectLst/>
              </a:rPr>
              <a:t> </a:t>
            </a:r>
            <a:br>
              <a:rPr lang="en-ZA" sz="1600" dirty="0">
                <a:effectLst/>
              </a:rPr>
            </a:br>
            <a:r>
              <a:rPr lang="en-ZA" sz="1600" b="1" dirty="0"/>
              <a:t>Author Guidelines</a:t>
            </a:r>
            <a:br>
              <a:rPr lang="en-ZA" sz="1600" b="1" dirty="0"/>
            </a:br>
            <a:br>
              <a:rPr lang="en-ZA" sz="1600" b="1" dirty="0"/>
            </a:br>
            <a:r>
              <a:rPr lang="en-ZA" sz="1600" dirty="0"/>
              <a:t>The guidelines for authors, the application procedure for recognition of your article, and other details relating to the proceedings will soon be available on </a:t>
            </a:r>
            <a:r>
              <a:rPr lang="en-ZA" sz="1600" b="1" dirty="0"/>
              <a:t>SAIP2026 website</a:t>
            </a:r>
            <a:r>
              <a:rPr lang="en-ZA" sz="1600" dirty="0"/>
              <a:t>.</a:t>
            </a:r>
          </a:p>
        </p:txBody>
      </p:sp>
      <p:sp>
        <p:nvSpPr>
          <p:cNvPr id="4" name="Date Placeholder 3">
            <a:extLst>
              <a:ext uri="{FF2B5EF4-FFF2-40B4-BE49-F238E27FC236}">
                <a16:creationId xmlns:a16="http://schemas.microsoft.com/office/drawing/2014/main" id="{DAA08D5D-7769-95D3-9B31-F34272A39E7D}"/>
              </a:ext>
            </a:extLst>
          </p:cNvPr>
          <p:cNvSpPr>
            <a:spLocks noGrp="1"/>
          </p:cNvSpPr>
          <p:nvPr>
            <p:ph type="dt" sz="half" idx="10"/>
          </p:nvPr>
        </p:nvSpPr>
        <p:spPr/>
        <p:txBody>
          <a:bodyPr/>
          <a:lstStyle/>
          <a:p>
            <a:r>
              <a:rPr lang="en-ZA"/>
              <a:t>8-July-2026</a:t>
            </a:r>
            <a:endParaRPr lang="en-US"/>
          </a:p>
        </p:txBody>
      </p:sp>
      <p:sp>
        <p:nvSpPr>
          <p:cNvPr id="5" name="Footer Placeholder 4">
            <a:extLst>
              <a:ext uri="{FF2B5EF4-FFF2-40B4-BE49-F238E27FC236}">
                <a16:creationId xmlns:a16="http://schemas.microsoft.com/office/drawing/2014/main" id="{71C9541C-1D93-7CB7-4988-160B4FB835C4}"/>
              </a:ext>
            </a:extLst>
          </p:cNvPr>
          <p:cNvSpPr>
            <a:spLocks noGrp="1"/>
          </p:cNvSpPr>
          <p:nvPr>
            <p:ph type="ftr" sz="quarter" idx="11"/>
          </p:nvPr>
        </p:nvSpPr>
        <p:spPr/>
        <p:txBody>
          <a:bodyPr/>
          <a:lstStyle/>
          <a:p>
            <a:r>
              <a:rPr lang="en-US"/>
              <a:t>Mukesh Kumar, Wits SAIP2026</a:t>
            </a:r>
          </a:p>
        </p:txBody>
      </p:sp>
      <p:sp>
        <p:nvSpPr>
          <p:cNvPr id="6" name="Slide Number Placeholder 5">
            <a:extLst>
              <a:ext uri="{FF2B5EF4-FFF2-40B4-BE49-F238E27FC236}">
                <a16:creationId xmlns:a16="http://schemas.microsoft.com/office/drawing/2014/main" id="{7042518E-D3E5-B723-4372-1F10E3E4CD17}"/>
              </a:ext>
            </a:extLst>
          </p:cNvPr>
          <p:cNvSpPr>
            <a:spLocks noGrp="1"/>
          </p:cNvSpPr>
          <p:nvPr>
            <p:ph type="sldNum" sz="quarter" idx="12"/>
          </p:nvPr>
        </p:nvSpPr>
        <p:spPr/>
        <p:txBody>
          <a:bodyPr/>
          <a:lstStyle/>
          <a:p>
            <a:fld id="{C1FF6DA9-008F-8B48-92A6-B652298478BF}" type="slidenum">
              <a:rPr lang="en-US" smtClean="0"/>
              <a:t>12</a:t>
            </a:fld>
            <a:endParaRPr lang="en-US"/>
          </a:p>
        </p:txBody>
      </p:sp>
    </p:spTree>
    <p:extLst>
      <p:ext uri="{BB962C8B-B14F-4D97-AF65-F5344CB8AC3E}">
        <p14:creationId xmlns:p14="http://schemas.microsoft.com/office/powerpoint/2010/main" val="2371832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ECB8F-D0BC-6D2B-C731-73E1DF13FEC9}"/>
              </a:ext>
            </a:extLst>
          </p:cNvPr>
          <p:cNvSpPr>
            <a:spLocks noGrp="1"/>
          </p:cNvSpPr>
          <p:nvPr>
            <p:ph idx="1"/>
          </p:nvPr>
        </p:nvSpPr>
        <p:spPr>
          <a:xfrm>
            <a:off x="1054082" y="1785257"/>
            <a:ext cx="7200900" cy="3581400"/>
          </a:xfrm>
        </p:spPr>
        <p:txBody>
          <a:bodyPr>
            <a:normAutofit/>
          </a:bodyPr>
          <a:lstStyle/>
          <a:p>
            <a:r>
              <a:rPr lang="en-ZA" dirty="0"/>
              <a:t>Follow the instructions from the template (Latex/Word), really!</a:t>
            </a:r>
          </a:p>
          <a:p>
            <a:r>
              <a:rPr lang="en-ZA" dirty="0"/>
              <a:t>DO NOT ADJUST THE TEMPLATE</a:t>
            </a:r>
          </a:p>
          <a:p>
            <a:r>
              <a:rPr lang="en-ZA" dirty="0"/>
              <a:t>Don't try to make your paper nicer than the template.</a:t>
            </a:r>
          </a:p>
          <a:p>
            <a:r>
              <a:rPr lang="en-ZA" dirty="0"/>
              <a:t>If you feel strongly about a styling issue, let us know for 2027.</a:t>
            </a:r>
          </a:p>
          <a:p>
            <a:r>
              <a:rPr lang="en-ZA" dirty="0"/>
              <a:t>The title of your proceedings *can* be *slightly* different than the title of your talk / poster. </a:t>
            </a:r>
          </a:p>
          <a:p>
            <a:r>
              <a:rPr lang="en-ZA" dirty="0"/>
              <a:t>Only write a proceedings if you actually presented, about what you presented.</a:t>
            </a:r>
          </a:p>
          <a:p>
            <a:endParaRPr lang="en-US" dirty="0"/>
          </a:p>
        </p:txBody>
      </p:sp>
      <p:sp>
        <p:nvSpPr>
          <p:cNvPr id="4" name="Date Placeholder 3">
            <a:extLst>
              <a:ext uri="{FF2B5EF4-FFF2-40B4-BE49-F238E27FC236}">
                <a16:creationId xmlns:a16="http://schemas.microsoft.com/office/drawing/2014/main" id="{FA7B0711-7554-9127-4ABD-D29968E13097}"/>
              </a:ext>
            </a:extLst>
          </p:cNvPr>
          <p:cNvSpPr>
            <a:spLocks noGrp="1"/>
          </p:cNvSpPr>
          <p:nvPr>
            <p:ph type="dt" sz="half" idx="10"/>
          </p:nvPr>
        </p:nvSpPr>
        <p:spPr/>
        <p:txBody>
          <a:bodyPr/>
          <a:lstStyle/>
          <a:p>
            <a:r>
              <a:rPr lang="en-ZA"/>
              <a:t>8-July-2026</a:t>
            </a:r>
            <a:endParaRPr lang="en-US"/>
          </a:p>
        </p:txBody>
      </p:sp>
      <p:sp>
        <p:nvSpPr>
          <p:cNvPr id="5" name="Footer Placeholder 4">
            <a:extLst>
              <a:ext uri="{FF2B5EF4-FFF2-40B4-BE49-F238E27FC236}">
                <a16:creationId xmlns:a16="http://schemas.microsoft.com/office/drawing/2014/main" id="{06B5D5B8-CE79-C37A-C49E-11480DD32C4B}"/>
              </a:ext>
            </a:extLst>
          </p:cNvPr>
          <p:cNvSpPr>
            <a:spLocks noGrp="1"/>
          </p:cNvSpPr>
          <p:nvPr>
            <p:ph type="ftr" sz="quarter" idx="11"/>
          </p:nvPr>
        </p:nvSpPr>
        <p:spPr/>
        <p:txBody>
          <a:bodyPr/>
          <a:lstStyle/>
          <a:p>
            <a:r>
              <a:rPr lang="en-US"/>
              <a:t>Mukesh Kumar, Wits SAIP2026</a:t>
            </a:r>
          </a:p>
        </p:txBody>
      </p:sp>
      <p:sp>
        <p:nvSpPr>
          <p:cNvPr id="6" name="Slide Number Placeholder 5">
            <a:extLst>
              <a:ext uri="{FF2B5EF4-FFF2-40B4-BE49-F238E27FC236}">
                <a16:creationId xmlns:a16="http://schemas.microsoft.com/office/drawing/2014/main" id="{054B2A38-D999-65B6-3B4C-ADB879328EBD}"/>
              </a:ext>
            </a:extLst>
          </p:cNvPr>
          <p:cNvSpPr>
            <a:spLocks noGrp="1"/>
          </p:cNvSpPr>
          <p:nvPr>
            <p:ph type="sldNum" sz="quarter" idx="12"/>
          </p:nvPr>
        </p:nvSpPr>
        <p:spPr/>
        <p:txBody>
          <a:bodyPr/>
          <a:lstStyle/>
          <a:p>
            <a:fld id="{C1FF6DA9-008F-8B48-92A6-B652298478BF}" type="slidenum">
              <a:rPr lang="en-US" smtClean="0"/>
              <a:t>13</a:t>
            </a:fld>
            <a:endParaRPr lang="en-US"/>
          </a:p>
        </p:txBody>
      </p:sp>
      <p:sp>
        <p:nvSpPr>
          <p:cNvPr id="8" name="Title 7">
            <a:extLst>
              <a:ext uri="{FF2B5EF4-FFF2-40B4-BE49-F238E27FC236}">
                <a16:creationId xmlns:a16="http://schemas.microsoft.com/office/drawing/2014/main" id="{4C494000-5876-D63A-9DA1-36F2EDCB774A}"/>
              </a:ext>
            </a:extLst>
          </p:cNvPr>
          <p:cNvSpPr>
            <a:spLocks noGrp="1"/>
          </p:cNvSpPr>
          <p:nvPr>
            <p:ph type="title"/>
          </p:nvPr>
        </p:nvSpPr>
        <p:spPr>
          <a:xfrm>
            <a:off x="1028700" y="685800"/>
            <a:ext cx="7200900" cy="729343"/>
          </a:xfrm>
        </p:spPr>
        <p:txBody>
          <a:bodyPr/>
          <a:lstStyle/>
          <a:p>
            <a:r>
              <a:rPr lang="en-US" dirty="0"/>
              <a:t>Template</a:t>
            </a:r>
          </a:p>
        </p:txBody>
      </p:sp>
    </p:spTree>
    <p:extLst>
      <p:ext uri="{BB962C8B-B14F-4D97-AF65-F5344CB8AC3E}">
        <p14:creationId xmlns:p14="http://schemas.microsoft.com/office/powerpoint/2010/main" val="98925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6101443" cy="631371"/>
          </a:xfrm>
        </p:spPr>
        <p:txBody>
          <a:bodyPr>
            <a:normAutofit fontScale="90000"/>
          </a:bodyPr>
          <a:lstStyle/>
          <a:p>
            <a:r>
              <a:rPr dirty="0"/>
              <a:t>Rationale of Pillar</a:t>
            </a:r>
          </a:p>
        </p:txBody>
      </p:sp>
      <p:sp>
        <p:nvSpPr>
          <p:cNvPr id="3" name="Content Placeholder 2"/>
          <p:cNvSpPr>
            <a:spLocks noGrp="1"/>
          </p:cNvSpPr>
          <p:nvPr>
            <p:ph idx="1"/>
          </p:nvPr>
        </p:nvSpPr>
        <p:spPr>
          <a:xfrm>
            <a:off x="1028699" y="1424519"/>
            <a:ext cx="2966357" cy="4442881"/>
          </a:xfrm>
        </p:spPr>
        <p:txBody>
          <a:bodyPr>
            <a:normAutofit/>
          </a:bodyPr>
          <a:lstStyle/>
          <a:p>
            <a:r>
              <a:rPr lang="en-ZA" sz="1500" dirty="0"/>
              <a:t>Grow student-training capacity for a new generation of scientists</a:t>
            </a:r>
          </a:p>
          <a:p>
            <a:r>
              <a:rPr lang="en-ZA" sz="1500" dirty="0"/>
              <a:t>Involvement in ATLAS: data analysis, detector upgrades</a:t>
            </a:r>
          </a:p>
          <a:p>
            <a:r>
              <a:rPr lang="en-ZA" sz="1500" dirty="0"/>
              <a:t>CERN provides unparalleled training</a:t>
            </a:r>
          </a:p>
          <a:p>
            <a:r>
              <a:rPr lang="en-ZA" sz="1500" dirty="0"/>
              <a:t>Focus on human capacity &amp; technology transfer to society</a:t>
            </a:r>
          </a:p>
          <a:p>
            <a:r>
              <a:rPr lang="en-ZA" sz="1500" dirty="0"/>
              <a:t>Challenges: </a:t>
            </a:r>
            <a:r>
              <a:rPr lang="en-GB" sz="1500" dirty="0">
                <a:effectLst/>
                <a:ea typeface="Yu Mincho" panose="02020400000000000000" pitchFamily="18" charset="-128"/>
                <a:cs typeface="Arial" panose="020B0604020202020204" pitchFamily="34" charset="0"/>
              </a:rPr>
              <a:t>students finish their PhDs need support system to prepare them for positions in Academia in South Africa.</a:t>
            </a:r>
            <a:endParaRPr lang="en-ZA" sz="1500" dirty="0"/>
          </a:p>
        </p:txBody>
      </p:sp>
      <p:sp>
        <p:nvSpPr>
          <p:cNvPr id="5" name="Date Placeholder 4">
            <a:extLst>
              <a:ext uri="{FF2B5EF4-FFF2-40B4-BE49-F238E27FC236}">
                <a16:creationId xmlns:a16="http://schemas.microsoft.com/office/drawing/2014/main" id="{0964E3F0-D5C5-2241-42CB-7FEB215F3848}"/>
              </a:ext>
            </a:extLst>
          </p:cNvPr>
          <p:cNvSpPr>
            <a:spLocks noGrp="1"/>
          </p:cNvSpPr>
          <p:nvPr>
            <p:ph type="dt" sz="half" idx="10"/>
          </p:nvPr>
        </p:nvSpPr>
        <p:spPr/>
        <p:txBody>
          <a:bodyPr/>
          <a:lstStyle/>
          <a:p>
            <a:r>
              <a:rPr lang="en-ZA"/>
              <a:t>8-July-2026</a:t>
            </a:r>
            <a:endParaRPr lang="en-US"/>
          </a:p>
        </p:txBody>
      </p:sp>
      <p:sp>
        <p:nvSpPr>
          <p:cNvPr id="6" name="Footer Placeholder 5">
            <a:extLst>
              <a:ext uri="{FF2B5EF4-FFF2-40B4-BE49-F238E27FC236}">
                <a16:creationId xmlns:a16="http://schemas.microsoft.com/office/drawing/2014/main" id="{1737DFA5-F60E-0DA7-416C-0D05FB5A9428}"/>
              </a:ext>
            </a:extLst>
          </p:cNvPr>
          <p:cNvSpPr>
            <a:spLocks noGrp="1"/>
          </p:cNvSpPr>
          <p:nvPr>
            <p:ph type="ftr" sz="quarter" idx="11"/>
          </p:nvPr>
        </p:nvSpPr>
        <p:spPr/>
        <p:txBody>
          <a:bodyPr/>
          <a:lstStyle/>
          <a:p>
            <a:r>
              <a:rPr lang="en-US"/>
              <a:t>Mukesh Kumar, Wits SAIP2026</a:t>
            </a:r>
          </a:p>
        </p:txBody>
      </p:sp>
      <p:sp>
        <p:nvSpPr>
          <p:cNvPr id="7" name="Slide Number Placeholder 6">
            <a:extLst>
              <a:ext uri="{FF2B5EF4-FFF2-40B4-BE49-F238E27FC236}">
                <a16:creationId xmlns:a16="http://schemas.microsoft.com/office/drawing/2014/main" id="{86C09B80-3506-DF18-1090-27D892DB4887}"/>
              </a:ext>
            </a:extLst>
          </p:cNvPr>
          <p:cNvSpPr>
            <a:spLocks noGrp="1"/>
          </p:cNvSpPr>
          <p:nvPr>
            <p:ph type="sldNum" sz="quarter" idx="12"/>
          </p:nvPr>
        </p:nvSpPr>
        <p:spPr/>
        <p:txBody>
          <a:bodyPr/>
          <a:lstStyle/>
          <a:p>
            <a:fld id="{C1FF6DA9-008F-8B48-92A6-B652298478BF}" type="slidenum">
              <a:rPr lang="en-US" smtClean="0"/>
              <a:t>1</a:t>
            </a:fld>
            <a:endParaRPr lang="en-US"/>
          </a:p>
        </p:txBody>
      </p:sp>
      <p:graphicFrame>
        <p:nvGraphicFramePr>
          <p:cNvPr id="8" name="Table 7">
            <a:extLst>
              <a:ext uri="{FF2B5EF4-FFF2-40B4-BE49-F238E27FC236}">
                <a16:creationId xmlns:a16="http://schemas.microsoft.com/office/drawing/2014/main" id="{5FB9C3AF-428C-597C-7B21-1D995954316C}"/>
              </a:ext>
            </a:extLst>
          </p:cNvPr>
          <p:cNvGraphicFramePr>
            <a:graphicFrameLocks noGrp="1"/>
          </p:cNvGraphicFramePr>
          <p:nvPr>
            <p:extLst>
              <p:ext uri="{D42A27DB-BD31-4B8C-83A1-F6EECF244321}">
                <p14:modId xmlns:p14="http://schemas.microsoft.com/office/powerpoint/2010/main" val="2127313636"/>
              </p:ext>
            </p:extLst>
          </p:nvPr>
        </p:nvGraphicFramePr>
        <p:xfrm>
          <a:off x="4106110" y="1423389"/>
          <a:ext cx="4831063" cy="4442884"/>
        </p:xfrm>
        <a:graphic>
          <a:graphicData uri="http://schemas.openxmlformats.org/drawingml/2006/table">
            <a:tbl>
              <a:tblPr firstRow="1" firstCol="1" bandRow="1">
                <a:tableStyleId>{5C22544A-7EE6-4342-B048-85BDC9FD1C3A}</a:tableStyleId>
              </a:tblPr>
              <a:tblGrid>
                <a:gridCol w="1264389">
                  <a:extLst>
                    <a:ext uri="{9D8B030D-6E8A-4147-A177-3AD203B41FA5}">
                      <a16:colId xmlns:a16="http://schemas.microsoft.com/office/drawing/2014/main" val="2287287129"/>
                    </a:ext>
                  </a:extLst>
                </a:gridCol>
                <a:gridCol w="560852">
                  <a:extLst>
                    <a:ext uri="{9D8B030D-6E8A-4147-A177-3AD203B41FA5}">
                      <a16:colId xmlns:a16="http://schemas.microsoft.com/office/drawing/2014/main" val="2388089727"/>
                    </a:ext>
                  </a:extLst>
                </a:gridCol>
                <a:gridCol w="542371">
                  <a:extLst>
                    <a:ext uri="{9D8B030D-6E8A-4147-A177-3AD203B41FA5}">
                      <a16:colId xmlns:a16="http://schemas.microsoft.com/office/drawing/2014/main" val="1243267816"/>
                    </a:ext>
                  </a:extLst>
                </a:gridCol>
                <a:gridCol w="542371">
                  <a:extLst>
                    <a:ext uri="{9D8B030D-6E8A-4147-A177-3AD203B41FA5}">
                      <a16:colId xmlns:a16="http://schemas.microsoft.com/office/drawing/2014/main" val="937150595"/>
                    </a:ext>
                  </a:extLst>
                </a:gridCol>
                <a:gridCol w="470601">
                  <a:extLst>
                    <a:ext uri="{9D8B030D-6E8A-4147-A177-3AD203B41FA5}">
                      <a16:colId xmlns:a16="http://schemas.microsoft.com/office/drawing/2014/main" val="3911628041"/>
                    </a:ext>
                  </a:extLst>
                </a:gridCol>
                <a:gridCol w="470601">
                  <a:extLst>
                    <a:ext uri="{9D8B030D-6E8A-4147-A177-3AD203B41FA5}">
                      <a16:colId xmlns:a16="http://schemas.microsoft.com/office/drawing/2014/main" val="1734944222"/>
                    </a:ext>
                  </a:extLst>
                </a:gridCol>
                <a:gridCol w="489939">
                  <a:extLst>
                    <a:ext uri="{9D8B030D-6E8A-4147-A177-3AD203B41FA5}">
                      <a16:colId xmlns:a16="http://schemas.microsoft.com/office/drawing/2014/main" val="4228316495"/>
                    </a:ext>
                  </a:extLst>
                </a:gridCol>
                <a:gridCol w="489939">
                  <a:extLst>
                    <a:ext uri="{9D8B030D-6E8A-4147-A177-3AD203B41FA5}">
                      <a16:colId xmlns:a16="http://schemas.microsoft.com/office/drawing/2014/main" val="3054388398"/>
                    </a:ext>
                  </a:extLst>
                </a:gridCol>
              </a:tblGrid>
              <a:tr h="217951">
                <a:tc rowSpan="2">
                  <a:txBody>
                    <a:bodyPr/>
                    <a:lstStyle/>
                    <a:p>
                      <a:pPr algn="just">
                        <a:lnSpc>
                          <a:spcPct val="115000"/>
                        </a:lnSpc>
                      </a:pPr>
                      <a:r>
                        <a:rPr lang="en-GB" sz="800">
                          <a:effectLst/>
                        </a:rPr>
                        <a:t> </a:t>
                      </a:r>
                      <a:endParaRPr lang="en-ZA" sz="800">
                        <a:effectLst/>
                      </a:endParaRPr>
                    </a:p>
                    <a:p>
                      <a:pPr algn="ctr">
                        <a:lnSpc>
                          <a:spcPct val="115000"/>
                        </a:lnSpc>
                      </a:pPr>
                      <a:r>
                        <a:rPr lang="en-GB" sz="700">
                          <a:effectLst/>
                        </a:rPr>
                        <a:t>KPI</a:t>
                      </a:r>
                      <a:endParaRPr lang="en-ZA" sz="800">
                        <a:effectLst/>
                        <a:latin typeface="Arial" panose="020B0604020202020204" pitchFamily="34" charset="0"/>
                        <a:ea typeface="Arial" panose="020B0604020202020204" pitchFamily="34" charset="0"/>
                      </a:endParaRPr>
                    </a:p>
                  </a:txBody>
                  <a:tcPr marL="44985" marR="44985" marT="0" marB="0" anchor="ctr"/>
                </a:tc>
                <a:tc gridSpan="7">
                  <a:txBody>
                    <a:bodyPr/>
                    <a:lstStyle/>
                    <a:p>
                      <a:pPr algn="ctr">
                        <a:lnSpc>
                          <a:spcPct val="115000"/>
                        </a:lnSpc>
                      </a:pPr>
                      <a:r>
                        <a:rPr lang="en-GB" sz="700">
                          <a:effectLst/>
                        </a:rPr>
                        <a:t>Key Performance Indicators</a:t>
                      </a:r>
                      <a:endParaRPr lang="en-ZA" sz="800">
                        <a:effectLst/>
                        <a:latin typeface="Arial" panose="020B0604020202020204" pitchFamily="34" charset="0"/>
                        <a:ea typeface="Arial" panose="020B0604020202020204" pitchFamily="34" charset="0"/>
                      </a:endParaRPr>
                    </a:p>
                  </a:txBody>
                  <a:tcPr marL="44985" marR="4498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7511040"/>
                  </a:ext>
                </a:extLst>
              </a:tr>
              <a:tr h="785722">
                <a:tc vMerge="1">
                  <a:txBody>
                    <a:bodyPr/>
                    <a:lstStyle/>
                    <a:p>
                      <a:endParaRPr lang="en-US"/>
                    </a:p>
                  </a:txBody>
                  <a:tcPr/>
                </a:tc>
                <a:tc>
                  <a:txBody>
                    <a:bodyPr/>
                    <a:lstStyle/>
                    <a:p>
                      <a:pPr algn="ctr">
                        <a:lnSpc>
                          <a:spcPct val="115000"/>
                        </a:lnSpc>
                      </a:pPr>
                      <a:r>
                        <a:rPr lang="en-GB" sz="800">
                          <a:effectLst/>
                        </a:rPr>
                        <a:t> </a:t>
                      </a:r>
                      <a:endParaRPr lang="en-ZA" sz="800">
                        <a:effectLst/>
                      </a:endParaRPr>
                    </a:p>
                    <a:p>
                      <a:pPr algn="ctr">
                        <a:lnSpc>
                          <a:spcPct val="115000"/>
                        </a:lnSpc>
                      </a:pPr>
                      <a:r>
                        <a:rPr lang="en-GB" sz="700">
                          <a:effectLst/>
                        </a:rPr>
                        <a:t> </a:t>
                      </a:r>
                      <a:endParaRPr lang="en-ZA" sz="800">
                        <a:effectLst/>
                      </a:endParaRPr>
                    </a:p>
                    <a:p>
                      <a:pPr algn="ctr">
                        <a:lnSpc>
                          <a:spcPct val="115000"/>
                        </a:lnSpc>
                      </a:pPr>
                      <a:r>
                        <a:rPr lang="en-GB" sz="800">
                          <a:effectLst/>
                        </a:rPr>
                        <a:t> </a:t>
                      </a:r>
                      <a:endParaRPr lang="en-ZA" sz="800">
                        <a:effectLst/>
                      </a:endParaRPr>
                    </a:p>
                    <a:p>
                      <a:pPr algn="ctr">
                        <a:lnSpc>
                          <a:spcPct val="115000"/>
                        </a:lnSpc>
                      </a:pPr>
                      <a:r>
                        <a:rPr lang="en-GB" sz="700">
                          <a:effectLst/>
                        </a:rPr>
                        <a:t>Secondary KPI</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ctr">
                        <a:lnSpc>
                          <a:spcPct val="115000"/>
                        </a:lnSpc>
                      </a:pPr>
                      <a:r>
                        <a:rPr lang="en-GB" sz="800">
                          <a:effectLst/>
                        </a:rPr>
                        <a:t> </a:t>
                      </a:r>
                      <a:endParaRPr lang="en-ZA" sz="800">
                        <a:effectLst/>
                      </a:endParaRPr>
                    </a:p>
                    <a:p>
                      <a:pPr algn="ctr">
                        <a:lnSpc>
                          <a:spcPct val="115000"/>
                        </a:lnSpc>
                      </a:pPr>
                      <a:r>
                        <a:rPr lang="en-GB" sz="700">
                          <a:effectLst/>
                        </a:rPr>
                        <a:t>Actual</a:t>
                      </a:r>
                      <a:endParaRPr lang="en-ZA" sz="800">
                        <a:effectLst/>
                      </a:endParaRPr>
                    </a:p>
                    <a:p>
                      <a:pPr algn="ctr">
                        <a:lnSpc>
                          <a:spcPct val="115000"/>
                        </a:lnSpc>
                      </a:pPr>
                      <a:r>
                        <a:rPr lang="en-GB" sz="700">
                          <a:effectLst/>
                        </a:rPr>
                        <a:t>2024/25</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ctr">
                        <a:lnSpc>
                          <a:spcPct val="115000"/>
                        </a:lnSpc>
                      </a:pPr>
                      <a:r>
                        <a:rPr lang="en-GB" sz="700">
                          <a:effectLst/>
                        </a:rPr>
                        <a:t>Planned</a:t>
                      </a:r>
                      <a:endParaRPr lang="en-ZA" sz="800">
                        <a:effectLst/>
                      </a:endParaRPr>
                    </a:p>
                    <a:p>
                      <a:pPr algn="ctr">
                        <a:lnSpc>
                          <a:spcPct val="115000"/>
                        </a:lnSpc>
                      </a:pPr>
                      <a:r>
                        <a:rPr lang="en-GB" sz="700">
                          <a:effectLst/>
                        </a:rPr>
                        <a:t>2024/25</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ctr">
                        <a:lnSpc>
                          <a:spcPct val="115000"/>
                        </a:lnSpc>
                      </a:pPr>
                      <a:r>
                        <a:rPr lang="en-GB" sz="700">
                          <a:effectLst/>
                        </a:rPr>
                        <a:t>YTD</a:t>
                      </a:r>
                      <a:endParaRPr lang="en-ZA" sz="800">
                        <a:effectLst/>
                      </a:endParaRPr>
                    </a:p>
                    <a:p>
                      <a:pPr algn="ctr">
                        <a:lnSpc>
                          <a:spcPct val="115000"/>
                        </a:lnSpc>
                      </a:pPr>
                      <a:r>
                        <a:rPr lang="en-GB" sz="700">
                          <a:effectLst/>
                        </a:rPr>
                        <a:t>2025/26</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ctr">
                        <a:lnSpc>
                          <a:spcPct val="115000"/>
                        </a:lnSpc>
                      </a:pPr>
                      <a:r>
                        <a:rPr lang="en-GB" sz="700">
                          <a:effectLst/>
                        </a:rPr>
                        <a:t>#</a:t>
                      </a:r>
                      <a:endParaRPr lang="en-ZA" sz="800">
                        <a:effectLst/>
                      </a:endParaRPr>
                    </a:p>
                    <a:p>
                      <a:pPr algn="ctr">
                        <a:lnSpc>
                          <a:spcPct val="115000"/>
                        </a:lnSpc>
                      </a:pPr>
                      <a:r>
                        <a:rPr lang="en-GB" sz="700">
                          <a:effectLst/>
                        </a:rPr>
                        <a:t>Black</a:t>
                      </a:r>
                      <a:endParaRPr lang="en-ZA" sz="800">
                        <a:effectLst/>
                      </a:endParaRPr>
                    </a:p>
                    <a:p>
                      <a:pPr algn="ctr">
                        <a:lnSpc>
                          <a:spcPct val="115000"/>
                        </a:lnSpc>
                      </a:pPr>
                      <a:r>
                        <a:rPr lang="en-GB" sz="700">
                          <a:effectLst/>
                        </a:rPr>
                        <a:t>(ACI)</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ctr">
                        <a:lnSpc>
                          <a:spcPct val="115000"/>
                        </a:lnSpc>
                      </a:pPr>
                      <a:r>
                        <a:rPr lang="en-GB" sz="700">
                          <a:effectLst/>
                        </a:rPr>
                        <a:t>#</a:t>
                      </a:r>
                      <a:endParaRPr lang="en-ZA" sz="800">
                        <a:effectLst/>
                      </a:endParaRPr>
                    </a:p>
                    <a:p>
                      <a:pPr algn="ctr">
                        <a:lnSpc>
                          <a:spcPct val="115000"/>
                        </a:lnSpc>
                      </a:pPr>
                      <a:r>
                        <a:rPr lang="en-GB" sz="700">
                          <a:effectLst/>
                        </a:rPr>
                        <a:t>Women</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ctr">
                        <a:lnSpc>
                          <a:spcPct val="115000"/>
                        </a:lnSpc>
                      </a:pPr>
                      <a:r>
                        <a:rPr lang="en-GB" sz="700">
                          <a:effectLst/>
                        </a:rPr>
                        <a:t>#</a:t>
                      </a:r>
                      <a:endParaRPr lang="en-ZA" sz="800">
                        <a:effectLst/>
                      </a:endParaRPr>
                    </a:p>
                    <a:p>
                      <a:pPr algn="ctr">
                        <a:lnSpc>
                          <a:spcPct val="115000"/>
                        </a:lnSpc>
                      </a:pPr>
                      <a:r>
                        <a:rPr lang="en-GB" sz="700">
                          <a:effectLst/>
                        </a:rPr>
                        <a:t>Foreign</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4124321857"/>
                  </a:ext>
                </a:extLst>
              </a:tr>
              <a:tr h="256412">
                <a:tc gridSpan="7">
                  <a:txBody>
                    <a:bodyPr/>
                    <a:lstStyle/>
                    <a:p>
                      <a:pPr algn="l">
                        <a:lnSpc>
                          <a:spcPct val="115000"/>
                        </a:lnSpc>
                      </a:pPr>
                      <a:r>
                        <a:rPr lang="en-GB" sz="700">
                          <a:effectLst/>
                        </a:rPr>
                        <a:t>Research Outputs</a:t>
                      </a:r>
                      <a:endParaRPr lang="en-ZA" sz="800">
                        <a:effectLst/>
                        <a:latin typeface="Arial" panose="020B0604020202020204" pitchFamily="34" charset="0"/>
                        <a:ea typeface="Arial" panose="020B0604020202020204" pitchFamily="34" charset="0"/>
                      </a:endParaRPr>
                    </a:p>
                  </a:txBody>
                  <a:tcPr marL="44985" marR="4498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ctr"/>
                </a:tc>
                <a:extLst>
                  <a:ext uri="{0D108BD9-81ED-4DB2-BD59-A6C34878D82A}">
                    <a16:rowId xmlns:a16="http://schemas.microsoft.com/office/drawing/2014/main" val="1523230289"/>
                  </a:ext>
                </a:extLst>
              </a:tr>
              <a:tr h="239490">
                <a:tc>
                  <a:txBody>
                    <a:bodyPr/>
                    <a:lstStyle/>
                    <a:p>
                      <a:pPr algn="l">
                        <a:lnSpc>
                          <a:spcPct val="115000"/>
                        </a:lnSpc>
                        <a:spcBef>
                          <a:spcPts val="1200"/>
                        </a:spcBef>
                      </a:pPr>
                      <a:r>
                        <a:rPr lang="en-GB" sz="700">
                          <a:effectLst/>
                        </a:rPr>
                        <a:t>Peer Reviewed Articles</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112</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75</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46</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2271881188"/>
                  </a:ext>
                </a:extLst>
              </a:tr>
              <a:tr h="298156">
                <a:tc>
                  <a:txBody>
                    <a:bodyPr/>
                    <a:lstStyle/>
                    <a:p>
                      <a:pPr algn="l">
                        <a:lnSpc>
                          <a:spcPct val="115000"/>
                        </a:lnSpc>
                        <a:spcBef>
                          <a:spcPts val="1200"/>
                        </a:spcBef>
                      </a:pPr>
                      <a:r>
                        <a:rPr lang="en-GB" sz="700">
                          <a:effectLst/>
                        </a:rPr>
                        <a:t>Full Length Conference Proceedings</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20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20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17</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3296071964"/>
                  </a:ext>
                </a:extLst>
              </a:tr>
              <a:tr h="202566">
                <a:tc gridSpan="8">
                  <a:txBody>
                    <a:bodyPr/>
                    <a:lstStyle/>
                    <a:p>
                      <a:pPr algn="l">
                        <a:lnSpc>
                          <a:spcPct val="115000"/>
                        </a:lnSpc>
                      </a:pPr>
                      <a:r>
                        <a:rPr lang="en-GB" sz="700">
                          <a:effectLst/>
                        </a:rPr>
                        <a:t>Human Capacity Development</a:t>
                      </a:r>
                      <a:endParaRPr lang="en-ZA" sz="800">
                        <a:effectLst/>
                        <a:latin typeface="Arial" panose="020B0604020202020204" pitchFamily="34" charset="0"/>
                        <a:ea typeface="Arial" panose="020B0604020202020204" pitchFamily="34" charset="0"/>
                      </a:endParaRPr>
                    </a:p>
                  </a:txBody>
                  <a:tcPr marL="44985" marR="449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8380005"/>
                  </a:ext>
                </a:extLst>
              </a:tr>
              <a:tr h="214361">
                <a:tc rowSpan="3">
                  <a:txBody>
                    <a:bodyPr/>
                    <a:lstStyle/>
                    <a:p>
                      <a:pPr algn="l">
                        <a:lnSpc>
                          <a:spcPct val="115000"/>
                        </a:lnSpc>
                        <a:spcBef>
                          <a:spcPts val="1200"/>
                        </a:spcBef>
                      </a:pPr>
                      <a:r>
                        <a:rPr lang="en-GB" sz="700">
                          <a:effectLst/>
                        </a:rPr>
                        <a:t>Number of Students Supervised</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Doctoral</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14</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15</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17</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8</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3528681204"/>
                  </a:ext>
                </a:extLst>
              </a:tr>
              <a:tr h="202566">
                <a:tc vMerge="1">
                  <a:txBody>
                    <a:bodyPr/>
                    <a:lstStyle/>
                    <a:p>
                      <a:endParaRPr lang="en-US"/>
                    </a:p>
                  </a:txBody>
                  <a:tcPr/>
                </a:tc>
                <a:tc>
                  <a:txBody>
                    <a:bodyPr/>
                    <a:lstStyle/>
                    <a:p>
                      <a:pPr algn="ctr">
                        <a:lnSpc>
                          <a:spcPct val="115000"/>
                        </a:lnSpc>
                        <a:spcBef>
                          <a:spcPts val="1200"/>
                        </a:spcBef>
                      </a:pPr>
                      <a:r>
                        <a:rPr lang="en-GB" sz="700">
                          <a:effectLst/>
                        </a:rPr>
                        <a:t>Masters</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32</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30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35</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23</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2</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31523736"/>
                  </a:ext>
                </a:extLst>
              </a:tr>
              <a:tr h="202566">
                <a:tc vMerge="1">
                  <a:txBody>
                    <a:bodyPr/>
                    <a:lstStyle/>
                    <a:p>
                      <a:endParaRPr lang="en-US"/>
                    </a:p>
                  </a:txBody>
                  <a:tcPr/>
                </a:tc>
                <a:tc>
                  <a:txBody>
                    <a:bodyPr/>
                    <a:lstStyle/>
                    <a:p>
                      <a:pPr algn="ctr">
                        <a:lnSpc>
                          <a:spcPct val="115000"/>
                        </a:lnSpc>
                        <a:spcBef>
                          <a:spcPts val="1200"/>
                        </a:spcBef>
                      </a:pPr>
                      <a:r>
                        <a:rPr lang="en-GB" sz="700">
                          <a:effectLst/>
                        </a:rPr>
                        <a:t>Honours</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10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2</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2</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1998095239"/>
                  </a:ext>
                </a:extLst>
              </a:tr>
              <a:tr h="202566">
                <a:tc rowSpan="2">
                  <a:txBody>
                    <a:bodyPr/>
                    <a:lstStyle/>
                    <a:p>
                      <a:pPr algn="l">
                        <a:lnSpc>
                          <a:spcPct val="115000"/>
                        </a:lnSpc>
                        <a:spcBef>
                          <a:spcPts val="1200"/>
                        </a:spcBef>
                      </a:pPr>
                      <a:r>
                        <a:rPr lang="en-GB" sz="700">
                          <a:effectLst/>
                        </a:rPr>
                        <a:t>Number of students graduated</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Doctoral</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4</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2</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2421248860"/>
                  </a:ext>
                </a:extLst>
              </a:tr>
              <a:tr h="202566">
                <a:tc vMerge="1">
                  <a:txBody>
                    <a:bodyPr/>
                    <a:lstStyle/>
                    <a:p>
                      <a:endParaRPr lang="en-US"/>
                    </a:p>
                  </a:txBody>
                  <a:tcPr/>
                </a:tc>
                <a:tc>
                  <a:txBody>
                    <a:bodyPr/>
                    <a:lstStyle/>
                    <a:p>
                      <a:pPr algn="ctr">
                        <a:lnSpc>
                          <a:spcPct val="115000"/>
                        </a:lnSpc>
                        <a:spcBef>
                          <a:spcPts val="1200"/>
                        </a:spcBef>
                      </a:pPr>
                      <a:r>
                        <a:rPr lang="en-GB" sz="700">
                          <a:effectLst/>
                        </a:rPr>
                        <a:t>Masters</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r">
                        <a:lnSpc>
                          <a:spcPct val="115000"/>
                        </a:lnSpc>
                        <a:spcBef>
                          <a:spcPts val="1200"/>
                        </a:spcBef>
                      </a:pPr>
                      <a:r>
                        <a:rPr lang="en-GB" sz="700">
                          <a:effectLst/>
                        </a:rPr>
                        <a:t>4</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10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spcBef>
                          <a:spcPts val="1200"/>
                        </a:spcBef>
                      </a:pPr>
                      <a:r>
                        <a:rPr lang="en-GB" sz="700">
                          <a:effectLst/>
                        </a:rPr>
                        <a:t>2</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1</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b"/>
                </a:tc>
                <a:tc>
                  <a:txBody>
                    <a:bodyPr/>
                    <a:lstStyle/>
                    <a:p>
                      <a:pPr algn="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b"/>
                </a:tc>
                <a:extLst>
                  <a:ext uri="{0D108BD9-81ED-4DB2-BD59-A6C34878D82A}">
                    <a16:rowId xmlns:a16="http://schemas.microsoft.com/office/drawing/2014/main" val="2065685902"/>
                  </a:ext>
                </a:extLst>
              </a:tr>
              <a:tr h="202566">
                <a:tc gridSpan="8">
                  <a:txBody>
                    <a:bodyPr/>
                    <a:lstStyle/>
                    <a:p>
                      <a:pPr algn="l">
                        <a:lnSpc>
                          <a:spcPct val="115000"/>
                        </a:lnSpc>
                      </a:pPr>
                      <a:r>
                        <a:rPr lang="en-GB" sz="700">
                          <a:effectLst/>
                        </a:rPr>
                        <a:t>Outreach</a:t>
                      </a:r>
                      <a:endParaRPr lang="en-ZA" sz="800">
                        <a:effectLst/>
                        <a:latin typeface="Arial" panose="020B0604020202020204" pitchFamily="34" charset="0"/>
                        <a:ea typeface="Arial" panose="020B0604020202020204" pitchFamily="34" charset="0"/>
                      </a:endParaRPr>
                    </a:p>
                  </a:txBody>
                  <a:tcPr marL="44985" marR="449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7284971"/>
                  </a:ext>
                </a:extLst>
              </a:tr>
              <a:tr h="202566">
                <a:tc>
                  <a:txBody>
                    <a:bodyPr/>
                    <a:lstStyle/>
                    <a:p>
                      <a:pPr algn="l">
                        <a:lnSpc>
                          <a:spcPct val="115000"/>
                        </a:lnSpc>
                        <a:spcBef>
                          <a:spcPts val="1200"/>
                        </a:spcBef>
                      </a:pPr>
                      <a:r>
                        <a:rPr lang="en-GB" sz="700">
                          <a:effectLst/>
                        </a:rPr>
                        <a:t>Number of interactions</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ct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nchor="ctr"/>
                </a:tc>
                <a:extLst>
                  <a:ext uri="{0D108BD9-81ED-4DB2-BD59-A6C34878D82A}">
                    <a16:rowId xmlns:a16="http://schemas.microsoft.com/office/drawing/2014/main" val="3222483148"/>
                  </a:ext>
                </a:extLst>
              </a:tr>
              <a:tr h="202566">
                <a:tc gridSpan="8">
                  <a:txBody>
                    <a:bodyPr/>
                    <a:lstStyle/>
                    <a:p>
                      <a:pPr algn="l">
                        <a:lnSpc>
                          <a:spcPct val="115000"/>
                        </a:lnSpc>
                      </a:pPr>
                      <a:r>
                        <a:rPr lang="en-GB" sz="700">
                          <a:effectLst/>
                        </a:rPr>
                        <a:t>Membership</a:t>
                      </a:r>
                      <a:endParaRPr lang="en-ZA" sz="800">
                        <a:effectLst/>
                        <a:latin typeface="Arial" panose="020B0604020202020204" pitchFamily="34" charset="0"/>
                        <a:ea typeface="Arial" panose="020B0604020202020204" pitchFamily="34" charset="0"/>
                      </a:endParaRPr>
                    </a:p>
                  </a:txBody>
                  <a:tcPr marL="44985" marR="449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6736840"/>
                  </a:ext>
                </a:extLst>
              </a:tr>
              <a:tr h="202566">
                <a:tc>
                  <a:txBody>
                    <a:bodyPr/>
                    <a:lstStyle/>
                    <a:p>
                      <a:pPr algn="l">
                        <a:lnSpc>
                          <a:spcPct val="115000"/>
                        </a:lnSpc>
                        <a:spcBef>
                          <a:spcPts val="1200"/>
                        </a:spcBef>
                      </a:pPr>
                      <a:r>
                        <a:rPr lang="en-GB" sz="700">
                          <a:effectLst/>
                        </a:rPr>
                        <a:t>Students</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ctr">
                        <a:lnSpc>
                          <a:spcPct val="115000"/>
                        </a:lnSpc>
                        <a:spcBef>
                          <a:spcPts val="1200"/>
                        </a:spcBef>
                      </a:pPr>
                      <a:r>
                        <a:rPr lang="en-GB" sz="700">
                          <a:effectLst/>
                        </a:rPr>
                        <a:t>52</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45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52</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31</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6</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extLst>
                  <a:ext uri="{0D108BD9-81ED-4DB2-BD59-A6C34878D82A}">
                    <a16:rowId xmlns:a16="http://schemas.microsoft.com/office/drawing/2014/main" val="2191385637"/>
                  </a:ext>
                </a:extLst>
              </a:tr>
              <a:tr h="202566">
                <a:tc>
                  <a:txBody>
                    <a:bodyPr/>
                    <a:lstStyle/>
                    <a:p>
                      <a:pPr algn="l">
                        <a:lnSpc>
                          <a:spcPct val="115000"/>
                        </a:lnSpc>
                        <a:spcBef>
                          <a:spcPts val="1200"/>
                        </a:spcBef>
                      </a:pPr>
                      <a:r>
                        <a:rPr lang="en-GB" sz="700">
                          <a:effectLst/>
                        </a:rPr>
                        <a:t>Post-Doctoral Fellows</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ct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5</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ctr"/>
                </a:tc>
                <a:extLst>
                  <a:ext uri="{0D108BD9-81ED-4DB2-BD59-A6C34878D82A}">
                    <a16:rowId xmlns:a16="http://schemas.microsoft.com/office/drawing/2014/main" val="3511137739"/>
                  </a:ext>
                </a:extLst>
              </a:tr>
              <a:tr h="202566">
                <a:tc>
                  <a:txBody>
                    <a:bodyPr/>
                    <a:lstStyle/>
                    <a:p>
                      <a:pPr algn="l">
                        <a:lnSpc>
                          <a:spcPct val="115000"/>
                        </a:lnSpc>
                        <a:spcBef>
                          <a:spcPts val="1200"/>
                        </a:spcBef>
                      </a:pPr>
                      <a:r>
                        <a:rPr lang="en-GB" sz="700">
                          <a:effectLst/>
                        </a:rPr>
                        <a:t>Scientific/Academic Staff</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ctr">
                        <a:lnSpc>
                          <a:spcPct val="115000"/>
                        </a:lnSpc>
                        <a:spcBef>
                          <a:spcPts val="1200"/>
                        </a:spcBef>
                      </a:pPr>
                      <a:r>
                        <a:rPr lang="en-GB" sz="700">
                          <a:effectLst/>
                        </a:rPr>
                        <a:t>8</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9</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11</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2</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1</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6</a:t>
                      </a:r>
                      <a:endParaRPr lang="en-ZA" sz="800">
                        <a:effectLst/>
                        <a:latin typeface="Arial" panose="020B0604020202020204" pitchFamily="34" charset="0"/>
                        <a:ea typeface="Arial" panose="020B0604020202020204" pitchFamily="34" charset="0"/>
                      </a:endParaRPr>
                    </a:p>
                  </a:txBody>
                  <a:tcPr marL="44985" marR="44985" marT="0" marB="0" anchor="ctr"/>
                </a:tc>
                <a:extLst>
                  <a:ext uri="{0D108BD9-81ED-4DB2-BD59-A6C34878D82A}">
                    <a16:rowId xmlns:a16="http://schemas.microsoft.com/office/drawing/2014/main" val="698228844"/>
                  </a:ext>
                </a:extLst>
              </a:tr>
              <a:tr h="202566">
                <a:tc>
                  <a:txBody>
                    <a:bodyPr/>
                    <a:lstStyle/>
                    <a:p>
                      <a:pPr algn="l">
                        <a:lnSpc>
                          <a:spcPct val="115000"/>
                        </a:lnSpc>
                        <a:spcBef>
                          <a:spcPts val="1200"/>
                        </a:spcBef>
                      </a:pPr>
                      <a:r>
                        <a:rPr lang="en-GB" sz="700">
                          <a:effectLst/>
                        </a:rPr>
                        <a:t>Technical Staff</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just">
                        <a:lnSpc>
                          <a:spcPct val="115000"/>
                        </a:lnSpc>
                      </a:pPr>
                      <a:r>
                        <a:rPr lang="en-GB" sz="800" baseline="30000">
                          <a:effectLst/>
                        </a:rPr>
                        <a:t> </a:t>
                      </a:r>
                      <a:endParaRPr lang="en-ZA" sz="800">
                        <a:effectLst/>
                        <a:latin typeface="Arial" panose="020B0604020202020204" pitchFamily="34" charset="0"/>
                        <a:ea typeface="Arial" panose="020B0604020202020204" pitchFamily="34" charset="0"/>
                      </a:endParaRPr>
                    </a:p>
                  </a:txBody>
                  <a:tcPr marL="44985" marR="44985" marT="0" marB="0"/>
                </a:tc>
                <a:tc>
                  <a:txBody>
                    <a:bodyPr/>
                    <a:lstStyle/>
                    <a:p>
                      <a:pPr algn="ctr">
                        <a:lnSpc>
                          <a:spcPct val="115000"/>
                        </a:lnSpc>
                        <a:spcBef>
                          <a:spcPts val="1200"/>
                        </a:spcBef>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7</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spcBef>
                          <a:spcPts val="1200"/>
                        </a:spcBef>
                      </a:pPr>
                      <a:r>
                        <a:rPr lang="en-GB" sz="700">
                          <a:effectLst/>
                        </a:rPr>
                        <a:t>3</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a:effectLst/>
                        </a:rPr>
                        <a:t>0</a:t>
                      </a:r>
                      <a:endParaRPr lang="en-ZA" sz="800">
                        <a:effectLst/>
                        <a:latin typeface="Arial" panose="020B0604020202020204" pitchFamily="34" charset="0"/>
                        <a:ea typeface="Arial" panose="020B0604020202020204" pitchFamily="34" charset="0"/>
                      </a:endParaRPr>
                    </a:p>
                  </a:txBody>
                  <a:tcPr marL="44985" marR="44985" marT="0" marB="0" anchor="ctr"/>
                </a:tc>
                <a:tc>
                  <a:txBody>
                    <a:bodyPr/>
                    <a:lstStyle/>
                    <a:p>
                      <a:pPr algn="ctr">
                        <a:lnSpc>
                          <a:spcPct val="115000"/>
                        </a:lnSpc>
                      </a:pPr>
                      <a:r>
                        <a:rPr lang="en-GB" sz="700" dirty="0">
                          <a:effectLst/>
                        </a:rPr>
                        <a:t>0</a:t>
                      </a:r>
                      <a:endParaRPr lang="en-ZA" sz="800" dirty="0">
                        <a:effectLst/>
                        <a:latin typeface="Arial" panose="020B0604020202020204" pitchFamily="34" charset="0"/>
                        <a:ea typeface="Arial" panose="020B0604020202020204" pitchFamily="34" charset="0"/>
                      </a:endParaRPr>
                    </a:p>
                  </a:txBody>
                  <a:tcPr marL="44985" marR="44985" marT="0" marB="0" anchor="ctr"/>
                </a:tc>
                <a:extLst>
                  <a:ext uri="{0D108BD9-81ED-4DB2-BD59-A6C34878D82A}">
                    <a16:rowId xmlns:a16="http://schemas.microsoft.com/office/drawing/2014/main" val="293938425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CF7FA-743F-E281-0804-32B0B1005E3F}"/>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20B12C4D-AB7B-2753-70CB-E06A7FCD8B8C}"/>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70D93B04-54BF-72CC-5547-91B7128C9570}"/>
              </a:ext>
            </a:extLst>
          </p:cNvPr>
          <p:cNvSpPr>
            <a:spLocks noGrp="1"/>
          </p:cNvSpPr>
          <p:nvPr>
            <p:ph type="sldNum" sz="quarter" idx="12"/>
          </p:nvPr>
        </p:nvSpPr>
        <p:spPr/>
        <p:txBody>
          <a:bodyPr/>
          <a:lstStyle/>
          <a:p>
            <a:fld id="{C1FF6DA9-008F-8B48-92A6-B652298478BF}" type="slidenum">
              <a:rPr lang="en-US" smtClean="0"/>
              <a:t>2</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9B24182-1C4C-44DF-6710-950AC1F40376}"/>
                  </a:ext>
                </a:extLst>
              </p:cNvPr>
              <p:cNvSpPr txBox="1"/>
              <p:nvPr/>
            </p:nvSpPr>
            <p:spPr>
              <a:xfrm>
                <a:off x="903514" y="402771"/>
                <a:ext cx="7859486" cy="5899372"/>
              </a:xfrm>
              <a:prstGeom prst="rect">
                <a:avLst/>
              </a:prstGeom>
              <a:noFill/>
            </p:spPr>
            <p:txBody>
              <a:bodyPr wrap="square">
                <a:spAutoFit/>
              </a:bodyPr>
              <a:lstStyle/>
              <a:p>
                <a:pPr algn="just">
                  <a:lnSpc>
                    <a:spcPct val="115000"/>
                  </a:lnSpc>
                </a:pPr>
                <a:r>
                  <a:rPr lang="en-GB" sz="1600" b="1" dirty="0">
                    <a:effectLst/>
                    <a:latin typeface="Calibri" panose="020F0502020204030204" pitchFamily="34" charset="0"/>
                    <a:ea typeface="Calibri" panose="020F0502020204030204" pitchFamily="34" charset="0"/>
                  </a:rPr>
                  <a:t>UCT-CERN (UCT, AIMS) </a:t>
                </a:r>
              </a:p>
              <a:p>
                <a:pPr algn="just">
                  <a:lnSpc>
                    <a:spcPct val="115000"/>
                  </a:lnSpc>
                </a:pPr>
                <a:endParaRPr lang="en-ZA" sz="1400" b="1" dirty="0">
                  <a:effectLst/>
                  <a:latin typeface="Calibri" panose="020F0502020204030204" pitchFamily="34" charset="0"/>
                  <a:ea typeface="Calibri" panose="020F0502020204030204" pitchFamily="34" charset="0"/>
                </a:endParaRPr>
              </a:p>
              <a:p>
                <a:pPr algn="just">
                  <a:lnSpc>
                    <a:spcPct val="115000"/>
                  </a:lnSpc>
                </a:pPr>
                <a:r>
                  <a:rPr lang="en-GB" sz="1400" b="1" dirty="0">
                    <a:effectLst/>
                    <a:latin typeface="Arial" panose="020B0604020202020204" pitchFamily="34" charset="0"/>
                    <a:ea typeface="Arial" panose="020B0604020202020204" pitchFamily="34" charset="0"/>
                  </a:rPr>
                  <a:t>Top quark mass</a:t>
                </a:r>
                <a:r>
                  <a:rPr lang="en-ZA" sz="1400" dirty="0">
                    <a:latin typeface="Arial" panose="020B0604020202020204" pitchFamily="34" charset="0"/>
                    <a:ea typeface="Arial" panose="020B0604020202020204" pitchFamily="34" charset="0"/>
                  </a:rPr>
                  <a:t>: </a:t>
                </a:r>
                <a:r>
                  <a:rPr lang="en-GB" sz="1400" dirty="0">
                    <a:effectLst/>
                    <a:latin typeface="Arial" panose="020B0604020202020204" pitchFamily="34" charset="0"/>
                    <a:ea typeface="Arial" panose="020B0604020202020204" pitchFamily="34" charset="0"/>
                  </a:rPr>
                  <a:t>Research concluded and published. Title: </a:t>
                </a:r>
                <a:r>
                  <a:rPr lang="en-GB" sz="1400" dirty="0">
                    <a:solidFill>
                      <a:srgbClr val="222222"/>
                    </a:solidFill>
                    <a:effectLst/>
                    <a:highlight>
                      <a:srgbClr val="FFFFFF"/>
                    </a:highlight>
                    <a:latin typeface="Arial" panose="020B0604020202020204" pitchFamily="34" charset="0"/>
                    <a:ea typeface="Arial" panose="020B0604020202020204" pitchFamily="34" charset="0"/>
                  </a:rPr>
                  <a:t>Measurement of the top-quark mass using decays with a </a:t>
                </a:r>
                <a:r>
                  <a:rPr lang="en-GB" sz="1400" i="1" dirty="0">
                    <a:solidFill>
                      <a:srgbClr val="222222"/>
                    </a:solidFill>
                    <a:effectLst/>
                    <a:highlight>
                      <a:srgbClr val="FFFFFF"/>
                    </a:highlight>
                    <a:latin typeface="Arial" panose="020B0604020202020204" pitchFamily="34" charset="0"/>
                    <a:ea typeface="Arial" panose="020B0604020202020204" pitchFamily="34" charset="0"/>
                  </a:rPr>
                  <a:t>J/</a:t>
                </a:r>
                <a:r>
                  <a:rPr lang="en-GB" sz="1400" i="1" dirty="0" err="1">
                    <a:solidFill>
                      <a:srgbClr val="222222"/>
                    </a:solidFill>
                    <a:effectLst/>
                    <a:highlight>
                      <a:srgbClr val="FFFFFF"/>
                    </a:highlight>
                    <a:latin typeface="Arial" panose="020B0604020202020204" pitchFamily="34" charset="0"/>
                    <a:ea typeface="Arial" panose="020B0604020202020204" pitchFamily="34" charset="0"/>
                  </a:rPr>
                  <a:t>ψ</a:t>
                </a:r>
                <a:r>
                  <a:rPr lang="en-GB" sz="1400" dirty="0">
                    <a:solidFill>
                      <a:srgbClr val="222222"/>
                    </a:solidFill>
                    <a:effectLst/>
                    <a:highlight>
                      <a:srgbClr val="FFFFFF"/>
                    </a:highlight>
                    <a:latin typeface="Arial" panose="020B0604020202020204" pitchFamily="34" charset="0"/>
                    <a:ea typeface="Arial" panose="020B0604020202020204" pitchFamily="34" charset="0"/>
                  </a:rPr>
                  <a:t> meson at </a:t>
                </a:r>
                <a14:m>
                  <m:oMath xmlns:m="http://schemas.openxmlformats.org/officeDocument/2006/math">
                    <m:rad>
                      <m:radPr>
                        <m:degHide m:val="on"/>
                        <m:ctrlPr>
                          <a:rPr lang="en-ZA" sz="1400" i="1">
                            <a:solidFill>
                              <a:srgbClr val="222222"/>
                            </a:solidFill>
                            <a:effectLst/>
                            <a:highlight>
                              <a:srgbClr val="FFFFFF"/>
                            </a:highlight>
                            <a:latin typeface="Cambria Math" panose="02040503050406030204" pitchFamily="18" charset="0"/>
                            <a:ea typeface="Arial" panose="020B0604020202020204" pitchFamily="34" charset="0"/>
                          </a:rPr>
                        </m:ctrlPr>
                      </m:radPr>
                      <m:deg/>
                      <m:e>
                        <m:r>
                          <a:rPr lang="en-GB" sz="1400" i="1">
                            <a:solidFill>
                              <a:srgbClr val="222222"/>
                            </a:solidFill>
                            <a:effectLst/>
                            <a:highlight>
                              <a:srgbClr val="FFFFFF"/>
                            </a:highlight>
                            <a:latin typeface="Cambria Math" panose="02040503050406030204" pitchFamily="18" charset="0"/>
                            <a:ea typeface="Arial" panose="020B0604020202020204" pitchFamily="34" charset="0"/>
                          </a:rPr>
                          <m:t>𝑠</m:t>
                        </m:r>
                      </m:e>
                    </m:rad>
                  </m:oMath>
                </a14:m>
                <a:r>
                  <a:rPr lang="en-GB" sz="1400" dirty="0">
                    <a:solidFill>
                      <a:srgbClr val="222222"/>
                    </a:solidFill>
                    <a:effectLst/>
                    <a:highlight>
                      <a:srgbClr val="FFFFFF"/>
                    </a:highlight>
                    <a:latin typeface="Arial" panose="020B0604020202020204" pitchFamily="34" charset="0"/>
                    <a:ea typeface="Arial" panose="020B0604020202020204" pitchFamily="34" charset="0"/>
                  </a:rPr>
                  <a:t> = 13 </a:t>
                </a:r>
                <a:r>
                  <a:rPr lang="en-GB" sz="1400" dirty="0" err="1">
                    <a:solidFill>
                      <a:srgbClr val="222222"/>
                    </a:solidFill>
                    <a:effectLst/>
                    <a:highlight>
                      <a:srgbClr val="FFFFFF"/>
                    </a:highlight>
                    <a:latin typeface="Arial" panose="020B0604020202020204" pitchFamily="34" charset="0"/>
                    <a:ea typeface="Arial" panose="020B0604020202020204" pitchFamily="34" charset="0"/>
                  </a:rPr>
                  <a:t>TeV</a:t>
                </a:r>
                <a:r>
                  <a:rPr lang="en-GB" sz="1400" dirty="0">
                    <a:solidFill>
                      <a:srgbClr val="222222"/>
                    </a:solidFill>
                    <a:effectLst/>
                    <a:highlight>
                      <a:srgbClr val="FFFFFF"/>
                    </a:highlight>
                    <a:latin typeface="Arial" panose="020B0604020202020204" pitchFamily="34" charset="0"/>
                    <a:ea typeface="Arial" panose="020B0604020202020204" pitchFamily="34" charset="0"/>
                  </a:rPr>
                  <a:t> with the ATLAS detector. Link:</a:t>
                </a:r>
                <a:r>
                  <a:rPr lang="en-GB" sz="1400" dirty="0">
                    <a:effectLst/>
                    <a:latin typeface="Arial" panose="020B0604020202020204" pitchFamily="34" charset="0"/>
                    <a:ea typeface="Arial" panose="020B0604020202020204" pitchFamily="34" charset="0"/>
                  </a:rPr>
                  <a:t> </a:t>
                </a:r>
                <a:r>
                  <a:rPr lang="en-GB" sz="1400" dirty="0">
                    <a:solidFill>
                      <a:srgbClr val="1155CC"/>
                    </a:solidFill>
                    <a:effectLst/>
                    <a:latin typeface="Arial" panose="020B0604020202020204" pitchFamily="34" charset="0"/>
                    <a:ea typeface="Arial" panose="020B0604020202020204" pitchFamily="34" charset="0"/>
                    <a:hlinkClick r:id="rId2"/>
                  </a:rPr>
                  <a:t>https://link.springer.com/article/10.1007/JHEP04(2026)099</a:t>
                </a:r>
                <a:endParaRPr lang="en-ZA" sz="1400" dirty="0">
                  <a:effectLst/>
                  <a:latin typeface="Arial" panose="020B0604020202020204" pitchFamily="34" charset="0"/>
                  <a:ea typeface="Arial" panose="020B0604020202020204" pitchFamily="34" charset="0"/>
                </a:endParaRPr>
              </a:p>
              <a:p>
                <a:pPr algn="just">
                  <a:lnSpc>
                    <a:spcPct val="115000"/>
                  </a:lnSpc>
                </a:pPr>
                <a:r>
                  <a:rPr lang="en-GB" sz="1400" b="1" dirty="0">
                    <a:effectLst/>
                    <a:latin typeface="Arial" panose="020B0604020202020204" pitchFamily="34"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15000"/>
                  </a:lnSpc>
                </a:pPr>
                <a:r>
                  <a:rPr lang="en-GB" sz="1400" b="1" dirty="0" err="1">
                    <a:effectLst/>
                    <a:latin typeface="Arial" panose="020B0604020202020204" pitchFamily="34" charset="0"/>
                    <a:ea typeface="Arial" panose="020B0604020202020204" pitchFamily="34" charset="0"/>
                  </a:rPr>
                  <a:t>tWZ</a:t>
                </a:r>
                <a:r>
                  <a:rPr lang="en-ZA" sz="1400" b="1" dirty="0">
                    <a:latin typeface="Arial" panose="020B0604020202020204" pitchFamily="34" charset="0"/>
                    <a:ea typeface="Arial" panose="020B0604020202020204" pitchFamily="34" charset="0"/>
                  </a:rPr>
                  <a:t>: </a:t>
                </a:r>
                <a:r>
                  <a:rPr lang="en-GB" sz="1400" dirty="0">
                    <a:effectLst/>
                    <a:latin typeface="Arial" panose="020B0604020202020204" pitchFamily="34" charset="0"/>
                    <a:ea typeface="Arial" panose="020B0604020202020204" pitchFamily="34" charset="0"/>
                  </a:rPr>
                  <a:t>Run 3 studies continue to make significant progress. Detailed studies of systematic uncertainties are underway, alongside ongoing optimization of the analysis strategy. Work has also begun on combining the three-lepton and four-lepton final states to maximize the overall sensitivity of the measurement. This programme of work is led by Dr Kevin </a:t>
                </a:r>
                <a:r>
                  <a:rPr lang="en-GB" sz="1400" dirty="0" err="1">
                    <a:effectLst/>
                    <a:latin typeface="Arial" panose="020B0604020202020204" pitchFamily="34" charset="0"/>
                    <a:ea typeface="Arial" panose="020B0604020202020204" pitchFamily="34" charset="0"/>
                  </a:rPr>
                  <a:t>Barends</a:t>
                </a:r>
                <a:r>
                  <a:rPr lang="en-GB" sz="1400" dirty="0">
                    <a:effectLst/>
                    <a:latin typeface="Arial" panose="020B0604020202020204" pitchFamily="34" charset="0"/>
                    <a:ea typeface="Arial" panose="020B0604020202020204" pitchFamily="34" charset="0"/>
                  </a:rPr>
                  <a:t>.</a:t>
                </a:r>
                <a:r>
                  <a:rPr lang="en-GB" sz="1400" b="1" dirty="0">
                    <a:effectLst/>
                    <a:latin typeface="Arial" panose="020B0604020202020204" pitchFamily="34"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07000"/>
                  </a:lnSpc>
                </a:pPr>
                <a:r>
                  <a:rPr lang="en-GB" sz="1400" dirty="0">
                    <a:effectLst/>
                    <a:latin typeface="Arial" panose="020B0604020202020204" pitchFamily="34"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07000"/>
                  </a:lnSpc>
                </a:pPr>
                <a:r>
                  <a:rPr lang="en-GB" sz="1400" b="1" dirty="0" err="1">
                    <a:effectLst/>
                    <a:latin typeface="Arial" panose="020B0604020202020204" pitchFamily="34" charset="0"/>
                    <a:ea typeface="Arial" panose="020B0604020202020204" pitchFamily="34" charset="0"/>
                  </a:rPr>
                  <a:t>ITk</a:t>
                </a:r>
                <a:r>
                  <a:rPr lang="en-GB" sz="1400" b="1" dirty="0">
                    <a:effectLst/>
                    <a:latin typeface="Arial" panose="020B0604020202020204" pitchFamily="34" charset="0"/>
                    <a:ea typeface="Arial" panose="020B0604020202020204" pitchFamily="34" charset="0"/>
                  </a:rPr>
                  <a:t> alignment constants</a:t>
                </a:r>
                <a:r>
                  <a:rPr lang="en-ZA" sz="1400" b="1" dirty="0">
                    <a:latin typeface="Arial" panose="020B0604020202020204" pitchFamily="34" charset="0"/>
                    <a:ea typeface="Arial" panose="020B0604020202020204" pitchFamily="34" charset="0"/>
                  </a:rPr>
                  <a:t>: </a:t>
                </a:r>
                <a:r>
                  <a:rPr lang="en-GB" sz="1400" dirty="0">
                    <a:effectLst/>
                    <a:latin typeface="Arial" panose="020B0604020202020204" pitchFamily="34" charset="0"/>
                    <a:ea typeface="Arial" panose="020B0604020202020204" pitchFamily="34" charset="0"/>
                  </a:rPr>
                  <a:t>Steady progress continues the development of the </a:t>
                </a:r>
                <a:r>
                  <a:rPr lang="en-GB" sz="1400" dirty="0" err="1">
                    <a:effectLst/>
                    <a:latin typeface="Arial" panose="020B0604020202020204" pitchFamily="34" charset="0"/>
                    <a:ea typeface="Arial" panose="020B0604020202020204" pitchFamily="34" charset="0"/>
                  </a:rPr>
                  <a:t>ITk</a:t>
                </a:r>
                <a:r>
                  <a:rPr lang="en-GB" sz="1400" dirty="0">
                    <a:effectLst/>
                    <a:latin typeface="Arial" panose="020B0604020202020204" pitchFamily="34" charset="0"/>
                    <a:ea typeface="Arial" panose="020B0604020202020204" pitchFamily="34" charset="0"/>
                  </a:rPr>
                  <a:t> alignment constants workflow. A new ATLAS-wide infrastructure, known as CHAI, has been developed to interface with the CREST database. This workflow has been studied and successfully implemented for testing the upload of alignment constants. Ongoing work focuses on developing the complete upload workflow, integrating the new CREST infrastructure within the Athena software framework, and validating the full workflow for future operations.</a:t>
                </a:r>
                <a:endParaRPr lang="en-ZA" sz="1400" dirty="0">
                  <a:effectLst/>
                  <a:latin typeface="Arial" panose="020B0604020202020204" pitchFamily="34" charset="0"/>
                  <a:ea typeface="Arial" panose="020B0604020202020204" pitchFamily="34" charset="0"/>
                </a:endParaRPr>
              </a:p>
              <a:p>
                <a:pPr algn="just">
                  <a:lnSpc>
                    <a:spcPct val="115000"/>
                  </a:lnSpc>
                </a:pPr>
                <a:r>
                  <a:rPr lang="en-GB" sz="1400" dirty="0">
                    <a:effectLst/>
                    <a:latin typeface="Arial" panose="020B0604020202020204" pitchFamily="34"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15000"/>
                  </a:lnSpc>
                </a:pPr>
                <a:r>
                  <a:rPr lang="en-GB" sz="1400" b="1" dirty="0">
                    <a:effectLst/>
                    <a:latin typeface="Arial" panose="020B0604020202020204" pitchFamily="34" charset="0"/>
                    <a:ea typeface="Arial" panose="020B0604020202020204" pitchFamily="34" charset="0"/>
                  </a:rPr>
                  <a:t>AI Anomaly Detection in the ATLAS Trigger</a:t>
                </a:r>
                <a:endParaRPr lang="en-ZA" sz="1400" dirty="0">
                  <a:effectLst/>
                  <a:latin typeface="Arial" panose="020B0604020202020204" pitchFamily="34" charset="0"/>
                  <a:ea typeface="Arial" panose="020B0604020202020204" pitchFamily="34" charset="0"/>
                </a:endParaRPr>
              </a:p>
              <a:p>
                <a:pPr algn="just">
                  <a:lnSpc>
                    <a:spcPct val="115000"/>
                  </a:lnSpc>
                </a:pPr>
                <a:r>
                  <a:rPr lang="en-GB" sz="1400" dirty="0">
                    <a:effectLst/>
                    <a:latin typeface="Arial" panose="020B0604020202020204" pitchFamily="34" charset="0"/>
                    <a:ea typeface="Arial" panose="020B0604020202020204" pitchFamily="34" charset="0"/>
                  </a:rPr>
                  <a:t>The new Anomaly trigger, GELATO, was put into Athena, and both the L1 and HLT level triggers were enabled for proton physics in 2026. This enabled data to be collected using these new triggers. This anomalous data will be used to start an analysis based on these new triggers, with the Expression of Interest meeting to occur on 8 July 2026, followed by a kick-off meeting about a month after that.</a:t>
                </a:r>
                <a:endParaRPr lang="en-ZA" sz="1400" dirty="0">
                  <a:effectLst/>
                  <a:latin typeface="Arial" panose="020B0604020202020204" pitchFamily="34" charset="0"/>
                  <a:ea typeface="Arial" panose="020B0604020202020204" pitchFamily="34" charset="0"/>
                </a:endParaRPr>
              </a:p>
            </p:txBody>
          </p:sp>
        </mc:Choice>
        <mc:Fallback>
          <p:sp>
            <p:nvSpPr>
              <p:cNvPr id="6" name="TextBox 5">
                <a:extLst>
                  <a:ext uri="{FF2B5EF4-FFF2-40B4-BE49-F238E27FC236}">
                    <a16:creationId xmlns:a16="http://schemas.microsoft.com/office/drawing/2014/main" id="{49B24182-1C4C-44DF-6710-950AC1F40376}"/>
                  </a:ext>
                </a:extLst>
              </p:cNvPr>
              <p:cNvSpPr txBox="1">
                <a:spLocks noRot="1" noChangeAspect="1" noMove="1" noResize="1" noEditPoints="1" noAdjustHandles="1" noChangeArrowheads="1" noChangeShapeType="1" noTextEdit="1"/>
              </p:cNvSpPr>
              <p:nvPr/>
            </p:nvSpPr>
            <p:spPr>
              <a:xfrm>
                <a:off x="903514" y="402771"/>
                <a:ext cx="7859486" cy="5899372"/>
              </a:xfrm>
              <a:prstGeom prst="rect">
                <a:avLst/>
              </a:prstGeom>
              <a:blipFill>
                <a:blip r:embed="rId3"/>
                <a:stretch>
                  <a:fillRect l="-484" r="-806" b="-644"/>
                </a:stretch>
              </a:blipFill>
            </p:spPr>
            <p:txBody>
              <a:bodyPr/>
              <a:lstStyle/>
              <a:p>
                <a:r>
                  <a:rPr lang="en-US">
                    <a:noFill/>
                  </a:rPr>
                  <a:t> </a:t>
                </a:r>
              </a:p>
            </p:txBody>
          </p:sp>
        </mc:Fallback>
      </mc:AlternateContent>
    </p:spTree>
    <p:extLst>
      <p:ext uri="{BB962C8B-B14F-4D97-AF65-F5344CB8AC3E}">
        <p14:creationId xmlns:p14="http://schemas.microsoft.com/office/powerpoint/2010/main" val="57916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4730AD-1798-B4E6-865B-FB9B67A888CF}"/>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5C73E059-5B45-D3EC-7890-F0640BD92DF2}"/>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A61AE1A9-5541-94C4-FE4F-33B68748A95D}"/>
              </a:ext>
            </a:extLst>
          </p:cNvPr>
          <p:cNvSpPr>
            <a:spLocks noGrp="1"/>
          </p:cNvSpPr>
          <p:nvPr>
            <p:ph type="sldNum" sz="quarter" idx="12"/>
          </p:nvPr>
        </p:nvSpPr>
        <p:spPr/>
        <p:txBody>
          <a:bodyPr/>
          <a:lstStyle/>
          <a:p>
            <a:fld id="{C1FF6DA9-008F-8B48-92A6-B652298478BF}" type="slidenum">
              <a:rPr lang="en-US" smtClean="0"/>
              <a:t>3</a:t>
            </a:fld>
            <a:endParaRPr lang="en-US"/>
          </a:p>
        </p:txBody>
      </p:sp>
      <p:sp>
        <p:nvSpPr>
          <p:cNvPr id="6" name="TextBox 5">
            <a:extLst>
              <a:ext uri="{FF2B5EF4-FFF2-40B4-BE49-F238E27FC236}">
                <a16:creationId xmlns:a16="http://schemas.microsoft.com/office/drawing/2014/main" id="{48393B8D-DDB3-DDA3-24D9-E179660607E1}"/>
              </a:ext>
            </a:extLst>
          </p:cNvPr>
          <p:cNvSpPr txBox="1"/>
          <p:nvPr/>
        </p:nvSpPr>
        <p:spPr>
          <a:xfrm>
            <a:off x="783771" y="158665"/>
            <a:ext cx="8077199" cy="6101927"/>
          </a:xfrm>
          <a:prstGeom prst="rect">
            <a:avLst/>
          </a:prstGeom>
          <a:noFill/>
        </p:spPr>
        <p:txBody>
          <a:bodyPr wrap="square">
            <a:spAutoFit/>
          </a:bodyPr>
          <a:lstStyle/>
          <a:p>
            <a:pPr algn="just">
              <a:lnSpc>
                <a:spcPct val="115000"/>
              </a:lnSpc>
            </a:pPr>
            <a:r>
              <a:rPr lang="en-GB" sz="1600" b="1" dirty="0">
                <a:effectLst/>
                <a:latin typeface="Calibri" panose="020F0502020204030204" pitchFamily="34" charset="0"/>
                <a:ea typeface="Calibri" panose="020F0502020204030204" pitchFamily="34" charset="0"/>
              </a:rPr>
              <a:t>UJ+UNISA+UWC+UP</a:t>
            </a:r>
            <a:endParaRPr lang="en-ZA" sz="1600" b="1" dirty="0">
              <a:effectLst/>
              <a:latin typeface="Calibri" panose="020F0502020204030204" pitchFamily="34" charset="0"/>
              <a:ea typeface="Calibri" panose="020F0502020204030204" pitchFamily="34" charset="0"/>
            </a:endParaRPr>
          </a:p>
          <a:p>
            <a:pPr algn="just">
              <a:lnSpc>
                <a:spcPct val="107000"/>
              </a:lnSpc>
            </a:pPr>
            <a:endParaRPr lang="en-GB" sz="1400" b="1" dirty="0">
              <a:effectLst/>
              <a:latin typeface="Calibri" panose="020F0502020204030204" pitchFamily="34" charset="0"/>
              <a:ea typeface="Calibri" panose="020F0502020204030204" pitchFamily="34" charset="0"/>
            </a:endParaRPr>
          </a:p>
          <a:p>
            <a:pPr algn="just">
              <a:lnSpc>
                <a:spcPct val="107000"/>
              </a:lnSpc>
            </a:pPr>
            <a:r>
              <a:rPr lang="en-GB" sz="1400" b="1" dirty="0">
                <a:effectLst/>
                <a:latin typeface="Calibri" panose="020F0502020204030204" pitchFamily="34" charset="0"/>
                <a:ea typeface="Calibri" panose="020F0502020204030204" pitchFamily="34" charset="0"/>
              </a:rPr>
              <a:t>Searchers for Dark matter: </a:t>
            </a:r>
            <a:r>
              <a:rPr lang="en-GB" sz="1400" dirty="0">
                <a:effectLst/>
                <a:latin typeface="Calibri" panose="020F0502020204030204" pitchFamily="34" charset="0"/>
                <a:ea typeface="Calibri" panose="020F0502020204030204" pitchFamily="34" charset="0"/>
              </a:rPr>
              <a:t>Analysis in the exotics Higgs decay sector for Beyond SM physics, </a:t>
            </a:r>
            <a:r>
              <a:rPr lang="en-GB" sz="1400" u="none" strike="noStrike" dirty="0">
                <a:solidFill>
                  <a:srgbClr val="1155CC"/>
                </a:solidFill>
                <a:effectLst/>
                <a:latin typeface="Calibri" panose="020F0502020204030204" pitchFamily="34" charset="0"/>
                <a:ea typeface="Calibri" panose="020F0502020204030204" pitchFamily="34" charset="0"/>
                <a:hlinkClick r:id="rId2"/>
              </a:rPr>
              <a:t>HLRS-2018-55</a:t>
            </a:r>
            <a:r>
              <a:rPr lang="en-GB" sz="1400" dirty="0">
                <a:effectLst/>
                <a:latin typeface="Calibri" panose="020F0502020204030204" pitchFamily="34" charset="0"/>
                <a:ea typeface="Calibri" panose="020F0502020204030204" pitchFamily="34" charset="0"/>
              </a:rPr>
              <a:t> (H→Z</a:t>
            </a:r>
            <a:r>
              <a:rPr lang="en-GB" sz="1400" baseline="-25000" dirty="0">
                <a:effectLst/>
                <a:latin typeface="Calibri" panose="020F0502020204030204" pitchFamily="34" charset="0"/>
                <a:ea typeface="Calibri" panose="020F0502020204030204" pitchFamily="34" charset="0"/>
              </a:rPr>
              <a:t>d</a:t>
            </a:r>
            <a:r>
              <a:rPr lang="en-GB" sz="1400" dirty="0">
                <a:effectLst/>
                <a:latin typeface="Calibri" panose="020F0502020204030204" pitchFamily="34" charset="0"/>
                <a:ea typeface="Calibri" panose="020F0502020204030204" pitchFamily="34" charset="0"/>
              </a:rPr>
              <a:t>Z</a:t>
            </a:r>
            <a:r>
              <a:rPr lang="en-GB" sz="1400" baseline="-25000" dirty="0">
                <a:effectLst/>
                <a:latin typeface="Calibri" panose="020F0502020204030204" pitchFamily="34" charset="0"/>
                <a:ea typeface="Calibri" panose="020F0502020204030204" pitchFamily="34" charset="0"/>
              </a:rPr>
              <a:t>d</a:t>
            </a:r>
            <a:r>
              <a:rPr lang="en-GB" sz="1400" dirty="0">
                <a:effectLst/>
                <a:latin typeface="Calibri" panose="020F0502020204030204" pitchFamily="34" charset="0"/>
                <a:ea typeface="Calibri" panose="020F0502020204030204" pitchFamily="34" charset="0"/>
              </a:rPr>
              <a:t>→4l) etc</a:t>
            </a:r>
            <a:endParaRPr lang="en-GB" sz="1400" dirty="0">
              <a:latin typeface="Calibri" panose="020F0502020204030204" pitchFamily="34" charset="0"/>
              <a:ea typeface="Arial" panose="020B0604020202020204" pitchFamily="34" charset="0"/>
            </a:endParaRPr>
          </a:p>
          <a:p>
            <a:pPr algn="just">
              <a:lnSpc>
                <a:spcPct val="107000"/>
              </a:lnSpc>
              <a:spcBef>
                <a:spcPts val="1200"/>
              </a:spcBef>
            </a:pPr>
            <a:r>
              <a:rPr lang="en-GB" sz="1400" b="1" dirty="0">
                <a:solidFill>
                  <a:srgbClr val="000000"/>
                </a:solidFill>
                <a:effectLst/>
                <a:highlight>
                  <a:srgbClr val="FFFFFF"/>
                </a:highlight>
                <a:latin typeface="Calibri" panose="020F0502020204030204" pitchFamily="34" charset="0"/>
                <a:ea typeface="Calibri" panose="020F0502020204030204" pitchFamily="34" charset="0"/>
              </a:rPr>
              <a:t>UJ-ATLAS-</a:t>
            </a:r>
            <a:r>
              <a:rPr lang="en-GB" sz="1400" b="1" dirty="0" err="1">
                <a:solidFill>
                  <a:srgbClr val="000000"/>
                </a:solidFill>
                <a:effectLst/>
                <a:highlight>
                  <a:srgbClr val="FFFFFF"/>
                </a:highlight>
                <a:latin typeface="Calibri" panose="020F0502020204030204" pitchFamily="34" charset="0"/>
                <a:ea typeface="Calibri" panose="020F0502020204030204" pitchFamily="34" charset="0"/>
              </a:rPr>
              <a:t>TileCal</a:t>
            </a:r>
            <a:r>
              <a:rPr lang="en-GB" sz="1400" b="1" dirty="0">
                <a:solidFill>
                  <a:srgbClr val="000000"/>
                </a:solidFill>
                <a:effectLst/>
                <a:highlight>
                  <a:srgbClr val="FFFFFF"/>
                </a:highlight>
                <a:latin typeface="Calibri" panose="020F0502020204030204" pitchFamily="34" charset="0"/>
                <a:ea typeface="Calibri" panose="020F0502020204030204" pitchFamily="34" charset="0"/>
              </a:rPr>
              <a:t> </a:t>
            </a:r>
            <a:r>
              <a:rPr lang="en-GB" sz="1400" b="1" dirty="0" err="1">
                <a:solidFill>
                  <a:srgbClr val="000000"/>
                </a:solidFill>
                <a:effectLst/>
                <a:highlight>
                  <a:srgbClr val="FFFFFF"/>
                </a:highlight>
                <a:latin typeface="Calibri" panose="020F0502020204030204" pitchFamily="34" charset="0"/>
                <a:ea typeface="Calibri" panose="020F0502020204030204" pitchFamily="34" charset="0"/>
              </a:rPr>
              <a:t>TilePPr</a:t>
            </a:r>
            <a:r>
              <a:rPr lang="en-GB" sz="1400" b="1" dirty="0">
                <a:solidFill>
                  <a:srgbClr val="000000"/>
                </a:solidFill>
                <a:effectLst/>
                <a:highlight>
                  <a:srgbClr val="FFFFFF"/>
                </a:highlight>
                <a:latin typeface="Calibri" panose="020F0502020204030204" pitchFamily="34" charset="0"/>
                <a:ea typeface="Calibri" panose="020F0502020204030204" pitchFamily="34" charset="0"/>
              </a:rPr>
              <a:t> Phase-2 Upgrades</a:t>
            </a:r>
            <a:endParaRPr lang="en-ZA" sz="1400" b="1" dirty="0">
              <a:solidFill>
                <a:srgbClr val="000000"/>
              </a:solidFill>
              <a:effectLst/>
              <a:latin typeface="Calibri" panose="020F0502020204030204" pitchFamily="34" charset="0"/>
              <a:ea typeface="Calibri" panose="020F0502020204030204" pitchFamily="34" charset="0"/>
            </a:endParaRPr>
          </a:p>
          <a:p>
            <a:r>
              <a:rPr lang="en-GB" sz="1400" dirty="0">
                <a:effectLst/>
                <a:latin typeface="Arial" panose="020B0604020202020204" pitchFamily="34" charset="0"/>
                <a:ea typeface="Arial" panose="020B0604020202020204" pitchFamily="34" charset="0"/>
              </a:rPr>
              <a:t>The UJ-</a:t>
            </a:r>
            <a:r>
              <a:rPr lang="en-GB" sz="1400" dirty="0" err="1">
                <a:effectLst/>
                <a:latin typeface="Arial" panose="020B0604020202020204" pitchFamily="34" charset="0"/>
                <a:ea typeface="Arial" panose="020B0604020202020204" pitchFamily="34" charset="0"/>
              </a:rPr>
              <a:t>TilePPr</a:t>
            </a:r>
            <a:r>
              <a:rPr lang="en-GB" sz="1400" dirty="0">
                <a:effectLst/>
                <a:latin typeface="Arial" panose="020B0604020202020204" pitchFamily="34" charset="0"/>
                <a:ea typeface="Arial" panose="020B0604020202020204" pitchFamily="34" charset="0"/>
              </a:rPr>
              <a:t> Phase-2 upgrades contribute 24% to </a:t>
            </a:r>
            <a:r>
              <a:rPr lang="en-GB" sz="1400" dirty="0" err="1">
                <a:effectLst/>
                <a:latin typeface="Arial" panose="020B0604020202020204" pitchFamily="34" charset="0"/>
                <a:ea typeface="Arial" panose="020B0604020202020204" pitchFamily="34" charset="0"/>
              </a:rPr>
              <a:t>TilePPr</a:t>
            </a:r>
            <a:r>
              <a:rPr lang="en-GB" sz="1400" dirty="0">
                <a:effectLst/>
                <a:latin typeface="Arial" panose="020B0604020202020204" pitchFamily="34" charset="0"/>
                <a:ea typeface="Arial" panose="020B0604020202020204" pitchFamily="34" charset="0"/>
              </a:rPr>
              <a:t>, in collaboration with other institutes, including Valencia. During the April to June quarter, UJ contributed to firmware, software, production, and testing of PCBs at UJ and at CERN. The following are contribution have been completed in the last quarter.</a:t>
            </a:r>
          </a:p>
          <a:p>
            <a:endParaRPr lang="en-GB" sz="1400" dirty="0">
              <a:latin typeface="Arial" panose="020B0604020202020204" pitchFamily="34" charset="0"/>
            </a:endParaRPr>
          </a:p>
          <a:p>
            <a:pPr algn="just">
              <a:lnSpc>
                <a:spcPct val="107000"/>
              </a:lnSpc>
            </a:pPr>
            <a:r>
              <a:rPr lang="en-GB" sz="1400" b="1" dirty="0" err="1">
                <a:effectLst/>
                <a:latin typeface="Arial" panose="020B0604020202020204" pitchFamily="34" charset="0"/>
                <a:ea typeface="Arial" panose="020B0604020202020204" pitchFamily="34" charset="0"/>
              </a:rPr>
              <a:t>TileCoM</a:t>
            </a:r>
            <a:r>
              <a:rPr lang="en-GB" sz="1400" b="1" dirty="0">
                <a:effectLst/>
                <a:latin typeface="Arial" panose="020B0604020202020204" pitchFamily="34" charset="0"/>
                <a:ea typeface="Arial" panose="020B0604020202020204" pitchFamily="34" charset="0"/>
              </a:rPr>
              <a:t> Firmware and Software Updates.</a:t>
            </a:r>
            <a:endParaRPr lang="en-ZA" sz="1400" dirty="0">
              <a:effectLst/>
              <a:latin typeface="Arial" panose="020B0604020202020204" pitchFamily="34" charset="0"/>
              <a:ea typeface="Arial" panose="020B0604020202020204" pitchFamily="34" charset="0"/>
            </a:endParaRPr>
          </a:p>
          <a:p>
            <a:pPr algn="just">
              <a:lnSpc>
                <a:spcPct val="107000"/>
              </a:lnSpc>
              <a:spcAft>
                <a:spcPts val="800"/>
              </a:spcAft>
            </a:pPr>
            <a:r>
              <a:rPr lang="en-GB" sz="1400" dirty="0">
                <a:effectLst/>
                <a:latin typeface="Arial" panose="020B0604020202020204" pitchFamily="34" charset="0"/>
                <a:ea typeface="Arial" panose="020B0604020202020204" pitchFamily="34" charset="0"/>
              </a:rPr>
              <a:t>The </a:t>
            </a:r>
            <a:r>
              <a:rPr lang="en-GB" sz="1400" dirty="0" err="1">
                <a:effectLst/>
                <a:latin typeface="Arial" panose="020B0604020202020204" pitchFamily="34" charset="0"/>
                <a:ea typeface="Arial" panose="020B0604020202020204" pitchFamily="34" charset="0"/>
              </a:rPr>
              <a:t>TileCoM</a:t>
            </a:r>
            <a:r>
              <a:rPr lang="en-GB" sz="1400" dirty="0">
                <a:effectLst/>
                <a:latin typeface="Arial" panose="020B0604020202020204" pitchFamily="34" charset="0"/>
                <a:ea typeface="Arial" panose="020B0604020202020204" pitchFamily="34" charset="0"/>
              </a:rPr>
              <a:t> is a Zynq </a:t>
            </a:r>
            <a:r>
              <a:rPr lang="en-GB" sz="1400" dirty="0" err="1">
                <a:effectLst/>
                <a:latin typeface="Arial" panose="020B0604020202020204" pitchFamily="34" charset="0"/>
                <a:ea typeface="Arial" panose="020B0604020202020204" pitchFamily="34" charset="0"/>
              </a:rPr>
              <a:t>UltraScale</a:t>
            </a:r>
            <a:r>
              <a:rPr lang="en-GB" sz="1400" dirty="0">
                <a:effectLst/>
                <a:latin typeface="Arial" panose="020B0604020202020204" pitchFamily="34" charset="0"/>
                <a:ea typeface="Arial" panose="020B0604020202020204" pitchFamily="34" charset="0"/>
              </a:rPr>
              <a:t>+ </a:t>
            </a:r>
            <a:r>
              <a:rPr lang="en-GB" sz="1400" dirty="0" err="1">
                <a:effectLst/>
                <a:latin typeface="Arial" panose="020B0604020202020204" pitchFamily="34" charset="0"/>
                <a:ea typeface="Arial" panose="020B0604020202020204" pitchFamily="34" charset="0"/>
              </a:rPr>
              <a:t>MPSoC</a:t>
            </a:r>
            <a:r>
              <a:rPr lang="en-GB" sz="1400" dirty="0">
                <a:effectLst/>
                <a:latin typeface="Arial" panose="020B0604020202020204" pitchFamily="34" charset="0"/>
                <a:ea typeface="Arial" panose="020B0604020202020204" pitchFamily="34" charset="0"/>
              </a:rPr>
              <a:t>-based FPGA board developed for the ATLAS Tile Calorimeter (</a:t>
            </a:r>
            <a:r>
              <a:rPr lang="en-GB" sz="1400" dirty="0" err="1">
                <a:effectLst/>
                <a:latin typeface="Arial" panose="020B0604020202020204" pitchFamily="34" charset="0"/>
                <a:ea typeface="Arial" panose="020B0604020202020204" pitchFamily="34" charset="0"/>
              </a:rPr>
              <a:t>TileCal</a:t>
            </a:r>
            <a:r>
              <a:rPr lang="en-GB" sz="1400" dirty="0">
                <a:effectLst/>
                <a:latin typeface="Arial" panose="020B0604020202020204" pitchFamily="34" charset="0"/>
                <a:ea typeface="Arial" panose="020B0604020202020204" pitchFamily="34" charset="0"/>
              </a:rPr>
              <a:t>) Phase-II Upgrade, serving as the "Computer on Module" within the on-detector electronics . It sits at the heart of the front-end readout and control chain, interfacing with the On-detector and Off-detector  hardware to handle configuration, monitoring, and control of the calorimeter's readout electronics.</a:t>
            </a:r>
          </a:p>
          <a:p>
            <a:pPr algn="just">
              <a:lnSpc>
                <a:spcPct val="107000"/>
              </a:lnSpc>
            </a:pPr>
            <a:r>
              <a:rPr lang="en-GB" sz="1400" b="1" dirty="0">
                <a:effectLst/>
                <a:latin typeface="Arial" panose="020B0604020202020204" pitchFamily="34" charset="0"/>
                <a:ea typeface="Arial" panose="020B0604020202020204" pitchFamily="34" charset="0"/>
              </a:rPr>
              <a:t>Production and testing</a:t>
            </a:r>
            <a:endParaRPr lang="en-ZA" sz="1400" dirty="0">
              <a:effectLst/>
              <a:latin typeface="Arial" panose="020B0604020202020204" pitchFamily="34" charset="0"/>
              <a:ea typeface="Arial" panose="020B0604020202020204" pitchFamily="34" charset="0"/>
            </a:endParaRPr>
          </a:p>
          <a:p>
            <a:r>
              <a:rPr lang="en-GB" sz="1400" dirty="0">
                <a:effectLst/>
                <a:latin typeface="Arial" panose="020B0604020202020204" pitchFamily="34" charset="0"/>
                <a:ea typeface="Arial" panose="020B0604020202020204" pitchFamily="34" charset="0"/>
              </a:rPr>
              <a:t>There has been 10 Tile GbE Switch boards have been produced from two South African companies, </a:t>
            </a:r>
            <a:r>
              <a:rPr lang="en-GB" sz="1400" dirty="0" err="1">
                <a:effectLst/>
                <a:latin typeface="Arial" panose="020B0604020202020204" pitchFamily="34" charset="0"/>
                <a:ea typeface="Arial" panose="020B0604020202020204" pitchFamily="34" charset="0"/>
              </a:rPr>
              <a:t>Jemstech</a:t>
            </a:r>
            <a:r>
              <a:rPr lang="en-GB" sz="1400" dirty="0">
                <a:effectLst/>
                <a:latin typeface="Arial" panose="020B0604020202020204" pitchFamily="34" charset="0"/>
                <a:ea typeface="Arial" panose="020B0604020202020204" pitchFamily="34" charset="0"/>
              </a:rPr>
              <a:t> and Trax Interconnect. These PCBs are currently tested in the UJ laboratory with high speed electronic equipment.</a:t>
            </a:r>
          </a:p>
          <a:p>
            <a:endParaRPr lang="en-GB" sz="1400" dirty="0">
              <a:latin typeface="Arial" panose="020B0604020202020204" pitchFamily="34" charset="0"/>
              <a:ea typeface="Arial" panose="020B0604020202020204" pitchFamily="34" charset="0"/>
            </a:endParaRPr>
          </a:p>
          <a:p>
            <a:pPr algn="just">
              <a:lnSpc>
                <a:spcPct val="107000"/>
              </a:lnSpc>
              <a:spcBef>
                <a:spcPts val="1200"/>
              </a:spcBef>
            </a:pPr>
            <a:r>
              <a:rPr lang="en-GB" sz="1400" b="1" dirty="0" err="1">
                <a:solidFill>
                  <a:srgbClr val="000000"/>
                </a:solidFill>
                <a:effectLst/>
                <a:highlight>
                  <a:srgbClr val="FFFFFF"/>
                </a:highlight>
                <a:latin typeface="Calibri" panose="020F0502020204030204" pitchFamily="34" charset="0"/>
                <a:ea typeface="Calibri" panose="020F0502020204030204" pitchFamily="34" charset="0"/>
              </a:rPr>
              <a:t>ITk</a:t>
            </a:r>
            <a:r>
              <a:rPr lang="en-GB" sz="1400" b="1" dirty="0">
                <a:solidFill>
                  <a:srgbClr val="000000"/>
                </a:solidFill>
                <a:effectLst/>
                <a:highlight>
                  <a:srgbClr val="FFFFFF"/>
                </a:highlight>
                <a:latin typeface="Calibri" panose="020F0502020204030204" pitchFamily="34" charset="0"/>
                <a:ea typeface="Calibri" panose="020F0502020204030204" pitchFamily="34" charset="0"/>
              </a:rPr>
              <a:t> Outer Barrel (Thermofluidic and Designing Tasks)</a:t>
            </a:r>
            <a:endParaRPr lang="en-ZA" sz="1400" b="1" dirty="0">
              <a:solidFill>
                <a:srgbClr val="000000"/>
              </a:solidFill>
              <a:effectLst/>
              <a:latin typeface="Calibri" panose="020F0502020204030204" pitchFamily="34" charset="0"/>
              <a:ea typeface="Calibri" panose="020F0502020204030204" pitchFamily="34" charset="0"/>
            </a:endParaRPr>
          </a:p>
          <a:p>
            <a:r>
              <a:rPr lang="en-GB" sz="1400" dirty="0">
                <a:effectLst/>
                <a:latin typeface="Arial" panose="020B0604020202020204" pitchFamily="34" charset="0"/>
                <a:ea typeface="Arial" panose="020B0604020202020204" pitchFamily="34" charset="0"/>
              </a:rPr>
              <a:t>During the last few months, we continued to work on thermofluidic testing for CO₂ cooling components used in the ATLAS O.B. mainly titanium base blocks, capillaries, and longeron assemblies</a:t>
            </a:r>
            <a:r>
              <a:rPr lang="en-ZA" sz="1400" dirty="0">
                <a:effectLst/>
              </a:rPr>
              <a:t> </a:t>
            </a:r>
            <a:endParaRPr lang="en-GB" sz="1400" dirty="0">
              <a:effectLst/>
              <a:latin typeface="Arial" panose="020B0604020202020204" pitchFamily="34" charset="0"/>
            </a:endParaRPr>
          </a:p>
        </p:txBody>
      </p:sp>
    </p:spTree>
    <p:extLst>
      <p:ext uri="{BB962C8B-B14F-4D97-AF65-F5344CB8AC3E}">
        <p14:creationId xmlns:p14="http://schemas.microsoft.com/office/powerpoint/2010/main" val="74127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C3D992-583F-C385-BDE3-9D142F3A8661}"/>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1E237784-7F6B-6098-4602-F9467A235168}"/>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B4BCBB85-C5EB-C825-61E0-32908299FBC2}"/>
              </a:ext>
            </a:extLst>
          </p:cNvPr>
          <p:cNvSpPr>
            <a:spLocks noGrp="1"/>
          </p:cNvSpPr>
          <p:nvPr>
            <p:ph type="sldNum" sz="quarter" idx="12"/>
          </p:nvPr>
        </p:nvSpPr>
        <p:spPr/>
        <p:txBody>
          <a:bodyPr/>
          <a:lstStyle/>
          <a:p>
            <a:fld id="{C1FF6DA9-008F-8B48-92A6-B652298478BF}" type="slidenum">
              <a:rPr lang="en-US" smtClean="0"/>
              <a:t>4</a:t>
            </a:fld>
            <a:endParaRPr lang="en-US"/>
          </a:p>
        </p:txBody>
      </p:sp>
      <p:sp>
        <p:nvSpPr>
          <p:cNvPr id="6" name="TextBox 5">
            <a:extLst>
              <a:ext uri="{FF2B5EF4-FFF2-40B4-BE49-F238E27FC236}">
                <a16:creationId xmlns:a16="http://schemas.microsoft.com/office/drawing/2014/main" id="{A06A339F-DFF3-AF28-E922-25C35A0A17F8}"/>
              </a:ext>
            </a:extLst>
          </p:cNvPr>
          <p:cNvSpPr txBox="1"/>
          <p:nvPr/>
        </p:nvSpPr>
        <p:spPr>
          <a:xfrm>
            <a:off x="816429" y="257320"/>
            <a:ext cx="7979228" cy="4492705"/>
          </a:xfrm>
          <a:prstGeom prst="rect">
            <a:avLst/>
          </a:prstGeom>
          <a:noFill/>
        </p:spPr>
        <p:txBody>
          <a:bodyPr wrap="square">
            <a:spAutoFit/>
          </a:bodyPr>
          <a:lstStyle/>
          <a:p>
            <a:pPr algn="just">
              <a:lnSpc>
                <a:spcPct val="116000"/>
              </a:lnSpc>
              <a:spcBef>
                <a:spcPts val="1200"/>
              </a:spcBef>
              <a:spcAft>
                <a:spcPts val="800"/>
              </a:spcAft>
            </a:pPr>
            <a:r>
              <a:rPr lang="en-GB" sz="1400" b="1" dirty="0" err="1">
                <a:solidFill>
                  <a:srgbClr val="000000"/>
                </a:solidFill>
                <a:effectLst/>
                <a:highlight>
                  <a:srgbClr val="FFFFFF"/>
                </a:highlight>
                <a:latin typeface="Times New Roman" panose="02020603050405020304" pitchFamily="18" charset="0"/>
                <a:ea typeface="Times New Roman" panose="02020603050405020304" pitchFamily="18" charset="0"/>
              </a:rPr>
              <a:t>ITk</a:t>
            </a:r>
            <a:r>
              <a:rPr lang="en-GB" sz="1400" b="1" dirty="0">
                <a:solidFill>
                  <a:srgbClr val="000000"/>
                </a:solidFill>
                <a:effectLst/>
                <a:highlight>
                  <a:srgbClr val="FFFFFF"/>
                </a:highlight>
                <a:latin typeface="Times New Roman" panose="02020603050405020304" pitchFamily="18" charset="0"/>
                <a:ea typeface="Times New Roman" panose="02020603050405020304" pitchFamily="18" charset="0"/>
              </a:rPr>
              <a:t> OB Functional Inclined Half-Rings Production</a:t>
            </a:r>
            <a:endParaRPr lang="en-ZA" sz="1400" b="1" dirty="0">
              <a:solidFill>
                <a:srgbClr val="000000"/>
              </a:solidFill>
              <a:effectLst/>
              <a:latin typeface="Calibri" panose="020F0502020204030204" pitchFamily="34" charset="0"/>
              <a:ea typeface="Calibri" panose="020F0502020204030204" pitchFamily="34" charset="0"/>
            </a:endParaRPr>
          </a:p>
          <a:p>
            <a:r>
              <a:rPr lang="en-GB" sz="1400" dirty="0">
                <a:effectLst/>
                <a:highlight>
                  <a:srgbClr val="FFFFFF"/>
                </a:highlight>
                <a:latin typeface="Times New Roman" panose="02020603050405020304" pitchFamily="18" charset="0"/>
                <a:ea typeface="Times New Roman" panose="02020603050405020304" pitchFamily="18" charset="0"/>
              </a:rPr>
              <a:t>A member of the SA-ATLAS team is involved in the production of the </a:t>
            </a:r>
            <a:r>
              <a:rPr lang="en-GB" sz="1400" dirty="0" err="1">
                <a:effectLst/>
                <a:highlight>
                  <a:srgbClr val="FFFFFF"/>
                </a:highlight>
                <a:latin typeface="Times New Roman" panose="02020603050405020304" pitchFamily="18" charset="0"/>
                <a:ea typeface="Times New Roman" panose="02020603050405020304" pitchFamily="18" charset="0"/>
              </a:rPr>
              <a:t>ITk</a:t>
            </a:r>
            <a:r>
              <a:rPr lang="en-GB" sz="1400" dirty="0">
                <a:effectLst/>
                <a:highlight>
                  <a:srgbClr val="FFFFFF"/>
                </a:highlight>
                <a:latin typeface="Times New Roman" panose="02020603050405020304" pitchFamily="18" charset="0"/>
                <a:ea typeface="Times New Roman" panose="02020603050405020304" pitchFamily="18" charset="0"/>
              </a:rPr>
              <a:t> Outer Barrel Functional Inclined Half Rings (IHRs) in the CERN clean room located in Building 154</a:t>
            </a:r>
            <a:r>
              <a:rPr lang="en-ZA" sz="1400" dirty="0">
                <a:highlight>
                  <a:srgbClr val="FFFFFF"/>
                </a:highlight>
                <a:latin typeface="Times New Roman" panose="02020603050405020304" pitchFamily="18" charset="0"/>
                <a:ea typeface="Times New Roman" panose="02020603050405020304" pitchFamily="18" charset="0"/>
              </a:rPr>
              <a:t>.</a:t>
            </a:r>
            <a:endParaRPr lang="en-ZA" sz="1400" dirty="0">
              <a:highlight>
                <a:srgbClr val="FFFFFF"/>
              </a:highlight>
              <a:latin typeface="Times New Roman" panose="02020603050405020304" pitchFamily="18" charset="0"/>
              <a:ea typeface="Arial" panose="020B0604020202020204" pitchFamily="34" charset="0"/>
            </a:endParaRPr>
          </a:p>
          <a:p>
            <a:pPr algn="just">
              <a:lnSpc>
                <a:spcPct val="107000"/>
              </a:lnSpc>
              <a:spcBef>
                <a:spcPts val="1200"/>
              </a:spcBef>
            </a:pPr>
            <a:r>
              <a:rPr lang="en-GB" sz="1400" b="1" dirty="0" err="1">
                <a:solidFill>
                  <a:srgbClr val="000000"/>
                </a:solidFill>
                <a:effectLst/>
                <a:highlight>
                  <a:srgbClr val="FFFFFF"/>
                </a:highlight>
                <a:latin typeface="Calibri" panose="020F0502020204030204" pitchFamily="34" charset="0"/>
                <a:ea typeface="Calibri" panose="020F0502020204030204" pitchFamily="34" charset="0"/>
              </a:rPr>
              <a:t>ITk</a:t>
            </a:r>
            <a:r>
              <a:rPr lang="en-GB" sz="1400" b="1" dirty="0">
                <a:solidFill>
                  <a:srgbClr val="000000"/>
                </a:solidFill>
                <a:effectLst/>
                <a:highlight>
                  <a:srgbClr val="FFFFFF"/>
                </a:highlight>
                <a:latin typeface="Calibri" panose="020F0502020204030204" pitchFamily="34" charset="0"/>
                <a:ea typeface="Calibri" panose="020F0502020204030204" pitchFamily="34" charset="0"/>
              </a:rPr>
              <a:t> Fibre-Optic Sensors (FOS) </a:t>
            </a:r>
            <a:r>
              <a:rPr lang="en-GB" sz="1400" b="1" dirty="0">
                <a:solidFill>
                  <a:srgbClr val="000000"/>
                </a:solidFill>
                <a:effectLst/>
                <a:latin typeface="Calibri" panose="020F0502020204030204" pitchFamily="34" charset="0"/>
                <a:ea typeface="Calibri" panose="020F0502020204030204" pitchFamily="34" charset="0"/>
              </a:rPr>
              <a:t>(UJ+UNISA+UWC)</a:t>
            </a:r>
            <a:endParaRPr lang="en-ZA" sz="1400" b="1" dirty="0">
              <a:solidFill>
                <a:srgbClr val="000000"/>
              </a:solidFill>
              <a:effectLst/>
              <a:latin typeface="Calibri" panose="020F0502020204030204" pitchFamily="34" charset="0"/>
              <a:ea typeface="Calibri" panose="020F0502020204030204" pitchFamily="34" charset="0"/>
            </a:endParaRPr>
          </a:p>
          <a:p>
            <a:r>
              <a:rPr lang="en-GB" sz="1400" dirty="0">
                <a:effectLst/>
                <a:latin typeface="Calibri" panose="020F0502020204030204" pitchFamily="34" charset="0"/>
                <a:ea typeface="Calibri" panose="020F0502020204030204" pitchFamily="34" charset="0"/>
              </a:rPr>
              <a:t>The Upgrade FOS team passed the PRR in January and is now well into Procurement, Production, calibration and Delivery. </a:t>
            </a:r>
            <a:endParaRPr lang="en-ZA" sz="1400" dirty="0">
              <a:highlight>
                <a:srgbClr val="FFFFFF"/>
              </a:highlight>
              <a:latin typeface="Times New Roman" panose="02020603050405020304" pitchFamily="18" charset="0"/>
              <a:ea typeface="Arial" panose="020B0604020202020204" pitchFamily="34" charset="0"/>
            </a:endParaRPr>
          </a:p>
          <a:p>
            <a:pPr algn="just">
              <a:lnSpc>
                <a:spcPct val="107000"/>
              </a:lnSpc>
              <a:spcBef>
                <a:spcPts val="1200"/>
              </a:spcBef>
            </a:pPr>
            <a:r>
              <a:rPr lang="en-GB" sz="1400" b="1" dirty="0" err="1">
                <a:solidFill>
                  <a:srgbClr val="000000"/>
                </a:solidFill>
                <a:effectLst/>
                <a:highlight>
                  <a:srgbClr val="FFFFFF"/>
                </a:highlight>
                <a:latin typeface="Calibri" panose="020F0502020204030204" pitchFamily="34" charset="0"/>
                <a:ea typeface="Calibri" panose="020F0502020204030204" pitchFamily="34" charset="0"/>
              </a:rPr>
              <a:t>ITk</a:t>
            </a:r>
            <a:r>
              <a:rPr lang="en-GB" sz="1400" b="1" dirty="0">
                <a:solidFill>
                  <a:srgbClr val="000000"/>
                </a:solidFill>
                <a:effectLst/>
                <a:highlight>
                  <a:srgbClr val="FFFFFF"/>
                </a:highlight>
                <a:latin typeface="Calibri" panose="020F0502020204030204" pitchFamily="34" charset="0"/>
                <a:ea typeface="Calibri" panose="020F0502020204030204" pitchFamily="34" charset="0"/>
              </a:rPr>
              <a:t> Strips Flushing (FOS) </a:t>
            </a:r>
            <a:r>
              <a:rPr lang="en-GB" sz="1400" b="1" dirty="0">
                <a:solidFill>
                  <a:srgbClr val="000000"/>
                </a:solidFill>
                <a:effectLst/>
                <a:latin typeface="Calibri" panose="020F0502020204030204" pitchFamily="34" charset="0"/>
                <a:ea typeface="Calibri" panose="020F0502020204030204" pitchFamily="34" charset="0"/>
              </a:rPr>
              <a:t>(UJ+UP+UKZN+UNISA+UWC)</a:t>
            </a:r>
            <a:endParaRPr lang="en-ZA" sz="1400" b="1" dirty="0">
              <a:solidFill>
                <a:srgbClr val="000000"/>
              </a:solidFill>
              <a:effectLst/>
              <a:latin typeface="Calibri" panose="020F0502020204030204" pitchFamily="34" charset="0"/>
              <a:ea typeface="Calibri" panose="020F0502020204030204" pitchFamily="34" charset="0"/>
            </a:endParaRPr>
          </a:p>
          <a:p>
            <a:r>
              <a:rPr lang="en-GB" sz="1400" dirty="0">
                <a:effectLst/>
                <a:latin typeface="Arial" panose="020B0604020202020204" pitchFamily="34" charset="0"/>
                <a:ea typeface="Arial" panose="020B0604020202020204" pitchFamily="34" charset="0"/>
              </a:rPr>
              <a:t>We continue to develop CFD models of the flushing scheme in strips, pixels and OSV to aid in the design of the flushing schemes so as to ensure that the </a:t>
            </a:r>
            <a:r>
              <a:rPr lang="en-GB" sz="1400" dirty="0" err="1">
                <a:effectLst/>
                <a:latin typeface="Arial" panose="020B0604020202020204" pitchFamily="34" charset="0"/>
                <a:ea typeface="Arial" panose="020B0604020202020204" pitchFamily="34" charset="0"/>
              </a:rPr>
              <a:t>ITk</a:t>
            </a:r>
            <a:r>
              <a:rPr lang="en-GB" sz="1400" dirty="0">
                <a:effectLst/>
                <a:latin typeface="Arial" panose="020B0604020202020204" pitchFamily="34" charset="0"/>
                <a:ea typeface="Arial" panose="020B0604020202020204" pitchFamily="34" charset="0"/>
              </a:rPr>
              <a:t> is kept dry. </a:t>
            </a:r>
          </a:p>
          <a:p>
            <a:endParaRPr lang="en-GB" sz="1400" dirty="0">
              <a:latin typeface="Arial" panose="020B0604020202020204" pitchFamily="34" charset="0"/>
              <a:ea typeface="Arial" panose="020B0604020202020204" pitchFamily="34" charset="0"/>
            </a:endParaRPr>
          </a:p>
          <a:p>
            <a:pPr algn="just">
              <a:lnSpc>
                <a:spcPct val="107000"/>
              </a:lnSpc>
            </a:pPr>
            <a:r>
              <a:rPr lang="en-GB" sz="1400" b="1" dirty="0">
                <a:effectLst/>
                <a:latin typeface="Arial" panose="020B0604020202020204" pitchFamily="34" charset="0"/>
                <a:ea typeface="Arial" panose="020B0604020202020204" pitchFamily="34" charset="0"/>
              </a:rPr>
              <a:t>AI based Anomaly Detection in the TDAQ Network System</a:t>
            </a:r>
            <a:endParaRPr lang="en-ZA" sz="1400" dirty="0">
              <a:effectLst/>
              <a:latin typeface="Arial" panose="020B0604020202020204" pitchFamily="34" charset="0"/>
              <a:ea typeface="Arial" panose="020B0604020202020204" pitchFamily="34" charset="0"/>
            </a:endParaRPr>
          </a:p>
          <a:p>
            <a:r>
              <a:rPr lang="en-GB" sz="1400" dirty="0">
                <a:effectLst/>
                <a:latin typeface="Arial" panose="020B0604020202020204" pitchFamily="34" charset="0"/>
                <a:ea typeface="Arial" panose="020B0604020202020204" pitchFamily="34" charset="0"/>
              </a:rPr>
              <a:t>A new preventative-maintenance and fault-detection project has been initiated for the ATLAS TDAQ network system, linked to Prof C Harley’s Qualification Task and introducing a new student to this area (MEng student Angelos Anagnostopoulos)</a:t>
            </a:r>
            <a:r>
              <a:rPr lang="en-ZA" sz="1400" dirty="0">
                <a:effectLst/>
              </a:rPr>
              <a:t> </a:t>
            </a:r>
            <a:endParaRPr lang="en-GB" sz="1400" dirty="0">
              <a:effectLst/>
              <a:latin typeface="Arial" panose="020B0604020202020204" pitchFamily="34" charset="0"/>
            </a:endParaRPr>
          </a:p>
          <a:p>
            <a:endParaRPr lang="en-GB" sz="1400" dirty="0">
              <a:latin typeface="Arial" panose="020B0604020202020204" pitchFamily="34" charset="0"/>
              <a:ea typeface="Arial" panose="020B0604020202020204" pitchFamily="34" charset="0"/>
            </a:endParaRPr>
          </a:p>
          <a:p>
            <a:pPr algn="just">
              <a:lnSpc>
                <a:spcPct val="115000"/>
              </a:lnSpc>
            </a:pPr>
            <a:r>
              <a:rPr lang="en-GB" sz="1400" b="1" dirty="0" err="1">
                <a:effectLst/>
                <a:latin typeface="Calibri" panose="020F0502020204030204" pitchFamily="34" charset="0"/>
                <a:ea typeface="Calibri" panose="020F0502020204030204" pitchFamily="34" charset="0"/>
              </a:rPr>
              <a:t>ITk</a:t>
            </a:r>
            <a:r>
              <a:rPr lang="en-GB" sz="1400" b="1" dirty="0">
                <a:effectLst/>
                <a:latin typeface="Calibri" panose="020F0502020204030204" pitchFamily="34" charset="0"/>
                <a:ea typeface="Calibri" panose="020F0502020204030204" pitchFamily="34" charset="0"/>
              </a:rPr>
              <a:t> </a:t>
            </a:r>
            <a:r>
              <a:rPr lang="en-GB" sz="1400" b="1" dirty="0" err="1">
                <a:effectLst/>
                <a:latin typeface="Calibri" panose="020F0502020204030204" pitchFamily="34" charset="0"/>
                <a:ea typeface="Calibri" panose="020F0502020204030204" pitchFamily="34" charset="0"/>
              </a:rPr>
              <a:t>Polymoderator</a:t>
            </a:r>
            <a:r>
              <a:rPr lang="en-GB" sz="1400" b="1" dirty="0">
                <a:effectLst/>
                <a:latin typeface="Calibri" panose="020F0502020204030204" pitchFamily="34" charset="0"/>
                <a:ea typeface="Calibri" panose="020F0502020204030204" pitchFamily="34" charset="0"/>
              </a:rPr>
              <a:t> Design &amp; Testing Activities</a:t>
            </a:r>
            <a:endParaRPr lang="en-ZA" sz="1400" b="1" dirty="0">
              <a:effectLst/>
              <a:latin typeface="Calibri" panose="020F0502020204030204" pitchFamily="34" charset="0"/>
              <a:ea typeface="Calibri" panose="020F0502020204030204" pitchFamily="34" charset="0"/>
            </a:endParaRPr>
          </a:p>
          <a:p>
            <a:r>
              <a:rPr lang="en-GB" sz="1400" dirty="0">
                <a:effectLst/>
                <a:latin typeface="Arial" panose="020B0604020202020204" pitchFamily="34" charset="0"/>
                <a:ea typeface="Arial" panose="020B0604020202020204" pitchFamily="34" charset="0"/>
              </a:rPr>
              <a:t>MSc Student Alex Ross completed the first prototype and installation testing of the </a:t>
            </a:r>
            <a:r>
              <a:rPr lang="en-GB" sz="1400" dirty="0" err="1">
                <a:effectLst/>
                <a:latin typeface="Arial" panose="020B0604020202020204" pitchFamily="34" charset="0"/>
                <a:ea typeface="Arial" panose="020B0604020202020204" pitchFamily="34" charset="0"/>
              </a:rPr>
              <a:t>ITk</a:t>
            </a:r>
            <a:r>
              <a:rPr lang="en-GB" sz="1400" dirty="0">
                <a:effectLst/>
                <a:latin typeface="Arial" panose="020B0604020202020204" pitchFamily="34" charset="0"/>
                <a:ea typeface="Arial" panose="020B0604020202020204" pitchFamily="34" charset="0"/>
              </a:rPr>
              <a:t> </a:t>
            </a:r>
            <a:r>
              <a:rPr lang="en-GB" sz="1400" dirty="0" err="1">
                <a:effectLst/>
                <a:latin typeface="Arial" panose="020B0604020202020204" pitchFamily="34" charset="0"/>
                <a:ea typeface="Arial" panose="020B0604020202020204" pitchFamily="34" charset="0"/>
              </a:rPr>
              <a:t>Polymoderator</a:t>
            </a:r>
            <a:r>
              <a:rPr lang="en-GB" sz="1400" dirty="0">
                <a:effectLst/>
                <a:latin typeface="Arial" panose="020B0604020202020204" pitchFamily="34" charset="0"/>
                <a:ea typeface="Arial" panose="020B0604020202020204" pitchFamily="34" charset="0"/>
              </a:rPr>
              <a:t> barrel at CERN in November 2025. </a:t>
            </a:r>
            <a:endParaRPr lang="en-GB" sz="14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7873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F00DE-FB5D-B541-3B70-ED9BB8429DF0}"/>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80B30D49-3A15-BFD7-B199-BB56B3020BD2}"/>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C39CCD37-414E-1C0E-E474-11386EB6E2BB}"/>
              </a:ext>
            </a:extLst>
          </p:cNvPr>
          <p:cNvSpPr>
            <a:spLocks noGrp="1"/>
          </p:cNvSpPr>
          <p:nvPr>
            <p:ph type="sldNum" sz="quarter" idx="12"/>
          </p:nvPr>
        </p:nvSpPr>
        <p:spPr/>
        <p:txBody>
          <a:bodyPr/>
          <a:lstStyle/>
          <a:p>
            <a:fld id="{C1FF6DA9-008F-8B48-92A6-B652298478BF}" type="slidenum">
              <a:rPr lang="en-US" smtClean="0"/>
              <a:t>5</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029BC00-7F7D-6CBC-071A-F354FC980E5B}"/>
                  </a:ext>
                </a:extLst>
              </p:cNvPr>
              <p:cNvSpPr txBox="1"/>
              <p:nvPr/>
            </p:nvSpPr>
            <p:spPr>
              <a:xfrm>
                <a:off x="707571" y="370182"/>
                <a:ext cx="8164285" cy="4879734"/>
              </a:xfrm>
              <a:prstGeom prst="rect">
                <a:avLst/>
              </a:prstGeom>
              <a:noFill/>
            </p:spPr>
            <p:txBody>
              <a:bodyPr wrap="square">
                <a:spAutoFit/>
              </a:bodyPr>
              <a:lstStyle/>
              <a:p>
                <a:pPr algn="just">
                  <a:lnSpc>
                    <a:spcPct val="115000"/>
                  </a:lnSpc>
                </a:pPr>
                <a:r>
                  <a:rPr lang="en-ZA" dirty="0">
                    <a:effectLst/>
                    <a:latin typeface="Cambria" panose="02040503050406030204" pitchFamily="18" charset="0"/>
                    <a:ea typeface="Arial" panose="020B0604020202020204" pitchFamily="34" charset="0"/>
                  </a:rPr>
                  <a:t>Wits</a:t>
                </a:r>
                <a:endParaRPr lang="en-ZA"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rPr>
                  <a:t> </a:t>
                </a:r>
              </a:p>
              <a:p>
                <a:pPr algn="just">
                  <a:lnSpc>
                    <a:spcPct val="115000"/>
                  </a:lnSpc>
                </a:pPr>
                <a:r>
                  <a:rPr lang="en-ZA" sz="1400" dirty="0">
                    <a:latin typeface="Cambria" panose="02040503050406030204" pitchFamily="18" charset="0"/>
                    <a:ea typeface="Arial" panose="020B0604020202020204" pitchFamily="34" charset="0"/>
                  </a:rPr>
                  <a:t>Physics Analysis:</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b="1" dirty="0">
                    <a:effectLst/>
                    <a:latin typeface="Cambria" panose="02040503050406030204" pitchFamily="18" charset="0"/>
                    <a:ea typeface="Arial" panose="020B0604020202020204" pitchFamily="34" charset="0"/>
                  </a:rPr>
                  <a:t>HBSM: scalar resonances </a:t>
                </a:r>
                <a:r>
                  <a:rPr lang="en-ZA" sz="1400" b="1" dirty="0" err="1">
                    <a:effectLst/>
                    <a:latin typeface="Cambria" panose="02040503050406030204" pitchFamily="18" charset="0"/>
                    <a:ea typeface="Arial" panose="020B0604020202020204" pitchFamily="34" charset="0"/>
                  </a:rPr>
                  <a:t>di-photon+lepton</a:t>
                </a:r>
                <a:r>
                  <a:rPr lang="en-ZA" sz="1400" b="1" dirty="0">
                    <a:effectLst/>
                    <a:latin typeface="Cambria" panose="02040503050406030204" pitchFamily="18" charset="0"/>
                    <a:ea typeface="Arial" panose="020B0604020202020204" pitchFamily="34" charset="0"/>
                  </a:rPr>
                  <a:t> ANA-HMBS-2025-02</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rPr>
                  <a:t>Wits Analysis Team:</a:t>
                </a:r>
                <a:endParaRPr lang="en-ZA" sz="1400" dirty="0">
                  <a:effectLst/>
                  <a:latin typeface="Arial" panose="020B0604020202020204" pitchFamily="34" charset="0"/>
                  <a:ea typeface="Arial" panose="020B0604020202020204" pitchFamily="34" charset="0"/>
                </a:endParaRPr>
              </a:p>
              <a:p>
                <a:pPr marL="228600" algn="just">
                  <a:lnSpc>
                    <a:spcPct val="115000"/>
                  </a:lnSpc>
                </a:pPr>
                <a:r>
                  <a:rPr lang="en-ZA" sz="1400" dirty="0">
                    <a:effectLst/>
                    <a:latin typeface="Cambria" panose="02040503050406030204" pitchFamily="18" charset="0"/>
                    <a:ea typeface="Arial" panose="020B0604020202020204" pitchFamily="34" charset="0"/>
                  </a:rPr>
                  <a:t>Chauhan, Arnav; </a:t>
                </a:r>
                <a:r>
                  <a:rPr lang="en-ZA" sz="1400" dirty="0" err="1">
                    <a:effectLst/>
                    <a:latin typeface="Cambria" panose="02040503050406030204" pitchFamily="18" charset="0"/>
                    <a:ea typeface="Arial" panose="020B0604020202020204" pitchFamily="34" charset="0"/>
                  </a:rPr>
                  <a:t>Kakancu</a:t>
                </a:r>
                <a:r>
                  <a:rPr lang="en-ZA" sz="1400" dirty="0">
                    <a:effectLst/>
                    <a:latin typeface="Cambria" panose="02040503050406030204" pitchFamily="18" charset="0"/>
                    <a:ea typeface="Arial" panose="020B0604020202020204" pitchFamily="34" charset="0"/>
                  </a:rPr>
                  <a:t>, </a:t>
                </a:r>
                <a:r>
                  <a:rPr lang="en-ZA" sz="1400" dirty="0" err="1">
                    <a:effectLst/>
                    <a:latin typeface="Cambria" panose="02040503050406030204" pitchFamily="18" charset="0"/>
                    <a:ea typeface="Arial" panose="020B0604020202020204" pitchFamily="34" charset="0"/>
                  </a:rPr>
                  <a:t>Vuyolwethu</a:t>
                </a:r>
                <a:r>
                  <a:rPr lang="en-ZA" sz="1400" dirty="0">
                    <a:effectLst/>
                    <a:latin typeface="Cambria" panose="02040503050406030204" pitchFamily="18" charset="0"/>
                    <a:ea typeface="Arial" panose="020B0604020202020204" pitchFamily="34" charset="0"/>
                  </a:rPr>
                  <a:t>; Kumar, Mukesh; </a:t>
                </a:r>
                <a:r>
                  <a:rPr lang="en-ZA" sz="1400" dirty="0" err="1">
                    <a:effectLst/>
                    <a:latin typeface="Cambria" panose="02040503050406030204" pitchFamily="18" charset="0"/>
                    <a:ea typeface="Arial" panose="020B0604020202020204" pitchFamily="34" charset="0"/>
                  </a:rPr>
                  <a:t>Leboho</a:t>
                </a:r>
                <a:r>
                  <a:rPr lang="en-ZA" sz="1400" dirty="0">
                    <a:effectLst/>
                    <a:latin typeface="Cambria" panose="02040503050406030204" pitchFamily="18" charset="0"/>
                    <a:ea typeface="Arial" panose="020B0604020202020204" pitchFamily="34" charset="0"/>
                  </a:rPr>
                  <a:t>, Thapelo Gerry; </a:t>
                </a:r>
                <a:r>
                  <a:rPr lang="en-ZA" sz="1400" dirty="0" err="1">
                    <a:effectLst/>
                    <a:latin typeface="Cambria" panose="02040503050406030204" pitchFamily="18" charset="0"/>
                    <a:ea typeface="Arial" panose="020B0604020202020204" pitchFamily="34" charset="0"/>
                  </a:rPr>
                  <a:t>Maroeshe</a:t>
                </a:r>
                <a:r>
                  <a:rPr lang="en-ZA" sz="1400" dirty="0">
                    <a:effectLst/>
                    <a:latin typeface="Cambria" panose="02040503050406030204" pitchFamily="18" charset="0"/>
                    <a:ea typeface="Arial" panose="020B0604020202020204" pitchFamily="34" charset="0"/>
                  </a:rPr>
                  <a:t>, </a:t>
                </a:r>
                <a:r>
                  <a:rPr lang="en-ZA" sz="1400" dirty="0" err="1">
                    <a:effectLst/>
                    <a:latin typeface="Cambria" panose="02040503050406030204" pitchFamily="18" charset="0"/>
                    <a:ea typeface="Arial" panose="020B0604020202020204" pitchFamily="34" charset="0"/>
                  </a:rPr>
                  <a:t>Phodiso</a:t>
                </a:r>
                <a:r>
                  <a:rPr lang="en-ZA" sz="1400" dirty="0">
                    <a:effectLst/>
                    <a:latin typeface="Cambria" panose="02040503050406030204" pitchFamily="18" charset="0"/>
                    <a:ea typeface="Arial" panose="020B0604020202020204" pitchFamily="34" charset="0"/>
                  </a:rPr>
                  <a:t>; Mazini, Rachid; </a:t>
                </a:r>
                <a:r>
                  <a:rPr lang="en-ZA" sz="1400" dirty="0" err="1">
                    <a:effectLst/>
                    <a:latin typeface="Cambria" panose="02040503050406030204" pitchFamily="18" charset="0"/>
                    <a:ea typeface="Arial" panose="020B0604020202020204" pitchFamily="34" charset="0"/>
                  </a:rPr>
                  <a:t>Mbuyiswa</a:t>
                </a:r>
                <a:r>
                  <a:rPr lang="en-ZA" sz="1400" dirty="0">
                    <a:effectLst/>
                    <a:latin typeface="Cambria" panose="02040503050406030204" pitchFamily="18" charset="0"/>
                    <a:ea typeface="Arial" panose="020B0604020202020204" pitchFamily="34" charset="0"/>
                  </a:rPr>
                  <a:t>, </a:t>
                </a:r>
                <a:r>
                  <a:rPr lang="en-ZA" sz="1400" dirty="0" err="1">
                    <a:effectLst/>
                    <a:latin typeface="Cambria" panose="02040503050406030204" pitchFamily="18" charset="0"/>
                    <a:ea typeface="Arial" panose="020B0604020202020204" pitchFamily="34" charset="0"/>
                  </a:rPr>
                  <a:t>Njokweni</a:t>
                </a:r>
                <a:r>
                  <a:rPr lang="en-ZA" sz="1400" dirty="0">
                    <a:effectLst/>
                    <a:latin typeface="Cambria" panose="02040503050406030204" pitchFamily="18" charset="0"/>
                    <a:ea typeface="Arial" panose="020B0604020202020204" pitchFamily="34" charset="0"/>
                  </a:rPr>
                  <a:t>; </a:t>
                </a:r>
                <a:r>
                  <a:rPr lang="en-ZA" sz="1400" dirty="0" err="1">
                    <a:effectLst/>
                    <a:latin typeface="Cambria" panose="02040503050406030204" pitchFamily="18" charset="0"/>
                    <a:ea typeface="Arial" panose="020B0604020202020204" pitchFamily="34" charset="0"/>
                  </a:rPr>
                  <a:t>Mosala</a:t>
                </a:r>
                <a:r>
                  <a:rPr lang="en-ZA" sz="1400" dirty="0">
                    <a:effectLst/>
                    <a:latin typeface="Cambria" panose="02040503050406030204" pitchFamily="18" charset="0"/>
                    <a:ea typeface="Arial" panose="020B0604020202020204" pitchFamily="34" charset="0"/>
                  </a:rPr>
                  <a:t>, Karabo; Ndhlovu, </a:t>
                </a:r>
                <a:r>
                  <a:rPr lang="en-ZA" sz="1400" dirty="0" err="1">
                    <a:effectLst/>
                    <a:latin typeface="Cambria" panose="02040503050406030204" pitchFamily="18" charset="0"/>
                    <a:ea typeface="Arial" panose="020B0604020202020204" pitchFamily="34" charset="0"/>
                  </a:rPr>
                  <a:t>Baballo</a:t>
                </a:r>
                <a:r>
                  <a:rPr lang="en-ZA" sz="1400" dirty="0">
                    <a:effectLst/>
                    <a:latin typeface="Cambria" panose="02040503050406030204" pitchFamily="18" charset="0"/>
                    <a:ea typeface="Arial" panose="020B0604020202020204" pitchFamily="34" charset="0"/>
                  </a:rPr>
                  <a:t>-Victor; Ngobeni, Donald; </a:t>
                </a:r>
                <a:r>
                  <a:rPr lang="en-ZA" sz="1400" dirty="0" err="1">
                    <a:effectLst/>
                    <a:latin typeface="Cambria" panose="02040503050406030204" pitchFamily="18" charset="0"/>
                    <a:ea typeface="Arial" panose="020B0604020202020204" pitchFamily="34" charset="0"/>
                  </a:rPr>
                  <a:t>Nkadimeng</a:t>
                </a:r>
                <a:r>
                  <a:rPr lang="en-ZA" sz="1400" dirty="0">
                    <a:effectLst/>
                    <a:latin typeface="Cambria" panose="02040503050406030204" pitchFamily="18" charset="0"/>
                    <a:ea typeface="Arial" panose="020B0604020202020204" pitchFamily="34" charset="0"/>
                  </a:rPr>
                  <a:t>, Edward </a:t>
                </a:r>
                <a:r>
                  <a:rPr lang="en-ZA" sz="1400" dirty="0" err="1">
                    <a:effectLst/>
                    <a:latin typeface="Cambria" panose="02040503050406030204" pitchFamily="18" charset="0"/>
                    <a:ea typeface="Arial" panose="020B0604020202020204" pitchFamily="34" charset="0"/>
                  </a:rPr>
                  <a:t>Khomotso</a:t>
                </a:r>
                <a:r>
                  <a:rPr lang="en-ZA" sz="1400" dirty="0">
                    <a:effectLst/>
                    <a:latin typeface="Cambria" panose="02040503050406030204" pitchFamily="18" charset="0"/>
                    <a:ea typeface="Arial" panose="020B0604020202020204" pitchFamily="34" charset="0"/>
                  </a:rPr>
                  <a:t>; Nnaji, Chinedu Jude; </a:t>
                </a:r>
                <a:r>
                  <a:rPr lang="en-ZA" sz="1400" dirty="0" err="1">
                    <a:effectLst/>
                    <a:latin typeface="Cambria" panose="02040503050406030204" pitchFamily="18" charset="0"/>
                    <a:ea typeface="Arial" panose="020B0604020202020204" pitchFamily="34" charset="0"/>
                  </a:rPr>
                  <a:t>Ntumbe</a:t>
                </a:r>
                <a:r>
                  <a:rPr lang="en-ZA" sz="1400" dirty="0">
                    <a:effectLst/>
                    <a:latin typeface="Cambria" panose="02040503050406030204" pitchFamily="18" charset="0"/>
                    <a:ea typeface="Arial" panose="020B0604020202020204" pitchFamily="34" charset="0"/>
                  </a:rPr>
                  <a:t>, </a:t>
                </a:r>
                <a:r>
                  <a:rPr lang="en-ZA" sz="1400" dirty="0" err="1">
                    <a:effectLst/>
                    <a:latin typeface="Cambria" panose="02040503050406030204" pitchFamily="18" charset="0"/>
                    <a:ea typeface="Arial" panose="020B0604020202020204" pitchFamily="34" charset="0"/>
                  </a:rPr>
                  <a:t>Kgothatso</a:t>
                </a:r>
                <a:r>
                  <a:rPr lang="en-ZA" sz="1400" dirty="0">
                    <a:effectLst/>
                    <a:latin typeface="Cambria" panose="02040503050406030204" pitchFamily="18" charset="0"/>
                    <a:ea typeface="Arial" panose="020B0604020202020204" pitchFamily="34" charset="0"/>
                  </a:rPr>
                  <a:t> Tshepo; </a:t>
                </a:r>
                <a:r>
                  <a:rPr lang="en-ZA" sz="1400" dirty="0" err="1">
                    <a:effectLst/>
                    <a:latin typeface="Cambria" panose="02040503050406030204" pitchFamily="18" charset="0"/>
                    <a:ea typeface="Arial" panose="020B0604020202020204" pitchFamily="34" charset="0"/>
                  </a:rPr>
                  <a:t>Rapheeha</a:t>
                </a:r>
                <a:r>
                  <a:rPr lang="en-ZA" sz="1400" dirty="0">
                    <a:effectLst/>
                    <a:latin typeface="Cambria" panose="02040503050406030204" pitchFamily="18" charset="0"/>
                    <a:ea typeface="Arial" panose="020B0604020202020204" pitchFamily="34" charset="0"/>
                  </a:rPr>
                  <a:t>, Phuti </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rPr>
                  <a:t>Main physics aim Search for di-photon resonances in association with leptons, target range 130-200 GeV.</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rPr>
                  <a:t>Data-set used Partial Run 3 (2022-2024)</a:t>
                </a:r>
              </a:p>
              <a:p>
                <a:pPr algn="just">
                  <a:lnSpc>
                    <a:spcPct val="115000"/>
                  </a:lnSpc>
                </a:pPr>
                <a:endParaRPr lang="en-ZA" sz="1400" dirty="0">
                  <a:latin typeface="Cambria" panose="02040503050406030204" pitchFamily="18" charset="0"/>
                  <a:ea typeface="Arial" panose="020B0604020202020204" pitchFamily="34" charset="0"/>
                </a:endParaRPr>
              </a:p>
              <a:p>
                <a:pPr algn="just">
                  <a:lnSpc>
                    <a:spcPct val="115000"/>
                  </a:lnSpc>
                </a:pPr>
                <a:r>
                  <a:rPr lang="en-ZA" sz="1400" b="1" dirty="0">
                    <a:solidFill>
                      <a:srgbClr val="000000"/>
                    </a:solidFill>
                    <a:effectLst/>
                    <a:latin typeface="Cambria" panose="02040503050406030204" pitchFamily="18" charset="0"/>
                    <a:ea typeface="Times New Roman" panose="02020603050405020304" pitchFamily="18" charset="0"/>
                  </a:rPr>
                  <a:t>Search for Dark photons in </a:t>
                </a:r>
                <a14:m>
                  <m:oMath xmlns:m="http://schemas.openxmlformats.org/officeDocument/2006/math">
                    <m:r>
                      <a:rPr lang="en-ZA" sz="1400" b="1" i="1">
                        <a:solidFill>
                          <a:srgbClr val="000000"/>
                        </a:solidFill>
                        <a:effectLst/>
                        <a:latin typeface="Cambria Math" panose="02040503050406030204" pitchFamily="18" charset="0"/>
                        <a:ea typeface="Times New Roman" panose="02020603050405020304" pitchFamily="18" charset="0"/>
                      </a:rPr>
                      <m:t>𝑯</m:t>
                    </m:r>
                    <m:r>
                      <a:rPr lang="en-ZA" sz="1400" b="1" i="1">
                        <a:solidFill>
                          <a:srgbClr val="000000"/>
                        </a:solidFill>
                        <a:effectLst/>
                        <a:latin typeface="Cambria Math" panose="02040503050406030204" pitchFamily="18" charset="0"/>
                        <a:ea typeface="Times New Roman" panose="02020603050405020304" pitchFamily="18" charset="0"/>
                      </a:rPr>
                      <m:t>⟶</m:t>
                    </m:r>
                    <m:r>
                      <a:rPr lang="en-ZA" sz="1400" b="1" i="1">
                        <a:solidFill>
                          <a:srgbClr val="000000"/>
                        </a:solidFill>
                        <a:effectLst/>
                        <a:latin typeface="Cambria Math" panose="02040503050406030204" pitchFamily="18" charset="0"/>
                        <a:ea typeface="Times New Roman" panose="02020603050405020304" pitchFamily="18" charset="0"/>
                      </a:rPr>
                      <m:t>𝒁</m:t>
                    </m:r>
                    <m:r>
                      <a:rPr lang="en-ZA" sz="1400" b="1" i="1">
                        <a:solidFill>
                          <a:srgbClr val="000000"/>
                        </a:solidFill>
                        <a:effectLst/>
                        <a:latin typeface="Cambria Math" panose="02040503050406030204" pitchFamily="18" charset="0"/>
                        <a:ea typeface="Times New Roman" panose="02020603050405020304" pitchFamily="18" charset="0"/>
                      </a:rPr>
                      <m:t>+</m:t>
                    </m:r>
                    <m:sSub>
                      <m:sSubPr>
                        <m:ctrlPr>
                          <a:rPr lang="en-ZA" sz="1400" b="1" i="1">
                            <a:solidFill>
                              <a:srgbClr val="000000"/>
                            </a:solidFill>
                            <a:effectLst/>
                            <a:latin typeface="Cambria Math" panose="02040503050406030204" pitchFamily="18" charset="0"/>
                            <a:ea typeface="Times New Roman" panose="02020603050405020304" pitchFamily="18" charset="0"/>
                          </a:rPr>
                        </m:ctrlPr>
                      </m:sSubPr>
                      <m:e>
                        <m:r>
                          <a:rPr lang="en-ZA" sz="1400" b="1" i="1">
                            <a:solidFill>
                              <a:srgbClr val="000000"/>
                            </a:solidFill>
                            <a:effectLst/>
                            <a:latin typeface="Cambria Math" panose="02040503050406030204" pitchFamily="18" charset="0"/>
                            <a:ea typeface="Times New Roman" panose="02020603050405020304" pitchFamily="18" charset="0"/>
                          </a:rPr>
                          <m:t>𝜸</m:t>
                        </m:r>
                      </m:e>
                      <m:sub>
                        <m:r>
                          <a:rPr lang="en-ZA" sz="1400" b="1" i="1">
                            <a:solidFill>
                              <a:srgbClr val="000000"/>
                            </a:solidFill>
                            <a:effectLst/>
                            <a:latin typeface="Cambria Math" panose="02040503050406030204" pitchFamily="18" charset="0"/>
                            <a:ea typeface="Times New Roman" panose="02020603050405020304" pitchFamily="18" charset="0"/>
                          </a:rPr>
                          <m:t>𝒅</m:t>
                        </m:r>
                      </m:sub>
                    </m:sSub>
                  </m:oMath>
                </a14:m>
                <a:r>
                  <a:rPr lang="en-ZA" sz="1400" b="1" dirty="0">
                    <a:solidFill>
                      <a:srgbClr val="000000"/>
                    </a:solidFill>
                    <a:effectLst/>
                    <a:latin typeface="Cambria" panose="02040503050406030204" pitchFamily="18" charset="0"/>
                    <a:ea typeface="Times New Roman" panose="02020603050405020304" pitchFamily="18" charset="0"/>
                  </a:rPr>
                  <a:t> in the </a:t>
                </a:r>
                <a14:m>
                  <m:oMath xmlns:m="http://schemas.openxmlformats.org/officeDocument/2006/math">
                    <m:sSup>
                      <m:sSupPr>
                        <m:ctrlPr>
                          <a:rPr lang="en-ZA" sz="1400" b="1" i="1">
                            <a:solidFill>
                              <a:srgbClr val="000000"/>
                            </a:solidFill>
                            <a:effectLst/>
                            <a:latin typeface="Cambria Math" panose="02040503050406030204" pitchFamily="18" charset="0"/>
                            <a:ea typeface="Times New Roman" panose="02020603050405020304" pitchFamily="18" charset="0"/>
                          </a:rPr>
                        </m:ctrlPr>
                      </m:sSupPr>
                      <m:e>
                        <m:r>
                          <a:rPr lang="en-ZA" sz="1400" b="1" i="1">
                            <a:solidFill>
                              <a:srgbClr val="000000"/>
                            </a:solidFill>
                            <a:effectLst/>
                            <a:latin typeface="Cambria Math" panose="02040503050406030204" pitchFamily="18" charset="0"/>
                            <a:ea typeface="Times New Roman" panose="02020603050405020304" pitchFamily="18" charset="0"/>
                          </a:rPr>
                          <m:t>𝒍</m:t>
                        </m:r>
                      </m:e>
                      <m:sup>
                        <m:r>
                          <a:rPr lang="en-ZA" sz="1400" b="1" i="1">
                            <a:solidFill>
                              <a:srgbClr val="000000"/>
                            </a:solidFill>
                            <a:effectLst/>
                            <a:latin typeface="Cambria Math" panose="02040503050406030204" pitchFamily="18" charset="0"/>
                            <a:ea typeface="Times New Roman" panose="02020603050405020304" pitchFamily="18" charset="0"/>
                          </a:rPr>
                          <m:t>+</m:t>
                        </m:r>
                      </m:sup>
                    </m:sSup>
                    <m:sSup>
                      <m:sSupPr>
                        <m:ctrlPr>
                          <a:rPr lang="en-ZA" sz="1400" b="1" i="1">
                            <a:solidFill>
                              <a:srgbClr val="000000"/>
                            </a:solidFill>
                            <a:effectLst/>
                            <a:latin typeface="Cambria Math" panose="02040503050406030204" pitchFamily="18" charset="0"/>
                            <a:ea typeface="Times New Roman" panose="02020603050405020304" pitchFamily="18" charset="0"/>
                          </a:rPr>
                        </m:ctrlPr>
                      </m:sSupPr>
                      <m:e>
                        <m:r>
                          <a:rPr lang="en-ZA" sz="1400" b="1" i="1">
                            <a:solidFill>
                              <a:srgbClr val="000000"/>
                            </a:solidFill>
                            <a:effectLst/>
                            <a:latin typeface="Cambria Math" panose="02040503050406030204" pitchFamily="18" charset="0"/>
                            <a:ea typeface="Times New Roman" panose="02020603050405020304" pitchFamily="18" charset="0"/>
                          </a:rPr>
                          <m:t>𝒍</m:t>
                        </m:r>
                      </m:e>
                      <m:sup>
                        <m:r>
                          <a:rPr lang="en-ZA" sz="1400" b="1" i="1">
                            <a:solidFill>
                              <a:srgbClr val="000000"/>
                            </a:solidFill>
                            <a:effectLst/>
                            <a:latin typeface="Cambria Math" panose="02040503050406030204" pitchFamily="18" charset="0"/>
                            <a:ea typeface="Times New Roman" panose="02020603050405020304" pitchFamily="18" charset="0"/>
                          </a:rPr>
                          <m:t>−</m:t>
                        </m:r>
                      </m:sup>
                    </m:sSup>
                    <m:r>
                      <a:rPr lang="en-ZA" sz="1400" b="1" i="1">
                        <a:solidFill>
                          <a:srgbClr val="000000"/>
                        </a:solidFill>
                        <a:effectLst/>
                        <a:latin typeface="Cambria Math" panose="02040503050406030204" pitchFamily="18" charset="0"/>
                        <a:ea typeface="Times New Roman" panose="02020603050405020304" pitchFamily="18" charset="0"/>
                      </a:rPr>
                      <m:t>+</m:t>
                    </m:r>
                    <m:sSubSup>
                      <m:sSubSupPr>
                        <m:ctrlPr>
                          <a:rPr lang="en-ZA" sz="1400" b="1" i="1">
                            <a:solidFill>
                              <a:srgbClr val="000000"/>
                            </a:solidFill>
                            <a:effectLst/>
                            <a:latin typeface="Cambria Math" panose="02040503050406030204" pitchFamily="18" charset="0"/>
                            <a:ea typeface="Times New Roman" panose="02020603050405020304" pitchFamily="18" charset="0"/>
                          </a:rPr>
                        </m:ctrlPr>
                      </m:sSubSupPr>
                      <m:e>
                        <m:r>
                          <a:rPr lang="en-ZA" sz="1400" b="1" i="1">
                            <a:solidFill>
                              <a:srgbClr val="000000"/>
                            </a:solidFill>
                            <a:effectLst/>
                            <a:latin typeface="Cambria Math" panose="02040503050406030204" pitchFamily="18" charset="0"/>
                            <a:ea typeface="Times New Roman" panose="02020603050405020304" pitchFamily="18" charset="0"/>
                          </a:rPr>
                          <m:t>𝑬</m:t>
                        </m:r>
                      </m:e>
                      <m:sub>
                        <m:r>
                          <a:rPr lang="en-ZA" sz="1400" b="1" i="1">
                            <a:solidFill>
                              <a:srgbClr val="000000"/>
                            </a:solidFill>
                            <a:effectLst/>
                            <a:latin typeface="Cambria Math" panose="02040503050406030204" pitchFamily="18" charset="0"/>
                            <a:ea typeface="Times New Roman" panose="02020603050405020304" pitchFamily="18" charset="0"/>
                          </a:rPr>
                          <m:t>𝑻</m:t>
                        </m:r>
                      </m:sub>
                      <m:sup>
                        <m:r>
                          <a:rPr lang="en-ZA" sz="1400" b="1" i="1">
                            <a:solidFill>
                              <a:srgbClr val="000000"/>
                            </a:solidFill>
                            <a:effectLst/>
                            <a:latin typeface="Cambria Math" panose="02040503050406030204" pitchFamily="18" charset="0"/>
                            <a:ea typeface="Times New Roman" panose="02020603050405020304" pitchFamily="18" charset="0"/>
                          </a:rPr>
                          <m:t>𝒎𝒊𝒔𝒔</m:t>
                        </m:r>
                      </m:sup>
                    </m:sSubSup>
                  </m:oMath>
                </a14:m>
                <a:r>
                  <a:rPr lang="en-ZA" sz="1400" b="1" dirty="0">
                    <a:solidFill>
                      <a:srgbClr val="000000"/>
                    </a:solidFill>
                    <a:effectLst/>
                    <a:latin typeface="Cambria" panose="02040503050406030204" pitchFamily="18" charset="0"/>
                    <a:ea typeface="Times New Roman" panose="02020603050405020304" pitchFamily="18" charset="0"/>
                  </a:rPr>
                  <a:t> final state: (</a:t>
                </a:r>
                <a:r>
                  <a:rPr lang="en-GB" sz="1400" b="1" dirty="0">
                    <a:solidFill>
                      <a:srgbClr val="000000"/>
                    </a:solidFill>
                    <a:effectLst/>
                    <a:latin typeface="Cambria" panose="02040503050406030204" pitchFamily="18" charset="0"/>
                    <a:ea typeface="Times New Roman" panose="02020603050405020304" pitchFamily="18" charset="0"/>
                  </a:rPr>
                  <a:t>EXOT-2023-28) </a:t>
                </a:r>
                <a:r>
                  <a:rPr lang="en-GB" sz="1400" b="1" i="1" dirty="0">
                    <a:solidFill>
                      <a:srgbClr val="000000"/>
                    </a:solidFill>
                    <a:effectLst/>
                    <a:latin typeface="Cambria" panose="02040503050406030204" pitchFamily="18" charset="0"/>
                    <a:ea typeface="Times New Roman" panose="02020603050405020304" pitchFamily="18" charset="0"/>
                  </a:rPr>
                  <a:t> (R. Mazini, T. </a:t>
                </a:r>
                <a:r>
                  <a:rPr lang="en-GB" sz="1400" b="1" i="1" dirty="0" err="1">
                    <a:solidFill>
                      <a:srgbClr val="000000"/>
                    </a:solidFill>
                    <a:effectLst/>
                    <a:latin typeface="Cambria" panose="02040503050406030204" pitchFamily="18" charset="0"/>
                    <a:ea typeface="Times New Roman" panose="02020603050405020304" pitchFamily="18" charset="0"/>
                  </a:rPr>
                  <a:t>Lepota</a:t>
                </a:r>
                <a:r>
                  <a:rPr lang="en-GB" sz="1400" b="1" i="1" dirty="0">
                    <a:solidFill>
                      <a:srgbClr val="000000"/>
                    </a:solidFill>
                    <a:effectLst/>
                    <a:latin typeface="Cambria" panose="02040503050406030204" pitchFamily="18" charset="0"/>
                    <a:ea typeface="Times New Roman" panose="02020603050405020304" pitchFamily="18" charset="0"/>
                  </a:rPr>
                  <a:t>, K. Tau, R. Rimer, A. </a:t>
                </a:r>
                <a:r>
                  <a:rPr lang="en-GB" sz="1400" b="1" i="1" dirty="0" err="1">
                    <a:solidFill>
                      <a:srgbClr val="000000"/>
                    </a:solidFill>
                    <a:effectLst/>
                    <a:latin typeface="Cambria" panose="02040503050406030204" pitchFamily="18" charset="0"/>
                    <a:ea typeface="Times New Roman" panose="02020603050405020304" pitchFamily="18" charset="0"/>
                  </a:rPr>
                  <a:t>Laha</a:t>
                </a:r>
                <a:r>
                  <a:rPr lang="en-GB" sz="1400" b="1" i="1" dirty="0">
                    <a:solidFill>
                      <a:srgbClr val="000000"/>
                    </a:solidFill>
                    <a:effectLst/>
                    <a:latin typeface="Cambria" panose="02040503050406030204" pitchFamily="18" charset="0"/>
                    <a:ea typeface="Times New Roman" panose="02020603050405020304" pitchFamily="18" charset="0"/>
                  </a:rPr>
                  <a:t>, M. Kumar): </a:t>
                </a:r>
                <a:r>
                  <a:rPr lang="en-GB" sz="1400" dirty="0"/>
                  <a:t>This analysis uses the ATLAS experiment collected data in proton-proton collisions to explore the production of a dark photon originating from the Higgs boson portal to DM, via the decay </a:t>
                </a:r>
                <a14:m>
                  <m:oMath xmlns:m="http://schemas.openxmlformats.org/officeDocument/2006/math">
                    <m:r>
                      <a:rPr lang="en-ZA" sz="1400" i="1"/>
                      <m:t>𝐻</m:t>
                    </m:r>
                    <m:r>
                      <a:rPr lang="en-ZA" sz="1400" i="1"/>
                      <m:t>⟶</m:t>
                    </m:r>
                    <m:r>
                      <a:rPr lang="en-ZA" sz="1400" i="1"/>
                      <m:t>𝑍</m:t>
                    </m:r>
                    <m:r>
                      <a:rPr lang="en-ZA" sz="1400" i="1"/>
                      <m:t>+</m:t>
                    </m:r>
                    <m:sSub>
                      <m:sSubPr>
                        <m:ctrlPr>
                          <a:rPr lang="en-ZA" sz="1400" i="1"/>
                        </m:ctrlPr>
                      </m:sSubPr>
                      <m:e>
                        <m:r>
                          <a:rPr lang="en-ZA" sz="1400" i="1"/>
                          <m:t>𝛾</m:t>
                        </m:r>
                      </m:e>
                      <m:sub>
                        <m:r>
                          <a:rPr lang="en-ZA" sz="1400" i="1"/>
                          <m:t>𝑑</m:t>
                        </m:r>
                      </m:sub>
                    </m:sSub>
                  </m:oMath>
                </a14:m>
                <a:r>
                  <a:rPr lang="en-ZA" sz="1400" dirty="0"/>
                  <a:t>, with </a:t>
                </a:r>
                <a14:m>
                  <m:oMath xmlns:m="http://schemas.openxmlformats.org/officeDocument/2006/math">
                    <m:r>
                      <a:rPr lang="en-ZA" sz="1400" i="1"/>
                      <m:t>𝑍</m:t>
                    </m:r>
                    <m:r>
                      <a:rPr lang="en-ZA" sz="1400" i="1"/>
                      <m:t>⟶</m:t>
                    </m:r>
                    <m:sSup>
                      <m:sSupPr>
                        <m:ctrlPr>
                          <a:rPr lang="en-ZA" sz="1400" b="1" i="1"/>
                        </m:ctrlPr>
                      </m:sSupPr>
                      <m:e>
                        <m:r>
                          <a:rPr lang="en-ZA" sz="1400" b="1" i="1"/>
                          <m:t>𝒍</m:t>
                        </m:r>
                      </m:e>
                      <m:sup>
                        <m:r>
                          <a:rPr lang="en-ZA" sz="1400" b="1" i="1"/>
                          <m:t>+</m:t>
                        </m:r>
                      </m:sup>
                    </m:sSup>
                    <m:sSup>
                      <m:sSupPr>
                        <m:ctrlPr>
                          <a:rPr lang="en-ZA" sz="1400" b="1" i="1"/>
                        </m:ctrlPr>
                      </m:sSupPr>
                      <m:e>
                        <m:r>
                          <a:rPr lang="en-ZA" sz="1400" b="1" i="1"/>
                          <m:t>𝒍</m:t>
                        </m:r>
                      </m:e>
                      <m:sup>
                        <m:r>
                          <a:rPr lang="en-ZA" sz="1400" b="1" i="1"/>
                          <m:t>−</m:t>
                        </m:r>
                      </m:sup>
                    </m:sSup>
                  </m:oMath>
                </a14:m>
                <a:r>
                  <a:rPr lang="en-ZA" sz="1400" dirty="0"/>
                  <a:t>, which leads to a </a:t>
                </a:r>
                <a14:m>
                  <m:oMath xmlns:m="http://schemas.openxmlformats.org/officeDocument/2006/math">
                    <m:sSup>
                      <m:sSupPr>
                        <m:ctrlPr>
                          <a:rPr lang="en-ZA" sz="1400" i="1"/>
                        </m:ctrlPr>
                      </m:sSupPr>
                      <m:e>
                        <m:r>
                          <a:rPr lang="en-ZA" sz="1400" i="1"/>
                          <m:t>𝑙</m:t>
                        </m:r>
                      </m:e>
                      <m:sup>
                        <m:r>
                          <a:rPr lang="en-ZA" sz="1400" i="1"/>
                          <m:t>+</m:t>
                        </m:r>
                      </m:sup>
                    </m:sSup>
                    <m:sSup>
                      <m:sSupPr>
                        <m:ctrlPr>
                          <a:rPr lang="en-ZA" sz="1400" i="1"/>
                        </m:ctrlPr>
                      </m:sSupPr>
                      <m:e>
                        <m:r>
                          <a:rPr lang="en-ZA" sz="1400" i="1"/>
                          <m:t>𝑙</m:t>
                        </m:r>
                      </m:e>
                      <m:sup>
                        <m:r>
                          <a:rPr lang="en-ZA" sz="1400" i="1"/>
                          <m:t>−</m:t>
                        </m:r>
                      </m:sup>
                    </m:sSup>
                    <m:r>
                      <a:rPr lang="en-ZA" sz="1400" i="1"/>
                      <m:t>+</m:t>
                    </m:r>
                    <m:sSubSup>
                      <m:sSubSupPr>
                        <m:ctrlPr>
                          <a:rPr lang="en-ZA" sz="1400" i="1"/>
                        </m:ctrlPr>
                      </m:sSubSupPr>
                      <m:e>
                        <m:r>
                          <a:rPr lang="en-ZA" sz="1400" i="1"/>
                          <m:t>𝐸</m:t>
                        </m:r>
                      </m:e>
                      <m:sub>
                        <m:r>
                          <a:rPr lang="en-ZA" sz="1400" i="1"/>
                          <m:t>𝑇</m:t>
                        </m:r>
                      </m:sub>
                      <m:sup>
                        <m:r>
                          <a:rPr lang="en-ZA" sz="1400" i="1"/>
                          <m:t>𝑚𝑖𝑠𝑠</m:t>
                        </m:r>
                      </m:sup>
                    </m:sSubSup>
                  </m:oMath>
                </a14:m>
                <a:r>
                  <a:rPr lang="en-ZA" sz="1400" dirty="0"/>
                  <a:t> final state</a:t>
                </a:r>
                <a:r>
                  <a:rPr lang="en-GB" sz="1400" dirty="0"/>
                  <a:t>. </a:t>
                </a:r>
                <a:endParaRPr lang="en-ZA" sz="1400" dirty="0">
                  <a:effectLst/>
                  <a:latin typeface="Arial" panose="020B0604020202020204" pitchFamily="34" charset="0"/>
                  <a:ea typeface="Arial" panose="020B0604020202020204" pitchFamily="34" charset="0"/>
                </a:endParaRPr>
              </a:p>
              <a:p>
                <a:pPr algn="just">
                  <a:lnSpc>
                    <a:spcPct val="115000"/>
                  </a:lnSpc>
                </a:pPr>
                <a:endParaRPr lang="en-ZA" sz="1400" dirty="0">
                  <a:effectLst/>
                  <a:latin typeface="Cambria" panose="02040503050406030204" pitchFamily="18" charset="0"/>
                  <a:ea typeface="Arial" panose="020B0604020202020204" pitchFamily="34" charset="0"/>
                </a:endParaRPr>
              </a:p>
              <a:p>
                <a:pPr algn="just">
                  <a:lnSpc>
                    <a:spcPct val="115000"/>
                  </a:lnSpc>
                </a:pPr>
                <a:endParaRPr lang="en-ZA" sz="1400" dirty="0">
                  <a:effectLst/>
                  <a:latin typeface="Arial" panose="020B0604020202020204" pitchFamily="34" charset="0"/>
                  <a:ea typeface="Arial" panose="020B0604020202020204" pitchFamily="34" charset="0"/>
                </a:endParaRPr>
              </a:p>
            </p:txBody>
          </p:sp>
        </mc:Choice>
        <mc:Fallback>
          <p:sp>
            <p:nvSpPr>
              <p:cNvPr id="6" name="TextBox 5">
                <a:extLst>
                  <a:ext uri="{FF2B5EF4-FFF2-40B4-BE49-F238E27FC236}">
                    <a16:creationId xmlns:a16="http://schemas.microsoft.com/office/drawing/2014/main" id="{3029BC00-7F7D-6CBC-071A-F354FC980E5B}"/>
                  </a:ext>
                </a:extLst>
              </p:cNvPr>
              <p:cNvSpPr txBox="1">
                <a:spLocks noRot="1" noChangeAspect="1" noMove="1" noResize="1" noEditPoints="1" noAdjustHandles="1" noChangeArrowheads="1" noChangeShapeType="1" noTextEdit="1"/>
              </p:cNvSpPr>
              <p:nvPr/>
            </p:nvSpPr>
            <p:spPr>
              <a:xfrm>
                <a:off x="707571" y="370182"/>
                <a:ext cx="8164285" cy="4879734"/>
              </a:xfrm>
              <a:prstGeom prst="rect">
                <a:avLst/>
              </a:prstGeom>
              <a:blipFill>
                <a:blip r:embed="rId2"/>
                <a:stretch>
                  <a:fillRect l="-621" t="-519" r="-15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85FC1A7E-DD4E-D315-3729-456C94F2B1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324" y="5061276"/>
            <a:ext cx="7039105" cy="1224323"/>
          </a:xfrm>
          <a:prstGeom prst="rect">
            <a:avLst/>
          </a:prstGeom>
          <a:noFill/>
          <a:ln>
            <a:noFill/>
          </a:ln>
        </p:spPr>
      </p:pic>
    </p:spTree>
    <p:extLst>
      <p:ext uri="{BB962C8B-B14F-4D97-AF65-F5344CB8AC3E}">
        <p14:creationId xmlns:p14="http://schemas.microsoft.com/office/powerpoint/2010/main" val="323054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BDC45-048F-844E-221A-8411E4AAC9FE}"/>
              </a:ext>
            </a:extLst>
          </p:cNvPr>
          <p:cNvSpPr>
            <a:spLocks noGrp="1"/>
          </p:cNvSpPr>
          <p:nvPr>
            <p:ph type="title"/>
          </p:nvPr>
        </p:nvSpPr>
        <p:spPr>
          <a:xfrm>
            <a:off x="725926" y="258008"/>
            <a:ext cx="2642954" cy="678163"/>
          </a:xfrm>
        </p:spPr>
        <p:txBody>
          <a:bodyPr vert="horz" lIns="91440" tIns="45720" rIns="91440" bIns="45720" rtlCol="0" anchor="t">
            <a:normAutofit fontScale="90000"/>
          </a:bodyPr>
          <a:lstStyle/>
          <a:p>
            <a:pPr defTabSz="914400"/>
            <a:r>
              <a:rPr lang="en-US" dirty="0"/>
              <a:t>HGTD</a:t>
            </a:r>
          </a:p>
        </p:txBody>
      </p:sp>
      <p:sp>
        <p:nvSpPr>
          <p:cNvPr id="13" name="Rectangle 12">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Date Placeholder 14">
            <a:extLst>
              <a:ext uri="{FF2B5EF4-FFF2-40B4-BE49-F238E27FC236}">
                <a16:creationId xmlns:a16="http://schemas.microsoft.com/office/drawing/2014/main" id="{BBDCFC87-6BA7-9DED-A6A0-15AB5CC96F13}"/>
              </a:ext>
            </a:extLst>
          </p:cNvPr>
          <p:cNvSpPr>
            <a:spLocks noGrp="1"/>
          </p:cNvSpPr>
          <p:nvPr>
            <p:ph type="dt" sz="half" idx="10"/>
          </p:nvPr>
        </p:nvSpPr>
        <p:spPr/>
        <p:txBody>
          <a:bodyPr/>
          <a:lstStyle/>
          <a:p>
            <a:r>
              <a:rPr lang="en-ZA"/>
              <a:t>8-July-2026</a:t>
            </a:r>
            <a:endParaRPr lang="en-US"/>
          </a:p>
        </p:txBody>
      </p:sp>
      <p:sp>
        <p:nvSpPr>
          <p:cNvPr id="16" name="Footer Placeholder 15">
            <a:extLst>
              <a:ext uri="{FF2B5EF4-FFF2-40B4-BE49-F238E27FC236}">
                <a16:creationId xmlns:a16="http://schemas.microsoft.com/office/drawing/2014/main" id="{429297B0-CF58-6332-EC4E-D8F07059AD7B}"/>
              </a:ext>
            </a:extLst>
          </p:cNvPr>
          <p:cNvSpPr>
            <a:spLocks noGrp="1"/>
          </p:cNvSpPr>
          <p:nvPr>
            <p:ph type="ftr" sz="quarter" idx="11"/>
          </p:nvPr>
        </p:nvSpPr>
        <p:spPr/>
        <p:txBody>
          <a:bodyPr/>
          <a:lstStyle/>
          <a:p>
            <a:r>
              <a:rPr lang="en-US"/>
              <a:t>Mukesh Kumar, Wits SAIP2026</a:t>
            </a:r>
          </a:p>
        </p:txBody>
      </p:sp>
      <p:sp>
        <p:nvSpPr>
          <p:cNvPr id="17" name="Slide Number Placeholder 16">
            <a:extLst>
              <a:ext uri="{FF2B5EF4-FFF2-40B4-BE49-F238E27FC236}">
                <a16:creationId xmlns:a16="http://schemas.microsoft.com/office/drawing/2014/main" id="{66617962-9CBB-2808-3D84-B621A3F89913}"/>
              </a:ext>
            </a:extLst>
          </p:cNvPr>
          <p:cNvSpPr>
            <a:spLocks noGrp="1"/>
          </p:cNvSpPr>
          <p:nvPr>
            <p:ph type="sldNum" sz="quarter" idx="12"/>
          </p:nvPr>
        </p:nvSpPr>
        <p:spPr/>
        <p:txBody>
          <a:bodyPr/>
          <a:lstStyle/>
          <a:p>
            <a:fld id="{C1FF6DA9-008F-8B48-92A6-B652298478BF}" type="slidenum">
              <a:rPr lang="en-US" smtClean="0"/>
              <a:t>6</a:t>
            </a:fld>
            <a:endParaRPr lang="en-US"/>
          </a:p>
        </p:txBody>
      </p:sp>
      <p:sp>
        <p:nvSpPr>
          <p:cNvPr id="6" name="TextBox 5">
            <a:extLst>
              <a:ext uri="{FF2B5EF4-FFF2-40B4-BE49-F238E27FC236}">
                <a16:creationId xmlns:a16="http://schemas.microsoft.com/office/drawing/2014/main" id="{B1740EB1-80CD-95AE-958E-1F2A9BD88D4C}"/>
              </a:ext>
            </a:extLst>
          </p:cNvPr>
          <p:cNvSpPr txBox="1"/>
          <p:nvPr/>
        </p:nvSpPr>
        <p:spPr>
          <a:xfrm>
            <a:off x="888591" y="1112268"/>
            <a:ext cx="7983265" cy="5413790"/>
          </a:xfrm>
          <a:prstGeom prst="rect">
            <a:avLst/>
          </a:prstGeom>
          <a:noFill/>
        </p:spPr>
        <p:txBody>
          <a:bodyPr wrap="square">
            <a:spAutoFit/>
          </a:bodyPr>
          <a:lstStyle/>
          <a:p>
            <a:pPr marL="342900" lvl="0" indent="-342900" algn="just">
              <a:lnSpc>
                <a:spcPct val="115000"/>
              </a:lnSpc>
              <a:buFont typeface="Symbol" pitchFamily="2" charset="2"/>
              <a:buChar char=""/>
            </a:pPr>
            <a:r>
              <a:rPr lang="en-GB" sz="1400" b="1" dirty="0">
                <a:effectLst/>
                <a:latin typeface="Cambria" panose="02040503050406030204" pitchFamily="18" charset="0"/>
                <a:ea typeface="Arial" panose="020B0604020202020204" pitchFamily="34" charset="0"/>
              </a:rPr>
              <a:t>HGTD modules test beam (K. Tau, R. Mazini)</a:t>
            </a:r>
            <a:endParaRPr lang="en-ZA" sz="1400" dirty="0">
              <a:effectLst/>
              <a:latin typeface="Arial" panose="020B0604020202020204" pitchFamily="34" charset="0"/>
              <a:ea typeface="Arial" panose="020B0604020202020204" pitchFamily="34" charset="0"/>
            </a:endParaRPr>
          </a:p>
          <a:p>
            <a:r>
              <a:rPr lang="en-GB" sz="1400" dirty="0" err="1">
                <a:effectLst/>
                <a:latin typeface="Cambria" panose="02040503050406030204" pitchFamily="18" charset="0"/>
                <a:ea typeface="Times New Roman" panose="02020603050405020304" pitchFamily="18" charset="0"/>
                <a:cs typeface="Arial" panose="020B0604020202020204" pitchFamily="34" charset="0"/>
              </a:rPr>
              <a:t>Testbeam</a:t>
            </a:r>
            <a:r>
              <a:rPr lang="en-GB" sz="1400" dirty="0">
                <a:effectLst/>
                <a:latin typeface="Cambria" panose="02040503050406030204" pitchFamily="18" charset="0"/>
                <a:ea typeface="Times New Roman" panose="02020603050405020304" pitchFamily="18" charset="0"/>
                <a:cs typeface="Arial" panose="020B0604020202020204" pitchFamily="34" charset="0"/>
              </a:rPr>
              <a:t> with several full HGTD modules (15x15 LGAD sensors + ALTROC ASIC) using the CERN SPS pion beams and the DESY electron beams provided a large amount of data</a:t>
            </a:r>
            <a:r>
              <a:rPr lang="en-ZA" sz="1400" dirty="0">
                <a:effectLst/>
              </a:rPr>
              <a:t> </a:t>
            </a:r>
          </a:p>
          <a:p>
            <a:endParaRPr lang="en-ZA" sz="1400" dirty="0"/>
          </a:p>
          <a:p>
            <a:pPr marL="342900" lvl="0" indent="-342900" algn="just">
              <a:lnSpc>
                <a:spcPct val="115000"/>
              </a:lnSpc>
              <a:buFont typeface="Symbol" pitchFamily="2" charset="2"/>
              <a:buChar char=""/>
            </a:pPr>
            <a:r>
              <a:rPr lang="en-GB" sz="1400" b="1" dirty="0">
                <a:effectLst/>
                <a:latin typeface="Cambria" panose="02040503050406030204" pitchFamily="18" charset="0"/>
                <a:ea typeface="Arial" panose="020B0604020202020204" pitchFamily="34" charset="0"/>
              </a:rPr>
              <a:t>Qualification Task (T. </a:t>
            </a:r>
            <a:r>
              <a:rPr lang="en-GB" sz="1400" b="1" dirty="0" err="1">
                <a:effectLst/>
                <a:latin typeface="Cambria" panose="02040503050406030204" pitchFamily="18" charset="0"/>
                <a:ea typeface="Arial" panose="020B0604020202020204" pitchFamily="34" charset="0"/>
              </a:rPr>
              <a:t>Lepota</a:t>
            </a:r>
            <a:r>
              <a:rPr lang="en-GB" sz="1400" b="1" dirty="0">
                <a:effectLst/>
                <a:latin typeface="Cambria" panose="02040503050406030204" pitchFamily="18" charset="0"/>
                <a:ea typeface="Arial" panose="020B0604020202020204" pitchFamily="34" charset="0"/>
              </a:rPr>
              <a:t>): Integration of HGTD time information in the ATLAS Particle Flow (</a:t>
            </a:r>
            <a:r>
              <a:rPr lang="en-GB" sz="1400" b="1" dirty="0" err="1">
                <a:effectLst/>
                <a:latin typeface="Cambria" panose="02040503050406030204" pitchFamily="18" charset="0"/>
                <a:ea typeface="Arial" panose="020B0604020202020204" pitchFamily="34" charset="0"/>
              </a:rPr>
              <a:t>PFlow</a:t>
            </a:r>
            <a:r>
              <a:rPr lang="en-GB" sz="1400" b="1" dirty="0">
                <a:effectLst/>
                <a:latin typeface="Cambria" panose="02040503050406030204" pitchFamily="18" charset="0"/>
                <a:ea typeface="Arial" panose="020B0604020202020204" pitchFamily="34" charset="0"/>
              </a:rPr>
              <a:t>) algorithm.</a:t>
            </a:r>
            <a:endParaRPr lang="en-ZA" sz="1400" dirty="0">
              <a:effectLst/>
              <a:latin typeface="Arial" panose="020B0604020202020204" pitchFamily="34" charset="0"/>
              <a:ea typeface="Arial" panose="020B0604020202020204" pitchFamily="34" charset="0"/>
            </a:endParaRPr>
          </a:p>
          <a:p>
            <a:pPr marL="457200" algn="just">
              <a:lnSpc>
                <a:spcPct val="115000"/>
              </a:lnSpc>
            </a:pPr>
            <a:r>
              <a:rPr lang="en-GB" sz="1400" dirty="0">
                <a:effectLst/>
                <a:latin typeface="Cambria" panose="02040503050406030204" pitchFamily="18" charset="0"/>
                <a:ea typeface="Arial" panose="020B0604020202020204" pitchFamily="34" charset="0"/>
              </a:rPr>
              <a:t> </a:t>
            </a:r>
            <a:endParaRPr lang="en-ZA" sz="1400" dirty="0">
              <a:effectLst/>
              <a:latin typeface="Arial" panose="020B0604020202020204" pitchFamily="34" charset="0"/>
              <a:ea typeface="Arial" panose="020B0604020202020204" pitchFamily="34" charset="0"/>
            </a:endParaRPr>
          </a:p>
          <a:p>
            <a:pPr algn="just">
              <a:lnSpc>
                <a:spcPct val="115000"/>
              </a:lnSpc>
            </a:pPr>
            <a:r>
              <a:rPr lang="en-GB" sz="1400" dirty="0">
                <a:effectLst/>
                <a:latin typeface="Cambria" panose="02040503050406030204" pitchFamily="18" charset="0"/>
                <a:ea typeface="Arial" panose="020B0604020202020204" pitchFamily="34" charset="0"/>
              </a:rPr>
              <a:t>The HGTD is designed to provide timing information for tracks in the forward region. Combined with a primary vertex time determination, the individual track timing can be used to remove pileup tracks from events. This project focuses on integrating the timing information provided by HGTD into the Charged Hadron Subtraction (CHS) procedure used in the ATLAS </a:t>
            </a:r>
            <a:r>
              <a:rPr lang="en-GB" sz="1400" dirty="0" err="1">
                <a:effectLst/>
                <a:latin typeface="Cambria" panose="02040503050406030204" pitchFamily="18" charset="0"/>
                <a:ea typeface="Arial" panose="020B0604020202020204" pitchFamily="34" charset="0"/>
              </a:rPr>
              <a:t>PFlow</a:t>
            </a:r>
            <a:r>
              <a:rPr lang="en-GB" sz="1400" dirty="0">
                <a:effectLst/>
                <a:latin typeface="Cambria" panose="02040503050406030204" pitchFamily="18" charset="0"/>
                <a:ea typeface="Arial" panose="020B0604020202020204" pitchFamily="34" charset="0"/>
              </a:rPr>
              <a:t> algorithm. Various timing consistency cuts and their impact on jet efficiency, energy resolution, and pileup rate are studied. The optimal result will be incorporated into the Run4 </a:t>
            </a:r>
            <a:r>
              <a:rPr lang="en-GB" sz="1400" dirty="0" err="1">
                <a:effectLst/>
                <a:latin typeface="Cambria" panose="02040503050406030204" pitchFamily="18" charset="0"/>
                <a:ea typeface="Arial" panose="020B0604020202020204" pitchFamily="34" charset="0"/>
              </a:rPr>
              <a:t>PFlow</a:t>
            </a:r>
            <a:r>
              <a:rPr lang="en-GB" sz="1400" dirty="0">
                <a:effectLst/>
                <a:latin typeface="Cambria" panose="02040503050406030204" pitchFamily="18" charset="0"/>
                <a:ea typeface="Arial" panose="020B0604020202020204" pitchFamily="34" charset="0"/>
              </a:rPr>
              <a:t> software. The work will be reported in the Global Performance  (GPER) meetings, and occasionally to the HGTD and the Jet/</a:t>
            </a:r>
            <a:r>
              <a:rPr lang="en-GB" sz="1400" dirty="0" err="1">
                <a:effectLst/>
                <a:latin typeface="Cambria" panose="02040503050406030204" pitchFamily="18" charset="0"/>
                <a:ea typeface="Arial" panose="020B0604020202020204" pitchFamily="34" charset="0"/>
              </a:rPr>
              <a:t>METgroups</a:t>
            </a:r>
            <a:r>
              <a:rPr lang="en-GB" sz="1400" dirty="0">
                <a:effectLst/>
                <a:latin typeface="Cambria" panose="02040503050406030204" pitchFamily="18" charset="0"/>
                <a:ea typeface="Arial" panose="020B0604020202020204" pitchFamily="34" charset="0"/>
              </a:rPr>
              <a:t>.</a:t>
            </a:r>
          </a:p>
          <a:p>
            <a:pPr algn="just">
              <a:lnSpc>
                <a:spcPct val="115000"/>
              </a:lnSpc>
            </a:pPr>
            <a:endParaRPr lang="en-GB" sz="1400" dirty="0">
              <a:latin typeface="Cambria" panose="02040503050406030204" pitchFamily="18" charset="0"/>
              <a:ea typeface="Arial" panose="020B0604020202020204" pitchFamily="34" charset="0"/>
            </a:endParaRPr>
          </a:p>
          <a:p>
            <a:pPr algn="just">
              <a:lnSpc>
                <a:spcPct val="115000"/>
              </a:lnSpc>
            </a:pPr>
            <a:r>
              <a:rPr lang="en-ZA" sz="1400" b="1" dirty="0">
                <a:effectLst/>
                <a:latin typeface="Cambria" panose="02040503050406030204" pitchFamily="18" charset="0"/>
                <a:ea typeface="Arial" panose="020B0604020202020204" pitchFamily="34" charset="0"/>
              </a:rPr>
              <a:t>The High Granularity Timing Detector  (HGTD) for the ATLAS Phase-II upgrade  </a:t>
            </a:r>
            <a:r>
              <a:rPr lang="en-GB" sz="1400" b="1" i="1" dirty="0">
                <a:solidFill>
                  <a:srgbClr val="000000"/>
                </a:solidFill>
                <a:effectLst/>
                <a:latin typeface="Cambria" panose="02040503050406030204" pitchFamily="18" charset="0"/>
                <a:ea typeface="Times New Roman" panose="02020603050405020304" pitchFamily="18" charset="0"/>
              </a:rPr>
              <a:t>(R. Mazini, T. </a:t>
            </a:r>
            <a:r>
              <a:rPr lang="en-GB" sz="1400" b="1" i="1" dirty="0" err="1">
                <a:solidFill>
                  <a:srgbClr val="000000"/>
                </a:solidFill>
                <a:effectLst/>
                <a:latin typeface="Cambria" panose="02040503050406030204" pitchFamily="18" charset="0"/>
                <a:ea typeface="Times New Roman" panose="02020603050405020304" pitchFamily="18" charset="0"/>
              </a:rPr>
              <a:t>Lepota</a:t>
            </a:r>
            <a:r>
              <a:rPr lang="en-GB" sz="1400" b="1" i="1" dirty="0">
                <a:solidFill>
                  <a:srgbClr val="000000"/>
                </a:solidFill>
                <a:effectLst/>
                <a:latin typeface="Cambria" panose="02040503050406030204" pitchFamily="18" charset="0"/>
                <a:ea typeface="Times New Roman" panose="02020603050405020304" pitchFamily="18" charset="0"/>
              </a:rPr>
              <a:t>, K. Tau, R. Rimer)</a:t>
            </a:r>
            <a:endParaRPr lang="en-ZA" sz="1400" dirty="0">
              <a:effectLst/>
              <a:latin typeface="Arial" panose="020B0604020202020204" pitchFamily="34" charset="0"/>
              <a:ea typeface="Arial" panose="020B0604020202020204" pitchFamily="34" charset="0"/>
            </a:endParaRPr>
          </a:p>
          <a:p>
            <a:pPr algn="just">
              <a:lnSpc>
                <a:spcPct val="115000"/>
              </a:lnSpc>
            </a:pPr>
            <a:r>
              <a:rPr lang="en-ZA" sz="1400" dirty="0">
                <a:effectLst/>
                <a:latin typeface="Cambria" panose="02040503050406030204" pitchFamily="18" charset="0"/>
                <a:ea typeface="Arial" panose="020B0604020202020204" pitchFamily="34" charset="0"/>
                <a:cs typeface="Arial" panose="020B0604020202020204" pitchFamily="34" charset="0"/>
              </a:rPr>
              <a:t>The Wits/ICPP group proposal to join the HGTD project was approved unanimously at the IB meeting in June 2025. </a:t>
            </a:r>
            <a:r>
              <a:rPr lang="en-ZA" sz="1400" dirty="0" err="1">
                <a:effectLst/>
                <a:latin typeface="Cambria" panose="02040503050406030204" pitchFamily="18" charset="0"/>
                <a:ea typeface="Arial" panose="020B0604020202020204" pitchFamily="34" charset="0"/>
                <a:cs typeface="Arial" panose="020B0604020202020204" pitchFamily="34" charset="0"/>
              </a:rPr>
              <a:t>Dr.</a:t>
            </a:r>
            <a:r>
              <a:rPr lang="en-ZA" sz="1400" dirty="0">
                <a:effectLst/>
                <a:latin typeface="Cambria" panose="02040503050406030204" pitchFamily="18" charset="0"/>
                <a:ea typeface="Arial" panose="020B0604020202020204" pitchFamily="34" charset="0"/>
                <a:cs typeface="Arial" panose="020B0604020202020204" pitchFamily="34" charset="0"/>
              </a:rPr>
              <a:t> Rachid Mazini is leading the group activities, with the main contribution consisting of developing, manufacturing and commissioning a Heaters system that avoids condensation effects on the cold-warm electronics interface of the HGTD vessel. </a:t>
            </a:r>
            <a:r>
              <a:rPr lang="en-ZA" sz="1400" dirty="0">
                <a:effectLst/>
              </a:rPr>
              <a:t> </a:t>
            </a:r>
            <a:endParaRPr lang="en-ZA" sz="1400" dirty="0">
              <a:effectLst/>
              <a:latin typeface="Arial" panose="020B0604020202020204" pitchFamily="34" charset="0"/>
              <a:ea typeface="Arial" panose="020B0604020202020204" pitchFamily="34" charset="0"/>
            </a:endParaRPr>
          </a:p>
          <a:p>
            <a:endParaRPr lang="en-US" sz="1400" dirty="0"/>
          </a:p>
        </p:txBody>
      </p:sp>
    </p:spTree>
    <p:extLst>
      <p:ext uri="{BB962C8B-B14F-4D97-AF65-F5344CB8AC3E}">
        <p14:creationId xmlns:p14="http://schemas.microsoft.com/office/powerpoint/2010/main" val="300099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55C3B-89A0-0BFA-36AB-394DF055C4D1}"/>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C5A98C64-DDAC-8335-C7DC-E4F00F545E9D}"/>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2B02F608-EED2-E8BC-43EF-7B36BE887866}"/>
              </a:ext>
            </a:extLst>
          </p:cNvPr>
          <p:cNvSpPr>
            <a:spLocks noGrp="1"/>
          </p:cNvSpPr>
          <p:nvPr>
            <p:ph type="sldNum" sz="quarter" idx="12"/>
          </p:nvPr>
        </p:nvSpPr>
        <p:spPr/>
        <p:txBody>
          <a:bodyPr/>
          <a:lstStyle/>
          <a:p>
            <a:fld id="{C1FF6DA9-008F-8B48-92A6-B652298478BF}" type="slidenum">
              <a:rPr lang="en-US" smtClean="0"/>
              <a:t>7</a:t>
            </a:fld>
            <a:endParaRPr lang="en-US"/>
          </a:p>
        </p:txBody>
      </p:sp>
      <p:sp>
        <p:nvSpPr>
          <p:cNvPr id="6" name="TextBox 5">
            <a:extLst>
              <a:ext uri="{FF2B5EF4-FFF2-40B4-BE49-F238E27FC236}">
                <a16:creationId xmlns:a16="http://schemas.microsoft.com/office/drawing/2014/main" id="{5D6C4B44-E283-7D17-1D97-8B5C64179F1D}"/>
              </a:ext>
            </a:extLst>
          </p:cNvPr>
          <p:cNvSpPr txBox="1"/>
          <p:nvPr/>
        </p:nvSpPr>
        <p:spPr>
          <a:xfrm>
            <a:off x="816429" y="936171"/>
            <a:ext cx="8001000" cy="5058821"/>
          </a:xfrm>
          <a:prstGeom prst="rect">
            <a:avLst/>
          </a:prstGeom>
          <a:noFill/>
        </p:spPr>
        <p:txBody>
          <a:bodyPr wrap="square">
            <a:spAutoFit/>
          </a:bodyPr>
          <a:lstStyle/>
          <a:p>
            <a:pPr algn="just">
              <a:lnSpc>
                <a:spcPct val="115000"/>
              </a:lnSpc>
              <a:spcBef>
                <a:spcPts val="1400"/>
              </a:spcBef>
              <a:spcAft>
                <a:spcPts val="400"/>
              </a:spcAft>
            </a:pPr>
            <a:r>
              <a:rPr lang="en-ZA" sz="1400" b="1" dirty="0">
                <a:solidFill>
                  <a:srgbClr val="000000"/>
                </a:solidFill>
                <a:effectLst/>
                <a:latin typeface="Cambria" panose="02040503050406030204" pitchFamily="18" charset="0"/>
              </a:rPr>
              <a:t>Qualification Task (Karabo </a:t>
            </a:r>
            <a:r>
              <a:rPr lang="en-ZA" sz="1400" b="1" dirty="0" err="1">
                <a:solidFill>
                  <a:srgbClr val="000000"/>
                </a:solidFill>
                <a:effectLst/>
                <a:latin typeface="Cambria" panose="02040503050406030204" pitchFamily="18" charset="0"/>
              </a:rPr>
              <a:t>Mosala</a:t>
            </a:r>
            <a:r>
              <a:rPr lang="en-ZA" sz="1400" b="1" dirty="0">
                <a:solidFill>
                  <a:srgbClr val="000000"/>
                </a:solidFill>
                <a:effectLst/>
                <a:latin typeface="Cambria" panose="02040503050406030204" pitchFamily="18" charset="0"/>
              </a:rPr>
              <a:t>) </a:t>
            </a:r>
            <a:endParaRPr lang="en-ZA" sz="1400" b="1" dirty="0">
              <a:solidFill>
                <a:srgbClr val="434343"/>
              </a:solidFill>
              <a:effectLst/>
              <a:latin typeface="Arial" panose="020B0604020202020204" pitchFamily="34" charset="0"/>
            </a:endParaRPr>
          </a:p>
          <a:p>
            <a:r>
              <a:rPr lang="en-ZA" sz="1400" dirty="0">
                <a:solidFill>
                  <a:srgbClr val="000000"/>
                </a:solidFill>
                <a:effectLst/>
                <a:latin typeface="Cambria" panose="02040503050406030204" pitchFamily="18" charset="0"/>
                <a:ea typeface="Arial" panose="020B0604020202020204" pitchFamily="34" charset="0"/>
                <a:cs typeface="Arial" panose="020B0604020202020204" pitchFamily="34" charset="0"/>
              </a:rPr>
              <a:t>Study of the response of the gap/crack scintillators using collision muons in Run3 Description: The ATLAS calorimeter gap/crack region, </a:t>
            </a:r>
            <a:r>
              <a:rPr lang="en-ZA" sz="1400" dirty="0" err="1">
                <a:solidFill>
                  <a:srgbClr val="000000"/>
                </a:solidFill>
                <a:effectLst/>
                <a:latin typeface="Cambria" panose="02040503050406030204" pitchFamily="18" charset="0"/>
                <a:ea typeface="Arial" panose="020B0604020202020204" pitchFamily="34" charset="0"/>
                <a:cs typeface="Arial" panose="020B0604020202020204" pitchFamily="34" charset="0"/>
              </a:rPr>
              <a:t>pseudorapidity</a:t>
            </a:r>
            <a:r>
              <a:rPr lang="en-ZA" sz="1400" dirty="0">
                <a:solidFill>
                  <a:srgbClr val="000000"/>
                </a:solidFill>
                <a:effectLst/>
                <a:latin typeface="Cambria" panose="02040503050406030204" pitchFamily="18" charset="0"/>
                <a:ea typeface="Arial" panose="020B0604020202020204" pitchFamily="34" charset="0"/>
                <a:cs typeface="Arial" panose="020B0604020202020204" pitchFamily="34" charset="0"/>
              </a:rPr>
              <a:t> from </a:t>
            </a:r>
            <a:r>
              <a:rPr lang="en-ZA" sz="1400" dirty="0">
                <a:solidFill>
                  <a:srgbClr val="000000"/>
                </a:solidFill>
                <a:effectLst/>
                <a:latin typeface="Cambria" panose="02040503050406030204" pitchFamily="18" charset="0"/>
                <a:ea typeface="Arial" panose="020B0604020202020204" pitchFamily="34" charset="0"/>
                <a:cs typeface="Cambria Math" panose="02040503050406030204" pitchFamily="18" charset="0"/>
              </a:rPr>
              <a:t>∼</a:t>
            </a:r>
            <a:r>
              <a:rPr lang="en-ZA" sz="1400" dirty="0">
                <a:solidFill>
                  <a:srgbClr val="000000"/>
                </a:solidFill>
                <a:effectLst/>
                <a:latin typeface="Cambria" panose="02040503050406030204" pitchFamily="18" charset="0"/>
                <a:ea typeface="Arial" panose="020B0604020202020204" pitchFamily="34" charset="0"/>
                <a:cs typeface="Arial" panose="020B0604020202020204" pitchFamily="34" charset="0"/>
              </a:rPr>
              <a:t>1.0 to </a:t>
            </a:r>
            <a:r>
              <a:rPr lang="en-ZA" sz="1400" dirty="0">
                <a:solidFill>
                  <a:srgbClr val="000000"/>
                </a:solidFill>
                <a:effectLst/>
                <a:latin typeface="Cambria" panose="02040503050406030204" pitchFamily="18" charset="0"/>
                <a:ea typeface="Arial" panose="020B0604020202020204" pitchFamily="34" charset="0"/>
                <a:cs typeface="Cambria Math" panose="02040503050406030204" pitchFamily="18" charset="0"/>
              </a:rPr>
              <a:t>∼</a:t>
            </a:r>
            <a:r>
              <a:rPr lang="en-ZA" sz="1400" dirty="0">
                <a:solidFill>
                  <a:srgbClr val="000000"/>
                </a:solidFill>
                <a:effectLst/>
                <a:latin typeface="Cambria" panose="02040503050406030204" pitchFamily="18" charset="0"/>
                <a:ea typeface="Arial" panose="020B0604020202020204" pitchFamily="34" charset="0"/>
                <a:cs typeface="Arial" panose="020B0604020202020204" pitchFamily="34" charset="0"/>
              </a:rPr>
              <a:t>1.7, is characterized by lower active-to-passive material ratio due to large amount of dead material in between barrel and endcap calorimeters. </a:t>
            </a:r>
          </a:p>
          <a:p>
            <a:endParaRPr lang="en-ZA" sz="1400" dirty="0">
              <a:solidFill>
                <a:srgbClr val="000000"/>
              </a:solidFill>
              <a:latin typeface="Cambria" panose="02040503050406030204" pitchFamily="18" charset="0"/>
              <a:cs typeface="Arial" panose="020B0604020202020204" pitchFamily="34" charset="0"/>
            </a:endParaRPr>
          </a:p>
          <a:p>
            <a:pPr algn="just">
              <a:lnSpc>
                <a:spcPct val="115000"/>
              </a:lnSpc>
              <a:spcBef>
                <a:spcPts val="1400"/>
              </a:spcBef>
              <a:spcAft>
                <a:spcPts val="400"/>
              </a:spcAft>
            </a:pPr>
            <a:r>
              <a:rPr lang="en-ZA" sz="1400" b="1" dirty="0">
                <a:solidFill>
                  <a:srgbClr val="000000"/>
                </a:solidFill>
                <a:effectLst/>
                <a:latin typeface="Cambria" panose="02040503050406030204" pitchFamily="18" charset="0"/>
              </a:rPr>
              <a:t>Tile Calorimeter Phase-II Upgrade Completion of </a:t>
            </a:r>
            <a:r>
              <a:rPr lang="en-ZA" sz="1400" b="1" dirty="0" err="1">
                <a:solidFill>
                  <a:srgbClr val="000000"/>
                </a:solidFill>
                <a:effectLst/>
                <a:latin typeface="Cambria" panose="02040503050406030204" pitchFamily="18" charset="0"/>
              </a:rPr>
              <a:t>fLVPS</a:t>
            </a:r>
            <a:r>
              <a:rPr lang="en-ZA" sz="1400" b="1" dirty="0">
                <a:solidFill>
                  <a:srgbClr val="000000"/>
                </a:solidFill>
                <a:effectLst/>
                <a:latin typeface="Cambria" panose="02040503050406030204" pitchFamily="18" charset="0"/>
              </a:rPr>
              <a:t> Brick Production, Testing and Delivery</a:t>
            </a:r>
            <a:endParaRPr lang="en-ZA" sz="1400" b="1" dirty="0">
              <a:solidFill>
                <a:srgbClr val="434343"/>
              </a:solidFill>
              <a:effectLst/>
              <a:latin typeface="Arial" panose="020B0604020202020204" pitchFamily="34" charset="0"/>
            </a:endParaRPr>
          </a:p>
          <a:p>
            <a:r>
              <a:rPr lang="en-ZA" sz="1400" dirty="0">
                <a:effectLst/>
                <a:latin typeface="Cambria" panose="02040503050406030204" pitchFamily="18" charset="0"/>
                <a:ea typeface="Arial" panose="020B0604020202020204" pitchFamily="34" charset="0"/>
                <a:cs typeface="Arial" panose="020B0604020202020204" pitchFamily="34" charset="0"/>
              </a:rPr>
              <a:t>A major milestone was achieved in the ATLAS Tile Calorimeter Phase-II Upgrade with the successful completion, shipment, and delivery of all 1,029 Front-End Low Voltage Power Supply (</a:t>
            </a:r>
            <a:r>
              <a:rPr lang="en-ZA" sz="1400" dirty="0" err="1">
                <a:effectLst/>
                <a:latin typeface="Cambria" panose="02040503050406030204" pitchFamily="18" charset="0"/>
                <a:ea typeface="Arial" panose="020B0604020202020204" pitchFamily="34" charset="0"/>
                <a:cs typeface="Arial" panose="020B0604020202020204" pitchFamily="34" charset="0"/>
              </a:rPr>
              <a:t>fLVPS</a:t>
            </a:r>
            <a:r>
              <a:rPr lang="en-ZA" sz="1400" dirty="0">
                <a:effectLst/>
                <a:latin typeface="Cambria" panose="02040503050406030204" pitchFamily="18" charset="0"/>
                <a:ea typeface="Arial" panose="020B0604020202020204" pitchFamily="34" charset="0"/>
                <a:cs typeface="Arial" panose="020B0604020202020204" pitchFamily="34" charset="0"/>
              </a:rPr>
              <a:t>) bricks to CERN. </a:t>
            </a:r>
            <a:endParaRPr lang="en-ZA" sz="1400" dirty="0">
              <a:solidFill>
                <a:srgbClr val="000000"/>
              </a:solidFill>
              <a:effectLst/>
              <a:latin typeface="Cambria" panose="02040503050406030204" pitchFamily="18" charset="0"/>
              <a:ea typeface="Arial" panose="020B0604020202020204" pitchFamily="34" charset="0"/>
              <a:cs typeface="Arial" panose="020B0604020202020204" pitchFamily="34" charset="0"/>
            </a:endParaRPr>
          </a:p>
          <a:p>
            <a:endParaRPr lang="en-ZA" sz="1400" dirty="0">
              <a:solidFill>
                <a:srgbClr val="000000"/>
              </a:solidFill>
              <a:latin typeface="Cambria" panose="02040503050406030204" pitchFamily="18" charset="0"/>
              <a:cs typeface="Arial" panose="020B0604020202020204" pitchFamily="34" charset="0"/>
            </a:endParaRPr>
          </a:p>
          <a:p>
            <a:pPr algn="just">
              <a:lnSpc>
                <a:spcPct val="115000"/>
              </a:lnSpc>
              <a:spcBef>
                <a:spcPts val="1400"/>
              </a:spcBef>
              <a:spcAft>
                <a:spcPts val="400"/>
              </a:spcAft>
            </a:pPr>
            <a:r>
              <a:rPr lang="en-ZA" sz="1400" b="1" dirty="0">
                <a:solidFill>
                  <a:srgbClr val="000000"/>
                </a:solidFill>
                <a:effectLst/>
                <a:latin typeface="Cambria" panose="02040503050406030204" pitchFamily="18" charset="0"/>
              </a:rPr>
              <a:t>Tile Calorimeter Phase-II Upgrade – LV Box Assembly</a:t>
            </a:r>
            <a:endParaRPr lang="en-ZA" sz="1400" b="1" dirty="0">
              <a:solidFill>
                <a:srgbClr val="434343"/>
              </a:solidFill>
              <a:effectLst/>
              <a:latin typeface="Arial" panose="020B0604020202020204" pitchFamily="34" charset="0"/>
            </a:endParaRPr>
          </a:p>
          <a:p>
            <a:r>
              <a:rPr lang="en-ZA" sz="1400" dirty="0">
                <a:effectLst/>
                <a:latin typeface="Cambria" panose="02040503050406030204" pitchFamily="18" charset="0"/>
                <a:ea typeface="Arial" panose="020B0604020202020204" pitchFamily="34" charset="0"/>
                <a:cs typeface="Arial" panose="020B0604020202020204" pitchFamily="34" charset="0"/>
              </a:rPr>
              <a:t>The assembly of Low Voltage Power Supply (LVPS) boxes for the ATLAS Tile Calorimeter Phase-II Upgrade continued during the quarter, with students contributing to the integration of Wits-produced </a:t>
            </a:r>
            <a:r>
              <a:rPr lang="en-ZA" sz="1400" dirty="0" err="1">
                <a:effectLst/>
                <a:latin typeface="Cambria" panose="02040503050406030204" pitchFamily="18" charset="0"/>
                <a:ea typeface="Arial" panose="020B0604020202020204" pitchFamily="34" charset="0"/>
                <a:cs typeface="Arial" panose="020B0604020202020204" pitchFamily="34" charset="0"/>
              </a:rPr>
              <a:t>fLVPS</a:t>
            </a:r>
            <a:r>
              <a:rPr lang="en-ZA" sz="1400" dirty="0">
                <a:effectLst/>
                <a:latin typeface="Cambria" panose="02040503050406030204" pitchFamily="18" charset="0"/>
                <a:ea typeface="Arial" panose="020B0604020202020204" pitchFamily="34" charset="0"/>
                <a:cs typeface="Arial" panose="020B0604020202020204" pitchFamily="34" charset="0"/>
              </a:rPr>
              <a:t> bricks into complete detector power supply units. </a:t>
            </a:r>
            <a:endParaRPr lang="en-ZA" sz="1400" dirty="0">
              <a:solidFill>
                <a:srgbClr val="000000"/>
              </a:solidFill>
              <a:effectLst/>
              <a:latin typeface="Cambria" panose="02040503050406030204" pitchFamily="18" charset="0"/>
              <a:ea typeface="Arial" panose="020B0604020202020204" pitchFamily="34" charset="0"/>
              <a:cs typeface="Arial" panose="020B0604020202020204" pitchFamily="34" charset="0"/>
            </a:endParaRPr>
          </a:p>
          <a:p>
            <a:endParaRPr lang="en-ZA" sz="1400" dirty="0">
              <a:solidFill>
                <a:srgbClr val="000000"/>
              </a:solidFill>
              <a:latin typeface="Cambria" panose="02040503050406030204" pitchFamily="18" charset="0"/>
              <a:cs typeface="Arial" panose="020B0604020202020204" pitchFamily="34" charset="0"/>
            </a:endParaRPr>
          </a:p>
          <a:p>
            <a:pPr algn="just">
              <a:lnSpc>
                <a:spcPct val="115000"/>
              </a:lnSpc>
              <a:spcBef>
                <a:spcPts val="1400"/>
              </a:spcBef>
              <a:spcAft>
                <a:spcPts val="400"/>
              </a:spcAft>
            </a:pPr>
            <a:r>
              <a:rPr lang="en-ZA" sz="1400" b="1" dirty="0" err="1">
                <a:solidFill>
                  <a:srgbClr val="000000"/>
                </a:solidFill>
                <a:effectLst/>
                <a:latin typeface="Cambria" panose="02040503050406030204" pitchFamily="18" charset="0"/>
              </a:rPr>
              <a:t>SiW</a:t>
            </a:r>
            <a:r>
              <a:rPr lang="en-ZA" sz="1400" b="1" dirty="0">
                <a:solidFill>
                  <a:srgbClr val="000000"/>
                </a:solidFill>
                <a:effectLst/>
                <a:latin typeface="Cambria" panose="02040503050406030204" pitchFamily="18" charset="0"/>
              </a:rPr>
              <a:t>-ECAL Beam Test Operations and IoT Environmental Monitoring</a:t>
            </a:r>
            <a:endParaRPr lang="en-ZA" sz="1400" b="1" dirty="0">
              <a:solidFill>
                <a:srgbClr val="434343"/>
              </a:solidFill>
              <a:effectLst/>
              <a:latin typeface="Arial" panose="020B0604020202020204" pitchFamily="34" charset="0"/>
            </a:endParaRPr>
          </a:p>
          <a:p>
            <a:r>
              <a:rPr lang="en-ZA" sz="1400" dirty="0">
                <a:effectLst/>
                <a:latin typeface="Cambria" panose="02040503050406030204" pitchFamily="18" charset="0"/>
                <a:ea typeface="Arial" panose="020B0604020202020204" pitchFamily="34" charset="0"/>
                <a:cs typeface="Arial" panose="020B0604020202020204" pitchFamily="34" charset="0"/>
              </a:rPr>
              <a:t>Contributions were made to the </a:t>
            </a:r>
            <a:r>
              <a:rPr lang="en-ZA" sz="1400" dirty="0" err="1">
                <a:effectLst/>
                <a:latin typeface="Cambria" panose="02040503050406030204" pitchFamily="18" charset="0"/>
                <a:ea typeface="Arial" panose="020B0604020202020204" pitchFamily="34" charset="0"/>
                <a:cs typeface="Arial" panose="020B0604020202020204" pitchFamily="34" charset="0"/>
              </a:rPr>
              <a:t>SiW</a:t>
            </a:r>
            <a:r>
              <a:rPr lang="en-ZA" sz="1400" dirty="0">
                <a:effectLst/>
                <a:latin typeface="Cambria" panose="02040503050406030204" pitchFamily="18" charset="0"/>
                <a:ea typeface="Arial" panose="020B0604020202020204" pitchFamily="34" charset="0"/>
                <a:cs typeface="Arial" panose="020B0604020202020204" pitchFamily="34" charset="0"/>
              </a:rPr>
              <a:t>-ECAL beam-test programme through participation in detector shifts, beam-test monitoring, and support of data-taking operations. </a:t>
            </a:r>
            <a:endParaRPr lang="en-US" sz="1400" dirty="0"/>
          </a:p>
        </p:txBody>
      </p:sp>
      <p:sp>
        <p:nvSpPr>
          <p:cNvPr id="7" name="Title 1">
            <a:extLst>
              <a:ext uri="{FF2B5EF4-FFF2-40B4-BE49-F238E27FC236}">
                <a16:creationId xmlns:a16="http://schemas.microsoft.com/office/drawing/2014/main" id="{822CE76B-CBF5-3487-F217-A6532A44088D}"/>
              </a:ext>
            </a:extLst>
          </p:cNvPr>
          <p:cNvSpPr txBox="1">
            <a:spLocks/>
          </p:cNvSpPr>
          <p:nvPr/>
        </p:nvSpPr>
        <p:spPr>
          <a:xfrm>
            <a:off x="725926" y="258008"/>
            <a:ext cx="2642954" cy="678163"/>
          </a:xfrm>
          <a:prstGeom prst="rect">
            <a:avLst/>
          </a:prstGeom>
        </p:spPr>
        <p:txBody>
          <a:bodyPr vert="horz" lIns="91440" tIns="45720" rIns="91440" bIns="45720" rtlCol="0" anchor="t">
            <a:normAutofit fontScale="97500"/>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defTabSz="914400"/>
            <a:r>
              <a:rPr lang="en-US" dirty="0" err="1"/>
              <a:t>TileCal</a:t>
            </a:r>
            <a:endParaRPr lang="en-US" dirty="0"/>
          </a:p>
        </p:txBody>
      </p:sp>
    </p:spTree>
    <p:extLst>
      <p:ext uri="{BB962C8B-B14F-4D97-AF65-F5344CB8AC3E}">
        <p14:creationId xmlns:p14="http://schemas.microsoft.com/office/powerpoint/2010/main" val="77333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10C6C-C24B-7AC3-3E50-A2B1DF05EDD1}"/>
              </a:ext>
            </a:extLst>
          </p:cNvPr>
          <p:cNvSpPr>
            <a:spLocks noGrp="1"/>
          </p:cNvSpPr>
          <p:nvPr>
            <p:ph type="dt" sz="half" idx="10"/>
          </p:nvPr>
        </p:nvSpPr>
        <p:spPr/>
        <p:txBody>
          <a:bodyPr/>
          <a:lstStyle/>
          <a:p>
            <a:r>
              <a:rPr lang="en-ZA"/>
              <a:t>8-July-2026</a:t>
            </a:r>
            <a:endParaRPr lang="en-US"/>
          </a:p>
        </p:txBody>
      </p:sp>
      <p:sp>
        <p:nvSpPr>
          <p:cNvPr id="3" name="Footer Placeholder 2">
            <a:extLst>
              <a:ext uri="{FF2B5EF4-FFF2-40B4-BE49-F238E27FC236}">
                <a16:creationId xmlns:a16="http://schemas.microsoft.com/office/drawing/2014/main" id="{29F9A9A1-B583-718E-6E3F-DB37503E5667}"/>
              </a:ext>
            </a:extLst>
          </p:cNvPr>
          <p:cNvSpPr>
            <a:spLocks noGrp="1"/>
          </p:cNvSpPr>
          <p:nvPr>
            <p:ph type="ftr" sz="quarter" idx="11"/>
          </p:nvPr>
        </p:nvSpPr>
        <p:spPr/>
        <p:txBody>
          <a:bodyPr/>
          <a:lstStyle/>
          <a:p>
            <a:r>
              <a:rPr lang="en-US"/>
              <a:t>Mukesh Kumar, Wits SAIP2026</a:t>
            </a:r>
          </a:p>
        </p:txBody>
      </p:sp>
      <p:sp>
        <p:nvSpPr>
          <p:cNvPr id="4" name="Slide Number Placeholder 3">
            <a:extLst>
              <a:ext uri="{FF2B5EF4-FFF2-40B4-BE49-F238E27FC236}">
                <a16:creationId xmlns:a16="http://schemas.microsoft.com/office/drawing/2014/main" id="{A1E21FD1-4CFA-46CB-9863-FC1320EB4641}"/>
              </a:ext>
            </a:extLst>
          </p:cNvPr>
          <p:cNvSpPr>
            <a:spLocks noGrp="1"/>
          </p:cNvSpPr>
          <p:nvPr>
            <p:ph type="sldNum" sz="quarter" idx="12"/>
          </p:nvPr>
        </p:nvSpPr>
        <p:spPr/>
        <p:txBody>
          <a:bodyPr/>
          <a:lstStyle/>
          <a:p>
            <a:fld id="{C1FF6DA9-008F-8B48-92A6-B652298478BF}" type="slidenum">
              <a:rPr lang="en-US" smtClean="0"/>
              <a:t>8</a:t>
            </a:fld>
            <a:endParaRPr lang="en-US"/>
          </a:p>
        </p:txBody>
      </p:sp>
      <p:sp>
        <p:nvSpPr>
          <p:cNvPr id="6" name="TextBox 5">
            <a:extLst>
              <a:ext uri="{FF2B5EF4-FFF2-40B4-BE49-F238E27FC236}">
                <a16:creationId xmlns:a16="http://schemas.microsoft.com/office/drawing/2014/main" id="{A07308C2-E000-E57A-16A2-C7EE1333CADB}"/>
              </a:ext>
            </a:extLst>
          </p:cNvPr>
          <p:cNvSpPr txBox="1"/>
          <p:nvPr/>
        </p:nvSpPr>
        <p:spPr>
          <a:xfrm>
            <a:off x="725926" y="1050913"/>
            <a:ext cx="8015303" cy="3795398"/>
          </a:xfrm>
          <a:prstGeom prst="rect">
            <a:avLst/>
          </a:prstGeom>
          <a:noFill/>
        </p:spPr>
        <p:txBody>
          <a:bodyPr wrap="square">
            <a:spAutoFit/>
          </a:bodyPr>
          <a:lstStyle/>
          <a:p>
            <a:pPr algn="just">
              <a:lnSpc>
                <a:spcPct val="115000"/>
              </a:lnSpc>
              <a:spcBef>
                <a:spcPts val="1400"/>
              </a:spcBef>
              <a:spcAft>
                <a:spcPts val="400"/>
              </a:spcAft>
            </a:pPr>
            <a:r>
              <a:rPr lang="en-ZA" sz="1400" b="1" dirty="0">
                <a:solidFill>
                  <a:srgbClr val="000000"/>
                </a:solidFill>
                <a:effectLst/>
                <a:latin typeface="Cambria" panose="02040503050406030204" pitchFamily="18" charset="0"/>
              </a:rPr>
              <a:t>Tile Calorimeter Phase-II Upgrade – LVPS Burn-in Testing and Thermal Stability Analysis</a:t>
            </a:r>
            <a:endParaRPr lang="en-ZA" sz="1400" b="1" dirty="0">
              <a:solidFill>
                <a:srgbClr val="434343"/>
              </a:solidFill>
              <a:effectLst/>
              <a:latin typeface="Arial" panose="020B0604020202020204" pitchFamily="34" charset="0"/>
            </a:endParaRPr>
          </a:p>
          <a:p>
            <a:r>
              <a:rPr lang="en-ZA" sz="1400" dirty="0">
                <a:effectLst/>
                <a:latin typeface="Cambria" panose="02040503050406030204" pitchFamily="18" charset="0"/>
                <a:ea typeface="Arial" panose="020B0604020202020204" pitchFamily="34" charset="0"/>
                <a:cs typeface="Arial" panose="020B0604020202020204" pitchFamily="34" charset="0"/>
              </a:rPr>
              <a:t>Progress continued in the ATLAS Tile Calorimeter Phase-II Upgrade burn-in testing campaign, with thermal and electrical performance evaluations performed on Front-End Low Voltage Power Supply (</a:t>
            </a:r>
            <a:r>
              <a:rPr lang="en-ZA" sz="1400" dirty="0" err="1">
                <a:effectLst/>
                <a:latin typeface="Cambria" panose="02040503050406030204" pitchFamily="18" charset="0"/>
                <a:ea typeface="Arial" panose="020B0604020202020204" pitchFamily="34" charset="0"/>
                <a:cs typeface="Arial" panose="020B0604020202020204" pitchFamily="34" charset="0"/>
              </a:rPr>
              <a:t>fLVPS</a:t>
            </a:r>
            <a:r>
              <a:rPr lang="en-ZA" sz="1400" dirty="0">
                <a:effectLst/>
                <a:latin typeface="Cambria" panose="02040503050406030204" pitchFamily="18" charset="0"/>
                <a:ea typeface="Arial" panose="020B0604020202020204" pitchFamily="34" charset="0"/>
                <a:cs typeface="Arial" panose="020B0604020202020204" pitchFamily="34" charset="0"/>
              </a:rPr>
              <a:t>) bricks under controlled eight-hour burn-in conditions. </a:t>
            </a:r>
          </a:p>
          <a:p>
            <a:endParaRPr lang="en-ZA" sz="1400" dirty="0">
              <a:latin typeface="Cambria" panose="02040503050406030204" pitchFamily="18" charset="0"/>
              <a:cs typeface="Arial" panose="020B0604020202020204" pitchFamily="34" charset="0"/>
            </a:endParaRPr>
          </a:p>
          <a:p>
            <a:pPr algn="just">
              <a:lnSpc>
                <a:spcPct val="115000"/>
              </a:lnSpc>
              <a:spcBef>
                <a:spcPts val="1400"/>
              </a:spcBef>
              <a:spcAft>
                <a:spcPts val="400"/>
              </a:spcAft>
            </a:pPr>
            <a:r>
              <a:rPr lang="en-ZA" sz="1400" b="1" dirty="0">
                <a:solidFill>
                  <a:srgbClr val="000000"/>
                </a:solidFill>
                <a:effectLst/>
                <a:latin typeface="Cambria" panose="02040503050406030204" pitchFamily="18" charset="0"/>
              </a:rPr>
              <a:t>TileDB2 Registration and Quality Control Data Management</a:t>
            </a:r>
            <a:endParaRPr lang="en-ZA" sz="1400" b="1" dirty="0">
              <a:solidFill>
                <a:srgbClr val="434343"/>
              </a:solidFill>
              <a:effectLst/>
              <a:latin typeface="Arial" panose="020B0604020202020204" pitchFamily="34" charset="0"/>
            </a:endParaRPr>
          </a:p>
          <a:p>
            <a:r>
              <a:rPr lang="en-ZA" sz="1400" dirty="0">
                <a:effectLst/>
                <a:latin typeface="Cambria" panose="02040503050406030204" pitchFamily="18" charset="0"/>
                <a:ea typeface="Arial" panose="020B0604020202020204" pitchFamily="34" charset="0"/>
                <a:cs typeface="Arial" panose="020B0604020202020204" pitchFamily="34" charset="0"/>
              </a:rPr>
              <a:t>Following the completion of Phase-II </a:t>
            </a:r>
            <a:r>
              <a:rPr lang="en-ZA" sz="1400" dirty="0" err="1">
                <a:effectLst/>
                <a:latin typeface="Cambria" panose="02040503050406030204" pitchFamily="18" charset="0"/>
                <a:ea typeface="Arial" panose="020B0604020202020204" pitchFamily="34" charset="0"/>
                <a:cs typeface="Arial" panose="020B0604020202020204" pitchFamily="34" charset="0"/>
              </a:rPr>
              <a:t>fLVPS</a:t>
            </a:r>
            <a:r>
              <a:rPr lang="en-ZA" sz="1400" dirty="0">
                <a:effectLst/>
                <a:latin typeface="Cambria" panose="02040503050406030204" pitchFamily="18" charset="0"/>
                <a:ea typeface="Arial" panose="020B0604020202020204" pitchFamily="34" charset="0"/>
                <a:cs typeface="Arial" panose="020B0604020202020204" pitchFamily="34" charset="0"/>
              </a:rPr>
              <a:t> brick production and delivery, registration and quality control (QC) data management activities were undertaken for the Wits-produced bricks within the TileDB2 database. </a:t>
            </a:r>
          </a:p>
          <a:p>
            <a:endParaRPr lang="en-ZA" sz="1400" dirty="0">
              <a:latin typeface="Cambria" panose="02040503050406030204" pitchFamily="18" charset="0"/>
              <a:cs typeface="Arial" panose="020B0604020202020204" pitchFamily="34" charset="0"/>
            </a:endParaRPr>
          </a:p>
          <a:p>
            <a:pPr algn="just">
              <a:lnSpc>
                <a:spcPct val="115000"/>
              </a:lnSpc>
              <a:spcBef>
                <a:spcPts val="1200"/>
              </a:spcBef>
              <a:spcAft>
                <a:spcPts val="1200"/>
              </a:spcAft>
            </a:pPr>
            <a:r>
              <a:rPr lang="en-ZA" sz="1400" b="1" dirty="0">
                <a:effectLst/>
                <a:latin typeface="Cambria" panose="02040503050406030204" pitchFamily="18" charset="0"/>
                <a:ea typeface="Arial" panose="020B0604020202020204" pitchFamily="34" charset="0"/>
              </a:rPr>
              <a:t>Radiation-Hard Dynode Material Studies for Future </a:t>
            </a:r>
            <a:r>
              <a:rPr lang="en-ZA" sz="1400" b="1" dirty="0" err="1">
                <a:effectLst/>
                <a:latin typeface="Cambria" panose="02040503050406030204" pitchFamily="18" charset="0"/>
                <a:ea typeface="Arial" panose="020B0604020202020204" pitchFamily="34" charset="0"/>
              </a:rPr>
              <a:t>TileCal</a:t>
            </a:r>
            <a:r>
              <a:rPr lang="en-ZA" sz="1400" b="1" dirty="0">
                <a:effectLst/>
                <a:latin typeface="Cambria" panose="02040503050406030204" pitchFamily="18" charset="0"/>
                <a:ea typeface="Arial" panose="020B0604020202020204" pitchFamily="34" charset="0"/>
              </a:rPr>
              <a:t> Upgrades</a:t>
            </a:r>
            <a:endParaRPr lang="en-ZA" sz="1400" dirty="0">
              <a:effectLst/>
              <a:latin typeface="Arial" panose="020B0604020202020204" pitchFamily="34" charset="0"/>
              <a:ea typeface="Arial" panose="020B0604020202020204" pitchFamily="34" charset="0"/>
            </a:endParaRPr>
          </a:p>
          <a:p>
            <a:r>
              <a:rPr lang="en-ZA" sz="1400" dirty="0">
                <a:effectLst/>
                <a:latin typeface="Cambria" panose="02040503050406030204" pitchFamily="18" charset="0"/>
                <a:ea typeface="Arial" panose="020B0604020202020204" pitchFamily="34" charset="0"/>
                <a:cs typeface="Arial" panose="020B0604020202020204" pitchFamily="34" charset="0"/>
              </a:rPr>
              <a:t>Research continued on the investigation of radiation-hard materials for potential application as dynode materials in photomultiplier tubes (PMTs) for the ATLAS Tile Calorimeter. </a:t>
            </a:r>
          </a:p>
          <a:p>
            <a:endParaRPr lang="en-ZA" sz="1400" dirty="0">
              <a:latin typeface="Cambria" panose="02040503050406030204" pitchFamily="18" charset="0"/>
              <a:cs typeface="Arial" panose="020B0604020202020204" pitchFamily="34" charset="0"/>
            </a:endParaRPr>
          </a:p>
        </p:txBody>
      </p:sp>
      <p:sp>
        <p:nvSpPr>
          <p:cNvPr id="7" name="Title 1">
            <a:extLst>
              <a:ext uri="{FF2B5EF4-FFF2-40B4-BE49-F238E27FC236}">
                <a16:creationId xmlns:a16="http://schemas.microsoft.com/office/drawing/2014/main" id="{722CA306-BF4D-717D-5050-B63B7953D3D4}"/>
              </a:ext>
            </a:extLst>
          </p:cNvPr>
          <p:cNvSpPr txBox="1">
            <a:spLocks/>
          </p:cNvSpPr>
          <p:nvPr/>
        </p:nvSpPr>
        <p:spPr>
          <a:xfrm>
            <a:off x="725926" y="258008"/>
            <a:ext cx="2642954" cy="678163"/>
          </a:xfrm>
          <a:prstGeom prst="rect">
            <a:avLst/>
          </a:prstGeom>
        </p:spPr>
        <p:txBody>
          <a:bodyPr vert="horz" lIns="91440" tIns="45720" rIns="91440" bIns="45720" rtlCol="0" anchor="t">
            <a:normAutofit fontScale="97500"/>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defTabSz="914400"/>
            <a:r>
              <a:rPr lang="en-US" dirty="0" err="1"/>
              <a:t>TileCal</a:t>
            </a:r>
            <a:endParaRPr lang="en-US" dirty="0"/>
          </a:p>
        </p:txBody>
      </p:sp>
      <p:sp>
        <p:nvSpPr>
          <p:cNvPr id="9" name="TextBox 8">
            <a:extLst>
              <a:ext uri="{FF2B5EF4-FFF2-40B4-BE49-F238E27FC236}">
                <a16:creationId xmlns:a16="http://schemas.microsoft.com/office/drawing/2014/main" id="{CB2C3071-EDB7-C5D5-BE75-BF1C314E3E27}"/>
              </a:ext>
            </a:extLst>
          </p:cNvPr>
          <p:cNvSpPr txBox="1"/>
          <p:nvPr/>
        </p:nvSpPr>
        <p:spPr>
          <a:xfrm>
            <a:off x="725926" y="4961053"/>
            <a:ext cx="6828760" cy="923330"/>
          </a:xfrm>
          <a:prstGeom prst="rect">
            <a:avLst/>
          </a:prstGeom>
          <a:noFill/>
        </p:spPr>
        <p:txBody>
          <a:bodyPr wrap="square">
            <a:spAutoFit/>
          </a:bodyPr>
          <a:lstStyle/>
          <a:p>
            <a:r>
              <a:rPr lang="en-ZA" sz="1800" b="1" dirty="0">
                <a:latin typeface="Cambria" panose="02040503050406030204" pitchFamily="18" charset="0"/>
                <a:cs typeface="Arial" panose="020B0604020202020204" pitchFamily="34" charset="0"/>
              </a:rPr>
              <a:t>New Academic joined Wits</a:t>
            </a:r>
            <a:r>
              <a:rPr lang="en-ZA" sz="1800" dirty="0">
                <a:latin typeface="Cambria" panose="02040503050406030204" pitchFamily="18" charset="0"/>
                <a:cs typeface="Arial" panose="020B0604020202020204" pitchFamily="34" charset="0"/>
              </a:rPr>
              <a:t>: </a:t>
            </a:r>
          </a:p>
          <a:p>
            <a:endParaRPr lang="en-ZA" dirty="0">
              <a:latin typeface="Cambria" panose="02040503050406030204" pitchFamily="18" charset="0"/>
              <a:cs typeface="Arial" panose="020B0604020202020204" pitchFamily="34" charset="0"/>
            </a:endParaRPr>
          </a:p>
          <a:p>
            <a:r>
              <a:rPr lang="en-ZA" sz="1800" dirty="0">
                <a:latin typeface="Cambria" panose="02040503050406030204" pitchFamily="18" charset="0"/>
                <a:cs typeface="Arial" panose="020B0604020202020204" pitchFamily="34" charset="0"/>
              </a:rPr>
              <a:t>Dr Edward </a:t>
            </a:r>
            <a:r>
              <a:rPr lang="en-ZA" sz="1800" dirty="0" err="1">
                <a:latin typeface="Cambria" panose="02040503050406030204" pitchFamily="18" charset="0"/>
                <a:cs typeface="Arial" panose="020B0604020202020204" pitchFamily="34" charset="0"/>
              </a:rPr>
              <a:t>Nkadimeng</a:t>
            </a:r>
            <a:r>
              <a:rPr lang="en-ZA" sz="1800" dirty="0">
                <a:latin typeface="Cambria" panose="02040503050406030204" pitchFamily="18" charset="0"/>
                <a:cs typeface="Arial" panose="020B0604020202020204" pitchFamily="34" charset="0"/>
              </a:rPr>
              <a:t>, </a:t>
            </a:r>
            <a:r>
              <a:rPr lang="en-ZA" sz="1800" dirty="0" err="1">
                <a:latin typeface="Cambria" panose="02040503050406030204" pitchFamily="18" charset="0"/>
                <a:cs typeface="Arial" panose="020B0604020202020204" pitchFamily="34" charset="0"/>
              </a:rPr>
              <a:t>Dr.</a:t>
            </a:r>
            <a:r>
              <a:rPr lang="en-ZA" sz="1800" dirty="0">
                <a:latin typeface="Cambria" panose="02040503050406030204" pitchFamily="18" charset="0"/>
                <a:cs typeface="Arial" panose="020B0604020202020204" pitchFamily="34" charset="0"/>
              </a:rPr>
              <a:t> Phuti </a:t>
            </a:r>
            <a:r>
              <a:rPr lang="en-ZA" sz="1800" dirty="0" err="1">
                <a:latin typeface="Cambria" panose="02040503050406030204" pitchFamily="18" charset="0"/>
                <a:cs typeface="Arial" panose="020B0604020202020204" pitchFamily="34" charset="0"/>
              </a:rPr>
              <a:t>Rapheeha</a:t>
            </a:r>
            <a:endParaRPr lang="en-US" sz="1800" dirty="0"/>
          </a:p>
        </p:txBody>
      </p:sp>
    </p:spTree>
    <p:extLst>
      <p:ext uri="{BB962C8B-B14F-4D97-AF65-F5344CB8AC3E}">
        <p14:creationId xmlns:p14="http://schemas.microsoft.com/office/powerpoint/2010/main" val="258680476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Crop</Template>
  <TotalTime>2949</TotalTime>
  <Words>2154</Words>
  <Application>Microsoft Macintosh PowerPoint</Application>
  <PresentationFormat>On-screen Show (4:3)</PresentationFormat>
  <Paragraphs>273</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Yu Mincho</vt:lpstr>
      <vt:lpstr>Aptos</vt:lpstr>
      <vt:lpstr>Arial</vt:lpstr>
      <vt:lpstr>Calibri</vt:lpstr>
      <vt:lpstr>Cambria</vt:lpstr>
      <vt:lpstr>Cambria Math</vt:lpstr>
      <vt:lpstr>Franklin Gothic Book</vt:lpstr>
      <vt:lpstr>Symbol</vt:lpstr>
      <vt:lpstr>Times New Roman</vt:lpstr>
      <vt:lpstr>Crop</vt:lpstr>
      <vt:lpstr>Division reports/highlights in High Energy Particle Physics</vt:lpstr>
      <vt:lpstr>Rationale of Pillar</vt:lpstr>
      <vt:lpstr>PowerPoint Presentation</vt:lpstr>
      <vt:lpstr>PowerPoint Presentation</vt:lpstr>
      <vt:lpstr>PowerPoint Presentation</vt:lpstr>
      <vt:lpstr>PowerPoint Presentation</vt:lpstr>
      <vt:lpstr>HGTD</vt:lpstr>
      <vt:lpstr>PowerPoint Presentation</vt:lpstr>
      <vt:lpstr>PowerPoint Presentation</vt:lpstr>
      <vt:lpstr>PowerPoint Presentation</vt:lpstr>
      <vt:lpstr>ATLAS TileCal Week (Outside CERN) at iThemba Labs, Cape Town</vt:lpstr>
      <vt:lpstr>Discussions &amp; Outlook</vt:lpstr>
      <vt:lpstr>Conference Proceedings   Papers presented at the conference are eligible for consideration for publication in the Proceedings of SAIP Conferences. The proceedings are peer-reviewed and produced in accordance with DHET guidelines, with recognition at the level of 0.5 units per article.   Deadline for Proceedings  Only papers that are submitted strictly on or before 23:59 SAST on 30 July 2026 will be considered for publication.    Author Guidelines  The guidelines for authors, the application procedure for recognition of your article, and other details relating to the proceedings will soon be available on SAIP2026 website.</vt:lpstr>
      <vt:lpstr>Template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Mukesh Kumar</cp:lastModifiedBy>
  <cp:revision>27</cp:revision>
  <dcterms:created xsi:type="dcterms:W3CDTF">2013-01-27T09:14:16Z</dcterms:created>
  <dcterms:modified xsi:type="dcterms:W3CDTF">2026-07-09T08:00:15Z</dcterms:modified>
  <cp:category/>
</cp:coreProperties>
</file>