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0" r:id="rId2"/>
    <p:sldId id="275" r:id="rId3"/>
    <p:sldId id="288" r:id="rId4"/>
    <p:sldId id="314" r:id="rId5"/>
    <p:sldId id="316" r:id="rId6"/>
    <p:sldId id="311" r:id="rId7"/>
    <p:sldId id="298" r:id="rId8"/>
    <p:sldId id="319" r:id="rId9"/>
    <p:sldId id="299" r:id="rId10"/>
    <p:sldId id="304" r:id="rId11"/>
    <p:sldId id="297" r:id="rId12"/>
    <p:sldId id="308" r:id="rId13"/>
    <p:sldId id="320" r:id="rId14"/>
    <p:sldId id="30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22B510-73EB-A358-FA9E-736CD0B4474E}" name="Damuleli Edgar" initials="DE" userId="c0c2c391d9f84efb" providerId="Windows Live"/>
  <p188:author id="{DF77473A-A5D3-E719-012F-27CDA3055D81}" name="Tshifhiwa Ranwaha" initials="TR" userId="S::Tshifhiwa.Ranwaha@univen.ac.za::9c893ac4-8aea-4a4f-b6b1-b4c84b45bcc5" providerId="AD"/>
  <p188:author id="{F27269DF-147D-4F18-CD6C-7C3200CFCEE7}" name="David Tshwane" initials="DT" userId="S::David.Tshwane@univen.ac.za::f02f9da1-e7a4-462c-9fbb-61ab6a068a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075"/>
    <a:srgbClr val="BDA456"/>
    <a:srgbClr val="DAC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FA295-A24A-4235-A1AA-493C404A3211}" type="datetimeFigureOut">
              <a:rPr lang="en-ZA" smtClean="0"/>
              <a:t>2026/07/08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3A300-FE72-44A5-9A60-A063B1C5A0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500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with braided hair wearing glasses&#10;&#10;AI-generated content may be incorrect.">
            <a:extLst>
              <a:ext uri="{FF2B5EF4-FFF2-40B4-BE49-F238E27FC236}">
                <a16:creationId xmlns:a16="http://schemas.microsoft.com/office/drawing/2014/main" id="{D19E6ADD-4E14-6738-3D19-FC502DE89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BF6963-BBE6-27FF-C388-5C02C9B3B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870" y="3279912"/>
            <a:ext cx="10611678" cy="1451114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EF1AF-CE58-CDBE-4D7D-D3019DEAC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870" y="4931468"/>
            <a:ext cx="7669695" cy="9823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5365778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8E4F51-196D-2FAD-F0EC-32005EED2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2A2BDA-E981-28EE-E5D6-69477C68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B40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20632-0E60-F066-D0CC-50606EE5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026"/>
            <a:ext cx="5095462" cy="4874937"/>
          </a:xfrm>
        </p:spPr>
        <p:txBody>
          <a:bodyPr/>
          <a:lstStyle>
            <a:lvl1pPr>
              <a:defRPr>
                <a:solidFill>
                  <a:srgbClr val="BDA456"/>
                </a:solidFill>
              </a:defRPr>
            </a:lvl1pPr>
            <a:lvl2pPr>
              <a:defRPr>
                <a:solidFill>
                  <a:srgbClr val="1B4075"/>
                </a:solidFill>
              </a:defRPr>
            </a:lvl2pPr>
            <a:lvl3pPr>
              <a:defRPr>
                <a:solidFill>
                  <a:srgbClr val="1B4075"/>
                </a:solidFill>
              </a:defRPr>
            </a:lvl3pPr>
            <a:lvl4pPr>
              <a:defRPr>
                <a:solidFill>
                  <a:srgbClr val="1B4075"/>
                </a:solidFill>
              </a:defRPr>
            </a:lvl4pPr>
            <a:lvl5pPr>
              <a:defRPr>
                <a:solidFill>
                  <a:srgbClr val="1B407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F2BBF-DD61-C21F-7E74-4B14A2DAA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8EDC0-D705-AF41-B3EA-10CCCAC2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E81A7-B27B-025E-ACAE-ADE0E4E6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‹#›</a:t>
            </a:fld>
            <a:endParaRPr lang="en-ZA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D881B4-0D13-1F53-A852-1F4E1A184A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302026"/>
            <a:ext cx="5257800" cy="4874937"/>
          </a:xfrm>
        </p:spPr>
        <p:txBody>
          <a:bodyPr/>
          <a:lstStyle>
            <a:lvl1pPr>
              <a:defRPr>
                <a:solidFill>
                  <a:srgbClr val="BDA456"/>
                </a:solidFill>
              </a:defRPr>
            </a:lvl1pPr>
            <a:lvl2pPr>
              <a:defRPr>
                <a:solidFill>
                  <a:srgbClr val="1B4075"/>
                </a:solidFill>
              </a:defRPr>
            </a:lvl2pPr>
            <a:lvl3pPr>
              <a:defRPr>
                <a:solidFill>
                  <a:srgbClr val="1B4075"/>
                </a:solidFill>
              </a:defRPr>
            </a:lvl3pPr>
            <a:lvl4pPr>
              <a:defRPr>
                <a:solidFill>
                  <a:srgbClr val="1B4075"/>
                </a:solidFill>
              </a:defRPr>
            </a:lvl4pPr>
            <a:lvl5pPr>
              <a:defRPr>
                <a:solidFill>
                  <a:srgbClr val="1B407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383535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8E4F51-196D-2FAD-F0EC-32005EED2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2A2BDA-E981-28EE-E5D6-69477C68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B40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20632-0E60-F066-D0CC-50606EE5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026"/>
            <a:ext cx="10515600" cy="4874937"/>
          </a:xfrm>
        </p:spPr>
        <p:txBody>
          <a:bodyPr/>
          <a:lstStyle>
            <a:lvl1pPr>
              <a:defRPr>
                <a:solidFill>
                  <a:srgbClr val="BDA456"/>
                </a:solidFill>
              </a:defRPr>
            </a:lvl1pPr>
            <a:lvl2pPr>
              <a:defRPr>
                <a:solidFill>
                  <a:srgbClr val="1B4075"/>
                </a:solidFill>
              </a:defRPr>
            </a:lvl2pPr>
            <a:lvl3pPr>
              <a:defRPr>
                <a:solidFill>
                  <a:srgbClr val="1B4075"/>
                </a:solidFill>
              </a:defRPr>
            </a:lvl3pPr>
            <a:lvl4pPr>
              <a:defRPr>
                <a:solidFill>
                  <a:srgbClr val="1B4075"/>
                </a:solidFill>
              </a:defRPr>
            </a:lvl4pPr>
            <a:lvl5pPr>
              <a:defRPr>
                <a:solidFill>
                  <a:srgbClr val="1B407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F2BBF-DD61-C21F-7E74-4B14A2DAA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8EDC0-D705-AF41-B3EA-10CCCAC2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E81A7-B27B-025E-ACAE-ADE0E4E6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10353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8E4F51-196D-2FAD-F0EC-32005EED2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2A2BDA-E981-28EE-E5D6-69477C68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B40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20632-0E60-F066-D0CC-50606EE5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026"/>
            <a:ext cx="10515600" cy="4874937"/>
          </a:xfrm>
        </p:spPr>
        <p:txBody>
          <a:bodyPr/>
          <a:lstStyle>
            <a:lvl1pPr>
              <a:defRPr>
                <a:solidFill>
                  <a:srgbClr val="BDA456"/>
                </a:solidFill>
              </a:defRPr>
            </a:lvl1pPr>
            <a:lvl2pPr>
              <a:defRPr>
                <a:solidFill>
                  <a:srgbClr val="1B4075"/>
                </a:solidFill>
              </a:defRPr>
            </a:lvl2pPr>
            <a:lvl3pPr>
              <a:defRPr>
                <a:solidFill>
                  <a:srgbClr val="1B4075"/>
                </a:solidFill>
              </a:defRPr>
            </a:lvl3pPr>
            <a:lvl4pPr>
              <a:defRPr>
                <a:solidFill>
                  <a:srgbClr val="1B4075"/>
                </a:solidFill>
              </a:defRPr>
            </a:lvl4pPr>
            <a:lvl5pPr>
              <a:defRPr>
                <a:solidFill>
                  <a:srgbClr val="1B407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F2BBF-DD61-C21F-7E74-4B14A2DAA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8EDC0-D705-AF41-B3EA-10CCCAC2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E81A7-B27B-025E-ACAE-ADE0E4E6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121386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8E4F51-196D-2FAD-F0EC-32005EED2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2A2BDA-E981-28EE-E5D6-69477C68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B40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20632-0E60-F066-D0CC-50606EE5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026"/>
            <a:ext cx="10515600" cy="4874937"/>
          </a:xfrm>
        </p:spPr>
        <p:txBody>
          <a:bodyPr/>
          <a:lstStyle>
            <a:lvl1pPr>
              <a:defRPr>
                <a:solidFill>
                  <a:srgbClr val="BDA456"/>
                </a:solidFill>
              </a:defRPr>
            </a:lvl1pPr>
            <a:lvl2pPr>
              <a:defRPr>
                <a:solidFill>
                  <a:srgbClr val="1B4075"/>
                </a:solidFill>
              </a:defRPr>
            </a:lvl2pPr>
            <a:lvl3pPr>
              <a:defRPr>
                <a:solidFill>
                  <a:srgbClr val="1B4075"/>
                </a:solidFill>
              </a:defRPr>
            </a:lvl3pPr>
            <a:lvl4pPr>
              <a:defRPr>
                <a:solidFill>
                  <a:srgbClr val="1B4075"/>
                </a:solidFill>
              </a:defRPr>
            </a:lvl4pPr>
            <a:lvl5pPr>
              <a:defRPr>
                <a:solidFill>
                  <a:srgbClr val="1B407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F2BBF-DD61-C21F-7E74-4B14A2DAA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8EDC0-D705-AF41-B3EA-10CCCAC2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E81A7-B27B-025E-ACAE-ADE0E4E6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278440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flag with a white background&#10;&#10;AI-generated content may be incorrect.">
            <a:extLst>
              <a:ext uri="{FF2B5EF4-FFF2-40B4-BE49-F238E27FC236}">
                <a16:creationId xmlns:a16="http://schemas.microsoft.com/office/drawing/2014/main" id="{4772F730-DAD6-B37F-7B9E-9152601B9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1AF21-2E21-ABB5-AAB1-5B93C67D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6895"/>
            <a:ext cx="3932237" cy="944217"/>
          </a:xfrm>
        </p:spPr>
        <p:txBody>
          <a:bodyPr anchor="b"/>
          <a:lstStyle>
            <a:lvl1pPr>
              <a:defRPr sz="3200" b="1">
                <a:solidFill>
                  <a:srgbClr val="1B40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34BF6C-29C3-1E77-4F77-59299D1B6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6895"/>
            <a:ext cx="6172200" cy="53541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43066-0170-E22C-B5C0-662DCCE46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268788"/>
          </a:xfrm>
        </p:spPr>
        <p:txBody>
          <a:bodyPr/>
          <a:lstStyle>
            <a:lvl1pPr marL="0" indent="0">
              <a:buNone/>
              <a:defRPr sz="1600">
                <a:solidFill>
                  <a:srgbClr val="1B407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7987F-547E-DD74-00D1-9E5CDCC7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D54FF-716D-44BF-BBB1-BCD5C3F7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89AFA-4E76-FEA5-85A4-17E60BA8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091695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8E4F51-196D-2FAD-F0EC-32005EED2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2A2BDA-E981-28EE-E5D6-69477C68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B40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20632-0E60-F066-D0CC-50606EE5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026"/>
            <a:ext cx="10515600" cy="4874937"/>
          </a:xfrm>
        </p:spPr>
        <p:txBody>
          <a:bodyPr/>
          <a:lstStyle>
            <a:lvl1pPr>
              <a:defRPr>
                <a:solidFill>
                  <a:srgbClr val="BDA456"/>
                </a:solidFill>
              </a:defRPr>
            </a:lvl1pPr>
            <a:lvl2pPr>
              <a:defRPr>
                <a:solidFill>
                  <a:srgbClr val="1B4075"/>
                </a:solidFill>
              </a:defRPr>
            </a:lvl2pPr>
            <a:lvl3pPr>
              <a:defRPr>
                <a:solidFill>
                  <a:srgbClr val="1B4075"/>
                </a:solidFill>
              </a:defRPr>
            </a:lvl3pPr>
            <a:lvl4pPr>
              <a:defRPr>
                <a:solidFill>
                  <a:srgbClr val="1B4075"/>
                </a:solidFill>
              </a:defRPr>
            </a:lvl4pPr>
            <a:lvl5pPr>
              <a:defRPr>
                <a:solidFill>
                  <a:srgbClr val="1B407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F2BBF-DD61-C21F-7E74-4B14A2DAA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8EDC0-D705-AF41-B3EA-10CCCAC2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E81A7-B27B-025E-ACAE-ADE0E4E6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200474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ack dots&#10;&#10;AI-generated content may be incorrect.">
            <a:extLst>
              <a:ext uri="{FF2B5EF4-FFF2-40B4-BE49-F238E27FC236}">
                <a16:creationId xmlns:a16="http://schemas.microsoft.com/office/drawing/2014/main" id="{216B9953-40A2-A617-B30F-4F343574FD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264289-E983-FBDE-3449-02B34DF0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B40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9DFF3-3DD6-5060-5FA6-568D99054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2B523-7118-0400-7416-AD23633E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DC011-CFE3-CFA9-EEA5-E2DE6E5B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239376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colorful lines&#10;&#10;AI-generated content may be incorrect.">
            <a:extLst>
              <a:ext uri="{FF2B5EF4-FFF2-40B4-BE49-F238E27FC236}">
                <a16:creationId xmlns:a16="http://schemas.microsoft.com/office/drawing/2014/main" id="{9ACD2D34-F160-6C19-098E-0C0644E5DA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C299CB-3BE1-B84A-F9FA-174B4065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295" y="1709738"/>
            <a:ext cx="6301409" cy="2111375"/>
          </a:xfrm>
        </p:spPr>
        <p:txBody>
          <a:bodyPr anchor="b"/>
          <a:lstStyle>
            <a:lvl1pPr algn="ctr">
              <a:defRPr sz="6000">
                <a:solidFill>
                  <a:srgbClr val="1B40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A5A14-BDE3-7E17-8CEC-AEC05DE0D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5293" y="4152142"/>
            <a:ext cx="6211959" cy="81742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BDA45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32747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CD2D34-F160-6C19-098E-0C0644E5DA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C299CB-3BE1-B84A-F9FA-174B4065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295" y="1709738"/>
            <a:ext cx="6301409" cy="211137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A5A14-BDE3-7E17-8CEC-AEC05DE0D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5293" y="4152142"/>
            <a:ext cx="6211959" cy="81742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BDA45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280258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CD2D34-F160-6C19-098E-0C0644E5DA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C299CB-3BE1-B84A-F9FA-174B4065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295" y="1709738"/>
            <a:ext cx="6301409" cy="2111375"/>
          </a:xfrm>
        </p:spPr>
        <p:txBody>
          <a:bodyPr anchor="b"/>
          <a:lstStyle>
            <a:lvl1pPr algn="ctr">
              <a:defRPr sz="6000">
                <a:solidFill>
                  <a:srgbClr val="1B40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A5A14-BDE3-7E17-8CEC-AEC05DE0D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5293" y="4152142"/>
            <a:ext cx="6211959" cy="81742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357850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9E6ADD-4E14-6738-3D19-FC502DE89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BF6963-BBE6-27FF-C388-5C02C9B3B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870" y="2077277"/>
            <a:ext cx="6129130" cy="2365514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EF1AF-CE58-CDBE-4D7D-D3019DEAC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871" y="4931468"/>
            <a:ext cx="6129130" cy="9823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61842179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D7F6FE-A27B-D5BD-9EF7-AE900DD95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1F421-6652-E024-11E9-3FF8E3CC7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2A486-55DA-9B8D-C5B4-E607A68B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‹#›</a:t>
            </a:fld>
            <a:endParaRPr lang="en-ZA"/>
          </a:p>
        </p:txBody>
      </p:sp>
      <p:pic>
        <p:nvPicPr>
          <p:cNvPr id="6" name="Picture 5" descr="A person sitting at a table&#10;&#10;AI-generated content may be incorrect.">
            <a:extLst>
              <a:ext uri="{FF2B5EF4-FFF2-40B4-BE49-F238E27FC236}">
                <a16:creationId xmlns:a16="http://schemas.microsoft.com/office/drawing/2014/main" id="{355DD7F4-A3CC-8FB3-8209-CAE22F7684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4424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D7F6FE-A27B-D5BD-9EF7-AE900DD95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1F421-6652-E024-11E9-3FF8E3CC7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2A486-55DA-9B8D-C5B4-E607A68B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‹#›</a:t>
            </a:fld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5DD7F4-A3CC-8FB3-8209-CAE22F7684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8957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D7F6FE-A27B-D5BD-9EF7-AE900DD95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1F421-6652-E024-11E9-3FF8E3CC7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2A486-55DA-9B8D-C5B4-E607A68B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‹#›</a:t>
            </a:fld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5DD7F4-A3CC-8FB3-8209-CAE22F7684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899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9E6ADD-4E14-6738-3D19-FC502DE89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3"/>
            <a:ext cx="12192000" cy="685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BF6963-BBE6-27FF-C388-5C02C9B3B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870" y="2077277"/>
            <a:ext cx="6129130" cy="2365514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EF1AF-CE58-CDBE-4D7D-D3019DEAC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871" y="4931468"/>
            <a:ext cx="6129130" cy="9823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3972260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9E6ADD-4E14-6738-3D19-FC502DE89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3"/>
            <a:ext cx="12192000" cy="685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BF6963-BBE6-27FF-C388-5C02C9B3B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870" y="2077277"/>
            <a:ext cx="6129130" cy="2365514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EF1AF-CE58-CDBE-4D7D-D3019DEAC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871" y="4931468"/>
            <a:ext cx="6129130" cy="9823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1363278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9E6ADD-4E14-6738-3D19-FC502DE89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3"/>
            <a:ext cx="12192000" cy="685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BF6963-BBE6-27FF-C388-5C02C9B3B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870" y="2077277"/>
            <a:ext cx="6129130" cy="2365514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EF1AF-CE58-CDBE-4D7D-D3019DEAC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871" y="4931468"/>
            <a:ext cx="6129130" cy="9823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2223477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9E6ADD-4E14-6738-3D19-FC502DE89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BF6963-BBE6-27FF-C388-5C02C9B3B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878" y="2186608"/>
            <a:ext cx="5695122" cy="1461052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EF1AF-CE58-CDBE-4D7D-D3019DEAC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876" y="3917677"/>
            <a:ext cx="5695123" cy="6543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9510833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9E6ADD-4E14-6738-3D19-FC502DE89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939" y="643"/>
            <a:ext cx="12192000" cy="685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BF6963-BBE6-27FF-C388-5C02C9B3B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322" y="2077277"/>
            <a:ext cx="5277678" cy="2365514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1B407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EF1AF-CE58-CDBE-4D7D-D3019DEAC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0321" y="4931468"/>
            <a:ext cx="5277679" cy="98231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B407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089883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ack dots&#10;&#10;AI-generated content may be incorrect.">
            <a:extLst>
              <a:ext uri="{FF2B5EF4-FFF2-40B4-BE49-F238E27FC236}">
                <a16:creationId xmlns:a16="http://schemas.microsoft.com/office/drawing/2014/main" id="{C28E4F51-196D-2FAD-F0EC-32005EED2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2A2BDA-E981-28EE-E5D6-69477C68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B40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20632-0E60-F066-D0CC-50606EE5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026"/>
            <a:ext cx="10515600" cy="4874937"/>
          </a:xfrm>
        </p:spPr>
        <p:txBody>
          <a:bodyPr/>
          <a:lstStyle>
            <a:lvl1pPr>
              <a:defRPr>
                <a:solidFill>
                  <a:srgbClr val="BDA456"/>
                </a:solidFill>
              </a:defRPr>
            </a:lvl1pPr>
            <a:lvl2pPr>
              <a:defRPr>
                <a:solidFill>
                  <a:srgbClr val="1B4075"/>
                </a:solidFill>
              </a:defRPr>
            </a:lvl2pPr>
            <a:lvl3pPr>
              <a:defRPr>
                <a:solidFill>
                  <a:srgbClr val="1B4075"/>
                </a:solidFill>
              </a:defRPr>
            </a:lvl3pPr>
            <a:lvl4pPr>
              <a:defRPr>
                <a:solidFill>
                  <a:srgbClr val="1B4075"/>
                </a:solidFill>
              </a:defRPr>
            </a:lvl4pPr>
            <a:lvl5pPr>
              <a:defRPr>
                <a:solidFill>
                  <a:srgbClr val="1B407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F2BBF-DD61-C21F-7E74-4B14A2DAA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8EDC0-D705-AF41-B3EA-10CCCAC2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E81A7-B27B-025E-ACAE-ADE0E4E6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428783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8E4F51-196D-2FAD-F0EC-32005EED2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2A2BDA-E981-28EE-E5D6-69477C68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B40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20632-0E60-F066-D0CC-50606EE5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026"/>
            <a:ext cx="10515600" cy="4874937"/>
          </a:xfrm>
        </p:spPr>
        <p:txBody>
          <a:bodyPr/>
          <a:lstStyle>
            <a:lvl1pPr>
              <a:defRPr>
                <a:solidFill>
                  <a:srgbClr val="BDA456"/>
                </a:solidFill>
              </a:defRPr>
            </a:lvl1pPr>
            <a:lvl2pPr>
              <a:defRPr>
                <a:solidFill>
                  <a:srgbClr val="1B4075"/>
                </a:solidFill>
              </a:defRPr>
            </a:lvl2pPr>
            <a:lvl3pPr>
              <a:defRPr>
                <a:solidFill>
                  <a:srgbClr val="1B4075"/>
                </a:solidFill>
              </a:defRPr>
            </a:lvl3pPr>
            <a:lvl4pPr>
              <a:defRPr>
                <a:solidFill>
                  <a:srgbClr val="1B4075"/>
                </a:solidFill>
              </a:defRPr>
            </a:lvl4pPr>
            <a:lvl5pPr>
              <a:defRPr>
                <a:solidFill>
                  <a:srgbClr val="1B407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F2BBF-DD61-C21F-7E74-4B14A2DAA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8EDC0-D705-AF41-B3EA-10CCCAC2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E81A7-B27B-025E-ACAE-ADE0E4E6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016953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66409D-9866-BB2E-B1CC-3366B0C06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8F1DB-5BA0-3C80-4FF6-D99632F5A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EC31B-B00E-33FC-8296-0587CC520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FDA1-5FAE-5952-360C-AB48A3C02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74752-A3A6-A181-1800-171F59D91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A52921-D307-40A9-A998-62595134A6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309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4" r:id="rId5"/>
    <p:sldLayoutId id="2147483665" r:id="rId6"/>
    <p:sldLayoutId id="2147483663" r:id="rId7"/>
    <p:sldLayoutId id="2147483650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57" r:id="rId14"/>
    <p:sldLayoutId id="2147483671" r:id="rId15"/>
    <p:sldLayoutId id="2147483654" r:id="rId16"/>
    <p:sldLayoutId id="2147483651" r:id="rId17"/>
    <p:sldLayoutId id="2147483672" r:id="rId18"/>
    <p:sldLayoutId id="2147483673" r:id="rId19"/>
    <p:sldLayoutId id="2147483655" r:id="rId20"/>
    <p:sldLayoutId id="2147483674" r:id="rId21"/>
    <p:sldLayoutId id="2147483675" r:id="rId22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1189C-5A82-43A6-4C53-6C7FB07F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841" y="1888435"/>
            <a:ext cx="8251371" cy="2057400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chemeClr val="tx2">
                    <a:lumMod val="10000"/>
                  </a:schemeClr>
                </a:solidFill>
              </a:rPr>
              <a:t>DFT Study of Ti-Reinforced </a:t>
            </a:r>
            <a:r>
              <a:rPr lang="en-ZA" sz="4000" dirty="0" err="1">
                <a:solidFill>
                  <a:schemeClr val="tx2">
                    <a:lumMod val="10000"/>
                  </a:schemeClr>
                </a:solidFill>
              </a:rPr>
              <a:t>NbMoTaW</a:t>
            </a:r>
            <a:r>
              <a:rPr lang="en-ZA" sz="4000" dirty="0">
                <a:solidFill>
                  <a:schemeClr val="tx2">
                    <a:lumMod val="10000"/>
                  </a:schemeClr>
                </a:solidFill>
              </a:rPr>
              <a:t> Alloy for hydrogen applications.</a:t>
            </a:r>
            <a:br>
              <a:rPr lang="en-ZA" sz="2700" dirty="0"/>
            </a:br>
            <a:endParaRPr lang="en-ZA" sz="2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2E2B1-97C2-F972-C73D-0FEF42F19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063" y="4056367"/>
            <a:ext cx="10410092" cy="1540565"/>
          </a:xfrm>
        </p:spPr>
        <p:txBody>
          <a:bodyPr/>
          <a:lstStyle/>
          <a:p>
            <a:r>
              <a:rPr lang="en-ZA" dirty="0">
                <a:solidFill>
                  <a:schemeClr val="bg2">
                    <a:lumMod val="10000"/>
                  </a:schemeClr>
                </a:solidFill>
              </a:rPr>
              <a:t>           </a:t>
            </a:r>
            <a:r>
              <a:rPr lang="en-ZA" b="1" dirty="0">
                <a:solidFill>
                  <a:schemeClr val="bg2">
                    <a:lumMod val="10000"/>
                  </a:schemeClr>
                </a:solidFill>
              </a:rPr>
              <a:t>T.E Damuleli</a:t>
            </a:r>
            <a:r>
              <a:rPr lang="en-ZA" dirty="0">
                <a:solidFill>
                  <a:schemeClr val="bg2">
                    <a:lumMod val="10000"/>
                  </a:schemeClr>
                </a:solidFill>
              </a:rPr>
              <a:t>, T.S Ranwaha, L Phuthu, DM Tshwane and NE </a:t>
            </a:r>
            <a:r>
              <a:rPr lang="en-ZA" dirty="0" err="1">
                <a:solidFill>
                  <a:schemeClr val="bg2">
                    <a:lumMod val="10000"/>
                  </a:schemeClr>
                </a:solidFill>
              </a:rPr>
              <a:t>Maluta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6621455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F3F0A-0F95-2691-B6D9-1674AC018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125AC-0057-8D98-4036-6DF79B7F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Mechanical Properties</a:t>
            </a:r>
            <a:endParaRPr lang="en-ZA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90E0602-77A0-D532-F4EC-D7FD5733A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3343491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109CC17-134E-ED21-5DAA-262C151328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1731"/>
                <a:ext cx="10515600" cy="4874937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</a:rPr>
                  <a:t>The Poisson's ratio (V) indicates how much material can expand when it is stretched, and Pugh’s ratio (G/B) predicts the brittleness and ductility of the </a:t>
                </a:r>
                <a:r>
                  <a:rPr lang="en-ZA" sz="2400" dirty="0">
                    <a:solidFill>
                      <a:schemeClr val="bg2">
                        <a:lumMod val="10000"/>
                      </a:schemeClr>
                    </a:solidFill>
                  </a:rPr>
                  <a:t>material.</a:t>
                </a:r>
              </a:p>
              <a:p>
                <a:pPr marL="0" indent="0">
                  <a:buNone/>
                </a:pPr>
                <a:r>
                  <a:rPr lang="en-ZA" sz="2400" dirty="0">
                    <a:solidFill>
                      <a:schemeClr val="bg2">
                        <a:lumMod val="10000"/>
                      </a:schemeClr>
                    </a:solidFill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ZA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ZA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ZA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ZA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ZA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ZA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en-ZA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2(3</m:t>
                        </m:r>
                        <m:r>
                          <a:rPr lang="en-ZA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ZA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ZA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ZA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ZA" sz="24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n-ZA" sz="2400" dirty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Table 3: Bulk, shear, young moduli, </a:t>
                </a:r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</a:rPr>
                  <a:t>Pugh’s ratio </a:t>
                </a:r>
                <a:r>
                  <a:rPr lang="en-ZA" sz="2400" dirty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</a:rPr>
                  <a:t>Poisson's </a:t>
                </a:r>
                <a:r>
                  <a:rPr lang="en-ZA" sz="2400" dirty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ratio for </a:t>
                </a:r>
                <a:r>
                  <a:rPr lang="en-ZA" sz="2400" dirty="0" err="1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NbMoTaW</a:t>
                </a:r>
                <a:r>
                  <a:rPr lang="en-ZA" sz="2400" dirty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ZA" sz="2400" dirty="0" err="1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NbMoTaTiW</a:t>
                </a:r>
                <a:r>
                  <a:rPr lang="en-ZA" sz="2400" dirty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ZA" sz="24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109CC17-134E-ED21-5DAA-262C151328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1731"/>
                <a:ext cx="10515600" cy="4874937"/>
              </a:xfrm>
              <a:blipFill>
                <a:blip r:embed="rId2"/>
                <a:stretch>
                  <a:fillRect l="-928" t="-1750" r="-87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089C8C-8343-FB3B-F86A-7E5DB202A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93604"/>
              </p:ext>
            </p:extLst>
          </p:nvPr>
        </p:nvGraphicFramePr>
        <p:xfrm>
          <a:off x="943397" y="3987799"/>
          <a:ext cx="10296440" cy="2056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0082">
                  <a:extLst>
                    <a:ext uri="{9D8B030D-6E8A-4147-A177-3AD203B41FA5}">
                      <a16:colId xmlns:a16="http://schemas.microsoft.com/office/drawing/2014/main" val="670174942"/>
                    </a:ext>
                  </a:extLst>
                </a:gridCol>
                <a:gridCol w="1908352">
                  <a:extLst>
                    <a:ext uri="{9D8B030D-6E8A-4147-A177-3AD203B41FA5}">
                      <a16:colId xmlns:a16="http://schemas.microsoft.com/office/drawing/2014/main" val="576673924"/>
                    </a:ext>
                  </a:extLst>
                </a:gridCol>
                <a:gridCol w="2074827">
                  <a:extLst>
                    <a:ext uri="{9D8B030D-6E8A-4147-A177-3AD203B41FA5}">
                      <a16:colId xmlns:a16="http://schemas.microsoft.com/office/drawing/2014/main" val="3080087757"/>
                    </a:ext>
                  </a:extLst>
                </a:gridCol>
                <a:gridCol w="1908352">
                  <a:extLst>
                    <a:ext uri="{9D8B030D-6E8A-4147-A177-3AD203B41FA5}">
                      <a16:colId xmlns:a16="http://schemas.microsoft.com/office/drawing/2014/main" val="2551479374"/>
                    </a:ext>
                  </a:extLst>
                </a:gridCol>
                <a:gridCol w="2074827">
                  <a:extLst>
                    <a:ext uri="{9D8B030D-6E8A-4147-A177-3AD203B41FA5}">
                      <a16:colId xmlns:a16="http://schemas.microsoft.com/office/drawing/2014/main" val="446964953"/>
                    </a:ext>
                  </a:extLst>
                </a:gridCol>
              </a:tblGrid>
              <a:tr h="884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000" kern="100" dirty="0">
                          <a:effectLst/>
                        </a:rPr>
                        <a:t>         RHEA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000" kern="100" dirty="0">
                          <a:effectLst/>
                        </a:rPr>
                        <a:t>      B (</a:t>
                      </a:r>
                      <a:r>
                        <a:rPr lang="en-ZA" sz="2000" kern="100" dirty="0" err="1">
                          <a:effectLst/>
                        </a:rPr>
                        <a:t>GPa</a:t>
                      </a:r>
                      <a:r>
                        <a:rPr lang="en-ZA" sz="2000" kern="100" dirty="0">
                          <a:effectLst/>
                        </a:rPr>
                        <a:t>)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000" kern="100" dirty="0">
                          <a:effectLst/>
                        </a:rPr>
                        <a:t>      G (</a:t>
                      </a:r>
                      <a:r>
                        <a:rPr lang="en-ZA" sz="2000" kern="100" dirty="0" err="1">
                          <a:effectLst/>
                        </a:rPr>
                        <a:t>GPa</a:t>
                      </a:r>
                      <a:r>
                        <a:rPr lang="en-ZA" sz="2000" kern="100" dirty="0">
                          <a:effectLst/>
                        </a:rPr>
                        <a:t>)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000" kern="100" dirty="0">
                          <a:effectLst/>
                        </a:rPr>
                        <a:t>     G/B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000" kern="100" dirty="0">
                          <a:effectLst/>
                        </a:rPr>
                        <a:t>      V 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4772500"/>
                  </a:ext>
                </a:extLst>
              </a:tr>
              <a:tr h="752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000" kern="100" dirty="0">
                          <a:effectLst/>
                        </a:rPr>
                        <a:t>      </a:t>
                      </a:r>
                      <a:r>
                        <a:rPr lang="en-ZA" sz="2000" kern="100" dirty="0" err="1">
                          <a:effectLst/>
                        </a:rPr>
                        <a:t>NbMoTaW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000" kern="100" dirty="0">
                          <a:effectLst/>
                        </a:rPr>
                        <a:t>         241.5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000" kern="100" dirty="0">
                          <a:effectLst/>
                        </a:rPr>
                        <a:t>        97.0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000" kern="100" dirty="0">
                          <a:effectLst/>
                        </a:rPr>
                        <a:t>       0.402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000" kern="100" dirty="0">
                          <a:effectLst/>
                        </a:rPr>
                        <a:t>       0.323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413425"/>
                  </a:ext>
                </a:extLst>
              </a:tr>
              <a:tr h="420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000" kern="100">
                          <a:effectLst/>
                        </a:rPr>
                        <a:t>      NaMoTaTiW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000" kern="100">
                          <a:effectLst/>
                        </a:rPr>
                        <a:t>         229.0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000" kern="100" dirty="0">
                          <a:effectLst/>
                        </a:rPr>
                        <a:t>         88.0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000" kern="100" dirty="0">
                          <a:effectLst/>
                        </a:rPr>
                        <a:t>       0.384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000" kern="100" dirty="0">
                          <a:effectLst/>
                        </a:rPr>
                        <a:t>       0.337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056428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BF50F52F-0470-2AA8-784F-21F5990B9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8" y="3530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44576-D601-6361-C97B-9C4AAE894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171868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AEEDCAA2-45A1-5A51-50BC-3E2268CD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Thermodynamic properties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5D7350-4DD7-25AD-EE55-213DBFE22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302027"/>
            <a:ext cx="5693229" cy="41177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B3776D4-C80B-B998-38A0-58CCC02A8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"/>
          <a:stretch>
            <a:fillRect/>
          </a:stretch>
        </p:blipFill>
        <p:spPr>
          <a:xfrm>
            <a:off x="402771" y="1245706"/>
            <a:ext cx="5577840" cy="49927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EB08D1-0DDD-9BD6-5A80-B763167BA18D}"/>
              </a:ext>
            </a:extLst>
          </p:cNvPr>
          <p:cNvSpPr txBox="1"/>
          <p:nvPr/>
        </p:nvSpPr>
        <p:spPr>
          <a:xfrm>
            <a:off x="1233775" y="6330772"/>
            <a:ext cx="9724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A" sz="1800" dirty="0">
                <a:solidFill>
                  <a:schemeClr val="tx1">
                    <a:lumMod val="50000"/>
                  </a:schemeClr>
                </a:solidFill>
              </a:rPr>
              <a:t>Figure 6: Thermodynamic properties of: </a:t>
            </a:r>
            <a:r>
              <a:rPr lang="en-ZA" sz="1800" dirty="0" err="1">
                <a:solidFill>
                  <a:schemeClr val="tx1">
                    <a:lumMod val="50000"/>
                  </a:schemeClr>
                </a:solidFill>
              </a:rPr>
              <a:t>NbMoTaW</a:t>
            </a:r>
            <a:r>
              <a:rPr lang="en-ZA" sz="1800" dirty="0">
                <a:solidFill>
                  <a:schemeClr val="tx1">
                    <a:lumMod val="50000"/>
                  </a:schemeClr>
                </a:solidFill>
              </a:rPr>
              <a:t> and (b) </a:t>
            </a:r>
            <a:r>
              <a:rPr lang="en-ZA" sz="1800" dirty="0" err="1">
                <a:solidFill>
                  <a:schemeClr val="tx1">
                    <a:lumMod val="50000"/>
                  </a:schemeClr>
                </a:solidFill>
              </a:rPr>
              <a:t>NbMoTaTiW</a:t>
            </a:r>
            <a:endParaRPr lang="en-ZA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60FABD-FD86-36E4-A43B-20DD3B15E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1245706"/>
            <a:ext cx="5303520" cy="4653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9C2501-62AE-58D4-8069-9B7DE09CE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728245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E69DA-6302-8C5A-4130-7E32D79B8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AA72-1908-C1AD-0402-2AD8DD9BB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Conclusion</a:t>
            </a:r>
            <a:endParaRPr lang="en-ZA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BAEAA-0057-D3BD-A56D-9F09494D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144588"/>
            <a:ext cx="11099800" cy="48749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ZA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ZA" sz="2400" dirty="0">
                <a:solidFill>
                  <a:schemeClr val="bg2">
                    <a:lumMod val="10000"/>
                  </a:schemeClr>
                </a:solidFill>
              </a:rPr>
              <a:t>Ti reinforcement preserves the structural stability of </a:t>
            </a:r>
            <a:r>
              <a:rPr lang="en-ZA" sz="2400" dirty="0" err="1">
                <a:solidFill>
                  <a:schemeClr val="bg2">
                    <a:lumMod val="10000"/>
                  </a:schemeClr>
                </a:solidFill>
              </a:rPr>
              <a:t>NbMoTaW</a:t>
            </a:r>
            <a:r>
              <a:rPr lang="en-ZA" sz="2400" dirty="0">
                <a:solidFill>
                  <a:schemeClr val="bg2">
                    <a:lumMod val="10000"/>
                  </a:schemeClr>
                </a:solidFill>
              </a:rPr>
              <a:t> with only minor changes in lattice parameters. </a:t>
            </a:r>
          </a:p>
          <a:p>
            <a:pPr algn="just">
              <a:lnSpc>
                <a:spcPct val="150000"/>
              </a:lnSpc>
            </a:pPr>
            <a:r>
              <a:rPr lang="en-ZA" sz="2400" dirty="0" err="1">
                <a:solidFill>
                  <a:schemeClr val="bg2">
                    <a:lumMod val="10000"/>
                  </a:schemeClr>
                </a:solidFill>
              </a:rPr>
              <a:t>NbMoTaTiW</a:t>
            </a:r>
            <a:r>
              <a:rPr lang="en-ZA" sz="2400" dirty="0">
                <a:solidFill>
                  <a:schemeClr val="bg2">
                    <a:lumMod val="10000"/>
                  </a:schemeClr>
                </a:solidFill>
              </a:rPr>
              <a:t> remains mechanically stable and ductile, making it suitable for hydrogen-related applications. </a:t>
            </a:r>
          </a:p>
          <a:p>
            <a:pPr algn="just">
              <a:lnSpc>
                <a:spcPct val="150000"/>
              </a:lnSpc>
            </a:pPr>
            <a:r>
              <a:rPr lang="en-ZA" sz="2400" dirty="0">
                <a:solidFill>
                  <a:schemeClr val="bg2">
                    <a:lumMod val="10000"/>
                  </a:schemeClr>
                </a:solidFill>
              </a:rPr>
              <a:t>The thermodynamic properties indicate excellent thermal stability over the investigated temperature range. </a:t>
            </a:r>
          </a:p>
          <a:p>
            <a:pPr algn="just">
              <a:lnSpc>
                <a:spcPct val="150000"/>
              </a:lnSpc>
            </a:pPr>
            <a:r>
              <a:rPr lang="en-ZA" sz="2400" dirty="0">
                <a:solidFill>
                  <a:schemeClr val="bg2">
                    <a:lumMod val="10000"/>
                  </a:schemeClr>
                </a:solidFill>
              </a:rPr>
              <a:t>Ti-reinforced </a:t>
            </a:r>
            <a:r>
              <a:rPr lang="en-ZA" sz="2400" dirty="0" err="1">
                <a:solidFill>
                  <a:schemeClr val="bg2">
                    <a:lumMod val="10000"/>
                  </a:schemeClr>
                </a:solidFill>
              </a:rPr>
              <a:t>NbMoTaW</a:t>
            </a:r>
            <a:r>
              <a:rPr lang="en-ZA" sz="2400" dirty="0">
                <a:solidFill>
                  <a:schemeClr val="bg2">
                    <a:lumMod val="10000"/>
                  </a:schemeClr>
                </a:solidFill>
              </a:rPr>
              <a:t> is a promising candidate for hydrogen storage applications.</a:t>
            </a:r>
            <a:endParaRPr lang="en-ZA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01943-7CDF-C6C6-C97E-DB23FDA7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127797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BC505028-EABA-A394-D604-CD18941B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Acknowledgements</a:t>
            </a:r>
          </a:p>
        </p:txBody>
      </p:sp>
      <p:pic>
        <p:nvPicPr>
          <p:cNvPr id="18" name="Picture 1" descr="uni">
            <a:extLst>
              <a:ext uri="{FF2B5EF4-FFF2-40B4-BE49-F238E27FC236}">
                <a16:creationId xmlns:a16="http://schemas.microsoft.com/office/drawing/2014/main" id="{DB315835-A9F0-32FC-6E9C-EE2F84AE28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120" y="1538829"/>
            <a:ext cx="2857242" cy="21429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HPC Coding Summer School - 2026 (26 ...">
            <a:extLst>
              <a:ext uri="{FF2B5EF4-FFF2-40B4-BE49-F238E27FC236}">
                <a16:creationId xmlns:a16="http://schemas.microsoft.com/office/drawing/2014/main" id="{9B86B778-4ACC-9DEB-EA3C-52AD2961C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78125"/>
            <a:ext cx="5084135" cy="1482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74A375-5DAA-E8DD-45CD-B827F768E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585" y="3928013"/>
            <a:ext cx="3273742" cy="26144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5BF0DA-5EA2-FF6A-6C7C-5499C2382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58" y="1622777"/>
            <a:ext cx="5340092" cy="20589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57BB42-C630-A517-F920-E1DF6BA6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587713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8539-F414-836B-8FCC-D2D8E6A5E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bg2">
                    <a:lumMod val="10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07C99-865F-DC68-C4BC-FD0C11756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Z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Mustafa, N. S., Yap, F. H., Yahya, M. S., &amp; Ismail, M. (2018). The hydrogen storage properties and reaction mechanism of the NaAlH4+ Ca (BH4) 2 composite system. </a:t>
            </a:r>
            <a:r>
              <a:rPr lang="en-ZA" sz="24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Journal of Hydrogen Energy</a:t>
            </a:r>
            <a:r>
              <a:rPr lang="en-Z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ZA" sz="24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Z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(24), 11132-11140.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Kong, L., Cheng, B., Wan, D., &amp; Xue, Y. (2023). A review on BCC-structured high-entropy alloys for hydrogen storage. </a:t>
            </a:r>
            <a:r>
              <a:rPr lang="en-ZA" sz="24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Frontiers in Materials</a:t>
            </a:r>
            <a:r>
              <a:rPr lang="en-Z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ZA" sz="24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Z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1135864.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Liu, J., Zhao, M., &amp; Rong, L. (2023). Overview of hydrogen-resistant alloys for high-pressure hydrogen environment: on the hydrogen energy structural materials. </a:t>
            </a:r>
            <a:r>
              <a:rPr lang="en-ZA" sz="24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Energy</a:t>
            </a:r>
            <a:r>
              <a:rPr lang="en-Z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ZA" sz="24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Z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99-115.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Zhu, X. H., &amp; Zhang, Y. (2024). Functional applications and data-driven design of high-entropy ceramics. </a:t>
            </a:r>
            <a:r>
              <a:rPr lang="en-ZA" sz="24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Entropy Alloys &amp; Materials</a:t>
            </a:r>
            <a:r>
              <a:rPr lang="en-Z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ZA" sz="24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Z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(2), 219-245.</a:t>
            </a:r>
          </a:p>
          <a:p>
            <a:pPr marL="514350" indent="-514350">
              <a:buFont typeface="+mj-lt"/>
              <a:buAutoNum type="arabicPeriod"/>
            </a:pPr>
            <a:endParaRPr lang="en-ZA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7144F-CB9F-638F-E3E3-1024AD30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672125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0BC0CC-FFEB-2B38-30C0-2C091C91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238835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7CA7-96B6-14A9-93DF-302A84BE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dirty="0">
                <a:solidFill>
                  <a:schemeClr val="bg2">
                    <a:lumMod val="10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559F-6A78-A11B-7FF1-780A7B54F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635" y="1476184"/>
            <a:ext cx="10515600" cy="487493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sz="4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sz="4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sz="4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sz="4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sz="4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marL="0" indent="0">
              <a:buNone/>
            </a:pPr>
            <a:endParaRPr lang="en-ZA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1900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FD87D-70EC-0054-D6D8-B9EC4A2C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29866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70D6E-7AFE-5426-FEBF-633B58462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4ED6-E65C-B499-0413-C3E362EE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 anchor="ctr">
            <a:normAutofit/>
          </a:bodyPr>
          <a:lstStyle/>
          <a:p>
            <a:r>
              <a:rPr lang="en-ZA" dirty="0">
                <a:solidFill>
                  <a:schemeClr val="tx1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D541D9-B2EF-EA38-96B6-F3D2B755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026"/>
            <a:ext cx="10515600" cy="4874937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Global energy demand is rapidly increasing due to population growth, industrialization, and technological advancement [1]. </a:t>
            </a:r>
            <a:endParaRPr lang="en-ZA" sz="2000" dirty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This rising demand is driving the need for sustainable, efficient, and reliable energy sources.</a:t>
            </a:r>
            <a:endParaRPr lang="en-ZA" sz="2000" dirty="0">
              <a:solidFill>
                <a:schemeClr val="tx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ZA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DB5B9-6B42-0F74-4A73-E7A10E770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18" y="2924755"/>
            <a:ext cx="4798353" cy="2746702"/>
          </a:xfrm>
          <a:prstGeom prst="rect">
            <a:avLst/>
          </a:prstGeom>
        </p:spPr>
      </p:pic>
      <p:pic>
        <p:nvPicPr>
          <p:cNvPr id="7" name="Picture 6" descr="A diagram of green hydrogen&#10;&#10;AI-generated content may be incorrect.">
            <a:extLst>
              <a:ext uri="{FF2B5EF4-FFF2-40B4-BE49-F238E27FC236}">
                <a16:creationId xmlns:a16="http://schemas.microsoft.com/office/drawing/2014/main" id="{EE4C12D7-9F2E-9A0C-FE8F-5F1253F2C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106" y="2656113"/>
            <a:ext cx="5404778" cy="3142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9EBD69-6920-4322-D26F-BA4A4D3BBDF9}"/>
              </a:ext>
            </a:extLst>
          </p:cNvPr>
          <p:cNvSpPr txBox="1"/>
          <p:nvPr/>
        </p:nvSpPr>
        <p:spPr>
          <a:xfrm>
            <a:off x="137886" y="5932714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aseline="0" dirty="0">
                <a:solidFill>
                  <a:srgbClr val="181818"/>
                </a:solidFill>
                <a:latin typeface="Arial"/>
                <a:ea typeface="Segoe UI"/>
                <a:cs typeface="Segoe UI"/>
              </a:rPr>
              <a:t>Figure 1: Clean Energy System with Hydrogen Storage [2]</a:t>
            </a:r>
            <a:r>
              <a:rPr sz="1800" dirty="0">
                <a:latin typeface="Arial"/>
                <a:ea typeface="Arial"/>
                <a:cs typeface="Arial"/>
              </a:rPr>
              <a:t>​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7726F7-1169-713C-87C9-45D9B4FB775D}"/>
              </a:ext>
            </a:extLst>
          </p:cNvPr>
          <p:cNvSpPr txBox="1"/>
          <p:nvPr/>
        </p:nvSpPr>
        <p:spPr>
          <a:xfrm>
            <a:off x="6320971" y="5932714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aseline="0" dirty="0">
                <a:solidFill>
                  <a:srgbClr val="181818"/>
                </a:solidFill>
                <a:latin typeface="Arial"/>
              </a:rPr>
              <a:t>Figure 2: Applications of green hydrogen [2].</a:t>
            </a:r>
            <a:r>
              <a:rPr sz="1800" dirty="0">
                <a:latin typeface="Arial"/>
                <a:ea typeface="Arial"/>
                <a:cs typeface="Arial"/>
              </a:rPr>
              <a:t>​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717195-BCDE-FCA2-2413-C0041B50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68604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9BF8C-932C-6DCC-8ABA-1C659FE87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1694-F739-F4F2-B4E9-2BE44D97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909"/>
            <a:ext cx="10515600" cy="779463"/>
          </a:xfrm>
        </p:spPr>
        <p:txBody>
          <a:bodyPr anchor="ctr">
            <a:normAutofit/>
          </a:bodyPr>
          <a:lstStyle/>
          <a:p>
            <a:r>
              <a:rPr lang="en-ZA" dirty="0">
                <a:solidFill>
                  <a:schemeClr val="tx1">
                    <a:lumMod val="50000"/>
                  </a:schemeClr>
                </a:solidFill>
              </a:rPr>
              <a:t>INTRODUCTION (Refractory High-Entropy Alloys (RHEAs))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F1BB48-8751-6AC0-F31C-4A1E2AF9F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12372"/>
            <a:ext cx="11257502" cy="516459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Examples: Zr, Nb, Mo, Hf, Ta, W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These elements are commonly combined in different near-equal ratios to form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RHEAs.They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contribute strong atomic bonding and high resistance to thermal degradation.</a:t>
            </a:r>
            <a:endParaRPr lang="pt-BR" sz="20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Excellent high-temperature stability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RHEAs retain their strength and microstructural stability at elevated temperatures. They resist creep, softening, and phase instability under long-term thermal exposure.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Suitable for hydrogen applications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RHEAs are promising for hydrogen-rich environments due to their resistance to degradation. They show improved tolerance to hydrogen embrittlement compared to many conventional alloys.</a:t>
            </a:r>
          </a:p>
          <a:p>
            <a:pPr algn="just">
              <a:lnSpc>
                <a:spcPct val="100000"/>
              </a:lnSpc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ZA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AB4D57-6271-DA09-3943-5FDEBEA5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33165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A7882-B10E-DFC1-F2CD-0AD88919B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D5FA-E827-878E-C81B-52361760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909"/>
            <a:ext cx="10515600" cy="779463"/>
          </a:xfrm>
        </p:spPr>
        <p:txBody>
          <a:bodyPr anchor="ctr">
            <a:normAutofit/>
          </a:bodyPr>
          <a:lstStyle/>
          <a:p>
            <a:r>
              <a:rPr lang="en-ZA" dirty="0">
                <a:solidFill>
                  <a:schemeClr val="tx1">
                    <a:lumMod val="50000"/>
                  </a:schemeClr>
                </a:solidFill>
              </a:rPr>
              <a:t>INTRODUCTION (Why RHEAs for Hydrogen)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D9E875-C75D-91B4-D526-BAA88A0F1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801" y="1384161"/>
            <a:ext cx="11109290" cy="44539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ova"/>
              </a:rPr>
              <a:t>Refractory High-Entropy Alloys (RHEAs) are promising because:</a:t>
            </a: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Their strong atomic bonding and high-melting-point elements reduce hydrogen-induced lattice weakening.</a:t>
            </a:r>
            <a:endParaRPr lang="pt-BR" sz="20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Their complex multi-element structure disrupts easy hydrogen diffusion pathways.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They maintain mechanical stability under extreme conditions.</a:t>
            </a:r>
          </a:p>
          <a:p>
            <a:pPr algn="just">
              <a:lnSpc>
                <a:spcPct val="100000"/>
              </a:lnSpc>
            </a:pPr>
            <a:r>
              <a:rPr lang="en-ZA" sz="2000" dirty="0">
                <a:solidFill>
                  <a:schemeClr val="bg2">
                    <a:lumMod val="10000"/>
                  </a:schemeClr>
                </a:solidFill>
              </a:rPr>
              <a:t>High Corrosion Resistance.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ZA" sz="24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Why Reinforced RHEAs (</a:t>
            </a:r>
            <a:r>
              <a:rPr lang="en-ZA" sz="2400" b="1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rRHEAs</a:t>
            </a:r>
            <a:r>
              <a:rPr lang="en-ZA" sz="24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)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ova"/>
                <a:cs typeface="Arial"/>
              </a:rPr>
              <a:t>Improved strength and durability.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ova"/>
                <a:cs typeface="Arial"/>
              </a:rPr>
              <a:t>Better resistance to hydrogen damage.</a:t>
            </a:r>
            <a:endParaRPr lang="en-US" sz="2000" dirty="0">
              <a:solidFill>
                <a:srgbClr val="1B4175"/>
              </a:solidFill>
              <a:latin typeface="Arial Nova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ova"/>
                <a:cs typeface="Arial"/>
              </a:rPr>
              <a:t>Reinforcements act as barriers and trapping sites that reduce hydrogen mobility.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ova"/>
                <a:cs typeface="Arial"/>
              </a:rPr>
              <a:t>Enhanced high-temperature performance.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ZA" sz="2400" b="1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ZA" sz="2400" b="1" dirty="0">
              <a:solidFill>
                <a:srgbClr val="0E203B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171717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ZA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E7625F-E1B9-651E-3F3C-5065E144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906741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itle 1">
            <a:extLst>
              <a:ext uri="{FF2B5EF4-FFF2-40B4-BE49-F238E27FC236}">
                <a16:creationId xmlns:a16="http://schemas.microsoft.com/office/drawing/2014/main" id="{E4BE3DFA-A778-13D2-48EE-23680E06C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Computational Method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BDD235-EB49-4F03-049B-F244DA0BA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22" y="1983063"/>
            <a:ext cx="10515600" cy="4874937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pPr marL="0" indent="0">
              <a:buNone/>
            </a:pPr>
            <a:endParaRPr lang="en-ZA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ZA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ZA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ZA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ZA" dirty="0">
                <a:solidFill>
                  <a:schemeClr val="bg2">
                    <a:lumMod val="10000"/>
                  </a:schemeClr>
                </a:solidFill>
              </a:rPr>
              <a:t>Figure. 3. Schematic representation of the computational method.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755815-005D-A7D1-1406-8A51BC7CC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0" y="1251019"/>
            <a:ext cx="11007867" cy="49480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349778-3243-2B50-707A-84B2B3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218481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62663-533F-E35B-AEB3-74D760D53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19" y="187100"/>
            <a:ext cx="11114049" cy="7794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Results and Discussion</a:t>
            </a:r>
            <a:endParaRPr lang="en-ZA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F4E17AC4-745F-D6C4-A29D-C8575A409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95702" y="13324"/>
            <a:ext cx="19654418" cy="76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C64E5C3-3D61-71CE-8125-56659F6A7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363" y="681716"/>
            <a:ext cx="7502907" cy="686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Table 1: Computed structural parameters of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NbMoTaW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and 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NbMoTaTiW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D31E8-49F4-8B34-BE56-83E7865C6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5937"/>
          <a:stretch>
            <a:fillRect/>
          </a:stretch>
        </p:blipFill>
        <p:spPr>
          <a:xfrm>
            <a:off x="484845" y="1368383"/>
            <a:ext cx="4109545" cy="4206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586269-AC36-4194-4A28-B89B1733E91D}"/>
              </a:ext>
            </a:extLst>
          </p:cNvPr>
          <p:cNvSpPr txBox="1"/>
          <p:nvPr/>
        </p:nvSpPr>
        <p:spPr>
          <a:xfrm>
            <a:off x="226651" y="5574623"/>
            <a:ext cx="484379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Fig. 4.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Optimised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 atomic structure Model.</a:t>
            </a:r>
          </a:p>
          <a:p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 (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Pm-3m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)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F41598-3EE9-B0FC-E60D-A9F4ECDCA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210695"/>
              </p:ext>
            </p:extLst>
          </p:nvPr>
        </p:nvGraphicFramePr>
        <p:xfrm>
          <a:off x="4687614" y="1277373"/>
          <a:ext cx="7331658" cy="4912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479">
                  <a:extLst>
                    <a:ext uri="{9D8B030D-6E8A-4147-A177-3AD203B41FA5}">
                      <a16:colId xmlns:a16="http://schemas.microsoft.com/office/drawing/2014/main" val="1365744064"/>
                    </a:ext>
                  </a:extLst>
                </a:gridCol>
                <a:gridCol w="1396434">
                  <a:extLst>
                    <a:ext uri="{9D8B030D-6E8A-4147-A177-3AD203B41FA5}">
                      <a16:colId xmlns:a16="http://schemas.microsoft.com/office/drawing/2014/main" val="3860447423"/>
                    </a:ext>
                  </a:extLst>
                </a:gridCol>
                <a:gridCol w="960017">
                  <a:extLst>
                    <a:ext uri="{9D8B030D-6E8A-4147-A177-3AD203B41FA5}">
                      <a16:colId xmlns:a16="http://schemas.microsoft.com/office/drawing/2014/main" val="1216712303"/>
                    </a:ext>
                  </a:extLst>
                </a:gridCol>
                <a:gridCol w="850016">
                  <a:extLst>
                    <a:ext uri="{9D8B030D-6E8A-4147-A177-3AD203B41FA5}">
                      <a16:colId xmlns:a16="http://schemas.microsoft.com/office/drawing/2014/main" val="3140518589"/>
                    </a:ext>
                  </a:extLst>
                </a:gridCol>
                <a:gridCol w="901715">
                  <a:extLst>
                    <a:ext uri="{9D8B030D-6E8A-4147-A177-3AD203B41FA5}">
                      <a16:colId xmlns:a16="http://schemas.microsoft.com/office/drawing/2014/main" val="1745861601"/>
                    </a:ext>
                  </a:extLst>
                </a:gridCol>
                <a:gridCol w="831027">
                  <a:extLst>
                    <a:ext uri="{9D8B030D-6E8A-4147-A177-3AD203B41FA5}">
                      <a16:colId xmlns:a16="http://schemas.microsoft.com/office/drawing/2014/main" val="2849445515"/>
                    </a:ext>
                  </a:extLst>
                </a:gridCol>
                <a:gridCol w="1115970">
                  <a:extLst>
                    <a:ext uri="{9D8B030D-6E8A-4147-A177-3AD203B41FA5}">
                      <a16:colId xmlns:a16="http://schemas.microsoft.com/office/drawing/2014/main" val="400929640"/>
                    </a:ext>
                  </a:extLst>
                </a:gridCol>
              </a:tblGrid>
              <a:tr h="218819">
                <a:tc rowSpan="2"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RHEA</a:t>
                      </a:r>
                    </a:p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(1x1x2)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rowSpan="2"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Lattice parameter</a:t>
                      </a:r>
                      <a:r>
                        <a:rPr lang="en-ZA" sz="1600" kern="100" dirty="0">
                          <a:effectLst/>
                        </a:rPr>
                        <a:t> (Å)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rowSpan="2"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This work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rowSpan="2"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Experimental [5]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rowSpan="2"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Theoretical [6]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gridSpan="2">
                  <a:txBody>
                    <a:bodyPr/>
                    <a:lstStyle/>
                    <a:p>
                      <a:endParaRPr lang="en-ZA"/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192241"/>
                  </a:ext>
                </a:extLst>
              </a:tr>
              <a:tr h="5639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>
                          <a:effectLst/>
                        </a:rPr>
                        <a:t>Experimental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Theoretical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253584123"/>
                  </a:ext>
                </a:extLst>
              </a:tr>
              <a:tr h="374832">
                <a:tc rowSpan="5"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 err="1">
                          <a:effectLst/>
                        </a:rPr>
                        <a:t>NbMoTaW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 a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  3.194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 3.213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 3.271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0.019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0.077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32653568"/>
                  </a:ext>
                </a:extLst>
              </a:tr>
              <a:tr h="3748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 b 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  3.194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 3.213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 3.271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0.019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0.077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616879349"/>
                  </a:ext>
                </a:extLst>
              </a:tr>
              <a:tr h="3748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c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ZA" sz="14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ZA" sz="1400" kern="100" dirty="0">
                          <a:solidFill>
                            <a:schemeClr val="accent1"/>
                          </a:solidFill>
                          <a:effectLst/>
                        </a:rPr>
                        <a:t>6.388/2</a:t>
                      </a:r>
                      <a:r>
                        <a:rPr lang="en-ZA" sz="14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 </a:t>
                      </a:r>
                      <a:endParaRPr lang="en-ZA" sz="1600" kern="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 3.213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 3.271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 0.019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solidFill>
                            <a:schemeClr val="accent1"/>
                          </a:solidFill>
                          <a:effectLst/>
                        </a:rPr>
                        <a:t> 0.077</a:t>
                      </a:r>
                      <a:endParaRPr lang="en-ZA" sz="1600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531430568"/>
                  </a:ext>
                </a:extLst>
              </a:tr>
              <a:tr h="2707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600" kern="100" dirty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∆H(KJ.mol</a:t>
                      </a:r>
                      <a:r>
                        <a:rPr lang="en-ZA" sz="1600" kern="100" baseline="30000" dirty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ZA" sz="1600" kern="100" dirty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ZA" sz="1600" kern="100" baseline="300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solidFill>
                            <a:schemeClr val="accent1"/>
                          </a:solidFill>
                          <a:effectLst/>
                        </a:rPr>
                        <a:t>-6.5 </a:t>
                      </a:r>
                      <a:endParaRPr lang="en-ZA" sz="1600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 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>
                          <a:effectLst/>
                        </a:rPr>
                        <a:t> 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 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 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255578794"/>
                  </a:ext>
                </a:extLst>
              </a:tr>
              <a:tr h="229883">
                <a:tc vMerge="1"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VEC (-)</a:t>
                      </a:r>
                      <a:endParaRPr lang="en-ZA" sz="1600" kern="100" baseline="300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5.5</a:t>
                      </a:r>
                      <a:endParaRPr lang="en-ZA" sz="1600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145675009"/>
                  </a:ext>
                </a:extLst>
              </a:tr>
              <a:tr h="374832">
                <a:tc rowSpan="5"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 err="1">
                          <a:effectLst/>
                        </a:rPr>
                        <a:t>NbMoTaTiW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 a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3.166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  3.185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       -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0.019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       -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1704304"/>
                  </a:ext>
                </a:extLst>
              </a:tr>
              <a:tr h="3748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 b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 3.166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  3.185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>
                          <a:effectLst/>
                        </a:rPr>
                        <a:t>        -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0.019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       -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201917715"/>
                  </a:ext>
                </a:extLst>
              </a:tr>
              <a:tr h="3748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c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</a:t>
                      </a:r>
                      <a:r>
                        <a:rPr lang="en-ZA" sz="1400" kern="100" dirty="0">
                          <a:solidFill>
                            <a:schemeClr val="accent1"/>
                          </a:solidFill>
                          <a:effectLst/>
                        </a:rPr>
                        <a:t> 6.332/2</a:t>
                      </a:r>
                      <a:endParaRPr lang="en-ZA" sz="1600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   3.185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       -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0.019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        -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502904567"/>
                  </a:ext>
                </a:extLst>
              </a:tr>
              <a:tr h="3207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600" kern="100" dirty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∆H(KJ.mol</a:t>
                      </a:r>
                      <a:r>
                        <a:rPr lang="en-ZA" sz="1600" kern="100" baseline="30000" dirty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ZA" sz="1600" kern="100" dirty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ZA" sz="1600" kern="100" baseline="300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solidFill>
                            <a:schemeClr val="accent1"/>
                          </a:solidFill>
                          <a:effectLst/>
                        </a:rPr>
                        <a:t>-5.28    </a:t>
                      </a:r>
                      <a:endParaRPr lang="en-ZA" sz="1600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 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 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 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400" kern="100" dirty="0">
                          <a:effectLst/>
                        </a:rPr>
                        <a:t> 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279938165"/>
                  </a:ext>
                </a:extLst>
              </a:tr>
              <a:tr h="260226">
                <a:tc vMerge="1"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VEC (-)</a:t>
                      </a:r>
                      <a:endParaRPr lang="en-ZA" sz="1600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5.2</a:t>
                      </a:r>
                      <a:endParaRPr lang="en-ZA" sz="1600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85725" marR="857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40568365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B9221-C855-0C8E-8423-4C078B10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300942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3050-07FC-7344-1862-33B78814D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5516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Electronic Properties</a:t>
            </a:r>
            <a:endParaRPr lang="en-ZA" sz="2400" b="0" dirty="0">
              <a:solidFill>
                <a:schemeClr val="bg2">
                  <a:lumMod val="10000"/>
                </a:schemeClr>
              </a:solidFill>
              <a:latin typeface="Arial Nova"/>
              <a:cs typeface="Arial"/>
            </a:endParaRPr>
          </a:p>
          <a:p>
            <a:endParaRPr lang="en-ZA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4C43E-AA16-63A8-CD4D-864789C5D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ZA" dirty="0">
                <a:latin typeface="Arial Nova"/>
              </a:rPr>
              <a:t>                                                 </a:t>
            </a:r>
            <a:endParaRPr lang="en-ZA" sz="2400" dirty="0">
              <a:solidFill>
                <a:schemeClr val="bg2">
                  <a:lumMod val="10000"/>
                </a:schemeClr>
              </a:solidFill>
              <a:latin typeface="Arial Nova"/>
            </a:endParaRPr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pPr marL="0" indent="0">
              <a:buNone/>
            </a:pPr>
            <a:endParaRPr lang="en-ZA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ZA" dirty="0">
              <a:solidFill>
                <a:schemeClr val="tx1">
                  <a:lumMod val="50000"/>
                </a:schemeClr>
              </a:solidFill>
            </a:endParaRPr>
          </a:p>
          <a:p>
            <a:endParaRPr lang="en-ZA" sz="2000" dirty="0"/>
          </a:p>
          <a:p>
            <a:endParaRPr lang="en-ZA" sz="2000" dirty="0"/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FC0598E-598D-284E-363A-533C0BFAD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70" y="1115810"/>
            <a:ext cx="5303520" cy="474067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2F9AC3-FA55-29E2-49C3-30A0A8FB1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149085"/>
            <a:ext cx="5669280" cy="47118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A10A0D-F603-B443-27F5-8E34AC64824A}"/>
              </a:ext>
            </a:extLst>
          </p:cNvPr>
          <p:cNvSpPr txBox="1"/>
          <p:nvPr/>
        </p:nvSpPr>
        <p:spPr>
          <a:xfrm>
            <a:off x="680596" y="5931652"/>
            <a:ext cx="10515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A" sz="18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Figure 5: Electronic band structure and partial density of states of (a) </a:t>
            </a:r>
            <a:r>
              <a:rPr lang="en-ZA" sz="1800" dirty="0" err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NbMoTaW</a:t>
            </a:r>
            <a:r>
              <a:rPr lang="en-ZA" sz="18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and (b) </a:t>
            </a:r>
            <a:r>
              <a:rPr lang="en-ZA" sz="1800" dirty="0" err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NbMoTaTiW</a:t>
            </a:r>
            <a:r>
              <a:rPr lang="en-ZA" sz="18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.</a:t>
            </a:r>
          </a:p>
          <a:p>
            <a:endParaRPr lang="en-ZA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9CF42-79A5-98A9-D009-EB5A46143816}"/>
              </a:ext>
            </a:extLst>
          </p:cNvPr>
          <p:cNvSpPr txBox="1"/>
          <p:nvPr/>
        </p:nvSpPr>
        <p:spPr>
          <a:xfrm>
            <a:off x="2766252" y="5486241"/>
            <a:ext cx="54927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A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(a)</a:t>
            </a:r>
            <a:endParaRPr lang="en-ZA" sz="18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endParaRPr lang="en-ZA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DE07C-3EC8-1AD4-B7A1-5B2BC11770C3}"/>
              </a:ext>
            </a:extLst>
          </p:cNvPr>
          <p:cNvSpPr txBox="1"/>
          <p:nvPr/>
        </p:nvSpPr>
        <p:spPr>
          <a:xfrm>
            <a:off x="8335962" y="5497910"/>
            <a:ext cx="54927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A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(b)</a:t>
            </a:r>
            <a:endParaRPr lang="en-ZA" sz="18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endParaRPr lang="en-ZA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44384-4F34-AB64-BAB3-04D7A63E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271965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CD6BA-FF81-ACD0-CAE0-41D0C949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Mechanical Properties</a:t>
            </a:r>
            <a:endParaRPr lang="en-ZA" dirty="0">
              <a:solidFill>
                <a:schemeClr val="bg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2E0E07-E936-0444-D727-47398873B8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3445"/>
                <a:ext cx="10515600" cy="1700869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ZA" sz="2400" dirty="0">
                    <a:solidFill>
                      <a:schemeClr val="bg2">
                        <a:lumMod val="10000"/>
                      </a:schemeClr>
                    </a:solidFill>
                  </a:rPr>
                  <a:t>                Condition of mechanical stability, </a:t>
                </a:r>
              </a:p>
              <a:p>
                <a:pPr marL="0" indent="0" algn="just">
                  <a:buNone/>
                </a:pPr>
                <a:r>
                  <a:rPr lang="en-ZA" sz="2400" kern="100" dirty="0">
                    <a:solidFill>
                      <a:schemeClr val="bg2">
                        <a:lumMod val="10000"/>
                      </a:schemeClr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GB" sz="2400" b="0" i="0" kern="1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ZA" sz="2400" kern="1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ZA" sz="2400" kern="100" baseline="-250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m:t>11</m:t>
                    </m:r>
                    <m:r>
                      <a:rPr lang="en-ZA" sz="24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ZA" sz="2400" dirty="0">
                    <a:solidFill>
                      <a:schemeClr val="bg2">
                        <a:lumMod val="10000"/>
                      </a:schemeClr>
                    </a:solidFill>
                  </a:rPr>
                  <a:t>0,</a:t>
                </a:r>
                <a:r>
                  <a:rPr lang="en-ZA" sz="2400" kern="100" dirty="0">
                    <a:solidFill>
                      <a:schemeClr val="bg2">
                        <a:lumMod val="10000"/>
                      </a:schemeClr>
                    </a:solidFill>
                  </a:rPr>
                  <a:t>C</a:t>
                </a:r>
                <a:r>
                  <a:rPr lang="en-ZA" sz="2400" kern="100" baseline="-25000" dirty="0">
                    <a:solidFill>
                      <a:schemeClr val="bg2">
                        <a:lumMod val="10000"/>
                      </a:schemeClr>
                    </a:solidFill>
                  </a:rPr>
                  <a:t>44</a:t>
                </a:r>
                <a14:m>
                  <m:oMath xmlns:m="http://schemas.openxmlformats.org/officeDocument/2006/math">
                    <m:r>
                      <a:rPr lang="en-ZA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ZA" sz="2400" dirty="0">
                    <a:solidFill>
                      <a:schemeClr val="bg2">
                        <a:lumMod val="10000"/>
                      </a:schemeClr>
                    </a:solidFill>
                  </a:rPr>
                  <a:t>0,</a:t>
                </a:r>
                <a:r>
                  <a:rPr lang="en-ZA" sz="2400" kern="100" dirty="0">
                    <a:solidFill>
                      <a:schemeClr val="bg2">
                        <a:lumMod val="10000"/>
                      </a:schemeClr>
                    </a:solidFill>
                  </a:rPr>
                  <a:t>C</a:t>
                </a:r>
                <a:r>
                  <a:rPr lang="en-ZA" sz="2400" kern="100" baseline="-25000" dirty="0">
                    <a:solidFill>
                      <a:schemeClr val="bg2">
                        <a:lumMod val="10000"/>
                      </a:schemeClr>
                    </a:solidFill>
                  </a:rPr>
                  <a:t>11 </a:t>
                </a:r>
                <a:r>
                  <a:rPr lang="en-ZA" sz="2400" dirty="0">
                    <a:solidFill>
                      <a:schemeClr val="bg2">
                        <a:lumMod val="10000"/>
                      </a:schemeClr>
                    </a:solidFill>
                  </a:rPr>
                  <a:t>+</a:t>
                </a:r>
                <a:r>
                  <a:rPr lang="en-ZA" sz="2400" kern="100" dirty="0">
                    <a:solidFill>
                      <a:schemeClr val="bg2">
                        <a:lumMod val="10000"/>
                      </a:schemeClr>
                    </a:solidFill>
                  </a:rPr>
                  <a:t>C</a:t>
                </a:r>
                <a:r>
                  <a:rPr lang="en-ZA" sz="2400" kern="100" baseline="-25000" dirty="0">
                    <a:solidFill>
                      <a:schemeClr val="bg2">
                        <a:lumMod val="10000"/>
                      </a:schemeClr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ZA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ZA" sz="2400" dirty="0">
                    <a:solidFill>
                      <a:schemeClr val="bg2">
                        <a:lumMod val="10000"/>
                      </a:schemeClr>
                    </a:solidFill>
                  </a:rPr>
                  <a:t>0,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ZA" sz="2400" kern="1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ZA" sz="2400" kern="100" baseline="-250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m:t>11</m:t>
                    </m:r>
                  </m:oMath>
                </a14:m>
                <a:r>
                  <a:rPr lang="en-ZA" sz="2400" dirty="0">
                    <a:solidFill>
                      <a:schemeClr val="bg2">
                        <a:lumMod val="10000"/>
                      </a:schemeClr>
                    </a:solidFill>
                  </a:rPr>
                  <a:t>+2</a:t>
                </a:r>
                <a:r>
                  <a:rPr lang="en-ZA" sz="2400" kern="100" dirty="0">
                    <a:solidFill>
                      <a:schemeClr val="bg2">
                        <a:lumMod val="10000"/>
                      </a:schemeClr>
                    </a:solidFill>
                  </a:rPr>
                  <a:t>C</a:t>
                </a:r>
                <a:r>
                  <a:rPr lang="en-ZA" sz="2400" kern="100" baseline="-25000" dirty="0">
                    <a:solidFill>
                      <a:schemeClr val="bg2">
                        <a:lumMod val="10000"/>
                      </a:schemeClr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ZA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ZA" sz="2400" dirty="0">
                    <a:solidFill>
                      <a:schemeClr val="bg2">
                        <a:lumMod val="10000"/>
                      </a:schemeClr>
                    </a:solidFill>
                  </a:rPr>
                  <a:t>0                               (1)</a:t>
                </a:r>
              </a:p>
              <a:p>
                <a:pPr marL="0" indent="0" algn="just">
                  <a:buNone/>
                </a:pPr>
                <a:endParaRPr lang="en-ZA" sz="24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marL="0" indent="0" algn="just">
                  <a:buNone/>
                </a:pPr>
                <a:r>
                  <a:rPr lang="en-ZA" sz="2400" dirty="0">
                    <a:solidFill>
                      <a:schemeClr val="bg2">
                        <a:lumMod val="10000"/>
                      </a:schemeClr>
                    </a:solidFill>
                  </a:rPr>
                  <a:t>Table 2: Elastic constants  for </a:t>
                </a:r>
                <a:r>
                  <a:rPr lang="en-ZA" sz="2400" dirty="0" err="1">
                    <a:solidFill>
                      <a:schemeClr val="bg2">
                        <a:lumMod val="10000"/>
                      </a:schemeClr>
                    </a:solidFill>
                  </a:rPr>
                  <a:t>NbMoTaW</a:t>
                </a:r>
                <a:r>
                  <a:rPr lang="en-ZA" sz="2400" dirty="0">
                    <a:solidFill>
                      <a:schemeClr val="bg2">
                        <a:lumMod val="10000"/>
                      </a:schemeClr>
                    </a:solidFill>
                  </a:rPr>
                  <a:t> and </a:t>
                </a:r>
                <a:r>
                  <a:rPr lang="en-ZA" sz="2400" dirty="0" err="1">
                    <a:solidFill>
                      <a:schemeClr val="bg2">
                        <a:lumMod val="10000"/>
                      </a:schemeClr>
                    </a:solidFill>
                  </a:rPr>
                  <a:t>NbMoTaTiW</a:t>
                </a:r>
                <a:r>
                  <a:rPr lang="en-ZA" sz="2400" dirty="0">
                    <a:solidFill>
                      <a:schemeClr val="bg2">
                        <a:lumMod val="10000"/>
                      </a:schemeClr>
                    </a:solidFill>
                  </a:rPr>
                  <a:t>.</a:t>
                </a:r>
              </a:p>
              <a:p>
                <a:pPr marL="0" indent="0" algn="just">
                  <a:buNone/>
                </a:pPr>
                <a:endParaRPr lang="en-ZA" sz="2400" dirty="0">
                  <a:solidFill>
                    <a:schemeClr val="accent5"/>
                  </a:solidFill>
                </a:endParaRPr>
              </a:p>
              <a:p>
                <a:pPr marL="0" indent="0" algn="just">
                  <a:buNone/>
                </a:pPr>
                <a:endParaRPr lang="en-ZA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en-ZA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2E0E07-E936-0444-D727-47398873B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3445"/>
                <a:ext cx="10515600" cy="1700869"/>
              </a:xfrm>
              <a:blipFill>
                <a:blip r:embed="rId2"/>
                <a:stretch>
                  <a:fillRect l="-928" t="-7168" b="-465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">
            <a:extLst>
              <a:ext uri="{FF2B5EF4-FFF2-40B4-BE49-F238E27FC236}">
                <a16:creationId xmlns:a16="http://schemas.microsoft.com/office/drawing/2014/main" id="{D786FA1F-41A1-DE2A-B31F-0693C35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8" y="3530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F0381D-02F1-2ABA-563B-75C0471F1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831905"/>
              </p:ext>
            </p:extLst>
          </p:nvPr>
        </p:nvGraphicFramePr>
        <p:xfrm>
          <a:off x="304800" y="3199743"/>
          <a:ext cx="11328400" cy="2828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5621">
                  <a:extLst>
                    <a:ext uri="{9D8B030D-6E8A-4147-A177-3AD203B41FA5}">
                      <a16:colId xmlns:a16="http://schemas.microsoft.com/office/drawing/2014/main" val="2868916125"/>
                    </a:ext>
                  </a:extLst>
                </a:gridCol>
                <a:gridCol w="1899685">
                  <a:extLst>
                    <a:ext uri="{9D8B030D-6E8A-4147-A177-3AD203B41FA5}">
                      <a16:colId xmlns:a16="http://schemas.microsoft.com/office/drawing/2014/main" val="3366850885"/>
                    </a:ext>
                  </a:extLst>
                </a:gridCol>
                <a:gridCol w="2065404">
                  <a:extLst>
                    <a:ext uri="{9D8B030D-6E8A-4147-A177-3AD203B41FA5}">
                      <a16:colId xmlns:a16="http://schemas.microsoft.com/office/drawing/2014/main" val="3012694429"/>
                    </a:ext>
                  </a:extLst>
                </a:gridCol>
                <a:gridCol w="2364890">
                  <a:extLst>
                    <a:ext uri="{9D8B030D-6E8A-4147-A177-3AD203B41FA5}">
                      <a16:colId xmlns:a16="http://schemas.microsoft.com/office/drawing/2014/main" val="3512577708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566751561"/>
                    </a:ext>
                  </a:extLst>
                </a:gridCol>
              </a:tblGrid>
              <a:tr h="1203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800" kern="100" dirty="0">
                          <a:effectLst/>
                        </a:rPr>
                        <a:t>         RHEA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800" kern="100" dirty="0">
                          <a:effectLst/>
                        </a:rPr>
                        <a:t>    C</a:t>
                      </a:r>
                      <a:r>
                        <a:rPr lang="en-ZA" sz="1800" kern="100" baseline="-25000" dirty="0">
                          <a:effectLst/>
                        </a:rPr>
                        <a:t>11 </a:t>
                      </a:r>
                      <a:r>
                        <a:rPr lang="en-ZA" sz="1800" kern="100" dirty="0">
                          <a:effectLst/>
                        </a:rPr>
                        <a:t>(</a:t>
                      </a:r>
                      <a:r>
                        <a:rPr lang="en-ZA" sz="1800" kern="100" dirty="0" err="1">
                          <a:effectLst/>
                        </a:rPr>
                        <a:t>GPa</a:t>
                      </a:r>
                      <a:r>
                        <a:rPr lang="en-ZA" sz="1800" kern="100" dirty="0">
                          <a:effectLst/>
                        </a:rPr>
                        <a:t>)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800" kern="100" dirty="0">
                          <a:effectLst/>
                        </a:rPr>
                        <a:t>      C</a:t>
                      </a:r>
                      <a:r>
                        <a:rPr lang="en-ZA" sz="1800" kern="100" baseline="-25000" dirty="0">
                          <a:effectLst/>
                        </a:rPr>
                        <a:t>12</a:t>
                      </a:r>
                      <a:r>
                        <a:rPr lang="en-ZA" sz="1800" kern="100" dirty="0">
                          <a:effectLst/>
                        </a:rPr>
                        <a:t> (</a:t>
                      </a:r>
                      <a:r>
                        <a:rPr lang="en-ZA" sz="1800" kern="100" dirty="0" err="1">
                          <a:effectLst/>
                        </a:rPr>
                        <a:t>GPa</a:t>
                      </a:r>
                      <a:r>
                        <a:rPr lang="en-ZA" sz="1800" kern="100" dirty="0">
                          <a:effectLst/>
                        </a:rPr>
                        <a:t>)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800" kern="100" dirty="0">
                          <a:effectLst/>
                        </a:rPr>
                        <a:t>   C</a:t>
                      </a:r>
                      <a:r>
                        <a:rPr lang="en-ZA" sz="1800" kern="100" baseline="-25000" dirty="0">
                          <a:effectLst/>
                        </a:rPr>
                        <a:t>44</a:t>
                      </a:r>
                      <a:r>
                        <a:rPr lang="en-ZA" sz="1800" kern="100" dirty="0">
                          <a:effectLst/>
                        </a:rPr>
                        <a:t> (</a:t>
                      </a:r>
                      <a:r>
                        <a:rPr lang="en-ZA" sz="1800" kern="100" dirty="0" err="1">
                          <a:effectLst/>
                        </a:rPr>
                        <a:t>GPa</a:t>
                      </a:r>
                      <a:r>
                        <a:rPr lang="en-ZA" sz="1800" kern="100" dirty="0">
                          <a:effectLst/>
                        </a:rPr>
                        <a:t>)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800" kern="100" dirty="0">
                          <a:effectLst/>
                        </a:rPr>
                        <a:t> C</a:t>
                      </a:r>
                      <a:r>
                        <a:rPr lang="en-ZA" sz="1800" kern="100" baseline="-25000" dirty="0">
                          <a:effectLst/>
                        </a:rPr>
                        <a:t>12</a:t>
                      </a:r>
                      <a:r>
                        <a:rPr lang="en-ZA" sz="1800" kern="100" dirty="0">
                          <a:effectLst/>
                        </a:rPr>
                        <a:t>-C</a:t>
                      </a:r>
                      <a:r>
                        <a:rPr lang="en-ZA" sz="1800" kern="100" baseline="-25000" dirty="0">
                          <a:effectLst/>
                        </a:rPr>
                        <a:t>44 </a:t>
                      </a:r>
                      <a:r>
                        <a:rPr lang="en-ZA" sz="1800" kern="100" dirty="0">
                          <a:effectLst/>
                        </a:rPr>
                        <a:t>(</a:t>
                      </a:r>
                      <a:r>
                        <a:rPr lang="en-ZA" sz="1800" kern="100" dirty="0" err="1">
                          <a:effectLst/>
                        </a:rPr>
                        <a:t>GPa</a:t>
                      </a:r>
                      <a:r>
                        <a:rPr lang="en-ZA" sz="1800" kern="100" dirty="0">
                          <a:effectLst/>
                        </a:rPr>
                        <a:t>)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4851864"/>
                  </a:ext>
                </a:extLst>
              </a:tr>
              <a:tr h="1042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800" kern="100" dirty="0">
                          <a:effectLst/>
                        </a:rPr>
                        <a:t>      </a:t>
                      </a:r>
                      <a:r>
                        <a:rPr lang="en-ZA" sz="1800" kern="100" dirty="0" err="1">
                          <a:effectLst/>
                        </a:rPr>
                        <a:t>NbMoTaW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800" kern="100" dirty="0">
                          <a:effectLst/>
                        </a:rPr>
                        <a:t>         408.5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800" kern="100" dirty="0">
                          <a:effectLst/>
                        </a:rPr>
                        <a:t>        158.0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800" kern="100" dirty="0">
                          <a:effectLst/>
                        </a:rPr>
                        <a:t>       82.5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800" kern="100" dirty="0">
                          <a:effectLst/>
                        </a:rPr>
                        <a:t>       75.5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4559026"/>
                  </a:ext>
                </a:extLst>
              </a:tr>
              <a:tr h="58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800" kern="100">
                          <a:effectLst/>
                        </a:rPr>
                        <a:t>      NaMoTaTiW</a:t>
                      </a:r>
                      <a:endParaRPr lang="en-ZA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800" kern="100">
                          <a:effectLst/>
                        </a:rPr>
                        <a:t>         400.0</a:t>
                      </a:r>
                      <a:endParaRPr lang="en-ZA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800" kern="100">
                          <a:effectLst/>
                        </a:rPr>
                        <a:t>         143.5</a:t>
                      </a:r>
                      <a:endParaRPr lang="en-ZA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800" kern="100" dirty="0">
                          <a:effectLst/>
                        </a:rPr>
                        <a:t>       68.5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800" kern="100" dirty="0">
                          <a:effectLst/>
                        </a:rPr>
                        <a:t>       75.0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960229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F9A5F-F6BC-20AC-12B2-B1A57A63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921-D307-40A9-A998-62595134A61E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927665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UNIVEN Colours">
      <a:dk1>
        <a:srgbClr val="1B4175"/>
      </a:dk1>
      <a:lt1>
        <a:sysClr val="window" lastClr="FFFFFF"/>
      </a:lt1>
      <a:dk2>
        <a:srgbClr val="F2F2F2"/>
      </a:dk2>
      <a:lt2>
        <a:srgbClr val="E8E8E8"/>
      </a:lt2>
      <a:accent1>
        <a:srgbClr val="1B4175"/>
      </a:accent1>
      <a:accent2>
        <a:srgbClr val="BEA457"/>
      </a:accent2>
      <a:accent3>
        <a:srgbClr val="CA422B"/>
      </a:accent3>
      <a:accent4>
        <a:srgbClr val="DACBA1"/>
      </a:accent4>
      <a:accent5>
        <a:srgbClr val="4A2810"/>
      </a:accent5>
      <a:accent6>
        <a:srgbClr val="1B4175"/>
      </a:accent6>
      <a:hlink>
        <a:srgbClr val="BD952E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5662</TotalTime>
  <Words>905</Words>
  <Application>Microsoft Office PowerPoint</Application>
  <PresentationFormat>Widescreen</PresentationFormat>
  <Paragraphs>225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Arial Nova</vt:lpstr>
      <vt:lpstr>Calibri</vt:lpstr>
      <vt:lpstr>Cambria Math</vt:lpstr>
      <vt:lpstr>Wingdings</vt:lpstr>
      <vt:lpstr>Office Theme</vt:lpstr>
      <vt:lpstr>DFT Study of Ti-Reinforced NbMoTaW Alloy for hydrogen applications. </vt:lpstr>
      <vt:lpstr>OUTLINE</vt:lpstr>
      <vt:lpstr>INTRODUCTION</vt:lpstr>
      <vt:lpstr>INTRODUCTION (Refractory High-Entropy Alloys (RHEAs))</vt:lpstr>
      <vt:lpstr>INTRODUCTION (Why RHEAs for Hydrogen)</vt:lpstr>
      <vt:lpstr>Computational Method</vt:lpstr>
      <vt:lpstr>Results and Discussion</vt:lpstr>
      <vt:lpstr>Electronic Properties </vt:lpstr>
      <vt:lpstr>Mechanical Properties</vt:lpstr>
      <vt:lpstr>Mechanical Properties</vt:lpstr>
      <vt:lpstr>Thermodynamic properties</vt:lpstr>
      <vt:lpstr>Conclusion</vt:lpstr>
      <vt:lpstr>Acknowledgements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Rofhiwa Mashau</dc:creator>
  <cp:lastModifiedBy>Damuleli Edgar</cp:lastModifiedBy>
  <cp:revision>119</cp:revision>
  <dcterms:created xsi:type="dcterms:W3CDTF">2025-10-27T08:07:27Z</dcterms:created>
  <dcterms:modified xsi:type="dcterms:W3CDTF">2026-07-08T09:31:55Z</dcterms:modified>
</cp:coreProperties>
</file>