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22"/>
  </p:notesMasterIdLst>
  <p:handoutMasterIdLst>
    <p:handoutMasterId r:id="rId23"/>
  </p:handoutMasterIdLst>
  <p:sldIdLst>
    <p:sldId id="258" r:id="rId2"/>
    <p:sldId id="259" r:id="rId3"/>
    <p:sldId id="321" r:id="rId4"/>
    <p:sldId id="322" r:id="rId5"/>
    <p:sldId id="323" r:id="rId6"/>
    <p:sldId id="324" r:id="rId7"/>
    <p:sldId id="325" r:id="rId8"/>
    <p:sldId id="326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16" r:id="rId21"/>
  </p:sldIdLst>
  <p:sldSz cx="12192000" cy="6858000"/>
  <p:notesSz cx="20104100" cy="1130935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Section par défaut" id="{092B717F-6F99-466F-94B9-312C7C463BCD}">
          <p14:sldIdLst>
            <p14:sldId id="258"/>
          </p14:sldIdLst>
        </p14:section>
        <p14:section name="Untitled Section" id="{AC430DD2-195D-4AF8-BF69-1B2F176E3B24}">
          <p14:sldIdLst>
            <p14:sldId id="259"/>
            <p14:sldId id="321"/>
            <p14:sldId id="322"/>
            <p14:sldId id="323"/>
            <p14:sldId id="324"/>
            <p14:sldId id="325"/>
            <p14:sldId id="326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46" userDrawn="1">
          <p15:clr>
            <a:srgbClr val="A4A3A4"/>
          </p15:clr>
        </p15:guide>
        <p15:guide id="2" pos="13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40C"/>
    <a:srgbClr val="537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86BB98-D933-4A2E-9A69-9B9FD9643852}" v="41" dt="2026-07-08T06:48:15.429"/>
    <p1510:client id="{B7132E7B-DF3F-46BC-A078-D3AFD1A8AB05}" v="5" dt="2026-07-08T07:52:31.16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 autoAdjust="0"/>
    <p:restoredTop sz="94694"/>
  </p:normalViewPr>
  <p:slideViewPr>
    <p:cSldViewPr>
      <p:cViewPr varScale="1">
        <p:scale>
          <a:sx n="74" d="100"/>
          <a:sy n="74" d="100"/>
        </p:scale>
        <p:origin x="691" y="48"/>
      </p:cViewPr>
      <p:guideLst>
        <p:guide orient="horz" pos="1746"/>
        <p:guide pos="13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FF956F-CFE4-3305-3E99-9930EB1901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0EEED-64CA-60DC-7C1E-1E27291E85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E8F11-31E0-6B4C-AA11-26D899E9E432}" type="datetimeFigureOut">
              <a:rPr lang="en-US" smtClean="0"/>
              <a:pPr/>
              <a:t>7/8/2026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0C315-DF86-FE30-133E-332290D284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854E9-C26C-E1AA-2BB5-DAFC50679A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DB898-E9DF-274E-BAB2-75C9D41B9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8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C7284-2ED4-41A4-9EF7-CC13B4765892}" type="datetimeFigureOut">
              <a:rPr lang="en-ZA" smtClean="0"/>
              <a:pPr/>
              <a:t>2026/07/08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DD178-F8C6-4F10-BA33-8B34EE41BB3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896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DD178-F8C6-4F10-BA33-8B34EE41BB3E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292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CF798C4-2C6B-0648-C193-D703B33A8253}"/>
              </a:ext>
            </a:extLst>
          </p:cNvPr>
          <p:cNvSpPr txBox="1">
            <a:spLocks/>
          </p:cNvSpPr>
          <p:nvPr userDrawn="1"/>
        </p:nvSpPr>
        <p:spPr>
          <a:xfrm>
            <a:off x="457200" y="3048000"/>
            <a:ext cx="8229600" cy="167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Title Here</a:t>
            </a: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0" i="0" baseline="0" dirty="0">
                <a:solidFill>
                  <a:schemeClr val="bg1"/>
                </a:solidFill>
                <a:latin typeface="Trebuchet MS" panose="020B0703020202090204" pitchFamily="34" charset="0"/>
                <a:cs typeface="Arial" pitchFamily="34" charset="0"/>
              </a:rPr>
              <a:t>Change on Master Slide (View&gt;Slide Master)</a:t>
            </a:r>
            <a:endParaRPr lang="en-ZA" sz="2400" b="0" i="0" dirty="0">
              <a:solidFill>
                <a:schemeClr val="bg1"/>
              </a:solidFill>
              <a:latin typeface="Trebuchet MS" panose="020B0703020202090204" pitchFamily="34" charset="0"/>
              <a:cs typeface="Arial" pitchFamily="34" charset="0"/>
            </a:endParaRPr>
          </a:p>
          <a:p>
            <a:pPr algn="l"/>
            <a:endParaRPr lang="en-ZA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2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CF798C4-2C6B-0648-C193-D703B33A8253}"/>
              </a:ext>
            </a:extLst>
          </p:cNvPr>
          <p:cNvSpPr txBox="1">
            <a:spLocks/>
          </p:cNvSpPr>
          <p:nvPr userDrawn="1"/>
        </p:nvSpPr>
        <p:spPr>
          <a:xfrm>
            <a:off x="457200" y="3048000"/>
            <a:ext cx="8229600" cy="167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Title Here</a:t>
            </a: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0" i="0" baseline="0" dirty="0">
                <a:solidFill>
                  <a:schemeClr val="bg1"/>
                </a:solidFill>
                <a:latin typeface="Trebuchet MS" panose="020B0703020202090204" pitchFamily="34" charset="0"/>
                <a:cs typeface="Arial" pitchFamily="34" charset="0"/>
              </a:rPr>
              <a:t>Change on Master Slide (View&gt;Slide Master)</a:t>
            </a:r>
            <a:endParaRPr lang="en-ZA" sz="2400" b="0" i="0" dirty="0">
              <a:solidFill>
                <a:schemeClr val="bg1"/>
              </a:solidFill>
              <a:latin typeface="Trebuchet MS" panose="020B0703020202090204" pitchFamily="34" charset="0"/>
              <a:cs typeface="Arial" pitchFamily="34" charset="0"/>
            </a:endParaRPr>
          </a:p>
          <a:p>
            <a:pPr algn="l"/>
            <a:endParaRPr lang="en-ZA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3B59-0C05-F1AC-7526-BB785C9F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8BE57-C65E-3FFB-4B6E-B976389DE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82B3220-1F88-FCDA-5E1E-85D66A0ACFB6}"/>
              </a:ext>
            </a:extLst>
          </p:cNvPr>
          <p:cNvSpPr txBox="1">
            <a:spLocks/>
          </p:cNvSpPr>
          <p:nvPr userDrawn="1"/>
        </p:nvSpPr>
        <p:spPr>
          <a:xfrm>
            <a:off x="5181600" y="6109050"/>
            <a:ext cx="6858000" cy="508285"/>
          </a:xfrm>
          <a:prstGeom prst="rect">
            <a:avLst/>
          </a:prstGeom>
        </p:spPr>
        <p:txBody>
          <a:bodyPr vert="horz" lIns="91439" tIns="45719" rIns="91439" bIns="45719" rtlCol="0">
            <a:noAutofit/>
          </a:bodyPr>
          <a:lstStyle>
            <a:lvl1pPr marL="342893" indent="-342893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6" indent="-285745" algn="l" defTabSz="91438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8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9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60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52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3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4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5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ZA" sz="1100" b="1" i="0" dirty="0">
                <a:latin typeface="Trebuchet MS" panose="020B0703020202090204" pitchFamily="34" charset="0"/>
                <a:cs typeface="Arial" pitchFamily="34" charset="0"/>
              </a:rPr>
              <a:t>Faculty name -</a:t>
            </a:r>
            <a:r>
              <a:rPr lang="en-ZA" sz="1100" b="1" i="0" baseline="0" dirty="0">
                <a:latin typeface="Trebuchet MS" panose="020B0703020202090204" pitchFamily="34" charset="0"/>
                <a:cs typeface="Arial" pitchFamily="34" charset="0"/>
              </a:rPr>
              <a:t> Change on Master Slide (View&gt;Slide Master)</a:t>
            </a:r>
            <a:endParaRPr lang="en-ZA" sz="1100" b="1" i="0" dirty="0">
              <a:latin typeface="Trebuchet MS" panose="020B0703020202090204" pitchFamily="34" charset="0"/>
              <a:cs typeface="Arial" pitchFamily="34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n-ZA" sz="1100" b="0" i="0" dirty="0">
                <a:latin typeface="Trebuchet MS" panose="020B0703020202090204" pitchFamily="34" charset="0"/>
                <a:cs typeface="Arial" pitchFamily="34" charset="0"/>
              </a:rPr>
              <a:t>Department name </a:t>
            </a:r>
            <a:r>
              <a:rPr lang="mr-IN" sz="1100" b="0" i="0" dirty="0">
                <a:latin typeface="Trebuchet MS" panose="020B0703020202090204" pitchFamily="34" charset="0"/>
                <a:cs typeface="Arial" pitchFamily="34" charset="0"/>
              </a:rPr>
              <a:t>–</a:t>
            </a:r>
            <a:r>
              <a:rPr lang="en-ZA" sz="1100" b="0" i="0" dirty="0">
                <a:latin typeface="Trebuchet MS" panose="020B0703020202090204" pitchFamily="34" charset="0"/>
                <a:cs typeface="Arial" pitchFamily="34" charset="0"/>
              </a:rPr>
              <a:t> Change on Master Slide (View&gt;Slide Master)</a:t>
            </a:r>
          </a:p>
        </p:txBody>
      </p:sp>
    </p:spTree>
    <p:extLst>
      <p:ext uri="{BB962C8B-B14F-4D97-AF65-F5344CB8AC3E}">
        <p14:creationId xmlns:p14="http://schemas.microsoft.com/office/powerpoint/2010/main" val="11833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406B-9556-8285-A895-7DD410CE5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FA7C6-2415-42AE-3425-6E489BBBB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DAAED-79D2-ED4C-7542-9240C7FE4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00F29EE-9BC4-EA34-11F9-14B708861151}"/>
              </a:ext>
            </a:extLst>
          </p:cNvPr>
          <p:cNvSpPr txBox="1">
            <a:spLocks/>
          </p:cNvSpPr>
          <p:nvPr userDrawn="1"/>
        </p:nvSpPr>
        <p:spPr>
          <a:xfrm>
            <a:off x="5181600" y="6109050"/>
            <a:ext cx="6858000" cy="508285"/>
          </a:xfrm>
          <a:prstGeom prst="rect">
            <a:avLst/>
          </a:prstGeom>
        </p:spPr>
        <p:txBody>
          <a:bodyPr vert="horz" lIns="91439" tIns="45719" rIns="91439" bIns="45719" rtlCol="0">
            <a:noAutofit/>
          </a:bodyPr>
          <a:lstStyle>
            <a:lvl1pPr marL="342893" indent="-342893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6" indent="-285745" algn="l" defTabSz="91438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8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9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60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52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3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4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5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ZA" sz="1100" b="1" i="0" dirty="0">
                <a:latin typeface="Trebuchet MS" panose="020B0703020202090204" pitchFamily="34" charset="0"/>
                <a:cs typeface="Arial" pitchFamily="34" charset="0"/>
              </a:rPr>
              <a:t>Faculty name -</a:t>
            </a:r>
            <a:r>
              <a:rPr lang="en-ZA" sz="1100" b="1" i="0" baseline="0" dirty="0">
                <a:latin typeface="Trebuchet MS" panose="020B0703020202090204" pitchFamily="34" charset="0"/>
                <a:cs typeface="Arial" pitchFamily="34" charset="0"/>
              </a:rPr>
              <a:t> Change on Master Slide (View&gt;Slide Master)</a:t>
            </a:r>
            <a:endParaRPr lang="en-ZA" sz="1100" b="1" i="0" dirty="0">
              <a:latin typeface="Trebuchet MS" panose="020B0703020202090204" pitchFamily="34" charset="0"/>
              <a:cs typeface="Arial" pitchFamily="34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n-ZA" sz="1100" b="0" i="0" dirty="0">
                <a:latin typeface="Trebuchet MS" panose="020B0703020202090204" pitchFamily="34" charset="0"/>
                <a:cs typeface="Arial" pitchFamily="34" charset="0"/>
              </a:rPr>
              <a:t>Department name </a:t>
            </a:r>
            <a:r>
              <a:rPr lang="mr-IN" sz="1100" b="0" i="0" dirty="0">
                <a:latin typeface="Trebuchet MS" panose="020B0703020202090204" pitchFamily="34" charset="0"/>
                <a:cs typeface="Arial" pitchFamily="34" charset="0"/>
              </a:rPr>
              <a:t>–</a:t>
            </a:r>
            <a:r>
              <a:rPr lang="en-ZA" sz="1100" b="0" i="0" dirty="0">
                <a:latin typeface="Trebuchet MS" panose="020B0703020202090204" pitchFamily="34" charset="0"/>
                <a:cs typeface="Arial" pitchFamily="34" charset="0"/>
              </a:rPr>
              <a:t> Change on Master Slide (View&gt;Slide Master)</a:t>
            </a:r>
          </a:p>
        </p:txBody>
      </p:sp>
    </p:spTree>
    <p:extLst>
      <p:ext uri="{BB962C8B-B14F-4D97-AF65-F5344CB8AC3E}">
        <p14:creationId xmlns:p14="http://schemas.microsoft.com/office/powerpoint/2010/main" val="88370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22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62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3" r:id="rId2"/>
    <p:sldLayoutId id="2147483669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0.png"/><Relationship Id="rId7" Type="http://schemas.openxmlformats.org/officeDocument/2006/relationships/image" Target="../media/image1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0.png"/><Relationship Id="rId7" Type="http://schemas.openxmlformats.org/officeDocument/2006/relationships/image" Target="../media/image1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319B1D-C0C9-3D8F-8019-578F87E79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71800"/>
            <a:ext cx="5486400" cy="743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EC0759-755D-2A38-4EE1-A51E59099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3488760"/>
            <a:ext cx="6172200" cy="8476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883816-3F6B-DE9A-0AD9-0218C4688923}"/>
              </a:ext>
            </a:extLst>
          </p:cNvPr>
          <p:cNvSpPr txBox="1"/>
          <p:nvPr/>
        </p:nvSpPr>
        <p:spPr>
          <a:xfrm>
            <a:off x="228600" y="1676400"/>
            <a:ext cx="9439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</a:rPr>
              <a:t>Deep Learning Prediction of the performance of a hybrid </a:t>
            </a:r>
            <a:r>
              <a:rPr lang="en-ZA" sz="2800" b="1" dirty="0" err="1">
                <a:solidFill>
                  <a:schemeClr val="bg1"/>
                </a:solidFill>
              </a:rPr>
              <a:t>CsSn</a:t>
            </a:r>
            <a:r>
              <a:rPr lang="en-ZA" sz="2800" b="1" dirty="0">
                <a:solidFill>
                  <a:schemeClr val="bg1"/>
                </a:solidFill>
              </a:rPr>
              <a:t>(I</a:t>
            </a:r>
            <a:r>
              <a:rPr lang="en-ZA" sz="2800" b="1" baseline="-25000" dirty="0">
                <a:solidFill>
                  <a:schemeClr val="bg1"/>
                </a:solidFill>
              </a:rPr>
              <a:t>1-x</a:t>
            </a:r>
            <a:r>
              <a:rPr lang="en-ZA" sz="2800" b="1" dirty="0">
                <a:solidFill>
                  <a:schemeClr val="bg1"/>
                </a:solidFill>
              </a:rPr>
              <a:t>Br</a:t>
            </a:r>
            <a:r>
              <a:rPr lang="en-ZA" sz="2800" b="1" baseline="-25000" dirty="0">
                <a:solidFill>
                  <a:schemeClr val="bg1"/>
                </a:solidFill>
              </a:rPr>
              <a:t>x</a:t>
            </a:r>
            <a:r>
              <a:rPr lang="en-ZA" sz="2800" b="1" dirty="0">
                <a:solidFill>
                  <a:schemeClr val="bg1"/>
                </a:solidFill>
              </a:rPr>
              <a:t>)</a:t>
            </a:r>
            <a:r>
              <a:rPr lang="en-ZA" sz="2800" b="1" baseline="-25000" dirty="0">
                <a:solidFill>
                  <a:schemeClr val="bg1"/>
                </a:solidFill>
              </a:rPr>
              <a:t>3</a:t>
            </a:r>
            <a:r>
              <a:rPr lang="en-ZA" sz="2800" b="1" dirty="0">
                <a:solidFill>
                  <a:schemeClr val="bg1"/>
                </a:solidFill>
              </a:rPr>
              <a:t>-based perovskite Lead-free using silicon (Si++) as hole transport layer (HTL) </a:t>
            </a:r>
            <a:endParaRPr lang="en-ZA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24FE2-1A5E-769A-6355-2E82D5608C8D}"/>
              </a:ext>
            </a:extLst>
          </p:cNvPr>
          <p:cNvSpPr txBox="1"/>
          <p:nvPr/>
        </p:nvSpPr>
        <p:spPr>
          <a:xfrm>
            <a:off x="166456" y="4780675"/>
            <a:ext cx="592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Presented by: Dr AD KAPIM KENFACK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8C90C-C1C9-85BD-88F6-D7E94B0ED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992" y="4106751"/>
            <a:ext cx="3142568" cy="10748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" y="-1"/>
            <a:ext cx="12189576" cy="6858001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D4883816-3F6B-DE9A-0AD9-0218C4688923}"/>
              </a:ext>
            </a:extLst>
          </p:cNvPr>
          <p:cNvSpPr txBox="1"/>
          <p:nvPr/>
        </p:nvSpPr>
        <p:spPr>
          <a:xfrm>
            <a:off x="1465690" y="3143177"/>
            <a:ext cx="9526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characterisation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-polyaniline Schottky diodes using a machine learning approach</a:t>
            </a:r>
            <a:r>
              <a:rPr lang="fr-FR" sz="2400" b="1" dirty="0">
                <a:solidFill>
                  <a:schemeClr val="bg1"/>
                </a:solidFill>
              </a:rPr>
              <a:t>.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BE24FE2-1A5E-769A-6355-2E82D5608C8D}"/>
              </a:ext>
            </a:extLst>
          </p:cNvPr>
          <p:cNvSpPr txBox="1"/>
          <p:nvPr/>
        </p:nvSpPr>
        <p:spPr>
          <a:xfrm>
            <a:off x="83228" y="4755341"/>
            <a:ext cx="5929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bg1"/>
                </a:solidFill>
              </a:rPr>
              <a:t>Masters Student: Hlulani Ndlovu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4889" y="5638325"/>
            <a:ext cx="1206231" cy="936000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E4331F1C-A210-4791-93EF-37F243D9577F}"/>
              </a:ext>
            </a:extLst>
          </p:cNvPr>
          <p:cNvSpPr txBox="1"/>
          <p:nvPr/>
        </p:nvSpPr>
        <p:spPr>
          <a:xfrm>
            <a:off x="7320136" y="4534454"/>
            <a:ext cx="3920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Supervisor: Prof M Msimanga</a:t>
            </a:r>
          </a:p>
          <a:p>
            <a:r>
              <a:rPr lang="en-Z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Co-Supervisor: Dr AD </a:t>
            </a:r>
            <a:r>
              <a:rPr lang="en-ZA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Kapim</a:t>
            </a:r>
            <a:r>
              <a:rPr lang="en-Z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EFD07E-91EE-429D-BDA4-CA83581E2B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0892" y="5661248"/>
            <a:ext cx="2110215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44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47E39-97B8-1E73-7B01-113886C80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32F62-476B-CF5C-3977-AF343F78736E}"/>
              </a:ext>
            </a:extLst>
          </p:cNvPr>
          <p:cNvSpPr txBox="1"/>
          <p:nvPr/>
        </p:nvSpPr>
        <p:spPr>
          <a:xfrm>
            <a:off x="1199456" y="138507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0A617E-01D9-A900-4724-476C4A690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DA7F37-6C79-26A6-ED07-5BA2F516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189ACB-EF9A-6CDA-42B5-DD452AF904D1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DB5EC-A5EB-6805-BA30-B241F4E03625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32804-3017-A45F-77C0-8BA33AB679D2}"/>
              </a:ext>
            </a:extLst>
          </p:cNvPr>
          <p:cNvSpPr txBox="1"/>
          <p:nvPr/>
        </p:nvSpPr>
        <p:spPr>
          <a:xfrm>
            <a:off x="11424593" y="5222358"/>
            <a:ext cx="71118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2BA1483E-ADC4-D5AC-EE4F-A49F97ACD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5"/>
          <a:stretch/>
        </p:blipFill>
        <p:spPr>
          <a:xfrm>
            <a:off x="35371" y="5805265"/>
            <a:ext cx="12181309" cy="115212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882383B-732F-5506-0269-204AB3865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43" y="5886000"/>
            <a:ext cx="1252625" cy="9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D28652-8010-847E-BFFF-B30CD7FF6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4AAE48-FA05-1793-19D2-5589AA6D8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28736" y="859803"/>
            <a:ext cx="11953328" cy="4314354"/>
          </a:xfrm>
        </p:spPr>
        <p:txBody>
          <a:bodyPr/>
          <a:lstStyle/>
          <a:p>
            <a:pPr marL="0" indent="0" algn="ctr">
              <a:buNone/>
            </a:pPr>
            <a:r>
              <a:rPr lang="en-ZA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Machine Learning Work Flow</a:t>
            </a:r>
            <a:r>
              <a:rPr lang="en-ZA" b="1" dirty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B72B48-8942-3CAF-D77C-1ACE83644F88}"/>
              </a:ext>
            </a:extLst>
          </p:cNvPr>
          <p:cNvGrpSpPr/>
          <p:nvPr/>
        </p:nvGrpSpPr>
        <p:grpSpPr>
          <a:xfrm>
            <a:off x="1703512" y="1583894"/>
            <a:ext cx="9032184" cy="4245012"/>
            <a:chOff x="258059" y="1084267"/>
            <a:chExt cx="9032184" cy="424501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A94B52-3A8D-761A-D870-DA4EDDE0CAF5}"/>
                </a:ext>
              </a:extLst>
            </p:cNvPr>
            <p:cNvSpPr/>
            <p:nvPr/>
          </p:nvSpPr>
          <p:spPr>
            <a:xfrm>
              <a:off x="281177" y="1119731"/>
              <a:ext cx="1774526" cy="861469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Garamond" panose="02020404030301010803" pitchFamily="18" charset="0"/>
                </a:rPr>
                <a:t> Deposition Al </a:t>
              </a:r>
              <a:endParaRPr lang="en-US" sz="2400" b="1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C0B065-E636-0636-68FD-38EA205DA0CA}"/>
                </a:ext>
              </a:extLst>
            </p:cNvPr>
            <p:cNvSpPr/>
            <p:nvPr/>
          </p:nvSpPr>
          <p:spPr>
            <a:xfrm>
              <a:off x="2723533" y="1099617"/>
              <a:ext cx="1774526" cy="861469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Garamond" panose="02020404030301010803" pitchFamily="18" charset="0"/>
                </a:rPr>
                <a:t>I-V Experimental data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B0FDA7-F43F-0EC1-C129-7E042760FF3E}"/>
                </a:ext>
              </a:extLst>
            </p:cNvPr>
            <p:cNvSpPr/>
            <p:nvPr/>
          </p:nvSpPr>
          <p:spPr>
            <a:xfrm>
              <a:off x="5164212" y="1084267"/>
              <a:ext cx="1774526" cy="896933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Garamond" panose="02020404030301010803" pitchFamily="18" charset="0"/>
                </a:rPr>
                <a:t>Parameter Extraction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F68E3A-D5D5-812E-1EA4-85257142B1C3}"/>
                </a:ext>
              </a:extLst>
            </p:cNvPr>
            <p:cNvSpPr/>
            <p:nvPr/>
          </p:nvSpPr>
          <p:spPr>
            <a:xfrm>
              <a:off x="7617295" y="1091150"/>
              <a:ext cx="1653706" cy="881583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Garamond" panose="02020404030301010803" pitchFamily="18" charset="0"/>
                </a:rPr>
                <a:t>Data Cleaning + Normalization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94F4DB-78DE-1204-23E5-BE3641A0512E}"/>
                </a:ext>
              </a:extLst>
            </p:cNvPr>
            <p:cNvSpPr/>
            <p:nvPr/>
          </p:nvSpPr>
          <p:spPr>
            <a:xfrm>
              <a:off x="7636537" y="2942126"/>
              <a:ext cx="1653706" cy="911216"/>
            </a:xfrm>
            <a:prstGeom prst="rect">
              <a:avLst/>
            </a:prstGeom>
            <a:solidFill>
              <a:schemeClr val="bg2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Garamond" panose="02020404030301010803" pitchFamily="18" charset="0"/>
                </a:rPr>
                <a:t>Splitting of data (Train/Test)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BB4B8C7-0F1B-14FE-DBFE-9FB6ED0EB3B9}"/>
                </a:ext>
              </a:extLst>
            </p:cNvPr>
            <p:cNvSpPr/>
            <p:nvPr/>
          </p:nvSpPr>
          <p:spPr>
            <a:xfrm>
              <a:off x="5164212" y="2950593"/>
              <a:ext cx="1806651" cy="950818"/>
            </a:xfrm>
            <a:prstGeom prst="rect">
              <a:avLst/>
            </a:prstGeom>
            <a:solidFill>
              <a:schemeClr val="bg2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Garamond" panose="02020404030301010803" pitchFamily="18" charset="0"/>
                </a:rPr>
                <a:t>KNN Regression Model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0E789D-88F7-4F52-3A97-EDA3DA742CDB}"/>
                </a:ext>
              </a:extLst>
            </p:cNvPr>
            <p:cNvSpPr/>
            <p:nvPr/>
          </p:nvSpPr>
          <p:spPr>
            <a:xfrm>
              <a:off x="258059" y="2937934"/>
              <a:ext cx="1791989" cy="10165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Garamond" panose="02020404030301010803" pitchFamily="18" charset="0"/>
                </a:rPr>
                <a:t>Prediction of Electrical Parameters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8FA090-9651-47D0-9B45-1C684FCD470D}"/>
                </a:ext>
              </a:extLst>
            </p:cNvPr>
            <p:cNvSpPr/>
            <p:nvPr/>
          </p:nvSpPr>
          <p:spPr>
            <a:xfrm>
              <a:off x="2723533" y="2957337"/>
              <a:ext cx="1774526" cy="990420"/>
            </a:xfrm>
            <a:prstGeom prst="rect">
              <a:avLst/>
            </a:prstGeom>
            <a:solidFill>
              <a:schemeClr val="bg2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Garamond" panose="02020404030301010803" pitchFamily="18" charset="0"/>
                </a:rPr>
                <a:t>Performance metric (R2, RMSE, Cross-validation</a:t>
              </a:r>
              <a:r>
                <a:rPr lang="en-US" sz="1100" b="1" dirty="0">
                  <a:solidFill>
                    <a:schemeClr val="tx1"/>
                  </a:solidFill>
                  <a:latin typeface="Garamond" panose="02020404030301010803" pitchFamily="18" charset="0"/>
                </a:rPr>
                <a:t>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E8D982-4DB3-AA79-B0D8-590F52FEA261}"/>
                </a:ext>
              </a:extLst>
            </p:cNvPr>
            <p:cNvSpPr/>
            <p:nvPr/>
          </p:nvSpPr>
          <p:spPr>
            <a:xfrm>
              <a:off x="5283889" y="4378461"/>
              <a:ext cx="1653706" cy="950818"/>
            </a:xfrm>
            <a:prstGeom prst="rect">
              <a:avLst/>
            </a:prstGeom>
            <a:solidFill>
              <a:schemeClr val="bg2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Garamond" panose="02020404030301010803" pitchFamily="18" charset="0"/>
                </a:rPr>
                <a:t>Neighbour</a:t>
              </a:r>
              <a:r>
                <a:rPr lang="en-US" b="1" dirty="0">
                  <a:solidFill>
                    <a:schemeClr val="tx1"/>
                  </a:solidFill>
                  <a:latin typeface="Garamond" panose="02020404030301010803" pitchFamily="18" charset="0"/>
                </a:rPr>
                <a:t> as parameters of the model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6E26442-9038-4698-0EF4-3CB982B9AFCB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flipH="1" flipV="1">
              <a:off x="6067538" y="3901411"/>
              <a:ext cx="0" cy="48551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6828ACE-B292-5B7B-CC46-ECDD1B3DE4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5702" y="1543304"/>
              <a:ext cx="6840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0F25A93-18F5-D8DD-4196-5E5AFCCB6E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8059" y="1543304"/>
              <a:ext cx="6840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DB00A40-0906-07B3-6636-AECC5BC838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8738" y="1554141"/>
              <a:ext cx="6840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28BBF09-F360-1475-49AD-4D1D18AD96FD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8462305" y="1981200"/>
              <a:ext cx="1085" cy="96092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A5B4E0C-E5FE-EEF4-40D7-E729FB6088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0863" y="3366007"/>
              <a:ext cx="651875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3BB2844-29F3-FDC9-05F1-A23126FE8E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0048" y="3434774"/>
              <a:ext cx="651875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F3A5EC8-8745-CB28-E859-F3F18FFA03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98059" y="3426307"/>
              <a:ext cx="651875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751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810FF-947F-B81F-7368-FB0B205D4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92AB29-181A-847D-8AE6-C2130B50391B}"/>
              </a:ext>
            </a:extLst>
          </p:cNvPr>
          <p:cNvSpPr txBox="1"/>
          <p:nvPr/>
        </p:nvSpPr>
        <p:spPr>
          <a:xfrm>
            <a:off x="1199456" y="138507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Results and Discussions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8813EE-71CC-3008-48D2-64F3BCEED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E2670D-745F-D275-7AA6-C53197DF5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8FF655-EC7B-A6DD-86C1-301B01A14578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E01A9-0C0A-A3B7-36C9-3296062C2A99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0E5D3-1917-811E-260B-DD4B73D509F1}"/>
              </a:ext>
            </a:extLst>
          </p:cNvPr>
          <p:cNvSpPr txBox="1"/>
          <p:nvPr/>
        </p:nvSpPr>
        <p:spPr>
          <a:xfrm>
            <a:off x="11424593" y="5174157"/>
            <a:ext cx="71118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8564A4A2-810C-346D-2D53-DD6F235DC2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5"/>
          <a:stretch/>
        </p:blipFill>
        <p:spPr>
          <a:xfrm>
            <a:off x="35371" y="5805265"/>
            <a:ext cx="12181309" cy="115212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AFF4A6D-FB71-B838-3800-0DA7FB883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43" y="5886000"/>
            <a:ext cx="1252625" cy="9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EFEA34-4C63-F60D-AC8F-8EC8B6152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C48DB8-856D-A786-CE4C-BF4B538D3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28736" y="859803"/>
            <a:ext cx="11953328" cy="4314354"/>
          </a:xfrm>
        </p:spPr>
        <p:txBody>
          <a:bodyPr/>
          <a:lstStyle/>
          <a:p>
            <a:pPr marL="0" indent="0" algn="ctr">
              <a:buNone/>
            </a:pPr>
            <a:r>
              <a:rPr lang="en-ZA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Al Depth Profile </a:t>
            </a:r>
            <a:r>
              <a:rPr lang="en-ZA" sz="24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160 nm</a:t>
            </a:r>
            <a:r>
              <a:rPr lang="en-ZA" b="1" dirty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>
            <a:extLst>
              <a:ext uri="{FF2B5EF4-FFF2-40B4-BE49-F238E27FC236}">
                <a16:creationId xmlns:a16="http://schemas.microsoft.com/office/drawing/2014/main" id="{2331973E-8419-31D7-95AA-98611702BEB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5520" y="1276248"/>
            <a:ext cx="8983743" cy="453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1795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850D6-9E00-7FEB-4B96-A60725128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6A3FF-D857-133E-9996-6A360682CF4C}"/>
              </a:ext>
            </a:extLst>
          </p:cNvPr>
          <p:cNvSpPr txBox="1"/>
          <p:nvPr/>
        </p:nvSpPr>
        <p:spPr>
          <a:xfrm>
            <a:off x="1199456" y="138507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Results and Discussions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D61CF3-33FA-D1BE-EB16-F7B2F322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AB358B-C34B-7C2E-12C5-84DC5D657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630D2-4FB7-024C-FA8D-C646298C5025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7818B-F9FA-1EE8-4D2C-F50BD731E550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EF6A58-A19C-52C5-3471-B6A3F3C85654}"/>
              </a:ext>
            </a:extLst>
          </p:cNvPr>
          <p:cNvSpPr txBox="1"/>
          <p:nvPr/>
        </p:nvSpPr>
        <p:spPr>
          <a:xfrm>
            <a:off x="11304872" y="5231251"/>
            <a:ext cx="851757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7CACE93-4532-1CEA-2F24-97D9DCD86A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5"/>
          <a:stretch/>
        </p:blipFill>
        <p:spPr>
          <a:xfrm>
            <a:off x="35371" y="5805265"/>
            <a:ext cx="12181309" cy="115212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537E697-7D19-ACD0-45FA-0F8152238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43" y="5886000"/>
            <a:ext cx="1252625" cy="9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8B4EBFE-28D2-4428-4C90-E02AF5FC7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969746-0E7A-A76F-2263-D93D5262D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28736" y="859803"/>
            <a:ext cx="11953328" cy="4314354"/>
          </a:xfrm>
        </p:spPr>
        <p:txBody>
          <a:bodyPr/>
          <a:lstStyle/>
          <a:p>
            <a:pPr marL="0" indent="0" algn="ctr">
              <a:buNone/>
            </a:pPr>
            <a:r>
              <a:rPr lang="en-ZA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Al/PANI/FTO I-V Curves</a:t>
            </a:r>
            <a:r>
              <a:rPr lang="en-ZA" b="1" dirty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B30C9D-2351-3386-B533-E12C2F5FF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198" y="1229519"/>
            <a:ext cx="9195604" cy="45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27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91966-8917-6EE1-5487-DD157B14D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D18F70-0348-2910-0C6C-E7BE2E0B9314}"/>
              </a:ext>
            </a:extLst>
          </p:cNvPr>
          <p:cNvSpPr txBox="1"/>
          <p:nvPr/>
        </p:nvSpPr>
        <p:spPr>
          <a:xfrm>
            <a:off x="1199456" y="138507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Results and Discussions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87BF2E-B2FF-F30F-3177-139464FB9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4EAC33-5F2A-572A-C363-64333738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66A3B9-C862-400F-8221-08F3E8B07E9C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69EF0-5459-2426-26F1-5306EB8C107B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7A25F-0B71-B570-8E37-7265C6AC2AAF}"/>
              </a:ext>
            </a:extLst>
          </p:cNvPr>
          <p:cNvSpPr txBox="1"/>
          <p:nvPr/>
        </p:nvSpPr>
        <p:spPr>
          <a:xfrm>
            <a:off x="11424591" y="5174157"/>
            <a:ext cx="711181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4062446-AB7A-2727-7664-5EDC5707B6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5"/>
          <a:stretch/>
        </p:blipFill>
        <p:spPr>
          <a:xfrm>
            <a:off x="35371" y="5805265"/>
            <a:ext cx="12181309" cy="115212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42A9C4F-7EB5-0897-C224-547F2499D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43" y="5886000"/>
            <a:ext cx="1252625" cy="9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1AEB56-D740-20C6-3B94-A944666D7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E8A440-21B0-55D7-B88B-C259ABB1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0" y="692696"/>
            <a:ext cx="11749262" cy="4481461"/>
          </a:xfrm>
        </p:spPr>
        <p:txBody>
          <a:bodyPr/>
          <a:lstStyle/>
          <a:p>
            <a:pPr marL="0" indent="0" algn="ctr">
              <a:buNone/>
            </a:pPr>
            <a:r>
              <a:rPr lang="en-ZA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Performance Metric Versus K-Neighbours</a:t>
            </a:r>
            <a:r>
              <a:rPr lang="en-ZA" b="1" dirty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>
            <a:extLst>
              <a:ext uri="{FF2B5EF4-FFF2-40B4-BE49-F238E27FC236}">
                <a16:creationId xmlns:a16="http://schemas.microsoft.com/office/drawing/2014/main" id="{E556AD21-119F-F830-3ACB-459ED3DDE7BD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1344" y="1117012"/>
            <a:ext cx="3827632" cy="357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4">
            <a:extLst>
              <a:ext uri="{FF2B5EF4-FFF2-40B4-BE49-F238E27FC236}">
                <a16:creationId xmlns:a16="http://schemas.microsoft.com/office/drawing/2014/main" id="{7750AC77-3370-CE02-6FE7-AD642B632A1F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97405" y="1136549"/>
            <a:ext cx="3827632" cy="363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3">
            <a:extLst>
              <a:ext uri="{FF2B5EF4-FFF2-40B4-BE49-F238E27FC236}">
                <a16:creationId xmlns:a16="http://schemas.microsoft.com/office/drawing/2014/main" id="{680B61DD-B611-2E29-B663-96CE3244783A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15246" y="1154547"/>
            <a:ext cx="4181166" cy="349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6899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DAA5F-32CC-1BB9-EF00-5A5CA868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73F96B-F889-F6D3-DC37-8CE6DFDA1E5D}"/>
              </a:ext>
            </a:extLst>
          </p:cNvPr>
          <p:cNvSpPr txBox="1"/>
          <p:nvPr/>
        </p:nvSpPr>
        <p:spPr>
          <a:xfrm>
            <a:off x="1199456" y="138507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Results and Discussions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52BF2C-F6B5-5547-D5C6-F8C523491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96C56E-4435-DF4A-EF1E-E4BA64086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B7EF22-9A29-6257-99ED-FBB64FA77703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4990F-27E6-5134-B681-04971C5ED8A6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55E7F-1C09-F1CB-4498-AE391C6BECC1}"/>
              </a:ext>
            </a:extLst>
          </p:cNvPr>
          <p:cNvSpPr txBox="1"/>
          <p:nvPr/>
        </p:nvSpPr>
        <p:spPr>
          <a:xfrm>
            <a:off x="11424593" y="5174157"/>
            <a:ext cx="71118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884EDB2-BAB9-21ED-EF67-F137A0D3B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5"/>
          <a:stretch/>
        </p:blipFill>
        <p:spPr>
          <a:xfrm>
            <a:off x="35371" y="5805265"/>
            <a:ext cx="12181309" cy="115212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EA4E53F-7FEE-A192-6CB4-4FE8E260C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43" y="5886000"/>
            <a:ext cx="1252625" cy="9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42DB2E-89F0-902B-490B-E07D4399F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8EA9F2-B273-B602-3652-963D8D371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1165" y="1283436"/>
            <a:ext cx="11749262" cy="4481461"/>
          </a:xfrm>
        </p:spPr>
        <p:txBody>
          <a:bodyPr/>
          <a:lstStyle/>
          <a:p>
            <a:pPr marL="0" indent="0" algn="ctr">
              <a:buNone/>
            </a:pPr>
            <a:r>
              <a:rPr lang="en-ZA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Garamond" panose="02020404030301010803" pitchFamily="18" charset="0"/>
              </a:rPr>
              <a:t>Best performance Metric:</a:t>
            </a:r>
            <a:endParaRPr lang="en-ZA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95F7CD-FE7B-2DD0-C6E1-5D64540AF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00530"/>
              </p:ext>
            </p:extLst>
          </p:nvPr>
        </p:nvGraphicFramePr>
        <p:xfrm>
          <a:off x="2483172" y="1992797"/>
          <a:ext cx="8128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512970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8139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40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K-</a:t>
                      </a:r>
                      <a:r>
                        <a:rPr lang="en-US" sz="2400" dirty="0" err="1">
                          <a:latin typeface="Century Gothic" panose="020B0502020202020204" pitchFamily="34" charset="0"/>
                        </a:rPr>
                        <a:t>Neighbours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757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Score 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0.9989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891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Score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0.9971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777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RMSE Train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9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RMSE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0.021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5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Cross-Validation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0.9564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244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319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25A1B-DC25-47DC-53E4-4C44C69DD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9B32D6-F88C-AC17-57DA-9C6543883A47}"/>
              </a:ext>
            </a:extLst>
          </p:cNvPr>
          <p:cNvSpPr txBox="1"/>
          <p:nvPr/>
        </p:nvSpPr>
        <p:spPr>
          <a:xfrm>
            <a:off x="1199456" y="138507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Results and Discussions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B6A2D5-7BDC-E90B-2666-E6E1F5651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DEE377-4BB5-D091-BF0D-782C6640B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2437B8-F05E-B7DC-2880-7AE4FD61EC17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8060C-40BB-F0EB-7752-80C98AE0F06D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9954A-2F59-02BF-E2A7-FE064AF4C470}"/>
              </a:ext>
            </a:extLst>
          </p:cNvPr>
          <p:cNvSpPr txBox="1"/>
          <p:nvPr/>
        </p:nvSpPr>
        <p:spPr>
          <a:xfrm>
            <a:off x="11352584" y="5222358"/>
            <a:ext cx="78318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415F2FC-4125-49CC-2A7F-F69A6B57C9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5"/>
          <a:stretch/>
        </p:blipFill>
        <p:spPr>
          <a:xfrm>
            <a:off x="35371" y="5805265"/>
            <a:ext cx="12181309" cy="115212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A8B5F25-0FC6-D1D0-BAE3-BDDAEB01B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43" y="5886000"/>
            <a:ext cx="1252625" cy="9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FEF797B-2716-64A3-9C2A-7284FC99B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1E24ED-40CF-CBB6-746B-F7508E800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1165" y="809365"/>
            <a:ext cx="11749262" cy="4481461"/>
          </a:xfrm>
        </p:spPr>
        <p:txBody>
          <a:bodyPr/>
          <a:lstStyle/>
          <a:p>
            <a:pPr marL="0" indent="0" algn="ctr">
              <a:buNone/>
            </a:pPr>
            <a:r>
              <a:rPr lang="en-ZA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Garamond" panose="02020404030301010803" pitchFamily="18" charset="0"/>
                <a:cs typeface="Arial" panose="020B0604020202020204" pitchFamily="34" charset="0"/>
              </a:rPr>
              <a:t>Model Prediction</a:t>
            </a:r>
            <a:r>
              <a:rPr lang="en-US" b="1" dirty="0">
                <a:latin typeface="Garamond" panose="02020404030301010803" pitchFamily="18" charset="0"/>
              </a:rPr>
              <a:t>:</a:t>
            </a:r>
            <a:endParaRPr lang="en-ZA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4C86B1-652A-3AA2-702F-5B84D672CAFB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1666" y="1124943"/>
            <a:ext cx="8248668" cy="45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8AB477E-2AD7-DB84-7854-937215CBA541}"/>
              </a:ext>
            </a:extLst>
          </p:cNvPr>
          <p:cNvSpPr/>
          <p:nvPr/>
        </p:nvSpPr>
        <p:spPr>
          <a:xfrm>
            <a:off x="3359696" y="1367745"/>
            <a:ext cx="504056" cy="9361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DDE33-BD91-D4C9-D744-83C042E30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5BED7-FDCA-B8E5-35EB-321FF7770ABB}"/>
              </a:ext>
            </a:extLst>
          </p:cNvPr>
          <p:cNvSpPr txBox="1"/>
          <p:nvPr/>
        </p:nvSpPr>
        <p:spPr>
          <a:xfrm>
            <a:off x="1199456" y="138507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Results and Discussions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5591C4-FDE3-C195-F272-A5D6D17DF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39EB7D-64B9-9E9C-72BB-BCCA2EE36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9EB5FD-C5E7-206B-6683-F3D39A6B85B2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7D4A1-C11D-1756-5CE5-5F617A7BBDBA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99D3E-7E1A-D7A0-8F9B-DE7A3F26D161}"/>
              </a:ext>
            </a:extLst>
          </p:cNvPr>
          <p:cNvSpPr txBox="1"/>
          <p:nvPr/>
        </p:nvSpPr>
        <p:spPr>
          <a:xfrm>
            <a:off x="11352585" y="5157193"/>
            <a:ext cx="783188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3831B88-2BEB-A832-3CF6-27871988B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5"/>
          <a:stretch/>
        </p:blipFill>
        <p:spPr>
          <a:xfrm>
            <a:off x="35371" y="5805265"/>
            <a:ext cx="12181309" cy="115212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365F0CD-4130-F798-1FBD-CF6EA69FE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43" y="5886000"/>
            <a:ext cx="1252625" cy="9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3E8A4A-DFA9-0ECF-5A6A-263BEAA4F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A4ED6F-CF9B-599F-7E4B-BD2B3E93A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1165" y="809365"/>
            <a:ext cx="11749262" cy="4481461"/>
          </a:xfrm>
        </p:spPr>
        <p:txBody>
          <a:bodyPr/>
          <a:lstStyle/>
          <a:p>
            <a:pPr marL="0" indent="0" algn="ctr">
              <a:buNone/>
            </a:pPr>
            <a:r>
              <a:rPr lang="en-ZA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Garamond" panose="02020404030301010803" pitchFamily="18" charset="0"/>
                <a:cs typeface="Arial" panose="020B0604020202020204" pitchFamily="34" charset="0"/>
              </a:rPr>
              <a:t>Model Prediction</a:t>
            </a:r>
            <a:r>
              <a:rPr lang="en-US" b="1" dirty="0">
                <a:latin typeface="Garamond" panose="02020404030301010803" pitchFamily="18" charset="0"/>
              </a:rPr>
              <a:t>:</a:t>
            </a:r>
            <a:endParaRPr lang="en-ZA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6">
            <a:extLst>
              <a:ext uri="{FF2B5EF4-FFF2-40B4-BE49-F238E27FC236}">
                <a16:creationId xmlns:a16="http://schemas.microsoft.com/office/drawing/2014/main" id="{4CF19F6E-A9B9-5057-C53A-48670D3A0CC0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1589" y="1207190"/>
            <a:ext cx="7848872" cy="449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B833FA9-90CB-A99F-EBEC-957EA64224B6}"/>
              </a:ext>
            </a:extLst>
          </p:cNvPr>
          <p:cNvSpPr/>
          <p:nvPr/>
        </p:nvSpPr>
        <p:spPr>
          <a:xfrm>
            <a:off x="3503712" y="1412776"/>
            <a:ext cx="504056" cy="9361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2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CE912-F208-515E-1F3B-D0655F875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0EDBF6-413E-0222-1DDC-0C7CF3BA393E}"/>
              </a:ext>
            </a:extLst>
          </p:cNvPr>
          <p:cNvSpPr txBox="1"/>
          <p:nvPr/>
        </p:nvSpPr>
        <p:spPr>
          <a:xfrm>
            <a:off x="1199456" y="138507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Results and Discussions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93CF35-D3A4-18CB-57EE-687F5A275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0FF4F2-75DC-0D53-8F19-0D50963B8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DB4791-7514-C97B-246A-D31A258B6A46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E4D32-3DBC-E948-E585-F1CA7F7AF351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FC0D6-8C15-995C-1949-9AC25C527C2C}"/>
              </a:ext>
            </a:extLst>
          </p:cNvPr>
          <p:cNvSpPr txBox="1"/>
          <p:nvPr/>
        </p:nvSpPr>
        <p:spPr>
          <a:xfrm>
            <a:off x="11352585" y="5174157"/>
            <a:ext cx="783188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658C862-840B-A6DB-D36D-C70FA5EF2E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5"/>
          <a:stretch/>
        </p:blipFill>
        <p:spPr>
          <a:xfrm>
            <a:off x="35371" y="5805265"/>
            <a:ext cx="12181309" cy="115212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699F355-249F-82F3-D580-B41BE18B6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43" y="5886000"/>
            <a:ext cx="1252625" cy="9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9A527E-04F4-2F41-8421-2599F0908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32045B-7BE6-F2F8-37CF-7BF98F1A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1165" y="809365"/>
            <a:ext cx="11749262" cy="4481461"/>
          </a:xfrm>
        </p:spPr>
        <p:txBody>
          <a:bodyPr/>
          <a:lstStyle/>
          <a:p>
            <a:pPr marL="0" indent="0" algn="ctr">
              <a:buNone/>
            </a:pPr>
            <a:r>
              <a:rPr lang="en-ZA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Garamond" panose="02020404030301010803" pitchFamily="18" charset="0"/>
                <a:cs typeface="Arial" panose="020B0604020202020204" pitchFamily="34" charset="0"/>
              </a:rPr>
              <a:t>Model Prediction</a:t>
            </a:r>
            <a:r>
              <a:rPr lang="en-US" b="1" dirty="0">
                <a:latin typeface="Garamond" panose="02020404030301010803" pitchFamily="18" charset="0"/>
              </a:rPr>
              <a:t>:</a:t>
            </a:r>
            <a:endParaRPr lang="en-ZA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8">
            <a:extLst>
              <a:ext uri="{FF2B5EF4-FFF2-40B4-BE49-F238E27FC236}">
                <a16:creationId xmlns:a16="http://schemas.microsoft.com/office/drawing/2014/main" id="{46C83A03-57F5-CD49-8CE8-D5988269EB1F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525" y="1043094"/>
            <a:ext cx="8558910" cy="47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1B66166-6A9D-FACF-A43C-5A99E002CC94}"/>
              </a:ext>
            </a:extLst>
          </p:cNvPr>
          <p:cNvSpPr/>
          <p:nvPr/>
        </p:nvSpPr>
        <p:spPr>
          <a:xfrm>
            <a:off x="8688288" y="1772816"/>
            <a:ext cx="504056" cy="9361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09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6A2C5-ACA6-6F39-BC5A-131FA8F63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DDCF8-6EA5-2EE3-D7AF-A6CB86FF40BD}"/>
              </a:ext>
            </a:extLst>
          </p:cNvPr>
          <p:cNvSpPr txBox="1"/>
          <p:nvPr/>
        </p:nvSpPr>
        <p:spPr>
          <a:xfrm>
            <a:off x="1199456" y="138507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Results and Discussions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987195-28EA-858E-3808-43ABB0FAA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8DC5A4-9490-3893-A709-4EF0F0618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0973E5-1F1B-D554-AA1D-60B6976A18AC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4B1AA4-977B-0F00-F706-857C45957660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D5213C-5769-278B-BE29-8E05BB49B455}"/>
              </a:ext>
            </a:extLst>
          </p:cNvPr>
          <p:cNvSpPr txBox="1"/>
          <p:nvPr/>
        </p:nvSpPr>
        <p:spPr>
          <a:xfrm>
            <a:off x="11424593" y="5174157"/>
            <a:ext cx="71118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17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44C919A-69F4-B1DB-1D5B-2B8433FE2D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5"/>
          <a:stretch/>
        </p:blipFill>
        <p:spPr>
          <a:xfrm>
            <a:off x="35371" y="5805265"/>
            <a:ext cx="12181309" cy="115212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804F3F8-F0D4-9938-7F11-810BCDFE5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43" y="5886000"/>
            <a:ext cx="1252625" cy="9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544270-9F15-925F-844B-D36E8125B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08088F-7EC0-8C65-4C83-9D4B3F657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1165" y="809365"/>
            <a:ext cx="11749262" cy="4481461"/>
          </a:xfrm>
        </p:spPr>
        <p:txBody>
          <a:bodyPr/>
          <a:lstStyle/>
          <a:p>
            <a:pPr marL="0" indent="0" algn="ctr">
              <a:buNone/>
            </a:pPr>
            <a:r>
              <a:rPr lang="en-ZA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Garamond" panose="02020404030301010803" pitchFamily="18" charset="0"/>
                <a:cs typeface="Arial" panose="020B0604020202020204" pitchFamily="34" charset="0"/>
              </a:rPr>
              <a:t>Model Prediction</a:t>
            </a:r>
            <a:r>
              <a:rPr lang="en-US" b="1" dirty="0">
                <a:latin typeface="Garamond" panose="02020404030301010803" pitchFamily="18" charset="0"/>
              </a:rPr>
              <a:t>:</a:t>
            </a:r>
            <a:endParaRPr lang="en-ZA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9">
            <a:extLst>
              <a:ext uri="{FF2B5EF4-FFF2-40B4-BE49-F238E27FC236}">
                <a16:creationId xmlns:a16="http://schemas.microsoft.com/office/drawing/2014/main" id="{AC7DA4ED-F28C-562C-EB00-E5F670FC0F79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19536" y="1277107"/>
            <a:ext cx="8136904" cy="439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BB4647D-D98C-15FC-28C6-98878D7EB22D}"/>
              </a:ext>
            </a:extLst>
          </p:cNvPr>
          <p:cNvSpPr/>
          <p:nvPr/>
        </p:nvSpPr>
        <p:spPr>
          <a:xfrm>
            <a:off x="3215680" y="1844824"/>
            <a:ext cx="504056" cy="9361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82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75D66-5D67-961A-BD01-684EE2C46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3689DE-4B30-3E77-1275-7CF6E0644DC3}"/>
              </a:ext>
            </a:extLst>
          </p:cNvPr>
          <p:cNvSpPr txBox="1"/>
          <p:nvPr/>
        </p:nvSpPr>
        <p:spPr>
          <a:xfrm>
            <a:off x="1199456" y="138507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38CE1D-5926-BDE4-4751-D80A1E7F0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DD05D-391F-F2BA-3EC9-E69B5ADB3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F62D16-F6E4-C2BE-154F-2D4E9B41AB69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65F21-72A4-4872-BB1F-306D12735D38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11DD89-75A1-2D0B-D872-66D5B56C3FC2}"/>
              </a:ext>
            </a:extLst>
          </p:cNvPr>
          <p:cNvSpPr txBox="1"/>
          <p:nvPr/>
        </p:nvSpPr>
        <p:spPr>
          <a:xfrm>
            <a:off x="11424593" y="5174157"/>
            <a:ext cx="71118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18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16B4DF6-E60A-8667-B842-F68C27B75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5"/>
          <a:stretch/>
        </p:blipFill>
        <p:spPr>
          <a:xfrm>
            <a:off x="35371" y="5805265"/>
            <a:ext cx="12181309" cy="115212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2C56F8B-8FB3-A0AE-DDE5-43A7CBE53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43" y="5886000"/>
            <a:ext cx="1252625" cy="9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20B0D3-E35B-1E2B-C866-A76653457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85A216-BC17-CF65-CC65-315805361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45" y="841932"/>
            <a:ext cx="11749262" cy="4481461"/>
          </a:xfrm>
        </p:spPr>
        <p:txBody>
          <a:bodyPr/>
          <a:lstStyle/>
          <a:p>
            <a:pPr marL="0" indent="0" algn="just">
              <a:buNone/>
            </a:pPr>
            <a:r>
              <a:rPr lang="en-ZA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ZA" b="1" dirty="0">
              <a:latin typeface="Garamond" panose="02020404030301010803" pitchFamily="18" charset="0"/>
            </a:endParaRP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latin typeface="Century Gothic" panose="020B0502020202020204" pitchFamily="34" charset="0"/>
              </a:rPr>
              <a:t>Al/PANI/FTO Schottky contacts were successfully fabricated and characterized, with film thickness determined using ERDA and electrical properties extracted from I–V measurements. </a:t>
            </a: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latin typeface="Century Gothic" panose="020B0502020202020204" pitchFamily="34" charset="0"/>
              </a:rPr>
              <a:t>The electrical parameters (ideality factor, barrier height, saturation current, and resistance) were found to be dependent on film thickness, demonstrating the influence of structural properties on device performance. </a:t>
            </a: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latin typeface="Century Gothic" panose="020B0502020202020204" pitchFamily="34" charset="0"/>
              </a:rPr>
              <a:t>The K-Nearest Neighbors (KNN) model successfully predicted the electrical characteristics from structural data, demonstrating the potential of machine learning as a tool for faster characterization and optimization of Schottky contacts. </a:t>
            </a: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3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8E312-EB6C-FEA3-B345-B34B2219E547}"/>
              </a:ext>
            </a:extLst>
          </p:cNvPr>
          <p:cNvSpPr txBox="1"/>
          <p:nvPr/>
        </p:nvSpPr>
        <p:spPr>
          <a:xfrm>
            <a:off x="2217676" y="136379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Introduction &amp; Literature Review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588C92-4B79-A8C6-BB14-B6368857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392AB5-8ACB-1A79-230F-F6824B5DB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1EFBE1-C349-D068-1832-59315870111F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6D4C6-8EC2-F290-AD33-E022B47DB1D6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553642-428C-D094-43C5-32A27E763916}"/>
              </a:ext>
            </a:extLst>
          </p:cNvPr>
          <p:cNvSpPr txBox="1"/>
          <p:nvPr/>
        </p:nvSpPr>
        <p:spPr>
          <a:xfrm>
            <a:off x="11688097" y="5174157"/>
            <a:ext cx="447675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/>
          <a:srcRect t="5815"/>
          <a:stretch/>
        </p:blipFill>
        <p:spPr>
          <a:xfrm>
            <a:off x="35371" y="5805265"/>
            <a:ext cx="12181309" cy="115212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43" y="5886000"/>
            <a:ext cx="1252625" cy="9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DAB0515-B750-4D79-A99B-5E7F16990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346A4-0696-884A-ED68-1B57F1F53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7" y="839804"/>
            <a:ext cx="11594839" cy="3889375"/>
          </a:xfrm>
        </p:spPr>
        <p:txBody>
          <a:bodyPr/>
          <a:lstStyle/>
          <a:p>
            <a:pPr marL="0" indent="0" algn="ctr">
              <a:buNone/>
            </a:pPr>
            <a:r>
              <a:rPr lang="en-ZA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Solar Cells</a:t>
            </a:r>
            <a:r>
              <a:rPr lang="en-ZA" b="1" dirty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Convert sunlight into electrical energy through the photovoltaic effect.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Growing demand for renewable and sustainable energy technologies.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Perovskite solar cells have emerged as promising alternatives due to: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High power conversion efficiency.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Low fabrication cost.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Simple processing techniques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B6A3AF-932B-68A3-01DB-27E64524DE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3240958"/>
            <a:ext cx="5592097" cy="25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23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292F1-C0D2-8B94-1B5A-357C72149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B21631-8B30-1FE3-BB58-266C491D8E07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27005-FDEF-DACC-6E5A-0B45D8364517}"/>
              </a:ext>
            </a:extLst>
          </p:cNvPr>
          <p:cNvSpPr txBox="1"/>
          <p:nvPr/>
        </p:nvSpPr>
        <p:spPr>
          <a:xfrm>
            <a:off x="11496600" y="5067811"/>
            <a:ext cx="6954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/>
              <a:t>13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C8C45E8-FAAE-F407-6617-E190FABB1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B5A177D1-45A1-2F85-0D66-185DC414F8D5}"/>
              </a:ext>
            </a:extLst>
          </p:cNvPr>
          <p:cNvSpPr txBox="1"/>
          <p:nvPr/>
        </p:nvSpPr>
        <p:spPr>
          <a:xfrm>
            <a:off x="263352" y="16146"/>
            <a:ext cx="574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Z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Conclusion and limitations of the model</a:t>
            </a:r>
            <a:endParaRPr lang="en-ZA" sz="2400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7196"/>
            <a:ext cx="12181309" cy="1238423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1138C90C-C1C9-85BD-88F6-D7E94B0ED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5880407"/>
            <a:ext cx="2315596" cy="79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91" y="0"/>
            <a:ext cx="12202692" cy="68956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512" y="236589"/>
            <a:ext cx="1542814" cy="1197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B61BA4-A4D4-443E-9001-AF41C4A2E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7031" y="203333"/>
            <a:ext cx="2400635" cy="12304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BE1B11-B2DC-4837-A032-BF00F8D249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4192" y="195344"/>
            <a:ext cx="3005186" cy="12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726B3-0F7D-5CD9-67B4-07EE31CDC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F9F041-9106-EF1A-9636-8EA444CE6B3E}"/>
              </a:ext>
            </a:extLst>
          </p:cNvPr>
          <p:cNvSpPr txBox="1"/>
          <p:nvPr/>
        </p:nvSpPr>
        <p:spPr>
          <a:xfrm>
            <a:off x="2217676" y="136379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Introduction &amp; Literature Review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EDF6F4-75DA-0ECD-0E76-0166A7191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E85460-A750-EF56-3D6D-29169206A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FBFEF7-4E84-2F86-A809-D351CAB6227A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81105-BF78-72E4-E4F3-BE7432BB1A7A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2E9F8-54E6-C779-DBCC-41EB4F966682}"/>
              </a:ext>
            </a:extLst>
          </p:cNvPr>
          <p:cNvSpPr txBox="1"/>
          <p:nvPr/>
        </p:nvSpPr>
        <p:spPr>
          <a:xfrm>
            <a:off x="11688097" y="5174157"/>
            <a:ext cx="447675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FACA245-3980-8E90-03EF-7990BCAF1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5"/>
          <a:stretch/>
        </p:blipFill>
        <p:spPr>
          <a:xfrm>
            <a:off x="35371" y="5805265"/>
            <a:ext cx="12181309" cy="115212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4FC21E6-2666-CDB5-21EF-6235791E5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43" y="5886000"/>
            <a:ext cx="1252625" cy="9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9995B9-9172-7636-B678-18DDB277B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D5DF05-4D81-E1A1-D2F4-C88E80B2C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134422"/>
            <a:ext cx="11594839" cy="3889375"/>
          </a:xfrm>
        </p:spPr>
        <p:txBody>
          <a:bodyPr/>
          <a:lstStyle/>
          <a:p>
            <a:pPr marL="0" indent="0" algn="ctr">
              <a:buNone/>
            </a:pPr>
            <a:r>
              <a:rPr lang="en-ZA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Metal Contacts and Schottky Junctions</a:t>
            </a:r>
            <a:r>
              <a:rPr lang="en-ZA" b="1" dirty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Metal contacts collect charge carriers in solar cells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A metal-semiconductor interface can form a Schottky junction.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sz="2400" b="1" dirty="0">
                <a:latin typeface="Century Gothic" panose="020B0502020202020204" pitchFamily="34" charset="0"/>
              </a:rPr>
              <a:t>The resulting junction properties influence carrier transport and device performance</a:t>
            </a:r>
          </a:p>
          <a:p>
            <a:pPr marL="0" indent="0" algn="just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CE7434-DCBC-3ED9-FF3E-0AC02D1398CB}"/>
              </a:ext>
            </a:extLst>
          </p:cNvPr>
          <p:cNvGrpSpPr/>
          <p:nvPr/>
        </p:nvGrpSpPr>
        <p:grpSpPr>
          <a:xfrm>
            <a:off x="4015600" y="4058496"/>
            <a:ext cx="3692269" cy="1137601"/>
            <a:chOff x="2926041" y="3351504"/>
            <a:chExt cx="3692269" cy="11376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C59603-A4C1-4682-C17C-2AE4EFF562CA}"/>
                </a:ext>
              </a:extLst>
            </p:cNvPr>
            <p:cNvSpPr/>
            <p:nvPr/>
          </p:nvSpPr>
          <p:spPr>
            <a:xfrm>
              <a:off x="2926041" y="4152840"/>
              <a:ext cx="3692269" cy="336265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FTO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40879D-4C3C-61C6-AB63-66CF00D0DA8D}"/>
                </a:ext>
              </a:extLst>
            </p:cNvPr>
            <p:cNvSpPr/>
            <p:nvPr/>
          </p:nvSpPr>
          <p:spPr>
            <a:xfrm>
              <a:off x="3258950" y="3778938"/>
              <a:ext cx="3007450" cy="336265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PANI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D401E9-0E97-0EE5-0514-36C3B752E9F5}"/>
                </a:ext>
              </a:extLst>
            </p:cNvPr>
            <p:cNvSpPr/>
            <p:nvPr/>
          </p:nvSpPr>
          <p:spPr>
            <a:xfrm>
              <a:off x="3652332" y="3351504"/>
              <a:ext cx="2220686" cy="391141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518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7B79A-9528-4081-BB34-A1998BEEF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D47372-65DD-62D5-EC5B-CF267A47B895}"/>
              </a:ext>
            </a:extLst>
          </p:cNvPr>
          <p:cNvSpPr txBox="1"/>
          <p:nvPr/>
        </p:nvSpPr>
        <p:spPr>
          <a:xfrm>
            <a:off x="2217676" y="136379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Introduction &amp; Literature Review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43275C-F80D-6D93-83B6-68258ACE9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A721AF-73A7-0FBC-0E10-23D2BBB36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9E570D-85D4-3AAD-CD38-21127473C7B0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7A418-9525-9B3F-7013-07DF2C35F8F3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CA255-BA21-6348-CC9E-F00AE37C75F3}"/>
              </a:ext>
            </a:extLst>
          </p:cNvPr>
          <p:cNvSpPr txBox="1"/>
          <p:nvPr/>
        </p:nvSpPr>
        <p:spPr>
          <a:xfrm>
            <a:off x="11688097" y="5174157"/>
            <a:ext cx="447675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961F6FD-D882-A02B-BA4D-89978DBF1F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5"/>
          <a:stretch/>
        </p:blipFill>
        <p:spPr>
          <a:xfrm>
            <a:off x="35371" y="5805265"/>
            <a:ext cx="12181309" cy="115212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D02994D-25B8-8CB3-4ECF-389DE46CC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43" y="5886000"/>
            <a:ext cx="1252625" cy="9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46CCA5-2E27-2BE2-2A79-8B63372F4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7A6653-038D-3BE1-9D1D-E9B89F886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33" y="915170"/>
            <a:ext cx="11594839" cy="3889375"/>
          </a:xfrm>
        </p:spPr>
        <p:txBody>
          <a:bodyPr/>
          <a:lstStyle/>
          <a:p>
            <a:pPr marL="0" indent="0" algn="ctr">
              <a:buNone/>
            </a:pPr>
            <a:r>
              <a:rPr lang="en-ZA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Metal Contacts and Schottky Junctions</a:t>
            </a:r>
            <a:r>
              <a:rPr lang="en-ZA" b="1" dirty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ZA" b="1" dirty="0"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en-ZA" sz="2400" dirty="0">
                <a:latin typeface="Century Gothic" panose="020B0502020202020204" pitchFamily="34" charset="0"/>
                <a:cs typeface="Arial" panose="020B0604020202020204" pitchFamily="34" charset="0"/>
              </a:rPr>
              <a:t>(1)                                                                    (2</a:t>
            </a: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Electrical </a:t>
            </a:r>
            <a:r>
              <a:rPr lang="en-US" sz="2400" dirty="0" err="1">
                <a:latin typeface="Century Gothic" panose="020B0502020202020204" pitchFamily="34" charset="0"/>
              </a:rPr>
              <a:t>behaviour</a:t>
            </a:r>
            <a:r>
              <a:rPr lang="en-US" sz="2400" dirty="0">
                <a:latin typeface="Century Gothic" panose="020B0502020202020204" pitchFamily="34" charset="0"/>
              </a:rPr>
              <a:t> is characterized by: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Century Gothic" panose="020B0502020202020204" pitchFamily="34" charset="0"/>
              </a:rPr>
              <a:t>Barrier Height (</a:t>
            </a:r>
            <a:r>
              <a:rPr lang="el-GR" sz="2400" dirty="0">
                <a:latin typeface="Century Gothic" panose="020B0502020202020204" pitchFamily="34" charset="0"/>
              </a:rPr>
              <a:t>Φ</a:t>
            </a:r>
            <a:r>
              <a:rPr lang="en-US" sz="2400" baseline="-25000" dirty="0">
                <a:latin typeface="Century Gothic" panose="020B0502020202020204" pitchFamily="34" charset="0"/>
              </a:rPr>
              <a:t>B</a:t>
            </a:r>
            <a:r>
              <a:rPr lang="en-US" sz="2400" dirty="0">
                <a:latin typeface="Century Gothic" panose="020B0502020202020204" pitchFamily="34" charset="0"/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Century Gothic" panose="020B0502020202020204" pitchFamily="34" charset="0"/>
              </a:rPr>
              <a:t>Ideality Factor (n)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Century Gothic" panose="020B0502020202020204" pitchFamily="34" charset="0"/>
              </a:rPr>
              <a:t>Saturation Current (I</a:t>
            </a:r>
            <a:r>
              <a:rPr lang="en-US" sz="2400" baseline="-25000" dirty="0">
                <a:latin typeface="Century Gothic" panose="020B0502020202020204" pitchFamily="34" charset="0"/>
              </a:rPr>
              <a:t>s</a:t>
            </a:r>
            <a:r>
              <a:rPr lang="en-US" sz="2400" dirty="0">
                <a:latin typeface="Century Gothic" panose="020B0502020202020204" pitchFamily="34" charset="0"/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Century Gothic" panose="020B0502020202020204" pitchFamily="34" charset="0"/>
              </a:rPr>
              <a:t>Resistance (R)</a:t>
            </a:r>
            <a:endParaRPr lang="en-ZA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1EDD004-59CB-EF03-6166-7705D00FD1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932515"/>
              </p:ext>
            </p:extLst>
          </p:nvPr>
        </p:nvGraphicFramePr>
        <p:xfrm>
          <a:off x="1055440" y="1736835"/>
          <a:ext cx="3030845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880" imgH="469800" progId="Equation.DSMT4">
                  <p:embed/>
                </p:oleObj>
              </mc:Choice>
              <mc:Fallback>
                <p:oleObj name="Equation" r:id="rId6" imgW="1523880" imgH="46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1EDD004-59CB-EF03-6166-7705D00FD1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440" y="1736835"/>
                        <a:ext cx="3030845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734E77C-B068-F5C2-F916-F279E6F26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047661"/>
              </p:ext>
            </p:extLst>
          </p:nvPr>
        </p:nvGraphicFramePr>
        <p:xfrm>
          <a:off x="6338352" y="2040067"/>
          <a:ext cx="3969836" cy="632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227" imgH="215806" progId="Equation.DSMT4">
                  <p:embed/>
                </p:oleObj>
              </mc:Choice>
              <mc:Fallback>
                <p:oleObj name="Equation" r:id="rId8" imgW="1320227" imgH="215806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734E77C-B068-F5C2-F916-F279E6F26C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352" y="2040067"/>
                        <a:ext cx="3969836" cy="6328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594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6E698-A535-AD6E-EB2E-2CEF61E2E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1A1D8E-4D46-3B44-C93E-CF1F870CCF6F}"/>
              </a:ext>
            </a:extLst>
          </p:cNvPr>
          <p:cNvSpPr txBox="1"/>
          <p:nvPr/>
        </p:nvSpPr>
        <p:spPr>
          <a:xfrm>
            <a:off x="983432" y="211745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Problem Statement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A5099A-4198-5388-9CDB-3FE813BE3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AAABF6-6CD3-09F2-0034-1974B0EE4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037083-3B89-890D-CF0E-AA375C56167D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A17EE-448B-9994-487D-7DC9AD067239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C85C3-DE63-B5E6-7015-052F48A0ACAA}"/>
              </a:ext>
            </a:extLst>
          </p:cNvPr>
          <p:cNvSpPr txBox="1"/>
          <p:nvPr/>
        </p:nvSpPr>
        <p:spPr>
          <a:xfrm>
            <a:off x="11688097" y="5174157"/>
            <a:ext cx="447675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A5DEC3F-E4A6-9C3F-CB4C-A84ADF7CF4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5"/>
          <a:stretch/>
        </p:blipFill>
        <p:spPr>
          <a:xfrm>
            <a:off x="35371" y="5805265"/>
            <a:ext cx="12181309" cy="115212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DA15140-CC8B-FC32-91C3-2054841AD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43" y="5886000"/>
            <a:ext cx="1252625" cy="9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11BE86-B4D2-3CC4-F7CE-9768F3EED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8D8D9F-1337-2786-5150-01E9CCE0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0" y="1386983"/>
            <a:ext cx="11594839" cy="3889375"/>
          </a:xfrm>
        </p:spPr>
        <p:txBody>
          <a:bodyPr/>
          <a:lstStyle/>
          <a:p>
            <a:pPr marL="342900" indent="-342900" algn="just">
              <a:lnSpc>
                <a:spcPct val="12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Resistive deposition is a simple and low-cost method for fabricating metallic contacts for Schottky diode devices.</a:t>
            </a:r>
            <a:endParaRPr lang="en-ZA" sz="2400" i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Cavolini" panose="03000502040302020204" pitchFamily="66" charset="0"/>
            </a:endParaRPr>
          </a:p>
          <a:p>
            <a:pPr marL="342900" indent="-342900" algn="just">
              <a:lnSpc>
                <a:spcPct val="12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 Electrical properties depend on structural parameters such as film thickness and crystallinity</a:t>
            </a:r>
            <a:endParaRPr lang="en-ZA" sz="2400" i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Cavolini" panose="03000502040302020204" pitchFamily="66" charset="0"/>
            </a:endParaRPr>
          </a:p>
          <a:p>
            <a:pPr marL="342900" indent="-342900" algn="just">
              <a:lnSpc>
                <a:spcPct val="12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Fabrication and characterization processes can have long iterative turnaround times in device development</a:t>
            </a:r>
          </a:p>
          <a:p>
            <a:pPr marL="0" indent="0" algn="ctr">
              <a:buNone/>
            </a:pPr>
            <a:endParaRPr lang="en-ZA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3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24A0F-C276-D9BE-EE41-9DA40B767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FAE885-FA6B-B749-7DF5-87F6EB881B85}"/>
              </a:ext>
            </a:extLst>
          </p:cNvPr>
          <p:cNvSpPr txBox="1"/>
          <p:nvPr/>
        </p:nvSpPr>
        <p:spPr>
          <a:xfrm>
            <a:off x="959421" y="-13479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Problem Statement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75F01C-5821-6E76-9F08-F7A21449F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202181-73BB-C5EF-A701-949734138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018331-AAA0-C4E8-0F2F-B8C670E5606A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224A2-1082-8EDF-CCCC-D3A2B6168718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252C8-4E9B-2168-232E-A441F16E3545}"/>
              </a:ext>
            </a:extLst>
          </p:cNvPr>
          <p:cNvSpPr txBox="1"/>
          <p:nvPr/>
        </p:nvSpPr>
        <p:spPr>
          <a:xfrm>
            <a:off x="11688097" y="5174157"/>
            <a:ext cx="447675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EC16776-A5CA-D276-0F3F-F9185161D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5"/>
          <a:stretch/>
        </p:blipFill>
        <p:spPr>
          <a:xfrm>
            <a:off x="35371" y="5805265"/>
            <a:ext cx="12181309" cy="115212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B93C7AD-ADDC-EDB2-4EF5-42EA3111A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43" y="5886000"/>
            <a:ext cx="1252625" cy="9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1A5B7B8-10D7-4F5C-F94A-306BDC845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4F72B9-3F19-8D0C-A7EA-7B85BA61C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0" y="1386983"/>
            <a:ext cx="11594839" cy="3889375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endParaRPr lang="en-ZA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E3801A-851C-51EB-555F-34149285A676}"/>
              </a:ext>
            </a:extLst>
          </p:cNvPr>
          <p:cNvGrpSpPr/>
          <p:nvPr/>
        </p:nvGrpSpPr>
        <p:grpSpPr>
          <a:xfrm>
            <a:off x="1275005" y="623704"/>
            <a:ext cx="3890446" cy="4357837"/>
            <a:chOff x="823870" y="1167318"/>
            <a:chExt cx="4067067" cy="4582059"/>
          </a:xfrm>
        </p:grpSpPr>
        <p:sp>
          <p:nvSpPr>
            <p:cNvPr id="8" name="Callout: Down Arrow 7">
              <a:extLst>
                <a:ext uri="{FF2B5EF4-FFF2-40B4-BE49-F238E27FC236}">
                  <a16:creationId xmlns:a16="http://schemas.microsoft.com/office/drawing/2014/main" id="{EFF26519-07C0-C045-47B9-8D19668B440B}"/>
                </a:ext>
              </a:extLst>
            </p:cNvPr>
            <p:cNvSpPr/>
            <p:nvPr/>
          </p:nvSpPr>
          <p:spPr>
            <a:xfrm>
              <a:off x="1780162" y="1167318"/>
              <a:ext cx="2208178" cy="1200407"/>
            </a:xfrm>
            <a:prstGeom prst="downArrowCallout">
              <a:avLst>
                <a:gd name="adj1" fmla="val 7155"/>
                <a:gd name="adj2" fmla="val 8220"/>
                <a:gd name="adj3" fmla="val 15426"/>
                <a:gd name="adj4" fmla="val 6497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700" dirty="0"/>
                <a:t>Thin film fabrication</a:t>
              </a:r>
              <a:endParaRPr lang="en-GB" sz="1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258716-8BA6-9DED-2F76-A5C7F5985311}"/>
                </a:ext>
              </a:extLst>
            </p:cNvPr>
            <p:cNvSpPr/>
            <p:nvPr/>
          </p:nvSpPr>
          <p:spPr>
            <a:xfrm>
              <a:off x="1765570" y="5165718"/>
              <a:ext cx="2208178" cy="5836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700" dirty="0">
                  <a:solidFill>
                    <a:schemeClr val="tx1"/>
                  </a:solidFill>
                </a:rPr>
                <a:t>Functional device</a:t>
              </a:r>
              <a:endParaRPr lang="en-GB" sz="17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5E661A-A83D-C892-B320-C81DE1856FD4}"/>
                </a:ext>
              </a:extLst>
            </p:cNvPr>
            <p:cNvSpPr txBox="1"/>
            <p:nvPr/>
          </p:nvSpPr>
          <p:spPr>
            <a:xfrm>
              <a:off x="2937237" y="3175102"/>
              <a:ext cx="491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700" dirty="0"/>
                <a:t>Yes</a:t>
              </a:r>
              <a:endParaRPr lang="en-GB" sz="1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2F7A90-B597-DEEB-8F9C-86E74A66A4E4}"/>
                </a:ext>
              </a:extLst>
            </p:cNvPr>
            <p:cNvSpPr/>
            <p:nvPr/>
          </p:nvSpPr>
          <p:spPr>
            <a:xfrm>
              <a:off x="1791370" y="2379473"/>
              <a:ext cx="2208178" cy="6481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700" dirty="0"/>
                <a:t>Good structural properties?</a:t>
              </a:r>
              <a:endParaRPr lang="en-GB" sz="1700" dirty="0"/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C03BDCEB-8761-E1EA-DD99-F83FD883D857}"/>
                </a:ext>
              </a:extLst>
            </p:cNvPr>
            <p:cNvSpPr/>
            <p:nvPr/>
          </p:nvSpPr>
          <p:spPr>
            <a:xfrm>
              <a:off x="2760688" y="3027655"/>
              <a:ext cx="155643" cy="70391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 dirty="0"/>
            </a:p>
          </p:txBody>
        </p:sp>
        <p:sp>
          <p:nvSpPr>
            <p:cNvPr id="15" name="Arrow: Curved Up 14">
              <a:extLst>
                <a:ext uri="{FF2B5EF4-FFF2-40B4-BE49-F238E27FC236}">
                  <a16:creationId xmlns:a16="http://schemas.microsoft.com/office/drawing/2014/main" id="{27870CA8-8F9A-1803-7E9F-D09B5B73EE25}"/>
                </a:ext>
              </a:extLst>
            </p:cNvPr>
            <p:cNvSpPr/>
            <p:nvPr/>
          </p:nvSpPr>
          <p:spPr>
            <a:xfrm rot="16200000">
              <a:off x="3584278" y="1888021"/>
              <a:ext cx="1249548" cy="420680"/>
            </a:xfrm>
            <a:prstGeom prst="curvedUpArrow">
              <a:avLst>
                <a:gd name="adj1" fmla="val 25000"/>
                <a:gd name="adj2" fmla="val 50000"/>
                <a:gd name="adj3" fmla="val 2962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82CF2E-EF2A-DA4B-EF2F-664896C2B522}"/>
                </a:ext>
              </a:extLst>
            </p:cNvPr>
            <p:cNvSpPr txBox="1"/>
            <p:nvPr/>
          </p:nvSpPr>
          <p:spPr>
            <a:xfrm>
              <a:off x="4429764" y="2104319"/>
              <a:ext cx="461173" cy="372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700" dirty="0"/>
                <a:t>No</a:t>
              </a:r>
              <a:endParaRPr lang="en-GB" sz="1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5E92F8C-51C4-7B57-62AA-9772329AF820}"/>
                </a:ext>
              </a:extLst>
            </p:cNvPr>
            <p:cNvSpPr/>
            <p:nvPr/>
          </p:nvSpPr>
          <p:spPr>
            <a:xfrm>
              <a:off x="1770393" y="3739596"/>
              <a:ext cx="2208178" cy="6481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700" dirty="0"/>
                <a:t>Desired electrical properties?</a:t>
              </a:r>
              <a:endParaRPr lang="en-GB" sz="1700" dirty="0"/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25F4DDCC-B12E-9B96-44A5-0364927E3644}"/>
                </a:ext>
              </a:extLst>
            </p:cNvPr>
            <p:cNvSpPr/>
            <p:nvPr/>
          </p:nvSpPr>
          <p:spPr>
            <a:xfrm>
              <a:off x="2762309" y="4399525"/>
              <a:ext cx="155643" cy="70391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5A9F3D-01AF-4939-A99D-CB8D396E034F}"/>
                </a:ext>
              </a:extLst>
            </p:cNvPr>
            <p:cNvSpPr txBox="1"/>
            <p:nvPr/>
          </p:nvSpPr>
          <p:spPr>
            <a:xfrm>
              <a:off x="2967871" y="4525121"/>
              <a:ext cx="491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700" dirty="0"/>
                <a:t>Yes</a:t>
              </a:r>
              <a:endParaRPr lang="en-GB" sz="1700" dirty="0"/>
            </a:p>
          </p:txBody>
        </p:sp>
        <p:sp>
          <p:nvSpPr>
            <p:cNvPr id="20" name="Arrow: Curved Up 19">
              <a:extLst>
                <a:ext uri="{FF2B5EF4-FFF2-40B4-BE49-F238E27FC236}">
                  <a16:creationId xmlns:a16="http://schemas.microsoft.com/office/drawing/2014/main" id="{CBE510D8-0067-FABC-5F48-78627B3F839D}"/>
                </a:ext>
              </a:extLst>
            </p:cNvPr>
            <p:cNvSpPr/>
            <p:nvPr/>
          </p:nvSpPr>
          <p:spPr>
            <a:xfrm rot="16200000" flipV="1">
              <a:off x="144028" y="2512108"/>
              <a:ext cx="2746933" cy="505797"/>
            </a:xfrm>
            <a:prstGeom prst="curvedUpArrow">
              <a:avLst>
                <a:gd name="adj1" fmla="val 18932"/>
                <a:gd name="adj2" fmla="val 55816"/>
                <a:gd name="adj3" fmla="val 2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B61B31-A258-BE64-98F2-D949D15FB4E4}"/>
                </a:ext>
              </a:extLst>
            </p:cNvPr>
            <p:cNvSpPr txBox="1"/>
            <p:nvPr/>
          </p:nvSpPr>
          <p:spPr>
            <a:xfrm>
              <a:off x="823870" y="2538469"/>
              <a:ext cx="461173" cy="372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700" dirty="0"/>
                <a:t>No</a:t>
              </a:r>
              <a:endParaRPr lang="en-GB" sz="1700" dirty="0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7CF0324D-4266-73CE-0E08-AFBAE73A04FB}"/>
              </a:ext>
            </a:extLst>
          </p:cNvPr>
          <p:cNvSpPr txBox="1">
            <a:spLocks/>
          </p:cNvSpPr>
          <p:nvPr/>
        </p:nvSpPr>
        <p:spPr>
          <a:xfrm>
            <a:off x="613576" y="5032499"/>
            <a:ext cx="5366038" cy="9369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1800" dirty="0">
                <a:latin typeface="Comic Sans MS" panose="030F0702030302020204" pitchFamily="66" charset="0"/>
              </a:rPr>
              <a:t>Problem statement</a:t>
            </a:r>
          </a:p>
          <a:p>
            <a:endParaRPr lang="en-ZA" sz="18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ZA" sz="1800" b="1" dirty="0">
              <a:latin typeface="Tempus Sans ITC" panose="04020404030D07020202" pitchFamily="82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28989C-EE80-C8EF-7160-02C39152CFDD}"/>
              </a:ext>
            </a:extLst>
          </p:cNvPr>
          <p:cNvGrpSpPr/>
          <p:nvPr/>
        </p:nvGrpSpPr>
        <p:grpSpPr>
          <a:xfrm>
            <a:off x="6722705" y="625354"/>
            <a:ext cx="4389040" cy="5335459"/>
            <a:chOff x="5068111" y="860342"/>
            <a:chExt cx="4829682" cy="599765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B73A10E-C477-2BB2-7380-762AD57BFFB0}"/>
                </a:ext>
              </a:extLst>
            </p:cNvPr>
            <p:cNvGrpSpPr/>
            <p:nvPr/>
          </p:nvGrpSpPr>
          <p:grpSpPr>
            <a:xfrm>
              <a:off x="6276130" y="860342"/>
              <a:ext cx="3133755" cy="4582059"/>
              <a:chOff x="6345596" y="454398"/>
              <a:chExt cx="3133755" cy="458205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B662ED9-46F4-7906-00BC-31D0310CBDD5}"/>
                  </a:ext>
                </a:extLst>
              </p:cNvPr>
              <p:cNvGrpSpPr/>
              <p:nvPr/>
            </p:nvGrpSpPr>
            <p:grpSpPr>
              <a:xfrm>
                <a:off x="6345596" y="454398"/>
                <a:ext cx="3133755" cy="4582059"/>
                <a:chOff x="1765570" y="1167318"/>
                <a:chExt cx="3133755" cy="4582059"/>
              </a:xfrm>
            </p:grpSpPr>
            <p:sp>
              <p:nvSpPr>
                <p:cNvPr id="31" name="Callout: Down Arrow 30">
                  <a:extLst>
                    <a:ext uri="{FF2B5EF4-FFF2-40B4-BE49-F238E27FC236}">
                      <a16:creationId xmlns:a16="http://schemas.microsoft.com/office/drawing/2014/main" id="{7D9005BF-33FD-6414-2E44-9B3224FCD6BA}"/>
                    </a:ext>
                  </a:extLst>
                </p:cNvPr>
                <p:cNvSpPr/>
                <p:nvPr/>
              </p:nvSpPr>
              <p:spPr>
                <a:xfrm>
                  <a:off x="1780162" y="1167318"/>
                  <a:ext cx="2208178" cy="1200407"/>
                </a:xfrm>
                <a:prstGeom prst="downArrowCallout">
                  <a:avLst>
                    <a:gd name="adj1" fmla="val 7155"/>
                    <a:gd name="adj2" fmla="val 8220"/>
                    <a:gd name="adj3" fmla="val 15426"/>
                    <a:gd name="adj4" fmla="val 64977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ZA" sz="1600" dirty="0"/>
                    <a:t>Thin film fabrication</a:t>
                  </a:r>
                  <a:endParaRPr lang="en-GB" sz="1600" dirty="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5A3C68D-E75A-3D01-909A-43D94F8E4998}"/>
                    </a:ext>
                  </a:extLst>
                </p:cNvPr>
                <p:cNvSpPr/>
                <p:nvPr/>
              </p:nvSpPr>
              <p:spPr>
                <a:xfrm>
                  <a:off x="1765570" y="5165718"/>
                  <a:ext cx="2208178" cy="583659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C00000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ZA" sz="1600" dirty="0">
                      <a:solidFill>
                        <a:schemeClr val="tx1"/>
                      </a:solidFill>
                    </a:rPr>
                    <a:t>Functional device</a:t>
                  </a:r>
                  <a:endParaRPr lang="en-GB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29C134A-227D-F42A-6062-2369C3045518}"/>
                    </a:ext>
                  </a:extLst>
                </p:cNvPr>
                <p:cNvSpPr txBox="1"/>
                <p:nvPr/>
              </p:nvSpPr>
              <p:spPr>
                <a:xfrm>
                  <a:off x="2937236" y="3175103"/>
                  <a:ext cx="497431" cy="380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ZA" sz="1600" dirty="0"/>
                    <a:t>Yes</a:t>
                  </a:r>
                  <a:endParaRPr lang="en-GB" sz="1600" dirty="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244A547-E852-60BE-273F-41179B39DE85}"/>
                    </a:ext>
                  </a:extLst>
                </p:cNvPr>
                <p:cNvSpPr/>
                <p:nvPr/>
              </p:nvSpPr>
              <p:spPr>
                <a:xfrm>
                  <a:off x="1791370" y="2379473"/>
                  <a:ext cx="2208178" cy="648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ZA" sz="1600" dirty="0"/>
                    <a:t>Good structural properties?</a:t>
                  </a:r>
                  <a:endParaRPr lang="en-GB" sz="1600" dirty="0"/>
                </a:p>
              </p:txBody>
            </p:sp>
            <p:sp>
              <p:nvSpPr>
                <p:cNvPr id="35" name="Arrow: Down 34">
                  <a:extLst>
                    <a:ext uri="{FF2B5EF4-FFF2-40B4-BE49-F238E27FC236}">
                      <a16:creationId xmlns:a16="http://schemas.microsoft.com/office/drawing/2014/main" id="{96FBF59E-4401-5D1D-2242-819F8E1C4E41}"/>
                    </a:ext>
                  </a:extLst>
                </p:cNvPr>
                <p:cNvSpPr/>
                <p:nvPr/>
              </p:nvSpPr>
              <p:spPr>
                <a:xfrm>
                  <a:off x="2760688" y="3027655"/>
                  <a:ext cx="155643" cy="703919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dirty="0"/>
                </a:p>
              </p:txBody>
            </p:sp>
            <p:sp>
              <p:nvSpPr>
                <p:cNvPr id="36" name="Arrow: Curved Up 35">
                  <a:extLst>
                    <a:ext uri="{FF2B5EF4-FFF2-40B4-BE49-F238E27FC236}">
                      <a16:creationId xmlns:a16="http://schemas.microsoft.com/office/drawing/2014/main" id="{850A6EB9-23BE-C09A-CCD6-8F628A67B4B4}"/>
                    </a:ext>
                  </a:extLst>
                </p:cNvPr>
                <p:cNvSpPr/>
                <p:nvPr/>
              </p:nvSpPr>
              <p:spPr>
                <a:xfrm rot="16200000">
                  <a:off x="3584278" y="1888021"/>
                  <a:ext cx="1249548" cy="420680"/>
                </a:xfrm>
                <a:prstGeom prst="curvedUpArrow">
                  <a:avLst>
                    <a:gd name="adj1" fmla="val 25000"/>
                    <a:gd name="adj2" fmla="val 50000"/>
                    <a:gd name="adj3" fmla="val 29625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DF46072-A6E7-45EA-C8AD-54C6DF1C6A74}"/>
                    </a:ext>
                  </a:extLst>
                </p:cNvPr>
                <p:cNvSpPr txBox="1"/>
                <p:nvPr/>
              </p:nvSpPr>
              <p:spPr>
                <a:xfrm>
                  <a:off x="4429764" y="2104319"/>
                  <a:ext cx="469561" cy="380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ZA" sz="1600" dirty="0"/>
                    <a:t>No</a:t>
                  </a:r>
                  <a:endParaRPr lang="en-GB" sz="1600" dirty="0"/>
                </a:p>
              </p:txBody>
            </p:sp>
            <p:sp>
              <p:nvSpPr>
                <p:cNvPr id="38" name="Arrow: Down 37">
                  <a:extLst>
                    <a:ext uri="{FF2B5EF4-FFF2-40B4-BE49-F238E27FC236}">
                      <a16:creationId xmlns:a16="http://schemas.microsoft.com/office/drawing/2014/main" id="{64222F53-C972-EC15-4D6F-71FA7EF7DA28}"/>
                    </a:ext>
                  </a:extLst>
                </p:cNvPr>
                <p:cNvSpPr/>
                <p:nvPr/>
              </p:nvSpPr>
              <p:spPr>
                <a:xfrm>
                  <a:off x="2762309" y="4399525"/>
                  <a:ext cx="155643" cy="703919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dirty="0"/>
                </a:p>
              </p:txBody>
            </p:sp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0B381D8-E13A-88BA-AB4C-A427E17F2154}"/>
                  </a:ext>
                </a:extLst>
              </p:cNvPr>
              <p:cNvSpPr/>
              <p:nvPr/>
            </p:nvSpPr>
            <p:spPr>
              <a:xfrm>
                <a:off x="6371396" y="3018654"/>
                <a:ext cx="2208178" cy="70391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1600" dirty="0">
                    <a:solidFill>
                      <a:schemeClr val="tx1"/>
                    </a:solidFill>
                  </a:rPr>
                  <a:t>ML predicted electrical properties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39FB85A-0C28-849E-1F85-74D60A999B48}"/>
                </a:ext>
              </a:extLst>
            </p:cNvPr>
            <p:cNvSpPr/>
            <p:nvPr/>
          </p:nvSpPr>
          <p:spPr>
            <a:xfrm>
              <a:off x="5068111" y="5586843"/>
              <a:ext cx="4829682" cy="1271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9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Proposed solution</a:t>
              </a:r>
              <a:endParaRPr lang="en-GB" sz="19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46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3068A-36DD-FE06-AC84-C996AD43D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9880D3-A61D-25F9-16FF-7C7BD7865A09}"/>
              </a:ext>
            </a:extLst>
          </p:cNvPr>
          <p:cNvSpPr txBox="1"/>
          <p:nvPr/>
        </p:nvSpPr>
        <p:spPr>
          <a:xfrm>
            <a:off x="911424" y="123139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Aim &amp; Objectives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4FA2F3-4B5F-7034-D355-CC6D53B7E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58FB87-5E0F-BAD8-5D6F-7D12B275F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96AFA-61C3-FBB5-E089-2A81B0DD41A5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B7001-3C34-1BFF-E579-C21B623AD2FA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D9DB9E-A976-AE18-DBE7-548A9F828FF3}"/>
              </a:ext>
            </a:extLst>
          </p:cNvPr>
          <p:cNvSpPr txBox="1"/>
          <p:nvPr/>
        </p:nvSpPr>
        <p:spPr>
          <a:xfrm>
            <a:off x="11688097" y="5174157"/>
            <a:ext cx="447675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CA683FF-721D-B386-A54D-08ACFA416E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5"/>
          <a:stretch/>
        </p:blipFill>
        <p:spPr>
          <a:xfrm>
            <a:off x="35371" y="5805265"/>
            <a:ext cx="12181309" cy="115212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B8809C9-3576-7982-0C7F-2064F0AD7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43" y="5886000"/>
            <a:ext cx="1252625" cy="9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FD9DA1-828B-0CC3-CAFE-7F0316E03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FD27E7-F737-6130-F9CF-94AC591F5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0" y="1386983"/>
            <a:ext cx="11594839" cy="3889375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endParaRPr lang="en-ZA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3FA2E2-185F-FD86-2F85-906490EBE4ED}"/>
              </a:ext>
            </a:extLst>
          </p:cNvPr>
          <p:cNvSpPr txBox="1"/>
          <p:nvPr/>
        </p:nvSpPr>
        <p:spPr>
          <a:xfrm>
            <a:off x="243071" y="927329"/>
            <a:ext cx="11449271" cy="5299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ZA" sz="2400" b="1" dirty="0">
                <a:latin typeface="Century Gothic" panose="020B0502020202020204" pitchFamily="34" charset="0"/>
              </a:rPr>
              <a:t>Aim</a:t>
            </a:r>
            <a:r>
              <a:rPr lang="en-ZA" sz="2400" dirty="0">
                <a:latin typeface="Century Gothic" panose="020B0502020202020204" pitchFamily="34" charset="0"/>
              </a:rPr>
              <a:t>: To predict I-V characteristics from structural properties of Al-PANI contacts using a machine learning algorithm.</a:t>
            </a:r>
          </a:p>
          <a:p>
            <a:pPr algn="just">
              <a:lnSpc>
                <a:spcPct val="120000"/>
              </a:lnSpc>
            </a:pPr>
            <a:r>
              <a:rPr lang="en-ZA" sz="2400" b="1" dirty="0">
                <a:latin typeface="Century Gothic" panose="020B0502020202020204" pitchFamily="34" charset="0"/>
                <a:cs typeface="Cavolini" panose="03000502040302020204" pitchFamily="66" charset="0"/>
              </a:rPr>
              <a:t>Objectives: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Century Gothic" panose="020B0502020202020204" pitchFamily="34" charset="0"/>
              </a:rPr>
              <a:t> 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Fabricate Al- PANI contact layers of different thickness via resistive deposition.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Characterise the Al-PANI contacts (ERDA &amp; I-V Measurements).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Build ML model to predict l-V parameters of Al –PANI contacts based on the thickness of aluminium layer.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5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81090-5ADA-FFD6-78EC-4EC68A37B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2D53D1-7E91-4AEF-935F-7E73AF847352}"/>
              </a:ext>
            </a:extLst>
          </p:cNvPr>
          <p:cNvSpPr txBox="1"/>
          <p:nvPr/>
        </p:nvSpPr>
        <p:spPr>
          <a:xfrm>
            <a:off x="911424" y="123139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9EC378-77FD-7F13-2B2D-982206648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6B393A-990C-0F0C-576A-FFED2E390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95CE6C-651F-E949-1F6D-0AE42BF8447C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AF3D5-8071-FFCB-E982-E66E445D444E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FDCDA-4125-062F-1DCA-935698A263DF}"/>
              </a:ext>
            </a:extLst>
          </p:cNvPr>
          <p:cNvSpPr txBox="1"/>
          <p:nvPr/>
        </p:nvSpPr>
        <p:spPr>
          <a:xfrm>
            <a:off x="11688097" y="5174157"/>
            <a:ext cx="447675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91B47B0-27A3-4A2F-6D47-D3AFABFF0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5"/>
          <a:stretch/>
        </p:blipFill>
        <p:spPr>
          <a:xfrm>
            <a:off x="35371" y="5805265"/>
            <a:ext cx="12181309" cy="115212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2BD2D75-7FC8-0764-5955-A738D62DF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43" y="5886000"/>
            <a:ext cx="1252625" cy="9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43A4E3-A6B1-7CAB-26FD-88A76461C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C0579A-9186-3671-98A0-00059467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0" y="1386983"/>
            <a:ext cx="11594839" cy="3889375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endParaRPr lang="en-ZA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FDFD33-E48A-099B-CB06-8009A3D18FE3}"/>
              </a:ext>
            </a:extLst>
          </p:cNvPr>
          <p:cNvSpPr txBox="1"/>
          <p:nvPr/>
        </p:nvSpPr>
        <p:spPr>
          <a:xfrm>
            <a:off x="940389" y="807437"/>
            <a:ext cx="11449271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B90528-3DA8-EB38-737A-AAABA9B7B045}"/>
              </a:ext>
            </a:extLst>
          </p:cNvPr>
          <p:cNvGrpSpPr/>
          <p:nvPr/>
        </p:nvGrpSpPr>
        <p:grpSpPr>
          <a:xfrm>
            <a:off x="940389" y="1307220"/>
            <a:ext cx="10666800" cy="4026231"/>
            <a:chOff x="93306" y="1506893"/>
            <a:chExt cx="8817430" cy="350675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E992BCA-EC86-CACB-EC30-039744083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381" y="1885036"/>
              <a:ext cx="600263" cy="466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DB2EF3-897D-2AAB-9F6D-D7FF05566638}"/>
                </a:ext>
              </a:extLst>
            </p:cNvPr>
            <p:cNvSpPr/>
            <p:nvPr/>
          </p:nvSpPr>
          <p:spPr>
            <a:xfrm>
              <a:off x="3190973" y="1511559"/>
              <a:ext cx="2509935" cy="737119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PANI Electrodeposition</a:t>
              </a:r>
              <a:r>
                <a:rPr lang="en-U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15E36BE-027B-9CE7-A740-C9A2ADDFEE03}"/>
                </a:ext>
              </a:extLst>
            </p:cNvPr>
            <p:cNvCxnSpPr>
              <a:cxnSpLocks/>
            </p:cNvCxnSpPr>
            <p:nvPr/>
          </p:nvCxnSpPr>
          <p:spPr>
            <a:xfrm>
              <a:off x="5717460" y="1875453"/>
              <a:ext cx="683341" cy="466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9A510C-3E92-8766-5C65-C5EA4D783AB1}"/>
                </a:ext>
              </a:extLst>
            </p:cNvPr>
            <p:cNvSpPr/>
            <p:nvPr/>
          </p:nvSpPr>
          <p:spPr>
            <a:xfrm>
              <a:off x="6432957" y="1511559"/>
              <a:ext cx="2380307" cy="737119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Aluminum Deposition</a:t>
              </a:r>
              <a:r>
                <a:rPr lang="en-U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B7E06E7-712E-94B6-F937-97A93B16F5A6}"/>
                </a:ext>
              </a:extLst>
            </p:cNvPr>
            <p:cNvCxnSpPr>
              <a:stCxn id="11" idx="2"/>
            </p:cNvCxnSpPr>
            <p:nvPr/>
          </p:nvCxnSpPr>
          <p:spPr>
            <a:xfrm flipH="1">
              <a:off x="7623110" y="2248678"/>
              <a:ext cx="1" cy="58782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C068FC-51D8-38B8-E4A6-2004BF6FFD9C}"/>
                </a:ext>
              </a:extLst>
            </p:cNvPr>
            <p:cNvSpPr/>
            <p:nvPr/>
          </p:nvSpPr>
          <p:spPr>
            <a:xfrm>
              <a:off x="6400801" y="2859054"/>
              <a:ext cx="2509935" cy="737119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ERDA (thickness analysis)</a:t>
              </a:r>
              <a:r>
                <a:rPr lang="en-U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6D295FE-12A8-4A09-0E9B-6D9E4EBD4E7D}"/>
                </a:ext>
              </a:extLst>
            </p:cNvPr>
            <p:cNvCxnSpPr/>
            <p:nvPr/>
          </p:nvCxnSpPr>
          <p:spPr>
            <a:xfrm flipH="1">
              <a:off x="7635552" y="3583459"/>
              <a:ext cx="1" cy="58782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02E6CA7-E470-C1D6-882E-AA9DA86638CC}"/>
                </a:ext>
              </a:extLst>
            </p:cNvPr>
            <p:cNvSpPr/>
            <p:nvPr/>
          </p:nvSpPr>
          <p:spPr>
            <a:xfrm>
              <a:off x="6378315" y="4206550"/>
              <a:ext cx="2509935" cy="737119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I-V Measurements</a:t>
              </a:r>
              <a:r>
                <a:rPr lang="en-U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FEE5926-56BA-977D-166F-24E495CD72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17460" y="4539845"/>
              <a:ext cx="650683" cy="983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B669969-058D-A778-81EF-86ED6ED67BC6}"/>
                </a:ext>
              </a:extLst>
            </p:cNvPr>
            <p:cNvSpPr/>
            <p:nvPr/>
          </p:nvSpPr>
          <p:spPr>
            <a:xfrm>
              <a:off x="3197353" y="4240763"/>
              <a:ext cx="2509935" cy="737119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I-V Parameters Extraction</a:t>
              </a:r>
              <a:r>
                <a:rPr lang="en-U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D569C0F-FF06-97B2-4F97-F26C725300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26326" y="4544762"/>
              <a:ext cx="650683" cy="983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563654A-FE00-C89E-88B7-7F2A0373C57E}"/>
                </a:ext>
              </a:extLst>
            </p:cNvPr>
            <p:cNvSpPr/>
            <p:nvPr/>
          </p:nvSpPr>
          <p:spPr>
            <a:xfrm>
              <a:off x="93306" y="4276530"/>
              <a:ext cx="2509935" cy="737119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Machine Learning Model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897323-4447-3875-150E-494D14BB4391}"/>
                </a:ext>
              </a:extLst>
            </p:cNvPr>
            <p:cNvSpPr/>
            <p:nvPr/>
          </p:nvSpPr>
          <p:spPr>
            <a:xfrm>
              <a:off x="93306" y="1506893"/>
              <a:ext cx="2509935" cy="737119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FTO Substrate</a:t>
              </a:r>
              <a:r>
                <a:rPr lang="en-U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89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ACA5E-1E1A-9911-A3A3-49A69D35A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F4520C-B494-2B66-F436-49D8980FA426}"/>
              </a:ext>
            </a:extLst>
          </p:cNvPr>
          <p:cNvSpPr txBox="1"/>
          <p:nvPr/>
        </p:nvSpPr>
        <p:spPr>
          <a:xfrm>
            <a:off x="1199456" y="138507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EF16C2-801D-F901-379E-544A99318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92193B-33C0-CEE6-77EC-5EACF65CD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C4E6BC-1778-B278-A38D-5404E11DB2BA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D76E1-8D4A-B230-A2C5-EAFFD2E99840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7DFDF-815A-F93B-693A-D35DF8AC2B73}"/>
              </a:ext>
            </a:extLst>
          </p:cNvPr>
          <p:cNvSpPr txBox="1"/>
          <p:nvPr/>
        </p:nvSpPr>
        <p:spPr>
          <a:xfrm>
            <a:off x="11688097" y="5174157"/>
            <a:ext cx="447675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6D53CED-EC1C-58A1-2E36-B480390B2B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5"/>
          <a:stretch/>
        </p:blipFill>
        <p:spPr>
          <a:xfrm>
            <a:off x="35371" y="5805265"/>
            <a:ext cx="12181309" cy="115212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130A5CA-40E8-FC0A-D7AE-C72CED65E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43" y="5886000"/>
            <a:ext cx="1252625" cy="9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C247F18-6E78-7990-9376-F178460EE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351212-EE07-D1B4-126C-11DA35093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28736" y="859803"/>
            <a:ext cx="11594839" cy="3889375"/>
          </a:xfrm>
        </p:spPr>
        <p:txBody>
          <a:bodyPr/>
          <a:lstStyle/>
          <a:p>
            <a:pPr marL="0" indent="0" algn="ctr">
              <a:buNone/>
            </a:pPr>
            <a:r>
              <a:rPr lang="en-ZA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I-V Parameters Extraction</a:t>
            </a:r>
            <a:r>
              <a:rPr lang="en-ZA" b="1" dirty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E4B794-2D5C-A85F-2EED-70B541B6F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584" y="1339397"/>
            <a:ext cx="7488831" cy="42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427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11882</TotalTime>
  <Words>742</Words>
  <Application>Microsoft Office PowerPoint</Application>
  <PresentationFormat>Widescreen</PresentationFormat>
  <Paragraphs>236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Aptos</vt:lpstr>
      <vt:lpstr>Arial</vt:lpstr>
      <vt:lpstr>Century Gothic</vt:lpstr>
      <vt:lpstr>Comic Sans MS</vt:lpstr>
      <vt:lpstr>Garamond</vt:lpstr>
      <vt:lpstr>Tempus Sans ITC</vt:lpstr>
      <vt:lpstr>Times New Roman</vt:lpstr>
      <vt:lpstr>Trebuchet MS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Slide 1 and 2</dc:title>
  <dc:creator>Amanda Van Rensburg</dc:creator>
  <cp:lastModifiedBy>Hlulani Ndlovu</cp:lastModifiedBy>
  <cp:revision>497</cp:revision>
  <dcterms:created xsi:type="dcterms:W3CDTF">2023-05-04T12:18:02Z</dcterms:created>
  <dcterms:modified xsi:type="dcterms:W3CDTF">2026-07-08T07:54:14Z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2023-05-04T00:00:00Z</vt:filetime>
  </property>
  <property fmtid="{D5CDD505-2E9C-101B-9397-08002B2CF9AE}" pid="3" name="Creator">
    <vt:lpwstr>Adobe Illustrator 27.4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2023-05-04T00:00:00Z</vt:filetime>
  </property>
  <property fmtid="{D5CDD505-2E9C-101B-9397-08002B2CF9AE}" pid="6" name="Producer">
    <vt:lpwstr>Adobe PDF library 17.00</vt:lpwstr>
  </property>
  <property fmtid="{D5CDD505-2E9C-101B-9397-08002B2CF9AE}" pid="7" name="MSIP_Label_e6e9ae05-7c98-4acf-8b7c-bb165e12455d_Enabled">
    <vt:lpwstr>true</vt:lpwstr>
  </property>
  <property fmtid="{D5CDD505-2E9C-101B-9397-08002B2CF9AE}" pid="8" name="MSIP_Label_e6e9ae05-7c98-4acf-8b7c-bb165e12455d_SetDate">
    <vt:lpwstr>2026-07-07T08:02:11Z</vt:lpwstr>
  </property>
  <property fmtid="{D5CDD505-2E9C-101B-9397-08002B2CF9AE}" pid="9" name="MSIP_Label_e6e9ae05-7c98-4acf-8b7c-bb165e12455d_Method">
    <vt:lpwstr>Standard</vt:lpwstr>
  </property>
  <property fmtid="{D5CDD505-2E9C-101B-9397-08002B2CF9AE}" pid="10" name="MSIP_Label_e6e9ae05-7c98-4acf-8b7c-bb165e12455d_Name">
    <vt:lpwstr>All Employees (Unrestricted)</vt:lpwstr>
  </property>
  <property fmtid="{D5CDD505-2E9C-101B-9397-08002B2CF9AE}" pid="11" name="MSIP_Label_e6e9ae05-7c98-4acf-8b7c-bb165e12455d_SiteId">
    <vt:lpwstr>3923a8f7-44be-426c-bda9-f6378654ed46</vt:lpwstr>
  </property>
  <property fmtid="{D5CDD505-2E9C-101B-9397-08002B2CF9AE}" pid="12" name="MSIP_Label_e6e9ae05-7c98-4acf-8b7c-bb165e12455d_ActionId">
    <vt:lpwstr>35e874cb-dd7b-4a6c-88e0-cd51360e248f</vt:lpwstr>
  </property>
  <property fmtid="{D5CDD505-2E9C-101B-9397-08002B2CF9AE}" pid="13" name="MSIP_Label_e6e9ae05-7c98-4acf-8b7c-bb165e12455d_ContentBits">
    <vt:lpwstr>0</vt:lpwstr>
  </property>
  <property fmtid="{D5CDD505-2E9C-101B-9397-08002B2CF9AE}" pid="14" name="MSIP_Label_e6e9ae05-7c98-4acf-8b7c-bb165e12455d_Tag">
    <vt:lpwstr>10, 3, 0, 1</vt:lpwstr>
  </property>
</Properties>
</file>