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7" r:id="rId1"/>
  </p:sldMasterIdLst>
  <p:notesMasterIdLst>
    <p:notesMasterId r:id="rId22"/>
  </p:notesMasterIdLst>
  <p:handoutMasterIdLst>
    <p:handoutMasterId r:id="rId23"/>
  </p:handoutMasterIdLst>
  <p:sldIdLst>
    <p:sldId id="258" r:id="rId2"/>
    <p:sldId id="259" r:id="rId3"/>
    <p:sldId id="262" r:id="rId4"/>
    <p:sldId id="264" r:id="rId5"/>
    <p:sldId id="263" r:id="rId6"/>
    <p:sldId id="265" r:id="rId7"/>
    <p:sldId id="266" r:id="rId8"/>
    <p:sldId id="268" r:id="rId9"/>
    <p:sldId id="267" r:id="rId10"/>
    <p:sldId id="269" r:id="rId11"/>
    <p:sldId id="270" r:id="rId12"/>
    <p:sldId id="272" r:id="rId13"/>
    <p:sldId id="271" r:id="rId14"/>
    <p:sldId id="273" r:id="rId15"/>
    <p:sldId id="274" r:id="rId16"/>
    <p:sldId id="275" r:id="rId17"/>
    <p:sldId id="276" r:id="rId18"/>
    <p:sldId id="278" r:id="rId19"/>
    <p:sldId id="277" r:id="rId20"/>
    <p:sldId id="261" r:id="rId21"/>
  </p:sldIdLst>
  <p:sldSz cx="12192000" cy="6858000"/>
  <p:notesSz cx="20104100" cy="11309350"/>
  <p:defaultTextStyle>
    <a:defPPr>
      <a:defRPr kern="0"/>
    </a:defPPr>
  </p:defaultTextStyle>
  <p:extLst>
    <p:ext uri="{EFAFB233-063F-42B5-8137-9DF3F51BA10A}">
      <p15:sldGuideLst xmlns:p15="http://schemas.microsoft.com/office/powerpoint/2012/main">
        <p15:guide id="1" orient="horz" pos="1746" userDrawn="1">
          <p15:clr>
            <a:srgbClr val="A4A3A4"/>
          </p15:clr>
        </p15:guide>
        <p15:guide id="2" pos="131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0" autoAdjust="0"/>
    <p:restoredTop sz="77966" autoAdjust="0"/>
  </p:normalViewPr>
  <p:slideViewPr>
    <p:cSldViewPr>
      <p:cViewPr varScale="1">
        <p:scale>
          <a:sx n="74" d="100"/>
          <a:sy n="74" d="100"/>
        </p:scale>
        <p:origin x="864" y="106"/>
      </p:cViewPr>
      <p:guideLst>
        <p:guide orient="horz" pos="1746"/>
        <p:guide pos="131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6" d="100"/>
          <a:sy n="56" d="100"/>
        </p:scale>
        <p:origin x="48" y="14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F956F-CFE4-3305-3E99-9930EB19014F}"/>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80EEED-64CA-60DC-7C1E-1E27291E85D2}"/>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649E8F11-31E0-6B4C-AA11-26D899E9E432}" type="datetimeFigureOut">
              <a:rPr lang="en-US" smtClean="0"/>
              <a:t>7/8/2026</a:t>
            </a:fld>
            <a:endParaRPr lang="en-US"/>
          </a:p>
        </p:txBody>
      </p:sp>
      <p:sp>
        <p:nvSpPr>
          <p:cNvPr id="4" name="Footer Placeholder 3">
            <a:extLst>
              <a:ext uri="{FF2B5EF4-FFF2-40B4-BE49-F238E27FC236}">
                <a16:creationId xmlns:a16="http://schemas.microsoft.com/office/drawing/2014/main" id="{FB00C315-DF86-FE30-133E-332290D284E8}"/>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B854E9-C26C-E1AA-2BB5-DAFC50679A54}"/>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CA3DB898-E9DF-274E-BAB2-75C9D41B9AFE}" type="slidenum">
              <a:rPr lang="en-US" smtClean="0"/>
              <a:t>‹#›</a:t>
            </a:fld>
            <a:endParaRPr lang="en-US"/>
          </a:p>
        </p:txBody>
      </p:sp>
    </p:spTree>
    <p:extLst>
      <p:ext uri="{BB962C8B-B14F-4D97-AF65-F5344CB8AC3E}">
        <p14:creationId xmlns:p14="http://schemas.microsoft.com/office/powerpoint/2010/main" val="2556758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3CDF728-6845-4DDC-BBD4-E923D6570F4E}" type="datetimeFigureOut">
              <a:rPr lang="en-ZA" smtClean="0"/>
              <a:t>2026/07/08</a:t>
            </a:fld>
            <a:endParaRPr lang="en-ZA"/>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30150D8-6D42-46DE-A8A3-66980DD51342}" type="slidenum">
              <a:rPr lang="en-ZA" smtClean="0"/>
              <a:t>‹#›</a:t>
            </a:fld>
            <a:endParaRPr lang="en-ZA"/>
          </a:p>
        </p:txBody>
      </p:sp>
    </p:spTree>
    <p:extLst>
      <p:ext uri="{BB962C8B-B14F-4D97-AF65-F5344CB8AC3E}">
        <p14:creationId xmlns:p14="http://schemas.microsoft.com/office/powerpoint/2010/main" val="162800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afternoon, everyone. My name is Washington Mhike, from Tshwane University of Technology, in Pretoria.  I will be presenting work from our Masters student Maria Skosana on the fabrication and characterization of polyaniline thin films for potential use in radiation sensors. 
As a materials engineer presenting at a physics conference, I should say upfront that my strength here is in the structure-property relationships and the processing-morphology-performance connections. </a:t>
            </a:r>
          </a:p>
          <a:p>
            <a:pPr marL="171450" indent="-171450">
              <a:buFont typeface="Arial" panose="020B0604020202020204" pitchFamily="34" charset="0"/>
              <a:buChar char="•"/>
            </a:pPr>
            <a:r>
              <a:rPr lang="en-US" dirty="0"/>
              <a:t>Where detailed device physics or quantum transport questions arise, I will be transparent about the scope of the work.</a:t>
            </a:r>
            <a:endParaRPr lang="en-ZA" dirty="0"/>
          </a:p>
        </p:txBody>
      </p:sp>
      <p:sp>
        <p:nvSpPr>
          <p:cNvPr id="4" name="Slide Number Placeholder 3"/>
          <p:cNvSpPr>
            <a:spLocks noGrp="1"/>
          </p:cNvSpPr>
          <p:nvPr>
            <p:ph type="sldNum" sz="quarter" idx="5"/>
          </p:nvPr>
        </p:nvSpPr>
        <p:spPr/>
        <p:txBody>
          <a:bodyPr/>
          <a:lstStyle/>
          <a:p>
            <a:fld id="{030150D8-6D42-46DE-A8A3-66980DD51342}" type="slidenum">
              <a:rPr lang="en-ZA" smtClean="0"/>
              <a:t>1</a:t>
            </a:fld>
            <a:endParaRPr lang="en-ZA"/>
          </a:p>
        </p:txBody>
      </p:sp>
    </p:spTree>
    <p:extLst>
      <p:ext uri="{BB962C8B-B14F-4D97-AF65-F5344CB8AC3E}">
        <p14:creationId xmlns:p14="http://schemas.microsoft.com/office/powerpoint/2010/main" val="65948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8CD8-936E-00B1-AFA3-28EC23793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A971E-B1E7-6B2B-125B-C0B63801BC16}"/>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E71DF9C5-F5CB-CC82-B6F2-946770593ECD}"/>
              </a:ext>
            </a:extLst>
          </p:cNvPr>
          <p:cNvSpPr>
            <a:spLocks noGrp="1"/>
          </p:cNvSpPr>
          <p:nvPr>
            <p:ph type="body" idx="1"/>
          </p:nvPr>
        </p:nvSpPr>
        <p:spPr/>
        <p:txBody>
          <a:bodyPr/>
          <a:lstStyle/>
          <a:p>
            <a:r>
              <a:rPr lang="en-US" dirty="0"/>
              <a:t>SEM revealed agglomerated spherical nanoparticle less than 200 nm — consistent with the oxidative polymerization route. 
</a:t>
            </a:r>
            <a:endParaRPr lang="en-ZA" dirty="0"/>
          </a:p>
        </p:txBody>
      </p:sp>
      <p:sp>
        <p:nvSpPr>
          <p:cNvPr id="4" name="Slide Number Placeholder 3">
            <a:extLst>
              <a:ext uri="{FF2B5EF4-FFF2-40B4-BE49-F238E27FC236}">
                <a16:creationId xmlns:a16="http://schemas.microsoft.com/office/drawing/2014/main" id="{D006934A-BC90-BBA9-9BFD-0C1935B83F8B}"/>
              </a:ext>
            </a:extLst>
          </p:cNvPr>
          <p:cNvSpPr>
            <a:spLocks noGrp="1"/>
          </p:cNvSpPr>
          <p:nvPr>
            <p:ph type="sldNum" sz="quarter" idx="5"/>
          </p:nvPr>
        </p:nvSpPr>
        <p:spPr/>
        <p:txBody>
          <a:bodyPr/>
          <a:lstStyle/>
          <a:p>
            <a:fld id="{030150D8-6D42-46DE-A8A3-66980DD51342}" type="slidenum">
              <a:rPr lang="en-ZA" smtClean="0"/>
              <a:t>10</a:t>
            </a:fld>
            <a:endParaRPr lang="en-ZA"/>
          </a:p>
        </p:txBody>
      </p:sp>
    </p:spTree>
    <p:extLst>
      <p:ext uri="{BB962C8B-B14F-4D97-AF65-F5344CB8AC3E}">
        <p14:creationId xmlns:p14="http://schemas.microsoft.com/office/powerpoint/2010/main" val="3475682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78745-FEC3-7A42-A853-CB7021C65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ACA27-06D6-C4AF-33C5-66DD8EE01642}"/>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063F2858-1EB8-4DC5-EE13-F722F3B75A7A}"/>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Optical characterization by UV-Vis spectroscopy allowed us to determine the band gap using the Tauc relation — a standard method for direct allowed transitions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Here we see that the UV-Vis spectra show clear changes after acid doping. The pristine PANI-EB shows a strong π to π absorption at 250 </a:t>
            </a:r>
            <a:r>
              <a:rPr lang="en-US" sz="1200" b="0" i="0" kern="1200" dirty="0" err="1">
                <a:solidFill>
                  <a:schemeClr val="tx1"/>
                </a:solidFill>
                <a:effectLst/>
                <a:latin typeface="+mn-lt"/>
                <a:ea typeface="+mn-ea"/>
                <a:cs typeface="+mn-cs"/>
              </a:rPr>
              <a:t>nanometres</a:t>
            </a:r>
            <a:r>
              <a:rPr lang="en-US" sz="1200" b="0" i="0" kern="1200" dirty="0">
                <a:solidFill>
                  <a:schemeClr val="tx1"/>
                </a:solidFill>
                <a:effectLst/>
                <a:latin typeface="+mn-lt"/>
                <a:ea typeface="+mn-ea"/>
                <a:cs typeface="+mn-cs"/>
              </a:rPr>
              <a:t>, characteristic of the conjugated backbone.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HCl doping, the absorption edge shifts to lower energy — a redshift — and a new band appears at 300 </a:t>
            </a:r>
            <a:r>
              <a:rPr lang="en-US" sz="1200" b="0" i="0" kern="1200" dirty="0" err="1">
                <a:solidFill>
                  <a:schemeClr val="tx1"/>
                </a:solidFill>
                <a:effectLst/>
                <a:latin typeface="+mn-lt"/>
                <a:ea typeface="+mn-ea"/>
                <a:cs typeface="+mn-cs"/>
              </a:rPr>
              <a:t>nanometres</a:t>
            </a:r>
            <a:r>
              <a:rPr lang="en-US" sz="1200" b="0" i="0" kern="1200" dirty="0">
                <a:solidFill>
                  <a:schemeClr val="tx1"/>
                </a:solidFill>
                <a:effectLst/>
                <a:latin typeface="+mn-lt"/>
                <a:ea typeface="+mn-ea"/>
                <a:cs typeface="+mn-cs"/>
              </a:rPr>
              <a:t>. This new band is direct evidence that protonation has created polaron states — </a:t>
            </a:r>
            <a:r>
              <a:rPr lang="en-US" sz="1200" b="0" i="0" kern="1200" dirty="0" err="1">
                <a:solidFill>
                  <a:schemeClr val="tx1"/>
                </a:solidFill>
                <a:effectLst/>
                <a:latin typeface="+mn-lt"/>
                <a:ea typeface="+mn-ea"/>
                <a:cs typeface="+mn-cs"/>
              </a:rPr>
              <a:t>localised</a:t>
            </a:r>
            <a:r>
              <a:rPr lang="en-US" sz="1200" b="0" i="0" kern="1200" dirty="0">
                <a:solidFill>
                  <a:schemeClr val="tx1"/>
                </a:solidFill>
                <a:effectLst/>
                <a:latin typeface="+mn-lt"/>
                <a:ea typeface="+mn-ea"/>
                <a:cs typeface="+mn-cs"/>
              </a:rPr>
              <a:t> charge carriers that introduce new energy levels within the band gap — which is exactly what causes the band gap narrowing we observe in the Tauc plot.</a:t>
            </a:r>
            <a:endParaRPr lang="en-ZA" sz="1200" b="0" i="0" kern="1200" dirty="0">
              <a:solidFill>
                <a:schemeClr val="tx1"/>
              </a:solidFill>
              <a:effectLst/>
              <a:latin typeface="+mn-lt"/>
              <a:ea typeface="+mn-ea"/>
              <a:cs typeface="+mn-cs"/>
            </a:endParaRPr>
          </a:p>
          <a:p>
            <a:endParaRPr lang="en-ZA" dirty="0"/>
          </a:p>
        </p:txBody>
      </p:sp>
      <p:sp>
        <p:nvSpPr>
          <p:cNvPr id="4" name="Slide Number Placeholder 3">
            <a:extLst>
              <a:ext uri="{FF2B5EF4-FFF2-40B4-BE49-F238E27FC236}">
                <a16:creationId xmlns:a16="http://schemas.microsoft.com/office/drawing/2014/main" id="{33F25186-AA69-D186-1B58-F9733D1AE9AE}"/>
              </a:ext>
            </a:extLst>
          </p:cNvPr>
          <p:cNvSpPr>
            <a:spLocks noGrp="1"/>
          </p:cNvSpPr>
          <p:nvPr>
            <p:ph type="sldNum" sz="quarter" idx="5"/>
          </p:nvPr>
        </p:nvSpPr>
        <p:spPr/>
        <p:txBody>
          <a:bodyPr/>
          <a:lstStyle/>
          <a:p>
            <a:fld id="{030150D8-6D42-46DE-A8A3-66980DD51342}" type="slidenum">
              <a:rPr lang="en-ZA" smtClean="0"/>
              <a:t>11</a:t>
            </a:fld>
            <a:endParaRPr lang="en-ZA"/>
          </a:p>
        </p:txBody>
      </p:sp>
    </p:spTree>
    <p:extLst>
      <p:ext uri="{BB962C8B-B14F-4D97-AF65-F5344CB8AC3E}">
        <p14:creationId xmlns:p14="http://schemas.microsoft.com/office/powerpoint/2010/main" val="283665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26C77-F97D-DC6E-DE09-2E59D4748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1DD2B-FF9E-AB88-E2CE-ABCCABAB1CF0}"/>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B75DB2DB-C592-83E2-815C-8E3A5CDC3295}"/>
              </a:ext>
            </a:extLst>
          </p:cNvPr>
          <p:cNvSpPr>
            <a:spLocks noGrp="1"/>
          </p:cNvSpPr>
          <p:nvPr>
            <p:ph type="body" idx="1"/>
          </p:nvPr>
        </p:nvSpPr>
        <p:spPr/>
        <p:txBody>
          <a:bodyPr/>
          <a:lstStyle/>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Here we have plotted the Tauc relation. We fit a straight line to the absorption edge, and the intercept gives the band gap.</a:t>
            </a:r>
          </a:p>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The undoped PANI-EB has a band gap of 3.97 electron volts, consistent with literature values. As HCl concentration increases, the gap narrows to 3.65 electron volts — a total reduction of 0.32 electron volts. This narrowing is due to the formation of polaron and bipolaron mid-gap states when the imine nitrogen is protonated — in other words, we are creating new energy levels within the gap.</a:t>
            </a:r>
          </a:p>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All values remain above 3.6 electron volts, placing this material in the wide-bandgap regime. This is advantageous for radiation detection because wide-bandgap semiconductors have low dark current and high breakdown voltage.</a:t>
            </a:r>
          </a:p>
        </p:txBody>
      </p:sp>
      <p:sp>
        <p:nvSpPr>
          <p:cNvPr id="4" name="Slide Number Placeholder 3">
            <a:extLst>
              <a:ext uri="{FF2B5EF4-FFF2-40B4-BE49-F238E27FC236}">
                <a16:creationId xmlns:a16="http://schemas.microsoft.com/office/drawing/2014/main" id="{8776AF3C-8208-D3DD-F878-F4712F185E51}"/>
              </a:ext>
            </a:extLst>
          </p:cNvPr>
          <p:cNvSpPr>
            <a:spLocks noGrp="1"/>
          </p:cNvSpPr>
          <p:nvPr>
            <p:ph type="sldNum" sz="quarter" idx="5"/>
          </p:nvPr>
        </p:nvSpPr>
        <p:spPr/>
        <p:txBody>
          <a:bodyPr/>
          <a:lstStyle/>
          <a:p>
            <a:fld id="{030150D8-6D42-46DE-A8A3-66980DD51342}" type="slidenum">
              <a:rPr lang="en-ZA" smtClean="0"/>
              <a:t>12</a:t>
            </a:fld>
            <a:endParaRPr lang="en-ZA"/>
          </a:p>
        </p:txBody>
      </p:sp>
    </p:spTree>
    <p:extLst>
      <p:ext uri="{BB962C8B-B14F-4D97-AF65-F5344CB8AC3E}">
        <p14:creationId xmlns:p14="http://schemas.microsoft.com/office/powerpoint/2010/main" val="3373882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DC706-415B-167F-2C41-B3A919A1E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8AA8C-C495-CEA9-0FF4-44B51D1087BB}"/>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97CE2DCC-2456-B251-FD50-FF9BB5F9CC63}"/>
              </a:ext>
            </a:extLst>
          </p:cNvPr>
          <p:cNvSpPr>
            <a:spLocks noGrp="1"/>
          </p:cNvSpPr>
          <p:nvPr>
            <p:ph type="body" idx="1"/>
          </p:nvPr>
        </p:nvSpPr>
        <p:spPr/>
        <p:txBody>
          <a:bodyPr/>
          <a:lstStyle/>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Now to the electrical results:</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Three device configurations were tested. </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0.5 M doping the conductivity was insufficient to form a rectifying junction — the I-V was simply linear, ohmic behaviour. </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2.5 M we suspect over-doping introduced structural disorder at the metal-polymer interface, giving unstable fluctuating current.</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Only at 1.5 M HCl doping in the Ag/PANI/ITO configuration did we obtain clear rectifying behaviour — a Schottky diode.</a:t>
            </a:r>
            <a:endParaRPr lang="en-ZA" dirty="0"/>
          </a:p>
        </p:txBody>
      </p:sp>
      <p:sp>
        <p:nvSpPr>
          <p:cNvPr id="4" name="Slide Number Placeholder 3">
            <a:extLst>
              <a:ext uri="{FF2B5EF4-FFF2-40B4-BE49-F238E27FC236}">
                <a16:creationId xmlns:a16="http://schemas.microsoft.com/office/drawing/2014/main" id="{2572B981-8183-75CC-9EE6-BB26CFE3F21F}"/>
              </a:ext>
            </a:extLst>
          </p:cNvPr>
          <p:cNvSpPr>
            <a:spLocks noGrp="1"/>
          </p:cNvSpPr>
          <p:nvPr>
            <p:ph type="sldNum" sz="quarter" idx="5"/>
          </p:nvPr>
        </p:nvSpPr>
        <p:spPr/>
        <p:txBody>
          <a:bodyPr/>
          <a:lstStyle/>
          <a:p>
            <a:fld id="{030150D8-6D42-46DE-A8A3-66980DD51342}" type="slidenum">
              <a:rPr lang="en-ZA" smtClean="0"/>
              <a:t>13</a:t>
            </a:fld>
            <a:endParaRPr lang="en-ZA"/>
          </a:p>
        </p:txBody>
      </p:sp>
    </p:spTree>
    <p:extLst>
      <p:ext uri="{BB962C8B-B14F-4D97-AF65-F5344CB8AC3E}">
        <p14:creationId xmlns:p14="http://schemas.microsoft.com/office/powerpoint/2010/main" val="2669722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9EB1D-7FC6-EDA7-681C-D9F32BC1E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8D83-F111-71AE-780E-39D265A53FFE}"/>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73857F40-942C-78B5-54CD-66C9734279E4}"/>
              </a:ext>
            </a:extLst>
          </p:cNvPr>
          <p:cNvSpPr>
            <a:spLocks noGrp="1"/>
          </p:cNvSpPr>
          <p:nvPr>
            <p:ph type="body" idx="1"/>
          </p:nvPr>
        </p:nvSpPr>
        <p:spPr/>
        <p:txBody>
          <a:bodyPr/>
          <a:lstStyle/>
          <a:p>
            <a:pPr marL="171450" indent="-171450">
              <a:buFont typeface="Arial" panose="020B0604020202020204" pitchFamily="34" charset="0"/>
              <a:buChar char="•"/>
            </a:pPr>
            <a:r>
              <a:rPr lang="en-US" dirty="0"/>
              <a:t>To quantify the junction quality, we extracted the Schottky parameters using thermionic emission theory. </a:t>
            </a:r>
          </a:p>
          <a:p>
            <a:pPr marL="171450" indent="-171450">
              <a:buFont typeface="Arial" panose="020B0604020202020204" pitchFamily="34" charset="0"/>
              <a:buChar char="•"/>
            </a:pPr>
            <a:r>
              <a:rPr lang="en-US" dirty="0"/>
              <a:t>We extracted an ideality factor of 2.0. An ideal diode gives η = 1 — pure thermionic emission. </a:t>
            </a:r>
          </a:p>
          <a:p>
            <a:pPr marL="171450" indent="-171450">
              <a:buFont typeface="Arial" panose="020B0604020202020204" pitchFamily="34" charset="0"/>
              <a:buChar char="•"/>
            </a:pPr>
            <a:r>
              <a:rPr lang="en-US" dirty="0"/>
              <a:t>An ideality factor of 2 indicates that recombination current in the depletion region is the dominant transport mechanism, rather than thermionic emission alone</a:t>
            </a:r>
          </a:p>
          <a:p>
            <a:pPr marL="171450" indent="-171450">
              <a:buFont typeface="Arial" panose="020B0604020202020204" pitchFamily="34" charset="0"/>
              <a:buChar char="•"/>
            </a:pPr>
            <a:r>
              <a:rPr lang="en-US" dirty="0"/>
              <a:t>This is widely reported for polymer-based Schottky junctions and attributed to interfacial states and series resistance.
This is consistent with the literature for polymer-based Schottky diodes — </a:t>
            </a:r>
            <a:r>
              <a:rPr lang="en-US" dirty="0" err="1"/>
              <a:t>Yakuphanoglu</a:t>
            </a:r>
            <a:r>
              <a:rPr lang="en-US" dirty="0"/>
              <a:t> et al. 2006 reported η = 4.59 for a similar system. Our value of 2.0 actually represents relatively good junction quality by comparison.</a:t>
            </a:r>
            <a:endParaRPr lang="en-ZA" dirty="0"/>
          </a:p>
        </p:txBody>
      </p:sp>
      <p:sp>
        <p:nvSpPr>
          <p:cNvPr id="4" name="Slide Number Placeholder 3">
            <a:extLst>
              <a:ext uri="{FF2B5EF4-FFF2-40B4-BE49-F238E27FC236}">
                <a16:creationId xmlns:a16="http://schemas.microsoft.com/office/drawing/2014/main" id="{377404AE-DF36-94FA-EDF4-D0B5849FA610}"/>
              </a:ext>
            </a:extLst>
          </p:cNvPr>
          <p:cNvSpPr>
            <a:spLocks noGrp="1"/>
          </p:cNvSpPr>
          <p:nvPr>
            <p:ph type="sldNum" sz="quarter" idx="5"/>
          </p:nvPr>
        </p:nvSpPr>
        <p:spPr/>
        <p:txBody>
          <a:bodyPr/>
          <a:lstStyle/>
          <a:p>
            <a:fld id="{030150D8-6D42-46DE-A8A3-66980DD51342}" type="slidenum">
              <a:rPr lang="en-ZA" smtClean="0"/>
              <a:t>14</a:t>
            </a:fld>
            <a:endParaRPr lang="en-ZA"/>
          </a:p>
        </p:txBody>
      </p:sp>
    </p:spTree>
    <p:extLst>
      <p:ext uri="{BB962C8B-B14F-4D97-AF65-F5344CB8AC3E}">
        <p14:creationId xmlns:p14="http://schemas.microsoft.com/office/powerpoint/2010/main" val="1164684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A7D3-9927-FA89-6744-77553353F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6507-174F-F305-BEEF-376212B29EE5}"/>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D8FB7B9F-55C7-7904-4102-7DED61AB65F6}"/>
              </a:ext>
            </a:extLst>
          </p:cNvPr>
          <p:cNvSpPr>
            <a:spLocks noGrp="1"/>
          </p:cNvSpPr>
          <p:nvPr>
            <p:ph type="body" idx="1"/>
          </p:nvPr>
        </p:nvSpPr>
        <p:spPr/>
        <p:txBody>
          <a:bodyPr/>
          <a:lstStyle/>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The three key Schottky parameters extracted from the ln(I) vs V plot are: </a:t>
            </a:r>
            <a:r>
              <a:rPr lang="en-ZA" sz="1200" b="0" i="0" kern="1200" dirty="0" err="1">
                <a:solidFill>
                  <a:schemeClr val="tx1"/>
                </a:solidFill>
                <a:effectLst/>
                <a:latin typeface="+mn-lt"/>
                <a:ea typeface="+mn-ea"/>
                <a:cs typeface="+mn-cs"/>
              </a:rPr>
              <a:t>ideality</a:t>
            </a:r>
            <a:r>
              <a:rPr lang="en-ZA" sz="1200" b="0" i="0" kern="1200" dirty="0">
                <a:solidFill>
                  <a:schemeClr val="tx1"/>
                </a:solidFill>
                <a:effectLst/>
                <a:latin typeface="+mn-lt"/>
                <a:ea typeface="+mn-ea"/>
                <a:cs typeface="+mn-cs"/>
              </a:rPr>
              <a:t> factor 2.0, saturation current 1.82 nanoamperes, and barrier height 0.9 electron volts.</a:t>
            </a:r>
          </a:p>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As I mentioned, the </a:t>
            </a:r>
            <a:r>
              <a:rPr lang="en-ZA" sz="1200" b="0" i="0" kern="1200" dirty="0" err="1">
                <a:solidFill>
                  <a:schemeClr val="tx1"/>
                </a:solidFill>
                <a:effectLst/>
                <a:latin typeface="+mn-lt"/>
                <a:ea typeface="+mn-ea"/>
                <a:cs typeface="+mn-cs"/>
              </a:rPr>
              <a:t>ideality</a:t>
            </a:r>
            <a:r>
              <a:rPr lang="en-ZA" sz="1200" b="0" i="0" kern="1200" dirty="0">
                <a:solidFill>
                  <a:schemeClr val="tx1"/>
                </a:solidFill>
                <a:effectLst/>
                <a:latin typeface="+mn-lt"/>
                <a:ea typeface="+mn-ea"/>
                <a:cs typeface="+mn-cs"/>
              </a:rPr>
              <a:t> factor of 2 indicates recombination-dominated transport.</a:t>
            </a:r>
          </a:p>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The saturation current of 1.82 </a:t>
            </a:r>
            <a:r>
              <a:rPr lang="en-ZA" sz="1200" b="0" i="0" kern="1200" dirty="0" err="1">
                <a:solidFill>
                  <a:schemeClr val="tx1"/>
                </a:solidFill>
                <a:effectLst/>
                <a:latin typeface="+mn-lt"/>
                <a:ea typeface="+mn-ea"/>
                <a:cs typeface="+mn-cs"/>
              </a:rPr>
              <a:t>nA</a:t>
            </a:r>
            <a:r>
              <a:rPr lang="en-ZA" sz="1200" b="0" i="0" kern="1200" dirty="0">
                <a:solidFill>
                  <a:schemeClr val="tx1"/>
                </a:solidFill>
                <a:effectLst/>
                <a:latin typeface="+mn-lt"/>
                <a:ea typeface="+mn-ea"/>
                <a:cs typeface="+mn-cs"/>
              </a:rPr>
              <a:t> is low, and this is physically consistent — a higher barrier height suppresses thermally-excited majority carrier injection across the junction, so you expect a lower Iₛ.</a:t>
            </a:r>
          </a:p>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The barrier height of 0.9 eV is calculated from thermionic emission theory using Richardson's constant of 32 A·cm⁻²·K⁻² — the theoretical value for p-type silicon. We use this for comparative analysis, as a specific Richardson constant for our PANI films is not established in the literature.</a:t>
            </a:r>
          </a:p>
          <a:p>
            <a:pPr marL="171450" indent="-171450">
              <a:buFont typeface="Arial" panose="020B0604020202020204" pitchFamily="34" charset="0"/>
              <a:buChar char="•"/>
            </a:pPr>
            <a:r>
              <a:rPr lang="en-ZA" sz="1200" b="0" i="0" kern="1200" dirty="0">
                <a:solidFill>
                  <a:schemeClr val="tx1"/>
                </a:solidFill>
                <a:effectLst/>
                <a:latin typeface="+mn-lt"/>
                <a:ea typeface="+mn-ea"/>
                <a:cs typeface="+mn-cs"/>
              </a:rPr>
              <a:t>This barrier height is among the highest reported for PANI Schottky diodes, suggesting good junction quality.</a:t>
            </a:r>
          </a:p>
          <a:p>
            <a:pPr marL="171450" indent="-171450">
              <a:buFont typeface="Arial" panose="020B0604020202020204" pitchFamily="34" charset="0"/>
              <a:buChar char="•"/>
            </a:pPr>
            <a:endParaRPr lang="en-ZA" i="0" dirty="0"/>
          </a:p>
        </p:txBody>
      </p:sp>
      <p:sp>
        <p:nvSpPr>
          <p:cNvPr id="4" name="Slide Number Placeholder 3">
            <a:extLst>
              <a:ext uri="{FF2B5EF4-FFF2-40B4-BE49-F238E27FC236}">
                <a16:creationId xmlns:a16="http://schemas.microsoft.com/office/drawing/2014/main" id="{3060B41E-068A-64BC-926D-4FD539012DA5}"/>
              </a:ext>
            </a:extLst>
          </p:cNvPr>
          <p:cNvSpPr>
            <a:spLocks noGrp="1"/>
          </p:cNvSpPr>
          <p:nvPr>
            <p:ph type="sldNum" sz="quarter" idx="5"/>
          </p:nvPr>
        </p:nvSpPr>
        <p:spPr/>
        <p:txBody>
          <a:bodyPr/>
          <a:lstStyle/>
          <a:p>
            <a:fld id="{030150D8-6D42-46DE-A8A3-66980DD51342}" type="slidenum">
              <a:rPr lang="en-ZA" smtClean="0"/>
              <a:t>15</a:t>
            </a:fld>
            <a:endParaRPr lang="en-ZA"/>
          </a:p>
        </p:txBody>
      </p:sp>
    </p:spTree>
    <p:extLst>
      <p:ext uri="{BB962C8B-B14F-4D97-AF65-F5344CB8AC3E}">
        <p14:creationId xmlns:p14="http://schemas.microsoft.com/office/powerpoint/2010/main" val="421908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0CD25-E3B8-A5A1-6DEB-FF4850740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46EA0-A39F-16F9-6AA0-2059BA99F336}"/>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DA00A0C4-A84C-FF3C-7A39-0558ED2EAECD}"/>
              </a:ext>
            </a:extLst>
          </p:cNvPr>
          <p:cNvSpPr>
            <a:spLocks noGrp="1"/>
          </p:cNvSpPr>
          <p:nvPr>
            <p:ph type="body" idx="1"/>
          </p:nvPr>
        </p:nvSpPr>
        <p:spPr/>
        <p:txBody>
          <a:bodyPr/>
          <a:lstStyle/>
          <a:p>
            <a:pPr marL="171450" indent="-171450">
              <a:buFont typeface="Arial" panose="020B0604020202020204" pitchFamily="34" charset="0"/>
              <a:buChar char="•"/>
            </a:pPr>
            <a:r>
              <a:rPr lang="en-US" dirty="0"/>
              <a:t>When we compare with published literature, the 0.9 eV barrier height stands out. </a:t>
            </a:r>
          </a:p>
          <a:p>
            <a:pPr marL="171450" indent="-171450">
              <a:buFont typeface="Arial" panose="020B0604020202020204" pitchFamily="34" charset="0"/>
              <a:buChar char="•"/>
            </a:pPr>
            <a:r>
              <a:rPr lang="en-US" dirty="0" err="1"/>
              <a:t>Yakuphanoglu</a:t>
            </a:r>
            <a:r>
              <a:rPr lang="en-US" dirty="0"/>
              <a:t> et al. used a similar PANI/Ag system on n-Si and obtained a barrier height of only 0.38 eV with an ideality factor of 4.59 — much less ideal junction behaviour. </a:t>
            </a:r>
          </a:p>
          <a:p>
            <a:pPr marL="171450" indent="-171450">
              <a:buFont typeface="Arial" panose="020B0604020202020204" pitchFamily="34" charset="0"/>
              <a:buChar char="•"/>
            </a:pPr>
            <a:r>
              <a:rPr lang="en-US" dirty="0"/>
              <a:t>Reza et al. used an ITO substrate like ours but in a more complex multilayer structure and obtained only 0.48 eV. Our simpler Ag/PANI/ITO structure outperforms the literature on barrier height.
The transparent ITO substrate opens a specific possibility: future optically-coupled radiation detection, where photons from a scintillator could be transmitted through the ITO into the PANI active layer. </a:t>
            </a:r>
          </a:p>
          <a:p>
            <a:pPr marL="171450" indent="-171450">
              <a:buFont typeface="Arial" panose="020B0604020202020204" pitchFamily="34" charset="0"/>
              <a:buChar char="•"/>
            </a:pPr>
            <a:r>
              <a:rPr lang="en-US" dirty="0"/>
              <a:t>This is a distinct advantage over opaque silicon substrates</a:t>
            </a:r>
            <a:endParaRPr lang="en-ZA" dirty="0"/>
          </a:p>
        </p:txBody>
      </p:sp>
      <p:sp>
        <p:nvSpPr>
          <p:cNvPr id="4" name="Slide Number Placeholder 3">
            <a:extLst>
              <a:ext uri="{FF2B5EF4-FFF2-40B4-BE49-F238E27FC236}">
                <a16:creationId xmlns:a16="http://schemas.microsoft.com/office/drawing/2014/main" id="{05954973-CF56-04C8-72CF-89A4F3B714F7}"/>
              </a:ext>
            </a:extLst>
          </p:cNvPr>
          <p:cNvSpPr>
            <a:spLocks noGrp="1"/>
          </p:cNvSpPr>
          <p:nvPr>
            <p:ph type="sldNum" sz="quarter" idx="5"/>
          </p:nvPr>
        </p:nvSpPr>
        <p:spPr/>
        <p:txBody>
          <a:bodyPr/>
          <a:lstStyle/>
          <a:p>
            <a:fld id="{030150D8-6D42-46DE-A8A3-66980DD51342}" type="slidenum">
              <a:rPr lang="en-ZA" smtClean="0"/>
              <a:t>16</a:t>
            </a:fld>
            <a:endParaRPr lang="en-ZA"/>
          </a:p>
        </p:txBody>
      </p:sp>
    </p:spTree>
    <p:extLst>
      <p:ext uri="{BB962C8B-B14F-4D97-AF65-F5344CB8AC3E}">
        <p14:creationId xmlns:p14="http://schemas.microsoft.com/office/powerpoint/2010/main" val="371980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24C2-55A3-C705-062A-D75D87B57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C4645-3419-37F7-E10E-CE2CE3FA2605}"/>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9E75BF43-EEFC-8887-63AC-A97620AECDBF}"/>
              </a:ext>
            </a:extLst>
          </p:cNvPr>
          <p:cNvSpPr>
            <a:spLocks noGrp="1"/>
          </p:cNvSpPr>
          <p:nvPr>
            <p:ph type="body" idx="1"/>
          </p:nvPr>
        </p:nvSpPr>
        <p:spPr/>
        <p:txBody>
          <a:bodyPr/>
          <a:lstStyle/>
          <a:p>
            <a:pPr marL="171450" indent="-171450">
              <a:buFont typeface="Arial" panose="020B0604020202020204" pitchFamily="34" charset="0"/>
              <a:buChar char="•"/>
            </a:pPr>
            <a:r>
              <a:rPr lang="en-US" dirty="0"/>
              <a:t>To </a:t>
            </a:r>
            <a:r>
              <a:rPr lang="en-US" dirty="0" err="1"/>
              <a:t>summarise</a:t>
            </a:r>
            <a:r>
              <a:rPr lang="en-US" dirty="0"/>
              <a:t>: we successfully </a:t>
            </a:r>
            <a:r>
              <a:rPr lang="en-US" dirty="0" err="1"/>
              <a:t>synthesised</a:t>
            </a:r>
            <a:r>
              <a:rPr lang="en-US" dirty="0"/>
              <a:t> polyaniline and confirmed its structure by FTIR. </a:t>
            </a:r>
          </a:p>
          <a:p>
            <a:pPr marL="171450" indent="-171450">
              <a:buFont typeface="Arial" panose="020B0604020202020204" pitchFamily="34" charset="0"/>
              <a:buChar char="•"/>
            </a:pPr>
            <a:r>
              <a:rPr lang="en-US" dirty="0"/>
              <a:t>We deposited semi-crystalline thin films on both silicon and ITO substrates by spin coating. The band gap decreases with doping from 3.97 to 3.65 eV, confirming protonic doping.
We demonstrated a functional Schottky diode with η = 2.0, Iₛ = 1.82 </a:t>
            </a:r>
            <a:r>
              <a:rPr lang="en-US" dirty="0" err="1"/>
              <a:t>nA</a:t>
            </a:r>
            <a:r>
              <a:rPr lang="en-US" dirty="0"/>
              <a:t>, and ΦB = 0.9 eV — the highest barrier height reported for PANI Schottky diodes in our literature survey. The key message is that we've shown a solution, low-cost, scalable route to a device that could serve as a sensor element.
The most important next step is direct radiation response testing — that's where we can  validate the device as a functional sensor rather than just a diode.</a:t>
            </a:r>
            <a:endParaRPr lang="en-ZA" dirty="0"/>
          </a:p>
        </p:txBody>
      </p:sp>
      <p:sp>
        <p:nvSpPr>
          <p:cNvPr id="4" name="Slide Number Placeholder 3">
            <a:extLst>
              <a:ext uri="{FF2B5EF4-FFF2-40B4-BE49-F238E27FC236}">
                <a16:creationId xmlns:a16="http://schemas.microsoft.com/office/drawing/2014/main" id="{BB8B55E3-F2C5-BB5A-F600-194C95677787}"/>
              </a:ext>
            </a:extLst>
          </p:cNvPr>
          <p:cNvSpPr>
            <a:spLocks noGrp="1"/>
          </p:cNvSpPr>
          <p:nvPr>
            <p:ph type="sldNum" sz="quarter" idx="5"/>
          </p:nvPr>
        </p:nvSpPr>
        <p:spPr/>
        <p:txBody>
          <a:bodyPr/>
          <a:lstStyle/>
          <a:p>
            <a:fld id="{030150D8-6D42-46DE-A8A3-66980DD51342}" type="slidenum">
              <a:rPr lang="en-ZA" smtClean="0"/>
              <a:t>17</a:t>
            </a:fld>
            <a:endParaRPr lang="en-ZA"/>
          </a:p>
        </p:txBody>
      </p:sp>
    </p:spTree>
    <p:extLst>
      <p:ext uri="{BB962C8B-B14F-4D97-AF65-F5344CB8AC3E}">
        <p14:creationId xmlns:p14="http://schemas.microsoft.com/office/powerpoint/2010/main" val="3850449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5135-060B-F60A-4512-414375211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A0298-8DB6-968E-E5E6-8685065268FD}"/>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A2430D68-06A2-5CAA-E46F-29B0BE4EAE0D}"/>
              </a:ext>
            </a:extLst>
          </p:cNvPr>
          <p:cNvSpPr>
            <a:spLocks noGrp="1"/>
          </p:cNvSpPr>
          <p:nvPr>
            <p:ph type="body" idx="1"/>
          </p:nvPr>
        </p:nvSpPr>
        <p:spPr/>
        <p:txBody>
          <a:bodyPr/>
          <a:lstStyle/>
          <a:p>
            <a:pPr marL="171450" indent="-171450">
              <a:buFont typeface="Arial" panose="020B0604020202020204" pitchFamily="34" charset="0"/>
              <a:buChar char="•"/>
            </a:pPr>
            <a:r>
              <a:rPr lang="en-US" dirty="0"/>
              <a:t>Here we present a few key references.</a:t>
            </a:r>
            <a:endParaRPr lang="en-ZA" dirty="0"/>
          </a:p>
        </p:txBody>
      </p:sp>
      <p:sp>
        <p:nvSpPr>
          <p:cNvPr id="4" name="Slide Number Placeholder 3">
            <a:extLst>
              <a:ext uri="{FF2B5EF4-FFF2-40B4-BE49-F238E27FC236}">
                <a16:creationId xmlns:a16="http://schemas.microsoft.com/office/drawing/2014/main" id="{7FD2D289-5B3D-B5A7-4538-38DC5B6493A7}"/>
              </a:ext>
            </a:extLst>
          </p:cNvPr>
          <p:cNvSpPr>
            <a:spLocks noGrp="1"/>
          </p:cNvSpPr>
          <p:nvPr>
            <p:ph type="sldNum" sz="quarter" idx="5"/>
          </p:nvPr>
        </p:nvSpPr>
        <p:spPr/>
        <p:txBody>
          <a:bodyPr/>
          <a:lstStyle/>
          <a:p>
            <a:fld id="{030150D8-6D42-46DE-A8A3-66980DD51342}" type="slidenum">
              <a:rPr lang="en-ZA" smtClean="0"/>
              <a:t>18</a:t>
            </a:fld>
            <a:endParaRPr lang="en-ZA"/>
          </a:p>
        </p:txBody>
      </p:sp>
    </p:spTree>
    <p:extLst>
      <p:ext uri="{BB962C8B-B14F-4D97-AF65-F5344CB8AC3E}">
        <p14:creationId xmlns:p14="http://schemas.microsoft.com/office/powerpoint/2010/main" val="2716255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2869-78AB-F4B8-E9F7-EFEF67CBB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A48C9-7ACD-2C2F-F9AE-80B64490F7A2}"/>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F94BD4C2-E259-1F93-8BCB-BDCAFF6607E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We are grateful to the NRF for funding this research under Grant No. 118537</a:t>
            </a:r>
            <a:endParaRPr lang="en-ZA" i="0" dirty="0"/>
          </a:p>
        </p:txBody>
      </p:sp>
      <p:sp>
        <p:nvSpPr>
          <p:cNvPr id="4" name="Slide Number Placeholder 3">
            <a:extLst>
              <a:ext uri="{FF2B5EF4-FFF2-40B4-BE49-F238E27FC236}">
                <a16:creationId xmlns:a16="http://schemas.microsoft.com/office/drawing/2014/main" id="{9C216293-E7DA-2CE3-2131-94F407EC1B52}"/>
              </a:ext>
            </a:extLst>
          </p:cNvPr>
          <p:cNvSpPr>
            <a:spLocks noGrp="1"/>
          </p:cNvSpPr>
          <p:nvPr>
            <p:ph type="sldNum" sz="quarter" idx="5"/>
          </p:nvPr>
        </p:nvSpPr>
        <p:spPr/>
        <p:txBody>
          <a:bodyPr/>
          <a:lstStyle/>
          <a:p>
            <a:fld id="{030150D8-6D42-46DE-A8A3-66980DD51342}" type="slidenum">
              <a:rPr lang="en-ZA" smtClean="0"/>
              <a:t>19</a:t>
            </a:fld>
            <a:endParaRPr lang="en-ZA"/>
          </a:p>
        </p:txBody>
      </p:sp>
    </p:spTree>
    <p:extLst>
      <p:ext uri="{BB962C8B-B14F-4D97-AF65-F5344CB8AC3E}">
        <p14:creationId xmlns:p14="http://schemas.microsoft.com/office/powerpoint/2010/main" val="71060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I'll start by explaining why we're interested in organic materials for sensing, and then introduce polyaniline as our material of choice, </a:t>
            </a:r>
          </a:p>
          <a:p>
            <a:pPr marL="171450" indent="-171450">
              <a:buFont typeface="Arial" panose="020B0604020202020204" pitchFamily="34" charset="0"/>
              <a:buChar char="•"/>
            </a:pPr>
            <a:r>
              <a:rPr lang="en-US" dirty="0"/>
              <a:t>Then I will walk through our experimental approach, present structural, optical and electrical results, and close with context and future work. </a:t>
            </a:r>
          </a:p>
        </p:txBody>
      </p:sp>
      <p:sp>
        <p:nvSpPr>
          <p:cNvPr id="4" name="Slide Number Placeholder 3"/>
          <p:cNvSpPr>
            <a:spLocks noGrp="1"/>
          </p:cNvSpPr>
          <p:nvPr>
            <p:ph type="sldNum" sz="quarter" idx="5"/>
          </p:nvPr>
        </p:nvSpPr>
        <p:spPr/>
        <p:txBody>
          <a:bodyPr/>
          <a:lstStyle/>
          <a:p>
            <a:fld id="{030150D8-6D42-46DE-A8A3-66980DD51342}" type="slidenum">
              <a:rPr lang="en-ZA" smtClean="0"/>
              <a:t>2</a:t>
            </a:fld>
            <a:endParaRPr lang="en-ZA"/>
          </a:p>
        </p:txBody>
      </p:sp>
    </p:spTree>
    <p:extLst>
      <p:ext uri="{BB962C8B-B14F-4D97-AF65-F5344CB8AC3E}">
        <p14:creationId xmlns:p14="http://schemas.microsoft.com/office/powerpoint/2010/main" val="1260493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US" dirty="0"/>
              <a:t>Thank you. I am happy to take any questions</a:t>
            </a:r>
            <a:endParaRPr lang="en-ZA" dirty="0"/>
          </a:p>
        </p:txBody>
      </p:sp>
      <p:sp>
        <p:nvSpPr>
          <p:cNvPr id="4" name="Slide Number Placeholder 3"/>
          <p:cNvSpPr>
            <a:spLocks noGrp="1"/>
          </p:cNvSpPr>
          <p:nvPr>
            <p:ph type="sldNum" sz="quarter" idx="5"/>
          </p:nvPr>
        </p:nvSpPr>
        <p:spPr/>
        <p:txBody>
          <a:bodyPr/>
          <a:lstStyle/>
          <a:p>
            <a:fld id="{030150D8-6D42-46DE-A8A3-66980DD51342}" type="slidenum">
              <a:rPr lang="en-ZA" smtClean="0"/>
              <a:t>20</a:t>
            </a:fld>
            <a:endParaRPr lang="en-ZA"/>
          </a:p>
        </p:txBody>
      </p:sp>
    </p:spTree>
    <p:extLst>
      <p:ext uri="{BB962C8B-B14F-4D97-AF65-F5344CB8AC3E}">
        <p14:creationId xmlns:p14="http://schemas.microsoft.com/office/powerpoint/2010/main" val="94835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C656-3C39-BF03-7BB7-1871820B8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43449-1836-28FC-C92F-AA2FCD45121A}"/>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12BD1619-73C2-A4B4-AEB8-4212213DD32A}"/>
              </a:ext>
            </a:extLst>
          </p:cNvPr>
          <p:cNvSpPr>
            <a:spLocks noGrp="1"/>
          </p:cNvSpPr>
          <p:nvPr>
            <p:ph type="body" idx="1"/>
          </p:nvPr>
        </p:nvSpPr>
        <p:spPr/>
        <p:txBody>
          <a:bodyPr/>
          <a:lstStyle/>
          <a:p>
            <a:pPr marL="171450" indent="-171450">
              <a:buFont typeface="Arial" panose="020B0604020202020204" pitchFamily="34" charset="0"/>
              <a:buChar char="•"/>
            </a:pPr>
            <a:r>
              <a:rPr lang="en-US" dirty="0"/>
              <a:t>Conventional radiation detectors based on silicon or germanium require high-purity crystals and expensive fabrication processes. </a:t>
            </a:r>
          </a:p>
          <a:p>
            <a:pPr marL="171450" indent="-171450">
              <a:buFont typeface="Arial" panose="020B0604020202020204" pitchFamily="34" charset="0"/>
              <a:buChar char="•"/>
            </a:pPr>
            <a:r>
              <a:rPr lang="en-US" dirty="0"/>
              <a:t>This limits accessibility for research and industrial applications in developing-country contexts.
Organic semiconductors like polyaniline offer a different approach: they can be synthesized at room temperature, deposited from solution, and their properties tuned relatively easily. </a:t>
            </a:r>
          </a:p>
          <a:p>
            <a:pPr marL="171450" indent="-171450">
              <a:buFont typeface="Arial" panose="020B0604020202020204" pitchFamily="34" charset="0"/>
              <a:buChar char="•"/>
            </a:pPr>
            <a:r>
              <a:rPr lang="en-US" dirty="0"/>
              <a:t>Therefore, the motivation for this work to investigate whether PANI can be a viable low-cost material for sensor elements.</a:t>
            </a:r>
          </a:p>
          <a:p>
            <a:pPr marL="171450" indent="-171450">
              <a:buFont typeface="Arial" panose="020B0604020202020204" pitchFamily="34" charset="0"/>
              <a:buChar char="•"/>
            </a:pPr>
            <a:r>
              <a:rPr lang="en-US" dirty="0"/>
              <a:t>PANI has advantages in ease of synthesis, environmental stability and the simplicity of its doping chemistry. </a:t>
            </a:r>
          </a:p>
          <a:p>
            <a:pPr marL="171450" indent="-171450">
              <a:buFont typeface="Arial" panose="020B0604020202020204" pitchFamily="34" charset="0"/>
              <a:buChar char="•"/>
            </a:pPr>
            <a:r>
              <a:rPr lang="en-US" dirty="0"/>
              <a:t>Our focus was on demonstrating the proof-of-concept: that a simple, solution-processed material can form a functional Schottky diode suitable for sensor applications</a:t>
            </a:r>
            <a:endParaRPr lang="en-ZA" dirty="0"/>
          </a:p>
        </p:txBody>
      </p:sp>
      <p:sp>
        <p:nvSpPr>
          <p:cNvPr id="4" name="Slide Number Placeholder 3">
            <a:extLst>
              <a:ext uri="{FF2B5EF4-FFF2-40B4-BE49-F238E27FC236}">
                <a16:creationId xmlns:a16="http://schemas.microsoft.com/office/drawing/2014/main" id="{0355206C-4547-15F1-9925-E4773B7DE6FA}"/>
              </a:ext>
            </a:extLst>
          </p:cNvPr>
          <p:cNvSpPr>
            <a:spLocks noGrp="1"/>
          </p:cNvSpPr>
          <p:nvPr>
            <p:ph type="sldNum" sz="quarter" idx="5"/>
          </p:nvPr>
        </p:nvSpPr>
        <p:spPr/>
        <p:txBody>
          <a:bodyPr/>
          <a:lstStyle/>
          <a:p>
            <a:fld id="{030150D8-6D42-46DE-A8A3-66980DD51342}" type="slidenum">
              <a:rPr lang="en-ZA" smtClean="0"/>
              <a:t>3</a:t>
            </a:fld>
            <a:endParaRPr lang="en-ZA"/>
          </a:p>
        </p:txBody>
      </p:sp>
    </p:spTree>
    <p:extLst>
      <p:ext uri="{BB962C8B-B14F-4D97-AF65-F5344CB8AC3E}">
        <p14:creationId xmlns:p14="http://schemas.microsoft.com/office/powerpoint/2010/main" val="2800652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4674D-9084-5FA8-D790-549235AA8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99449-B352-64DD-53B7-280A3E0B16F3}"/>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ECB5E79A-7338-A2F7-134C-B6EDAEF1E61B}"/>
              </a:ext>
            </a:extLst>
          </p:cNvPr>
          <p:cNvSpPr>
            <a:spLocks noGrp="1"/>
          </p:cNvSpPr>
          <p:nvPr>
            <p:ph type="body" idx="1"/>
          </p:nvPr>
        </p:nvSpPr>
        <p:spPr/>
        <p:txBody>
          <a:bodyPr/>
          <a:lstStyle/>
          <a:p>
            <a:pPr marL="171450" indent="-171450">
              <a:buFont typeface="Arial" panose="020B0604020202020204" pitchFamily="34" charset="0"/>
              <a:buChar char="•"/>
            </a:pPr>
            <a:r>
              <a:rPr lang="en-US" dirty="0"/>
              <a:t>Polyaniline is one of the most studied intrinsically conducting polymers. </a:t>
            </a:r>
          </a:p>
          <a:p>
            <a:pPr marL="171450" indent="-171450">
              <a:buFont typeface="Arial" panose="020B0604020202020204" pitchFamily="34" charset="0"/>
              <a:buChar char="•"/>
            </a:pPr>
            <a:r>
              <a:rPr lang="en-US" dirty="0"/>
              <a:t>Its conductivity can be tuned over ten orders of magnitude through acid doping — specifically, the emeraldine base becomes conductive when protonated by acids such as hydrochloric acid to form the emeraldine salt. </a:t>
            </a:r>
          </a:p>
          <a:p>
            <a:pPr marL="171450" indent="-171450">
              <a:buFont typeface="Arial" panose="020B0604020202020204" pitchFamily="34" charset="0"/>
              <a:buChar char="•"/>
            </a:pPr>
            <a:r>
              <a:rPr lang="en-US" dirty="0"/>
              <a:t>This tunability, combined with chemical stability and solution processability, makes it attractive for electronic applications.
The Schottky diode is a metal-semiconductor junction that exhibits rectifying behaviour — current flows easily in one direction but is blocked in the other. That rectifying property is essential for a detector element</a:t>
            </a:r>
            <a:endParaRPr lang="en-ZA" dirty="0"/>
          </a:p>
        </p:txBody>
      </p:sp>
      <p:sp>
        <p:nvSpPr>
          <p:cNvPr id="4" name="Slide Number Placeholder 3">
            <a:extLst>
              <a:ext uri="{FF2B5EF4-FFF2-40B4-BE49-F238E27FC236}">
                <a16:creationId xmlns:a16="http://schemas.microsoft.com/office/drawing/2014/main" id="{0E1E0F82-6DEB-DA56-DD6E-1D1695F39253}"/>
              </a:ext>
            </a:extLst>
          </p:cNvPr>
          <p:cNvSpPr>
            <a:spLocks noGrp="1"/>
          </p:cNvSpPr>
          <p:nvPr>
            <p:ph type="sldNum" sz="quarter" idx="5"/>
          </p:nvPr>
        </p:nvSpPr>
        <p:spPr/>
        <p:txBody>
          <a:bodyPr/>
          <a:lstStyle/>
          <a:p>
            <a:fld id="{030150D8-6D42-46DE-A8A3-66980DD51342}" type="slidenum">
              <a:rPr lang="en-ZA" smtClean="0"/>
              <a:t>4</a:t>
            </a:fld>
            <a:endParaRPr lang="en-ZA"/>
          </a:p>
        </p:txBody>
      </p:sp>
    </p:spTree>
    <p:extLst>
      <p:ext uri="{BB962C8B-B14F-4D97-AF65-F5344CB8AC3E}">
        <p14:creationId xmlns:p14="http://schemas.microsoft.com/office/powerpoint/2010/main" val="45733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F73B-AC0C-8E56-F754-BA098EED9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0E522-0822-968E-B86E-864AEFC8C978}"/>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F78DC6C8-EE86-2FF4-323B-A9F3177BF51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dirty="0"/>
              <a:t>Polyaniline exists in three oxidation states; the emeraldine form (salt &amp; base), leucoemeraldine, pernigraniline, which are shown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conjugated structure in polyaniline allows for high mobility of charge carriers, and the emeraldine salt form behaves as a p-type semiconductor — this is the form we studied.</a:t>
            </a:r>
            <a:endParaRPr lang="en-ZA" dirty="0"/>
          </a:p>
          <a:p>
            <a:endParaRPr lang="en-ZA" dirty="0"/>
          </a:p>
        </p:txBody>
      </p:sp>
      <p:sp>
        <p:nvSpPr>
          <p:cNvPr id="4" name="Slide Number Placeholder 3">
            <a:extLst>
              <a:ext uri="{FF2B5EF4-FFF2-40B4-BE49-F238E27FC236}">
                <a16:creationId xmlns:a16="http://schemas.microsoft.com/office/drawing/2014/main" id="{040B5522-E1D4-8177-A9F4-BD013B8E8209}"/>
              </a:ext>
            </a:extLst>
          </p:cNvPr>
          <p:cNvSpPr>
            <a:spLocks noGrp="1"/>
          </p:cNvSpPr>
          <p:nvPr>
            <p:ph type="sldNum" sz="quarter" idx="5"/>
          </p:nvPr>
        </p:nvSpPr>
        <p:spPr/>
        <p:txBody>
          <a:bodyPr/>
          <a:lstStyle/>
          <a:p>
            <a:fld id="{030150D8-6D42-46DE-A8A3-66980DD51342}" type="slidenum">
              <a:rPr lang="en-ZA" smtClean="0"/>
              <a:t>5</a:t>
            </a:fld>
            <a:endParaRPr lang="en-ZA"/>
          </a:p>
        </p:txBody>
      </p:sp>
    </p:spTree>
    <p:extLst>
      <p:ext uri="{BB962C8B-B14F-4D97-AF65-F5344CB8AC3E}">
        <p14:creationId xmlns:p14="http://schemas.microsoft.com/office/powerpoint/2010/main" val="97527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63BA7-37C4-9D9B-E82C-DC76270EB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F7271-82D5-163E-B990-63A870D72D59}"/>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ED956145-3187-B67B-81BB-19B1370BD340}"/>
              </a:ext>
            </a:extLst>
          </p:cNvPr>
          <p:cNvSpPr>
            <a:spLocks noGrp="1"/>
          </p:cNvSpPr>
          <p:nvPr>
            <p:ph type="body" idx="1"/>
          </p:nvPr>
        </p:nvSpPr>
        <p:spPr/>
        <p:txBody>
          <a:bodyPr/>
          <a:lstStyle/>
          <a:p>
            <a:pPr marL="171450" indent="-171450">
              <a:buFont typeface="Arial" panose="020B0604020202020204" pitchFamily="34" charset="0"/>
              <a:buChar char="•"/>
            </a:pPr>
            <a:r>
              <a:rPr lang="en-US" dirty="0"/>
              <a:t>The experimental approach was entirely solution-based, which is central to the low-cost proposition. </a:t>
            </a:r>
          </a:p>
          <a:p>
            <a:pPr marL="171450" indent="-171450">
              <a:buFont typeface="Arial" panose="020B0604020202020204" pitchFamily="34" charset="0"/>
              <a:buChar char="•"/>
            </a:pPr>
            <a:r>
              <a:rPr lang="en-US" dirty="0"/>
              <a:t>We synthesized PANI through chemical oxidative polymerization at low temperature, dedoped it to the emeraldine base form, and then redoped with hydrochloric acid at three concentrations.
Films were then deposited by spin coating — a simple, scalable technique. </a:t>
            </a:r>
          </a:p>
          <a:p>
            <a:pPr marL="171450" indent="-171450">
              <a:buFont typeface="Arial" panose="020B0604020202020204" pitchFamily="34" charset="0"/>
              <a:buChar char="•"/>
            </a:pPr>
            <a:r>
              <a:rPr lang="en-US" dirty="0"/>
              <a:t>We fabricated two device configurations: an Al/PANI/n type Si device using e-beam evaporation for the aluminium contacts, and an Ag/PANI/ITO using silver paste contacts. The transparent ITO substrate is particularly interesting for future optically-coupled radiation studies, since light could be transmitted through it to the active PANI layer.
We used 0.5, 1.5 and 2.5 molar HCl solutions to explore how conductivity changes with doping level, and to find the optimal concentration for Schottky junction formation. </a:t>
            </a:r>
            <a:endParaRPr lang="en-ZA" dirty="0"/>
          </a:p>
        </p:txBody>
      </p:sp>
      <p:sp>
        <p:nvSpPr>
          <p:cNvPr id="4" name="Slide Number Placeholder 3">
            <a:extLst>
              <a:ext uri="{FF2B5EF4-FFF2-40B4-BE49-F238E27FC236}">
                <a16:creationId xmlns:a16="http://schemas.microsoft.com/office/drawing/2014/main" id="{28BC53B7-9B57-7913-69EF-D5B9D92C3B2D}"/>
              </a:ext>
            </a:extLst>
          </p:cNvPr>
          <p:cNvSpPr>
            <a:spLocks noGrp="1"/>
          </p:cNvSpPr>
          <p:nvPr>
            <p:ph type="sldNum" sz="quarter" idx="5"/>
          </p:nvPr>
        </p:nvSpPr>
        <p:spPr/>
        <p:txBody>
          <a:bodyPr/>
          <a:lstStyle/>
          <a:p>
            <a:fld id="{030150D8-6D42-46DE-A8A3-66980DD51342}" type="slidenum">
              <a:rPr lang="en-ZA" smtClean="0"/>
              <a:t>6</a:t>
            </a:fld>
            <a:endParaRPr lang="en-ZA"/>
          </a:p>
        </p:txBody>
      </p:sp>
    </p:spTree>
    <p:extLst>
      <p:ext uri="{BB962C8B-B14F-4D97-AF65-F5344CB8AC3E}">
        <p14:creationId xmlns:p14="http://schemas.microsoft.com/office/powerpoint/2010/main" val="243035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827B-2F65-3037-AC52-AD43AC694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FD55D-D3F3-C715-E5F3-AD8BCD5E33D5}"/>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2E73D36C-F66B-7D31-3AAB-2D586F0A43CC}"/>
              </a:ext>
            </a:extLst>
          </p:cNvPr>
          <p:cNvSpPr>
            <a:spLocks noGrp="1"/>
          </p:cNvSpPr>
          <p:nvPr>
            <p:ph type="body" idx="1"/>
          </p:nvPr>
        </p:nvSpPr>
        <p:spPr/>
        <p:txBody>
          <a:bodyPr/>
          <a:lstStyle/>
          <a:p>
            <a:pPr marL="171450" indent="-171450">
              <a:buFont typeface="Arial" panose="020B0604020202020204" pitchFamily="34" charset="0"/>
              <a:buChar char="•"/>
            </a:pPr>
            <a:r>
              <a:rPr lang="en-ZA" dirty="0"/>
              <a:t>Here we present the reaction of the chemical oxidative polymerization of aniline with APS as the oxidising agent in the presence of an acid to produce polyaniline.</a:t>
            </a:r>
          </a:p>
          <a:p>
            <a:pPr marL="171450" indent="-171450">
              <a:buFont typeface="Arial" panose="020B0604020202020204" pitchFamily="34" charset="0"/>
              <a:buChar char="•"/>
            </a:pPr>
            <a:r>
              <a:rPr lang="en-ZA" dirty="0"/>
              <a:t>Low polymerization temperatures promote the formation of nanoparticles in the synthesis </a:t>
            </a:r>
          </a:p>
        </p:txBody>
      </p:sp>
      <p:sp>
        <p:nvSpPr>
          <p:cNvPr id="4" name="Slide Number Placeholder 3">
            <a:extLst>
              <a:ext uri="{FF2B5EF4-FFF2-40B4-BE49-F238E27FC236}">
                <a16:creationId xmlns:a16="http://schemas.microsoft.com/office/drawing/2014/main" id="{AD4DDCF0-1895-F594-599C-E16641603AAE}"/>
              </a:ext>
            </a:extLst>
          </p:cNvPr>
          <p:cNvSpPr>
            <a:spLocks noGrp="1"/>
          </p:cNvSpPr>
          <p:nvPr>
            <p:ph type="sldNum" sz="quarter" idx="5"/>
          </p:nvPr>
        </p:nvSpPr>
        <p:spPr/>
        <p:txBody>
          <a:bodyPr/>
          <a:lstStyle/>
          <a:p>
            <a:fld id="{030150D8-6D42-46DE-A8A3-66980DD51342}" type="slidenum">
              <a:rPr lang="en-ZA" smtClean="0"/>
              <a:t>7</a:t>
            </a:fld>
            <a:endParaRPr lang="en-ZA"/>
          </a:p>
        </p:txBody>
      </p:sp>
    </p:spTree>
    <p:extLst>
      <p:ext uri="{BB962C8B-B14F-4D97-AF65-F5344CB8AC3E}">
        <p14:creationId xmlns:p14="http://schemas.microsoft.com/office/powerpoint/2010/main" val="693488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9E237-E195-37FE-B563-4EDD128C6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A69CE-5390-6EB9-3B3A-8A26F916CDE9}"/>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582FCD6E-B10F-7FF6-4642-40F0EAB781E0}"/>
              </a:ext>
            </a:extLst>
          </p:cNvPr>
          <p:cNvSpPr>
            <a:spLocks noGrp="1"/>
          </p:cNvSpPr>
          <p:nvPr>
            <p:ph type="body" idx="1"/>
          </p:nvPr>
        </p:nvSpPr>
        <p:spPr/>
        <p:txBody>
          <a:bodyPr/>
          <a:lstStyle/>
          <a:p>
            <a:pPr marL="171450" indent="-171450">
              <a:buFont typeface="Arial" panose="020B0604020202020204" pitchFamily="34" charset="0"/>
              <a:buChar char="•"/>
            </a:pPr>
            <a:r>
              <a:rPr lang="en-ZA" dirty="0"/>
              <a:t>Lets now get to the results and discussion:</a:t>
            </a:r>
          </a:p>
          <a:p>
            <a:pPr marL="171450" indent="-171450">
              <a:buFont typeface="Arial" panose="020B0604020202020204" pitchFamily="34" charset="0"/>
              <a:buChar char="•"/>
            </a:pPr>
            <a:r>
              <a:rPr lang="en-US" dirty="0"/>
              <a:t>Structural characterization confirmed successful synthesis. </a:t>
            </a:r>
          </a:p>
          <a:p>
            <a:pPr marL="171450" indent="-171450">
              <a:buFont typeface="Arial" panose="020B0604020202020204" pitchFamily="34" charset="0"/>
              <a:buChar char="•"/>
            </a:pPr>
            <a:r>
              <a:rPr lang="en-US" dirty="0"/>
              <a:t>FTIR shows all characteristic bands of polyaniline in the emeraldine form. 
Importantly, the peak positions don't shift significantly with acid concentration. This tells us doping is protonic — it adds hydrogen ions to the polymer backbone without changing the chemical structure.</a:t>
            </a:r>
            <a:endParaRPr lang="en-ZA" dirty="0"/>
          </a:p>
        </p:txBody>
      </p:sp>
      <p:sp>
        <p:nvSpPr>
          <p:cNvPr id="4" name="Slide Number Placeholder 3">
            <a:extLst>
              <a:ext uri="{FF2B5EF4-FFF2-40B4-BE49-F238E27FC236}">
                <a16:creationId xmlns:a16="http://schemas.microsoft.com/office/drawing/2014/main" id="{7FAA36C2-DB3E-6867-2646-3B46B0B10275}"/>
              </a:ext>
            </a:extLst>
          </p:cNvPr>
          <p:cNvSpPr>
            <a:spLocks noGrp="1"/>
          </p:cNvSpPr>
          <p:nvPr>
            <p:ph type="sldNum" sz="quarter" idx="5"/>
          </p:nvPr>
        </p:nvSpPr>
        <p:spPr/>
        <p:txBody>
          <a:bodyPr/>
          <a:lstStyle/>
          <a:p>
            <a:fld id="{030150D8-6D42-46DE-A8A3-66980DD51342}" type="slidenum">
              <a:rPr lang="en-ZA" smtClean="0"/>
              <a:t>8</a:t>
            </a:fld>
            <a:endParaRPr lang="en-ZA"/>
          </a:p>
        </p:txBody>
      </p:sp>
    </p:spTree>
    <p:extLst>
      <p:ext uri="{BB962C8B-B14F-4D97-AF65-F5344CB8AC3E}">
        <p14:creationId xmlns:p14="http://schemas.microsoft.com/office/powerpoint/2010/main" val="295859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75DAE-0DF0-5129-ACDB-E498ABD55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2A8A0-53A7-ECA8-FDE1-97BDCA733182}"/>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CD0E5282-545A-570F-14B3-73D04C522755}"/>
              </a:ext>
            </a:extLst>
          </p:cNvPr>
          <p:cNvSpPr>
            <a:spLocks noGrp="1"/>
          </p:cNvSpPr>
          <p:nvPr>
            <p:ph type="body" idx="1"/>
          </p:nvPr>
        </p:nvSpPr>
        <p:spPr/>
        <p:txBody>
          <a:bodyPr/>
          <a:lstStyle/>
          <a:p>
            <a:pPr marL="171450" indent="-171450">
              <a:buFont typeface="Arial" panose="020B0604020202020204" pitchFamily="34" charset="0"/>
              <a:buChar char="•"/>
            </a:pPr>
            <a:r>
              <a:rPr lang="en-US" dirty="0"/>
              <a:t>XRD shows a broad peak at 2 theta 22 degrees, indicating semi-crystalline material with significant amorphous content — this is typical for chemically synthesized PANI and consistent with literature values reported by Stejskal and Gilbert.</a:t>
            </a:r>
            <a:endParaRPr lang="en-ZA" dirty="0"/>
          </a:p>
        </p:txBody>
      </p:sp>
      <p:sp>
        <p:nvSpPr>
          <p:cNvPr id="4" name="Slide Number Placeholder 3">
            <a:extLst>
              <a:ext uri="{FF2B5EF4-FFF2-40B4-BE49-F238E27FC236}">
                <a16:creationId xmlns:a16="http://schemas.microsoft.com/office/drawing/2014/main" id="{1936C673-A361-5819-DC19-8952E484707F}"/>
              </a:ext>
            </a:extLst>
          </p:cNvPr>
          <p:cNvSpPr>
            <a:spLocks noGrp="1"/>
          </p:cNvSpPr>
          <p:nvPr>
            <p:ph type="sldNum" sz="quarter" idx="5"/>
          </p:nvPr>
        </p:nvSpPr>
        <p:spPr/>
        <p:txBody>
          <a:bodyPr/>
          <a:lstStyle/>
          <a:p>
            <a:fld id="{030150D8-6D42-46DE-A8A3-66980DD51342}" type="slidenum">
              <a:rPr lang="en-ZA" smtClean="0"/>
              <a:t>9</a:t>
            </a:fld>
            <a:endParaRPr lang="en-ZA"/>
          </a:p>
        </p:txBody>
      </p:sp>
    </p:spTree>
    <p:extLst>
      <p:ext uri="{BB962C8B-B14F-4D97-AF65-F5344CB8AC3E}">
        <p14:creationId xmlns:p14="http://schemas.microsoft.com/office/powerpoint/2010/main" val="4096398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F798C4-2C6B-0648-C193-D703B33A8253}"/>
              </a:ext>
            </a:extLst>
          </p:cNvPr>
          <p:cNvSpPr txBox="1">
            <a:spLocks/>
          </p:cNvSpPr>
          <p:nvPr userDrawn="1"/>
        </p:nvSpPr>
        <p:spPr>
          <a:xfrm>
            <a:off x="-25842" y="3200399"/>
            <a:ext cx="7264842" cy="2017423"/>
          </a:xfrm>
          <a:prstGeom prst="rect">
            <a:avLst/>
          </a:prstGeom>
        </p:spPr>
        <p:txBody>
          <a:bodyPr>
            <a:normAutofit fontScale="92500" lnSpcReduction="20000"/>
          </a:bodyPr>
          <a:lstStyle>
            <a:lvl1pPr>
              <a:defRPr>
                <a:latin typeface="+mj-lt"/>
                <a:ea typeface="+mj-ea"/>
                <a:cs typeface="+mj-cs"/>
              </a:defRPr>
            </a:lvl1pPr>
          </a:lstStyle>
          <a:p>
            <a:pPr algn="l">
              <a:spcAft>
                <a:spcPts val="1200"/>
              </a:spcAft>
            </a:pPr>
            <a:r>
              <a:rPr lang="en-US" sz="2600" b="1" dirty="0">
                <a:solidFill>
                  <a:schemeClr val="bg1"/>
                </a:solidFill>
                <a:latin typeface="Arial" pitchFamily="34" charset="0"/>
                <a:cs typeface="Arial" pitchFamily="34" charset="0"/>
              </a:rPr>
              <a:t>Optical and Electrical Properties of Polyaniline Thin Films for Schottky Diode Radiation Sensors</a:t>
            </a:r>
          </a:p>
          <a:p>
            <a:pPr algn="l">
              <a:spcAft>
                <a:spcPts val="1200"/>
              </a:spcAft>
            </a:pPr>
            <a:endParaRPr lang="en-ZA" sz="1800" b="1" dirty="0">
              <a:solidFill>
                <a:schemeClr val="bg1"/>
              </a:solidFill>
              <a:latin typeface="Arial" pitchFamily="34" charset="0"/>
              <a:cs typeface="Arial" pitchFamily="34" charset="0"/>
            </a:endParaRPr>
          </a:p>
          <a:p>
            <a:pPr algn="l">
              <a:spcAft>
                <a:spcPts val="1200"/>
              </a:spcAft>
            </a:pPr>
            <a:r>
              <a:rPr lang="en-US" sz="2600" dirty="0">
                <a:solidFill>
                  <a:srgbClr val="D0E8FF"/>
                </a:solidFill>
                <a:latin typeface="Arial" panose="020B0604020202020204" pitchFamily="34" charset="0"/>
                <a:ea typeface="Calibri" pitchFamily="34" charset="-122"/>
                <a:cs typeface="Arial" panose="020B0604020202020204" pitchFamily="34" charset="0"/>
              </a:rPr>
              <a:t>M Skosana · W Mhike* · M Msimanga</a:t>
            </a:r>
          </a:p>
          <a:p>
            <a:pPr algn="r">
              <a:spcAft>
                <a:spcPts val="1200"/>
              </a:spcAft>
            </a:pPr>
            <a:r>
              <a:rPr lang="en-US" sz="2600" dirty="0">
                <a:solidFill>
                  <a:srgbClr val="D0E8FF"/>
                </a:solidFill>
                <a:latin typeface="Arial" panose="020B0604020202020204" pitchFamily="34" charset="0"/>
                <a:ea typeface="Calibri" pitchFamily="34" charset="-122"/>
                <a:cs typeface="Arial" panose="020B0604020202020204" pitchFamily="34" charset="0"/>
              </a:rPr>
              <a:t>8 July 2026</a:t>
            </a:r>
            <a:endParaRPr lang="en-ZA" sz="2600" b="1" dirty="0">
              <a:solidFill>
                <a:schemeClr val="bg1"/>
              </a:solidFill>
              <a:latin typeface="Arial" pitchFamily="34" charset="0"/>
              <a:ea typeface="Calibri" pitchFamily="34" charset="-122"/>
              <a:cs typeface="Arial" pitchFamily="34" charset="0"/>
            </a:endParaRPr>
          </a:p>
        </p:txBody>
      </p:sp>
      <p:pic>
        <p:nvPicPr>
          <p:cNvPr id="1026" name="Picture 2" descr="SAIP2026">
            <a:extLst>
              <a:ext uri="{FF2B5EF4-FFF2-40B4-BE49-F238E27FC236}">
                <a16:creationId xmlns:a16="http://schemas.microsoft.com/office/drawing/2014/main" id="{554C9DBE-21FE-138B-6FDE-74999533F8E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9000" y="3164564"/>
            <a:ext cx="4927821" cy="205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02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13B59-0C05-F1AC-7526-BB785C9F848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88BE57-C65E-3FFB-4B6E-B976389DEB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B9277B5F-6816-4D7D-81DC-D81ABB3E3A21}"/>
              </a:ext>
            </a:extLst>
          </p:cNvPr>
          <p:cNvPicPr>
            <a:picLocks noChangeAspect="1"/>
          </p:cNvPicPr>
          <p:nvPr userDrawn="1"/>
        </p:nvPicPr>
        <p:blipFill>
          <a:blip r:embed="rId3"/>
          <a:stretch>
            <a:fillRect/>
          </a:stretch>
        </p:blipFill>
        <p:spPr>
          <a:xfrm>
            <a:off x="9677400" y="5810250"/>
            <a:ext cx="2514600" cy="1047750"/>
          </a:xfrm>
          <a:prstGeom prst="rect">
            <a:avLst/>
          </a:prstGeom>
        </p:spPr>
      </p:pic>
    </p:spTree>
    <p:extLst>
      <p:ext uri="{BB962C8B-B14F-4D97-AF65-F5344CB8AC3E}">
        <p14:creationId xmlns:p14="http://schemas.microsoft.com/office/powerpoint/2010/main" val="118335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406B-9556-8285-A895-7DD410CE570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5FA7C6-2415-42AE-3425-6E489BBBBEB6}"/>
              </a:ext>
            </a:extLst>
          </p:cNvPr>
          <p:cNvSpPr>
            <a:spLocks noGrp="1"/>
          </p:cNvSpPr>
          <p:nvPr>
            <p:ph sz="half" idx="1"/>
          </p:nvPr>
        </p:nvSpPr>
        <p:spPr>
          <a:xfrm>
            <a:off x="838200" y="1825625"/>
            <a:ext cx="5181600" cy="3813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70DAAED-79D2-ED4C-7542-9240C7FE4D7D}"/>
              </a:ext>
            </a:extLst>
          </p:cNvPr>
          <p:cNvSpPr>
            <a:spLocks noGrp="1"/>
          </p:cNvSpPr>
          <p:nvPr>
            <p:ph sz="half" idx="2"/>
          </p:nvPr>
        </p:nvSpPr>
        <p:spPr>
          <a:xfrm>
            <a:off x="6172200" y="1825625"/>
            <a:ext cx="5181600" cy="3813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ubtitle 2">
            <a:extLst>
              <a:ext uri="{FF2B5EF4-FFF2-40B4-BE49-F238E27FC236}">
                <a16:creationId xmlns:a16="http://schemas.microsoft.com/office/drawing/2014/main" id="{600F29EE-9BC4-EA34-11F9-14B708861151}"/>
              </a:ext>
            </a:extLst>
          </p:cNvPr>
          <p:cNvSpPr txBox="1">
            <a:spLocks/>
          </p:cNvSpPr>
          <p:nvPr userDrawn="1"/>
        </p:nvSpPr>
        <p:spPr>
          <a:xfrm>
            <a:off x="5181600" y="6109050"/>
            <a:ext cx="6858000" cy="508285"/>
          </a:xfrm>
          <a:prstGeom prst="rect">
            <a:avLst/>
          </a:prstGeom>
        </p:spPr>
        <p:txBody>
          <a:bodyPr vert="horz" lIns="91439" tIns="45719" rIns="91439" bIns="45719" rtlCol="0">
            <a:noAutofit/>
          </a:bodyPr>
          <a:lstStyle>
            <a:lvl1pPr marL="342893" indent="-342893" algn="l" defTabSz="9143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6" indent="-285745" algn="l" defTabSz="9143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8" indent="-228596" algn="l" defTabSz="9143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9" indent="-228596"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60" indent="-228596"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52" indent="-228596"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3" indent="-228596"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4" indent="-228596"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5" indent="-228596"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50000"/>
              </a:lnSpc>
              <a:buNone/>
            </a:pPr>
            <a:r>
              <a:rPr lang="en-ZA" sz="1100" b="1" i="0" dirty="0">
                <a:latin typeface="Trebuchet MS" panose="020B0703020202090204" pitchFamily="34" charset="0"/>
                <a:cs typeface="Arial" pitchFamily="34" charset="0"/>
              </a:rPr>
              <a:t>Faculty name -</a:t>
            </a:r>
            <a:r>
              <a:rPr lang="en-ZA" sz="1100" b="1" i="0" baseline="0" dirty="0">
                <a:latin typeface="Trebuchet MS" panose="020B0703020202090204" pitchFamily="34" charset="0"/>
                <a:cs typeface="Arial" pitchFamily="34" charset="0"/>
              </a:rPr>
              <a:t> Change on Master Slide (View&gt;Slide Master)</a:t>
            </a:r>
            <a:endParaRPr lang="en-ZA" sz="1100" b="1" i="0" dirty="0">
              <a:latin typeface="Trebuchet MS" panose="020B0703020202090204" pitchFamily="34" charset="0"/>
              <a:cs typeface="Arial" pitchFamily="34" charset="0"/>
            </a:endParaRPr>
          </a:p>
          <a:p>
            <a:pPr marL="0" indent="0" algn="r">
              <a:lnSpc>
                <a:spcPct val="100000"/>
              </a:lnSpc>
              <a:buNone/>
            </a:pPr>
            <a:r>
              <a:rPr lang="en-ZA" sz="1100" b="0" i="0" dirty="0">
                <a:latin typeface="Trebuchet MS" panose="020B0703020202090204" pitchFamily="34" charset="0"/>
                <a:cs typeface="Arial" pitchFamily="34" charset="0"/>
              </a:rPr>
              <a:t>Department name </a:t>
            </a:r>
            <a:r>
              <a:rPr lang="mr-IN" sz="1100" b="0" i="0" dirty="0">
                <a:latin typeface="Trebuchet MS" panose="020B0703020202090204" pitchFamily="34" charset="0"/>
                <a:cs typeface="Arial" pitchFamily="34" charset="0"/>
              </a:rPr>
              <a:t>–</a:t>
            </a:r>
            <a:r>
              <a:rPr lang="en-ZA" sz="1100" b="0" i="0" dirty="0">
                <a:latin typeface="Trebuchet MS" panose="020B0703020202090204" pitchFamily="34" charset="0"/>
                <a:cs typeface="Arial" pitchFamily="34" charset="0"/>
              </a:rPr>
              <a:t> Change on Master Slide (View&gt;Slide Master)</a:t>
            </a:r>
          </a:p>
        </p:txBody>
      </p:sp>
    </p:spTree>
    <p:extLst>
      <p:ext uri="{BB962C8B-B14F-4D97-AF65-F5344CB8AC3E}">
        <p14:creationId xmlns:p14="http://schemas.microsoft.com/office/powerpoint/2010/main" val="88370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228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612DD-B208-676D-B2E2-594F2C2AF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1680412-0787-586E-60AB-9271E89E11DD}"/>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2962641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34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4754-D540-B42A-25DF-2271BE7515DD}"/>
            </a:ext>
          </a:extLst>
        </p:cNvPr>
        <p:cNvGrpSpPr/>
        <p:nvPr/>
      </p:nvGrpSpPr>
      <p:grpSpPr>
        <a:xfrm>
          <a:off x="0" y="0"/>
          <a:ext cx="0" cy="0"/>
          <a:chOff x="0" y="0"/>
          <a:chExt cx="0" cy="0"/>
        </a:xfrm>
      </p:grpSpPr>
      <p:sp>
        <p:nvSpPr>
          <p:cNvPr id="18" name="Text 5">
            <a:extLst>
              <a:ext uri="{FF2B5EF4-FFF2-40B4-BE49-F238E27FC236}">
                <a16:creationId xmlns:a16="http://schemas.microsoft.com/office/drawing/2014/main" id="{97AE9FFF-7739-D935-22E9-3476FA0C068C}"/>
              </a:ext>
            </a:extLst>
          </p:cNvPr>
          <p:cNvSpPr/>
          <p:nvPr/>
        </p:nvSpPr>
        <p:spPr>
          <a:xfrm>
            <a:off x="577487" y="4053228"/>
            <a:ext cx="3069228" cy="329619"/>
          </a:xfrm>
          <a:prstGeom prst="rect">
            <a:avLst/>
          </a:prstGeom>
          <a:noFill/>
          <a:ln/>
        </p:spPr>
        <p:txBody>
          <a:bodyPr wrap="square" lIns="0" tIns="0" rIns="0" bIns="0" rtlCol="0" anchor="ctr"/>
          <a:lstStyle/>
          <a:p>
            <a:pPr marL="0" indent="0">
              <a:buNone/>
            </a:pPr>
            <a:r>
              <a:rPr lang="en-ZA" b="1" noProof="0" dirty="0">
                <a:solidFill>
                  <a:srgbClr val="1E7E4A"/>
                </a:solidFill>
                <a:latin typeface="Arial" panose="020B0604020202020204" pitchFamily="34" charset="0"/>
                <a:ea typeface="Calibri" pitchFamily="34" charset="-122"/>
                <a:cs typeface="Arial" panose="020B0604020202020204" pitchFamily="34" charset="0"/>
              </a:rPr>
              <a:t>(a) 1.5 M HCl/PANI on ITO</a:t>
            </a:r>
            <a:endParaRPr lang="en-ZA" noProof="0" dirty="0">
              <a:latin typeface="Arial" panose="020B0604020202020204" pitchFamily="34" charset="0"/>
              <a:cs typeface="Arial" panose="020B0604020202020204" pitchFamily="34" charset="0"/>
            </a:endParaRPr>
          </a:p>
        </p:txBody>
      </p:sp>
      <p:sp>
        <p:nvSpPr>
          <p:cNvPr id="19" name="Shape 6">
            <a:extLst>
              <a:ext uri="{FF2B5EF4-FFF2-40B4-BE49-F238E27FC236}">
                <a16:creationId xmlns:a16="http://schemas.microsoft.com/office/drawing/2014/main" id="{480F35F2-2739-B835-E0B1-DD36683A17C7}"/>
              </a:ext>
            </a:extLst>
          </p:cNvPr>
          <p:cNvSpPr/>
          <p:nvPr/>
        </p:nvSpPr>
        <p:spPr>
          <a:xfrm>
            <a:off x="349976" y="4452874"/>
            <a:ext cx="11746230" cy="554519"/>
          </a:xfrm>
          <a:prstGeom prst="roundRect">
            <a:avLst>
              <a:gd name="adj" fmla="val 2597"/>
            </a:avLst>
          </a:prstGeom>
          <a:solidFill>
            <a:srgbClr val="FFFFFF"/>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22" name="Text 8">
            <a:extLst>
              <a:ext uri="{FF2B5EF4-FFF2-40B4-BE49-F238E27FC236}">
                <a16:creationId xmlns:a16="http://schemas.microsoft.com/office/drawing/2014/main" id="{4128AA68-F45C-E31A-44D3-B7C25472F3E9}"/>
              </a:ext>
            </a:extLst>
          </p:cNvPr>
          <p:cNvSpPr/>
          <p:nvPr/>
        </p:nvSpPr>
        <p:spPr>
          <a:xfrm>
            <a:off x="525562" y="4538130"/>
            <a:ext cx="11395057" cy="359864"/>
          </a:xfrm>
          <a:prstGeom prst="rect">
            <a:avLst/>
          </a:prstGeom>
          <a:noFill/>
          <a:ln/>
        </p:spPr>
        <p:txBody>
          <a:bodyPr wrap="square" lIns="50800" tIns="50800" rIns="50800" bIns="50800" rtlCol="0" anchor="t"/>
          <a:lstStyle/>
          <a:p>
            <a:pPr marL="342900" indent="-342900">
              <a:spcAft>
                <a:spcPts val="500"/>
              </a:spcAft>
              <a:buSzPct val="100000"/>
              <a:buChar char="•"/>
            </a:pPr>
            <a:r>
              <a:rPr lang="en-ZA" sz="2000" noProof="0" dirty="0">
                <a:solidFill>
                  <a:srgbClr val="1A2B3C"/>
                </a:solidFill>
                <a:latin typeface="Arial" panose="020B0604020202020204" pitchFamily="34" charset="0"/>
                <a:ea typeface="Calibri" pitchFamily="34" charset="-122"/>
                <a:cs typeface="Arial" panose="020B0604020202020204" pitchFamily="34" charset="0"/>
              </a:rPr>
              <a:t>Spherical agglomerated nanoparticles (&lt;200 nm)</a:t>
            </a:r>
            <a:endParaRPr lang="en-ZA" sz="2000" noProof="0" dirty="0">
              <a:latin typeface="Arial" panose="020B0604020202020204" pitchFamily="34" charset="0"/>
              <a:cs typeface="Arial" panose="020B0604020202020204" pitchFamily="34" charset="0"/>
            </a:endParaRPr>
          </a:p>
        </p:txBody>
      </p:sp>
      <p:sp>
        <p:nvSpPr>
          <p:cNvPr id="24" name="Shape 10">
            <a:extLst>
              <a:ext uri="{FF2B5EF4-FFF2-40B4-BE49-F238E27FC236}">
                <a16:creationId xmlns:a16="http://schemas.microsoft.com/office/drawing/2014/main" id="{5648378C-9D5B-9155-7D69-A3DC6296C4A4}"/>
              </a:ext>
            </a:extLst>
          </p:cNvPr>
          <p:cNvSpPr/>
          <p:nvPr/>
        </p:nvSpPr>
        <p:spPr>
          <a:xfrm>
            <a:off x="349975" y="5092683"/>
            <a:ext cx="11811489" cy="554518"/>
          </a:xfrm>
          <a:prstGeom prst="roundRect">
            <a:avLst>
              <a:gd name="adj" fmla="val 15000"/>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5" name="Text 11">
            <a:extLst>
              <a:ext uri="{FF2B5EF4-FFF2-40B4-BE49-F238E27FC236}">
                <a16:creationId xmlns:a16="http://schemas.microsoft.com/office/drawing/2014/main" id="{A9FF3173-3810-FEBB-8024-C3AD472F08BE}"/>
              </a:ext>
            </a:extLst>
          </p:cNvPr>
          <p:cNvSpPr/>
          <p:nvPr/>
        </p:nvSpPr>
        <p:spPr>
          <a:xfrm>
            <a:off x="544830" y="5196206"/>
            <a:ext cx="8321040" cy="347472"/>
          </a:xfrm>
          <a:prstGeom prst="rect">
            <a:avLst/>
          </a:prstGeom>
          <a:noFill/>
          <a:ln/>
        </p:spPr>
        <p:txBody>
          <a:bodyPr wrap="square" lIns="0" tIns="0" rIns="0" bIns="0" rtlCol="0" anchor="ctr"/>
          <a:lstStyle/>
          <a:p>
            <a:pPr marL="342000" indent="-342000" algn="l">
              <a:buFont typeface="Arial" panose="020B0604020202020204" pitchFamily="34" charset="0"/>
              <a:buChar char="•"/>
            </a:pPr>
            <a:r>
              <a:rPr lang="en-ZA" sz="2000" b="1" noProof="0" dirty="0">
                <a:solidFill>
                  <a:srgbClr val="E8A820"/>
                </a:solidFill>
                <a:latin typeface="Arial" panose="020B0604020202020204" pitchFamily="34" charset="0"/>
                <a:ea typeface="Cambria" pitchFamily="34" charset="-122"/>
                <a:cs typeface="Arial" panose="020B0604020202020204" pitchFamily="34" charset="0"/>
              </a:rPr>
              <a:t>No morphology change with HCl doping</a:t>
            </a:r>
            <a:endParaRPr lang="en-ZA" sz="2000" noProof="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691AB09-FA97-DF25-7460-5E40A344893C}"/>
              </a:ext>
            </a:extLst>
          </p:cNvPr>
          <p:cNvGrpSpPr/>
          <p:nvPr/>
        </p:nvGrpSpPr>
        <p:grpSpPr>
          <a:xfrm>
            <a:off x="0" y="0"/>
            <a:ext cx="12192000" cy="1115568"/>
            <a:chOff x="0" y="0"/>
            <a:chExt cx="12192000" cy="1115568"/>
          </a:xfrm>
        </p:grpSpPr>
        <p:sp>
          <p:nvSpPr>
            <p:cNvPr id="27" name="Shape 0">
              <a:extLst>
                <a:ext uri="{FF2B5EF4-FFF2-40B4-BE49-F238E27FC236}">
                  <a16:creationId xmlns:a16="http://schemas.microsoft.com/office/drawing/2014/main" id="{816770C2-C671-0568-10CD-ECA1EDE208D5}"/>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80B7B224-C0CE-738F-9D36-ED908441552B}"/>
                </a:ext>
              </a:extLst>
            </p:cNvPr>
            <p:cNvSpPr/>
            <p:nvPr/>
          </p:nvSpPr>
          <p:spPr>
            <a:xfrm>
              <a:off x="0" y="73152"/>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Structural Characterisation</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D9B42493-F0C4-953C-735F-C80D35843F09}"/>
                </a:ext>
              </a:extLst>
            </p:cNvPr>
            <p:cNvSpPr/>
            <p:nvPr/>
          </p:nvSpPr>
          <p:spPr>
            <a:xfrm>
              <a:off x="76200" y="676221"/>
              <a:ext cx="8321040" cy="347472"/>
            </a:xfrm>
            <a:prstGeom prst="rect">
              <a:avLst/>
            </a:prstGeom>
            <a:noFill/>
            <a:ln/>
          </p:spPr>
          <p:txBody>
            <a:bodyPr wrap="square" lIns="0" tIns="0" rIns="0" bIns="0" rtlCol="0" anchor="ctr"/>
            <a:lstStyle/>
            <a:p>
              <a:pPr marL="0" indent="0">
                <a:buNone/>
              </a:pPr>
              <a:r>
                <a:rPr lang="en-ZA" sz="2000" noProof="0" dirty="0">
                  <a:solidFill>
                    <a:srgbClr val="CADCFC"/>
                  </a:solidFill>
                  <a:latin typeface="Arial" panose="020B0604020202020204" pitchFamily="34" charset="0"/>
                  <a:ea typeface="Calibri" pitchFamily="34" charset="-122"/>
                  <a:cs typeface="Arial" panose="020B0604020202020204" pitchFamily="34" charset="0"/>
                </a:rPr>
                <a:t>SEM: </a:t>
              </a:r>
              <a:r>
                <a:rPr lang="en-ZA" sz="2000" i="1" noProof="0" dirty="0">
                  <a:solidFill>
                    <a:srgbClr val="CADCFC"/>
                  </a:solidFill>
                  <a:latin typeface="Arial" panose="020B0604020202020204" pitchFamily="34" charset="0"/>
                  <a:ea typeface="Calibri" pitchFamily="34" charset="-122"/>
                  <a:cs typeface="Arial" panose="020B0604020202020204" pitchFamily="34" charset="0"/>
                </a:rPr>
                <a:t>Confirmation PANI morphology</a:t>
              </a:r>
              <a:endParaRPr lang="en-ZA" sz="2000" i="1" noProof="0"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F768823E-AD25-83A9-CE8D-963655F0EA19}"/>
              </a:ext>
            </a:extLst>
          </p:cNvPr>
          <p:cNvGrpSpPr/>
          <p:nvPr/>
        </p:nvGrpSpPr>
        <p:grpSpPr>
          <a:xfrm>
            <a:off x="349976" y="1345368"/>
            <a:ext cx="3524250" cy="2642870"/>
            <a:chOff x="365434" y="1293207"/>
            <a:chExt cx="3524250" cy="2642870"/>
          </a:xfrm>
        </p:grpSpPr>
        <p:pic>
          <p:nvPicPr>
            <p:cNvPr id="4" name="Picture 3">
              <a:extLst>
                <a:ext uri="{FF2B5EF4-FFF2-40B4-BE49-F238E27FC236}">
                  <a16:creationId xmlns:a16="http://schemas.microsoft.com/office/drawing/2014/main" id="{E789750E-83F8-E813-AD4B-13CB06B376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434" y="1293207"/>
              <a:ext cx="3524250" cy="2642870"/>
            </a:xfrm>
            <a:prstGeom prst="rect">
              <a:avLst/>
            </a:prstGeom>
            <a:noFill/>
            <a:ln>
              <a:noFill/>
            </a:ln>
          </p:spPr>
        </p:pic>
        <p:sp>
          <p:nvSpPr>
            <p:cNvPr id="5" name="Rectangle 4">
              <a:extLst>
                <a:ext uri="{FF2B5EF4-FFF2-40B4-BE49-F238E27FC236}">
                  <a16:creationId xmlns:a16="http://schemas.microsoft.com/office/drawing/2014/main" id="{DD3D72ED-6A12-2123-C5C0-384863FBDF8D}"/>
                </a:ext>
              </a:extLst>
            </p:cNvPr>
            <p:cNvSpPr/>
            <p:nvPr/>
          </p:nvSpPr>
          <p:spPr>
            <a:xfrm>
              <a:off x="365434" y="1293207"/>
              <a:ext cx="472766" cy="4201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600" noProof="0" dirty="0">
                  <a:solidFill>
                    <a:schemeClr val="tx1"/>
                  </a:solidFill>
                  <a:latin typeface="Arial" panose="020B0604020202020204" pitchFamily="34" charset="0"/>
                  <a:cs typeface="Arial" panose="020B0604020202020204" pitchFamily="34" charset="0"/>
                </a:rPr>
                <a:t>a</a:t>
              </a:r>
            </a:p>
          </p:txBody>
        </p:sp>
      </p:grpSp>
      <p:grpSp>
        <p:nvGrpSpPr>
          <p:cNvPr id="8" name="Group 7">
            <a:extLst>
              <a:ext uri="{FF2B5EF4-FFF2-40B4-BE49-F238E27FC236}">
                <a16:creationId xmlns:a16="http://schemas.microsoft.com/office/drawing/2014/main" id="{BAF2A87B-9352-58DB-7754-4EB3213CC06D}"/>
              </a:ext>
            </a:extLst>
          </p:cNvPr>
          <p:cNvGrpSpPr/>
          <p:nvPr/>
        </p:nvGrpSpPr>
        <p:grpSpPr>
          <a:xfrm>
            <a:off x="4471416" y="1281883"/>
            <a:ext cx="3552825" cy="2677051"/>
            <a:chOff x="4471416" y="1281883"/>
            <a:chExt cx="3552825" cy="2677051"/>
          </a:xfrm>
        </p:grpSpPr>
        <p:pic>
          <p:nvPicPr>
            <p:cNvPr id="3" name="Picture 2">
              <a:extLst>
                <a:ext uri="{FF2B5EF4-FFF2-40B4-BE49-F238E27FC236}">
                  <a16:creationId xmlns:a16="http://schemas.microsoft.com/office/drawing/2014/main" id="{B652CAF4-7198-09C9-99A0-E2E6414C04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1416" y="1294474"/>
              <a:ext cx="3552825" cy="2664460"/>
            </a:xfrm>
            <a:prstGeom prst="rect">
              <a:avLst/>
            </a:prstGeom>
            <a:noFill/>
            <a:ln>
              <a:noFill/>
            </a:ln>
          </p:spPr>
        </p:pic>
        <p:sp>
          <p:nvSpPr>
            <p:cNvPr id="7" name="Rectangle 6">
              <a:extLst>
                <a:ext uri="{FF2B5EF4-FFF2-40B4-BE49-F238E27FC236}">
                  <a16:creationId xmlns:a16="http://schemas.microsoft.com/office/drawing/2014/main" id="{613707A1-5D3A-4A55-6E69-97FF4AE3D162}"/>
                </a:ext>
              </a:extLst>
            </p:cNvPr>
            <p:cNvSpPr/>
            <p:nvPr/>
          </p:nvSpPr>
          <p:spPr>
            <a:xfrm>
              <a:off x="4471416" y="1281883"/>
              <a:ext cx="472766" cy="4201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600" noProof="0" dirty="0">
                  <a:solidFill>
                    <a:schemeClr val="tx1"/>
                  </a:solidFill>
                  <a:latin typeface="Arial" panose="020B0604020202020204" pitchFamily="34" charset="0"/>
                  <a:cs typeface="Arial" panose="020B0604020202020204" pitchFamily="34" charset="0"/>
                </a:rPr>
                <a:t>b</a:t>
              </a:r>
            </a:p>
          </p:txBody>
        </p:sp>
      </p:grpSp>
      <p:grpSp>
        <p:nvGrpSpPr>
          <p:cNvPr id="10" name="Group 9">
            <a:extLst>
              <a:ext uri="{FF2B5EF4-FFF2-40B4-BE49-F238E27FC236}">
                <a16:creationId xmlns:a16="http://schemas.microsoft.com/office/drawing/2014/main" id="{6B7FEA48-D135-9CF8-D385-F3B3B47C2813}"/>
              </a:ext>
            </a:extLst>
          </p:cNvPr>
          <p:cNvGrpSpPr/>
          <p:nvPr/>
        </p:nvGrpSpPr>
        <p:grpSpPr>
          <a:xfrm>
            <a:off x="8545286" y="1290137"/>
            <a:ext cx="3550920" cy="2699385"/>
            <a:chOff x="8545286" y="1290137"/>
            <a:chExt cx="3550920" cy="2699385"/>
          </a:xfrm>
        </p:grpSpPr>
        <p:pic>
          <p:nvPicPr>
            <p:cNvPr id="2" name="Picture 1">
              <a:extLst>
                <a:ext uri="{FF2B5EF4-FFF2-40B4-BE49-F238E27FC236}">
                  <a16:creationId xmlns:a16="http://schemas.microsoft.com/office/drawing/2014/main" id="{6AFE7776-9433-AF7C-946B-C517063C36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5286" y="1290137"/>
              <a:ext cx="3550920" cy="2699385"/>
            </a:xfrm>
            <a:prstGeom prst="rect">
              <a:avLst/>
            </a:prstGeom>
            <a:noFill/>
            <a:ln>
              <a:noFill/>
            </a:ln>
          </p:spPr>
        </p:pic>
        <p:sp>
          <p:nvSpPr>
            <p:cNvPr id="9" name="Rectangle 8">
              <a:extLst>
                <a:ext uri="{FF2B5EF4-FFF2-40B4-BE49-F238E27FC236}">
                  <a16:creationId xmlns:a16="http://schemas.microsoft.com/office/drawing/2014/main" id="{64709164-A213-9690-4E83-C0713BF7D752}"/>
                </a:ext>
              </a:extLst>
            </p:cNvPr>
            <p:cNvSpPr/>
            <p:nvPr/>
          </p:nvSpPr>
          <p:spPr>
            <a:xfrm>
              <a:off x="8545286" y="1290137"/>
              <a:ext cx="446314" cy="5590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600" noProof="0" dirty="0">
                  <a:solidFill>
                    <a:schemeClr val="tx1"/>
                  </a:solidFill>
                  <a:latin typeface="Arial" panose="020B0604020202020204" pitchFamily="34" charset="0"/>
                  <a:cs typeface="Arial" panose="020B0604020202020204" pitchFamily="34" charset="0"/>
                </a:rPr>
                <a:t>c</a:t>
              </a:r>
            </a:p>
          </p:txBody>
        </p:sp>
      </p:grpSp>
      <p:sp>
        <p:nvSpPr>
          <p:cNvPr id="12" name="TextBox 11">
            <a:extLst>
              <a:ext uri="{FF2B5EF4-FFF2-40B4-BE49-F238E27FC236}">
                <a16:creationId xmlns:a16="http://schemas.microsoft.com/office/drawing/2014/main" id="{A9ED9A35-0051-AE86-402D-A1219004F28B}"/>
              </a:ext>
            </a:extLst>
          </p:cNvPr>
          <p:cNvSpPr txBox="1"/>
          <p:nvPr/>
        </p:nvSpPr>
        <p:spPr>
          <a:xfrm>
            <a:off x="4535968" y="4024758"/>
            <a:ext cx="3332553" cy="369332"/>
          </a:xfrm>
          <a:prstGeom prst="rect">
            <a:avLst/>
          </a:prstGeom>
          <a:noFill/>
        </p:spPr>
        <p:txBody>
          <a:bodyPr wrap="square">
            <a:spAutoFit/>
          </a:bodyPr>
          <a:lstStyle/>
          <a:p>
            <a:pPr marL="0" indent="0">
              <a:buNone/>
            </a:pPr>
            <a:r>
              <a:rPr lang="en-ZA" b="1" i="1" noProof="0" dirty="0">
                <a:solidFill>
                  <a:srgbClr val="1E7E4A"/>
                </a:solidFill>
                <a:latin typeface="Arial" panose="020B0604020202020204" pitchFamily="34" charset="0"/>
                <a:ea typeface="Calibri" pitchFamily="34" charset="-122"/>
                <a:cs typeface="Arial" panose="020B0604020202020204" pitchFamily="34" charset="0"/>
              </a:rPr>
              <a:t>(</a:t>
            </a:r>
            <a:r>
              <a:rPr lang="en-ZA" b="1" noProof="0" dirty="0">
                <a:solidFill>
                  <a:srgbClr val="1E7E4A"/>
                </a:solidFill>
                <a:latin typeface="Arial" panose="020B0604020202020204" pitchFamily="34" charset="0"/>
                <a:ea typeface="Calibri" pitchFamily="34" charset="-122"/>
                <a:cs typeface="Arial" panose="020B0604020202020204" pitchFamily="34" charset="0"/>
              </a:rPr>
              <a:t>b) 1.5 HCL/PANI on Silicon</a:t>
            </a:r>
            <a:endParaRPr lang="en-ZA" noProof="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F21CA0F-D7B1-2BB4-0968-A199D31D31B6}"/>
              </a:ext>
            </a:extLst>
          </p:cNvPr>
          <p:cNvSpPr txBox="1"/>
          <p:nvPr/>
        </p:nvSpPr>
        <p:spPr>
          <a:xfrm>
            <a:off x="8823089" y="3984600"/>
            <a:ext cx="3401568" cy="369332"/>
          </a:xfrm>
          <a:prstGeom prst="rect">
            <a:avLst/>
          </a:prstGeom>
          <a:noFill/>
        </p:spPr>
        <p:txBody>
          <a:bodyPr wrap="square">
            <a:spAutoFit/>
          </a:bodyPr>
          <a:lstStyle/>
          <a:p>
            <a:pPr marL="0" indent="0">
              <a:buNone/>
            </a:pPr>
            <a:r>
              <a:rPr lang="en-ZA" b="1" noProof="0" dirty="0">
                <a:solidFill>
                  <a:srgbClr val="1E7E4A"/>
                </a:solidFill>
                <a:latin typeface="Arial" panose="020B0604020202020204" pitchFamily="34" charset="0"/>
                <a:ea typeface="Calibri" pitchFamily="34" charset="-122"/>
                <a:cs typeface="Arial" panose="020B0604020202020204" pitchFamily="34" charset="0"/>
              </a:rPr>
              <a:t>(c) 1.5M HCl/PANI powder</a:t>
            </a:r>
            <a:endParaRPr lang="en-ZA" noProof="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D7EBA60-263A-79DB-FBE0-2F1DB8809EC4}"/>
              </a:ext>
            </a:extLst>
          </p:cNvPr>
          <p:cNvGrpSpPr/>
          <p:nvPr/>
        </p:nvGrpSpPr>
        <p:grpSpPr>
          <a:xfrm>
            <a:off x="5725921" y="5953161"/>
            <a:ext cx="685800" cy="685800"/>
            <a:chOff x="5725921" y="5953161"/>
            <a:chExt cx="685800" cy="685800"/>
          </a:xfrm>
        </p:grpSpPr>
        <p:sp>
          <p:nvSpPr>
            <p:cNvPr id="20" name="Oval 19">
              <a:extLst>
                <a:ext uri="{FF2B5EF4-FFF2-40B4-BE49-F238E27FC236}">
                  <a16:creationId xmlns:a16="http://schemas.microsoft.com/office/drawing/2014/main" id="{D3A3F78E-4897-E812-5A8D-3AAC83066FE6}"/>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0" name="TextBox 29">
              <a:extLst>
                <a:ext uri="{FF2B5EF4-FFF2-40B4-BE49-F238E27FC236}">
                  <a16:creationId xmlns:a16="http://schemas.microsoft.com/office/drawing/2014/main" id="{B49E73DB-3FC5-B6C1-AFFF-5AD72D665C7B}"/>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9</a:t>
              </a:r>
            </a:p>
          </p:txBody>
        </p:sp>
      </p:grpSp>
    </p:spTree>
    <p:extLst>
      <p:ext uri="{BB962C8B-B14F-4D97-AF65-F5344CB8AC3E}">
        <p14:creationId xmlns:p14="http://schemas.microsoft.com/office/powerpoint/2010/main" val="2077740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51F1-0E8C-1466-4A7D-70D77F181DF9}"/>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0B646451-B2CD-8908-C02C-3EA7FC1C5605}"/>
              </a:ext>
            </a:extLst>
          </p:cNvPr>
          <p:cNvGrpSpPr/>
          <p:nvPr/>
        </p:nvGrpSpPr>
        <p:grpSpPr>
          <a:xfrm>
            <a:off x="0" y="0"/>
            <a:ext cx="12268200" cy="1115568"/>
            <a:chOff x="0" y="0"/>
            <a:chExt cx="12268200" cy="1115568"/>
          </a:xfrm>
        </p:grpSpPr>
        <p:sp>
          <p:nvSpPr>
            <p:cNvPr id="27" name="Shape 0">
              <a:extLst>
                <a:ext uri="{FF2B5EF4-FFF2-40B4-BE49-F238E27FC236}">
                  <a16:creationId xmlns:a16="http://schemas.microsoft.com/office/drawing/2014/main" id="{4340ABB5-B410-8520-AEB1-8FE5B681BD4D}"/>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BED321E0-9509-3AE7-6E56-85C779D5E2B6}"/>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Optical properties</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A2DC7485-E27B-5257-7E40-96A883C38BCF}"/>
                </a:ext>
              </a:extLst>
            </p:cNvPr>
            <p:cNvSpPr/>
            <p:nvPr/>
          </p:nvSpPr>
          <p:spPr>
            <a:xfrm>
              <a:off x="76200" y="676221"/>
              <a:ext cx="8321040" cy="347472"/>
            </a:xfrm>
            <a:prstGeom prst="rect">
              <a:avLst/>
            </a:prstGeom>
            <a:noFill/>
            <a:ln/>
          </p:spPr>
          <p:txBody>
            <a:bodyPr wrap="square" lIns="0" tIns="0" rIns="0" bIns="0" rtlCol="0" anchor="ctr"/>
            <a:lstStyle/>
            <a:p>
              <a:pPr marL="0" indent="0">
                <a:buNone/>
              </a:pPr>
              <a:r>
                <a:rPr lang="en-ZA" sz="2000" noProof="0" dirty="0">
                  <a:solidFill>
                    <a:srgbClr val="CADCFC"/>
                  </a:solidFill>
                  <a:latin typeface="Arial" panose="020B0604020202020204" pitchFamily="34" charset="0"/>
                  <a:ea typeface="Calibri" pitchFamily="34" charset="-122"/>
                  <a:cs typeface="Arial" panose="020B0604020202020204" pitchFamily="34" charset="0"/>
                </a:rPr>
                <a:t>UV-Vis Spectroscopy</a:t>
              </a:r>
              <a:endParaRPr lang="en-ZA" sz="2000" i="1" noProof="0" dirty="0">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9BB430EC-ED1B-40E5-44C9-3BEDDEE54A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3" r="15112"/>
          <a:stretch/>
        </p:blipFill>
        <p:spPr bwMode="auto">
          <a:xfrm>
            <a:off x="189526" y="1997746"/>
            <a:ext cx="6015331" cy="3276600"/>
          </a:xfrm>
          <a:prstGeom prst="rect">
            <a:avLst/>
          </a:prstGeom>
          <a:noFill/>
          <a:ln>
            <a:noFill/>
          </a:ln>
          <a:extLst>
            <a:ext uri="{53640926-AAD7-44D8-BBD7-CCE9431645EC}">
              <a14:shadowObscured xmlns:a14="http://schemas.microsoft.com/office/drawing/2010/main"/>
            </a:ext>
          </a:extLst>
        </p:spPr>
      </p:pic>
      <p:sp>
        <p:nvSpPr>
          <p:cNvPr id="14" name="Rectangle: Rounded Corners 13">
            <a:extLst>
              <a:ext uri="{FF2B5EF4-FFF2-40B4-BE49-F238E27FC236}">
                <a16:creationId xmlns:a16="http://schemas.microsoft.com/office/drawing/2014/main" id="{B03E1D0C-76A7-5237-99C5-F36DF76AD608}"/>
              </a:ext>
            </a:extLst>
          </p:cNvPr>
          <p:cNvSpPr/>
          <p:nvPr/>
        </p:nvSpPr>
        <p:spPr>
          <a:xfrm>
            <a:off x="65314" y="1583654"/>
            <a:ext cx="6167731" cy="3733800"/>
          </a:xfrm>
          <a:prstGeom prst="roundRect">
            <a:avLst>
              <a:gd name="adj" fmla="val 296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5" name="Shape 6">
            <a:extLst>
              <a:ext uri="{FF2B5EF4-FFF2-40B4-BE49-F238E27FC236}">
                <a16:creationId xmlns:a16="http://schemas.microsoft.com/office/drawing/2014/main" id="{AAA37AC9-8D2F-21DE-7B24-6B6FB4BDFA7C}"/>
              </a:ext>
            </a:extLst>
          </p:cNvPr>
          <p:cNvSpPr/>
          <p:nvPr/>
        </p:nvSpPr>
        <p:spPr>
          <a:xfrm>
            <a:off x="6357257" y="1199388"/>
            <a:ext cx="5758543" cy="2806274"/>
          </a:xfrm>
          <a:prstGeom prst="roundRect">
            <a:avLst>
              <a:gd name="adj" fmla="val 2597"/>
            </a:avLst>
          </a:prstGeom>
          <a:solidFill>
            <a:srgbClr val="FFFFFF"/>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16" name="Text 8">
            <a:extLst>
              <a:ext uri="{FF2B5EF4-FFF2-40B4-BE49-F238E27FC236}">
                <a16:creationId xmlns:a16="http://schemas.microsoft.com/office/drawing/2014/main" id="{C1B87645-1DB8-B676-A76B-FD160E00FF20}"/>
              </a:ext>
            </a:extLst>
          </p:cNvPr>
          <p:cNvSpPr/>
          <p:nvPr/>
        </p:nvSpPr>
        <p:spPr>
          <a:xfrm>
            <a:off x="6473791" y="1276878"/>
            <a:ext cx="5525474" cy="3423490"/>
          </a:xfrm>
          <a:prstGeom prst="rect">
            <a:avLst/>
          </a:prstGeom>
          <a:noFill/>
          <a:ln/>
        </p:spPr>
        <p:txBody>
          <a:bodyPr wrap="square" lIns="50800" tIns="50800" rIns="50800" bIns="50800" rtlCol="0" anchor="t"/>
          <a:lstStyle/>
          <a:p>
            <a:r>
              <a:rPr lang="en-ZA" sz="1600" b="1" dirty="0">
                <a:latin typeface="Arial" panose="020B0604020202020204" pitchFamily="34" charset="0"/>
                <a:cs typeface="Arial" panose="020B0604020202020204" pitchFamily="34" charset="0"/>
              </a:rPr>
              <a:t>Pristine PANI-EB:</a:t>
            </a:r>
            <a:endParaRPr lang="en-ZA" sz="16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ZA" sz="1600" dirty="0">
                <a:latin typeface="Arial" panose="020B0604020202020204" pitchFamily="34" charset="0"/>
                <a:cs typeface="Arial" panose="020B0604020202020204" pitchFamily="34" charset="0"/>
              </a:rPr>
              <a:t>Strong absorption at ~250 nm — π→π* transition (benzenoid rings)</a:t>
            </a:r>
          </a:p>
          <a:p>
            <a:pPr marL="285750" indent="-285750">
              <a:buFont typeface="Arial" panose="020B0604020202020204" pitchFamily="34" charset="0"/>
              <a:buChar char="•"/>
            </a:pPr>
            <a:endParaRPr lang="en-ZA" sz="1600" dirty="0">
              <a:latin typeface="Arial" panose="020B0604020202020204" pitchFamily="34" charset="0"/>
              <a:cs typeface="Arial" panose="020B0604020202020204" pitchFamily="34" charset="0"/>
            </a:endParaRPr>
          </a:p>
          <a:p>
            <a:r>
              <a:rPr lang="en-ZA" sz="1600" b="1" dirty="0">
                <a:latin typeface="Arial" panose="020B0604020202020204" pitchFamily="34" charset="0"/>
                <a:cs typeface="Arial" panose="020B0604020202020204" pitchFamily="34" charset="0"/>
              </a:rPr>
              <a:t>HCl-doped PANI:</a:t>
            </a:r>
            <a:endParaRPr lang="en-ZA" sz="16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ZA" sz="1600" dirty="0">
                <a:latin typeface="Arial" panose="020B0604020202020204" pitchFamily="34" charset="0"/>
                <a:cs typeface="Arial" panose="020B0604020202020204" pitchFamily="34" charset="0"/>
              </a:rPr>
              <a:t>Absorption edge redshifts: 250 nm → 300 nm (lower energy)</a:t>
            </a:r>
          </a:p>
          <a:p>
            <a:pPr marL="285750" indent="-285750">
              <a:spcAft>
                <a:spcPts val="600"/>
              </a:spcAft>
              <a:buFont typeface="Arial" panose="020B0604020202020204" pitchFamily="34" charset="0"/>
              <a:buChar char="•"/>
            </a:pPr>
            <a:r>
              <a:rPr lang="en-ZA" sz="1600" dirty="0">
                <a:latin typeface="Arial" panose="020B0604020202020204" pitchFamily="34" charset="0"/>
                <a:cs typeface="Arial" panose="020B0604020202020204" pitchFamily="34" charset="0"/>
              </a:rPr>
              <a:t>Intensity decreases, band widens</a:t>
            </a:r>
          </a:p>
          <a:p>
            <a:pPr marL="285750" indent="-285750">
              <a:spcAft>
                <a:spcPts val="600"/>
              </a:spcAft>
              <a:buFont typeface="Arial" panose="020B0604020202020204" pitchFamily="34" charset="0"/>
              <a:buChar char="•"/>
            </a:pPr>
            <a:r>
              <a:rPr lang="en-ZA" sz="1600" dirty="0">
                <a:latin typeface="Arial" panose="020B0604020202020204" pitchFamily="34" charset="0"/>
                <a:cs typeface="Arial" panose="020B0604020202020204" pitchFamily="34" charset="0"/>
              </a:rPr>
              <a:t>Weak new band appears at ~300 nm — polaron formation</a:t>
            </a:r>
          </a:p>
        </p:txBody>
      </p:sp>
      <p:sp>
        <p:nvSpPr>
          <p:cNvPr id="21" name="Shape 10">
            <a:extLst>
              <a:ext uri="{FF2B5EF4-FFF2-40B4-BE49-F238E27FC236}">
                <a16:creationId xmlns:a16="http://schemas.microsoft.com/office/drawing/2014/main" id="{0E7BE6E5-1BD0-FB99-E709-6BBA28977941}"/>
              </a:ext>
            </a:extLst>
          </p:cNvPr>
          <p:cNvSpPr/>
          <p:nvPr/>
        </p:nvSpPr>
        <p:spPr>
          <a:xfrm>
            <a:off x="6357257" y="4183385"/>
            <a:ext cx="5758543" cy="1531616"/>
          </a:xfrm>
          <a:prstGeom prst="roundRect">
            <a:avLst>
              <a:gd name="adj" fmla="val 15000"/>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3" name="Text 11">
            <a:extLst>
              <a:ext uri="{FF2B5EF4-FFF2-40B4-BE49-F238E27FC236}">
                <a16:creationId xmlns:a16="http://schemas.microsoft.com/office/drawing/2014/main" id="{CCDC545C-7ACB-D656-E563-C4A6E083245E}"/>
              </a:ext>
            </a:extLst>
          </p:cNvPr>
          <p:cNvSpPr/>
          <p:nvPr/>
        </p:nvSpPr>
        <p:spPr>
          <a:xfrm>
            <a:off x="6473791" y="4275854"/>
            <a:ext cx="5525474" cy="1382758"/>
          </a:xfrm>
          <a:prstGeom prst="rect">
            <a:avLst/>
          </a:prstGeom>
          <a:noFill/>
          <a:ln/>
        </p:spPr>
        <p:txBody>
          <a:bodyPr wrap="square" lIns="0" tIns="0" rIns="0" bIns="0" rtlCol="0" anchor="ctr"/>
          <a:lstStyle/>
          <a:p>
            <a:pPr marL="342000" indent="-342000" algn="l">
              <a:spcAft>
                <a:spcPts val="1200"/>
              </a:spcAft>
              <a:buFont typeface="Arial" panose="020B0604020202020204" pitchFamily="34" charset="0"/>
              <a:buChar char="•"/>
            </a:pPr>
            <a:r>
              <a:rPr lang="en-ZA" sz="1600" b="1" noProof="0" dirty="0">
                <a:solidFill>
                  <a:srgbClr val="E8A820"/>
                </a:solidFill>
                <a:latin typeface="Arial" panose="020B0604020202020204" pitchFamily="34" charset="0"/>
                <a:ea typeface="Cambria" pitchFamily="34" charset="-122"/>
                <a:cs typeface="Arial" panose="020B0604020202020204" pitchFamily="34" charset="0"/>
              </a:rPr>
              <a:t>No morphology change with HCl doping</a:t>
            </a:r>
          </a:p>
          <a:p>
            <a:pPr marL="342000" indent="-342000" algn="l">
              <a:spcAft>
                <a:spcPts val="1200"/>
              </a:spcAft>
              <a:buFont typeface="Arial" panose="020B0604020202020204" pitchFamily="34" charset="0"/>
              <a:buChar char="•"/>
            </a:pPr>
            <a:r>
              <a:rPr lang="en-ZA" sz="1600" b="1" noProof="0" dirty="0">
                <a:solidFill>
                  <a:srgbClr val="E8A820"/>
                </a:solidFill>
                <a:latin typeface="Arial" panose="020B0604020202020204" pitchFamily="34" charset="0"/>
                <a:ea typeface="Cambria" pitchFamily="34" charset="-122"/>
                <a:cs typeface="Arial" panose="020B0604020202020204" pitchFamily="34" charset="0"/>
              </a:rPr>
              <a:t>Redshift → band gap narrowing</a:t>
            </a:r>
          </a:p>
          <a:p>
            <a:pPr marL="342000" indent="-342000" algn="l">
              <a:spcAft>
                <a:spcPts val="1200"/>
              </a:spcAft>
              <a:buFont typeface="Arial" panose="020B0604020202020204" pitchFamily="34" charset="0"/>
              <a:buChar char="•"/>
            </a:pPr>
            <a:r>
              <a:rPr lang="en-ZA" sz="1600" b="1" noProof="0" dirty="0">
                <a:solidFill>
                  <a:srgbClr val="E8A820"/>
                </a:solidFill>
                <a:latin typeface="Arial" panose="020B0604020202020204" pitchFamily="34" charset="0"/>
                <a:ea typeface="Cambria" pitchFamily="34" charset="-122"/>
                <a:cs typeface="Arial" panose="020B0604020202020204" pitchFamily="34" charset="0"/>
              </a:rPr>
              <a:t>New band → polaron formation (protonation creates mid-gap states)</a:t>
            </a:r>
            <a:endParaRPr lang="en-ZA" sz="1600" noProof="0"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85C52612-3FD2-28CF-79D1-18F2E915FC26}"/>
              </a:ext>
            </a:extLst>
          </p:cNvPr>
          <p:cNvGrpSpPr/>
          <p:nvPr/>
        </p:nvGrpSpPr>
        <p:grpSpPr>
          <a:xfrm>
            <a:off x="5715008" y="5953161"/>
            <a:ext cx="761984" cy="685800"/>
            <a:chOff x="5715008" y="5953161"/>
            <a:chExt cx="761984" cy="685800"/>
          </a:xfrm>
        </p:grpSpPr>
        <p:sp>
          <p:nvSpPr>
            <p:cNvPr id="31" name="Oval 30">
              <a:extLst>
                <a:ext uri="{FF2B5EF4-FFF2-40B4-BE49-F238E27FC236}">
                  <a16:creationId xmlns:a16="http://schemas.microsoft.com/office/drawing/2014/main" id="{19C00B69-1A29-BA29-FA03-3956EEF672F8}"/>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2" name="TextBox 31">
              <a:extLst>
                <a:ext uri="{FF2B5EF4-FFF2-40B4-BE49-F238E27FC236}">
                  <a16:creationId xmlns:a16="http://schemas.microsoft.com/office/drawing/2014/main" id="{D224BDAF-EC00-7E19-6264-127FDEA7BC25}"/>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10</a:t>
              </a:r>
            </a:p>
          </p:txBody>
        </p:sp>
      </p:grpSp>
    </p:spTree>
    <p:extLst>
      <p:ext uri="{BB962C8B-B14F-4D97-AF65-F5344CB8AC3E}">
        <p14:creationId xmlns:p14="http://schemas.microsoft.com/office/powerpoint/2010/main" val="319376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1D1BD-89E2-60B9-7B62-C1A2BA27EF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38FD4E1-9A4A-C887-6190-25D46EAF51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01" y="889253"/>
            <a:ext cx="5579745" cy="3909060"/>
          </a:xfrm>
          <a:prstGeom prst="rect">
            <a:avLst/>
          </a:prstGeom>
          <a:noFill/>
          <a:ln>
            <a:noFill/>
          </a:ln>
        </p:spPr>
      </p:pic>
      <p:grpSp>
        <p:nvGrpSpPr>
          <p:cNvPr id="26" name="Group 25">
            <a:extLst>
              <a:ext uri="{FF2B5EF4-FFF2-40B4-BE49-F238E27FC236}">
                <a16:creationId xmlns:a16="http://schemas.microsoft.com/office/drawing/2014/main" id="{2E2B0754-92D4-4812-907F-09B012A0A19B}"/>
              </a:ext>
            </a:extLst>
          </p:cNvPr>
          <p:cNvGrpSpPr/>
          <p:nvPr/>
        </p:nvGrpSpPr>
        <p:grpSpPr>
          <a:xfrm>
            <a:off x="0" y="0"/>
            <a:ext cx="12268200" cy="1115568"/>
            <a:chOff x="0" y="0"/>
            <a:chExt cx="12268200" cy="1115568"/>
          </a:xfrm>
        </p:grpSpPr>
        <p:sp>
          <p:nvSpPr>
            <p:cNvPr id="27" name="Shape 0">
              <a:extLst>
                <a:ext uri="{FF2B5EF4-FFF2-40B4-BE49-F238E27FC236}">
                  <a16:creationId xmlns:a16="http://schemas.microsoft.com/office/drawing/2014/main" id="{925D6D63-CDA7-F7DE-69B7-E2B93881B36E}"/>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8B80925D-0243-3B63-7F22-F842047D52DA}"/>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Optical properties</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5E42955B-0296-A4CF-DC18-94CBD2D45934}"/>
                </a:ext>
              </a:extLst>
            </p:cNvPr>
            <p:cNvSpPr/>
            <p:nvPr/>
          </p:nvSpPr>
          <p:spPr>
            <a:xfrm>
              <a:off x="76200" y="676221"/>
              <a:ext cx="8321040" cy="347472"/>
            </a:xfrm>
            <a:prstGeom prst="rect">
              <a:avLst/>
            </a:prstGeom>
            <a:noFill/>
            <a:ln/>
          </p:spPr>
          <p:txBody>
            <a:bodyPr wrap="square" lIns="0" tIns="0" rIns="0" bIns="0" rtlCol="0" anchor="ctr"/>
            <a:lstStyle/>
            <a:p>
              <a:pPr marL="0" indent="0">
                <a:buNone/>
              </a:pPr>
              <a:r>
                <a:rPr lang="en-ZA" sz="2000" noProof="0" dirty="0">
                  <a:solidFill>
                    <a:srgbClr val="CADCFC"/>
                  </a:solidFill>
                  <a:latin typeface="Arial" panose="020B0604020202020204" pitchFamily="34" charset="0"/>
                  <a:ea typeface="Calibri" pitchFamily="34" charset="-122"/>
                  <a:cs typeface="Arial" panose="020B0604020202020204" pitchFamily="34" charset="0"/>
                </a:rPr>
                <a:t>Energy band gaps: The Tauc Plot</a:t>
              </a:r>
              <a:endParaRPr lang="en-ZA" sz="2000" i="1" noProof="0" dirty="0">
                <a:latin typeface="Arial" panose="020B0604020202020204" pitchFamily="34" charset="0"/>
                <a:cs typeface="Arial" panose="020B0604020202020204" pitchFamily="34" charset="0"/>
              </a:endParaRPr>
            </a:p>
          </p:txBody>
        </p:sp>
      </p:grpSp>
      <p:sp>
        <p:nvSpPr>
          <p:cNvPr id="15" name="Shape 6">
            <a:extLst>
              <a:ext uri="{FF2B5EF4-FFF2-40B4-BE49-F238E27FC236}">
                <a16:creationId xmlns:a16="http://schemas.microsoft.com/office/drawing/2014/main" id="{A43D4B13-CEA7-CA2E-4F74-5794E1C6D11F}"/>
              </a:ext>
            </a:extLst>
          </p:cNvPr>
          <p:cNvSpPr/>
          <p:nvPr/>
        </p:nvSpPr>
        <p:spPr>
          <a:xfrm>
            <a:off x="5715001" y="1199388"/>
            <a:ext cx="6400800" cy="2145791"/>
          </a:xfrm>
          <a:prstGeom prst="roundRect">
            <a:avLst>
              <a:gd name="adj" fmla="val 2597"/>
            </a:avLst>
          </a:prstGeom>
          <a:solidFill>
            <a:srgbClr val="FFFFFF"/>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0E8DEFD-72AC-FAA9-C98B-CC5B1E7024D8}"/>
              </a:ext>
            </a:extLst>
          </p:cNvPr>
          <p:cNvSpPr/>
          <p:nvPr/>
        </p:nvSpPr>
        <p:spPr>
          <a:xfrm>
            <a:off x="125186" y="1165644"/>
            <a:ext cx="5192486" cy="3466884"/>
          </a:xfrm>
          <a:prstGeom prst="roundRect">
            <a:avLst>
              <a:gd name="adj" fmla="val 296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graphicFrame>
        <p:nvGraphicFramePr>
          <p:cNvPr id="3" name="Table 0">
            <a:extLst>
              <a:ext uri="{FF2B5EF4-FFF2-40B4-BE49-F238E27FC236}">
                <a16:creationId xmlns:a16="http://schemas.microsoft.com/office/drawing/2014/main" id="{8F3603E4-5F33-0A9C-E1FC-1AC6CEFC7B62}"/>
              </a:ext>
            </a:extLst>
          </p:cNvPr>
          <p:cNvGraphicFramePr>
            <a:graphicFrameLocks noGrp="1"/>
          </p:cNvGraphicFramePr>
          <p:nvPr>
            <p:extLst>
              <p:ext uri="{D42A27DB-BD31-4B8C-83A1-F6EECF244321}">
                <p14:modId xmlns:p14="http://schemas.microsoft.com/office/powerpoint/2010/main" val="3895603417"/>
              </p:ext>
            </p:extLst>
          </p:nvPr>
        </p:nvGraphicFramePr>
        <p:xfrm>
          <a:off x="6570347" y="1287128"/>
          <a:ext cx="4724399" cy="1981200"/>
        </p:xfrm>
        <a:graphic>
          <a:graphicData uri="http://schemas.openxmlformats.org/drawingml/2006/table">
            <a:tbl>
              <a:tblPr/>
              <a:tblGrid>
                <a:gridCol w="2285999">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362331">
                <a:tc>
                  <a:txBody>
                    <a:bodyPr/>
                    <a:lstStyle/>
                    <a:p>
                      <a:pPr marL="0" indent="0">
                        <a:buNone/>
                      </a:pPr>
                      <a:r>
                        <a:rPr lang="en-ZA" sz="2000" b="1" noProof="0" dirty="0">
                          <a:solidFill>
                            <a:srgbClr val="FFFFFF"/>
                          </a:solidFill>
                          <a:latin typeface="Arial" panose="020B0604020202020204" pitchFamily="34" charset="0"/>
                          <a:ea typeface="Calibri" pitchFamily="34" charset="-122"/>
                          <a:cs typeface="Arial" panose="020B0604020202020204" pitchFamily="34" charset="0"/>
                        </a:rPr>
                        <a:t>Sample</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lgn="ctr">
                        <a:buNone/>
                      </a:pPr>
                      <a:r>
                        <a:rPr lang="en-ZA" sz="2000" b="1" noProof="0" dirty="0">
                          <a:solidFill>
                            <a:srgbClr val="FFFFFF"/>
                          </a:solidFill>
                          <a:latin typeface="Arial" panose="020B0604020202020204" pitchFamily="34" charset="0"/>
                          <a:ea typeface="Calibri" pitchFamily="34" charset="-122"/>
                          <a:cs typeface="Arial" panose="020B0604020202020204" pitchFamily="34" charset="0"/>
                        </a:rPr>
                        <a:t>Band Gap (eV)</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extLst>
                  <a:ext uri="{0D108BD9-81ED-4DB2-BD59-A6C34878D82A}">
                    <a16:rowId xmlns:a16="http://schemas.microsoft.com/office/drawing/2014/main" val="10000"/>
                  </a:ext>
                </a:extLst>
              </a:tr>
              <a:tr h="362331">
                <a:tc>
                  <a:txBody>
                    <a:bodyPr/>
                    <a:lstStyle/>
                    <a:p>
                      <a:pPr marL="0" indent="0">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Pristine PANI-EB</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lgn="ctr">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3.97</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1"/>
                  </a:ext>
                </a:extLst>
              </a:tr>
              <a:tr h="362331">
                <a:tc>
                  <a:txBody>
                    <a:bodyPr/>
                    <a:lstStyle/>
                    <a:p>
                      <a:pPr marL="0" indent="0">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0.5 M HCl</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lgn="ctr">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3.72</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2"/>
                  </a:ext>
                </a:extLst>
              </a:tr>
              <a:tr h="362331">
                <a:tc>
                  <a:txBody>
                    <a:bodyPr/>
                    <a:lstStyle/>
                    <a:p>
                      <a:pPr marL="0" indent="0">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1.5 M HCl</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lgn="ctr">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3.69</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3"/>
                  </a:ext>
                </a:extLst>
              </a:tr>
              <a:tr h="362331">
                <a:tc>
                  <a:txBody>
                    <a:bodyPr/>
                    <a:lstStyle/>
                    <a:p>
                      <a:pPr marL="0" indent="0">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2.5 M HCl</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lgn="ctr">
                        <a:buNone/>
                      </a:pPr>
                      <a:r>
                        <a:rPr lang="en-ZA" sz="2000" noProof="0" dirty="0">
                          <a:solidFill>
                            <a:srgbClr val="1A2B3C"/>
                          </a:solidFill>
                          <a:latin typeface="Arial" panose="020B0604020202020204" pitchFamily="34" charset="0"/>
                          <a:ea typeface="Calibri" pitchFamily="34" charset="-122"/>
                          <a:cs typeface="Arial" panose="020B0604020202020204" pitchFamily="34" charset="0"/>
                        </a:rPr>
                        <a:t>3.65</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4"/>
                  </a:ext>
                </a:extLst>
              </a:tr>
            </a:tbl>
          </a:graphicData>
        </a:graphic>
      </p:graphicFrame>
      <p:sp>
        <p:nvSpPr>
          <p:cNvPr id="21" name="Shape 10">
            <a:extLst>
              <a:ext uri="{FF2B5EF4-FFF2-40B4-BE49-F238E27FC236}">
                <a16:creationId xmlns:a16="http://schemas.microsoft.com/office/drawing/2014/main" id="{3EE7F658-EF2C-76E4-3B29-4D67AE2747E5}"/>
              </a:ext>
            </a:extLst>
          </p:cNvPr>
          <p:cNvSpPr/>
          <p:nvPr/>
        </p:nvSpPr>
        <p:spPr>
          <a:xfrm>
            <a:off x="5562600" y="3366951"/>
            <a:ext cx="6515100" cy="2367973"/>
          </a:xfrm>
          <a:prstGeom prst="roundRect">
            <a:avLst>
              <a:gd name="adj" fmla="val 9163"/>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3" name="Text 11">
            <a:extLst>
              <a:ext uri="{FF2B5EF4-FFF2-40B4-BE49-F238E27FC236}">
                <a16:creationId xmlns:a16="http://schemas.microsoft.com/office/drawing/2014/main" id="{2C4B8122-5CCD-00A4-C177-D730F648627F}"/>
              </a:ext>
            </a:extLst>
          </p:cNvPr>
          <p:cNvSpPr/>
          <p:nvPr/>
        </p:nvSpPr>
        <p:spPr>
          <a:xfrm>
            <a:off x="5715001" y="3523708"/>
            <a:ext cx="6411684" cy="2029315"/>
          </a:xfrm>
          <a:prstGeom prst="rect">
            <a:avLst/>
          </a:prstGeom>
          <a:noFill/>
          <a:ln/>
        </p:spPr>
        <p:txBody>
          <a:bodyPr wrap="square" lIns="0" tIns="0" rIns="0" bIns="0" rtlCol="0" anchor="ctr"/>
          <a:lstStyle/>
          <a:p>
            <a:pPr marL="342000" indent="-342000" algn="l">
              <a:spcAft>
                <a:spcPts val="600"/>
              </a:spcAft>
              <a:buFont typeface="Arial" panose="020B0604020202020204" pitchFamily="34" charset="0"/>
              <a:buChar char="•"/>
            </a:pPr>
            <a:r>
              <a:rPr lang="en-ZA" b="1" noProof="0" dirty="0">
                <a:solidFill>
                  <a:srgbClr val="E8A820"/>
                </a:solidFill>
                <a:latin typeface="Arial" panose="020B0604020202020204" pitchFamily="34" charset="0"/>
                <a:ea typeface="Cambria" pitchFamily="34" charset="-122"/>
                <a:cs typeface="Arial" panose="020B0604020202020204" pitchFamily="34" charset="0"/>
              </a:rPr>
              <a:t>Band gap narrows with doping (total: 0.32 eV)</a:t>
            </a:r>
          </a:p>
          <a:p>
            <a:pPr marL="342000" indent="-342000" algn="l">
              <a:spcAft>
                <a:spcPts val="600"/>
              </a:spcAft>
              <a:buFont typeface="Arial" panose="020B0604020202020204" pitchFamily="34" charset="0"/>
              <a:buChar char="•"/>
            </a:pPr>
            <a:r>
              <a:rPr lang="en-ZA" b="1" noProof="0" dirty="0">
                <a:solidFill>
                  <a:srgbClr val="E8A820"/>
                </a:solidFill>
                <a:latin typeface="Arial" panose="020B0604020202020204" pitchFamily="34" charset="0"/>
                <a:ea typeface="Cambria" pitchFamily="34" charset="-122"/>
                <a:cs typeface="Arial" panose="020B0604020202020204" pitchFamily="34" charset="0"/>
              </a:rPr>
              <a:t>Consistent with polaron formation </a:t>
            </a:r>
          </a:p>
          <a:p>
            <a:pPr marL="342000" indent="-342000" algn="l">
              <a:spcAft>
                <a:spcPts val="600"/>
              </a:spcAft>
              <a:buFont typeface="Arial" panose="020B0604020202020204" pitchFamily="34" charset="0"/>
              <a:buChar char="•"/>
            </a:pPr>
            <a:r>
              <a:rPr lang="en-ZA" b="1" noProof="0" dirty="0">
                <a:solidFill>
                  <a:srgbClr val="E8A820"/>
                </a:solidFill>
                <a:latin typeface="Arial" panose="020B0604020202020204" pitchFamily="34" charset="0"/>
                <a:ea typeface="Cambria" pitchFamily="34" charset="-122"/>
                <a:cs typeface="Arial" panose="020B0604020202020204" pitchFamily="34" charset="0"/>
              </a:rPr>
              <a:t>Wide-bandgap semiconductor regime (&gt; 3 eV) → Suitable for radiation detection:</a:t>
            </a:r>
          </a:p>
          <a:p>
            <a:pPr marL="648000" lvl="5" indent="-285750" algn="l">
              <a:spcAft>
                <a:spcPts val="600"/>
              </a:spcAft>
              <a:buFont typeface="Wingdings" panose="05000000000000000000" pitchFamily="2" charset="2"/>
              <a:buChar char="ü"/>
            </a:pPr>
            <a:r>
              <a:rPr lang="en-ZA" b="1" noProof="0" dirty="0">
                <a:solidFill>
                  <a:srgbClr val="E8A820"/>
                </a:solidFill>
                <a:latin typeface="Arial" panose="020B0604020202020204" pitchFamily="34" charset="0"/>
                <a:ea typeface="Cambria" pitchFamily="34" charset="-122"/>
                <a:cs typeface="Arial" panose="020B0604020202020204" pitchFamily="34" charset="0"/>
              </a:rPr>
              <a:t>Low dark current / leakage</a:t>
            </a:r>
          </a:p>
          <a:p>
            <a:pPr marL="648000" lvl="5" indent="-285750" algn="l">
              <a:spcAft>
                <a:spcPts val="600"/>
              </a:spcAft>
              <a:buFont typeface="Wingdings" panose="05000000000000000000" pitchFamily="2" charset="2"/>
              <a:buChar char="ü"/>
            </a:pPr>
            <a:r>
              <a:rPr lang="en-ZA" b="1" noProof="0" dirty="0">
                <a:solidFill>
                  <a:srgbClr val="E8A820"/>
                </a:solidFill>
                <a:latin typeface="Arial" panose="020B0604020202020204" pitchFamily="34" charset="0"/>
                <a:ea typeface="Cambria" pitchFamily="34" charset="-122"/>
                <a:cs typeface="Arial" panose="020B0604020202020204" pitchFamily="34" charset="0"/>
              </a:rPr>
              <a:t>High breakdown voltage</a:t>
            </a:r>
          </a:p>
          <a:p>
            <a:pPr marL="648000" lvl="5" indent="-285750" algn="l">
              <a:spcAft>
                <a:spcPts val="600"/>
              </a:spcAft>
              <a:buFont typeface="Wingdings" panose="05000000000000000000" pitchFamily="2" charset="2"/>
              <a:buChar char="ü"/>
            </a:pPr>
            <a:r>
              <a:rPr lang="en-ZA" b="1" noProof="0" dirty="0">
                <a:solidFill>
                  <a:srgbClr val="E8A820"/>
                </a:solidFill>
                <a:latin typeface="Arial" panose="020B0604020202020204" pitchFamily="34" charset="0"/>
                <a:ea typeface="Cambria" pitchFamily="34" charset="-122"/>
                <a:cs typeface="Arial" panose="020B0604020202020204" pitchFamily="34" charset="0"/>
              </a:rPr>
              <a:t>Good radiation hardness</a:t>
            </a:r>
            <a:endParaRPr lang="en-ZA" noProof="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A49ACA6-B6F4-382B-3DC4-4FE589054BB8}"/>
              </a:ext>
            </a:extLst>
          </p:cNvPr>
          <p:cNvGrpSpPr/>
          <p:nvPr/>
        </p:nvGrpSpPr>
        <p:grpSpPr>
          <a:xfrm>
            <a:off x="32658" y="4724402"/>
            <a:ext cx="5480957" cy="1010524"/>
            <a:chOff x="-110607" y="868772"/>
            <a:chExt cx="8573426" cy="452897"/>
          </a:xfrm>
        </p:grpSpPr>
        <p:sp>
          <p:nvSpPr>
            <p:cNvPr id="6" name="Shape 2">
              <a:extLst>
                <a:ext uri="{FF2B5EF4-FFF2-40B4-BE49-F238E27FC236}">
                  <a16:creationId xmlns:a16="http://schemas.microsoft.com/office/drawing/2014/main" id="{C79E42DB-BDCC-E9E3-D5A3-9DA3082616D2}"/>
                </a:ext>
              </a:extLst>
            </p:cNvPr>
            <p:cNvSpPr/>
            <p:nvPr/>
          </p:nvSpPr>
          <p:spPr>
            <a:xfrm>
              <a:off x="-110607" y="868772"/>
              <a:ext cx="8573426" cy="452897"/>
            </a:xfrm>
            <a:prstGeom prst="roundRect">
              <a:avLst>
                <a:gd name="adj" fmla="val 31147"/>
              </a:avLst>
            </a:prstGeom>
            <a:solidFill>
              <a:srgbClr val="EBF2FA"/>
            </a:solidFill>
            <a:ln/>
          </p:spPr>
          <p:txBody>
            <a:bodyPr/>
            <a:lstStyle/>
            <a:p>
              <a:endParaRPr lang="en-ZA" noProof="0" dirty="0"/>
            </a:p>
          </p:txBody>
        </p:sp>
        <p:sp>
          <p:nvSpPr>
            <p:cNvPr id="7" name="Text 3">
              <a:extLst>
                <a:ext uri="{FF2B5EF4-FFF2-40B4-BE49-F238E27FC236}">
                  <a16:creationId xmlns:a16="http://schemas.microsoft.com/office/drawing/2014/main" id="{507DBAFF-4420-E610-F9D0-5FF5A95ADB1D}"/>
                </a:ext>
              </a:extLst>
            </p:cNvPr>
            <p:cNvSpPr/>
            <p:nvPr/>
          </p:nvSpPr>
          <p:spPr>
            <a:xfrm>
              <a:off x="141778" y="873650"/>
              <a:ext cx="8321041" cy="448018"/>
            </a:xfrm>
            <a:prstGeom prst="rect">
              <a:avLst/>
            </a:prstGeom>
            <a:noFill/>
            <a:ln/>
          </p:spPr>
          <p:txBody>
            <a:bodyPr wrap="square" lIns="0" tIns="0" rIns="0" bIns="0" rtlCol="0" anchor="ctr"/>
            <a:lstStyle/>
            <a:p>
              <a:pPr marL="0" indent="0">
                <a:buNone/>
              </a:pPr>
              <a:r>
                <a:rPr lang="en-ZA" sz="1600" noProof="0" dirty="0">
                  <a:solidFill>
                    <a:srgbClr val="1B4F8A"/>
                  </a:solidFill>
                  <a:latin typeface="Arial" panose="020B0604020202020204" pitchFamily="34" charset="0"/>
                  <a:ea typeface="Calibri" pitchFamily="34" charset="-122"/>
                  <a:cs typeface="Arial" panose="020B0604020202020204" pitchFamily="34" charset="0"/>
                </a:rPr>
                <a:t>Tauc Relation (direct allowed transitions):  </a:t>
              </a:r>
            </a:p>
            <a:p>
              <a:pPr marL="0" indent="0" algn="ctr">
                <a:buNone/>
              </a:pPr>
              <a:r>
                <a:rPr lang="en-ZA" sz="1600" i="1" noProof="0" dirty="0">
                  <a:solidFill>
                    <a:srgbClr val="1B4F8A"/>
                  </a:solidFill>
                  <a:latin typeface="Arial" panose="020B0604020202020204" pitchFamily="34" charset="0"/>
                  <a:ea typeface="Calibri" pitchFamily="34" charset="-122"/>
                  <a:cs typeface="Arial" panose="020B0604020202020204" pitchFamily="34" charset="0"/>
                </a:rPr>
                <a:t>(αhν)² = A(hν − Eɡ) </a:t>
              </a:r>
            </a:p>
            <a:p>
              <a:pPr marL="0" indent="0" algn="l">
                <a:buNone/>
              </a:pPr>
              <a:r>
                <a:rPr lang="en-ZA" sz="1600" noProof="0" dirty="0">
                  <a:solidFill>
                    <a:srgbClr val="1B4F8A"/>
                  </a:solidFill>
                  <a:latin typeface="Arial" panose="020B0604020202020204" pitchFamily="34" charset="0"/>
                  <a:ea typeface="Calibri" pitchFamily="34" charset="-122"/>
                  <a:cs typeface="Arial" panose="020B0604020202020204" pitchFamily="34" charset="0"/>
                </a:rPr>
                <a:t>Band gap </a:t>
              </a:r>
              <a:r>
                <a:rPr lang="en-ZA" sz="1600" i="1" noProof="0" dirty="0">
                  <a:solidFill>
                    <a:srgbClr val="1B4F8A"/>
                  </a:solidFill>
                  <a:latin typeface="Arial" panose="020B0604020202020204" pitchFamily="34" charset="0"/>
                  <a:ea typeface="Calibri" pitchFamily="34" charset="-122"/>
                  <a:cs typeface="Arial" panose="020B0604020202020204" pitchFamily="34" charset="0"/>
                </a:rPr>
                <a:t>Eɡ</a:t>
              </a:r>
              <a:r>
                <a:rPr lang="en-ZA" sz="1600" noProof="0" dirty="0">
                  <a:solidFill>
                    <a:srgbClr val="1B4F8A"/>
                  </a:solidFill>
                  <a:latin typeface="Arial" panose="020B0604020202020204" pitchFamily="34" charset="0"/>
                  <a:ea typeface="Calibri" pitchFamily="34" charset="-122"/>
                  <a:cs typeface="Arial" panose="020B0604020202020204" pitchFamily="34" charset="0"/>
                </a:rPr>
                <a:t> from linear intercept of </a:t>
              </a:r>
              <a:r>
                <a:rPr lang="en-ZA" sz="1600" i="1" noProof="0" dirty="0">
                  <a:solidFill>
                    <a:srgbClr val="1B4F8A"/>
                  </a:solidFill>
                  <a:latin typeface="Arial" panose="020B0604020202020204" pitchFamily="34" charset="0"/>
                  <a:ea typeface="Calibri" pitchFamily="34" charset="-122"/>
                  <a:cs typeface="Arial" panose="020B0604020202020204" pitchFamily="34" charset="0"/>
                </a:rPr>
                <a:t>(αhν)² </a:t>
              </a:r>
              <a:r>
                <a:rPr lang="en-ZA" sz="1600" noProof="0" dirty="0">
                  <a:solidFill>
                    <a:srgbClr val="1B4F8A"/>
                  </a:solidFill>
                  <a:latin typeface="Arial" panose="020B0604020202020204" pitchFamily="34" charset="0"/>
                  <a:ea typeface="Calibri" pitchFamily="34" charset="-122"/>
                  <a:cs typeface="Arial" panose="020B0604020202020204" pitchFamily="34" charset="0"/>
                </a:rPr>
                <a:t>vs </a:t>
              </a:r>
              <a:r>
                <a:rPr lang="en-ZA" sz="1600" i="1" noProof="0" dirty="0">
                  <a:solidFill>
                    <a:srgbClr val="1B4F8A"/>
                  </a:solidFill>
                  <a:latin typeface="Arial" panose="020B0604020202020204" pitchFamily="34" charset="0"/>
                  <a:ea typeface="Calibri" pitchFamily="34" charset="-122"/>
                  <a:cs typeface="Arial" panose="020B0604020202020204" pitchFamily="34" charset="0"/>
                </a:rPr>
                <a:t>hν</a:t>
              </a:r>
            </a:p>
            <a:p>
              <a:pPr marL="0" indent="0">
                <a:buNone/>
              </a:pPr>
              <a:r>
                <a:rPr lang="en-ZA" sz="1600" i="1" noProof="0" dirty="0">
                  <a:solidFill>
                    <a:srgbClr val="1B4F8A"/>
                  </a:solidFill>
                  <a:latin typeface="Arial" panose="020B0604020202020204" pitchFamily="34" charset="0"/>
                  <a:ea typeface="Calibri" pitchFamily="34" charset="-122"/>
                  <a:cs typeface="Arial" panose="020B0604020202020204" pitchFamily="34" charset="0"/>
                </a:rPr>
                <a:t>(Tauc et al. 1966)</a:t>
              </a:r>
              <a:endParaRPr lang="en-ZA" sz="1600" noProof="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80CC2376-462A-3BC3-FC13-A33BDAFDACB6}"/>
              </a:ext>
            </a:extLst>
          </p:cNvPr>
          <p:cNvGrpSpPr/>
          <p:nvPr/>
        </p:nvGrpSpPr>
        <p:grpSpPr>
          <a:xfrm>
            <a:off x="5715008" y="5953161"/>
            <a:ext cx="761984" cy="685800"/>
            <a:chOff x="5715008" y="5953161"/>
            <a:chExt cx="761984" cy="685800"/>
          </a:xfrm>
        </p:grpSpPr>
        <p:sp>
          <p:nvSpPr>
            <p:cNvPr id="8" name="Oval 7">
              <a:extLst>
                <a:ext uri="{FF2B5EF4-FFF2-40B4-BE49-F238E27FC236}">
                  <a16:creationId xmlns:a16="http://schemas.microsoft.com/office/drawing/2014/main" id="{B6B926EC-9FB0-94A1-8788-ABD9A69288F3}"/>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9" name="TextBox 8">
              <a:extLst>
                <a:ext uri="{FF2B5EF4-FFF2-40B4-BE49-F238E27FC236}">
                  <a16:creationId xmlns:a16="http://schemas.microsoft.com/office/drawing/2014/main" id="{78E971A0-2D87-4690-D2EE-133B4ED35BEE}"/>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11</a:t>
              </a:r>
            </a:p>
          </p:txBody>
        </p:sp>
      </p:grpSp>
    </p:spTree>
    <p:extLst>
      <p:ext uri="{BB962C8B-B14F-4D97-AF65-F5344CB8AC3E}">
        <p14:creationId xmlns:p14="http://schemas.microsoft.com/office/powerpoint/2010/main" val="3996927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F257F-CB51-6F21-5E2D-F39A86686B61}"/>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3FC277EC-89DE-C565-0D72-4FCB285142F6}"/>
              </a:ext>
            </a:extLst>
          </p:cNvPr>
          <p:cNvGrpSpPr/>
          <p:nvPr/>
        </p:nvGrpSpPr>
        <p:grpSpPr>
          <a:xfrm>
            <a:off x="0" y="0"/>
            <a:ext cx="12268200" cy="1120745"/>
            <a:chOff x="0" y="0"/>
            <a:chExt cx="12268200" cy="1120745"/>
          </a:xfrm>
        </p:grpSpPr>
        <p:sp>
          <p:nvSpPr>
            <p:cNvPr id="27" name="Shape 0">
              <a:extLst>
                <a:ext uri="{FF2B5EF4-FFF2-40B4-BE49-F238E27FC236}">
                  <a16:creationId xmlns:a16="http://schemas.microsoft.com/office/drawing/2014/main" id="{6F59E893-F7B1-60A8-9C83-660F68AD9254}"/>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4039368E-81C4-9524-A048-2E270B56D73C}"/>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Electrical properties</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63ACF9BA-2C08-1271-13CA-52ED44B619E5}"/>
                </a:ext>
              </a:extLst>
            </p:cNvPr>
            <p:cNvSpPr/>
            <p:nvPr/>
          </p:nvSpPr>
          <p:spPr>
            <a:xfrm>
              <a:off x="76199" y="676221"/>
              <a:ext cx="11939515" cy="444524"/>
            </a:xfrm>
            <a:prstGeom prst="rect">
              <a:avLst/>
            </a:prstGeom>
            <a:noFill/>
            <a:ln/>
          </p:spPr>
          <p:txBody>
            <a:bodyPr wrap="square" lIns="0" tIns="0" rIns="0" bIns="0" rtlCol="0" anchor="ctr"/>
            <a:lstStyle/>
            <a:p>
              <a:pPr marL="0" indent="0">
                <a:buNone/>
              </a:pPr>
              <a:r>
                <a:rPr lang="en-ZA" sz="2000" noProof="0" dirty="0">
                  <a:solidFill>
                    <a:srgbClr val="CADCFC"/>
                  </a:solidFill>
                  <a:latin typeface="Arial" panose="020B0604020202020204" pitchFamily="34" charset="0"/>
                  <a:ea typeface="Calibri" pitchFamily="34" charset="-122"/>
                  <a:cs typeface="Arial" panose="020B0604020202020204" pitchFamily="34" charset="0"/>
                </a:rPr>
                <a:t>I-V Measurements: Three device configurations tested at 300 K, bias range ±1 V (Keithley 2700E)</a:t>
              </a:r>
              <a:endParaRPr lang="en-ZA" sz="2000" noProof="0" dirty="0">
                <a:latin typeface="Arial" panose="020B0604020202020204" pitchFamily="34" charset="0"/>
                <a:cs typeface="Arial" panose="020B0604020202020204" pitchFamily="34" charset="0"/>
              </a:endParaRPr>
            </a:p>
          </p:txBody>
        </p:sp>
      </p:grpSp>
      <p:sp>
        <p:nvSpPr>
          <p:cNvPr id="14" name="Rectangle: Rounded Corners 13">
            <a:extLst>
              <a:ext uri="{FF2B5EF4-FFF2-40B4-BE49-F238E27FC236}">
                <a16:creationId xmlns:a16="http://schemas.microsoft.com/office/drawing/2014/main" id="{FF1FDB59-F5C7-2EF6-281B-32EA96A940BC}"/>
              </a:ext>
            </a:extLst>
          </p:cNvPr>
          <p:cNvSpPr/>
          <p:nvPr/>
        </p:nvSpPr>
        <p:spPr>
          <a:xfrm>
            <a:off x="125187" y="1165643"/>
            <a:ext cx="3761014" cy="2694889"/>
          </a:xfrm>
          <a:prstGeom prst="roundRect">
            <a:avLst>
              <a:gd name="adj" fmla="val 296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pic>
        <p:nvPicPr>
          <p:cNvPr id="8" name="Picture 7">
            <a:extLst>
              <a:ext uri="{FF2B5EF4-FFF2-40B4-BE49-F238E27FC236}">
                <a16:creationId xmlns:a16="http://schemas.microsoft.com/office/drawing/2014/main" id="{157F34D1-B4E3-D706-C27C-C6A704E12411}"/>
              </a:ext>
            </a:extLst>
          </p:cNvPr>
          <p:cNvPicPr>
            <a:picLocks noChangeAspect="1"/>
          </p:cNvPicPr>
          <p:nvPr/>
        </p:nvPicPr>
        <p:blipFill>
          <a:blip r:embed="rId3"/>
          <a:stretch>
            <a:fillRect/>
          </a:stretch>
        </p:blipFill>
        <p:spPr>
          <a:xfrm>
            <a:off x="312153" y="1229868"/>
            <a:ext cx="3387081" cy="2593023"/>
          </a:xfrm>
          <a:prstGeom prst="rect">
            <a:avLst/>
          </a:prstGeom>
        </p:spPr>
      </p:pic>
      <p:pic>
        <p:nvPicPr>
          <p:cNvPr id="9" name="Picture 8">
            <a:extLst>
              <a:ext uri="{FF2B5EF4-FFF2-40B4-BE49-F238E27FC236}">
                <a16:creationId xmlns:a16="http://schemas.microsoft.com/office/drawing/2014/main" id="{7DE03DDA-7D18-5D3A-C656-481AD812BCC4}"/>
              </a:ext>
            </a:extLst>
          </p:cNvPr>
          <p:cNvPicPr>
            <a:picLocks noChangeAspect="1"/>
          </p:cNvPicPr>
          <p:nvPr/>
        </p:nvPicPr>
        <p:blipFill>
          <a:blip r:embed="rId4"/>
          <a:stretch>
            <a:fillRect/>
          </a:stretch>
        </p:blipFill>
        <p:spPr>
          <a:xfrm>
            <a:off x="4084752" y="1139925"/>
            <a:ext cx="3685685" cy="2821623"/>
          </a:xfrm>
          <a:prstGeom prst="rect">
            <a:avLst/>
          </a:prstGeom>
        </p:spPr>
      </p:pic>
      <p:sp>
        <p:nvSpPr>
          <p:cNvPr id="10" name="Rectangle: Rounded Corners 9">
            <a:extLst>
              <a:ext uri="{FF2B5EF4-FFF2-40B4-BE49-F238E27FC236}">
                <a16:creationId xmlns:a16="http://schemas.microsoft.com/office/drawing/2014/main" id="{2B1A94DA-71ED-CB68-47A8-807F89EBFF42}"/>
              </a:ext>
            </a:extLst>
          </p:cNvPr>
          <p:cNvSpPr/>
          <p:nvPr/>
        </p:nvSpPr>
        <p:spPr>
          <a:xfrm>
            <a:off x="4053430" y="1177617"/>
            <a:ext cx="3761014" cy="2694889"/>
          </a:xfrm>
          <a:prstGeom prst="roundRect">
            <a:avLst>
              <a:gd name="adj" fmla="val 296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pic>
        <p:nvPicPr>
          <p:cNvPr id="12" name="Picture 11">
            <a:extLst>
              <a:ext uri="{FF2B5EF4-FFF2-40B4-BE49-F238E27FC236}">
                <a16:creationId xmlns:a16="http://schemas.microsoft.com/office/drawing/2014/main" id="{1260075D-09DD-E185-E8AC-384F101BABEF}"/>
              </a:ext>
            </a:extLst>
          </p:cNvPr>
          <p:cNvPicPr>
            <a:picLocks noChangeAspect="1"/>
          </p:cNvPicPr>
          <p:nvPr/>
        </p:nvPicPr>
        <p:blipFill>
          <a:blip r:embed="rId5"/>
          <a:stretch>
            <a:fillRect/>
          </a:stretch>
        </p:blipFill>
        <p:spPr>
          <a:xfrm>
            <a:off x="7978556" y="1155845"/>
            <a:ext cx="3886603" cy="2806782"/>
          </a:xfrm>
          <a:prstGeom prst="rect">
            <a:avLst/>
          </a:prstGeom>
        </p:spPr>
      </p:pic>
      <p:sp>
        <p:nvSpPr>
          <p:cNvPr id="18" name="Rectangle: Rounded Corners 17">
            <a:extLst>
              <a:ext uri="{FF2B5EF4-FFF2-40B4-BE49-F238E27FC236}">
                <a16:creationId xmlns:a16="http://schemas.microsoft.com/office/drawing/2014/main" id="{49CC3C75-8EF6-7EEA-4BFD-ED54DD2FD2B1}"/>
              </a:ext>
            </a:extLst>
          </p:cNvPr>
          <p:cNvSpPr/>
          <p:nvPr/>
        </p:nvSpPr>
        <p:spPr>
          <a:xfrm>
            <a:off x="7978556" y="1177616"/>
            <a:ext cx="4024650" cy="2694889"/>
          </a:xfrm>
          <a:prstGeom prst="roundRect">
            <a:avLst>
              <a:gd name="adj" fmla="val 296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9" name="Rectangle 18">
            <a:extLst>
              <a:ext uri="{FF2B5EF4-FFF2-40B4-BE49-F238E27FC236}">
                <a16:creationId xmlns:a16="http://schemas.microsoft.com/office/drawing/2014/main" id="{28C25F92-8162-19BE-06C2-289B4B003B1A}"/>
              </a:ext>
            </a:extLst>
          </p:cNvPr>
          <p:cNvSpPr/>
          <p:nvPr/>
        </p:nvSpPr>
        <p:spPr>
          <a:xfrm rot="16200000">
            <a:off x="7690480" y="2411907"/>
            <a:ext cx="862488" cy="198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900" noProof="0" dirty="0">
                <a:solidFill>
                  <a:schemeClr val="tx1"/>
                </a:solidFill>
              </a:rPr>
              <a:t>Current (A)</a:t>
            </a:r>
          </a:p>
        </p:txBody>
      </p:sp>
      <p:sp>
        <p:nvSpPr>
          <p:cNvPr id="20" name="Rectangle 19">
            <a:extLst>
              <a:ext uri="{FF2B5EF4-FFF2-40B4-BE49-F238E27FC236}">
                <a16:creationId xmlns:a16="http://schemas.microsoft.com/office/drawing/2014/main" id="{B0E2AF6B-E6A5-50A4-172F-A2578FB7B524}"/>
              </a:ext>
            </a:extLst>
          </p:cNvPr>
          <p:cNvSpPr/>
          <p:nvPr/>
        </p:nvSpPr>
        <p:spPr>
          <a:xfrm>
            <a:off x="9753600" y="3634207"/>
            <a:ext cx="862488" cy="198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900" noProof="0" dirty="0">
                <a:solidFill>
                  <a:schemeClr val="tx1"/>
                </a:solidFill>
              </a:rPr>
              <a:t>Voltage (V)</a:t>
            </a:r>
          </a:p>
        </p:txBody>
      </p:sp>
      <p:sp>
        <p:nvSpPr>
          <p:cNvPr id="22" name="TextBox 21">
            <a:extLst>
              <a:ext uri="{FF2B5EF4-FFF2-40B4-BE49-F238E27FC236}">
                <a16:creationId xmlns:a16="http://schemas.microsoft.com/office/drawing/2014/main" id="{7E22614E-4D7A-7E36-FBFC-1E1C327543B7}"/>
              </a:ext>
            </a:extLst>
          </p:cNvPr>
          <p:cNvSpPr txBox="1"/>
          <p:nvPr/>
        </p:nvSpPr>
        <p:spPr>
          <a:xfrm>
            <a:off x="241600" y="3921655"/>
            <a:ext cx="3544547" cy="369332"/>
          </a:xfrm>
          <a:prstGeom prst="rect">
            <a:avLst/>
          </a:prstGeom>
          <a:noFill/>
        </p:spPr>
        <p:txBody>
          <a:bodyPr wrap="square" rtlCol="0">
            <a:spAutoFit/>
          </a:bodyPr>
          <a:lstStyle/>
          <a:p>
            <a:pPr algn="ctr"/>
            <a:r>
              <a:rPr lang="en-ZA" noProof="0" dirty="0">
                <a:latin typeface="Arial" panose="020B0604020202020204" pitchFamily="34" charset="0"/>
                <a:cs typeface="Arial" panose="020B0604020202020204" pitchFamily="34" charset="0"/>
              </a:rPr>
              <a:t>Al/PANI/n-Si: 0.5 M HCl</a:t>
            </a:r>
          </a:p>
        </p:txBody>
      </p:sp>
      <p:sp>
        <p:nvSpPr>
          <p:cNvPr id="24" name="TextBox 23">
            <a:extLst>
              <a:ext uri="{FF2B5EF4-FFF2-40B4-BE49-F238E27FC236}">
                <a16:creationId xmlns:a16="http://schemas.microsoft.com/office/drawing/2014/main" id="{4B4EC659-9BD2-C4E0-E94A-FEE98F70D02D}"/>
              </a:ext>
            </a:extLst>
          </p:cNvPr>
          <p:cNvSpPr txBox="1"/>
          <p:nvPr/>
        </p:nvSpPr>
        <p:spPr>
          <a:xfrm>
            <a:off x="4390477" y="3911745"/>
            <a:ext cx="3544547" cy="369332"/>
          </a:xfrm>
          <a:prstGeom prst="rect">
            <a:avLst/>
          </a:prstGeom>
          <a:noFill/>
        </p:spPr>
        <p:txBody>
          <a:bodyPr wrap="square" rtlCol="0">
            <a:spAutoFit/>
          </a:bodyPr>
          <a:lstStyle/>
          <a:p>
            <a:pPr algn="ctr"/>
            <a:r>
              <a:rPr lang="en-ZA" noProof="0" dirty="0">
                <a:latin typeface="Arial" panose="020B0604020202020204" pitchFamily="34" charset="0"/>
                <a:cs typeface="Arial" panose="020B0604020202020204" pitchFamily="34" charset="0"/>
              </a:rPr>
              <a:t>Ag/PANI/ITO: 2.5 M HCl</a:t>
            </a:r>
          </a:p>
        </p:txBody>
      </p:sp>
      <p:sp>
        <p:nvSpPr>
          <p:cNvPr id="25" name="TextBox 24">
            <a:extLst>
              <a:ext uri="{FF2B5EF4-FFF2-40B4-BE49-F238E27FC236}">
                <a16:creationId xmlns:a16="http://schemas.microsoft.com/office/drawing/2014/main" id="{D3D907F2-5E95-85ED-CC7B-423D71B788B0}"/>
              </a:ext>
            </a:extLst>
          </p:cNvPr>
          <p:cNvSpPr txBox="1"/>
          <p:nvPr/>
        </p:nvSpPr>
        <p:spPr>
          <a:xfrm>
            <a:off x="8524762" y="3921655"/>
            <a:ext cx="3544547" cy="369332"/>
          </a:xfrm>
          <a:prstGeom prst="rect">
            <a:avLst/>
          </a:prstGeom>
          <a:noFill/>
        </p:spPr>
        <p:txBody>
          <a:bodyPr wrap="square" rtlCol="0">
            <a:spAutoFit/>
          </a:bodyPr>
          <a:lstStyle/>
          <a:p>
            <a:pPr algn="ctr"/>
            <a:r>
              <a:rPr lang="en-ZA" noProof="0" dirty="0">
                <a:latin typeface="Arial" panose="020B0604020202020204" pitchFamily="34" charset="0"/>
                <a:cs typeface="Arial" panose="020B0604020202020204" pitchFamily="34" charset="0"/>
              </a:rPr>
              <a:t>Ag/PANI/ITO: 1.5 M HCl</a:t>
            </a:r>
          </a:p>
        </p:txBody>
      </p:sp>
      <p:graphicFrame>
        <p:nvGraphicFramePr>
          <p:cNvPr id="30" name="Table 0">
            <a:extLst>
              <a:ext uri="{FF2B5EF4-FFF2-40B4-BE49-F238E27FC236}">
                <a16:creationId xmlns:a16="http://schemas.microsoft.com/office/drawing/2014/main" id="{A26EE460-9549-BFA5-F4F2-BF0784C1190E}"/>
              </a:ext>
            </a:extLst>
          </p:cNvPr>
          <p:cNvGraphicFramePr>
            <a:graphicFrameLocks noGrp="1"/>
          </p:cNvGraphicFramePr>
          <p:nvPr>
            <p:extLst>
              <p:ext uri="{D42A27DB-BD31-4B8C-83A1-F6EECF244321}">
                <p14:modId xmlns:p14="http://schemas.microsoft.com/office/powerpoint/2010/main" val="1475270464"/>
              </p:ext>
            </p:extLst>
          </p:nvPr>
        </p:nvGraphicFramePr>
        <p:xfrm>
          <a:off x="122691" y="4266548"/>
          <a:ext cx="12053484" cy="1463040"/>
        </p:xfrm>
        <a:graphic>
          <a:graphicData uri="http://schemas.openxmlformats.org/drawingml/2006/table">
            <a:tbl>
              <a:tblPr/>
              <a:tblGrid>
                <a:gridCol w="1918884">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44829">
                  <a:extLst>
                    <a:ext uri="{9D8B030D-6E8A-4147-A177-3AD203B41FA5}">
                      <a16:colId xmlns:a16="http://schemas.microsoft.com/office/drawing/2014/main" val="20002"/>
                    </a:ext>
                  </a:extLst>
                </a:gridCol>
                <a:gridCol w="3013371">
                  <a:extLst>
                    <a:ext uri="{9D8B030D-6E8A-4147-A177-3AD203B41FA5}">
                      <a16:colId xmlns:a16="http://schemas.microsoft.com/office/drawing/2014/main" val="20003"/>
                    </a:ext>
                  </a:extLst>
                </a:gridCol>
              </a:tblGrid>
              <a:tr h="353055">
                <a:tc>
                  <a:txBody>
                    <a:bodyPr/>
                    <a:lstStyle/>
                    <a:p>
                      <a:pPr marL="0" indent="0">
                        <a:buNone/>
                      </a:pPr>
                      <a:r>
                        <a:rPr lang="en-ZA" sz="1800" b="1" noProof="0" dirty="0">
                          <a:solidFill>
                            <a:srgbClr val="FFFFFF"/>
                          </a:solidFill>
                          <a:latin typeface="Arial" panose="020B0604020202020204" pitchFamily="34" charset="0"/>
                          <a:ea typeface="Calibri" pitchFamily="34" charset="-122"/>
                          <a:cs typeface="Arial" panose="020B0604020202020204" pitchFamily="34" charset="0"/>
                        </a:rPr>
                        <a:t>Device</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buNone/>
                      </a:pPr>
                      <a:r>
                        <a:rPr lang="en-ZA" sz="1800" b="1" noProof="0" dirty="0">
                          <a:solidFill>
                            <a:srgbClr val="FFFFFF"/>
                          </a:solidFill>
                          <a:latin typeface="Arial" panose="020B0604020202020204" pitchFamily="34" charset="0"/>
                          <a:ea typeface="Calibri" pitchFamily="34" charset="-122"/>
                          <a:cs typeface="Arial" panose="020B0604020202020204" pitchFamily="34" charset="0"/>
                        </a:rPr>
                        <a:t>Doping</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buNone/>
                      </a:pPr>
                      <a:r>
                        <a:rPr lang="en-ZA" sz="1800" b="1" noProof="0" dirty="0">
                          <a:solidFill>
                            <a:srgbClr val="FFFFFF"/>
                          </a:solidFill>
                          <a:latin typeface="Arial" panose="020B0604020202020204" pitchFamily="34" charset="0"/>
                          <a:ea typeface="Calibri" pitchFamily="34" charset="-122"/>
                          <a:cs typeface="Arial" panose="020B0604020202020204" pitchFamily="34" charset="0"/>
                        </a:rPr>
                        <a:t>I-V Behaviour</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buNone/>
                      </a:pPr>
                      <a:r>
                        <a:rPr lang="en-ZA" sz="1800" b="1" noProof="0" dirty="0">
                          <a:solidFill>
                            <a:srgbClr val="FFFFFF"/>
                          </a:solidFill>
                          <a:latin typeface="Arial" panose="020B0604020202020204" pitchFamily="34" charset="0"/>
                          <a:ea typeface="Calibri" pitchFamily="34" charset="-122"/>
                          <a:cs typeface="Arial" panose="020B0604020202020204" pitchFamily="34" charset="0"/>
                        </a:rPr>
                        <a:t>Diode?</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extLst>
                  <a:ext uri="{0D108BD9-81ED-4DB2-BD59-A6C34878D82A}">
                    <a16:rowId xmlns:a16="http://schemas.microsoft.com/office/drawing/2014/main" val="10000"/>
                  </a:ext>
                </a:extLst>
              </a:tr>
              <a:tr h="296157">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Al / PANI / n-Si</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0.5 M HCl</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Linear — ohmic (no rectification)</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  No</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0202">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Ag / PANI / ITO</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2.5 M HCl</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Fluctuating — inconclusive</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  No</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marL="0" indent="0">
                        <a:buNone/>
                      </a:pPr>
                      <a:r>
                        <a:rPr lang="en-ZA" sz="1800" b="1" noProof="0" dirty="0">
                          <a:solidFill>
                            <a:srgbClr val="1B4F8A"/>
                          </a:solidFill>
                          <a:latin typeface="Arial" panose="020B0604020202020204" pitchFamily="34" charset="0"/>
                          <a:ea typeface="Calibri" pitchFamily="34" charset="-122"/>
                          <a:cs typeface="Arial" panose="020B0604020202020204" pitchFamily="34" charset="0"/>
                        </a:rPr>
                        <a:t>Ag / PANI / ITO</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b="1" noProof="0" dirty="0">
                          <a:solidFill>
                            <a:srgbClr val="1B4F8A"/>
                          </a:solidFill>
                          <a:latin typeface="Arial" panose="020B0604020202020204" pitchFamily="34" charset="0"/>
                          <a:ea typeface="Calibri" pitchFamily="34" charset="-122"/>
                          <a:cs typeface="Arial" panose="020B0604020202020204" pitchFamily="34" charset="0"/>
                        </a:rPr>
                        <a:t>1.5 M HCl</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b="1" noProof="0" dirty="0">
                          <a:solidFill>
                            <a:srgbClr val="1E7E4A"/>
                          </a:solidFill>
                          <a:latin typeface="Arial" panose="020B0604020202020204" pitchFamily="34" charset="0"/>
                          <a:ea typeface="Calibri" pitchFamily="34" charset="-122"/>
                          <a:cs typeface="Arial" panose="020B0604020202020204" pitchFamily="34" charset="0"/>
                        </a:rPr>
                        <a:t>Rectifying I-V — Schottky diode confirmed  ✓</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b="1" noProof="0" dirty="0">
                          <a:solidFill>
                            <a:srgbClr val="1E7E4A"/>
                          </a:solidFill>
                          <a:latin typeface="Arial" panose="020B0604020202020204" pitchFamily="34" charset="0"/>
                          <a:ea typeface="Calibri" pitchFamily="34" charset="-122"/>
                          <a:cs typeface="Arial" panose="020B0604020202020204" pitchFamily="34" charset="0"/>
                        </a:rPr>
                        <a:t>✓  YES</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pSp>
        <p:nvGrpSpPr>
          <p:cNvPr id="31" name="Group 30">
            <a:extLst>
              <a:ext uri="{FF2B5EF4-FFF2-40B4-BE49-F238E27FC236}">
                <a16:creationId xmlns:a16="http://schemas.microsoft.com/office/drawing/2014/main" id="{9D808379-9B0F-6931-28A0-F5268250CE73}"/>
              </a:ext>
            </a:extLst>
          </p:cNvPr>
          <p:cNvGrpSpPr/>
          <p:nvPr/>
        </p:nvGrpSpPr>
        <p:grpSpPr>
          <a:xfrm>
            <a:off x="5715008" y="5953161"/>
            <a:ext cx="761984" cy="685800"/>
            <a:chOff x="5715008" y="5953161"/>
            <a:chExt cx="761984" cy="685800"/>
          </a:xfrm>
        </p:grpSpPr>
        <p:sp>
          <p:nvSpPr>
            <p:cNvPr id="32" name="Oval 31">
              <a:extLst>
                <a:ext uri="{FF2B5EF4-FFF2-40B4-BE49-F238E27FC236}">
                  <a16:creationId xmlns:a16="http://schemas.microsoft.com/office/drawing/2014/main" id="{F6CAD16F-E129-9988-D424-FC02DB5E518A}"/>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3" name="TextBox 32">
              <a:extLst>
                <a:ext uri="{FF2B5EF4-FFF2-40B4-BE49-F238E27FC236}">
                  <a16:creationId xmlns:a16="http://schemas.microsoft.com/office/drawing/2014/main" id="{594791AC-BC1E-B1C4-29A7-AC31D97C7F05}"/>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12</a:t>
              </a:r>
            </a:p>
          </p:txBody>
        </p:sp>
      </p:grpSp>
    </p:spTree>
    <p:extLst>
      <p:ext uri="{BB962C8B-B14F-4D97-AF65-F5344CB8AC3E}">
        <p14:creationId xmlns:p14="http://schemas.microsoft.com/office/powerpoint/2010/main" val="10827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2A67-5041-5400-DB7B-695E188F1E84}"/>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CFEEF2F9-E400-C26C-1770-8856B64BA057}"/>
              </a:ext>
            </a:extLst>
          </p:cNvPr>
          <p:cNvGrpSpPr/>
          <p:nvPr/>
        </p:nvGrpSpPr>
        <p:grpSpPr>
          <a:xfrm>
            <a:off x="0" y="0"/>
            <a:ext cx="12268200" cy="1120745"/>
            <a:chOff x="0" y="0"/>
            <a:chExt cx="12268200" cy="1120745"/>
          </a:xfrm>
        </p:grpSpPr>
        <p:sp>
          <p:nvSpPr>
            <p:cNvPr id="27" name="Shape 0">
              <a:extLst>
                <a:ext uri="{FF2B5EF4-FFF2-40B4-BE49-F238E27FC236}">
                  <a16:creationId xmlns:a16="http://schemas.microsoft.com/office/drawing/2014/main" id="{8E0F49EC-34C4-7C0E-95DF-3F42E6617912}"/>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5205ACEC-27E3-79AA-C935-22BE837F7F87}"/>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Electrical properties</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7C1C7236-684E-1356-41E1-50875626F7B2}"/>
                </a:ext>
              </a:extLst>
            </p:cNvPr>
            <p:cNvSpPr/>
            <p:nvPr/>
          </p:nvSpPr>
          <p:spPr>
            <a:xfrm>
              <a:off x="76199" y="676221"/>
              <a:ext cx="11939515" cy="444524"/>
            </a:xfrm>
            <a:prstGeom prst="rect">
              <a:avLst/>
            </a:prstGeom>
            <a:noFill/>
            <a:ln/>
          </p:spPr>
          <p:txBody>
            <a:bodyPr wrap="square" lIns="0" tIns="0" rIns="0" bIns="0" rtlCol="0" anchor="ctr"/>
            <a:lstStyle/>
            <a:p>
              <a:pPr marL="0" indent="0">
                <a:buNone/>
              </a:pPr>
              <a:r>
                <a:rPr lang="en-ZA" sz="2000" noProof="0" dirty="0">
                  <a:solidFill>
                    <a:srgbClr val="CADCFC"/>
                  </a:solidFill>
                  <a:latin typeface="Arial" panose="020B0604020202020204" pitchFamily="34" charset="0"/>
                  <a:ea typeface="Calibri" pitchFamily="34" charset="-122"/>
                  <a:cs typeface="Arial" panose="020B0604020202020204" pitchFamily="34" charset="0"/>
                </a:rPr>
                <a:t>I-V Measurements: Three device configurations tested at 300 K, bias range ±1 V (Keithley 2700E)</a:t>
              </a:r>
              <a:endParaRPr lang="en-ZA" sz="2000" noProof="0" dirty="0">
                <a:latin typeface="Arial" panose="020B0604020202020204" pitchFamily="34" charset="0"/>
                <a:cs typeface="Arial" panose="020B0604020202020204" pitchFamily="34" charset="0"/>
              </a:endParaRPr>
            </a:p>
          </p:txBody>
        </p:sp>
      </p:grpSp>
      <p:sp>
        <p:nvSpPr>
          <p:cNvPr id="14" name="Rectangle: Rounded Corners 13">
            <a:extLst>
              <a:ext uri="{FF2B5EF4-FFF2-40B4-BE49-F238E27FC236}">
                <a16:creationId xmlns:a16="http://schemas.microsoft.com/office/drawing/2014/main" id="{12300DDD-FA2B-9096-B266-03F4ABE26D21}"/>
              </a:ext>
            </a:extLst>
          </p:cNvPr>
          <p:cNvSpPr/>
          <p:nvPr/>
        </p:nvSpPr>
        <p:spPr>
          <a:xfrm>
            <a:off x="125186" y="1165643"/>
            <a:ext cx="4811737" cy="3765796"/>
          </a:xfrm>
          <a:prstGeom prst="roundRect">
            <a:avLst>
              <a:gd name="adj" fmla="val 296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7" name="TextBox 6">
            <a:extLst>
              <a:ext uri="{FF2B5EF4-FFF2-40B4-BE49-F238E27FC236}">
                <a16:creationId xmlns:a16="http://schemas.microsoft.com/office/drawing/2014/main" id="{71C3EA0F-B659-855B-6F7A-F991C76ED11E}"/>
              </a:ext>
            </a:extLst>
          </p:cNvPr>
          <p:cNvSpPr txBox="1"/>
          <p:nvPr/>
        </p:nvSpPr>
        <p:spPr>
          <a:xfrm>
            <a:off x="381000" y="4936827"/>
            <a:ext cx="3886200" cy="872034"/>
          </a:xfrm>
          <a:prstGeom prst="rect">
            <a:avLst/>
          </a:prstGeom>
          <a:noFill/>
        </p:spPr>
        <p:txBody>
          <a:bodyPr wrap="square">
            <a:spAutoFit/>
          </a:bodyPr>
          <a:lstStyle/>
          <a:p>
            <a:pPr algn="ctr">
              <a:lnSpc>
                <a:spcPct val="150000"/>
              </a:lnSpc>
              <a:spcAft>
                <a:spcPts val="800"/>
              </a:spcAft>
              <a:buNone/>
            </a:pPr>
            <a:r>
              <a:rPr lang="en-ZA" sz="1800" i="1" noProof="0" dirty="0">
                <a:effectLst/>
                <a:latin typeface="Arial" panose="020B0604020202020204" pitchFamily="34" charset="0"/>
                <a:ea typeface="Calibri" panose="020F0502020204030204" pitchFamily="34" charset="0"/>
                <a:cs typeface="Arial" panose="020B0604020202020204" pitchFamily="34" charset="0"/>
              </a:rPr>
              <a:t>ln I vs V curve of the ITO/PANI film doped with 1.5M HC</a:t>
            </a:r>
            <a:r>
              <a:rPr lang="en-ZA" i="1" noProof="0" dirty="0">
                <a:latin typeface="Arial" panose="020B0604020202020204" pitchFamily="34" charset="0"/>
                <a:ea typeface="Calibri" panose="020F0502020204030204" pitchFamily="34" charset="0"/>
                <a:cs typeface="Arial" panose="020B0604020202020204" pitchFamily="34" charset="0"/>
              </a:rPr>
              <a:t>l</a:t>
            </a:r>
            <a:endParaRPr lang="en-ZA" sz="1800" noProof="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Shape 3">
            <a:extLst>
              <a:ext uri="{FF2B5EF4-FFF2-40B4-BE49-F238E27FC236}">
                <a16:creationId xmlns:a16="http://schemas.microsoft.com/office/drawing/2014/main" id="{8C203D5C-29AC-B1B5-F0FB-9006C6D6DCD3}"/>
              </a:ext>
            </a:extLst>
          </p:cNvPr>
          <p:cNvSpPr/>
          <p:nvPr/>
        </p:nvSpPr>
        <p:spPr>
          <a:xfrm>
            <a:off x="5298013" y="1253522"/>
            <a:ext cx="6757913" cy="2908058"/>
          </a:xfrm>
          <a:prstGeom prst="roundRect">
            <a:avLst>
              <a:gd name="adj" fmla="val 5333"/>
            </a:avLst>
          </a:prstGeom>
          <a:solidFill>
            <a:srgbClr val="1B4F8A"/>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13" name="Text 4">
            <a:extLst>
              <a:ext uri="{FF2B5EF4-FFF2-40B4-BE49-F238E27FC236}">
                <a16:creationId xmlns:a16="http://schemas.microsoft.com/office/drawing/2014/main" id="{6DA547A9-1494-8FAB-E0E0-780B9FD20518}"/>
              </a:ext>
            </a:extLst>
          </p:cNvPr>
          <p:cNvSpPr/>
          <p:nvPr/>
        </p:nvSpPr>
        <p:spPr>
          <a:xfrm>
            <a:off x="5422321" y="1300588"/>
            <a:ext cx="6509295" cy="420624"/>
          </a:xfrm>
          <a:prstGeom prst="rect">
            <a:avLst/>
          </a:prstGeom>
          <a:noFill/>
          <a:ln/>
        </p:spPr>
        <p:txBody>
          <a:bodyPr wrap="square" lIns="0" tIns="0" rIns="0" bIns="0" rtlCol="0" anchor="ctr"/>
          <a:lstStyle/>
          <a:p>
            <a:pPr marL="0" indent="0">
              <a:buNone/>
            </a:pPr>
            <a:r>
              <a:rPr lang="en-ZA" sz="1600" b="1" noProof="0" dirty="0">
                <a:solidFill>
                  <a:srgbClr val="E8A820"/>
                </a:solidFill>
                <a:latin typeface="Arial" panose="020B0604020202020204" pitchFamily="34" charset="0"/>
                <a:ea typeface="Cambria" pitchFamily="34" charset="-122"/>
                <a:cs typeface="Arial" panose="020B0604020202020204" pitchFamily="34" charset="0"/>
              </a:rPr>
              <a:t>Shockley Thermionic Emission Equation</a:t>
            </a:r>
            <a:endParaRPr lang="en-ZA" sz="1600" noProof="0" dirty="0">
              <a:latin typeface="Arial" panose="020B0604020202020204" pitchFamily="34" charset="0"/>
              <a:cs typeface="Arial" panose="020B0604020202020204" pitchFamily="34" charset="0"/>
            </a:endParaRPr>
          </a:p>
        </p:txBody>
      </p:sp>
      <p:sp>
        <p:nvSpPr>
          <p:cNvPr id="15" name="Text 5">
            <a:extLst>
              <a:ext uri="{FF2B5EF4-FFF2-40B4-BE49-F238E27FC236}">
                <a16:creationId xmlns:a16="http://schemas.microsoft.com/office/drawing/2014/main" id="{9A34920A-A165-309B-9C3B-3D3648DB231F}"/>
              </a:ext>
            </a:extLst>
          </p:cNvPr>
          <p:cNvSpPr/>
          <p:nvPr/>
        </p:nvSpPr>
        <p:spPr>
          <a:xfrm>
            <a:off x="5422321" y="1654032"/>
            <a:ext cx="6312730" cy="457200"/>
          </a:xfrm>
          <a:prstGeom prst="rect">
            <a:avLst/>
          </a:prstGeom>
          <a:noFill/>
          <a:ln/>
        </p:spPr>
        <p:txBody>
          <a:bodyPr wrap="square" lIns="0" tIns="0" rIns="0" bIns="0" rtlCol="0" anchor="ctr"/>
          <a:lstStyle/>
          <a:p>
            <a:pPr marL="0" indent="0" algn="ctr">
              <a:buNone/>
            </a:pP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I = Iₛ · </a:t>
            </a:r>
            <a:r>
              <a:rPr lang="en-ZA" sz="1600" b="1" noProof="0" dirty="0">
                <a:solidFill>
                  <a:srgbClr val="FFFFFF"/>
                </a:solidFill>
                <a:latin typeface="Arial" panose="020B0604020202020204" pitchFamily="34" charset="0"/>
                <a:ea typeface="Cambria" pitchFamily="34" charset="-122"/>
                <a:cs typeface="Arial" panose="020B0604020202020204" pitchFamily="34" charset="0"/>
              </a:rPr>
              <a:t>[ exp</a:t>
            </a: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a:t>
            </a:r>
            <a:r>
              <a:rPr lang="en-ZA" sz="1600" b="1" i="1" noProof="0" dirty="0" err="1">
                <a:solidFill>
                  <a:srgbClr val="FFFFFF"/>
                </a:solidFill>
                <a:latin typeface="Arial" panose="020B0604020202020204" pitchFamily="34" charset="0"/>
                <a:ea typeface="Cambria" pitchFamily="34" charset="-122"/>
                <a:cs typeface="Arial" panose="020B0604020202020204" pitchFamily="34" charset="0"/>
              </a:rPr>
              <a:t>qV</a:t>
            </a: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 / </a:t>
            </a:r>
            <a:r>
              <a:rPr lang="en-ZA" sz="1600" b="1" i="1" noProof="0" dirty="0" err="1">
                <a:solidFill>
                  <a:srgbClr val="FFFFFF"/>
                </a:solidFill>
                <a:latin typeface="Arial" panose="020B0604020202020204" pitchFamily="34" charset="0"/>
                <a:ea typeface="Cambria" pitchFamily="34" charset="-122"/>
                <a:cs typeface="Arial" panose="020B0604020202020204" pitchFamily="34" charset="0"/>
              </a:rPr>
              <a:t>ηkT</a:t>
            </a: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 − </a:t>
            </a:r>
            <a:r>
              <a:rPr lang="en-ZA" sz="1600" b="1" noProof="0" dirty="0">
                <a:solidFill>
                  <a:srgbClr val="FFFFFF"/>
                </a:solidFill>
                <a:latin typeface="Arial" panose="020B0604020202020204" pitchFamily="34" charset="0"/>
                <a:ea typeface="Cambria" pitchFamily="34" charset="-122"/>
                <a:cs typeface="Arial" panose="020B0604020202020204" pitchFamily="34" charset="0"/>
              </a:rPr>
              <a:t>1</a:t>
            </a: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 </a:t>
            </a:r>
            <a:r>
              <a:rPr lang="en-ZA" sz="1600" b="1" noProof="0" dirty="0">
                <a:solidFill>
                  <a:srgbClr val="FFFFFF"/>
                </a:solidFill>
                <a:latin typeface="Arial" panose="020B0604020202020204" pitchFamily="34" charset="0"/>
                <a:ea typeface="Cambria" pitchFamily="34" charset="-122"/>
                <a:cs typeface="Arial" panose="020B0604020202020204" pitchFamily="34" charset="0"/>
              </a:rPr>
              <a:t>]</a:t>
            </a:r>
            <a:endParaRPr lang="en-ZA" sz="1600" noProof="0" dirty="0">
              <a:latin typeface="Arial" panose="020B0604020202020204" pitchFamily="34" charset="0"/>
              <a:cs typeface="Arial" panose="020B0604020202020204" pitchFamily="34" charset="0"/>
            </a:endParaRPr>
          </a:p>
        </p:txBody>
      </p:sp>
      <p:sp>
        <p:nvSpPr>
          <p:cNvPr id="16" name="Text 6">
            <a:extLst>
              <a:ext uri="{FF2B5EF4-FFF2-40B4-BE49-F238E27FC236}">
                <a16:creationId xmlns:a16="http://schemas.microsoft.com/office/drawing/2014/main" id="{3189D673-212C-6C0C-FA60-DFA9E8218A33}"/>
              </a:ext>
            </a:extLst>
          </p:cNvPr>
          <p:cNvSpPr/>
          <p:nvPr/>
        </p:nvSpPr>
        <p:spPr>
          <a:xfrm>
            <a:off x="5445328" y="2033508"/>
            <a:ext cx="6509295" cy="420624"/>
          </a:xfrm>
          <a:prstGeom prst="rect">
            <a:avLst/>
          </a:prstGeom>
          <a:noFill/>
          <a:ln/>
        </p:spPr>
        <p:txBody>
          <a:bodyPr wrap="square" lIns="0" tIns="0" rIns="0" bIns="0" rtlCol="0" anchor="ctr"/>
          <a:lstStyle/>
          <a:p>
            <a:pPr marL="0" indent="0" algn="l">
              <a:buNone/>
            </a:pPr>
            <a:r>
              <a:rPr lang="en-ZA" sz="1600" i="1" noProof="0" dirty="0">
                <a:solidFill>
                  <a:srgbClr val="AABBDD"/>
                </a:solidFill>
                <a:latin typeface="Arial" panose="020B0604020202020204" pitchFamily="34" charset="0"/>
                <a:ea typeface="Calibri" pitchFamily="34" charset="-122"/>
                <a:cs typeface="Arial" panose="020B0604020202020204" pitchFamily="34" charset="0"/>
              </a:rPr>
              <a:t>Iₛ</a:t>
            </a:r>
            <a:r>
              <a:rPr lang="en-ZA" sz="1600" noProof="0" dirty="0">
                <a:solidFill>
                  <a:srgbClr val="AABBDD"/>
                </a:solidFill>
                <a:latin typeface="Arial" panose="020B0604020202020204" pitchFamily="34" charset="0"/>
                <a:ea typeface="Calibri" pitchFamily="34" charset="-122"/>
                <a:cs typeface="Arial" panose="020B0604020202020204" pitchFamily="34" charset="0"/>
              </a:rPr>
              <a:t> = saturation current, </a:t>
            </a:r>
            <a:r>
              <a:rPr lang="en-ZA" sz="1600" i="1" noProof="0" dirty="0">
                <a:solidFill>
                  <a:srgbClr val="AABBDD"/>
                </a:solidFill>
                <a:latin typeface="Arial" panose="020B0604020202020204" pitchFamily="34" charset="0"/>
                <a:ea typeface="Calibri" pitchFamily="34" charset="-122"/>
                <a:cs typeface="Arial" panose="020B0604020202020204" pitchFamily="34" charset="0"/>
              </a:rPr>
              <a:t>η</a:t>
            </a:r>
            <a:r>
              <a:rPr lang="en-ZA" sz="1600" noProof="0" dirty="0">
                <a:solidFill>
                  <a:srgbClr val="AABBDD"/>
                </a:solidFill>
                <a:latin typeface="Arial" panose="020B0604020202020204" pitchFamily="34" charset="0"/>
                <a:ea typeface="Calibri" pitchFamily="34" charset="-122"/>
                <a:cs typeface="Arial" panose="020B0604020202020204" pitchFamily="34" charset="0"/>
              </a:rPr>
              <a:t> = </a:t>
            </a:r>
            <a:r>
              <a:rPr lang="en-ZA" sz="1600" noProof="0" dirty="0" err="1">
                <a:solidFill>
                  <a:srgbClr val="AABBDD"/>
                </a:solidFill>
                <a:latin typeface="Arial" panose="020B0604020202020204" pitchFamily="34" charset="0"/>
                <a:ea typeface="Calibri" pitchFamily="34" charset="-122"/>
                <a:cs typeface="Arial" panose="020B0604020202020204" pitchFamily="34" charset="0"/>
              </a:rPr>
              <a:t>ideality</a:t>
            </a:r>
            <a:r>
              <a:rPr lang="en-ZA" sz="1600" noProof="0" dirty="0">
                <a:solidFill>
                  <a:srgbClr val="AABBDD"/>
                </a:solidFill>
                <a:latin typeface="Arial" panose="020B0604020202020204" pitchFamily="34" charset="0"/>
                <a:ea typeface="Calibri" pitchFamily="34" charset="-122"/>
                <a:cs typeface="Arial" panose="020B0604020202020204" pitchFamily="34" charset="0"/>
              </a:rPr>
              <a:t> factor  (Rhoderick &amp; Williams 1988)</a:t>
            </a:r>
            <a:endParaRPr lang="en-ZA" sz="1600" noProof="0" dirty="0">
              <a:latin typeface="Arial" panose="020B0604020202020204" pitchFamily="34" charset="0"/>
              <a:cs typeface="Arial" panose="020B0604020202020204" pitchFamily="34" charset="0"/>
            </a:endParaRPr>
          </a:p>
        </p:txBody>
      </p:sp>
      <p:sp>
        <p:nvSpPr>
          <p:cNvPr id="17" name="Shape 7">
            <a:extLst>
              <a:ext uri="{FF2B5EF4-FFF2-40B4-BE49-F238E27FC236}">
                <a16:creationId xmlns:a16="http://schemas.microsoft.com/office/drawing/2014/main" id="{301C9C21-781B-9F37-07E4-EAFC7E39456C}"/>
              </a:ext>
            </a:extLst>
          </p:cNvPr>
          <p:cNvSpPr/>
          <p:nvPr/>
        </p:nvSpPr>
        <p:spPr>
          <a:xfrm>
            <a:off x="5298012" y="4298331"/>
            <a:ext cx="6717701" cy="1371600"/>
          </a:xfrm>
          <a:prstGeom prst="roundRect">
            <a:avLst>
              <a:gd name="adj" fmla="val 5333"/>
            </a:avLst>
          </a:prstGeom>
          <a:solidFill>
            <a:srgbClr val="EBF2FA"/>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21" name="Text 8">
            <a:extLst>
              <a:ext uri="{FF2B5EF4-FFF2-40B4-BE49-F238E27FC236}">
                <a16:creationId xmlns:a16="http://schemas.microsoft.com/office/drawing/2014/main" id="{3EA74000-25F5-7AC2-764D-BCC9F0380D5E}"/>
              </a:ext>
            </a:extLst>
          </p:cNvPr>
          <p:cNvSpPr/>
          <p:nvPr/>
        </p:nvSpPr>
        <p:spPr>
          <a:xfrm>
            <a:off x="5654040" y="4368720"/>
            <a:ext cx="3200400" cy="365760"/>
          </a:xfrm>
          <a:prstGeom prst="rect">
            <a:avLst/>
          </a:prstGeom>
          <a:noFill/>
          <a:ln/>
        </p:spPr>
        <p:txBody>
          <a:bodyPr wrap="square" lIns="0" tIns="0" rIns="0" bIns="0" rtlCol="0" anchor="ctr"/>
          <a:lstStyle/>
          <a:p>
            <a:pPr marL="0" indent="0">
              <a:buNone/>
            </a:pPr>
            <a:r>
              <a:rPr lang="en-ZA" sz="1600" b="1" noProof="0" dirty="0">
                <a:solidFill>
                  <a:srgbClr val="1B4F8A"/>
                </a:solidFill>
                <a:latin typeface="Arial" panose="020B0604020202020204" pitchFamily="34" charset="0"/>
                <a:ea typeface="Cambria" pitchFamily="34" charset="-122"/>
                <a:cs typeface="Arial" panose="020B0604020202020204" pitchFamily="34" charset="0"/>
              </a:rPr>
              <a:t>Ideality Factor (</a:t>
            </a:r>
            <a:r>
              <a:rPr lang="en-ZA" sz="1600" b="1" i="1" noProof="0" dirty="0">
                <a:solidFill>
                  <a:srgbClr val="1B4F8A"/>
                </a:solidFill>
                <a:latin typeface="Arial" panose="020B0604020202020204" pitchFamily="34" charset="0"/>
                <a:ea typeface="Cambria" pitchFamily="34" charset="-122"/>
                <a:cs typeface="Arial" panose="020B0604020202020204" pitchFamily="34" charset="0"/>
              </a:rPr>
              <a:t>η</a:t>
            </a:r>
            <a:r>
              <a:rPr lang="en-ZA" sz="1600" b="1" noProof="0" dirty="0">
                <a:solidFill>
                  <a:srgbClr val="1B4F8A"/>
                </a:solidFill>
                <a:latin typeface="Arial" panose="020B0604020202020204" pitchFamily="34" charset="0"/>
                <a:ea typeface="Cambria" pitchFamily="34" charset="-122"/>
                <a:cs typeface="Arial" panose="020B0604020202020204" pitchFamily="34" charset="0"/>
              </a:rPr>
              <a:t>):</a:t>
            </a:r>
            <a:endParaRPr lang="en-ZA" sz="1600" noProof="0" dirty="0">
              <a:latin typeface="Arial" panose="020B0604020202020204" pitchFamily="34" charset="0"/>
              <a:cs typeface="Arial" panose="020B0604020202020204" pitchFamily="34" charset="0"/>
            </a:endParaRPr>
          </a:p>
        </p:txBody>
      </p:sp>
      <p:sp>
        <p:nvSpPr>
          <p:cNvPr id="23" name="Text 9">
            <a:extLst>
              <a:ext uri="{FF2B5EF4-FFF2-40B4-BE49-F238E27FC236}">
                <a16:creationId xmlns:a16="http://schemas.microsoft.com/office/drawing/2014/main" id="{4B521B89-CBBD-52A6-1746-A0E0233E4261}"/>
              </a:ext>
            </a:extLst>
          </p:cNvPr>
          <p:cNvSpPr/>
          <p:nvPr/>
        </p:nvSpPr>
        <p:spPr>
          <a:xfrm>
            <a:off x="5654040" y="4688760"/>
            <a:ext cx="5699760" cy="914400"/>
          </a:xfrm>
          <a:prstGeom prst="rect">
            <a:avLst/>
          </a:prstGeom>
          <a:noFill/>
          <a:ln/>
        </p:spPr>
        <p:txBody>
          <a:bodyPr wrap="square" lIns="50800" tIns="50800" rIns="50800" bIns="50800" rtlCol="0" anchor="t"/>
          <a:lstStyle/>
          <a:p>
            <a:pPr marL="342900" indent="-342900">
              <a:spcAft>
                <a:spcPts val="500"/>
              </a:spcAft>
              <a:buSzPct val="100000"/>
              <a:buChar char="•"/>
            </a:pPr>
            <a:r>
              <a:rPr lang="en-ZA" sz="1600" i="1" noProof="0" dirty="0">
                <a:solidFill>
                  <a:srgbClr val="1A2B3C"/>
                </a:solidFill>
                <a:latin typeface="Arial" panose="020B0604020202020204" pitchFamily="34" charset="0"/>
                <a:ea typeface="Calibri" pitchFamily="34" charset="-122"/>
                <a:cs typeface="Arial" panose="020B0604020202020204" pitchFamily="34" charset="0"/>
              </a:rPr>
              <a:t>η</a:t>
            </a:r>
            <a:r>
              <a:rPr lang="en-ZA" sz="1600" noProof="0" dirty="0">
                <a:solidFill>
                  <a:srgbClr val="1A2B3C"/>
                </a:solidFill>
                <a:latin typeface="Arial" panose="020B0604020202020204" pitchFamily="34" charset="0"/>
                <a:ea typeface="Calibri" pitchFamily="34" charset="-122"/>
                <a:cs typeface="Arial" panose="020B0604020202020204" pitchFamily="34" charset="0"/>
              </a:rPr>
              <a:t> = 1 → ideal thermionic emission</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i="1" noProof="0" dirty="0">
                <a:solidFill>
                  <a:srgbClr val="FF0000"/>
                </a:solidFill>
                <a:latin typeface="Arial" panose="020B0604020202020204" pitchFamily="34" charset="0"/>
                <a:ea typeface="Calibri" pitchFamily="34" charset="-122"/>
                <a:cs typeface="Arial" panose="020B0604020202020204" pitchFamily="34" charset="0"/>
              </a:rPr>
              <a:t>η</a:t>
            </a:r>
            <a:r>
              <a:rPr lang="en-ZA" sz="1600" noProof="0" dirty="0">
                <a:solidFill>
                  <a:srgbClr val="FF0000"/>
                </a:solidFill>
                <a:latin typeface="Arial" panose="020B0604020202020204" pitchFamily="34" charset="0"/>
                <a:ea typeface="Calibri" pitchFamily="34" charset="-122"/>
                <a:cs typeface="Arial" panose="020B0604020202020204" pitchFamily="34" charset="0"/>
              </a:rPr>
              <a:t> = 2 → recombination-dominated ← this device</a:t>
            </a:r>
            <a:endParaRPr lang="en-ZA" sz="1600" noProof="0" dirty="0">
              <a:solidFill>
                <a:srgbClr val="FF0000"/>
              </a:solidFill>
              <a:latin typeface="Arial" panose="020B0604020202020204" pitchFamily="34" charset="0"/>
              <a:cs typeface="Arial" panose="020B0604020202020204" pitchFamily="34" charset="0"/>
            </a:endParaRPr>
          </a:p>
          <a:p>
            <a:pPr marL="342900" indent="-342900">
              <a:spcAft>
                <a:spcPts val="500"/>
              </a:spcAft>
              <a:buSzPct val="100000"/>
              <a:buChar char="•"/>
            </a:pPr>
            <a:r>
              <a:rPr lang="en-ZA" sz="1600" i="1" noProof="0" dirty="0">
                <a:solidFill>
                  <a:srgbClr val="1A2B3C"/>
                </a:solidFill>
                <a:latin typeface="Arial" panose="020B0604020202020204" pitchFamily="34" charset="0"/>
                <a:ea typeface="Calibri" pitchFamily="34" charset="-122"/>
                <a:cs typeface="Arial" panose="020B0604020202020204" pitchFamily="34" charset="0"/>
              </a:rPr>
              <a:t>η</a:t>
            </a:r>
            <a:r>
              <a:rPr lang="en-ZA" sz="1600" noProof="0" dirty="0">
                <a:solidFill>
                  <a:srgbClr val="1A2B3C"/>
                </a:solidFill>
                <a:latin typeface="Arial" panose="020B0604020202020204" pitchFamily="34" charset="0"/>
                <a:ea typeface="Calibri" pitchFamily="34" charset="-122"/>
                <a:cs typeface="Arial" panose="020B0604020202020204" pitchFamily="34" charset="0"/>
              </a:rPr>
              <a:t> &gt; 2 → interface traps / series resistance</a:t>
            </a:r>
            <a:endParaRPr lang="en-ZA" sz="1600" noProof="0" dirty="0">
              <a:latin typeface="Arial" panose="020B0604020202020204" pitchFamily="34" charset="0"/>
              <a:cs typeface="Arial" panose="020B0604020202020204" pitchFamily="34" charset="0"/>
            </a:endParaRPr>
          </a:p>
        </p:txBody>
      </p:sp>
      <p:sp>
        <p:nvSpPr>
          <p:cNvPr id="33" name="Text 5">
            <a:extLst>
              <a:ext uri="{FF2B5EF4-FFF2-40B4-BE49-F238E27FC236}">
                <a16:creationId xmlns:a16="http://schemas.microsoft.com/office/drawing/2014/main" id="{D451A0DF-509A-DD90-3799-D74CC151557A}"/>
              </a:ext>
            </a:extLst>
          </p:cNvPr>
          <p:cNvSpPr/>
          <p:nvPr/>
        </p:nvSpPr>
        <p:spPr>
          <a:xfrm>
            <a:off x="5470235" y="2367029"/>
            <a:ext cx="6631703" cy="1867861"/>
          </a:xfrm>
          <a:prstGeom prst="rect">
            <a:avLst/>
          </a:prstGeom>
          <a:noFill/>
          <a:ln/>
        </p:spPr>
        <p:txBody>
          <a:bodyPr wrap="square" lIns="0" tIns="0" rIns="0" bIns="0" rtlCol="0" anchor="ctr"/>
          <a:lstStyle/>
          <a:p>
            <a:pPr marL="0" indent="0" algn="l">
              <a:spcAft>
                <a:spcPts val="300"/>
              </a:spcAft>
              <a:buNone/>
            </a:pP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For V &gt; 3kT/q:   </a:t>
            </a:r>
          </a:p>
          <a:p>
            <a:pPr marL="0" indent="0" algn="ctr">
              <a:spcAft>
                <a:spcPts val="300"/>
              </a:spcAft>
              <a:buNone/>
            </a:pP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I = I</a:t>
            </a:r>
            <a:r>
              <a:rPr lang="en-ZA" sz="1600" b="1" i="1" baseline="-25000" noProof="0" dirty="0">
                <a:solidFill>
                  <a:srgbClr val="FFFFFF"/>
                </a:solidFill>
                <a:latin typeface="Arial" panose="020B0604020202020204" pitchFamily="34" charset="0"/>
                <a:ea typeface="Cambria" pitchFamily="34" charset="-122"/>
                <a:cs typeface="Arial" panose="020B0604020202020204" pitchFamily="34" charset="0"/>
              </a:rPr>
              <a:t>s</a:t>
            </a: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 · exp(</a:t>
            </a:r>
            <a:r>
              <a:rPr lang="en-ZA" sz="1600" b="1" i="1" noProof="0" dirty="0" err="1">
                <a:solidFill>
                  <a:srgbClr val="FFFFFF"/>
                </a:solidFill>
                <a:latin typeface="Arial" panose="020B0604020202020204" pitchFamily="34" charset="0"/>
                <a:ea typeface="Cambria" pitchFamily="34" charset="-122"/>
                <a:cs typeface="Arial" panose="020B0604020202020204" pitchFamily="34" charset="0"/>
              </a:rPr>
              <a:t>qV</a:t>
            </a: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a:t>
            </a:r>
            <a:r>
              <a:rPr lang="en-ZA" sz="1600" b="1" i="1" noProof="0" dirty="0" err="1">
                <a:solidFill>
                  <a:srgbClr val="FFFFFF"/>
                </a:solidFill>
                <a:latin typeface="Arial" panose="020B0604020202020204" pitchFamily="34" charset="0"/>
                <a:ea typeface="Cambria" pitchFamily="34" charset="-122"/>
                <a:cs typeface="Arial" panose="020B0604020202020204" pitchFamily="34" charset="0"/>
              </a:rPr>
              <a:t>ηkT</a:t>
            </a: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a:t>
            </a:r>
          </a:p>
          <a:p>
            <a:pPr marL="0" indent="0" algn="ctr">
              <a:spcAft>
                <a:spcPts val="300"/>
              </a:spcAft>
              <a:buNone/>
            </a:pPr>
            <a:endParaRPr lang="en-ZA" sz="1600" b="1" i="1" noProof="0" dirty="0">
              <a:solidFill>
                <a:srgbClr val="FFFFFF"/>
              </a:solidFill>
              <a:latin typeface="Arial" panose="020B0604020202020204" pitchFamily="34" charset="0"/>
              <a:ea typeface="Cambria" pitchFamily="34" charset="-122"/>
              <a:cs typeface="Arial" panose="020B0604020202020204" pitchFamily="34" charset="0"/>
            </a:endParaRPr>
          </a:p>
          <a:p>
            <a:pPr marL="0" indent="0" algn="l">
              <a:spcAft>
                <a:spcPts val="300"/>
              </a:spcAft>
              <a:buNone/>
            </a:pPr>
            <a:r>
              <a:rPr lang="en-ZA" sz="1600" b="1" i="1" noProof="0" dirty="0">
                <a:solidFill>
                  <a:srgbClr val="FFFFFF"/>
                </a:solidFill>
                <a:latin typeface="Arial" panose="020B0604020202020204" pitchFamily="34" charset="0"/>
                <a:ea typeface="Cambria" pitchFamily="34" charset="-122"/>
                <a:cs typeface="Arial" panose="020B0604020202020204" pitchFamily="34" charset="0"/>
              </a:rPr>
              <a:t>Parameters extracted from ln I vs V plot:</a:t>
            </a:r>
          </a:p>
          <a:p>
            <a:pPr algn="l">
              <a:spcAft>
                <a:spcPts val="300"/>
              </a:spcAft>
            </a:pPr>
            <a:r>
              <a:rPr lang="en-ZA" sz="1600" noProof="0" dirty="0">
                <a:solidFill>
                  <a:srgbClr val="AABBDD"/>
                </a:solidFill>
                <a:latin typeface="Arial" panose="020B0604020202020204" pitchFamily="34" charset="0"/>
                <a:ea typeface="Calibri" pitchFamily="34" charset="-122"/>
                <a:cs typeface="Arial" panose="020B0604020202020204" pitchFamily="34" charset="0"/>
              </a:rPr>
              <a:t>Intercept → </a:t>
            </a:r>
            <a:r>
              <a:rPr lang="en-ZA" sz="1600" i="1" noProof="0" dirty="0">
                <a:solidFill>
                  <a:srgbClr val="AABBDD"/>
                </a:solidFill>
                <a:latin typeface="Arial" panose="020B0604020202020204" pitchFamily="34" charset="0"/>
                <a:ea typeface="Calibri" pitchFamily="34" charset="-122"/>
                <a:cs typeface="Arial" panose="020B0604020202020204" pitchFamily="34" charset="0"/>
              </a:rPr>
              <a:t>I</a:t>
            </a:r>
            <a:r>
              <a:rPr lang="en-ZA" sz="1600" i="1" baseline="-25000" noProof="0" dirty="0">
                <a:solidFill>
                  <a:srgbClr val="AABBDD"/>
                </a:solidFill>
                <a:latin typeface="Arial" panose="020B0604020202020204" pitchFamily="34" charset="0"/>
                <a:ea typeface="Calibri" pitchFamily="34" charset="-122"/>
                <a:cs typeface="Arial" panose="020B0604020202020204" pitchFamily="34" charset="0"/>
              </a:rPr>
              <a:t>s</a:t>
            </a:r>
            <a:r>
              <a:rPr lang="en-ZA" sz="1600" noProof="0" dirty="0">
                <a:solidFill>
                  <a:srgbClr val="AABBDD"/>
                </a:solidFill>
                <a:latin typeface="Arial" panose="020B0604020202020204" pitchFamily="34" charset="0"/>
                <a:ea typeface="Calibri" pitchFamily="34" charset="-122"/>
                <a:cs typeface="Arial" panose="020B0604020202020204" pitchFamily="34" charset="0"/>
              </a:rPr>
              <a:t> current: </a:t>
            </a:r>
            <a:r>
              <a:rPr lang="en-ZA" sz="1600" b="1" noProof="0" dirty="0">
                <a:solidFill>
                  <a:srgbClr val="E8A820"/>
                </a:solidFill>
                <a:latin typeface="Arial" panose="020B0604020202020204" pitchFamily="34" charset="0"/>
                <a:ea typeface="Cambria" pitchFamily="34" charset="-122"/>
                <a:cs typeface="Arial" panose="020B0604020202020204" pitchFamily="34" charset="0"/>
              </a:rPr>
              <a:t>1.82 </a:t>
            </a:r>
            <a:r>
              <a:rPr lang="en-ZA" sz="1600" b="1" noProof="0" dirty="0" err="1">
                <a:solidFill>
                  <a:srgbClr val="E8A820"/>
                </a:solidFill>
                <a:latin typeface="Arial" panose="020B0604020202020204" pitchFamily="34" charset="0"/>
                <a:ea typeface="Cambria" pitchFamily="34" charset="-122"/>
                <a:cs typeface="Arial" panose="020B0604020202020204" pitchFamily="34" charset="0"/>
              </a:rPr>
              <a:t>nA</a:t>
            </a:r>
            <a:endParaRPr lang="en-ZA" sz="1600" noProof="0" dirty="0">
              <a:solidFill>
                <a:srgbClr val="AABBDD"/>
              </a:solidFill>
              <a:latin typeface="Arial" panose="020B0604020202020204" pitchFamily="34" charset="0"/>
              <a:ea typeface="Calibri" pitchFamily="34" charset="-122"/>
              <a:cs typeface="Arial" panose="020B0604020202020204" pitchFamily="34" charset="0"/>
            </a:endParaRPr>
          </a:p>
          <a:p>
            <a:pPr marL="0" indent="0" algn="l">
              <a:spcAft>
                <a:spcPts val="300"/>
              </a:spcAft>
              <a:buNone/>
            </a:pPr>
            <a:r>
              <a:rPr lang="en-ZA" sz="1600" noProof="0" dirty="0">
                <a:solidFill>
                  <a:srgbClr val="AABBDD"/>
                </a:solidFill>
                <a:latin typeface="Arial" panose="020B0604020202020204" pitchFamily="34" charset="0"/>
                <a:ea typeface="Calibri" pitchFamily="34" charset="-122"/>
                <a:cs typeface="Arial" panose="020B0604020202020204" pitchFamily="34" charset="0"/>
              </a:rPr>
              <a:t>Slope    → </a:t>
            </a:r>
            <a:r>
              <a:rPr lang="en-ZA" sz="1600" i="1" noProof="0" dirty="0">
                <a:solidFill>
                  <a:srgbClr val="AABBDD"/>
                </a:solidFill>
                <a:latin typeface="Arial" panose="020B0604020202020204" pitchFamily="34" charset="0"/>
                <a:ea typeface="Calibri" pitchFamily="34" charset="-122"/>
                <a:cs typeface="Arial" panose="020B0604020202020204" pitchFamily="34" charset="0"/>
              </a:rPr>
              <a:t>η: </a:t>
            </a:r>
            <a:r>
              <a:rPr lang="en-ZA" sz="1600" b="1" noProof="0" dirty="0">
                <a:solidFill>
                  <a:srgbClr val="E8A820"/>
                </a:solidFill>
                <a:latin typeface="Arial" panose="020B0604020202020204" pitchFamily="34" charset="0"/>
                <a:ea typeface="Cambria" pitchFamily="34" charset="-122"/>
                <a:cs typeface="Arial" panose="020B0604020202020204" pitchFamily="34" charset="0"/>
              </a:rPr>
              <a:t>2</a:t>
            </a:r>
            <a:endParaRPr lang="en-ZA" sz="1600" b="1" i="1" baseline="-25000" noProof="0" dirty="0">
              <a:solidFill>
                <a:srgbClr val="FFFFFF"/>
              </a:solidFill>
              <a:latin typeface="Arial" panose="020B0604020202020204" pitchFamily="34" charset="0"/>
              <a:ea typeface="Cambria" pitchFamily="34" charset="-122"/>
              <a:cs typeface="Arial" panose="020B0604020202020204" pitchFamily="34" charset="0"/>
            </a:endParaRPr>
          </a:p>
        </p:txBody>
      </p:sp>
      <p:pic>
        <p:nvPicPr>
          <p:cNvPr id="36" name="Picture 35">
            <a:extLst>
              <a:ext uri="{FF2B5EF4-FFF2-40B4-BE49-F238E27FC236}">
                <a16:creationId xmlns:a16="http://schemas.microsoft.com/office/drawing/2014/main" id="{98200A92-D84D-B5E8-1C05-76BE60C0180E}"/>
              </a:ext>
            </a:extLst>
          </p:cNvPr>
          <p:cNvPicPr>
            <a:picLocks noChangeAspect="1"/>
          </p:cNvPicPr>
          <p:nvPr/>
        </p:nvPicPr>
        <p:blipFill>
          <a:blip r:embed="rId3"/>
          <a:stretch>
            <a:fillRect/>
          </a:stretch>
        </p:blipFill>
        <p:spPr>
          <a:xfrm>
            <a:off x="-163033" y="1160255"/>
            <a:ext cx="5093855" cy="3917933"/>
          </a:xfrm>
          <a:prstGeom prst="rect">
            <a:avLst/>
          </a:prstGeom>
        </p:spPr>
      </p:pic>
      <p:grpSp>
        <p:nvGrpSpPr>
          <p:cNvPr id="37" name="Group 36">
            <a:extLst>
              <a:ext uri="{FF2B5EF4-FFF2-40B4-BE49-F238E27FC236}">
                <a16:creationId xmlns:a16="http://schemas.microsoft.com/office/drawing/2014/main" id="{1CEDFADD-C30B-71EC-DEA0-167C55FB6E56}"/>
              </a:ext>
            </a:extLst>
          </p:cNvPr>
          <p:cNvGrpSpPr/>
          <p:nvPr/>
        </p:nvGrpSpPr>
        <p:grpSpPr>
          <a:xfrm>
            <a:off x="5715008" y="5953161"/>
            <a:ext cx="761984" cy="685800"/>
            <a:chOff x="5715008" y="5953161"/>
            <a:chExt cx="761984" cy="685800"/>
          </a:xfrm>
        </p:grpSpPr>
        <p:sp>
          <p:nvSpPr>
            <p:cNvPr id="38" name="Oval 37">
              <a:extLst>
                <a:ext uri="{FF2B5EF4-FFF2-40B4-BE49-F238E27FC236}">
                  <a16:creationId xmlns:a16="http://schemas.microsoft.com/office/drawing/2014/main" id="{E5E0D056-F4AB-7699-936F-9C573DB9CB6E}"/>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9" name="TextBox 38">
              <a:extLst>
                <a:ext uri="{FF2B5EF4-FFF2-40B4-BE49-F238E27FC236}">
                  <a16:creationId xmlns:a16="http://schemas.microsoft.com/office/drawing/2014/main" id="{A18BC374-D8FE-A43D-F76C-663E07A13713}"/>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13</a:t>
              </a:r>
            </a:p>
          </p:txBody>
        </p:sp>
      </p:grpSp>
    </p:spTree>
    <p:extLst>
      <p:ext uri="{BB962C8B-B14F-4D97-AF65-F5344CB8AC3E}">
        <p14:creationId xmlns:p14="http://schemas.microsoft.com/office/powerpoint/2010/main" val="3070662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B6DF-AA16-67CA-7268-DDCB39DB1331}"/>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E39B13D0-2A00-F354-D60A-899130640D9F}"/>
              </a:ext>
            </a:extLst>
          </p:cNvPr>
          <p:cNvGrpSpPr/>
          <p:nvPr/>
        </p:nvGrpSpPr>
        <p:grpSpPr>
          <a:xfrm>
            <a:off x="0" y="0"/>
            <a:ext cx="12279086" cy="1115568"/>
            <a:chOff x="0" y="0"/>
            <a:chExt cx="12279086" cy="1115568"/>
          </a:xfrm>
        </p:grpSpPr>
        <p:sp>
          <p:nvSpPr>
            <p:cNvPr id="27" name="Shape 0">
              <a:extLst>
                <a:ext uri="{FF2B5EF4-FFF2-40B4-BE49-F238E27FC236}">
                  <a16:creationId xmlns:a16="http://schemas.microsoft.com/office/drawing/2014/main" id="{051C4842-9836-EAD6-7314-CE950882AD7A}"/>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52326FED-25CF-5D0B-77A4-CB78D555CD43}"/>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Electrical properties</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977188F6-DD59-5FA0-13EB-7CC7144295F0}"/>
                </a:ext>
              </a:extLst>
            </p:cNvPr>
            <p:cNvSpPr/>
            <p:nvPr/>
          </p:nvSpPr>
          <p:spPr>
            <a:xfrm>
              <a:off x="87086" y="632276"/>
              <a:ext cx="12192000" cy="444524"/>
            </a:xfrm>
            <a:prstGeom prst="rect">
              <a:avLst/>
            </a:prstGeom>
            <a:noFill/>
            <a:ln/>
          </p:spPr>
          <p:txBody>
            <a:bodyPr wrap="square" lIns="0" tIns="0" rIns="0" bIns="0" rtlCol="0" anchor="ctr"/>
            <a:lstStyle/>
            <a:p>
              <a:r>
                <a:rPr lang="en-ZA" sz="2400" noProof="0" dirty="0">
                  <a:solidFill>
                    <a:srgbClr val="CADCFC"/>
                  </a:solidFill>
                  <a:latin typeface="Arial" panose="020B0604020202020204" pitchFamily="34" charset="0"/>
                  <a:ea typeface="Calibri" pitchFamily="34" charset="-122"/>
                  <a:cs typeface="Arial" panose="020B0604020202020204" pitchFamily="34" charset="0"/>
                </a:rPr>
                <a:t>Schottky Diode Parameters: </a:t>
              </a:r>
              <a:r>
                <a:rPr lang="en-ZA" sz="2400" noProof="0" dirty="0">
                  <a:solidFill>
                    <a:srgbClr val="CADCFC"/>
                  </a:solidFill>
                  <a:latin typeface="Calibri" pitchFamily="34" charset="0"/>
                  <a:ea typeface="Calibri" pitchFamily="34" charset="-122"/>
                  <a:cs typeface="Calibri" pitchFamily="34" charset="-120"/>
                </a:rPr>
                <a:t>Ag / PANI (1.5 M HCl) / ITO device — thermionic emission analysis</a:t>
              </a:r>
              <a:endParaRPr lang="en-ZA" sz="2400" noProof="0" dirty="0"/>
            </a:p>
          </p:txBody>
        </p:sp>
      </p:grpSp>
      <p:sp>
        <p:nvSpPr>
          <p:cNvPr id="4" name="Shape 3">
            <a:extLst>
              <a:ext uri="{FF2B5EF4-FFF2-40B4-BE49-F238E27FC236}">
                <a16:creationId xmlns:a16="http://schemas.microsoft.com/office/drawing/2014/main" id="{4FFC5FE0-CF84-BB4F-CFEA-A07EF1067C57}"/>
              </a:ext>
            </a:extLst>
          </p:cNvPr>
          <p:cNvSpPr/>
          <p:nvPr/>
        </p:nvSpPr>
        <p:spPr>
          <a:xfrm>
            <a:off x="533400" y="1177617"/>
            <a:ext cx="3544752" cy="1738061"/>
          </a:xfrm>
          <a:prstGeom prst="roundRect">
            <a:avLst>
              <a:gd name="adj" fmla="val 5063"/>
            </a:avLst>
          </a:prstGeom>
          <a:solidFill>
            <a:srgbClr val="1B4F8A"/>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5" name="Text 4">
            <a:extLst>
              <a:ext uri="{FF2B5EF4-FFF2-40B4-BE49-F238E27FC236}">
                <a16:creationId xmlns:a16="http://schemas.microsoft.com/office/drawing/2014/main" id="{64E6DB01-4AA4-40EA-FF56-D13E0A8B3FC2}"/>
              </a:ext>
            </a:extLst>
          </p:cNvPr>
          <p:cNvSpPr/>
          <p:nvPr/>
        </p:nvSpPr>
        <p:spPr>
          <a:xfrm>
            <a:off x="533400" y="1265620"/>
            <a:ext cx="3544752" cy="792028"/>
          </a:xfrm>
          <a:prstGeom prst="rect">
            <a:avLst/>
          </a:prstGeom>
          <a:noFill/>
          <a:ln/>
        </p:spPr>
        <p:txBody>
          <a:bodyPr wrap="square" lIns="0" tIns="0" rIns="0" bIns="0" rtlCol="0" anchor="ctr"/>
          <a:lstStyle/>
          <a:p>
            <a:pPr marL="0" indent="0" algn="ctr">
              <a:buNone/>
            </a:pPr>
            <a:r>
              <a:rPr lang="en-ZA" sz="4000" b="1" noProof="0" dirty="0">
                <a:solidFill>
                  <a:srgbClr val="E8A820"/>
                </a:solidFill>
                <a:latin typeface="Arial" panose="020B0604020202020204" pitchFamily="34" charset="0"/>
                <a:ea typeface="Cambria" pitchFamily="34" charset="-122"/>
                <a:cs typeface="Arial" panose="020B0604020202020204" pitchFamily="34" charset="0"/>
              </a:rPr>
              <a:t>2.0</a:t>
            </a:r>
            <a:endParaRPr lang="en-ZA" sz="4000" noProof="0" dirty="0">
              <a:latin typeface="Arial" panose="020B0604020202020204" pitchFamily="34" charset="0"/>
              <a:cs typeface="Arial" panose="020B0604020202020204" pitchFamily="34" charset="0"/>
            </a:endParaRPr>
          </a:p>
        </p:txBody>
      </p:sp>
      <p:sp>
        <p:nvSpPr>
          <p:cNvPr id="6" name="Text 5">
            <a:extLst>
              <a:ext uri="{FF2B5EF4-FFF2-40B4-BE49-F238E27FC236}">
                <a16:creationId xmlns:a16="http://schemas.microsoft.com/office/drawing/2014/main" id="{93EBBCB6-4ED2-FF92-7254-46122F57BB66}"/>
              </a:ext>
            </a:extLst>
          </p:cNvPr>
          <p:cNvSpPr/>
          <p:nvPr/>
        </p:nvSpPr>
        <p:spPr>
          <a:xfrm>
            <a:off x="630516" y="2035647"/>
            <a:ext cx="3350519" cy="396014"/>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libri" pitchFamily="34" charset="-122"/>
                <a:cs typeface="Arial" panose="020B0604020202020204" pitchFamily="34" charset="0"/>
              </a:rPr>
              <a:t>Ideality Factor (</a:t>
            </a:r>
            <a:r>
              <a:rPr lang="en-ZA" sz="2000" b="1" i="1" noProof="0" dirty="0">
                <a:solidFill>
                  <a:srgbClr val="FFFFFF"/>
                </a:solidFill>
                <a:latin typeface="Arial" panose="020B0604020202020204" pitchFamily="34" charset="0"/>
                <a:ea typeface="Calibri" pitchFamily="34" charset="-122"/>
                <a:cs typeface="Arial" panose="020B0604020202020204" pitchFamily="34" charset="0"/>
              </a:rPr>
              <a:t>η</a:t>
            </a:r>
            <a:r>
              <a:rPr lang="en-ZA" sz="2000" b="1" noProof="0" dirty="0">
                <a:solidFill>
                  <a:srgbClr val="FFFFFF"/>
                </a:solidFill>
                <a:latin typeface="Arial" panose="020B0604020202020204" pitchFamily="34" charset="0"/>
                <a:ea typeface="Calibri" pitchFamily="34" charset="-122"/>
                <a:cs typeface="Arial" panose="020B0604020202020204" pitchFamily="34" charset="0"/>
              </a:rPr>
              <a:t>)</a:t>
            </a:r>
            <a:endParaRPr lang="en-ZA" sz="2000" noProof="0" dirty="0">
              <a:latin typeface="Arial" panose="020B0604020202020204" pitchFamily="34" charset="0"/>
              <a:cs typeface="Arial" panose="020B0604020202020204" pitchFamily="34" charset="0"/>
            </a:endParaRPr>
          </a:p>
        </p:txBody>
      </p:sp>
      <p:sp>
        <p:nvSpPr>
          <p:cNvPr id="8" name="Text 6">
            <a:extLst>
              <a:ext uri="{FF2B5EF4-FFF2-40B4-BE49-F238E27FC236}">
                <a16:creationId xmlns:a16="http://schemas.microsoft.com/office/drawing/2014/main" id="{A2D39DAA-CF52-6885-533B-25AE6ADAA174}"/>
              </a:ext>
            </a:extLst>
          </p:cNvPr>
          <p:cNvSpPr/>
          <p:nvPr/>
        </p:nvSpPr>
        <p:spPr>
          <a:xfrm>
            <a:off x="630516" y="2431661"/>
            <a:ext cx="3350519" cy="396014"/>
          </a:xfrm>
          <a:prstGeom prst="rect">
            <a:avLst/>
          </a:prstGeom>
          <a:noFill/>
          <a:ln/>
        </p:spPr>
        <p:txBody>
          <a:bodyPr wrap="square" lIns="0" tIns="0" rIns="0" bIns="0" rtlCol="0" anchor="ctr"/>
          <a:lstStyle/>
          <a:p>
            <a:pPr marL="0" indent="0" algn="ctr">
              <a:buNone/>
            </a:pPr>
            <a:r>
              <a:rPr lang="en-ZA" i="1" noProof="0" dirty="0">
                <a:solidFill>
                  <a:srgbClr val="AABBCC"/>
                </a:solidFill>
                <a:latin typeface="Arial" panose="020B0604020202020204" pitchFamily="34" charset="0"/>
                <a:ea typeface="Calibri" pitchFamily="34" charset="-122"/>
                <a:cs typeface="Arial" panose="020B0604020202020204" pitchFamily="34" charset="0"/>
              </a:rPr>
              <a:t>Recombination-dominated</a:t>
            </a:r>
            <a:endParaRPr lang="en-ZA" noProof="0" dirty="0">
              <a:latin typeface="Arial" panose="020B0604020202020204" pitchFamily="34" charset="0"/>
              <a:cs typeface="Arial" panose="020B0604020202020204" pitchFamily="34" charset="0"/>
            </a:endParaRPr>
          </a:p>
        </p:txBody>
      </p:sp>
      <p:sp>
        <p:nvSpPr>
          <p:cNvPr id="9" name="Shape 7">
            <a:extLst>
              <a:ext uri="{FF2B5EF4-FFF2-40B4-BE49-F238E27FC236}">
                <a16:creationId xmlns:a16="http://schemas.microsoft.com/office/drawing/2014/main" id="{FA80321C-F806-4E39-2BAC-93628B76149F}"/>
              </a:ext>
            </a:extLst>
          </p:cNvPr>
          <p:cNvSpPr/>
          <p:nvPr/>
        </p:nvSpPr>
        <p:spPr>
          <a:xfrm>
            <a:off x="4393780" y="1177617"/>
            <a:ext cx="3763264" cy="1738061"/>
          </a:xfrm>
          <a:prstGeom prst="roundRect">
            <a:avLst>
              <a:gd name="adj" fmla="val 5063"/>
            </a:avLst>
          </a:prstGeom>
          <a:solidFill>
            <a:srgbClr val="1B4F8A"/>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10" name="Text 8">
            <a:extLst>
              <a:ext uri="{FF2B5EF4-FFF2-40B4-BE49-F238E27FC236}">
                <a16:creationId xmlns:a16="http://schemas.microsoft.com/office/drawing/2014/main" id="{2403AF13-B77D-D6B3-65E8-3DBC730D04EF}"/>
              </a:ext>
            </a:extLst>
          </p:cNvPr>
          <p:cNvSpPr/>
          <p:nvPr/>
        </p:nvSpPr>
        <p:spPr>
          <a:xfrm>
            <a:off x="4393780" y="1265620"/>
            <a:ext cx="3763264" cy="792028"/>
          </a:xfrm>
          <a:prstGeom prst="rect">
            <a:avLst/>
          </a:prstGeom>
          <a:noFill/>
          <a:ln/>
        </p:spPr>
        <p:txBody>
          <a:bodyPr wrap="square" lIns="0" tIns="0" rIns="0" bIns="0" rtlCol="0" anchor="ctr"/>
          <a:lstStyle/>
          <a:p>
            <a:pPr marL="0" indent="0" algn="ctr">
              <a:buNone/>
            </a:pPr>
            <a:r>
              <a:rPr lang="en-ZA" sz="4000" b="1" noProof="0" dirty="0">
                <a:solidFill>
                  <a:srgbClr val="E8A820"/>
                </a:solidFill>
                <a:latin typeface="Arial" panose="020B0604020202020204" pitchFamily="34" charset="0"/>
                <a:ea typeface="Cambria" pitchFamily="34" charset="-122"/>
                <a:cs typeface="Arial" panose="020B0604020202020204" pitchFamily="34" charset="0"/>
              </a:rPr>
              <a:t>1.82 </a:t>
            </a:r>
            <a:r>
              <a:rPr lang="en-ZA" sz="4000" b="1" noProof="0" dirty="0" err="1">
                <a:solidFill>
                  <a:srgbClr val="E8A820"/>
                </a:solidFill>
                <a:latin typeface="Arial" panose="020B0604020202020204" pitchFamily="34" charset="0"/>
                <a:ea typeface="Cambria" pitchFamily="34" charset="-122"/>
                <a:cs typeface="Arial" panose="020B0604020202020204" pitchFamily="34" charset="0"/>
              </a:rPr>
              <a:t>nA</a:t>
            </a:r>
            <a:endParaRPr lang="en-ZA" sz="4000" noProof="0" dirty="0">
              <a:latin typeface="Arial" panose="020B0604020202020204" pitchFamily="34" charset="0"/>
              <a:cs typeface="Arial" panose="020B0604020202020204" pitchFamily="34" charset="0"/>
            </a:endParaRPr>
          </a:p>
        </p:txBody>
      </p:sp>
      <p:sp>
        <p:nvSpPr>
          <p:cNvPr id="12" name="Text 9">
            <a:extLst>
              <a:ext uri="{FF2B5EF4-FFF2-40B4-BE49-F238E27FC236}">
                <a16:creationId xmlns:a16="http://schemas.microsoft.com/office/drawing/2014/main" id="{AD36796F-2AB5-CD0B-1018-D5ACEE307AEF}"/>
              </a:ext>
            </a:extLst>
          </p:cNvPr>
          <p:cNvSpPr/>
          <p:nvPr/>
        </p:nvSpPr>
        <p:spPr>
          <a:xfrm>
            <a:off x="4490897" y="2035647"/>
            <a:ext cx="3569031" cy="396014"/>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libri" pitchFamily="34" charset="-122"/>
                <a:cs typeface="Arial" panose="020B0604020202020204" pitchFamily="34" charset="0"/>
              </a:rPr>
              <a:t>Saturation Current (</a:t>
            </a:r>
            <a:r>
              <a:rPr lang="en-ZA" sz="2000" b="1" i="1" noProof="0" dirty="0">
                <a:solidFill>
                  <a:srgbClr val="FFFFFF"/>
                </a:solidFill>
                <a:latin typeface="Arial" panose="020B0604020202020204" pitchFamily="34" charset="0"/>
                <a:ea typeface="Calibri" pitchFamily="34" charset="-122"/>
                <a:cs typeface="Arial" panose="020B0604020202020204" pitchFamily="34" charset="0"/>
              </a:rPr>
              <a:t>Iₛ</a:t>
            </a:r>
            <a:r>
              <a:rPr lang="en-ZA" sz="2000" b="1" noProof="0" dirty="0">
                <a:solidFill>
                  <a:srgbClr val="FFFFFF"/>
                </a:solidFill>
                <a:latin typeface="Arial" panose="020B0604020202020204" pitchFamily="34" charset="0"/>
                <a:ea typeface="Calibri" pitchFamily="34" charset="-122"/>
                <a:cs typeface="Arial" panose="020B0604020202020204" pitchFamily="34" charset="0"/>
              </a:rPr>
              <a:t>)</a:t>
            </a:r>
            <a:endParaRPr lang="en-ZA" sz="2000" noProof="0" dirty="0">
              <a:latin typeface="Arial" panose="020B0604020202020204" pitchFamily="34" charset="0"/>
              <a:cs typeface="Arial" panose="020B0604020202020204" pitchFamily="34" charset="0"/>
            </a:endParaRPr>
          </a:p>
        </p:txBody>
      </p:sp>
      <p:sp>
        <p:nvSpPr>
          <p:cNvPr id="18" name="Text 10">
            <a:extLst>
              <a:ext uri="{FF2B5EF4-FFF2-40B4-BE49-F238E27FC236}">
                <a16:creationId xmlns:a16="http://schemas.microsoft.com/office/drawing/2014/main" id="{C1076759-D047-7D3D-9691-B689B4BFCB2A}"/>
              </a:ext>
            </a:extLst>
          </p:cNvPr>
          <p:cNvSpPr/>
          <p:nvPr/>
        </p:nvSpPr>
        <p:spPr>
          <a:xfrm>
            <a:off x="4490897" y="2431661"/>
            <a:ext cx="3569031" cy="396014"/>
          </a:xfrm>
          <a:prstGeom prst="rect">
            <a:avLst/>
          </a:prstGeom>
          <a:noFill/>
          <a:ln/>
        </p:spPr>
        <p:txBody>
          <a:bodyPr wrap="square" lIns="0" tIns="0" rIns="0" bIns="0" rtlCol="0" anchor="ctr"/>
          <a:lstStyle/>
          <a:p>
            <a:pPr marL="0" indent="0" algn="ctr">
              <a:buNone/>
            </a:pPr>
            <a:r>
              <a:rPr lang="en-ZA" i="1" noProof="0" dirty="0">
                <a:solidFill>
                  <a:srgbClr val="AABBCC"/>
                </a:solidFill>
                <a:latin typeface="Arial" panose="020B0604020202020204" pitchFamily="34" charset="0"/>
                <a:ea typeface="Calibri" pitchFamily="34" charset="-122"/>
                <a:cs typeface="Arial" panose="020B0604020202020204" pitchFamily="34" charset="0"/>
              </a:rPr>
              <a:t>Low → consistent with high Φ</a:t>
            </a:r>
            <a:r>
              <a:rPr lang="en-ZA" i="1" baseline="-25000" noProof="0" dirty="0">
                <a:solidFill>
                  <a:srgbClr val="AABBCC"/>
                </a:solidFill>
                <a:latin typeface="Arial" panose="020B0604020202020204" pitchFamily="34" charset="0"/>
                <a:ea typeface="Calibri" pitchFamily="34" charset="-122"/>
                <a:cs typeface="Arial" panose="020B0604020202020204" pitchFamily="34" charset="0"/>
              </a:rPr>
              <a:t>B</a:t>
            </a:r>
            <a:endParaRPr lang="en-ZA" baseline="-25000" noProof="0" dirty="0">
              <a:latin typeface="Arial" panose="020B0604020202020204" pitchFamily="34" charset="0"/>
              <a:cs typeface="Arial" panose="020B0604020202020204" pitchFamily="34" charset="0"/>
            </a:endParaRPr>
          </a:p>
        </p:txBody>
      </p:sp>
      <p:sp>
        <p:nvSpPr>
          <p:cNvPr id="19" name="Shape 11">
            <a:extLst>
              <a:ext uri="{FF2B5EF4-FFF2-40B4-BE49-F238E27FC236}">
                <a16:creationId xmlns:a16="http://schemas.microsoft.com/office/drawing/2014/main" id="{87D96CAC-748C-6A17-A92F-ADC21799C038}"/>
              </a:ext>
            </a:extLst>
          </p:cNvPr>
          <p:cNvSpPr/>
          <p:nvPr/>
        </p:nvSpPr>
        <p:spPr>
          <a:xfrm>
            <a:off x="8363417" y="1177617"/>
            <a:ext cx="3459775" cy="1738061"/>
          </a:xfrm>
          <a:prstGeom prst="roundRect">
            <a:avLst>
              <a:gd name="adj" fmla="val 5063"/>
            </a:avLst>
          </a:prstGeom>
          <a:solidFill>
            <a:srgbClr val="1B4F8A"/>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20" name="Text 12">
            <a:extLst>
              <a:ext uri="{FF2B5EF4-FFF2-40B4-BE49-F238E27FC236}">
                <a16:creationId xmlns:a16="http://schemas.microsoft.com/office/drawing/2014/main" id="{28157240-E7FF-033A-0869-679011AAE6BC}"/>
              </a:ext>
            </a:extLst>
          </p:cNvPr>
          <p:cNvSpPr/>
          <p:nvPr/>
        </p:nvSpPr>
        <p:spPr>
          <a:xfrm>
            <a:off x="8363417" y="1265620"/>
            <a:ext cx="3459775" cy="792028"/>
          </a:xfrm>
          <a:prstGeom prst="rect">
            <a:avLst/>
          </a:prstGeom>
          <a:noFill/>
          <a:ln/>
        </p:spPr>
        <p:txBody>
          <a:bodyPr wrap="square" lIns="0" tIns="0" rIns="0" bIns="0" rtlCol="0" anchor="ctr"/>
          <a:lstStyle/>
          <a:p>
            <a:pPr marL="0" indent="0" algn="ctr">
              <a:buNone/>
            </a:pPr>
            <a:r>
              <a:rPr lang="en-ZA" sz="4000" b="1" noProof="0" dirty="0">
                <a:solidFill>
                  <a:srgbClr val="E8A820"/>
                </a:solidFill>
                <a:latin typeface="Arial" panose="020B0604020202020204" pitchFamily="34" charset="0"/>
                <a:ea typeface="Cambria" pitchFamily="34" charset="-122"/>
                <a:cs typeface="Arial" panose="020B0604020202020204" pitchFamily="34" charset="0"/>
              </a:rPr>
              <a:t>0.9 eV</a:t>
            </a:r>
            <a:endParaRPr lang="en-ZA" sz="4000" noProof="0" dirty="0">
              <a:latin typeface="Arial" panose="020B0604020202020204" pitchFamily="34" charset="0"/>
              <a:cs typeface="Arial" panose="020B0604020202020204" pitchFamily="34" charset="0"/>
            </a:endParaRPr>
          </a:p>
        </p:txBody>
      </p:sp>
      <p:sp>
        <p:nvSpPr>
          <p:cNvPr id="22" name="Text 13">
            <a:extLst>
              <a:ext uri="{FF2B5EF4-FFF2-40B4-BE49-F238E27FC236}">
                <a16:creationId xmlns:a16="http://schemas.microsoft.com/office/drawing/2014/main" id="{4D3312F2-00C9-FF2F-C906-3AF2953B1429}"/>
              </a:ext>
            </a:extLst>
          </p:cNvPr>
          <p:cNvSpPr/>
          <p:nvPr/>
        </p:nvSpPr>
        <p:spPr>
          <a:xfrm>
            <a:off x="8460534" y="2035647"/>
            <a:ext cx="3265542" cy="396014"/>
          </a:xfrm>
          <a:prstGeom prst="rect">
            <a:avLst/>
          </a:prstGeom>
          <a:noFill/>
          <a:ln/>
        </p:spPr>
        <p:txBody>
          <a:bodyPr wrap="square" lIns="0" tIns="0" rIns="0" bIns="0" rtlCol="0" anchor="ctr"/>
          <a:lstStyle/>
          <a:p>
            <a:pPr marL="0" indent="0" algn="ctr">
              <a:buNone/>
            </a:pPr>
            <a:r>
              <a:rPr lang="en-ZA" sz="1900" b="1" noProof="0" dirty="0">
                <a:solidFill>
                  <a:srgbClr val="FFFFFF"/>
                </a:solidFill>
                <a:latin typeface="Arial" panose="020B0604020202020204" pitchFamily="34" charset="0"/>
                <a:ea typeface="Calibri" pitchFamily="34" charset="-122"/>
                <a:cs typeface="Arial" panose="020B0604020202020204" pitchFamily="34" charset="0"/>
              </a:rPr>
              <a:t>Schottky Barrier Height </a:t>
            </a:r>
            <a:r>
              <a:rPr lang="en-ZA" sz="1900" b="1" i="1" noProof="0" dirty="0">
                <a:solidFill>
                  <a:srgbClr val="FFFFFF"/>
                </a:solidFill>
                <a:latin typeface="Arial" panose="020B0604020202020204" pitchFamily="34" charset="0"/>
                <a:ea typeface="Calibri" pitchFamily="34" charset="-122"/>
                <a:cs typeface="Arial" panose="020B0604020202020204" pitchFamily="34" charset="0"/>
              </a:rPr>
              <a:t>Φ</a:t>
            </a:r>
            <a:r>
              <a:rPr lang="en-ZA" sz="1900" b="1" i="1" baseline="-25000" noProof="0" dirty="0">
                <a:solidFill>
                  <a:srgbClr val="FFFFFF"/>
                </a:solidFill>
                <a:latin typeface="Arial" panose="020B0604020202020204" pitchFamily="34" charset="0"/>
                <a:ea typeface="Calibri" pitchFamily="34" charset="-122"/>
                <a:cs typeface="Arial" panose="020B0604020202020204" pitchFamily="34" charset="0"/>
              </a:rPr>
              <a:t>B</a:t>
            </a:r>
            <a:endParaRPr lang="en-ZA" sz="1900" i="1" baseline="-25000" noProof="0" dirty="0">
              <a:latin typeface="Arial" panose="020B0604020202020204" pitchFamily="34" charset="0"/>
              <a:cs typeface="Arial" panose="020B0604020202020204" pitchFamily="34" charset="0"/>
            </a:endParaRPr>
          </a:p>
        </p:txBody>
      </p:sp>
      <p:sp>
        <p:nvSpPr>
          <p:cNvPr id="24" name="Text 14">
            <a:extLst>
              <a:ext uri="{FF2B5EF4-FFF2-40B4-BE49-F238E27FC236}">
                <a16:creationId xmlns:a16="http://schemas.microsoft.com/office/drawing/2014/main" id="{B12078E2-9763-32EF-2353-342DFBAD6F98}"/>
              </a:ext>
            </a:extLst>
          </p:cNvPr>
          <p:cNvSpPr/>
          <p:nvPr/>
        </p:nvSpPr>
        <p:spPr>
          <a:xfrm>
            <a:off x="8460534" y="2431661"/>
            <a:ext cx="3265542" cy="396014"/>
          </a:xfrm>
          <a:prstGeom prst="rect">
            <a:avLst/>
          </a:prstGeom>
          <a:noFill/>
          <a:ln/>
        </p:spPr>
        <p:txBody>
          <a:bodyPr wrap="square" lIns="0" tIns="0" rIns="0" bIns="0" rtlCol="0" anchor="ctr"/>
          <a:lstStyle/>
          <a:p>
            <a:pPr marL="0" indent="0" algn="ctr">
              <a:buNone/>
            </a:pPr>
            <a:r>
              <a:rPr lang="en-ZA" i="1" noProof="0" dirty="0">
                <a:solidFill>
                  <a:srgbClr val="AABBCC"/>
                </a:solidFill>
                <a:latin typeface="Arial" panose="020B0604020202020204" pitchFamily="34" charset="0"/>
                <a:ea typeface="Calibri" pitchFamily="34" charset="-122"/>
                <a:cs typeface="Arial" panose="020B0604020202020204" pitchFamily="34" charset="0"/>
              </a:rPr>
              <a:t>A* = 32 A·cm⁻²·K⁻² (thermionic)</a:t>
            </a:r>
            <a:endParaRPr lang="en-ZA" noProof="0" dirty="0">
              <a:latin typeface="Arial" panose="020B0604020202020204" pitchFamily="34" charset="0"/>
              <a:cs typeface="Arial" panose="020B0604020202020204" pitchFamily="34" charset="0"/>
            </a:endParaRPr>
          </a:p>
        </p:txBody>
      </p:sp>
      <p:sp>
        <p:nvSpPr>
          <p:cNvPr id="25" name="Shape 15">
            <a:extLst>
              <a:ext uri="{FF2B5EF4-FFF2-40B4-BE49-F238E27FC236}">
                <a16:creationId xmlns:a16="http://schemas.microsoft.com/office/drawing/2014/main" id="{46636057-D78E-4793-E7F7-BDD6B4D70B6F}"/>
              </a:ext>
            </a:extLst>
          </p:cNvPr>
          <p:cNvSpPr/>
          <p:nvPr/>
        </p:nvSpPr>
        <p:spPr>
          <a:xfrm>
            <a:off x="533400" y="3069684"/>
            <a:ext cx="11289792" cy="1892066"/>
          </a:xfrm>
          <a:prstGeom prst="roundRect">
            <a:avLst>
              <a:gd name="adj" fmla="val 4000"/>
            </a:avLst>
          </a:prstGeom>
          <a:solidFill>
            <a:srgbClr val="FFFFFF"/>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30" name="Text 16">
            <a:extLst>
              <a:ext uri="{FF2B5EF4-FFF2-40B4-BE49-F238E27FC236}">
                <a16:creationId xmlns:a16="http://schemas.microsoft.com/office/drawing/2014/main" id="{314B2E78-4CE4-30DB-0845-8B2ECF876EDD}"/>
              </a:ext>
            </a:extLst>
          </p:cNvPr>
          <p:cNvSpPr/>
          <p:nvPr/>
        </p:nvSpPr>
        <p:spPr>
          <a:xfrm>
            <a:off x="715493" y="3135685"/>
            <a:ext cx="5462803" cy="440015"/>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Physical Interpretation</a:t>
            </a:r>
            <a:endParaRPr lang="en-ZA" sz="2000" noProof="0" dirty="0">
              <a:latin typeface="Arial" panose="020B0604020202020204" pitchFamily="34" charset="0"/>
              <a:cs typeface="Arial" panose="020B0604020202020204" pitchFamily="34" charset="0"/>
            </a:endParaRPr>
          </a:p>
        </p:txBody>
      </p:sp>
      <p:sp>
        <p:nvSpPr>
          <p:cNvPr id="31" name="Text 17">
            <a:extLst>
              <a:ext uri="{FF2B5EF4-FFF2-40B4-BE49-F238E27FC236}">
                <a16:creationId xmlns:a16="http://schemas.microsoft.com/office/drawing/2014/main" id="{7C9743AA-431E-DF1E-A674-AE7FC6D915CF}"/>
              </a:ext>
            </a:extLst>
          </p:cNvPr>
          <p:cNvSpPr/>
          <p:nvPr/>
        </p:nvSpPr>
        <p:spPr>
          <a:xfrm>
            <a:off x="659586" y="3510074"/>
            <a:ext cx="5523500" cy="1540054"/>
          </a:xfrm>
          <a:prstGeom prst="rect">
            <a:avLst/>
          </a:prstGeom>
          <a:noFill/>
          <a:ln/>
        </p:spPr>
        <p:txBody>
          <a:bodyPr wrap="square" lIns="50800" tIns="50800" rIns="50800" bIns="50800" rtlCol="0" anchor="t"/>
          <a:lstStyle/>
          <a:p>
            <a:pPr marL="342900" indent="-342900">
              <a:spcAft>
                <a:spcPts val="1200"/>
              </a:spcAft>
              <a:buSzPct val="100000"/>
              <a:buChar char="•"/>
            </a:pPr>
            <a:r>
              <a:rPr lang="en-ZA" sz="1600" i="1" noProof="0" dirty="0">
                <a:solidFill>
                  <a:srgbClr val="1A2B3C"/>
                </a:solidFill>
                <a:latin typeface="Arial" panose="020B0604020202020204" pitchFamily="34" charset="0"/>
                <a:ea typeface="Calibri" pitchFamily="34" charset="-122"/>
                <a:cs typeface="Arial" panose="020B0604020202020204" pitchFamily="34" charset="0"/>
              </a:rPr>
              <a:t>η</a:t>
            </a:r>
            <a:r>
              <a:rPr lang="en-ZA" sz="1600" noProof="0" dirty="0">
                <a:solidFill>
                  <a:srgbClr val="1A2B3C"/>
                </a:solidFill>
                <a:latin typeface="Arial" panose="020B0604020202020204" pitchFamily="34" charset="0"/>
                <a:ea typeface="Calibri" pitchFamily="34" charset="-122"/>
                <a:cs typeface="Arial" panose="020B0604020202020204" pitchFamily="34" charset="0"/>
              </a:rPr>
              <a:t> = 2.0 → depletion-region recombination dominant; high-level injection regime</a:t>
            </a:r>
            <a:endParaRPr lang="en-ZA" sz="1600"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High </a:t>
            </a:r>
            <a:r>
              <a:rPr lang="en-ZA" sz="1600" i="1" noProof="0" dirty="0">
                <a:solidFill>
                  <a:srgbClr val="1A2B3C"/>
                </a:solidFill>
                <a:latin typeface="Arial" panose="020B0604020202020204" pitchFamily="34" charset="0"/>
                <a:ea typeface="Calibri" pitchFamily="34" charset="-122"/>
                <a:cs typeface="Arial" panose="020B0604020202020204" pitchFamily="34" charset="0"/>
              </a:rPr>
              <a:t>Φ</a:t>
            </a:r>
            <a:r>
              <a:rPr lang="en-ZA" sz="1600" i="1" baseline="-25000" noProof="0" dirty="0">
                <a:solidFill>
                  <a:srgbClr val="1A2B3C"/>
                </a:solidFill>
                <a:latin typeface="Arial" panose="020B0604020202020204" pitchFamily="34" charset="0"/>
                <a:ea typeface="Calibri" pitchFamily="34" charset="-122"/>
                <a:cs typeface="Arial" panose="020B0604020202020204" pitchFamily="34" charset="0"/>
              </a:rPr>
              <a:t>B</a:t>
            </a:r>
            <a:r>
              <a:rPr lang="en-ZA" sz="1600" noProof="0" dirty="0">
                <a:solidFill>
                  <a:srgbClr val="1A2B3C"/>
                </a:solidFill>
                <a:latin typeface="Arial" panose="020B0604020202020204" pitchFamily="34" charset="0"/>
                <a:ea typeface="Calibri" pitchFamily="34" charset="-122"/>
                <a:cs typeface="Arial" panose="020B0604020202020204" pitchFamily="34" charset="0"/>
              </a:rPr>
              <a:t> (0.9 eV) physically consistent with very low </a:t>
            </a:r>
            <a:r>
              <a:rPr lang="en-ZA" sz="1600" i="1" noProof="0" dirty="0">
                <a:solidFill>
                  <a:srgbClr val="1A2B3C"/>
                </a:solidFill>
                <a:latin typeface="Arial" panose="020B0604020202020204" pitchFamily="34" charset="0"/>
                <a:ea typeface="Calibri" pitchFamily="34" charset="-122"/>
                <a:cs typeface="Arial" panose="020B0604020202020204" pitchFamily="34" charset="0"/>
              </a:rPr>
              <a:t>Iₛ</a:t>
            </a:r>
            <a:r>
              <a:rPr lang="en-ZA" sz="1600" noProof="0" dirty="0">
                <a:solidFill>
                  <a:srgbClr val="1A2B3C"/>
                </a:solidFill>
                <a:latin typeface="Arial" panose="020B0604020202020204" pitchFamily="34" charset="0"/>
                <a:ea typeface="Calibri" pitchFamily="34" charset="-122"/>
                <a:cs typeface="Arial" panose="020B0604020202020204" pitchFamily="34" charset="0"/>
              </a:rPr>
              <a:t> (1.82 </a:t>
            </a:r>
            <a:r>
              <a:rPr lang="en-ZA" sz="1600" noProof="0" dirty="0" err="1">
                <a:solidFill>
                  <a:srgbClr val="1A2B3C"/>
                </a:solidFill>
                <a:latin typeface="Arial" panose="020B0604020202020204" pitchFamily="34" charset="0"/>
                <a:ea typeface="Calibri" pitchFamily="34" charset="-122"/>
                <a:cs typeface="Arial" panose="020B0604020202020204" pitchFamily="34" charset="0"/>
              </a:rPr>
              <a:t>nA</a:t>
            </a:r>
            <a:r>
              <a:rPr lang="en-ZA" sz="1600" noProof="0" dirty="0">
                <a:solidFill>
                  <a:srgbClr val="1A2B3C"/>
                </a:solidFill>
                <a:latin typeface="Arial" panose="020B0604020202020204" pitchFamily="34" charset="0"/>
                <a:ea typeface="Calibri" pitchFamily="34" charset="-122"/>
                <a:cs typeface="Arial" panose="020B0604020202020204" pitchFamily="34" charset="0"/>
              </a:rPr>
              <a:t>) — higher barrier suppresses majority carrier injection</a:t>
            </a:r>
            <a:endParaRPr lang="en-ZA" sz="1600" noProof="0" dirty="0">
              <a:latin typeface="Arial" panose="020B0604020202020204" pitchFamily="34" charset="0"/>
              <a:cs typeface="Arial" panose="020B0604020202020204" pitchFamily="34" charset="0"/>
            </a:endParaRPr>
          </a:p>
        </p:txBody>
      </p:sp>
      <p:sp>
        <p:nvSpPr>
          <p:cNvPr id="32" name="Shape 18">
            <a:extLst>
              <a:ext uri="{FF2B5EF4-FFF2-40B4-BE49-F238E27FC236}">
                <a16:creationId xmlns:a16="http://schemas.microsoft.com/office/drawing/2014/main" id="{74FFA4B6-66A1-97FE-00FA-37A6F764B89E}"/>
              </a:ext>
            </a:extLst>
          </p:cNvPr>
          <p:cNvSpPr/>
          <p:nvPr/>
        </p:nvSpPr>
        <p:spPr>
          <a:xfrm>
            <a:off x="6324600" y="3069684"/>
            <a:ext cx="0" cy="1892066"/>
          </a:xfrm>
          <a:prstGeom prst="line">
            <a:avLst/>
          </a:prstGeom>
          <a:noFill/>
          <a:ln w="15240">
            <a:solidFill>
              <a:srgbClr val="D0E4F4"/>
            </a:solidFill>
            <a:prstDash val="solid"/>
          </a:ln>
        </p:spPr>
        <p:txBody>
          <a:bodyPr/>
          <a:lstStyle/>
          <a:p>
            <a:endParaRPr lang="en-ZA" noProof="0" dirty="0">
              <a:latin typeface="Arial" panose="020B0604020202020204" pitchFamily="34" charset="0"/>
              <a:cs typeface="Arial" panose="020B0604020202020204" pitchFamily="34" charset="0"/>
            </a:endParaRPr>
          </a:p>
        </p:txBody>
      </p:sp>
      <p:sp>
        <p:nvSpPr>
          <p:cNvPr id="34" name="Text 19">
            <a:extLst>
              <a:ext uri="{FF2B5EF4-FFF2-40B4-BE49-F238E27FC236}">
                <a16:creationId xmlns:a16="http://schemas.microsoft.com/office/drawing/2014/main" id="{CA99B383-2FEC-9827-CFB5-27442B67B548}"/>
              </a:ext>
            </a:extLst>
          </p:cNvPr>
          <p:cNvSpPr/>
          <p:nvPr/>
        </p:nvSpPr>
        <p:spPr>
          <a:xfrm>
            <a:off x="6437930" y="3510074"/>
            <a:ext cx="5195732" cy="1540054"/>
          </a:xfrm>
          <a:prstGeom prst="rect">
            <a:avLst/>
          </a:prstGeom>
          <a:noFill/>
          <a:ln/>
        </p:spPr>
        <p:txBody>
          <a:bodyPr wrap="square" lIns="50800" tIns="50800" rIns="50800" bIns="50800" rtlCol="0" anchor="t"/>
          <a:lstStyle/>
          <a:p>
            <a:pPr marL="342900" indent="-342900">
              <a:spcAft>
                <a:spcPts val="12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Non-ideal contact: thin interfacial oxide at Ag/PANI → MIS (metal-insulator-semiconductor) behaviour</a:t>
            </a:r>
            <a:endParaRPr lang="en-ZA" sz="1600"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High-field linear regime: series resistance of PANI film + partial ohmic contribution from Ag contact</a:t>
            </a:r>
            <a:endParaRPr lang="en-ZA" sz="1600" noProof="0" dirty="0">
              <a:latin typeface="Arial" panose="020B0604020202020204" pitchFamily="34" charset="0"/>
              <a:cs typeface="Arial" panose="020B0604020202020204" pitchFamily="34" charset="0"/>
            </a:endParaRPr>
          </a:p>
        </p:txBody>
      </p:sp>
      <p:sp>
        <p:nvSpPr>
          <p:cNvPr id="35" name="Shape 20">
            <a:extLst>
              <a:ext uri="{FF2B5EF4-FFF2-40B4-BE49-F238E27FC236}">
                <a16:creationId xmlns:a16="http://schemas.microsoft.com/office/drawing/2014/main" id="{731F4D2D-C648-4505-FEE7-372018B11495}"/>
              </a:ext>
            </a:extLst>
          </p:cNvPr>
          <p:cNvSpPr/>
          <p:nvPr/>
        </p:nvSpPr>
        <p:spPr>
          <a:xfrm>
            <a:off x="533400" y="5027752"/>
            <a:ext cx="11289792" cy="682024"/>
          </a:xfrm>
          <a:prstGeom prst="roundRect">
            <a:avLst>
              <a:gd name="adj" fmla="val 14286"/>
            </a:avLst>
          </a:prstGeom>
          <a:solidFill>
            <a:srgbClr val="EBF2FA"/>
          </a:solidFill>
          <a:ln/>
        </p:spPr>
        <p:txBody>
          <a:bodyPr/>
          <a:lstStyle/>
          <a:p>
            <a:endParaRPr lang="en-ZA" noProof="0" dirty="0">
              <a:latin typeface="Arial" panose="020B0604020202020204" pitchFamily="34" charset="0"/>
              <a:cs typeface="Arial" panose="020B0604020202020204" pitchFamily="34" charset="0"/>
            </a:endParaRPr>
          </a:p>
        </p:txBody>
      </p:sp>
      <p:sp>
        <p:nvSpPr>
          <p:cNvPr id="37" name="Text 21">
            <a:extLst>
              <a:ext uri="{FF2B5EF4-FFF2-40B4-BE49-F238E27FC236}">
                <a16:creationId xmlns:a16="http://schemas.microsoft.com/office/drawing/2014/main" id="{CFA9FF57-0E42-DAC6-39FE-72D77582B809}"/>
              </a:ext>
            </a:extLst>
          </p:cNvPr>
          <p:cNvSpPr/>
          <p:nvPr/>
        </p:nvSpPr>
        <p:spPr>
          <a:xfrm>
            <a:off x="679075" y="5027751"/>
            <a:ext cx="11047001" cy="715024"/>
          </a:xfrm>
          <a:prstGeom prst="rect">
            <a:avLst/>
          </a:prstGeom>
          <a:noFill/>
          <a:ln/>
        </p:spPr>
        <p:txBody>
          <a:bodyPr wrap="square" lIns="0" tIns="0" rIns="0" bIns="0" rtlCol="0" anchor="ctr"/>
          <a:lstStyle/>
          <a:p>
            <a:pPr marL="0" indent="0">
              <a:buNone/>
            </a:pPr>
            <a:r>
              <a:rPr lang="en-ZA" i="1" noProof="0" dirty="0">
                <a:solidFill>
                  <a:srgbClr val="64748B"/>
                </a:solidFill>
                <a:latin typeface="Arial" panose="020B0604020202020204" pitchFamily="34" charset="0"/>
                <a:ea typeface="Calibri" pitchFamily="34" charset="-122"/>
                <a:cs typeface="Arial" panose="020B0604020202020204" pitchFamily="34" charset="0"/>
              </a:rPr>
              <a:t>Φ</a:t>
            </a:r>
            <a:r>
              <a:rPr lang="en-ZA" i="1" baseline="-25000" noProof="0" dirty="0">
                <a:solidFill>
                  <a:srgbClr val="64748B"/>
                </a:solidFill>
                <a:latin typeface="Arial" panose="020B0604020202020204" pitchFamily="34" charset="0"/>
                <a:ea typeface="Calibri" pitchFamily="34" charset="-122"/>
                <a:cs typeface="Arial" panose="020B0604020202020204" pitchFamily="34" charset="0"/>
              </a:rPr>
              <a:t>B</a:t>
            </a:r>
            <a:r>
              <a:rPr lang="en-ZA" i="1" noProof="0" dirty="0">
                <a:solidFill>
                  <a:srgbClr val="64748B"/>
                </a:solidFill>
                <a:latin typeface="Arial" panose="020B0604020202020204" pitchFamily="34" charset="0"/>
                <a:ea typeface="Calibri" pitchFamily="34" charset="-122"/>
                <a:cs typeface="Arial" panose="020B0604020202020204" pitchFamily="34" charset="0"/>
              </a:rPr>
              <a:t> calculated from: Φ</a:t>
            </a:r>
            <a:r>
              <a:rPr lang="en-ZA" i="1" baseline="-25000" noProof="0" dirty="0">
                <a:solidFill>
                  <a:srgbClr val="64748B"/>
                </a:solidFill>
                <a:latin typeface="Arial" panose="020B0604020202020204" pitchFamily="34" charset="0"/>
                <a:ea typeface="Calibri" pitchFamily="34" charset="-122"/>
                <a:cs typeface="Arial" panose="020B0604020202020204" pitchFamily="34" charset="0"/>
              </a:rPr>
              <a:t>B</a:t>
            </a:r>
            <a:r>
              <a:rPr lang="en-ZA" i="1" noProof="0" dirty="0">
                <a:solidFill>
                  <a:srgbClr val="64748B"/>
                </a:solidFill>
                <a:latin typeface="Arial" panose="020B0604020202020204" pitchFamily="34" charset="0"/>
                <a:ea typeface="Calibri" pitchFamily="34" charset="-122"/>
                <a:cs typeface="Arial" panose="020B0604020202020204" pitchFamily="34" charset="0"/>
              </a:rPr>
              <a:t> = (kT/q) · ln(A*T²/Iₛ)  where A* = Richardson constant = 32 A·cm⁻²·K⁻² (p-Si)  (Rhoderick &amp; Williams 1988)</a:t>
            </a:r>
            <a:endParaRPr lang="en-ZA" noProof="0"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6CC7AC76-C6DC-5210-EC8E-1E5975172A37}"/>
              </a:ext>
            </a:extLst>
          </p:cNvPr>
          <p:cNvGrpSpPr/>
          <p:nvPr/>
        </p:nvGrpSpPr>
        <p:grpSpPr>
          <a:xfrm>
            <a:off x="5715008" y="5953161"/>
            <a:ext cx="761984" cy="685800"/>
            <a:chOff x="5715008" y="5953161"/>
            <a:chExt cx="761984" cy="685800"/>
          </a:xfrm>
        </p:grpSpPr>
        <p:sp>
          <p:nvSpPr>
            <p:cNvPr id="40" name="Oval 39">
              <a:extLst>
                <a:ext uri="{FF2B5EF4-FFF2-40B4-BE49-F238E27FC236}">
                  <a16:creationId xmlns:a16="http://schemas.microsoft.com/office/drawing/2014/main" id="{727CA9D1-EB7C-96C9-B89E-7FCB6220C303}"/>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41" name="TextBox 40">
              <a:extLst>
                <a:ext uri="{FF2B5EF4-FFF2-40B4-BE49-F238E27FC236}">
                  <a16:creationId xmlns:a16="http://schemas.microsoft.com/office/drawing/2014/main" id="{D6F3445E-C4A5-2BA4-3340-8853F6CE91A4}"/>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14</a:t>
              </a:r>
            </a:p>
          </p:txBody>
        </p:sp>
      </p:grpSp>
    </p:spTree>
    <p:extLst>
      <p:ext uri="{BB962C8B-B14F-4D97-AF65-F5344CB8AC3E}">
        <p14:creationId xmlns:p14="http://schemas.microsoft.com/office/powerpoint/2010/main" val="1099081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5D8BB-1D0C-288A-676E-10AF776443C2}"/>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7A9EF95A-5811-2884-C1BF-CAC0B4F2393B}"/>
              </a:ext>
            </a:extLst>
          </p:cNvPr>
          <p:cNvGrpSpPr/>
          <p:nvPr/>
        </p:nvGrpSpPr>
        <p:grpSpPr>
          <a:xfrm>
            <a:off x="0" y="0"/>
            <a:ext cx="12279086" cy="1115568"/>
            <a:chOff x="0" y="0"/>
            <a:chExt cx="12279086" cy="1115568"/>
          </a:xfrm>
        </p:grpSpPr>
        <p:sp>
          <p:nvSpPr>
            <p:cNvPr id="27" name="Shape 0">
              <a:extLst>
                <a:ext uri="{FF2B5EF4-FFF2-40B4-BE49-F238E27FC236}">
                  <a16:creationId xmlns:a16="http://schemas.microsoft.com/office/drawing/2014/main" id="{3970032F-D09A-C1F6-60DB-967F44E7A2C8}"/>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B8504B1D-6A2C-7B78-C328-5A5FC32BBE0F}"/>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Context</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9449969E-1ECE-8525-7865-792DB7AA75D4}"/>
                </a:ext>
              </a:extLst>
            </p:cNvPr>
            <p:cNvSpPr/>
            <p:nvPr/>
          </p:nvSpPr>
          <p:spPr>
            <a:xfrm>
              <a:off x="87086" y="632276"/>
              <a:ext cx="12192000" cy="444524"/>
            </a:xfrm>
            <a:prstGeom prst="rect">
              <a:avLst/>
            </a:prstGeom>
            <a:noFill/>
            <a:ln/>
          </p:spPr>
          <p:txBody>
            <a:bodyPr wrap="square" lIns="0" tIns="0" rIns="0" bIns="0" rtlCol="0" anchor="ctr"/>
            <a:lstStyle/>
            <a:p>
              <a:r>
                <a:rPr lang="en-ZA" sz="2400" noProof="0" dirty="0">
                  <a:solidFill>
                    <a:srgbClr val="CADCFC"/>
                  </a:solidFill>
                  <a:latin typeface="Arial" panose="020B0604020202020204" pitchFamily="34" charset="0"/>
                  <a:ea typeface="Calibri" pitchFamily="34" charset="-122"/>
                  <a:cs typeface="Arial" panose="020B0604020202020204" pitchFamily="34" charset="0"/>
                </a:rPr>
                <a:t>PANI-based Schottky diodes: how does this work compare with literature?</a:t>
              </a:r>
              <a:endParaRPr lang="en-ZA" sz="2400" noProof="0" dirty="0"/>
            </a:p>
          </p:txBody>
        </p:sp>
      </p:grpSp>
      <p:graphicFrame>
        <p:nvGraphicFramePr>
          <p:cNvPr id="2" name="Table 0">
            <a:extLst>
              <a:ext uri="{FF2B5EF4-FFF2-40B4-BE49-F238E27FC236}">
                <a16:creationId xmlns:a16="http://schemas.microsoft.com/office/drawing/2014/main" id="{804E6411-3C45-68CD-EC9A-9E6800979F25}"/>
              </a:ext>
            </a:extLst>
          </p:cNvPr>
          <p:cNvGraphicFramePr>
            <a:graphicFrameLocks noGrp="1"/>
          </p:cNvGraphicFramePr>
          <p:nvPr>
            <p:extLst>
              <p:ext uri="{D42A27DB-BD31-4B8C-83A1-F6EECF244321}">
                <p14:modId xmlns:p14="http://schemas.microsoft.com/office/powerpoint/2010/main" val="481843494"/>
              </p:ext>
            </p:extLst>
          </p:nvPr>
        </p:nvGraphicFramePr>
        <p:xfrm>
          <a:off x="152400" y="1295400"/>
          <a:ext cx="11963401" cy="2780835"/>
        </p:xfrm>
        <a:graphic>
          <a:graphicData uri="http://schemas.openxmlformats.org/drawingml/2006/table">
            <a:tbl>
              <a:tblPr/>
              <a:tblGrid>
                <a:gridCol w="3730523">
                  <a:extLst>
                    <a:ext uri="{9D8B030D-6E8A-4147-A177-3AD203B41FA5}">
                      <a16:colId xmlns:a16="http://schemas.microsoft.com/office/drawing/2014/main" val="20000"/>
                    </a:ext>
                  </a:extLst>
                </a:gridCol>
                <a:gridCol w="2830052">
                  <a:extLst>
                    <a:ext uri="{9D8B030D-6E8A-4147-A177-3AD203B41FA5}">
                      <a16:colId xmlns:a16="http://schemas.microsoft.com/office/drawing/2014/main" val="20001"/>
                    </a:ext>
                  </a:extLst>
                </a:gridCol>
                <a:gridCol w="1132021">
                  <a:extLst>
                    <a:ext uri="{9D8B030D-6E8A-4147-A177-3AD203B41FA5}">
                      <a16:colId xmlns:a16="http://schemas.microsoft.com/office/drawing/2014/main" val="20002"/>
                    </a:ext>
                  </a:extLst>
                </a:gridCol>
                <a:gridCol w="1800942">
                  <a:extLst>
                    <a:ext uri="{9D8B030D-6E8A-4147-A177-3AD203B41FA5}">
                      <a16:colId xmlns:a16="http://schemas.microsoft.com/office/drawing/2014/main" val="20003"/>
                    </a:ext>
                  </a:extLst>
                </a:gridCol>
                <a:gridCol w="2469863">
                  <a:extLst>
                    <a:ext uri="{9D8B030D-6E8A-4147-A177-3AD203B41FA5}">
                      <a16:colId xmlns:a16="http://schemas.microsoft.com/office/drawing/2014/main" val="20004"/>
                    </a:ext>
                  </a:extLst>
                </a:gridCol>
              </a:tblGrid>
              <a:tr h="431137">
                <a:tc>
                  <a:txBody>
                    <a:bodyPr/>
                    <a:lstStyle/>
                    <a:p>
                      <a:pPr marL="0" indent="0">
                        <a:buNone/>
                      </a:pPr>
                      <a:r>
                        <a:rPr lang="en-ZA" sz="2000" b="1" noProof="0" dirty="0">
                          <a:solidFill>
                            <a:srgbClr val="FFFFFF"/>
                          </a:solidFill>
                          <a:latin typeface="Arial" panose="020B0604020202020204" pitchFamily="34" charset="0"/>
                          <a:ea typeface="Calibri" pitchFamily="34" charset="-122"/>
                          <a:cs typeface="Arial" panose="020B0604020202020204" pitchFamily="34" charset="0"/>
                        </a:rPr>
                        <a:t>Study</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buNone/>
                      </a:pPr>
                      <a:r>
                        <a:rPr lang="en-ZA" sz="2000" b="1" noProof="0" dirty="0">
                          <a:solidFill>
                            <a:srgbClr val="FFFFFF"/>
                          </a:solidFill>
                          <a:latin typeface="Arial" panose="020B0604020202020204" pitchFamily="34" charset="0"/>
                          <a:ea typeface="Calibri" pitchFamily="34" charset="-122"/>
                          <a:cs typeface="Arial" panose="020B0604020202020204" pitchFamily="34" charset="0"/>
                        </a:rPr>
                        <a:t>Device</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lgn="ctr">
                        <a:buNone/>
                      </a:pPr>
                      <a:r>
                        <a:rPr lang="en-ZA" sz="2000" b="1" i="1" noProof="0" dirty="0">
                          <a:solidFill>
                            <a:srgbClr val="FFFFFF"/>
                          </a:solidFill>
                          <a:latin typeface="Arial" panose="020B0604020202020204" pitchFamily="34" charset="0"/>
                          <a:ea typeface="Calibri" pitchFamily="34" charset="-122"/>
                          <a:cs typeface="Arial" panose="020B0604020202020204" pitchFamily="34" charset="0"/>
                        </a:rPr>
                        <a:t>η</a:t>
                      </a:r>
                      <a:endParaRPr lang="en-ZA" sz="2000" i="1"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lgn="ctr">
                        <a:buNone/>
                      </a:pPr>
                      <a:r>
                        <a:rPr lang="en-ZA" sz="2000" b="1" i="1" noProof="0" dirty="0">
                          <a:solidFill>
                            <a:srgbClr val="FFFFFF"/>
                          </a:solidFill>
                          <a:latin typeface="Arial" panose="020B0604020202020204" pitchFamily="34" charset="0"/>
                          <a:ea typeface="Calibri" pitchFamily="34" charset="-122"/>
                          <a:cs typeface="Arial" panose="020B0604020202020204" pitchFamily="34" charset="0"/>
                        </a:rPr>
                        <a:t>Iₛ</a:t>
                      </a:r>
                      <a:endParaRPr lang="en-ZA" sz="2000" i="1"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lgn="ctr">
                        <a:buNone/>
                      </a:pPr>
                      <a:r>
                        <a:rPr lang="en-ZA" sz="2000" b="1" i="1" noProof="0" dirty="0">
                          <a:solidFill>
                            <a:srgbClr val="FFFFFF"/>
                          </a:solidFill>
                          <a:latin typeface="Arial" panose="020B0604020202020204" pitchFamily="34" charset="0"/>
                          <a:ea typeface="Calibri" pitchFamily="34" charset="-122"/>
                          <a:cs typeface="Arial" panose="020B0604020202020204" pitchFamily="34" charset="0"/>
                        </a:rPr>
                        <a:t>Φ</a:t>
                      </a:r>
                      <a:r>
                        <a:rPr lang="en-ZA" sz="2000" b="1" i="1" baseline="-25000" noProof="0" dirty="0">
                          <a:solidFill>
                            <a:srgbClr val="FFFFFF"/>
                          </a:solidFill>
                          <a:latin typeface="Arial" panose="020B0604020202020204" pitchFamily="34" charset="0"/>
                          <a:ea typeface="Calibri" pitchFamily="34" charset="-122"/>
                          <a:cs typeface="Arial" panose="020B0604020202020204" pitchFamily="34" charset="0"/>
                        </a:rPr>
                        <a:t>B</a:t>
                      </a:r>
                      <a:r>
                        <a:rPr lang="en-ZA" sz="2000" b="1" noProof="0" dirty="0">
                          <a:solidFill>
                            <a:srgbClr val="FFFFFF"/>
                          </a:solidFill>
                          <a:latin typeface="Arial" panose="020B0604020202020204" pitchFamily="34" charset="0"/>
                          <a:ea typeface="Calibri" pitchFamily="34" charset="-122"/>
                          <a:cs typeface="Arial" panose="020B0604020202020204" pitchFamily="34" charset="0"/>
                        </a:rPr>
                        <a:t> (eV)</a:t>
                      </a:r>
                      <a:endParaRPr lang="en-ZA" sz="20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extLst>
                  <a:ext uri="{0D108BD9-81ED-4DB2-BD59-A6C34878D82A}">
                    <a16:rowId xmlns:a16="http://schemas.microsoft.com/office/drawing/2014/main" val="10000"/>
                  </a:ext>
                </a:extLst>
              </a:tr>
              <a:tr h="452694">
                <a:tc>
                  <a:txBody>
                    <a:bodyPr/>
                    <a:lstStyle/>
                    <a:p>
                      <a:pPr marL="0" indent="0">
                        <a:buNone/>
                      </a:pPr>
                      <a:r>
                        <a:rPr lang="en-ZA" sz="1800" noProof="0" dirty="0" err="1">
                          <a:solidFill>
                            <a:srgbClr val="000000"/>
                          </a:solidFill>
                          <a:latin typeface="Arial" panose="020B0604020202020204" pitchFamily="34" charset="0"/>
                          <a:ea typeface="Calibri" pitchFamily="34" charset="-122"/>
                          <a:cs typeface="Arial" panose="020B0604020202020204" pitchFamily="34" charset="0"/>
                        </a:rPr>
                        <a:t>Yakuphanoglu</a:t>
                      </a:r>
                      <a:r>
                        <a:rPr lang="en-ZA" sz="1800" noProof="0" dirty="0">
                          <a:solidFill>
                            <a:srgbClr val="000000"/>
                          </a:solidFill>
                          <a:latin typeface="Arial" panose="020B0604020202020204" pitchFamily="34" charset="0"/>
                          <a:ea typeface="Calibri" pitchFamily="34" charset="-122"/>
                          <a:cs typeface="Arial" panose="020B0604020202020204" pitchFamily="34" charset="0"/>
                        </a:rPr>
                        <a:t> et al. (2006)</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Ag/PANI/n-Si</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4.59</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0.38</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2694">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Asgar et al. (2013)</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PANI/Au–Al</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~1.8</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~0.6</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2694">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Tharwat et al. (2011)</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PANI-PMMA/Al</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~2.1</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t>
                      </a:r>
                      <a:r>
                        <a:rPr lang="en-ZA" sz="1800" noProof="0" dirty="0" err="1">
                          <a:solidFill>
                            <a:srgbClr val="000000"/>
                          </a:solidFill>
                          <a:latin typeface="Arial" panose="020B0604020202020204" pitchFamily="34" charset="0"/>
                          <a:ea typeface="Calibri" pitchFamily="34" charset="-122"/>
                          <a:cs typeface="Arial" panose="020B0604020202020204" pitchFamily="34" charset="0"/>
                        </a:rPr>
                        <a:t>nA</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~0.7</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52694">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Reza et al. (2020)</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ITO/PANI/N719/Ag</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~8</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noProof="0" dirty="0">
                          <a:solidFill>
                            <a:srgbClr val="000000"/>
                          </a:solidFill>
                          <a:latin typeface="Arial" panose="020B0604020202020204" pitchFamily="34" charset="0"/>
                          <a:ea typeface="Calibri" pitchFamily="34" charset="-122"/>
                          <a:cs typeface="Arial" panose="020B0604020202020204" pitchFamily="34" charset="0"/>
                        </a:rPr>
                        <a:t>0.48</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38922">
                <a:tc>
                  <a:txBody>
                    <a:bodyPr/>
                    <a:lstStyle/>
                    <a:p>
                      <a:pPr marL="0" indent="0">
                        <a:buNone/>
                      </a:pPr>
                      <a:r>
                        <a:rPr lang="en-ZA" sz="1800" b="1" noProof="0" dirty="0">
                          <a:solidFill>
                            <a:srgbClr val="1B4F8A"/>
                          </a:solidFill>
                          <a:latin typeface="Arial" panose="020B0604020202020204" pitchFamily="34" charset="0"/>
                          <a:ea typeface="Calibri" pitchFamily="34" charset="-122"/>
                          <a:cs typeface="Arial" panose="020B0604020202020204" pitchFamily="34" charset="0"/>
                        </a:rPr>
                        <a:t>This work</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buNone/>
                      </a:pPr>
                      <a:r>
                        <a:rPr lang="en-ZA" sz="1800" b="1" noProof="0" dirty="0">
                          <a:solidFill>
                            <a:srgbClr val="1B4F8A"/>
                          </a:solidFill>
                          <a:latin typeface="Arial" panose="020B0604020202020204" pitchFamily="34" charset="0"/>
                          <a:ea typeface="Calibri" pitchFamily="34" charset="-122"/>
                          <a:cs typeface="Arial" panose="020B0604020202020204" pitchFamily="34" charset="0"/>
                        </a:rPr>
                        <a:t>Ag/PANI(1.5M)/ITO</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b="1" noProof="0" dirty="0">
                          <a:solidFill>
                            <a:srgbClr val="1B4F8A"/>
                          </a:solidFill>
                          <a:latin typeface="Arial" panose="020B0604020202020204" pitchFamily="34" charset="0"/>
                          <a:ea typeface="Calibri" pitchFamily="34" charset="-122"/>
                          <a:cs typeface="Arial" panose="020B0604020202020204" pitchFamily="34" charset="0"/>
                        </a:rPr>
                        <a:t>2.0</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b="1" noProof="0" dirty="0">
                          <a:solidFill>
                            <a:srgbClr val="1B4F8A"/>
                          </a:solidFill>
                          <a:latin typeface="Arial" panose="020B0604020202020204" pitchFamily="34" charset="0"/>
                          <a:ea typeface="Calibri" pitchFamily="34" charset="-122"/>
                          <a:cs typeface="Arial" panose="020B0604020202020204" pitchFamily="34" charset="0"/>
                        </a:rPr>
                        <a:t>1.82 </a:t>
                      </a:r>
                      <a:r>
                        <a:rPr lang="en-ZA" sz="1800" b="1" noProof="0" dirty="0" err="1">
                          <a:solidFill>
                            <a:srgbClr val="1B4F8A"/>
                          </a:solidFill>
                          <a:latin typeface="Arial" panose="020B0604020202020204" pitchFamily="34" charset="0"/>
                          <a:ea typeface="Calibri" pitchFamily="34" charset="-122"/>
                          <a:cs typeface="Arial" panose="020B0604020202020204" pitchFamily="34" charset="0"/>
                        </a:rPr>
                        <a:t>nA</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FFFFF"/>
                    </a:solidFill>
                  </a:tcPr>
                </a:tc>
                <a:tc>
                  <a:txBody>
                    <a:bodyPr/>
                    <a:lstStyle/>
                    <a:p>
                      <a:pPr marL="0" indent="0" algn="ctr">
                        <a:buNone/>
                      </a:pPr>
                      <a:r>
                        <a:rPr lang="en-ZA" sz="1800" b="1" noProof="0" dirty="0">
                          <a:solidFill>
                            <a:srgbClr val="E8A820"/>
                          </a:solidFill>
                          <a:latin typeface="Arial" panose="020B0604020202020204" pitchFamily="34" charset="0"/>
                          <a:ea typeface="Calibri" pitchFamily="34" charset="-122"/>
                          <a:cs typeface="Arial" panose="020B0604020202020204" pitchFamily="34" charset="0"/>
                        </a:rPr>
                        <a:t>0.9 ★</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extLst>
                  <a:ext uri="{0D108BD9-81ED-4DB2-BD59-A6C34878D82A}">
                    <a16:rowId xmlns:a16="http://schemas.microsoft.com/office/drawing/2014/main" val="10005"/>
                  </a:ext>
                </a:extLst>
              </a:tr>
            </a:tbl>
          </a:graphicData>
        </a:graphic>
      </p:graphicFrame>
      <p:sp>
        <p:nvSpPr>
          <p:cNvPr id="3" name="Text 3">
            <a:extLst>
              <a:ext uri="{FF2B5EF4-FFF2-40B4-BE49-F238E27FC236}">
                <a16:creationId xmlns:a16="http://schemas.microsoft.com/office/drawing/2014/main" id="{9859FB03-CEA3-7125-FF55-3EC7A9EDD6C8}"/>
              </a:ext>
            </a:extLst>
          </p:cNvPr>
          <p:cNvSpPr/>
          <p:nvPr/>
        </p:nvSpPr>
        <p:spPr>
          <a:xfrm>
            <a:off x="152400" y="3800855"/>
            <a:ext cx="5145548" cy="280239"/>
          </a:xfrm>
          <a:prstGeom prst="rect">
            <a:avLst/>
          </a:prstGeom>
          <a:noFill/>
          <a:ln/>
        </p:spPr>
        <p:txBody>
          <a:bodyPr wrap="square" lIns="0" tIns="0" rIns="0" bIns="0" rtlCol="0" anchor="ctr"/>
          <a:lstStyle/>
          <a:p>
            <a:pPr marL="0" indent="0">
              <a:buNone/>
            </a:pPr>
            <a:r>
              <a:rPr lang="en-ZA" sz="1600" i="1" noProof="0" dirty="0">
                <a:solidFill>
                  <a:srgbClr val="E8A820"/>
                </a:solidFill>
                <a:latin typeface="Arial" panose="020B0604020202020204" pitchFamily="34" charset="0"/>
                <a:ea typeface="Calibri" pitchFamily="34" charset="-122"/>
                <a:cs typeface="Arial" panose="020B0604020202020204" pitchFamily="34" charset="0"/>
              </a:rPr>
              <a:t>★ Highest Φ</a:t>
            </a:r>
            <a:r>
              <a:rPr lang="en-ZA" sz="1600" i="1" baseline="-25000" noProof="0" dirty="0">
                <a:solidFill>
                  <a:srgbClr val="E8A820"/>
                </a:solidFill>
                <a:latin typeface="Arial" panose="020B0604020202020204" pitchFamily="34" charset="0"/>
                <a:ea typeface="Calibri" pitchFamily="34" charset="-122"/>
                <a:cs typeface="Arial" panose="020B0604020202020204" pitchFamily="34" charset="0"/>
              </a:rPr>
              <a:t>B</a:t>
            </a:r>
            <a:r>
              <a:rPr lang="en-ZA" sz="1600" i="1" noProof="0" dirty="0">
                <a:solidFill>
                  <a:srgbClr val="E8A820"/>
                </a:solidFill>
                <a:latin typeface="Arial" panose="020B0604020202020204" pitchFamily="34" charset="0"/>
                <a:ea typeface="Calibri" pitchFamily="34" charset="-122"/>
                <a:cs typeface="Arial" panose="020B0604020202020204" pitchFamily="34" charset="0"/>
              </a:rPr>
              <a:t> in this comparison table</a:t>
            </a:r>
            <a:endParaRPr lang="en-ZA" sz="1600" noProof="0" dirty="0">
              <a:latin typeface="Arial" panose="020B0604020202020204" pitchFamily="34" charset="0"/>
              <a:cs typeface="Arial" panose="020B0604020202020204" pitchFamily="34" charset="0"/>
            </a:endParaRPr>
          </a:p>
        </p:txBody>
      </p:sp>
      <p:sp>
        <p:nvSpPr>
          <p:cNvPr id="7" name="Shape 4">
            <a:extLst>
              <a:ext uri="{FF2B5EF4-FFF2-40B4-BE49-F238E27FC236}">
                <a16:creationId xmlns:a16="http://schemas.microsoft.com/office/drawing/2014/main" id="{D005BEEC-9495-9F48-E40B-9C776BEBACB3}"/>
              </a:ext>
            </a:extLst>
          </p:cNvPr>
          <p:cNvSpPr/>
          <p:nvPr/>
        </p:nvSpPr>
        <p:spPr>
          <a:xfrm>
            <a:off x="152400" y="4130038"/>
            <a:ext cx="11963400" cy="1661161"/>
          </a:xfrm>
          <a:prstGeom prst="roundRect">
            <a:avLst>
              <a:gd name="adj" fmla="val 5797"/>
            </a:avLst>
          </a:prstGeom>
          <a:solidFill>
            <a:srgbClr val="EBF2FA"/>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11" name="Text 5">
            <a:extLst>
              <a:ext uri="{FF2B5EF4-FFF2-40B4-BE49-F238E27FC236}">
                <a16:creationId xmlns:a16="http://schemas.microsoft.com/office/drawing/2014/main" id="{CC7CAEAD-A3CD-8FA4-C89D-EFB587172264}"/>
              </a:ext>
            </a:extLst>
          </p:cNvPr>
          <p:cNvSpPr/>
          <p:nvPr/>
        </p:nvSpPr>
        <p:spPr>
          <a:xfrm>
            <a:off x="289560" y="4130039"/>
            <a:ext cx="5788742" cy="431137"/>
          </a:xfrm>
          <a:prstGeom prst="rect">
            <a:avLst/>
          </a:prstGeom>
          <a:noFill/>
          <a:ln/>
        </p:spPr>
        <p:txBody>
          <a:bodyPr wrap="square" lIns="0" tIns="0" rIns="0" bIns="0" rtlCol="0" anchor="ctr"/>
          <a:lstStyle/>
          <a:p>
            <a:pPr marL="0" indent="0">
              <a:buNone/>
            </a:pPr>
            <a:r>
              <a:rPr lang="en-ZA" sz="1600" b="1" noProof="0" dirty="0">
                <a:solidFill>
                  <a:srgbClr val="1B4F8A"/>
                </a:solidFill>
                <a:latin typeface="Arial" panose="020B0604020202020204" pitchFamily="34" charset="0"/>
                <a:ea typeface="Cambria" pitchFamily="34" charset="-122"/>
                <a:cs typeface="Arial" panose="020B0604020202020204" pitchFamily="34" charset="0"/>
              </a:rPr>
              <a:t>Significance of This Work</a:t>
            </a:r>
            <a:endParaRPr lang="en-ZA" sz="1600" noProof="0" dirty="0">
              <a:latin typeface="Arial" panose="020B0604020202020204" pitchFamily="34" charset="0"/>
              <a:cs typeface="Arial" panose="020B0604020202020204" pitchFamily="34" charset="0"/>
            </a:endParaRPr>
          </a:p>
        </p:txBody>
      </p:sp>
      <p:sp>
        <p:nvSpPr>
          <p:cNvPr id="13" name="Text 6">
            <a:extLst>
              <a:ext uri="{FF2B5EF4-FFF2-40B4-BE49-F238E27FC236}">
                <a16:creationId xmlns:a16="http://schemas.microsoft.com/office/drawing/2014/main" id="{4E51B3EE-80EF-5A29-2312-27601763D811}"/>
              </a:ext>
            </a:extLst>
          </p:cNvPr>
          <p:cNvSpPr/>
          <p:nvPr/>
        </p:nvSpPr>
        <p:spPr>
          <a:xfrm>
            <a:off x="271271" y="4459223"/>
            <a:ext cx="11641803" cy="1331977"/>
          </a:xfrm>
          <a:prstGeom prst="rect">
            <a:avLst/>
          </a:prstGeom>
          <a:noFill/>
          <a:ln/>
        </p:spPr>
        <p:txBody>
          <a:bodyPr wrap="square" lIns="50800" tIns="50800" rIns="50800" bIns="50800" rtlCol="0" anchor="t"/>
          <a:lstStyle/>
          <a:p>
            <a:pPr marL="342900" indent="-342900">
              <a:spcAft>
                <a:spcPts val="600"/>
              </a:spcAft>
              <a:buSzPct val="100000"/>
              <a:buChar char="•"/>
            </a:pPr>
            <a:r>
              <a:rPr lang="en-ZA" sz="1600" i="1" noProof="0" dirty="0">
                <a:solidFill>
                  <a:srgbClr val="1A2B3C"/>
                </a:solidFill>
                <a:latin typeface="Arial" panose="020B0604020202020204" pitchFamily="34" charset="0"/>
                <a:ea typeface="Calibri" pitchFamily="34" charset="-122"/>
                <a:cs typeface="Arial" panose="020B0604020202020204" pitchFamily="34" charset="0"/>
              </a:rPr>
              <a:t>Φ</a:t>
            </a:r>
            <a:r>
              <a:rPr lang="en-ZA" sz="1600" i="1" baseline="-25000" noProof="0" dirty="0">
                <a:solidFill>
                  <a:srgbClr val="1A2B3C"/>
                </a:solidFill>
                <a:latin typeface="Arial" panose="020B0604020202020204" pitchFamily="34" charset="0"/>
                <a:ea typeface="Calibri" pitchFamily="34" charset="-122"/>
                <a:cs typeface="Arial" panose="020B0604020202020204" pitchFamily="34" charset="0"/>
              </a:rPr>
              <a:t>B</a:t>
            </a:r>
            <a:r>
              <a:rPr lang="en-ZA" sz="1600" noProof="0" dirty="0">
                <a:solidFill>
                  <a:srgbClr val="1A2B3C"/>
                </a:solidFill>
                <a:latin typeface="Arial" panose="020B0604020202020204" pitchFamily="34" charset="0"/>
                <a:ea typeface="Calibri" pitchFamily="34" charset="-122"/>
                <a:cs typeface="Arial" panose="020B0604020202020204" pitchFamily="34" charset="0"/>
              </a:rPr>
              <a:t> = 0.9 eV — highest in this comparison, suggesting superior junction quality for solution-processed PANI</a:t>
            </a:r>
            <a:endParaRPr lang="en-ZA" sz="1600" noProof="0" dirty="0">
              <a:latin typeface="Arial" panose="020B0604020202020204" pitchFamily="34" charset="0"/>
              <a:cs typeface="Arial" panose="020B0604020202020204" pitchFamily="34" charset="0"/>
            </a:endParaRPr>
          </a:p>
          <a:p>
            <a:pPr marL="342900" indent="-342900">
              <a:spcAft>
                <a:spcPts val="600"/>
              </a:spcAft>
              <a:buSzPct val="100000"/>
              <a:buChar char="•"/>
            </a:pPr>
            <a:r>
              <a:rPr lang="en-ZA" sz="1600" i="1" noProof="0" dirty="0">
                <a:solidFill>
                  <a:srgbClr val="1A2B3C"/>
                </a:solidFill>
                <a:latin typeface="Arial" panose="020B0604020202020204" pitchFamily="34" charset="0"/>
                <a:ea typeface="Calibri" pitchFamily="34" charset="-122"/>
                <a:cs typeface="Arial" panose="020B0604020202020204" pitchFamily="34" charset="0"/>
              </a:rPr>
              <a:t>η</a:t>
            </a:r>
            <a:r>
              <a:rPr lang="en-ZA" sz="1600" noProof="0" dirty="0">
                <a:solidFill>
                  <a:srgbClr val="1A2B3C"/>
                </a:solidFill>
                <a:latin typeface="Arial" panose="020B0604020202020204" pitchFamily="34" charset="0"/>
                <a:ea typeface="Calibri" pitchFamily="34" charset="-122"/>
                <a:cs typeface="Arial" panose="020B0604020202020204" pitchFamily="34" charset="0"/>
              </a:rPr>
              <a:t> = 2.0 — consistent with best results in literature (vs η = 4.59 for </a:t>
            </a:r>
            <a:r>
              <a:rPr lang="en-ZA" sz="1600" noProof="0" dirty="0" err="1">
                <a:solidFill>
                  <a:srgbClr val="1A2B3C"/>
                </a:solidFill>
                <a:latin typeface="Arial" panose="020B0604020202020204" pitchFamily="34" charset="0"/>
                <a:ea typeface="Calibri" pitchFamily="34" charset="-122"/>
                <a:cs typeface="Arial" panose="020B0604020202020204" pitchFamily="34" charset="0"/>
              </a:rPr>
              <a:t>Yakuphanoglu</a:t>
            </a:r>
            <a:r>
              <a:rPr lang="en-ZA" sz="1600" noProof="0" dirty="0">
                <a:solidFill>
                  <a:srgbClr val="1A2B3C"/>
                </a:solidFill>
                <a:latin typeface="Arial" panose="020B0604020202020204" pitchFamily="34" charset="0"/>
                <a:ea typeface="Calibri" pitchFamily="34" charset="-122"/>
                <a:cs typeface="Arial" panose="020B0604020202020204" pitchFamily="34" charset="0"/>
              </a:rPr>
              <a:t> et al.)</a:t>
            </a:r>
            <a:endParaRPr lang="en-ZA" sz="1600" noProof="0" dirty="0">
              <a:latin typeface="Arial" panose="020B0604020202020204" pitchFamily="34" charset="0"/>
              <a:cs typeface="Arial" panose="020B0604020202020204" pitchFamily="34" charset="0"/>
            </a:endParaRPr>
          </a:p>
          <a:p>
            <a:pPr marL="342900" indent="-342900">
              <a:spcAft>
                <a:spcPts val="6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ITO substrate: transparent electrode → enables future optically-coupled radiation detection studies</a:t>
            </a:r>
            <a:endParaRPr lang="en-ZA" sz="1600" noProof="0" dirty="0">
              <a:latin typeface="Arial" panose="020B0604020202020204" pitchFamily="34" charset="0"/>
              <a:cs typeface="Arial" panose="020B0604020202020204" pitchFamily="34" charset="0"/>
            </a:endParaRPr>
          </a:p>
          <a:p>
            <a:pPr marL="342900" indent="-342900">
              <a:spcAft>
                <a:spcPts val="6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Fully low-cost, scalable, solution-processed fabrication route — no vacuum synthesis required</a:t>
            </a:r>
            <a:endParaRPr lang="en-ZA" sz="1600" noProof="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406B017-14D7-81B0-EF90-234EE608823C}"/>
              </a:ext>
            </a:extLst>
          </p:cNvPr>
          <p:cNvGrpSpPr/>
          <p:nvPr/>
        </p:nvGrpSpPr>
        <p:grpSpPr>
          <a:xfrm>
            <a:off x="5715008" y="5953161"/>
            <a:ext cx="761984" cy="685800"/>
            <a:chOff x="5715008" y="5953161"/>
            <a:chExt cx="761984" cy="685800"/>
          </a:xfrm>
        </p:grpSpPr>
        <p:sp>
          <p:nvSpPr>
            <p:cNvPr id="15" name="Oval 14">
              <a:extLst>
                <a:ext uri="{FF2B5EF4-FFF2-40B4-BE49-F238E27FC236}">
                  <a16:creationId xmlns:a16="http://schemas.microsoft.com/office/drawing/2014/main" id="{9ED1B17A-52BA-C511-104F-6351966FD4D3}"/>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6" name="TextBox 15">
              <a:extLst>
                <a:ext uri="{FF2B5EF4-FFF2-40B4-BE49-F238E27FC236}">
                  <a16:creationId xmlns:a16="http://schemas.microsoft.com/office/drawing/2014/main" id="{D7BE9F0D-60DB-018C-3D75-352F25D13D35}"/>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15</a:t>
              </a:r>
            </a:p>
          </p:txBody>
        </p:sp>
      </p:grpSp>
    </p:spTree>
    <p:extLst>
      <p:ext uri="{BB962C8B-B14F-4D97-AF65-F5344CB8AC3E}">
        <p14:creationId xmlns:p14="http://schemas.microsoft.com/office/powerpoint/2010/main" val="3149314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CAF1A-B2A0-08BB-79C5-CF1910CDCDA7}"/>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8405C8B5-3C8C-EFD9-9AC3-11C44CFEEE62}"/>
              </a:ext>
            </a:extLst>
          </p:cNvPr>
          <p:cNvGrpSpPr/>
          <p:nvPr/>
        </p:nvGrpSpPr>
        <p:grpSpPr>
          <a:xfrm>
            <a:off x="0" y="0"/>
            <a:ext cx="12268200" cy="1115568"/>
            <a:chOff x="0" y="0"/>
            <a:chExt cx="12268200" cy="1115568"/>
          </a:xfrm>
        </p:grpSpPr>
        <p:sp>
          <p:nvSpPr>
            <p:cNvPr id="27" name="Shape 0">
              <a:extLst>
                <a:ext uri="{FF2B5EF4-FFF2-40B4-BE49-F238E27FC236}">
                  <a16:creationId xmlns:a16="http://schemas.microsoft.com/office/drawing/2014/main" id="{07A15034-4B9E-6A4D-D054-0BB1A5A3DC0F}"/>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D3D05C6F-4629-3349-C8C2-7615B95F17E5}"/>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Conclusions &amp; Future Work</a:t>
              </a:r>
            </a:p>
          </p:txBody>
        </p:sp>
      </p:grpSp>
      <p:grpSp>
        <p:nvGrpSpPr>
          <p:cNvPr id="17" name="Group 16">
            <a:extLst>
              <a:ext uri="{FF2B5EF4-FFF2-40B4-BE49-F238E27FC236}">
                <a16:creationId xmlns:a16="http://schemas.microsoft.com/office/drawing/2014/main" id="{20571B80-F962-6471-3F7E-78E4017CC043}"/>
              </a:ext>
            </a:extLst>
          </p:cNvPr>
          <p:cNvGrpSpPr/>
          <p:nvPr/>
        </p:nvGrpSpPr>
        <p:grpSpPr>
          <a:xfrm>
            <a:off x="231648" y="1301496"/>
            <a:ext cx="11807952" cy="4261104"/>
            <a:chOff x="231648" y="1301496"/>
            <a:chExt cx="8503920" cy="3218688"/>
          </a:xfrm>
        </p:grpSpPr>
        <p:sp>
          <p:nvSpPr>
            <p:cNvPr id="4" name="Shape 2">
              <a:extLst>
                <a:ext uri="{FF2B5EF4-FFF2-40B4-BE49-F238E27FC236}">
                  <a16:creationId xmlns:a16="http://schemas.microsoft.com/office/drawing/2014/main" id="{595B400D-7C98-1D5B-6D26-AE3C23C4DB75}"/>
                </a:ext>
              </a:extLst>
            </p:cNvPr>
            <p:cNvSpPr/>
            <p:nvPr/>
          </p:nvSpPr>
          <p:spPr>
            <a:xfrm>
              <a:off x="231648" y="1301496"/>
              <a:ext cx="4187952" cy="3218688"/>
            </a:xfrm>
            <a:prstGeom prst="roundRect">
              <a:avLst>
                <a:gd name="adj" fmla="val 2273"/>
              </a:avLst>
            </a:prstGeom>
            <a:solidFill>
              <a:srgbClr val="1B4F8A"/>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8" name="Text 4">
              <a:extLst>
                <a:ext uri="{FF2B5EF4-FFF2-40B4-BE49-F238E27FC236}">
                  <a16:creationId xmlns:a16="http://schemas.microsoft.com/office/drawing/2014/main" id="{B50B5135-A88C-07C8-C901-73AEFD269568}"/>
                </a:ext>
              </a:extLst>
            </p:cNvPr>
            <p:cNvSpPr/>
            <p:nvPr/>
          </p:nvSpPr>
          <p:spPr>
            <a:xfrm>
              <a:off x="990600" y="1447800"/>
              <a:ext cx="3200400" cy="329184"/>
            </a:xfrm>
            <a:prstGeom prst="rect">
              <a:avLst/>
            </a:prstGeom>
            <a:noFill/>
            <a:ln/>
          </p:spPr>
          <p:txBody>
            <a:bodyPr wrap="square" lIns="0" tIns="0" rIns="0" bIns="0" rtlCol="0" anchor="ctr"/>
            <a:lstStyle/>
            <a:p>
              <a:pPr marL="0" indent="0">
                <a:buNone/>
              </a:pPr>
              <a:r>
                <a:rPr lang="en-ZA" sz="2000" b="1" noProof="0" dirty="0">
                  <a:solidFill>
                    <a:srgbClr val="E8A820"/>
                  </a:solidFill>
                  <a:latin typeface="Arial" panose="020B0604020202020204" pitchFamily="34" charset="0"/>
                  <a:ea typeface="Cambria" pitchFamily="34" charset="-122"/>
                  <a:cs typeface="Arial" panose="020B0604020202020204" pitchFamily="34" charset="0"/>
                </a:rPr>
                <a:t>Conclusions</a:t>
              </a:r>
              <a:endParaRPr lang="en-ZA" sz="2000" noProof="0" dirty="0">
                <a:latin typeface="Arial" panose="020B0604020202020204" pitchFamily="34" charset="0"/>
                <a:cs typeface="Arial" panose="020B0604020202020204" pitchFamily="34" charset="0"/>
              </a:endParaRPr>
            </a:p>
          </p:txBody>
        </p:sp>
        <p:sp>
          <p:nvSpPr>
            <p:cNvPr id="9" name="Text 5">
              <a:extLst>
                <a:ext uri="{FF2B5EF4-FFF2-40B4-BE49-F238E27FC236}">
                  <a16:creationId xmlns:a16="http://schemas.microsoft.com/office/drawing/2014/main" id="{9729C943-B339-3AFE-232D-8884D0012E35}"/>
                </a:ext>
              </a:extLst>
            </p:cNvPr>
            <p:cNvSpPr/>
            <p:nvPr/>
          </p:nvSpPr>
          <p:spPr>
            <a:xfrm>
              <a:off x="368808" y="1850136"/>
              <a:ext cx="3931920" cy="2560320"/>
            </a:xfrm>
            <a:prstGeom prst="rect">
              <a:avLst/>
            </a:prstGeom>
            <a:noFill/>
            <a:ln/>
          </p:spPr>
          <p:txBody>
            <a:bodyPr wrap="square" lIns="50800" tIns="50800" rIns="50800" bIns="50800" rtlCol="0" anchor="t"/>
            <a:lstStyle/>
            <a:p>
              <a:pPr marL="342900" indent="-342900">
                <a:spcAft>
                  <a:spcPts val="500"/>
                </a:spcAft>
                <a:buSzPct val="100000"/>
                <a:buChar char="•"/>
              </a:pPr>
              <a:r>
                <a:rPr lang="en-ZA" sz="1600" noProof="0" dirty="0">
                  <a:solidFill>
                    <a:srgbClr val="FFFFFF"/>
                  </a:solidFill>
                  <a:latin typeface="Arial" panose="020B0604020202020204" pitchFamily="34" charset="0"/>
                  <a:ea typeface="Calibri" pitchFamily="34" charset="-122"/>
                  <a:cs typeface="Arial" panose="020B0604020202020204" pitchFamily="34" charset="0"/>
                </a:rPr>
                <a:t>PANI synthesised by chemical oxidative polymerisation — confirmed by FTIR</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noProof="0" dirty="0">
                  <a:solidFill>
                    <a:srgbClr val="FFFFFF"/>
                  </a:solidFill>
                  <a:latin typeface="Arial" panose="020B0604020202020204" pitchFamily="34" charset="0"/>
                  <a:ea typeface="Calibri" pitchFamily="34" charset="-122"/>
                  <a:cs typeface="Arial" panose="020B0604020202020204" pitchFamily="34" charset="0"/>
                </a:rPr>
                <a:t>Semi-crystalline films spin-coated on Si &amp; ITO substrates</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noProof="0" dirty="0">
                  <a:solidFill>
                    <a:srgbClr val="FFFFFF"/>
                  </a:solidFill>
                  <a:latin typeface="Arial" panose="020B0604020202020204" pitchFamily="34" charset="0"/>
                  <a:ea typeface="Calibri" pitchFamily="34" charset="-122"/>
                  <a:cs typeface="Arial" panose="020B0604020202020204" pitchFamily="34" charset="0"/>
                </a:rPr>
                <a:t>Band gap narrows 3.97 → 3.65 eV with HCl doping (protonic mechanism confirmed by XRD)</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b="1" noProof="0" dirty="0">
                  <a:solidFill>
                    <a:srgbClr val="E8A820"/>
                  </a:solidFill>
                  <a:latin typeface="Arial" panose="020B0604020202020204" pitchFamily="34" charset="0"/>
                  <a:ea typeface="Calibri" pitchFamily="34" charset="-122"/>
                  <a:cs typeface="Arial" panose="020B0604020202020204" pitchFamily="34" charset="0"/>
                </a:rPr>
                <a:t>Schottky diode at 1.5 M HCl — </a:t>
              </a:r>
              <a:r>
                <a:rPr lang="en-ZA" sz="1600" b="1" i="1" noProof="0" dirty="0">
                  <a:solidFill>
                    <a:srgbClr val="E8A820"/>
                  </a:solidFill>
                  <a:latin typeface="Arial" panose="020B0604020202020204" pitchFamily="34" charset="0"/>
                  <a:ea typeface="Calibri" pitchFamily="34" charset="-122"/>
                  <a:cs typeface="Arial" panose="020B0604020202020204" pitchFamily="34" charset="0"/>
                </a:rPr>
                <a:t>η</a:t>
              </a:r>
              <a:r>
                <a:rPr lang="en-ZA" sz="1600" b="1" noProof="0" dirty="0">
                  <a:solidFill>
                    <a:srgbClr val="E8A820"/>
                  </a:solidFill>
                  <a:latin typeface="Arial" panose="020B0604020202020204" pitchFamily="34" charset="0"/>
                  <a:ea typeface="Calibri" pitchFamily="34" charset="-122"/>
                  <a:cs typeface="Arial" panose="020B0604020202020204" pitchFamily="34" charset="0"/>
                </a:rPr>
                <a:t> = 2.0, </a:t>
              </a:r>
              <a:r>
                <a:rPr lang="en-ZA" sz="1600" b="1" i="1" noProof="0" dirty="0">
                  <a:solidFill>
                    <a:srgbClr val="E8A820"/>
                  </a:solidFill>
                  <a:latin typeface="Arial" panose="020B0604020202020204" pitchFamily="34" charset="0"/>
                  <a:ea typeface="Calibri" pitchFamily="34" charset="-122"/>
                  <a:cs typeface="Arial" panose="020B0604020202020204" pitchFamily="34" charset="0"/>
                </a:rPr>
                <a:t>Iₛ</a:t>
              </a:r>
              <a:r>
                <a:rPr lang="en-ZA" sz="1600" b="1" noProof="0" dirty="0">
                  <a:solidFill>
                    <a:srgbClr val="E8A820"/>
                  </a:solidFill>
                  <a:latin typeface="Arial" panose="020B0604020202020204" pitchFamily="34" charset="0"/>
                  <a:ea typeface="Calibri" pitchFamily="34" charset="-122"/>
                  <a:cs typeface="Arial" panose="020B0604020202020204" pitchFamily="34" charset="0"/>
                </a:rPr>
                <a:t> = 1.82 </a:t>
              </a:r>
              <a:r>
                <a:rPr lang="en-ZA" sz="1600" b="1" noProof="0" dirty="0" err="1">
                  <a:solidFill>
                    <a:srgbClr val="E8A820"/>
                  </a:solidFill>
                  <a:latin typeface="Arial" panose="020B0604020202020204" pitchFamily="34" charset="0"/>
                  <a:ea typeface="Calibri" pitchFamily="34" charset="-122"/>
                  <a:cs typeface="Arial" panose="020B0604020202020204" pitchFamily="34" charset="0"/>
                </a:rPr>
                <a:t>nA</a:t>
              </a:r>
              <a:r>
                <a:rPr lang="en-ZA" sz="1600" b="1" noProof="0" dirty="0">
                  <a:solidFill>
                    <a:srgbClr val="E8A820"/>
                  </a:solidFill>
                  <a:latin typeface="Arial" panose="020B0604020202020204" pitchFamily="34" charset="0"/>
                  <a:ea typeface="Calibri" pitchFamily="34" charset="-122"/>
                  <a:cs typeface="Arial" panose="020B0604020202020204" pitchFamily="34" charset="0"/>
                </a:rPr>
                <a:t>, Φ</a:t>
              </a:r>
              <a:r>
                <a:rPr lang="en-ZA" sz="1600" b="1" baseline="-25000" noProof="0" dirty="0">
                  <a:solidFill>
                    <a:srgbClr val="E8A820"/>
                  </a:solidFill>
                  <a:latin typeface="Arial" panose="020B0604020202020204" pitchFamily="34" charset="0"/>
                  <a:ea typeface="Calibri" pitchFamily="34" charset="-122"/>
                  <a:cs typeface="Arial" panose="020B0604020202020204" pitchFamily="34" charset="0"/>
                </a:rPr>
                <a:t>B</a:t>
              </a:r>
              <a:r>
                <a:rPr lang="en-ZA" sz="1600" b="1" noProof="0" dirty="0">
                  <a:solidFill>
                    <a:srgbClr val="E8A820"/>
                  </a:solidFill>
                  <a:latin typeface="Arial" panose="020B0604020202020204" pitchFamily="34" charset="0"/>
                  <a:ea typeface="Calibri" pitchFamily="34" charset="-122"/>
                  <a:cs typeface="Arial" panose="020B0604020202020204" pitchFamily="34" charset="0"/>
                </a:rPr>
                <a:t> = 0.9 eV</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i="1" noProof="0" dirty="0">
                  <a:solidFill>
                    <a:srgbClr val="FFFFFF"/>
                  </a:solidFill>
                  <a:latin typeface="Arial" panose="020B0604020202020204" pitchFamily="34" charset="0"/>
                  <a:ea typeface="Calibri" pitchFamily="34" charset="-122"/>
                  <a:cs typeface="Arial" panose="020B0604020202020204" pitchFamily="34" charset="0"/>
                </a:rPr>
                <a:t>Φ</a:t>
              </a:r>
              <a:r>
                <a:rPr lang="en-ZA" sz="1600" i="1" baseline="-25000" noProof="0" dirty="0">
                  <a:solidFill>
                    <a:srgbClr val="FFFFFF"/>
                  </a:solidFill>
                  <a:latin typeface="Arial" panose="020B0604020202020204" pitchFamily="34" charset="0"/>
                  <a:ea typeface="Calibri" pitchFamily="34" charset="-122"/>
                  <a:cs typeface="Arial" panose="020B0604020202020204" pitchFamily="34" charset="0"/>
                </a:rPr>
                <a:t>B</a:t>
              </a:r>
              <a:r>
                <a:rPr lang="en-ZA" sz="1600" noProof="0" dirty="0">
                  <a:solidFill>
                    <a:srgbClr val="FFFFFF"/>
                  </a:solidFill>
                  <a:latin typeface="Arial" panose="020B0604020202020204" pitchFamily="34" charset="0"/>
                  <a:ea typeface="Calibri" pitchFamily="34" charset="-122"/>
                  <a:cs typeface="Arial" panose="020B0604020202020204" pitchFamily="34" charset="0"/>
                </a:rPr>
                <a:t> = 0.9 eV — highest reported for PANI Schottky diodes in the literature surveyed</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noProof="0" dirty="0">
                  <a:solidFill>
                    <a:srgbClr val="FFFFFF"/>
                  </a:solidFill>
                  <a:latin typeface="Arial" panose="020B0604020202020204" pitchFamily="34" charset="0"/>
                  <a:ea typeface="Calibri" pitchFamily="34" charset="-122"/>
                  <a:cs typeface="Arial" panose="020B0604020202020204" pitchFamily="34" charset="0"/>
                </a:rPr>
                <a:t>Fully solution-processed, low-cost, scalable fabrication route demonstrated</a:t>
              </a:r>
              <a:endParaRPr lang="en-ZA" sz="1600" noProof="0" dirty="0">
                <a:latin typeface="Arial" panose="020B0604020202020204" pitchFamily="34" charset="0"/>
                <a:cs typeface="Arial" panose="020B0604020202020204" pitchFamily="34" charset="0"/>
              </a:endParaRPr>
            </a:p>
          </p:txBody>
        </p:sp>
        <p:sp>
          <p:nvSpPr>
            <p:cNvPr id="10" name="Shape 6">
              <a:extLst>
                <a:ext uri="{FF2B5EF4-FFF2-40B4-BE49-F238E27FC236}">
                  <a16:creationId xmlns:a16="http://schemas.microsoft.com/office/drawing/2014/main" id="{CDAACF4B-5A6B-EE05-DA36-B3489310D716}"/>
                </a:ext>
              </a:extLst>
            </p:cNvPr>
            <p:cNvSpPr/>
            <p:nvPr/>
          </p:nvSpPr>
          <p:spPr>
            <a:xfrm>
              <a:off x="4593336" y="1301496"/>
              <a:ext cx="4142232" cy="3218688"/>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12" name="Shape 7">
              <a:extLst>
                <a:ext uri="{FF2B5EF4-FFF2-40B4-BE49-F238E27FC236}">
                  <a16:creationId xmlns:a16="http://schemas.microsoft.com/office/drawing/2014/main" id="{03B9A7B8-1320-0F67-4E76-BAF36682C8F5}"/>
                </a:ext>
              </a:extLst>
            </p:cNvPr>
            <p:cNvSpPr/>
            <p:nvPr/>
          </p:nvSpPr>
          <p:spPr>
            <a:xfrm>
              <a:off x="4679545" y="1338072"/>
              <a:ext cx="512064" cy="512064"/>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pic>
          <p:nvPicPr>
            <p:cNvPr id="14" name="Image 2" descr="preencoded.png">
              <a:extLst>
                <a:ext uri="{FF2B5EF4-FFF2-40B4-BE49-F238E27FC236}">
                  <a16:creationId xmlns:a16="http://schemas.microsoft.com/office/drawing/2014/main" id="{8B7F44FD-9B11-B079-B528-424BBBD730EF}"/>
                </a:ext>
              </a:extLst>
            </p:cNvPr>
            <p:cNvPicPr>
              <a:picLocks noChangeAspect="1"/>
            </p:cNvPicPr>
            <p:nvPr/>
          </p:nvPicPr>
          <p:blipFill>
            <a:blip r:embed="rId3"/>
            <a:stretch>
              <a:fillRect/>
            </a:stretch>
          </p:blipFill>
          <p:spPr>
            <a:xfrm>
              <a:off x="4756354" y="1421470"/>
              <a:ext cx="358445" cy="358445"/>
            </a:xfrm>
            <a:prstGeom prst="rect">
              <a:avLst/>
            </a:prstGeom>
          </p:spPr>
        </p:pic>
        <p:sp>
          <p:nvSpPr>
            <p:cNvPr id="15" name="Text 8">
              <a:extLst>
                <a:ext uri="{FF2B5EF4-FFF2-40B4-BE49-F238E27FC236}">
                  <a16:creationId xmlns:a16="http://schemas.microsoft.com/office/drawing/2014/main" id="{7655903E-E797-9F36-0858-946E100018EC}"/>
                </a:ext>
              </a:extLst>
            </p:cNvPr>
            <p:cNvSpPr/>
            <p:nvPr/>
          </p:nvSpPr>
          <p:spPr>
            <a:xfrm>
              <a:off x="5352288" y="1447800"/>
              <a:ext cx="3200400" cy="329184"/>
            </a:xfrm>
            <a:prstGeom prst="rect">
              <a:avLst/>
            </a:prstGeom>
            <a:noFill/>
            <a:ln/>
          </p:spPr>
          <p:txBody>
            <a:bodyPr wrap="square" lIns="0" tIns="0" rIns="0" bIns="0" rtlCol="0" anchor="ctr"/>
            <a:lstStyle/>
            <a:p>
              <a:pPr marL="0" indent="0">
                <a:buNone/>
              </a:pPr>
              <a:r>
                <a:rPr lang="en-ZA" sz="2000" b="1" noProof="0" dirty="0">
                  <a:solidFill>
                    <a:srgbClr val="C0392B"/>
                  </a:solidFill>
                  <a:latin typeface="Arial" panose="020B0604020202020204" pitchFamily="34" charset="0"/>
                  <a:ea typeface="Cambria" pitchFamily="34" charset="-122"/>
                  <a:cs typeface="Arial" panose="020B0604020202020204" pitchFamily="34" charset="0"/>
                </a:rPr>
                <a:t>Future Work</a:t>
              </a:r>
              <a:endParaRPr lang="en-ZA" sz="2000" noProof="0" dirty="0">
                <a:latin typeface="Arial" panose="020B0604020202020204" pitchFamily="34" charset="0"/>
                <a:cs typeface="Arial" panose="020B0604020202020204" pitchFamily="34" charset="0"/>
              </a:endParaRPr>
            </a:p>
          </p:txBody>
        </p:sp>
        <p:sp>
          <p:nvSpPr>
            <p:cNvPr id="16" name="Text 9">
              <a:extLst>
                <a:ext uri="{FF2B5EF4-FFF2-40B4-BE49-F238E27FC236}">
                  <a16:creationId xmlns:a16="http://schemas.microsoft.com/office/drawing/2014/main" id="{C5F1FF40-D319-B420-3F39-39309A37040D}"/>
                </a:ext>
              </a:extLst>
            </p:cNvPr>
            <p:cNvSpPr/>
            <p:nvPr/>
          </p:nvSpPr>
          <p:spPr>
            <a:xfrm>
              <a:off x="4739640" y="1850136"/>
              <a:ext cx="3858768" cy="2560320"/>
            </a:xfrm>
            <a:prstGeom prst="rect">
              <a:avLst/>
            </a:prstGeom>
            <a:noFill/>
            <a:ln/>
          </p:spPr>
          <p:txBody>
            <a:bodyPr wrap="square" lIns="50800" tIns="50800" rIns="50800" bIns="50800" rtlCol="0" anchor="t"/>
            <a:lstStyle/>
            <a:p>
              <a:pPr marL="342900" indent="-342900">
                <a:spcAft>
                  <a:spcPts val="5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Vary metal contacts (Au, Pt, Cu) to optimise </a:t>
              </a:r>
              <a:r>
                <a:rPr lang="en-ZA" sz="1600" i="1" noProof="0" dirty="0">
                  <a:solidFill>
                    <a:srgbClr val="1A2B3C"/>
                  </a:solidFill>
                  <a:latin typeface="Arial" panose="020B0604020202020204" pitchFamily="34" charset="0"/>
                  <a:ea typeface="Calibri" pitchFamily="34" charset="-122"/>
                  <a:cs typeface="Arial" panose="020B0604020202020204" pitchFamily="34" charset="0"/>
                </a:rPr>
                <a:t>Φ</a:t>
              </a:r>
              <a:r>
                <a:rPr lang="en-ZA" sz="1600" i="1" baseline="-25000" noProof="0" dirty="0">
                  <a:solidFill>
                    <a:srgbClr val="1A2B3C"/>
                  </a:solidFill>
                  <a:latin typeface="Arial" panose="020B0604020202020204" pitchFamily="34" charset="0"/>
                  <a:ea typeface="Calibri" pitchFamily="34" charset="-122"/>
                  <a:cs typeface="Arial" panose="020B0604020202020204" pitchFamily="34" charset="0"/>
                </a:rPr>
                <a:t>B</a:t>
              </a:r>
              <a:r>
                <a:rPr lang="en-ZA" sz="1600" noProof="0" dirty="0">
                  <a:solidFill>
                    <a:srgbClr val="1A2B3C"/>
                  </a:solidFill>
                  <a:latin typeface="Arial" panose="020B0604020202020204" pitchFamily="34" charset="0"/>
                  <a:ea typeface="Calibri" pitchFamily="34" charset="-122"/>
                  <a:cs typeface="Arial" panose="020B0604020202020204" pitchFamily="34" charset="0"/>
                </a:rPr>
                <a:t> and </a:t>
              </a:r>
              <a:r>
                <a:rPr lang="en-ZA" sz="1600" i="1" noProof="0" dirty="0">
                  <a:solidFill>
                    <a:srgbClr val="1A2B3C"/>
                  </a:solidFill>
                  <a:latin typeface="Arial" panose="020B0604020202020204" pitchFamily="34" charset="0"/>
                  <a:ea typeface="Calibri" pitchFamily="34" charset="-122"/>
                  <a:cs typeface="Arial" panose="020B0604020202020204" pitchFamily="34" charset="0"/>
                </a:rPr>
                <a:t>η</a:t>
              </a:r>
              <a:endParaRPr lang="en-ZA" sz="1600" i="1"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Temperature-dependent I-V to decouple thermionic vs. recombination contributions</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Capacitance-voltage (C-V) → depletion width &amp; interface state density</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Direct radiation response characterisation (α, β, γ sources) — the critical validation step</a:t>
              </a:r>
              <a:endParaRPr lang="en-ZA" sz="1600" noProof="0" dirty="0">
                <a:latin typeface="Arial" panose="020B0604020202020204" pitchFamily="34" charset="0"/>
                <a:cs typeface="Arial" panose="020B0604020202020204" pitchFamily="34" charset="0"/>
              </a:endParaRPr>
            </a:p>
            <a:p>
              <a:pPr marL="342900" indent="-342900">
                <a:spcAft>
                  <a:spcPts val="500"/>
                </a:spcAft>
                <a:buSzPct val="100000"/>
                <a:buChar char="•"/>
              </a:pPr>
              <a:r>
                <a:rPr lang="en-ZA" sz="1600" noProof="0" dirty="0">
                  <a:solidFill>
                    <a:srgbClr val="1A2B3C"/>
                  </a:solidFill>
                  <a:latin typeface="Arial" panose="020B0604020202020204" pitchFamily="34" charset="0"/>
                  <a:ea typeface="Calibri" pitchFamily="34" charset="-122"/>
                  <a:cs typeface="Arial" panose="020B0604020202020204" pitchFamily="34" charset="0"/>
                </a:rPr>
                <a:t>PANI blends with </a:t>
              </a:r>
              <a:r>
                <a:rPr lang="en-ZA" sz="1600" noProof="0" dirty="0" err="1">
                  <a:solidFill>
                    <a:srgbClr val="1A2B3C"/>
                  </a:solidFill>
                  <a:latin typeface="Arial" panose="020B0604020202020204" pitchFamily="34" charset="0"/>
                  <a:ea typeface="Calibri" pitchFamily="34" charset="-122"/>
                  <a:cs typeface="Arial" panose="020B0604020202020204" pitchFamily="34" charset="0"/>
                </a:rPr>
                <a:t>ZnO</a:t>
              </a:r>
              <a:r>
                <a:rPr lang="en-ZA" sz="1600" noProof="0" dirty="0">
                  <a:solidFill>
                    <a:srgbClr val="1A2B3C"/>
                  </a:solidFill>
                  <a:latin typeface="Arial" panose="020B0604020202020204" pitchFamily="34" charset="0"/>
                  <a:ea typeface="Calibri" pitchFamily="34" charset="-122"/>
                  <a:cs typeface="Arial" panose="020B0604020202020204" pitchFamily="34" charset="0"/>
                </a:rPr>
                <a:t> / </a:t>
              </a:r>
              <a:r>
                <a:rPr lang="en-ZA" sz="1600" noProof="0" dirty="0" err="1">
                  <a:solidFill>
                    <a:srgbClr val="1A2B3C"/>
                  </a:solidFill>
                  <a:latin typeface="Arial" panose="020B0604020202020204" pitchFamily="34" charset="0"/>
                  <a:ea typeface="Calibri" pitchFamily="34" charset="-122"/>
                  <a:cs typeface="Arial" panose="020B0604020202020204" pitchFamily="34" charset="0"/>
                </a:rPr>
                <a:t>TiO</a:t>
              </a:r>
              <a:r>
                <a:rPr lang="en-ZA" sz="1600" noProof="0" dirty="0">
                  <a:solidFill>
                    <a:srgbClr val="1A2B3C"/>
                  </a:solidFill>
                  <a:latin typeface="Arial" panose="020B0604020202020204" pitchFamily="34" charset="0"/>
                  <a:ea typeface="Calibri" pitchFamily="34" charset="-122"/>
                  <a:cs typeface="Arial" panose="020B0604020202020204" pitchFamily="34" charset="0"/>
                </a:rPr>
                <a:t>₂ nanoparticles for improved junction quality</a:t>
              </a:r>
              <a:endParaRPr lang="en-ZA" sz="1600" noProof="0" dirty="0">
                <a:latin typeface="Arial" panose="020B0604020202020204" pitchFamily="34" charset="0"/>
                <a:cs typeface="Arial" panose="020B0604020202020204" pitchFamily="34" charset="0"/>
              </a:endParaRPr>
            </a:p>
          </p:txBody>
        </p:sp>
      </p:grpSp>
      <p:pic>
        <p:nvPicPr>
          <p:cNvPr id="18" name="Image 1" descr="preencoded.png">
            <a:extLst>
              <a:ext uri="{FF2B5EF4-FFF2-40B4-BE49-F238E27FC236}">
                <a16:creationId xmlns:a16="http://schemas.microsoft.com/office/drawing/2014/main" id="{977D1A11-406F-809D-DB7B-A8FB3CBCB3D2}"/>
              </a:ext>
            </a:extLst>
          </p:cNvPr>
          <p:cNvPicPr>
            <a:picLocks noChangeAspect="1"/>
          </p:cNvPicPr>
          <p:nvPr/>
        </p:nvPicPr>
        <p:blipFill>
          <a:blip r:embed="rId4"/>
          <a:stretch>
            <a:fillRect/>
          </a:stretch>
        </p:blipFill>
        <p:spPr>
          <a:xfrm>
            <a:off x="435446" y="1342848"/>
            <a:ext cx="684973" cy="684973"/>
          </a:xfrm>
          <a:prstGeom prst="rect">
            <a:avLst/>
          </a:prstGeom>
        </p:spPr>
      </p:pic>
      <p:grpSp>
        <p:nvGrpSpPr>
          <p:cNvPr id="19" name="Group 18">
            <a:extLst>
              <a:ext uri="{FF2B5EF4-FFF2-40B4-BE49-F238E27FC236}">
                <a16:creationId xmlns:a16="http://schemas.microsoft.com/office/drawing/2014/main" id="{AF4BD2A6-FA5A-0D7A-FF30-F03817BA6442}"/>
              </a:ext>
            </a:extLst>
          </p:cNvPr>
          <p:cNvGrpSpPr/>
          <p:nvPr/>
        </p:nvGrpSpPr>
        <p:grpSpPr>
          <a:xfrm>
            <a:off x="5715008" y="5953161"/>
            <a:ext cx="761984" cy="685800"/>
            <a:chOff x="5715008" y="5953161"/>
            <a:chExt cx="761984" cy="685800"/>
          </a:xfrm>
        </p:grpSpPr>
        <p:sp>
          <p:nvSpPr>
            <p:cNvPr id="20" name="Oval 19">
              <a:extLst>
                <a:ext uri="{FF2B5EF4-FFF2-40B4-BE49-F238E27FC236}">
                  <a16:creationId xmlns:a16="http://schemas.microsoft.com/office/drawing/2014/main" id="{2DD6BA5A-40DF-E244-4F77-996CA5EA3A8A}"/>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1" name="TextBox 20">
              <a:extLst>
                <a:ext uri="{FF2B5EF4-FFF2-40B4-BE49-F238E27FC236}">
                  <a16:creationId xmlns:a16="http://schemas.microsoft.com/office/drawing/2014/main" id="{06741F15-D795-37AB-2B2B-72BFBDC77ED2}"/>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16</a:t>
              </a:r>
            </a:p>
          </p:txBody>
        </p:sp>
      </p:grpSp>
    </p:spTree>
    <p:extLst>
      <p:ext uri="{BB962C8B-B14F-4D97-AF65-F5344CB8AC3E}">
        <p14:creationId xmlns:p14="http://schemas.microsoft.com/office/powerpoint/2010/main" val="534861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77A7-20BC-350B-1D6F-C0B2D6429282}"/>
            </a:ext>
          </a:extLst>
        </p:cNvPr>
        <p:cNvGrpSpPr/>
        <p:nvPr/>
      </p:nvGrpSpPr>
      <p:grpSpPr>
        <a:xfrm>
          <a:off x="0" y="0"/>
          <a:ext cx="0" cy="0"/>
          <a:chOff x="0" y="0"/>
          <a:chExt cx="0" cy="0"/>
        </a:xfrm>
      </p:grpSpPr>
      <p:sp>
        <p:nvSpPr>
          <p:cNvPr id="35" name="Shape 6">
            <a:extLst>
              <a:ext uri="{FF2B5EF4-FFF2-40B4-BE49-F238E27FC236}">
                <a16:creationId xmlns:a16="http://schemas.microsoft.com/office/drawing/2014/main" id="{4582E5AE-83AA-E37D-3586-AC99741D39A3}"/>
              </a:ext>
            </a:extLst>
          </p:cNvPr>
          <p:cNvSpPr/>
          <p:nvPr/>
        </p:nvSpPr>
        <p:spPr>
          <a:xfrm>
            <a:off x="6154211" y="4889790"/>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34" name="Shape 6">
            <a:extLst>
              <a:ext uri="{FF2B5EF4-FFF2-40B4-BE49-F238E27FC236}">
                <a16:creationId xmlns:a16="http://schemas.microsoft.com/office/drawing/2014/main" id="{997DEB52-B691-0F45-1F98-2D0C708280E4}"/>
              </a:ext>
            </a:extLst>
          </p:cNvPr>
          <p:cNvSpPr/>
          <p:nvPr/>
        </p:nvSpPr>
        <p:spPr>
          <a:xfrm>
            <a:off x="6143325" y="3974864"/>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33" name="Shape 6">
            <a:extLst>
              <a:ext uri="{FF2B5EF4-FFF2-40B4-BE49-F238E27FC236}">
                <a16:creationId xmlns:a16="http://schemas.microsoft.com/office/drawing/2014/main" id="{36CCB57C-7C7B-32EE-203A-3264A9571EE0}"/>
              </a:ext>
            </a:extLst>
          </p:cNvPr>
          <p:cNvSpPr/>
          <p:nvPr/>
        </p:nvSpPr>
        <p:spPr>
          <a:xfrm>
            <a:off x="6132439" y="3059938"/>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32" name="Shape 6">
            <a:extLst>
              <a:ext uri="{FF2B5EF4-FFF2-40B4-BE49-F238E27FC236}">
                <a16:creationId xmlns:a16="http://schemas.microsoft.com/office/drawing/2014/main" id="{218EAC05-1EE7-75AD-1695-9457F5BED192}"/>
              </a:ext>
            </a:extLst>
          </p:cNvPr>
          <p:cNvSpPr/>
          <p:nvPr/>
        </p:nvSpPr>
        <p:spPr>
          <a:xfrm>
            <a:off x="6132439" y="2115739"/>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31" name="Shape 6">
            <a:extLst>
              <a:ext uri="{FF2B5EF4-FFF2-40B4-BE49-F238E27FC236}">
                <a16:creationId xmlns:a16="http://schemas.microsoft.com/office/drawing/2014/main" id="{A5AC3CB1-7A43-CAFB-6706-2807C7348DD3}"/>
              </a:ext>
            </a:extLst>
          </p:cNvPr>
          <p:cNvSpPr/>
          <p:nvPr/>
        </p:nvSpPr>
        <p:spPr>
          <a:xfrm>
            <a:off x="6154212" y="1198101"/>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30" name="Shape 6">
            <a:extLst>
              <a:ext uri="{FF2B5EF4-FFF2-40B4-BE49-F238E27FC236}">
                <a16:creationId xmlns:a16="http://schemas.microsoft.com/office/drawing/2014/main" id="{1F29DEB7-80C8-5EAF-7B6B-21709B124C56}"/>
              </a:ext>
            </a:extLst>
          </p:cNvPr>
          <p:cNvSpPr/>
          <p:nvPr/>
        </p:nvSpPr>
        <p:spPr>
          <a:xfrm>
            <a:off x="76200" y="4911562"/>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29" name="Shape 6">
            <a:extLst>
              <a:ext uri="{FF2B5EF4-FFF2-40B4-BE49-F238E27FC236}">
                <a16:creationId xmlns:a16="http://schemas.microsoft.com/office/drawing/2014/main" id="{B2D73061-A5AA-399C-AD59-2CD6FCBFED84}"/>
              </a:ext>
            </a:extLst>
          </p:cNvPr>
          <p:cNvSpPr/>
          <p:nvPr/>
        </p:nvSpPr>
        <p:spPr>
          <a:xfrm>
            <a:off x="76200" y="3958536"/>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25" name="Shape 6">
            <a:extLst>
              <a:ext uri="{FF2B5EF4-FFF2-40B4-BE49-F238E27FC236}">
                <a16:creationId xmlns:a16="http://schemas.microsoft.com/office/drawing/2014/main" id="{4823A68A-C20B-7C7B-A517-D7E76B90E714}"/>
              </a:ext>
            </a:extLst>
          </p:cNvPr>
          <p:cNvSpPr/>
          <p:nvPr/>
        </p:nvSpPr>
        <p:spPr>
          <a:xfrm>
            <a:off x="76200" y="3074705"/>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24" name="Shape 6">
            <a:extLst>
              <a:ext uri="{FF2B5EF4-FFF2-40B4-BE49-F238E27FC236}">
                <a16:creationId xmlns:a16="http://schemas.microsoft.com/office/drawing/2014/main" id="{F1536464-3084-AF7C-3AE5-8817E7853FAD}"/>
              </a:ext>
            </a:extLst>
          </p:cNvPr>
          <p:cNvSpPr/>
          <p:nvPr/>
        </p:nvSpPr>
        <p:spPr>
          <a:xfrm>
            <a:off x="76200" y="2126308"/>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sp>
        <p:nvSpPr>
          <p:cNvPr id="23" name="Shape 6">
            <a:extLst>
              <a:ext uri="{FF2B5EF4-FFF2-40B4-BE49-F238E27FC236}">
                <a16:creationId xmlns:a16="http://schemas.microsoft.com/office/drawing/2014/main" id="{B4CF41F4-D745-D34F-E754-08E4450C0C23}"/>
              </a:ext>
            </a:extLst>
          </p:cNvPr>
          <p:cNvSpPr/>
          <p:nvPr/>
        </p:nvSpPr>
        <p:spPr>
          <a:xfrm>
            <a:off x="76200" y="1176963"/>
            <a:ext cx="5961590" cy="845674"/>
          </a:xfrm>
          <a:prstGeom prst="roundRect">
            <a:avLst>
              <a:gd name="adj" fmla="val 2273"/>
            </a:avLst>
          </a:prstGeom>
          <a:solidFill>
            <a:srgbClr val="FFFFFF"/>
          </a:solidFill>
          <a:ln/>
          <a:effectLst>
            <a:outerShdw blurRad="101600" dist="38100" dir="2700000" algn="bl" rotWithShape="0">
              <a:srgbClr val="000000">
                <a:alpha val="13000"/>
              </a:srgbClr>
            </a:outerShdw>
          </a:effectLst>
        </p:spPr>
        <p:txBody>
          <a:bodyPr/>
          <a:lstStyle/>
          <a:p>
            <a:endParaRPr lang="en-ZA" sz="1600" noProof="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C294B09-701F-806C-0416-51A84C64B406}"/>
              </a:ext>
            </a:extLst>
          </p:cNvPr>
          <p:cNvGrpSpPr/>
          <p:nvPr/>
        </p:nvGrpSpPr>
        <p:grpSpPr>
          <a:xfrm>
            <a:off x="0" y="0"/>
            <a:ext cx="12268200" cy="1115568"/>
            <a:chOff x="0" y="0"/>
            <a:chExt cx="12268200" cy="1115568"/>
          </a:xfrm>
        </p:grpSpPr>
        <p:sp>
          <p:nvSpPr>
            <p:cNvPr id="27" name="Shape 0">
              <a:extLst>
                <a:ext uri="{FF2B5EF4-FFF2-40B4-BE49-F238E27FC236}">
                  <a16:creationId xmlns:a16="http://schemas.microsoft.com/office/drawing/2014/main" id="{99D7A183-ADF9-2F55-ED15-C46C37DF3CAD}"/>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D36576A5-5E5E-A9DB-476E-68DC2FA061FA}"/>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References</a:t>
              </a:r>
            </a:p>
          </p:txBody>
        </p:sp>
      </p:grpSp>
      <p:grpSp>
        <p:nvGrpSpPr>
          <p:cNvPr id="22" name="Group 21">
            <a:extLst>
              <a:ext uri="{FF2B5EF4-FFF2-40B4-BE49-F238E27FC236}">
                <a16:creationId xmlns:a16="http://schemas.microsoft.com/office/drawing/2014/main" id="{6732D4DC-7700-F5F9-7401-DA5301E643E4}"/>
              </a:ext>
            </a:extLst>
          </p:cNvPr>
          <p:cNvGrpSpPr/>
          <p:nvPr/>
        </p:nvGrpSpPr>
        <p:grpSpPr>
          <a:xfrm>
            <a:off x="228600" y="1295400"/>
            <a:ext cx="11734800" cy="4407408"/>
            <a:chOff x="320040" y="1078992"/>
            <a:chExt cx="8686800" cy="1883664"/>
          </a:xfrm>
        </p:grpSpPr>
        <p:sp>
          <p:nvSpPr>
            <p:cNvPr id="2" name="Text 2">
              <a:extLst>
                <a:ext uri="{FF2B5EF4-FFF2-40B4-BE49-F238E27FC236}">
                  <a16:creationId xmlns:a16="http://schemas.microsoft.com/office/drawing/2014/main" id="{6ABC2C0B-C9DA-99AD-7A2A-53ABE26C232C}"/>
                </a:ext>
              </a:extLst>
            </p:cNvPr>
            <p:cNvSpPr/>
            <p:nvPr/>
          </p:nvSpPr>
          <p:spPr>
            <a:xfrm>
              <a:off x="320040" y="1078992"/>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[1]  Chiang, J.C. &amp; MacDiarmid, A.G. (1986) Polyaniline: protonic acid doping of the emeraldine form to the metallic regime. Synthetic Metals, 13, pp. 193–205.</a:t>
              </a:r>
              <a:endParaRPr lang="en-ZA" sz="1400" noProof="0" dirty="0">
                <a:latin typeface="Arial" panose="020B0604020202020204" pitchFamily="34" charset="0"/>
                <a:cs typeface="Arial" panose="020B0604020202020204" pitchFamily="34" charset="0"/>
              </a:endParaRPr>
            </a:p>
          </p:txBody>
        </p:sp>
        <p:sp>
          <p:nvSpPr>
            <p:cNvPr id="3" name="Text 3">
              <a:extLst>
                <a:ext uri="{FF2B5EF4-FFF2-40B4-BE49-F238E27FC236}">
                  <a16:creationId xmlns:a16="http://schemas.microsoft.com/office/drawing/2014/main" id="{4CB59C83-A99F-5FB4-2036-19B1F9B97544}"/>
                </a:ext>
              </a:extLst>
            </p:cNvPr>
            <p:cNvSpPr/>
            <p:nvPr/>
          </p:nvSpPr>
          <p:spPr>
            <a:xfrm>
              <a:off x="320040" y="1463040"/>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[2]  MacDiarmid, A.G. (2001) 'Synthetic metals': a novel role for organic polymers. </a:t>
              </a:r>
              <a:r>
                <a:rPr lang="en-ZA" sz="1400" noProof="0" dirty="0" err="1">
                  <a:solidFill>
                    <a:srgbClr val="1A2B3C"/>
                  </a:solidFill>
                  <a:latin typeface="Arial" panose="020B0604020202020204" pitchFamily="34" charset="0"/>
                  <a:ea typeface="Calibri" pitchFamily="34" charset="-122"/>
                  <a:cs typeface="Arial" panose="020B0604020202020204" pitchFamily="34" charset="0"/>
                </a:rPr>
                <a:t>Angewandte</a:t>
              </a:r>
              <a:r>
                <a:rPr lang="en-ZA" sz="1400" noProof="0" dirty="0">
                  <a:solidFill>
                    <a:srgbClr val="1A2B3C"/>
                  </a:solidFill>
                  <a:latin typeface="Arial" panose="020B0604020202020204" pitchFamily="34" charset="0"/>
                  <a:ea typeface="Calibri" pitchFamily="34" charset="-122"/>
                  <a:cs typeface="Arial" panose="020B0604020202020204" pitchFamily="34" charset="0"/>
                </a:rPr>
                <a:t> Chemie International Edition, 40(14), pp. 2581–2590.</a:t>
              </a:r>
              <a:endParaRPr lang="en-ZA" sz="1400" noProof="0" dirty="0">
                <a:latin typeface="Arial" panose="020B0604020202020204" pitchFamily="34" charset="0"/>
                <a:cs typeface="Arial" panose="020B0604020202020204" pitchFamily="34" charset="0"/>
              </a:endParaRPr>
            </a:p>
          </p:txBody>
        </p:sp>
        <p:sp>
          <p:nvSpPr>
            <p:cNvPr id="5" name="Text 4">
              <a:extLst>
                <a:ext uri="{FF2B5EF4-FFF2-40B4-BE49-F238E27FC236}">
                  <a16:creationId xmlns:a16="http://schemas.microsoft.com/office/drawing/2014/main" id="{477C8951-41D8-2EA8-0CEA-11D3B4796154}"/>
                </a:ext>
              </a:extLst>
            </p:cNvPr>
            <p:cNvSpPr/>
            <p:nvPr/>
          </p:nvSpPr>
          <p:spPr>
            <a:xfrm>
              <a:off x="320040" y="1847088"/>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[3]  Stejskal, J. &amp; Gilbert, R.G. (2002) Polyaniline: preparation of a conducting polymer. Pure and Applied Chemistry, 74(5), pp. 857–867.</a:t>
              </a:r>
              <a:endParaRPr lang="en-ZA" sz="1400" noProof="0" dirty="0">
                <a:latin typeface="Arial" panose="020B0604020202020204" pitchFamily="34" charset="0"/>
                <a:cs typeface="Arial" panose="020B0604020202020204" pitchFamily="34" charset="0"/>
              </a:endParaRPr>
            </a:p>
          </p:txBody>
        </p:sp>
        <p:sp>
          <p:nvSpPr>
            <p:cNvPr id="6" name="Text 5">
              <a:extLst>
                <a:ext uri="{FF2B5EF4-FFF2-40B4-BE49-F238E27FC236}">
                  <a16:creationId xmlns:a16="http://schemas.microsoft.com/office/drawing/2014/main" id="{16F026C2-9BEA-D364-B17A-E2E529DC808D}"/>
                </a:ext>
              </a:extLst>
            </p:cNvPr>
            <p:cNvSpPr/>
            <p:nvPr/>
          </p:nvSpPr>
          <p:spPr>
            <a:xfrm>
              <a:off x="320040" y="2231136"/>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[4]  Tauc, J., </a:t>
              </a:r>
              <a:r>
                <a:rPr lang="en-ZA" sz="1400" noProof="0" dirty="0" err="1">
                  <a:solidFill>
                    <a:srgbClr val="1A2B3C"/>
                  </a:solidFill>
                  <a:latin typeface="Arial" panose="020B0604020202020204" pitchFamily="34" charset="0"/>
                  <a:ea typeface="Calibri" pitchFamily="34" charset="-122"/>
                  <a:cs typeface="Arial" panose="020B0604020202020204" pitchFamily="34" charset="0"/>
                </a:rPr>
                <a:t>Grigorovici</a:t>
              </a:r>
              <a:r>
                <a:rPr lang="en-ZA" sz="1400" noProof="0" dirty="0">
                  <a:solidFill>
                    <a:srgbClr val="1A2B3C"/>
                  </a:solidFill>
                  <a:latin typeface="Arial" panose="020B0604020202020204" pitchFamily="34" charset="0"/>
                  <a:ea typeface="Calibri" pitchFamily="34" charset="-122"/>
                  <a:cs typeface="Arial" panose="020B0604020202020204" pitchFamily="34" charset="0"/>
                </a:rPr>
                <a:t>, R. &amp; </a:t>
              </a:r>
              <a:r>
                <a:rPr lang="en-ZA" sz="1400" noProof="0" dirty="0" err="1">
                  <a:solidFill>
                    <a:srgbClr val="1A2B3C"/>
                  </a:solidFill>
                  <a:latin typeface="Arial" panose="020B0604020202020204" pitchFamily="34" charset="0"/>
                  <a:ea typeface="Calibri" pitchFamily="34" charset="-122"/>
                  <a:cs typeface="Arial" panose="020B0604020202020204" pitchFamily="34" charset="0"/>
                </a:rPr>
                <a:t>Vancu</a:t>
              </a:r>
              <a:r>
                <a:rPr lang="en-ZA" sz="1400" noProof="0" dirty="0">
                  <a:solidFill>
                    <a:srgbClr val="1A2B3C"/>
                  </a:solidFill>
                  <a:latin typeface="Arial" panose="020B0604020202020204" pitchFamily="34" charset="0"/>
                  <a:ea typeface="Calibri" pitchFamily="34" charset="-122"/>
                  <a:cs typeface="Arial" panose="020B0604020202020204" pitchFamily="34" charset="0"/>
                </a:rPr>
                <a:t>, A. (1966) Optical properties and electronic structure of amorphous germanium. Physica Status Solidi, 15, pp. 627–637.</a:t>
              </a:r>
              <a:endParaRPr lang="en-ZA" sz="1400" noProof="0" dirty="0">
                <a:latin typeface="Arial" panose="020B0604020202020204" pitchFamily="34" charset="0"/>
                <a:cs typeface="Arial" panose="020B0604020202020204" pitchFamily="34" charset="0"/>
              </a:endParaRPr>
            </a:p>
          </p:txBody>
        </p:sp>
        <p:sp>
          <p:nvSpPr>
            <p:cNvPr id="7" name="Text 6">
              <a:extLst>
                <a:ext uri="{FF2B5EF4-FFF2-40B4-BE49-F238E27FC236}">
                  <a16:creationId xmlns:a16="http://schemas.microsoft.com/office/drawing/2014/main" id="{E9416EF2-63CF-F060-70F3-49AA2AD9DDE6}"/>
                </a:ext>
              </a:extLst>
            </p:cNvPr>
            <p:cNvSpPr/>
            <p:nvPr/>
          </p:nvSpPr>
          <p:spPr>
            <a:xfrm>
              <a:off x="320040" y="2615184"/>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[5]  Rhoderick, E.H. &amp; Williams, R.H. (1988) Metal-Semiconductor Contacts. 2nd </a:t>
              </a:r>
              <a:r>
                <a:rPr lang="en-ZA" sz="1400" noProof="0" dirty="0" err="1">
                  <a:solidFill>
                    <a:srgbClr val="1A2B3C"/>
                  </a:solidFill>
                  <a:latin typeface="Arial" panose="020B0604020202020204" pitchFamily="34" charset="0"/>
                  <a:ea typeface="Calibri" pitchFamily="34" charset="-122"/>
                  <a:cs typeface="Arial" panose="020B0604020202020204" pitchFamily="34" charset="0"/>
                </a:rPr>
                <a:t>edn</a:t>
              </a:r>
              <a:r>
                <a:rPr lang="en-ZA" sz="1400" noProof="0" dirty="0">
                  <a:solidFill>
                    <a:srgbClr val="1A2B3C"/>
                  </a:solidFill>
                  <a:latin typeface="Arial" panose="020B0604020202020204" pitchFamily="34" charset="0"/>
                  <a:ea typeface="Calibri" pitchFamily="34" charset="-122"/>
                  <a:cs typeface="Arial" panose="020B0604020202020204" pitchFamily="34" charset="0"/>
                </a:rPr>
                <a:t>. Oxford: Clarendon Press.</a:t>
              </a:r>
              <a:endParaRPr lang="en-ZA" sz="1400" noProof="0" dirty="0">
                <a:latin typeface="Arial" panose="020B0604020202020204" pitchFamily="34" charset="0"/>
                <a:cs typeface="Arial" panose="020B0604020202020204" pitchFamily="34" charset="0"/>
              </a:endParaRPr>
            </a:p>
          </p:txBody>
        </p:sp>
        <p:sp>
          <p:nvSpPr>
            <p:cNvPr id="11" name="Text 7">
              <a:extLst>
                <a:ext uri="{FF2B5EF4-FFF2-40B4-BE49-F238E27FC236}">
                  <a16:creationId xmlns:a16="http://schemas.microsoft.com/office/drawing/2014/main" id="{16A25EC8-0F48-387B-664A-594C683BF8B3}"/>
                </a:ext>
              </a:extLst>
            </p:cNvPr>
            <p:cNvSpPr/>
            <p:nvPr/>
          </p:nvSpPr>
          <p:spPr>
            <a:xfrm>
              <a:off x="4754880" y="1078992"/>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[6]  </a:t>
              </a:r>
              <a:r>
                <a:rPr lang="en-ZA" sz="1300" noProof="0" dirty="0" err="1">
                  <a:solidFill>
                    <a:srgbClr val="1A2B3C"/>
                  </a:solidFill>
                  <a:latin typeface="Arial" panose="020B0604020202020204" pitchFamily="34" charset="0"/>
                  <a:ea typeface="Calibri" pitchFamily="34" charset="-122"/>
                  <a:cs typeface="Arial" panose="020B0604020202020204" pitchFamily="34" charset="0"/>
                </a:rPr>
                <a:t>Yakuphanoglu</a:t>
              </a:r>
              <a:r>
                <a:rPr lang="en-ZA" sz="1300" noProof="0" dirty="0">
                  <a:solidFill>
                    <a:srgbClr val="1A2B3C"/>
                  </a:solidFill>
                  <a:latin typeface="Arial" panose="020B0604020202020204" pitchFamily="34" charset="0"/>
                  <a:ea typeface="Calibri" pitchFamily="34" charset="-122"/>
                  <a:cs typeface="Arial" panose="020B0604020202020204" pitchFamily="34" charset="0"/>
                </a:rPr>
                <a:t>, F. et al. (2006) Electrical and optical properties of an organic semiconductor based on polyaniline and fabrication of Ag/PANI/n-Si Schottky diode. Journal of Physical Chemistry B, 110(34), pp. 16908–16913</a:t>
              </a:r>
              <a:r>
                <a:rPr lang="en-ZA" sz="1400" noProof="0" dirty="0">
                  <a:solidFill>
                    <a:srgbClr val="1A2B3C"/>
                  </a:solidFill>
                  <a:latin typeface="Arial" panose="020B0604020202020204" pitchFamily="34" charset="0"/>
                  <a:ea typeface="Calibri" pitchFamily="34" charset="-122"/>
                  <a:cs typeface="Arial" panose="020B0604020202020204" pitchFamily="34" charset="0"/>
                </a:rPr>
                <a:t>.</a:t>
              </a:r>
              <a:endParaRPr lang="en-ZA" sz="1400" noProof="0" dirty="0">
                <a:latin typeface="Arial" panose="020B0604020202020204" pitchFamily="34" charset="0"/>
                <a:cs typeface="Arial" panose="020B0604020202020204" pitchFamily="34" charset="0"/>
              </a:endParaRPr>
            </a:p>
          </p:txBody>
        </p:sp>
        <p:sp>
          <p:nvSpPr>
            <p:cNvPr id="13" name="Text 8">
              <a:extLst>
                <a:ext uri="{FF2B5EF4-FFF2-40B4-BE49-F238E27FC236}">
                  <a16:creationId xmlns:a16="http://schemas.microsoft.com/office/drawing/2014/main" id="{C1D47E2D-B4A5-7BEB-07A8-90AA51DBEC3B}"/>
                </a:ext>
              </a:extLst>
            </p:cNvPr>
            <p:cNvSpPr/>
            <p:nvPr/>
          </p:nvSpPr>
          <p:spPr>
            <a:xfrm>
              <a:off x="4754880" y="1463040"/>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[7]  Asgar, H. et al. (2013) Fabrication and characterisation of polyaniline based Schottky diodes. 21st Iranian Conference on Electrical Engineering (ICEE), pp. 1–5.</a:t>
              </a:r>
              <a:endParaRPr lang="en-ZA" sz="1400" noProof="0" dirty="0">
                <a:latin typeface="Arial" panose="020B0604020202020204" pitchFamily="34" charset="0"/>
                <a:cs typeface="Arial" panose="020B0604020202020204" pitchFamily="34" charset="0"/>
              </a:endParaRPr>
            </a:p>
          </p:txBody>
        </p:sp>
        <p:sp>
          <p:nvSpPr>
            <p:cNvPr id="19" name="Text 9">
              <a:extLst>
                <a:ext uri="{FF2B5EF4-FFF2-40B4-BE49-F238E27FC236}">
                  <a16:creationId xmlns:a16="http://schemas.microsoft.com/office/drawing/2014/main" id="{E402EED1-72AA-D58C-818F-2ACB9D8963C3}"/>
                </a:ext>
              </a:extLst>
            </p:cNvPr>
            <p:cNvSpPr/>
            <p:nvPr/>
          </p:nvSpPr>
          <p:spPr>
            <a:xfrm>
              <a:off x="4754880" y="1847088"/>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[8]  Tharwat, M. et al. (2011) Fabrication and characterisation of PANI-PMMA/Al Schottky diode. Current Applied Physics, 11, pp. 724–730.</a:t>
              </a:r>
              <a:endParaRPr lang="en-ZA" sz="1400" noProof="0" dirty="0">
                <a:latin typeface="Arial" panose="020B0604020202020204" pitchFamily="34" charset="0"/>
                <a:cs typeface="Arial" panose="020B0604020202020204" pitchFamily="34" charset="0"/>
              </a:endParaRPr>
            </a:p>
          </p:txBody>
        </p:sp>
        <p:sp>
          <p:nvSpPr>
            <p:cNvPr id="20" name="Text 10">
              <a:extLst>
                <a:ext uri="{FF2B5EF4-FFF2-40B4-BE49-F238E27FC236}">
                  <a16:creationId xmlns:a16="http://schemas.microsoft.com/office/drawing/2014/main" id="{C670B2BF-103B-AFB0-3EB6-8147BC5E9A65}"/>
                </a:ext>
              </a:extLst>
            </p:cNvPr>
            <p:cNvSpPr/>
            <p:nvPr/>
          </p:nvSpPr>
          <p:spPr>
            <a:xfrm>
              <a:off x="4754880" y="2231136"/>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[9]  Reza, M., </a:t>
              </a:r>
              <a:r>
                <a:rPr lang="en-ZA" sz="1400" noProof="0" dirty="0" err="1">
                  <a:solidFill>
                    <a:srgbClr val="1A2B3C"/>
                  </a:solidFill>
                  <a:latin typeface="Arial" panose="020B0604020202020204" pitchFamily="34" charset="0"/>
                  <a:ea typeface="Calibri" pitchFamily="34" charset="-122"/>
                  <a:cs typeface="Arial" panose="020B0604020202020204" pitchFamily="34" charset="0"/>
                </a:rPr>
                <a:t>Steky</a:t>
              </a:r>
              <a:r>
                <a:rPr lang="en-ZA" sz="1400" noProof="0" dirty="0">
                  <a:solidFill>
                    <a:srgbClr val="1A2B3C"/>
                  </a:solidFill>
                  <a:latin typeface="Arial" panose="020B0604020202020204" pitchFamily="34" charset="0"/>
                  <a:ea typeface="Calibri" pitchFamily="34" charset="-122"/>
                  <a:cs typeface="Arial" panose="020B0604020202020204" pitchFamily="34" charset="0"/>
                </a:rPr>
                <a:t>, F.V. &amp; </a:t>
              </a:r>
              <a:r>
                <a:rPr lang="en-ZA" sz="1400" noProof="0" dirty="0" err="1">
                  <a:solidFill>
                    <a:srgbClr val="1A2B3C"/>
                  </a:solidFill>
                  <a:latin typeface="Arial" panose="020B0604020202020204" pitchFamily="34" charset="0"/>
                  <a:ea typeface="Calibri" pitchFamily="34" charset="-122"/>
                  <a:cs typeface="Arial" panose="020B0604020202020204" pitchFamily="34" charset="0"/>
                </a:rPr>
                <a:t>Suendo</a:t>
              </a:r>
              <a:r>
                <a:rPr lang="en-ZA" sz="1400" noProof="0" dirty="0">
                  <a:solidFill>
                    <a:srgbClr val="1A2B3C"/>
                  </a:solidFill>
                  <a:latin typeface="Arial" panose="020B0604020202020204" pitchFamily="34" charset="0"/>
                  <a:ea typeface="Calibri" pitchFamily="34" charset="-122"/>
                  <a:cs typeface="Arial" panose="020B0604020202020204" pitchFamily="34" charset="0"/>
                </a:rPr>
                <a:t>, V. (2020) Effect of acid doping on junction characteristics of ITO/PANI/N719/Ag diode. Journal of Electronic Materials, 49(3), pp. 1835–1840.</a:t>
              </a:r>
              <a:endParaRPr lang="en-ZA" sz="1400" noProof="0" dirty="0">
                <a:latin typeface="Arial" panose="020B0604020202020204" pitchFamily="34" charset="0"/>
                <a:cs typeface="Arial" panose="020B0604020202020204" pitchFamily="34" charset="0"/>
              </a:endParaRPr>
            </a:p>
          </p:txBody>
        </p:sp>
        <p:sp>
          <p:nvSpPr>
            <p:cNvPr id="21" name="Text 11">
              <a:extLst>
                <a:ext uri="{FF2B5EF4-FFF2-40B4-BE49-F238E27FC236}">
                  <a16:creationId xmlns:a16="http://schemas.microsoft.com/office/drawing/2014/main" id="{E23226A0-91DF-941E-BAFA-FE94CD73283C}"/>
                </a:ext>
              </a:extLst>
            </p:cNvPr>
            <p:cNvSpPr/>
            <p:nvPr/>
          </p:nvSpPr>
          <p:spPr>
            <a:xfrm>
              <a:off x="4754880" y="2615184"/>
              <a:ext cx="4251960" cy="347472"/>
            </a:xfrm>
            <a:prstGeom prst="rect">
              <a:avLst/>
            </a:prstGeom>
            <a:noFill/>
            <a:ln/>
          </p:spPr>
          <p:txBody>
            <a:bodyPr wrap="square" lIns="0" tIns="0" rIns="0" bIns="0" rtlCol="0" anchor="t"/>
            <a:lstStyle/>
            <a:p>
              <a:pPr marL="0" indent="0">
                <a:buNone/>
              </a:pPr>
              <a:r>
                <a:rPr lang="en-ZA" sz="1400" noProof="0" dirty="0">
                  <a:solidFill>
                    <a:srgbClr val="1A2B3C"/>
                  </a:solidFill>
                  <a:latin typeface="Arial" panose="020B0604020202020204" pitchFamily="34" charset="0"/>
                  <a:ea typeface="Calibri" pitchFamily="34" charset="-122"/>
                  <a:cs typeface="Arial" panose="020B0604020202020204" pitchFamily="34" charset="0"/>
                </a:rPr>
                <a:t>[10] Verma, D. &amp; Dutta, V. (2007) Role of novel microstructure of polyaniline thin film deposited by spin coating. Solar Energy Materials and Solar Cells, 91(15–16), pp. 1305–1312.</a:t>
              </a:r>
              <a:endParaRPr lang="en-ZA" sz="1400" noProof="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733D6661-B6A5-D177-8657-8F9BA67902C3}"/>
              </a:ext>
            </a:extLst>
          </p:cNvPr>
          <p:cNvGrpSpPr/>
          <p:nvPr/>
        </p:nvGrpSpPr>
        <p:grpSpPr>
          <a:xfrm>
            <a:off x="5715008" y="5953161"/>
            <a:ext cx="761984" cy="685800"/>
            <a:chOff x="5715008" y="5953161"/>
            <a:chExt cx="761984" cy="685800"/>
          </a:xfrm>
        </p:grpSpPr>
        <p:sp>
          <p:nvSpPr>
            <p:cNvPr id="38" name="Oval 37">
              <a:extLst>
                <a:ext uri="{FF2B5EF4-FFF2-40B4-BE49-F238E27FC236}">
                  <a16:creationId xmlns:a16="http://schemas.microsoft.com/office/drawing/2014/main" id="{DBE32CC5-376E-1DB8-B51D-54D5EA4849EF}"/>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9" name="TextBox 38">
              <a:extLst>
                <a:ext uri="{FF2B5EF4-FFF2-40B4-BE49-F238E27FC236}">
                  <a16:creationId xmlns:a16="http://schemas.microsoft.com/office/drawing/2014/main" id="{7B84FA28-D5A9-F225-94B3-8687C927EA6A}"/>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17</a:t>
              </a:r>
            </a:p>
          </p:txBody>
        </p:sp>
      </p:grpSp>
    </p:spTree>
    <p:extLst>
      <p:ext uri="{BB962C8B-B14F-4D97-AF65-F5344CB8AC3E}">
        <p14:creationId xmlns:p14="http://schemas.microsoft.com/office/powerpoint/2010/main" val="5718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F8E29-D962-7516-A809-6A1FFCDD455B}"/>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ED16F76A-7E68-B6A9-14AC-693ECA22B402}"/>
              </a:ext>
            </a:extLst>
          </p:cNvPr>
          <p:cNvGrpSpPr/>
          <p:nvPr/>
        </p:nvGrpSpPr>
        <p:grpSpPr>
          <a:xfrm>
            <a:off x="0" y="0"/>
            <a:ext cx="12268200" cy="1115568"/>
            <a:chOff x="0" y="0"/>
            <a:chExt cx="12268200" cy="1115568"/>
          </a:xfrm>
        </p:grpSpPr>
        <p:sp>
          <p:nvSpPr>
            <p:cNvPr id="27" name="Shape 0">
              <a:extLst>
                <a:ext uri="{FF2B5EF4-FFF2-40B4-BE49-F238E27FC236}">
                  <a16:creationId xmlns:a16="http://schemas.microsoft.com/office/drawing/2014/main" id="{B682437B-3AE1-C8EE-7AFB-4C44208D98CC}"/>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A872C656-ADB4-2B73-A3A3-54447223C3EF}"/>
                </a:ext>
              </a:extLst>
            </p:cNvPr>
            <p:cNvSpPr/>
            <p:nvPr/>
          </p:nvSpPr>
          <p:spPr>
            <a:xfrm>
              <a:off x="76200" y="62049"/>
              <a:ext cx="121920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Acknowledgments</a:t>
              </a:r>
            </a:p>
          </p:txBody>
        </p:sp>
      </p:grpSp>
      <p:pic>
        <p:nvPicPr>
          <p:cNvPr id="2052" name="Picture 4" descr="Logo Library – SAASTA">
            <a:extLst>
              <a:ext uri="{FF2B5EF4-FFF2-40B4-BE49-F238E27FC236}">
                <a16:creationId xmlns:a16="http://schemas.microsoft.com/office/drawing/2014/main" id="{6C33415C-C3FD-C9D5-5741-BB68C7F9AF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865571"/>
            <a:ext cx="7395767" cy="25172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4A30467-7D06-8EDC-DA3F-B354A141D373}"/>
              </a:ext>
            </a:extLst>
          </p:cNvPr>
          <p:cNvSpPr/>
          <p:nvPr/>
        </p:nvSpPr>
        <p:spPr>
          <a:xfrm>
            <a:off x="1981200" y="1524000"/>
            <a:ext cx="8153400" cy="3810000"/>
          </a:xfrm>
          <a:prstGeom prst="roundRect">
            <a:avLst>
              <a:gd name="adj" fmla="val 621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 name="TextBox 2">
            <a:extLst>
              <a:ext uri="{FF2B5EF4-FFF2-40B4-BE49-F238E27FC236}">
                <a16:creationId xmlns:a16="http://schemas.microsoft.com/office/drawing/2014/main" id="{CD6DB1E5-2923-EB3A-366C-B827C5108A98}"/>
              </a:ext>
            </a:extLst>
          </p:cNvPr>
          <p:cNvSpPr txBox="1"/>
          <p:nvPr/>
        </p:nvSpPr>
        <p:spPr>
          <a:xfrm>
            <a:off x="2895600" y="4791260"/>
            <a:ext cx="6553200" cy="461665"/>
          </a:xfrm>
          <a:prstGeom prst="rect">
            <a:avLst/>
          </a:prstGeom>
          <a:noFill/>
        </p:spPr>
        <p:txBody>
          <a:bodyPr wrap="square" rtlCol="0">
            <a:spAutoFit/>
          </a:bodyPr>
          <a:lstStyle/>
          <a:p>
            <a:pPr algn="ctr"/>
            <a:r>
              <a:rPr lang="en-ZA" sz="2400" i="1" noProof="0" dirty="0">
                <a:solidFill>
                  <a:srgbClr val="64748B"/>
                </a:solidFill>
                <a:latin typeface="Arial" panose="020B0604020202020204" pitchFamily="34" charset="0"/>
                <a:ea typeface="Calibri" pitchFamily="34" charset="-122"/>
                <a:cs typeface="Arial" panose="020B0604020202020204" pitchFamily="34" charset="0"/>
              </a:rPr>
              <a:t>Grant No. 118537</a:t>
            </a:r>
            <a:endParaRPr lang="en-ZA" sz="2400" noProof="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4BE7E71-56DF-1ADC-92A9-AD76D6119BD5}"/>
              </a:ext>
            </a:extLst>
          </p:cNvPr>
          <p:cNvGrpSpPr/>
          <p:nvPr/>
        </p:nvGrpSpPr>
        <p:grpSpPr>
          <a:xfrm>
            <a:off x="5715008" y="5953161"/>
            <a:ext cx="761984" cy="685800"/>
            <a:chOff x="5715008" y="5953161"/>
            <a:chExt cx="761984" cy="685800"/>
          </a:xfrm>
        </p:grpSpPr>
        <p:sp>
          <p:nvSpPr>
            <p:cNvPr id="6" name="Oval 5">
              <a:extLst>
                <a:ext uri="{FF2B5EF4-FFF2-40B4-BE49-F238E27FC236}">
                  <a16:creationId xmlns:a16="http://schemas.microsoft.com/office/drawing/2014/main" id="{091B24ED-516A-CCF4-ABAF-3B4352CB4088}"/>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7" name="TextBox 6">
              <a:extLst>
                <a:ext uri="{FF2B5EF4-FFF2-40B4-BE49-F238E27FC236}">
                  <a16:creationId xmlns:a16="http://schemas.microsoft.com/office/drawing/2014/main" id="{6009C864-DF4C-0B20-2889-A4147C4BCCAD}"/>
                </a:ext>
              </a:extLst>
            </p:cNvPr>
            <p:cNvSpPr txBox="1"/>
            <p:nvPr/>
          </p:nvSpPr>
          <p:spPr>
            <a:xfrm>
              <a:off x="5715008" y="6001931"/>
              <a:ext cx="761984"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18</a:t>
              </a:r>
            </a:p>
          </p:txBody>
        </p:sp>
      </p:grpSp>
    </p:spTree>
    <p:extLst>
      <p:ext uri="{BB962C8B-B14F-4D97-AF65-F5344CB8AC3E}">
        <p14:creationId xmlns:p14="http://schemas.microsoft.com/office/powerpoint/2010/main" val="4109107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0">
            <a:extLst>
              <a:ext uri="{FF2B5EF4-FFF2-40B4-BE49-F238E27FC236}">
                <a16:creationId xmlns:a16="http://schemas.microsoft.com/office/drawing/2014/main" id="{5861FEE2-C24A-AA18-282D-3EFEA1487054}"/>
              </a:ext>
            </a:extLst>
          </p:cNvPr>
          <p:cNvSpPr/>
          <p:nvPr/>
        </p:nvSpPr>
        <p:spPr>
          <a:xfrm>
            <a:off x="0" y="0"/>
            <a:ext cx="12192000" cy="1081024"/>
          </a:xfrm>
          <a:prstGeom prst="rect">
            <a:avLst/>
          </a:prstGeom>
          <a:solidFill>
            <a:srgbClr val="1B4F8A"/>
          </a:solidFill>
          <a:ln/>
        </p:spPr>
        <p:txBody>
          <a:bodyPr/>
          <a:lstStyle/>
          <a:p>
            <a:endParaRPr lang="en-ZA" noProof="0" dirty="0"/>
          </a:p>
        </p:txBody>
      </p:sp>
      <p:sp>
        <p:nvSpPr>
          <p:cNvPr id="156" name="Text 1">
            <a:extLst>
              <a:ext uri="{FF2B5EF4-FFF2-40B4-BE49-F238E27FC236}">
                <a16:creationId xmlns:a16="http://schemas.microsoft.com/office/drawing/2014/main" id="{BB56B668-F950-7937-EC76-C929A84A7894}"/>
              </a:ext>
            </a:extLst>
          </p:cNvPr>
          <p:cNvSpPr/>
          <p:nvPr/>
        </p:nvSpPr>
        <p:spPr>
          <a:xfrm>
            <a:off x="374609" y="253863"/>
            <a:ext cx="11094720" cy="617728"/>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Presentation Outline</a:t>
            </a:r>
            <a:endParaRPr lang="en-ZA" sz="4000" noProof="0" dirty="0">
              <a:latin typeface="Arial" panose="020B0604020202020204" pitchFamily="34" charset="0"/>
              <a:cs typeface="Arial" panose="020B0604020202020204" pitchFamily="34" charset="0"/>
            </a:endParaRPr>
          </a:p>
        </p:txBody>
      </p:sp>
      <p:grpSp>
        <p:nvGrpSpPr>
          <p:cNvPr id="251" name="Group 250">
            <a:extLst>
              <a:ext uri="{FF2B5EF4-FFF2-40B4-BE49-F238E27FC236}">
                <a16:creationId xmlns:a16="http://schemas.microsoft.com/office/drawing/2014/main" id="{6152D34C-B92B-EA9A-FEAB-243367A025A8}"/>
              </a:ext>
            </a:extLst>
          </p:cNvPr>
          <p:cNvGrpSpPr/>
          <p:nvPr/>
        </p:nvGrpSpPr>
        <p:grpSpPr>
          <a:xfrm>
            <a:off x="374609" y="1081024"/>
            <a:ext cx="11410141" cy="4673275"/>
            <a:chOff x="304800" y="1396728"/>
            <a:chExt cx="8641080" cy="3438144"/>
          </a:xfrm>
        </p:grpSpPr>
        <p:sp>
          <p:nvSpPr>
            <p:cNvPr id="204" name="Shape 2">
              <a:extLst>
                <a:ext uri="{FF2B5EF4-FFF2-40B4-BE49-F238E27FC236}">
                  <a16:creationId xmlns:a16="http://schemas.microsoft.com/office/drawing/2014/main" id="{09E327A5-6B60-54AD-4B28-B331AC2977D5}"/>
                </a:ext>
              </a:extLst>
            </p:cNvPr>
            <p:cNvSpPr/>
            <p:nvPr/>
          </p:nvSpPr>
          <p:spPr>
            <a:xfrm>
              <a:off x="304800" y="1396728"/>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05" name="Shape 3">
              <a:extLst>
                <a:ext uri="{FF2B5EF4-FFF2-40B4-BE49-F238E27FC236}">
                  <a16:creationId xmlns:a16="http://schemas.microsoft.com/office/drawing/2014/main" id="{218C55C8-59B2-DE27-C332-7DEFAACA549C}"/>
                </a:ext>
              </a:extLst>
            </p:cNvPr>
            <p:cNvSpPr/>
            <p:nvPr/>
          </p:nvSpPr>
          <p:spPr>
            <a:xfrm>
              <a:off x="396240" y="1543032"/>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06" name="Image 1" descr="preencoded.png">
              <a:extLst>
                <a:ext uri="{FF2B5EF4-FFF2-40B4-BE49-F238E27FC236}">
                  <a16:creationId xmlns:a16="http://schemas.microsoft.com/office/drawing/2014/main" id="{2EEBEA1A-6165-9F31-7395-ECF6B14B1262}"/>
                </a:ext>
              </a:extLst>
            </p:cNvPr>
            <p:cNvPicPr>
              <a:picLocks noChangeAspect="1"/>
            </p:cNvPicPr>
            <p:nvPr/>
          </p:nvPicPr>
          <p:blipFill>
            <a:blip r:embed="rId3"/>
            <a:stretch>
              <a:fillRect/>
            </a:stretch>
          </p:blipFill>
          <p:spPr>
            <a:xfrm>
              <a:off x="460248" y="1607040"/>
              <a:ext cx="329184" cy="329184"/>
            </a:xfrm>
            <a:prstGeom prst="rect">
              <a:avLst/>
            </a:prstGeom>
          </p:spPr>
        </p:pic>
        <p:sp>
          <p:nvSpPr>
            <p:cNvPr id="207" name="Text 4">
              <a:extLst>
                <a:ext uri="{FF2B5EF4-FFF2-40B4-BE49-F238E27FC236}">
                  <a16:creationId xmlns:a16="http://schemas.microsoft.com/office/drawing/2014/main" id="{52D49563-3DFA-81F0-02C5-E86AD2A2AE7D}"/>
                </a:ext>
              </a:extLst>
            </p:cNvPr>
            <p:cNvSpPr/>
            <p:nvPr/>
          </p:nvSpPr>
          <p:spPr>
            <a:xfrm>
              <a:off x="396240" y="1543032"/>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01</a:t>
              </a:r>
              <a:endParaRPr lang="en-ZA" sz="2000" noProof="0" dirty="0">
                <a:latin typeface="Arial" panose="020B0604020202020204" pitchFamily="34" charset="0"/>
                <a:cs typeface="Arial" panose="020B0604020202020204" pitchFamily="34" charset="0"/>
              </a:endParaRPr>
            </a:p>
          </p:txBody>
        </p:sp>
        <p:sp>
          <p:nvSpPr>
            <p:cNvPr id="208" name="Text 5">
              <a:extLst>
                <a:ext uri="{FF2B5EF4-FFF2-40B4-BE49-F238E27FC236}">
                  <a16:creationId xmlns:a16="http://schemas.microsoft.com/office/drawing/2014/main" id="{A3635010-ACC7-6538-3642-AA1206898CE1}"/>
                </a:ext>
              </a:extLst>
            </p:cNvPr>
            <p:cNvSpPr/>
            <p:nvPr/>
          </p:nvSpPr>
          <p:spPr>
            <a:xfrm>
              <a:off x="963168" y="1451592"/>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Motivation &amp; Problem Statement</a:t>
              </a:r>
              <a:endParaRPr lang="en-ZA" sz="2000" noProof="0" dirty="0">
                <a:latin typeface="Arial" panose="020B0604020202020204" pitchFamily="34" charset="0"/>
                <a:cs typeface="Arial" panose="020B0604020202020204" pitchFamily="34" charset="0"/>
              </a:endParaRPr>
            </a:p>
          </p:txBody>
        </p:sp>
        <p:sp>
          <p:nvSpPr>
            <p:cNvPr id="209" name="Text 6">
              <a:extLst>
                <a:ext uri="{FF2B5EF4-FFF2-40B4-BE49-F238E27FC236}">
                  <a16:creationId xmlns:a16="http://schemas.microsoft.com/office/drawing/2014/main" id="{53DCB6C0-DEF2-8C44-D5EE-73C35C5B34E0}"/>
                </a:ext>
              </a:extLst>
            </p:cNvPr>
            <p:cNvSpPr/>
            <p:nvPr/>
          </p:nvSpPr>
          <p:spPr>
            <a:xfrm>
              <a:off x="963168" y="1799064"/>
              <a:ext cx="3364992" cy="274320"/>
            </a:xfrm>
            <a:prstGeom prst="rect">
              <a:avLst/>
            </a:prstGeom>
            <a:noFill/>
            <a:ln/>
          </p:spPr>
          <p:txBody>
            <a:bodyPr wrap="square" lIns="0" tIns="0" rIns="0" bIns="0" rtlCol="0" anchor="ctr"/>
            <a:lstStyle/>
            <a:p>
              <a:pPr marL="0" indent="0">
                <a:buNone/>
              </a:pPr>
              <a:r>
                <a:rPr lang="en-ZA" sz="2000" noProof="0" dirty="0">
                  <a:solidFill>
                    <a:srgbClr val="64748B"/>
                  </a:solidFill>
                  <a:latin typeface="Arial" panose="020B0604020202020204" pitchFamily="34" charset="0"/>
                  <a:ea typeface="Calibri" pitchFamily="34" charset="-122"/>
                  <a:cs typeface="Arial" panose="020B0604020202020204" pitchFamily="34" charset="0"/>
                </a:rPr>
                <a:t>Why affordable polymer sensors?</a:t>
              </a:r>
              <a:endParaRPr lang="en-ZA" sz="2000" noProof="0" dirty="0">
                <a:latin typeface="Arial" panose="020B0604020202020204" pitchFamily="34" charset="0"/>
                <a:cs typeface="Arial" panose="020B0604020202020204" pitchFamily="34" charset="0"/>
              </a:endParaRPr>
            </a:p>
          </p:txBody>
        </p:sp>
        <p:sp>
          <p:nvSpPr>
            <p:cNvPr id="210" name="Shape 7">
              <a:extLst>
                <a:ext uri="{FF2B5EF4-FFF2-40B4-BE49-F238E27FC236}">
                  <a16:creationId xmlns:a16="http://schemas.microsoft.com/office/drawing/2014/main" id="{C3635408-10AF-D94C-C1F7-D5343E6D85E9}"/>
                </a:ext>
              </a:extLst>
            </p:cNvPr>
            <p:cNvSpPr/>
            <p:nvPr/>
          </p:nvSpPr>
          <p:spPr>
            <a:xfrm>
              <a:off x="304800" y="2292840"/>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11" name="Shape 8">
              <a:extLst>
                <a:ext uri="{FF2B5EF4-FFF2-40B4-BE49-F238E27FC236}">
                  <a16:creationId xmlns:a16="http://schemas.microsoft.com/office/drawing/2014/main" id="{AA617A6D-CDFF-B30E-0E0F-1FC377F7EC37}"/>
                </a:ext>
              </a:extLst>
            </p:cNvPr>
            <p:cNvSpPr/>
            <p:nvPr/>
          </p:nvSpPr>
          <p:spPr>
            <a:xfrm>
              <a:off x="396240" y="2439144"/>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12" name="Image 2" descr="preencoded.png">
              <a:extLst>
                <a:ext uri="{FF2B5EF4-FFF2-40B4-BE49-F238E27FC236}">
                  <a16:creationId xmlns:a16="http://schemas.microsoft.com/office/drawing/2014/main" id="{0FAB785B-ECA2-3E2D-F493-25D7AF44AB0F}"/>
                </a:ext>
              </a:extLst>
            </p:cNvPr>
            <p:cNvPicPr>
              <a:picLocks noChangeAspect="1"/>
            </p:cNvPicPr>
            <p:nvPr/>
          </p:nvPicPr>
          <p:blipFill>
            <a:blip r:embed="rId4"/>
            <a:stretch>
              <a:fillRect/>
            </a:stretch>
          </p:blipFill>
          <p:spPr>
            <a:xfrm>
              <a:off x="460248" y="2503152"/>
              <a:ext cx="329184" cy="329184"/>
            </a:xfrm>
            <a:prstGeom prst="rect">
              <a:avLst/>
            </a:prstGeom>
          </p:spPr>
        </p:pic>
        <p:sp>
          <p:nvSpPr>
            <p:cNvPr id="213" name="Text 9">
              <a:extLst>
                <a:ext uri="{FF2B5EF4-FFF2-40B4-BE49-F238E27FC236}">
                  <a16:creationId xmlns:a16="http://schemas.microsoft.com/office/drawing/2014/main" id="{2D1496B3-D3AB-6341-4277-331759BB4651}"/>
                </a:ext>
              </a:extLst>
            </p:cNvPr>
            <p:cNvSpPr/>
            <p:nvPr/>
          </p:nvSpPr>
          <p:spPr>
            <a:xfrm>
              <a:off x="396240" y="2439144"/>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02</a:t>
              </a:r>
              <a:endParaRPr lang="en-ZA" sz="2000" noProof="0" dirty="0">
                <a:latin typeface="Arial" panose="020B0604020202020204" pitchFamily="34" charset="0"/>
                <a:cs typeface="Arial" panose="020B0604020202020204" pitchFamily="34" charset="0"/>
              </a:endParaRPr>
            </a:p>
          </p:txBody>
        </p:sp>
        <p:sp>
          <p:nvSpPr>
            <p:cNvPr id="214" name="Text 10">
              <a:extLst>
                <a:ext uri="{FF2B5EF4-FFF2-40B4-BE49-F238E27FC236}">
                  <a16:creationId xmlns:a16="http://schemas.microsoft.com/office/drawing/2014/main" id="{7FB309EA-B6CC-A43B-9E8D-ED57197774EC}"/>
                </a:ext>
              </a:extLst>
            </p:cNvPr>
            <p:cNvSpPr/>
            <p:nvPr/>
          </p:nvSpPr>
          <p:spPr>
            <a:xfrm>
              <a:off x="963168" y="2347704"/>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Polyaniline Background</a:t>
              </a:r>
              <a:endParaRPr lang="en-ZA" sz="2000" noProof="0" dirty="0">
                <a:latin typeface="Arial" panose="020B0604020202020204" pitchFamily="34" charset="0"/>
                <a:cs typeface="Arial" panose="020B0604020202020204" pitchFamily="34" charset="0"/>
              </a:endParaRPr>
            </a:p>
          </p:txBody>
        </p:sp>
        <p:sp>
          <p:nvSpPr>
            <p:cNvPr id="215" name="Text 11">
              <a:extLst>
                <a:ext uri="{FF2B5EF4-FFF2-40B4-BE49-F238E27FC236}">
                  <a16:creationId xmlns:a16="http://schemas.microsoft.com/office/drawing/2014/main" id="{80B24480-6E91-37D3-B25F-B3B29F10C266}"/>
                </a:ext>
              </a:extLst>
            </p:cNvPr>
            <p:cNvSpPr/>
            <p:nvPr/>
          </p:nvSpPr>
          <p:spPr>
            <a:xfrm>
              <a:off x="963168" y="2695176"/>
              <a:ext cx="3364992" cy="274320"/>
            </a:xfrm>
            <a:prstGeom prst="rect">
              <a:avLst/>
            </a:prstGeom>
            <a:noFill/>
            <a:ln/>
          </p:spPr>
          <p:txBody>
            <a:bodyPr wrap="square" lIns="0" tIns="0" rIns="0" bIns="0" rtlCol="0" anchor="ctr"/>
            <a:lstStyle/>
            <a:p>
              <a:pPr marL="0" indent="0">
                <a:buNone/>
              </a:pPr>
              <a:r>
                <a:rPr lang="en-ZA" sz="2000" noProof="0" dirty="0">
                  <a:solidFill>
                    <a:srgbClr val="64748B"/>
                  </a:solidFill>
                  <a:latin typeface="Arial" panose="020B0604020202020204" pitchFamily="34" charset="0"/>
                  <a:ea typeface="Calibri" pitchFamily="34" charset="-122"/>
                  <a:cs typeface="Arial" panose="020B0604020202020204" pitchFamily="34" charset="0"/>
                </a:rPr>
                <a:t>ICP properties, synthesis, doping</a:t>
              </a:r>
              <a:endParaRPr lang="en-ZA" sz="2000" noProof="0" dirty="0">
                <a:latin typeface="Arial" panose="020B0604020202020204" pitchFamily="34" charset="0"/>
                <a:cs typeface="Arial" panose="020B0604020202020204" pitchFamily="34" charset="0"/>
              </a:endParaRPr>
            </a:p>
          </p:txBody>
        </p:sp>
        <p:sp>
          <p:nvSpPr>
            <p:cNvPr id="216" name="Shape 12">
              <a:extLst>
                <a:ext uri="{FF2B5EF4-FFF2-40B4-BE49-F238E27FC236}">
                  <a16:creationId xmlns:a16="http://schemas.microsoft.com/office/drawing/2014/main" id="{E7D87A9A-D604-14D1-B968-BF16A63B94FC}"/>
                </a:ext>
              </a:extLst>
            </p:cNvPr>
            <p:cNvSpPr/>
            <p:nvPr/>
          </p:nvSpPr>
          <p:spPr>
            <a:xfrm>
              <a:off x="304800" y="3188952"/>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17" name="Shape 13">
              <a:extLst>
                <a:ext uri="{FF2B5EF4-FFF2-40B4-BE49-F238E27FC236}">
                  <a16:creationId xmlns:a16="http://schemas.microsoft.com/office/drawing/2014/main" id="{26F93FEC-84B5-DCAA-BFAB-3F1BB3123948}"/>
                </a:ext>
              </a:extLst>
            </p:cNvPr>
            <p:cNvSpPr/>
            <p:nvPr/>
          </p:nvSpPr>
          <p:spPr>
            <a:xfrm>
              <a:off x="396240" y="3335256"/>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18" name="Image 3" descr="preencoded.png">
              <a:extLst>
                <a:ext uri="{FF2B5EF4-FFF2-40B4-BE49-F238E27FC236}">
                  <a16:creationId xmlns:a16="http://schemas.microsoft.com/office/drawing/2014/main" id="{DF7463B5-663A-75D7-DAC2-26F6648F5802}"/>
                </a:ext>
              </a:extLst>
            </p:cNvPr>
            <p:cNvPicPr>
              <a:picLocks noChangeAspect="1"/>
            </p:cNvPicPr>
            <p:nvPr/>
          </p:nvPicPr>
          <p:blipFill>
            <a:blip r:embed="rId5"/>
            <a:stretch>
              <a:fillRect/>
            </a:stretch>
          </p:blipFill>
          <p:spPr>
            <a:xfrm>
              <a:off x="460248" y="3399264"/>
              <a:ext cx="329184" cy="329184"/>
            </a:xfrm>
            <a:prstGeom prst="rect">
              <a:avLst/>
            </a:prstGeom>
          </p:spPr>
        </p:pic>
        <p:sp>
          <p:nvSpPr>
            <p:cNvPr id="219" name="Text 14">
              <a:extLst>
                <a:ext uri="{FF2B5EF4-FFF2-40B4-BE49-F238E27FC236}">
                  <a16:creationId xmlns:a16="http://schemas.microsoft.com/office/drawing/2014/main" id="{D87FB5D5-81DF-02FC-906A-8FBD0A7A28DD}"/>
                </a:ext>
              </a:extLst>
            </p:cNvPr>
            <p:cNvSpPr/>
            <p:nvPr/>
          </p:nvSpPr>
          <p:spPr>
            <a:xfrm>
              <a:off x="396240" y="3335256"/>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03</a:t>
              </a:r>
              <a:endParaRPr lang="en-ZA" sz="2000" noProof="0" dirty="0">
                <a:latin typeface="Arial" panose="020B0604020202020204" pitchFamily="34" charset="0"/>
                <a:cs typeface="Arial" panose="020B0604020202020204" pitchFamily="34" charset="0"/>
              </a:endParaRPr>
            </a:p>
          </p:txBody>
        </p:sp>
        <p:sp>
          <p:nvSpPr>
            <p:cNvPr id="220" name="Text 15">
              <a:extLst>
                <a:ext uri="{FF2B5EF4-FFF2-40B4-BE49-F238E27FC236}">
                  <a16:creationId xmlns:a16="http://schemas.microsoft.com/office/drawing/2014/main" id="{630F6AEB-FB87-0D19-C441-65DCD5739215}"/>
                </a:ext>
              </a:extLst>
            </p:cNvPr>
            <p:cNvSpPr/>
            <p:nvPr/>
          </p:nvSpPr>
          <p:spPr>
            <a:xfrm>
              <a:off x="963168" y="3243816"/>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Experimental Approach</a:t>
              </a:r>
              <a:endParaRPr lang="en-ZA" sz="2000" noProof="0" dirty="0">
                <a:latin typeface="Arial" panose="020B0604020202020204" pitchFamily="34" charset="0"/>
                <a:cs typeface="Arial" panose="020B0604020202020204" pitchFamily="34" charset="0"/>
              </a:endParaRPr>
            </a:p>
          </p:txBody>
        </p:sp>
        <p:sp>
          <p:nvSpPr>
            <p:cNvPr id="221" name="Text 16">
              <a:extLst>
                <a:ext uri="{FF2B5EF4-FFF2-40B4-BE49-F238E27FC236}">
                  <a16:creationId xmlns:a16="http://schemas.microsoft.com/office/drawing/2014/main" id="{64B6E3E0-BC61-3E61-30FC-0587D0ED296E}"/>
                </a:ext>
              </a:extLst>
            </p:cNvPr>
            <p:cNvSpPr/>
            <p:nvPr/>
          </p:nvSpPr>
          <p:spPr>
            <a:xfrm>
              <a:off x="963168" y="3591288"/>
              <a:ext cx="3364992" cy="274320"/>
            </a:xfrm>
            <a:prstGeom prst="rect">
              <a:avLst/>
            </a:prstGeom>
            <a:noFill/>
            <a:ln/>
          </p:spPr>
          <p:txBody>
            <a:bodyPr wrap="square" lIns="0" tIns="0" rIns="0" bIns="0" rtlCol="0" anchor="ctr"/>
            <a:lstStyle/>
            <a:p>
              <a:pPr marL="0" indent="0">
                <a:buNone/>
              </a:pPr>
              <a:r>
                <a:rPr lang="en-ZA" sz="2000" noProof="0" dirty="0">
                  <a:solidFill>
                    <a:srgbClr val="64748B"/>
                  </a:solidFill>
                  <a:latin typeface="Arial" panose="020B0604020202020204" pitchFamily="34" charset="0"/>
                  <a:ea typeface="Calibri" pitchFamily="34" charset="-122"/>
                  <a:cs typeface="Arial" panose="020B0604020202020204" pitchFamily="34" charset="0"/>
                </a:rPr>
                <a:t>Synthesis → film → device</a:t>
              </a:r>
              <a:endParaRPr lang="en-ZA" sz="2000" noProof="0" dirty="0">
                <a:latin typeface="Arial" panose="020B0604020202020204" pitchFamily="34" charset="0"/>
                <a:cs typeface="Arial" panose="020B0604020202020204" pitchFamily="34" charset="0"/>
              </a:endParaRPr>
            </a:p>
          </p:txBody>
        </p:sp>
        <p:sp>
          <p:nvSpPr>
            <p:cNvPr id="222" name="Shape 17">
              <a:extLst>
                <a:ext uri="{FF2B5EF4-FFF2-40B4-BE49-F238E27FC236}">
                  <a16:creationId xmlns:a16="http://schemas.microsoft.com/office/drawing/2014/main" id="{11358DA0-35F9-2FFF-E1C5-2FB279762E14}"/>
                </a:ext>
              </a:extLst>
            </p:cNvPr>
            <p:cNvSpPr/>
            <p:nvPr/>
          </p:nvSpPr>
          <p:spPr>
            <a:xfrm>
              <a:off x="304800" y="4085064"/>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23" name="Shape 18">
              <a:extLst>
                <a:ext uri="{FF2B5EF4-FFF2-40B4-BE49-F238E27FC236}">
                  <a16:creationId xmlns:a16="http://schemas.microsoft.com/office/drawing/2014/main" id="{87BB7F83-81CC-117A-DDCB-1EDA2B05AC79}"/>
                </a:ext>
              </a:extLst>
            </p:cNvPr>
            <p:cNvSpPr/>
            <p:nvPr/>
          </p:nvSpPr>
          <p:spPr>
            <a:xfrm>
              <a:off x="396240" y="4231368"/>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24" name="Image 4" descr="preencoded.png">
              <a:extLst>
                <a:ext uri="{FF2B5EF4-FFF2-40B4-BE49-F238E27FC236}">
                  <a16:creationId xmlns:a16="http://schemas.microsoft.com/office/drawing/2014/main" id="{7A539BDA-D1DA-3027-C6AB-026C98C1FA0D}"/>
                </a:ext>
              </a:extLst>
            </p:cNvPr>
            <p:cNvPicPr>
              <a:picLocks noChangeAspect="1"/>
            </p:cNvPicPr>
            <p:nvPr/>
          </p:nvPicPr>
          <p:blipFill>
            <a:blip r:embed="rId6"/>
            <a:stretch>
              <a:fillRect/>
            </a:stretch>
          </p:blipFill>
          <p:spPr>
            <a:xfrm>
              <a:off x="460248" y="4295376"/>
              <a:ext cx="329184" cy="329184"/>
            </a:xfrm>
            <a:prstGeom prst="rect">
              <a:avLst/>
            </a:prstGeom>
          </p:spPr>
        </p:pic>
        <p:sp>
          <p:nvSpPr>
            <p:cNvPr id="225" name="Text 19">
              <a:extLst>
                <a:ext uri="{FF2B5EF4-FFF2-40B4-BE49-F238E27FC236}">
                  <a16:creationId xmlns:a16="http://schemas.microsoft.com/office/drawing/2014/main" id="{29299323-FD50-A09A-B018-164337DA88B2}"/>
                </a:ext>
              </a:extLst>
            </p:cNvPr>
            <p:cNvSpPr/>
            <p:nvPr/>
          </p:nvSpPr>
          <p:spPr>
            <a:xfrm>
              <a:off x="396240" y="4231368"/>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04</a:t>
              </a:r>
              <a:endParaRPr lang="en-ZA" sz="2000" noProof="0" dirty="0">
                <a:latin typeface="Arial" panose="020B0604020202020204" pitchFamily="34" charset="0"/>
                <a:cs typeface="Arial" panose="020B0604020202020204" pitchFamily="34" charset="0"/>
              </a:endParaRPr>
            </a:p>
          </p:txBody>
        </p:sp>
        <p:sp>
          <p:nvSpPr>
            <p:cNvPr id="226" name="Text 20">
              <a:extLst>
                <a:ext uri="{FF2B5EF4-FFF2-40B4-BE49-F238E27FC236}">
                  <a16:creationId xmlns:a16="http://schemas.microsoft.com/office/drawing/2014/main" id="{21CB4A8D-B37E-119E-3872-F012FB958721}"/>
                </a:ext>
              </a:extLst>
            </p:cNvPr>
            <p:cNvSpPr/>
            <p:nvPr/>
          </p:nvSpPr>
          <p:spPr>
            <a:xfrm>
              <a:off x="963168" y="4139928"/>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Structural Characterisation</a:t>
              </a:r>
              <a:endParaRPr lang="en-ZA" sz="2000" noProof="0" dirty="0">
                <a:latin typeface="Arial" panose="020B0604020202020204" pitchFamily="34" charset="0"/>
                <a:cs typeface="Arial" panose="020B0604020202020204" pitchFamily="34" charset="0"/>
              </a:endParaRPr>
            </a:p>
          </p:txBody>
        </p:sp>
        <p:sp>
          <p:nvSpPr>
            <p:cNvPr id="227" name="Text 21">
              <a:extLst>
                <a:ext uri="{FF2B5EF4-FFF2-40B4-BE49-F238E27FC236}">
                  <a16:creationId xmlns:a16="http://schemas.microsoft.com/office/drawing/2014/main" id="{E50EB194-8962-02D1-026D-B79F22891743}"/>
                </a:ext>
              </a:extLst>
            </p:cNvPr>
            <p:cNvSpPr/>
            <p:nvPr/>
          </p:nvSpPr>
          <p:spPr>
            <a:xfrm>
              <a:off x="963168" y="4487400"/>
              <a:ext cx="3364992" cy="274320"/>
            </a:xfrm>
            <a:prstGeom prst="rect">
              <a:avLst/>
            </a:prstGeom>
            <a:noFill/>
            <a:ln/>
          </p:spPr>
          <p:txBody>
            <a:bodyPr wrap="square" lIns="0" tIns="0" rIns="0" bIns="0" rtlCol="0" anchor="ctr"/>
            <a:lstStyle/>
            <a:p>
              <a:pPr marL="0" indent="0">
                <a:buNone/>
              </a:pPr>
              <a:r>
                <a:rPr lang="en-ZA" sz="2000" noProof="0" dirty="0">
                  <a:solidFill>
                    <a:srgbClr val="64748B"/>
                  </a:solidFill>
                  <a:latin typeface="Arial" panose="020B0604020202020204" pitchFamily="34" charset="0"/>
                  <a:ea typeface="Calibri" pitchFamily="34" charset="-122"/>
                  <a:cs typeface="Arial" panose="020B0604020202020204" pitchFamily="34" charset="0"/>
                </a:rPr>
                <a:t>FTIR · XRD · SEM</a:t>
              </a:r>
              <a:endParaRPr lang="en-ZA" sz="2000" noProof="0" dirty="0">
                <a:latin typeface="Arial" panose="020B0604020202020204" pitchFamily="34" charset="0"/>
                <a:cs typeface="Arial" panose="020B0604020202020204" pitchFamily="34" charset="0"/>
              </a:endParaRPr>
            </a:p>
          </p:txBody>
        </p:sp>
        <p:sp>
          <p:nvSpPr>
            <p:cNvPr id="228" name="Shape 22">
              <a:extLst>
                <a:ext uri="{FF2B5EF4-FFF2-40B4-BE49-F238E27FC236}">
                  <a16:creationId xmlns:a16="http://schemas.microsoft.com/office/drawing/2014/main" id="{83A48278-4ACB-BD89-546E-D9F8F884BB00}"/>
                </a:ext>
              </a:extLst>
            </p:cNvPr>
            <p:cNvSpPr/>
            <p:nvPr/>
          </p:nvSpPr>
          <p:spPr>
            <a:xfrm>
              <a:off x="4785360" y="1396728"/>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29" name="Shape 23">
              <a:extLst>
                <a:ext uri="{FF2B5EF4-FFF2-40B4-BE49-F238E27FC236}">
                  <a16:creationId xmlns:a16="http://schemas.microsoft.com/office/drawing/2014/main" id="{2CF7E6E2-5BB4-F15A-EB51-07F3BC0C1F12}"/>
                </a:ext>
              </a:extLst>
            </p:cNvPr>
            <p:cNvSpPr/>
            <p:nvPr/>
          </p:nvSpPr>
          <p:spPr>
            <a:xfrm>
              <a:off x="4876800" y="1543032"/>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30" name="Image 5" descr="preencoded.png">
              <a:extLst>
                <a:ext uri="{FF2B5EF4-FFF2-40B4-BE49-F238E27FC236}">
                  <a16:creationId xmlns:a16="http://schemas.microsoft.com/office/drawing/2014/main" id="{897456BF-297B-4282-B308-BE8232CDEB46}"/>
                </a:ext>
              </a:extLst>
            </p:cNvPr>
            <p:cNvPicPr>
              <a:picLocks noChangeAspect="1"/>
            </p:cNvPicPr>
            <p:nvPr/>
          </p:nvPicPr>
          <p:blipFill>
            <a:blip r:embed="rId7"/>
            <a:stretch>
              <a:fillRect/>
            </a:stretch>
          </p:blipFill>
          <p:spPr>
            <a:xfrm>
              <a:off x="4940808" y="1607040"/>
              <a:ext cx="329184" cy="329184"/>
            </a:xfrm>
            <a:prstGeom prst="rect">
              <a:avLst/>
            </a:prstGeom>
          </p:spPr>
        </p:pic>
        <p:sp>
          <p:nvSpPr>
            <p:cNvPr id="231" name="Text 24">
              <a:extLst>
                <a:ext uri="{FF2B5EF4-FFF2-40B4-BE49-F238E27FC236}">
                  <a16:creationId xmlns:a16="http://schemas.microsoft.com/office/drawing/2014/main" id="{AA17C3EC-74C2-DE62-D73C-E5D79044633F}"/>
                </a:ext>
              </a:extLst>
            </p:cNvPr>
            <p:cNvSpPr/>
            <p:nvPr/>
          </p:nvSpPr>
          <p:spPr>
            <a:xfrm>
              <a:off x="4876800" y="1543032"/>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05</a:t>
              </a:r>
              <a:endParaRPr lang="en-ZA" sz="2000" noProof="0" dirty="0">
                <a:latin typeface="Arial" panose="020B0604020202020204" pitchFamily="34" charset="0"/>
                <a:cs typeface="Arial" panose="020B0604020202020204" pitchFamily="34" charset="0"/>
              </a:endParaRPr>
            </a:p>
          </p:txBody>
        </p:sp>
        <p:sp>
          <p:nvSpPr>
            <p:cNvPr id="232" name="Text 25">
              <a:extLst>
                <a:ext uri="{FF2B5EF4-FFF2-40B4-BE49-F238E27FC236}">
                  <a16:creationId xmlns:a16="http://schemas.microsoft.com/office/drawing/2014/main" id="{14125194-A878-43DD-6AF7-E62AC9824D7F}"/>
                </a:ext>
              </a:extLst>
            </p:cNvPr>
            <p:cNvSpPr/>
            <p:nvPr/>
          </p:nvSpPr>
          <p:spPr>
            <a:xfrm>
              <a:off x="5443728" y="1451592"/>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Optical Properties</a:t>
              </a:r>
              <a:endParaRPr lang="en-ZA" sz="2000" noProof="0" dirty="0">
                <a:latin typeface="Arial" panose="020B0604020202020204" pitchFamily="34" charset="0"/>
                <a:cs typeface="Arial" panose="020B0604020202020204" pitchFamily="34" charset="0"/>
              </a:endParaRPr>
            </a:p>
          </p:txBody>
        </p:sp>
        <p:sp>
          <p:nvSpPr>
            <p:cNvPr id="233" name="Text 26">
              <a:extLst>
                <a:ext uri="{FF2B5EF4-FFF2-40B4-BE49-F238E27FC236}">
                  <a16:creationId xmlns:a16="http://schemas.microsoft.com/office/drawing/2014/main" id="{E84D6F35-4854-6370-F9AD-D51051FDF540}"/>
                </a:ext>
              </a:extLst>
            </p:cNvPr>
            <p:cNvSpPr/>
            <p:nvPr/>
          </p:nvSpPr>
          <p:spPr>
            <a:xfrm>
              <a:off x="5443728" y="1799064"/>
              <a:ext cx="3364992" cy="274320"/>
            </a:xfrm>
            <a:prstGeom prst="rect">
              <a:avLst/>
            </a:prstGeom>
            <a:noFill/>
            <a:ln/>
          </p:spPr>
          <p:txBody>
            <a:bodyPr wrap="square" lIns="0" tIns="0" rIns="0" bIns="0" rtlCol="0" anchor="ctr"/>
            <a:lstStyle/>
            <a:p>
              <a:pPr marL="0" indent="0">
                <a:buNone/>
              </a:pPr>
              <a:r>
                <a:rPr lang="en-ZA" sz="2000" noProof="0" dirty="0">
                  <a:solidFill>
                    <a:srgbClr val="64748B"/>
                  </a:solidFill>
                  <a:latin typeface="Arial" panose="020B0604020202020204" pitchFamily="34" charset="0"/>
                  <a:ea typeface="Calibri" pitchFamily="34" charset="-122"/>
                  <a:cs typeface="Arial" panose="020B0604020202020204" pitchFamily="34" charset="0"/>
                </a:rPr>
                <a:t>UV-Vis &amp; band gap (Tauc)</a:t>
              </a:r>
              <a:endParaRPr lang="en-ZA" sz="2000" noProof="0" dirty="0">
                <a:latin typeface="Arial" panose="020B0604020202020204" pitchFamily="34" charset="0"/>
                <a:cs typeface="Arial" panose="020B0604020202020204" pitchFamily="34" charset="0"/>
              </a:endParaRPr>
            </a:p>
          </p:txBody>
        </p:sp>
        <p:sp>
          <p:nvSpPr>
            <p:cNvPr id="234" name="Shape 27">
              <a:extLst>
                <a:ext uri="{FF2B5EF4-FFF2-40B4-BE49-F238E27FC236}">
                  <a16:creationId xmlns:a16="http://schemas.microsoft.com/office/drawing/2014/main" id="{DCB4C1BF-1436-B6BD-F1B0-3284DFB97C33}"/>
                </a:ext>
              </a:extLst>
            </p:cNvPr>
            <p:cNvSpPr/>
            <p:nvPr/>
          </p:nvSpPr>
          <p:spPr>
            <a:xfrm>
              <a:off x="4785360" y="2292840"/>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35" name="Shape 28">
              <a:extLst>
                <a:ext uri="{FF2B5EF4-FFF2-40B4-BE49-F238E27FC236}">
                  <a16:creationId xmlns:a16="http://schemas.microsoft.com/office/drawing/2014/main" id="{3DEA4DC9-840B-61E5-09D0-2FB4346DC68F}"/>
                </a:ext>
              </a:extLst>
            </p:cNvPr>
            <p:cNvSpPr/>
            <p:nvPr/>
          </p:nvSpPr>
          <p:spPr>
            <a:xfrm>
              <a:off x="4876800" y="2439144"/>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36" name="Image 6" descr="preencoded.png">
              <a:extLst>
                <a:ext uri="{FF2B5EF4-FFF2-40B4-BE49-F238E27FC236}">
                  <a16:creationId xmlns:a16="http://schemas.microsoft.com/office/drawing/2014/main" id="{F196FBE6-5E4B-A34D-BE3F-8A709973F486}"/>
                </a:ext>
              </a:extLst>
            </p:cNvPr>
            <p:cNvPicPr>
              <a:picLocks noChangeAspect="1"/>
            </p:cNvPicPr>
            <p:nvPr/>
          </p:nvPicPr>
          <p:blipFill>
            <a:blip r:embed="rId8"/>
            <a:stretch>
              <a:fillRect/>
            </a:stretch>
          </p:blipFill>
          <p:spPr>
            <a:xfrm>
              <a:off x="4940808" y="2503152"/>
              <a:ext cx="329184" cy="329184"/>
            </a:xfrm>
            <a:prstGeom prst="rect">
              <a:avLst/>
            </a:prstGeom>
          </p:spPr>
        </p:pic>
        <p:sp>
          <p:nvSpPr>
            <p:cNvPr id="237" name="Text 29">
              <a:extLst>
                <a:ext uri="{FF2B5EF4-FFF2-40B4-BE49-F238E27FC236}">
                  <a16:creationId xmlns:a16="http://schemas.microsoft.com/office/drawing/2014/main" id="{0D91287E-9B41-E9AB-3327-F8927EC75C9B}"/>
                </a:ext>
              </a:extLst>
            </p:cNvPr>
            <p:cNvSpPr/>
            <p:nvPr/>
          </p:nvSpPr>
          <p:spPr>
            <a:xfrm>
              <a:off x="4876800" y="2439144"/>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06</a:t>
              </a:r>
              <a:endParaRPr lang="en-ZA" sz="2000" noProof="0" dirty="0">
                <a:latin typeface="Arial" panose="020B0604020202020204" pitchFamily="34" charset="0"/>
                <a:cs typeface="Arial" panose="020B0604020202020204" pitchFamily="34" charset="0"/>
              </a:endParaRPr>
            </a:p>
          </p:txBody>
        </p:sp>
        <p:sp>
          <p:nvSpPr>
            <p:cNvPr id="238" name="Text 30">
              <a:extLst>
                <a:ext uri="{FF2B5EF4-FFF2-40B4-BE49-F238E27FC236}">
                  <a16:creationId xmlns:a16="http://schemas.microsoft.com/office/drawing/2014/main" id="{C5D3ADC9-D5D9-DC26-B911-7498B2655E22}"/>
                </a:ext>
              </a:extLst>
            </p:cNvPr>
            <p:cNvSpPr/>
            <p:nvPr/>
          </p:nvSpPr>
          <p:spPr>
            <a:xfrm>
              <a:off x="5443728" y="2347704"/>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Electrical Characterisation</a:t>
              </a:r>
              <a:endParaRPr lang="en-ZA" sz="2000" noProof="0" dirty="0">
                <a:latin typeface="Arial" panose="020B0604020202020204" pitchFamily="34" charset="0"/>
                <a:cs typeface="Arial" panose="020B0604020202020204" pitchFamily="34" charset="0"/>
              </a:endParaRPr>
            </a:p>
          </p:txBody>
        </p:sp>
        <p:sp>
          <p:nvSpPr>
            <p:cNvPr id="239" name="Text 31">
              <a:extLst>
                <a:ext uri="{FF2B5EF4-FFF2-40B4-BE49-F238E27FC236}">
                  <a16:creationId xmlns:a16="http://schemas.microsoft.com/office/drawing/2014/main" id="{4D6CF872-784B-8F33-83E3-C8E049830B8F}"/>
                </a:ext>
              </a:extLst>
            </p:cNvPr>
            <p:cNvSpPr/>
            <p:nvPr/>
          </p:nvSpPr>
          <p:spPr>
            <a:xfrm>
              <a:off x="5443728" y="2695176"/>
              <a:ext cx="3364992" cy="274320"/>
            </a:xfrm>
            <a:prstGeom prst="rect">
              <a:avLst/>
            </a:prstGeom>
            <a:noFill/>
            <a:ln/>
          </p:spPr>
          <p:txBody>
            <a:bodyPr wrap="square" lIns="0" tIns="0" rIns="0" bIns="0" rtlCol="0" anchor="ctr"/>
            <a:lstStyle/>
            <a:p>
              <a:pPr marL="0" indent="0">
                <a:buNone/>
              </a:pPr>
              <a:r>
                <a:rPr lang="en-ZA" sz="2000" noProof="0" dirty="0">
                  <a:solidFill>
                    <a:srgbClr val="64748B"/>
                  </a:solidFill>
                  <a:latin typeface="Arial" panose="020B0604020202020204" pitchFamily="34" charset="0"/>
                  <a:ea typeface="Calibri" pitchFamily="34" charset="-122"/>
                  <a:cs typeface="Arial" panose="020B0604020202020204" pitchFamily="34" charset="0"/>
                </a:rPr>
                <a:t>I-V curves &amp; Schottky diode</a:t>
              </a:r>
              <a:endParaRPr lang="en-ZA" sz="2000" noProof="0" dirty="0">
                <a:latin typeface="Arial" panose="020B0604020202020204" pitchFamily="34" charset="0"/>
                <a:cs typeface="Arial" panose="020B0604020202020204" pitchFamily="34" charset="0"/>
              </a:endParaRPr>
            </a:p>
          </p:txBody>
        </p:sp>
        <p:sp>
          <p:nvSpPr>
            <p:cNvPr id="240" name="Shape 32">
              <a:extLst>
                <a:ext uri="{FF2B5EF4-FFF2-40B4-BE49-F238E27FC236}">
                  <a16:creationId xmlns:a16="http://schemas.microsoft.com/office/drawing/2014/main" id="{5F0A102C-DA9C-1044-562E-682C59F64BB5}"/>
                </a:ext>
              </a:extLst>
            </p:cNvPr>
            <p:cNvSpPr/>
            <p:nvPr/>
          </p:nvSpPr>
          <p:spPr>
            <a:xfrm>
              <a:off x="4785360" y="3188952"/>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41" name="Shape 33">
              <a:extLst>
                <a:ext uri="{FF2B5EF4-FFF2-40B4-BE49-F238E27FC236}">
                  <a16:creationId xmlns:a16="http://schemas.microsoft.com/office/drawing/2014/main" id="{59D22093-1036-11C8-BD9C-2F9DB925C916}"/>
                </a:ext>
              </a:extLst>
            </p:cNvPr>
            <p:cNvSpPr/>
            <p:nvPr/>
          </p:nvSpPr>
          <p:spPr>
            <a:xfrm>
              <a:off x="4876800" y="3335256"/>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42" name="Image 7" descr="preencoded.png">
              <a:extLst>
                <a:ext uri="{FF2B5EF4-FFF2-40B4-BE49-F238E27FC236}">
                  <a16:creationId xmlns:a16="http://schemas.microsoft.com/office/drawing/2014/main" id="{79D35276-8C91-6ECE-7ABA-F9700BE1648F}"/>
                </a:ext>
              </a:extLst>
            </p:cNvPr>
            <p:cNvPicPr>
              <a:picLocks noChangeAspect="1"/>
            </p:cNvPicPr>
            <p:nvPr/>
          </p:nvPicPr>
          <p:blipFill>
            <a:blip r:embed="rId9"/>
            <a:stretch>
              <a:fillRect/>
            </a:stretch>
          </p:blipFill>
          <p:spPr>
            <a:xfrm>
              <a:off x="4940808" y="3399264"/>
              <a:ext cx="329184" cy="329184"/>
            </a:xfrm>
            <a:prstGeom prst="rect">
              <a:avLst/>
            </a:prstGeom>
          </p:spPr>
        </p:pic>
        <p:sp>
          <p:nvSpPr>
            <p:cNvPr id="243" name="Text 34">
              <a:extLst>
                <a:ext uri="{FF2B5EF4-FFF2-40B4-BE49-F238E27FC236}">
                  <a16:creationId xmlns:a16="http://schemas.microsoft.com/office/drawing/2014/main" id="{3DC5D412-2C41-0DAA-CEDD-6EDB7D20629E}"/>
                </a:ext>
              </a:extLst>
            </p:cNvPr>
            <p:cNvSpPr/>
            <p:nvPr/>
          </p:nvSpPr>
          <p:spPr>
            <a:xfrm>
              <a:off x="4876800" y="3335256"/>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07</a:t>
              </a:r>
              <a:endParaRPr lang="en-ZA" sz="2000" noProof="0" dirty="0">
                <a:latin typeface="Arial" panose="020B0604020202020204" pitchFamily="34" charset="0"/>
                <a:cs typeface="Arial" panose="020B0604020202020204" pitchFamily="34" charset="0"/>
              </a:endParaRPr>
            </a:p>
          </p:txBody>
        </p:sp>
        <p:sp>
          <p:nvSpPr>
            <p:cNvPr id="244" name="Text 35">
              <a:extLst>
                <a:ext uri="{FF2B5EF4-FFF2-40B4-BE49-F238E27FC236}">
                  <a16:creationId xmlns:a16="http://schemas.microsoft.com/office/drawing/2014/main" id="{722E835D-11A1-D52A-DCCE-163885B16AB5}"/>
                </a:ext>
              </a:extLst>
            </p:cNvPr>
            <p:cNvSpPr/>
            <p:nvPr/>
          </p:nvSpPr>
          <p:spPr>
            <a:xfrm>
              <a:off x="5443728" y="3243816"/>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Results in Context</a:t>
              </a:r>
              <a:endParaRPr lang="en-ZA" sz="2000" noProof="0" dirty="0">
                <a:latin typeface="Arial" panose="020B0604020202020204" pitchFamily="34" charset="0"/>
                <a:cs typeface="Arial" panose="020B0604020202020204" pitchFamily="34" charset="0"/>
              </a:endParaRPr>
            </a:p>
          </p:txBody>
        </p:sp>
        <p:sp>
          <p:nvSpPr>
            <p:cNvPr id="245" name="Text 36">
              <a:extLst>
                <a:ext uri="{FF2B5EF4-FFF2-40B4-BE49-F238E27FC236}">
                  <a16:creationId xmlns:a16="http://schemas.microsoft.com/office/drawing/2014/main" id="{BAF5909C-3E20-CE00-9045-B6F41A343D06}"/>
                </a:ext>
              </a:extLst>
            </p:cNvPr>
            <p:cNvSpPr/>
            <p:nvPr/>
          </p:nvSpPr>
          <p:spPr>
            <a:xfrm>
              <a:off x="5443728" y="3591288"/>
              <a:ext cx="3364992" cy="274320"/>
            </a:xfrm>
            <a:prstGeom prst="rect">
              <a:avLst/>
            </a:prstGeom>
            <a:noFill/>
            <a:ln/>
          </p:spPr>
          <p:txBody>
            <a:bodyPr wrap="square" lIns="0" tIns="0" rIns="0" bIns="0" rtlCol="0" anchor="ctr"/>
            <a:lstStyle/>
            <a:p>
              <a:pPr marL="0" indent="0">
                <a:buNone/>
              </a:pPr>
              <a:r>
                <a:rPr lang="en-ZA" sz="2000" noProof="0" dirty="0">
                  <a:solidFill>
                    <a:srgbClr val="64748B"/>
                  </a:solidFill>
                  <a:latin typeface="Arial" panose="020B0604020202020204" pitchFamily="34" charset="0"/>
                  <a:ea typeface="Calibri" pitchFamily="34" charset="-122"/>
                  <a:cs typeface="Arial" panose="020B0604020202020204" pitchFamily="34" charset="0"/>
                </a:rPr>
                <a:t>Literature comparison</a:t>
              </a:r>
              <a:endParaRPr lang="en-ZA" sz="2000" noProof="0" dirty="0">
                <a:latin typeface="Arial" panose="020B0604020202020204" pitchFamily="34" charset="0"/>
                <a:cs typeface="Arial" panose="020B0604020202020204" pitchFamily="34" charset="0"/>
              </a:endParaRPr>
            </a:p>
          </p:txBody>
        </p:sp>
        <p:sp>
          <p:nvSpPr>
            <p:cNvPr id="246" name="Shape 37">
              <a:extLst>
                <a:ext uri="{FF2B5EF4-FFF2-40B4-BE49-F238E27FC236}">
                  <a16:creationId xmlns:a16="http://schemas.microsoft.com/office/drawing/2014/main" id="{E5C469B4-C38D-AB1F-7855-1D22432D930D}"/>
                </a:ext>
              </a:extLst>
            </p:cNvPr>
            <p:cNvSpPr/>
            <p:nvPr/>
          </p:nvSpPr>
          <p:spPr>
            <a:xfrm>
              <a:off x="4785360" y="4085064"/>
              <a:ext cx="4160520" cy="749808"/>
            </a:xfrm>
            <a:prstGeom prst="roundRect">
              <a:avLst>
                <a:gd name="adj" fmla="val 9756"/>
              </a:avLst>
            </a:prstGeom>
            <a:solidFill>
              <a:srgbClr val="FFFFFF"/>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47" name="Shape 38">
              <a:extLst>
                <a:ext uri="{FF2B5EF4-FFF2-40B4-BE49-F238E27FC236}">
                  <a16:creationId xmlns:a16="http://schemas.microsoft.com/office/drawing/2014/main" id="{B608124A-9DFD-0B38-8C3F-9901ABF958B8}"/>
                </a:ext>
              </a:extLst>
            </p:cNvPr>
            <p:cNvSpPr/>
            <p:nvPr/>
          </p:nvSpPr>
          <p:spPr>
            <a:xfrm>
              <a:off x="4876800" y="4231368"/>
              <a:ext cx="457200" cy="457200"/>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48" name="Image 8" descr="preencoded.png">
              <a:extLst>
                <a:ext uri="{FF2B5EF4-FFF2-40B4-BE49-F238E27FC236}">
                  <a16:creationId xmlns:a16="http://schemas.microsoft.com/office/drawing/2014/main" id="{68B3401E-3882-5A09-E30D-7ABA5BBEEB32}"/>
                </a:ext>
              </a:extLst>
            </p:cNvPr>
            <p:cNvPicPr>
              <a:picLocks noChangeAspect="1"/>
            </p:cNvPicPr>
            <p:nvPr/>
          </p:nvPicPr>
          <p:blipFill>
            <a:blip r:embed="rId10"/>
            <a:stretch>
              <a:fillRect/>
            </a:stretch>
          </p:blipFill>
          <p:spPr>
            <a:xfrm>
              <a:off x="4940808" y="4295376"/>
              <a:ext cx="329184" cy="329184"/>
            </a:xfrm>
            <a:prstGeom prst="rect">
              <a:avLst/>
            </a:prstGeom>
          </p:spPr>
        </p:pic>
        <p:sp>
          <p:nvSpPr>
            <p:cNvPr id="249" name="Text 39">
              <a:extLst>
                <a:ext uri="{FF2B5EF4-FFF2-40B4-BE49-F238E27FC236}">
                  <a16:creationId xmlns:a16="http://schemas.microsoft.com/office/drawing/2014/main" id="{3883C749-5BDF-3F15-6A09-410591A2CD78}"/>
                </a:ext>
              </a:extLst>
            </p:cNvPr>
            <p:cNvSpPr/>
            <p:nvPr/>
          </p:nvSpPr>
          <p:spPr>
            <a:xfrm>
              <a:off x="4876800" y="4231368"/>
              <a:ext cx="457200" cy="457200"/>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08</a:t>
              </a:r>
              <a:endParaRPr lang="en-ZA" sz="2000" noProof="0" dirty="0">
                <a:latin typeface="Arial" panose="020B0604020202020204" pitchFamily="34" charset="0"/>
                <a:cs typeface="Arial" panose="020B0604020202020204" pitchFamily="34" charset="0"/>
              </a:endParaRPr>
            </a:p>
          </p:txBody>
        </p:sp>
        <p:sp>
          <p:nvSpPr>
            <p:cNvPr id="250" name="Text 40">
              <a:extLst>
                <a:ext uri="{FF2B5EF4-FFF2-40B4-BE49-F238E27FC236}">
                  <a16:creationId xmlns:a16="http://schemas.microsoft.com/office/drawing/2014/main" id="{0A0AB3BB-66E5-20C9-BBD7-777C249A81D4}"/>
                </a:ext>
              </a:extLst>
            </p:cNvPr>
            <p:cNvSpPr/>
            <p:nvPr/>
          </p:nvSpPr>
          <p:spPr>
            <a:xfrm>
              <a:off x="5443728" y="4139928"/>
              <a:ext cx="3364992" cy="347472"/>
            </a:xfrm>
            <a:prstGeom prst="rect">
              <a:avLst/>
            </a:prstGeom>
            <a:noFill/>
            <a:ln/>
          </p:spPr>
          <p:txBody>
            <a:bodyPr wrap="square" lIns="0" tIns="0" rIns="0" bIns="0" rtlCol="0" anchor="ctr"/>
            <a:lstStyle/>
            <a:p>
              <a:pPr marL="0" indent="0">
                <a:buNone/>
              </a:pPr>
              <a:r>
                <a:rPr lang="en-ZA" sz="2000" b="1" noProof="0" dirty="0">
                  <a:solidFill>
                    <a:srgbClr val="1B4F8A"/>
                  </a:solidFill>
                  <a:latin typeface="Arial" panose="020B0604020202020204" pitchFamily="34" charset="0"/>
                  <a:ea typeface="Cambria" pitchFamily="34" charset="-122"/>
                  <a:cs typeface="Arial" panose="020B0604020202020204" pitchFamily="34" charset="0"/>
                </a:rPr>
                <a:t>Conclusions &amp; Future Work</a:t>
              </a:r>
              <a:endParaRPr lang="en-ZA" sz="2000" noProof="0" dirty="0">
                <a:latin typeface="Arial" panose="020B0604020202020204" pitchFamily="34" charset="0"/>
                <a:cs typeface="Arial" panose="020B0604020202020204" pitchFamily="34" charset="0"/>
              </a:endParaRPr>
            </a:p>
          </p:txBody>
        </p:sp>
      </p:grpSp>
      <p:grpSp>
        <p:nvGrpSpPr>
          <p:cNvPr id="254" name="Group 253">
            <a:extLst>
              <a:ext uri="{FF2B5EF4-FFF2-40B4-BE49-F238E27FC236}">
                <a16:creationId xmlns:a16="http://schemas.microsoft.com/office/drawing/2014/main" id="{4B72B154-5634-1223-535E-45564AF1A807}"/>
              </a:ext>
            </a:extLst>
          </p:cNvPr>
          <p:cNvGrpSpPr/>
          <p:nvPr/>
        </p:nvGrpSpPr>
        <p:grpSpPr>
          <a:xfrm>
            <a:off x="5725921" y="5953161"/>
            <a:ext cx="685800" cy="685800"/>
            <a:chOff x="5725921" y="5953161"/>
            <a:chExt cx="685800" cy="685800"/>
          </a:xfrm>
        </p:grpSpPr>
        <p:sp>
          <p:nvSpPr>
            <p:cNvPr id="252" name="Oval 251">
              <a:extLst>
                <a:ext uri="{FF2B5EF4-FFF2-40B4-BE49-F238E27FC236}">
                  <a16:creationId xmlns:a16="http://schemas.microsoft.com/office/drawing/2014/main" id="{5EEEAE84-4A05-8330-4446-E2DE77D4906A}"/>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53" name="TextBox 252">
              <a:extLst>
                <a:ext uri="{FF2B5EF4-FFF2-40B4-BE49-F238E27FC236}">
                  <a16:creationId xmlns:a16="http://schemas.microsoft.com/office/drawing/2014/main" id="{5159746D-2E19-1F4E-F3CD-7FAE41BF5829}"/>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225423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89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672F8-FFA8-AAEA-5A00-80E5C23B0310}"/>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9B873253-B67D-79A2-8547-EAF8856FF717}"/>
              </a:ext>
            </a:extLst>
          </p:cNvPr>
          <p:cNvSpPr/>
          <p:nvPr/>
        </p:nvSpPr>
        <p:spPr>
          <a:xfrm>
            <a:off x="0" y="0"/>
            <a:ext cx="12192000" cy="960120"/>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3" name="Text 1">
            <a:extLst>
              <a:ext uri="{FF2B5EF4-FFF2-40B4-BE49-F238E27FC236}">
                <a16:creationId xmlns:a16="http://schemas.microsoft.com/office/drawing/2014/main" id="{8DB84124-0028-A5B8-50ED-1ACBA9205F15}"/>
              </a:ext>
            </a:extLst>
          </p:cNvPr>
          <p:cNvSpPr/>
          <p:nvPr/>
        </p:nvSpPr>
        <p:spPr>
          <a:xfrm>
            <a:off x="357613" y="182773"/>
            <a:ext cx="8321040" cy="548640"/>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Motivation &amp; Problem Statement</a:t>
            </a:r>
            <a:endParaRPr lang="en-ZA" sz="4000" noProof="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7E38EC8-F9A4-5192-4A4C-E93F8D209DCE}"/>
              </a:ext>
            </a:extLst>
          </p:cNvPr>
          <p:cNvGrpSpPr/>
          <p:nvPr/>
        </p:nvGrpSpPr>
        <p:grpSpPr>
          <a:xfrm>
            <a:off x="198120" y="975624"/>
            <a:ext cx="11720553" cy="4797287"/>
            <a:chOff x="320040" y="1006851"/>
            <a:chExt cx="8558449" cy="3720597"/>
          </a:xfrm>
        </p:grpSpPr>
        <p:sp>
          <p:nvSpPr>
            <p:cNvPr id="4" name="Shape 2">
              <a:extLst>
                <a:ext uri="{FF2B5EF4-FFF2-40B4-BE49-F238E27FC236}">
                  <a16:creationId xmlns:a16="http://schemas.microsoft.com/office/drawing/2014/main" id="{ACE387FE-4123-48A6-222F-7ECEADBAB264}"/>
                </a:ext>
              </a:extLst>
            </p:cNvPr>
            <p:cNvSpPr/>
            <p:nvPr/>
          </p:nvSpPr>
          <p:spPr>
            <a:xfrm>
              <a:off x="320040" y="1051560"/>
              <a:ext cx="4069080" cy="3023023"/>
            </a:xfrm>
            <a:prstGeom prst="roundRect">
              <a:avLst>
                <a:gd name="adj" fmla="val 2286"/>
              </a:avLst>
            </a:prstGeom>
            <a:solidFill>
              <a:srgbClr val="FEF0EE"/>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5" name="Shape 3">
              <a:extLst>
                <a:ext uri="{FF2B5EF4-FFF2-40B4-BE49-F238E27FC236}">
                  <a16:creationId xmlns:a16="http://schemas.microsoft.com/office/drawing/2014/main" id="{1A2CBD4D-B06E-8912-2EF3-2916F53B62C5}"/>
                </a:ext>
              </a:extLst>
            </p:cNvPr>
            <p:cNvSpPr/>
            <p:nvPr/>
          </p:nvSpPr>
          <p:spPr>
            <a:xfrm>
              <a:off x="502920" y="1042415"/>
              <a:ext cx="755063" cy="766567"/>
            </a:xfrm>
            <a:prstGeom prst="ellipse">
              <a:avLst/>
            </a:prstGeom>
            <a:solidFill>
              <a:srgbClr val="C0392B"/>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6" name="Image 1" descr="preencoded.png">
              <a:extLst>
                <a:ext uri="{FF2B5EF4-FFF2-40B4-BE49-F238E27FC236}">
                  <a16:creationId xmlns:a16="http://schemas.microsoft.com/office/drawing/2014/main" id="{9C93D33B-9017-AC07-ABD1-E386D021492C}"/>
                </a:ext>
              </a:extLst>
            </p:cNvPr>
            <p:cNvPicPr>
              <a:picLocks noChangeAspect="1"/>
            </p:cNvPicPr>
            <p:nvPr/>
          </p:nvPicPr>
          <p:blipFill>
            <a:blip r:embed="rId3"/>
            <a:stretch>
              <a:fillRect/>
            </a:stretch>
          </p:blipFill>
          <p:spPr>
            <a:xfrm>
              <a:off x="627618" y="1192790"/>
              <a:ext cx="505664" cy="505665"/>
            </a:xfrm>
            <a:prstGeom prst="rect">
              <a:avLst/>
            </a:prstGeom>
          </p:spPr>
        </p:pic>
        <p:sp>
          <p:nvSpPr>
            <p:cNvPr id="7" name="Text 4">
              <a:extLst>
                <a:ext uri="{FF2B5EF4-FFF2-40B4-BE49-F238E27FC236}">
                  <a16:creationId xmlns:a16="http://schemas.microsoft.com/office/drawing/2014/main" id="{31C10B38-F696-0A05-FF50-29B73827D1EB}"/>
                </a:ext>
              </a:extLst>
            </p:cNvPr>
            <p:cNvSpPr/>
            <p:nvPr/>
          </p:nvSpPr>
          <p:spPr>
            <a:xfrm>
              <a:off x="1334690" y="1216152"/>
              <a:ext cx="3017520" cy="384048"/>
            </a:xfrm>
            <a:prstGeom prst="rect">
              <a:avLst/>
            </a:prstGeom>
            <a:noFill/>
            <a:ln/>
          </p:spPr>
          <p:txBody>
            <a:bodyPr wrap="square" lIns="0" tIns="0" rIns="0" bIns="0" rtlCol="0" anchor="ctr"/>
            <a:lstStyle/>
            <a:p>
              <a:pPr marL="0" indent="0">
                <a:buNone/>
              </a:pPr>
              <a:r>
                <a:rPr lang="en-ZA" sz="2400" b="1" noProof="0" dirty="0">
                  <a:solidFill>
                    <a:srgbClr val="C0392B"/>
                  </a:solidFill>
                  <a:latin typeface="Arial" panose="020B0604020202020204" pitchFamily="34" charset="0"/>
                  <a:ea typeface="Cambria" pitchFamily="34" charset="-122"/>
                  <a:cs typeface="Arial" panose="020B0604020202020204" pitchFamily="34" charset="0"/>
                </a:rPr>
                <a:t>The Challenge</a:t>
              </a:r>
              <a:endParaRPr lang="en-ZA" sz="2400" noProof="0" dirty="0">
                <a:latin typeface="Arial" panose="020B0604020202020204" pitchFamily="34" charset="0"/>
                <a:cs typeface="Arial" panose="020B0604020202020204" pitchFamily="34" charset="0"/>
              </a:endParaRPr>
            </a:p>
          </p:txBody>
        </p:sp>
        <p:sp>
          <p:nvSpPr>
            <p:cNvPr id="8" name="Text 5">
              <a:extLst>
                <a:ext uri="{FF2B5EF4-FFF2-40B4-BE49-F238E27FC236}">
                  <a16:creationId xmlns:a16="http://schemas.microsoft.com/office/drawing/2014/main" id="{F995C0ED-FBB8-B73B-5084-18FC6C0A21D2}"/>
                </a:ext>
              </a:extLst>
            </p:cNvPr>
            <p:cNvSpPr/>
            <p:nvPr/>
          </p:nvSpPr>
          <p:spPr>
            <a:xfrm>
              <a:off x="466009" y="1876388"/>
              <a:ext cx="3886200" cy="2375571"/>
            </a:xfrm>
            <a:prstGeom prst="rect">
              <a:avLst/>
            </a:prstGeom>
            <a:noFill/>
            <a:ln/>
          </p:spPr>
          <p:txBody>
            <a:bodyPr wrap="square" lIns="50800" tIns="50800" rIns="50800" bIns="50800" rtlCol="0" anchor="t"/>
            <a:lstStyle/>
            <a:p>
              <a:pPr marL="342900" indent="-342900">
                <a:spcAft>
                  <a:spcPts val="1200"/>
                </a:spcAft>
                <a:buSzPct val="100000"/>
                <a:buChar char="•"/>
              </a:pPr>
              <a:r>
                <a:rPr lang="en-ZA" noProof="0" dirty="0">
                  <a:solidFill>
                    <a:srgbClr val="5A1010"/>
                  </a:solidFill>
                  <a:latin typeface="Arial" panose="020B0604020202020204" pitchFamily="34" charset="0"/>
                  <a:ea typeface="Calibri" pitchFamily="34" charset="-122"/>
                  <a:cs typeface="Arial" panose="020B0604020202020204" pitchFamily="34" charset="0"/>
                </a:rPr>
                <a:t>Si/Ge detectors require high-purity crystals &amp; expensive fabrication</a:t>
              </a:r>
              <a:endParaRPr lang="en-ZA"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noProof="0" dirty="0">
                  <a:solidFill>
                    <a:srgbClr val="5A1010"/>
                  </a:solidFill>
                  <a:latin typeface="Arial" panose="020B0604020202020204" pitchFamily="34" charset="0"/>
                  <a:ea typeface="Calibri" pitchFamily="34" charset="-122"/>
                  <a:cs typeface="Arial" panose="020B0604020202020204" pitchFamily="34" charset="0"/>
                </a:rPr>
                <a:t>High capital cost limits research &amp; industrial accessibility</a:t>
              </a:r>
              <a:endParaRPr lang="en-ZA"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noProof="0" dirty="0">
                  <a:solidFill>
                    <a:srgbClr val="5A1010"/>
                  </a:solidFill>
                  <a:latin typeface="Arial" panose="020B0604020202020204" pitchFamily="34" charset="0"/>
                  <a:ea typeface="Calibri" pitchFamily="34" charset="-122"/>
                  <a:cs typeface="Arial" panose="020B0604020202020204" pitchFamily="34" charset="0"/>
                </a:rPr>
                <a:t>Alternative materials (GaAs, </a:t>
              </a:r>
              <a:r>
                <a:rPr lang="en-ZA" noProof="0" dirty="0" err="1">
                  <a:solidFill>
                    <a:srgbClr val="5A1010"/>
                  </a:solidFill>
                  <a:latin typeface="Arial" panose="020B0604020202020204" pitchFamily="34" charset="0"/>
                  <a:ea typeface="Calibri" pitchFamily="34" charset="-122"/>
                  <a:cs typeface="Arial" panose="020B0604020202020204" pitchFamily="34" charset="0"/>
                </a:rPr>
                <a:t>SiC</a:t>
              </a:r>
              <a:r>
                <a:rPr lang="en-ZA" noProof="0" dirty="0">
                  <a:solidFill>
                    <a:srgbClr val="5A1010"/>
                  </a:solidFill>
                  <a:latin typeface="Arial" panose="020B0604020202020204" pitchFamily="34" charset="0"/>
                  <a:ea typeface="Calibri" pitchFamily="34" charset="-122"/>
                  <a:cs typeface="Arial" panose="020B0604020202020204" pitchFamily="34" charset="0"/>
                </a:rPr>
                <a:t>, </a:t>
              </a:r>
              <a:r>
                <a:rPr lang="en-ZA" noProof="0" dirty="0" err="1">
                  <a:solidFill>
                    <a:srgbClr val="5A1010"/>
                  </a:solidFill>
                  <a:latin typeface="Arial" panose="020B0604020202020204" pitchFamily="34" charset="0"/>
                  <a:ea typeface="Calibri" pitchFamily="34" charset="-122"/>
                  <a:cs typeface="Arial" panose="020B0604020202020204" pitchFamily="34" charset="0"/>
                </a:rPr>
                <a:t>TiO</a:t>
              </a:r>
              <a:r>
                <a:rPr lang="en-ZA" noProof="0" dirty="0">
                  <a:solidFill>
                    <a:srgbClr val="5A1010"/>
                  </a:solidFill>
                  <a:latin typeface="Arial" panose="020B0604020202020204" pitchFamily="34" charset="0"/>
                  <a:ea typeface="Calibri" pitchFamily="34" charset="-122"/>
                  <a:cs typeface="Arial" panose="020B0604020202020204" pitchFamily="34" charset="0"/>
                </a:rPr>
                <a:t>₂) still rely on costly inorganic processing</a:t>
              </a:r>
              <a:endParaRPr lang="en-ZA"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noProof="0" dirty="0">
                  <a:solidFill>
                    <a:srgbClr val="5A1010"/>
                  </a:solidFill>
                  <a:latin typeface="Arial" panose="020B0604020202020204" pitchFamily="34" charset="0"/>
                  <a:ea typeface="Calibri" pitchFamily="34" charset="-122"/>
                  <a:cs typeface="Arial" panose="020B0604020202020204" pitchFamily="34" charset="0"/>
                </a:rPr>
                <a:t>Organic electronics promise simpler, cheaper fabrication routes</a:t>
              </a:r>
              <a:endParaRPr lang="en-ZA" noProof="0" dirty="0">
                <a:latin typeface="Arial" panose="020B0604020202020204" pitchFamily="34" charset="0"/>
                <a:cs typeface="Arial" panose="020B0604020202020204" pitchFamily="34" charset="0"/>
              </a:endParaRPr>
            </a:p>
          </p:txBody>
        </p:sp>
        <p:sp>
          <p:nvSpPr>
            <p:cNvPr id="9" name="Shape 6">
              <a:extLst>
                <a:ext uri="{FF2B5EF4-FFF2-40B4-BE49-F238E27FC236}">
                  <a16:creationId xmlns:a16="http://schemas.microsoft.com/office/drawing/2014/main" id="{3BC7CCB9-9E23-FEEA-6335-9BAAFECC7970}"/>
                </a:ext>
              </a:extLst>
            </p:cNvPr>
            <p:cNvSpPr/>
            <p:nvPr/>
          </p:nvSpPr>
          <p:spPr>
            <a:xfrm>
              <a:off x="4754880" y="1060704"/>
              <a:ext cx="4069080" cy="3023023"/>
            </a:xfrm>
            <a:prstGeom prst="roundRect">
              <a:avLst>
                <a:gd name="adj" fmla="val 2286"/>
              </a:avLst>
            </a:prstGeom>
            <a:solidFill>
              <a:srgbClr val="EEF6EE"/>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10" name="Shape 7">
              <a:extLst>
                <a:ext uri="{FF2B5EF4-FFF2-40B4-BE49-F238E27FC236}">
                  <a16:creationId xmlns:a16="http://schemas.microsoft.com/office/drawing/2014/main" id="{9637F954-3F53-94B6-7131-65D3E4C69E98}"/>
                </a:ext>
              </a:extLst>
            </p:cNvPr>
            <p:cNvSpPr/>
            <p:nvPr/>
          </p:nvSpPr>
          <p:spPr>
            <a:xfrm>
              <a:off x="4839823" y="1006851"/>
              <a:ext cx="793189" cy="831093"/>
            </a:xfrm>
            <a:prstGeom prst="ellipse">
              <a:avLst/>
            </a:prstGeom>
            <a:solidFill>
              <a:srgbClr val="1E7E4A"/>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11" name="Image 2" descr="preencoded.png">
              <a:extLst>
                <a:ext uri="{FF2B5EF4-FFF2-40B4-BE49-F238E27FC236}">
                  <a16:creationId xmlns:a16="http://schemas.microsoft.com/office/drawing/2014/main" id="{FDAF74CD-C348-3E72-3136-71D7108FDCA5}"/>
                </a:ext>
              </a:extLst>
            </p:cNvPr>
            <p:cNvPicPr>
              <a:picLocks noChangeAspect="1"/>
            </p:cNvPicPr>
            <p:nvPr/>
          </p:nvPicPr>
          <p:blipFill>
            <a:blip r:embed="rId4"/>
            <a:stretch>
              <a:fillRect/>
            </a:stretch>
          </p:blipFill>
          <p:spPr>
            <a:xfrm>
              <a:off x="4964213" y="1127840"/>
              <a:ext cx="544408" cy="544408"/>
            </a:xfrm>
            <a:prstGeom prst="rect">
              <a:avLst/>
            </a:prstGeom>
          </p:spPr>
        </p:pic>
        <p:sp>
          <p:nvSpPr>
            <p:cNvPr id="12" name="Text 8">
              <a:extLst>
                <a:ext uri="{FF2B5EF4-FFF2-40B4-BE49-F238E27FC236}">
                  <a16:creationId xmlns:a16="http://schemas.microsoft.com/office/drawing/2014/main" id="{F4807096-C094-4F83-32BD-E105D758B5EE}"/>
                </a:ext>
              </a:extLst>
            </p:cNvPr>
            <p:cNvSpPr/>
            <p:nvPr/>
          </p:nvSpPr>
          <p:spPr>
            <a:xfrm>
              <a:off x="5733006" y="1216152"/>
              <a:ext cx="3017520" cy="384048"/>
            </a:xfrm>
            <a:prstGeom prst="rect">
              <a:avLst/>
            </a:prstGeom>
            <a:noFill/>
            <a:ln/>
          </p:spPr>
          <p:txBody>
            <a:bodyPr wrap="square" lIns="0" tIns="0" rIns="0" bIns="0" rtlCol="0" anchor="ctr"/>
            <a:lstStyle/>
            <a:p>
              <a:pPr marL="0" indent="0">
                <a:buNone/>
              </a:pPr>
              <a:r>
                <a:rPr lang="en-ZA" sz="2400" b="1" noProof="0" dirty="0">
                  <a:solidFill>
                    <a:srgbClr val="1E7E4A"/>
                  </a:solidFill>
                  <a:latin typeface="Arial" panose="020B0604020202020204" pitchFamily="34" charset="0"/>
                  <a:ea typeface="Cambria" pitchFamily="34" charset="-122"/>
                  <a:cs typeface="Arial" panose="020B0604020202020204" pitchFamily="34" charset="0"/>
                </a:rPr>
                <a:t>The Opportunity</a:t>
              </a:r>
              <a:endParaRPr lang="en-ZA" sz="2400" noProof="0" dirty="0">
                <a:latin typeface="Arial" panose="020B0604020202020204" pitchFamily="34" charset="0"/>
                <a:cs typeface="Arial" panose="020B0604020202020204" pitchFamily="34" charset="0"/>
              </a:endParaRPr>
            </a:p>
          </p:txBody>
        </p:sp>
        <p:sp>
          <p:nvSpPr>
            <p:cNvPr id="13" name="Text 9">
              <a:extLst>
                <a:ext uri="{FF2B5EF4-FFF2-40B4-BE49-F238E27FC236}">
                  <a16:creationId xmlns:a16="http://schemas.microsoft.com/office/drawing/2014/main" id="{653E0651-23CF-378A-FE65-FAD515F44F84}"/>
                </a:ext>
              </a:extLst>
            </p:cNvPr>
            <p:cNvSpPr/>
            <p:nvPr/>
          </p:nvSpPr>
          <p:spPr>
            <a:xfrm>
              <a:off x="4895407" y="1909746"/>
              <a:ext cx="3983082" cy="2423160"/>
            </a:xfrm>
            <a:prstGeom prst="rect">
              <a:avLst/>
            </a:prstGeom>
            <a:noFill/>
            <a:ln/>
          </p:spPr>
          <p:txBody>
            <a:bodyPr wrap="square" lIns="50800" tIns="50800" rIns="50800" bIns="50800" rtlCol="0" anchor="t"/>
            <a:lstStyle/>
            <a:p>
              <a:pPr marL="342900" indent="-342900">
                <a:spcAft>
                  <a:spcPts val="1200"/>
                </a:spcAft>
                <a:buSzPct val="100000"/>
                <a:buChar char="•"/>
              </a:pPr>
              <a:r>
                <a:rPr lang="en-ZA" noProof="0" dirty="0">
                  <a:solidFill>
                    <a:srgbClr val="0A3A1A"/>
                  </a:solidFill>
                  <a:latin typeface="Arial" panose="020B0604020202020204" pitchFamily="34" charset="0"/>
                  <a:ea typeface="Calibri" pitchFamily="34" charset="-122"/>
                  <a:cs typeface="Arial" panose="020B0604020202020204" pitchFamily="34" charset="0"/>
                </a:rPr>
                <a:t>Polyaniline (PANI): relatively inexpensive, solution-processable conducting polymer</a:t>
              </a:r>
              <a:endParaRPr lang="en-ZA"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noProof="0" dirty="0">
                  <a:solidFill>
                    <a:srgbClr val="0A3A1A"/>
                  </a:solidFill>
                  <a:latin typeface="Arial" panose="020B0604020202020204" pitchFamily="34" charset="0"/>
                  <a:ea typeface="Calibri" pitchFamily="34" charset="-122"/>
                  <a:cs typeface="Arial" panose="020B0604020202020204" pitchFamily="34" charset="0"/>
                </a:rPr>
                <a:t>Conductivity tuneable over 10 orders of magnitude via acid doping</a:t>
              </a:r>
              <a:endParaRPr lang="en-ZA"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noProof="0" dirty="0">
                  <a:solidFill>
                    <a:srgbClr val="0A3A1A"/>
                  </a:solidFill>
                  <a:latin typeface="Arial" panose="020B0604020202020204" pitchFamily="34" charset="0"/>
                  <a:ea typeface="Calibri" pitchFamily="34" charset="-122"/>
                  <a:cs typeface="Arial" panose="020B0604020202020204" pitchFamily="34" charset="0"/>
                </a:rPr>
                <a:t>Schottky diodes from PANI → low-cost nuclear radiation sensor elements</a:t>
              </a:r>
              <a:endParaRPr lang="en-ZA" noProof="0" dirty="0">
                <a:latin typeface="Arial" panose="020B0604020202020204" pitchFamily="34" charset="0"/>
                <a:cs typeface="Arial" panose="020B0604020202020204" pitchFamily="34" charset="0"/>
              </a:endParaRPr>
            </a:p>
            <a:p>
              <a:pPr marL="342900" indent="-342900">
                <a:spcAft>
                  <a:spcPts val="1200"/>
                </a:spcAft>
                <a:buSzPct val="100000"/>
                <a:buChar char="•"/>
              </a:pPr>
              <a:r>
                <a:rPr lang="en-ZA" noProof="0" dirty="0">
                  <a:solidFill>
                    <a:srgbClr val="0A3A1A"/>
                  </a:solidFill>
                  <a:latin typeface="Arial" panose="020B0604020202020204" pitchFamily="34" charset="0"/>
                  <a:ea typeface="Calibri" pitchFamily="34" charset="-122"/>
                  <a:cs typeface="Arial" panose="020B0604020202020204" pitchFamily="34" charset="0"/>
                </a:rPr>
                <a:t>Room-temperature synthesis &amp; spin-coating — no vacuum processing needed</a:t>
              </a:r>
              <a:endParaRPr lang="en-ZA" noProof="0" dirty="0">
                <a:latin typeface="Arial" panose="020B0604020202020204" pitchFamily="34" charset="0"/>
                <a:cs typeface="Arial" panose="020B0604020202020204" pitchFamily="34" charset="0"/>
              </a:endParaRPr>
            </a:p>
          </p:txBody>
        </p:sp>
        <p:sp>
          <p:nvSpPr>
            <p:cNvPr id="14" name="Shape 10">
              <a:extLst>
                <a:ext uri="{FF2B5EF4-FFF2-40B4-BE49-F238E27FC236}">
                  <a16:creationId xmlns:a16="http://schemas.microsoft.com/office/drawing/2014/main" id="{F7FD0DE0-102D-060F-BDB2-1BF11321BC91}"/>
                </a:ext>
              </a:extLst>
            </p:cNvPr>
            <p:cNvSpPr/>
            <p:nvPr/>
          </p:nvSpPr>
          <p:spPr>
            <a:xfrm>
              <a:off x="320040" y="4083727"/>
              <a:ext cx="8503920" cy="643721"/>
            </a:xfrm>
            <a:prstGeom prst="roundRect">
              <a:avLst>
                <a:gd name="adj" fmla="val 13462"/>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15" name="Text 11">
              <a:extLst>
                <a:ext uri="{FF2B5EF4-FFF2-40B4-BE49-F238E27FC236}">
                  <a16:creationId xmlns:a16="http://schemas.microsoft.com/office/drawing/2014/main" id="{161A13E3-71F7-DE25-9C21-F531C169294F}"/>
                </a:ext>
              </a:extLst>
            </p:cNvPr>
            <p:cNvSpPr/>
            <p:nvPr/>
          </p:nvSpPr>
          <p:spPr>
            <a:xfrm>
              <a:off x="411480" y="4146386"/>
              <a:ext cx="8321040" cy="571919"/>
            </a:xfrm>
            <a:prstGeom prst="rect">
              <a:avLst/>
            </a:prstGeom>
            <a:noFill/>
            <a:ln/>
          </p:spPr>
          <p:txBody>
            <a:bodyPr wrap="square" lIns="0" tIns="0" rIns="0" bIns="0" rtlCol="0" anchor="ctr"/>
            <a:lstStyle/>
            <a:p>
              <a:pPr marL="0" indent="0">
                <a:spcAft>
                  <a:spcPts val="1200"/>
                </a:spcAft>
                <a:buNone/>
              </a:pPr>
              <a:r>
                <a:rPr lang="en-ZA" sz="2000" b="1" noProof="0" dirty="0">
                  <a:solidFill>
                    <a:srgbClr val="FFFFFF"/>
                  </a:solidFill>
                  <a:latin typeface="Arial" panose="020B0604020202020204" pitchFamily="34" charset="0"/>
                  <a:ea typeface="Calibri" pitchFamily="34" charset="-122"/>
                  <a:cs typeface="Arial" panose="020B0604020202020204" pitchFamily="34" charset="0"/>
                </a:rPr>
                <a:t>AIM:  Study the electrical and optical properties of acid-doped PANI thin films and fabricate low-cost Schottky diode sensor elements.</a:t>
              </a:r>
              <a:endParaRPr lang="en-ZA" sz="2000" noProof="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08484586-7144-37E2-D03A-63BA59261101}"/>
              </a:ext>
            </a:extLst>
          </p:cNvPr>
          <p:cNvGrpSpPr/>
          <p:nvPr/>
        </p:nvGrpSpPr>
        <p:grpSpPr>
          <a:xfrm>
            <a:off x="5725921" y="5953161"/>
            <a:ext cx="685800" cy="685800"/>
            <a:chOff x="5725921" y="5953161"/>
            <a:chExt cx="685800" cy="685800"/>
          </a:xfrm>
        </p:grpSpPr>
        <p:sp>
          <p:nvSpPr>
            <p:cNvPr id="19" name="Oval 18">
              <a:extLst>
                <a:ext uri="{FF2B5EF4-FFF2-40B4-BE49-F238E27FC236}">
                  <a16:creationId xmlns:a16="http://schemas.microsoft.com/office/drawing/2014/main" id="{B0605C96-2440-A766-FA59-DCA21ADB74FF}"/>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0" name="TextBox 19">
              <a:extLst>
                <a:ext uri="{FF2B5EF4-FFF2-40B4-BE49-F238E27FC236}">
                  <a16:creationId xmlns:a16="http://schemas.microsoft.com/office/drawing/2014/main" id="{5C13260E-EDED-E31B-D886-4C8D0DAB78C6}"/>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427469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CABC5-FB50-3514-07AC-A5CF881B057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BE45C91-6C1E-BF0D-0537-82CCFE4A00A7}"/>
              </a:ext>
            </a:extLst>
          </p:cNvPr>
          <p:cNvSpPr/>
          <p:nvPr/>
        </p:nvSpPr>
        <p:spPr>
          <a:xfrm>
            <a:off x="0" y="0"/>
            <a:ext cx="12192000" cy="960120"/>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5" name="Text 1">
            <a:extLst>
              <a:ext uri="{FF2B5EF4-FFF2-40B4-BE49-F238E27FC236}">
                <a16:creationId xmlns:a16="http://schemas.microsoft.com/office/drawing/2014/main" id="{5914F242-A332-24E7-6D4A-3AB4D40A3B97}"/>
              </a:ext>
            </a:extLst>
          </p:cNvPr>
          <p:cNvSpPr/>
          <p:nvPr/>
        </p:nvSpPr>
        <p:spPr>
          <a:xfrm>
            <a:off x="304800" y="107389"/>
            <a:ext cx="10956036" cy="658091"/>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Polyaniline (PANI) — Material Overview</a:t>
            </a:r>
            <a:endParaRPr lang="en-ZA" sz="4000" noProof="0" dirty="0">
              <a:latin typeface="Arial" panose="020B0604020202020204" pitchFamily="34" charset="0"/>
              <a:cs typeface="Arial" panose="020B0604020202020204" pitchFamily="34" charset="0"/>
            </a:endParaRPr>
          </a:p>
        </p:txBody>
      </p:sp>
      <p:sp>
        <p:nvSpPr>
          <p:cNvPr id="6" name="Shape 2">
            <a:extLst>
              <a:ext uri="{FF2B5EF4-FFF2-40B4-BE49-F238E27FC236}">
                <a16:creationId xmlns:a16="http://schemas.microsoft.com/office/drawing/2014/main" id="{7FCCEB8A-0EFA-37A4-3E1C-4450014DD28F}"/>
              </a:ext>
            </a:extLst>
          </p:cNvPr>
          <p:cNvSpPr/>
          <p:nvPr/>
        </p:nvSpPr>
        <p:spPr>
          <a:xfrm>
            <a:off x="497586" y="1004058"/>
            <a:ext cx="3611880" cy="3970482"/>
          </a:xfrm>
          <a:prstGeom prst="roundRect">
            <a:avLst>
              <a:gd name="adj" fmla="val 3333"/>
            </a:avLst>
          </a:prstGeom>
          <a:solidFill>
            <a:srgbClr val="1B4F8A"/>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7" name="Shape 3">
            <a:extLst>
              <a:ext uri="{FF2B5EF4-FFF2-40B4-BE49-F238E27FC236}">
                <a16:creationId xmlns:a16="http://schemas.microsoft.com/office/drawing/2014/main" id="{24D39D69-AC04-3E54-37F3-93D144BE2363}"/>
              </a:ext>
            </a:extLst>
          </p:cNvPr>
          <p:cNvSpPr/>
          <p:nvPr/>
        </p:nvSpPr>
        <p:spPr>
          <a:xfrm>
            <a:off x="1882139" y="1121773"/>
            <a:ext cx="674218" cy="614218"/>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8" name="Image 1" descr="preencoded.png">
            <a:extLst>
              <a:ext uri="{FF2B5EF4-FFF2-40B4-BE49-F238E27FC236}">
                <a16:creationId xmlns:a16="http://schemas.microsoft.com/office/drawing/2014/main" id="{CCE7C6B0-7A12-9C03-C306-16F4E8741245}"/>
              </a:ext>
            </a:extLst>
          </p:cNvPr>
          <p:cNvPicPr>
            <a:picLocks noChangeAspect="1"/>
          </p:cNvPicPr>
          <p:nvPr/>
        </p:nvPicPr>
        <p:blipFill>
          <a:blip r:embed="rId3"/>
          <a:stretch>
            <a:fillRect/>
          </a:stretch>
        </p:blipFill>
        <p:spPr>
          <a:xfrm>
            <a:off x="1976530" y="1199730"/>
            <a:ext cx="485437" cy="442237"/>
          </a:xfrm>
          <a:prstGeom prst="rect">
            <a:avLst/>
          </a:prstGeom>
          <a:ln>
            <a:noFill/>
          </a:ln>
        </p:spPr>
      </p:pic>
      <p:sp>
        <p:nvSpPr>
          <p:cNvPr id="9" name="Text 4">
            <a:extLst>
              <a:ext uri="{FF2B5EF4-FFF2-40B4-BE49-F238E27FC236}">
                <a16:creationId xmlns:a16="http://schemas.microsoft.com/office/drawing/2014/main" id="{F5503839-B029-6D9A-5CC4-C982E3029B1C}"/>
              </a:ext>
            </a:extLst>
          </p:cNvPr>
          <p:cNvSpPr/>
          <p:nvPr/>
        </p:nvSpPr>
        <p:spPr>
          <a:xfrm>
            <a:off x="666140" y="1768581"/>
            <a:ext cx="3322930" cy="548409"/>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Intrinsic Conductivity</a:t>
            </a:r>
            <a:endParaRPr lang="en-ZA" sz="2000" noProof="0" dirty="0">
              <a:latin typeface="Arial" panose="020B0604020202020204" pitchFamily="34" charset="0"/>
              <a:cs typeface="Arial" panose="020B0604020202020204" pitchFamily="34" charset="0"/>
            </a:endParaRPr>
          </a:p>
        </p:txBody>
      </p:sp>
      <p:sp>
        <p:nvSpPr>
          <p:cNvPr id="10" name="Text 5">
            <a:extLst>
              <a:ext uri="{FF2B5EF4-FFF2-40B4-BE49-F238E27FC236}">
                <a16:creationId xmlns:a16="http://schemas.microsoft.com/office/drawing/2014/main" id="{17719693-7435-1A6F-CE02-38EF809CFE19}"/>
              </a:ext>
            </a:extLst>
          </p:cNvPr>
          <p:cNvSpPr/>
          <p:nvPr/>
        </p:nvSpPr>
        <p:spPr>
          <a:xfrm>
            <a:off x="538212" y="2196207"/>
            <a:ext cx="3421000" cy="2657550"/>
          </a:xfrm>
          <a:prstGeom prst="rect">
            <a:avLst/>
          </a:prstGeom>
          <a:noFill/>
          <a:ln/>
        </p:spPr>
        <p:txBody>
          <a:bodyPr wrap="square" lIns="50800" tIns="50800" rIns="50800" bIns="50800" rtlCol="0" anchor="t"/>
          <a:lstStyle/>
          <a:p>
            <a:pPr marL="342900" indent="-342900">
              <a:spcAft>
                <a:spcPts val="600"/>
              </a:spcAft>
              <a:buFont typeface="Arial" panose="020B0604020202020204" pitchFamily="34" charset="0"/>
              <a:buChar char="•"/>
            </a:pPr>
            <a:r>
              <a:rPr lang="en-ZA" sz="1700" noProof="0" dirty="0">
                <a:solidFill>
                  <a:srgbClr val="D0E4FF"/>
                </a:solidFill>
                <a:latin typeface="Arial" panose="020B0604020202020204" pitchFamily="34" charset="0"/>
                <a:ea typeface="Calibri" pitchFamily="34" charset="-122"/>
                <a:cs typeface="Arial" panose="020B0604020202020204" pitchFamily="34" charset="0"/>
              </a:rPr>
              <a:t>Conjugated π-bond backbone enables charge delocalisation</a:t>
            </a:r>
            <a:endParaRPr lang="en-ZA" sz="1700" noProof="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ZA" sz="1700" noProof="0" dirty="0">
                <a:solidFill>
                  <a:srgbClr val="D0E4FF"/>
                </a:solidFill>
                <a:latin typeface="Arial" panose="020B0604020202020204" pitchFamily="34" charset="0"/>
                <a:ea typeface="Calibri" pitchFamily="34" charset="-122"/>
                <a:cs typeface="Arial" panose="020B0604020202020204" pitchFamily="34" charset="0"/>
              </a:rPr>
              <a:t>Conductivity: 10⁻¹⁰ to 10⁵ S·cm⁻¹</a:t>
            </a:r>
            <a:endParaRPr lang="en-ZA" sz="1700" noProof="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ZA" sz="1700" noProof="0" dirty="0">
                <a:solidFill>
                  <a:srgbClr val="D0E4FF"/>
                </a:solidFill>
                <a:latin typeface="Arial" panose="020B0604020202020204" pitchFamily="34" charset="0"/>
                <a:ea typeface="Calibri" pitchFamily="34" charset="-122"/>
                <a:cs typeface="Arial" panose="020B0604020202020204" pitchFamily="34" charset="0"/>
              </a:rPr>
              <a:t>Tuneable via acid doping — ideal for semiconductor device use</a:t>
            </a:r>
          </a:p>
          <a:p>
            <a:pPr marL="342000" lvl="5" indent="-342000">
              <a:spcAft>
                <a:spcPts val="600"/>
              </a:spcAft>
            </a:pPr>
            <a:r>
              <a:rPr lang="en-ZA" noProof="0" dirty="0">
                <a:solidFill>
                  <a:srgbClr val="D0E4FF"/>
                </a:solidFill>
                <a:latin typeface="Arial" panose="020B0604020202020204" pitchFamily="34" charset="0"/>
                <a:ea typeface="Calibri" pitchFamily="34" charset="-122"/>
                <a:cs typeface="Arial" panose="020B0604020202020204" pitchFamily="34" charset="0"/>
              </a:rPr>
              <a:t>     </a:t>
            </a:r>
            <a:r>
              <a:rPr lang="en-ZA" i="1" noProof="0" dirty="0">
                <a:solidFill>
                  <a:srgbClr val="D0E4FF"/>
                </a:solidFill>
                <a:latin typeface="Arial" panose="020B0604020202020204" pitchFamily="34" charset="0"/>
                <a:ea typeface="Calibri" pitchFamily="34" charset="-122"/>
                <a:cs typeface="Arial" panose="020B0604020202020204" pitchFamily="34" charset="0"/>
              </a:rPr>
              <a:t>(Chiang &amp; MacDiarmid 1986)</a:t>
            </a:r>
            <a:endParaRPr lang="en-ZA" sz="1700" i="1" noProof="0" dirty="0">
              <a:latin typeface="Arial" panose="020B0604020202020204" pitchFamily="34" charset="0"/>
              <a:cs typeface="Arial" panose="020B0604020202020204" pitchFamily="34" charset="0"/>
            </a:endParaRPr>
          </a:p>
        </p:txBody>
      </p:sp>
      <p:sp>
        <p:nvSpPr>
          <p:cNvPr id="11" name="Shape 6">
            <a:extLst>
              <a:ext uri="{FF2B5EF4-FFF2-40B4-BE49-F238E27FC236}">
                <a16:creationId xmlns:a16="http://schemas.microsoft.com/office/drawing/2014/main" id="{A6C2B1E1-4FDD-3D1B-5865-1A897776EC82}"/>
              </a:ext>
            </a:extLst>
          </p:cNvPr>
          <p:cNvSpPr/>
          <p:nvPr/>
        </p:nvSpPr>
        <p:spPr>
          <a:xfrm>
            <a:off x="4290060" y="1004058"/>
            <a:ext cx="3611880" cy="3970482"/>
          </a:xfrm>
          <a:prstGeom prst="roundRect">
            <a:avLst>
              <a:gd name="adj" fmla="val 3333"/>
            </a:avLst>
          </a:prstGeom>
          <a:solidFill>
            <a:srgbClr val="1E5C3A"/>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12" name="Shape 7">
            <a:extLst>
              <a:ext uri="{FF2B5EF4-FFF2-40B4-BE49-F238E27FC236}">
                <a16:creationId xmlns:a16="http://schemas.microsoft.com/office/drawing/2014/main" id="{84C95792-757A-B9A7-4779-067F3BA33CF2}"/>
              </a:ext>
            </a:extLst>
          </p:cNvPr>
          <p:cNvSpPr/>
          <p:nvPr/>
        </p:nvSpPr>
        <p:spPr>
          <a:xfrm>
            <a:off x="5674614" y="1113740"/>
            <a:ext cx="674218" cy="614218"/>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13" name="Image 2" descr="preencoded.png">
            <a:extLst>
              <a:ext uri="{FF2B5EF4-FFF2-40B4-BE49-F238E27FC236}">
                <a16:creationId xmlns:a16="http://schemas.microsoft.com/office/drawing/2014/main" id="{0C21F2F2-F31D-548A-6F52-80224DD8C7D1}"/>
              </a:ext>
            </a:extLst>
          </p:cNvPr>
          <p:cNvPicPr>
            <a:picLocks noChangeAspect="1"/>
          </p:cNvPicPr>
          <p:nvPr/>
        </p:nvPicPr>
        <p:blipFill>
          <a:blip r:embed="rId4"/>
          <a:stretch>
            <a:fillRect/>
          </a:stretch>
        </p:blipFill>
        <p:spPr>
          <a:xfrm>
            <a:off x="5769005" y="1199731"/>
            <a:ext cx="485437" cy="442237"/>
          </a:xfrm>
          <a:prstGeom prst="rect">
            <a:avLst/>
          </a:prstGeom>
        </p:spPr>
      </p:pic>
      <p:sp>
        <p:nvSpPr>
          <p:cNvPr id="14" name="Text 8">
            <a:extLst>
              <a:ext uri="{FF2B5EF4-FFF2-40B4-BE49-F238E27FC236}">
                <a16:creationId xmlns:a16="http://schemas.microsoft.com/office/drawing/2014/main" id="{C10C9695-9C29-FCBE-0575-32904BB23339}"/>
              </a:ext>
            </a:extLst>
          </p:cNvPr>
          <p:cNvSpPr/>
          <p:nvPr/>
        </p:nvSpPr>
        <p:spPr>
          <a:xfrm>
            <a:off x="4399569" y="1743462"/>
            <a:ext cx="3322930" cy="548409"/>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Oxidation States</a:t>
            </a:r>
            <a:endParaRPr lang="en-ZA" sz="2000" noProof="0" dirty="0">
              <a:latin typeface="Arial" panose="020B0604020202020204" pitchFamily="34" charset="0"/>
              <a:cs typeface="Arial" panose="020B0604020202020204" pitchFamily="34" charset="0"/>
            </a:endParaRPr>
          </a:p>
        </p:txBody>
      </p:sp>
      <p:sp>
        <p:nvSpPr>
          <p:cNvPr id="15" name="Text 9">
            <a:extLst>
              <a:ext uri="{FF2B5EF4-FFF2-40B4-BE49-F238E27FC236}">
                <a16:creationId xmlns:a16="http://schemas.microsoft.com/office/drawing/2014/main" id="{E76EDA7C-8B1F-DA6C-3469-0FA46BFB5F07}"/>
              </a:ext>
            </a:extLst>
          </p:cNvPr>
          <p:cNvSpPr/>
          <p:nvPr/>
        </p:nvSpPr>
        <p:spPr>
          <a:xfrm>
            <a:off x="4374337" y="2214185"/>
            <a:ext cx="3443326" cy="3276304"/>
          </a:xfrm>
          <a:prstGeom prst="rect">
            <a:avLst/>
          </a:prstGeom>
          <a:noFill/>
          <a:ln/>
        </p:spPr>
        <p:txBody>
          <a:bodyPr wrap="square" lIns="50800" tIns="50800" rIns="50800" bIns="50800" rtlCol="0" anchor="t"/>
          <a:lstStyle/>
          <a:p>
            <a:pPr marL="342900" indent="-342900">
              <a:spcAft>
                <a:spcPts val="600"/>
              </a:spcAft>
              <a:buFont typeface="Arial" panose="020B0604020202020204" pitchFamily="34" charset="0"/>
              <a:buChar char="•"/>
            </a:pPr>
            <a:r>
              <a:rPr lang="en-ZA" sz="1700" noProof="0" dirty="0">
                <a:solidFill>
                  <a:srgbClr val="C8F0DC"/>
                </a:solidFill>
                <a:latin typeface="Arial" panose="020B0604020202020204" pitchFamily="34" charset="0"/>
                <a:ea typeface="Calibri" pitchFamily="34" charset="-122"/>
                <a:cs typeface="Arial" panose="020B0604020202020204" pitchFamily="34" charset="0"/>
              </a:rPr>
              <a:t>Leucoemeraldine (fully reduced, insulating)</a:t>
            </a:r>
            <a:endParaRPr lang="en-ZA" sz="1700" noProof="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ZA" sz="1700" noProof="0" dirty="0">
                <a:solidFill>
                  <a:srgbClr val="C8F0DC"/>
                </a:solidFill>
                <a:latin typeface="Arial" panose="020B0604020202020204" pitchFamily="34" charset="0"/>
                <a:ea typeface="Calibri" pitchFamily="34" charset="-122"/>
                <a:cs typeface="Arial" panose="020B0604020202020204" pitchFamily="34" charset="0"/>
              </a:rPr>
              <a:t>Emeraldine base → salt (semiconducting)</a:t>
            </a:r>
            <a:endParaRPr lang="en-ZA" sz="1700" noProof="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ZA" sz="1700" noProof="0" dirty="0">
                <a:solidFill>
                  <a:srgbClr val="C8F0DC"/>
                </a:solidFill>
                <a:latin typeface="Arial" panose="020B0604020202020204" pitchFamily="34" charset="0"/>
                <a:ea typeface="Calibri" pitchFamily="34" charset="-122"/>
                <a:cs typeface="Arial" panose="020B0604020202020204" pitchFamily="34" charset="0"/>
              </a:rPr>
              <a:t>Pernigraniline (fully oxidised)</a:t>
            </a:r>
            <a:endParaRPr lang="en-ZA" sz="1700" noProof="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ZA" sz="1700" noProof="0" dirty="0">
                <a:solidFill>
                  <a:srgbClr val="C8F0DC"/>
                </a:solidFill>
                <a:latin typeface="Arial" panose="020B0604020202020204" pitchFamily="34" charset="0"/>
                <a:ea typeface="Calibri" pitchFamily="34" charset="-122"/>
                <a:cs typeface="Arial" panose="020B0604020202020204" pitchFamily="34" charset="0"/>
              </a:rPr>
              <a:t>✓ Emeraldine salt (HCl-doped) studied here</a:t>
            </a:r>
          </a:p>
          <a:p>
            <a:pPr marL="342000" indent="-342000">
              <a:spcAft>
                <a:spcPts val="600"/>
              </a:spcAft>
            </a:pPr>
            <a:r>
              <a:rPr lang="en-ZA" sz="1700" noProof="0" dirty="0">
                <a:solidFill>
                  <a:srgbClr val="C8F0DC"/>
                </a:solidFill>
                <a:latin typeface="Arial" panose="020B0604020202020204" pitchFamily="34" charset="0"/>
                <a:ea typeface="Calibri" pitchFamily="34" charset="-122"/>
                <a:cs typeface="Arial" panose="020B0604020202020204" pitchFamily="34" charset="0"/>
              </a:rPr>
              <a:t>     </a:t>
            </a:r>
            <a:r>
              <a:rPr lang="en-ZA" sz="1700" i="1" noProof="0" dirty="0">
                <a:solidFill>
                  <a:srgbClr val="C8F0DC"/>
                </a:solidFill>
                <a:latin typeface="Arial" panose="020B0604020202020204" pitchFamily="34" charset="0"/>
                <a:ea typeface="Calibri" pitchFamily="34" charset="-122"/>
                <a:cs typeface="Arial" panose="020B0604020202020204" pitchFamily="34" charset="0"/>
              </a:rPr>
              <a:t>(MacDiarmid 2001; Stejskal  2002)</a:t>
            </a:r>
            <a:endParaRPr lang="en-ZA" sz="1700" i="1" noProof="0" dirty="0">
              <a:latin typeface="Arial" panose="020B0604020202020204" pitchFamily="34" charset="0"/>
              <a:cs typeface="Arial" panose="020B0604020202020204" pitchFamily="34" charset="0"/>
            </a:endParaRPr>
          </a:p>
        </p:txBody>
      </p:sp>
      <p:sp>
        <p:nvSpPr>
          <p:cNvPr id="16" name="Shape 10">
            <a:extLst>
              <a:ext uri="{FF2B5EF4-FFF2-40B4-BE49-F238E27FC236}">
                <a16:creationId xmlns:a16="http://schemas.microsoft.com/office/drawing/2014/main" id="{B00CFBD0-4008-AC9C-B019-9D86AE24C4D9}"/>
              </a:ext>
            </a:extLst>
          </p:cNvPr>
          <p:cNvSpPr/>
          <p:nvPr/>
        </p:nvSpPr>
        <p:spPr>
          <a:xfrm>
            <a:off x="8082534" y="1004058"/>
            <a:ext cx="3611880" cy="3970482"/>
          </a:xfrm>
          <a:prstGeom prst="roundRect">
            <a:avLst>
              <a:gd name="adj" fmla="val 3333"/>
            </a:avLst>
          </a:prstGeom>
          <a:solidFill>
            <a:srgbClr val="C0392B"/>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17" name="Shape 11">
            <a:extLst>
              <a:ext uri="{FF2B5EF4-FFF2-40B4-BE49-F238E27FC236}">
                <a16:creationId xmlns:a16="http://schemas.microsoft.com/office/drawing/2014/main" id="{CF999B3A-DF49-B9EC-A542-FAE05989E6D4}"/>
              </a:ext>
            </a:extLst>
          </p:cNvPr>
          <p:cNvSpPr/>
          <p:nvPr/>
        </p:nvSpPr>
        <p:spPr>
          <a:xfrm>
            <a:off x="9467088" y="1113740"/>
            <a:ext cx="674218" cy="614218"/>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5" name="Image 3" descr="preencoded.png">
            <a:extLst>
              <a:ext uri="{FF2B5EF4-FFF2-40B4-BE49-F238E27FC236}">
                <a16:creationId xmlns:a16="http://schemas.microsoft.com/office/drawing/2014/main" id="{13A3FCB7-25DA-F718-F8E5-8D5C1D1F6830}"/>
              </a:ext>
            </a:extLst>
          </p:cNvPr>
          <p:cNvPicPr>
            <a:picLocks noChangeAspect="1"/>
          </p:cNvPicPr>
          <p:nvPr/>
        </p:nvPicPr>
        <p:blipFill>
          <a:blip r:embed="rId5"/>
          <a:stretch>
            <a:fillRect/>
          </a:stretch>
        </p:blipFill>
        <p:spPr>
          <a:xfrm>
            <a:off x="9561479" y="1199731"/>
            <a:ext cx="485437" cy="442237"/>
          </a:xfrm>
          <a:prstGeom prst="rect">
            <a:avLst/>
          </a:prstGeom>
        </p:spPr>
      </p:pic>
      <p:sp>
        <p:nvSpPr>
          <p:cNvPr id="26" name="Text 12">
            <a:extLst>
              <a:ext uri="{FF2B5EF4-FFF2-40B4-BE49-F238E27FC236}">
                <a16:creationId xmlns:a16="http://schemas.microsoft.com/office/drawing/2014/main" id="{4E39DDC1-B504-B895-202A-C60089799EA8}"/>
              </a:ext>
            </a:extLst>
          </p:cNvPr>
          <p:cNvSpPr/>
          <p:nvPr/>
        </p:nvSpPr>
        <p:spPr>
          <a:xfrm>
            <a:off x="8184522" y="1743461"/>
            <a:ext cx="3322930" cy="548409"/>
          </a:xfrm>
          <a:prstGeom prst="rect">
            <a:avLst/>
          </a:prstGeom>
          <a:noFill/>
          <a:ln/>
        </p:spPr>
        <p:txBody>
          <a:bodyPr wrap="square" lIns="0" tIns="0" rIns="0" bIns="0" rtlCol="0" anchor="ctr"/>
          <a:lstStyle/>
          <a:p>
            <a:pPr marL="0" indent="0" algn="ctr">
              <a:buNone/>
            </a:pPr>
            <a:r>
              <a:rPr lang="en-ZA" sz="2000" b="1" noProof="0" dirty="0">
                <a:solidFill>
                  <a:srgbClr val="FFFFFF"/>
                </a:solidFill>
                <a:latin typeface="Arial" panose="020B0604020202020204" pitchFamily="34" charset="0"/>
                <a:ea typeface="Cambria" pitchFamily="34" charset="-122"/>
                <a:cs typeface="Arial" panose="020B0604020202020204" pitchFamily="34" charset="0"/>
              </a:rPr>
              <a:t>Advantages over Inorganic</a:t>
            </a:r>
            <a:endParaRPr lang="en-ZA" sz="2000" noProof="0" dirty="0">
              <a:latin typeface="Arial" panose="020B0604020202020204" pitchFamily="34" charset="0"/>
              <a:cs typeface="Arial" panose="020B0604020202020204" pitchFamily="34" charset="0"/>
            </a:endParaRPr>
          </a:p>
        </p:txBody>
      </p:sp>
      <p:sp>
        <p:nvSpPr>
          <p:cNvPr id="27" name="Text 13">
            <a:extLst>
              <a:ext uri="{FF2B5EF4-FFF2-40B4-BE49-F238E27FC236}">
                <a16:creationId xmlns:a16="http://schemas.microsoft.com/office/drawing/2014/main" id="{C3338FD1-5634-B91F-F4E6-C74C312B0361}"/>
              </a:ext>
            </a:extLst>
          </p:cNvPr>
          <p:cNvSpPr/>
          <p:nvPr/>
        </p:nvSpPr>
        <p:spPr>
          <a:xfrm>
            <a:off x="8069894" y="2192118"/>
            <a:ext cx="3611881" cy="2782421"/>
          </a:xfrm>
          <a:prstGeom prst="rect">
            <a:avLst/>
          </a:prstGeom>
          <a:noFill/>
          <a:ln/>
        </p:spPr>
        <p:txBody>
          <a:bodyPr wrap="square" lIns="50800" tIns="50800" rIns="50800" bIns="50800" rtlCol="0" anchor="t"/>
          <a:lstStyle/>
          <a:p>
            <a:pPr marL="285750" indent="-285750">
              <a:spcAft>
                <a:spcPts val="600"/>
              </a:spcAft>
              <a:buFont typeface="Arial" panose="020B0604020202020204" pitchFamily="34" charset="0"/>
              <a:buChar char="•"/>
            </a:pPr>
            <a:r>
              <a:rPr lang="en-ZA" sz="1700" noProof="0" dirty="0">
                <a:solidFill>
                  <a:srgbClr val="FFD8D0"/>
                </a:solidFill>
                <a:latin typeface="Arial" panose="020B0604020202020204" pitchFamily="34" charset="0"/>
                <a:ea typeface="Calibri" pitchFamily="34" charset="-122"/>
                <a:cs typeface="Arial" panose="020B0604020202020204" pitchFamily="34" charset="0"/>
              </a:rPr>
              <a:t>Solution processable — very low cost</a:t>
            </a:r>
            <a:endParaRPr lang="en-ZA" sz="1700"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ZA" sz="1700" noProof="0" dirty="0">
                <a:solidFill>
                  <a:srgbClr val="FFD8D0"/>
                </a:solidFill>
                <a:latin typeface="Arial" panose="020B0604020202020204" pitchFamily="34" charset="0"/>
                <a:ea typeface="Calibri" pitchFamily="34" charset="-122"/>
                <a:cs typeface="Arial" panose="020B0604020202020204" pitchFamily="34" charset="0"/>
              </a:rPr>
              <a:t>Room-temperature synthesis</a:t>
            </a:r>
            <a:endParaRPr lang="en-ZA" sz="1700"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ZA" sz="1700" noProof="0" dirty="0">
                <a:solidFill>
                  <a:srgbClr val="FFD8D0"/>
                </a:solidFill>
                <a:latin typeface="Arial" panose="020B0604020202020204" pitchFamily="34" charset="0"/>
                <a:ea typeface="Calibri" pitchFamily="34" charset="-122"/>
                <a:cs typeface="Arial" panose="020B0604020202020204" pitchFamily="34" charset="0"/>
              </a:rPr>
              <a:t>Spin-coat deposition on any substrate</a:t>
            </a:r>
            <a:endParaRPr lang="en-ZA" sz="1700"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ZA" sz="1700" noProof="0" dirty="0">
                <a:solidFill>
                  <a:srgbClr val="FFD8D0"/>
                </a:solidFill>
                <a:latin typeface="Arial" panose="020B0604020202020204" pitchFamily="34" charset="0"/>
                <a:ea typeface="Calibri" pitchFamily="34" charset="-122"/>
                <a:cs typeface="Arial" panose="020B0604020202020204" pitchFamily="34" charset="0"/>
              </a:rPr>
              <a:t>Chemically &amp; environmentally stable</a:t>
            </a:r>
            <a:endParaRPr lang="en-ZA" sz="1700" noProof="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ZA" sz="1700" noProof="0" dirty="0">
                <a:solidFill>
                  <a:srgbClr val="FFD8D0"/>
                </a:solidFill>
                <a:latin typeface="Arial" panose="020B0604020202020204" pitchFamily="34" charset="0"/>
                <a:ea typeface="Calibri" pitchFamily="34" charset="-122"/>
                <a:cs typeface="Arial" panose="020B0604020202020204" pitchFamily="34" charset="0"/>
              </a:rPr>
              <a:t>Modifiable electrical properties</a:t>
            </a:r>
          </a:p>
          <a:p>
            <a:pPr>
              <a:spcAft>
                <a:spcPts val="600"/>
              </a:spcAft>
            </a:pPr>
            <a:r>
              <a:rPr lang="en-ZA" sz="1800" noProof="0" dirty="0">
                <a:solidFill>
                  <a:srgbClr val="FFD8D0"/>
                </a:solidFill>
                <a:latin typeface="Calibri" pitchFamily="34" charset="0"/>
                <a:ea typeface="Calibri" pitchFamily="34" charset="-122"/>
                <a:cs typeface="Calibri" pitchFamily="34" charset="-120"/>
              </a:rPr>
              <a:t>      </a:t>
            </a:r>
            <a:r>
              <a:rPr lang="en-ZA" sz="1800" i="1" noProof="0" dirty="0">
                <a:solidFill>
                  <a:srgbClr val="FFD8D0"/>
                </a:solidFill>
                <a:latin typeface="Calibri" pitchFamily="34" charset="0"/>
                <a:ea typeface="Calibri" pitchFamily="34" charset="-122"/>
                <a:cs typeface="Calibri" pitchFamily="34" charset="-120"/>
              </a:rPr>
              <a:t>(</a:t>
            </a:r>
            <a:r>
              <a:rPr lang="en-ZA" sz="1800" i="1" noProof="0" dirty="0">
                <a:solidFill>
                  <a:srgbClr val="FFD8D0"/>
                </a:solidFill>
                <a:latin typeface="Arial" panose="020B0604020202020204" pitchFamily="34" charset="0"/>
                <a:ea typeface="Calibri" pitchFamily="34" charset="-122"/>
                <a:cs typeface="Arial" panose="020B0604020202020204" pitchFamily="34" charset="0"/>
              </a:rPr>
              <a:t>Stejskal &amp; Gilbert 2002)</a:t>
            </a:r>
            <a:endParaRPr lang="en-ZA" sz="1700" i="1" noProof="0" dirty="0">
              <a:latin typeface="Arial" panose="020B0604020202020204" pitchFamily="34" charset="0"/>
              <a:cs typeface="Arial" panose="020B0604020202020204" pitchFamily="34" charset="0"/>
            </a:endParaRPr>
          </a:p>
        </p:txBody>
      </p:sp>
      <p:sp>
        <p:nvSpPr>
          <p:cNvPr id="28" name="Shape 14">
            <a:extLst>
              <a:ext uri="{FF2B5EF4-FFF2-40B4-BE49-F238E27FC236}">
                <a16:creationId xmlns:a16="http://schemas.microsoft.com/office/drawing/2014/main" id="{C4FB3BE8-CC94-D021-4DC5-DE14F7FA8312}"/>
              </a:ext>
            </a:extLst>
          </p:cNvPr>
          <p:cNvSpPr/>
          <p:nvPr/>
        </p:nvSpPr>
        <p:spPr>
          <a:xfrm>
            <a:off x="497586" y="5062286"/>
            <a:ext cx="11196828" cy="681974"/>
          </a:xfrm>
          <a:prstGeom prst="roundRect">
            <a:avLst>
              <a:gd name="adj" fmla="val 15000"/>
            </a:avLst>
          </a:prstGeom>
          <a:solidFill>
            <a:srgbClr val="EBF2FA"/>
          </a:solidFill>
          <a:ln/>
        </p:spPr>
        <p:txBody>
          <a:bodyPr/>
          <a:lstStyle/>
          <a:p>
            <a:endParaRPr lang="en-ZA" sz="2000" noProof="0" dirty="0">
              <a:latin typeface="Arial" panose="020B0604020202020204" pitchFamily="34" charset="0"/>
              <a:cs typeface="Arial" panose="020B0604020202020204" pitchFamily="34" charset="0"/>
            </a:endParaRPr>
          </a:p>
        </p:txBody>
      </p:sp>
      <p:sp>
        <p:nvSpPr>
          <p:cNvPr id="29" name="Text 15">
            <a:extLst>
              <a:ext uri="{FF2B5EF4-FFF2-40B4-BE49-F238E27FC236}">
                <a16:creationId xmlns:a16="http://schemas.microsoft.com/office/drawing/2014/main" id="{A4DA236B-9982-4AEF-DE96-046D58B14B9A}"/>
              </a:ext>
            </a:extLst>
          </p:cNvPr>
          <p:cNvSpPr/>
          <p:nvPr/>
        </p:nvSpPr>
        <p:spPr>
          <a:xfrm>
            <a:off x="637217" y="5060531"/>
            <a:ext cx="10956036" cy="675696"/>
          </a:xfrm>
          <a:prstGeom prst="rect">
            <a:avLst/>
          </a:prstGeom>
          <a:noFill/>
          <a:ln/>
        </p:spPr>
        <p:txBody>
          <a:bodyPr wrap="square" lIns="0" tIns="0" rIns="0" bIns="0" rtlCol="0" anchor="ctr"/>
          <a:lstStyle/>
          <a:p>
            <a:pPr marL="0" indent="0">
              <a:buNone/>
            </a:pPr>
            <a:r>
              <a:rPr lang="en-ZA" sz="2000" i="1" noProof="0" dirty="0">
                <a:solidFill>
                  <a:srgbClr val="64748B"/>
                </a:solidFill>
                <a:latin typeface="Arial" panose="020B0604020202020204" pitchFamily="34" charset="0"/>
                <a:ea typeface="Calibri" pitchFamily="34" charset="-122"/>
                <a:cs typeface="Arial" panose="020B0604020202020204" pitchFamily="34" charset="0"/>
              </a:rPr>
              <a:t>Schottky diode: metal–semiconductor junction exhibiting rectifying I-V behaviour — the core device architecture for this sensor application</a:t>
            </a:r>
            <a:endParaRPr lang="en-ZA" sz="2000" noProof="0"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610AA512-A024-22DE-55FB-D3B1160874BD}"/>
              </a:ext>
            </a:extLst>
          </p:cNvPr>
          <p:cNvGrpSpPr/>
          <p:nvPr/>
        </p:nvGrpSpPr>
        <p:grpSpPr>
          <a:xfrm>
            <a:off x="5725921" y="5953161"/>
            <a:ext cx="685800" cy="685800"/>
            <a:chOff x="5725921" y="5953161"/>
            <a:chExt cx="685800" cy="685800"/>
          </a:xfrm>
        </p:grpSpPr>
        <p:sp>
          <p:nvSpPr>
            <p:cNvPr id="33" name="Oval 32">
              <a:extLst>
                <a:ext uri="{FF2B5EF4-FFF2-40B4-BE49-F238E27FC236}">
                  <a16:creationId xmlns:a16="http://schemas.microsoft.com/office/drawing/2014/main" id="{02CC0C9E-E9C7-362E-30FE-D33C6C8C5932}"/>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4" name="TextBox 33">
              <a:extLst>
                <a:ext uri="{FF2B5EF4-FFF2-40B4-BE49-F238E27FC236}">
                  <a16:creationId xmlns:a16="http://schemas.microsoft.com/office/drawing/2014/main" id="{E30FA3E4-7B9B-CE7A-F965-05FB6725F246}"/>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898488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4C1DC-58CE-5092-1A45-6BF1FB02BF4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750F9C0-4EFA-6F73-1E24-744EAC67BF9B}"/>
              </a:ext>
            </a:extLst>
          </p:cNvPr>
          <p:cNvSpPr/>
          <p:nvPr/>
        </p:nvSpPr>
        <p:spPr>
          <a:xfrm>
            <a:off x="0" y="0"/>
            <a:ext cx="12192000" cy="960120"/>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3" name="Text 1">
            <a:extLst>
              <a:ext uri="{FF2B5EF4-FFF2-40B4-BE49-F238E27FC236}">
                <a16:creationId xmlns:a16="http://schemas.microsoft.com/office/drawing/2014/main" id="{B3C2C517-E508-EA90-F211-ED464E9EAEC3}"/>
              </a:ext>
            </a:extLst>
          </p:cNvPr>
          <p:cNvSpPr/>
          <p:nvPr/>
        </p:nvSpPr>
        <p:spPr>
          <a:xfrm>
            <a:off x="357612" y="182773"/>
            <a:ext cx="11605787" cy="548640"/>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Polyaniline (PANI) — Material Overview</a:t>
            </a:r>
          </a:p>
        </p:txBody>
      </p:sp>
      <p:pic>
        <p:nvPicPr>
          <p:cNvPr id="18" name="Picture 17">
            <a:extLst>
              <a:ext uri="{FF2B5EF4-FFF2-40B4-BE49-F238E27FC236}">
                <a16:creationId xmlns:a16="http://schemas.microsoft.com/office/drawing/2014/main" id="{2743D418-DE85-E0DA-3720-0D8C2250C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56" y="1184563"/>
            <a:ext cx="6172200" cy="4488873"/>
          </a:xfrm>
          <a:prstGeom prst="rect">
            <a:avLst/>
          </a:prstGeom>
        </p:spPr>
      </p:pic>
      <p:sp>
        <p:nvSpPr>
          <p:cNvPr id="19" name="Rectangle: Rounded Corners 18">
            <a:extLst>
              <a:ext uri="{FF2B5EF4-FFF2-40B4-BE49-F238E27FC236}">
                <a16:creationId xmlns:a16="http://schemas.microsoft.com/office/drawing/2014/main" id="{86D76A1E-844E-5F5B-05F4-2E686E9BF859}"/>
              </a:ext>
            </a:extLst>
          </p:cNvPr>
          <p:cNvSpPr/>
          <p:nvPr/>
        </p:nvSpPr>
        <p:spPr>
          <a:xfrm>
            <a:off x="58255" y="1104738"/>
            <a:ext cx="6715997" cy="4626749"/>
          </a:xfrm>
          <a:prstGeom prst="roundRect">
            <a:avLst>
              <a:gd name="adj" fmla="val 2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0" name="Shape 6">
            <a:extLst>
              <a:ext uri="{FF2B5EF4-FFF2-40B4-BE49-F238E27FC236}">
                <a16:creationId xmlns:a16="http://schemas.microsoft.com/office/drawing/2014/main" id="{F0386FBB-6031-E16F-74B8-BD950DA591D6}"/>
              </a:ext>
            </a:extLst>
          </p:cNvPr>
          <p:cNvSpPr/>
          <p:nvPr/>
        </p:nvSpPr>
        <p:spPr>
          <a:xfrm>
            <a:off x="6902540" y="1082966"/>
            <a:ext cx="5137060" cy="4648521"/>
          </a:xfrm>
          <a:prstGeom prst="roundRect">
            <a:avLst>
              <a:gd name="adj" fmla="val 3333"/>
            </a:avLst>
          </a:prstGeom>
          <a:solidFill>
            <a:srgbClr val="1E5C3A"/>
          </a:solidFill>
          <a:ln/>
          <a:effectLst>
            <a:outerShdw blurRad="101600" dist="38100" dir="2700000" algn="bl" rotWithShape="0">
              <a:srgbClr val="000000">
                <a:alpha val="13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sp>
        <p:nvSpPr>
          <p:cNvPr id="21" name="Shape 7">
            <a:extLst>
              <a:ext uri="{FF2B5EF4-FFF2-40B4-BE49-F238E27FC236}">
                <a16:creationId xmlns:a16="http://schemas.microsoft.com/office/drawing/2014/main" id="{C6F38CDC-5942-D1D9-BC1E-6552B8C39406}"/>
              </a:ext>
            </a:extLst>
          </p:cNvPr>
          <p:cNvSpPr/>
          <p:nvPr/>
        </p:nvSpPr>
        <p:spPr>
          <a:xfrm>
            <a:off x="7097262" y="1134642"/>
            <a:ext cx="1126295" cy="1040432"/>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sz="2000" noProof="0" dirty="0">
              <a:latin typeface="Arial" panose="020B0604020202020204" pitchFamily="34" charset="0"/>
              <a:cs typeface="Arial" panose="020B0604020202020204" pitchFamily="34" charset="0"/>
            </a:endParaRPr>
          </a:p>
        </p:txBody>
      </p:sp>
      <p:pic>
        <p:nvPicPr>
          <p:cNvPr id="22" name="Image 2" descr="preencoded.png">
            <a:extLst>
              <a:ext uri="{FF2B5EF4-FFF2-40B4-BE49-F238E27FC236}">
                <a16:creationId xmlns:a16="http://schemas.microsoft.com/office/drawing/2014/main" id="{A1269766-1506-35F1-8B76-29EDE63F26CE}"/>
              </a:ext>
            </a:extLst>
          </p:cNvPr>
          <p:cNvPicPr>
            <a:picLocks noChangeAspect="1"/>
          </p:cNvPicPr>
          <p:nvPr/>
        </p:nvPicPr>
        <p:blipFill>
          <a:blip r:embed="rId4"/>
          <a:stretch>
            <a:fillRect/>
          </a:stretch>
        </p:blipFill>
        <p:spPr>
          <a:xfrm>
            <a:off x="7315198" y="1274841"/>
            <a:ext cx="690421" cy="690421"/>
          </a:xfrm>
          <a:prstGeom prst="rect">
            <a:avLst/>
          </a:prstGeom>
        </p:spPr>
      </p:pic>
      <p:sp>
        <p:nvSpPr>
          <p:cNvPr id="23" name="Text 8">
            <a:extLst>
              <a:ext uri="{FF2B5EF4-FFF2-40B4-BE49-F238E27FC236}">
                <a16:creationId xmlns:a16="http://schemas.microsoft.com/office/drawing/2014/main" id="{99143242-E66F-CA49-2693-3DB2AF71C6B1}"/>
              </a:ext>
            </a:extLst>
          </p:cNvPr>
          <p:cNvSpPr/>
          <p:nvPr/>
        </p:nvSpPr>
        <p:spPr>
          <a:xfrm>
            <a:off x="8093577" y="1313528"/>
            <a:ext cx="3623014" cy="642061"/>
          </a:xfrm>
          <a:prstGeom prst="rect">
            <a:avLst/>
          </a:prstGeom>
          <a:noFill/>
          <a:ln/>
        </p:spPr>
        <p:txBody>
          <a:bodyPr wrap="square" lIns="0" tIns="0" rIns="0" bIns="0" rtlCol="0" anchor="ctr"/>
          <a:lstStyle/>
          <a:p>
            <a:pPr marL="0" indent="0" algn="ctr">
              <a:buNone/>
            </a:pPr>
            <a:r>
              <a:rPr lang="en-ZA" sz="2400" b="1" noProof="0" dirty="0">
                <a:solidFill>
                  <a:srgbClr val="FFFFFF"/>
                </a:solidFill>
                <a:latin typeface="Arial" panose="020B0604020202020204" pitchFamily="34" charset="0"/>
                <a:ea typeface="Cambria" pitchFamily="34" charset="-122"/>
                <a:cs typeface="Arial" panose="020B0604020202020204" pitchFamily="34" charset="0"/>
              </a:rPr>
              <a:t>Oxidation States</a:t>
            </a:r>
            <a:endParaRPr lang="en-ZA" sz="2400" noProof="0" dirty="0">
              <a:latin typeface="Arial" panose="020B0604020202020204" pitchFamily="34" charset="0"/>
              <a:cs typeface="Arial" panose="020B0604020202020204" pitchFamily="34" charset="0"/>
            </a:endParaRPr>
          </a:p>
        </p:txBody>
      </p:sp>
      <p:sp>
        <p:nvSpPr>
          <p:cNvPr id="24" name="Text 9">
            <a:extLst>
              <a:ext uri="{FF2B5EF4-FFF2-40B4-BE49-F238E27FC236}">
                <a16:creationId xmlns:a16="http://schemas.microsoft.com/office/drawing/2014/main" id="{DE7A8597-F2ED-6A2E-C62E-FDADCEA20331}"/>
              </a:ext>
            </a:extLst>
          </p:cNvPr>
          <p:cNvSpPr/>
          <p:nvPr/>
        </p:nvSpPr>
        <p:spPr>
          <a:xfrm>
            <a:off x="7239000" y="2383865"/>
            <a:ext cx="4564025" cy="2696656"/>
          </a:xfrm>
          <a:prstGeom prst="rect">
            <a:avLst/>
          </a:prstGeom>
          <a:noFill/>
          <a:ln/>
        </p:spPr>
        <p:txBody>
          <a:bodyPr wrap="square" lIns="50800" tIns="50800" rIns="50800" bIns="50800" rtlCol="0" anchor="t"/>
          <a:lstStyle/>
          <a:p>
            <a:pPr marL="342900" indent="-342900">
              <a:spcAft>
                <a:spcPts val="1200"/>
              </a:spcAft>
              <a:buFont typeface="Arial" panose="020B0604020202020204" pitchFamily="34" charset="0"/>
              <a:buChar char="•"/>
            </a:pPr>
            <a:r>
              <a:rPr lang="en-ZA" sz="2000" noProof="0" dirty="0">
                <a:solidFill>
                  <a:srgbClr val="C8F0DC"/>
                </a:solidFill>
                <a:latin typeface="Arial" panose="020B0604020202020204" pitchFamily="34" charset="0"/>
                <a:ea typeface="Calibri" pitchFamily="34" charset="-122"/>
                <a:cs typeface="Arial" panose="020B0604020202020204" pitchFamily="34" charset="0"/>
              </a:rPr>
              <a:t>Leucoemeraldine (fully reduced, insulating)</a:t>
            </a:r>
            <a:endParaRPr lang="en-ZA" sz="2000" noProof="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ZA" sz="2000" noProof="0" dirty="0">
                <a:solidFill>
                  <a:srgbClr val="C8F0DC"/>
                </a:solidFill>
                <a:latin typeface="Arial" panose="020B0604020202020204" pitchFamily="34" charset="0"/>
                <a:ea typeface="Calibri" pitchFamily="34" charset="-122"/>
                <a:cs typeface="Arial" panose="020B0604020202020204" pitchFamily="34" charset="0"/>
              </a:rPr>
              <a:t>Emeraldine base → salt (semiconducting)</a:t>
            </a:r>
            <a:endParaRPr lang="en-ZA" sz="2000" noProof="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ZA" sz="2000" noProof="0" dirty="0">
                <a:solidFill>
                  <a:srgbClr val="C8F0DC"/>
                </a:solidFill>
                <a:latin typeface="Arial" panose="020B0604020202020204" pitchFamily="34" charset="0"/>
                <a:ea typeface="Calibri" pitchFamily="34" charset="-122"/>
                <a:cs typeface="Arial" panose="020B0604020202020204" pitchFamily="34" charset="0"/>
              </a:rPr>
              <a:t>Pernigraniline (fully oxidised)</a:t>
            </a:r>
            <a:endParaRPr lang="en-ZA" sz="2000" noProof="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endParaRPr lang="en-ZA" sz="2000" noProof="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ZA" sz="2000" noProof="0" dirty="0">
                <a:solidFill>
                  <a:srgbClr val="C8F0DC"/>
                </a:solidFill>
                <a:latin typeface="Arial" panose="020B0604020202020204" pitchFamily="34" charset="0"/>
                <a:ea typeface="Calibri" pitchFamily="34" charset="-122"/>
                <a:cs typeface="Arial" panose="020B0604020202020204" pitchFamily="34" charset="0"/>
              </a:rPr>
              <a:t>✓ Emeraldine salt (HCl-doped) studied here</a:t>
            </a:r>
            <a:endParaRPr lang="en-ZA" sz="2000" noProof="0"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0463917-7730-A893-79C2-50B9FA957C09}"/>
              </a:ext>
            </a:extLst>
          </p:cNvPr>
          <p:cNvGrpSpPr/>
          <p:nvPr/>
        </p:nvGrpSpPr>
        <p:grpSpPr>
          <a:xfrm>
            <a:off x="5725921" y="5953161"/>
            <a:ext cx="685800" cy="685800"/>
            <a:chOff x="5725921" y="5953161"/>
            <a:chExt cx="685800" cy="685800"/>
          </a:xfrm>
        </p:grpSpPr>
        <p:sp>
          <p:nvSpPr>
            <p:cNvPr id="26" name="Oval 25">
              <a:extLst>
                <a:ext uri="{FF2B5EF4-FFF2-40B4-BE49-F238E27FC236}">
                  <a16:creationId xmlns:a16="http://schemas.microsoft.com/office/drawing/2014/main" id="{88090F72-5527-56AA-9208-56D3D4184C12}"/>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7" name="TextBox 26">
              <a:extLst>
                <a:ext uri="{FF2B5EF4-FFF2-40B4-BE49-F238E27FC236}">
                  <a16:creationId xmlns:a16="http://schemas.microsoft.com/office/drawing/2014/main" id="{5F81CB15-FEC2-3A61-434D-49F8C01432A7}"/>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49177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F7AB9-E0BD-7940-878A-246075A29F06}"/>
            </a:ext>
          </a:extLst>
        </p:cNvPr>
        <p:cNvGrpSpPr/>
        <p:nvPr/>
      </p:nvGrpSpPr>
      <p:grpSpPr>
        <a:xfrm>
          <a:off x="0" y="0"/>
          <a:ext cx="0" cy="0"/>
          <a:chOff x="0" y="0"/>
          <a:chExt cx="0" cy="0"/>
        </a:xfrm>
      </p:grpSpPr>
      <p:sp>
        <p:nvSpPr>
          <p:cNvPr id="4" name="Shape 0">
            <a:extLst>
              <a:ext uri="{FF2B5EF4-FFF2-40B4-BE49-F238E27FC236}">
                <a16:creationId xmlns:a16="http://schemas.microsoft.com/office/drawing/2014/main" id="{C0519A19-5E16-55C2-E593-364D85EE3F2F}"/>
              </a:ext>
            </a:extLst>
          </p:cNvPr>
          <p:cNvSpPr/>
          <p:nvPr/>
        </p:nvSpPr>
        <p:spPr>
          <a:xfrm>
            <a:off x="0" y="-1"/>
            <a:ext cx="12192000" cy="1152143"/>
          </a:xfrm>
          <a:prstGeom prst="rect">
            <a:avLst/>
          </a:prstGeom>
          <a:solidFill>
            <a:srgbClr val="1B4F8A"/>
          </a:solidFill>
          <a:ln/>
        </p:spPr>
        <p:txBody>
          <a:bodyPr/>
          <a:lstStyle/>
          <a:p>
            <a:endParaRPr lang="en-ZA" sz="3600" noProof="0" dirty="0">
              <a:latin typeface="Arial" panose="020B0604020202020204" pitchFamily="34" charset="0"/>
              <a:cs typeface="Arial" panose="020B0604020202020204" pitchFamily="34" charset="0"/>
            </a:endParaRPr>
          </a:p>
        </p:txBody>
      </p:sp>
      <p:sp>
        <p:nvSpPr>
          <p:cNvPr id="5" name="Text 1">
            <a:extLst>
              <a:ext uri="{FF2B5EF4-FFF2-40B4-BE49-F238E27FC236}">
                <a16:creationId xmlns:a16="http://schemas.microsoft.com/office/drawing/2014/main" id="{1A76D85D-E50D-A354-BBC3-C28D0C720AF5}"/>
              </a:ext>
            </a:extLst>
          </p:cNvPr>
          <p:cNvSpPr/>
          <p:nvPr/>
        </p:nvSpPr>
        <p:spPr>
          <a:xfrm>
            <a:off x="411480" y="73151"/>
            <a:ext cx="11094720" cy="658367"/>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Experimental Approach</a:t>
            </a:r>
            <a:endParaRPr lang="en-ZA" sz="4000" noProof="0" dirty="0">
              <a:latin typeface="Arial" panose="020B0604020202020204" pitchFamily="34" charset="0"/>
              <a:cs typeface="Arial" panose="020B0604020202020204" pitchFamily="34" charset="0"/>
            </a:endParaRPr>
          </a:p>
        </p:txBody>
      </p:sp>
      <p:sp>
        <p:nvSpPr>
          <p:cNvPr id="6" name="Text 2">
            <a:extLst>
              <a:ext uri="{FF2B5EF4-FFF2-40B4-BE49-F238E27FC236}">
                <a16:creationId xmlns:a16="http://schemas.microsoft.com/office/drawing/2014/main" id="{DB001BFC-8507-F63A-1B8F-B012CCA41536}"/>
              </a:ext>
            </a:extLst>
          </p:cNvPr>
          <p:cNvSpPr/>
          <p:nvPr/>
        </p:nvSpPr>
        <p:spPr>
          <a:xfrm>
            <a:off x="433251" y="711552"/>
            <a:ext cx="11094720" cy="351129"/>
          </a:xfrm>
          <a:prstGeom prst="rect">
            <a:avLst/>
          </a:prstGeom>
          <a:noFill/>
          <a:ln/>
        </p:spPr>
        <p:txBody>
          <a:bodyPr wrap="square" lIns="0" tIns="0" rIns="0" bIns="0" rtlCol="0" anchor="ctr"/>
          <a:lstStyle/>
          <a:p>
            <a:pPr marL="0" indent="0">
              <a:buNone/>
            </a:pPr>
            <a:r>
              <a:rPr lang="en-ZA" sz="2400" noProof="0" dirty="0">
                <a:solidFill>
                  <a:srgbClr val="CADCFC"/>
                </a:solidFill>
                <a:latin typeface="Arial" panose="020B0604020202020204" pitchFamily="34" charset="0"/>
                <a:ea typeface="Calibri" pitchFamily="34" charset="-122"/>
                <a:cs typeface="Arial" panose="020B0604020202020204" pitchFamily="34" charset="0"/>
              </a:rPr>
              <a:t>Synthesis → Doping → Film Fabrication → Device → Characterisation</a:t>
            </a:r>
            <a:endParaRPr lang="en-ZA" sz="2400" noProof="0" dirty="0">
              <a:latin typeface="Arial" panose="020B0604020202020204" pitchFamily="34" charset="0"/>
              <a:cs typeface="Arial" panose="020B0604020202020204" pitchFamily="34" charset="0"/>
            </a:endParaRPr>
          </a:p>
        </p:txBody>
      </p:sp>
      <p:sp>
        <p:nvSpPr>
          <p:cNvPr id="7" name="Shape 3">
            <a:extLst>
              <a:ext uri="{FF2B5EF4-FFF2-40B4-BE49-F238E27FC236}">
                <a16:creationId xmlns:a16="http://schemas.microsoft.com/office/drawing/2014/main" id="{4A60558D-D4BD-F726-3007-8D56C3C5D60F}"/>
              </a:ext>
            </a:extLst>
          </p:cNvPr>
          <p:cNvSpPr/>
          <p:nvPr/>
        </p:nvSpPr>
        <p:spPr>
          <a:xfrm>
            <a:off x="188379" y="1280158"/>
            <a:ext cx="2209445" cy="4413506"/>
          </a:xfrm>
          <a:prstGeom prst="roundRect">
            <a:avLst>
              <a:gd name="adj" fmla="val 5814"/>
            </a:avLst>
          </a:prstGeom>
          <a:solidFill>
            <a:srgbClr val="1B4F8A"/>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8" name="Shape 4">
            <a:extLst>
              <a:ext uri="{FF2B5EF4-FFF2-40B4-BE49-F238E27FC236}">
                <a16:creationId xmlns:a16="http://schemas.microsoft.com/office/drawing/2014/main" id="{983C5BC3-0E37-95B6-BBEB-97ED2E9D4CCF}"/>
              </a:ext>
            </a:extLst>
          </p:cNvPr>
          <p:cNvSpPr/>
          <p:nvPr/>
        </p:nvSpPr>
        <p:spPr>
          <a:xfrm>
            <a:off x="891099" y="1331025"/>
            <a:ext cx="896598" cy="864020"/>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9" name="Image 1" descr="preencoded.png">
            <a:extLst>
              <a:ext uri="{FF2B5EF4-FFF2-40B4-BE49-F238E27FC236}">
                <a16:creationId xmlns:a16="http://schemas.microsoft.com/office/drawing/2014/main" id="{255E61CD-F092-67B3-C0B3-4B34D40CEC4C}"/>
              </a:ext>
            </a:extLst>
          </p:cNvPr>
          <p:cNvPicPr>
            <a:picLocks noChangeAspect="1"/>
          </p:cNvPicPr>
          <p:nvPr/>
        </p:nvPicPr>
        <p:blipFill>
          <a:blip r:embed="rId3"/>
          <a:stretch>
            <a:fillRect/>
          </a:stretch>
        </p:blipFill>
        <p:spPr>
          <a:xfrm>
            <a:off x="975725" y="1521560"/>
            <a:ext cx="634751" cy="576953"/>
          </a:xfrm>
          <a:prstGeom prst="rect">
            <a:avLst/>
          </a:prstGeom>
        </p:spPr>
      </p:pic>
      <p:sp>
        <p:nvSpPr>
          <p:cNvPr id="10" name="Text 5">
            <a:extLst>
              <a:ext uri="{FF2B5EF4-FFF2-40B4-BE49-F238E27FC236}">
                <a16:creationId xmlns:a16="http://schemas.microsoft.com/office/drawing/2014/main" id="{A0370220-E0D1-2E57-B9DC-BA215AF5C2AD}"/>
              </a:ext>
            </a:extLst>
          </p:cNvPr>
          <p:cNvSpPr/>
          <p:nvPr/>
        </p:nvSpPr>
        <p:spPr>
          <a:xfrm>
            <a:off x="935410" y="1397333"/>
            <a:ext cx="807976" cy="700557"/>
          </a:xfrm>
          <a:prstGeom prst="rect">
            <a:avLst/>
          </a:prstGeom>
          <a:noFill/>
          <a:ln/>
        </p:spPr>
        <p:txBody>
          <a:bodyPr wrap="square" lIns="0" tIns="0" rIns="0" bIns="0" rtlCol="0" anchor="ctr"/>
          <a:lstStyle/>
          <a:p>
            <a:pPr marL="0" indent="0" algn="ctr">
              <a:buNone/>
            </a:pPr>
            <a:r>
              <a:rPr lang="en-ZA" sz="2400" b="1" noProof="0" dirty="0">
                <a:solidFill>
                  <a:srgbClr val="FFFFFF"/>
                </a:solidFill>
                <a:latin typeface="Arial" panose="020B0604020202020204" pitchFamily="34" charset="0"/>
                <a:ea typeface="Cambria" pitchFamily="34" charset="-122"/>
                <a:cs typeface="Arial" panose="020B0604020202020204" pitchFamily="34" charset="0"/>
              </a:rPr>
              <a:t>1</a:t>
            </a:r>
            <a:endParaRPr lang="en-ZA" sz="2400" noProof="0" dirty="0">
              <a:latin typeface="Arial" panose="020B0604020202020204" pitchFamily="34" charset="0"/>
              <a:cs typeface="Arial" panose="020B0604020202020204" pitchFamily="34" charset="0"/>
            </a:endParaRPr>
          </a:p>
        </p:txBody>
      </p:sp>
      <p:sp>
        <p:nvSpPr>
          <p:cNvPr id="11" name="Text 6">
            <a:extLst>
              <a:ext uri="{FF2B5EF4-FFF2-40B4-BE49-F238E27FC236}">
                <a16:creationId xmlns:a16="http://schemas.microsoft.com/office/drawing/2014/main" id="{8D2F7496-6803-72E3-E28E-4E8B443DE45B}"/>
              </a:ext>
            </a:extLst>
          </p:cNvPr>
          <p:cNvSpPr/>
          <p:nvPr/>
        </p:nvSpPr>
        <p:spPr>
          <a:xfrm>
            <a:off x="220764" y="2229425"/>
            <a:ext cx="2055298" cy="513741"/>
          </a:xfrm>
          <a:prstGeom prst="rect">
            <a:avLst/>
          </a:prstGeom>
          <a:noFill/>
          <a:ln/>
        </p:spPr>
        <p:txBody>
          <a:bodyPr wrap="square" lIns="0" tIns="0" rIns="0" bIns="0" rtlCol="0" anchor="ctr"/>
          <a:lstStyle/>
          <a:p>
            <a:pPr marL="0" indent="0" algn="ctr">
              <a:buNone/>
            </a:pPr>
            <a:r>
              <a:rPr lang="en-ZA" sz="2000" b="1" noProof="0" dirty="0">
                <a:solidFill>
                  <a:srgbClr val="E8A820"/>
                </a:solidFill>
                <a:latin typeface="Arial" panose="020B0604020202020204" pitchFamily="34" charset="0"/>
                <a:ea typeface="Cambria" pitchFamily="34" charset="-122"/>
                <a:cs typeface="Arial" panose="020B0604020202020204" pitchFamily="34" charset="0"/>
              </a:rPr>
              <a:t>Synthesis</a:t>
            </a:r>
            <a:endParaRPr lang="en-ZA" sz="2000" noProof="0" dirty="0">
              <a:latin typeface="Arial" panose="020B0604020202020204" pitchFamily="34" charset="0"/>
              <a:cs typeface="Arial" panose="020B0604020202020204" pitchFamily="34" charset="0"/>
            </a:endParaRPr>
          </a:p>
        </p:txBody>
      </p:sp>
      <p:sp>
        <p:nvSpPr>
          <p:cNvPr id="12" name="Text 7">
            <a:extLst>
              <a:ext uri="{FF2B5EF4-FFF2-40B4-BE49-F238E27FC236}">
                <a16:creationId xmlns:a16="http://schemas.microsoft.com/office/drawing/2014/main" id="{88184160-7086-BBBB-1011-C0111436160A}"/>
              </a:ext>
            </a:extLst>
          </p:cNvPr>
          <p:cNvSpPr/>
          <p:nvPr/>
        </p:nvSpPr>
        <p:spPr>
          <a:xfrm>
            <a:off x="246455" y="2789870"/>
            <a:ext cx="2106680" cy="2685467"/>
          </a:xfrm>
          <a:prstGeom prst="rect">
            <a:avLst/>
          </a:prstGeom>
          <a:noFill/>
          <a:ln/>
        </p:spPr>
        <p:txBody>
          <a:bodyPr wrap="square" lIns="25400" tIns="25400" rIns="25400" bIns="25400" rtlCol="0" anchor="t"/>
          <a:lstStyle/>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Aniline hydrochloride</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 + </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APS</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in 1 M HCl </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(0–5 °C, 12 h)</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PANI-HCl → wash →</a:t>
            </a:r>
            <a:endParaRPr lang="en-ZA" sz="1600" noProof="0" dirty="0">
              <a:latin typeface="Arial" panose="020B0604020202020204" pitchFamily="34" charset="0"/>
              <a:cs typeface="Arial" panose="020B0604020202020204" pitchFamily="34" charset="0"/>
            </a:endParaRPr>
          </a:p>
          <a:p>
            <a:pPr algn="ctr">
              <a:spcAft>
                <a:spcPts val="600"/>
              </a:spcAft>
            </a:pPr>
            <a:r>
              <a:rPr lang="en-ZA" sz="1600" noProof="0" dirty="0" err="1">
                <a:solidFill>
                  <a:srgbClr val="D8E8FF"/>
                </a:solidFill>
                <a:latin typeface="Arial" panose="020B0604020202020204" pitchFamily="34" charset="0"/>
                <a:ea typeface="Calibri" pitchFamily="34" charset="-122"/>
                <a:cs typeface="Arial" panose="020B0604020202020204" pitchFamily="34" charset="0"/>
              </a:rPr>
              <a:t>dedope</a:t>
            </a:r>
            <a:r>
              <a:rPr lang="en-ZA" sz="1600" noProof="0" dirty="0">
                <a:solidFill>
                  <a:srgbClr val="D8E8FF"/>
                </a:solidFill>
                <a:latin typeface="Arial" panose="020B0604020202020204" pitchFamily="34" charset="0"/>
                <a:ea typeface="Calibri" pitchFamily="34" charset="-122"/>
                <a:cs typeface="Arial" panose="020B0604020202020204" pitchFamily="34" charset="0"/>
              </a:rPr>
              <a:t> </a:t>
            </a:r>
            <a:r>
              <a:rPr lang="en-ZA" sz="1600" noProof="0" dirty="0">
                <a:solidFill>
                  <a:srgbClr val="D8E8FF"/>
                </a:solidFill>
                <a:latin typeface="Calibri" pitchFamily="34" charset="0"/>
                <a:ea typeface="Calibri" pitchFamily="34" charset="-122"/>
                <a:cs typeface="Calibri" pitchFamily="34" charset="-120"/>
              </a:rPr>
              <a:t>(NH₄OH)</a:t>
            </a:r>
            <a:endParaRPr lang="en-ZA" sz="1600" noProof="0" dirty="0"/>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 PANI-EB powder</a:t>
            </a:r>
            <a:endParaRPr lang="en-ZA" sz="1600" noProof="0" dirty="0">
              <a:latin typeface="Arial" panose="020B0604020202020204" pitchFamily="34" charset="0"/>
              <a:cs typeface="Arial" panose="020B0604020202020204" pitchFamily="34" charset="0"/>
            </a:endParaRPr>
          </a:p>
        </p:txBody>
      </p:sp>
      <p:sp>
        <p:nvSpPr>
          <p:cNvPr id="14" name="Shape 9">
            <a:extLst>
              <a:ext uri="{FF2B5EF4-FFF2-40B4-BE49-F238E27FC236}">
                <a16:creationId xmlns:a16="http://schemas.microsoft.com/office/drawing/2014/main" id="{D0BE8453-9E2E-E8FD-255E-9D902417BCA8}"/>
              </a:ext>
            </a:extLst>
          </p:cNvPr>
          <p:cNvSpPr/>
          <p:nvPr/>
        </p:nvSpPr>
        <p:spPr>
          <a:xfrm>
            <a:off x="2584356" y="1225294"/>
            <a:ext cx="2209445" cy="4413506"/>
          </a:xfrm>
          <a:prstGeom prst="roundRect">
            <a:avLst>
              <a:gd name="adj" fmla="val 5814"/>
            </a:avLst>
          </a:prstGeom>
          <a:solidFill>
            <a:srgbClr val="1E5C3A"/>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15" name="Shape 10">
            <a:extLst>
              <a:ext uri="{FF2B5EF4-FFF2-40B4-BE49-F238E27FC236}">
                <a16:creationId xmlns:a16="http://schemas.microsoft.com/office/drawing/2014/main" id="{0A4CCA6F-5E42-205A-7EC8-FDDB243C2C81}"/>
              </a:ext>
            </a:extLst>
          </p:cNvPr>
          <p:cNvSpPr/>
          <p:nvPr/>
        </p:nvSpPr>
        <p:spPr>
          <a:xfrm>
            <a:off x="3206827" y="1301511"/>
            <a:ext cx="907974" cy="854761"/>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16" name="Image 2" descr="preencoded.png">
            <a:extLst>
              <a:ext uri="{FF2B5EF4-FFF2-40B4-BE49-F238E27FC236}">
                <a16:creationId xmlns:a16="http://schemas.microsoft.com/office/drawing/2014/main" id="{6F5C3808-6C50-DC2B-52BE-1A7C5213187E}"/>
              </a:ext>
            </a:extLst>
          </p:cNvPr>
          <p:cNvPicPr>
            <a:picLocks noChangeAspect="1"/>
          </p:cNvPicPr>
          <p:nvPr/>
        </p:nvPicPr>
        <p:blipFill>
          <a:blip r:embed="rId4"/>
          <a:stretch>
            <a:fillRect/>
          </a:stretch>
        </p:blipFill>
        <p:spPr>
          <a:xfrm>
            <a:off x="3354065" y="1431111"/>
            <a:ext cx="618644" cy="562313"/>
          </a:xfrm>
          <a:prstGeom prst="rect">
            <a:avLst/>
          </a:prstGeom>
        </p:spPr>
      </p:pic>
      <p:sp>
        <p:nvSpPr>
          <p:cNvPr id="17" name="Text 11">
            <a:extLst>
              <a:ext uri="{FF2B5EF4-FFF2-40B4-BE49-F238E27FC236}">
                <a16:creationId xmlns:a16="http://schemas.microsoft.com/office/drawing/2014/main" id="{8DE1BB98-472E-FEB0-1B61-194CFCB296E8}"/>
              </a:ext>
            </a:extLst>
          </p:cNvPr>
          <p:cNvSpPr/>
          <p:nvPr/>
        </p:nvSpPr>
        <p:spPr>
          <a:xfrm>
            <a:off x="3303710" y="1365405"/>
            <a:ext cx="719354" cy="653853"/>
          </a:xfrm>
          <a:prstGeom prst="rect">
            <a:avLst/>
          </a:prstGeom>
          <a:noFill/>
          <a:ln/>
        </p:spPr>
        <p:txBody>
          <a:bodyPr wrap="square" lIns="0" tIns="0" rIns="0" bIns="0" rtlCol="0" anchor="ctr"/>
          <a:lstStyle/>
          <a:p>
            <a:pPr marL="0" indent="0" algn="ctr">
              <a:buNone/>
            </a:pPr>
            <a:r>
              <a:rPr lang="en-ZA" sz="2400" b="1" noProof="0" dirty="0">
                <a:solidFill>
                  <a:srgbClr val="FFFFFF"/>
                </a:solidFill>
                <a:latin typeface="Arial" panose="020B0604020202020204" pitchFamily="34" charset="0"/>
                <a:ea typeface="Cambria" pitchFamily="34" charset="-122"/>
                <a:cs typeface="Arial" panose="020B0604020202020204" pitchFamily="34" charset="0"/>
              </a:rPr>
              <a:t>2</a:t>
            </a:r>
            <a:endParaRPr lang="en-ZA" sz="2400" noProof="0" dirty="0">
              <a:latin typeface="Arial" panose="020B0604020202020204" pitchFamily="34" charset="0"/>
              <a:cs typeface="Arial" panose="020B0604020202020204" pitchFamily="34" charset="0"/>
            </a:endParaRPr>
          </a:p>
        </p:txBody>
      </p:sp>
      <p:sp>
        <p:nvSpPr>
          <p:cNvPr id="25" name="Text 12">
            <a:extLst>
              <a:ext uri="{FF2B5EF4-FFF2-40B4-BE49-F238E27FC236}">
                <a16:creationId xmlns:a16="http://schemas.microsoft.com/office/drawing/2014/main" id="{DDEACD1E-D63B-0267-335E-30965F9704DD}"/>
              </a:ext>
            </a:extLst>
          </p:cNvPr>
          <p:cNvSpPr/>
          <p:nvPr/>
        </p:nvSpPr>
        <p:spPr>
          <a:xfrm>
            <a:off x="2661430" y="2229425"/>
            <a:ext cx="2055298" cy="513741"/>
          </a:xfrm>
          <a:prstGeom prst="rect">
            <a:avLst/>
          </a:prstGeom>
          <a:noFill/>
          <a:ln/>
        </p:spPr>
        <p:txBody>
          <a:bodyPr wrap="square" lIns="0" tIns="0" rIns="0" bIns="0" rtlCol="0" anchor="ctr"/>
          <a:lstStyle/>
          <a:p>
            <a:pPr algn="ctr"/>
            <a:r>
              <a:rPr lang="en-ZA" sz="2000" b="1" noProof="0" dirty="0">
                <a:solidFill>
                  <a:srgbClr val="E8A820"/>
                </a:solidFill>
                <a:latin typeface="Arial" panose="020B0604020202020204" pitchFamily="34" charset="0"/>
                <a:ea typeface="Cambria" pitchFamily="34" charset="-122"/>
                <a:cs typeface="Arial" panose="020B0604020202020204" pitchFamily="34" charset="0"/>
              </a:rPr>
              <a:t>Acid Doping</a:t>
            </a:r>
            <a:endParaRPr lang="en-ZA" sz="2000" noProof="0" dirty="0">
              <a:latin typeface="Arial" panose="020B0604020202020204" pitchFamily="34" charset="0"/>
              <a:cs typeface="Arial" panose="020B0604020202020204" pitchFamily="34" charset="0"/>
            </a:endParaRPr>
          </a:p>
        </p:txBody>
      </p:sp>
      <p:sp>
        <p:nvSpPr>
          <p:cNvPr id="26" name="Text 13">
            <a:extLst>
              <a:ext uri="{FF2B5EF4-FFF2-40B4-BE49-F238E27FC236}">
                <a16:creationId xmlns:a16="http://schemas.microsoft.com/office/drawing/2014/main" id="{75C8B4A3-8B4D-3031-5427-871D663960FB}"/>
              </a:ext>
            </a:extLst>
          </p:cNvPr>
          <p:cNvSpPr/>
          <p:nvPr/>
        </p:nvSpPr>
        <p:spPr>
          <a:xfrm>
            <a:off x="2687121" y="2789870"/>
            <a:ext cx="2003915" cy="2685467"/>
          </a:xfrm>
          <a:prstGeom prst="rect">
            <a:avLst/>
          </a:prstGeom>
          <a:noFill/>
          <a:ln/>
        </p:spPr>
        <p:txBody>
          <a:bodyPr wrap="square" lIns="25400" tIns="25400" rIns="25400" bIns="25400" rtlCol="0" anchor="t"/>
          <a:lstStyle/>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PANI-EB in DMSO</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Ultrasonic dispersion</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40 °C, 30 min</a:t>
            </a:r>
          </a:p>
          <a:p>
            <a:pPr marL="0" indent="0" algn="ctr">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PANI-EB doped with</a:t>
            </a:r>
          </a:p>
          <a:p>
            <a:pPr marL="0" indent="0" algn="ctr">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HCl solutions: 0.5 M, 1.5 M, 2.5 M</a:t>
            </a:r>
            <a:endParaRPr lang="en-ZA" sz="1600" noProof="0" dirty="0">
              <a:latin typeface="Arial" panose="020B0604020202020204" pitchFamily="34" charset="0"/>
              <a:cs typeface="Arial" panose="020B0604020202020204" pitchFamily="34" charset="0"/>
            </a:endParaRPr>
          </a:p>
          <a:p>
            <a:pPr marL="0" indent="0" algn="ctr">
              <a:spcAft>
                <a:spcPts val="600"/>
              </a:spcAft>
              <a:buNone/>
            </a:pPr>
            <a:endParaRPr lang="en-ZA" sz="1600" noProof="0" dirty="0">
              <a:latin typeface="Arial" panose="020B0604020202020204" pitchFamily="34" charset="0"/>
              <a:cs typeface="Arial" panose="020B0604020202020204" pitchFamily="34" charset="0"/>
            </a:endParaRPr>
          </a:p>
        </p:txBody>
      </p:sp>
      <p:sp>
        <p:nvSpPr>
          <p:cNvPr id="28" name="Shape 15">
            <a:extLst>
              <a:ext uri="{FF2B5EF4-FFF2-40B4-BE49-F238E27FC236}">
                <a16:creationId xmlns:a16="http://schemas.microsoft.com/office/drawing/2014/main" id="{F512B1D3-9D84-FE88-BC94-0BAA9C5C67B9}"/>
              </a:ext>
            </a:extLst>
          </p:cNvPr>
          <p:cNvSpPr/>
          <p:nvPr/>
        </p:nvSpPr>
        <p:spPr>
          <a:xfrm>
            <a:off x="5025022" y="1225294"/>
            <a:ext cx="2209445" cy="4413506"/>
          </a:xfrm>
          <a:prstGeom prst="roundRect">
            <a:avLst>
              <a:gd name="adj" fmla="val 5814"/>
            </a:avLst>
          </a:prstGeom>
          <a:solidFill>
            <a:srgbClr val="C0392B"/>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29" name="Shape 16">
            <a:extLst>
              <a:ext uri="{FF2B5EF4-FFF2-40B4-BE49-F238E27FC236}">
                <a16:creationId xmlns:a16="http://schemas.microsoft.com/office/drawing/2014/main" id="{84FB8F65-5ACB-D1B8-8192-F6542D29BE7B}"/>
              </a:ext>
            </a:extLst>
          </p:cNvPr>
          <p:cNvSpPr/>
          <p:nvPr/>
        </p:nvSpPr>
        <p:spPr>
          <a:xfrm>
            <a:off x="5687232" y="1307815"/>
            <a:ext cx="885024" cy="864020"/>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30" name="Image 3" descr="preencoded.png">
            <a:extLst>
              <a:ext uri="{FF2B5EF4-FFF2-40B4-BE49-F238E27FC236}">
                <a16:creationId xmlns:a16="http://schemas.microsoft.com/office/drawing/2014/main" id="{E7D564FB-B010-34C7-0ED9-71A1FECB1F48}"/>
              </a:ext>
            </a:extLst>
          </p:cNvPr>
          <p:cNvPicPr>
            <a:picLocks noChangeAspect="1"/>
          </p:cNvPicPr>
          <p:nvPr/>
        </p:nvPicPr>
        <p:blipFill>
          <a:blip r:embed="rId5"/>
          <a:stretch>
            <a:fillRect/>
          </a:stretch>
        </p:blipFill>
        <p:spPr>
          <a:xfrm>
            <a:off x="5845086" y="1456944"/>
            <a:ext cx="555714" cy="505113"/>
          </a:xfrm>
          <a:prstGeom prst="rect">
            <a:avLst/>
          </a:prstGeom>
        </p:spPr>
      </p:pic>
      <p:sp>
        <p:nvSpPr>
          <p:cNvPr id="31" name="Text 17">
            <a:extLst>
              <a:ext uri="{FF2B5EF4-FFF2-40B4-BE49-F238E27FC236}">
                <a16:creationId xmlns:a16="http://schemas.microsoft.com/office/drawing/2014/main" id="{D6051EA0-E04F-DFBD-DA77-220E016A90F2}"/>
              </a:ext>
            </a:extLst>
          </p:cNvPr>
          <p:cNvSpPr/>
          <p:nvPr/>
        </p:nvSpPr>
        <p:spPr>
          <a:xfrm>
            <a:off x="5770067" y="1408722"/>
            <a:ext cx="719354" cy="653853"/>
          </a:xfrm>
          <a:prstGeom prst="rect">
            <a:avLst/>
          </a:prstGeom>
          <a:noFill/>
          <a:ln/>
        </p:spPr>
        <p:txBody>
          <a:bodyPr wrap="square" lIns="0" tIns="0" rIns="0" bIns="0" rtlCol="0" anchor="ctr"/>
          <a:lstStyle/>
          <a:p>
            <a:pPr marL="0" indent="0" algn="ctr">
              <a:buNone/>
            </a:pPr>
            <a:r>
              <a:rPr lang="en-ZA" sz="2400" b="1" noProof="0" dirty="0">
                <a:solidFill>
                  <a:srgbClr val="FFFFFF"/>
                </a:solidFill>
                <a:latin typeface="Arial" panose="020B0604020202020204" pitchFamily="34" charset="0"/>
                <a:ea typeface="Cambria" pitchFamily="34" charset="-122"/>
                <a:cs typeface="Arial" panose="020B0604020202020204" pitchFamily="34" charset="0"/>
              </a:rPr>
              <a:t>3</a:t>
            </a:r>
            <a:endParaRPr lang="en-ZA" sz="2400" noProof="0" dirty="0">
              <a:latin typeface="Arial" panose="020B0604020202020204" pitchFamily="34" charset="0"/>
              <a:cs typeface="Arial" panose="020B0604020202020204" pitchFamily="34" charset="0"/>
            </a:endParaRPr>
          </a:p>
        </p:txBody>
      </p:sp>
      <p:sp>
        <p:nvSpPr>
          <p:cNvPr id="32" name="Text 18">
            <a:extLst>
              <a:ext uri="{FF2B5EF4-FFF2-40B4-BE49-F238E27FC236}">
                <a16:creationId xmlns:a16="http://schemas.microsoft.com/office/drawing/2014/main" id="{57B24ED9-0A89-4BD8-E97B-FC9590152324}"/>
              </a:ext>
            </a:extLst>
          </p:cNvPr>
          <p:cNvSpPr/>
          <p:nvPr/>
        </p:nvSpPr>
        <p:spPr>
          <a:xfrm>
            <a:off x="5102096" y="2229425"/>
            <a:ext cx="2055298" cy="513741"/>
          </a:xfrm>
          <a:prstGeom prst="rect">
            <a:avLst/>
          </a:prstGeom>
          <a:noFill/>
          <a:ln/>
        </p:spPr>
        <p:txBody>
          <a:bodyPr wrap="square" lIns="0" tIns="0" rIns="0" bIns="0" rtlCol="0" anchor="ctr"/>
          <a:lstStyle/>
          <a:p>
            <a:pPr marL="0" indent="0" algn="ctr">
              <a:buNone/>
            </a:pPr>
            <a:r>
              <a:rPr lang="en-ZA" sz="2000" b="1" noProof="0" dirty="0">
                <a:solidFill>
                  <a:srgbClr val="E8A820"/>
                </a:solidFill>
                <a:latin typeface="Arial" panose="020B0604020202020204" pitchFamily="34" charset="0"/>
                <a:ea typeface="Cambria" pitchFamily="34" charset="-122"/>
                <a:cs typeface="Arial" panose="020B0604020202020204" pitchFamily="34" charset="0"/>
              </a:rPr>
              <a:t>Film Fabrication</a:t>
            </a:r>
            <a:endParaRPr lang="en-ZA" sz="2000" noProof="0" dirty="0">
              <a:latin typeface="Arial" panose="020B0604020202020204" pitchFamily="34" charset="0"/>
              <a:cs typeface="Arial" panose="020B0604020202020204" pitchFamily="34" charset="0"/>
            </a:endParaRPr>
          </a:p>
        </p:txBody>
      </p:sp>
      <p:sp>
        <p:nvSpPr>
          <p:cNvPr id="33" name="Text 19">
            <a:extLst>
              <a:ext uri="{FF2B5EF4-FFF2-40B4-BE49-F238E27FC236}">
                <a16:creationId xmlns:a16="http://schemas.microsoft.com/office/drawing/2014/main" id="{2355C7DE-D3E3-4B67-4F10-A01005347CE7}"/>
              </a:ext>
            </a:extLst>
          </p:cNvPr>
          <p:cNvSpPr/>
          <p:nvPr/>
        </p:nvSpPr>
        <p:spPr>
          <a:xfrm>
            <a:off x="5127787" y="2789870"/>
            <a:ext cx="2003915" cy="2685467"/>
          </a:xfrm>
          <a:prstGeom prst="rect">
            <a:avLst/>
          </a:prstGeom>
          <a:noFill/>
          <a:ln/>
        </p:spPr>
        <p:txBody>
          <a:bodyPr wrap="square" lIns="25400" tIns="25400" rIns="25400" bIns="25400" rtlCol="0" anchor="t"/>
          <a:lstStyle/>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HCl doped solution</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spin-coated on</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Si wafer &amp; ITO glass Substrates</a:t>
            </a:r>
            <a:endParaRPr lang="en-ZA" sz="1600" noProof="0" dirty="0">
              <a:latin typeface="Arial" panose="020B0604020202020204" pitchFamily="34" charset="0"/>
              <a:cs typeface="Arial" panose="020B0604020202020204" pitchFamily="34" charset="0"/>
            </a:endParaRPr>
          </a:p>
        </p:txBody>
      </p:sp>
      <p:sp>
        <p:nvSpPr>
          <p:cNvPr id="35" name="Shape 21">
            <a:extLst>
              <a:ext uri="{FF2B5EF4-FFF2-40B4-BE49-F238E27FC236}">
                <a16:creationId xmlns:a16="http://schemas.microsoft.com/office/drawing/2014/main" id="{CFAFCAB5-630F-76DF-2E5B-834AF7C763CE}"/>
              </a:ext>
            </a:extLst>
          </p:cNvPr>
          <p:cNvSpPr/>
          <p:nvPr/>
        </p:nvSpPr>
        <p:spPr>
          <a:xfrm>
            <a:off x="7465688" y="1225294"/>
            <a:ext cx="2209445" cy="4413506"/>
          </a:xfrm>
          <a:prstGeom prst="roundRect">
            <a:avLst>
              <a:gd name="adj" fmla="val 5814"/>
            </a:avLst>
          </a:prstGeom>
          <a:solidFill>
            <a:srgbClr val="7B3F00"/>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36" name="Shape 22">
            <a:extLst>
              <a:ext uri="{FF2B5EF4-FFF2-40B4-BE49-F238E27FC236}">
                <a16:creationId xmlns:a16="http://schemas.microsoft.com/office/drawing/2014/main" id="{45031703-42E7-858B-A379-EFFA0A61168F}"/>
              </a:ext>
            </a:extLst>
          </p:cNvPr>
          <p:cNvSpPr/>
          <p:nvPr/>
        </p:nvSpPr>
        <p:spPr>
          <a:xfrm>
            <a:off x="8185042" y="1365405"/>
            <a:ext cx="719354" cy="653853"/>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37" name="Image 4" descr="preencoded.png">
            <a:extLst>
              <a:ext uri="{FF2B5EF4-FFF2-40B4-BE49-F238E27FC236}">
                <a16:creationId xmlns:a16="http://schemas.microsoft.com/office/drawing/2014/main" id="{8AD5C868-07F5-B365-98CE-A718B4BE21EA}"/>
              </a:ext>
            </a:extLst>
          </p:cNvPr>
          <p:cNvPicPr>
            <a:picLocks noChangeAspect="1"/>
          </p:cNvPicPr>
          <p:nvPr/>
        </p:nvPicPr>
        <p:blipFill>
          <a:blip r:embed="rId6"/>
          <a:stretch>
            <a:fillRect/>
          </a:stretch>
        </p:blipFill>
        <p:spPr>
          <a:xfrm>
            <a:off x="8285752" y="1456945"/>
            <a:ext cx="517935" cy="470774"/>
          </a:xfrm>
          <a:prstGeom prst="rect">
            <a:avLst/>
          </a:prstGeom>
        </p:spPr>
      </p:pic>
      <p:sp>
        <p:nvSpPr>
          <p:cNvPr id="38" name="Text 23">
            <a:extLst>
              <a:ext uri="{FF2B5EF4-FFF2-40B4-BE49-F238E27FC236}">
                <a16:creationId xmlns:a16="http://schemas.microsoft.com/office/drawing/2014/main" id="{4E96EE8A-EF18-1ED9-EBDA-6C382530ABA5}"/>
              </a:ext>
            </a:extLst>
          </p:cNvPr>
          <p:cNvSpPr/>
          <p:nvPr/>
        </p:nvSpPr>
        <p:spPr>
          <a:xfrm>
            <a:off x="8185042" y="1365405"/>
            <a:ext cx="719354" cy="653853"/>
          </a:xfrm>
          <a:prstGeom prst="rect">
            <a:avLst/>
          </a:prstGeom>
          <a:noFill/>
          <a:ln/>
        </p:spPr>
        <p:txBody>
          <a:bodyPr wrap="square" lIns="0" tIns="0" rIns="0" bIns="0" rtlCol="0" anchor="ctr"/>
          <a:lstStyle/>
          <a:p>
            <a:pPr marL="0" indent="0" algn="ctr">
              <a:buNone/>
            </a:pPr>
            <a:r>
              <a:rPr lang="en-ZA" sz="1800" b="1" noProof="0" dirty="0">
                <a:solidFill>
                  <a:srgbClr val="FFFFFF"/>
                </a:solidFill>
                <a:latin typeface="Arial" panose="020B0604020202020204" pitchFamily="34" charset="0"/>
                <a:ea typeface="Cambria" pitchFamily="34" charset="-122"/>
                <a:cs typeface="Arial" panose="020B0604020202020204" pitchFamily="34" charset="0"/>
              </a:rPr>
              <a:t>4</a:t>
            </a:r>
            <a:endParaRPr lang="en-ZA" sz="1800" noProof="0" dirty="0">
              <a:latin typeface="Arial" panose="020B0604020202020204" pitchFamily="34" charset="0"/>
              <a:cs typeface="Arial" panose="020B0604020202020204" pitchFamily="34" charset="0"/>
            </a:endParaRPr>
          </a:p>
        </p:txBody>
      </p:sp>
      <p:sp>
        <p:nvSpPr>
          <p:cNvPr id="39" name="Text 24">
            <a:extLst>
              <a:ext uri="{FF2B5EF4-FFF2-40B4-BE49-F238E27FC236}">
                <a16:creationId xmlns:a16="http://schemas.microsoft.com/office/drawing/2014/main" id="{A0D60473-BC17-54D5-8694-6EA14C9A4E16}"/>
              </a:ext>
            </a:extLst>
          </p:cNvPr>
          <p:cNvSpPr/>
          <p:nvPr/>
        </p:nvSpPr>
        <p:spPr>
          <a:xfrm>
            <a:off x="7542762" y="2229425"/>
            <a:ext cx="2055298" cy="513741"/>
          </a:xfrm>
          <a:prstGeom prst="rect">
            <a:avLst/>
          </a:prstGeom>
          <a:noFill/>
          <a:ln/>
        </p:spPr>
        <p:txBody>
          <a:bodyPr wrap="square" lIns="0" tIns="0" rIns="0" bIns="0" rtlCol="0" anchor="ctr"/>
          <a:lstStyle/>
          <a:p>
            <a:pPr marL="0" indent="0" algn="ctr">
              <a:buNone/>
            </a:pPr>
            <a:r>
              <a:rPr lang="en-ZA" sz="2400" b="1" noProof="0" dirty="0">
                <a:solidFill>
                  <a:srgbClr val="E8A820"/>
                </a:solidFill>
                <a:latin typeface="Arial" panose="020B0604020202020204" pitchFamily="34" charset="0"/>
                <a:ea typeface="Cambria" pitchFamily="34" charset="-122"/>
                <a:cs typeface="Arial" panose="020B0604020202020204" pitchFamily="34" charset="0"/>
              </a:rPr>
              <a:t>Contacts</a:t>
            </a:r>
            <a:endParaRPr lang="en-ZA" sz="2400" noProof="0" dirty="0">
              <a:latin typeface="Arial" panose="020B0604020202020204" pitchFamily="34" charset="0"/>
              <a:cs typeface="Arial" panose="020B0604020202020204" pitchFamily="34" charset="0"/>
            </a:endParaRPr>
          </a:p>
        </p:txBody>
      </p:sp>
      <p:sp>
        <p:nvSpPr>
          <p:cNvPr id="40" name="Text 25">
            <a:extLst>
              <a:ext uri="{FF2B5EF4-FFF2-40B4-BE49-F238E27FC236}">
                <a16:creationId xmlns:a16="http://schemas.microsoft.com/office/drawing/2014/main" id="{3C82A2AB-1F79-5801-8E31-3BB19A81EA72}"/>
              </a:ext>
            </a:extLst>
          </p:cNvPr>
          <p:cNvSpPr/>
          <p:nvPr/>
        </p:nvSpPr>
        <p:spPr>
          <a:xfrm>
            <a:off x="7568453" y="2789870"/>
            <a:ext cx="2003915" cy="2685467"/>
          </a:xfrm>
          <a:prstGeom prst="rect">
            <a:avLst/>
          </a:prstGeom>
          <a:noFill/>
          <a:ln/>
        </p:spPr>
        <p:txBody>
          <a:bodyPr wrap="square" lIns="25400" tIns="25400" rIns="25400" bIns="25400" rtlCol="0" anchor="t"/>
          <a:lstStyle/>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Al: e-beam evaporation</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(Si devices)</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Ag: silver paste</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(ITO devices)</a:t>
            </a:r>
            <a:endParaRPr lang="en-ZA" sz="1600" noProof="0" dirty="0">
              <a:latin typeface="Arial" panose="020B0604020202020204" pitchFamily="34" charset="0"/>
              <a:cs typeface="Arial" panose="020B0604020202020204" pitchFamily="34" charset="0"/>
            </a:endParaRPr>
          </a:p>
        </p:txBody>
      </p:sp>
      <p:sp>
        <p:nvSpPr>
          <p:cNvPr id="42" name="Shape 27">
            <a:extLst>
              <a:ext uri="{FF2B5EF4-FFF2-40B4-BE49-F238E27FC236}">
                <a16:creationId xmlns:a16="http://schemas.microsoft.com/office/drawing/2014/main" id="{05760229-7561-5440-353D-8878D122492C}"/>
              </a:ext>
            </a:extLst>
          </p:cNvPr>
          <p:cNvSpPr/>
          <p:nvPr/>
        </p:nvSpPr>
        <p:spPr>
          <a:xfrm>
            <a:off x="9906354" y="1225294"/>
            <a:ext cx="2209445" cy="4413506"/>
          </a:xfrm>
          <a:prstGeom prst="roundRect">
            <a:avLst>
              <a:gd name="adj" fmla="val 5814"/>
            </a:avLst>
          </a:prstGeom>
          <a:solidFill>
            <a:srgbClr val="4A1080"/>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43" name="Shape 28">
            <a:extLst>
              <a:ext uri="{FF2B5EF4-FFF2-40B4-BE49-F238E27FC236}">
                <a16:creationId xmlns:a16="http://schemas.microsoft.com/office/drawing/2014/main" id="{30D4654B-F53F-31C8-F959-F3AC220FCF36}"/>
              </a:ext>
            </a:extLst>
          </p:cNvPr>
          <p:cNvSpPr/>
          <p:nvPr/>
        </p:nvSpPr>
        <p:spPr>
          <a:xfrm>
            <a:off x="10625708" y="1365405"/>
            <a:ext cx="719354" cy="653853"/>
          </a:xfrm>
          <a:prstGeom prst="ellipse">
            <a:avLst/>
          </a:prstGeom>
          <a:solidFill>
            <a:srgbClr val="1B4F8A"/>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44" name="Image 5" descr="preencoded.png">
            <a:extLst>
              <a:ext uri="{FF2B5EF4-FFF2-40B4-BE49-F238E27FC236}">
                <a16:creationId xmlns:a16="http://schemas.microsoft.com/office/drawing/2014/main" id="{01F4AF5A-9C06-09B4-166E-BB8431525168}"/>
              </a:ext>
            </a:extLst>
          </p:cNvPr>
          <p:cNvPicPr>
            <a:picLocks noChangeAspect="1"/>
          </p:cNvPicPr>
          <p:nvPr/>
        </p:nvPicPr>
        <p:blipFill>
          <a:blip r:embed="rId7"/>
          <a:stretch>
            <a:fillRect/>
          </a:stretch>
        </p:blipFill>
        <p:spPr>
          <a:xfrm>
            <a:off x="10726418" y="1456945"/>
            <a:ext cx="517935" cy="470774"/>
          </a:xfrm>
          <a:prstGeom prst="rect">
            <a:avLst/>
          </a:prstGeom>
        </p:spPr>
      </p:pic>
      <p:sp>
        <p:nvSpPr>
          <p:cNvPr id="45" name="Text 29">
            <a:extLst>
              <a:ext uri="{FF2B5EF4-FFF2-40B4-BE49-F238E27FC236}">
                <a16:creationId xmlns:a16="http://schemas.microsoft.com/office/drawing/2014/main" id="{C9B47991-8ABA-15C9-6390-9B0AC7164AAD}"/>
              </a:ext>
            </a:extLst>
          </p:cNvPr>
          <p:cNvSpPr/>
          <p:nvPr/>
        </p:nvSpPr>
        <p:spPr>
          <a:xfrm>
            <a:off x="10625708" y="1365405"/>
            <a:ext cx="719354" cy="653853"/>
          </a:xfrm>
          <a:prstGeom prst="rect">
            <a:avLst/>
          </a:prstGeom>
          <a:noFill/>
          <a:ln/>
        </p:spPr>
        <p:txBody>
          <a:bodyPr wrap="square" lIns="0" tIns="0" rIns="0" bIns="0" rtlCol="0" anchor="ctr"/>
          <a:lstStyle/>
          <a:p>
            <a:pPr marL="0" indent="0" algn="ctr">
              <a:buNone/>
            </a:pPr>
            <a:r>
              <a:rPr lang="en-ZA" sz="1800" b="1" noProof="0" dirty="0">
                <a:solidFill>
                  <a:srgbClr val="FFFFFF"/>
                </a:solidFill>
                <a:latin typeface="Arial" panose="020B0604020202020204" pitchFamily="34" charset="0"/>
                <a:ea typeface="Cambria" pitchFamily="34" charset="-122"/>
                <a:cs typeface="Arial" panose="020B0604020202020204" pitchFamily="34" charset="0"/>
              </a:rPr>
              <a:t>5</a:t>
            </a:r>
            <a:endParaRPr lang="en-ZA" sz="1800" noProof="0" dirty="0">
              <a:latin typeface="Arial" panose="020B0604020202020204" pitchFamily="34" charset="0"/>
              <a:cs typeface="Arial" panose="020B0604020202020204" pitchFamily="34" charset="0"/>
            </a:endParaRPr>
          </a:p>
        </p:txBody>
      </p:sp>
      <p:sp>
        <p:nvSpPr>
          <p:cNvPr id="46" name="Text 30">
            <a:extLst>
              <a:ext uri="{FF2B5EF4-FFF2-40B4-BE49-F238E27FC236}">
                <a16:creationId xmlns:a16="http://schemas.microsoft.com/office/drawing/2014/main" id="{1F6EC671-7084-85EF-C250-DA5366DB61F2}"/>
              </a:ext>
            </a:extLst>
          </p:cNvPr>
          <p:cNvSpPr/>
          <p:nvPr/>
        </p:nvSpPr>
        <p:spPr>
          <a:xfrm>
            <a:off x="9906353" y="2229425"/>
            <a:ext cx="2209445" cy="513741"/>
          </a:xfrm>
          <a:prstGeom prst="rect">
            <a:avLst/>
          </a:prstGeom>
          <a:noFill/>
          <a:ln/>
        </p:spPr>
        <p:txBody>
          <a:bodyPr wrap="square" lIns="0" tIns="0" rIns="0" bIns="0" rtlCol="0" anchor="ctr"/>
          <a:lstStyle/>
          <a:p>
            <a:pPr marL="0" indent="0" algn="ctr">
              <a:buNone/>
            </a:pPr>
            <a:r>
              <a:rPr lang="en-ZA" sz="2100" b="1" noProof="0" dirty="0">
                <a:solidFill>
                  <a:srgbClr val="E8A820"/>
                </a:solidFill>
                <a:latin typeface="Arial" panose="020B0604020202020204" pitchFamily="34" charset="0"/>
                <a:ea typeface="Cambria" pitchFamily="34" charset="-122"/>
                <a:cs typeface="Arial" panose="020B0604020202020204" pitchFamily="34" charset="0"/>
              </a:rPr>
              <a:t>Characterisation</a:t>
            </a:r>
            <a:endParaRPr lang="en-ZA" sz="2100" noProof="0" dirty="0">
              <a:latin typeface="Arial" panose="020B0604020202020204" pitchFamily="34" charset="0"/>
              <a:cs typeface="Arial" panose="020B0604020202020204" pitchFamily="34" charset="0"/>
            </a:endParaRPr>
          </a:p>
        </p:txBody>
      </p:sp>
      <p:sp>
        <p:nvSpPr>
          <p:cNvPr id="47" name="Text 31">
            <a:extLst>
              <a:ext uri="{FF2B5EF4-FFF2-40B4-BE49-F238E27FC236}">
                <a16:creationId xmlns:a16="http://schemas.microsoft.com/office/drawing/2014/main" id="{2B7EF345-2445-307C-B10C-AD4AA8DA28F6}"/>
              </a:ext>
            </a:extLst>
          </p:cNvPr>
          <p:cNvSpPr/>
          <p:nvPr/>
        </p:nvSpPr>
        <p:spPr>
          <a:xfrm>
            <a:off x="9941630" y="2799369"/>
            <a:ext cx="2003915" cy="2685467"/>
          </a:xfrm>
          <a:prstGeom prst="rect">
            <a:avLst/>
          </a:prstGeom>
          <a:noFill/>
          <a:ln/>
        </p:spPr>
        <p:txBody>
          <a:bodyPr wrap="square" lIns="25400" tIns="25400" rIns="25400" bIns="25400" rtlCol="0" anchor="t"/>
          <a:lstStyle/>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FTIR </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XRD </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 SEM</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UV-Vis (Tauc)</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I-V at 300 K, ±1V</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(Keithley 2700E)</a:t>
            </a:r>
            <a:endParaRPr lang="en-ZA" sz="1600" noProof="0" dirty="0">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06D5DE97-680D-1EB3-51B1-AB881E724130}"/>
              </a:ext>
            </a:extLst>
          </p:cNvPr>
          <p:cNvGrpSpPr/>
          <p:nvPr/>
        </p:nvGrpSpPr>
        <p:grpSpPr>
          <a:xfrm>
            <a:off x="5725921" y="5953161"/>
            <a:ext cx="685800" cy="685800"/>
            <a:chOff x="5725921" y="5953161"/>
            <a:chExt cx="685800" cy="685800"/>
          </a:xfrm>
        </p:grpSpPr>
        <p:sp>
          <p:nvSpPr>
            <p:cNvPr id="51" name="Oval 50">
              <a:extLst>
                <a:ext uri="{FF2B5EF4-FFF2-40B4-BE49-F238E27FC236}">
                  <a16:creationId xmlns:a16="http://schemas.microsoft.com/office/drawing/2014/main" id="{8BC4C93F-FE01-191B-0282-AB7BF17DCCA5}"/>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52" name="TextBox 51">
              <a:extLst>
                <a:ext uri="{FF2B5EF4-FFF2-40B4-BE49-F238E27FC236}">
                  <a16:creationId xmlns:a16="http://schemas.microsoft.com/office/drawing/2014/main" id="{8612B9E5-7FEE-2B02-42E9-4AD839051D40}"/>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5</a:t>
              </a:r>
            </a:p>
          </p:txBody>
        </p:sp>
      </p:grpSp>
      <p:sp>
        <p:nvSpPr>
          <p:cNvPr id="13" name="Shape 8">
            <a:extLst>
              <a:ext uri="{FF2B5EF4-FFF2-40B4-BE49-F238E27FC236}">
                <a16:creationId xmlns:a16="http://schemas.microsoft.com/office/drawing/2014/main" id="{A517D7E9-7967-201F-2EFF-3C67BF401A1F}"/>
              </a:ext>
            </a:extLst>
          </p:cNvPr>
          <p:cNvSpPr/>
          <p:nvPr/>
        </p:nvSpPr>
        <p:spPr>
          <a:xfrm>
            <a:off x="2378826" y="3397019"/>
            <a:ext cx="205530" cy="0"/>
          </a:xfrm>
          <a:prstGeom prst="line">
            <a:avLst/>
          </a:prstGeom>
          <a:noFill/>
          <a:ln w="66675" cap="rnd">
            <a:solidFill>
              <a:srgbClr val="E8A820"/>
            </a:solidFill>
            <a:prstDash val="solid"/>
            <a:tailEnd type="oval"/>
          </a:ln>
        </p:spPr>
        <p:txBody>
          <a:bodyPr/>
          <a:lstStyle/>
          <a:p>
            <a:endParaRPr lang="en-ZA" sz="6000" noProof="0" dirty="0">
              <a:latin typeface="Arial" panose="020B0604020202020204" pitchFamily="34" charset="0"/>
              <a:cs typeface="Arial" panose="020B0604020202020204" pitchFamily="34" charset="0"/>
            </a:endParaRPr>
          </a:p>
        </p:txBody>
      </p:sp>
      <p:sp>
        <p:nvSpPr>
          <p:cNvPr id="27" name="Shape 14">
            <a:extLst>
              <a:ext uri="{FF2B5EF4-FFF2-40B4-BE49-F238E27FC236}">
                <a16:creationId xmlns:a16="http://schemas.microsoft.com/office/drawing/2014/main" id="{BF1BBCC9-DCA6-4439-0AE1-5346ADF643C0}"/>
              </a:ext>
            </a:extLst>
          </p:cNvPr>
          <p:cNvSpPr/>
          <p:nvPr/>
        </p:nvSpPr>
        <p:spPr>
          <a:xfrm>
            <a:off x="4793801" y="3397019"/>
            <a:ext cx="205530" cy="0"/>
          </a:xfrm>
          <a:prstGeom prst="line">
            <a:avLst/>
          </a:prstGeom>
          <a:noFill/>
          <a:ln w="66675">
            <a:solidFill>
              <a:srgbClr val="E8A820"/>
            </a:solidFill>
            <a:prstDash val="solid"/>
            <a:tailEnd type="oval"/>
          </a:ln>
        </p:spPr>
        <p:txBody>
          <a:bodyPr/>
          <a:lstStyle/>
          <a:p>
            <a:endParaRPr lang="en-ZA" noProof="0" dirty="0">
              <a:latin typeface="Arial" panose="020B0604020202020204" pitchFamily="34" charset="0"/>
              <a:cs typeface="Arial" panose="020B0604020202020204" pitchFamily="34" charset="0"/>
            </a:endParaRPr>
          </a:p>
        </p:txBody>
      </p:sp>
      <p:sp>
        <p:nvSpPr>
          <p:cNvPr id="34" name="Shape 20">
            <a:extLst>
              <a:ext uri="{FF2B5EF4-FFF2-40B4-BE49-F238E27FC236}">
                <a16:creationId xmlns:a16="http://schemas.microsoft.com/office/drawing/2014/main" id="{3CC1F5AD-F0FB-D8DA-9247-463F4B7269B9}"/>
              </a:ext>
            </a:extLst>
          </p:cNvPr>
          <p:cNvSpPr/>
          <p:nvPr/>
        </p:nvSpPr>
        <p:spPr>
          <a:xfrm>
            <a:off x="7234467" y="3397019"/>
            <a:ext cx="205530" cy="0"/>
          </a:xfrm>
          <a:prstGeom prst="line">
            <a:avLst/>
          </a:prstGeom>
          <a:noFill/>
          <a:ln w="66675">
            <a:solidFill>
              <a:srgbClr val="E8A820"/>
            </a:solidFill>
            <a:prstDash val="solid"/>
            <a:tailEnd type="oval"/>
          </a:ln>
        </p:spPr>
        <p:txBody>
          <a:bodyPr/>
          <a:lstStyle/>
          <a:p>
            <a:endParaRPr lang="en-ZA" noProof="0" dirty="0">
              <a:latin typeface="Arial" panose="020B0604020202020204" pitchFamily="34" charset="0"/>
              <a:cs typeface="Arial" panose="020B0604020202020204" pitchFamily="34" charset="0"/>
            </a:endParaRPr>
          </a:p>
        </p:txBody>
      </p:sp>
      <p:sp>
        <p:nvSpPr>
          <p:cNvPr id="41" name="Shape 26">
            <a:extLst>
              <a:ext uri="{FF2B5EF4-FFF2-40B4-BE49-F238E27FC236}">
                <a16:creationId xmlns:a16="http://schemas.microsoft.com/office/drawing/2014/main" id="{8FC816E7-0EB7-1C74-A33F-8A44812E0637}"/>
              </a:ext>
            </a:extLst>
          </p:cNvPr>
          <p:cNvSpPr/>
          <p:nvPr/>
        </p:nvSpPr>
        <p:spPr>
          <a:xfrm>
            <a:off x="9675133" y="3397019"/>
            <a:ext cx="205530" cy="0"/>
          </a:xfrm>
          <a:prstGeom prst="line">
            <a:avLst/>
          </a:prstGeom>
          <a:noFill/>
          <a:ln w="66675">
            <a:solidFill>
              <a:srgbClr val="E8A820"/>
            </a:solidFill>
            <a:prstDash val="solid"/>
            <a:tailEnd type="oval"/>
          </a:ln>
        </p:spPr>
        <p:txBody>
          <a:bodyPr/>
          <a:lstStyle/>
          <a:p>
            <a:endParaRPr lang="en-ZA"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91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5CB95-F8AA-7FA9-D06D-7D37AA6149A9}"/>
            </a:ext>
          </a:extLst>
        </p:cNvPr>
        <p:cNvGrpSpPr/>
        <p:nvPr/>
      </p:nvGrpSpPr>
      <p:grpSpPr>
        <a:xfrm>
          <a:off x="0" y="0"/>
          <a:ext cx="0" cy="0"/>
          <a:chOff x="0" y="0"/>
          <a:chExt cx="0" cy="0"/>
        </a:xfrm>
      </p:grpSpPr>
      <p:sp>
        <p:nvSpPr>
          <p:cNvPr id="4" name="Shape 0">
            <a:extLst>
              <a:ext uri="{FF2B5EF4-FFF2-40B4-BE49-F238E27FC236}">
                <a16:creationId xmlns:a16="http://schemas.microsoft.com/office/drawing/2014/main" id="{B4387F2B-8CBB-9888-BB63-43E61A663A88}"/>
              </a:ext>
            </a:extLst>
          </p:cNvPr>
          <p:cNvSpPr/>
          <p:nvPr/>
        </p:nvSpPr>
        <p:spPr>
          <a:xfrm>
            <a:off x="0" y="-1"/>
            <a:ext cx="12192000" cy="1152143"/>
          </a:xfrm>
          <a:prstGeom prst="rect">
            <a:avLst/>
          </a:prstGeom>
          <a:solidFill>
            <a:srgbClr val="1B4F8A"/>
          </a:solidFill>
          <a:ln/>
        </p:spPr>
        <p:txBody>
          <a:bodyPr/>
          <a:lstStyle/>
          <a:p>
            <a:endParaRPr lang="en-ZA" sz="3600" noProof="0" dirty="0">
              <a:latin typeface="Arial" panose="020B0604020202020204" pitchFamily="34" charset="0"/>
              <a:cs typeface="Arial" panose="020B0604020202020204" pitchFamily="34" charset="0"/>
            </a:endParaRPr>
          </a:p>
        </p:txBody>
      </p:sp>
      <p:sp>
        <p:nvSpPr>
          <p:cNvPr id="5" name="Text 1">
            <a:extLst>
              <a:ext uri="{FF2B5EF4-FFF2-40B4-BE49-F238E27FC236}">
                <a16:creationId xmlns:a16="http://schemas.microsoft.com/office/drawing/2014/main" id="{4616300D-87D2-4F74-6F3D-1F5BB827DFAF}"/>
              </a:ext>
            </a:extLst>
          </p:cNvPr>
          <p:cNvSpPr/>
          <p:nvPr/>
        </p:nvSpPr>
        <p:spPr>
          <a:xfrm>
            <a:off x="411480" y="73151"/>
            <a:ext cx="11094720" cy="658367"/>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Experimental Approach</a:t>
            </a:r>
            <a:endParaRPr lang="en-ZA" sz="4000" noProof="0" dirty="0">
              <a:latin typeface="Arial" panose="020B0604020202020204" pitchFamily="34" charset="0"/>
              <a:cs typeface="Arial" panose="020B0604020202020204" pitchFamily="34" charset="0"/>
            </a:endParaRPr>
          </a:p>
        </p:txBody>
      </p:sp>
      <p:sp>
        <p:nvSpPr>
          <p:cNvPr id="6" name="Text 2">
            <a:extLst>
              <a:ext uri="{FF2B5EF4-FFF2-40B4-BE49-F238E27FC236}">
                <a16:creationId xmlns:a16="http://schemas.microsoft.com/office/drawing/2014/main" id="{FC0D62EB-ED34-D3E3-A619-EFD068D61A2B}"/>
              </a:ext>
            </a:extLst>
          </p:cNvPr>
          <p:cNvSpPr/>
          <p:nvPr/>
        </p:nvSpPr>
        <p:spPr>
          <a:xfrm>
            <a:off x="433251" y="711552"/>
            <a:ext cx="11094720" cy="351129"/>
          </a:xfrm>
          <a:prstGeom prst="rect">
            <a:avLst/>
          </a:prstGeom>
          <a:noFill/>
          <a:ln/>
        </p:spPr>
        <p:txBody>
          <a:bodyPr wrap="square" lIns="0" tIns="0" rIns="0" bIns="0" rtlCol="0" anchor="ctr"/>
          <a:lstStyle/>
          <a:p>
            <a:pPr marL="0" indent="0">
              <a:buNone/>
            </a:pPr>
            <a:r>
              <a:rPr lang="en-ZA" sz="2400" noProof="0" dirty="0">
                <a:solidFill>
                  <a:srgbClr val="CADCFC"/>
                </a:solidFill>
                <a:latin typeface="Arial" panose="020B0604020202020204" pitchFamily="34" charset="0"/>
                <a:ea typeface="Calibri" pitchFamily="34" charset="-122"/>
                <a:cs typeface="Arial" panose="020B0604020202020204" pitchFamily="34" charset="0"/>
              </a:rPr>
              <a:t>Synthesis</a:t>
            </a:r>
            <a:endParaRPr lang="en-ZA" sz="2400" noProof="0" dirty="0">
              <a:latin typeface="Arial" panose="020B0604020202020204" pitchFamily="34" charset="0"/>
              <a:cs typeface="Arial" panose="020B0604020202020204" pitchFamily="34" charset="0"/>
            </a:endParaRPr>
          </a:p>
        </p:txBody>
      </p:sp>
      <p:sp>
        <p:nvSpPr>
          <p:cNvPr id="7" name="Shape 3">
            <a:extLst>
              <a:ext uri="{FF2B5EF4-FFF2-40B4-BE49-F238E27FC236}">
                <a16:creationId xmlns:a16="http://schemas.microsoft.com/office/drawing/2014/main" id="{BB10F28B-C9E7-54EB-F218-A2DAC2E4443E}"/>
              </a:ext>
            </a:extLst>
          </p:cNvPr>
          <p:cNvSpPr/>
          <p:nvPr/>
        </p:nvSpPr>
        <p:spPr>
          <a:xfrm>
            <a:off x="188379" y="1280158"/>
            <a:ext cx="2209445" cy="4413506"/>
          </a:xfrm>
          <a:prstGeom prst="roundRect">
            <a:avLst>
              <a:gd name="adj" fmla="val 5814"/>
            </a:avLst>
          </a:prstGeom>
          <a:solidFill>
            <a:srgbClr val="1B4F8A"/>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8" name="Shape 4">
            <a:extLst>
              <a:ext uri="{FF2B5EF4-FFF2-40B4-BE49-F238E27FC236}">
                <a16:creationId xmlns:a16="http://schemas.microsoft.com/office/drawing/2014/main" id="{71FCFB51-ABD5-4A26-2E74-48D492D1268B}"/>
              </a:ext>
            </a:extLst>
          </p:cNvPr>
          <p:cNvSpPr/>
          <p:nvPr/>
        </p:nvSpPr>
        <p:spPr>
          <a:xfrm>
            <a:off x="891099" y="1331025"/>
            <a:ext cx="896598" cy="864020"/>
          </a:xfrm>
          <a:prstGeom prst="ellipse">
            <a:avLst/>
          </a:prstGeom>
          <a:solidFill>
            <a:srgbClr val="1B4F8A"/>
          </a:solidFill>
          <a:ln>
            <a:solidFill>
              <a:schemeClr val="bg1"/>
            </a:solidFill>
          </a:ln>
          <a:effectLst>
            <a:outerShdw blurRad="50800" dist="25400" dir="2700000" algn="bl" rotWithShape="0">
              <a:srgbClr val="000000">
                <a:alpha val="10000"/>
              </a:srgbClr>
            </a:outerShdw>
          </a:effectLst>
        </p:spPr>
        <p:txBody>
          <a:bodyPr/>
          <a:lstStyle/>
          <a:p>
            <a:endParaRPr lang="en-ZA" noProof="0" dirty="0">
              <a:latin typeface="Arial" panose="020B0604020202020204" pitchFamily="34" charset="0"/>
              <a:cs typeface="Arial" panose="020B0604020202020204" pitchFamily="34" charset="0"/>
            </a:endParaRPr>
          </a:p>
        </p:txBody>
      </p:sp>
      <p:pic>
        <p:nvPicPr>
          <p:cNvPr id="9" name="Image 1" descr="preencoded.png">
            <a:extLst>
              <a:ext uri="{FF2B5EF4-FFF2-40B4-BE49-F238E27FC236}">
                <a16:creationId xmlns:a16="http://schemas.microsoft.com/office/drawing/2014/main" id="{31998D25-F55A-BF2C-268B-9296BE9B61C0}"/>
              </a:ext>
            </a:extLst>
          </p:cNvPr>
          <p:cNvPicPr>
            <a:picLocks noChangeAspect="1"/>
          </p:cNvPicPr>
          <p:nvPr/>
        </p:nvPicPr>
        <p:blipFill>
          <a:blip r:embed="rId3"/>
          <a:stretch>
            <a:fillRect/>
          </a:stretch>
        </p:blipFill>
        <p:spPr>
          <a:xfrm>
            <a:off x="975725" y="1521560"/>
            <a:ext cx="634751" cy="576953"/>
          </a:xfrm>
          <a:prstGeom prst="rect">
            <a:avLst/>
          </a:prstGeom>
        </p:spPr>
      </p:pic>
      <p:sp>
        <p:nvSpPr>
          <p:cNvPr id="11" name="Text 6">
            <a:extLst>
              <a:ext uri="{FF2B5EF4-FFF2-40B4-BE49-F238E27FC236}">
                <a16:creationId xmlns:a16="http://schemas.microsoft.com/office/drawing/2014/main" id="{251138AB-5AB6-A4C0-EC47-2E7709A4BD6B}"/>
              </a:ext>
            </a:extLst>
          </p:cNvPr>
          <p:cNvSpPr/>
          <p:nvPr/>
        </p:nvSpPr>
        <p:spPr>
          <a:xfrm>
            <a:off x="220764" y="2229425"/>
            <a:ext cx="2055298" cy="513741"/>
          </a:xfrm>
          <a:prstGeom prst="rect">
            <a:avLst/>
          </a:prstGeom>
          <a:noFill/>
          <a:ln/>
        </p:spPr>
        <p:txBody>
          <a:bodyPr wrap="square" lIns="0" tIns="0" rIns="0" bIns="0" rtlCol="0" anchor="ctr"/>
          <a:lstStyle/>
          <a:p>
            <a:pPr marL="0" indent="0" algn="ctr">
              <a:buNone/>
            </a:pPr>
            <a:r>
              <a:rPr lang="en-ZA" sz="2000" b="1" noProof="0" dirty="0">
                <a:solidFill>
                  <a:srgbClr val="E8A820"/>
                </a:solidFill>
                <a:latin typeface="Arial" panose="020B0604020202020204" pitchFamily="34" charset="0"/>
                <a:ea typeface="Cambria" pitchFamily="34" charset="-122"/>
                <a:cs typeface="Arial" panose="020B0604020202020204" pitchFamily="34" charset="0"/>
              </a:rPr>
              <a:t>Synthesis</a:t>
            </a:r>
            <a:endParaRPr lang="en-ZA" sz="2000" noProof="0" dirty="0">
              <a:latin typeface="Arial" panose="020B0604020202020204" pitchFamily="34" charset="0"/>
              <a:cs typeface="Arial" panose="020B0604020202020204" pitchFamily="34" charset="0"/>
            </a:endParaRPr>
          </a:p>
        </p:txBody>
      </p:sp>
      <p:sp>
        <p:nvSpPr>
          <p:cNvPr id="12" name="Text 7">
            <a:extLst>
              <a:ext uri="{FF2B5EF4-FFF2-40B4-BE49-F238E27FC236}">
                <a16:creationId xmlns:a16="http://schemas.microsoft.com/office/drawing/2014/main" id="{F5792D9F-749A-FF41-4679-CC3FEE952423}"/>
              </a:ext>
            </a:extLst>
          </p:cNvPr>
          <p:cNvSpPr/>
          <p:nvPr/>
        </p:nvSpPr>
        <p:spPr>
          <a:xfrm>
            <a:off x="246455" y="2789870"/>
            <a:ext cx="2106680" cy="2685467"/>
          </a:xfrm>
          <a:prstGeom prst="rect">
            <a:avLst/>
          </a:prstGeom>
          <a:noFill/>
          <a:ln/>
        </p:spPr>
        <p:txBody>
          <a:bodyPr wrap="square" lIns="25400" tIns="25400" rIns="25400" bIns="25400" rtlCol="0" anchor="t"/>
          <a:lstStyle/>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Aniline hydrochloride</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 + </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APS</a:t>
            </a:r>
            <a:endParaRPr lang="en-ZA" sz="1600" noProof="0" dirty="0">
              <a:latin typeface="Arial" panose="020B0604020202020204" pitchFamily="34" charset="0"/>
              <a:cs typeface="Arial" panose="020B0604020202020204" pitchFamily="34" charset="0"/>
            </a:endParaRP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in 1 M HCl </a:t>
            </a:r>
          </a:p>
          <a:p>
            <a:pPr marL="0" indent="0" algn="ctr">
              <a:spcAft>
                <a:spcPts val="600"/>
              </a:spcAft>
              <a:buNone/>
            </a:pPr>
            <a:r>
              <a:rPr lang="en-ZA" sz="1600" noProof="0" dirty="0">
                <a:solidFill>
                  <a:srgbClr val="D8E8FF"/>
                </a:solidFill>
                <a:latin typeface="Arial" panose="020B0604020202020204" pitchFamily="34" charset="0"/>
                <a:ea typeface="Calibri" pitchFamily="34" charset="-122"/>
                <a:cs typeface="Arial" panose="020B0604020202020204" pitchFamily="34" charset="0"/>
              </a:rPr>
              <a:t>(0–5 °C, 12 h)</a:t>
            </a:r>
            <a:endParaRPr lang="en-ZA" sz="1600" noProof="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1AAD298-B5D5-6652-A3CA-A9225D1C8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286392"/>
            <a:ext cx="9119817" cy="2401037"/>
          </a:xfrm>
          <a:prstGeom prst="rect">
            <a:avLst/>
          </a:prstGeom>
        </p:spPr>
      </p:pic>
      <p:sp>
        <p:nvSpPr>
          <p:cNvPr id="20" name="Rectangle: Rounded Corners 19">
            <a:extLst>
              <a:ext uri="{FF2B5EF4-FFF2-40B4-BE49-F238E27FC236}">
                <a16:creationId xmlns:a16="http://schemas.microsoft.com/office/drawing/2014/main" id="{3953B85E-D8B3-34D3-90D6-253A53C82A4D}"/>
              </a:ext>
            </a:extLst>
          </p:cNvPr>
          <p:cNvSpPr/>
          <p:nvPr/>
        </p:nvSpPr>
        <p:spPr>
          <a:xfrm>
            <a:off x="2512188" y="1925245"/>
            <a:ext cx="9601200" cy="3007510"/>
          </a:xfrm>
          <a:prstGeom prst="roundRect">
            <a:avLst>
              <a:gd name="adj" fmla="val 508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grpSp>
        <p:nvGrpSpPr>
          <p:cNvPr id="21" name="Group 20">
            <a:extLst>
              <a:ext uri="{FF2B5EF4-FFF2-40B4-BE49-F238E27FC236}">
                <a16:creationId xmlns:a16="http://schemas.microsoft.com/office/drawing/2014/main" id="{039E3172-A3B4-677B-4219-808C19DE440F}"/>
              </a:ext>
            </a:extLst>
          </p:cNvPr>
          <p:cNvGrpSpPr/>
          <p:nvPr/>
        </p:nvGrpSpPr>
        <p:grpSpPr>
          <a:xfrm>
            <a:off x="5725921" y="5953161"/>
            <a:ext cx="685800" cy="685800"/>
            <a:chOff x="5725921" y="5953161"/>
            <a:chExt cx="685800" cy="685800"/>
          </a:xfrm>
        </p:grpSpPr>
        <p:sp>
          <p:nvSpPr>
            <p:cNvPr id="22" name="Oval 21">
              <a:extLst>
                <a:ext uri="{FF2B5EF4-FFF2-40B4-BE49-F238E27FC236}">
                  <a16:creationId xmlns:a16="http://schemas.microsoft.com/office/drawing/2014/main" id="{328CCDE2-0FB6-B1A8-6DDC-98F094471CD3}"/>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3" name="TextBox 22">
              <a:extLst>
                <a:ext uri="{FF2B5EF4-FFF2-40B4-BE49-F238E27FC236}">
                  <a16:creationId xmlns:a16="http://schemas.microsoft.com/office/drawing/2014/main" id="{D7E0CD63-E93C-307D-C63C-30D0C81C8CC4}"/>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6</a:t>
              </a:r>
            </a:p>
          </p:txBody>
        </p:sp>
      </p:grpSp>
    </p:spTree>
    <p:extLst>
      <p:ext uri="{BB962C8B-B14F-4D97-AF65-F5344CB8AC3E}">
        <p14:creationId xmlns:p14="http://schemas.microsoft.com/office/powerpoint/2010/main" val="193458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1419-756F-5286-FB6E-1A12D72ED1F3}"/>
            </a:ext>
          </a:extLst>
        </p:cNvPr>
        <p:cNvGrpSpPr/>
        <p:nvPr/>
      </p:nvGrpSpPr>
      <p:grpSpPr>
        <a:xfrm>
          <a:off x="0" y="0"/>
          <a:ext cx="0" cy="0"/>
          <a:chOff x="0" y="0"/>
          <a:chExt cx="0" cy="0"/>
        </a:xfrm>
      </p:grpSpPr>
      <p:sp>
        <p:nvSpPr>
          <p:cNvPr id="8" name="Shape 3">
            <a:extLst>
              <a:ext uri="{FF2B5EF4-FFF2-40B4-BE49-F238E27FC236}">
                <a16:creationId xmlns:a16="http://schemas.microsoft.com/office/drawing/2014/main" id="{E3670545-A9BB-6DBB-A114-26021BAD5F8D}"/>
              </a:ext>
            </a:extLst>
          </p:cNvPr>
          <p:cNvSpPr/>
          <p:nvPr/>
        </p:nvSpPr>
        <p:spPr>
          <a:xfrm>
            <a:off x="6433457" y="1214516"/>
            <a:ext cx="5660572" cy="2659437"/>
          </a:xfrm>
          <a:prstGeom prst="roundRect">
            <a:avLst>
              <a:gd name="adj" fmla="val 2597"/>
            </a:avLst>
          </a:prstGeom>
          <a:solidFill>
            <a:srgbClr val="FFFFFF"/>
          </a:solidFill>
          <a:ln>
            <a:no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6F5A985-29FE-F1EE-049C-8CBA9F505098}"/>
              </a:ext>
            </a:extLst>
          </p:cNvPr>
          <p:cNvGrpSpPr/>
          <p:nvPr/>
        </p:nvGrpSpPr>
        <p:grpSpPr>
          <a:xfrm>
            <a:off x="0" y="0"/>
            <a:ext cx="12192000" cy="1115568"/>
            <a:chOff x="0" y="0"/>
            <a:chExt cx="12192000" cy="1115568"/>
          </a:xfrm>
        </p:grpSpPr>
        <p:sp>
          <p:nvSpPr>
            <p:cNvPr id="2" name="Shape 0">
              <a:extLst>
                <a:ext uri="{FF2B5EF4-FFF2-40B4-BE49-F238E27FC236}">
                  <a16:creationId xmlns:a16="http://schemas.microsoft.com/office/drawing/2014/main" id="{59F96DCA-C416-A345-7DCC-D38C6E2FC4F8}"/>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13" name="Text 1">
              <a:extLst>
                <a:ext uri="{FF2B5EF4-FFF2-40B4-BE49-F238E27FC236}">
                  <a16:creationId xmlns:a16="http://schemas.microsoft.com/office/drawing/2014/main" id="{748A3A94-7148-A3E5-6D01-C21F3CEE8303}"/>
                </a:ext>
              </a:extLst>
            </p:cNvPr>
            <p:cNvSpPr/>
            <p:nvPr/>
          </p:nvSpPr>
          <p:spPr>
            <a:xfrm>
              <a:off x="38645" y="84909"/>
              <a:ext cx="1211471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Structural Characterisation</a:t>
              </a:r>
              <a:endParaRPr lang="en-ZA" sz="4000" noProof="0" dirty="0">
                <a:latin typeface="Arial" panose="020B0604020202020204" pitchFamily="34" charset="0"/>
                <a:cs typeface="Arial" panose="020B0604020202020204" pitchFamily="34" charset="0"/>
              </a:endParaRPr>
            </a:p>
          </p:txBody>
        </p:sp>
        <p:sp>
          <p:nvSpPr>
            <p:cNvPr id="14" name="Text 2">
              <a:extLst>
                <a:ext uri="{FF2B5EF4-FFF2-40B4-BE49-F238E27FC236}">
                  <a16:creationId xmlns:a16="http://schemas.microsoft.com/office/drawing/2014/main" id="{0F820C3D-9972-8D08-0A5C-21623DE70D39}"/>
                </a:ext>
              </a:extLst>
            </p:cNvPr>
            <p:cNvSpPr/>
            <p:nvPr/>
          </p:nvSpPr>
          <p:spPr>
            <a:xfrm>
              <a:off x="76200" y="676221"/>
              <a:ext cx="8321040" cy="347472"/>
            </a:xfrm>
            <a:prstGeom prst="rect">
              <a:avLst/>
            </a:prstGeom>
            <a:noFill/>
            <a:ln/>
          </p:spPr>
          <p:txBody>
            <a:bodyPr wrap="square" lIns="0" tIns="0" rIns="0" bIns="0" rtlCol="0" anchor="ctr"/>
            <a:lstStyle/>
            <a:p>
              <a:pPr marL="0" indent="0">
                <a:buNone/>
              </a:pPr>
              <a:r>
                <a:rPr lang="en-ZA" sz="2000" noProof="0" dirty="0">
                  <a:solidFill>
                    <a:srgbClr val="CADCFC"/>
                  </a:solidFill>
                  <a:latin typeface="Arial" panose="020B0604020202020204" pitchFamily="34" charset="0"/>
                  <a:ea typeface="Calibri" pitchFamily="34" charset="-122"/>
                  <a:cs typeface="Arial" panose="020B0604020202020204" pitchFamily="34" charset="0"/>
                </a:rPr>
                <a:t>FTIR: </a:t>
              </a:r>
              <a:r>
                <a:rPr lang="en-ZA" sz="2000" i="1" noProof="0" dirty="0">
                  <a:solidFill>
                    <a:srgbClr val="CADCFC"/>
                  </a:solidFill>
                  <a:latin typeface="Arial" panose="020B0604020202020204" pitchFamily="34" charset="0"/>
                  <a:ea typeface="Calibri" pitchFamily="34" charset="-122"/>
                  <a:cs typeface="Arial" panose="020B0604020202020204" pitchFamily="34" charset="0"/>
                </a:rPr>
                <a:t>Confirmation of successful synthesis of PANI</a:t>
              </a:r>
              <a:endParaRPr lang="en-ZA" sz="2000" i="1" noProof="0" dirty="0">
                <a:latin typeface="Arial" panose="020B0604020202020204" pitchFamily="34" charset="0"/>
                <a:cs typeface="Arial" panose="020B0604020202020204" pitchFamily="34" charset="0"/>
              </a:endParaRPr>
            </a:p>
          </p:txBody>
        </p:sp>
      </p:grpSp>
      <p:graphicFrame>
        <p:nvGraphicFramePr>
          <p:cNvPr id="17" name="Table 0">
            <a:extLst>
              <a:ext uri="{FF2B5EF4-FFF2-40B4-BE49-F238E27FC236}">
                <a16:creationId xmlns:a16="http://schemas.microsoft.com/office/drawing/2014/main" id="{0D77DE23-6CEB-5279-6C9F-70EA2722B55E}"/>
              </a:ext>
            </a:extLst>
          </p:cNvPr>
          <p:cNvGraphicFramePr>
            <a:graphicFrameLocks noGrp="1"/>
          </p:cNvGraphicFramePr>
          <p:nvPr>
            <p:extLst>
              <p:ext uri="{D42A27DB-BD31-4B8C-83A1-F6EECF244321}">
                <p14:modId xmlns:p14="http://schemas.microsoft.com/office/powerpoint/2010/main" val="2855219721"/>
              </p:ext>
            </p:extLst>
          </p:nvPr>
        </p:nvGraphicFramePr>
        <p:xfrm>
          <a:off x="6482443" y="1309794"/>
          <a:ext cx="5562600" cy="2468880"/>
        </p:xfrm>
        <a:graphic>
          <a:graphicData uri="http://schemas.openxmlformats.org/drawingml/2006/table">
            <a:tbl>
              <a:tblPr/>
              <a:tblGrid>
                <a:gridCol w="1460885">
                  <a:extLst>
                    <a:ext uri="{9D8B030D-6E8A-4147-A177-3AD203B41FA5}">
                      <a16:colId xmlns:a16="http://schemas.microsoft.com/office/drawing/2014/main" val="20000"/>
                    </a:ext>
                  </a:extLst>
                </a:gridCol>
                <a:gridCol w="4101715">
                  <a:extLst>
                    <a:ext uri="{9D8B030D-6E8A-4147-A177-3AD203B41FA5}">
                      <a16:colId xmlns:a16="http://schemas.microsoft.com/office/drawing/2014/main" val="20001"/>
                    </a:ext>
                  </a:extLst>
                </a:gridCol>
              </a:tblGrid>
              <a:tr h="362331">
                <a:tc>
                  <a:txBody>
                    <a:bodyPr/>
                    <a:lstStyle/>
                    <a:p>
                      <a:pPr marL="0" indent="0">
                        <a:buNone/>
                      </a:pPr>
                      <a:r>
                        <a:rPr lang="en-ZA" sz="1800" b="1" noProof="0" dirty="0">
                          <a:solidFill>
                            <a:srgbClr val="FFFFFF"/>
                          </a:solidFill>
                          <a:latin typeface="Arial" panose="020B0604020202020204" pitchFamily="34" charset="0"/>
                          <a:ea typeface="Calibri" pitchFamily="34" charset="-122"/>
                          <a:cs typeface="Arial" panose="020B0604020202020204" pitchFamily="34" charset="0"/>
                        </a:rPr>
                        <a:t>Peak (cm⁻¹)</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tc>
                  <a:txBody>
                    <a:bodyPr/>
                    <a:lstStyle/>
                    <a:p>
                      <a:pPr marL="0" indent="0">
                        <a:buNone/>
                      </a:pPr>
                      <a:r>
                        <a:rPr lang="en-ZA" sz="1800" b="1" noProof="0" dirty="0">
                          <a:solidFill>
                            <a:srgbClr val="FFFFFF"/>
                          </a:solidFill>
                          <a:latin typeface="Arial" panose="020B0604020202020204" pitchFamily="34" charset="0"/>
                          <a:ea typeface="Calibri" pitchFamily="34" charset="-122"/>
                          <a:cs typeface="Arial" panose="020B0604020202020204" pitchFamily="34" charset="0"/>
                        </a:rPr>
                        <a:t>Assignment</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1B4F8A"/>
                    </a:solidFill>
                  </a:tcPr>
                </a:tc>
                <a:extLst>
                  <a:ext uri="{0D108BD9-81ED-4DB2-BD59-A6C34878D82A}">
                    <a16:rowId xmlns:a16="http://schemas.microsoft.com/office/drawing/2014/main" val="10000"/>
                  </a:ext>
                </a:extLst>
              </a:tr>
              <a:tr h="362331">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1591</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Quinonoid ring stretching (C=C)</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1"/>
                  </a:ext>
                </a:extLst>
              </a:tr>
              <a:tr h="362331">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1493</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Benzenoid ring stretching (C=C)</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2"/>
                  </a:ext>
                </a:extLst>
              </a:tr>
              <a:tr h="362331">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1383</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C=N⁺ stretching — doping indicator</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3"/>
                  </a:ext>
                </a:extLst>
              </a:tr>
              <a:tr h="362331">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1294</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Quinonoid C–N stretching</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4"/>
                  </a:ext>
                </a:extLst>
              </a:tr>
              <a:tr h="362331">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815</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tc>
                  <a:txBody>
                    <a:bodyPr/>
                    <a:lstStyle/>
                    <a:p>
                      <a:pPr marL="0" indent="0">
                        <a:buNone/>
                      </a:pPr>
                      <a:r>
                        <a:rPr lang="en-ZA" sz="1800" noProof="0" dirty="0">
                          <a:solidFill>
                            <a:srgbClr val="1A2B3C"/>
                          </a:solidFill>
                          <a:latin typeface="Arial" panose="020B0604020202020204" pitchFamily="34" charset="0"/>
                          <a:ea typeface="Calibri" pitchFamily="34" charset="-122"/>
                          <a:cs typeface="Arial" panose="020B0604020202020204" pitchFamily="34" charset="0"/>
                        </a:rPr>
                        <a:t>Benzenoid C–H bending (para-substitution)</a:t>
                      </a:r>
                      <a:endParaRPr lang="en-ZA" sz="1800" noProof="0" dirty="0">
                        <a:latin typeface="Arial" panose="020B0604020202020204" pitchFamily="34" charset="0"/>
                        <a:ea typeface="Calibri" charset="0"/>
                        <a:cs typeface="Arial" panose="020B0604020202020204" pitchFamily="34" charset="0"/>
                      </a:endParaRPr>
                    </a:p>
                  </a:txBody>
                  <a:tcPr>
                    <a:lnL w="6350" cap="flat" cmpd="sng" algn="ctr">
                      <a:solidFill>
                        <a:srgbClr val="BBCCDD"/>
                      </a:solidFill>
                      <a:prstDash val="solid"/>
                      <a:round/>
                      <a:headEnd type="none" w="med" len="med"/>
                      <a:tailEnd type="none" w="med" len="med"/>
                    </a:lnL>
                    <a:lnR w="6350" cap="flat" cmpd="sng" algn="ctr">
                      <a:solidFill>
                        <a:srgbClr val="BBCCDD"/>
                      </a:solidFill>
                      <a:prstDash val="solid"/>
                      <a:round/>
                      <a:headEnd type="none" w="med" len="med"/>
                      <a:tailEnd type="none" w="med" len="med"/>
                    </a:lnR>
                    <a:lnT w="6350" cap="flat" cmpd="sng" algn="ctr">
                      <a:solidFill>
                        <a:srgbClr val="BBCCDD"/>
                      </a:solidFill>
                      <a:prstDash val="solid"/>
                      <a:round/>
                      <a:headEnd type="none" w="med" len="med"/>
                      <a:tailEnd type="none" w="med" len="med"/>
                    </a:lnT>
                    <a:lnB w="6350" cap="flat" cmpd="sng" algn="ctr">
                      <a:solidFill>
                        <a:srgbClr val="BBCCDD"/>
                      </a:solidFill>
                      <a:prstDash val="solid"/>
                      <a:round/>
                      <a:headEnd type="none" w="med" len="med"/>
                      <a:tailEnd type="none" w="med" len="med"/>
                    </a:lnB>
                    <a:solidFill>
                      <a:srgbClr val="F8FBFF"/>
                    </a:solidFill>
                  </a:tcPr>
                </a:tc>
                <a:extLst>
                  <a:ext uri="{0D108BD9-81ED-4DB2-BD59-A6C34878D82A}">
                    <a16:rowId xmlns:a16="http://schemas.microsoft.com/office/drawing/2014/main" val="10005"/>
                  </a:ext>
                </a:extLst>
              </a:tr>
            </a:tbl>
          </a:graphicData>
        </a:graphic>
      </p:graphicFrame>
      <p:sp>
        <p:nvSpPr>
          <p:cNvPr id="18" name="Text 5">
            <a:extLst>
              <a:ext uri="{FF2B5EF4-FFF2-40B4-BE49-F238E27FC236}">
                <a16:creationId xmlns:a16="http://schemas.microsoft.com/office/drawing/2014/main" id="{E546C473-7D2A-340A-78F8-5A0D5A9FA877}"/>
              </a:ext>
            </a:extLst>
          </p:cNvPr>
          <p:cNvSpPr/>
          <p:nvPr/>
        </p:nvSpPr>
        <p:spPr>
          <a:xfrm>
            <a:off x="6454139" y="3969232"/>
            <a:ext cx="5660571" cy="1094366"/>
          </a:xfrm>
          <a:prstGeom prst="rect">
            <a:avLst/>
          </a:prstGeom>
          <a:noFill/>
          <a:ln/>
        </p:spPr>
        <p:txBody>
          <a:bodyPr wrap="square" lIns="0" tIns="0" rIns="0" bIns="0" rtlCol="0" anchor="ctr"/>
          <a:lstStyle/>
          <a:p>
            <a:pPr marL="285750" indent="-285750">
              <a:buFont typeface="Arial" panose="020B0604020202020204" pitchFamily="34" charset="0"/>
              <a:buChar char="•"/>
            </a:pPr>
            <a:r>
              <a:rPr lang="en-ZA" sz="1600" b="1" noProof="0" dirty="0">
                <a:solidFill>
                  <a:srgbClr val="1E7E4A"/>
                </a:solidFill>
                <a:latin typeface="Arial" panose="020B0604020202020204" pitchFamily="34" charset="0"/>
                <a:ea typeface="Calibri" pitchFamily="34" charset="-122"/>
                <a:cs typeface="Arial" panose="020B0604020202020204" pitchFamily="34" charset="0"/>
              </a:rPr>
              <a:t>All characteristic PANI bands confirmed </a:t>
            </a:r>
            <a:r>
              <a:rPr lang="en-ZA" sz="1600" b="1" i="1" noProof="0" dirty="0">
                <a:solidFill>
                  <a:srgbClr val="1E7E4A"/>
                </a:solidFill>
                <a:latin typeface="Arial" panose="020B0604020202020204" pitchFamily="34" charset="0"/>
                <a:ea typeface="Calibri" pitchFamily="34" charset="-122"/>
                <a:cs typeface="Arial" panose="020B0604020202020204" pitchFamily="34" charset="0"/>
              </a:rPr>
              <a:t>(Stejskal &amp; Gilbert 2002)</a:t>
            </a:r>
          </a:p>
          <a:p>
            <a:pPr marL="285750" indent="-285750">
              <a:buFont typeface="Arial" panose="020B0604020202020204" pitchFamily="34" charset="0"/>
              <a:buChar char="•"/>
            </a:pPr>
            <a:r>
              <a:rPr lang="en-ZA" sz="1600" b="1" noProof="0" dirty="0">
                <a:solidFill>
                  <a:srgbClr val="1E7E4A"/>
                </a:solidFill>
                <a:latin typeface="Arial" panose="020B0604020202020204" pitchFamily="34" charset="0"/>
                <a:ea typeface="Calibri" pitchFamily="34" charset="-122"/>
                <a:cs typeface="Arial" panose="020B0604020202020204" pitchFamily="34" charset="0"/>
              </a:rPr>
              <a:t>Protonic doping confirmed, backbone unchanged </a:t>
            </a:r>
            <a:r>
              <a:rPr lang="en-ZA" sz="1600" b="1" i="1" noProof="0" dirty="0">
                <a:solidFill>
                  <a:srgbClr val="1E7E4A"/>
                </a:solidFill>
                <a:latin typeface="Arial" panose="020B0604020202020204" pitchFamily="34" charset="0"/>
                <a:ea typeface="Calibri" pitchFamily="34" charset="-122"/>
                <a:cs typeface="Arial" panose="020B0604020202020204" pitchFamily="34" charset="0"/>
              </a:rPr>
              <a:t>(Verma &amp; Dutta 2007)</a:t>
            </a:r>
            <a:endParaRPr lang="en-ZA" sz="1600" noProof="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DC6A9E3-260E-BB40-1EA5-2E091272DC71}"/>
              </a:ext>
            </a:extLst>
          </p:cNvPr>
          <p:cNvGrpSpPr/>
          <p:nvPr/>
        </p:nvGrpSpPr>
        <p:grpSpPr>
          <a:xfrm>
            <a:off x="6455228" y="5052822"/>
            <a:ext cx="5551714" cy="509778"/>
            <a:chOff x="6564086" y="4519422"/>
            <a:chExt cx="5551714" cy="509778"/>
          </a:xfrm>
        </p:grpSpPr>
        <p:sp>
          <p:nvSpPr>
            <p:cNvPr id="24" name="Shape 10">
              <a:extLst>
                <a:ext uri="{FF2B5EF4-FFF2-40B4-BE49-F238E27FC236}">
                  <a16:creationId xmlns:a16="http://schemas.microsoft.com/office/drawing/2014/main" id="{A8796A8A-7901-EDA0-BD7D-E0DBDFB47B01}"/>
                </a:ext>
              </a:extLst>
            </p:cNvPr>
            <p:cNvSpPr/>
            <p:nvPr/>
          </p:nvSpPr>
          <p:spPr>
            <a:xfrm>
              <a:off x="6564086" y="4519422"/>
              <a:ext cx="5551714" cy="509778"/>
            </a:xfrm>
            <a:prstGeom prst="roundRect">
              <a:avLst>
                <a:gd name="adj" fmla="val 15000"/>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5" name="Text 11">
              <a:extLst>
                <a:ext uri="{FF2B5EF4-FFF2-40B4-BE49-F238E27FC236}">
                  <a16:creationId xmlns:a16="http://schemas.microsoft.com/office/drawing/2014/main" id="{C91594BA-4C5D-976F-B488-7A439EF75766}"/>
                </a:ext>
              </a:extLst>
            </p:cNvPr>
            <p:cNvSpPr/>
            <p:nvPr/>
          </p:nvSpPr>
          <p:spPr>
            <a:xfrm>
              <a:off x="6629400" y="4530198"/>
              <a:ext cx="4789713" cy="438042"/>
            </a:xfrm>
            <a:prstGeom prst="rect">
              <a:avLst/>
            </a:prstGeom>
            <a:noFill/>
            <a:ln/>
          </p:spPr>
          <p:txBody>
            <a:bodyPr wrap="square" lIns="0" tIns="0" rIns="0" bIns="0" rtlCol="0" anchor="ctr"/>
            <a:lstStyle/>
            <a:p>
              <a:pPr marL="0" indent="0" algn="l">
                <a:buNone/>
              </a:pPr>
              <a:r>
                <a:rPr lang="en-ZA" b="1" noProof="0" dirty="0">
                  <a:solidFill>
                    <a:srgbClr val="E8A820"/>
                  </a:solidFill>
                  <a:latin typeface="Arial" panose="020B0604020202020204" pitchFamily="34" charset="0"/>
                  <a:ea typeface="Cambria" pitchFamily="34" charset="-122"/>
                  <a:cs typeface="Arial" panose="020B0604020202020204" pitchFamily="34" charset="0"/>
                </a:rPr>
                <a:t>✓ Successful PANI synthesis</a:t>
              </a:r>
              <a:endParaRPr lang="en-ZA" noProof="0" dirty="0">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6F90C234-EC7E-C277-A626-32AF953FE9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3" t="7747" r="9368" b="3153"/>
          <a:stretch/>
        </p:blipFill>
        <p:spPr bwMode="auto">
          <a:xfrm>
            <a:off x="348343" y="1307866"/>
            <a:ext cx="5715000" cy="4289786"/>
          </a:xfrm>
          <a:prstGeom prst="rect">
            <a:avLst/>
          </a:prstGeom>
          <a:noFill/>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AB029838-BB80-7C8F-E1AA-D1E3F5D39DCB}"/>
              </a:ext>
            </a:extLst>
          </p:cNvPr>
          <p:cNvSpPr/>
          <p:nvPr/>
        </p:nvSpPr>
        <p:spPr>
          <a:xfrm>
            <a:off x="274320" y="1212233"/>
            <a:ext cx="5974080" cy="4434566"/>
          </a:xfrm>
          <a:prstGeom prst="roundRect">
            <a:avLst>
              <a:gd name="adj" fmla="val 223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grpSp>
        <p:nvGrpSpPr>
          <p:cNvPr id="10" name="Group 9">
            <a:extLst>
              <a:ext uri="{FF2B5EF4-FFF2-40B4-BE49-F238E27FC236}">
                <a16:creationId xmlns:a16="http://schemas.microsoft.com/office/drawing/2014/main" id="{617F48BD-7487-0161-BEFD-3939766F2D17}"/>
              </a:ext>
            </a:extLst>
          </p:cNvPr>
          <p:cNvGrpSpPr/>
          <p:nvPr/>
        </p:nvGrpSpPr>
        <p:grpSpPr>
          <a:xfrm>
            <a:off x="5725921" y="5953161"/>
            <a:ext cx="685800" cy="685800"/>
            <a:chOff x="5725921" y="5953161"/>
            <a:chExt cx="685800" cy="685800"/>
          </a:xfrm>
        </p:grpSpPr>
        <p:sp>
          <p:nvSpPr>
            <p:cNvPr id="11" name="Oval 10">
              <a:extLst>
                <a:ext uri="{FF2B5EF4-FFF2-40B4-BE49-F238E27FC236}">
                  <a16:creationId xmlns:a16="http://schemas.microsoft.com/office/drawing/2014/main" id="{FE418FF3-24EA-F1B7-8BD8-4715BD8797D3}"/>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2" name="TextBox 11">
              <a:extLst>
                <a:ext uri="{FF2B5EF4-FFF2-40B4-BE49-F238E27FC236}">
                  <a16:creationId xmlns:a16="http://schemas.microsoft.com/office/drawing/2014/main" id="{B8B729F7-FCE4-E16A-57DA-593A8243920A}"/>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7</a:t>
              </a:r>
            </a:p>
          </p:txBody>
        </p:sp>
      </p:grpSp>
    </p:spTree>
    <p:extLst>
      <p:ext uri="{BB962C8B-B14F-4D97-AF65-F5344CB8AC3E}">
        <p14:creationId xmlns:p14="http://schemas.microsoft.com/office/powerpoint/2010/main" val="115599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617A0-FA8F-7927-2C46-3E36F093452F}"/>
            </a:ext>
          </a:extLst>
        </p:cNvPr>
        <p:cNvGrpSpPr/>
        <p:nvPr/>
      </p:nvGrpSpPr>
      <p:grpSpPr>
        <a:xfrm>
          <a:off x="0" y="0"/>
          <a:ext cx="0" cy="0"/>
          <a:chOff x="0" y="0"/>
          <a:chExt cx="0" cy="0"/>
        </a:xfrm>
      </p:grpSpPr>
      <p:sp>
        <p:nvSpPr>
          <p:cNvPr id="19" name="Shape 6">
            <a:extLst>
              <a:ext uri="{FF2B5EF4-FFF2-40B4-BE49-F238E27FC236}">
                <a16:creationId xmlns:a16="http://schemas.microsoft.com/office/drawing/2014/main" id="{D9D6ACD6-B0E2-2547-2F4C-B1C708A88294}"/>
              </a:ext>
            </a:extLst>
          </p:cNvPr>
          <p:cNvSpPr/>
          <p:nvPr/>
        </p:nvSpPr>
        <p:spPr>
          <a:xfrm>
            <a:off x="6101224" y="1252728"/>
            <a:ext cx="5904848" cy="2613006"/>
          </a:xfrm>
          <a:prstGeom prst="roundRect">
            <a:avLst>
              <a:gd name="adj" fmla="val 2597"/>
            </a:avLst>
          </a:prstGeom>
          <a:solidFill>
            <a:srgbClr val="FFFFFF"/>
          </a:solidFill>
          <a:ln/>
          <a:effectLst>
            <a:outerShdw blurRad="101600" dist="38100" dir="2700000" algn="bl" rotWithShape="0">
              <a:srgbClr val="000000">
                <a:alpha val="13000"/>
              </a:srgbClr>
            </a:outerShdw>
          </a:effectLst>
        </p:spPr>
        <p:txBody>
          <a:bodyPr/>
          <a:lstStyle/>
          <a:p>
            <a:endParaRPr lang="en-ZA" noProof="0" dirty="0">
              <a:latin typeface="Arial" panose="020B0604020202020204" pitchFamily="34" charset="0"/>
              <a:cs typeface="Arial" panose="020B0604020202020204" pitchFamily="34" charset="0"/>
            </a:endParaRPr>
          </a:p>
        </p:txBody>
      </p:sp>
      <p:sp>
        <p:nvSpPr>
          <p:cNvPr id="22" name="Text 8">
            <a:extLst>
              <a:ext uri="{FF2B5EF4-FFF2-40B4-BE49-F238E27FC236}">
                <a16:creationId xmlns:a16="http://schemas.microsoft.com/office/drawing/2014/main" id="{007478E2-BBB7-4310-8AEC-583CB5D317D5}"/>
              </a:ext>
            </a:extLst>
          </p:cNvPr>
          <p:cNvSpPr/>
          <p:nvPr/>
        </p:nvSpPr>
        <p:spPr>
          <a:xfrm>
            <a:off x="6144986" y="1272758"/>
            <a:ext cx="5676246" cy="2613006"/>
          </a:xfrm>
          <a:prstGeom prst="rect">
            <a:avLst/>
          </a:prstGeom>
          <a:noFill/>
          <a:ln/>
        </p:spPr>
        <p:txBody>
          <a:bodyPr wrap="square" lIns="50800" tIns="50800" rIns="50800" bIns="50800" rtlCol="0" anchor="t"/>
          <a:lstStyle/>
          <a:p>
            <a:pPr marL="342900" indent="-342900">
              <a:spcAft>
                <a:spcPts val="1800"/>
              </a:spcAft>
              <a:buSzPct val="100000"/>
              <a:buChar char="•"/>
            </a:pPr>
            <a:r>
              <a:rPr lang="en-ZA" sz="2000" noProof="0" dirty="0">
                <a:solidFill>
                  <a:srgbClr val="1A2B3C"/>
                </a:solidFill>
                <a:latin typeface="Arial" panose="020B0604020202020204" pitchFamily="34" charset="0"/>
                <a:ea typeface="Calibri" pitchFamily="34" charset="-122"/>
                <a:cs typeface="Arial" panose="020B0604020202020204" pitchFamily="34" charset="0"/>
              </a:rPr>
              <a:t>XRD: Broad peak at 2θ ≈ 22° — semi-crystalline PANI-EB with amorphous content</a:t>
            </a:r>
            <a:endParaRPr lang="en-ZA" sz="2000" noProof="0" dirty="0">
              <a:latin typeface="Arial" panose="020B0604020202020204" pitchFamily="34" charset="0"/>
              <a:cs typeface="Arial" panose="020B0604020202020204" pitchFamily="34" charset="0"/>
            </a:endParaRPr>
          </a:p>
          <a:p>
            <a:pPr marL="342900" indent="-342900">
              <a:spcAft>
                <a:spcPts val="1800"/>
              </a:spcAft>
              <a:buSzPct val="100000"/>
              <a:buChar char="•"/>
            </a:pPr>
            <a:r>
              <a:rPr lang="en-ZA" sz="2000" noProof="0" dirty="0">
                <a:solidFill>
                  <a:srgbClr val="1A2B3C"/>
                </a:solidFill>
                <a:latin typeface="Arial" panose="020B0604020202020204" pitchFamily="34" charset="0"/>
                <a:ea typeface="Calibri" pitchFamily="34" charset="-122"/>
                <a:cs typeface="Arial" panose="020B0604020202020204" pitchFamily="34" charset="0"/>
              </a:rPr>
              <a:t>Consistent with literature for chemically synthesised PANI</a:t>
            </a:r>
            <a:endParaRPr lang="en-ZA" sz="2000" noProof="0" dirty="0">
              <a:latin typeface="Arial" panose="020B0604020202020204" pitchFamily="34" charset="0"/>
              <a:cs typeface="Arial" panose="020B0604020202020204" pitchFamily="34" charset="0"/>
            </a:endParaRPr>
          </a:p>
          <a:p>
            <a:pPr marL="342900" indent="-342900">
              <a:spcAft>
                <a:spcPts val="1800"/>
              </a:spcAft>
              <a:buSzPct val="100000"/>
              <a:buChar char="•"/>
            </a:pPr>
            <a:r>
              <a:rPr lang="en-ZA" sz="2000" noProof="0" dirty="0">
                <a:solidFill>
                  <a:srgbClr val="1A2B3C"/>
                </a:solidFill>
                <a:latin typeface="Arial" panose="020B0604020202020204" pitchFamily="34" charset="0"/>
                <a:ea typeface="Calibri" pitchFamily="34" charset="-122"/>
                <a:cs typeface="Arial" panose="020B0604020202020204" pitchFamily="34" charset="0"/>
              </a:rPr>
              <a:t>No XRD peak shift with HCl doping</a:t>
            </a:r>
            <a:endParaRPr lang="en-ZA" sz="2000" noProof="0" dirty="0">
              <a:latin typeface="Arial" panose="020B0604020202020204" pitchFamily="34" charset="0"/>
              <a:cs typeface="Arial" panose="020B0604020202020204" pitchFamily="34" charset="0"/>
            </a:endParaRPr>
          </a:p>
        </p:txBody>
      </p:sp>
      <p:sp>
        <p:nvSpPr>
          <p:cNvPr id="24" name="Shape 10">
            <a:extLst>
              <a:ext uri="{FF2B5EF4-FFF2-40B4-BE49-F238E27FC236}">
                <a16:creationId xmlns:a16="http://schemas.microsoft.com/office/drawing/2014/main" id="{C7AFF080-F2F4-7094-D76A-A75C7CEAE375}"/>
              </a:ext>
            </a:extLst>
          </p:cNvPr>
          <p:cNvSpPr/>
          <p:nvPr/>
        </p:nvSpPr>
        <p:spPr>
          <a:xfrm>
            <a:off x="6050280" y="4002894"/>
            <a:ext cx="5935762" cy="1353749"/>
          </a:xfrm>
          <a:prstGeom prst="roundRect">
            <a:avLst>
              <a:gd name="adj" fmla="val 15000"/>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5" name="Text 11">
            <a:extLst>
              <a:ext uri="{FF2B5EF4-FFF2-40B4-BE49-F238E27FC236}">
                <a16:creationId xmlns:a16="http://schemas.microsoft.com/office/drawing/2014/main" id="{190097AF-C4F9-46FB-CE53-817B98A9023F}"/>
              </a:ext>
            </a:extLst>
          </p:cNvPr>
          <p:cNvSpPr/>
          <p:nvPr/>
        </p:nvSpPr>
        <p:spPr>
          <a:xfrm>
            <a:off x="6215525" y="3992878"/>
            <a:ext cx="5676246" cy="1373779"/>
          </a:xfrm>
          <a:prstGeom prst="rect">
            <a:avLst/>
          </a:prstGeom>
          <a:noFill/>
          <a:ln/>
        </p:spPr>
        <p:txBody>
          <a:bodyPr wrap="square" lIns="0" tIns="0" rIns="0" bIns="0" rtlCol="0" anchor="ctr"/>
          <a:lstStyle/>
          <a:p>
            <a:pPr marL="342000" indent="-342000" algn="l">
              <a:spcAft>
                <a:spcPts val="1800"/>
              </a:spcAft>
              <a:buFont typeface="Wingdings" panose="05000000000000000000" pitchFamily="2" charset="2"/>
              <a:buChar char="ü"/>
            </a:pPr>
            <a:r>
              <a:rPr lang="en-ZA" b="1" noProof="0" dirty="0">
                <a:solidFill>
                  <a:srgbClr val="E8A820"/>
                </a:solidFill>
                <a:latin typeface="Arial" panose="020B0604020202020204" pitchFamily="34" charset="0"/>
                <a:ea typeface="Cambria" pitchFamily="34" charset="-122"/>
                <a:cs typeface="Arial" panose="020B0604020202020204" pitchFamily="34" charset="0"/>
              </a:rPr>
              <a:t>Semi-crystalline morphology    </a:t>
            </a:r>
          </a:p>
          <a:p>
            <a:pPr marL="342000" indent="-342000" algn="l">
              <a:spcAft>
                <a:spcPts val="1800"/>
              </a:spcAft>
              <a:buFont typeface="Wingdings" panose="05000000000000000000" pitchFamily="2" charset="2"/>
              <a:buChar char="ü"/>
            </a:pPr>
            <a:r>
              <a:rPr lang="en-ZA" b="1" noProof="0" dirty="0">
                <a:solidFill>
                  <a:srgbClr val="E8A820"/>
                </a:solidFill>
                <a:latin typeface="Arial" panose="020B0604020202020204" pitchFamily="34" charset="0"/>
                <a:ea typeface="Cambria" pitchFamily="34" charset="-122"/>
                <a:cs typeface="Arial" panose="020B0604020202020204" pitchFamily="34" charset="0"/>
              </a:rPr>
              <a:t>Doping is protonic (backbone structure unchanged)</a:t>
            </a:r>
            <a:endParaRPr lang="en-ZA" noProof="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52D4BC4-2E33-C4CE-5361-B2393A208CD2}"/>
              </a:ext>
            </a:extLst>
          </p:cNvPr>
          <p:cNvGrpSpPr/>
          <p:nvPr/>
        </p:nvGrpSpPr>
        <p:grpSpPr>
          <a:xfrm>
            <a:off x="0" y="0"/>
            <a:ext cx="12192000" cy="1115568"/>
            <a:chOff x="0" y="0"/>
            <a:chExt cx="12192000" cy="1115568"/>
          </a:xfrm>
        </p:grpSpPr>
        <p:sp>
          <p:nvSpPr>
            <p:cNvPr id="27" name="Shape 0">
              <a:extLst>
                <a:ext uri="{FF2B5EF4-FFF2-40B4-BE49-F238E27FC236}">
                  <a16:creationId xmlns:a16="http://schemas.microsoft.com/office/drawing/2014/main" id="{D015879A-B0C1-CF16-1669-6027A79DF1B7}"/>
                </a:ext>
              </a:extLst>
            </p:cNvPr>
            <p:cNvSpPr/>
            <p:nvPr/>
          </p:nvSpPr>
          <p:spPr>
            <a:xfrm>
              <a:off x="0" y="0"/>
              <a:ext cx="12192000" cy="1115568"/>
            </a:xfrm>
            <a:prstGeom prst="rect">
              <a:avLst/>
            </a:prstGeom>
            <a:solidFill>
              <a:srgbClr val="1B4F8A"/>
            </a:solidFill>
            <a:ln/>
          </p:spPr>
          <p:txBody>
            <a:bodyPr/>
            <a:lstStyle/>
            <a:p>
              <a:endParaRPr lang="en-ZA" noProof="0" dirty="0">
                <a:latin typeface="Arial" panose="020B0604020202020204" pitchFamily="34" charset="0"/>
                <a:cs typeface="Arial" panose="020B0604020202020204" pitchFamily="34" charset="0"/>
              </a:endParaRPr>
            </a:p>
          </p:txBody>
        </p:sp>
        <p:sp>
          <p:nvSpPr>
            <p:cNvPr id="28" name="Text 1">
              <a:extLst>
                <a:ext uri="{FF2B5EF4-FFF2-40B4-BE49-F238E27FC236}">
                  <a16:creationId xmlns:a16="http://schemas.microsoft.com/office/drawing/2014/main" id="{156800B0-2480-F3AD-F9C2-1811C90CA3E8}"/>
                </a:ext>
              </a:extLst>
            </p:cNvPr>
            <p:cNvSpPr/>
            <p:nvPr/>
          </p:nvSpPr>
          <p:spPr>
            <a:xfrm>
              <a:off x="76200" y="73152"/>
              <a:ext cx="12115800" cy="530352"/>
            </a:xfrm>
            <a:prstGeom prst="rect">
              <a:avLst/>
            </a:prstGeom>
            <a:noFill/>
            <a:ln/>
          </p:spPr>
          <p:txBody>
            <a:bodyPr wrap="square" lIns="0" tIns="0" rIns="0" bIns="0" rtlCol="0" anchor="ctr"/>
            <a:lstStyle/>
            <a:p>
              <a:pPr marL="0" indent="0">
                <a:buNone/>
              </a:pPr>
              <a:r>
                <a:rPr lang="en-ZA" sz="4000" b="1" noProof="0" dirty="0">
                  <a:solidFill>
                    <a:srgbClr val="FFFFFF"/>
                  </a:solidFill>
                  <a:latin typeface="Arial" panose="020B0604020202020204" pitchFamily="34" charset="0"/>
                  <a:ea typeface="Cambria" pitchFamily="34" charset="-122"/>
                  <a:cs typeface="Arial" panose="020B0604020202020204" pitchFamily="34" charset="0"/>
                </a:rPr>
                <a:t>Results &amp; Discussion: Structural Characterisation</a:t>
              </a:r>
              <a:endParaRPr lang="en-ZA" sz="4000" noProof="0" dirty="0">
                <a:latin typeface="Arial" panose="020B0604020202020204" pitchFamily="34" charset="0"/>
                <a:cs typeface="Arial" panose="020B0604020202020204" pitchFamily="34" charset="0"/>
              </a:endParaRPr>
            </a:p>
          </p:txBody>
        </p:sp>
        <p:sp>
          <p:nvSpPr>
            <p:cNvPr id="29" name="Text 2">
              <a:extLst>
                <a:ext uri="{FF2B5EF4-FFF2-40B4-BE49-F238E27FC236}">
                  <a16:creationId xmlns:a16="http://schemas.microsoft.com/office/drawing/2014/main" id="{315B0084-A8B5-B31A-7D68-C5536BCF8CE6}"/>
                </a:ext>
              </a:extLst>
            </p:cNvPr>
            <p:cNvSpPr/>
            <p:nvPr/>
          </p:nvSpPr>
          <p:spPr>
            <a:xfrm>
              <a:off x="76200" y="676221"/>
              <a:ext cx="8321040" cy="347472"/>
            </a:xfrm>
            <a:prstGeom prst="rect">
              <a:avLst/>
            </a:prstGeom>
            <a:noFill/>
            <a:ln/>
          </p:spPr>
          <p:txBody>
            <a:bodyPr wrap="square" lIns="0" tIns="0" rIns="0" bIns="0" rtlCol="0" anchor="ctr"/>
            <a:lstStyle/>
            <a:p>
              <a:pPr marL="0" indent="0">
                <a:buNone/>
              </a:pPr>
              <a:r>
                <a:rPr lang="en-ZA" sz="2000" noProof="0" dirty="0">
                  <a:solidFill>
                    <a:srgbClr val="CADCFC"/>
                  </a:solidFill>
                  <a:latin typeface="Arial" panose="020B0604020202020204" pitchFamily="34" charset="0"/>
                  <a:ea typeface="Calibri" pitchFamily="34" charset="-122"/>
                  <a:cs typeface="Arial" panose="020B0604020202020204" pitchFamily="34" charset="0"/>
                </a:rPr>
                <a:t>XRD: </a:t>
              </a:r>
              <a:r>
                <a:rPr lang="en-ZA" sz="2000" i="1" noProof="0" dirty="0">
                  <a:solidFill>
                    <a:srgbClr val="CADCFC"/>
                  </a:solidFill>
                  <a:latin typeface="Arial" panose="020B0604020202020204" pitchFamily="34" charset="0"/>
                  <a:ea typeface="Calibri" pitchFamily="34" charset="-122"/>
                  <a:cs typeface="Arial" panose="020B0604020202020204" pitchFamily="34" charset="0"/>
                </a:rPr>
                <a:t>Confirmation of semi-crystalline morphology</a:t>
              </a:r>
              <a:endParaRPr lang="en-ZA" sz="2000" i="1" noProof="0" dirty="0">
                <a:latin typeface="Arial" panose="020B0604020202020204" pitchFamily="34" charset="0"/>
                <a:cs typeface="Arial" panose="020B0604020202020204" pitchFamily="34" charset="0"/>
              </a:endParaRPr>
            </a:p>
          </p:txBody>
        </p:sp>
      </p:grpSp>
      <p:pic>
        <p:nvPicPr>
          <p:cNvPr id="30" name="Picture 29">
            <a:extLst>
              <a:ext uri="{FF2B5EF4-FFF2-40B4-BE49-F238E27FC236}">
                <a16:creationId xmlns:a16="http://schemas.microsoft.com/office/drawing/2014/main" id="{5734DA01-204C-F361-BA26-27AB57A59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20" r="14416"/>
          <a:stretch/>
        </p:blipFill>
        <p:spPr bwMode="auto">
          <a:xfrm>
            <a:off x="0" y="1319784"/>
            <a:ext cx="5605848" cy="3664131"/>
          </a:xfrm>
          <a:prstGeom prst="rect">
            <a:avLst/>
          </a:prstGeom>
          <a:noFill/>
          <a:ln>
            <a:noFill/>
          </a:ln>
          <a:extLst>
            <a:ext uri="{53640926-AAD7-44D8-BBD7-CCE9431645EC}">
              <a14:shadowObscured xmlns:a14="http://schemas.microsoft.com/office/drawing/2010/main"/>
            </a:ext>
          </a:extLst>
        </p:spPr>
      </p:pic>
      <p:sp>
        <p:nvSpPr>
          <p:cNvPr id="31" name="Rectangle: Rounded Corners 30">
            <a:extLst>
              <a:ext uri="{FF2B5EF4-FFF2-40B4-BE49-F238E27FC236}">
                <a16:creationId xmlns:a16="http://schemas.microsoft.com/office/drawing/2014/main" id="{6E15FB1D-444F-9BE4-C507-FD460D477D4D}"/>
              </a:ext>
            </a:extLst>
          </p:cNvPr>
          <p:cNvSpPr/>
          <p:nvPr/>
        </p:nvSpPr>
        <p:spPr>
          <a:xfrm>
            <a:off x="185928" y="1234440"/>
            <a:ext cx="5529648" cy="3664131"/>
          </a:xfrm>
          <a:prstGeom prst="roundRect">
            <a:avLst>
              <a:gd name="adj" fmla="val 270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grpSp>
        <p:nvGrpSpPr>
          <p:cNvPr id="32" name="Group 31">
            <a:extLst>
              <a:ext uri="{FF2B5EF4-FFF2-40B4-BE49-F238E27FC236}">
                <a16:creationId xmlns:a16="http://schemas.microsoft.com/office/drawing/2014/main" id="{88C76691-1D88-741E-466C-925BD1134D79}"/>
              </a:ext>
            </a:extLst>
          </p:cNvPr>
          <p:cNvGrpSpPr/>
          <p:nvPr/>
        </p:nvGrpSpPr>
        <p:grpSpPr>
          <a:xfrm>
            <a:off x="5725921" y="5953161"/>
            <a:ext cx="685800" cy="685800"/>
            <a:chOff x="5725921" y="5953161"/>
            <a:chExt cx="685800" cy="685800"/>
          </a:xfrm>
        </p:grpSpPr>
        <p:sp>
          <p:nvSpPr>
            <p:cNvPr id="33" name="Oval 32">
              <a:extLst>
                <a:ext uri="{FF2B5EF4-FFF2-40B4-BE49-F238E27FC236}">
                  <a16:creationId xmlns:a16="http://schemas.microsoft.com/office/drawing/2014/main" id="{47417A60-1C8D-BEC5-7518-D8DC08014E1D}"/>
                </a:ext>
              </a:extLst>
            </p:cNvPr>
            <p:cNvSpPr/>
            <p:nvPr/>
          </p:nvSpPr>
          <p:spPr>
            <a:xfrm>
              <a:off x="5725921" y="5953161"/>
              <a:ext cx="685800" cy="685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4" name="TextBox 33">
              <a:extLst>
                <a:ext uri="{FF2B5EF4-FFF2-40B4-BE49-F238E27FC236}">
                  <a16:creationId xmlns:a16="http://schemas.microsoft.com/office/drawing/2014/main" id="{000560DD-05F9-B087-2420-8D71CA1A3C72}"/>
                </a:ext>
              </a:extLst>
            </p:cNvPr>
            <p:cNvSpPr txBox="1"/>
            <p:nvPr/>
          </p:nvSpPr>
          <p:spPr>
            <a:xfrm>
              <a:off x="5867416" y="6003673"/>
              <a:ext cx="369009" cy="584775"/>
            </a:xfrm>
            <a:prstGeom prst="rect">
              <a:avLst/>
            </a:prstGeom>
            <a:noFill/>
          </p:spPr>
          <p:txBody>
            <a:bodyPr wrap="square" rtlCol="0">
              <a:spAutoFit/>
            </a:bodyPr>
            <a:lstStyle/>
            <a:p>
              <a:r>
                <a:rPr lang="en-ZA" sz="3200" noProof="0" dirty="0">
                  <a:solidFill>
                    <a:srgbClr val="002060"/>
                  </a:solidFill>
                  <a:latin typeface="Arial" panose="020B0604020202020204" pitchFamily="34" charset="0"/>
                  <a:cs typeface="Arial" panose="020B0604020202020204" pitchFamily="34" charset="0"/>
                </a:rPr>
                <a:t>8</a:t>
              </a:r>
            </a:p>
          </p:txBody>
        </p:sp>
      </p:grpSp>
    </p:spTree>
    <p:extLst>
      <p:ext uri="{BB962C8B-B14F-4D97-AF65-F5344CB8AC3E}">
        <p14:creationId xmlns:p14="http://schemas.microsoft.com/office/powerpoint/2010/main" val="83882888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2287</TotalTime>
  <Words>3710</Words>
  <Application>Microsoft Office PowerPoint</Application>
  <PresentationFormat>Widescreen</PresentationFormat>
  <Paragraphs>389</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Calibri</vt:lpstr>
      <vt:lpstr>Calibri Light</vt:lpstr>
      <vt:lpstr>Trebuchet MS</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Slide 1 and 2</dc:title>
  <dc:creator>Washington Mhike</dc:creator>
  <cp:lastModifiedBy>Washington Mhike</cp:lastModifiedBy>
  <cp:revision>67</cp:revision>
  <cp:lastPrinted>2026-01-19T10:09:49Z</cp:lastPrinted>
  <dcterms:created xsi:type="dcterms:W3CDTF">2023-05-04T12:18:02Z</dcterms:created>
  <dcterms:modified xsi:type="dcterms:W3CDTF">2026-07-08T08:44:30Z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2023-05-04T00:00:00Z</vt:filetime>
  </property>
  <property fmtid="{D5CDD505-2E9C-101B-9397-08002B2CF9AE}" pid="3" name="Creator">
    <vt:lpwstr>Adobe Illustrator 27.4 (Macintosh)</vt:lpwstr>
  </property>
  <property fmtid="{D5CDD505-2E9C-101B-9397-08002B2CF9AE}" pid="4" name="CreatorVersion">
    <vt:lpwstr>21.0.0</vt:lpwstr>
  </property>
  <property fmtid="{D5CDD505-2E9C-101B-9397-08002B2CF9AE}" pid="5" name="LastSaved">
    <vt:filetime>2023-05-04T00:00:00Z</vt:filetime>
  </property>
  <property fmtid="{D5CDD505-2E9C-101B-9397-08002B2CF9AE}" pid="6" name="Producer">
    <vt:lpwstr>Adobe PDF library 17.00</vt:lpwstr>
  </property>
</Properties>
</file>