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1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6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08F8CA-B126-4F43-B483-6AF17F8635CE}" v="21" dt="2026-07-09T12:49:01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/>
    <p:restoredTop sz="94658"/>
  </p:normalViewPr>
  <p:slideViewPr>
    <p:cSldViewPr snapToGrid="0" showGuides="1">
      <p:cViewPr varScale="1">
        <p:scale>
          <a:sx n="67" d="100"/>
          <a:sy n="67" d="100"/>
        </p:scale>
        <p:origin x="7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huwani Masevhe" userId="1ef230f9-d352-43d8-8766-a1f069e5ed5b" providerId="ADAL" clId="{4BB94569-5E47-4ADD-8B59-4746A907FA47}"/>
    <pc:docChg chg="modSld">
      <pc:chgData name="Livhuwani Masevhe" userId="1ef230f9-d352-43d8-8766-a1f069e5ed5b" providerId="ADAL" clId="{4BB94569-5E47-4ADD-8B59-4746A907FA47}" dt="2026-07-09T12:49:01.190" v="20" actId="767"/>
      <pc:docMkLst>
        <pc:docMk/>
      </pc:docMkLst>
      <pc:sldChg chg="modSp">
        <pc:chgData name="Livhuwani Masevhe" userId="1ef230f9-d352-43d8-8766-a1f069e5ed5b" providerId="ADAL" clId="{4BB94569-5E47-4ADD-8B59-4746A907FA47}" dt="2026-07-09T10:59:15.887" v="3"/>
        <pc:sldMkLst>
          <pc:docMk/>
          <pc:sldMk cId="1606863593" sldId="264"/>
        </pc:sldMkLst>
        <pc:spChg chg="mod">
          <ac:chgData name="Livhuwani Masevhe" userId="1ef230f9-d352-43d8-8766-a1f069e5ed5b" providerId="ADAL" clId="{4BB94569-5E47-4ADD-8B59-4746A907FA47}" dt="2026-07-09T10:59:15.887" v="3"/>
          <ac:spMkLst>
            <pc:docMk/>
            <pc:sldMk cId="1606863593" sldId="264"/>
            <ac:spMk id="2" creationId="{39262E5A-F07F-84E0-F3F3-2F98789C4BA3}"/>
          </ac:spMkLst>
        </pc:spChg>
      </pc:sldChg>
      <pc:sldChg chg="addSp modSp modAnim">
        <pc:chgData name="Livhuwani Masevhe" userId="1ef230f9-d352-43d8-8766-a1f069e5ed5b" providerId="ADAL" clId="{4BB94569-5E47-4ADD-8B59-4746A907FA47}" dt="2026-07-09T12:35:32.052" v="19"/>
        <pc:sldMkLst>
          <pc:docMk/>
          <pc:sldMk cId="577918842" sldId="268"/>
        </pc:sldMkLst>
        <pc:spChg chg="add mod">
          <ac:chgData name="Livhuwani Masevhe" userId="1ef230f9-d352-43d8-8766-a1f069e5ed5b" providerId="ADAL" clId="{4BB94569-5E47-4ADD-8B59-4746A907FA47}" dt="2026-07-09T12:32:36.165" v="14" actId="767"/>
          <ac:spMkLst>
            <pc:docMk/>
            <pc:sldMk cId="577918842" sldId="268"/>
            <ac:spMk id="25" creationId="{829EB106-4019-36C6-346C-EBAD6B30F17E}"/>
          </ac:spMkLst>
        </pc:spChg>
      </pc:sldChg>
      <pc:sldChg chg="addSp modSp">
        <pc:chgData name="Livhuwani Masevhe" userId="1ef230f9-d352-43d8-8766-a1f069e5ed5b" providerId="ADAL" clId="{4BB94569-5E47-4ADD-8B59-4746A907FA47}" dt="2026-07-09T11:14:51.175" v="6" actId="767"/>
        <pc:sldMkLst>
          <pc:docMk/>
          <pc:sldMk cId="2755786269" sldId="269"/>
        </pc:sldMkLst>
        <pc:spChg chg="add mod">
          <ac:chgData name="Livhuwani Masevhe" userId="1ef230f9-d352-43d8-8766-a1f069e5ed5b" providerId="ADAL" clId="{4BB94569-5E47-4ADD-8B59-4746A907FA47}" dt="2026-07-09T11:14:51.175" v="6" actId="767"/>
          <ac:spMkLst>
            <pc:docMk/>
            <pc:sldMk cId="2755786269" sldId="269"/>
            <ac:spMk id="31" creationId="{73D493D7-EB5D-AD54-F500-888F1F2ED856}"/>
          </ac:spMkLst>
        </pc:spChg>
      </pc:sldChg>
      <pc:sldChg chg="addSp modSp">
        <pc:chgData name="Livhuwani Masevhe" userId="1ef230f9-d352-43d8-8766-a1f069e5ed5b" providerId="ADAL" clId="{4BB94569-5E47-4ADD-8B59-4746A907FA47}" dt="2026-07-09T11:22:42.421" v="7"/>
        <pc:sldMkLst>
          <pc:docMk/>
          <pc:sldMk cId="747896416" sldId="274"/>
        </pc:sldMkLst>
        <pc:spChg chg="mod">
          <ac:chgData name="Livhuwani Masevhe" userId="1ef230f9-d352-43d8-8766-a1f069e5ed5b" providerId="ADAL" clId="{4BB94569-5E47-4ADD-8B59-4746A907FA47}" dt="2026-07-09T11:02:27.176" v="4"/>
          <ac:spMkLst>
            <pc:docMk/>
            <pc:sldMk cId="747896416" sldId="274"/>
            <ac:spMk id="2" creationId="{DA13B605-6A94-3582-A2F2-D0CA1A882CB4}"/>
          </ac:spMkLst>
        </pc:spChg>
        <pc:spChg chg="add mod">
          <ac:chgData name="Livhuwani Masevhe" userId="1ef230f9-d352-43d8-8766-a1f069e5ed5b" providerId="ADAL" clId="{4BB94569-5E47-4ADD-8B59-4746A907FA47}" dt="2026-07-09T10:46:45.499" v="0" actId="767"/>
          <ac:spMkLst>
            <pc:docMk/>
            <pc:sldMk cId="747896416" sldId="274"/>
            <ac:spMk id="17" creationId="{1B2EE9DD-35B8-C72B-B24C-D516A49FB059}"/>
          </ac:spMkLst>
        </pc:spChg>
        <pc:spChg chg="add mod">
          <ac:chgData name="Livhuwani Masevhe" userId="1ef230f9-d352-43d8-8766-a1f069e5ed5b" providerId="ADAL" clId="{4BB94569-5E47-4ADD-8B59-4746A907FA47}" dt="2026-07-09T11:02:37.443" v="5"/>
          <ac:spMkLst>
            <pc:docMk/>
            <pc:sldMk cId="747896416" sldId="274"/>
            <ac:spMk id="18" creationId="{D7AC77DA-4F76-E3D5-40FB-D35B54AC43E6}"/>
          </ac:spMkLst>
        </pc:spChg>
        <pc:picChg chg="add mod">
          <ac:chgData name="Livhuwani Masevhe" userId="1ef230f9-d352-43d8-8766-a1f069e5ed5b" providerId="ADAL" clId="{4BB94569-5E47-4ADD-8B59-4746A907FA47}" dt="2026-07-09T11:22:42.421" v="7"/>
          <ac:picMkLst>
            <pc:docMk/>
            <pc:sldMk cId="747896416" sldId="274"/>
            <ac:picMk id="21" creationId="{A127DE69-9BDC-83D7-B479-B9AE6409271F}"/>
          </ac:picMkLst>
        </pc:picChg>
      </pc:sldChg>
      <pc:sldChg chg="addSp modSp">
        <pc:chgData name="Livhuwani Masevhe" userId="1ef230f9-d352-43d8-8766-a1f069e5ed5b" providerId="ADAL" clId="{4BB94569-5E47-4ADD-8B59-4746A907FA47}" dt="2026-07-09T12:49:01.190" v="20" actId="767"/>
        <pc:sldMkLst>
          <pc:docMk/>
          <pc:sldMk cId="2122400300" sldId="276"/>
        </pc:sldMkLst>
        <pc:spChg chg="add mod">
          <ac:chgData name="Livhuwani Masevhe" userId="1ef230f9-d352-43d8-8766-a1f069e5ed5b" providerId="ADAL" clId="{4BB94569-5E47-4ADD-8B59-4746A907FA47}" dt="2026-07-09T12:49:01.190" v="20" actId="767"/>
          <ac:spMkLst>
            <pc:docMk/>
            <pc:sldMk cId="2122400300" sldId="276"/>
            <ac:spMk id="14" creationId="{DBDDC10A-92D0-364E-C6A6-EFEF86525C51}"/>
          </ac:spMkLst>
        </pc:spChg>
      </pc:sldChg>
      <pc:sldChg chg="modSp">
        <pc:chgData name="Livhuwani Masevhe" userId="1ef230f9-d352-43d8-8766-a1f069e5ed5b" providerId="ADAL" clId="{4BB94569-5E47-4ADD-8B59-4746A907FA47}" dt="2026-07-09T11:36:53.389" v="13"/>
        <pc:sldMkLst>
          <pc:docMk/>
          <pc:sldMk cId="1861839691" sldId="277"/>
        </pc:sldMkLst>
        <pc:spChg chg="mod">
          <ac:chgData name="Livhuwani Masevhe" userId="1ef230f9-d352-43d8-8766-a1f069e5ed5b" providerId="ADAL" clId="{4BB94569-5E47-4ADD-8B59-4746A907FA47}" dt="2026-07-09T11:36:53.389" v="13"/>
          <ac:spMkLst>
            <pc:docMk/>
            <pc:sldMk cId="1861839691" sldId="277"/>
            <ac:spMk id="4" creationId="{3E77A9D8-50E6-F2DC-ABF4-DC8EA8D3893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1E272A-F0F2-4B72-8433-BA612F10D015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71889B7-340D-4985-A521-DCBDE1A7B74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ZA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Crop Loss: </a:t>
          </a:r>
          <a:r>
            <a:rPr lang="en-ZA" sz="2000" b="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40% of yield</a:t>
          </a:r>
          <a:endParaRPr lang="en-US" sz="2000" b="0" i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16F760E-6B53-438C-BC19-F7D0A3A3DCC4}" type="parTrans" cxnId="{DB9D1506-5620-4B69-A41F-E6F7C412B457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AD76365-B3ED-4FB6-953F-43EEDAB723A3}" type="sibTrans" cxnId="{DB9D1506-5620-4B69-A41F-E6F7C412B457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4CC0724-993A-4F46-8401-3BA96705812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ZA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Resource Waste: </a:t>
          </a:r>
          <a:r>
            <a:rPr lang="en-ZA" sz="1800" b="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water, energy, and fertilizer </a:t>
          </a:r>
          <a:endParaRPr lang="en-US" sz="1800" b="0" i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87883AE-105A-4441-A048-6A7F7D3DDF9D}" type="parTrans" cxnId="{9E1A278B-0661-42A0-B26D-517749DECAF5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2CBA8F5-FBFF-41D9-A6E2-65A7E00B3C1B}" type="sibTrans" cxnId="{9E1A278B-0661-42A0-B26D-517749DECAF5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E1AFBBD-D405-4E9E-891B-ACB69A6CABF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ZA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Data Poverty: </a:t>
          </a:r>
          <a:r>
            <a:rPr lang="en-ZA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critical decisions based </a:t>
          </a:r>
          <a:r>
            <a:rPr lang="en-ZA" sz="18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i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1580D16-C9DE-4377-A253-5D8C3E4FCFC8}" type="parTrans" cxnId="{9DD487FC-5936-4602-BCA7-FD18F28FD27A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E77E953-74A1-4C6C-885A-8FF8DF49EB8A}" type="sibTrans" cxnId="{9DD487FC-5936-4602-BCA7-FD18F28FD27A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6D8EA1E-B8EB-4656-8D50-D8FFCD2228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ZA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Market Size: </a:t>
          </a:r>
          <a:r>
            <a:rPr lang="en-ZA" sz="1800" b="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R14 billion (2030) bottled water</a:t>
          </a:r>
          <a:endParaRPr lang="en-US" sz="1800" b="0" i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E3C7963-5B33-42FB-B270-A6CF51EFCB09}" type="parTrans" cxnId="{D6F452EF-6FBA-47F8-B4C2-4A2D84C12C7C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057A08C-CD7F-44C6-ACD8-7714AF5F86FE}" type="sibTrans" cxnId="{D6F452EF-6FBA-47F8-B4C2-4A2D84C12C7C}">
      <dgm:prSet/>
      <dgm:spPr/>
      <dgm:t>
        <a:bodyPr/>
        <a:lstStyle/>
        <a:p>
          <a:pPr>
            <a:lnSpc>
              <a:spcPct val="100000"/>
            </a:lnSpc>
          </a:pPr>
          <a:endParaRPr lang="en-US" sz="18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B3A0B23-B470-478E-8C5B-64909AE68D11}" type="pres">
      <dgm:prSet presAssocID="{C51E272A-F0F2-4B72-8433-BA612F10D015}" presName="linear" presStyleCnt="0">
        <dgm:presLayoutVars>
          <dgm:dir/>
          <dgm:animLvl val="lvl"/>
          <dgm:resizeHandles val="exact"/>
        </dgm:presLayoutVars>
      </dgm:prSet>
      <dgm:spPr/>
    </dgm:pt>
    <dgm:pt modelId="{EFA69577-80FE-42BF-ACDE-074C53002DAE}" type="pres">
      <dgm:prSet presAssocID="{871889B7-340D-4985-A521-DCBDE1A7B743}" presName="parentLin" presStyleCnt="0"/>
      <dgm:spPr/>
    </dgm:pt>
    <dgm:pt modelId="{6F972D02-250D-45F9-AB82-A68AE219C56A}" type="pres">
      <dgm:prSet presAssocID="{871889B7-340D-4985-A521-DCBDE1A7B743}" presName="parentLeftMargin" presStyleLbl="node1" presStyleIdx="0" presStyleCnt="4"/>
      <dgm:spPr/>
    </dgm:pt>
    <dgm:pt modelId="{8DB14823-F342-4891-BA7B-9529ED517BA0}" type="pres">
      <dgm:prSet presAssocID="{871889B7-340D-4985-A521-DCBDE1A7B743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882EA844-D227-4602-89BB-4DFF6E8F3756}" type="pres">
      <dgm:prSet presAssocID="{871889B7-340D-4985-A521-DCBDE1A7B743}" presName="negativeSpace" presStyleCnt="0"/>
      <dgm:spPr/>
    </dgm:pt>
    <dgm:pt modelId="{67179A62-5F54-4004-8527-C839D4B9A26B}" type="pres">
      <dgm:prSet presAssocID="{871889B7-340D-4985-A521-DCBDE1A7B743}" presName="childText" presStyleLbl="conFgAcc1" presStyleIdx="0" presStyleCnt="4">
        <dgm:presLayoutVars>
          <dgm:bulletEnabled val="1"/>
        </dgm:presLayoutVars>
      </dgm:prSet>
      <dgm:spPr/>
    </dgm:pt>
    <dgm:pt modelId="{B1EA46BE-4234-469B-B67E-191D4F4F7F45}" type="pres">
      <dgm:prSet presAssocID="{3AD76365-B3ED-4FB6-953F-43EEDAB723A3}" presName="spaceBetweenRectangles" presStyleCnt="0"/>
      <dgm:spPr/>
    </dgm:pt>
    <dgm:pt modelId="{15C6DF1B-98FD-4247-A131-BDAC7624D89D}" type="pres">
      <dgm:prSet presAssocID="{E4CC0724-993A-4F46-8401-3BA96705812E}" presName="parentLin" presStyleCnt="0"/>
      <dgm:spPr/>
    </dgm:pt>
    <dgm:pt modelId="{A0EB9F71-CCF9-4639-BCE0-323D632AF35B}" type="pres">
      <dgm:prSet presAssocID="{E4CC0724-993A-4F46-8401-3BA96705812E}" presName="parentLeftMargin" presStyleLbl="node1" presStyleIdx="0" presStyleCnt="4"/>
      <dgm:spPr/>
    </dgm:pt>
    <dgm:pt modelId="{CF3428EE-0B88-480E-B16B-4BC260FFA512}" type="pres">
      <dgm:prSet presAssocID="{E4CC0724-993A-4F46-8401-3BA96705812E}" presName="parentText" presStyleLbl="node1" presStyleIdx="1" presStyleCnt="4" custScaleX="134918">
        <dgm:presLayoutVars>
          <dgm:chMax val="0"/>
          <dgm:bulletEnabled val="1"/>
        </dgm:presLayoutVars>
      </dgm:prSet>
      <dgm:spPr/>
    </dgm:pt>
    <dgm:pt modelId="{145D5E88-120F-4E8D-8BAE-517B5D28BB7F}" type="pres">
      <dgm:prSet presAssocID="{E4CC0724-993A-4F46-8401-3BA96705812E}" presName="negativeSpace" presStyleCnt="0"/>
      <dgm:spPr/>
    </dgm:pt>
    <dgm:pt modelId="{1FD3C868-0B68-4F3F-BA8A-4EA242242E4C}" type="pres">
      <dgm:prSet presAssocID="{E4CC0724-993A-4F46-8401-3BA96705812E}" presName="childText" presStyleLbl="conFgAcc1" presStyleIdx="1" presStyleCnt="4">
        <dgm:presLayoutVars>
          <dgm:bulletEnabled val="1"/>
        </dgm:presLayoutVars>
      </dgm:prSet>
      <dgm:spPr/>
    </dgm:pt>
    <dgm:pt modelId="{711AE29F-4FA4-4C34-B5F4-9173BD19F5B5}" type="pres">
      <dgm:prSet presAssocID="{E2CBA8F5-FBFF-41D9-A6E2-65A7E00B3C1B}" presName="spaceBetweenRectangles" presStyleCnt="0"/>
      <dgm:spPr/>
    </dgm:pt>
    <dgm:pt modelId="{D9F7EDAD-A0D6-4E2D-90E5-72CE8D5AB343}" type="pres">
      <dgm:prSet presAssocID="{EE1AFBBD-D405-4E9E-891B-ACB69A6CABF4}" presName="parentLin" presStyleCnt="0"/>
      <dgm:spPr/>
    </dgm:pt>
    <dgm:pt modelId="{DBBB9170-AA3A-47CF-A612-11B409B86861}" type="pres">
      <dgm:prSet presAssocID="{EE1AFBBD-D405-4E9E-891B-ACB69A6CABF4}" presName="parentLeftMargin" presStyleLbl="node1" presStyleIdx="1" presStyleCnt="4"/>
      <dgm:spPr/>
    </dgm:pt>
    <dgm:pt modelId="{FDA2BCBC-DE3C-4EE4-BB25-B8FAE92546A9}" type="pres">
      <dgm:prSet presAssocID="{EE1AFBBD-D405-4E9E-891B-ACB69A6CABF4}" presName="parentText" presStyleLbl="node1" presStyleIdx="2" presStyleCnt="4" custScaleX="142020">
        <dgm:presLayoutVars>
          <dgm:chMax val="0"/>
          <dgm:bulletEnabled val="1"/>
        </dgm:presLayoutVars>
      </dgm:prSet>
      <dgm:spPr/>
    </dgm:pt>
    <dgm:pt modelId="{CBBC6025-B0AE-46B4-AED7-DFD6A1E3CC08}" type="pres">
      <dgm:prSet presAssocID="{EE1AFBBD-D405-4E9E-891B-ACB69A6CABF4}" presName="negativeSpace" presStyleCnt="0"/>
      <dgm:spPr/>
    </dgm:pt>
    <dgm:pt modelId="{D63A5254-5BB3-49FF-A44F-69FBC8582DAC}" type="pres">
      <dgm:prSet presAssocID="{EE1AFBBD-D405-4E9E-891B-ACB69A6CABF4}" presName="childText" presStyleLbl="conFgAcc1" presStyleIdx="2" presStyleCnt="4">
        <dgm:presLayoutVars>
          <dgm:bulletEnabled val="1"/>
        </dgm:presLayoutVars>
      </dgm:prSet>
      <dgm:spPr/>
    </dgm:pt>
    <dgm:pt modelId="{C93A1A1E-8225-4890-A353-9FA732705E0C}" type="pres">
      <dgm:prSet presAssocID="{0E77E953-74A1-4C6C-885A-8FF8DF49EB8A}" presName="spaceBetweenRectangles" presStyleCnt="0"/>
      <dgm:spPr/>
    </dgm:pt>
    <dgm:pt modelId="{2A445E46-CF25-4EDC-8013-642DAB7EE13C}" type="pres">
      <dgm:prSet presAssocID="{56D8EA1E-B8EB-4656-8D50-D8FFCD222898}" presName="parentLin" presStyleCnt="0"/>
      <dgm:spPr/>
    </dgm:pt>
    <dgm:pt modelId="{0F3253A5-5F17-49E9-AFD0-1D153299EC12}" type="pres">
      <dgm:prSet presAssocID="{56D8EA1E-B8EB-4656-8D50-D8FFCD222898}" presName="parentLeftMargin" presStyleLbl="node1" presStyleIdx="2" presStyleCnt="4"/>
      <dgm:spPr/>
    </dgm:pt>
    <dgm:pt modelId="{A654C81A-8279-4F9A-B050-64B9752876E2}" type="pres">
      <dgm:prSet presAssocID="{56D8EA1E-B8EB-4656-8D50-D8FFCD222898}" presName="parentText" presStyleLbl="node1" presStyleIdx="3" presStyleCnt="4" custScaleX="142857">
        <dgm:presLayoutVars>
          <dgm:chMax val="0"/>
          <dgm:bulletEnabled val="1"/>
        </dgm:presLayoutVars>
      </dgm:prSet>
      <dgm:spPr/>
    </dgm:pt>
    <dgm:pt modelId="{93EC67DC-1FFF-47A9-9382-FABA56AD4562}" type="pres">
      <dgm:prSet presAssocID="{56D8EA1E-B8EB-4656-8D50-D8FFCD222898}" presName="negativeSpace" presStyleCnt="0"/>
      <dgm:spPr/>
    </dgm:pt>
    <dgm:pt modelId="{4FC890E4-B0FD-498C-A12D-C8840E8256CD}" type="pres">
      <dgm:prSet presAssocID="{56D8EA1E-B8EB-4656-8D50-D8FFCD222898}" presName="childText" presStyleLbl="conFgAcc1" presStyleIdx="3" presStyleCnt="4" custLinFactY="231816" custLinFactNeighborX="-810" custLinFactNeighborY="300000">
        <dgm:presLayoutVars>
          <dgm:bulletEnabled val="1"/>
        </dgm:presLayoutVars>
      </dgm:prSet>
      <dgm:spPr/>
    </dgm:pt>
  </dgm:ptLst>
  <dgm:cxnLst>
    <dgm:cxn modelId="{BC96CE00-2149-4788-B949-392659FB4E20}" type="presOf" srcId="{871889B7-340D-4985-A521-DCBDE1A7B743}" destId="{6F972D02-250D-45F9-AB82-A68AE219C56A}" srcOrd="0" destOrd="0" presId="urn:microsoft.com/office/officeart/2005/8/layout/list1"/>
    <dgm:cxn modelId="{DB9D1506-5620-4B69-A41F-E6F7C412B457}" srcId="{C51E272A-F0F2-4B72-8433-BA612F10D015}" destId="{871889B7-340D-4985-A521-DCBDE1A7B743}" srcOrd="0" destOrd="0" parTransId="{816F760E-6B53-438C-BC19-F7D0A3A3DCC4}" sibTransId="{3AD76365-B3ED-4FB6-953F-43EEDAB723A3}"/>
    <dgm:cxn modelId="{14CBE00E-B96C-43AF-A3F1-340C02DFC17C}" type="presOf" srcId="{EE1AFBBD-D405-4E9E-891B-ACB69A6CABF4}" destId="{DBBB9170-AA3A-47CF-A612-11B409B86861}" srcOrd="0" destOrd="0" presId="urn:microsoft.com/office/officeart/2005/8/layout/list1"/>
    <dgm:cxn modelId="{F7A9BE10-089A-4147-ADC0-17AEF7F1A127}" type="presOf" srcId="{56D8EA1E-B8EB-4656-8D50-D8FFCD222898}" destId="{0F3253A5-5F17-49E9-AFD0-1D153299EC12}" srcOrd="0" destOrd="0" presId="urn:microsoft.com/office/officeart/2005/8/layout/list1"/>
    <dgm:cxn modelId="{72135E1B-247E-43C0-8E62-5A5E42BD618F}" type="presOf" srcId="{E4CC0724-993A-4F46-8401-3BA96705812E}" destId="{CF3428EE-0B88-480E-B16B-4BC260FFA512}" srcOrd="1" destOrd="0" presId="urn:microsoft.com/office/officeart/2005/8/layout/list1"/>
    <dgm:cxn modelId="{00CDD028-BBFF-415A-8637-D62A32ADC35F}" type="presOf" srcId="{E4CC0724-993A-4F46-8401-3BA96705812E}" destId="{A0EB9F71-CCF9-4639-BCE0-323D632AF35B}" srcOrd="0" destOrd="0" presId="urn:microsoft.com/office/officeart/2005/8/layout/list1"/>
    <dgm:cxn modelId="{92E7176E-732B-4AA2-8E57-8F9B90EDD767}" type="presOf" srcId="{C51E272A-F0F2-4B72-8433-BA612F10D015}" destId="{3B3A0B23-B470-478E-8C5B-64909AE68D11}" srcOrd="0" destOrd="0" presId="urn:microsoft.com/office/officeart/2005/8/layout/list1"/>
    <dgm:cxn modelId="{BA113077-F51F-42D0-B4EC-E967203644A9}" type="presOf" srcId="{871889B7-340D-4985-A521-DCBDE1A7B743}" destId="{8DB14823-F342-4891-BA7B-9529ED517BA0}" srcOrd="1" destOrd="0" presId="urn:microsoft.com/office/officeart/2005/8/layout/list1"/>
    <dgm:cxn modelId="{9E1A278B-0661-42A0-B26D-517749DECAF5}" srcId="{C51E272A-F0F2-4B72-8433-BA612F10D015}" destId="{E4CC0724-993A-4F46-8401-3BA96705812E}" srcOrd="1" destOrd="0" parTransId="{587883AE-105A-4441-A048-6A7F7D3DDF9D}" sibTransId="{E2CBA8F5-FBFF-41D9-A6E2-65A7E00B3C1B}"/>
    <dgm:cxn modelId="{830334AB-2DF0-4508-9112-4A5351C5857F}" type="presOf" srcId="{EE1AFBBD-D405-4E9E-891B-ACB69A6CABF4}" destId="{FDA2BCBC-DE3C-4EE4-BB25-B8FAE92546A9}" srcOrd="1" destOrd="0" presId="urn:microsoft.com/office/officeart/2005/8/layout/list1"/>
    <dgm:cxn modelId="{D6F452EF-6FBA-47F8-B4C2-4A2D84C12C7C}" srcId="{C51E272A-F0F2-4B72-8433-BA612F10D015}" destId="{56D8EA1E-B8EB-4656-8D50-D8FFCD222898}" srcOrd="3" destOrd="0" parTransId="{4E3C7963-5B33-42FB-B270-A6CF51EFCB09}" sibTransId="{4057A08C-CD7F-44C6-ACD8-7714AF5F86FE}"/>
    <dgm:cxn modelId="{95EA1BFB-1CBA-40DE-9CBF-68990ADA0BB5}" type="presOf" srcId="{56D8EA1E-B8EB-4656-8D50-D8FFCD222898}" destId="{A654C81A-8279-4F9A-B050-64B9752876E2}" srcOrd="1" destOrd="0" presId="urn:microsoft.com/office/officeart/2005/8/layout/list1"/>
    <dgm:cxn modelId="{9DD487FC-5936-4602-BCA7-FD18F28FD27A}" srcId="{C51E272A-F0F2-4B72-8433-BA612F10D015}" destId="{EE1AFBBD-D405-4E9E-891B-ACB69A6CABF4}" srcOrd="2" destOrd="0" parTransId="{71580D16-C9DE-4377-A253-5D8C3E4FCFC8}" sibTransId="{0E77E953-74A1-4C6C-885A-8FF8DF49EB8A}"/>
    <dgm:cxn modelId="{D4BBF2B8-63EE-437A-A50C-5E98250832B3}" type="presParOf" srcId="{3B3A0B23-B470-478E-8C5B-64909AE68D11}" destId="{EFA69577-80FE-42BF-ACDE-074C53002DAE}" srcOrd="0" destOrd="0" presId="urn:microsoft.com/office/officeart/2005/8/layout/list1"/>
    <dgm:cxn modelId="{024CA952-9F41-4A39-BCCC-AF8AC6CEBFEA}" type="presParOf" srcId="{EFA69577-80FE-42BF-ACDE-074C53002DAE}" destId="{6F972D02-250D-45F9-AB82-A68AE219C56A}" srcOrd="0" destOrd="0" presId="urn:microsoft.com/office/officeart/2005/8/layout/list1"/>
    <dgm:cxn modelId="{85F0EA54-68ED-4C4D-9466-2938BC4C0B56}" type="presParOf" srcId="{EFA69577-80FE-42BF-ACDE-074C53002DAE}" destId="{8DB14823-F342-4891-BA7B-9529ED517BA0}" srcOrd="1" destOrd="0" presId="urn:microsoft.com/office/officeart/2005/8/layout/list1"/>
    <dgm:cxn modelId="{B30BB3CC-3E73-496C-80CF-CFA40841966B}" type="presParOf" srcId="{3B3A0B23-B470-478E-8C5B-64909AE68D11}" destId="{882EA844-D227-4602-89BB-4DFF6E8F3756}" srcOrd="1" destOrd="0" presId="urn:microsoft.com/office/officeart/2005/8/layout/list1"/>
    <dgm:cxn modelId="{515F679E-77B6-4491-AB31-B8C77108B4BB}" type="presParOf" srcId="{3B3A0B23-B470-478E-8C5B-64909AE68D11}" destId="{67179A62-5F54-4004-8527-C839D4B9A26B}" srcOrd="2" destOrd="0" presId="urn:microsoft.com/office/officeart/2005/8/layout/list1"/>
    <dgm:cxn modelId="{0792A42C-4764-4643-AAFD-DBBB4CA1CF02}" type="presParOf" srcId="{3B3A0B23-B470-478E-8C5B-64909AE68D11}" destId="{B1EA46BE-4234-469B-B67E-191D4F4F7F45}" srcOrd="3" destOrd="0" presId="urn:microsoft.com/office/officeart/2005/8/layout/list1"/>
    <dgm:cxn modelId="{841DB4F3-D927-468E-ADD3-F7A28B4D311F}" type="presParOf" srcId="{3B3A0B23-B470-478E-8C5B-64909AE68D11}" destId="{15C6DF1B-98FD-4247-A131-BDAC7624D89D}" srcOrd="4" destOrd="0" presId="urn:microsoft.com/office/officeart/2005/8/layout/list1"/>
    <dgm:cxn modelId="{CDE123D8-1828-4CBA-80F5-5F1036803C4F}" type="presParOf" srcId="{15C6DF1B-98FD-4247-A131-BDAC7624D89D}" destId="{A0EB9F71-CCF9-4639-BCE0-323D632AF35B}" srcOrd="0" destOrd="0" presId="urn:microsoft.com/office/officeart/2005/8/layout/list1"/>
    <dgm:cxn modelId="{E5B01989-94FA-4666-82C9-65C2CCF98968}" type="presParOf" srcId="{15C6DF1B-98FD-4247-A131-BDAC7624D89D}" destId="{CF3428EE-0B88-480E-B16B-4BC260FFA512}" srcOrd="1" destOrd="0" presId="urn:microsoft.com/office/officeart/2005/8/layout/list1"/>
    <dgm:cxn modelId="{6882A388-9BC7-4836-81CB-80E45CE34AB4}" type="presParOf" srcId="{3B3A0B23-B470-478E-8C5B-64909AE68D11}" destId="{145D5E88-120F-4E8D-8BAE-517B5D28BB7F}" srcOrd="5" destOrd="0" presId="urn:microsoft.com/office/officeart/2005/8/layout/list1"/>
    <dgm:cxn modelId="{F7D8C375-9DB4-4537-AD80-F8EEF7C06994}" type="presParOf" srcId="{3B3A0B23-B470-478E-8C5B-64909AE68D11}" destId="{1FD3C868-0B68-4F3F-BA8A-4EA242242E4C}" srcOrd="6" destOrd="0" presId="urn:microsoft.com/office/officeart/2005/8/layout/list1"/>
    <dgm:cxn modelId="{0BECA8B8-0339-4C22-965F-6377813E77F0}" type="presParOf" srcId="{3B3A0B23-B470-478E-8C5B-64909AE68D11}" destId="{711AE29F-4FA4-4C34-B5F4-9173BD19F5B5}" srcOrd="7" destOrd="0" presId="urn:microsoft.com/office/officeart/2005/8/layout/list1"/>
    <dgm:cxn modelId="{D8533175-A1AE-4D5B-A140-EA2691087CC7}" type="presParOf" srcId="{3B3A0B23-B470-478E-8C5B-64909AE68D11}" destId="{D9F7EDAD-A0D6-4E2D-90E5-72CE8D5AB343}" srcOrd="8" destOrd="0" presId="urn:microsoft.com/office/officeart/2005/8/layout/list1"/>
    <dgm:cxn modelId="{2A027DF9-C5FA-420A-B127-F6C5E38F8726}" type="presParOf" srcId="{D9F7EDAD-A0D6-4E2D-90E5-72CE8D5AB343}" destId="{DBBB9170-AA3A-47CF-A612-11B409B86861}" srcOrd="0" destOrd="0" presId="urn:microsoft.com/office/officeart/2005/8/layout/list1"/>
    <dgm:cxn modelId="{A65D89A1-5086-4669-9E21-2126E82EB192}" type="presParOf" srcId="{D9F7EDAD-A0D6-4E2D-90E5-72CE8D5AB343}" destId="{FDA2BCBC-DE3C-4EE4-BB25-B8FAE92546A9}" srcOrd="1" destOrd="0" presId="urn:microsoft.com/office/officeart/2005/8/layout/list1"/>
    <dgm:cxn modelId="{003034BA-850C-4652-B0B8-6F2D0D567C84}" type="presParOf" srcId="{3B3A0B23-B470-478E-8C5B-64909AE68D11}" destId="{CBBC6025-B0AE-46B4-AED7-DFD6A1E3CC08}" srcOrd="9" destOrd="0" presId="urn:microsoft.com/office/officeart/2005/8/layout/list1"/>
    <dgm:cxn modelId="{57F9B603-18B1-48A1-B137-5C06EE627E6A}" type="presParOf" srcId="{3B3A0B23-B470-478E-8C5B-64909AE68D11}" destId="{D63A5254-5BB3-49FF-A44F-69FBC8582DAC}" srcOrd="10" destOrd="0" presId="urn:microsoft.com/office/officeart/2005/8/layout/list1"/>
    <dgm:cxn modelId="{4E9FEDD1-9E2D-42D4-B8F4-F235718F3FEC}" type="presParOf" srcId="{3B3A0B23-B470-478E-8C5B-64909AE68D11}" destId="{C93A1A1E-8225-4890-A353-9FA732705E0C}" srcOrd="11" destOrd="0" presId="urn:microsoft.com/office/officeart/2005/8/layout/list1"/>
    <dgm:cxn modelId="{338AA99E-5D81-4526-9EA4-0ACC532FF91C}" type="presParOf" srcId="{3B3A0B23-B470-478E-8C5B-64909AE68D11}" destId="{2A445E46-CF25-4EDC-8013-642DAB7EE13C}" srcOrd="12" destOrd="0" presId="urn:microsoft.com/office/officeart/2005/8/layout/list1"/>
    <dgm:cxn modelId="{412262DE-13BF-4457-935A-6F8BE38B2FD5}" type="presParOf" srcId="{2A445E46-CF25-4EDC-8013-642DAB7EE13C}" destId="{0F3253A5-5F17-49E9-AFD0-1D153299EC12}" srcOrd="0" destOrd="0" presId="urn:microsoft.com/office/officeart/2005/8/layout/list1"/>
    <dgm:cxn modelId="{D3ECA497-7A4C-49AF-8968-884557CD649F}" type="presParOf" srcId="{2A445E46-CF25-4EDC-8013-642DAB7EE13C}" destId="{A654C81A-8279-4F9A-B050-64B9752876E2}" srcOrd="1" destOrd="0" presId="urn:microsoft.com/office/officeart/2005/8/layout/list1"/>
    <dgm:cxn modelId="{B561EBCE-8AAE-47A3-B40B-A5BD206AF936}" type="presParOf" srcId="{3B3A0B23-B470-478E-8C5B-64909AE68D11}" destId="{93EC67DC-1FFF-47A9-9382-FABA56AD4562}" srcOrd="13" destOrd="0" presId="urn:microsoft.com/office/officeart/2005/8/layout/list1"/>
    <dgm:cxn modelId="{386B2276-48DF-488A-9B45-A99495130A5A}" type="presParOf" srcId="{3B3A0B23-B470-478E-8C5B-64909AE68D11}" destId="{4FC890E4-B0FD-498C-A12D-C8840E8256C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79A62-5F54-4004-8527-C839D4B9A26B}">
      <dsp:nvSpPr>
        <dsp:cNvPr id="0" name=""/>
        <dsp:cNvSpPr/>
      </dsp:nvSpPr>
      <dsp:spPr>
        <a:xfrm>
          <a:off x="0" y="371223"/>
          <a:ext cx="4830037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14823-F342-4891-BA7B-9529ED517BA0}">
      <dsp:nvSpPr>
        <dsp:cNvPr id="0" name=""/>
        <dsp:cNvSpPr/>
      </dsp:nvSpPr>
      <dsp:spPr>
        <a:xfrm>
          <a:off x="229945" y="16983"/>
          <a:ext cx="4598907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795" tIns="0" rIns="127795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Crop Loss: </a:t>
          </a:r>
          <a:r>
            <a:rPr lang="en-ZA" sz="2000" b="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40% of yield</a:t>
          </a:r>
          <a:endParaRPr lang="en-US" sz="2000" b="0" i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64530" y="51568"/>
        <a:ext cx="4529737" cy="639310"/>
      </dsp:txXfrm>
    </dsp:sp>
    <dsp:sp modelId="{1FD3C868-0B68-4F3F-BA8A-4EA242242E4C}">
      <dsp:nvSpPr>
        <dsp:cNvPr id="0" name=""/>
        <dsp:cNvSpPr/>
      </dsp:nvSpPr>
      <dsp:spPr>
        <a:xfrm>
          <a:off x="0" y="1459863"/>
          <a:ext cx="4830037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428EE-0B88-480E-B16B-4BC260FFA512}">
      <dsp:nvSpPr>
        <dsp:cNvPr id="0" name=""/>
        <dsp:cNvSpPr/>
      </dsp:nvSpPr>
      <dsp:spPr>
        <a:xfrm>
          <a:off x="241501" y="1105623"/>
          <a:ext cx="4561612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795" tIns="0" rIns="127795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Resource Waste: </a:t>
          </a:r>
          <a:r>
            <a:rPr lang="en-ZA" sz="1800" b="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water, energy, and fertilizer </a:t>
          </a:r>
          <a:endParaRPr lang="en-US" sz="1800" b="0" i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6086" y="1140208"/>
        <a:ext cx="4492442" cy="639310"/>
      </dsp:txXfrm>
    </dsp:sp>
    <dsp:sp modelId="{D63A5254-5BB3-49FF-A44F-69FBC8582DAC}">
      <dsp:nvSpPr>
        <dsp:cNvPr id="0" name=""/>
        <dsp:cNvSpPr/>
      </dsp:nvSpPr>
      <dsp:spPr>
        <a:xfrm>
          <a:off x="0" y="2548503"/>
          <a:ext cx="4830037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2BCBC-DE3C-4EE4-BB25-B8FAE92546A9}">
      <dsp:nvSpPr>
        <dsp:cNvPr id="0" name=""/>
        <dsp:cNvSpPr/>
      </dsp:nvSpPr>
      <dsp:spPr>
        <a:xfrm>
          <a:off x="231124" y="2194263"/>
          <a:ext cx="4595408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795" tIns="0" rIns="127795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Data Poverty: </a:t>
          </a:r>
          <a:r>
            <a:rPr lang="en-ZA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critical decisions based </a:t>
          </a:r>
          <a:r>
            <a:rPr lang="en-ZA" sz="1800" b="1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i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65709" y="2228848"/>
        <a:ext cx="4526238" cy="639310"/>
      </dsp:txXfrm>
    </dsp:sp>
    <dsp:sp modelId="{4FC890E4-B0FD-498C-A12D-C8840E8256CD}">
      <dsp:nvSpPr>
        <dsp:cNvPr id="0" name=""/>
        <dsp:cNvSpPr/>
      </dsp:nvSpPr>
      <dsp:spPr>
        <a:xfrm>
          <a:off x="0" y="3654126"/>
          <a:ext cx="4830037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4C81A-8279-4F9A-B050-64B9752876E2}">
      <dsp:nvSpPr>
        <dsp:cNvPr id="0" name=""/>
        <dsp:cNvSpPr/>
      </dsp:nvSpPr>
      <dsp:spPr>
        <a:xfrm>
          <a:off x="229945" y="3282903"/>
          <a:ext cx="4598907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795" tIns="0" rIns="127795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Market Size: </a:t>
          </a:r>
          <a:r>
            <a:rPr lang="en-ZA" sz="1800" b="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R14 billion (2030) bottled water</a:t>
          </a:r>
          <a:endParaRPr lang="en-US" sz="1800" b="0" i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64530" y="3317488"/>
        <a:ext cx="4529737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5AC6EB-4E11-67E3-06EB-45B3987C12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4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E6289-9DD2-1D1B-1D23-4585359BD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D4597-3C7D-ED74-AF26-CF46CE7618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532" y="1051463"/>
            <a:ext cx="9144000" cy="1058146"/>
          </a:xfrm>
        </p:spPr>
        <p:txBody>
          <a:bodyPr anchor="b"/>
          <a:lstStyle>
            <a:lvl1pPr algn="l">
              <a:defRPr sz="62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ZA" sz="6000" b="1" dirty="0"/>
              <a:t>Title Slide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3A84D-621E-EB90-BBBE-D131AE1D3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32" y="218591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88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E2C4-6BB8-77AE-6F46-4C4BB13A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3C14A-FF8B-925E-47E3-EBAD87572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BAF2-C911-B5D5-0687-9E643EED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23BB-CE6F-DC16-2CDC-EFFDD9B2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CE857-42EF-5E3B-7E52-D99EBF18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7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779D0-3686-A9D0-43AF-A5B3C559E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B6B94-C448-8C73-18D3-2A832B93D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4A2F4-7B27-2CE9-822D-D675BF8F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AF0EE-5593-6B09-380E-FD2D929B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A2AE-F023-DEF6-614F-BEF25B94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E2A2EB-0714-67C8-1CAD-002A5F31A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4A6A93-37D1-A1F7-35F3-040DD50ACE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4312" y="2394692"/>
            <a:ext cx="9144000" cy="1058146"/>
          </a:xfrm>
        </p:spPr>
        <p:txBody>
          <a:bodyPr anchor="b"/>
          <a:lstStyle>
            <a:lvl1pPr algn="l">
              <a:defRPr sz="620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en-ZA" sz="6000" b="1" dirty="0"/>
              <a:t>Divider Slide 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9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471CA9-9C8B-4466-3673-AA6A624E1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23DAB-9B99-3B79-F655-6044E1A61B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4312" y="2394692"/>
            <a:ext cx="9144000" cy="1058146"/>
          </a:xfrm>
        </p:spPr>
        <p:txBody>
          <a:bodyPr anchor="b"/>
          <a:lstStyle>
            <a:lvl1pPr algn="l">
              <a:defRPr sz="620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en-ZA" sz="6000" b="1" dirty="0"/>
              <a:t>Divider Slide 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0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8A039A-D4C4-9A3F-34A9-E13E761D46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9D137-9291-F98F-8E86-118BB571B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4312" y="2394692"/>
            <a:ext cx="9144000" cy="1058146"/>
          </a:xfrm>
        </p:spPr>
        <p:txBody>
          <a:bodyPr anchor="b"/>
          <a:lstStyle>
            <a:lvl1pPr algn="l">
              <a:defRPr sz="620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en-ZA" sz="6000" b="1" dirty="0"/>
              <a:t>Divider Slide 03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72479-3AFD-0D59-716C-6F2A5F76E11A}"/>
              </a:ext>
            </a:extLst>
          </p:cNvPr>
          <p:cNvSpPr txBox="1"/>
          <p:nvPr userDrawn="1"/>
        </p:nvSpPr>
        <p:spPr>
          <a:xfrm>
            <a:off x="-719191" y="18493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6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5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9DB668-E0F5-621C-8761-1BA46AC1C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05243-2ACF-EE3D-2F83-CF6AAB224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6" y="365125"/>
            <a:ext cx="8972695" cy="1325563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3E87B-7BFA-6C1E-9CBC-7C221C4C9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336" y="1681163"/>
            <a:ext cx="8972694" cy="823912"/>
          </a:xfrm>
        </p:spPr>
        <p:txBody>
          <a:bodyPr anchor="b"/>
          <a:lstStyle>
            <a:lvl1pPr marL="0" indent="0">
              <a:buNone/>
              <a:defRPr sz="2400" b="1">
                <a:latin typeface="Ubuntu" panose="020B05040306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00099-DF73-8627-4E72-049A8360A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336" y="2505075"/>
            <a:ext cx="8972694" cy="3684588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4CF04-74AD-0FCD-B0F1-A7F62E3D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336" y="6356350"/>
            <a:ext cx="2743200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D0395F-04F0-BC5F-F8CD-32660E6E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C085C1-D661-8B02-FF3D-D2310322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8825" y="6356350"/>
            <a:ext cx="2743200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7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0312D8B-996E-7773-7A17-32172BA8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6" y="365125"/>
            <a:ext cx="10515600" cy="1325563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67E279A-B024-9392-F2C9-CE0F4F34C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33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buntu" panose="020B05040306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1B25FFA-AB4C-FD5D-68B4-042D2484B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336" y="2505075"/>
            <a:ext cx="5157787" cy="3684588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45063617-F6FC-07AF-65F1-41308356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748" y="6356350"/>
            <a:ext cx="2089354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15E56729-B409-1C21-956F-05C6C8F7F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696" y="6356350"/>
            <a:ext cx="4114800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82191067-ABE3-EEDC-3CE5-E2C4BA2E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090" y="6356350"/>
            <a:ext cx="1900084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0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242489-D688-D510-10A2-D233AF84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6" y="365125"/>
            <a:ext cx="10515600" cy="1325563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D835C6-D451-8B4B-98CA-80197B469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33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buntu" panose="020B05040306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2F17650-BF80-D14E-8ED4-8892C8EE0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336" y="2505075"/>
            <a:ext cx="5157787" cy="3684588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8570FD1-976C-F264-2742-F7B85D37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748" y="6356350"/>
            <a:ext cx="2089354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2A727A95-E568-A8E0-804C-B5861A28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696" y="6356350"/>
            <a:ext cx="4114800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27E7AE2-0520-E1EA-87FE-71BE8E40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090" y="6356350"/>
            <a:ext cx="1900084" cy="365125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7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935D-7E7F-177C-3AE5-04906579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8817-2F30-2030-C410-BC1FB3EA8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buntu" panose="020B0504030602030204" pitchFamily="34" charset="0"/>
              </a:defRPr>
            </a:lvl1pPr>
            <a:lvl2pPr>
              <a:defRPr sz="2800">
                <a:latin typeface="Ubuntu" panose="020B0504030602030204" pitchFamily="34" charset="0"/>
              </a:defRPr>
            </a:lvl2pPr>
            <a:lvl3pPr>
              <a:defRPr sz="2400">
                <a:latin typeface="Ubuntu" panose="020B0504030602030204" pitchFamily="34" charset="0"/>
              </a:defRPr>
            </a:lvl3pPr>
            <a:lvl4pPr>
              <a:defRPr sz="2000">
                <a:latin typeface="Ubuntu" panose="020B0504030602030204" pitchFamily="34" charset="0"/>
              </a:defRPr>
            </a:lvl4pPr>
            <a:lvl5pPr>
              <a:defRPr sz="2000">
                <a:latin typeface="Ubuntu" panose="020B0504030602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04F0C-BD40-6ADD-72EB-2AB0F24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81F3F-3705-49CF-4AE7-94638A2A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1086D-5A7D-9A6C-7C0E-46E7C397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EF146-7E92-9BD2-E51D-78A37E0C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5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9FA7-B88A-0E3B-2DFB-0DE9CB7D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9AAF7-8F0D-DBA5-F2BB-0C29B493A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Ubuntu" panose="020B0504030602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8DDB2-ACC1-E24C-F30A-A7E6354F3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C62BF-C728-0DC5-2ED5-9640DFAA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>
              <a:latin typeface="Ubuntu" panose="020B050403060203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E43F5-D54A-A294-C82D-B3FE3EE9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E1683-08A3-5871-756A-D54946E8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3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3E601-33E8-A3B8-905B-35CDDDBC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E0DE2-CD29-9CF9-0C3C-9B0AFBA1B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DC0B9-9432-7C41-1349-6D34C4F7A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fld id="{5829D6FD-F340-3F4B-9C4C-BC50323B79B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2BE6F-1E45-F8F1-5957-00FD843D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37013-06DC-D785-C0E4-40BF88253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fld id="{BBB1FF02-49FA-3043-9587-0BF77858B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1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0464-1140-E0BC-E040-6BB6C6F75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32" y="552450"/>
            <a:ext cx="9144000" cy="1557159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Principles Applied in Monitoring Photovoltaic Performance and Water Dynamics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2BC6F-A3A8-B5D3-3E27-87DF05E6F21E}"/>
              </a:ext>
            </a:extLst>
          </p:cNvPr>
          <p:cNvSpPr txBox="1"/>
          <p:nvPr/>
        </p:nvSpPr>
        <p:spPr>
          <a:xfrm>
            <a:off x="1343025" y="3580597"/>
            <a:ext cx="87915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Livhuwani Masevhe (PhD, Pr.Sci.Nat, CPhys)</a:t>
            </a:r>
            <a:br>
              <a:rPr lang="en-ZA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ZA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Johannesburg</a:t>
            </a:r>
            <a:br>
              <a:rPr lang="en-ZA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ZA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Mechanical Engineering Science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5AB17-F094-6FA1-3084-AEF453B444A9}"/>
              </a:ext>
            </a:extLst>
          </p:cNvPr>
          <p:cNvSpPr txBox="1"/>
          <p:nvPr/>
        </p:nvSpPr>
        <p:spPr>
          <a:xfrm>
            <a:off x="1466850" y="4748392"/>
            <a:ext cx="879157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SAIP Conference 2026 </a:t>
            </a:r>
            <a:br>
              <a:rPr lang="en-Z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Z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the Western Cape, Cape Town</a:t>
            </a:r>
            <a:br>
              <a:rPr lang="en-Z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Z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Date: 9 July 2026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South African Institute of Physics | Pretoria">
            <a:extLst>
              <a:ext uri="{FF2B5EF4-FFF2-40B4-BE49-F238E27FC236}">
                <a16:creationId xmlns:a16="http://schemas.microsoft.com/office/drawing/2014/main" id="{3B35983E-3E38-B9CB-76E6-9CC36A65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538" y="5887165"/>
            <a:ext cx="936198" cy="9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D1AE-6DBC-1C6B-FE32-3CB0555B5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B605-6A94-3582-A2F2-D0CA1A88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US" sz="3600" b="1" dirty="0"/>
              <a:t>Benchmarking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B1A373-E611-E629-AE9D-4B1BAF42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431" y="2790128"/>
            <a:ext cx="3149794" cy="3390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5C224A-EA5C-8E3B-8E08-256718A9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2" y="2893399"/>
            <a:ext cx="3138457" cy="32873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2EE9DD-35B8-C72B-B24C-D516A49FB059}"/>
              </a:ext>
            </a:extLst>
          </p:cNvPr>
          <p:cNvSpPr txBox="1"/>
          <p:nvPr/>
        </p:nvSpPr>
        <p:spPr>
          <a:xfrm>
            <a:off x="438150" y="21717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62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C77DA-4F76-E3D5-40FB-D35B54AC43E6}"/>
              </a:ext>
            </a:extLst>
          </p:cNvPr>
          <p:cNvSpPr txBox="1"/>
          <p:nvPr/>
        </p:nvSpPr>
        <p:spPr>
          <a:xfrm>
            <a:off x="1151454" y="1893797"/>
            <a:ext cx="6659046" cy="55580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Indoor Air Quality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885ADE-5A2A-2688-46F7-F7698A003C0F}"/>
              </a:ext>
            </a:extLst>
          </p:cNvPr>
          <p:cNvSpPr txBox="1"/>
          <p:nvPr/>
        </p:nvSpPr>
        <p:spPr>
          <a:xfrm>
            <a:off x="7458073" y="2408227"/>
            <a:ext cx="4429127" cy="357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BLUE: (IAQ Sensor) - 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 from the market (shelf)</a:t>
            </a:r>
          </a:p>
          <a:p>
            <a:pPr fontAlgn="t">
              <a:lnSpc>
                <a:spcPts val="1500"/>
              </a:lnSpc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RED: (SEN66)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connected to our device</a:t>
            </a:r>
          </a:p>
          <a:p>
            <a:pPr fontAlgn="t">
              <a:lnSpc>
                <a:spcPts val="1500"/>
              </a:lnSpc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SEN66 sensor demonstrated:</a:t>
            </a:r>
          </a:p>
          <a:p>
            <a:pPr marL="285750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agreement with the reference IAQ sensor in tracking indoor CO₂ concentrations </a:t>
            </a:r>
          </a:p>
          <a:p>
            <a:pPr marL="285750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enhanced sensitivity and faster dynamic response to PM2.5 pollution events. </a:t>
            </a:r>
          </a:p>
          <a:p>
            <a:pPr marL="285750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results suggest that the SEN66 is suitable for real-time air-quality monitoring applications, particularly where rapid detection of transient particulate matter events is required.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7DFDC5-8ED3-A9EB-827E-C010317D071C}"/>
              </a:ext>
            </a:extLst>
          </p:cNvPr>
          <p:cNvSpPr txBox="1"/>
          <p:nvPr/>
        </p:nvSpPr>
        <p:spPr>
          <a:xfrm>
            <a:off x="658131" y="6286003"/>
            <a:ext cx="68951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7: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Benchmarking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789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E796-F111-6CD5-3D93-604940B0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A4B5-501C-7F9D-F1E0-545652516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544D2-B0A1-9B20-60C8-053087069FE6}"/>
              </a:ext>
            </a:extLst>
          </p:cNvPr>
          <p:cNvSpPr txBox="1"/>
          <p:nvPr/>
        </p:nvSpPr>
        <p:spPr>
          <a:xfrm>
            <a:off x="1076324" y="2767816"/>
            <a:ext cx="105822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refined, iterative methodology successfully validated the design and performance of the IoT-enabled PVWPS.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Successful Validation: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Hydraulic and energy performance closely matched theoretical design specifications under clear-sky conditions.</a:t>
            </a:r>
          </a:p>
          <a:p>
            <a:pPr lvl="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Monitoring &amp; Control: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custom IoT-SCADA RTU demonstrated: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Excellent real-time monitoring capabilities.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 edge computing (e.g., preventing dry-run in 2.3 seconds).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Reliable hybrid communication (98.7% uptime, 100% data integrity).</a:t>
            </a:r>
          </a:p>
        </p:txBody>
      </p:sp>
    </p:spTree>
    <p:extLst>
      <p:ext uri="{BB962C8B-B14F-4D97-AF65-F5344CB8AC3E}">
        <p14:creationId xmlns:p14="http://schemas.microsoft.com/office/powerpoint/2010/main" val="272604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A0B54-A501-88BD-CED5-92F68831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6C36-59C3-7027-E99C-351FEAE9B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7A9D8-50E6-F2DC-ABF4-DC8EA8D3893F}"/>
              </a:ext>
            </a:extLst>
          </p:cNvPr>
          <p:cNvSpPr txBox="1"/>
          <p:nvPr/>
        </p:nvSpPr>
        <p:spPr>
          <a:xfrm>
            <a:off x="1076324" y="2767816"/>
            <a:ext cx="1058227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[1].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Matimolane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Mathivha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Frontiers in Environmental Science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DOI: 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10.3389/fenvs.2025.1550738,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fontAlgn="t">
              <a:lnSpc>
                <a:spcPct val="15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[2].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Masevhe,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PhD Thesis, University of Venda,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[3]. </a:t>
            </a:r>
            <a:r>
              <a:rPr lang="en-US" b="1" dirty="0"/>
              <a:t>M. E. </a:t>
            </a:r>
            <a:r>
              <a:rPr lang="en-US" b="1" dirty="0" err="1"/>
              <a:t>Kararet</a:t>
            </a:r>
            <a:r>
              <a:rPr lang="en-US" b="1" dirty="0"/>
              <a:t> </a:t>
            </a:r>
            <a:r>
              <a:rPr lang="en-US" dirty="0"/>
              <a:t>al.: IoT and Neural Network-Based Smart Irrigation</a:t>
            </a:r>
          </a:p>
          <a:p>
            <a:pPr>
              <a:lnSpc>
                <a:spcPct val="150000"/>
              </a:lnSpc>
            </a:pPr>
            <a:r>
              <a:rPr lang="en-US" dirty="0"/>
              <a:t>[4].  </a:t>
            </a:r>
            <a:r>
              <a:rPr lang="pt-BR" b="1" dirty="0"/>
              <a:t>E. Fortunato,</a:t>
            </a:r>
            <a:r>
              <a:rPr lang="pt-BR" dirty="0"/>
              <a:t> Gaspar D, Duarte P, Pereira L, A´guas H, Vicente A,</a:t>
            </a:r>
          </a:p>
          <a:p>
            <a:pPr>
              <a:lnSpc>
                <a:spcPct val="150000"/>
              </a:lnSpc>
            </a:pPr>
            <a:r>
              <a:rPr lang="pt-BR" dirty="0"/>
              <a:t>[5].  </a:t>
            </a:r>
            <a:r>
              <a:rPr lang="pt-BR" b="1" dirty="0"/>
              <a:t>F. Dourado</a:t>
            </a:r>
            <a:r>
              <a:rPr lang="pt-BR" dirty="0"/>
              <a:t>, M. Gama, </a:t>
            </a:r>
            <a:r>
              <a:rPr lang="pt-BR" i="1" dirty="0"/>
              <a:t>BacterialNanocellulose,Elsevier</a:t>
            </a:r>
            <a:r>
              <a:rPr lang="pt-BR" dirty="0"/>
              <a:t>179-197, </a:t>
            </a:r>
            <a:r>
              <a:rPr lang="pt-BR" b="1" dirty="0"/>
              <a:t>2016</a:t>
            </a:r>
          </a:p>
          <a:p>
            <a:pPr fontAlgn="t">
              <a:lnSpc>
                <a:spcPct val="150000"/>
              </a:lnSpc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3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C3F30-AB70-C0A4-EB27-9271D7C1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BE53-A893-CC43-F4E2-6E5A8F09F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3600" b="1" dirty="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93DA1735-992E-F393-DF26-A725095E5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7" r="7468"/>
          <a:stretch>
            <a:fillRect/>
          </a:stretch>
        </p:blipFill>
        <p:spPr bwMode="auto">
          <a:xfrm>
            <a:off x="626961" y="1914736"/>
            <a:ext cx="3502789" cy="1514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outh African Institute of Physics | Pretoria">
            <a:extLst>
              <a:ext uri="{FF2B5EF4-FFF2-40B4-BE49-F238E27FC236}">
                <a16:creationId xmlns:a16="http://schemas.microsoft.com/office/drawing/2014/main" id="{BC7D24DA-5CDE-5AE2-0FD4-62F3CA4C6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758" y="1843417"/>
            <a:ext cx="1675562" cy="1683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D93FB-27BB-66E7-CCCB-971E551C8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87" t="35455" r="44272" b="51782"/>
          <a:stretch>
            <a:fillRect/>
          </a:stretch>
        </p:blipFill>
        <p:spPr bwMode="auto">
          <a:xfrm>
            <a:off x="6794758" y="4424361"/>
            <a:ext cx="2065110" cy="1292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orporate Identity | University of Venda">
            <a:extLst>
              <a:ext uri="{FF2B5EF4-FFF2-40B4-BE49-F238E27FC236}">
                <a16:creationId xmlns:a16="http://schemas.microsoft.com/office/drawing/2014/main" id="{5339DEF4-8512-C1E0-1DDB-A692B7685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059" y="4152899"/>
            <a:ext cx="1681941" cy="1835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B4FBAB-B6DE-86CF-9C6A-8C5E44D44B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21" t="5081" r="69592" b="46545"/>
          <a:stretch>
            <a:fillRect/>
          </a:stretch>
        </p:blipFill>
        <p:spPr>
          <a:xfrm>
            <a:off x="4129750" y="1843417"/>
            <a:ext cx="2149261" cy="2061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DDC10A-92D0-364E-C6A6-EFEF86525C51}"/>
              </a:ext>
            </a:extLst>
          </p:cNvPr>
          <p:cNvSpPr txBox="1"/>
          <p:nvPr/>
        </p:nvSpPr>
        <p:spPr>
          <a:xfrm>
            <a:off x="762000" y="44100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 Eric Maluta (GTCI)</a:t>
            </a:r>
          </a:p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Mr Isaiah Chiraira (Wits)</a:t>
            </a:r>
          </a:p>
        </p:txBody>
      </p:sp>
    </p:spTree>
    <p:extLst>
      <p:ext uri="{BB962C8B-B14F-4D97-AF65-F5344CB8AC3E}">
        <p14:creationId xmlns:p14="http://schemas.microsoft.com/office/powerpoint/2010/main" val="212240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E5D8-A6A1-BBCA-7E54-BE90D9EF4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737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2E5A-F07F-84E0-F3F3-2F98789C4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412" y="537317"/>
            <a:ext cx="9144000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ZA" altLang="en-US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ZA" altLang="en-US" sz="3600" i="1" dirty="0" bmk="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Billion-Dollar Problem we are</a:t>
            </a:r>
            <a:r>
              <a:rPr lang="en-ZA" altLang="en-US" sz="3600" i="1" dirty="0" bmk="_Toc22114369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solving</a:t>
            </a:r>
            <a:endParaRPr lang="en-US" sz="3600" i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310E9D1-14A8-BEF5-F7B1-A61A4DBFE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752028"/>
              </p:ext>
            </p:extLst>
          </p:nvPr>
        </p:nvGraphicFramePr>
        <p:xfrm>
          <a:off x="151517" y="2520090"/>
          <a:ext cx="4830037" cy="4258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AB6CE1-EB2C-8FA6-DB20-D39050CE86F2}"/>
              </a:ext>
            </a:extLst>
          </p:cNvPr>
          <p:cNvSpPr txBox="1"/>
          <p:nvPr/>
        </p:nvSpPr>
        <p:spPr>
          <a:xfrm>
            <a:off x="5172055" y="6440462"/>
            <a:ext cx="74295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1: </a:t>
            </a:r>
            <a:r>
              <a:rPr lang="en-ZA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African agriculture is plagued by uncertainty, leading to massive losses [1].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EE8047-2069-FC7B-8032-F1BB3460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5" t="33846" r="19513" b="8926"/>
          <a:stretch>
            <a:fillRect/>
          </a:stretch>
        </p:blipFill>
        <p:spPr bwMode="auto">
          <a:xfrm>
            <a:off x="5335371" y="4512044"/>
            <a:ext cx="3373700" cy="1855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ater loss">
            <a:extLst>
              <a:ext uri="{FF2B5EF4-FFF2-40B4-BE49-F238E27FC236}">
                <a16:creationId xmlns:a16="http://schemas.microsoft.com/office/drawing/2014/main" id="{152D33A4-0B05-F6DB-F5C2-164CFE4E69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13" y="4464953"/>
            <a:ext cx="3456758" cy="1855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young child playing in the mud&#10;&#10;AI-generated content may be incorrect.">
            <a:extLst>
              <a:ext uri="{FF2B5EF4-FFF2-40B4-BE49-F238E27FC236}">
                <a16:creationId xmlns:a16="http://schemas.microsoft.com/office/drawing/2014/main" id="{A47F25FD-27FC-07DA-753D-A5D0CB4899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77" t="8482" r="16369" b="12506"/>
          <a:stretch/>
        </p:blipFill>
        <p:spPr>
          <a:xfrm>
            <a:off x="5309200" y="2395816"/>
            <a:ext cx="3355459" cy="2464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D8CFD5-F6D7-DC2E-2882-8F691DD2D4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7" t="947"/>
          <a:stretch/>
        </p:blipFill>
        <p:spPr bwMode="auto">
          <a:xfrm>
            <a:off x="8664659" y="2283129"/>
            <a:ext cx="3482929" cy="2487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686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2790-51D4-4389-258C-06716AD4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B0EB-14D3-54BA-9D78-11785BBE6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412" y="537317"/>
            <a:ext cx="9144000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Introduction: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Current Systems Fall Short</a:t>
            </a:r>
            <a:endParaRPr lang="en-US" sz="3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57825-F0BD-264D-B9AC-955BE0A28F89}"/>
              </a:ext>
            </a:extLst>
          </p:cNvPr>
          <p:cNvSpPr txBox="1"/>
          <p:nvPr/>
        </p:nvSpPr>
        <p:spPr>
          <a:xfrm>
            <a:off x="600075" y="2209711"/>
            <a:ext cx="109918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PVWPS are vital for off-grid, water-scarce regions but suffer from poor real-time oversight.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approaches treat electrical and hydraulic subsystems independently.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 Outcome: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novel, physics-informed control paradigm enabling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closed-loop water management reducing costs and environmental footprint under climate uncertainty.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C8A4A-F29D-0CAA-5B62-CCC9E617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0829"/>
          <a:stretch>
            <a:fillRect/>
          </a:stretch>
        </p:blipFill>
        <p:spPr>
          <a:xfrm>
            <a:off x="1638300" y="2917153"/>
            <a:ext cx="8292512" cy="2718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AB714-3966-CCC1-258D-A053A645EE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597"/>
          <a:stretch>
            <a:fillRect/>
          </a:stretch>
        </p:blipFill>
        <p:spPr>
          <a:xfrm>
            <a:off x="1638300" y="2876971"/>
            <a:ext cx="8292512" cy="2758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B8F712-C3A3-56EF-5267-57F1BF2ED483}"/>
              </a:ext>
            </a:extLst>
          </p:cNvPr>
          <p:cNvSpPr txBox="1"/>
          <p:nvPr/>
        </p:nvSpPr>
        <p:spPr>
          <a:xfrm>
            <a:off x="2069796" y="5466249"/>
            <a:ext cx="74295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2: </a:t>
            </a:r>
            <a:r>
              <a:rPr lang="en-ZA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African agriculture is plagued by uncertainty, leading to massive losses [2].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AE3E8-0517-7D1A-06F5-DFAC0BC35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DDE0-B004-EC75-A3DA-3D073C951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412" y="537317"/>
            <a:ext cx="9144000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&amp; Methodology Flow</a:t>
            </a:r>
            <a:endParaRPr lang="en-US" sz="3600" b="1" dirty="0"/>
          </a:p>
        </p:txBody>
      </p:sp>
      <p:pic>
        <p:nvPicPr>
          <p:cNvPr id="3" name="Picture 2" descr="Diagram of a cloud system&#10;&#10;AI-generated content may be incorrect.">
            <a:extLst>
              <a:ext uri="{FF2B5EF4-FFF2-40B4-BE49-F238E27FC236}">
                <a16:creationId xmlns:a16="http://schemas.microsoft.com/office/drawing/2014/main" id="{0ED689F5-B19F-FE3D-185E-EA6ABC4A0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12" y="2868651"/>
            <a:ext cx="5832081" cy="3452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C112A-364D-CF45-D0CD-64EE2525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719" b="5186"/>
          <a:stretch>
            <a:fillRect/>
          </a:stretch>
        </p:blipFill>
        <p:spPr>
          <a:xfrm>
            <a:off x="6359919" y="2270124"/>
            <a:ext cx="5832081" cy="6819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2D7C6-A679-E254-8C76-FAE6283084F7}"/>
              </a:ext>
            </a:extLst>
          </p:cNvPr>
          <p:cNvSpPr/>
          <p:nvPr/>
        </p:nvSpPr>
        <p:spPr>
          <a:xfrm>
            <a:off x="273085" y="1812924"/>
            <a:ext cx="2263197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1: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modeling and Theoretical Sizing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1C100C-460B-7D73-C5B3-C3FA7FDCB0FD}"/>
              </a:ext>
            </a:extLst>
          </p:cNvPr>
          <p:cNvSpPr/>
          <p:nvPr/>
        </p:nvSpPr>
        <p:spPr>
          <a:xfrm>
            <a:off x="273085" y="3377785"/>
            <a:ext cx="2263197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2: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RTU Hardware and Sensor Integration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D4E1FF-9B65-CD83-A75C-4C5D87AD6BAF}"/>
              </a:ext>
            </a:extLst>
          </p:cNvPr>
          <p:cNvSpPr/>
          <p:nvPr/>
        </p:nvSpPr>
        <p:spPr>
          <a:xfrm>
            <a:off x="273084" y="5297909"/>
            <a:ext cx="2263197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3: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and Cloud Infrastructure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A0776B-06CF-21F5-2EA0-8E4C46040644}"/>
              </a:ext>
            </a:extLst>
          </p:cNvPr>
          <p:cNvSpPr/>
          <p:nvPr/>
        </p:nvSpPr>
        <p:spPr>
          <a:xfrm>
            <a:off x="3159361" y="5300594"/>
            <a:ext cx="2263197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4: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Validation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9860B3-9FAE-F2C4-C3D7-BC149C9761DC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1404684" y="2727324"/>
            <a:ext cx="0" cy="650461"/>
          </a:xfrm>
          <a:prstGeom prst="straightConnector1">
            <a:avLst/>
          </a:prstGeom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E4E35B-523E-FE00-C0C0-8D04FED2064C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flipH="1">
            <a:off x="1404683" y="4292185"/>
            <a:ext cx="1" cy="100572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EA79F3-ECA1-6263-7AEA-8C1A33B9EF57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536281" y="5755109"/>
            <a:ext cx="623080" cy="268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CDBF63F-9226-1E4D-9CAC-352D2F9965CA}"/>
              </a:ext>
            </a:extLst>
          </p:cNvPr>
          <p:cNvCxnSpPr>
            <a:cxnSpLocks/>
            <a:stCxn id="11" idx="3"/>
            <a:endCxn id="6" idx="3"/>
          </p:cNvCxnSpPr>
          <p:nvPr/>
        </p:nvCxnSpPr>
        <p:spPr>
          <a:xfrm flipH="1" flipV="1">
            <a:off x="2536282" y="2270124"/>
            <a:ext cx="2886276" cy="3487670"/>
          </a:xfrm>
          <a:prstGeom prst="bentConnector3">
            <a:avLst>
              <a:gd name="adj1" fmla="val -7920"/>
            </a:avLst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2781390-09A0-A9FA-4275-4ABEC9FEFED4}"/>
              </a:ext>
            </a:extLst>
          </p:cNvPr>
          <p:cNvCxnSpPr>
            <a:stCxn id="11" idx="0"/>
            <a:endCxn id="8" idx="3"/>
          </p:cNvCxnSpPr>
          <p:nvPr/>
        </p:nvCxnSpPr>
        <p:spPr>
          <a:xfrm rot="16200000" flipV="1">
            <a:off x="2680817" y="3690451"/>
            <a:ext cx="1465609" cy="1754678"/>
          </a:xfrm>
          <a:prstGeom prst="bentConnector2">
            <a:avLst/>
          </a:prstGeom>
          <a:ln w="571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6AEE870-4930-81DD-DC69-35D948512E94}"/>
              </a:ext>
            </a:extLst>
          </p:cNvPr>
          <p:cNvSpPr txBox="1"/>
          <p:nvPr/>
        </p:nvSpPr>
        <p:spPr>
          <a:xfrm>
            <a:off x="3667879" y="4293177"/>
            <a:ext cx="1382486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Performance data and refinement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0BC6F-BEB0-6D8E-AAD5-2C9193B4D5F9}"/>
              </a:ext>
            </a:extLst>
          </p:cNvPr>
          <p:cNvSpPr txBox="1"/>
          <p:nvPr/>
        </p:nvSpPr>
        <p:spPr>
          <a:xfrm>
            <a:off x="4997526" y="3521845"/>
            <a:ext cx="850063" cy="2635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Validation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90E14-6270-44C0-8687-E28F88113A54}"/>
              </a:ext>
            </a:extLst>
          </p:cNvPr>
          <p:cNvSpPr txBox="1"/>
          <p:nvPr/>
        </p:nvSpPr>
        <p:spPr>
          <a:xfrm>
            <a:off x="920770" y="6408563"/>
            <a:ext cx="38541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3: </a:t>
            </a:r>
            <a:r>
              <a:rPr lang="en-ZA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4-staged development model[1].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E799A-2388-01D0-B08C-9AA028548D70}"/>
              </a:ext>
            </a:extLst>
          </p:cNvPr>
          <p:cNvSpPr txBox="1"/>
          <p:nvPr/>
        </p:nvSpPr>
        <p:spPr>
          <a:xfrm>
            <a:off x="7011357" y="6408563"/>
            <a:ext cx="38541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4: </a:t>
            </a:r>
            <a:r>
              <a:rPr lang="en-ZA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PVWPS operating framework </a:t>
            </a:r>
            <a:r>
              <a:rPr lang="en-ZA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[1].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9EB106-4019-36C6-346C-EBAD6B30F17E}"/>
              </a:ext>
            </a:extLst>
          </p:cNvPr>
          <p:cNvSpPr txBox="1"/>
          <p:nvPr/>
        </p:nvSpPr>
        <p:spPr>
          <a:xfrm>
            <a:off x="7620000" y="3905952"/>
            <a:ext cx="1514476" cy="386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62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FF0C2B-D25E-973B-E85B-A2C7F4D4B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535"/>
          <a:stretch>
            <a:fillRect/>
          </a:stretch>
        </p:blipFill>
        <p:spPr>
          <a:xfrm>
            <a:off x="6094229" y="2270124"/>
            <a:ext cx="6080493" cy="41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B9FC1-DAF4-45D0-C5CD-0229D0B2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0BA8-0A9C-D79B-ADDC-A8F663D6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Z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athematical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 for system optimization</a:t>
            </a:r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818B49-D07E-4B9F-744E-DF202D464685}"/>
                  </a:ext>
                </a:extLst>
              </p:cNvPr>
              <p:cNvSpPr txBox="1"/>
              <p:nvPr/>
            </p:nvSpPr>
            <p:spPr>
              <a:xfrm>
                <a:off x="962290" y="1645779"/>
                <a:ext cx="10496550" cy="4022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core physical processes are coupled as follows:				 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PV Generation		: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PV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𝐴𝐺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PV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Pump Hydraulic Power 	: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𝑔𝑄𝐻</m:t>
                    </m:r>
                  </m:oMath>
                </a14:m>
                <a:endParaRPr lang="en-US" sz="20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r>
                  <a:rPr lang="pt-BR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Soil Moisture Dynamics	</a:t>
                </a:r>
                <a:r>
                  <a:rPr lang="pt-BR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pt-B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sSub>
                          <m:sSubPr>
                            <m:ctrlPr>
                              <a:rPr lang="pt-B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t">
                  <a:lnSpc>
                    <a:spcPct val="100000"/>
                  </a:lnSpc>
                </a:pPr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t">
                  <a:lnSpc>
                    <a:spcPct val="100000"/>
                  </a:lnSpc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 is soil moisture evolving: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pt-BR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pump</m:t>
                            </m:r>
                          </m:sub>
                        </m:sSub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motor</m:t>
                            </m:r>
                          </m:sub>
                        </m:sSub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PV</m:t>
                            </m:r>
                          </m:sub>
                        </m:sSub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𝑔𝐻</m:t>
                        </m:r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𝐸𝑇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pt-BR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</a:t>
                </a:r>
                <a:r>
                  <a:rPr lang="pt-BR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(2)</a:t>
                </a:r>
                <a:endParaRPr lang="pt-B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t">
                  <a:lnSpc>
                    <a:spcPct val="100000"/>
                  </a:lnSpc>
                </a:pPr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t">
                  <a:lnSpc>
                    <a:spcPct val="100000"/>
                  </a:lnSpc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 the total farm energy-water state evolving: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𝛽𝜃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pv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𝐴𝐺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𝑔𝐻𝑄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pv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𝐸𝑇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(3)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818B49-D07E-4B9F-744E-DF202D464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0" y="1645779"/>
                <a:ext cx="10496550" cy="4022127"/>
              </a:xfrm>
              <a:prstGeom prst="rect">
                <a:avLst/>
              </a:prstGeom>
              <a:blipFill>
                <a:blip r:embed="rId2"/>
                <a:stretch>
                  <a:fillRect l="-639" t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2A10CC9-8FD5-9D3A-03DF-879B69AAE0CA}"/>
              </a:ext>
            </a:extLst>
          </p:cNvPr>
          <p:cNvSpPr txBox="1"/>
          <p:nvPr/>
        </p:nvSpPr>
        <p:spPr>
          <a:xfrm>
            <a:off x="-49725" y="6174736"/>
            <a:ext cx="12187435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>
              <a:lnSpc>
                <a:spcPct val="120000"/>
              </a:lnSpc>
              <a:buNone/>
            </a:pPr>
            <a:r>
              <a:rPr lang="en-US" sz="1600" b="1" dirty="0">
                <a:latin typeface="Abadi" panose="020B0604020104020204" pitchFamily="34" charset="0"/>
              </a:rPr>
              <a:t>Energy In (Sunlight) = Energy Out (Water Lifted) + Losses​ </a:t>
            </a:r>
          </a:p>
          <a:p>
            <a:pPr algn="ctr" fontAlgn="t">
              <a:lnSpc>
                <a:spcPct val="120000"/>
              </a:lnSpc>
              <a:buNone/>
            </a:pPr>
            <a:r>
              <a:rPr lang="en-US" sz="1600" b="1" dirty="0">
                <a:latin typeface="Abadi" panose="020B0604020104020204" pitchFamily="34" charset="0"/>
              </a:rPr>
              <a:t>is the fundamental physical principle underlying the entire system.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3E77B-6609-91F0-6E7D-1133401A1CC3}"/>
              </a:ext>
            </a:extLst>
          </p:cNvPr>
          <p:cNvSpPr/>
          <p:nvPr/>
        </p:nvSpPr>
        <p:spPr>
          <a:xfrm>
            <a:off x="2817543" y="5441712"/>
            <a:ext cx="844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cap="none" spc="0" dirty="0">
                <a:ln/>
                <a:solidFill>
                  <a:schemeClr val="accent1"/>
                </a:solidFill>
                <a:effectLst/>
                <a:latin typeface="Abadi" panose="020B0604020104020204" pitchFamily="34" charset="0"/>
              </a:rPr>
              <a:t>Store energy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06BF3F-6F08-A4CF-E096-EEE98D764598}"/>
              </a:ext>
            </a:extLst>
          </p:cNvPr>
          <p:cNvSpPr/>
          <p:nvPr/>
        </p:nvSpPr>
        <p:spPr>
          <a:xfrm>
            <a:off x="5009770" y="5536285"/>
            <a:ext cx="12007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cap="none" spc="0" dirty="0">
                <a:ln/>
                <a:solidFill>
                  <a:schemeClr val="accent1"/>
                </a:solidFill>
                <a:effectLst/>
                <a:latin typeface="Abadi" panose="020B0604020104020204" pitchFamily="34" charset="0"/>
              </a:rPr>
              <a:t>Solar energy input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69A873-C02B-779E-CE60-B38FC112FA6E}"/>
              </a:ext>
            </a:extLst>
          </p:cNvPr>
          <p:cNvSpPr/>
          <p:nvPr/>
        </p:nvSpPr>
        <p:spPr>
          <a:xfrm>
            <a:off x="6096000" y="5549363"/>
            <a:ext cx="15075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cap="none" spc="0" dirty="0">
                <a:ln/>
                <a:solidFill>
                  <a:schemeClr val="accent1"/>
                </a:solidFill>
                <a:effectLst/>
                <a:latin typeface="Abadi" panose="020B0604020104020204" pitchFamily="34" charset="0"/>
              </a:rPr>
              <a:t>Hydraulic energy consumption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A27397-1A3E-7E97-AF82-D2A5039CA3A9}"/>
              </a:ext>
            </a:extLst>
          </p:cNvPr>
          <p:cNvSpPr/>
          <p:nvPr/>
        </p:nvSpPr>
        <p:spPr>
          <a:xfrm>
            <a:off x="7750028" y="5549363"/>
            <a:ext cx="120079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cap="none" spc="0" dirty="0">
                <a:ln/>
                <a:solidFill>
                  <a:schemeClr val="accent1"/>
                </a:solidFill>
                <a:effectLst/>
                <a:latin typeface="Abadi" panose="020B0604020104020204" pitchFamily="34" charset="0"/>
              </a:rPr>
              <a:t>Water loss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AE2D53-BC4B-588D-1A1A-9E272D865D3F}"/>
              </a:ext>
            </a:extLst>
          </p:cNvPr>
          <p:cNvCxnSpPr>
            <a:cxnSpLocks/>
          </p:cNvCxnSpPr>
          <p:nvPr/>
        </p:nvCxnSpPr>
        <p:spPr>
          <a:xfrm>
            <a:off x="3505593" y="5452907"/>
            <a:ext cx="0" cy="19121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E40C9B-2C54-2D58-C20F-3EE4E80A3F1C}"/>
              </a:ext>
            </a:extLst>
          </p:cNvPr>
          <p:cNvCxnSpPr>
            <a:cxnSpLocks/>
          </p:cNvCxnSpPr>
          <p:nvPr/>
        </p:nvCxnSpPr>
        <p:spPr>
          <a:xfrm>
            <a:off x="4445160" y="5314875"/>
            <a:ext cx="0" cy="24141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8E54DC-FAFC-C647-00A0-7626D262F2FB}"/>
              </a:ext>
            </a:extLst>
          </p:cNvPr>
          <p:cNvCxnSpPr>
            <a:cxnSpLocks/>
          </p:cNvCxnSpPr>
          <p:nvPr/>
        </p:nvCxnSpPr>
        <p:spPr>
          <a:xfrm>
            <a:off x="5755812" y="5335425"/>
            <a:ext cx="1" cy="30108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43CAFE-5848-5526-624C-6D0A7D64E884}"/>
              </a:ext>
            </a:extLst>
          </p:cNvPr>
          <p:cNvCxnSpPr>
            <a:cxnSpLocks/>
          </p:cNvCxnSpPr>
          <p:nvPr/>
        </p:nvCxnSpPr>
        <p:spPr>
          <a:xfrm flipH="1">
            <a:off x="6889837" y="5291190"/>
            <a:ext cx="42367" cy="32823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0040D8-6A54-33FD-F3A7-4356F71488E7}"/>
              </a:ext>
            </a:extLst>
          </p:cNvPr>
          <p:cNvCxnSpPr>
            <a:cxnSpLocks/>
          </p:cNvCxnSpPr>
          <p:nvPr/>
        </p:nvCxnSpPr>
        <p:spPr>
          <a:xfrm>
            <a:off x="8350425" y="5268463"/>
            <a:ext cx="7140" cy="22854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Brace 28">
            <a:extLst>
              <a:ext uri="{FF2B5EF4-FFF2-40B4-BE49-F238E27FC236}">
                <a16:creationId xmlns:a16="http://schemas.microsoft.com/office/drawing/2014/main" id="{FBCF706F-0A5E-58EC-B166-6879F4B57D2F}"/>
              </a:ext>
            </a:extLst>
          </p:cNvPr>
          <p:cNvSpPr/>
          <p:nvPr/>
        </p:nvSpPr>
        <p:spPr>
          <a:xfrm rot="5400000">
            <a:off x="8417011" y="4808109"/>
            <a:ext cx="121223" cy="1562824"/>
          </a:xfrm>
          <a:prstGeom prst="rightBrac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FCBE2D-9C60-D517-F112-C451F456341B}"/>
              </a:ext>
            </a:extLst>
          </p:cNvPr>
          <p:cNvSpPr/>
          <p:nvPr/>
        </p:nvSpPr>
        <p:spPr>
          <a:xfrm>
            <a:off x="3762081" y="5366825"/>
            <a:ext cx="1200795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cap="none" spc="0" dirty="0">
                <a:ln/>
                <a:solidFill>
                  <a:schemeClr val="accent1"/>
                </a:solidFill>
                <a:effectLst/>
                <a:latin typeface="Abadi" panose="020B0604020104020204" pitchFamily="34" charset="0"/>
              </a:rPr>
              <a:t>Stored soil water volume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D493D7-EB5D-AD54-F500-888F1F2ED856}"/>
              </a:ext>
            </a:extLst>
          </p:cNvPr>
          <p:cNvSpPr txBox="1"/>
          <p:nvPr/>
        </p:nvSpPr>
        <p:spPr>
          <a:xfrm>
            <a:off x="101346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FDF6D59C-2CBD-EE83-0B36-FB59830387DC}"/>
              </a:ext>
            </a:extLst>
          </p:cNvPr>
          <p:cNvSpPr/>
          <p:nvPr/>
        </p:nvSpPr>
        <p:spPr>
          <a:xfrm>
            <a:off x="8281980" y="1790700"/>
            <a:ext cx="400095" cy="1219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62F87-B680-2497-FDAB-11B240E79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3E11-B580-88A0-B50A-40F9042D8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Study: Field Testing (two locations) 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24DEF-8F5C-54AD-CAFC-54CEE7947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837" y="2689797"/>
            <a:ext cx="3431667" cy="3410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E5212-F267-6482-E38A-C51A98081D59}"/>
              </a:ext>
            </a:extLst>
          </p:cNvPr>
          <p:cNvSpPr txBox="1"/>
          <p:nvPr/>
        </p:nvSpPr>
        <p:spPr>
          <a:xfrm>
            <a:off x="0" y="6100281"/>
            <a:ext cx="323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5: </a:t>
            </a:r>
            <a:r>
              <a:rPr lang="en-US" sz="1600" b="1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overall circuit diagram of the proposed SCADA system.</a:t>
            </a:r>
            <a:endParaRPr lang="en-US" sz="16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D1286-75A5-CE60-2DA9-6E8C29ACE884}"/>
              </a:ext>
            </a:extLst>
          </p:cNvPr>
          <p:cNvSpPr txBox="1"/>
          <p:nvPr/>
        </p:nvSpPr>
        <p:spPr>
          <a:xfrm>
            <a:off x="87194" y="2000371"/>
            <a:ext cx="595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Borehole testing in the Eastern 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46849-D9C6-FB45-2F5C-F06FAE1DCA58}"/>
              </a:ext>
            </a:extLst>
          </p:cNvPr>
          <p:cNvSpPr txBox="1"/>
          <p:nvPr/>
        </p:nvSpPr>
        <p:spPr>
          <a:xfrm>
            <a:off x="8172451" y="2267902"/>
            <a:ext cx="41514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Climatic testing in Limpopo</a:t>
            </a:r>
          </a:p>
          <a:p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 2025 – January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+5 months trial with a number of iterations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Measured Parameters: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Humidity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moisture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level (tank)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65A99A-9657-EF3D-03AD-44A592614402}"/>
              </a:ext>
            </a:extLst>
          </p:cNvPr>
          <p:cNvSpPr txBox="1"/>
          <p:nvPr/>
        </p:nvSpPr>
        <p:spPr>
          <a:xfrm>
            <a:off x="2692298" y="2654127"/>
            <a:ext cx="4841977" cy="4091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Hydraulic Demand: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Dynamic Head (TDH):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Static Lift (51.0m) + Drawdown (26.7m) + Friction Losses (5.0m) = 53.0m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Energy Requirement: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Theoretical Hydraulic Energy: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P_H = (</a:t>
            </a:r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ρ</a:t>
            </a:r>
            <a:r>
              <a:rPr lang="en-US" sz="1600" kern="100" dirty="0" err="1">
                <a:effectLst/>
                <a:latin typeface="Cambria Math" panose="02040503050406030204" pitchFamily="18" charset="0"/>
                <a:ea typeface="Aptos" panose="020B0004020202020204" pitchFamily="34" charset="0"/>
                <a:cs typeface="Cambria Math" panose="02040503050406030204" pitchFamily="18" charset="0"/>
              </a:rPr>
              <a:t>⋅</a:t>
            </a:r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1600" kern="100" dirty="0" err="1">
                <a:effectLst/>
                <a:latin typeface="Cambria Math" panose="02040503050406030204" pitchFamily="18" charset="0"/>
                <a:ea typeface="Aptos" panose="020B0004020202020204" pitchFamily="34" charset="0"/>
                <a:cs typeface="Cambria Math" panose="02040503050406030204" pitchFamily="18" charset="0"/>
              </a:rPr>
              <a:t>⋅</a:t>
            </a:r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en-US" sz="1600" kern="100" dirty="0" err="1">
                <a:effectLst/>
                <a:latin typeface="Cambria Math" panose="02040503050406030204" pitchFamily="18" charset="0"/>
                <a:ea typeface="Aptos" panose="020B0004020202020204" pitchFamily="34" charset="0"/>
                <a:cs typeface="Cambria Math" panose="02040503050406030204" pitchFamily="18" charset="0"/>
              </a:rPr>
              <a:t>⋅</a:t>
            </a:r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/ 3600 = 9.97 kWh/day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PV Array Sizing: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Required Array Power: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5.05 kWp (Accounting for Pump η &amp; System Loss)</a:t>
            </a: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Configuration: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20 Panels (255 Wp each) in a 10-series, 2-parallel configuration.</a:t>
            </a:r>
          </a:p>
        </p:txBody>
      </p:sp>
    </p:spTree>
    <p:extLst>
      <p:ext uri="{BB962C8B-B14F-4D97-AF65-F5344CB8AC3E}">
        <p14:creationId xmlns:p14="http://schemas.microsoft.com/office/powerpoint/2010/main" val="196888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E8F82-8796-A7F4-46B1-547146A49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993C-ECDB-2EA7-E609-A57BD5905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and Discussion</a:t>
            </a:r>
            <a:endParaRPr lang="en-US" sz="36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1BD62C-924A-030D-7B4A-8BB1D98AF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967967"/>
              </p:ext>
            </p:extLst>
          </p:nvPr>
        </p:nvGraphicFramePr>
        <p:xfrm>
          <a:off x="24195" y="2672871"/>
          <a:ext cx="5757479" cy="297899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71146">
                  <a:extLst>
                    <a:ext uri="{9D8B030D-6E8A-4147-A177-3AD203B41FA5}">
                      <a16:colId xmlns:a16="http://schemas.microsoft.com/office/drawing/2014/main" val="516799221"/>
                    </a:ext>
                  </a:extLst>
                </a:gridCol>
                <a:gridCol w="1488976">
                  <a:extLst>
                    <a:ext uri="{9D8B030D-6E8A-4147-A177-3AD203B41FA5}">
                      <a16:colId xmlns:a16="http://schemas.microsoft.com/office/drawing/2014/main" val="399662435"/>
                    </a:ext>
                  </a:extLst>
                </a:gridCol>
                <a:gridCol w="1375659">
                  <a:extLst>
                    <a:ext uri="{9D8B030D-6E8A-4147-A177-3AD203B41FA5}">
                      <a16:colId xmlns:a16="http://schemas.microsoft.com/office/drawing/2014/main" val="1701020109"/>
                    </a:ext>
                  </a:extLst>
                </a:gridCol>
                <a:gridCol w="1421698">
                  <a:extLst>
                    <a:ext uri="{9D8B030D-6E8A-4147-A177-3AD203B41FA5}">
                      <a16:colId xmlns:a16="http://schemas.microsoft.com/office/drawing/2014/main" val="3725394976"/>
                    </a:ext>
                  </a:extLst>
                </a:gridCol>
              </a:tblGrid>
              <a:tr h="68939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Expected (Theory)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Achieved (</a:t>
                      </a:r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.)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Deviation</a:t>
                      </a: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3932819143"/>
                  </a:ext>
                </a:extLst>
              </a:tr>
              <a:tr h="42676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Peak PV Power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5.05 kWp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4.83 kWp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-4.4% (temp. derating)</a:t>
                      </a: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2469984388"/>
                  </a:ext>
                </a:extLst>
              </a:tr>
              <a:tr h="68939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 Energy to Pump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16.79 kWh/day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15.42 kWh/day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-8.1% (cloud cover)</a:t>
                      </a: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3145858527"/>
                  </a:ext>
                </a:extLst>
              </a:tr>
              <a:tr h="6915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Energy Utilization Ratio (EUR)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78.3%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26356248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E35AD8-E96E-16C8-D7B8-3A1D9F97954B}"/>
              </a:ext>
            </a:extLst>
          </p:cNvPr>
          <p:cNvSpPr txBox="1"/>
          <p:nvPr/>
        </p:nvSpPr>
        <p:spPr>
          <a:xfrm>
            <a:off x="-402035" y="5754172"/>
            <a:ext cx="637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battery buffer or supercapacitor could smooth power delivery.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CE4B7-0491-9170-16C5-4A92D6AF6DEA}"/>
              </a:ext>
            </a:extLst>
          </p:cNvPr>
          <p:cNvSpPr txBox="1"/>
          <p:nvPr/>
        </p:nvSpPr>
        <p:spPr>
          <a:xfrm>
            <a:off x="67377" y="2170452"/>
            <a:ext cx="615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 1: </a:t>
            </a:r>
            <a:r>
              <a:rPr lang="en-US" b="1" i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 System Performance and Energy Utilization.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7D12639-C6CE-EA0B-70EF-F2D973355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424784"/>
              </p:ext>
            </p:extLst>
          </p:nvPr>
        </p:nvGraphicFramePr>
        <p:xfrm>
          <a:off x="6568147" y="2606577"/>
          <a:ext cx="5556476" cy="237845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325994">
                  <a:extLst>
                    <a:ext uri="{9D8B030D-6E8A-4147-A177-3AD203B41FA5}">
                      <a16:colId xmlns:a16="http://schemas.microsoft.com/office/drawing/2014/main" val="1942934333"/>
                    </a:ext>
                  </a:extLst>
                </a:gridCol>
                <a:gridCol w="1164134">
                  <a:extLst>
                    <a:ext uri="{9D8B030D-6E8A-4147-A177-3AD203B41FA5}">
                      <a16:colId xmlns:a16="http://schemas.microsoft.com/office/drawing/2014/main" val="3661988474"/>
                    </a:ext>
                  </a:extLst>
                </a:gridCol>
                <a:gridCol w="2032205">
                  <a:extLst>
                    <a:ext uri="{9D8B030D-6E8A-4147-A177-3AD203B41FA5}">
                      <a16:colId xmlns:a16="http://schemas.microsoft.com/office/drawing/2014/main" val="3909780820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26392215"/>
                    </a:ext>
                  </a:extLst>
                </a:gridCol>
              </a:tblGrid>
              <a:tr h="3903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Day Type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Avg. Flow Rate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Daily Volume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 Met?</a:t>
                      </a: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753748079"/>
                  </a:ext>
                </a:extLst>
              </a:tr>
              <a:tr h="3903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Clear Sky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7.12 m³/h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71.2 m³ (over 10 </a:t>
                      </a:r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2347828286"/>
                  </a:ext>
                </a:extLst>
              </a:tr>
              <a:tr h="3903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Partly Cloudy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5.89 m³/h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53.0 m³ (over 9 </a:t>
                      </a:r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346097580"/>
                  </a:ext>
                </a:extLst>
              </a:tr>
              <a:tr h="3903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Overcast</a:t>
                      </a: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3.45 m³/h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24.1 m³ (over 7 hrs)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289961117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A5E7FE1-9315-B5BC-1B32-ADB06CEB178C}"/>
              </a:ext>
            </a:extLst>
          </p:cNvPr>
          <p:cNvSpPr txBox="1"/>
          <p:nvPr/>
        </p:nvSpPr>
        <p:spPr>
          <a:xfrm>
            <a:off x="6568147" y="2152519"/>
            <a:ext cx="5556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 2: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Delivery and Hydraulic Performance.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863D1-447E-FBB7-3045-442C6E70BC39}"/>
              </a:ext>
            </a:extLst>
          </p:cNvPr>
          <p:cNvSpPr txBox="1"/>
          <p:nvPr/>
        </p:nvSpPr>
        <p:spPr>
          <a:xfrm>
            <a:off x="6218637" y="5318488"/>
            <a:ext cx="6119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Upgrade to a predictive control algorithm.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local weather forecasts to pre-emptively pump more water on sunny days to build a reserve in an elevated storage tank.</a:t>
            </a:r>
          </a:p>
        </p:txBody>
      </p:sp>
    </p:spTree>
    <p:extLst>
      <p:ext uri="{BB962C8B-B14F-4D97-AF65-F5344CB8AC3E}">
        <p14:creationId xmlns:p14="http://schemas.microsoft.com/office/powerpoint/2010/main" val="74970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E6773-D917-727E-DCEB-93E2DC1B9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2D16-AE51-15D0-0B00-8ACD0FD64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and Discussion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235D69-D945-4E55-6F73-C44D18BC13E7}"/>
              </a:ext>
            </a:extLst>
          </p:cNvPr>
          <p:cNvSpPr txBox="1"/>
          <p:nvPr/>
        </p:nvSpPr>
        <p:spPr>
          <a:xfrm>
            <a:off x="67377" y="2170452"/>
            <a:ext cx="53035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SCADA Reliability &amp; Design Comparison:</a:t>
            </a:r>
            <a:endParaRPr lang="en-US" sz="20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2E0F7BE-A4AF-F916-451A-13963B13E6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4217482"/>
                  </p:ext>
                </p:extLst>
              </p:nvPr>
            </p:nvGraphicFramePr>
            <p:xfrm>
              <a:off x="67378" y="2060299"/>
              <a:ext cx="6142921" cy="4661051"/>
            </p:xfrm>
            <a:graphic>
              <a:graphicData uri="http://schemas.openxmlformats.org/drawingml/2006/table">
                <a:tbl>
                  <a:tblPr firstRow="1" firstCol="1" bandRow="1">
                    <a:tableStyleId>{3C2FFA5D-87B4-456A-9821-1D502468CF0F}</a:tableStyleId>
                  </a:tblPr>
                  <a:tblGrid>
                    <a:gridCol w="1237547">
                      <a:extLst>
                        <a:ext uri="{9D8B030D-6E8A-4147-A177-3AD203B41FA5}">
                          <a16:colId xmlns:a16="http://schemas.microsoft.com/office/drawing/2014/main" val="1937650325"/>
                        </a:ext>
                      </a:extLst>
                    </a:gridCol>
                    <a:gridCol w="1619250">
                      <a:extLst>
                        <a:ext uri="{9D8B030D-6E8A-4147-A177-3AD203B41FA5}">
                          <a16:colId xmlns:a16="http://schemas.microsoft.com/office/drawing/2014/main" val="1131579426"/>
                        </a:ext>
                      </a:extLst>
                    </a:gridCol>
                    <a:gridCol w="2218761">
                      <a:extLst>
                        <a:ext uri="{9D8B030D-6E8A-4147-A177-3AD203B41FA5}">
                          <a16:colId xmlns:a16="http://schemas.microsoft.com/office/drawing/2014/main" val="1943964688"/>
                        </a:ext>
                      </a:extLst>
                    </a:gridCol>
                    <a:gridCol w="1067363">
                      <a:extLst>
                        <a:ext uri="{9D8B030D-6E8A-4147-A177-3AD203B41FA5}">
                          <a16:colId xmlns:a16="http://schemas.microsoft.com/office/drawing/2014/main" val="2255014274"/>
                        </a:ext>
                      </a:extLst>
                    </a:gridCol>
                  </a:tblGrid>
                  <a:tr h="69053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Parameter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Design Specification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Field Performance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Status</a:t>
                          </a:r>
                        </a:p>
                      </a:txBody>
                      <a:tcPr marL="152400" marR="15240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735486906"/>
                      </a:ext>
                    </a:extLst>
                  </a:tr>
                  <a:tr h="644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Q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69.1 m³/day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71.2 m³/day (Clear Sky)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269007766"/>
                      </a:ext>
                    </a:extLst>
                  </a:tr>
                  <a:tr h="46192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53 m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53.2 m (avg.)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2426369644"/>
                      </a:ext>
                    </a:extLst>
                  </a:tr>
                  <a:tr h="69053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kern="1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kern="1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sys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kern="1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~52.5% (calc.)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52.1% (avg.)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940823459"/>
                      </a:ext>
                    </a:extLst>
                  </a:tr>
                  <a:tr h="644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 </a:t>
                          </a:r>
                          <a:r>
                            <a:rPr lang="en-US" sz="16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(drawdown)</a:t>
                          </a:r>
                          <a:endParaRPr lang="en-US" sz="1800" b="0" kern="1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26.7 m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24.1m (avg.), 26.1m (max)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132831283"/>
                      </a:ext>
                    </a:extLst>
                  </a:tr>
                  <a:tr h="64413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kern="1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kern="1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PV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kern="1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5.05 kWp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4.83 kWp (peak)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1726103394"/>
                      </a:ext>
                    </a:extLst>
                  </a:tr>
                  <a:tr h="644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Loss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2.3% (measured)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9707595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2E0F7BE-A4AF-F916-451A-13963B13E6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4217482"/>
                  </p:ext>
                </p:extLst>
              </p:nvPr>
            </p:nvGraphicFramePr>
            <p:xfrm>
              <a:off x="67378" y="2060299"/>
              <a:ext cx="6142921" cy="4661051"/>
            </p:xfrm>
            <a:graphic>
              <a:graphicData uri="http://schemas.openxmlformats.org/drawingml/2006/table">
                <a:tbl>
                  <a:tblPr firstRow="1" firstCol="1" bandRow="1">
                    <a:tableStyleId>{3C2FFA5D-87B4-456A-9821-1D502468CF0F}</a:tableStyleId>
                  </a:tblPr>
                  <a:tblGrid>
                    <a:gridCol w="1237547">
                      <a:extLst>
                        <a:ext uri="{9D8B030D-6E8A-4147-A177-3AD203B41FA5}">
                          <a16:colId xmlns:a16="http://schemas.microsoft.com/office/drawing/2014/main" val="1937650325"/>
                        </a:ext>
                      </a:extLst>
                    </a:gridCol>
                    <a:gridCol w="1619250">
                      <a:extLst>
                        <a:ext uri="{9D8B030D-6E8A-4147-A177-3AD203B41FA5}">
                          <a16:colId xmlns:a16="http://schemas.microsoft.com/office/drawing/2014/main" val="1131579426"/>
                        </a:ext>
                      </a:extLst>
                    </a:gridCol>
                    <a:gridCol w="2218761">
                      <a:extLst>
                        <a:ext uri="{9D8B030D-6E8A-4147-A177-3AD203B41FA5}">
                          <a16:colId xmlns:a16="http://schemas.microsoft.com/office/drawing/2014/main" val="1943964688"/>
                        </a:ext>
                      </a:extLst>
                    </a:gridCol>
                    <a:gridCol w="1067363">
                      <a:extLst>
                        <a:ext uri="{9D8B030D-6E8A-4147-A177-3AD203B41FA5}">
                          <a16:colId xmlns:a16="http://schemas.microsoft.com/office/drawing/2014/main" val="2255014274"/>
                        </a:ext>
                      </a:extLst>
                    </a:gridCol>
                  </a:tblGrid>
                  <a:tr h="7391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Parameter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Design Specification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Field Performance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Status</a:t>
                          </a:r>
                        </a:p>
                      </a:txBody>
                      <a:tcPr marL="152400" marR="15240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735486906"/>
                      </a:ext>
                    </a:extLst>
                  </a:tr>
                  <a:tr h="7391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Q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69.1 m³/day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71.2 m³/day (Clear Sky)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269007766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53 m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53.2 m (avg.)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2426369644"/>
                      </a:ext>
                    </a:extLst>
                  </a:tr>
                  <a:tr h="6905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52400" marT="95250" marB="95250" anchor="ctr">
                        <a:blipFill>
                          <a:blip r:embed="rId2"/>
                          <a:stretch>
                            <a:fillRect l="-493" t="-280702" r="-398030" b="-2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~52.5% (calc.)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52.1% (avg.)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940823459"/>
                      </a:ext>
                    </a:extLst>
                  </a:tr>
                  <a:tr h="7391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 </a:t>
                          </a:r>
                          <a:r>
                            <a:rPr lang="en-US" sz="1600" b="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(drawdown)</a:t>
                          </a:r>
                          <a:endParaRPr lang="en-US" sz="1800" b="0" kern="1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26.7 m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24.1m (avg.), 26.1m (max)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132831283"/>
                      </a:ext>
                    </a:extLst>
                  </a:tr>
                  <a:tr h="6441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52400" marT="95250" marB="95250" anchor="ctr">
                        <a:blipFill>
                          <a:blip r:embed="rId2"/>
                          <a:stretch>
                            <a:fillRect l="-493" t="-523585" r="-398030" b="-1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5.05 kWp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4.83 kWp (peak)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1726103394"/>
                      </a:ext>
                    </a:extLst>
                  </a:tr>
                  <a:tr h="644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Loss</a:t>
                          </a:r>
                        </a:p>
                      </a:txBody>
                      <a:tcPr marL="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2.3% (measured)</a:t>
                          </a:r>
                        </a:p>
                      </a:txBody>
                      <a:tcPr marL="152400" marR="152400" marT="95250" marB="9525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800" kern="1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Pass</a:t>
                          </a:r>
                        </a:p>
                      </a:txBody>
                      <a:tcPr marL="152400" marR="0" marT="95250" marB="95250" anchor="ctr"/>
                    </a:tc>
                    <a:extLst>
                      <a:ext uri="{0D108BD9-81ED-4DB2-BD59-A6C34878D82A}">
                        <a16:rowId xmlns:a16="http://schemas.microsoft.com/office/drawing/2014/main" val="39707595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E6AC3AD-DB88-F192-27D0-F2F8F36F9FD5}"/>
              </a:ext>
            </a:extLst>
          </p:cNvPr>
          <p:cNvSpPr txBox="1"/>
          <p:nvPr/>
        </p:nvSpPr>
        <p:spPr>
          <a:xfrm>
            <a:off x="6672922" y="2874639"/>
            <a:ext cx="5519078" cy="303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&amp; SCADA Reliability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Uptime: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98.7% (operational for trial period).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Latency: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Average end-to-end (sensor-to-dashboard) latency of 1.4 seconds.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Integrity: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LoRa backup successfully stored 100% of data during 1.3% network downtime, which was pushed to the cloud upon restoration.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83F77-542B-E75F-DF55-8F5C86645F32}"/>
              </a:ext>
            </a:extLst>
          </p:cNvPr>
          <p:cNvSpPr txBox="1"/>
          <p:nvPr/>
        </p:nvSpPr>
        <p:spPr>
          <a:xfrm>
            <a:off x="67377" y="16290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 3: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SCADA Reliability &amp; Design Comparison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96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ACE2-1BB8-C230-DE47-FA1656177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AD23-9260-62C0-70B7-DF7780361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537317"/>
            <a:ext cx="9744837" cy="10581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and Discussion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615F2-524F-329A-35E8-4AED394A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57" y="2744930"/>
            <a:ext cx="6355080" cy="3843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69EB9-4D24-6248-5AC8-A03B6F71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465" y="2808448"/>
            <a:ext cx="3674535" cy="2198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54CAC-0F95-8409-8ED4-A39690F52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465" y="5040185"/>
            <a:ext cx="3674535" cy="178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4CC19E-E647-068F-F427-E73D1FFA3518}"/>
              </a:ext>
            </a:extLst>
          </p:cNvPr>
          <p:cNvSpPr txBox="1"/>
          <p:nvPr/>
        </p:nvSpPr>
        <p:spPr>
          <a:xfrm>
            <a:off x="839107" y="2139468"/>
            <a:ext cx="10153506" cy="71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Performance of device at the University of Venda, Thohoyandou in Limpopo Province. The figure represents the temperature data collected from </a:t>
            </a:r>
            <a:r>
              <a:rPr lang="en-ZA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August 2025 to 31 January 2026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4F827-BD66-CEB9-34A8-2E9CFEC4F915}"/>
              </a:ext>
            </a:extLst>
          </p:cNvPr>
          <p:cNvSpPr txBox="1"/>
          <p:nvPr/>
        </p:nvSpPr>
        <p:spPr>
          <a:xfrm>
            <a:off x="839106" y="16430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interface: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92E0F-4879-A64E-37C9-7348F25FCA44}"/>
              </a:ext>
            </a:extLst>
          </p:cNvPr>
          <p:cNvSpPr txBox="1"/>
          <p:nvPr/>
        </p:nvSpPr>
        <p:spPr>
          <a:xfrm>
            <a:off x="1801131" y="6483048"/>
            <a:ext cx="68951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6: 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 and software (including the dashboard)</a:t>
            </a:r>
            <a:r>
              <a:rPr lang="en-ZA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578E63-31DE-24FF-BB17-68E86D967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7" t="34535" r="4381" b="48878"/>
          <a:stretch>
            <a:fillRect/>
          </a:stretch>
        </p:blipFill>
        <p:spPr bwMode="auto">
          <a:xfrm>
            <a:off x="136898" y="2808448"/>
            <a:ext cx="2629259" cy="3344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926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l">
          <a:defRPr sz="6200" b="1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97a2ab0-b66d-44de-9916-305866a402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AA99E3192E84199AFBAEB5CD2CDA5" ma:contentTypeVersion="19" ma:contentTypeDescription="Create a new document." ma:contentTypeScope="" ma:versionID="848652dcd229db96757573a77f38a732">
  <xsd:schema xmlns:xsd="http://www.w3.org/2001/XMLSchema" xmlns:xs="http://www.w3.org/2001/XMLSchema" xmlns:p="http://schemas.microsoft.com/office/2006/metadata/properties" xmlns:ns3="197a2ab0-b66d-44de-9916-305866a4021c" xmlns:ns4="0fdb6a75-d982-424e-b8cb-7a7f8df4c574" targetNamespace="http://schemas.microsoft.com/office/2006/metadata/properties" ma:root="true" ma:fieldsID="d6d293a312b67d6e899709ed95fb3489" ns3:_="" ns4:_="">
    <xsd:import namespace="197a2ab0-b66d-44de-9916-305866a4021c"/>
    <xsd:import namespace="0fdb6a75-d982-424e-b8cb-7a7f8df4c5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a2ab0-b66d-44de-9916-305866a40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db6a75-d982-424e-b8cb-7a7f8df4c57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326040-3CCA-4F9E-9397-50E7CDD7A96B}">
  <ds:schemaRefs>
    <ds:schemaRef ds:uri="http://schemas.microsoft.com/office/2006/metadata/properties"/>
    <ds:schemaRef ds:uri="http://schemas.microsoft.com/office/infopath/2007/PartnerControls"/>
    <ds:schemaRef ds:uri="197a2ab0-b66d-44de-9916-305866a4021c"/>
  </ds:schemaRefs>
</ds:datastoreItem>
</file>

<file path=customXml/itemProps2.xml><?xml version="1.0" encoding="utf-8"?>
<ds:datastoreItem xmlns:ds="http://schemas.openxmlformats.org/officeDocument/2006/customXml" ds:itemID="{F12BFCF0-DAFE-4DA0-827F-06A18D4F8A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ADEFBD-0A75-4F13-845C-495A5F228D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7a2ab0-b66d-44de-9916-305866a4021c"/>
    <ds:schemaRef ds:uri="0fdb6a75-d982-424e-b8cb-7a7f8df4c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1167</Words>
  <Application>Microsoft Office PowerPoint</Application>
  <PresentationFormat>Widescreen</PresentationFormat>
  <Paragraphs>181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Abadi</vt:lpstr>
      <vt:lpstr>Aptos</vt:lpstr>
      <vt:lpstr>Arial</vt:lpstr>
      <vt:lpstr>Calibri</vt:lpstr>
      <vt:lpstr>Cambria Math</vt:lpstr>
      <vt:lpstr>Courier New</vt:lpstr>
      <vt:lpstr>Symbol</vt:lpstr>
      <vt:lpstr>Ubuntu</vt:lpstr>
      <vt:lpstr>Office Theme</vt:lpstr>
      <vt:lpstr>Physics Principles Applied in Monitoring Photovoltaic Performance and Water Dynamics</vt:lpstr>
      <vt:lpstr>Introduction:  The Billion-Dollar Problem we are solving</vt:lpstr>
      <vt:lpstr>Introduction: Why Current Systems Fall Short</vt:lpstr>
      <vt:lpstr>Overview &amp; Methodology Flow</vt:lpstr>
      <vt:lpstr>Mathematical model for system optimization</vt:lpstr>
      <vt:lpstr>Case Study: Field Testing (two locations) </vt:lpstr>
      <vt:lpstr>Results and Discussion</vt:lpstr>
      <vt:lpstr>Results and Discussion</vt:lpstr>
      <vt:lpstr>Results and Discussion</vt:lpstr>
      <vt:lpstr>Benchmarking</vt:lpstr>
      <vt:lpstr>Conclusion</vt:lpstr>
      <vt:lpstr>Reference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Karim, Ebrahim</dc:creator>
  <cp:lastModifiedBy>Livhuwani Masevhe</cp:lastModifiedBy>
  <cp:revision>26</cp:revision>
  <dcterms:created xsi:type="dcterms:W3CDTF">2026-02-13T13:37:11Z</dcterms:created>
  <dcterms:modified xsi:type="dcterms:W3CDTF">2026-07-09T12:49:43Z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d31be4-bb77-46d3-b866-62153466896a_Enabled">
    <vt:lpwstr>true</vt:lpwstr>
  </property>
  <property fmtid="{D5CDD505-2E9C-101B-9397-08002B2CF9AE}" pid="3" name="MSIP_Label_b0d31be4-bb77-46d3-b866-62153466896a_SetDate">
    <vt:lpwstr>2026-02-13T13:51:11Z</vt:lpwstr>
  </property>
  <property fmtid="{D5CDD505-2E9C-101B-9397-08002B2CF9AE}" pid="4" name="MSIP_Label_b0d31be4-bb77-46d3-b866-62153466896a_Method">
    <vt:lpwstr>Standard</vt:lpwstr>
  </property>
  <property fmtid="{D5CDD505-2E9C-101B-9397-08002B2CF9AE}" pid="5" name="MSIP_Label_b0d31be4-bb77-46d3-b866-62153466896a_Name">
    <vt:lpwstr>Public</vt:lpwstr>
  </property>
  <property fmtid="{D5CDD505-2E9C-101B-9397-08002B2CF9AE}" pid="6" name="MSIP_Label_b0d31be4-bb77-46d3-b866-62153466896a_SiteId">
    <vt:lpwstr>fa785acd-36ef-41bc-8a94-89841327e045</vt:lpwstr>
  </property>
  <property fmtid="{D5CDD505-2E9C-101B-9397-08002B2CF9AE}" pid="7" name="MSIP_Label_b0d31be4-bb77-46d3-b866-62153466896a_ActionId">
    <vt:lpwstr>a0fea634-d4c8-40e8-ac22-2a4e115928b8</vt:lpwstr>
  </property>
  <property fmtid="{D5CDD505-2E9C-101B-9397-08002B2CF9AE}" pid="8" name="MSIP_Label_b0d31be4-bb77-46d3-b866-62153466896a_ContentBits">
    <vt:lpwstr>0</vt:lpwstr>
  </property>
  <property fmtid="{D5CDD505-2E9C-101B-9397-08002B2CF9AE}" pid="9" name="MSIP_Label_b0d31be4-bb77-46d3-b866-62153466896a_Tag">
    <vt:lpwstr>50, 3, 0, 1</vt:lpwstr>
  </property>
  <property fmtid="{D5CDD505-2E9C-101B-9397-08002B2CF9AE}" pid="10" name="ContentTypeId">
    <vt:lpwstr>0x010100B05AA99E3192E84199AFBAEB5CD2CDA5</vt:lpwstr>
  </property>
  <property fmtid="{D5CDD505-2E9C-101B-9397-08002B2CF9AE}" pid="11" name="MSIP_Label_49d8e89e-67d8-46d3-84c2-474abeeb10f7_Enabled">
    <vt:lpwstr>true</vt:lpwstr>
  </property>
  <property fmtid="{D5CDD505-2E9C-101B-9397-08002B2CF9AE}" pid="12" name="MSIP_Label_49d8e89e-67d8-46d3-84c2-474abeeb10f7_SetDate">
    <vt:lpwstr>2026-07-09T10:41:54Z</vt:lpwstr>
  </property>
  <property fmtid="{D5CDD505-2E9C-101B-9397-08002B2CF9AE}" pid="13" name="MSIP_Label_49d8e89e-67d8-46d3-84c2-474abeeb10f7_Method">
    <vt:lpwstr>Standard</vt:lpwstr>
  </property>
  <property fmtid="{D5CDD505-2E9C-101B-9397-08002B2CF9AE}" pid="14" name="MSIP_Label_49d8e89e-67d8-46d3-84c2-474abeeb10f7_Name">
    <vt:lpwstr>General</vt:lpwstr>
  </property>
  <property fmtid="{D5CDD505-2E9C-101B-9397-08002B2CF9AE}" pid="15" name="MSIP_Label_49d8e89e-67d8-46d3-84c2-474abeeb10f7_SiteId">
    <vt:lpwstr>6f46cdad-a6d7-4160-b615-095ac51998d2</vt:lpwstr>
  </property>
  <property fmtid="{D5CDD505-2E9C-101B-9397-08002B2CF9AE}" pid="16" name="MSIP_Label_49d8e89e-67d8-46d3-84c2-474abeeb10f7_ActionId">
    <vt:lpwstr>80c172da-38fd-494b-b97a-47e7a4ac04f8</vt:lpwstr>
  </property>
  <property fmtid="{D5CDD505-2E9C-101B-9397-08002B2CF9AE}" pid="17" name="MSIP_Label_49d8e89e-67d8-46d3-84c2-474abeeb10f7_ContentBits">
    <vt:lpwstr>0</vt:lpwstr>
  </property>
  <property fmtid="{D5CDD505-2E9C-101B-9397-08002B2CF9AE}" pid="18" name="MSIP_Label_49d8e89e-67d8-46d3-84c2-474abeeb10f7_Tag">
    <vt:lpwstr>10, 3, 0, 1</vt:lpwstr>
  </property>
</Properties>
</file>