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61" r:id="rId6"/>
    <p:sldId id="262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55647-30DB-4EE6-BB6B-2178111E98DA}" v="1" dt="2026-04-20T08:16:24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9B5B-6FB7-43D7-A3D8-B01721B4DE7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E8D5F-1296-44CA-B25D-F745B986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8D5F-1296-44CA-B25D-F745B9868E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14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2438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068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56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43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135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946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145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51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167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217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087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755103" cy="273844"/>
          </a:xfrm>
          <a:prstGeom prst="rect">
            <a:avLst/>
          </a:prstGeom>
        </p:spPr>
        <p:txBody>
          <a:bodyPr/>
          <a:lstStyle/>
          <a:p>
            <a:fld id="{7A7388AF-5871-411C-8AC2-D2D8F546904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262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4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wmf"/><Relationship Id="rId7" Type="http://schemas.openxmlformats.org/officeDocument/2006/relationships/image" Target="../media/image22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444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1600" y="-20538"/>
            <a:ext cx="7272807" cy="383262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Slide Title"/>
          <p:cNvSpPr txBox="1">
            <a:spLocks/>
          </p:cNvSpPr>
          <p:nvPr/>
        </p:nvSpPr>
        <p:spPr>
          <a:xfrm>
            <a:off x="467544" y="339502"/>
            <a:ext cx="8280920" cy="1080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Design and Implementation of a Modular Telescope and Dome Control System (</a:t>
            </a:r>
            <a:r>
              <a:rPr lang="en-US" sz="2800" b="1" dirty="0" err="1">
                <a:solidFill>
                  <a:schemeClr val="bg1"/>
                </a:solidFill>
              </a:rPr>
              <a:t>TelServer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endParaRPr lang="en-ZA" sz="3600" b="1" dirty="0">
              <a:solidFill>
                <a:schemeClr val="bg1"/>
              </a:solidFill>
            </a:endParaRPr>
          </a:p>
        </p:txBody>
      </p:sp>
      <p:sp>
        <p:nvSpPr>
          <p:cNvPr id="15" name="Shadow"/>
          <p:cNvSpPr/>
          <p:nvPr/>
        </p:nvSpPr>
        <p:spPr>
          <a:xfrm>
            <a:off x="0" y="3011854"/>
            <a:ext cx="9144000" cy="820768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Corporate Stri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735324"/>
            <a:ext cx="9143993" cy="1408174"/>
          </a:xfrm>
          <a:prstGeom prst="rect">
            <a:avLst/>
          </a:prstGeom>
        </p:spPr>
      </p:pic>
      <p:sp>
        <p:nvSpPr>
          <p:cNvPr id="11" name="Contact Detail"/>
          <p:cNvSpPr txBox="1"/>
          <p:nvPr/>
        </p:nvSpPr>
        <p:spPr>
          <a:xfrm>
            <a:off x="382639" y="3832622"/>
            <a:ext cx="87203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ZA" sz="1000" b="1" dirty="0">
                <a:solidFill>
                  <a:schemeClr val="bg1"/>
                </a:solidFill>
              </a:rPr>
              <a:t>www.ufs.ac.za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6FF08-DAF9-CA04-3097-CF6ADEE07877}"/>
              </a:ext>
            </a:extLst>
          </p:cNvPr>
          <p:cNvSpPr txBox="1"/>
          <p:nvPr/>
        </p:nvSpPr>
        <p:spPr>
          <a:xfrm>
            <a:off x="2699794" y="18722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HJ van Heerden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12744-AA3D-ADE0-2B46-4D0D730C9111}"/>
              </a:ext>
            </a:extLst>
          </p:cNvPr>
          <p:cNvPicPr/>
          <p:nvPr/>
        </p:nvPicPr>
        <p:blipFill rotWithShape="1">
          <a:blip r:embed="rId5"/>
          <a:srcRect l="35336" t="37036" r="55309" b="33322"/>
          <a:stretch/>
        </p:blipFill>
        <p:spPr>
          <a:xfrm>
            <a:off x="323938" y="4265114"/>
            <a:ext cx="1010200" cy="82076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098D62-DE8D-BF66-2FD4-3BC3ED1953EA}"/>
              </a:ext>
            </a:extLst>
          </p:cNvPr>
          <p:cNvSpPr/>
          <p:nvPr/>
        </p:nvSpPr>
        <p:spPr>
          <a:xfrm>
            <a:off x="1295634" y="4207499"/>
            <a:ext cx="1260142" cy="380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stomShape 6">
            <a:extLst>
              <a:ext uri="{FF2B5EF4-FFF2-40B4-BE49-F238E27FC236}">
                <a16:creationId xmlns:a16="http://schemas.microsoft.com/office/drawing/2014/main" id="{D047BFFE-7021-5A8B-5DFA-CD8372627C74}"/>
              </a:ext>
            </a:extLst>
          </p:cNvPr>
          <p:cNvSpPr/>
          <p:nvPr/>
        </p:nvSpPr>
        <p:spPr>
          <a:xfrm>
            <a:off x="2767040" y="4287340"/>
            <a:ext cx="3177876" cy="2880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ZA" sz="1600" b="1" strike="noStrike" spc="-1" dirty="0">
                <a:solidFill>
                  <a:srgbClr val="17375E"/>
                </a:solidFill>
                <a:latin typeface="Calibri"/>
              </a:rPr>
              <a:t>70</a:t>
            </a:r>
            <a:r>
              <a:rPr lang="en-ZA" sz="1600" b="1" strike="noStrike" spc="-1" baseline="30000" dirty="0">
                <a:solidFill>
                  <a:srgbClr val="17375E"/>
                </a:solidFill>
                <a:latin typeface="Calibri"/>
              </a:rPr>
              <a:t>th</a:t>
            </a:r>
            <a:r>
              <a:rPr lang="en-ZA" sz="1600" b="1" strike="noStrike" spc="-1" dirty="0">
                <a:solidFill>
                  <a:srgbClr val="17375E"/>
                </a:solidFill>
                <a:latin typeface="Calibri"/>
              </a:rPr>
              <a:t> Annual Conference of SAIP</a:t>
            </a:r>
            <a:endParaRPr lang="en-ZA" sz="1600" b="0" strike="noStrike" spc="-1" dirty="0"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id="{ECCEDF3B-4B5D-0094-4304-4257AC21E23F}"/>
              </a:ext>
            </a:extLst>
          </p:cNvPr>
          <p:cNvSpPr/>
          <p:nvPr/>
        </p:nvSpPr>
        <p:spPr>
          <a:xfrm>
            <a:off x="3271096" y="4743813"/>
            <a:ext cx="2169764" cy="33137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17375E"/>
                </a:solidFill>
                <a:latin typeface="Calibri"/>
              </a:rPr>
              <a:t>July 2026</a:t>
            </a:r>
            <a:endParaRPr lang="en-ZA" sz="1600" b="0" strike="noStrike" spc="-1" dirty="0"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5DC4EB-14CA-0EFE-DFB5-A6AB4C6ED7FB}"/>
              </a:ext>
            </a:extLst>
          </p:cNvPr>
          <p:cNvCxnSpPr>
            <a:cxnSpLocks/>
          </p:cNvCxnSpPr>
          <p:nvPr/>
        </p:nvCxnSpPr>
        <p:spPr>
          <a:xfrm>
            <a:off x="2438242" y="4675498"/>
            <a:ext cx="3969964" cy="0"/>
          </a:xfrm>
          <a:prstGeom prst="line">
            <a:avLst/>
          </a:prstGeom>
          <a:ln w="38100">
            <a:solidFill>
              <a:srgbClr val="A71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2D87F-C800-005A-41EB-CF126A628056}"/>
              </a:ext>
            </a:extLst>
          </p:cNvPr>
          <p:cNvSpPr/>
          <p:nvPr/>
        </p:nvSpPr>
        <p:spPr>
          <a:xfrm>
            <a:off x="6641978" y="4265114"/>
            <a:ext cx="2250502" cy="538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EED961-73DC-F10C-7979-63B9D4CE2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49423"/>
            <a:ext cx="1396900" cy="7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F6797-36BD-1806-0F2E-E997CC2C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190D-DEAE-635A-4B40-DD20398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10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ED4AC-83F8-A468-CED8-EC0535448A14}"/>
              </a:ext>
            </a:extLst>
          </p:cNvPr>
          <p:cNvSpPr txBox="1"/>
          <p:nvPr/>
        </p:nvSpPr>
        <p:spPr>
          <a:xfrm>
            <a:off x="683568" y="123478"/>
            <a:ext cx="13901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E6264-C2EA-EF0B-62BA-8AB72C62992A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52C79A-000B-46BA-CA53-BA9067B44A20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3D8C418D-4C6B-9FFC-D79A-63B0B20EC744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E85DC018-5CCE-1F5F-925A-A2FBFA124E44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15C64C-1CD9-7BF0-608B-FED27ECDBB8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D8B82B-2930-3E9B-555C-9E22D1FCC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761679E-C339-258C-3AA1-459C0BEF1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456" y="0"/>
            <a:ext cx="63990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FB9F-9DE8-67D8-2505-2843D24CB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4B31A7-7B74-4A15-D7C6-C8CA6A7B7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273"/>
            <a:ext cx="8229600" cy="3243807"/>
          </a:xfr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A7EE1-F8FD-54EF-ABC6-62735181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11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0A08C-C148-4121-D0C7-1A9CE1113E3D}"/>
              </a:ext>
            </a:extLst>
          </p:cNvPr>
          <p:cNvSpPr txBox="1"/>
          <p:nvPr/>
        </p:nvSpPr>
        <p:spPr>
          <a:xfrm>
            <a:off x="683568" y="123478"/>
            <a:ext cx="13901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AFB47A-6E49-7317-3C43-922CB7874900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6F1ED2-D6F6-E518-1C33-69CC9D84D8B1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325348F7-E9F6-D780-1CC1-F1F16DF4546F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4A44D6E1-2750-DADC-2170-21034B5B3A13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F01FB7-5A15-3A8B-FA74-61E8F66A34EB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1BDA09-2995-4297-0EC6-97023DE0F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AAD1C57-DA3F-E45E-BDAF-0988B75D7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52"/>
            <a:ext cx="9144000" cy="47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7937-BAE9-4400-A7F6-ACC1A3D8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A7E95E-A902-D91D-C6DB-A564FE34F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85" y="801688"/>
            <a:ext cx="5771429" cy="3244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B460A-85AD-1C8A-2A97-7BE05528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12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3DAFA-1727-537C-0EFA-93541411F51B}"/>
              </a:ext>
            </a:extLst>
          </p:cNvPr>
          <p:cNvSpPr txBox="1"/>
          <p:nvPr/>
        </p:nvSpPr>
        <p:spPr>
          <a:xfrm>
            <a:off x="683568" y="123478"/>
            <a:ext cx="13901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26111F-2E47-459A-2E16-79EF3677FAAE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5851F2-0AFF-E658-FA36-B70E02471DF1}"/>
                </a:ext>
              </a:extLst>
            </p:cNvPr>
            <p:cNvPicPr/>
            <p:nvPr/>
          </p:nvPicPr>
          <p:blipFill rotWithShape="1">
            <a:blip r:embed="rId3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6835FD87-5AAD-DD7E-8F53-5A3B764E0AA2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1484933F-F00A-6695-F0E9-761B34A91553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13A19F-CC26-4FB4-84E8-A597E98A5C7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999E84-2A72-4FD6-39C1-CF2B300C7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60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D2CA-2723-2CEF-6188-68EAA5BD6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50CA2D-51A4-B394-9FB4-58A5A869E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9" y="748691"/>
            <a:ext cx="1824340" cy="3244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5ACB3-0D30-06B1-B083-1121E9FE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13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8FF2A-B8A5-FA3C-D2D2-F31D0547AC84}"/>
              </a:ext>
            </a:extLst>
          </p:cNvPr>
          <p:cNvSpPr txBox="1"/>
          <p:nvPr/>
        </p:nvSpPr>
        <p:spPr>
          <a:xfrm>
            <a:off x="683568" y="123478"/>
            <a:ext cx="13901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A7D805-7D9C-4E69-04AF-21150F109A12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82F638-75FD-F377-FD49-D88C529FCD58}"/>
                </a:ext>
              </a:extLst>
            </p:cNvPr>
            <p:cNvPicPr/>
            <p:nvPr/>
          </p:nvPicPr>
          <p:blipFill rotWithShape="1">
            <a:blip r:embed="rId3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658F2A45-D3F7-30C6-E9DF-1B2B83880577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F81455C0-7AFE-B735-05DB-065D2BA52215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B0D4F9-819B-9725-7D4F-BFDF41BBEE75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79E35A-7D9D-45DD-317A-FF61D4349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394FE3-466F-383F-40AA-83085DA7D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3"/>
          <a:stretch>
            <a:fillRect/>
          </a:stretch>
        </p:blipFill>
        <p:spPr>
          <a:xfrm>
            <a:off x="2748734" y="748691"/>
            <a:ext cx="2093662" cy="32448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B9E34-EFFB-4D8D-1448-6865A5A8F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17800"/>
          <a:stretch>
            <a:fillRect/>
          </a:stretch>
        </p:blipFill>
        <p:spPr>
          <a:xfrm>
            <a:off x="5652120" y="704187"/>
            <a:ext cx="2586772" cy="32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CA500-7624-43C9-5392-1EFD88524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F15670-F0FE-CB89-979A-EE5236E7E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5660"/>
            <a:ext cx="1825228" cy="3244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9BA7B-3276-446B-97DF-82581D96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14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E2FE3-4F64-7DFF-DC0D-72EE59B3ADBA}"/>
              </a:ext>
            </a:extLst>
          </p:cNvPr>
          <p:cNvSpPr txBox="1"/>
          <p:nvPr/>
        </p:nvSpPr>
        <p:spPr>
          <a:xfrm>
            <a:off x="683568" y="123478"/>
            <a:ext cx="13901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0ED5F-5477-3E94-5FE5-B6842D6AB600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ECF412-6117-F1C9-22E6-4A0A9361EB1C}"/>
                </a:ext>
              </a:extLst>
            </p:cNvPr>
            <p:cNvPicPr/>
            <p:nvPr/>
          </p:nvPicPr>
          <p:blipFill rotWithShape="1">
            <a:blip r:embed="rId3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0E8F3CAB-0BC7-3F84-410B-D36D753F3C09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C4718164-74F3-20D9-9E8E-7BB252FA6FB0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118FF9-B6E9-915D-0BD7-94E7FB2534A8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EA8ED3-938C-DB37-12C5-854A9B9A1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08D2E6F-568E-6CFB-88E2-A3CEF35485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19" y="708833"/>
            <a:ext cx="1828178" cy="3251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79DE3C-6264-6112-22D7-49FAE3E4A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97" y="1115901"/>
            <a:ext cx="4644008" cy="26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C6866-D628-ED9A-C91F-E90E4E726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43D4F7-E723-01E2-459B-C30F0A5A3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7" y="138412"/>
            <a:ext cx="5771429" cy="3244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0B045-7EB0-5D35-50E9-E6FA8CC5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15</a:t>
            </a:fld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B328A4-43D1-3E94-2B4D-D6C970A732F8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1A8F21-59B8-5A7A-4FDF-FC970BCB280C}"/>
                </a:ext>
              </a:extLst>
            </p:cNvPr>
            <p:cNvPicPr/>
            <p:nvPr/>
          </p:nvPicPr>
          <p:blipFill rotWithShape="1">
            <a:blip r:embed="rId3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31BCB0F3-8684-9258-C65B-84917A1AE95D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EB49880C-ACD3-B131-FCC9-90A6618B8D44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9DF76-9DF0-57E3-9E7F-436D6B316DFF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47A66D-F00C-F185-1444-F0A4259E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12198-9EAF-D81E-7F19-D1D87772F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611135"/>
            <a:ext cx="4692570" cy="26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5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6C596-3845-AE73-F1DB-3C116FF9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E11B325-E77B-3158-0690-7A3C18FD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273"/>
            <a:ext cx="8229600" cy="3243807"/>
          </a:xfrm>
        </p:spPr>
        <p:txBody>
          <a:bodyPr/>
          <a:lstStyle/>
          <a:p>
            <a:r>
              <a:rPr lang="en-ZA" sz="2800" dirty="0"/>
              <a:t>Telescope dust cover controls</a:t>
            </a:r>
          </a:p>
          <a:p>
            <a:r>
              <a:rPr lang="en-ZA" sz="2800" dirty="0"/>
              <a:t>Telescope focus position encoder</a:t>
            </a:r>
          </a:p>
          <a:p>
            <a:r>
              <a:rPr lang="en-ZA" sz="2800" dirty="0"/>
              <a:t>Environmental – Weather station</a:t>
            </a:r>
          </a:p>
          <a:p>
            <a:r>
              <a:rPr lang="en-ZA" sz="2800" dirty="0"/>
              <a:t>Finalize network upgrades</a:t>
            </a:r>
          </a:p>
          <a:p>
            <a:r>
              <a:rPr lang="en-ZA" sz="2800" dirty="0"/>
              <a:t>Upgrade telescope DFM system to PLC system.</a:t>
            </a:r>
          </a:p>
          <a:p>
            <a:r>
              <a:rPr lang="en-ZA" sz="2800" dirty="0"/>
              <a:t>And etc…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9B88B-C19A-2B62-C0C2-3A81F501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16</a:t>
            </a:fld>
            <a:endParaRPr lang="en-Z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553689-8508-A38E-2B33-EC40BFDA61D1}"/>
              </a:ext>
            </a:extLst>
          </p:cNvPr>
          <p:cNvSpPr/>
          <p:nvPr/>
        </p:nvSpPr>
        <p:spPr>
          <a:xfrm>
            <a:off x="364784" y="123478"/>
            <a:ext cx="8455688" cy="36933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584E5-BCFF-5CCB-7872-57A99B64AE8F}"/>
              </a:ext>
            </a:extLst>
          </p:cNvPr>
          <p:cNvSpPr txBox="1"/>
          <p:nvPr/>
        </p:nvSpPr>
        <p:spPr>
          <a:xfrm>
            <a:off x="683568" y="123478"/>
            <a:ext cx="222368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Still need to happen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2C48BD-FF7E-E2C4-8387-D4FA15364B98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3A6C08-B190-24EA-ED8E-4F842340D9E6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FCACE158-88FA-6FFF-FA6B-01B0AC6F66BA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5FB3E0C4-7E3C-A8C1-D756-CB4E2256576E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9C48BD-7770-2E61-93CB-C86DC5EA5034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8B3FE7-E56F-6A28-D0C0-F2F4B2E8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92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B826BC-3BE0-7873-BEB9-66D2942D69FA}"/>
              </a:ext>
            </a:extLst>
          </p:cNvPr>
          <p:cNvSpPr/>
          <p:nvPr/>
        </p:nvSpPr>
        <p:spPr>
          <a:xfrm>
            <a:off x="251520" y="3758187"/>
            <a:ext cx="8640960" cy="464206"/>
          </a:xfrm>
          <a:prstGeom prst="round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T: +27(0)51 401 3509  </a:t>
            </a:r>
            <a:r>
              <a:rPr lang="az-Cyrl-AZ" sz="1000" dirty="0"/>
              <a:t>І</a:t>
            </a:r>
            <a:r>
              <a:rPr lang="en-US" sz="1000" dirty="0"/>
              <a:t> vanheerdenhj@ufs.ac.za </a:t>
            </a:r>
            <a:r>
              <a:rPr lang="az-Cyrl-AZ" sz="1000" dirty="0"/>
              <a:t>І</a:t>
            </a:r>
            <a:r>
              <a:rPr lang="en-US" sz="1000" dirty="0"/>
              <a:t> www.ufs.ac.za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7CC35C-B204-30A0-D218-0DCE23F89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64660"/>
              </p:ext>
            </p:extLst>
          </p:nvPr>
        </p:nvGraphicFramePr>
        <p:xfrm>
          <a:off x="0" y="0"/>
          <a:ext cx="9144000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88840" imgH="6399720" progId="">
                  <p:embed/>
                </p:oleObj>
              </mc:Choice>
              <mc:Fallback>
                <p:oleObj r:id="rId2" imgW="15288840" imgH="639972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7CC35C-B204-30A0-D218-0DCE23F89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382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10D5DA7-36BD-564D-4B43-1B9F3AD7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335559"/>
            <a:ext cx="5040560" cy="830997"/>
          </a:xfrm>
          <a:prstGeom prst="rect">
            <a:avLst/>
          </a:prstGeom>
          <a:solidFill>
            <a:schemeClr val="tx2">
              <a:alpha val="3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This work is based on the research supported by the Department of Science and Innovation and the National Research Foundation of South Africa. 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41CBAB-2BD5-3C8A-B0BE-DF942C13F659}"/>
              </a:ext>
            </a:extLst>
          </p:cNvPr>
          <p:cNvSpPr/>
          <p:nvPr/>
        </p:nvSpPr>
        <p:spPr>
          <a:xfrm>
            <a:off x="179512" y="1402346"/>
            <a:ext cx="2265099" cy="2251327"/>
          </a:xfrm>
          <a:prstGeom prst="rect">
            <a:avLst/>
          </a:prstGeom>
          <a:solidFill>
            <a:srgbClr val="0015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CD461-3854-3543-EE86-8017ED2C636B}"/>
              </a:ext>
            </a:extLst>
          </p:cNvPr>
          <p:cNvSpPr txBox="1"/>
          <p:nvPr/>
        </p:nvSpPr>
        <p:spPr>
          <a:xfrm>
            <a:off x="179512" y="2049691"/>
            <a:ext cx="2265099" cy="954107"/>
          </a:xfrm>
          <a:prstGeom prst="rect">
            <a:avLst/>
          </a:prstGeom>
          <a:solidFill>
            <a:srgbClr val="0015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Dankie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4B02C-74E0-C9C9-EED9-38FB189F6259}"/>
              </a:ext>
            </a:extLst>
          </p:cNvPr>
          <p:cNvPicPr/>
          <p:nvPr/>
        </p:nvPicPr>
        <p:blipFill rotWithShape="1">
          <a:blip r:embed="rId4"/>
          <a:srcRect l="35336" t="40894" r="55309" b="38302"/>
          <a:stretch/>
        </p:blipFill>
        <p:spPr>
          <a:xfrm>
            <a:off x="33408" y="4515966"/>
            <a:ext cx="1010200" cy="57606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4E38C-9B52-11FD-4DAC-64F3084C2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49423"/>
            <a:ext cx="1396900" cy="7843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5B729F8-F071-1B50-E1DB-2E8E71EAB301}"/>
              </a:ext>
            </a:extLst>
          </p:cNvPr>
          <p:cNvGrpSpPr/>
          <p:nvPr/>
        </p:nvGrpSpPr>
        <p:grpSpPr>
          <a:xfrm>
            <a:off x="5254043" y="1356559"/>
            <a:ext cx="2380329" cy="2400836"/>
            <a:chOff x="5071991" y="1349116"/>
            <a:chExt cx="2380329" cy="24008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38748E-61A9-1F95-A73F-0FB958576BB0}"/>
                </a:ext>
              </a:extLst>
            </p:cNvPr>
            <p:cNvSpPr/>
            <p:nvPr/>
          </p:nvSpPr>
          <p:spPr>
            <a:xfrm>
              <a:off x="5071991" y="1349116"/>
              <a:ext cx="2380329" cy="2400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028" name="Picture 4" descr="National Research Foundation (South Africa) - Wikipedia">
              <a:extLst>
                <a:ext uri="{FF2B5EF4-FFF2-40B4-BE49-F238E27FC236}">
                  <a16:creationId xmlns:a16="http://schemas.microsoft.com/office/drawing/2014/main" id="{C1CAB5E2-5D09-598A-1EC9-D671801AB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687" y="2242741"/>
              <a:ext cx="2231186" cy="75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8BAB73-8A04-68F9-11A2-3F8FBEDB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394181"/>
              <a:ext cx="1440160" cy="80868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987E50E-D05B-C524-1277-97A0A74F03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5335"/>
            <a:ext cx="2049370" cy="7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FF972D-96D4-1787-9C18-3DB55D94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273"/>
            <a:ext cx="8229600" cy="3243807"/>
          </a:xfrm>
        </p:spPr>
        <p:txBody>
          <a:bodyPr/>
          <a:lstStyle/>
          <a:p>
            <a:r>
              <a:rPr lang="en-ZA" sz="2400" dirty="0"/>
              <a:t>Project Aim: To research, design and implement upgraded systems and platforms for the 1.5m Boyden Reflector for full remote and semi-autonomous use utilizing the SAAO IO approach for operational effectiveness.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6A306-EB3A-B9ED-248D-A4488FD4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2</a:t>
            </a:fld>
            <a:endParaRPr lang="en-Z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9358FA-D827-EF07-A711-E0E05ABCD91A}"/>
              </a:ext>
            </a:extLst>
          </p:cNvPr>
          <p:cNvSpPr/>
          <p:nvPr/>
        </p:nvSpPr>
        <p:spPr>
          <a:xfrm>
            <a:off x="364784" y="123478"/>
            <a:ext cx="8455688" cy="36933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A29A6-341F-5855-8183-2A9C9237FAC5}"/>
              </a:ext>
            </a:extLst>
          </p:cNvPr>
          <p:cNvSpPr txBox="1"/>
          <p:nvPr/>
        </p:nvSpPr>
        <p:spPr>
          <a:xfrm>
            <a:off x="683568" y="123478"/>
            <a:ext cx="13901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7B923C-DFA0-825F-2142-A7F625CA6133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4AF7AC-2B38-35D9-4810-C70303C8C5A3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83BC6A85-A862-3858-B22C-398BFDBD58FE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EFC3C4CF-81DC-0ABD-5C99-6F47BA1F764C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C41F1D-CF27-382A-9906-F115533140F1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5E2DBB-E4D0-5687-BF5C-0A8A36535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01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7AA4D-37D2-B6A7-2D1B-F161B02E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91E38F2-AF4D-F28B-72DB-D5C90FD40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273"/>
            <a:ext cx="8229600" cy="3243807"/>
          </a:xfrm>
        </p:spPr>
        <p:txBody>
          <a:bodyPr/>
          <a:lstStyle/>
          <a:p>
            <a:r>
              <a:rPr lang="en-ZA" sz="2400" dirty="0"/>
              <a:t>Telescope Control</a:t>
            </a:r>
          </a:p>
          <a:p>
            <a:r>
              <a:rPr lang="en-ZA" sz="2400" dirty="0"/>
              <a:t>Dome Control</a:t>
            </a:r>
          </a:p>
          <a:p>
            <a:r>
              <a:rPr lang="en-ZA" sz="2400" dirty="0"/>
              <a:t>Science Instruments</a:t>
            </a:r>
          </a:p>
          <a:p>
            <a:r>
              <a:rPr lang="en-ZA" sz="2400" dirty="0"/>
              <a:t>Guiding systems</a:t>
            </a:r>
          </a:p>
          <a:p>
            <a:r>
              <a:rPr lang="en-ZA" sz="2400" dirty="0"/>
              <a:t>Environment</a:t>
            </a:r>
          </a:p>
          <a:p>
            <a:r>
              <a:rPr lang="en-ZA" sz="2400" dirty="0"/>
              <a:t>Network and Data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58496-804B-8BDD-3F56-A6846E07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3</a:t>
            </a:fld>
            <a:endParaRPr lang="en-Z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B3F983-4E80-D2FC-CE34-12422501EFBC}"/>
              </a:ext>
            </a:extLst>
          </p:cNvPr>
          <p:cNvSpPr/>
          <p:nvPr/>
        </p:nvSpPr>
        <p:spPr>
          <a:xfrm>
            <a:off x="364784" y="123478"/>
            <a:ext cx="8455688" cy="36933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65550-857E-EE7A-0CBA-9DD5CF17CADE}"/>
              </a:ext>
            </a:extLst>
          </p:cNvPr>
          <p:cNvSpPr txBox="1"/>
          <p:nvPr/>
        </p:nvSpPr>
        <p:spPr>
          <a:xfrm>
            <a:off x="683568" y="123478"/>
            <a:ext cx="227498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Project Components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FF5D95-1AD3-54A6-903B-EDFEE9B1738F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27D704-46CA-009E-416F-34BAE0D07C83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3A6BAB71-20AA-CE8F-54D8-5569FB934422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FAD87E81-372A-518C-C21A-BC15A927C1AF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A1FA58-F577-AAC5-B7D8-0D711B4B0138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4660B1-839D-5AD3-9434-85AC16012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23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14505-578A-3929-8C75-3BB094932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57847-B245-31E3-A362-BB00CD02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4</a:t>
            </a:fld>
            <a:endParaRPr lang="en-Z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C5363-7D14-EFCA-69D6-96D7927E1864}"/>
              </a:ext>
            </a:extLst>
          </p:cNvPr>
          <p:cNvSpPr/>
          <p:nvPr/>
        </p:nvSpPr>
        <p:spPr>
          <a:xfrm>
            <a:off x="364784" y="123478"/>
            <a:ext cx="8455688" cy="36933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1968E-CBEA-3644-BE83-50A74566063E}"/>
              </a:ext>
            </a:extLst>
          </p:cNvPr>
          <p:cNvSpPr txBox="1"/>
          <p:nvPr/>
        </p:nvSpPr>
        <p:spPr>
          <a:xfrm>
            <a:off x="683568" y="123478"/>
            <a:ext cx="13901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DB3FE8-D57B-DBE8-104F-4C5B32021DF6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4BEF91-A4D4-D4C8-DE0F-95EE98977F30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F0C57FCF-E41D-7051-A861-E6E84F6BA192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B2FBE3BE-0C11-A700-5B10-A0096DFA8050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07F71F-79AD-1322-5687-07F89161F81E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A43DFF-8879-2776-68B4-34AEFB2B1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  <p:pic>
        <p:nvPicPr>
          <p:cNvPr id="4" name="Content Placeholder 4" descr="A large telescope in a large room&#10;&#10;Description automatically generated">
            <a:extLst>
              <a:ext uri="{FF2B5EF4-FFF2-40B4-BE49-F238E27FC236}">
                <a16:creationId xmlns:a16="http://schemas.microsoft.com/office/drawing/2014/main" id="{D6CA8A25-008E-D12B-EB43-7718D62A81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"/>
          <a:stretch/>
        </p:blipFill>
        <p:spPr>
          <a:xfrm>
            <a:off x="1075333" y="694859"/>
            <a:ext cx="6009855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6297-55B5-8E8E-BA7B-688086809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26EC3-CBD1-FD4D-BB27-FF403F8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5</a:t>
            </a:fld>
            <a:endParaRPr lang="en-Z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59E038-A2B6-F683-59AE-EB92C86DCFB2}"/>
              </a:ext>
            </a:extLst>
          </p:cNvPr>
          <p:cNvSpPr/>
          <p:nvPr/>
        </p:nvSpPr>
        <p:spPr>
          <a:xfrm>
            <a:off x="364784" y="123478"/>
            <a:ext cx="8455688" cy="36933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C1F8C-7F4B-2FD8-269C-9D6D9AAA2C8E}"/>
              </a:ext>
            </a:extLst>
          </p:cNvPr>
          <p:cNvSpPr txBox="1"/>
          <p:nvPr/>
        </p:nvSpPr>
        <p:spPr>
          <a:xfrm>
            <a:off x="683568" y="123478"/>
            <a:ext cx="198875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 err="1">
                <a:solidFill>
                  <a:schemeClr val="bg1"/>
                </a:solidFill>
              </a:rPr>
              <a:t>TelServer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595BF5-BEE5-AFFE-CD85-F974C54F8B82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499BF7-887B-B078-3797-3D90A55C98A1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92184931-97C6-3BBE-7542-20580FB331C2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91FF9CA8-672D-0AF6-5C71-2C9074A1BE35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23CBEF-E0BE-3497-10D6-85574C9ECE5E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AEB88C-AC39-56CF-4804-5033193BB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790B60B4-34AB-68B3-DDE1-45F2773590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054507"/>
            <a:ext cx="721543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Integrates telescope and dome control into a unified framework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Interfaces with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DFM Telescope Control System (RS232)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Controls dome rotation and shutters via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Socket-based architecture supports multiple clients: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Python scripts, Web interfaces or C/C++ applications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Hardware abstraction separates control logic from device interfaces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Standardized APIs for: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Telescope pointing, Dome rotation and Shutter control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Scalable, flexible, and extensible system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43402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293FB-545C-368C-BC5E-2BAAFA7D7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EE1E81-9F65-DD57-955A-A75F1DFE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2" y="69824"/>
            <a:ext cx="7072437" cy="47149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397EB-765D-B063-D5E6-674400DC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6</a:t>
            </a:fld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768573-C9CC-8857-2499-DE2061EDE681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D247F3-AB6F-D7AF-972A-7494BC832669}"/>
                </a:ext>
              </a:extLst>
            </p:cNvPr>
            <p:cNvPicPr/>
            <p:nvPr/>
          </p:nvPicPr>
          <p:blipFill rotWithShape="1">
            <a:blip r:embed="rId3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9AF3D163-B0C5-EDDD-EBB7-EC7ABAAAC2E8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553C26D3-34DA-142B-CC20-CD0ED0797663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7F8331-232E-D899-9838-0C38CAE8D5A6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CC2518-55D3-0D88-1238-E4F66F344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05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C886C-4879-8547-215C-26FAA2C3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79FD3B1-9D9F-87F1-86C9-A64D1894E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80247"/>
            <a:ext cx="8640959" cy="3243807"/>
          </a:xfrm>
        </p:spPr>
        <p:txBody>
          <a:bodyPr/>
          <a:lstStyle/>
          <a:p>
            <a:pPr marL="0" lvl="0" indent="0">
              <a:buNone/>
            </a:pPr>
            <a:r>
              <a:rPr lang="en-US" sz="1300" dirty="0"/>
              <a:t>1. UI sends observation, telescope, dome, and imaging commands to </a:t>
            </a:r>
            <a:r>
              <a:rPr lang="en-US" sz="1300" dirty="0" err="1"/>
              <a:t>TelServer</a:t>
            </a:r>
            <a:r>
              <a:rPr lang="en-US" sz="1300" dirty="0"/>
              <a:t> through the TCP/IP API.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2. </a:t>
            </a:r>
            <a:r>
              <a:rPr lang="en-US" sz="1300" dirty="0" err="1"/>
              <a:t>TelServer</a:t>
            </a:r>
            <a:r>
              <a:rPr lang="en-US" sz="1300" dirty="0"/>
              <a:t> validates requests, coordinates system state, and issues control commands.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3. </a:t>
            </a:r>
            <a:r>
              <a:rPr lang="en-US" sz="1300" dirty="0" err="1"/>
              <a:t>TelServer</a:t>
            </a:r>
            <a:r>
              <a:rPr lang="en-US" sz="1300" dirty="0"/>
              <a:t> controls the DFM Telescope via RS232 and continuously receives position, status, and telemetry.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4. </a:t>
            </a:r>
            <a:r>
              <a:rPr lang="en-US" sz="1300" dirty="0" err="1"/>
              <a:t>TelServer</a:t>
            </a:r>
            <a:r>
              <a:rPr lang="en-US" sz="1300" dirty="0"/>
              <a:t> communicates with the Dome Control PLC via TCP/IP to operate dome rotation, shutters, lighting, and safety systems.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5. The UI initiates image acquisition on the Camera/Guider PC using </a:t>
            </a:r>
            <a:r>
              <a:rPr lang="en-US" sz="1300" dirty="0" err="1"/>
              <a:t>CamServer</a:t>
            </a:r>
            <a:r>
              <a:rPr lang="en-US" sz="1300" dirty="0"/>
              <a:t> or pyObs over Ethernet.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6. Science and guider images are written directly to the central </a:t>
            </a:r>
            <a:r>
              <a:rPr lang="en-US" sz="1300" dirty="0" err="1"/>
              <a:t>TrueNAS</a:t>
            </a:r>
            <a:r>
              <a:rPr lang="en-US" sz="1300" dirty="0"/>
              <a:t> storage via an NFS share.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7. The UI accesses guider images from the same NFS storage for real-time processing.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8. Local Astrometry.net performs plate solving to determine the true telescope pointing.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9. Guide star tracking measures centroid motion to determine tracking errors.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10. Telescope position, timestamps, and telemetry logged by </a:t>
            </a:r>
            <a:r>
              <a:rPr lang="en-US" sz="1300" dirty="0" err="1"/>
              <a:t>TelServer</a:t>
            </a:r>
            <a:r>
              <a:rPr lang="en-US" sz="1300" dirty="0"/>
              <a:t> are correlated with each acquired image.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11. Measured tracking and pointing errors are compared with the expected telescope position.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12. Model-learning algorithms estimate corrections for telescope pointing and tracking models.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13. The updated corrections are sent back to </a:t>
            </a:r>
            <a:r>
              <a:rPr lang="en-US" sz="1300" dirty="0" err="1"/>
              <a:t>TelServer</a:t>
            </a:r>
            <a:r>
              <a:rPr lang="en-US" sz="1300" dirty="0"/>
              <a:t> through the TCP/IP API.</a:t>
            </a:r>
            <a:endParaRPr lang="en-ZA" sz="1300" dirty="0"/>
          </a:p>
          <a:p>
            <a:pPr marL="0" lvl="0" indent="0">
              <a:buNone/>
            </a:pPr>
            <a:r>
              <a:rPr lang="en-US" sz="1300" dirty="0"/>
              <a:t>14. </a:t>
            </a:r>
            <a:r>
              <a:rPr lang="en-US" sz="1300" dirty="0" err="1"/>
              <a:t>TelServer</a:t>
            </a:r>
            <a:r>
              <a:rPr lang="en-US" sz="1300" dirty="0"/>
              <a:t> applies the refined pointing and tracking corrections, closing the feedback loop for future observations.</a:t>
            </a:r>
            <a:endParaRPr lang="en-ZA" sz="1300" dirty="0"/>
          </a:p>
          <a:p>
            <a:endParaRPr lang="en-ZA" sz="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88FBF-7BE3-F3B4-11FD-DFDBE4DF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7</a:t>
            </a:fld>
            <a:endParaRPr lang="en-Z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56595C-FB33-85A9-88DD-9DB918DE8475}"/>
              </a:ext>
            </a:extLst>
          </p:cNvPr>
          <p:cNvSpPr/>
          <p:nvPr/>
        </p:nvSpPr>
        <p:spPr>
          <a:xfrm>
            <a:off x="364784" y="123478"/>
            <a:ext cx="8455688" cy="36933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C9FFF-8CE2-5A8A-2196-5314DF38B353}"/>
              </a:ext>
            </a:extLst>
          </p:cNvPr>
          <p:cNvSpPr txBox="1"/>
          <p:nvPr/>
        </p:nvSpPr>
        <p:spPr>
          <a:xfrm>
            <a:off x="683568" y="123478"/>
            <a:ext cx="235192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 control flow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5ED24A-27C1-A006-C157-5DD83FBBB26E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8BAF8B-ABA1-90B7-A13E-9B23218AA56F}"/>
                </a:ext>
              </a:extLst>
            </p:cNvPr>
            <p:cNvPicPr/>
            <p:nvPr/>
          </p:nvPicPr>
          <p:blipFill rotWithShape="1">
            <a:blip r:embed="rId2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6830E2CE-BC2E-185C-4938-5B07A9E917D8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3D98FADA-ED01-80AC-3250-281A2A0B920B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9ADDB4-E2E8-AF1E-D13D-8FD258E6BD38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AC24C9-C12C-016F-257C-9AA86475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71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7C95B-8130-4656-ADD9-084555AED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878BA6-4CF7-8484-3D1D-043D6E1CD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02393"/>
            <a:ext cx="6696744" cy="44644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6C729-9D10-3081-EC7D-3480E044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8</a:t>
            </a:fld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762A01-7B83-831B-C84B-37E7A57AAFD0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9089B5-77F8-163B-4AC2-428237410F67}"/>
                </a:ext>
              </a:extLst>
            </p:cNvPr>
            <p:cNvPicPr/>
            <p:nvPr/>
          </p:nvPicPr>
          <p:blipFill rotWithShape="1">
            <a:blip r:embed="rId3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1BB4075A-67D4-4517-4B2B-5F1F916A10AB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3A61C7E1-34B6-086D-9488-982C525AED77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04914F-D61C-4FDE-67CA-F4EF81CEDCE2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E32F22-76E8-CB54-C95D-E44B675AE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25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70C8A-C6A8-C53E-8A7F-2C383439C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8B0BA7-1442-B599-87D3-CAFAEECE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7241"/>
            <a:ext cx="6809035" cy="45393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0AB5A-A3BD-844B-1A33-A285A778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88AF-5871-411C-8AC2-D2D8F5469041}" type="slidenum">
              <a:rPr lang="en-ZA" smtClean="0"/>
              <a:t>9</a:t>
            </a:fld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F113F5-87FB-8D00-801B-0C7EA202A8F6}"/>
              </a:ext>
            </a:extLst>
          </p:cNvPr>
          <p:cNvGrpSpPr/>
          <p:nvPr/>
        </p:nvGrpSpPr>
        <p:grpSpPr>
          <a:xfrm>
            <a:off x="33408" y="4249423"/>
            <a:ext cx="8671796" cy="885945"/>
            <a:chOff x="33408" y="4249423"/>
            <a:chExt cx="8671796" cy="885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61C174-FD82-4766-16BE-1DD6C2ED1EDA}"/>
                </a:ext>
              </a:extLst>
            </p:cNvPr>
            <p:cNvPicPr/>
            <p:nvPr/>
          </p:nvPicPr>
          <p:blipFill rotWithShape="1">
            <a:blip r:embed="rId3"/>
            <a:srcRect l="35336" t="40894" r="55309" b="38302"/>
            <a:stretch/>
          </p:blipFill>
          <p:spPr>
            <a:xfrm>
              <a:off x="33408" y="4515966"/>
              <a:ext cx="1010200" cy="576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6">
              <a:extLst>
                <a:ext uri="{FF2B5EF4-FFF2-40B4-BE49-F238E27FC236}">
                  <a16:creationId xmlns:a16="http://schemas.microsoft.com/office/drawing/2014/main" id="{D02551CB-2D0D-F4C0-28B6-2F9A1523F309}"/>
                </a:ext>
              </a:extLst>
            </p:cNvPr>
            <p:cNvSpPr/>
            <p:nvPr/>
          </p:nvSpPr>
          <p:spPr>
            <a:xfrm>
              <a:off x="2767040" y="4587974"/>
              <a:ext cx="3177876" cy="28803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ZA" sz="1400" b="1" spc="-1" dirty="0">
                  <a:solidFill>
                    <a:srgbClr val="17375E"/>
                  </a:solidFill>
                  <a:latin typeface="Calibri"/>
                </a:rPr>
                <a:t>Telescope project and </a:t>
              </a:r>
              <a:r>
                <a:rPr lang="en-ZA" sz="1400" b="1" spc="-1" dirty="0" err="1">
                  <a:solidFill>
                    <a:srgbClr val="17375E"/>
                  </a:solidFill>
                  <a:latin typeface="Calibri"/>
                </a:rPr>
                <a:t>TelServer</a:t>
              </a:r>
              <a:endParaRPr lang="en-ZA" sz="1400" b="0" strike="noStrike" spc="-1" dirty="0">
                <a:latin typeface="Arial"/>
              </a:endParaRPr>
            </a:p>
          </p:txBody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CE67FCF2-9AFB-2975-31DE-43B149F99B01}"/>
                </a:ext>
              </a:extLst>
            </p:cNvPr>
            <p:cNvSpPr/>
            <p:nvPr/>
          </p:nvSpPr>
          <p:spPr>
            <a:xfrm>
              <a:off x="3271096" y="4803998"/>
              <a:ext cx="2169764" cy="33137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/>
            <a:lstStyle/>
            <a:p>
              <a:pPr algn="ctr">
                <a:lnSpc>
                  <a:spcPct val="100000"/>
                </a:lnSpc>
              </a:pPr>
              <a:r>
                <a:rPr lang="en-GB" sz="1400" b="1" strike="noStrike" spc="-1" dirty="0">
                  <a:solidFill>
                    <a:srgbClr val="17375E"/>
                  </a:solidFill>
                  <a:latin typeface="Calibri"/>
                </a:rPr>
                <a:t>July 2026</a:t>
              </a:r>
              <a:endParaRPr lang="en-ZA" sz="1400" b="0" strike="noStrike" spc="-1" dirty="0">
                <a:latin typeface="Arial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ED7BAE-3754-A829-2F59-D0C6B06BCB0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242" y="4876006"/>
              <a:ext cx="3969964" cy="0"/>
            </a:xfrm>
            <a:prstGeom prst="line">
              <a:avLst/>
            </a:prstGeom>
            <a:ln w="25400">
              <a:solidFill>
                <a:srgbClr val="A71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319ECC-44C2-EE61-2E71-110EA3AED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4249423"/>
              <a:ext cx="1396900" cy="7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58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FS Primary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F204B"/>
      </a:accent1>
      <a:accent2>
        <a:srgbClr val="A71930"/>
      </a:accent2>
      <a:accent3>
        <a:srgbClr val="00675A"/>
      </a:accent3>
      <a:accent4>
        <a:srgbClr val="490E6F"/>
      </a:accent4>
      <a:accent5>
        <a:srgbClr val="0039A7"/>
      </a:accent5>
      <a:accent6>
        <a:srgbClr val="EA8400"/>
      </a:accent6>
      <a:hlink>
        <a:srgbClr val="A7193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5C5E6CDE09C4EB40A0C0482D2EF3D" ma:contentTypeVersion="87" ma:contentTypeDescription="Create a new document." ma:contentTypeScope="" ma:versionID="c53c0caca4d7a6c40af9adac960413c4">
  <xsd:schema xmlns:xsd="http://www.w3.org/2001/XMLSchema" xmlns:xs="http://www.w3.org/2001/XMLSchema" xmlns:p="http://schemas.microsoft.com/office/2006/metadata/properties" xmlns:ns2="2e17b6d9-a30c-4ee1-b521-635a6477c378" xmlns:ns3="c6ec084a-b98f-4399-b421-8b05f7ba3a93" targetNamespace="http://schemas.microsoft.com/office/2006/metadata/properties" ma:root="true" ma:fieldsID="b405cfe3ad021d077f2f58e1dba6333a" ns2:_="" ns3:_="">
    <xsd:import namespace="2e17b6d9-a30c-4ee1-b521-635a6477c378"/>
    <xsd:import namespace="c6ec084a-b98f-4399-b421-8b05f7ba3a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ort_x0020_order" minOccurs="0"/>
                <xsd:element ref="ns3:Language" minOccurs="0"/>
                <xsd:element ref="ns3:Tit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7b6d9-a30c-4ee1-b521-635a6477c37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e105e2bf-d8c5-4182-a752-8d28c4832cec}" ma:internalName="TaxCatchAll" ma:showField="CatchAllData" ma:web="2e17b6d9-a30c-4ee1-b521-635a6477c3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c084a-b98f-4399-b421-8b05f7ba3a93" elementFormDefault="qualified">
    <xsd:import namespace="http://schemas.microsoft.com/office/2006/documentManagement/types"/>
    <xsd:import namespace="http://schemas.microsoft.com/office/infopath/2007/PartnerControls"/>
    <xsd:element name="Sort_x0020_order" ma:index="11" nillable="true" ma:displayName="Sort Order" ma:internalName="Sort_x0020_order" ma:readOnly="false">
      <xsd:simpleType>
        <xsd:restriction base="dms:Text">
          <xsd:maxLength value="5"/>
        </xsd:restriction>
      </xsd:simpleType>
    </xsd:element>
    <xsd:element name="Language" ma:index="12" nillable="true" ma:displayName="Language" ma:default="Afrikaans" ma:format="Dropdown" ma:internalName="Language" ma:readOnly="false">
      <xsd:simpleType>
        <xsd:restriction base="dms:Choice">
          <xsd:enumeration value="Afrikaans"/>
          <xsd:enumeration value="Bilingual"/>
          <xsd:enumeration value="English"/>
        </xsd:restriction>
      </xsd:simpleType>
    </xsd:element>
    <xsd:element name="Titel" ma:index="13" nillable="true" ma:displayName="Titel" ma:internalName="Titel" ma:readOnly="false">
      <xsd:simpleType>
        <xsd:restriction base="dms:Text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386c9f1-85a7-427c-99b8-c162cb69bd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c6ec084a-b98f-4399-b421-8b05f7ba3a93">Afrikaans</Language>
    <lcf76f155ced4ddcb4097134ff3c332f xmlns="c6ec084a-b98f-4399-b421-8b05f7ba3a93">
      <Terms xmlns="http://schemas.microsoft.com/office/infopath/2007/PartnerControls"/>
    </lcf76f155ced4ddcb4097134ff3c332f>
    <Sort_x0020_order xmlns="c6ec084a-b98f-4399-b421-8b05f7ba3a93" xsi:nil="true"/>
    <TaxCatchAll xmlns="2e17b6d9-a30c-4ee1-b521-635a6477c378" xsi:nil="true"/>
    <Titel xmlns="c6ec084a-b98f-4399-b421-8b05f7ba3a9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75991F-C15B-4603-8C5C-3B6D18D7A2A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1E3974B-F80D-4854-8281-49B19D99B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7b6d9-a30c-4ee1-b521-635a6477c378"/>
    <ds:schemaRef ds:uri="c6ec084a-b98f-4399-b421-8b05f7ba3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0CB5D-79F7-42F2-928A-323D05DB585C}">
  <ds:schemaRefs>
    <ds:schemaRef ds:uri="http://schemas.microsoft.com/office/2006/metadata/properties"/>
    <ds:schemaRef ds:uri="http://schemas.microsoft.com/office/infopath/2007/PartnerControls"/>
    <ds:schemaRef ds:uri="c6ec084a-b98f-4399-b421-8b05f7ba3a93"/>
    <ds:schemaRef ds:uri="2e17b6d9-a30c-4ee1-b521-635a6477c378"/>
  </ds:schemaRefs>
</ds:datastoreItem>
</file>

<file path=customXml/itemProps4.xml><?xml version="1.0" encoding="utf-8"?>
<ds:datastoreItem xmlns:ds="http://schemas.openxmlformats.org/officeDocument/2006/customXml" ds:itemID="{25697D6D-1B5A-4988-9666-F80176BE647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efc1bb9-b90f-4a48-bf6c-ba0686193b80}" enabled="0" method="" siteId="{8efc1bb9-b90f-4a48-bf6c-ba0686193b8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596</Words>
  <Application>Microsoft Office PowerPoint</Application>
  <PresentationFormat>On-screen Show (16:9)</PresentationFormat>
  <Paragraphs>103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</dc:creator>
  <cp:lastModifiedBy>Hendrik Van Heerden</cp:lastModifiedBy>
  <cp:revision>60</cp:revision>
  <dcterms:created xsi:type="dcterms:W3CDTF">2020-01-27T07:13:27Z</dcterms:created>
  <dcterms:modified xsi:type="dcterms:W3CDTF">2026-07-06T23:05:14Z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0x0101004055C5E6CDE09C4EB40A0C0482D2EF3D</vt:lpwstr>
  </property>
</Properties>
</file>