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1952" r:id="rId2"/>
    <p:sldId id="2174" r:id="rId3"/>
    <p:sldId id="1960" r:id="rId4"/>
    <p:sldId id="1961" r:id="rId5"/>
    <p:sldId id="2061" r:id="rId6"/>
    <p:sldId id="2115" r:id="rId7"/>
    <p:sldId id="2037" r:id="rId8"/>
    <p:sldId id="2180" r:id="rId9"/>
    <p:sldId id="2181" r:id="rId10"/>
    <p:sldId id="2178" r:id="rId11"/>
    <p:sldId id="2179" r:id="rId12"/>
    <p:sldId id="2161" r:id="rId13"/>
    <p:sldId id="2160" r:id="rId14"/>
    <p:sldId id="2173" r:id="rId15"/>
    <p:sldId id="2167" r:id="rId16"/>
    <p:sldId id="2182" r:id="rId17"/>
    <p:sldId id="2184" r:id="rId18"/>
    <p:sldId id="2168" r:id="rId19"/>
    <p:sldId id="2169" r:id="rId20"/>
    <p:sldId id="2176" r:id="rId21"/>
    <p:sldId id="2166" r:id="rId22"/>
  </p:sldIdLst>
  <p:sldSz cx="9144000" cy="6858000" type="screen4x3"/>
  <p:notesSz cx="7099300" cy="10234613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0000CC"/>
    <a:srgbClr val="FFFF00"/>
    <a:srgbClr val="0099FF"/>
    <a:srgbClr val="CCFF66"/>
    <a:srgbClr val="FFFFCC"/>
    <a:srgbClr val="0000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17" autoAdjust="0"/>
  </p:normalViewPr>
  <p:slideViewPr>
    <p:cSldViewPr>
      <p:cViewPr varScale="1">
        <p:scale>
          <a:sx n="83" d="100"/>
          <a:sy n="83" d="100"/>
        </p:scale>
        <p:origin x="147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6987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2.xml"/><Relationship Id="rId2" Type="http://schemas.openxmlformats.org/officeDocument/2006/relationships/slide" Target="slides/slide8.xml"/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158531" y="9749229"/>
            <a:ext cx="826840" cy="2745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921" tIns="46794" rIns="91921" bIns="46794">
            <a:spAutoFit/>
          </a:bodyPr>
          <a:lstStyle/>
          <a:p>
            <a:pPr algn="ctr" defTabSz="914847">
              <a:lnSpc>
                <a:spcPct val="90000"/>
              </a:lnSpc>
            </a:pPr>
            <a:r>
              <a:rPr lang="en-US" sz="1300" b="0" dirty="0"/>
              <a:t>Page </a:t>
            </a:r>
            <a:fld id="{2E3C65E0-ED1D-450E-A927-9B9FB7F2C4E0}" type="slidenum">
              <a:rPr lang="en-US" sz="1300" b="0"/>
              <a:pPr algn="ctr" defTabSz="914847">
                <a:lnSpc>
                  <a:spcPct val="90000"/>
                </a:lnSpc>
              </a:pPr>
              <a:t>‹#›</a:t>
            </a:fld>
            <a:endParaRPr lang="en-US" sz="13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158531" y="9749229"/>
            <a:ext cx="826840" cy="2745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921" tIns="46794" rIns="91921" bIns="46794">
            <a:spAutoFit/>
          </a:bodyPr>
          <a:lstStyle/>
          <a:p>
            <a:pPr algn="ctr" defTabSz="914847">
              <a:lnSpc>
                <a:spcPct val="90000"/>
              </a:lnSpc>
            </a:pPr>
            <a:r>
              <a:rPr lang="en-US" sz="1300" b="0" dirty="0"/>
              <a:t>Page </a:t>
            </a:r>
            <a:fld id="{F0996CD6-9633-4FF0-9D5E-128C58CB8878}" type="slidenum">
              <a:rPr lang="en-US" sz="1300" b="0"/>
              <a:pPr algn="ctr" defTabSz="914847">
                <a:lnSpc>
                  <a:spcPct val="90000"/>
                </a:lnSpc>
              </a:pPr>
              <a:t>‹#›</a:t>
            </a:fld>
            <a:endParaRPr lang="en-US" sz="1300" b="0" dirty="0"/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4888" y="774700"/>
            <a:ext cx="5094287" cy="3822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2149"/>
            <a:ext cx="5206153" cy="46044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263" tIns="46794" rIns="95263" bIns="467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29473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44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92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6925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We are also making progress in the global networking. Within the BRICS countries, the astronomy working group is now promoting the BITDN project: the BRICS intelligent telescope and data network, which plans to build a global 1-m telescope network in the BRICS countries. This project involves more than 100 investigators from all former-5 BRICS countries, Brazil, Russia, India, China and South Africa. At this conference, Prof. David Buckley will give a talk on BITDN. At this conference, Brazil, South Africa and China are going to sign a letter of intent to place a telescope in each country.</a:t>
            </a:r>
          </a:p>
          <a:p>
            <a:endParaRPr lang="en-US" altLang="zh-CN"/>
          </a:p>
          <a:p>
            <a:r>
              <a:rPr lang="en-US" altLang="zh-CN"/>
              <a:t>Beyond this, we need even more international collaborators.</a:t>
            </a:r>
          </a:p>
        </p:txBody>
      </p:sp>
    </p:spTree>
    <p:extLst>
      <p:ext uri="{BB962C8B-B14F-4D97-AF65-F5344CB8AC3E}">
        <p14:creationId xmlns:p14="http://schemas.microsoft.com/office/powerpoint/2010/main" val="742655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308850" y="6669088"/>
            <a:ext cx="1835150" cy="1889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baseline="0" smtClean="0"/>
              <a:t>Accreting Millisec Pulsars: 10 June 2021</a:t>
            </a:r>
            <a:endParaRPr lang="en-US" baseline="0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308850" y="6669088"/>
            <a:ext cx="1835150" cy="1889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baseline="0" smtClean="0"/>
              <a:t>Accreting Millisec Pulsars: 10 June 2021</a:t>
            </a:r>
            <a:endParaRPr lang="en-US" baseline="0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86500" y="1066800"/>
            <a:ext cx="20193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066800"/>
            <a:ext cx="59055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308850" y="6669088"/>
            <a:ext cx="1835150" cy="1889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baseline="0" smtClean="0"/>
              <a:t>Accreting Millisec Pulsars: 10 June 2021</a:t>
            </a:r>
            <a:endParaRPr lang="en-US" baseline="0"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 hasCustomPrompt="1"/>
          </p:nvPr>
        </p:nvSpPr>
        <p:spPr>
          <a:xfrm>
            <a:off x="313849" y="0"/>
            <a:ext cx="8201978" cy="858520"/>
          </a:xfrm>
        </p:spPr>
        <p:txBody>
          <a:bodyPr lIns="46990" tIns="46990" rIns="46990" bIns="46990" anchor="ctr" anchorCtr="0"/>
          <a:lstStyle>
            <a:lvl1pPr>
              <a:lnSpc>
                <a:spcPct val="120000"/>
              </a:lnSpc>
              <a:defRPr b="1">
                <a:latin typeface="Arial Bold" panose="020B0604020202090204" charset="0"/>
                <a:cs typeface="Arial Bold" panose="020B0604020202090204" charset="0"/>
              </a:defRPr>
            </a:lvl1pPr>
          </a:lstStyle>
          <a:p>
            <a:r>
              <a:rPr lang="en-US" altLang="zh-CN"/>
              <a:t>Title</a:t>
            </a: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4"/>
          </p:nvPr>
        </p:nvSpPr>
        <p:spPr>
          <a:xfrm>
            <a:off x="7807167" y="6459221"/>
            <a:ext cx="708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0070C0"/>
                </a:solidFill>
                <a:latin typeface="Arial Regular" panose="020B0604020202090204" charset="0"/>
                <a:ea typeface="微软雅黑" charset="0"/>
                <a:cs typeface="Arial Regular" panose="020B0604020202090204" charset="0"/>
              </a:defRPr>
            </a:lvl1pPr>
          </a:lstStyle>
          <a:p>
            <a:fld id="{9A0DB2DC-4C9A-4742-B13C-FB6460FD3503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15" name="文本占位符 14"/>
          <p:cNvSpPr>
            <a:spLocks noGrp="1"/>
          </p:cNvSpPr>
          <p:nvPr>
            <p:ph type="body" idx="1" hasCustomPrompt="1"/>
          </p:nvPr>
        </p:nvSpPr>
        <p:spPr>
          <a:xfrm>
            <a:off x="313372" y="6460745"/>
            <a:ext cx="7285673" cy="3636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1350" b="0">
                <a:solidFill>
                  <a:srgbClr val="20688E"/>
                </a:solidFill>
                <a:latin typeface="Arial Regular" panose="020B0604020202090204" charset="0"/>
                <a:cs typeface="Arial Regular" panose="020B0604020202090204" charset="0"/>
              </a:defRPr>
            </a:lvl1pPr>
          </a:lstStyle>
          <a:p>
            <a:pPr lvl="0"/>
            <a:r>
              <a:rPr lang="en-US" altLang="zh-CN"/>
              <a:t>Refs:</a:t>
            </a:r>
          </a:p>
        </p:txBody>
      </p:sp>
    </p:spTree>
    <p:extLst>
      <p:ext uri="{BB962C8B-B14F-4D97-AF65-F5344CB8AC3E}">
        <p14:creationId xmlns:p14="http://schemas.microsoft.com/office/powerpoint/2010/main" val="3294569149"/>
      </p:ext>
    </p:extLst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308850" y="6669088"/>
            <a:ext cx="1835150" cy="1889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baseline="0" smtClean="0"/>
              <a:t>Accreting Millisec Pulsars: 10 June 2021</a:t>
            </a:r>
            <a:endParaRPr lang="en-US" baseline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r="71421" b="-3141"/>
          <a:stretch/>
        </p:blipFill>
        <p:spPr>
          <a:xfrm>
            <a:off x="8216653" y="0"/>
            <a:ext cx="927347" cy="620688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308850" y="6669088"/>
            <a:ext cx="1835150" cy="1889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baseline="0" smtClean="0"/>
              <a:t>Accreting Millisec Pulsars: 10 June 2021</a:t>
            </a:r>
            <a:endParaRPr lang="en-US" baseline="0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526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17526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308850" y="6669088"/>
            <a:ext cx="1835150" cy="1889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baseline="0" smtClean="0"/>
              <a:t>Accreting Millisec Pulsars: 10 June 2021</a:t>
            </a:r>
            <a:endParaRPr lang="en-US" baseline="0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7308850" y="6669088"/>
            <a:ext cx="1835150" cy="1889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baseline="0" smtClean="0"/>
              <a:t>Accreting Millisec Pulsars: 10 June 2021</a:t>
            </a:r>
            <a:endParaRPr lang="en-US" baseline="0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308850" y="6669088"/>
            <a:ext cx="1835150" cy="1889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baseline="0" smtClean="0"/>
              <a:t>Accreting Millisec Pulsars: 10 June 2021</a:t>
            </a:r>
            <a:endParaRPr lang="en-US" baseline="0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7308850" y="6669088"/>
            <a:ext cx="1835150" cy="1889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baseline="0" smtClean="0"/>
              <a:t>Accreting Millisec Pulsars: 10 June 2021</a:t>
            </a:r>
            <a:endParaRPr lang="en-US" baseline="0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308850" y="6669088"/>
            <a:ext cx="1835150" cy="1889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baseline="0" smtClean="0"/>
              <a:t>Accreting Millisec Pulsars: 10 June 2021</a:t>
            </a:r>
            <a:endParaRPr lang="en-US" baseline="0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308850" y="6669088"/>
            <a:ext cx="1835150" cy="1889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baseline="0" smtClean="0"/>
              <a:t>Accreting Millisec Pulsars: 10 June 2021</a:t>
            </a:r>
            <a:endParaRPr lang="en-US" baseline="0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1066800"/>
            <a:ext cx="64770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752600"/>
            <a:ext cx="80772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57200" y="1752600"/>
            <a:ext cx="8229600" cy="464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ZA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4479925" y="1325563"/>
            <a:ext cx="184150" cy="92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ZA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551721" cy="6206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5"/>
          <a:srcRect r="71421" b="-3141"/>
          <a:stretch/>
        </p:blipFill>
        <p:spPr>
          <a:xfrm>
            <a:off x="8216653" y="0"/>
            <a:ext cx="927347" cy="6206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ransition>
    <p:random/>
  </p:transition>
  <p:hf sldNum="0"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6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sz="1600" b="1">
          <a:solidFill>
            <a:schemeClr val="tx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200" b="1">
          <a:solidFill>
            <a:schemeClr val="tx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200" b="1">
          <a:solidFill>
            <a:schemeClr val="tx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200" b="1">
          <a:solidFill>
            <a:schemeClr val="tx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200" b="1">
          <a:solidFill>
            <a:schemeClr val="tx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200" b="1">
          <a:solidFill>
            <a:schemeClr val="tx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3.xml"/><Relationship Id="rId7" Type="http://schemas.openxmlformats.org/officeDocument/2006/relationships/image" Target="../media/image4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7.xml"/><Relationship Id="rId7" Type="http://schemas.openxmlformats.org/officeDocument/2006/relationships/image" Target="../media/image51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9298" name="Picture 2" descr="fa COVER BG REVISE"/>
          <p:cNvPicPr>
            <a:picLocks noChangeAspect="1" noChangeArrowheads="1"/>
          </p:cNvPicPr>
          <p:nvPr/>
        </p:nvPicPr>
        <p:blipFill>
          <a:blip r:embed="rId3" cstate="print"/>
          <a:srcRect r="11111" b="7185"/>
          <a:stretch>
            <a:fillRect/>
          </a:stretch>
        </p:blipFill>
        <p:spPr bwMode="auto">
          <a:xfrm>
            <a:off x="36512" y="-621"/>
            <a:ext cx="9144000" cy="6958013"/>
          </a:xfrm>
          <a:prstGeom prst="rect">
            <a:avLst/>
          </a:prstGeom>
          <a:noFill/>
        </p:spPr>
      </p:pic>
      <p:sp>
        <p:nvSpPr>
          <p:cNvPr id="1719299" name="Rectangle 3"/>
          <p:cNvSpPr>
            <a:spLocks noChangeArrowheads="1"/>
          </p:cNvSpPr>
          <p:nvPr/>
        </p:nvSpPr>
        <p:spPr bwMode="auto">
          <a:xfrm>
            <a:off x="5364163" y="1628775"/>
            <a:ext cx="3384550" cy="1439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lnSpc>
                <a:spcPct val="90000"/>
              </a:lnSpc>
            </a:pPr>
            <a:endParaRPr lang="en-US" sz="2400">
              <a:solidFill>
                <a:srgbClr val="99FF66"/>
              </a:solidFill>
            </a:endParaRPr>
          </a:p>
        </p:txBody>
      </p:sp>
      <p:sp>
        <p:nvSpPr>
          <p:cNvPr id="1719300" name="Text Box 4"/>
          <p:cNvSpPr txBox="1">
            <a:spLocks noChangeArrowheads="1"/>
          </p:cNvSpPr>
          <p:nvPr/>
        </p:nvSpPr>
        <p:spPr bwMode="auto">
          <a:xfrm>
            <a:off x="-69947" y="262512"/>
            <a:ext cx="91440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Future Plans for Global Transient Networks</a:t>
            </a:r>
            <a:endParaRPr lang="en-ZA" sz="3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155575" y="2564904"/>
            <a:ext cx="8880921" cy="15716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90000"/>
              </a:lnSpc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David Buckley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lang="en-US" sz="2000" b="0" kern="0" dirty="0" smtClean="0">
              <a:solidFill>
                <a:srgbClr val="FFFF00"/>
              </a:solidFill>
            </a:endParaRPr>
          </a:p>
          <a:p>
            <a:pPr lvl="0" algn="ctr">
              <a:lnSpc>
                <a:spcPct val="90000"/>
              </a:lnSpc>
              <a:defRPr/>
            </a:pPr>
            <a:r>
              <a:rPr lang="en-US" sz="2000" b="0" kern="0" dirty="0" smtClean="0">
                <a:solidFill>
                  <a:srgbClr val="FFFF00"/>
                </a:solidFill>
              </a:rPr>
              <a:t>National Astronomical Observatory of the Chinese Academy of Sciences</a:t>
            </a:r>
          </a:p>
          <a:p>
            <a:pPr lvl="0" algn="ctr">
              <a:lnSpc>
                <a:spcPct val="90000"/>
              </a:lnSpc>
              <a:defRPr/>
            </a:pPr>
            <a:r>
              <a:rPr lang="en-US" sz="2000" b="0" kern="0" dirty="0" smtClean="0">
                <a:solidFill>
                  <a:srgbClr val="FFFF00"/>
                </a:solidFill>
              </a:rPr>
              <a:t>South African Astronomical Observatory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2000" b="0" kern="0" dirty="0" smtClean="0">
                <a:solidFill>
                  <a:srgbClr val="FFFF00"/>
                </a:solidFill>
              </a:rPr>
              <a:t>University </a:t>
            </a:r>
            <a:r>
              <a:rPr lang="en-US" sz="2000" b="0" kern="0" dirty="0">
                <a:solidFill>
                  <a:srgbClr val="FFFF00"/>
                </a:solidFill>
              </a:rPr>
              <a:t>of the Free State</a:t>
            </a:r>
          </a:p>
          <a:p>
            <a:pPr lvl="0" algn="ctr">
              <a:lnSpc>
                <a:spcPct val="90000"/>
              </a:lnSpc>
              <a:defRPr/>
            </a:pPr>
            <a:r>
              <a:rPr lang="en-US" sz="2000" b="0" kern="0" dirty="0" smtClean="0">
                <a:solidFill>
                  <a:srgbClr val="FFFF00"/>
                </a:solidFill>
              </a:rPr>
              <a:t/>
            </a:r>
            <a:br>
              <a:rPr lang="en-US" sz="2000" b="0" kern="0" dirty="0" smtClean="0">
                <a:solidFill>
                  <a:srgbClr val="FFFF00"/>
                </a:solidFill>
              </a:rPr>
            </a:b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b="0" kern="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800" b="0" i="1" kern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Visiting Professor &amp; CAS PIFI Fellow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SALT Transient </a:t>
            </a:r>
            <a:r>
              <a:rPr lang="en-US" sz="1800" b="0" i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Programme</a:t>
            </a:r>
            <a:r>
              <a:rPr lang="en-US" sz="1800" b="0" i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PI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South African Rubin LSST Affiliate PI for Transients</a:t>
            </a:r>
            <a:endParaRPr lang="en-US" sz="1800" b="0" i="1" kern="0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9154" name="AutoShape 2" descr="Image result for LSST pictu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116632"/>
            <a:ext cx="5357818" cy="381000"/>
          </a:xfrm>
        </p:spPr>
        <p:txBody>
          <a:bodyPr/>
          <a:lstStyle/>
          <a:p>
            <a:r>
              <a:rPr lang="en-ZA" dirty="0" smtClean="0">
                <a:solidFill>
                  <a:schemeClr val="accent1">
                    <a:lumMod val="75000"/>
                  </a:schemeClr>
                </a:solidFill>
              </a:rPr>
              <a:t>BRICS Astronomy</a:t>
            </a:r>
            <a:endParaRPr lang="en-ZA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3140968"/>
            <a:ext cx="9001156" cy="5643602"/>
          </a:xfrm>
        </p:spPr>
        <p:txBody>
          <a:bodyPr/>
          <a:lstStyle/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BRICS Astronomy Working Group set up in 2015 with South Africa as secretariat</a:t>
            </a:r>
          </a:p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Common aspirations for scientific and technological advancement through collaboration</a:t>
            </a:r>
          </a:p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Enhancing human capital development and wider benefits to our societies </a:t>
            </a:r>
          </a:p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Leveraging existing and future facilities within BRICS or for which BRICS has access</a:t>
            </a:r>
          </a:p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Develop an internationally competitive astronomy </a:t>
            </a:r>
            <a:r>
              <a:rPr lang="en-US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– a “flagship” – the </a:t>
            </a:r>
            <a:r>
              <a:rPr lang="en-US" b="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BRICS Intelligent Telescope and Data Network</a:t>
            </a:r>
          </a:p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Focus on the enormous potential of the big astronomy survey </a:t>
            </a:r>
            <a:r>
              <a:rPr lang="en-US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programmes</a:t>
            </a: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of the next 2 decades and the enormous data and compute challenges they bring:</a:t>
            </a:r>
          </a:p>
          <a:p>
            <a:pPr lvl="1"/>
            <a:r>
              <a:rPr lang="en-US" sz="20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Optical:  The Rubin Observatory </a:t>
            </a:r>
            <a:r>
              <a:rPr lang="en-US" sz="2000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Legacy Survey of Space and Time (LSST)</a:t>
            </a:r>
          </a:p>
          <a:p>
            <a:pPr lvl="1"/>
            <a:r>
              <a:rPr lang="en-US" sz="20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Radio: </a:t>
            </a:r>
            <a:r>
              <a:rPr lang="en-US" sz="2000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Square </a:t>
            </a:r>
            <a:r>
              <a:rPr lang="en-US" sz="2000" i="1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Kilometre</a:t>
            </a:r>
            <a:r>
              <a:rPr lang="en-US" sz="2000" i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Array (SKA)</a:t>
            </a:r>
            <a:endParaRPr lang="en-US" sz="2000" dirty="0" smtClean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 smtClean="0"/>
          </a:p>
          <a:p>
            <a:pPr lvl="1"/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524024"/>
            <a:ext cx="2160240" cy="25300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4749564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44" y="571480"/>
            <a:ext cx="8715436" cy="381000"/>
          </a:xfrm>
        </p:spPr>
        <p:txBody>
          <a:bodyPr/>
          <a:lstStyle/>
          <a:p>
            <a:r>
              <a:rPr lang="en-ZA" dirty="0" smtClean="0"/>
              <a:t>Rubin Observatory’s </a:t>
            </a:r>
            <a:r>
              <a:rPr lang="en-ZA" i="1" dirty="0" smtClean="0"/>
              <a:t>Simonyi Survey Telescope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44" y="4393352"/>
            <a:ext cx="8821644" cy="4572000"/>
          </a:xfrm>
        </p:spPr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Legacy Survey of Space and Time (LSST</a:t>
            </a:r>
            <a:r>
              <a:rPr lang="en-US" i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Just began the deepest wide field optical survey ever over next 10 years: </a:t>
            </a:r>
          </a:p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Expected to find transient and variable objects at an unprecedented rate (~10 million variable or transient alerts </a:t>
            </a:r>
            <a:r>
              <a:rPr lang="en-US" b="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per night</a:t>
            </a: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Many BRICS countries involved through in-kind contribution, like </a:t>
            </a:r>
            <a:r>
              <a:rPr lang="en-US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followup</a:t>
            </a:r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observations (e.g. South Africa) </a:t>
            </a:r>
            <a:endParaRPr lang="en-ZA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rcRect t="18707" b="16867"/>
          <a:stretch/>
        </p:blipFill>
        <p:spPr>
          <a:xfrm>
            <a:off x="22161" y="1052736"/>
            <a:ext cx="9130184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2781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299" name="Rectangle 3"/>
          <p:cNvSpPr>
            <a:spLocks noChangeArrowheads="1"/>
          </p:cNvSpPr>
          <p:nvPr/>
        </p:nvSpPr>
        <p:spPr bwMode="auto">
          <a:xfrm>
            <a:off x="5364163" y="1628775"/>
            <a:ext cx="3384550" cy="1439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lnSpc>
                <a:spcPct val="90000"/>
              </a:lnSpc>
            </a:pPr>
            <a:endParaRPr lang="en-US" sz="2400">
              <a:solidFill>
                <a:srgbClr val="99FF66"/>
              </a:solidFill>
            </a:endParaRPr>
          </a:p>
        </p:txBody>
      </p:sp>
      <p:sp>
        <p:nvSpPr>
          <p:cNvPr id="1719300" name="Text Box 4"/>
          <p:cNvSpPr txBox="1">
            <a:spLocks noChangeArrowheads="1"/>
          </p:cNvSpPr>
          <p:nvPr/>
        </p:nvSpPr>
        <p:spPr bwMode="auto">
          <a:xfrm>
            <a:off x="0" y="618138"/>
            <a:ext cx="9144000" cy="15081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ZA" sz="2000" dirty="0" smtClean="0">
                <a:solidFill>
                  <a:schemeClr val="tx1"/>
                </a:solidFill>
                <a:latin typeface="Calibri" pitchFamily="34" charset="0"/>
              </a:rPr>
              <a:t>The BRICS Intelligent Telescope and Data Network </a:t>
            </a:r>
            <a:r>
              <a:rPr lang="en-ZA" sz="2000" dirty="0" err="1" smtClean="0">
                <a:solidFill>
                  <a:schemeClr val="tx1"/>
                </a:solidFill>
                <a:latin typeface="Calibri" pitchFamily="34" charset="0"/>
              </a:rPr>
              <a:t>Network</a:t>
            </a:r>
            <a:r>
              <a:rPr lang="en-ZA" sz="20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</a:p>
          <a:p>
            <a:pPr algn="ctr"/>
            <a:r>
              <a:rPr lang="en-ZA" sz="2000" dirty="0" smtClean="0">
                <a:solidFill>
                  <a:schemeClr val="tx1"/>
                </a:solidFill>
                <a:latin typeface="Calibri" pitchFamily="34" charset="0"/>
              </a:rPr>
              <a:t>(BITDN)</a:t>
            </a:r>
          </a:p>
          <a:p>
            <a:pPr algn="ctr"/>
            <a:endParaRPr lang="en-ZA" sz="2400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algn="ctr"/>
            <a:endParaRPr lang="en-US" sz="2800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979663"/>
            <a:ext cx="3698881" cy="382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67177"/>
            <a:ext cx="7743837" cy="4688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ZA" sz="2800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Future</a:t>
            </a:r>
            <a:endParaRPr lang="en-ZA" sz="2800" i="1" kern="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2684" y="1478558"/>
            <a:ext cx="3683701" cy="465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889" y="1478558"/>
            <a:ext cx="5044936" cy="32865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913889" y="4915330"/>
            <a:ext cx="5044936" cy="175432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Program approved in 2019</a:t>
            </a:r>
          </a:p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Two-phases: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 existing facilities into a transient </a:t>
            </a:r>
            <a:r>
              <a:rPr lang="en-US" sz="1800" b="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followup</a:t>
            </a:r>
            <a:r>
              <a:rPr lang="en-US" sz="1800" b="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build of many transient detection systems (70 x 1-m 25 </a:t>
            </a:r>
            <a:r>
              <a:rPr lang="en-US" sz="1800" b="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sq</a:t>
            </a:r>
            <a:r>
              <a:rPr lang="en-US" sz="1800" b="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</a:t>
            </a:r>
            <a:r>
              <a:rPr lang="en-US" sz="1800" b="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FoV</a:t>
            </a:r>
            <a:r>
              <a:rPr lang="en-US" sz="1800" b="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telescopes &amp; camera)</a:t>
            </a:r>
            <a:endParaRPr lang="en-ZA" sz="1800" b="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34679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3.6m_Devasthal_Optical_Telescop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3429000"/>
            <a:ext cx="4073557" cy="2714644"/>
          </a:xfrm>
          <a:prstGeom prst="rect">
            <a:avLst/>
          </a:prstGeom>
        </p:spPr>
      </p:pic>
      <p:pic>
        <p:nvPicPr>
          <p:cNvPr id="9" name="Picture 8" descr="Gemini_South.jpg"/>
          <p:cNvPicPr>
            <a:picLocks noChangeAspect="1"/>
          </p:cNvPicPr>
          <p:nvPr/>
        </p:nvPicPr>
        <p:blipFill>
          <a:blip r:embed="rId3" cstate="print"/>
          <a:srcRect l="8079" r="13150"/>
          <a:stretch>
            <a:fillRect/>
          </a:stretch>
        </p:blipFill>
        <p:spPr>
          <a:xfrm>
            <a:off x="142844" y="571480"/>
            <a:ext cx="2786082" cy="2652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75264"/>
            <a:ext cx="6286512" cy="381000"/>
          </a:xfrm>
        </p:spPr>
        <p:txBody>
          <a:bodyPr/>
          <a:lstStyle/>
          <a:p>
            <a:r>
              <a:rPr lang="en-ZA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1: Exploit Existing BRICS Facility Access</a:t>
            </a:r>
            <a:endParaRPr lang="en-ZA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ALT-anthony-drone-1.jpg"/>
          <p:cNvPicPr>
            <a:picLocks noChangeAspect="1"/>
          </p:cNvPicPr>
          <p:nvPr/>
        </p:nvPicPr>
        <p:blipFill>
          <a:blip r:embed="rId4" cstate="print"/>
          <a:srcRect r="16892"/>
          <a:stretch>
            <a:fillRect/>
          </a:stretch>
        </p:blipFill>
        <p:spPr>
          <a:xfrm>
            <a:off x="3000364" y="571480"/>
            <a:ext cx="2928958" cy="26432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4744" y="642918"/>
            <a:ext cx="1865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dirty="0" smtClean="0"/>
              <a:t>SALT (South Africa)</a:t>
            </a:r>
            <a:endParaRPr lang="en-ZA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85720" y="3500438"/>
            <a:ext cx="1656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dirty="0" smtClean="0">
                <a:solidFill>
                  <a:schemeClr val="bg1"/>
                </a:solidFill>
              </a:rPr>
              <a:t>3.6m DOT  (India)</a:t>
            </a:r>
            <a:endParaRPr lang="en-ZA" sz="1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1472" y="642918"/>
            <a:ext cx="20040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1400" dirty="0" smtClean="0"/>
              <a:t>Gemini South (Chile) </a:t>
            </a:r>
            <a:endParaRPr lang="en-ZA" sz="1400" dirty="0"/>
          </a:p>
        </p:txBody>
      </p:sp>
      <p:pic>
        <p:nvPicPr>
          <p:cNvPr id="13" name="Picture 12" descr="BTA-6m.jpg"/>
          <p:cNvPicPr>
            <a:picLocks noChangeAspect="1"/>
          </p:cNvPicPr>
          <p:nvPr/>
        </p:nvPicPr>
        <p:blipFill>
          <a:blip r:embed="rId5" cstate="print"/>
          <a:srcRect r="24576"/>
          <a:stretch>
            <a:fillRect/>
          </a:stretch>
        </p:blipFill>
        <p:spPr>
          <a:xfrm>
            <a:off x="6040085" y="571479"/>
            <a:ext cx="2961071" cy="262709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72264" y="642918"/>
            <a:ext cx="1657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dirty="0" smtClean="0"/>
              <a:t>6-m BTA (Russia)</a:t>
            </a:r>
            <a:endParaRPr lang="en-ZA" sz="1400" dirty="0"/>
          </a:p>
        </p:txBody>
      </p:sp>
      <p:pic>
        <p:nvPicPr>
          <p:cNvPr id="16" name="Picture 15" descr="LAMOST.jpg"/>
          <p:cNvPicPr>
            <a:picLocks noChangeAspect="1"/>
          </p:cNvPicPr>
          <p:nvPr/>
        </p:nvPicPr>
        <p:blipFill>
          <a:blip r:embed="rId6"/>
          <a:srcRect r="2984"/>
          <a:stretch>
            <a:fillRect/>
          </a:stretch>
        </p:blipFill>
        <p:spPr>
          <a:xfrm>
            <a:off x="4357686" y="3429000"/>
            <a:ext cx="4643470" cy="269230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15008" y="3500438"/>
            <a:ext cx="1606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dirty="0" smtClean="0"/>
              <a:t>LAMOST (China)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202643995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-171400"/>
            <a:ext cx="7200800" cy="1162072"/>
          </a:xfrm>
        </p:spPr>
        <p:txBody>
          <a:bodyPr/>
          <a:lstStyle/>
          <a:p>
            <a:r>
              <a:rPr lang="en-ZA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1: Extend the </a:t>
            </a:r>
            <a:r>
              <a:rPr lang="en-ZA" i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Intelligent Observatory </a:t>
            </a:r>
            <a:r>
              <a:rPr lang="en-ZA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 within BRICS utilizing existing 1-m class facilities</a:t>
            </a:r>
            <a:endParaRPr lang="en-ZA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452" y="620688"/>
            <a:ext cx="9144000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dirty="0" smtClean="0">
              <a:cs typeface="Comic Sans MS"/>
            </a:endParaRPr>
          </a:p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Requirements:</a:t>
            </a:r>
            <a:endParaRPr lang="en-US" sz="1800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b="0" dirty="0" smtClean="0">
                <a:solidFill>
                  <a:schemeClr val="accent1">
                    <a:lumMod val="50000"/>
                  </a:schemeClr>
                </a:solidFill>
                <a:cs typeface="Comic Sans MS"/>
              </a:rPr>
              <a:t>  agreement to dedicate telescope time for automated observations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b="0" dirty="0">
                <a:solidFill>
                  <a:schemeClr val="accent1">
                    <a:lumMod val="50000"/>
                  </a:schemeClr>
                </a:solidFill>
                <a:cs typeface="Comic Sans MS"/>
              </a:rPr>
              <a:t> </a:t>
            </a:r>
            <a:r>
              <a:rPr lang="en-US" sz="1800" b="0" dirty="0" smtClean="0">
                <a:solidFill>
                  <a:schemeClr val="accent1">
                    <a:lumMod val="50000"/>
                  </a:schemeClr>
                </a:solidFill>
                <a:cs typeface="Comic Sans MS"/>
              </a:rPr>
              <a:t> software tools to select targets from event brokers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b="0" dirty="0">
                <a:solidFill>
                  <a:schemeClr val="accent1">
                    <a:lumMod val="50000"/>
                  </a:schemeClr>
                </a:solidFill>
                <a:cs typeface="Comic Sans MS"/>
              </a:rPr>
              <a:t> </a:t>
            </a:r>
            <a:r>
              <a:rPr lang="en-US" sz="1800" b="0" dirty="0" smtClean="0">
                <a:solidFill>
                  <a:schemeClr val="accent1">
                    <a:lumMod val="50000"/>
                  </a:schemeClr>
                </a:solidFill>
                <a:cs typeface="Comic Sans MS"/>
              </a:rPr>
              <a:t> marshals to undertake automated observation scheduling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b="0" dirty="0">
                <a:solidFill>
                  <a:schemeClr val="accent1">
                    <a:lumMod val="50000"/>
                  </a:schemeClr>
                </a:solidFill>
                <a:cs typeface="Comic Sans MS"/>
              </a:rPr>
              <a:t> </a:t>
            </a:r>
            <a:r>
              <a:rPr lang="en-US" sz="1800" b="0" dirty="0" smtClean="0">
                <a:solidFill>
                  <a:schemeClr val="accent1">
                    <a:lumMod val="50000"/>
                  </a:schemeClr>
                </a:solidFill>
                <a:cs typeface="Comic Sans MS"/>
              </a:rPr>
              <a:t> dedicate </a:t>
            </a:r>
            <a:r>
              <a:rPr lang="en-US" b="0" dirty="0" smtClean="0">
                <a:solidFill>
                  <a:schemeClr val="accent1">
                    <a:lumMod val="50000"/>
                  </a:schemeClr>
                </a:solidFill>
                <a:cs typeface="Comic Sans MS"/>
              </a:rPr>
              <a:t>resources to collaboratively develop these systems with other groups 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b="0" dirty="0" smtClean="0">
                <a:cs typeface="Comic Sans MS"/>
              </a:rPr>
              <a:t>use Las </a:t>
            </a:r>
            <a:r>
              <a:rPr lang="en-US" b="0" dirty="0" err="1" smtClean="0">
                <a:cs typeface="Comic Sans MS"/>
              </a:rPr>
              <a:t>Cumbres</a:t>
            </a:r>
            <a:r>
              <a:rPr lang="en-US" b="0" dirty="0" smtClean="0">
                <a:cs typeface="Comic Sans MS"/>
              </a:rPr>
              <a:t> Observatory robotic </a:t>
            </a:r>
            <a:r>
              <a:rPr lang="en-US" b="0" dirty="0" err="1" smtClean="0">
                <a:cs typeface="Comic Sans MS"/>
              </a:rPr>
              <a:t>obsefvation</a:t>
            </a:r>
            <a:r>
              <a:rPr lang="en-US" b="0" dirty="0" smtClean="0">
                <a:cs typeface="Comic Sans MS"/>
              </a:rPr>
              <a:t> tool (TOMs, AEON)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b="0" dirty="0" smtClean="0">
                <a:cs typeface="Comic Sans MS"/>
              </a:rPr>
              <a:t>Develop APIs for autonomous responses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b="0" dirty="0">
                <a:solidFill>
                  <a:schemeClr val="accent1">
                    <a:lumMod val="50000"/>
                  </a:schemeClr>
                </a:solidFill>
                <a:cs typeface="Comic Sans MS"/>
              </a:rPr>
              <a:t> </a:t>
            </a:r>
            <a:r>
              <a:rPr lang="en-US" b="0" dirty="0" smtClean="0">
                <a:solidFill>
                  <a:schemeClr val="accent1">
                    <a:lumMod val="50000"/>
                  </a:schemeClr>
                </a:solidFill>
                <a:cs typeface="Comic Sans MS"/>
              </a:rPr>
              <a:t>  start with 1-m telescopes (some already robotic)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b="0" dirty="0" smtClean="0">
                <a:cs typeface="Comic Sans MS"/>
              </a:rPr>
              <a:t>SAAO already using APIs for TNS, ATLAS, </a:t>
            </a:r>
            <a:r>
              <a:rPr lang="en-US" b="0" dirty="0" err="1" smtClean="0">
                <a:cs typeface="Comic Sans MS"/>
              </a:rPr>
              <a:t>BlackGEM</a:t>
            </a:r>
            <a:r>
              <a:rPr lang="en-US" b="0" dirty="0" smtClean="0">
                <a:cs typeface="Comic Sans MS"/>
              </a:rPr>
              <a:t>, Einstein Probe alerts on 1-m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b="0" dirty="0">
                <a:solidFill>
                  <a:schemeClr val="accent1">
                    <a:lumMod val="50000"/>
                  </a:schemeClr>
                </a:solidFill>
                <a:cs typeface="Comic Sans MS"/>
              </a:rPr>
              <a:t> </a:t>
            </a:r>
            <a:r>
              <a:rPr lang="en-US" b="0" dirty="0" smtClean="0">
                <a:solidFill>
                  <a:schemeClr val="accent1">
                    <a:lumMod val="50000"/>
                  </a:schemeClr>
                </a:solidFill>
                <a:cs typeface="Comic Sans MS"/>
              </a:rPr>
              <a:t>  </a:t>
            </a:r>
            <a:r>
              <a:rPr lang="en-US" b="0" dirty="0" err="1" smtClean="0">
                <a:solidFill>
                  <a:schemeClr val="accent1">
                    <a:lumMod val="50000"/>
                  </a:schemeClr>
                </a:solidFill>
                <a:cs typeface="Comic Sans MS"/>
              </a:rPr>
              <a:t>MoU</a:t>
            </a:r>
            <a:r>
              <a:rPr lang="en-US" b="0" dirty="0" smtClean="0">
                <a:solidFill>
                  <a:schemeClr val="accent1">
                    <a:lumMod val="50000"/>
                  </a:schemeClr>
                </a:solidFill>
                <a:cs typeface="Comic Sans MS"/>
              </a:rPr>
              <a:t> between Brazil, China &amp; South Africa to site new networked facilities (0.4-m – 1.0m)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b="0" dirty="0" smtClean="0">
                <a:cs typeface="Comic Sans MS"/>
              </a:rPr>
              <a:t>First step in the GOTTA project for a global high cadence transient detection machine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0" b="18201"/>
          <a:stretch/>
        </p:blipFill>
        <p:spPr>
          <a:xfrm>
            <a:off x="-576064" y="4240520"/>
            <a:ext cx="3707904" cy="2626432"/>
          </a:xfrm>
          <a:prstGeom prst="rect">
            <a:avLst/>
          </a:prstGeom>
        </p:spPr>
      </p:pic>
      <p:pic>
        <p:nvPicPr>
          <p:cNvPr id="7" name="Picture 6" descr="H:\_Nebosvod\_1m\ASA\Фото\30_05_2017\best\_MG_2847.jpg"/>
          <p:cNvPicPr>
            <a:picLocks noChangeAspect="1" noChangeArrowheads="1"/>
          </p:cNvPicPr>
          <p:nvPr/>
        </p:nvPicPr>
        <p:blipFill>
          <a:blip r:embed="rId3" cstate="print"/>
          <a:srcRect t="6404" b="5861"/>
          <a:stretch>
            <a:fillRect/>
          </a:stretch>
        </p:blipFill>
        <p:spPr bwMode="auto">
          <a:xfrm>
            <a:off x="3110817" y="4239090"/>
            <a:ext cx="1988078" cy="261891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895" y="4239090"/>
            <a:ext cx="2065198" cy="26189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46092" y="4566454"/>
            <a:ext cx="2618910" cy="19641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97452" y="4293096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Brazil</a:t>
            </a:r>
            <a:endParaRPr lang="en-ZA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7236296" y="4239090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China</a:t>
            </a:r>
            <a:endParaRPr lang="en-ZA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4389218" y="4183395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Russia</a:t>
            </a:r>
            <a:endParaRPr lang="en-ZA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5091210" y="4211706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India</a:t>
            </a:r>
            <a:endParaRPr lang="en-ZA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62127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332656"/>
            <a:ext cx="6337067" cy="523876"/>
          </a:xfrm>
        </p:spPr>
        <p:txBody>
          <a:bodyPr/>
          <a:lstStyle/>
          <a:p>
            <a:r>
              <a:rPr lang="en-ZA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2: Development </a:t>
            </a:r>
            <a:r>
              <a:rPr lang="en-ZA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 </a:t>
            </a:r>
            <a:r>
              <a:rPr lang="en-ZA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network:</a:t>
            </a:r>
            <a:br>
              <a:rPr lang="en-ZA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ZA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Open Transient Telescope Array (GOTTA)</a:t>
            </a:r>
            <a:endParaRPr lang="en-ZA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76" y="977489"/>
            <a:ext cx="9001156" cy="5429288"/>
          </a:xfrm>
        </p:spPr>
        <p:txBody>
          <a:bodyPr/>
          <a:lstStyle/>
          <a:p>
            <a:r>
              <a:rPr lang="en-US" sz="18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Globally distributed network of &gt;120 telescopes in longitude and latitude</a:t>
            </a:r>
          </a:p>
          <a:p>
            <a:r>
              <a:rPr lang="en-US" sz="18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All-sky (4</a:t>
            </a:r>
            <a:r>
              <a:rPr lang="el-GR" sz="18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sz="18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steradians</a:t>
            </a:r>
            <a:r>
              <a:rPr lang="en-US" sz="18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) coverage in 3 filters simultaneously</a:t>
            </a:r>
          </a:p>
          <a:p>
            <a:r>
              <a:rPr lang="en-US" sz="18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Cadence of better than 1-h for anywhere on the sky</a:t>
            </a:r>
          </a:p>
          <a:p>
            <a:endParaRPr lang="en-ZA" sz="1800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en-ZA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New discovery space:</a:t>
            </a:r>
          </a:p>
          <a:p>
            <a:pPr marL="742950" lvl="1" indent="-342900">
              <a:buNone/>
            </a:pPr>
            <a:endParaRPr lang="en-ZA" sz="1400" b="0" dirty="0" smtClean="0"/>
          </a:p>
          <a:p>
            <a:pPr>
              <a:buNone/>
            </a:pPr>
            <a:endParaRPr lang="en-ZA" sz="1800" b="0" dirty="0" smtClean="0"/>
          </a:p>
          <a:p>
            <a:endParaRPr lang="en-ZA" sz="1800" dirty="0" smtClean="0"/>
          </a:p>
          <a:p>
            <a:pPr>
              <a:buNone/>
            </a:pPr>
            <a:endParaRPr lang="en-ZA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en-ZA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ZA" sz="1800" i="1" dirty="0" smtClean="0"/>
              <a:t>	</a:t>
            </a:r>
            <a:endParaRPr lang="en-ZA" sz="1400" b="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lvl="1"/>
            <a:endParaRPr lang="en-ZA" sz="1200" b="0" i="1" dirty="0" smtClean="0"/>
          </a:p>
          <a:p>
            <a:pPr lvl="1">
              <a:buNone/>
            </a:pPr>
            <a:r>
              <a:rPr lang="en-ZA" sz="1200" b="0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en-ZA" sz="1200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3707" y="2420888"/>
            <a:ext cx="5715040" cy="433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915816" y="4149080"/>
            <a:ext cx="99533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GOTTA 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5988496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332656"/>
            <a:ext cx="6337067" cy="523876"/>
          </a:xfrm>
        </p:spPr>
        <p:txBody>
          <a:bodyPr/>
          <a:lstStyle/>
          <a:p>
            <a:r>
              <a:rPr lang="en-ZA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2: GOTTA</a:t>
            </a:r>
            <a:r>
              <a:rPr lang="en-ZA" i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ZA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Z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71" y="3429000"/>
            <a:ext cx="6984776" cy="31695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79512" y="856532"/>
            <a:ext cx="8077200" cy="2396480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Science Drivers:</a:t>
            </a:r>
          </a:p>
          <a:p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Pushing the boundaries of time domain studies of transients to higher cadences (~ hours or better)</a:t>
            </a:r>
          </a:p>
          <a:p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sky (4π </a:t>
            </a:r>
            <a:r>
              <a:rPr lang="en-US" b="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steradians</a:t>
            </a:r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coverage</a:t>
            </a:r>
          </a:p>
          <a:p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Serves many classes of known transients</a:t>
            </a:r>
          </a:p>
          <a:p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Probes a variety of known phenomena but also has discovery potential of fast transients, as yet undiscovered</a:t>
            </a:r>
          </a:p>
          <a:p>
            <a:endParaRPr lang="en-ZA" b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09368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332656"/>
            <a:ext cx="6337067" cy="523876"/>
          </a:xfrm>
        </p:spPr>
        <p:txBody>
          <a:bodyPr/>
          <a:lstStyle/>
          <a:p>
            <a:r>
              <a:rPr lang="en-ZA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GOTTA</a:t>
            </a:r>
            <a:endParaRPr lang="en-Z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组合 11"/>
          <p:cNvGrpSpPr/>
          <p:nvPr/>
        </p:nvGrpSpPr>
        <p:grpSpPr>
          <a:xfrm>
            <a:off x="179512" y="2315294"/>
            <a:ext cx="4248472" cy="3240360"/>
            <a:chOff x="10376" y="3693"/>
            <a:chExt cx="7713" cy="6046"/>
          </a:xfrm>
        </p:grpSpPr>
        <p:pic>
          <p:nvPicPr>
            <p:cNvPr id="9" name="图片 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0376" y="3693"/>
              <a:ext cx="7713" cy="6046"/>
            </a:xfrm>
            <a:prstGeom prst="rect">
              <a:avLst/>
            </a:prstGeom>
          </p:spPr>
        </p:pic>
        <p:sp>
          <p:nvSpPr>
            <p:cNvPr id="10" name="椭圆 10"/>
            <p:cNvSpPr/>
            <p:nvPr>
              <p:custDataLst>
                <p:tags r:id="rId4"/>
              </p:custDataLst>
            </p:nvPr>
          </p:nvSpPr>
          <p:spPr>
            <a:xfrm>
              <a:off x="11521" y="5123"/>
              <a:ext cx="1983" cy="110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pic>
        <p:nvPicPr>
          <p:cNvPr id="11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716016" y="2315294"/>
            <a:ext cx="4244238" cy="26642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395536" y="684078"/>
            <a:ext cx="80648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i="1" dirty="0"/>
              <a:t>Plan: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Ultimate aim to site 135 x 1-m telescopes at multiple sites  over the entire globe, also at new sites (e.g. Sinai, BRICS countries).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begin with groups of smaller scale/cheaper telescopes (e.g. 4 x 0.3m on a common mount)</a:t>
            </a:r>
            <a:endParaRPr lang="en-ZA" sz="2000" b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27420" r="42660" b="19515"/>
          <a:stretch/>
        </p:blipFill>
        <p:spPr>
          <a:xfrm>
            <a:off x="4716016" y="5030856"/>
            <a:ext cx="3168352" cy="17601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860213" y="5030856"/>
            <a:ext cx="1298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+mj-lt"/>
              </a:rPr>
              <a:t>GOTTA Pathfinder</a:t>
            </a:r>
            <a:endParaRPr lang="en-ZA" sz="1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955849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60209"/>
            <a:ext cx="6477000" cy="381000"/>
          </a:xfrm>
        </p:spPr>
        <p:txBody>
          <a:bodyPr/>
          <a:lstStyle/>
          <a:p>
            <a:r>
              <a:rPr lang="en-ZA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Wide Field 1-m Telescope Prototype</a:t>
            </a:r>
            <a:endParaRPr lang="en-ZA" sz="2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379375"/>
            <a:ext cx="2538282" cy="33843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429000"/>
            <a:ext cx="2538282" cy="3384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0" t="31011" r="22481" b="18500"/>
          <a:stretch/>
        </p:blipFill>
        <p:spPr>
          <a:xfrm>
            <a:off x="71500" y="3546013"/>
            <a:ext cx="2970330" cy="3267363"/>
          </a:xfrm>
          <a:prstGeom prst="rect">
            <a:avLst/>
          </a:prstGeom>
        </p:spPr>
      </p:pic>
      <p:pic>
        <p:nvPicPr>
          <p:cNvPr id="8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6627" y="633132"/>
            <a:ext cx="3586230" cy="236382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0" y="692696"/>
            <a:ext cx="55801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Installed in 2024 at the NAOC Xinglong observing station, 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1-m modified Schmidt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25 </a:t>
            </a:r>
            <a:r>
              <a:rPr lang="en-US" sz="2000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sq</a:t>
            </a: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degree CMOS camera (four 9k x 9k chips)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Second telescope to be installed at </a:t>
            </a:r>
            <a:r>
              <a:rPr lang="en-US" sz="2000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Lenghu</a:t>
            </a: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(Tibet)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Eventual plan is to site 135 telescopes globally for all sky coverage with a </a:t>
            </a:r>
            <a:r>
              <a:rPr lang="en-US" sz="20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lobal </a:t>
            </a:r>
            <a:r>
              <a:rPr lang="en-US" sz="20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pen </a:t>
            </a:r>
            <a:r>
              <a:rPr lang="en-US" sz="20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ransient </a:t>
            </a:r>
            <a:r>
              <a:rPr lang="en-US" sz="20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elescope </a:t>
            </a:r>
            <a:r>
              <a:rPr lang="en-US" sz="20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rray (GOTTA)</a:t>
            </a:r>
            <a:endParaRPr lang="en-ZA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37379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6477000" cy="381000"/>
          </a:xfrm>
        </p:spPr>
        <p:txBody>
          <a:bodyPr/>
          <a:lstStyle/>
          <a:p>
            <a:r>
              <a:rPr lang="en-ZA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Immediate Plans for Further </a:t>
            </a:r>
            <a:r>
              <a:rPr lang="en-ZA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ZA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elescopes</a:t>
            </a:r>
            <a:endParaRPr lang="en-ZA" sz="2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26503"/>
            <a:ext cx="846043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second 1-m telescope is currently being completed and will be installed at </a:t>
            </a:r>
            <a:r>
              <a:rPr lang="en-US" sz="2000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Lenghu</a:t>
            </a: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, China, this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AI-enabled telescopes (0.5 – 0.8 m telescopes to be installed in Brazil (OPD) and South Africa (SAAO) in near future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MoU</a:t>
            </a: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(Brazil-China-South Africa) for establishing initial network in 3 countries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Ready to plan for the installation of further telescopes (including  BRICS +)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569443"/>
            <a:ext cx="4563112" cy="305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2801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6477000" cy="381000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052736"/>
            <a:ext cx="8640960" cy="4572000"/>
          </a:xfrm>
        </p:spPr>
        <p:txBody>
          <a:bodyPr/>
          <a:lstStyle/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Transient and time domain astronomy</a:t>
            </a:r>
          </a:p>
          <a:p>
            <a:endParaRPr lang="en-US" sz="24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SALT transient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 smtClean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BRICS Astronomy and the BRICS Intelligent Telescope and Data Network flagship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(BITDN)</a:t>
            </a:r>
          </a:p>
          <a:p>
            <a:endParaRPr lang="en-US" sz="2400" dirty="0" smtClean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SAAO Intelligent Observatory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(IO)</a:t>
            </a:r>
          </a:p>
          <a:p>
            <a:endParaRPr lang="en-US" sz="2400" dirty="0" smtClean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African Integrated Observation System (AIOS)</a:t>
            </a:r>
          </a:p>
          <a:p>
            <a:endParaRPr lang="en-US" sz="2400" dirty="0" smtClean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Global Open Transient Telescope Array (GOTTA)</a:t>
            </a:r>
          </a:p>
          <a:p>
            <a:pPr marL="0" indent="0">
              <a:buNone/>
            </a:pPr>
            <a:endParaRPr lang="en-ZA" sz="24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27327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3849" y="0"/>
            <a:ext cx="8201978" cy="548680"/>
          </a:xfrm>
        </p:spPr>
        <p:txBody>
          <a:bodyPr/>
          <a:lstStyle/>
          <a:p>
            <a:r>
              <a:rPr lang="en-US" altLang="zh-CN" dirty="0"/>
              <a:t>Global networking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chemeClr val="accent5">
                    <a:lumMod val="50000"/>
                  </a:schemeClr>
                </a:solidFill>
              </a:rPr>
              <a:t>Refs: BUCKLEY+21: “Towards a BRICS Optical Transients Network (BRICS-OTN)”</a:t>
            </a:r>
            <a:endParaRPr lang="zh-CN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rcRect l="942"/>
          <a:stretch>
            <a:fillRect/>
          </a:stretch>
        </p:blipFill>
        <p:spPr>
          <a:xfrm>
            <a:off x="126765" y="848701"/>
            <a:ext cx="1813560" cy="18854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2021519" y="745225"/>
            <a:ext cx="1427321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800" dirty="0">
                <a:solidFill>
                  <a:srgbClr val="FF0000"/>
                </a:solidFill>
                <a:latin typeface="Arial Bold" panose="020B0604020202090204" charset="0"/>
                <a:cs typeface="Arial Bold" panose="020B0604020202090204" charset="0"/>
              </a:rPr>
              <a:t>B</a:t>
            </a:r>
            <a:r>
              <a:rPr lang="zh-CN" altLang="en-US" sz="1800" dirty="0">
                <a:latin typeface="Arial Bold" panose="020B0604020202090204" charset="0"/>
                <a:cs typeface="Arial Bold" panose="020B0604020202090204" charset="0"/>
              </a:rPr>
              <a:t>RICS</a:t>
            </a:r>
          </a:p>
          <a:p>
            <a:r>
              <a:rPr lang="zh-CN" altLang="en-US" sz="1800" dirty="0">
                <a:solidFill>
                  <a:srgbClr val="FF0000"/>
                </a:solidFill>
                <a:latin typeface="Arial Bold" panose="020B0604020202090204" charset="0"/>
                <a:cs typeface="Arial Bold" panose="020B0604020202090204" charset="0"/>
              </a:rPr>
              <a:t>I</a:t>
            </a:r>
            <a:r>
              <a:rPr lang="zh-CN" altLang="en-US" sz="1800" dirty="0">
                <a:latin typeface="Arial Bold" panose="020B0604020202090204" charset="0"/>
                <a:cs typeface="Arial Bold" panose="020B0604020202090204" charset="0"/>
              </a:rPr>
              <a:t>ntelligent</a:t>
            </a:r>
          </a:p>
          <a:p>
            <a:r>
              <a:rPr lang="zh-CN" altLang="en-US" sz="1800" dirty="0">
                <a:solidFill>
                  <a:srgbClr val="FF0000"/>
                </a:solidFill>
                <a:latin typeface="Arial Bold" panose="020B0604020202090204" charset="0"/>
                <a:cs typeface="Arial Bold" panose="020B0604020202090204" charset="0"/>
              </a:rPr>
              <a:t>T</a:t>
            </a:r>
            <a:r>
              <a:rPr lang="zh-CN" altLang="en-US" sz="1800" dirty="0">
                <a:latin typeface="Arial Bold" panose="020B0604020202090204" charset="0"/>
                <a:cs typeface="Arial Bold" panose="020B0604020202090204" charset="0"/>
              </a:rPr>
              <a:t>elescope</a:t>
            </a:r>
          </a:p>
          <a:p>
            <a:r>
              <a:rPr lang="zh-CN" altLang="en-US" sz="1800" dirty="0">
                <a:latin typeface="Arial Bold" panose="020B0604020202090204" charset="0"/>
                <a:cs typeface="Arial Bold" panose="020B0604020202090204" charset="0"/>
              </a:rPr>
              <a:t>and</a:t>
            </a:r>
          </a:p>
          <a:p>
            <a:r>
              <a:rPr lang="zh-CN" altLang="en-US" sz="1800" dirty="0">
                <a:solidFill>
                  <a:srgbClr val="FF0000"/>
                </a:solidFill>
                <a:latin typeface="Arial Bold" panose="020B0604020202090204" charset="0"/>
                <a:cs typeface="Arial Bold" panose="020B0604020202090204" charset="0"/>
              </a:rPr>
              <a:t>D</a:t>
            </a:r>
            <a:r>
              <a:rPr lang="zh-CN" altLang="en-US" sz="1800" dirty="0">
                <a:latin typeface="Arial Bold" panose="020B0604020202090204" charset="0"/>
                <a:cs typeface="Arial Bold" panose="020B0604020202090204" charset="0"/>
              </a:rPr>
              <a:t>ata</a:t>
            </a:r>
          </a:p>
          <a:p>
            <a:r>
              <a:rPr lang="zh-CN" altLang="en-US" sz="1800" dirty="0">
                <a:solidFill>
                  <a:srgbClr val="FF0000"/>
                </a:solidFill>
                <a:latin typeface="Arial Bold" panose="020B0604020202090204" charset="0"/>
                <a:cs typeface="Arial Bold" panose="020B0604020202090204" charset="0"/>
              </a:rPr>
              <a:t>N</a:t>
            </a:r>
            <a:r>
              <a:rPr lang="zh-CN" altLang="en-US" sz="1800" dirty="0">
                <a:latin typeface="Arial Bold" panose="020B0604020202090204" charset="0"/>
                <a:cs typeface="Arial Bold" panose="020B0604020202090204" charset="0"/>
              </a:rPr>
              <a:t>etwork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23839" y="3529898"/>
            <a:ext cx="8291988" cy="71170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57175" indent="-257175" fontAlgn="auto">
              <a:lnSpc>
                <a:spcPct val="120000"/>
              </a:lnSpc>
              <a:spcBef>
                <a:spcPts val="450"/>
              </a:spcBef>
              <a:buFont typeface="Wingdings" panose="05000000000000000000" charset="0"/>
              <a:buChar char=""/>
            </a:pPr>
            <a:r>
              <a:rPr lang="en-US" altLang="zh-CN" sz="2000" b="0" dirty="0">
                <a:latin typeface="Calibri" panose="020F0502020204030204" pitchFamily="34" charset="0"/>
                <a:cs typeface="Calibri" panose="020F0502020204030204" pitchFamily="34" charset="0"/>
              </a:rPr>
              <a:t>BITDN: a global </a:t>
            </a:r>
            <a:r>
              <a:rPr lang="en-US" altLang="zh-CN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open telescope and data network </a:t>
            </a:r>
            <a:r>
              <a:rPr lang="en-US" altLang="zh-CN" sz="2000" b="0" dirty="0">
                <a:latin typeface="Calibri" panose="020F0502020204030204" pitchFamily="34" charset="0"/>
                <a:cs typeface="Calibri" panose="020F0502020204030204" pitchFamily="34" charset="0"/>
              </a:rPr>
              <a:t>in the BRICS </a:t>
            </a:r>
            <a:r>
              <a:rPr lang="en-US" altLang="zh-CN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countries</a:t>
            </a:r>
          </a:p>
          <a:p>
            <a:pPr marL="257175" indent="-257175" fontAlgn="auto">
              <a:lnSpc>
                <a:spcPct val="120000"/>
              </a:lnSpc>
              <a:spcBef>
                <a:spcPts val="450"/>
              </a:spcBef>
              <a:buFont typeface="Wingdings" panose="05000000000000000000" charset="0"/>
              <a:buChar char=""/>
            </a:pPr>
            <a:r>
              <a:rPr lang="en-US" altLang="zh-CN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Transient, Time Domain and Big Survey astronomy (e.g. LSST, SKA)</a:t>
            </a:r>
          </a:p>
          <a:p>
            <a:pPr marL="257175" indent="-257175" fontAlgn="auto">
              <a:lnSpc>
                <a:spcPct val="120000"/>
              </a:lnSpc>
              <a:spcBef>
                <a:spcPts val="450"/>
              </a:spcBef>
              <a:buFont typeface="Wingdings" panose="05000000000000000000" charset="0"/>
              <a:buChar char=""/>
            </a:pPr>
            <a:r>
              <a:rPr lang="en-US" altLang="zh-CN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Original 5 countries now expanded to 10 (Egypt, Ethiopia, Iran, UAE &amp; Indonesia)</a:t>
            </a:r>
            <a:endParaRPr lang="zh-CN" alt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 fontAlgn="auto">
              <a:lnSpc>
                <a:spcPct val="120000"/>
              </a:lnSpc>
              <a:spcBef>
                <a:spcPts val="450"/>
              </a:spcBef>
              <a:buFont typeface="Wingdings" panose="05000000000000000000" charset="0"/>
              <a:buChar char=""/>
            </a:pPr>
            <a:r>
              <a:rPr lang="en-US" altLang="zh-CN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New call for BRICS flagship will focus on BITDN</a:t>
            </a:r>
          </a:p>
          <a:p>
            <a:pPr marL="257175" indent="-257175" fontAlgn="auto">
              <a:lnSpc>
                <a:spcPct val="120000"/>
              </a:lnSpc>
              <a:spcBef>
                <a:spcPts val="450"/>
              </a:spcBef>
              <a:buFont typeface="Wingdings" panose="05000000000000000000" charset="0"/>
              <a:buChar char=""/>
            </a:pPr>
            <a:r>
              <a:rPr lang="en-US" altLang="zh-CN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Extend to global project with GOTTA </a:t>
            </a:r>
          </a:p>
          <a:p>
            <a:pPr marL="257175" indent="-257175" fontAlgn="auto">
              <a:lnSpc>
                <a:spcPct val="120000"/>
              </a:lnSpc>
              <a:spcBef>
                <a:spcPts val="450"/>
              </a:spcBef>
              <a:buFont typeface="Wingdings" panose="05000000000000000000" charset="0"/>
              <a:buChar char=""/>
            </a:pPr>
            <a:r>
              <a:rPr lang="en-US" altLang="zh-CN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Build on exiting new discovery potential with international partnerships</a:t>
            </a:r>
          </a:p>
          <a:p>
            <a:pPr marL="257175" indent="-257175" fontAlgn="auto">
              <a:lnSpc>
                <a:spcPct val="120000"/>
              </a:lnSpc>
              <a:spcBef>
                <a:spcPts val="450"/>
              </a:spcBef>
              <a:buFont typeface="Wingdings" panose="05000000000000000000" charset="0"/>
              <a:buChar char=""/>
            </a:pPr>
            <a:endParaRPr lang="en-US" altLang="zh-CN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046796" y="5876300"/>
            <a:ext cx="766245" cy="76624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3448696" y="852572"/>
            <a:ext cx="5371776" cy="2685228"/>
            <a:chOff x="7685" y="2167"/>
            <a:chExt cx="7526" cy="3633"/>
          </a:xfrm>
        </p:grpSpPr>
        <p:pic>
          <p:nvPicPr>
            <p:cNvPr id="21" name="图片 2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7685" y="2167"/>
              <a:ext cx="7526" cy="363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7855" y="2167"/>
              <a:ext cx="7261" cy="8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200" dirty="0">
                  <a:solidFill>
                    <a:srgbClr val="FF0000"/>
                  </a:solidFill>
                </a:rPr>
                <a:t>The 9th Annual BRICS Astronomy Working Group Meeting</a:t>
              </a:r>
              <a:r>
                <a:rPr lang="en-US" altLang="zh-CN" sz="1200" dirty="0">
                  <a:solidFill>
                    <a:srgbClr val="FF0000"/>
                  </a:solidFill>
                </a:rPr>
                <a:t> @ South Cape Town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224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1" y="-34430"/>
            <a:ext cx="9900592" cy="68685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78295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                                           The End</a:t>
            </a:r>
            <a:endParaRPr lang="en-Z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6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109792" cy="381000"/>
          </a:xfrm>
        </p:spPr>
        <p:txBody>
          <a:bodyPr/>
          <a:lstStyle/>
          <a:p>
            <a:r>
              <a:rPr lang="en-ZA" sz="2800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Transient &amp; Variable Universe</a:t>
            </a:r>
            <a:endParaRPr lang="en-ZA" sz="28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310" y="764704"/>
            <a:ext cx="8784976" cy="5487888"/>
          </a:xfrm>
        </p:spPr>
        <p:txBody>
          <a:bodyPr/>
          <a:lstStyle/>
          <a:p>
            <a:r>
              <a:rPr lang="en-ZA" sz="18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Time domain and transient astronomy is a growing frontier of discovery space</a:t>
            </a:r>
          </a:p>
          <a:p>
            <a:pPr lvl="1"/>
            <a:r>
              <a:rPr lang="en-ZA" sz="18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“things that go bump in the night”</a:t>
            </a:r>
          </a:p>
          <a:p>
            <a:r>
              <a:rPr lang="en-ZA" sz="18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Allows studies of phenomena over timescales of milliseconds to decades</a:t>
            </a:r>
          </a:p>
          <a:p>
            <a:r>
              <a:rPr lang="en-ZA" sz="18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Observations of transient behaviour for a wide range of objects and timescales, including high energy events (X-rays/</a:t>
            </a:r>
            <a:r>
              <a:rPr lang="en-ZA" sz="1800" b="0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-rays/multi-messenger)</a:t>
            </a:r>
          </a:p>
          <a:p>
            <a:r>
              <a:rPr lang="en-US" sz="1800" b="0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From Galactic to extragalactic objects</a:t>
            </a:r>
          </a:p>
          <a:p>
            <a:r>
              <a:rPr lang="en-US" sz="1800" b="0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Many transients associated with accretion, magnetism and explosive outflows</a:t>
            </a:r>
          </a:p>
          <a:p>
            <a:r>
              <a:rPr lang="en-US" sz="1800" b="0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New phenomena will inevitably be discovered as our ability to detect and investigate transient and variable phenomena improve </a:t>
            </a:r>
            <a:endParaRPr lang="en-ZA" sz="1800" b="0" dirty="0" smtClean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endParaRPr lang="en-ZA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ZA" dirty="0" smtClean="0"/>
          </a:p>
          <a:p>
            <a:endParaRPr lang="en-ZA" dirty="0" smtClean="0"/>
          </a:p>
          <a:p>
            <a:pPr lvl="1"/>
            <a:endParaRPr lang="en-ZA" dirty="0" smtClean="0"/>
          </a:p>
          <a:p>
            <a:pPr lvl="1">
              <a:buNone/>
            </a:pPr>
            <a:endParaRPr lang="en-ZA" dirty="0"/>
          </a:p>
        </p:txBody>
      </p:sp>
      <p:pic>
        <p:nvPicPr>
          <p:cNvPr id="78852" name="Picture 4" descr="C:\Users\dibnob.SAAO\Documents\SAAO\Public Talks\Gravtiational Waves\GW-kilonov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726700"/>
            <a:ext cx="5024446" cy="301466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133" y="3717032"/>
            <a:ext cx="3600945" cy="30436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847" y="3708321"/>
            <a:ext cx="2694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</a:rPr>
              <a:t>Merging neutron star binary</a:t>
            </a:r>
          </a:p>
          <a:p>
            <a:r>
              <a:rPr lang="en-US" b="0" dirty="0" smtClean="0">
                <a:solidFill>
                  <a:schemeClr val="bg1"/>
                </a:solidFill>
              </a:rPr>
              <a:t>(e.g. </a:t>
            </a:r>
            <a:r>
              <a:rPr lang="en-US" b="0" dirty="0" err="1" smtClean="0">
                <a:solidFill>
                  <a:schemeClr val="bg1"/>
                </a:solidFill>
              </a:rPr>
              <a:t>kilonova</a:t>
            </a:r>
            <a:r>
              <a:rPr lang="en-US" b="0" dirty="0" smtClean="0">
                <a:solidFill>
                  <a:schemeClr val="bg1"/>
                </a:solidFill>
              </a:rPr>
              <a:t> GW170817)</a:t>
            </a:r>
            <a:endParaRPr lang="en-ZA" b="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6296" y="3691771"/>
            <a:ext cx="1460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</a:rPr>
              <a:t>Nova eruption</a:t>
            </a:r>
            <a:endParaRPr lang="en-ZA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3"/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0029"/>
          <a:stretch/>
        </p:blipFill>
        <p:spPr>
          <a:xfrm>
            <a:off x="5292080" y="4382509"/>
            <a:ext cx="3600400" cy="23614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607" r="13252"/>
          <a:stretch/>
        </p:blipFill>
        <p:spPr>
          <a:xfrm>
            <a:off x="2123728" y="4382509"/>
            <a:ext cx="3096344" cy="2381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212505"/>
            <a:ext cx="7109792" cy="381000"/>
          </a:xfrm>
        </p:spPr>
        <p:txBody>
          <a:bodyPr/>
          <a:lstStyle/>
          <a:p>
            <a:r>
              <a:rPr lang="en-ZA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Transient Universe across the E-M spectrum</a:t>
            </a:r>
            <a:endParaRPr lang="en-ZA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6"/>
            <a:ext cx="9144000" cy="3214710"/>
          </a:xfrm>
        </p:spPr>
        <p:txBody>
          <a:bodyPr/>
          <a:lstStyle/>
          <a:p>
            <a:r>
              <a:rPr lang="en-ZA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Increasing number of facilities and surveys leading to discoveries of transients of all classes including optical facilities at SAAO (MASTER, ASASSN, </a:t>
            </a:r>
            <a:r>
              <a:rPr lang="en-ZA" sz="1600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MeerLICHT</a:t>
            </a:r>
            <a:r>
              <a:rPr lang="en-ZA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, ATLAS)</a:t>
            </a:r>
          </a:p>
          <a:p>
            <a:r>
              <a:rPr lang="en-ZA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Some dedicated to specific classes of objects (e.g. supernovae, GRBs, asteroids)</a:t>
            </a:r>
          </a:p>
          <a:p>
            <a:r>
              <a:rPr lang="en-ZA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Others find many different classes of transients as a by-product of wide-field surveys (e.g. Gaia, OGLE, </a:t>
            </a:r>
            <a:r>
              <a:rPr lang="en-ZA" sz="1600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PanSTARRS</a:t>
            </a:r>
            <a:r>
              <a:rPr lang="en-ZA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, ZTF, TESS)</a:t>
            </a:r>
          </a:p>
          <a:p>
            <a:r>
              <a:rPr lang="en-ZA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Both ground-based and space-based facilities are sources of alerts</a:t>
            </a:r>
          </a:p>
          <a:p>
            <a:r>
              <a:rPr lang="en-ZA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X-ray/</a:t>
            </a:r>
            <a:r>
              <a:rPr lang="en-ZA" sz="1600" b="0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-ray satellite for the latter (e.g. Swift, Fermi, MAXI)</a:t>
            </a:r>
            <a:endParaRPr lang="en-ZA" sz="1600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ZA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 SALT large programme on transient </a:t>
            </a:r>
            <a:r>
              <a:rPr lang="en-ZA" sz="1600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followup</a:t>
            </a:r>
            <a:r>
              <a:rPr lang="en-ZA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began in 2018 and continues to evolve</a:t>
            </a:r>
          </a:p>
          <a:p>
            <a:r>
              <a:rPr lang="en-US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Focuses on understanding the astrophysical nature of transients rather than their discovery</a:t>
            </a:r>
          </a:p>
          <a:p>
            <a:r>
              <a:rPr lang="en-US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Mostly involves multi-wavelength and time domain studies with a variety of other of other global facilities both ground-based and space-based</a:t>
            </a:r>
            <a:endParaRPr lang="en-ZA" sz="1600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ZA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Experience gained helping to pave the way for the next big transient discovery machine: </a:t>
            </a:r>
            <a:r>
              <a:rPr lang="en-ZA" sz="1600" b="0" i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Rubin Observatory Legacy Survey of Space and Time(LSST)</a:t>
            </a:r>
          </a:p>
          <a:p>
            <a:pPr>
              <a:buNone/>
            </a:pPr>
            <a:endParaRPr lang="en-ZA" sz="1600" dirty="0" smtClean="0"/>
          </a:p>
          <a:p>
            <a:pPr lvl="1"/>
            <a:endParaRPr lang="en-ZA" dirty="0" smtClean="0"/>
          </a:p>
          <a:p>
            <a:pPr lvl="1">
              <a:buNone/>
            </a:pPr>
            <a:endParaRPr lang="en-ZA" dirty="0"/>
          </a:p>
        </p:txBody>
      </p:sp>
      <p:sp>
        <p:nvSpPr>
          <p:cNvPr id="79874" name="AutoShape 2" descr="_DSC731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79876" name="AutoShape 4" descr="_DSC731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79878" name="Picture 6" descr="C:\Users\dibnob.SAAO\Downloads\_DSC7316.JPG"/>
          <p:cNvPicPr>
            <a:picLocks noChangeAspect="1" noChangeArrowheads="1"/>
          </p:cNvPicPr>
          <p:nvPr/>
        </p:nvPicPr>
        <p:blipFill rotWithShape="1">
          <a:blip r:embed="rId4" cstate="print"/>
          <a:srcRect l="8722" r="36996"/>
          <a:stretch/>
        </p:blipFill>
        <p:spPr bwMode="auto">
          <a:xfrm>
            <a:off x="97753" y="4382509"/>
            <a:ext cx="1919501" cy="235745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82211" y="4347320"/>
            <a:ext cx="1220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b="0" dirty="0" err="1" smtClean="0">
                <a:solidFill>
                  <a:schemeClr val="bg1"/>
                </a:solidFill>
              </a:rPr>
              <a:t>MeerLICHT</a:t>
            </a:r>
            <a:r>
              <a:rPr lang="en-ZA" sz="1200" b="0" dirty="0" smtClean="0">
                <a:solidFill>
                  <a:schemeClr val="bg1"/>
                </a:solidFill>
              </a:rPr>
              <a:t> (optical </a:t>
            </a:r>
            <a:r>
              <a:rPr lang="en-ZA" sz="1200" b="0" dirty="0" err="1" smtClean="0">
                <a:solidFill>
                  <a:schemeClr val="bg1"/>
                </a:solidFill>
              </a:rPr>
              <a:t>followup</a:t>
            </a:r>
            <a:endParaRPr lang="en-ZA" sz="1200" b="0" dirty="0" smtClean="0">
              <a:solidFill>
                <a:schemeClr val="bg1"/>
              </a:solidFill>
            </a:endParaRPr>
          </a:p>
          <a:p>
            <a:r>
              <a:rPr lang="en-ZA" sz="1200" b="0" dirty="0">
                <a:solidFill>
                  <a:schemeClr val="bg1"/>
                </a:solidFill>
              </a:rPr>
              <a:t>o</a:t>
            </a:r>
            <a:r>
              <a:rPr lang="en-ZA" sz="1200" b="0" dirty="0" smtClean="0">
                <a:solidFill>
                  <a:schemeClr val="bg1"/>
                </a:solidFill>
              </a:rPr>
              <a:t>f radio transients)</a:t>
            </a:r>
            <a:endParaRPr lang="en-ZA" sz="1200" b="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5736" y="4389637"/>
            <a:ext cx="1050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200" b="0" dirty="0" smtClean="0">
                <a:solidFill>
                  <a:schemeClr val="bg1"/>
                </a:solidFill>
              </a:rPr>
              <a:t>Fermi (</a:t>
            </a:r>
            <a:r>
              <a:rPr lang="en-ZA" sz="1200" b="0" dirty="0" smtClean="0">
                <a:solidFill>
                  <a:schemeClr val="bg1"/>
                </a:solidFill>
                <a:sym typeface="Symbol" panose="05050102010706020507" pitchFamily="18" charset="2"/>
              </a:rPr>
              <a:t>-ray)</a:t>
            </a:r>
            <a:endParaRPr lang="en-ZA" sz="1200" b="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68807" y="4389637"/>
            <a:ext cx="16946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200" b="0" dirty="0" smtClean="0">
                <a:solidFill>
                  <a:schemeClr val="bg1"/>
                </a:solidFill>
              </a:rPr>
              <a:t>Einstein Probe (X-ray)</a:t>
            </a:r>
            <a:endParaRPr lang="en-ZA" sz="12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42918"/>
            <a:ext cx="4786314" cy="4572000"/>
          </a:xfrm>
        </p:spPr>
        <p:txBody>
          <a:bodyPr/>
          <a:lstStyle/>
          <a:p>
            <a:r>
              <a:rPr lang="en-ZA" sz="1800" b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Covering wide range in luminosity (&amp; therefore distance)</a:t>
            </a:r>
          </a:p>
          <a:p>
            <a:r>
              <a:rPr lang="en-ZA" sz="1800" b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Variability on a wide range of timescales</a:t>
            </a:r>
          </a:p>
          <a:p>
            <a:pPr lvl="1"/>
            <a:r>
              <a:rPr lang="en-ZA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Sub-sec domain is relatively unexplored</a:t>
            </a:r>
          </a:p>
          <a:p>
            <a:r>
              <a:rPr lang="en-ZA" sz="1800" b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Covering many object classes</a:t>
            </a:r>
          </a:p>
          <a:p>
            <a:pPr lvl="1"/>
            <a:r>
              <a:rPr lang="en-ZA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X-ray transients (LMXs; HMXBs)</a:t>
            </a:r>
          </a:p>
          <a:p>
            <a:pPr lvl="1"/>
            <a:r>
              <a:rPr lang="en-ZA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Cataclysmic Variables</a:t>
            </a:r>
          </a:p>
          <a:p>
            <a:pPr lvl="1"/>
            <a:r>
              <a:rPr lang="en-ZA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Novae</a:t>
            </a:r>
          </a:p>
          <a:p>
            <a:pPr lvl="1"/>
            <a:r>
              <a:rPr lang="en-ZA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Intermediate luminosity transients</a:t>
            </a:r>
          </a:p>
          <a:p>
            <a:pPr lvl="1"/>
            <a:r>
              <a:rPr lang="en-ZA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Tidal Disruption Events (TDEs)</a:t>
            </a:r>
          </a:p>
          <a:p>
            <a:pPr lvl="2"/>
            <a:r>
              <a:rPr lang="en-ZA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From Gaia, OGLE, </a:t>
            </a:r>
            <a:r>
              <a:rPr lang="en-ZA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eROSITA</a:t>
            </a:r>
            <a:endParaRPr lang="en-ZA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ZA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Black Hole </a:t>
            </a:r>
            <a:r>
              <a:rPr lang="en-ZA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microlensing</a:t>
            </a:r>
            <a:r>
              <a:rPr lang="en-ZA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events</a:t>
            </a:r>
          </a:p>
          <a:p>
            <a:pPr lvl="1"/>
            <a:r>
              <a:rPr lang="en-ZA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Flaring </a:t>
            </a:r>
            <a:r>
              <a:rPr lang="en-ZA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Blazars</a:t>
            </a:r>
            <a:endParaRPr lang="en-ZA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ZA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Unusual supernovae (e.g. Super Luminous Supernovae)</a:t>
            </a:r>
          </a:p>
          <a:p>
            <a:pPr lvl="1"/>
            <a:r>
              <a:rPr lang="en-ZA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Gamma-Ray Bursts (GRBs)</a:t>
            </a:r>
          </a:p>
          <a:p>
            <a:pPr lvl="1"/>
            <a:r>
              <a:rPr lang="en-ZA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Multi-messenger (Gravitational Waves &amp;</a:t>
            </a:r>
          </a:p>
          <a:p>
            <a:pPr lvl="1">
              <a:buNone/>
            </a:pPr>
            <a:r>
              <a:rPr lang="en-ZA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	Neutrino) events</a:t>
            </a:r>
          </a:p>
          <a:p>
            <a:pPr lvl="1"/>
            <a:r>
              <a:rPr lang="en-ZA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Radio transients with </a:t>
            </a:r>
            <a:r>
              <a:rPr lang="en-ZA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MeerKAT</a:t>
            </a:r>
            <a:r>
              <a:rPr lang="en-ZA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ZA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ThunderKAT</a:t>
            </a:r>
            <a:r>
              <a:rPr lang="en-ZA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programme)</a:t>
            </a:r>
            <a:endParaRPr lang="en-ZA" dirty="0" smtClean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389981" y="154761"/>
            <a:ext cx="64770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SALT Transient Science</a:t>
            </a:r>
            <a:endParaRPr kumimoji="0" lang="en-Z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2" name="Content Placeholder 3" descr="J1357 Schematic Outflow Overla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43438" y="4357670"/>
            <a:ext cx="4381282" cy="2500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4628481" y="571480"/>
          <a:ext cx="4515519" cy="3763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6" name="Acrobat Document" r:id="rId4" imgW="4960505" imgH="3977640" progId="AcroExch.Document.DC">
                  <p:embed/>
                </p:oleObj>
              </mc:Choice>
              <mc:Fallback>
                <p:oleObj name="Acrobat Document" r:id="rId4" imgW="4960505" imgH="3977640" progId="AcroExch.Document.DC">
                  <p:embed/>
                  <p:pic>
                    <p:nvPicPr>
                      <p:cNvPr id="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8481" y="571480"/>
                        <a:ext cx="4515519" cy="37639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72000" y="4068325"/>
            <a:ext cx="1037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Jeff Cooke</a:t>
            </a:r>
            <a:endParaRPr lang="en-ZA" sz="1400" b="0" dirty="0"/>
          </a:p>
        </p:txBody>
      </p:sp>
    </p:spTree>
    <p:extLst>
      <p:ext uri="{BB962C8B-B14F-4D97-AF65-F5344CB8AC3E}">
        <p14:creationId xmlns:p14="http://schemas.microsoft.com/office/powerpoint/2010/main" val="275575264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27709"/>
            <a:ext cx="6477000" cy="836712"/>
          </a:xfrm>
        </p:spPr>
        <p:txBody>
          <a:bodyPr/>
          <a:lstStyle/>
          <a:p>
            <a:pPr>
              <a:spcBef>
                <a:spcPts val="1000"/>
              </a:spcBef>
              <a:spcAft>
                <a:spcPts val="1200"/>
              </a:spcAft>
            </a:pPr>
            <a:r>
              <a:rPr lang="en-ZA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Future of Transient &amp; Variable </a:t>
            </a:r>
            <a:r>
              <a:rPr lang="en-ZA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Followup</a:t>
            </a:r>
            <a:r>
              <a:rPr lang="en-ZA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br>
              <a:rPr lang="en-ZA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ZA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Automated Intelligent Observatory Networks</a:t>
            </a:r>
            <a:endParaRPr lang="en-ZA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3" descr="Oct02_Dji_0001-Pano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4067" t="14633" r="1197" b="11085"/>
          <a:stretch/>
        </p:blipFill>
        <p:spPr>
          <a:xfrm>
            <a:off x="-8035" y="4149080"/>
            <a:ext cx="9145016" cy="2924398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-4030" y="908720"/>
            <a:ext cx="9144000" cy="5328592"/>
          </a:xfrm>
          <a:prstGeom prst="rect">
            <a:avLst/>
          </a:prstGeom>
        </p:spPr>
        <p:txBody>
          <a:bodyPr/>
          <a:lstStyle>
            <a:lvl1pPr marL="285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6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1600" b="1">
                <a:solidFill>
                  <a:schemeClr val="tx1"/>
                </a:solidFill>
                <a:latin typeface="+mn-lt"/>
              </a:defRPr>
            </a:lvl3pPr>
            <a:lvl4pPr marL="1543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tx1"/>
                </a:solidFill>
                <a:latin typeface="+mn-lt"/>
              </a:defRPr>
            </a:lvl4pPr>
            <a:lvl5pPr marL="20002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200" b="1">
                <a:solidFill>
                  <a:schemeClr val="tx1"/>
                </a:solidFill>
                <a:latin typeface="+mn-lt"/>
              </a:defRPr>
            </a:lvl5pPr>
            <a:lvl6pPr marL="24574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200" b="1">
                <a:solidFill>
                  <a:schemeClr val="tx1"/>
                </a:solidFill>
                <a:latin typeface="+mn-lt"/>
              </a:defRPr>
            </a:lvl6pPr>
            <a:lvl7pPr marL="29146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200" b="1">
                <a:solidFill>
                  <a:schemeClr val="tx1"/>
                </a:solidFill>
                <a:latin typeface="+mn-lt"/>
              </a:defRPr>
            </a:lvl7pPr>
            <a:lvl8pPr marL="33718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200" b="1">
                <a:solidFill>
                  <a:schemeClr val="tx1"/>
                </a:solidFill>
                <a:latin typeface="+mn-lt"/>
              </a:defRPr>
            </a:lvl8pPr>
            <a:lvl9pPr marL="3829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Example:  SAAO’s Intelligent Observatory</a:t>
            </a:r>
          </a:p>
          <a:p>
            <a:r>
              <a:rPr lang="en-US" sz="18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Network telescopes </a:t>
            </a:r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on the Sutherland site to allow automated </a:t>
            </a:r>
            <a:r>
              <a:rPr lang="en-US" sz="18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follow-up </a:t>
            </a:r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from multi-wavelength alert brokers</a:t>
            </a:r>
          </a:p>
          <a:p>
            <a:r>
              <a:rPr lang="en-US" sz="1800" b="0" dirty="0" smtClean="0">
                <a:latin typeface="Calibri" pitchFamily="34" charset="0"/>
              </a:rPr>
              <a:t>Science driver: follow-up on Rubin LSST transient &amp; variable sources and transient alerts from other facilities (including space-based)</a:t>
            </a:r>
          </a:p>
          <a:p>
            <a:r>
              <a:rPr lang="en-US" sz="1800" b="0" dirty="0" smtClean="0">
                <a:latin typeface="Calibri" pitchFamily="34" charset="0"/>
              </a:rPr>
              <a:t>Project started in 2020 with 3 telescopes and utilizing SW system developed at LCO</a:t>
            </a:r>
          </a:p>
          <a:p>
            <a:r>
              <a:rPr lang="en-US" sz="1800" b="0" dirty="0" smtClean="0">
                <a:latin typeface="Calibri" pitchFamily="34" charset="0"/>
              </a:rPr>
              <a:t>Eventually extend to some of the other hosted facilities</a:t>
            </a:r>
          </a:p>
          <a:p>
            <a:r>
              <a:rPr lang="en-US" sz="1800" b="0" dirty="0" smtClean="0">
                <a:latin typeface="Calibri" pitchFamily="34" charset="0"/>
              </a:rPr>
              <a:t>Telescopes now routinely remotely operated and one in fully autonomous mode </a:t>
            </a:r>
          </a:p>
          <a:p>
            <a:r>
              <a:rPr lang="en-ZA" sz="1800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Paving the way for </a:t>
            </a:r>
            <a:r>
              <a:rPr lang="en-ZA" sz="1800" i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ZA" sz="1800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automated global telescope </a:t>
            </a:r>
            <a:r>
              <a:rPr lang="en-ZA" sz="1800" i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networks including the </a:t>
            </a:r>
            <a:r>
              <a:rPr lang="en-ZA" sz="1800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BRICS Intelligent Telescope and Data Network plus the African Integrated Observation System (AIOS)</a:t>
            </a:r>
            <a:endParaRPr lang="en-US" sz="1800" b="0" i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0885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7" name="Rectangle 10"/>
          <p:cNvSpPr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>
                <a:solidFill>
                  <a:srgbClr val="FFFFFF"/>
                </a:solidFill>
              </a:rPr>
              <a:t>  </a:t>
            </a:r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763688" y="-53059"/>
            <a:ext cx="6552728" cy="506198"/>
          </a:xfrm>
          <a:prstGeom prst="rect">
            <a:avLst/>
          </a:prstGeom>
        </p:spPr>
        <p:txBody>
          <a:bodyPr vert="horz" lIns="0" rIns="0" bIns="0" anchor="b">
            <a:normAutofit fontScale="250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96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 Supporting Optical Observations in South Africa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843856"/>
            <a:ext cx="9144000" cy="5328592"/>
          </a:xfrm>
          <a:prstGeom prst="rect">
            <a:avLst/>
          </a:prstGeom>
        </p:spPr>
        <p:txBody>
          <a:bodyPr/>
          <a:lstStyle>
            <a:lvl1pPr marL="285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6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sz="1600" b="1">
                <a:solidFill>
                  <a:schemeClr val="tx1"/>
                </a:solidFill>
                <a:latin typeface="+mn-lt"/>
              </a:defRPr>
            </a:lvl3pPr>
            <a:lvl4pPr marL="1543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200" b="1">
                <a:solidFill>
                  <a:schemeClr val="tx1"/>
                </a:solidFill>
                <a:latin typeface="+mn-lt"/>
              </a:defRPr>
            </a:lvl4pPr>
            <a:lvl5pPr marL="20002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200" b="1">
                <a:solidFill>
                  <a:schemeClr val="tx1"/>
                </a:solidFill>
                <a:latin typeface="+mn-lt"/>
              </a:defRPr>
            </a:lvl5pPr>
            <a:lvl6pPr marL="24574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200" b="1">
                <a:solidFill>
                  <a:schemeClr val="tx1"/>
                </a:solidFill>
                <a:latin typeface="+mn-lt"/>
              </a:defRPr>
            </a:lvl6pPr>
            <a:lvl7pPr marL="29146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200" b="1">
                <a:solidFill>
                  <a:schemeClr val="tx1"/>
                </a:solidFill>
                <a:latin typeface="+mn-lt"/>
              </a:defRPr>
            </a:lvl7pPr>
            <a:lvl8pPr marL="33718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200" b="1">
                <a:solidFill>
                  <a:schemeClr val="tx1"/>
                </a:solidFill>
                <a:latin typeface="+mn-lt"/>
              </a:defRPr>
            </a:lvl8pPr>
            <a:lvl9pPr marL="3829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dirty="0">
                <a:latin typeface="Calibri" pitchFamily="34" charset="0"/>
              </a:rPr>
              <a:t>Majority of facilities at the SAAO site in </a:t>
            </a:r>
            <a:r>
              <a:rPr lang="en-US" sz="1800" b="0" dirty="0" smtClean="0">
                <a:latin typeface="Calibri" pitchFamily="34" charset="0"/>
              </a:rPr>
              <a:t>Sutherland</a:t>
            </a:r>
          </a:p>
          <a:p>
            <a:r>
              <a:rPr lang="en-US" sz="1800" b="0" dirty="0" smtClean="0">
                <a:latin typeface="Calibri" pitchFamily="34" charset="0"/>
              </a:rPr>
              <a:t>~20 telescopes with  0.40 – 1.9-m apertures, in optical and NIR</a:t>
            </a:r>
          </a:p>
          <a:p>
            <a:r>
              <a:rPr lang="en-US" sz="1800" b="0" dirty="0" smtClean="0">
                <a:latin typeface="Calibri" pitchFamily="34" charset="0"/>
              </a:rPr>
              <a:t>Some dedicated to transients (ATLAS, MASTER, </a:t>
            </a:r>
            <a:r>
              <a:rPr lang="en-US" sz="1800" b="0" dirty="0" err="1" smtClean="0">
                <a:latin typeface="Calibri" pitchFamily="34" charset="0"/>
              </a:rPr>
              <a:t>MeerLICHT</a:t>
            </a:r>
            <a:r>
              <a:rPr lang="en-US" sz="1800" b="0" dirty="0" smtClean="0">
                <a:latin typeface="Calibri" pitchFamily="34" charset="0"/>
              </a:rPr>
              <a:t>)</a:t>
            </a:r>
            <a:endParaRPr lang="en-US" sz="1800" b="0" dirty="0">
              <a:latin typeface="Calibri" pitchFamily="34" charset="0"/>
            </a:endParaRPr>
          </a:p>
          <a:p>
            <a:endParaRPr lang="en-US" sz="1800" b="0" dirty="0" smtClean="0">
              <a:latin typeface="Calibri" pitchFamily="34" charset="0"/>
            </a:endParaRPr>
          </a:p>
          <a:p>
            <a:endParaRPr lang="en-US" sz="1800" b="0" dirty="0">
              <a:latin typeface="Calibri" pitchFamily="34" charset="0"/>
            </a:endParaRPr>
          </a:p>
          <a:p>
            <a:endParaRPr lang="en-US" sz="1800" b="0" dirty="0" smtClean="0">
              <a:latin typeface="Calibri" pitchFamily="34" charset="0"/>
            </a:endParaRPr>
          </a:p>
          <a:p>
            <a:endParaRPr lang="en-US" sz="1800" b="0" dirty="0" smtClean="0">
              <a:latin typeface="Calibri" pitchFamily="34" charset="0"/>
            </a:endParaRPr>
          </a:p>
          <a:p>
            <a:r>
              <a:rPr lang="en-US" sz="1800" b="0" dirty="0" smtClean="0">
                <a:latin typeface="Calibri" pitchFamily="34" charset="0"/>
              </a:rPr>
              <a:t>Mostly supporting time series optical photometry, spectroscopy and photo-polarimetry</a:t>
            </a:r>
            <a:endParaRPr lang="en-US" sz="1800" b="0" dirty="0">
              <a:latin typeface="Calibri" pitchFamily="34" charset="0"/>
            </a:endParaRPr>
          </a:p>
          <a:p>
            <a:pPr marL="0" indent="0">
              <a:buNone/>
            </a:pPr>
            <a:endParaRPr lang="en-ZA" sz="18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ZA" sz="1800" b="0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ZA" sz="18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ZA" sz="1800" b="0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b="0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b="0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b="0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ZA" sz="1800" b="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ZA" sz="1800" b="0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18" y="3514508"/>
            <a:ext cx="2226962" cy="3181204"/>
          </a:xfrm>
          <a:prstGeom prst="rect">
            <a:avLst/>
          </a:prstGeom>
        </p:spPr>
      </p:pic>
      <p:pic>
        <p:nvPicPr>
          <p:cNvPr id="11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5197" y="3514508"/>
            <a:ext cx="1903565" cy="3167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9"/>
          <a:stretch/>
        </p:blipFill>
        <p:spPr>
          <a:xfrm>
            <a:off x="6944120" y="3514508"/>
            <a:ext cx="2033478" cy="31670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490" y="3743819"/>
            <a:ext cx="649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1.9-m </a:t>
            </a:r>
            <a:endParaRPr lang="en-ZA" sz="14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0413" y="3540537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1.0-m </a:t>
            </a:r>
          </a:p>
          <a:p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b="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Lesedi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ZA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18311" y="3419812"/>
            <a:ext cx="1652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1.-8-m NIR  (</a:t>
            </a:r>
            <a:r>
              <a:rPr lang="en-US" sz="1400" i="1" dirty="0" smtClean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PRIME</a:t>
            </a:r>
            <a:r>
              <a:rPr lang="en-US" sz="1400" dirty="0" smtClean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ZA" sz="1400" dirty="0">
              <a:solidFill>
                <a:srgbClr val="33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Sutherland Plateau Panorama_credit_01.jpg" descr="Sutherland Plateau Panorama_credit_01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5818" y="1776250"/>
            <a:ext cx="5841000" cy="1347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Google Shape;54;p13"/>
          <p:cNvPicPr preferRelativeResize="0"/>
          <p:nvPr/>
        </p:nvPicPr>
        <p:blipFill rotWithShape="1">
          <a:blip r:embed="rId7">
            <a:alphaModFix/>
          </a:blip>
          <a:srcRect l="60367" t="22549"/>
          <a:stretch/>
        </p:blipFill>
        <p:spPr>
          <a:xfrm>
            <a:off x="4634586" y="3514508"/>
            <a:ext cx="2143132" cy="31812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720044" y="3632870"/>
            <a:ext cx="1278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Monet 1.2-m</a:t>
            </a:r>
            <a:endParaRPr lang="en-ZA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MASTER-SAAO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46355" y="1210044"/>
            <a:ext cx="2862684" cy="190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3030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299" name="Rectangle 3"/>
          <p:cNvSpPr>
            <a:spLocks noChangeArrowheads="1"/>
          </p:cNvSpPr>
          <p:nvPr/>
        </p:nvSpPr>
        <p:spPr bwMode="auto">
          <a:xfrm>
            <a:off x="5364163" y="1628775"/>
            <a:ext cx="3384550" cy="1439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lnSpc>
                <a:spcPct val="90000"/>
              </a:lnSpc>
            </a:pPr>
            <a:endParaRPr lang="en-US" sz="2400">
              <a:solidFill>
                <a:srgbClr val="99FF66"/>
              </a:solidFill>
            </a:endParaRPr>
          </a:p>
        </p:txBody>
      </p:sp>
      <p:sp>
        <p:nvSpPr>
          <p:cNvPr id="1719300" name="Text Box 4"/>
          <p:cNvSpPr txBox="1">
            <a:spLocks noChangeArrowheads="1"/>
          </p:cNvSpPr>
          <p:nvPr/>
        </p:nvSpPr>
        <p:spPr bwMode="auto">
          <a:xfrm>
            <a:off x="1352599" y="591001"/>
            <a:ext cx="6715172" cy="13849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ZA" sz="2800" dirty="0" smtClean="0">
                <a:latin typeface="Calibri" pitchFamily="34" charset="0"/>
              </a:rPr>
              <a:t>An African Astronomy Flagship Concept</a:t>
            </a:r>
          </a:p>
          <a:p>
            <a:pPr algn="ctr"/>
            <a:endParaRPr lang="en-ZA" sz="2800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algn="ctr"/>
            <a:endParaRPr lang="en-US" sz="2800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624" y="1086746"/>
            <a:ext cx="850112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i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African Integrated Observation System  (AIOS)</a:t>
            </a:r>
          </a:p>
          <a:p>
            <a:pPr algn="ctr"/>
            <a:endParaRPr lang="en-ZA" sz="2000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Adopted by the African Astronomical Society</a:t>
            </a:r>
            <a:endParaRPr lang="en-ZA" sz="2000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Leveraging the IO &amp; BRICS programmes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Network existing (&amp; future) African facilities</a:t>
            </a:r>
            <a:endParaRPr lang="en-ZA" sz="2000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7411" y="3577379"/>
            <a:ext cx="6109018" cy="3156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979712" y="37325"/>
            <a:ext cx="5453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Expanding the IO Concept in Africa:</a:t>
            </a:r>
            <a:endParaRPr lang="en-ZA" sz="2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/>
          <a:srcRect r="82928" b="88315"/>
          <a:stretch/>
        </p:blipFill>
        <p:spPr bwMode="auto">
          <a:xfrm>
            <a:off x="5891225" y="1909439"/>
            <a:ext cx="2497199" cy="14475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3829682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714356"/>
            <a:ext cx="9144000" cy="3857652"/>
          </a:xfrm>
        </p:spPr>
        <p:txBody>
          <a:bodyPr/>
          <a:lstStyle/>
          <a:p>
            <a:pPr algn="ctr">
              <a:buNone/>
            </a:pPr>
            <a:endParaRPr lang="en-US" sz="1000" dirty="0" smtClean="0">
              <a:solidFill>
                <a:schemeClr val="accent5">
                  <a:lumMod val="25000"/>
                </a:schemeClr>
              </a:solidFill>
            </a:endParaRPr>
          </a:p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Expand an </a:t>
            </a:r>
            <a:r>
              <a:rPr lang="en-US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Intelligent Observatory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concept into Africa</a:t>
            </a:r>
          </a:p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Use existing facilities networked together</a:t>
            </a:r>
          </a:p>
          <a:p>
            <a:pPr lvl="1"/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Morocco</a:t>
            </a:r>
          </a:p>
          <a:p>
            <a:pPr lvl="1"/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Algeria</a:t>
            </a:r>
          </a:p>
          <a:p>
            <a:pPr lvl="1"/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Egypt</a:t>
            </a:r>
          </a:p>
          <a:p>
            <a:pPr lvl="1"/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Ethiopia</a:t>
            </a:r>
          </a:p>
          <a:p>
            <a:pPr lvl="1"/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Burkino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Faso</a:t>
            </a:r>
          </a:p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pPr lvl="1">
              <a:buNone/>
            </a:pPr>
            <a:endParaRPr lang="en-US" sz="1400" dirty="0" smtClean="0"/>
          </a:p>
          <a:p>
            <a:r>
              <a:rPr lang="en-US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Develop international collaborations in transient/time</a:t>
            </a:r>
          </a:p>
          <a:p>
            <a:pPr>
              <a:buNone/>
            </a:pPr>
            <a:r>
              <a:rPr lang="en-US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	domain astronomy</a:t>
            </a:r>
          </a:p>
          <a:p>
            <a:r>
              <a:rPr lang="en-US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Motivate for development of new facilities </a:t>
            </a:r>
          </a:p>
          <a:p>
            <a:r>
              <a:rPr lang="en-US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Train young scientists/engineers</a:t>
            </a:r>
          </a:p>
          <a:p>
            <a:r>
              <a:rPr lang="en-US" sz="1600" b="0" dirty="0">
                <a:latin typeface="Calibri" panose="020F0502020204030204" pitchFamily="34" charset="0"/>
                <a:cs typeface="Calibri" panose="020F0502020204030204" pitchFamily="34" charset="0"/>
              </a:rPr>
              <a:t>Need for </a:t>
            </a:r>
            <a:r>
              <a:rPr lang="en-US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maximize </a:t>
            </a:r>
            <a:r>
              <a:rPr lang="en-US" sz="1600" b="0" dirty="0">
                <a:latin typeface="Calibri" panose="020F0502020204030204" pitchFamily="34" charset="0"/>
                <a:cs typeface="Calibri" panose="020F0502020204030204" pitchFamily="34" charset="0"/>
              </a:rPr>
              <a:t>sky coverage (in position &amp; time)</a:t>
            </a:r>
          </a:p>
          <a:p>
            <a:pPr marL="0" indent="0">
              <a:buNone/>
            </a:pPr>
            <a:endParaRPr lang="en-US" sz="1600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en-US" sz="1800" dirty="0" smtClean="0"/>
              <a:t>	</a:t>
            </a:r>
          </a:p>
          <a:p>
            <a:pPr lvl="1">
              <a:buNone/>
            </a:pPr>
            <a:endParaRPr lang="en-US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000100" y="0"/>
            <a:ext cx="7500990" cy="8572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 AIOS</a:t>
            </a:r>
            <a:endParaRPr kumimoji="0" lang="en-Z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r="13706"/>
          <a:stretch>
            <a:fillRect/>
          </a:stretch>
        </p:blipFill>
        <p:spPr bwMode="auto">
          <a:xfrm>
            <a:off x="6200148" y="1065448"/>
            <a:ext cx="2943852" cy="314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6184295" y="3937379"/>
            <a:ext cx="14237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100" dirty="0" smtClean="0">
                <a:latin typeface="Calibri" pitchFamily="34" charset="0"/>
              </a:rPr>
              <a:t>From Jamal </a:t>
            </a:r>
            <a:r>
              <a:rPr lang="en-ZA" sz="1100" dirty="0" err="1" smtClean="0">
                <a:latin typeface="Calibri" pitchFamily="34" charset="0"/>
              </a:rPr>
              <a:t>Mimouni</a:t>
            </a:r>
            <a:endParaRPr lang="en-ZA" sz="1100" dirty="0">
              <a:latin typeface="Calibri" pitchFamily="34" charset="0"/>
            </a:endParaRPr>
          </a:p>
        </p:txBody>
      </p:sp>
      <p:pic>
        <p:nvPicPr>
          <p:cNvPr id="1028" name="Picture 4" descr="C:\Users\dibnob.SAAO\Documents\Presentations\2021-AfAS2021\Screenshot_2021-03-09 Afas-Multimessenger-Africa-Mimouni3 pptx - Jamal-Mimouni-Afas-Multimessenger-Africa-Mimouni3b pdf(3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643050"/>
            <a:ext cx="3444877" cy="1990758"/>
          </a:xfrm>
          <a:prstGeom prst="rect">
            <a:avLst/>
          </a:prstGeom>
          <a:noFill/>
        </p:spPr>
      </p:pic>
      <p:pic>
        <p:nvPicPr>
          <p:cNvPr id="1029" name="Picture 5" descr="C:\Users\dibnob.SAAO\Documents\Presentations\2021-AfAS2021\Burkino-Faso-tel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2928934"/>
            <a:ext cx="1463675" cy="2428892"/>
          </a:xfrm>
          <a:prstGeom prst="rect">
            <a:avLst/>
          </a:prstGeom>
          <a:noFill/>
        </p:spPr>
      </p:pic>
      <p:pic>
        <p:nvPicPr>
          <p:cNvPr id="1030" name="Picture 6" descr="C:\Users\dibnob.SAAO\Documents\Presentations\2021-AfAS2021\Screenshot_2021-03-09 Afas-Multimessenger-Africa-Mimouni3 pptx - Jamal-Mimouni-Afas-Multimessenger-Africa-Mimouni3b pdf.png"/>
          <p:cNvPicPr>
            <a:picLocks noChangeAspect="1" noChangeArrowheads="1"/>
          </p:cNvPicPr>
          <p:nvPr/>
        </p:nvPicPr>
        <p:blipFill>
          <a:blip r:embed="rId5"/>
          <a:srcRect l="5190" t="3302" r="3979" b="13177"/>
          <a:stretch>
            <a:fillRect/>
          </a:stretch>
        </p:blipFill>
        <p:spPr bwMode="auto">
          <a:xfrm>
            <a:off x="6357950" y="4286257"/>
            <a:ext cx="2643206" cy="2408480"/>
          </a:xfrm>
          <a:prstGeom prst="rect">
            <a:avLst/>
          </a:prstGeom>
          <a:noFill/>
        </p:spPr>
      </p:pic>
      <p:pic>
        <p:nvPicPr>
          <p:cNvPr id="1031" name="Picture 7" descr="C:\Users\dibnob.SAAO\Documents\Presentations\2021-AfAS2021\Screenshot_2021-03-09 Afas-Multimessenger-Africa-Mimouni3 pptx - Jamal-Mimouni-Afas-Multimessenger-Africa-Mimouni3b pdf(1).png"/>
          <p:cNvPicPr>
            <a:picLocks noChangeAspect="1" noChangeArrowheads="1"/>
          </p:cNvPicPr>
          <p:nvPr/>
        </p:nvPicPr>
        <p:blipFill>
          <a:blip r:embed="rId6" cstate="print"/>
          <a:srcRect l="9434" r="5659"/>
          <a:stretch>
            <a:fillRect/>
          </a:stretch>
        </p:blipFill>
        <p:spPr bwMode="auto">
          <a:xfrm>
            <a:off x="4000496" y="3714752"/>
            <a:ext cx="1928826" cy="1701740"/>
          </a:xfrm>
          <a:prstGeom prst="rect">
            <a:avLst/>
          </a:prstGeom>
          <a:noFill/>
        </p:spPr>
      </p:pic>
      <p:pic>
        <p:nvPicPr>
          <p:cNvPr id="13" name="Picture 12" descr="IMG_031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43042" y="3714752"/>
            <a:ext cx="2286016" cy="17145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72066" y="1714488"/>
            <a:ext cx="831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b="0" dirty="0" smtClean="0">
                <a:solidFill>
                  <a:srgbClr val="FFFF00"/>
                </a:solidFill>
                <a:latin typeface="Calibri" pitchFamily="34" charset="0"/>
              </a:rPr>
              <a:t>Morocco</a:t>
            </a:r>
            <a:endParaRPr lang="en-ZA" sz="1400" b="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0496" y="3714752"/>
            <a:ext cx="694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b="0" dirty="0" smtClean="0">
                <a:solidFill>
                  <a:srgbClr val="FFFF00"/>
                </a:solidFill>
                <a:latin typeface="Calibri" pitchFamily="34" charset="0"/>
              </a:rPr>
              <a:t>Algeria</a:t>
            </a:r>
            <a:endParaRPr lang="en-ZA" sz="1400" b="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14480" y="3714752"/>
            <a:ext cx="7852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b="0" dirty="0" smtClean="0">
                <a:solidFill>
                  <a:srgbClr val="FFFF00"/>
                </a:solidFill>
                <a:latin typeface="Calibri" pitchFamily="34" charset="0"/>
              </a:rPr>
              <a:t>Ethiopia</a:t>
            </a:r>
            <a:endParaRPr lang="en-ZA" sz="1400" b="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4500570"/>
            <a:ext cx="59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b="0" dirty="0" smtClean="0">
                <a:solidFill>
                  <a:srgbClr val="FFFF00"/>
                </a:solidFill>
                <a:latin typeface="Calibri" pitchFamily="34" charset="0"/>
              </a:rPr>
              <a:t>Egypt</a:t>
            </a:r>
            <a:endParaRPr lang="en-ZA" sz="1400" b="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4282" y="5000636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b="0" dirty="0" err="1" smtClean="0">
                <a:solidFill>
                  <a:srgbClr val="FFFF00"/>
                </a:solidFill>
                <a:latin typeface="Calibri" pitchFamily="34" charset="0"/>
              </a:rPr>
              <a:t>Burkino</a:t>
            </a:r>
            <a:r>
              <a:rPr lang="en-ZA" sz="1400" b="0" dirty="0" smtClean="0">
                <a:solidFill>
                  <a:srgbClr val="FFFF00"/>
                </a:solidFill>
                <a:latin typeface="Calibri" pitchFamily="34" charset="0"/>
              </a:rPr>
              <a:t> Faso</a:t>
            </a:r>
            <a:endParaRPr lang="en-ZA" sz="1400" b="0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698890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hetemp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hetem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hetem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temp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temp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temp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tem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tem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tem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c:\apps\powerpnt\present\sst\template\hetemp.ppt</Template>
  <TotalTime>1302630816</TotalTime>
  <Pages>42</Pages>
  <Words>1758</Words>
  <Application>Microsoft Office PowerPoint</Application>
  <PresentationFormat>On-screen Show (4:3)</PresentationFormat>
  <Paragraphs>258</Paragraphs>
  <Slides>21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微软雅黑</vt:lpstr>
      <vt:lpstr>宋体</vt:lpstr>
      <vt:lpstr>Arial</vt:lpstr>
      <vt:lpstr>Arial Bold</vt:lpstr>
      <vt:lpstr>Arial Regular</vt:lpstr>
      <vt:lpstr>Calibri</vt:lpstr>
      <vt:lpstr>Comic Sans MS</vt:lpstr>
      <vt:lpstr>Courier New</vt:lpstr>
      <vt:lpstr>Symbol</vt:lpstr>
      <vt:lpstr>Times New Roman</vt:lpstr>
      <vt:lpstr>Wingdings</vt:lpstr>
      <vt:lpstr>hetemp</vt:lpstr>
      <vt:lpstr>Acrobat Document</vt:lpstr>
      <vt:lpstr>PowerPoint Presentation</vt:lpstr>
      <vt:lpstr>Overview</vt:lpstr>
      <vt:lpstr>The Transient &amp; Variable Universe</vt:lpstr>
      <vt:lpstr>The Transient Universe across the E-M spectrum</vt:lpstr>
      <vt:lpstr>PowerPoint Presentation</vt:lpstr>
      <vt:lpstr>The Future of Transient &amp; Variable Followup:   Automated Intelligent Observatory Networks</vt:lpstr>
      <vt:lpstr>PowerPoint Presentation</vt:lpstr>
      <vt:lpstr>PowerPoint Presentation</vt:lpstr>
      <vt:lpstr>PowerPoint Presentation</vt:lpstr>
      <vt:lpstr>BRICS Astronomy</vt:lpstr>
      <vt:lpstr>Rubin Observatory’s Simonyi Survey Telescope</vt:lpstr>
      <vt:lpstr>PowerPoint Presentation</vt:lpstr>
      <vt:lpstr>Phase 1: Exploit Existing BRICS Facility Access</vt:lpstr>
      <vt:lpstr>Phase 1: Extend the Intelligent Observatory concept within BRICS utilizing existing 1-m class facilities</vt:lpstr>
      <vt:lpstr>Phase 2: Development of a global network: Global Open Transient Telescope Array (GOTTA)</vt:lpstr>
      <vt:lpstr>Phase 2: GOTTA </vt:lpstr>
      <vt:lpstr>GOTTA</vt:lpstr>
      <vt:lpstr>Wide Field 1-m Telescope Prototype</vt:lpstr>
      <vt:lpstr>Immediate Plans for Further Telescopes</vt:lpstr>
      <vt:lpstr>Global networking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SALT as a Spectroscopic Telescope: NEWFA</dc:title>
  <dc:creator>David Buckley</dc:creator>
  <cp:lastModifiedBy>David Buckley</cp:lastModifiedBy>
  <cp:revision>845</cp:revision>
  <cp:lastPrinted>2023-05-31T23:42:19Z</cp:lastPrinted>
  <dcterms:created xsi:type="dcterms:W3CDTF">1996-10-01T14:13:18Z</dcterms:created>
  <dcterms:modified xsi:type="dcterms:W3CDTF">2026-07-06T21:02:49Z</dcterms:modified>
</cp:coreProperties>
</file>