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9" r:id="rId1"/>
    <p:sldMasterId id="2147483821" r:id="rId2"/>
  </p:sldMasterIdLst>
  <p:sldIdLst>
    <p:sldId id="589" r:id="rId3"/>
    <p:sldId id="761" r:id="rId4"/>
    <p:sldId id="645" r:id="rId5"/>
    <p:sldId id="636" r:id="rId6"/>
    <p:sldId id="697" r:id="rId7"/>
    <p:sldId id="659" r:id="rId8"/>
    <p:sldId id="698" r:id="rId9"/>
    <p:sldId id="661" r:id="rId10"/>
    <p:sldId id="763" r:id="rId11"/>
    <p:sldId id="740" r:id="rId12"/>
    <p:sldId id="741" r:id="rId13"/>
    <p:sldId id="710" r:id="rId14"/>
    <p:sldId id="670" r:id="rId15"/>
    <p:sldId id="711" r:id="rId16"/>
    <p:sldId id="774" r:id="rId17"/>
    <p:sldId id="791" r:id="rId18"/>
    <p:sldId id="793" r:id="rId19"/>
    <p:sldId id="794" r:id="rId20"/>
    <p:sldId id="777" r:id="rId21"/>
    <p:sldId id="796" r:id="rId22"/>
    <p:sldId id="784" r:id="rId23"/>
    <p:sldId id="810" r:id="rId24"/>
    <p:sldId id="788" r:id="rId25"/>
    <p:sldId id="815" r:id="rId26"/>
    <p:sldId id="787" r:id="rId27"/>
    <p:sldId id="800" r:id="rId28"/>
    <p:sldId id="801" r:id="rId29"/>
    <p:sldId id="752" r:id="rId30"/>
    <p:sldId id="785" r:id="rId31"/>
    <p:sldId id="789" r:id="rId32"/>
    <p:sldId id="816" r:id="rId33"/>
    <p:sldId id="790" r:id="rId34"/>
    <p:sldId id="811" r:id="rId35"/>
    <p:sldId id="813" r:id="rId36"/>
    <p:sldId id="814" r:id="rId37"/>
    <p:sldId id="812" r:id="rId38"/>
    <p:sldId id="799" r:id="rId39"/>
    <p:sldId id="819" r:id="rId40"/>
    <p:sldId id="802" r:id="rId41"/>
    <p:sldId id="760" r:id="rId42"/>
    <p:sldId id="807" r:id="rId43"/>
    <p:sldId id="808" r:id="rId44"/>
    <p:sldId id="809" r:id="rId45"/>
    <p:sldId id="821" r:id="rId46"/>
    <p:sldId id="818" r:id="rId47"/>
  </p:sldIdLst>
  <p:sldSz cx="12192000" cy="6858000"/>
  <p:notesSz cx="6858000" cy="9144000"/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AEB9"/>
    <a:srgbClr val="92D050"/>
    <a:srgbClr val="CA3030"/>
    <a:srgbClr val="FFD9B3"/>
    <a:srgbClr val="31763A"/>
    <a:srgbClr val="000000"/>
    <a:srgbClr val="9ED564"/>
    <a:srgbClr val="FE558D"/>
    <a:srgbClr val="1FC6C6"/>
    <a:srgbClr val="8DC6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13CDB4-1EA9-9B9E-A6F6-C96E214E4E89}" v="428" dt="2026-03-13T09:19:01.1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60" autoAdjust="0"/>
    <p:restoredTop sz="94660"/>
  </p:normalViewPr>
  <p:slideViewPr>
    <p:cSldViewPr snapToGrid="0">
      <p:cViewPr>
        <p:scale>
          <a:sx n="75" d="100"/>
          <a:sy n="75" d="100"/>
        </p:scale>
        <p:origin x="1440" y="8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el Van Der Westhuizen" userId="S::25269917@mynwu.ac.za::ada37d3c-f3e5-4617-bf3c-a8185c211c6f" providerId="AD" clId="Web-{A213CDB4-1EA9-9B9E-A6F6-C96E214E4E89}"/>
    <pc:docChg chg="addSld modSld sldOrd">
      <pc:chgData name="Marcel Van Der Westhuizen" userId="S::25269917@mynwu.ac.za::ada37d3c-f3e5-4617-bf3c-a8185c211c6f" providerId="AD" clId="Web-{A213CDB4-1EA9-9B9E-A6F6-C96E214E4E89}" dt="2026-03-13T09:18:59.914" v="285" actId="20577"/>
      <pc:docMkLst>
        <pc:docMk/>
      </pc:docMkLst>
      <pc:sldChg chg="modSp">
        <pc:chgData name="Marcel Van Der Westhuizen" userId="S::25269917@mynwu.ac.za::ada37d3c-f3e5-4617-bf3c-a8185c211c6f" providerId="AD" clId="Web-{A213CDB4-1EA9-9B9E-A6F6-C96E214E4E89}" dt="2026-03-13T09:01:28.467" v="74" actId="20577"/>
        <pc:sldMkLst>
          <pc:docMk/>
          <pc:sldMk cId="396385954" sldId="589"/>
        </pc:sldMkLst>
        <pc:spChg chg="mod">
          <ac:chgData name="Marcel Van Der Westhuizen" userId="S::25269917@mynwu.ac.za::ada37d3c-f3e5-4617-bf3c-a8185c211c6f" providerId="AD" clId="Web-{A213CDB4-1EA9-9B9E-A6F6-C96E214E4E89}" dt="2026-03-13T08:58:16.227" v="3" actId="20577"/>
          <ac:spMkLst>
            <pc:docMk/>
            <pc:sldMk cId="396385954" sldId="589"/>
            <ac:spMk id="4" creationId="{00000000-0000-0000-0000-000000000000}"/>
          </ac:spMkLst>
        </pc:spChg>
        <pc:spChg chg="mod">
          <ac:chgData name="Marcel Van Der Westhuizen" userId="S::25269917@mynwu.ac.za::ada37d3c-f3e5-4617-bf3c-a8185c211c6f" providerId="AD" clId="Web-{A213CDB4-1EA9-9B9E-A6F6-C96E214E4E89}" dt="2026-03-13T09:01:28.467" v="74" actId="20577"/>
          <ac:spMkLst>
            <pc:docMk/>
            <pc:sldMk cId="396385954" sldId="589"/>
            <ac:spMk id="7" creationId="{00000000-0000-0000-0000-000000000000}"/>
          </ac:spMkLst>
        </pc:spChg>
      </pc:sldChg>
      <pc:sldChg chg="addSp delSp modSp delAnim">
        <pc:chgData name="Marcel Van Der Westhuizen" userId="S::25269917@mynwu.ac.za::ada37d3c-f3e5-4617-bf3c-a8185c211c6f" providerId="AD" clId="Web-{A213CDB4-1EA9-9B9E-A6F6-C96E214E4E89}" dt="2026-03-13T09:04:00.507" v="111" actId="20577"/>
        <pc:sldMkLst>
          <pc:docMk/>
          <pc:sldMk cId="13197716" sldId="703"/>
        </pc:sldMkLst>
        <pc:spChg chg="mod">
          <ac:chgData name="Marcel Van Der Westhuizen" userId="S::25269917@mynwu.ac.za::ada37d3c-f3e5-4617-bf3c-a8185c211c6f" providerId="AD" clId="Web-{A213CDB4-1EA9-9B9E-A6F6-C96E214E4E89}" dt="2026-03-13T09:04:00.507" v="111" actId="20577"/>
          <ac:spMkLst>
            <pc:docMk/>
            <pc:sldMk cId="13197716" sldId="703"/>
            <ac:spMk id="3" creationId="{00000000-0000-0000-0000-000000000000}"/>
          </ac:spMkLst>
        </pc:spChg>
        <pc:picChg chg="add del mod">
          <ac:chgData name="Marcel Van Der Westhuizen" userId="S::25269917@mynwu.ac.za::ada37d3c-f3e5-4617-bf3c-a8185c211c6f" providerId="AD" clId="Web-{A213CDB4-1EA9-9B9E-A6F6-C96E214E4E89}" dt="2026-03-13T09:02:49.141" v="78"/>
          <ac:picMkLst>
            <pc:docMk/>
            <pc:sldMk cId="13197716" sldId="703"/>
            <ac:picMk id="4" creationId="{807522C3-575D-6C10-4993-4660893FE6C1}"/>
          </ac:picMkLst>
        </pc:picChg>
        <pc:picChg chg="add mod">
          <ac:chgData name="Marcel Van Der Westhuizen" userId="S::25269917@mynwu.ac.za::ada37d3c-f3e5-4617-bf3c-a8185c211c6f" providerId="AD" clId="Web-{A213CDB4-1EA9-9B9E-A6F6-C96E214E4E89}" dt="2026-03-13T09:03:26.188" v="84" actId="1076"/>
          <ac:picMkLst>
            <pc:docMk/>
            <pc:sldMk cId="13197716" sldId="703"/>
            <ac:picMk id="7" creationId="{EE0CBC21-56F2-46BB-CE12-7799FABAB432}"/>
          </ac:picMkLst>
        </pc:picChg>
        <pc:picChg chg="del">
          <ac:chgData name="Marcel Van Der Westhuizen" userId="S::25269917@mynwu.ac.za::ada37d3c-f3e5-4617-bf3c-a8185c211c6f" providerId="AD" clId="Web-{A213CDB4-1EA9-9B9E-A6F6-C96E214E4E89}" dt="2026-03-13T09:03:20.891" v="82"/>
          <ac:picMkLst>
            <pc:docMk/>
            <pc:sldMk cId="13197716" sldId="703"/>
            <ac:picMk id="9" creationId="{00000000-0000-0000-0000-000000000000}"/>
          </ac:picMkLst>
        </pc:picChg>
        <pc:picChg chg="del">
          <ac:chgData name="Marcel Van Der Westhuizen" userId="S::25269917@mynwu.ac.za::ada37d3c-f3e5-4617-bf3c-a8185c211c6f" providerId="AD" clId="Web-{A213CDB4-1EA9-9B9E-A6F6-C96E214E4E89}" dt="2026-03-13T09:03:20.891" v="81"/>
          <ac:picMkLst>
            <pc:docMk/>
            <pc:sldMk cId="13197716" sldId="703"/>
            <ac:picMk id="10" creationId="{00000000-0000-0000-0000-000000000000}"/>
          </ac:picMkLst>
        </pc:picChg>
        <pc:picChg chg="del">
          <ac:chgData name="Marcel Van Der Westhuizen" userId="S::25269917@mynwu.ac.za::ada37d3c-f3e5-4617-bf3c-a8185c211c6f" providerId="AD" clId="Web-{A213CDB4-1EA9-9B9E-A6F6-C96E214E4E89}" dt="2026-03-13T09:03:20.891" v="80"/>
          <ac:picMkLst>
            <pc:docMk/>
            <pc:sldMk cId="13197716" sldId="703"/>
            <ac:picMk id="11" creationId="{00000000-0000-0000-0000-000000000000}"/>
          </ac:picMkLst>
        </pc:picChg>
      </pc:sldChg>
      <pc:sldChg chg="modSp add replId">
        <pc:chgData name="Marcel Van Der Westhuizen" userId="S::25269917@mynwu.ac.za::ada37d3c-f3e5-4617-bf3c-a8185c211c6f" providerId="AD" clId="Web-{A213CDB4-1EA9-9B9E-A6F6-C96E214E4E89}" dt="2026-03-13T09:04:13.306" v="128" actId="20577"/>
        <pc:sldMkLst>
          <pc:docMk/>
          <pc:sldMk cId="1555394138" sldId="768"/>
        </pc:sldMkLst>
        <pc:spChg chg="mod">
          <ac:chgData name="Marcel Van Der Westhuizen" userId="S::25269917@mynwu.ac.za::ada37d3c-f3e5-4617-bf3c-a8185c211c6f" providerId="AD" clId="Web-{A213CDB4-1EA9-9B9E-A6F6-C96E214E4E89}" dt="2026-03-13T09:04:13.306" v="128" actId="20577"/>
          <ac:spMkLst>
            <pc:docMk/>
            <pc:sldMk cId="1555394138" sldId="768"/>
            <ac:spMk id="3" creationId="{7590FE85-D98B-735A-119F-96FD82ADD970}"/>
          </ac:spMkLst>
        </pc:spChg>
      </pc:sldChg>
      <pc:sldChg chg="modSp add replId">
        <pc:chgData name="Marcel Van Der Westhuizen" userId="S::25269917@mynwu.ac.za::ada37d3c-f3e5-4617-bf3c-a8185c211c6f" providerId="AD" clId="Web-{A213CDB4-1EA9-9B9E-A6F6-C96E214E4E89}" dt="2026-03-13T09:13:35.312" v="260" actId="1076"/>
        <pc:sldMkLst>
          <pc:docMk/>
          <pc:sldMk cId="1339748266" sldId="769"/>
        </pc:sldMkLst>
        <pc:picChg chg="mod">
          <ac:chgData name="Marcel Van Der Westhuizen" userId="S::25269917@mynwu.ac.za::ada37d3c-f3e5-4617-bf3c-a8185c211c6f" providerId="AD" clId="Web-{A213CDB4-1EA9-9B9E-A6F6-C96E214E4E89}" dt="2026-03-13T09:13:35.312" v="260" actId="1076"/>
          <ac:picMkLst>
            <pc:docMk/>
            <pc:sldMk cId="1339748266" sldId="769"/>
            <ac:picMk id="4" creationId="{45AD6862-CC97-6DDC-A1C0-D50312171714}"/>
          </ac:picMkLst>
        </pc:picChg>
      </pc:sldChg>
      <pc:sldChg chg="modSp add ord replId">
        <pc:chgData name="Marcel Van Der Westhuizen" userId="S::25269917@mynwu.ac.za::ada37d3c-f3e5-4617-bf3c-a8185c211c6f" providerId="AD" clId="Web-{A213CDB4-1EA9-9B9E-A6F6-C96E214E4E89}" dt="2026-03-13T09:14:51.736" v="264" actId="20577"/>
        <pc:sldMkLst>
          <pc:docMk/>
          <pc:sldMk cId="3392419420" sldId="770"/>
        </pc:sldMkLst>
        <pc:spChg chg="mod">
          <ac:chgData name="Marcel Van Der Westhuizen" userId="S::25269917@mynwu.ac.za::ada37d3c-f3e5-4617-bf3c-a8185c211c6f" providerId="AD" clId="Web-{A213CDB4-1EA9-9B9E-A6F6-C96E214E4E89}" dt="2026-03-13T09:14:51.736" v="264" actId="20577"/>
          <ac:spMkLst>
            <pc:docMk/>
            <pc:sldMk cId="3392419420" sldId="770"/>
            <ac:spMk id="3" creationId="{EC60FEE6-04E6-A7C8-8391-D4A49BFA7D0B}"/>
          </ac:spMkLst>
        </pc:spChg>
      </pc:sldChg>
      <pc:sldChg chg="modSp add ord replId">
        <pc:chgData name="Marcel Van Der Westhuizen" userId="S::25269917@mynwu.ac.za::ada37d3c-f3e5-4617-bf3c-a8185c211c6f" providerId="AD" clId="Web-{A213CDB4-1EA9-9B9E-A6F6-C96E214E4E89}" dt="2026-03-13T09:14:55.205" v="265" actId="20577"/>
        <pc:sldMkLst>
          <pc:docMk/>
          <pc:sldMk cId="2940431805" sldId="771"/>
        </pc:sldMkLst>
        <pc:spChg chg="mod">
          <ac:chgData name="Marcel Van Der Westhuizen" userId="S::25269917@mynwu.ac.za::ada37d3c-f3e5-4617-bf3c-a8185c211c6f" providerId="AD" clId="Web-{A213CDB4-1EA9-9B9E-A6F6-C96E214E4E89}" dt="2026-03-13T09:14:55.205" v="265" actId="20577"/>
          <ac:spMkLst>
            <pc:docMk/>
            <pc:sldMk cId="2940431805" sldId="771"/>
            <ac:spMk id="3" creationId="{DA73BDFA-0F02-125B-6FDC-566674807F55}"/>
          </ac:spMkLst>
        </pc:spChg>
      </pc:sldChg>
      <pc:sldChg chg="addSp delSp modSp add ord replId addAnim delAnim">
        <pc:chgData name="Marcel Van Der Westhuizen" userId="S::25269917@mynwu.ac.za::ada37d3c-f3e5-4617-bf3c-a8185c211c6f" providerId="AD" clId="Web-{A213CDB4-1EA9-9B9E-A6F6-C96E214E4E89}" dt="2026-03-13T09:18:59.914" v="285" actId="20577"/>
        <pc:sldMkLst>
          <pc:docMk/>
          <pc:sldMk cId="1266503807" sldId="772"/>
        </pc:sldMkLst>
        <pc:spChg chg="mod">
          <ac:chgData name="Marcel Van Der Westhuizen" userId="S::25269917@mynwu.ac.za::ada37d3c-f3e5-4617-bf3c-a8185c211c6f" providerId="AD" clId="Web-{A213CDB4-1EA9-9B9E-A6F6-C96E214E4E89}" dt="2026-03-13T09:10:29.928" v="200" actId="1076"/>
          <ac:spMkLst>
            <pc:docMk/>
            <pc:sldMk cId="1266503807" sldId="772"/>
            <ac:spMk id="3" creationId="{BDDA825C-C084-5C26-0D64-7C933D4A1E9C}"/>
          </ac:spMkLst>
        </pc:spChg>
        <pc:spChg chg="del">
          <ac:chgData name="Marcel Van Der Westhuizen" userId="S::25269917@mynwu.ac.za::ada37d3c-f3e5-4617-bf3c-a8185c211c6f" providerId="AD" clId="Web-{A213CDB4-1EA9-9B9E-A6F6-C96E214E4E89}" dt="2026-03-13T09:10:31.006" v="202"/>
          <ac:spMkLst>
            <pc:docMk/>
            <pc:sldMk cId="1266503807" sldId="772"/>
            <ac:spMk id="7" creationId="{E4C8FE2D-CB6D-94E0-1D8A-713D7A3CB700}"/>
          </ac:spMkLst>
        </pc:spChg>
        <pc:spChg chg="mod">
          <ac:chgData name="Marcel Van Der Westhuizen" userId="S::25269917@mynwu.ac.za::ada37d3c-f3e5-4617-bf3c-a8185c211c6f" providerId="AD" clId="Web-{A213CDB4-1EA9-9B9E-A6F6-C96E214E4E89}" dt="2026-03-13T09:18:59.914" v="285" actId="20577"/>
          <ac:spMkLst>
            <pc:docMk/>
            <pc:sldMk cId="1266503807" sldId="772"/>
            <ac:spMk id="13" creationId="{2F32E066-4ECC-2E56-914C-77FF1CB62C76}"/>
          </ac:spMkLst>
        </pc:spChg>
        <pc:picChg chg="add del mod">
          <ac:chgData name="Marcel Van Der Westhuizen" userId="S::25269917@mynwu.ac.za::ada37d3c-f3e5-4617-bf3c-a8185c211c6f" providerId="AD" clId="Web-{A213CDB4-1EA9-9B9E-A6F6-C96E214E4E89}" dt="2026-03-13T09:09:38.425" v="176"/>
          <ac:picMkLst>
            <pc:docMk/>
            <pc:sldMk cId="1266503807" sldId="772"/>
            <ac:picMk id="2" creationId="{A5FB8941-AE58-FA5C-8219-93D18DDBF658}"/>
          </ac:picMkLst>
        </pc:picChg>
        <pc:picChg chg="add del">
          <ac:chgData name="Marcel Van Der Westhuizen" userId="S::25269917@mynwu.ac.za::ada37d3c-f3e5-4617-bf3c-a8185c211c6f" providerId="AD" clId="Web-{A213CDB4-1EA9-9B9E-A6F6-C96E214E4E89}" dt="2026-03-13T09:09:53.457" v="178"/>
          <ac:picMkLst>
            <pc:docMk/>
            <pc:sldMk cId="1266503807" sldId="772"/>
            <ac:picMk id="4" creationId="{412A32AA-93D0-8673-9096-A65673826842}"/>
          </ac:picMkLst>
        </pc:picChg>
        <pc:picChg chg="add mod">
          <ac:chgData name="Marcel Van Der Westhuizen" userId="S::25269917@mynwu.ac.za::ada37d3c-f3e5-4617-bf3c-a8185c211c6f" providerId="AD" clId="Web-{A213CDB4-1EA9-9B9E-A6F6-C96E214E4E89}" dt="2026-03-13T09:11:26.431" v="232" actId="14100"/>
          <ac:picMkLst>
            <pc:docMk/>
            <pc:sldMk cId="1266503807" sldId="772"/>
            <ac:picMk id="8" creationId="{358BBB28-85C5-BC8D-3BBF-09BA6D9CAD7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118920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8913" y="1143293"/>
            <a:ext cx="7034362" cy="4268965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77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8914" y="5537925"/>
            <a:ext cx="7034362" cy="706355"/>
          </a:xfrm>
        </p:spPr>
        <p:txBody>
          <a:bodyPr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2000" b="0" i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8913" y="6314440"/>
            <a:ext cx="1596622" cy="365125"/>
          </a:xfr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7EBCE827-819A-4DCC-B98B-C0616408FEA6}" type="datetimeFigureOut">
              <a:rPr lang="en-ZA" smtClean="0"/>
              <a:t>2026/07/07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00591" y="6314440"/>
            <a:ext cx="5122683" cy="365125"/>
          </a:xfr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416216"/>
            <a:ext cx="407988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fld id="{37CE956D-9C5C-4C58-9C88-4CC4CBAA5D9A}" type="slidenum">
              <a:rPr lang="en-ZA" smtClean="0"/>
              <a:t>‹#›</a:t>
            </a:fld>
            <a:endParaRPr lang="en-ZA"/>
          </a:p>
        </p:txBody>
      </p:sp>
      <p:cxnSp>
        <p:nvCxnSpPr>
          <p:cNvPr id="9" name="Straight Connector 8" title="Verticle Rule Line"/>
          <p:cNvCxnSpPr/>
          <p:nvPr/>
        </p:nvCxnSpPr>
        <p:spPr>
          <a:xfrm>
            <a:off x="773855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96488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81600" y="640080"/>
            <a:ext cx="6248398" cy="558414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E827-819A-4DCC-B98B-C0616408FEA6}" type="datetimeFigureOut">
              <a:rPr lang="en-ZA" smtClean="0"/>
              <a:t>2026/07/07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E956D-9C5C-4C58-9C88-4CC4CBAA5D9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71859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0765" y="642931"/>
            <a:ext cx="2446670" cy="467810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642932"/>
            <a:ext cx="7070678" cy="467810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36187" y="5927131"/>
            <a:ext cx="3814856" cy="365125"/>
          </a:xfrm>
        </p:spPr>
        <p:txBody>
          <a:bodyPr/>
          <a:lstStyle/>
          <a:p>
            <a:fld id="{7EBCE827-819A-4DCC-B98B-C0616408FEA6}" type="datetimeFigureOut">
              <a:rPr lang="en-ZA" smtClean="0"/>
              <a:t>2026/07/07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36187" y="6315949"/>
            <a:ext cx="3814856" cy="365125"/>
          </a:xfrm>
        </p:spPr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5607592"/>
            <a:ext cx="407988" cy="365125"/>
          </a:xfrm>
        </p:spPr>
        <p:txBody>
          <a:bodyPr/>
          <a:lstStyle/>
          <a:p>
            <a:fld id="{37CE956D-9C5C-4C58-9C88-4CC4CBAA5D9A}" type="slidenum">
              <a:rPr lang="en-ZA" smtClean="0"/>
              <a:t>‹#›</a:t>
            </a:fld>
            <a:endParaRPr lang="en-ZA"/>
          </a:p>
        </p:txBody>
      </p:sp>
      <p:cxnSp>
        <p:nvCxnSpPr>
          <p:cNvPr id="13" name="Straight Connector 12" title="Horizontal Rule Line"/>
          <p:cNvCxnSpPr/>
          <p:nvPr/>
        </p:nvCxnSpPr>
        <p:spPr>
          <a:xfrm>
            <a:off x="0" y="6199730"/>
            <a:ext cx="10260011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460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118920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ZA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8913" y="1143293"/>
            <a:ext cx="7034362" cy="4268965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77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8914" y="5537925"/>
            <a:ext cx="7034362" cy="706355"/>
          </a:xfrm>
        </p:spPr>
        <p:txBody>
          <a:bodyPr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2000" b="0" i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8913" y="6314440"/>
            <a:ext cx="1596622" cy="365125"/>
          </a:xfr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CE827-819A-4DCC-B98B-C0616408FEA6}" type="datetimeFigureOut">
              <a:rPr kumimoji="0" lang="en-ZA" sz="1200" b="0" i="1" u="none" strike="noStrike" kern="120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2026/07/07</a:t>
            </a:fld>
            <a:endParaRPr kumimoji="0" lang="en-ZA" sz="1200" b="0" i="1" u="none" strike="noStrike" kern="120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00591" y="6314440"/>
            <a:ext cx="5122683" cy="365125"/>
          </a:xfr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1" u="none" strike="noStrike" kern="120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416216"/>
            <a:ext cx="407988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E956D-9C5C-4C58-9C88-4CC4CBAA5D9A}" type="slidenum">
              <a:rPr kumimoji="0" lang="en-ZA" sz="1200" b="0" i="1" u="none" strike="noStrike" kern="1200" cap="none" spc="0" normalizeH="0" baseline="0" noProof="0" smtClean="0">
                <a:ln>
                  <a:noFill/>
                </a:ln>
                <a:solidFill>
                  <a:srgbClr val="1D1A1D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1" u="none" strike="noStrike" kern="1200" cap="none" spc="0" normalizeH="0" baseline="0" noProof="0">
              <a:ln>
                <a:noFill/>
              </a:ln>
              <a:solidFill>
                <a:srgbClr val="1D1A1D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cxnSp>
        <p:nvCxnSpPr>
          <p:cNvPr id="9" name="Straight Connector 8" title="Verticle Rule Line"/>
          <p:cNvCxnSpPr/>
          <p:nvPr/>
        </p:nvCxnSpPr>
        <p:spPr>
          <a:xfrm>
            <a:off x="773855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52873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CE827-819A-4DCC-B98B-C0616408FEA6}" type="datetimeFigureOut">
              <a:rPr kumimoji="0" lang="en-ZA" sz="10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2026/07/07</a:t>
            </a:fld>
            <a:endParaRPr kumimoji="0" lang="en-ZA" sz="10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E956D-9C5C-4C58-9C88-4CC4CBAA5D9A}" type="slidenum">
              <a:rPr kumimoji="0" lang="en-ZA" sz="1200" b="0" i="1" u="none" strike="noStrike" kern="120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1" u="none" strike="noStrike" kern="120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987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 title="Page Number Shape"/>
          <p:cNvSpPr/>
          <p:nvPr/>
        </p:nvSpPr>
        <p:spPr bwMode="auto">
          <a:xfrm>
            <a:off x="11784011" y="139374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673" y="2571722"/>
            <a:ext cx="8296654" cy="3286153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7700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7673" y="1393748"/>
            <a:ext cx="8401429" cy="819150"/>
          </a:xfrm>
        </p:spPr>
        <p:txBody>
          <a:bodyPr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20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42955" y="6314439"/>
            <a:ext cx="1596622" cy="365125"/>
          </a:xfrm>
        </p:spPr>
        <p:txBody>
          <a:bodyPr/>
          <a:lstStyle>
            <a:lvl1pPr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CE827-819A-4DCC-B98B-C0616408FEA6}" type="datetimeFigureOut">
              <a:rPr kumimoji="0" lang="en-ZA" sz="12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2026/07/07</a:t>
            </a:fld>
            <a:endParaRPr kumimoji="0" lang="en-ZA" sz="12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47673" y="6314440"/>
            <a:ext cx="6480226" cy="365125"/>
          </a:xfrm>
        </p:spPr>
        <p:txBody>
          <a:bodyPr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620760"/>
            <a:ext cx="407988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E956D-9C5C-4C58-9C88-4CC4CBAA5D9A}" type="slidenum">
              <a:rPr kumimoji="0" lang="en-ZA" sz="1200" b="0" i="1" u="none" strike="noStrike" kern="120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1" u="none" strike="noStrike" kern="120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 flipH="1">
            <a:off x="1" y="6178167"/>
            <a:ext cx="10244326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199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81600" y="540628"/>
            <a:ext cx="6248400" cy="24889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3712467"/>
            <a:ext cx="6248400" cy="24822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CE827-819A-4DCC-B98B-C0616408FEA6}" type="datetimeFigureOut">
              <a:rPr kumimoji="0" lang="en-ZA" sz="10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2026/07/07</a:t>
            </a:fld>
            <a:endParaRPr kumimoji="0" lang="en-ZA" sz="10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E956D-9C5C-4C58-9C88-4CC4CBAA5D9A}" type="slidenum">
              <a:rPr kumimoji="0" lang="en-ZA" sz="1200" b="0" i="1" u="none" strike="noStrike" kern="120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1" u="none" strike="noStrike" kern="120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2239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7784"/>
            <a:ext cx="3831336" cy="49560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58065"/>
            <a:ext cx="6245352" cy="914400"/>
          </a:xfrm>
        </p:spPr>
        <p:txBody>
          <a:bodyPr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526671"/>
            <a:ext cx="6245352" cy="175564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600" y="3700826"/>
            <a:ext cx="6248400" cy="914400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4669432"/>
            <a:ext cx="6245352" cy="175564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CE827-819A-4DCC-B98B-C0616408FEA6}" type="datetimeFigureOut">
              <a:rPr kumimoji="0" lang="en-ZA" sz="10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2026/07/07</a:t>
            </a:fld>
            <a:endParaRPr kumimoji="0" lang="en-ZA" sz="10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E956D-9C5C-4C58-9C88-4CC4CBAA5D9A}" type="slidenum">
              <a:rPr kumimoji="0" lang="en-ZA" sz="1200" b="0" i="1" u="none" strike="noStrike" kern="120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1" u="none" strike="noStrike" kern="120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4285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CE827-819A-4DCC-B98B-C0616408FEA6}" type="datetimeFigureOut">
              <a:rPr kumimoji="0" lang="en-ZA" sz="10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2026/07/07</a:t>
            </a:fld>
            <a:endParaRPr kumimoji="0" lang="en-ZA" sz="10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E956D-9C5C-4C58-9C88-4CC4CBAA5D9A}" type="slidenum">
              <a:rPr kumimoji="0" lang="en-ZA" sz="1200" b="0" i="1" u="none" strike="noStrike" kern="120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1" u="none" strike="noStrike" kern="120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7588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CE827-819A-4DCC-B98B-C0616408FEA6}" type="datetimeFigureOut">
              <a:rPr kumimoji="0" lang="en-ZA" sz="10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2026/07/07</a:t>
            </a:fld>
            <a:endParaRPr kumimoji="0" lang="en-ZA" sz="10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E956D-9C5C-4C58-9C88-4CC4CBAA5D9A}" type="slidenum">
              <a:rPr kumimoji="0" lang="en-ZA" sz="1200" b="0" i="1" u="none" strike="noStrike" kern="120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1" u="none" strike="noStrike" kern="120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524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5479"/>
            <a:ext cx="3838776" cy="1921022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564147"/>
            <a:ext cx="6248400" cy="5622644"/>
          </a:xfrm>
        </p:spPr>
        <p:txBody>
          <a:bodyPr/>
          <a:lstStyle>
            <a:lvl1pPr>
              <a:lnSpc>
                <a:spcPct val="112000"/>
              </a:lnSpc>
              <a:defRPr sz="2000"/>
            </a:lvl1pPr>
            <a:lvl2pPr>
              <a:lnSpc>
                <a:spcPct val="112000"/>
              </a:lnSpc>
              <a:defRPr sz="1800"/>
            </a:lvl2pPr>
            <a:lvl3pPr>
              <a:lnSpc>
                <a:spcPct val="112000"/>
              </a:lnSpc>
              <a:defRPr sz="1600"/>
            </a:lvl3pPr>
            <a:lvl4pPr>
              <a:lnSpc>
                <a:spcPct val="112000"/>
              </a:lnSpc>
              <a:defRPr sz="1400"/>
            </a:lvl4pPr>
            <a:lvl5pPr>
              <a:lnSpc>
                <a:spcPct val="112000"/>
              </a:lnSpc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2621512"/>
            <a:ext cx="3838776" cy="3239537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CE827-819A-4DCC-B98B-C0616408FEA6}" type="datetimeFigureOut">
              <a:rPr kumimoji="0" lang="en-ZA" sz="10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2026/07/07</a:t>
            </a:fld>
            <a:endParaRPr kumimoji="0" lang="en-ZA" sz="10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E956D-9C5C-4C58-9C88-4CC4CBAA5D9A}" type="slidenum">
              <a:rPr kumimoji="0" lang="en-ZA" sz="1200" b="0" i="1" u="none" strike="noStrike" kern="120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1" u="none" strike="noStrike" kern="120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2638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E827-819A-4DCC-B98B-C0616408FEA6}" type="datetimeFigureOut">
              <a:rPr lang="en-ZA" smtClean="0"/>
              <a:t>2026/07/07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E956D-9C5C-4C58-9C88-4CC4CBAA5D9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248139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557261"/>
            <a:ext cx="3840480" cy="1919239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57800" y="0"/>
            <a:ext cx="6172200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8952" y="2621512"/>
            <a:ext cx="3840480" cy="3236976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CE827-819A-4DCC-B98B-C0616408FEA6}" type="datetimeFigureOut">
              <a:rPr kumimoji="0" lang="en-ZA" sz="10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2026/07/07</a:t>
            </a:fld>
            <a:endParaRPr kumimoji="0" lang="en-ZA" sz="10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E956D-9C5C-4C58-9C88-4CC4CBAA5D9A}" type="slidenum">
              <a:rPr kumimoji="0" lang="en-ZA" sz="1200" b="0" i="1" u="none" strike="noStrike" kern="120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1" u="none" strike="noStrike" kern="120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7400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81600" y="640080"/>
            <a:ext cx="6248398" cy="558414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CE827-819A-4DCC-B98B-C0616408FEA6}" type="datetimeFigureOut">
              <a:rPr kumimoji="0" lang="en-ZA" sz="10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2026/07/07</a:t>
            </a:fld>
            <a:endParaRPr kumimoji="0" lang="en-ZA" sz="10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E956D-9C5C-4C58-9C88-4CC4CBAA5D9A}" type="slidenum">
              <a:rPr kumimoji="0" lang="en-ZA" sz="1200" b="0" i="1" u="none" strike="noStrike" kern="120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1" u="none" strike="noStrike" kern="120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9549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0765" y="642931"/>
            <a:ext cx="2446670" cy="467810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642932"/>
            <a:ext cx="7070678" cy="467810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36187" y="5927131"/>
            <a:ext cx="381485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CE827-819A-4DCC-B98B-C0616408FEA6}" type="datetimeFigureOut">
              <a:rPr kumimoji="0" lang="en-ZA" sz="10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2026/07/07</a:t>
            </a:fld>
            <a:endParaRPr kumimoji="0" lang="en-ZA" sz="10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36187" y="6315949"/>
            <a:ext cx="381485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5607592"/>
            <a:ext cx="407988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E956D-9C5C-4C58-9C88-4CC4CBAA5D9A}" type="slidenum">
              <a:rPr kumimoji="0" lang="en-ZA" sz="1200" b="0" i="1" u="none" strike="noStrike" kern="120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1" u="none" strike="noStrike" kern="120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cxnSp>
        <p:nvCxnSpPr>
          <p:cNvPr id="13" name="Straight Connector 12" title="Horizontal Rule Line"/>
          <p:cNvCxnSpPr/>
          <p:nvPr/>
        </p:nvCxnSpPr>
        <p:spPr>
          <a:xfrm>
            <a:off x="0" y="6199730"/>
            <a:ext cx="10260011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490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 title="Page Number Shape"/>
          <p:cNvSpPr/>
          <p:nvPr/>
        </p:nvSpPr>
        <p:spPr bwMode="auto">
          <a:xfrm>
            <a:off x="11784011" y="139374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673" y="2571722"/>
            <a:ext cx="8296654" cy="3286153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7700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7673" y="1393748"/>
            <a:ext cx="8401429" cy="819150"/>
          </a:xfrm>
        </p:spPr>
        <p:txBody>
          <a:bodyPr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20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42955" y="6314439"/>
            <a:ext cx="1596622" cy="365125"/>
          </a:xfrm>
        </p:spPr>
        <p:txBody>
          <a:bodyPr/>
          <a:lstStyle>
            <a:lvl1pPr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BCE827-819A-4DCC-B98B-C0616408FEA6}" type="datetimeFigureOut">
              <a:rPr lang="en-ZA" smtClean="0"/>
              <a:t>2026/07/07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47673" y="6314440"/>
            <a:ext cx="6480226" cy="365125"/>
          </a:xfrm>
        </p:spPr>
        <p:txBody>
          <a:bodyPr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620760"/>
            <a:ext cx="407988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7CE956D-9C5C-4C58-9C88-4CC4CBAA5D9A}" type="slidenum">
              <a:rPr lang="en-ZA" smtClean="0"/>
              <a:t>‹#›</a:t>
            </a:fld>
            <a:endParaRPr lang="en-ZA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 flipH="1">
            <a:off x="1" y="6178167"/>
            <a:ext cx="10244326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3005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81600" y="540628"/>
            <a:ext cx="6248400" cy="24889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3712467"/>
            <a:ext cx="6248400" cy="24822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E827-819A-4DCC-B98B-C0616408FEA6}" type="datetimeFigureOut">
              <a:rPr lang="en-ZA" smtClean="0"/>
              <a:t>2026/07/07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E956D-9C5C-4C58-9C88-4CC4CBAA5D9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678240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7784"/>
            <a:ext cx="3831336" cy="49560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58065"/>
            <a:ext cx="6245352" cy="914400"/>
          </a:xfrm>
        </p:spPr>
        <p:txBody>
          <a:bodyPr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526671"/>
            <a:ext cx="6245352" cy="175564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600" y="3700826"/>
            <a:ext cx="6248400" cy="914400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4669432"/>
            <a:ext cx="6245352" cy="175564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E827-819A-4DCC-B98B-C0616408FEA6}" type="datetimeFigureOut">
              <a:rPr lang="en-ZA" smtClean="0"/>
              <a:t>2026/07/07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E956D-9C5C-4C58-9C88-4CC4CBAA5D9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791702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E827-819A-4DCC-B98B-C0616408FEA6}" type="datetimeFigureOut">
              <a:rPr lang="en-ZA" smtClean="0"/>
              <a:t>2026/07/07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E956D-9C5C-4C58-9C88-4CC4CBAA5D9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60713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E827-819A-4DCC-B98B-C0616408FEA6}" type="datetimeFigureOut">
              <a:rPr lang="en-ZA" smtClean="0"/>
              <a:t>2026/07/07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E956D-9C5C-4C58-9C88-4CC4CBAA5D9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63706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5479"/>
            <a:ext cx="3838776" cy="1921022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564147"/>
            <a:ext cx="6248400" cy="5622644"/>
          </a:xfrm>
        </p:spPr>
        <p:txBody>
          <a:bodyPr/>
          <a:lstStyle>
            <a:lvl1pPr>
              <a:lnSpc>
                <a:spcPct val="112000"/>
              </a:lnSpc>
              <a:defRPr sz="2000"/>
            </a:lvl1pPr>
            <a:lvl2pPr>
              <a:lnSpc>
                <a:spcPct val="112000"/>
              </a:lnSpc>
              <a:defRPr sz="1800"/>
            </a:lvl2pPr>
            <a:lvl3pPr>
              <a:lnSpc>
                <a:spcPct val="112000"/>
              </a:lnSpc>
              <a:defRPr sz="1600"/>
            </a:lvl3pPr>
            <a:lvl4pPr>
              <a:lnSpc>
                <a:spcPct val="112000"/>
              </a:lnSpc>
              <a:defRPr sz="1400"/>
            </a:lvl4pPr>
            <a:lvl5pPr>
              <a:lnSpc>
                <a:spcPct val="112000"/>
              </a:lnSpc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2621512"/>
            <a:ext cx="3838776" cy="3239537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E827-819A-4DCC-B98B-C0616408FEA6}" type="datetimeFigureOut">
              <a:rPr lang="en-ZA" smtClean="0"/>
              <a:t>2026/07/07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E956D-9C5C-4C58-9C88-4CC4CBAA5D9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429290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557261"/>
            <a:ext cx="3840480" cy="1919239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57800" y="0"/>
            <a:ext cx="6172200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8952" y="2621512"/>
            <a:ext cx="3840480" cy="3236976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E827-819A-4DCC-B98B-C0616408FEA6}" type="datetimeFigureOut">
              <a:rPr lang="en-ZA" smtClean="0"/>
              <a:t>2026/07/07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E956D-9C5C-4C58-9C88-4CC4CBAA5D9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641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ZA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69066"/>
            <a:ext cx="6248398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1" y="593006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7EBCE827-819A-4DCC-B98B-C0616408FEA6}" type="datetimeFigureOut">
              <a:rPr lang="en-ZA" smtClean="0"/>
              <a:t>2026/07/07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1" y="631444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 baseline="0">
                <a:solidFill>
                  <a:schemeClr val="bg2"/>
                </a:solidFill>
                <a:latin typeface="+mj-lt"/>
              </a:defRPr>
            </a:lvl1pPr>
          </a:lstStyle>
          <a:p>
            <a:fld id="{37CE956D-9C5C-4C58-9C88-4CC4CBAA5D9A}" type="slidenum">
              <a:rPr lang="en-ZA" smtClean="0"/>
              <a:t>‹#›</a:t>
            </a:fld>
            <a:endParaRPr lang="en-ZA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9916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5000" b="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8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4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9718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34290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8862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pos="7200">
          <p15:clr>
            <a:srgbClr val="F26B43"/>
          </p15:clr>
        </p15:guide>
        <p15:guide id="5" pos="32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ZA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69066"/>
            <a:ext cx="6248398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1" y="593006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CE827-819A-4DCC-B98B-C0616408FEA6}" type="datetimeFigureOut">
              <a:rPr kumimoji="0" lang="en-ZA" sz="10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2026/07/07</a:t>
            </a:fld>
            <a:endParaRPr kumimoji="0" lang="en-ZA" sz="10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1" y="631444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 baseline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E956D-9C5C-4C58-9C88-4CC4CBAA5D9A}" type="slidenum">
              <a:rPr kumimoji="0" lang="en-ZA" sz="1200" b="0" i="1" u="none" strike="noStrike" kern="120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1" u="none" strike="noStrike" kern="120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3702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5000" b="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8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4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9718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34290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8862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pos="7200">
          <p15:clr>
            <a:srgbClr val="F26B43"/>
          </p15:clr>
        </p15:guide>
        <p15:guide id="5" pos="32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84.png"/><Relationship Id="rId4" Type="http://schemas.openxmlformats.org/officeDocument/2006/relationships/image" Target="../media/image80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86.png"/><Relationship Id="rId7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87.png"/><Relationship Id="rId9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9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8.png"/><Relationship Id="rId2" Type="http://schemas.openxmlformats.org/officeDocument/2006/relationships/image" Target="../media/image45.pn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7.png"/><Relationship Id="rId5" Type="http://schemas.openxmlformats.org/officeDocument/2006/relationships/image" Target="../media/image55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5.png"/><Relationship Id="rId3" Type="http://schemas.openxmlformats.org/officeDocument/2006/relationships/image" Target="../media/image74.png"/><Relationship Id="rId7" Type="http://schemas.openxmlformats.org/officeDocument/2006/relationships/image" Target="../media/image45.png"/><Relationship Id="rId12" Type="http://schemas.openxmlformats.org/officeDocument/2006/relationships/image" Target="../media/image83.png"/><Relationship Id="rId17" Type="http://schemas.openxmlformats.org/officeDocument/2006/relationships/image" Target="../media/image91.png"/><Relationship Id="rId2" Type="http://schemas.openxmlformats.org/officeDocument/2006/relationships/image" Target="../media/image73.png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89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Relationship Id="rId14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114.png"/><Relationship Id="rId7" Type="http://schemas.openxmlformats.org/officeDocument/2006/relationships/image" Target="../media/image97.png"/><Relationship Id="rId2" Type="http://schemas.openxmlformats.org/officeDocument/2006/relationships/image" Target="../media/image1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1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2.wdp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1.png"/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105.png"/><Relationship Id="rId4" Type="http://schemas.openxmlformats.org/officeDocument/2006/relationships/image" Target="../media/image104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2.png"/><Relationship Id="rId7" Type="http://schemas.openxmlformats.org/officeDocument/2006/relationships/image" Target="../media/image118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g"/><Relationship Id="rId5" Type="http://schemas.openxmlformats.org/officeDocument/2006/relationships/image" Target="../media/image116.png"/><Relationship Id="rId4" Type="http://schemas.openxmlformats.org/officeDocument/2006/relationships/image" Target="../media/image1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0.png"/><Relationship Id="rId3" Type="http://schemas.openxmlformats.org/officeDocument/2006/relationships/image" Target="../media/image12.png"/><Relationship Id="rId7" Type="http://schemas.openxmlformats.org/officeDocument/2006/relationships/image" Target="../media/image12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microsoft.com/office/2007/relationships/hdphoto" Target="../media/hdphoto5.wdp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1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40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07.png"/><Relationship Id="rId4" Type="http://schemas.openxmlformats.org/officeDocument/2006/relationships/image" Target="../media/image13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107.png"/><Relationship Id="rId7" Type="http://schemas.openxmlformats.org/officeDocument/2006/relationships/image" Target="../media/image143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11" Type="http://schemas.openxmlformats.org/officeDocument/2006/relationships/image" Target="../media/image101.png"/><Relationship Id="rId5" Type="http://schemas.openxmlformats.org/officeDocument/2006/relationships/image" Target="../media/image141.png"/><Relationship Id="rId10" Type="http://schemas.openxmlformats.org/officeDocument/2006/relationships/image" Target="../media/image144.png"/><Relationship Id="rId4" Type="http://schemas.openxmlformats.org/officeDocument/2006/relationships/image" Target="../media/image139.png"/><Relationship Id="rId9" Type="http://schemas.openxmlformats.org/officeDocument/2006/relationships/image" Target="../media/image14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107.png"/><Relationship Id="rId7" Type="http://schemas.openxmlformats.org/officeDocument/2006/relationships/image" Target="../media/image143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39.png"/><Relationship Id="rId9" Type="http://schemas.openxmlformats.org/officeDocument/2006/relationships/image" Target="../media/image14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07.png"/><Relationship Id="rId7" Type="http://schemas.openxmlformats.org/officeDocument/2006/relationships/image" Target="../media/image142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11" Type="http://schemas.openxmlformats.org/officeDocument/2006/relationships/image" Target="../media/image101.png"/><Relationship Id="rId5" Type="http://schemas.openxmlformats.org/officeDocument/2006/relationships/image" Target="../media/image139.png"/><Relationship Id="rId10" Type="http://schemas.openxmlformats.org/officeDocument/2006/relationships/image" Target="../media/image140.png"/><Relationship Id="rId4" Type="http://schemas.openxmlformats.org/officeDocument/2006/relationships/image" Target="../media/image138.png"/><Relationship Id="rId9" Type="http://schemas.openxmlformats.org/officeDocument/2006/relationships/image" Target="../media/image10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6.png"/><Relationship Id="rId7" Type="http://schemas.openxmlformats.org/officeDocument/2006/relationships/image" Target="../media/image152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11" Type="http://schemas.openxmlformats.org/officeDocument/2006/relationships/image" Target="../media/image156.png"/><Relationship Id="rId5" Type="http://schemas.openxmlformats.org/officeDocument/2006/relationships/image" Target="../media/image148.png"/><Relationship Id="rId10" Type="http://schemas.openxmlformats.org/officeDocument/2006/relationships/image" Target="../media/image155.png"/><Relationship Id="rId4" Type="http://schemas.openxmlformats.org/officeDocument/2006/relationships/image" Target="../media/image147.png"/><Relationship Id="rId9" Type="http://schemas.openxmlformats.org/officeDocument/2006/relationships/image" Target="../media/image15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7.png"/><Relationship Id="rId7" Type="http://schemas.openxmlformats.org/officeDocument/2006/relationships/image" Target="../media/image22.png"/><Relationship Id="rId12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9.png"/><Relationship Id="rId10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0.png"/><Relationship Id="rId3" Type="http://schemas.microsoft.com/office/2007/relationships/hdphoto" Target="../media/hdphoto5.wdp"/><Relationship Id="rId7" Type="http://schemas.openxmlformats.org/officeDocument/2006/relationships/image" Target="../media/image96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0.png"/><Relationship Id="rId5" Type="http://schemas.openxmlformats.org/officeDocument/2006/relationships/image" Target="../media/image920.png"/><Relationship Id="rId10" Type="http://schemas.openxmlformats.org/officeDocument/2006/relationships/image" Target="../media/image149.jpeg"/><Relationship Id="rId9" Type="http://schemas.openxmlformats.org/officeDocument/2006/relationships/image" Target="../media/image103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166.png"/><Relationship Id="rId3" Type="http://schemas.openxmlformats.org/officeDocument/2006/relationships/image" Target="../media/image124.png"/><Relationship Id="rId7" Type="http://schemas.openxmlformats.org/officeDocument/2006/relationships/image" Target="../media/image160.png"/><Relationship Id="rId12" Type="http://schemas.openxmlformats.org/officeDocument/2006/relationships/image" Target="../media/image165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11" Type="http://schemas.openxmlformats.org/officeDocument/2006/relationships/image" Target="../media/image164.png"/><Relationship Id="rId5" Type="http://schemas.openxmlformats.org/officeDocument/2006/relationships/image" Target="../media/image158.png"/><Relationship Id="rId10" Type="http://schemas.openxmlformats.org/officeDocument/2006/relationships/image" Target="../media/image163.png"/><Relationship Id="rId4" Type="http://schemas.openxmlformats.org/officeDocument/2006/relationships/image" Target="../media/image157.png"/><Relationship Id="rId9" Type="http://schemas.openxmlformats.org/officeDocument/2006/relationships/image" Target="../media/image1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5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8.png"/><Relationship Id="rId18" Type="http://schemas.openxmlformats.org/officeDocument/2006/relationships/image" Target="../media/image373.png"/><Relationship Id="rId3" Type="http://schemas.microsoft.com/office/2007/relationships/hdphoto" Target="../media/hdphoto6.wdp"/><Relationship Id="rId12" Type="http://schemas.openxmlformats.org/officeDocument/2006/relationships/image" Target="../media/image367.png"/><Relationship Id="rId17" Type="http://schemas.openxmlformats.org/officeDocument/2006/relationships/image" Target="../media/image372.png"/><Relationship Id="rId2" Type="http://schemas.openxmlformats.org/officeDocument/2006/relationships/image" Target="../media/image9.png"/><Relationship Id="rId16" Type="http://schemas.openxmlformats.org/officeDocument/2006/relationships/image" Target="../media/image371.png"/><Relationship Id="rId20" Type="http://schemas.openxmlformats.org/officeDocument/2006/relationships/image" Target="../media/image1410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370.png"/><Relationship Id="rId19" Type="http://schemas.openxmlformats.org/officeDocument/2006/relationships/image" Target="../media/image27.png"/><Relationship Id="rId4" Type="http://schemas.openxmlformats.org/officeDocument/2006/relationships/image" Target="../media/image26.png"/><Relationship Id="rId14" Type="http://schemas.openxmlformats.org/officeDocument/2006/relationships/image" Target="../media/image36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8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2.png"/><Relationship Id="rId13" Type="http://schemas.openxmlformats.org/officeDocument/2006/relationships/image" Target="../media/image374.png"/><Relationship Id="rId18" Type="http://schemas.openxmlformats.org/officeDocument/2006/relationships/image" Target="../media/image378.png"/><Relationship Id="rId3" Type="http://schemas.microsoft.com/office/2007/relationships/hdphoto" Target="../media/hdphoto6.wdp"/><Relationship Id="rId7" Type="http://schemas.openxmlformats.org/officeDocument/2006/relationships/image" Target="../media/image361.png"/><Relationship Id="rId17" Type="http://schemas.openxmlformats.org/officeDocument/2006/relationships/image" Target="../media/image377.png"/><Relationship Id="rId2" Type="http://schemas.openxmlformats.org/officeDocument/2006/relationships/image" Target="../media/image9.png"/><Relationship Id="rId16" Type="http://schemas.openxmlformats.org/officeDocument/2006/relationships/image" Target="../media/image37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image" Target="../media/image359.png"/><Relationship Id="rId15" Type="http://schemas.openxmlformats.org/officeDocument/2006/relationships/image" Target="../media/image375.png"/><Relationship Id="rId10" Type="http://schemas.openxmlformats.org/officeDocument/2006/relationships/image" Target="../media/image364.png"/><Relationship Id="rId19" Type="http://schemas.openxmlformats.org/officeDocument/2006/relationships/image" Target="../media/image379.png"/><Relationship Id="rId4" Type="http://schemas.openxmlformats.org/officeDocument/2006/relationships/image" Target="../media/image358.png"/><Relationship Id="rId9" Type="http://schemas.openxmlformats.org/officeDocument/2006/relationships/image" Target="../media/image363.pn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0.png"/><Relationship Id="rId7" Type="http://schemas.openxmlformats.org/officeDocument/2006/relationships/image" Target="../media/image35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8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34565" y="466724"/>
            <a:ext cx="9957435" cy="622339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411481" y="-123001"/>
            <a:ext cx="14335125" cy="7610475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12700" cap="flat" cmpd="sng" algn="in">
            <a:solidFill>
              <a:srgbClr val="439EB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088911" y="5156013"/>
            <a:ext cx="9022583" cy="706355"/>
          </a:xfrm>
        </p:spPr>
        <p:txBody>
          <a:bodyPr>
            <a:noAutofit/>
          </a:bodyPr>
          <a:lstStyle/>
          <a:p>
            <a:r>
              <a:rPr lang="en-ZA" sz="2800" b="1" i="0" dirty="0">
                <a:solidFill>
                  <a:srgbClr val="FFFF00"/>
                </a:solidFill>
                <a:latin typeface="Bahnschrift SemiBold" panose="020B0502040204020203" pitchFamily="34" charset="0"/>
                <a:cs typeface="Calibri Light" panose="020F0302020204030204" pitchFamily="34" charset="0"/>
              </a:rPr>
              <a:t>MARCEL VAN DER WESTHUIZEN, RENIER HOUGH </a:t>
            </a:r>
          </a:p>
          <a:p>
            <a:endParaRPr lang="en-ZA" sz="2800" b="1" i="0" dirty="0">
              <a:latin typeface="Bahnschrift SemiBold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088912" y="4256126"/>
            <a:ext cx="7702663" cy="10758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600" b="1" i="0" dirty="0">
                <a:solidFill>
                  <a:srgbClr val="F5F5F5"/>
                </a:solidFill>
                <a:latin typeface="Calibri Light"/>
                <a:ea typeface="Calibri Light"/>
                <a:cs typeface="Calibri Light"/>
              </a:rPr>
              <a:t>SAIP2026</a:t>
            </a:r>
            <a:endParaRPr lang="en-US" sz="3600" b="1" i="0" dirty="0">
              <a:solidFill>
                <a:srgbClr val="F5F5F5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63853" y="942557"/>
            <a:ext cx="10414095" cy="35997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700" b="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12400" i="0" dirty="0">
                <a:latin typeface="Bahnschrift SemiBold Condensed"/>
                <a:cs typeface="Arial"/>
              </a:rPr>
              <a:t>KOSMULATOR IDE:</a:t>
            </a:r>
          </a:p>
          <a:p>
            <a:r>
              <a:rPr lang="en-ZA" sz="7100" i="0" dirty="0">
                <a:latin typeface="Bahnschrift SemiBold Condensed"/>
                <a:cs typeface="Arial"/>
              </a:rPr>
              <a:t>MCMC Module for</a:t>
            </a:r>
          </a:p>
          <a:p>
            <a:r>
              <a:rPr lang="en-ZA" sz="7100" i="0" dirty="0">
                <a:latin typeface="Bahnschrift SemiBold Condensed"/>
                <a:cs typeface="Arial"/>
              </a:rPr>
              <a:t>Interacting Dark </a:t>
            </a:r>
            <a:r>
              <a:rPr lang="en-ZA" sz="7100" i="0" dirty="0" err="1">
                <a:latin typeface="Bahnschrift SemiBold Condensed"/>
                <a:cs typeface="Arial"/>
              </a:rPr>
              <a:t>Energ</a:t>
            </a:r>
            <a:endParaRPr lang="en-ZA" sz="7100" i="0" dirty="0">
              <a:latin typeface="Bahnschrift SemiBold Condensed"/>
              <a:cs typeface="Arial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1088912" y="5665860"/>
            <a:ext cx="7034362" cy="7063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2800" b="1" i="0" dirty="0">
                <a:solidFill>
                  <a:srgbClr val="FFFF00"/>
                </a:solidFill>
                <a:latin typeface="Bahnschrift SemiBold" panose="020B0502040204020203" pitchFamily="34" charset="0"/>
                <a:cs typeface="Calibri Light" panose="020F0302020204030204" pitchFamily="34" charset="0"/>
              </a:rPr>
              <a:t>SUPERVISOR: PROF AMARE ABEBE</a:t>
            </a:r>
          </a:p>
          <a:p>
            <a:endParaRPr lang="en-ZA" sz="2800" b="1" i="0" dirty="0">
              <a:latin typeface="Bahnschrift SemiBold" panose="020B0502040204020203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0269" y="5040213"/>
            <a:ext cx="1259655" cy="125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5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7350" y="150035"/>
            <a:ext cx="115760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7200" dirty="0">
                <a:solidFill>
                  <a:srgbClr val="F5F5F5"/>
                </a:solidFill>
                <a:latin typeface="Bahnschrift SemiBold Condensed" panose="020B0502040204020203" pitchFamily="34" charset="0"/>
                <a:ea typeface="+mj-ea"/>
                <a:cs typeface="+mj-cs"/>
              </a:rPr>
              <a:t>5. COSMOLOGICAL (NOT SO) CONSTANT</a:t>
            </a:r>
            <a:endParaRPr lang="en-ZA" sz="2400" dirty="0">
              <a:solidFill>
                <a:srgbClr val="F5F5F5"/>
              </a:solidFill>
            </a:endParaRPr>
          </a:p>
        </p:txBody>
      </p:sp>
      <p:sp>
        <p:nvSpPr>
          <p:cNvPr id="5" name="Lightning Bolt 4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Lightning Bolt 5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24389" y="1326603"/>
                <a:ext cx="6252611" cy="40934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ZA" sz="2600" b="1" u="sng" dirty="0">
                    <a:solidFill>
                      <a:srgbClr val="F5F5F5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2025:</a:t>
                </a:r>
                <a:r>
                  <a:rPr lang="en-ZA" sz="2600" dirty="0">
                    <a:solidFill>
                      <a:srgbClr val="F5F5F5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DESI collaboration released data on Baryonic acoustic oscillations prefers </a:t>
                </a:r>
                <a:r>
                  <a:rPr lang="en-ZA" sz="2600" dirty="0">
                    <a:solidFill>
                      <a:srgbClr val="FFFF0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dynamical</a:t>
                </a:r>
                <a:r>
                  <a:rPr lang="en-ZA" sz="2600" dirty="0">
                    <a:solidFill>
                      <a:srgbClr val="F5F5F5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ZA" sz="2600" dirty="0">
                    <a:solidFill>
                      <a:srgbClr val="FFFF0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dark energy </a:t>
                </a:r>
              </a:p>
              <a:p>
                <a:r>
                  <a:rPr lang="en-ZA" sz="2600" b="0" dirty="0">
                    <a:solidFill>
                      <a:srgbClr val="FFFF0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    (</a:t>
                </a:r>
                <a14:m>
                  <m:oMath xmlns:m="http://schemas.openxmlformats.org/officeDocument/2006/math">
                    <m:r>
                      <a:rPr lang="en-ZA" sz="26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2.8−4.2</m:t>
                    </m:r>
                    <m:r>
                      <a:rPr lang="en-ZA" sz="26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𝜎</m:t>
                    </m:r>
                  </m:oMath>
                </a14:m>
                <a:r>
                  <a:rPr lang="en-ZA" sz="2600" b="0" dirty="0">
                    <a:solidFill>
                      <a:srgbClr val="FFFF0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)</a:t>
                </a:r>
              </a:p>
              <a:p>
                <a:endParaRPr lang="en-US" sz="26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ZA" sz="2600" dirty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Dark energy </a:t>
                </a:r>
                <a:r>
                  <a:rPr lang="en-ZA" sz="2600" dirty="0">
                    <a:solidFill>
                      <a:srgbClr val="92D05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increasing in distant past</a:t>
                </a:r>
                <a:r>
                  <a:rPr lang="en-ZA" sz="2600" dirty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, </a:t>
                </a:r>
                <a:r>
                  <a:rPr lang="en-ZA" sz="2600" dirty="0">
                    <a:solidFill>
                      <a:srgbClr val="FF000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decreasing at present?</a:t>
                </a:r>
              </a:p>
              <a:p>
                <a:endParaRPr lang="en-US" sz="26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IDE models provide a mechanism?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600" dirty="0">
                  <a:solidFill>
                    <a:srgbClr val="F5F5F5"/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389" y="1326603"/>
                <a:ext cx="6252611" cy="4093428"/>
              </a:xfrm>
              <a:prstGeom prst="rect">
                <a:avLst/>
              </a:prstGeom>
              <a:blipFill>
                <a:blip r:embed="rId2"/>
                <a:stretch>
                  <a:fillRect l="-1754" t="-1788" r="-2534" b="-2832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972" r="-1"/>
          <a:stretch/>
        </p:blipFill>
        <p:spPr>
          <a:xfrm>
            <a:off x="6369749" y="2270124"/>
            <a:ext cx="5700901" cy="35401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580378" y="2838554"/>
                <a:ext cx="952312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2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𝐷</m:t>
                      </m:r>
                      <m:r>
                        <a:rPr lang="en-ZA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𝐸</m:t>
                      </m:r>
                      <m:r>
                        <a:rPr lang="en-ZA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↓</m:t>
                      </m:r>
                    </m:oMath>
                  </m:oMathPara>
                </a14:m>
                <a:endParaRPr lang="en-ZA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0378" y="2838554"/>
                <a:ext cx="952312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056534" y="4829279"/>
                <a:ext cx="952312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260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𝐷</m:t>
                      </m:r>
                      <m:r>
                        <a:rPr lang="en-ZA" sz="26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𝐸</m:t>
                      </m:r>
                      <m:r>
                        <a:rPr lang="en-ZA" sz="26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↑</m:t>
                      </m:r>
                    </m:oMath>
                  </m:oMathPara>
                </a14:m>
                <a:endParaRPr lang="en-ZA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6534" y="4829279"/>
                <a:ext cx="952312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002" y="5449591"/>
            <a:ext cx="11222016" cy="12098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0993" y="3565425"/>
            <a:ext cx="7078063" cy="15813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176" y="2088374"/>
            <a:ext cx="11269648" cy="11145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305" y="3410128"/>
            <a:ext cx="4299208" cy="18880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190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7350" y="150035"/>
            <a:ext cx="115760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7200" dirty="0">
                <a:solidFill>
                  <a:srgbClr val="F5F5F5"/>
                </a:solidFill>
                <a:latin typeface="Bahnschrift SemiBold Condensed" panose="020B0502040204020203" pitchFamily="34" charset="0"/>
                <a:ea typeface="+mj-ea"/>
                <a:cs typeface="+mj-cs"/>
              </a:rPr>
              <a:t>INTERACTIONS SOLVE ALL PROBLEMS?</a:t>
            </a:r>
            <a:endParaRPr lang="en-ZA" sz="2400" dirty="0">
              <a:solidFill>
                <a:srgbClr val="F5F5F5"/>
              </a:solidFill>
            </a:endParaRPr>
          </a:p>
        </p:txBody>
      </p:sp>
      <p:sp>
        <p:nvSpPr>
          <p:cNvPr id="5" name="Lightning Bolt 4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Lightning Bolt 5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Rectangle 11"/>
          <p:cNvSpPr/>
          <p:nvPr/>
        </p:nvSpPr>
        <p:spPr>
          <a:xfrm>
            <a:off x="4228306" y="1273985"/>
            <a:ext cx="4294189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287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Condensed" panose="020B0502040204020203" pitchFamily="34" charset="0"/>
                <a:ea typeface="+mj-ea"/>
                <a:cs typeface="+mj-cs"/>
              </a:rPr>
              <a:t>42</a:t>
            </a:r>
            <a:endParaRPr lang="en-ZA" sz="6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54351" y="5411347"/>
            <a:ext cx="6642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7200" dirty="0">
                <a:solidFill>
                  <a:srgbClr val="FF0000"/>
                </a:solidFill>
                <a:latin typeface="Bahnschrift SemiBold Condensed" panose="020B0502040204020203" pitchFamily="34" charset="0"/>
                <a:ea typeface="+mj-ea"/>
                <a:cs typeface="+mj-cs"/>
              </a:rPr>
              <a:t>NO, OF COURSE NOT…</a:t>
            </a:r>
            <a:endParaRPr lang="en-ZA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08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34565" y="466724"/>
            <a:ext cx="9957435" cy="62233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95250" y="-133349"/>
            <a:ext cx="12353925" cy="713105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86345" y="2274838"/>
            <a:ext cx="94928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7200" dirty="0">
                <a:solidFill>
                  <a:srgbClr val="F5F5F5"/>
                </a:solidFill>
                <a:latin typeface="Bahnschrift SemiCondensed" panose="020B0502040204020203" pitchFamily="34" charset="0"/>
                <a:cs typeface="Calibri Light" panose="020F0302020204030204" pitchFamily="34" charset="0"/>
              </a:rPr>
              <a:t>3. NEGATIVE ENERGIES 	 AND ITS CONSEQUENCES</a:t>
            </a:r>
          </a:p>
        </p:txBody>
      </p:sp>
      <p:sp>
        <p:nvSpPr>
          <p:cNvPr id="5" name="Lightning Bolt 4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96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ghtning Bolt 4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70671" y="1354958"/>
                <a:ext cx="11148461" cy="89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ZA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In interacting dark energy</a:t>
                </a:r>
                <a:r>
                  <a:rPr kumimoji="0" lang="en-ZA" sz="26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 models, the total </a:t>
                </a:r>
                <a:r>
                  <a:rPr kumimoji="0" lang="en-ZA" sz="26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dar</a:t>
                </a:r>
                <a:r>
                  <a:rPr lang="en-ZA" sz="2600" dirty="0">
                    <a:solidFill>
                      <a:prstClr val="white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k sector is conserved. Energy lost </a:t>
                </a:r>
                <a14:m>
                  <m:oMath xmlns:m="http://schemas.openxmlformats.org/officeDocument/2006/math">
                    <m:r>
                      <a:rPr lang="en-ZA" sz="26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𝑄</m:t>
                    </m:r>
                  </m:oMath>
                </a14:m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 by 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DM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 is gained</a:t>
                </a:r>
                <a:r>
                  <a:rPr kumimoji="0" lang="en-US" sz="26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 by </a:t>
                </a:r>
                <a:r>
                  <a:rPr kumimoji="0" lang="en-US" sz="2600" b="0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DE</a:t>
                </a:r>
                <a:r>
                  <a:rPr kumimoji="0" lang="en-US" sz="26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, and vice versa.</a:t>
                </a:r>
                <a:endPara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Light" panose="020B0502040204020203" pitchFamily="34" charset="0"/>
                  <a:ea typeface="+mn-ea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671" y="1354958"/>
                <a:ext cx="11148461" cy="892552"/>
              </a:xfrm>
              <a:prstGeom prst="rect">
                <a:avLst/>
              </a:prstGeom>
              <a:blipFill>
                <a:blip r:embed="rId2"/>
                <a:stretch>
                  <a:fillRect l="-820" t="-6122" b="-15646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5661707" y="2369224"/>
                <a:ext cx="535123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kumimoji="0" lang="en-ZA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kumimoji="0" lang="en-ZA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kumimoji="0" lang="en-ZA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0" lang="en-ZA" sz="2800" b="0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de</m:t>
                              </m:r>
                            </m:sub>
                          </m:sSub>
                        </m:e>
                      </m:acc>
                      <m:r>
                        <a:rPr kumimoji="0" lang="en-ZA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+3</m:t>
                      </m:r>
                      <m:r>
                        <a:rPr kumimoji="0" lang="en-ZA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𝐻</m:t>
                      </m:r>
                      <m:sSub>
                        <m:sSubPr>
                          <m:ctrlPr>
                            <a:rPr kumimoji="0" lang="en-ZA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kumimoji="0" lang="en-ZA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ZA" sz="28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de</m:t>
                          </m:r>
                        </m:sub>
                      </m:sSub>
                      <m:d>
                        <m:dPr>
                          <m:ctrlPr>
                            <a:rPr kumimoji="0" lang="en-ZA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dPr>
                        <m:e>
                          <m:r>
                            <a:rPr lang="en-ZA" sz="2800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en-ZA" sz="2800" i="1" dirty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ZA" sz="2800" i="1" dirty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ZA" sz="2800" i="0" dirty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de</m:t>
                              </m:r>
                            </m:sub>
                          </m:sSub>
                        </m:e>
                      </m:d>
                      <m:r>
                        <a:rPr kumimoji="0" lang="en-ZA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</m:t>
                      </m:r>
                      <m:r>
                        <a:rPr kumimoji="0" lang="en-ZA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kumimoji="0" lang="en-ZA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Q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1707" y="2369224"/>
                <a:ext cx="5351236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2448606" y="2396763"/>
                <a:ext cx="389330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kumimoji="0" lang="en-ZA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0" lang="en-ZA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 Light" panose="020F0302020204030204" pitchFamily="34" charset="0"/>
                              </a:rPr>
                            </m:ctrlPr>
                          </m:sSubPr>
                          <m:e>
                            <m:r>
                              <a:rPr kumimoji="0" lang="en-ZA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 Light" panose="020F0302020204030204" pitchFamily="34" charset="0"/>
                              </a:rPr>
                              <m:t>𝜌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en-ZA" sz="2800" b="0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 Light" panose="020F0302020204030204" pitchFamily="34" charset="0"/>
                              </a:rPr>
                              <m:t>dm</m:t>
                            </m:r>
                          </m:sub>
                        </m:sSub>
                      </m:e>
                    </m:acc>
                    <m:r>
                      <a:rPr kumimoji="0" lang="en-ZA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+3</m:t>
                    </m:r>
                    <m:r>
                      <a:rPr kumimoji="0" lang="en-ZA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𝐻</m:t>
                    </m:r>
                    <m:sSub>
                      <m:sSubPr>
                        <m:ctrlPr>
                          <a:rPr kumimoji="0" lang="en-ZA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kumimoji="0" lang="en-ZA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𝜌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ZA" sz="28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dm</m:t>
                        </m:r>
                      </m:sub>
                    </m:sSub>
                    <m:r>
                      <a:rPr kumimoji="0" lang="en-ZA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kumimoji="0" lang="en-ZA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Q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  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;</a:t>
                </a: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8606" y="2396763"/>
                <a:ext cx="3893300" cy="523220"/>
              </a:xfrm>
              <a:prstGeom prst="rect">
                <a:avLst/>
              </a:prstGeom>
              <a:blipFill>
                <a:blip r:embed="rId4"/>
                <a:stretch>
                  <a:fillRect t="-12791" b="-30233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/>
          <p:cNvSpPr/>
          <p:nvPr/>
        </p:nvSpPr>
        <p:spPr>
          <a:xfrm>
            <a:off x="1286426" y="154629"/>
            <a:ext cx="93815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7200" dirty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CONSERVING THE DARK SECTOR</a:t>
            </a:r>
            <a:endParaRPr kumimoji="0" lang="en-ZA" sz="24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710398" y="3261319"/>
                <a:ext cx="853362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ZA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Q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 must have units: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energy per volume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per second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SemiLight" panose="020B0502040204020203" pitchFamily="34" charset="0"/>
                  <a:ea typeface="+mn-ea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0398" y="3261319"/>
                <a:ext cx="8533629" cy="523220"/>
              </a:xfrm>
              <a:prstGeom prst="rect">
                <a:avLst/>
              </a:prstGeom>
              <a:blipFill>
                <a:blip r:embed="rId5"/>
                <a:stretch>
                  <a:fillRect t="-13953" b="-30233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394397" y="4139570"/>
                <a:ext cx="5495603" cy="763094"/>
              </a:xfrm>
              <a:prstGeom prst="rect">
                <a:avLst/>
              </a:prstGeom>
              <a:ln w="28575">
                <a:solidFill>
                  <a:srgbClr val="FFFF0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ZA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 Light" panose="020F0302020204030204" pitchFamily="34" charset="0"/>
                        </a:rPr>
                        <m:t>Ansatz</m:t>
                      </m:r>
                      <m:r>
                        <a:rPr kumimoji="0" lang="en-ZA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 Light" panose="020F0302020204030204" pitchFamily="34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kumimoji="0" lang="en-ZA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 Light" panose="020F0302020204030204" pitchFamily="34" charset="0"/>
                        </a:rPr>
                        <m:t>Q</m:t>
                      </m:r>
                      <m:r>
                        <a:rPr kumimoji="0" lang="en-ZA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 Light" panose="020F0302020204030204" pitchFamily="34" charset="0"/>
                        </a:rPr>
                        <m:t>∝</m:t>
                      </m:r>
                      <m:r>
                        <a:rPr kumimoji="0" lang="en-ZA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 Light" panose="020F0302020204030204" pitchFamily="34" charset="0"/>
                        </a:rPr>
                        <m:t>𝛿</m:t>
                      </m:r>
                      <m:r>
                        <a:rPr kumimoji="0" lang="en-ZA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 Light" panose="020F0302020204030204" pitchFamily="34" charset="0"/>
                        </a:rPr>
                        <m:t>  </m:t>
                      </m:r>
                      <m:r>
                        <a:rPr kumimoji="0" lang="en-ZA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 Light" panose="020F0302020204030204" pitchFamily="34" charset="0"/>
                        </a:rPr>
                        <m:t>𝐻</m:t>
                      </m:r>
                      <m:r>
                        <a:rPr kumimoji="0" lang="en-ZA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 Light" panose="020F0302020204030204" pitchFamily="34" charset="0"/>
                        </a:rPr>
                        <m:t> </m:t>
                      </m:r>
                      <m:sSub>
                        <m:sSubPr>
                          <m:ctrlPr>
                            <a:rPr kumimoji="0" lang="en-ZA" sz="4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kumimoji="0" lang="en-ZA" sz="4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 Light" panose="020F0302020204030204" pitchFamily="34" charset="0"/>
                            </a:rPr>
                            <m:t>𝜌</m:t>
                          </m:r>
                        </m:e>
                        <m:sub>
                          <m:r>
                            <a:rPr kumimoji="0" lang="en-ZA" sz="4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 Light" panose="020F0302020204030204" pitchFamily="34" charset="0"/>
                            </a:rPr>
                            <m:t>𝑑𝑚</m:t>
                          </m:r>
                          <m:r>
                            <a:rPr kumimoji="0" lang="en-ZA" sz="4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 Light" panose="020F0302020204030204" pitchFamily="34" charset="0"/>
                            </a:rPr>
                            <m:t>/</m:t>
                          </m:r>
                          <m:r>
                            <a:rPr kumimoji="0" lang="en-ZA" sz="4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 Light" panose="020F0302020204030204" pitchFamily="34" charset="0"/>
                            </a:rPr>
                            <m:t>𝑑𝑒</m:t>
                          </m:r>
                        </m:sub>
                      </m:sSub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Bahnschrift SemiLight" panose="020B0502040204020203" pitchFamily="34" charset="0"/>
                  <a:ea typeface="+mn-ea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4397" y="4139570"/>
                <a:ext cx="5495603" cy="76309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710398" y="5537228"/>
                <a:ext cx="55579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32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𝑄</m:t>
                      </m:r>
                    </m:oMath>
                  </m:oMathPara>
                </a14:m>
                <a:endParaRPr lang="en-ZA" sz="24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0398" y="5537228"/>
                <a:ext cx="555793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084064" y="5320166"/>
                <a:ext cx="758393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ZA" sz="2800" b="0" i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&gt;0</m:t>
                    </m:r>
                  </m:oMath>
                </a14:m>
                <a:r>
                  <a:rPr lang="en-ZA" sz="2800" dirty="0">
                    <a:solidFill>
                      <a:srgbClr val="92D050"/>
                    </a:solidFill>
                  </a:rPr>
                  <a:t>  Dark Energy </a:t>
                </a:r>
                <a14:m>
                  <m:oMath xmlns:m="http://schemas.openxmlformats.org/officeDocument/2006/math">
                    <m:r>
                      <a:rPr lang="en-ZA" sz="2800" i="1" dirty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ZA" sz="2800" b="0" i="1" dirty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ZA" sz="2800" dirty="0">
                    <a:solidFill>
                      <a:srgbClr val="92D050"/>
                    </a:solidFill>
                  </a:rPr>
                  <a:t> Dark Matter (</a:t>
                </a:r>
                <a:r>
                  <a:rPr lang="en-ZA" sz="2800" dirty="0" err="1">
                    <a:solidFill>
                      <a:srgbClr val="92D050"/>
                    </a:solidFill>
                  </a:rPr>
                  <a:t>iDEDM</a:t>
                </a:r>
                <a:r>
                  <a:rPr lang="en-ZA" sz="2800" dirty="0">
                    <a:solidFill>
                      <a:srgbClr val="92D050"/>
                    </a:solidFill>
                  </a:rPr>
                  <a:t> regime) </a:t>
                </a: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4064" y="5320166"/>
                <a:ext cx="7583936" cy="523220"/>
              </a:xfrm>
              <a:prstGeom prst="rect">
                <a:avLst/>
              </a:prstGeom>
              <a:blipFill>
                <a:blip r:embed="rId8"/>
                <a:stretch>
                  <a:fillRect t="-11628" r="-643" b="-32558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3084064" y="5815847"/>
                <a:ext cx="758393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ZA" sz="2800" b="0" i="0" smtClean="0">
                        <a:solidFill>
                          <a:srgbClr val="FE558D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&lt;</m:t>
                    </m:r>
                    <m:r>
                      <a:rPr lang="en-ZA" sz="2800" smtClean="0">
                        <a:solidFill>
                          <a:srgbClr val="FE558D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0</m:t>
                    </m:r>
                  </m:oMath>
                </a14:m>
                <a:r>
                  <a:rPr lang="en-ZA" sz="2800" dirty="0">
                    <a:solidFill>
                      <a:srgbClr val="FE558D"/>
                    </a:solidFill>
                  </a:rPr>
                  <a:t>  Dark Matter </a:t>
                </a:r>
                <a14:m>
                  <m:oMath xmlns:m="http://schemas.openxmlformats.org/officeDocument/2006/math">
                    <m:r>
                      <a:rPr lang="en-ZA" sz="2800" i="1" dirty="0">
                        <a:solidFill>
                          <a:srgbClr val="FE558D"/>
                        </a:solidFill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ZA" sz="2800" dirty="0">
                    <a:solidFill>
                      <a:srgbClr val="FE558D"/>
                    </a:solidFill>
                  </a:rPr>
                  <a:t> Dark Energy (</a:t>
                </a:r>
                <a:r>
                  <a:rPr lang="en-ZA" sz="2800" dirty="0" err="1">
                    <a:solidFill>
                      <a:srgbClr val="FE558D"/>
                    </a:solidFill>
                  </a:rPr>
                  <a:t>iDMDE</a:t>
                </a:r>
                <a:r>
                  <a:rPr lang="en-ZA" sz="2800" dirty="0">
                    <a:solidFill>
                      <a:srgbClr val="FE558D"/>
                    </a:solidFill>
                  </a:rPr>
                  <a:t> regime) </a:t>
                </a: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4064" y="5815847"/>
                <a:ext cx="7583936" cy="523220"/>
              </a:xfrm>
              <a:prstGeom prst="rect">
                <a:avLst/>
              </a:prstGeom>
              <a:blipFill>
                <a:blip r:embed="rId9"/>
                <a:stretch>
                  <a:fillRect t="-10465" r="-643" b="-32558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Left Brace 20"/>
          <p:cNvSpPr/>
          <p:nvPr/>
        </p:nvSpPr>
        <p:spPr>
          <a:xfrm>
            <a:off x="2293489" y="5320166"/>
            <a:ext cx="790575" cy="1018901"/>
          </a:xfrm>
          <a:prstGeom prst="lef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9089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8" grpId="0"/>
      <p:bldP spid="33" grpId="0"/>
      <p:bldP spid="15" grpId="0"/>
      <p:bldP spid="16" grpId="0" animBg="1"/>
      <p:bldP spid="17" grpId="0"/>
      <p:bldP spid="18" grpId="0"/>
      <p:bldP spid="20" grpId="0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0110" y="180547"/>
            <a:ext cx="1276003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6600" dirty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ENERGY TRANSFER </a:t>
            </a:r>
            <a:r>
              <a:rPr lang="en-ZA" sz="6600" noProof="0" dirty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BRAKING MECHANISM</a:t>
            </a:r>
            <a:endParaRPr kumimoji="0" lang="en-ZA" sz="66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  <p:sp>
        <p:nvSpPr>
          <p:cNvPr id="5" name="Lightning Bolt 4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0110" y="1191468"/>
            <a:ext cx="1081324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ZA" sz="260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Consider a volume element for a model where Q is proportional to DE: 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4481812" y="2299464"/>
            <a:ext cx="2984791" cy="27549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1" name="Oval 40"/>
          <p:cNvSpPr/>
          <p:nvPr/>
        </p:nvSpPr>
        <p:spPr>
          <a:xfrm>
            <a:off x="5308623" y="3053682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5626767" y="3383924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5624" y="2443514"/>
            <a:ext cx="1553097" cy="1480860"/>
          </a:xfrm>
          <a:prstGeom prst="rect">
            <a:avLst/>
          </a:prstGeom>
        </p:spPr>
      </p:pic>
      <p:sp>
        <p:nvSpPr>
          <p:cNvPr id="44" name="Oval 43"/>
          <p:cNvSpPr/>
          <p:nvPr/>
        </p:nvSpPr>
        <p:spPr>
          <a:xfrm>
            <a:off x="5290070" y="2942712"/>
            <a:ext cx="252202" cy="23233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5895012" y="3487708"/>
            <a:ext cx="252202" cy="23233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5599711" y="3220434"/>
            <a:ext cx="252202" cy="23233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4558370" y="3880222"/>
                <a:ext cx="2906630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0" lang="en-Z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kumimoji="0" lang="en-Z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𝜌</m:t>
                        </m:r>
                      </m:e>
                      <m:sub>
                        <m:r>
                          <a:rPr kumimoji="0" lang="en-Z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𝑑</m:t>
                        </m:r>
                        <m:r>
                          <a:rPr kumimoji="0" lang="en-Z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𝑒</m:t>
                        </m:r>
                      </m:sub>
                    </m:sSub>
                    <m:r>
                      <a:rPr kumimoji="0" lang="en-ZA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=0</m:t>
                    </m:r>
                  </m:oMath>
                </a14:m>
                <a:r>
                  <a:rPr kumimoji="0" lang="en-ZA" sz="2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 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ZA" sz="28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en-ZA" sz="2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𝜌</m:t>
                        </m:r>
                      </m:e>
                      <m:sub>
                        <m:r>
                          <a:rPr lang="en-ZA" sz="2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𝑑𝑚</m:t>
                        </m:r>
                      </m:sub>
                    </m:sSub>
                    <m:r>
                      <a:rPr lang="en-ZA" sz="28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&gt;0</m:t>
                    </m:r>
                  </m:oMath>
                </a14:m>
                <a:endParaRPr lang="en-ZA" sz="2800" dirty="0">
                  <a:solidFill>
                    <a:srgbClr val="8DC6D5"/>
                  </a:solidFill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8370" y="3880222"/>
                <a:ext cx="2906630" cy="954107"/>
              </a:xfrm>
              <a:prstGeom prst="rect">
                <a:avLst/>
              </a:prstGeom>
              <a:blipFill>
                <a:blip r:embed="rId3"/>
                <a:stretch>
                  <a:fillRect t="-6410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4513806" y="4374534"/>
                <a:ext cx="3029355" cy="4832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ZA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𝑄</m:t>
                    </m:r>
                    <m:r>
                      <a:rPr kumimoji="0" lang="en-ZA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=0 </m:t>
                    </m:r>
                    <m:r>
                      <a:rPr kumimoji="0" lang="en-ZA" sz="2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kumimoji="0" lang="en-ZA" sz="2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no</m:t>
                    </m:r>
                    <m:r>
                      <a:rPr kumimoji="0" lang="en-ZA" sz="2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ZA" sz="2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transfer</m:t>
                    </m:r>
                    <m:r>
                      <a:rPr kumimoji="0" lang="en-ZA" sz="2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)</m:t>
                    </m:r>
                  </m:oMath>
                </a14:m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ahnschrift SemiBold" panose="020B0502040204020203" pitchFamily="34" charset="0"/>
                    <a:ea typeface="+mn-ea"/>
                    <a:cs typeface="+mn-cs"/>
                  </a:rPr>
                  <a:t> </a:t>
                </a: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3806" y="4374534"/>
                <a:ext cx="3029355" cy="48320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ight Arrow 49"/>
          <p:cNvSpPr/>
          <p:nvPr/>
        </p:nvSpPr>
        <p:spPr>
          <a:xfrm>
            <a:off x="3705932" y="3196413"/>
            <a:ext cx="744093" cy="690879"/>
          </a:xfrm>
          <a:prstGeom prst="rightArrow">
            <a:avLst/>
          </a:prstGeom>
          <a:solidFill>
            <a:schemeClr val="tx1"/>
          </a:solidFill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1" name="Right Arrow 50"/>
          <p:cNvSpPr/>
          <p:nvPr/>
        </p:nvSpPr>
        <p:spPr>
          <a:xfrm>
            <a:off x="7589298" y="3255977"/>
            <a:ext cx="744093" cy="690879"/>
          </a:xfrm>
          <a:prstGeom prst="rightArrow">
            <a:avLst/>
          </a:prstGeom>
          <a:solidFill>
            <a:schemeClr val="tx1"/>
          </a:solidFill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667037" y="2299464"/>
            <a:ext cx="2984791" cy="27549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3" name="Oval 52"/>
          <p:cNvSpPr/>
          <p:nvPr/>
        </p:nvSpPr>
        <p:spPr>
          <a:xfrm>
            <a:off x="1452907" y="3053682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771051" y="3383924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908" y="2443514"/>
            <a:ext cx="1553097" cy="1480860"/>
          </a:xfrm>
          <a:prstGeom prst="rect">
            <a:avLst/>
          </a:prstGeom>
        </p:spPr>
      </p:pic>
      <p:sp>
        <p:nvSpPr>
          <p:cNvPr id="56" name="Oval 55"/>
          <p:cNvSpPr/>
          <p:nvPr/>
        </p:nvSpPr>
        <p:spPr>
          <a:xfrm>
            <a:off x="1434354" y="2942712"/>
            <a:ext cx="252202" cy="23233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2039296" y="3487708"/>
            <a:ext cx="252202" cy="23233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/>
              <p:cNvSpPr/>
              <p:nvPr/>
            </p:nvSpPr>
            <p:spPr>
              <a:xfrm>
                <a:off x="702654" y="3880222"/>
                <a:ext cx="2908232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0" lang="en-Z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kumimoji="0" lang="en-Z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𝜌</m:t>
                        </m:r>
                      </m:e>
                      <m:sub>
                        <m:r>
                          <a:rPr kumimoji="0" lang="en-Z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𝑑</m:t>
                        </m:r>
                        <m:r>
                          <a:rPr kumimoji="0" lang="en-Z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𝑒</m:t>
                        </m:r>
                      </m:sub>
                    </m:sSub>
                    <m:r>
                      <a:rPr kumimoji="0" lang="en-ZA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&gt;0</m:t>
                    </m:r>
                  </m:oMath>
                </a14:m>
                <a:r>
                  <a:rPr kumimoji="0" lang="en-ZA" sz="2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 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ZA" sz="28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en-ZA" sz="2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𝜌</m:t>
                        </m:r>
                      </m:e>
                      <m:sub>
                        <m:r>
                          <a:rPr lang="en-ZA" sz="2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𝑑𝑚</m:t>
                        </m:r>
                      </m:sub>
                    </m:sSub>
                    <m:r>
                      <a:rPr lang="en-ZA" sz="28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&gt;0</m:t>
                    </m:r>
                  </m:oMath>
                </a14:m>
                <a:endParaRPr lang="en-ZA"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9" name="Rectangle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654" y="3880222"/>
                <a:ext cx="2908232" cy="954107"/>
              </a:xfrm>
              <a:prstGeom prst="rect">
                <a:avLst/>
              </a:prstGeom>
              <a:blipFill>
                <a:blip r:embed="rId5"/>
                <a:stretch>
                  <a:fillRect t="-6410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/>
              <p:cNvSpPr/>
              <p:nvPr/>
            </p:nvSpPr>
            <p:spPr>
              <a:xfrm>
                <a:off x="708200" y="4375794"/>
                <a:ext cx="2897140" cy="4832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ZA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𝑄</m:t>
                    </m:r>
                    <m:r>
                      <a:rPr kumimoji="0" lang="en-ZA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&gt;0 (</m:t>
                    </m:r>
                    <m:r>
                      <m:rPr>
                        <m:sty m:val="p"/>
                      </m:rPr>
                      <a:rPr kumimoji="0" lang="en-ZA" sz="2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DE</m:t>
                    </m:r>
                    <m:r>
                      <a:rPr kumimoji="0" lang="en-ZA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→</m:t>
                    </m:r>
                    <m:r>
                      <m:rPr>
                        <m:sty m:val="p"/>
                      </m:rPr>
                      <a:rPr kumimoji="0" lang="en-ZA" sz="2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DM</m:t>
                    </m:r>
                    <m:r>
                      <a:rPr kumimoji="0" lang="en-ZA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)</m:t>
                    </m:r>
                  </m:oMath>
                </a14:m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ahnschrift SemiBold" panose="020B0502040204020203" pitchFamily="34" charset="0"/>
                    <a:ea typeface="+mn-ea"/>
                    <a:cs typeface="+mn-cs"/>
                  </a:rPr>
                  <a:t> </a:t>
                </a: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1" name="Rectangle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200" y="4375794"/>
                <a:ext cx="2897140" cy="48320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Rounded Rectangle 61"/>
          <p:cNvSpPr/>
          <p:nvPr/>
        </p:nvSpPr>
        <p:spPr>
          <a:xfrm>
            <a:off x="8456086" y="2299464"/>
            <a:ext cx="2984791" cy="27549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3" name="Oval 62"/>
          <p:cNvSpPr/>
          <p:nvPr/>
        </p:nvSpPr>
        <p:spPr>
          <a:xfrm>
            <a:off x="9282897" y="3053682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9601041" y="3383924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898" y="2443514"/>
            <a:ext cx="1553097" cy="1480860"/>
          </a:xfrm>
          <a:prstGeom prst="rect">
            <a:avLst/>
          </a:prstGeom>
        </p:spPr>
      </p:pic>
      <p:sp>
        <p:nvSpPr>
          <p:cNvPr id="66" name="Oval 65"/>
          <p:cNvSpPr/>
          <p:nvPr/>
        </p:nvSpPr>
        <p:spPr>
          <a:xfrm>
            <a:off x="9264344" y="2942712"/>
            <a:ext cx="252202" cy="23233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9869286" y="3487708"/>
            <a:ext cx="252202" cy="23233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9573985" y="3220434"/>
            <a:ext cx="252202" cy="23233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8532644" y="3880222"/>
                <a:ext cx="2908232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0" lang="en-Z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kumimoji="0" lang="en-Z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𝜌</m:t>
                        </m:r>
                      </m:e>
                      <m:sub>
                        <m:r>
                          <a:rPr kumimoji="0" lang="en-Z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𝑑</m:t>
                        </m:r>
                        <m:r>
                          <a:rPr kumimoji="0" lang="en-Z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𝑒</m:t>
                        </m:r>
                      </m:sub>
                    </m:sSub>
                    <m:r>
                      <a:rPr kumimoji="0" lang="en-ZA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=0</m:t>
                    </m:r>
                  </m:oMath>
                </a14:m>
                <a:r>
                  <a:rPr kumimoji="0" lang="en-ZA" sz="2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 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ZA" sz="28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en-ZA" sz="2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𝜌</m:t>
                        </m:r>
                      </m:e>
                      <m:sub>
                        <m:r>
                          <a:rPr lang="en-ZA" sz="2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𝑑𝑚</m:t>
                        </m:r>
                      </m:sub>
                    </m:sSub>
                    <m:r>
                      <a:rPr lang="en-ZA" sz="28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&gt;0</m:t>
                    </m:r>
                  </m:oMath>
                </a14:m>
                <a:endParaRPr lang="en-ZA"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2644" y="3880222"/>
                <a:ext cx="2908232" cy="954107"/>
              </a:xfrm>
              <a:prstGeom prst="rect">
                <a:avLst/>
              </a:prstGeom>
              <a:blipFill>
                <a:blip r:embed="rId7"/>
                <a:stretch>
                  <a:fillRect t="-6410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Rectangle 69"/>
          <p:cNvSpPr/>
          <p:nvPr/>
        </p:nvSpPr>
        <p:spPr>
          <a:xfrm>
            <a:off x="1724456" y="3183944"/>
            <a:ext cx="262710" cy="232336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8480709" y="4351120"/>
                <a:ext cx="3029355" cy="4832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ZA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𝑄</m:t>
                    </m:r>
                    <m:r>
                      <a:rPr kumimoji="0" lang="en-ZA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=0 </m:t>
                    </m:r>
                    <m:r>
                      <a:rPr kumimoji="0" lang="en-ZA" sz="2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kumimoji="0" lang="en-ZA" sz="2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no</m:t>
                    </m:r>
                    <m:r>
                      <a:rPr kumimoji="0" lang="en-ZA" sz="2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ZA" sz="2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transfer</m:t>
                    </m:r>
                    <m:r>
                      <a:rPr kumimoji="0" lang="en-ZA" sz="2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)</m:t>
                    </m:r>
                  </m:oMath>
                </a14:m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ahnschrift SemiBold" panose="020B0502040204020203" pitchFamily="34" charset="0"/>
                    <a:ea typeface="+mn-ea"/>
                    <a:cs typeface="+mn-cs"/>
                  </a:rPr>
                  <a:t> </a:t>
                </a: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0709" y="4351120"/>
                <a:ext cx="3029355" cy="48320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850100" y="1553383"/>
            <a:ext cx="10826984" cy="819926"/>
            <a:chOff x="850100" y="1644823"/>
            <a:chExt cx="10826984" cy="819926"/>
          </a:xfrm>
        </p:grpSpPr>
        <p:sp>
          <p:nvSpPr>
            <p:cNvPr id="28" name="Right Arrow 27"/>
            <p:cNvSpPr/>
            <p:nvPr/>
          </p:nvSpPr>
          <p:spPr>
            <a:xfrm>
              <a:off x="850100" y="1644823"/>
              <a:ext cx="10826984" cy="819926"/>
            </a:xfrm>
            <a:prstGeom prst="rightArrow">
              <a:avLst/>
            </a:prstGeom>
            <a:solidFill>
              <a:schemeClr val="tx1"/>
            </a:solidFill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Rectangle 106"/>
                <p:cNvSpPr/>
                <p:nvPr/>
              </p:nvSpPr>
              <p:spPr>
                <a:xfrm>
                  <a:off x="886475" y="1847920"/>
                  <a:ext cx="125707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ZA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Present</m:t>
                        </m:r>
                      </m:oMath>
                    </m:oMathPara>
                  </a14:m>
                  <a:endParaRPr lang="en-ZA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Rectangle 10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475" y="1847920"/>
                  <a:ext cx="1257075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Rectangle 111"/>
                <p:cNvSpPr/>
                <p:nvPr/>
              </p:nvSpPr>
              <p:spPr>
                <a:xfrm>
                  <a:off x="9933774" y="1833301"/>
                  <a:ext cx="113204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ZA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Future</m:t>
                        </m:r>
                      </m:oMath>
                    </m:oMathPara>
                  </a14:m>
                  <a:endParaRPr lang="en-ZA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12" name="Rectangle 1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33774" y="1833301"/>
                  <a:ext cx="1132041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Rectangle 112"/>
                <p:cNvSpPr/>
                <p:nvPr/>
              </p:nvSpPr>
              <p:spPr>
                <a:xfrm>
                  <a:off x="3996137" y="1833301"/>
                  <a:ext cx="368985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ZA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Universe</m:t>
                        </m:r>
                        <m:r>
                          <a:rPr lang="en-ZA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ZA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expands</m:t>
                        </m:r>
                        <m:r>
                          <a:rPr lang="en-ZA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 (</m:t>
                        </m:r>
                        <m:r>
                          <m:rPr>
                            <m:sty m:val="p"/>
                          </m:rPr>
                          <a:rPr lang="en-ZA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H</m:t>
                        </m:r>
                        <m:r>
                          <a:rPr lang="en-ZA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&gt;0)</m:t>
                        </m:r>
                      </m:oMath>
                    </m:oMathPara>
                  </a14:m>
                  <a:endParaRPr lang="en-ZA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13" name="Rectangle 1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96137" y="1833301"/>
                  <a:ext cx="3689856" cy="461665"/>
                </a:xfrm>
                <a:prstGeom prst="rect">
                  <a:avLst/>
                </a:prstGeom>
                <a:blipFill>
                  <a:blip r:embed="rId11"/>
                  <a:stretch>
                    <a:fillRect r="-165" b="-18667"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4" name="Rounded Rectangle 113"/>
          <p:cNvSpPr/>
          <p:nvPr/>
        </p:nvSpPr>
        <p:spPr>
          <a:xfrm>
            <a:off x="702654" y="5173110"/>
            <a:ext cx="10771266" cy="98327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Rectangle 114"/>
              <p:cNvSpPr/>
              <p:nvPr/>
            </p:nvSpPr>
            <p:spPr>
              <a:xfrm>
                <a:off x="692545" y="5142627"/>
                <a:ext cx="3149901" cy="7568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kumimoji="0" lang="en-ZA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ZA" sz="36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𝑄</m:t>
                    </m:r>
                    <m:r>
                      <a:rPr kumimoji="0" lang="en-ZA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=3</m:t>
                    </m:r>
                    <m:groupChr>
                      <m:groupChrPr>
                        <m:chr m:val="⏟"/>
                        <m:ctrlPr>
                          <a:rPr lang="en-ZA" sz="3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groupChrPr>
                      <m:e>
                        <m:r>
                          <a:rPr lang="en-ZA" sz="3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𝛿</m:t>
                        </m:r>
                      </m:e>
                    </m:groupChr>
                    <m:r>
                      <a:rPr kumimoji="0" lang="en-ZA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𝐻</m:t>
                    </m:r>
                    <m:sSub>
                      <m:sSubPr>
                        <m:ctrlPr>
                          <a:rPr kumimoji="0" lang="en-ZA" sz="36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kumimoji="0" lang="en-ZA" sz="3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𝜌</m:t>
                        </m:r>
                      </m:e>
                      <m:sub>
                        <m:r>
                          <a:rPr kumimoji="0" lang="en-ZA" sz="3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𝑑𝑒</m:t>
                        </m:r>
                        <m:r>
                          <a:rPr kumimoji="0" lang="en-ZA" sz="3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kumimoji="0" lang="en-ZA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</a:t>
                </a:r>
                <a:endParaRPr kumimoji="0" lang="en-ZA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5" name="Rectangle 1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545" y="5142627"/>
                <a:ext cx="3149901" cy="75687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6" name="Rectangle 115"/>
          <p:cNvSpPr/>
          <p:nvPr/>
        </p:nvSpPr>
        <p:spPr>
          <a:xfrm>
            <a:off x="8071436" y="5541407"/>
            <a:ext cx="262710" cy="232336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/>
              <p:cNvSpPr/>
              <p:nvPr/>
            </p:nvSpPr>
            <p:spPr>
              <a:xfrm>
                <a:off x="8333391" y="5314959"/>
                <a:ext cx="128477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lang="en-ZA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=</m:t>
                          </m:r>
                          <m:r>
                            <a:rPr lang="en-ZA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𝜌</m:t>
                          </m:r>
                        </m:e>
                        <m:sub>
                          <m:r>
                            <a:rPr lang="en-ZA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𝑑𝑒</m:t>
                          </m:r>
                        </m:sub>
                      </m:sSub>
                    </m:oMath>
                  </m:oMathPara>
                </a14:m>
                <a:endParaRPr lang="en-Z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7" name="Rectangle 1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3391" y="5314959"/>
                <a:ext cx="1284775" cy="5847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Rectangle 122"/>
              <p:cNvSpPr/>
              <p:nvPr/>
            </p:nvSpPr>
            <p:spPr>
              <a:xfrm>
                <a:off x="9977061" y="5314959"/>
                <a:ext cx="139948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lang="en-ZA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=</m:t>
                          </m:r>
                          <m:r>
                            <a:rPr lang="en-ZA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𝜌</m:t>
                          </m:r>
                        </m:e>
                        <m:sub>
                          <m:r>
                            <a:rPr lang="en-ZA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𝑑</m:t>
                          </m:r>
                          <m:r>
                            <a:rPr lang="en-ZA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Z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3" name="Rectangle 1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7061" y="5314959"/>
                <a:ext cx="1399486" cy="5847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4" name="Oval 123"/>
          <p:cNvSpPr/>
          <p:nvPr/>
        </p:nvSpPr>
        <p:spPr>
          <a:xfrm>
            <a:off x="9743994" y="5536661"/>
            <a:ext cx="252202" cy="23233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25" name="Picture 1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546" y="5367521"/>
            <a:ext cx="548110" cy="522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Rectangle 125"/>
              <p:cNvSpPr/>
              <p:nvPr/>
            </p:nvSpPr>
            <p:spPr>
              <a:xfrm>
                <a:off x="4766326" y="5378279"/>
                <a:ext cx="308648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ZA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volume</m:t>
                      </m:r>
                      <m:r>
                        <a:rPr lang="en-ZA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ZA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element</m:t>
                      </m:r>
                    </m:oMath>
                  </m:oMathPara>
                </a14:m>
                <a:endParaRPr lang="en-Z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6" name="Rectangle 1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6326" y="5378279"/>
                <a:ext cx="3086486" cy="52322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Rectangle 126"/>
              <p:cNvSpPr/>
              <p:nvPr/>
            </p:nvSpPr>
            <p:spPr>
              <a:xfrm>
                <a:off x="1954967" y="5692987"/>
                <a:ext cx="2128724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ZA" sz="2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 Light" panose="020F0302020204030204" pitchFamily="34" charset="0"/>
                        </a:rPr>
                        <m:t>&gt;0 </m:t>
                      </m:r>
                      <m:r>
                        <a:rPr kumimoji="0" lang="en-ZA" sz="2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 Light" panose="020F0302020204030204" pitchFamily="34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kumimoji="0" lang="en-ZA" sz="2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 Light" panose="020F0302020204030204" pitchFamily="34" charset="0"/>
                        </a:rPr>
                        <m:t>iDEDM</m:t>
                      </m:r>
                      <m:r>
                        <a:rPr kumimoji="0" lang="en-ZA" sz="2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 Light" panose="020F0302020204030204" pitchFamily="34" charset="0"/>
                        </a:rPr>
                        <m:t>)</m:t>
                      </m:r>
                    </m:oMath>
                  </m:oMathPara>
                </a14:m>
                <a:endParaRPr kumimoji="0" lang="en-ZA" sz="1800" b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rbel" panose="020B0503020204020204"/>
                  <a:ea typeface="+mn-ea"/>
                </a:endParaRPr>
              </a:p>
            </p:txBody>
          </p:sp>
        </mc:Choice>
        <mc:Fallback xmlns="">
          <p:sp>
            <p:nvSpPr>
              <p:cNvPr id="127" name="Rectangle 1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967" y="5692987"/>
                <a:ext cx="2128724" cy="49244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1111740" y="6183821"/>
            <a:ext cx="1042693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ZA" sz="2600" dirty="0">
                <a:solidFill>
                  <a:srgbClr val="FFFF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Since there is a braking mechanism, DE never becomes negative!</a:t>
            </a:r>
          </a:p>
        </p:txBody>
      </p:sp>
    </p:spTree>
    <p:extLst>
      <p:ext uri="{BB962C8B-B14F-4D97-AF65-F5344CB8AC3E}">
        <p14:creationId xmlns:p14="http://schemas.microsoft.com/office/powerpoint/2010/main" val="209769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0" grpId="0" animBg="1"/>
      <p:bldP spid="41" grpId="0" animBg="1"/>
      <p:bldP spid="42" grpId="0" animBg="1"/>
      <p:bldP spid="44" grpId="0" animBg="1"/>
      <p:bldP spid="45" grpId="0" animBg="1"/>
      <p:bldP spid="46" grpId="0" animBg="1"/>
      <p:bldP spid="47" grpId="0"/>
      <p:bldP spid="48" grpId="0"/>
      <p:bldP spid="50" grpId="0" animBg="1"/>
      <p:bldP spid="51" grpId="0" animBg="1"/>
      <p:bldP spid="52" grpId="0" animBg="1"/>
      <p:bldP spid="53" grpId="0" animBg="1"/>
      <p:bldP spid="54" grpId="0" animBg="1"/>
      <p:bldP spid="56" grpId="0" animBg="1"/>
      <p:bldP spid="57" grpId="0" animBg="1"/>
      <p:bldP spid="59" grpId="0"/>
      <p:bldP spid="61" grpId="0"/>
      <p:bldP spid="62" grpId="0" animBg="1"/>
      <p:bldP spid="63" grpId="0" animBg="1"/>
      <p:bldP spid="64" grpId="0" animBg="1"/>
      <p:bldP spid="66" grpId="0" animBg="1"/>
      <p:bldP spid="67" grpId="0" animBg="1"/>
      <p:bldP spid="68" grpId="0" animBg="1"/>
      <p:bldP spid="69" grpId="0"/>
      <p:bldP spid="70" grpId="0" animBg="1"/>
      <p:bldP spid="71" grpId="0"/>
      <p:bldP spid="114" grpId="0" animBg="1"/>
      <p:bldP spid="115" grpId="0"/>
      <p:bldP spid="116" grpId="0" animBg="1"/>
      <p:bldP spid="117" grpId="0"/>
      <p:bldP spid="123" grpId="0"/>
      <p:bldP spid="124" grpId="0" animBg="1"/>
      <p:bldP spid="126" grpId="0"/>
      <p:bldP spid="127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01360" y="154372"/>
            <a:ext cx="1276003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6600" dirty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NO TRANSFER </a:t>
            </a:r>
            <a:r>
              <a:rPr lang="en-ZA" sz="6600" noProof="0" dirty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BRAKING MECHANISM</a:t>
            </a:r>
            <a:endParaRPr kumimoji="0" lang="en-ZA" sz="66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  <p:sp>
        <p:nvSpPr>
          <p:cNvPr id="5" name="Lightning Bolt 4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8577" y="1164375"/>
            <a:ext cx="1081324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ZA" sz="260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Consider a volume element for a model where Q is proportional to DE: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58567" y="1526290"/>
            <a:ext cx="10826984" cy="819926"/>
            <a:chOff x="858567" y="1526290"/>
            <a:chExt cx="10826984" cy="819926"/>
          </a:xfrm>
        </p:grpSpPr>
        <p:sp>
          <p:nvSpPr>
            <p:cNvPr id="28" name="Right Arrow 27"/>
            <p:cNvSpPr/>
            <p:nvPr/>
          </p:nvSpPr>
          <p:spPr>
            <a:xfrm>
              <a:off x="858567" y="1526290"/>
              <a:ext cx="10826984" cy="819926"/>
            </a:xfrm>
            <a:prstGeom prst="rightArrow">
              <a:avLst/>
            </a:prstGeom>
            <a:solidFill>
              <a:schemeClr val="tx1"/>
            </a:solidFill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Rectangle 106"/>
                <p:cNvSpPr/>
                <p:nvPr/>
              </p:nvSpPr>
              <p:spPr>
                <a:xfrm>
                  <a:off x="894942" y="1729387"/>
                  <a:ext cx="125707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ZA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Present</m:t>
                        </m:r>
                      </m:oMath>
                    </m:oMathPara>
                  </a14:m>
                  <a:endParaRPr lang="en-ZA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Rectangle 10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4942" y="1729387"/>
                  <a:ext cx="1257075" cy="461665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Rectangle 111"/>
                <p:cNvSpPr/>
                <p:nvPr/>
              </p:nvSpPr>
              <p:spPr>
                <a:xfrm>
                  <a:off x="9942241" y="1714768"/>
                  <a:ext cx="113204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ZA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Future</m:t>
                        </m:r>
                      </m:oMath>
                    </m:oMathPara>
                  </a14:m>
                  <a:endParaRPr lang="en-ZA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12" name="Rectangle 1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42241" y="1714768"/>
                  <a:ext cx="1132041" cy="46166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Rectangle 112"/>
                <p:cNvSpPr/>
                <p:nvPr/>
              </p:nvSpPr>
              <p:spPr>
                <a:xfrm>
                  <a:off x="4004604" y="1714768"/>
                  <a:ext cx="368985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ZA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Universe</m:t>
                        </m:r>
                        <m:r>
                          <a:rPr lang="en-ZA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ZA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expands</m:t>
                        </m:r>
                        <m:r>
                          <a:rPr lang="en-ZA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 (</m:t>
                        </m:r>
                        <m:r>
                          <m:rPr>
                            <m:sty m:val="p"/>
                          </m:rPr>
                          <a:rPr lang="en-ZA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H</m:t>
                        </m:r>
                        <m:r>
                          <a:rPr lang="en-ZA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&gt;0)</m:t>
                        </m:r>
                      </m:oMath>
                    </m:oMathPara>
                  </a14:m>
                  <a:endParaRPr lang="en-ZA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13" name="Rectangle 1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04604" y="1714768"/>
                  <a:ext cx="3689856" cy="461665"/>
                </a:xfrm>
                <a:prstGeom prst="rect">
                  <a:avLst/>
                </a:prstGeom>
                <a:blipFill>
                  <a:blip r:embed="rId4"/>
                  <a:stretch>
                    <a:fillRect r="-165" b="-17105"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8" name="Rounded Rectangle 127"/>
          <p:cNvSpPr/>
          <p:nvPr/>
        </p:nvSpPr>
        <p:spPr>
          <a:xfrm>
            <a:off x="801583" y="5219862"/>
            <a:ext cx="10883968" cy="98327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9" name="Rectangle 128"/>
          <p:cNvSpPr/>
          <p:nvPr/>
        </p:nvSpPr>
        <p:spPr>
          <a:xfrm>
            <a:off x="8134404" y="5365304"/>
            <a:ext cx="262710" cy="232336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Rectangle 129"/>
              <p:cNvSpPr/>
              <p:nvPr/>
            </p:nvSpPr>
            <p:spPr>
              <a:xfrm>
                <a:off x="8382292" y="5219862"/>
                <a:ext cx="141635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lang="en-Z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=+</m:t>
                          </m:r>
                          <m:r>
                            <a:rPr lang="en-Z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𝜌</m:t>
                          </m:r>
                        </m:e>
                        <m:sub>
                          <m:r>
                            <a:rPr lang="en-Z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𝑑𝑒</m:t>
                          </m:r>
                        </m:sub>
                      </m:sSub>
                    </m:oMath>
                  </m:oMathPara>
                </a14:m>
                <a:endParaRPr lang="en-ZA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0" name="Rectangle 1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292" y="5219862"/>
                <a:ext cx="1416350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Rectangle 130"/>
              <p:cNvSpPr/>
              <p:nvPr/>
            </p:nvSpPr>
            <p:spPr>
              <a:xfrm>
                <a:off x="10121960" y="5247562"/>
                <a:ext cx="151547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lang="en-Z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=+</m:t>
                          </m:r>
                          <m:r>
                            <a:rPr lang="en-Z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𝜌</m:t>
                          </m:r>
                        </m:e>
                        <m:sub>
                          <m:r>
                            <a:rPr lang="en-Z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𝑑</m:t>
                          </m:r>
                          <m:r>
                            <a:rPr lang="en-Z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ZA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1" name="Rectangle 1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1960" y="5247562"/>
                <a:ext cx="1515479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2" name="Oval 131"/>
          <p:cNvSpPr/>
          <p:nvPr/>
        </p:nvSpPr>
        <p:spPr>
          <a:xfrm>
            <a:off x="9908095" y="5419783"/>
            <a:ext cx="252202" cy="23233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33" name="Picture 1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7033" y="5414273"/>
            <a:ext cx="548110" cy="522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Rectangle 133"/>
              <p:cNvSpPr/>
              <p:nvPr/>
            </p:nvSpPr>
            <p:spPr>
              <a:xfrm>
                <a:off x="4941813" y="5425031"/>
                <a:ext cx="308648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ZA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volume</m:t>
                      </m:r>
                      <m:r>
                        <a:rPr lang="en-ZA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ZA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element</m:t>
                      </m:r>
                    </m:oMath>
                  </m:oMathPara>
                </a14:m>
                <a:endParaRPr lang="en-Z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4" name="Rectangle 1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1813" y="5425031"/>
                <a:ext cx="3086486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" name="Rounded Rectangle 134"/>
          <p:cNvSpPr/>
          <p:nvPr/>
        </p:nvSpPr>
        <p:spPr>
          <a:xfrm>
            <a:off x="4657299" y="2346216"/>
            <a:ext cx="2984791" cy="27549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6" name="Oval 135"/>
          <p:cNvSpPr/>
          <p:nvPr/>
        </p:nvSpPr>
        <p:spPr>
          <a:xfrm>
            <a:off x="5484110" y="3100434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5802254" y="3430676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38" name="Picture 1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1111" y="2490266"/>
            <a:ext cx="1553097" cy="14808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Rectangle 138"/>
              <p:cNvSpPr/>
              <p:nvPr/>
            </p:nvSpPr>
            <p:spPr>
              <a:xfrm>
                <a:off x="4733857" y="3926974"/>
                <a:ext cx="2906630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0" lang="en-Z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kumimoji="0" lang="en-Z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𝜌</m:t>
                        </m:r>
                      </m:e>
                      <m:sub>
                        <m:r>
                          <a:rPr kumimoji="0" lang="en-Z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𝑑</m:t>
                        </m:r>
                        <m:r>
                          <a:rPr kumimoji="0" lang="en-Z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𝑒</m:t>
                        </m:r>
                      </m:sub>
                    </m:sSub>
                    <m:r>
                      <a:rPr kumimoji="0" lang="en-ZA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&gt;0</m:t>
                    </m:r>
                  </m:oMath>
                </a14:m>
                <a:r>
                  <a:rPr kumimoji="0" lang="en-ZA" sz="2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 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ZA" sz="28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en-ZA" sz="2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𝜌</m:t>
                        </m:r>
                      </m:e>
                      <m:sub>
                        <m:r>
                          <a:rPr lang="en-ZA" sz="2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𝑑𝑚</m:t>
                        </m:r>
                      </m:sub>
                    </m:sSub>
                    <m:r>
                      <a:rPr lang="en-ZA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=</m:t>
                    </m:r>
                    <m:r>
                      <a:rPr lang="en-ZA" sz="28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0</m:t>
                    </m:r>
                  </m:oMath>
                </a14:m>
                <a:endParaRPr lang="en-ZA" sz="2800" dirty="0">
                  <a:solidFill>
                    <a:srgbClr val="8DC6D5"/>
                  </a:solidFill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9" name="Rectangle 1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857" y="3926974"/>
                <a:ext cx="2906630" cy="954107"/>
              </a:xfrm>
              <a:prstGeom prst="rect">
                <a:avLst/>
              </a:prstGeom>
              <a:blipFill>
                <a:blip r:embed="rId9"/>
                <a:stretch>
                  <a:fillRect t="-5732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Rectangle 139"/>
              <p:cNvSpPr/>
              <p:nvPr/>
            </p:nvSpPr>
            <p:spPr>
              <a:xfrm>
                <a:off x="4689293" y="4421286"/>
                <a:ext cx="2823402" cy="4832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r>
                      <a:rPr lang="en-ZA" sz="2600" i="1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𝑄</m:t>
                    </m:r>
                    <m:r>
                      <a:rPr lang="en-ZA" sz="2600" b="0" i="1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&lt;</m:t>
                    </m:r>
                    <m:r>
                      <a:rPr lang="en-ZA" sz="2600" i="1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0 (</m:t>
                    </m:r>
                    <m:r>
                      <m:rPr>
                        <m:sty m:val="p"/>
                      </m:rPr>
                      <a:rPr lang="en-ZA" sz="260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DM</m:t>
                    </m:r>
                    <m:r>
                      <a:rPr lang="en-ZA" sz="2600" i="1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→</m:t>
                    </m:r>
                    <m:r>
                      <m:rPr>
                        <m:sty m:val="p"/>
                      </m:rPr>
                      <a:rPr lang="en-ZA" sz="260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DE</m:t>
                    </m:r>
                    <m:r>
                      <a:rPr lang="en-ZA" sz="2600" i="1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)</m:t>
                    </m:r>
                  </m:oMath>
                </a14:m>
                <a:r>
                  <a:rPr lang="en-ZA" dirty="0">
                    <a:latin typeface="Bahnschrift SemiBold" panose="020B0502040204020203" pitchFamily="34" charset="0"/>
                  </a:rPr>
                  <a:t> </a:t>
                </a:r>
                <a:endParaRPr lang="en-ZA" dirty="0"/>
              </a:p>
            </p:txBody>
          </p:sp>
        </mc:Choice>
        <mc:Fallback xmlns="">
          <p:sp>
            <p:nvSpPr>
              <p:cNvPr id="140" name="Rectangle 1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9293" y="4421286"/>
                <a:ext cx="2823402" cy="48320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1" name="Right Arrow 140"/>
          <p:cNvSpPr/>
          <p:nvPr/>
        </p:nvSpPr>
        <p:spPr>
          <a:xfrm>
            <a:off x="3881419" y="3243165"/>
            <a:ext cx="744093" cy="690879"/>
          </a:xfrm>
          <a:prstGeom prst="rightArrow">
            <a:avLst/>
          </a:prstGeom>
          <a:solidFill>
            <a:schemeClr val="tx1"/>
          </a:solidFill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42" name="Right Arrow 141"/>
          <p:cNvSpPr/>
          <p:nvPr/>
        </p:nvSpPr>
        <p:spPr>
          <a:xfrm>
            <a:off x="7764785" y="3302729"/>
            <a:ext cx="744093" cy="690879"/>
          </a:xfrm>
          <a:prstGeom prst="rightArrow">
            <a:avLst/>
          </a:prstGeom>
          <a:solidFill>
            <a:schemeClr val="tx1"/>
          </a:solidFill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43" name="Rounded Rectangle 142"/>
          <p:cNvSpPr/>
          <p:nvPr/>
        </p:nvSpPr>
        <p:spPr>
          <a:xfrm>
            <a:off x="801583" y="2346216"/>
            <a:ext cx="2984791" cy="27549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4" name="Oval 143"/>
          <p:cNvSpPr/>
          <p:nvPr/>
        </p:nvSpPr>
        <p:spPr>
          <a:xfrm>
            <a:off x="1628394" y="3100434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946538" y="3430676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46" name="Picture 1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5395" y="2490266"/>
            <a:ext cx="1553097" cy="1480860"/>
          </a:xfrm>
          <a:prstGeom prst="rect">
            <a:avLst/>
          </a:prstGeom>
        </p:spPr>
      </p:pic>
      <p:sp>
        <p:nvSpPr>
          <p:cNvPr id="147" name="Oval 146"/>
          <p:cNvSpPr/>
          <p:nvPr/>
        </p:nvSpPr>
        <p:spPr>
          <a:xfrm>
            <a:off x="1911877" y="3255177"/>
            <a:ext cx="252202" cy="23233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Rectangle 147"/>
              <p:cNvSpPr/>
              <p:nvPr/>
            </p:nvSpPr>
            <p:spPr>
              <a:xfrm>
                <a:off x="878141" y="3926974"/>
                <a:ext cx="2908232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0" lang="en-Z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kumimoji="0" lang="en-Z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𝜌</m:t>
                        </m:r>
                      </m:e>
                      <m:sub>
                        <m:r>
                          <a:rPr kumimoji="0" lang="en-Z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𝑑</m:t>
                        </m:r>
                        <m:r>
                          <a:rPr kumimoji="0" lang="en-Z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𝑒</m:t>
                        </m:r>
                      </m:sub>
                    </m:sSub>
                    <m:r>
                      <a:rPr kumimoji="0" lang="en-ZA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&gt;0</m:t>
                    </m:r>
                  </m:oMath>
                </a14:m>
                <a:r>
                  <a:rPr kumimoji="0" lang="en-ZA" sz="2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 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ZA" sz="28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en-ZA" sz="2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𝜌</m:t>
                        </m:r>
                      </m:e>
                      <m:sub>
                        <m:r>
                          <a:rPr lang="en-ZA" sz="2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𝑑𝑚</m:t>
                        </m:r>
                      </m:sub>
                    </m:sSub>
                    <m:r>
                      <a:rPr lang="en-ZA" sz="28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&gt;0</m:t>
                    </m:r>
                  </m:oMath>
                </a14:m>
                <a:endParaRPr lang="en-ZA"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8" name="Rectangle 1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141" y="3926974"/>
                <a:ext cx="2908232" cy="954107"/>
              </a:xfrm>
              <a:prstGeom prst="rect">
                <a:avLst/>
              </a:prstGeom>
              <a:blipFill>
                <a:blip r:embed="rId11"/>
                <a:stretch>
                  <a:fillRect t="-5732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Rectangle 148"/>
              <p:cNvSpPr/>
              <p:nvPr/>
            </p:nvSpPr>
            <p:spPr>
              <a:xfrm>
                <a:off x="883687" y="4422546"/>
                <a:ext cx="2823402" cy="4832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ZA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𝑄</m:t>
                    </m:r>
                    <m:r>
                      <a:rPr kumimoji="0" lang="en-ZA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&lt;0 (</m:t>
                    </m:r>
                    <m:r>
                      <m:rPr>
                        <m:sty m:val="p"/>
                      </m:rPr>
                      <a:rPr kumimoji="0" lang="en-ZA" sz="2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DM</m:t>
                    </m:r>
                    <m:r>
                      <a:rPr kumimoji="0" lang="en-ZA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→</m:t>
                    </m:r>
                    <m:r>
                      <m:rPr>
                        <m:sty m:val="p"/>
                      </m:rPr>
                      <a:rPr kumimoji="0" lang="en-ZA" sz="2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DE</m:t>
                    </m:r>
                    <m:r>
                      <a:rPr kumimoji="0" lang="en-ZA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)</m:t>
                    </m:r>
                  </m:oMath>
                </a14:m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ahnschrift SemiBold" panose="020B0502040204020203" pitchFamily="34" charset="0"/>
                    <a:ea typeface="+mn-ea"/>
                    <a:cs typeface="+mn-cs"/>
                  </a:rPr>
                  <a:t> </a:t>
                </a: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9" name="Rectangle 1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687" y="4422546"/>
                <a:ext cx="2823402" cy="48320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0" name="Rounded Rectangle 149"/>
          <p:cNvSpPr/>
          <p:nvPr/>
        </p:nvSpPr>
        <p:spPr>
          <a:xfrm>
            <a:off x="8631573" y="2346216"/>
            <a:ext cx="2984791" cy="27549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1" name="Oval 150"/>
          <p:cNvSpPr/>
          <p:nvPr/>
        </p:nvSpPr>
        <p:spPr>
          <a:xfrm>
            <a:off x="9458384" y="3100434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9776528" y="3430676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53" name="Picture 1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5385" y="2490266"/>
            <a:ext cx="1553097" cy="14808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Rectangle 153"/>
              <p:cNvSpPr/>
              <p:nvPr/>
            </p:nvSpPr>
            <p:spPr>
              <a:xfrm>
                <a:off x="8708131" y="3926974"/>
                <a:ext cx="2908232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0" lang="en-Z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kumimoji="0" lang="en-Z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𝜌</m:t>
                        </m:r>
                      </m:e>
                      <m:sub>
                        <m:r>
                          <a:rPr kumimoji="0" lang="en-Z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𝑑</m:t>
                        </m:r>
                        <m:r>
                          <a:rPr kumimoji="0" lang="en-Z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𝑒</m:t>
                        </m:r>
                      </m:sub>
                    </m:sSub>
                    <m:r>
                      <a:rPr kumimoji="0" lang="en-ZA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&gt;0</m:t>
                    </m:r>
                  </m:oMath>
                </a14:m>
                <a:r>
                  <a:rPr kumimoji="0" lang="en-Z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 </a:t>
                </a:r>
                <a:r>
                  <a:rPr kumimoji="0" lang="en-ZA" sz="2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ZA" sz="280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en-ZA" sz="28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𝜌</m:t>
                        </m:r>
                      </m:e>
                      <m:sub>
                        <m:r>
                          <a:rPr lang="en-ZA" sz="28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𝑑𝑚</m:t>
                        </m:r>
                      </m:sub>
                    </m:sSub>
                    <m:r>
                      <a:rPr lang="en-ZA" sz="28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&lt;</m:t>
                    </m:r>
                    <m:r>
                      <a:rPr lang="en-ZA" sz="2800" i="1">
                        <a:solidFill>
                          <a:srgbClr val="92D05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0</m:t>
                    </m:r>
                  </m:oMath>
                </a14:m>
                <a:endParaRPr lang="en-ZA" sz="2800" dirty="0">
                  <a:solidFill>
                    <a:srgbClr val="92D050"/>
                  </a:solidFill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4" name="Rectangle 1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8131" y="3926974"/>
                <a:ext cx="2908232" cy="954107"/>
              </a:xfrm>
              <a:prstGeom prst="rect">
                <a:avLst/>
              </a:prstGeom>
              <a:blipFill>
                <a:blip r:embed="rId13"/>
                <a:stretch>
                  <a:fillRect t="-5732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5" name="Rectangle 154"/>
          <p:cNvSpPr/>
          <p:nvPr/>
        </p:nvSpPr>
        <p:spPr>
          <a:xfrm>
            <a:off x="1605261" y="2984020"/>
            <a:ext cx="262710" cy="232336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Rectangle 155"/>
              <p:cNvSpPr/>
              <p:nvPr/>
            </p:nvSpPr>
            <p:spPr>
              <a:xfrm>
                <a:off x="868032" y="5189379"/>
                <a:ext cx="3149901" cy="7568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kumimoji="0" lang="en-ZA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ZA" sz="36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𝑄</m:t>
                    </m:r>
                    <m:r>
                      <a:rPr kumimoji="0" lang="en-ZA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=3</m:t>
                    </m:r>
                    <m:groupChr>
                      <m:groupChrPr>
                        <m:chr m:val="⏟"/>
                        <m:ctrlPr>
                          <a:rPr lang="en-ZA" sz="3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groupChrPr>
                      <m:e>
                        <m:r>
                          <a:rPr lang="en-ZA" sz="3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𝛿</m:t>
                        </m:r>
                      </m:e>
                    </m:groupChr>
                    <m:r>
                      <a:rPr kumimoji="0" lang="en-ZA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𝐻</m:t>
                    </m:r>
                    <m:sSub>
                      <m:sSubPr>
                        <m:ctrlPr>
                          <a:rPr kumimoji="0" lang="en-ZA" sz="36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kumimoji="0" lang="en-ZA" sz="3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𝜌</m:t>
                        </m:r>
                      </m:e>
                      <m:sub>
                        <m:r>
                          <a:rPr kumimoji="0" lang="en-ZA" sz="3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𝑑</m:t>
                        </m:r>
                        <m:r>
                          <a:rPr kumimoji="0" lang="en-ZA" sz="36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𝑒</m:t>
                        </m:r>
                        <m:r>
                          <a:rPr kumimoji="0" lang="en-ZA" sz="3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kumimoji="0" lang="en-ZA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</a:t>
                </a:r>
                <a:endParaRPr kumimoji="0" lang="en-ZA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6" name="Rectangle 1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032" y="5189379"/>
                <a:ext cx="3149901" cy="75687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Rectangle 156"/>
              <p:cNvSpPr/>
              <p:nvPr/>
            </p:nvSpPr>
            <p:spPr>
              <a:xfrm>
                <a:off x="2130454" y="5739739"/>
                <a:ext cx="2128724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2600" i="1" smtClean="0"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&lt;</m:t>
                      </m:r>
                      <m:r>
                        <a:rPr kumimoji="0" lang="en-ZA" sz="2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 Light" panose="020F0302020204030204" pitchFamily="34" charset="0"/>
                        </a:rPr>
                        <m:t>0</m:t>
                      </m:r>
                      <m:r>
                        <a:rPr kumimoji="0" lang="en-ZA" sz="2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 Light" panose="020F0302020204030204" pitchFamily="34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kumimoji="0" lang="en-ZA" sz="2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 Light" panose="020F0302020204030204" pitchFamily="34" charset="0"/>
                        </a:rPr>
                        <m:t>iDMDE</m:t>
                      </m:r>
                      <m:r>
                        <a:rPr kumimoji="0" lang="en-ZA" sz="2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 Light" panose="020F0302020204030204" pitchFamily="34" charset="0"/>
                        </a:rPr>
                        <m:t>)</m:t>
                      </m:r>
                    </m:oMath>
                  </m:oMathPara>
                </a14:m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7" name="Rectangle 1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0454" y="5739739"/>
                <a:ext cx="2128724" cy="4924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Rectangle 157"/>
              <p:cNvSpPr/>
              <p:nvPr/>
            </p:nvSpPr>
            <p:spPr>
              <a:xfrm>
                <a:off x="8656196" y="4397872"/>
                <a:ext cx="2823402" cy="4832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r>
                      <a:rPr lang="en-ZA" sz="2600" i="1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𝑄</m:t>
                    </m:r>
                    <m:r>
                      <a:rPr lang="en-ZA" sz="2600" b="0" i="1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&lt;</m:t>
                    </m:r>
                    <m:r>
                      <a:rPr lang="en-ZA" sz="2600" i="1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0 (</m:t>
                    </m:r>
                    <m:r>
                      <m:rPr>
                        <m:sty m:val="p"/>
                      </m:rPr>
                      <a:rPr lang="en-ZA" sz="260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DM</m:t>
                    </m:r>
                    <m:r>
                      <a:rPr lang="en-ZA" sz="2600" i="1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→</m:t>
                    </m:r>
                    <m:r>
                      <m:rPr>
                        <m:sty m:val="p"/>
                      </m:rPr>
                      <a:rPr lang="en-ZA" sz="260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DE</m:t>
                    </m:r>
                    <m:r>
                      <a:rPr lang="en-ZA" sz="2600" i="1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)</m:t>
                    </m:r>
                  </m:oMath>
                </a14:m>
                <a:r>
                  <a:rPr lang="en-ZA" dirty="0">
                    <a:latin typeface="Bahnschrift SemiBold" panose="020B0502040204020203" pitchFamily="34" charset="0"/>
                  </a:rPr>
                  <a:t> </a:t>
                </a:r>
                <a:endParaRPr lang="en-ZA" dirty="0"/>
              </a:p>
            </p:txBody>
          </p:sp>
        </mc:Choice>
        <mc:Fallback xmlns="">
          <p:sp>
            <p:nvSpPr>
              <p:cNvPr id="158" name="Rectangle 1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6196" y="4397872"/>
                <a:ext cx="2823402" cy="48320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1" name="5-Point Star 160"/>
          <p:cNvSpPr/>
          <p:nvPr/>
        </p:nvSpPr>
        <p:spPr>
          <a:xfrm>
            <a:off x="9864485" y="5770782"/>
            <a:ext cx="333714" cy="268826"/>
          </a:xfrm>
          <a:prstGeom prst="star5">
            <a:avLst/>
          </a:prstGeom>
          <a:solidFill>
            <a:srgbClr val="92D05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2" name="Rectangle 161"/>
              <p:cNvSpPr/>
              <p:nvPr/>
            </p:nvSpPr>
            <p:spPr>
              <a:xfrm>
                <a:off x="10148816" y="5656794"/>
                <a:ext cx="151547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lang="en-Z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=−</m:t>
                          </m:r>
                          <m:r>
                            <a:rPr lang="en-Z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𝜌</m:t>
                          </m:r>
                        </m:e>
                        <m:sub>
                          <m:r>
                            <a:rPr lang="en-Z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𝑑</m:t>
                          </m:r>
                          <m:r>
                            <a:rPr lang="en-Z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ZA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2" name="Rectangle 1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8816" y="5656794"/>
                <a:ext cx="1515479" cy="52322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3" name="Rectangle 162"/>
          <p:cNvSpPr/>
          <p:nvPr/>
        </p:nvSpPr>
        <p:spPr>
          <a:xfrm>
            <a:off x="5756596" y="3268708"/>
            <a:ext cx="262710" cy="232336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4" name="Rectangle 163"/>
          <p:cNvSpPr/>
          <p:nvPr/>
        </p:nvSpPr>
        <p:spPr>
          <a:xfrm>
            <a:off x="6104829" y="3573091"/>
            <a:ext cx="262710" cy="232336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5" name="Rectangle 164"/>
          <p:cNvSpPr/>
          <p:nvPr/>
        </p:nvSpPr>
        <p:spPr>
          <a:xfrm>
            <a:off x="2203405" y="3547301"/>
            <a:ext cx="262710" cy="232336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6" name="Rectangle 165"/>
          <p:cNvSpPr/>
          <p:nvPr/>
        </p:nvSpPr>
        <p:spPr>
          <a:xfrm>
            <a:off x="5413456" y="2984020"/>
            <a:ext cx="262710" cy="232336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7" name="Rectangle 166"/>
          <p:cNvSpPr/>
          <p:nvPr/>
        </p:nvSpPr>
        <p:spPr>
          <a:xfrm>
            <a:off x="9724445" y="3268708"/>
            <a:ext cx="262710" cy="232336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8" name="Rectangle 167"/>
          <p:cNvSpPr/>
          <p:nvPr/>
        </p:nvSpPr>
        <p:spPr>
          <a:xfrm>
            <a:off x="10072678" y="3573091"/>
            <a:ext cx="262710" cy="232336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9" name="Rectangle 168"/>
          <p:cNvSpPr/>
          <p:nvPr/>
        </p:nvSpPr>
        <p:spPr>
          <a:xfrm>
            <a:off x="9381305" y="2984020"/>
            <a:ext cx="262710" cy="232336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70" name="Rectangle 169"/>
          <p:cNvSpPr/>
          <p:nvPr/>
        </p:nvSpPr>
        <p:spPr>
          <a:xfrm>
            <a:off x="10066844" y="3002151"/>
            <a:ext cx="262710" cy="232336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71" name="5-Point Star 170"/>
          <p:cNvSpPr/>
          <p:nvPr/>
        </p:nvSpPr>
        <p:spPr>
          <a:xfrm>
            <a:off x="9365059" y="3550816"/>
            <a:ext cx="333714" cy="268826"/>
          </a:xfrm>
          <a:prstGeom prst="star5">
            <a:avLst/>
          </a:prstGeom>
          <a:solidFill>
            <a:srgbClr val="92D05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72" name="Rectangle 171"/>
          <p:cNvSpPr/>
          <p:nvPr/>
        </p:nvSpPr>
        <p:spPr>
          <a:xfrm>
            <a:off x="1299059" y="6191464"/>
            <a:ext cx="1042693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ZA" sz="2600" dirty="0">
                <a:solidFill>
                  <a:srgbClr val="9ED564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Since there is no braking mechanism, DM becomes negative!</a:t>
            </a:r>
          </a:p>
        </p:txBody>
      </p:sp>
    </p:spTree>
    <p:extLst>
      <p:ext uri="{BB962C8B-B14F-4D97-AF65-F5344CB8AC3E}">
        <p14:creationId xmlns:p14="http://schemas.microsoft.com/office/powerpoint/2010/main" val="289679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/>
      <p:bldP spid="129" grpId="0" animBg="1"/>
      <p:bldP spid="130" grpId="0"/>
      <p:bldP spid="131" grpId="0"/>
      <p:bldP spid="132" grpId="0" animBg="1"/>
      <p:bldP spid="134" grpId="0"/>
      <p:bldP spid="135" grpId="0" animBg="1"/>
      <p:bldP spid="136" grpId="0" animBg="1"/>
      <p:bldP spid="137" grpId="0" animBg="1"/>
      <p:bldP spid="139" grpId="0"/>
      <p:bldP spid="140" grpId="0"/>
      <p:bldP spid="141" grpId="0" animBg="1"/>
      <p:bldP spid="142" grpId="0" animBg="1"/>
      <p:bldP spid="150" grpId="0" animBg="1"/>
      <p:bldP spid="151" grpId="0" animBg="1"/>
      <p:bldP spid="152" grpId="0" animBg="1"/>
      <p:bldP spid="154" grpId="0"/>
      <p:bldP spid="156" grpId="0"/>
      <p:bldP spid="157" grpId="0"/>
      <p:bldP spid="158" grpId="0"/>
      <p:bldP spid="161" grpId="0" animBg="1"/>
      <p:bldP spid="162" grpId="0"/>
      <p:bldP spid="163" grpId="0" animBg="1"/>
      <p:bldP spid="164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5206C43-829B-7272-ED16-764F21846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BD00E86-8B85-95CC-5A6D-0ECC205A3276}"/>
              </a:ext>
            </a:extLst>
          </p:cNvPr>
          <p:cNvSpPr/>
          <p:nvPr/>
        </p:nvSpPr>
        <p:spPr>
          <a:xfrm>
            <a:off x="647489" y="53997"/>
            <a:ext cx="111869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3</a:t>
            </a:r>
            <a:r>
              <a:rPr kumimoji="0" lang="en-ZA" sz="7200" b="0" i="0" u="none" strike="noStrike" kern="1200" cap="none" spc="0" normalizeH="0" baseline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 </a:t>
            </a:r>
            <a:r>
              <a:rPr lang="en-ZA" sz="7200" dirty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PATHOLOGIES IN PARAMETER SPACE</a:t>
            </a:r>
            <a:endParaRPr kumimoji="0" lang="en-ZA" sz="72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Bahnschrift SemiBold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5" name="Lightning Bolt 4" descr="-">
            <a:extLst>
              <a:ext uri="{FF2B5EF4-FFF2-40B4-BE49-F238E27FC236}">
                <a16:creationId xmlns:a16="http://schemas.microsoft.com/office/drawing/2014/main" id="{006B0110-2B74-DE94-7AB6-0DE5A6639701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>
            <a:extLst>
              <a:ext uri="{FF2B5EF4-FFF2-40B4-BE49-F238E27FC236}">
                <a16:creationId xmlns:a16="http://schemas.microsoft.com/office/drawing/2014/main" id="{0BFA04CF-AB43-F8C9-DE21-B67969E26F6D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F1AF3C5-16EF-645D-6DDD-51F40DD39C4E}"/>
                  </a:ext>
                </a:extLst>
              </p:cNvPr>
              <p:cNvSpPr/>
              <p:nvPr/>
            </p:nvSpPr>
            <p:spPr>
              <a:xfrm>
                <a:off x="1228294" y="1272845"/>
                <a:ext cx="10337174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ZA" sz="3600" dirty="0">
                    <a:solidFill>
                      <a:srgbClr val="F5F5F5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1. 	We predict </a:t>
                </a:r>
                <a:r>
                  <a:rPr lang="en-ZA" sz="3600" dirty="0">
                    <a:solidFill>
                      <a:srgbClr val="FF000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negative DE densities </a:t>
                </a:r>
                <a:r>
                  <a:rPr lang="en-ZA" sz="3600" dirty="0">
                    <a:solidFill>
                      <a:srgbClr val="F5F5F5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in 	the past, 	and </a:t>
                </a:r>
                <a:r>
                  <a:rPr lang="en-ZA" sz="3600" dirty="0">
                    <a:solidFill>
                      <a:srgbClr val="00B0F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negative DM densities </a:t>
                </a:r>
                <a:r>
                  <a:rPr lang="en-ZA" sz="3600" dirty="0">
                    <a:solidFill>
                      <a:srgbClr val="F5F5F5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in the future 			 if </a:t>
                </a:r>
                <a14:m>
                  <m:oMath xmlns:m="http://schemas.openxmlformats.org/officeDocument/2006/math">
                    <m:r>
                      <a:rPr lang="en-ZA" sz="36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𝛿</m:t>
                    </m:r>
                    <m:r>
                      <a:rPr lang="en-ZA" sz="3600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&lt;0 (</m:t>
                    </m:r>
                    <m:r>
                      <m:rPr>
                        <m:sty m:val="p"/>
                      </m:rPr>
                      <a:rPr lang="en-ZA" sz="3600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DM</m:t>
                    </m:r>
                    <m:r>
                      <a:rPr lang="en-ZA" sz="36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→</m:t>
                    </m:r>
                    <m:r>
                      <m:rPr>
                        <m:sty m:val="p"/>
                      </m:rPr>
                      <a:rPr lang="en-ZA" sz="3600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DE</m:t>
                    </m:r>
                    <m:r>
                      <a:rPr lang="en-ZA" sz="3600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)</m:t>
                    </m:r>
                  </m:oMath>
                </a14:m>
                <a:r>
                  <a:rPr lang="en-ZA" sz="3600" dirty="0">
                    <a:solidFill>
                      <a:srgbClr val="F5F5F5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F1AF3C5-16EF-645D-6DDD-51F40DD39C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294" y="1272845"/>
                <a:ext cx="10337174" cy="1754326"/>
              </a:xfrm>
              <a:prstGeom prst="rect">
                <a:avLst/>
              </a:prstGeom>
              <a:blipFill>
                <a:blip r:embed="rId2"/>
                <a:stretch>
                  <a:fillRect l="-1769" t="-5556" r="-1356" b="-11806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465E4070-CDA8-4EBE-FF05-90170ECE7CED}"/>
              </a:ext>
            </a:extLst>
          </p:cNvPr>
          <p:cNvGrpSpPr/>
          <p:nvPr/>
        </p:nvGrpSpPr>
        <p:grpSpPr>
          <a:xfrm>
            <a:off x="131309" y="3327400"/>
            <a:ext cx="7186958" cy="3519652"/>
            <a:chOff x="4038600" y="2364814"/>
            <a:chExt cx="8924934" cy="4567652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8495F4F-30ED-A3F1-2424-C732770B6767}"/>
                </a:ext>
              </a:extLst>
            </p:cNvPr>
            <p:cNvSpPr/>
            <p:nvPr/>
          </p:nvSpPr>
          <p:spPr>
            <a:xfrm>
              <a:off x="6293621" y="2364814"/>
              <a:ext cx="6669913" cy="6861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ZA" sz="2800" dirty="0">
                  <a:solidFill>
                    <a:srgbClr val="FF0000"/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rPr>
                <a:t>DE&lt;0</a:t>
              </a:r>
              <a:r>
                <a:rPr lang="en-ZA" sz="2800" dirty="0">
                  <a:solidFill>
                    <a:srgbClr val="F5F5F5"/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rPr>
                <a:t> in past</a:t>
              </a:r>
              <a:endParaRPr lang="en-ZA" sz="2800" dirty="0">
                <a:solidFill>
                  <a:schemeClr val="bg1"/>
                </a:solidFill>
                <a:latin typeface="Bahnschrift SemiBold" panose="020B0502040204020203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E7024-4109-7FB0-DF88-7AA9B1743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24041"/>
            <a:stretch>
              <a:fillRect/>
            </a:stretch>
          </p:blipFill>
          <p:spPr>
            <a:xfrm>
              <a:off x="4038600" y="3178155"/>
              <a:ext cx="6244772" cy="3754311"/>
            </a:xfrm>
            <a:prstGeom prst="rect">
              <a:avLst/>
            </a:prstGeom>
          </p:spPr>
        </p:pic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4699C99F-596A-5E33-FF7D-99BCD7C448F0}"/>
              </a:ext>
            </a:extLst>
          </p:cNvPr>
          <p:cNvSpPr/>
          <p:nvPr/>
        </p:nvSpPr>
        <p:spPr>
          <a:xfrm>
            <a:off x="3560217" y="5936191"/>
            <a:ext cx="340878" cy="31283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43B9ED1-E7E8-1E32-F071-E873489A4B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020" y="3954128"/>
            <a:ext cx="7036478" cy="289371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584A651-7CE0-1A36-7D05-190383E23FFA}"/>
              </a:ext>
            </a:extLst>
          </p:cNvPr>
          <p:cNvSpPr/>
          <p:nvPr/>
        </p:nvSpPr>
        <p:spPr>
          <a:xfrm>
            <a:off x="7005071" y="3413277"/>
            <a:ext cx="50556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2800" dirty="0">
                <a:solidFill>
                  <a:srgbClr val="00B0F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DM&lt;0 </a:t>
            </a:r>
            <a:r>
              <a:rPr lang="en-ZA" sz="280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in future</a:t>
            </a:r>
            <a:endParaRPr lang="en-ZA" sz="28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64DC6CD-A2F1-CD77-DD52-A93F9E35F052}"/>
              </a:ext>
            </a:extLst>
          </p:cNvPr>
          <p:cNvSpPr/>
          <p:nvPr/>
        </p:nvSpPr>
        <p:spPr>
          <a:xfrm>
            <a:off x="9362442" y="5970682"/>
            <a:ext cx="340878" cy="31283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E79BA0-A0E1-ADFA-E646-60A137DA46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957" r="3058" b="44295"/>
          <a:stretch>
            <a:fillRect/>
          </a:stretch>
        </p:blipFill>
        <p:spPr>
          <a:xfrm>
            <a:off x="6077236" y="4031269"/>
            <a:ext cx="5665280" cy="1222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45B464-8077-5A57-8B36-A52E36D261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117" b="47455"/>
          <a:stretch/>
        </p:blipFill>
        <p:spPr>
          <a:xfrm>
            <a:off x="158612" y="4053866"/>
            <a:ext cx="5774046" cy="12003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920DE9-3F7A-81CB-CEB2-1D5577BFE1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33" t="28962" b="42278"/>
          <a:stretch>
            <a:fillRect/>
          </a:stretch>
        </p:blipFill>
        <p:spPr>
          <a:xfrm>
            <a:off x="3452299" y="5362721"/>
            <a:ext cx="5577313" cy="11469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551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6" grpId="0" animBg="1"/>
      <p:bldP spid="21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9296780-8B65-3CB5-4BB8-622B1B0B1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D566C41-069F-9750-AA6A-7B421712FA6F}"/>
              </a:ext>
            </a:extLst>
          </p:cNvPr>
          <p:cNvSpPr/>
          <p:nvPr/>
        </p:nvSpPr>
        <p:spPr>
          <a:xfrm>
            <a:off x="647489" y="53997"/>
            <a:ext cx="111869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3</a:t>
            </a:r>
            <a:r>
              <a:rPr kumimoji="0" lang="en-ZA" sz="7200" b="0" i="0" u="none" strike="noStrike" kern="1200" cap="none" spc="0" normalizeH="0" baseline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 </a:t>
            </a:r>
            <a:r>
              <a:rPr lang="en-ZA" sz="7200" dirty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PATHOLOGIES IN PARAMETER SPACE</a:t>
            </a:r>
            <a:endParaRPr kumimoji="0" lang="en-ZA" sz="72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Bahnschrift SemiBold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5" name="Lightning Bolt 4" descr="-">
            <a:extLst>
              <a:ext uri="{FF2B5EF4-FFF2-40B4-BE49-F238E27FC236}">
                <a16:creationId xmlns:a16="http://schemas.microsoft.com/office/drawing/2014/main" id="{DEFD8757-E4CE-DE79-72F6-D736E3A16177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>
            <a:extLst>
              <a:ext uri="{FF2B5EF4-FFF2-40B4-BE49-F238E27FC236}">
                <a16:creationId xmlns:a16="http://schemas.microsoft.com/office/drawing/2014/main" id="{478152B8-8A0D-752B-2808-983E73125899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C5DF82-C2AE-8177-3185-D98E25B48746}"/>
              </a:ext>
            </a:extLst>
          </p:cNvPr>
          <p:cNvSpPr/>
          <p:nvPr/>
        </p:nvSpPr>
        <p:spPr>
          <a:xfrm>
            <a:off x="357576" y="1254326"/>
            <a:ext cx="119204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>
              <a:buAutoNum type="arabicPeriod" startAt="2"/>
              <a:defRPr/>
            </a:pPr>
            <a:r>
              <a:rPr lang="en-ZA" sz="360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Negative energies can lead to </a:t>
            </a:r>
            <a:r>
              <a:rPr lang="en-ZA" sz="3600" dirty="0">
                <a:solidFill>
                  <a:srgbClr val="FF00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big rip singularities, </a:t>
            </a:r>
            <a:r>
              <a:rPr lang="en-ZA" sz="360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and even a big crunch or big bounce</a:t>
            </a:r>
          </a:p>
          <a:p>
            <a:pPr lvl="0">
              <a:defRPr/>
            </a:pPr>
            <a:r>
              <a:rPr lang="en-ZA" sz="3600" dirty="0">
                <a:solidFill>
                  <a:srgbClr val="00B0F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	</a:t>
            </a:r>
            <a:r>
              <a:rPr lang="en-ZA" sz="3600" dirty="0">
                <a:solidFill>
                  <a:srgbClr val="FF00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(singularities considered unphysical by some)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7FD7C2-9286-5D44-7921-290208089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6775" y="3294922"/>
            <a:ext cx="5357066" cy="17037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1C97E1-2F15-6F71-A38D-BFB13D413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471" y="4998653"/>
            <a:ext cx="5359370" cy="1782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B19F1A-FC28-2105-F8AF-C7E6DD5F6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6046" y="3294922"/>
            <a:ext cx="4124110" cy="35090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9F39BA-D3DC-41A3-1E70-79F10E57799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95"/>
          <a:stretch>
            <a:fillRect/>
          </a:stretch>
        </p:blipFill>
        <p:spPr>
          <a:xfrm>
            <a:off x="1857508" y="3364192"/>
            <a:ext cx="7933925" cy="30471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656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2680239-1252-E4F0-A89A-78BF3EBB0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60F91F4-0398-A0F0-92FF-95DD2C333009}"/>
              </a:ext>
            </a:extLst>
          </p:cNvPr>
          <p:cNvSpPr/>
          <p:nvPr/>
        </p:nvSpPr>
        <p:spPr>
          <a:xfrm>
            <a:off x="647489" y="53997"/>
            <a:ext cx="111869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3</a:t>
            </a:r>
            <a:r>
              <a:rPr kumimoji="0" lang="en-ZA" sz="7200" b="0" i="0" u="none" strike="noStrike" kern="1200" cap="none" spc="0" normalizeH="0" baseline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 </a:t>
            </a:r>
            <a:r>
              <a:rPr lang="en-ZA" sz="7200" dirty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PATHOLOGIES IN PARAMETER SPACE</a:t>
            </a:r>
            <a:endParaRPr kumimoji="0" lang="en-ZA" sz="72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Bahnschrift SemiBold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5" name="Lightning Bolt 4" descr="-">
            <a:extLst>
              <a:ext uri="{FF2B5EF4-FFF2-40B4-BE49-F238E27FC236}">
                <a16:creationId xmlns:a16="http://schemas.microsoft.com/office/drawing/2014/main" id="{D5E91107-2BEA-687B-74AE-D7A0649336F9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>
            <a:extLst>
              <a:ext uri="{FF2B5EF4-FFF2-40B4-BE49-F238E27FC236}">
                <a16:creationId xmlns:a16="http://schemas.microsoft.com/office/drawing/2014/main" id="{0E4B49DB-D301-8B9C-7E3D-4509AD92A4B8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9C096E1-AD53-0C20-FA7D-144C551D6413}"/>
              </a:ext>
            </a:extLst>
          </p:cNvPr>
          <p:cNvSpPr/>
          <p:nvPr/>
        </p:nvSpPr>
        <p:spPr>
          <a:xfrm>
            <a:off x="219881" y="1450800"/>
            <a:ext cx="120421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ZA" sz="360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3. 	Perturbation cause </a:t>
            </a:r>
            <a:r>
              <a:rPr lang="en-ZA" sz="3600" dirty="0">
                <a:solidFill>
                  <a:srgbClr val="FF00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early-time runaway 	instabilities</a:t>
            </a:r>
            <a:r>
              <a:rPr lang="en-ZA" sz="360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, 	stopping present universe from forming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514CA42-6016-9FE6-8D19-F3E9DDBE0944}"/>
                  </a:ext>
                </a:extLst>
              </p:cNvPr>
              <p:cNvSpPr/>
              <p:nvPr/>
            </p:nvSpPr>
            <p:spPr>
              <a:xfrm>
                <a:off x="-830543" y="3589495"/>
                <a:ext cx="6096000" cy="110485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32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𝒅</m:t>
                      </m:r>
                      <m:r>
                        <a:rPr lang="en-ZA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ZA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fPr>
                        <m:num>
                          <m:r>
                            <a:rPr lang="en-ZA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𝑄</m:t>
                          </m:r>
                        </m:num>
                        <m:den>
                          <m:r>
                            <a:rPr lang="en-ZA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3</m:t>
                          </m:r>
                          <m:r>
                            <a:rPr lang="en-ZA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𝐻</m:t>
                          </m:r>
                          <m:sSub>
                            <m:sSubPr>
                              <m:ctrlPr>
                                <a:rPr lang="en-ZA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ZA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ZA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𝑑𝑒</m:t>
                              </m:r>
                            </m:sub>
                          </m:sSub>
                          <m:r>
                            <a:rPr lang="en-ZA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(1+</m:t>
                          </m:r>
                          <m:r>
                            <a:rPr lang="en-ZA" sz="32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𝑤</m:t>
                          </m:r>
                          <m:r>
                            <a:rPr lang="en-ZA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ZA" sz="3200" dirty="0">
                  <a:solidFill>
                    <a:schemeClr val="bg1"/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514CA42-6016-9FE6-8D19-F3E9DDBE09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30543" y="3589495"/>
                <a:ext cx="6096000" cy="110485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3489EB9-C8C2-C79E-3B17-E9CD9DF31443}"/>
                  </a:ext>
                </a:extLst>
              </p:cNvPr>
              <p:cNvSpPr/>
              <p:nvPr/>
            </p:nvSpPr>
            <p:spPr>
              <a:xfrm>
                <a:off x="5141394" y="3589495"/>
                <a:ext cx="6096000" cy="58477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a:rPr lang="en-ZA" sz="32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𝑑</m:t>
                    </m:r>
                    <m:r>
                      <a:rPr lang="en-ZA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&gt;1  →</m:t>
                    </m:r>
                  </m:oMath>
                </a14:m>
                <a:r>
                  <a:rPr lang="en-ZA" sz="3200" b="0" i="0" dirty="0">
                    <a:solidFill>
                      <a:schemeClr val="bg1"/>
                    </a:solidFill>
                    <a:latin typeface="+mj-lt"/>
                    <a:cs typeface="Calibri Light" panose="020F0302020204030204" pitchFamily="34" charset="0"/>
                  </a:rPr>
                  <a:t>Unstable regime</a:t>
                </a:r>
                <a:endParaRPr lang="en-ZA" sz="3200" dirty="0">
                  <a:solidFill>
                    <a:schemeClr val="bg1"/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3489EB9-C8C2-C79E-3B17-E9CD9DF314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1394" y="3589495"/>
                <a:ext cx="6096000" cy="584775"/>
              </a:xfrm>
              <a:prstGeom prst="rect">
                <a:avLst/>
              </a:prstGeom>
              <a:blipFill>
                <a:blip r:embed="rId3"/>
                <a:stretch>
                  <a:fillRect t="-15625" b="-32292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04446F1-E7E5-CBDE-A63B-A8F32CC8F2DD}"/>
                  </a:ext>
                </a:extLst>
              </p:cNvPr>
              <p:cNvSpPr/>
              <p:nvPr/>
            </p:nvSpPr>
            <p:spPr>
              <a:xfrm>
                <a:off x="5141394" y="4137436"/>
                <a:ext cx="705060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a:rPr lang="en-ZA" sz="32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𝑑</m:t>
                    </m:r>
                    <m:r>
                      <a:rPr lang="en-ZA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&lt;0  →</m:t>
                    </m:r>
                  </m:oMath>
                </a14:m>
                <a:r>
                  <a:rPr lang="en-ZA" sz="3200" b="0" i="0" dirty="0">
                    <a:solidFill>
                      <a:schemeClr val="bg1"/>
                    </a:solidFill>
                    <a:latin typeface="+mj-lt"/>
                    <a:cs typeface="Calibri Light" panose="020F0302020204030204" pitchFamily="34" charset="0"/>
                  </a:rPr>
                  <a:t> </a:t>
                </a:r>
                <a:r>
                  <a:rPr lang="en-ZA" sz="3200" b="0" i="0" dirty="0" err="1">
                    <a:solidFill>
                      <a:schemeClr val="bg1"/>
                    </a:solidFill>
                    <a:latin typeface="+mj-lt"/>
                    <a:cs typeface="Calibri Light" panose="020F0302020204030204" pitchFamily="34" charset="0"/>
                  </a:rPr>
                  <a:t>apriori</a:t>
                </a:r>
                <a:r>
                  <a:rPr lang="en-ZA" sz="3200" b="0" i="0" dirty="0">
                    <a:solidFill>
                      <a:schemeClr val="bg1"/>
                    </a:solidFill>
                    <a:latin typeface="+mj-lt"/>
                    <a:cs typeface="Calibri Light" panose="020F0302020204030204" pitchFamily="34" charset="0"/>
                  </a:rPr>
                  <a:t> free of instabilities </a:t>
                </a:r>
                <a:endParaRPr lang="en-ZA" sz="3200" dirty="0">
                  <a:solidFill>
                    <a:schemeClr val="bg1"/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04446F1-E7E5-CBDE-A63B-A8F32CC8F2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1394" y="4137436"/>
                <a:ext cx="7050606" cy="584775"/>
              </a:xfrm>
              <a:prstGeom prst="rect">
                <a:avLst/>
              </a:prstGeom>
              <a:blipFill>
                <a:blip r:embed="rId4"/>
                <a:stretch>
                  <a:fillRect t="-15625" r="-2506" b="-32292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F4224527-A55F-F159-1BBC-FEBFC05DA8B8}"/>
              </a:ext>
            </a:extLst>
          </p:cNvPr>
          <p:cNvSpPr/>
          <p:nvPr/>
        </p:nvSpPr>
        <p:spPr>
          <a:xfrm>
            <a:off x="4186788" y="3982199"/>
            <a:ext cx="37382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2600" dirty="0">
                <a:solidFill>
                  <a:schemeClr val="bg1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if</a:t>
            </a:r>
            <a:endParaRPr lang="en-ZA" dirty="0">
              <a:solidFill>
                <a:schemeClr val="bg1"/>
              </a:solidFill>
            </a:endParaRP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83D29FC8-EEE3-F97E-5BD6-529F9F748582}"/>
              </a:ext>
            </a:extLst>
          </p:cNvPr>
          <p:cNvSpPr/>
          <p:nvPr/>
        </p:nvSpPr>
        <p:spPr>
          <a:xfrm>
            <a:off x="4646332" y="3611790"/>
            <a:ext cx="619125" cy="1233262"/>
          </a:xfrm>
          <a:prstGeom prst="lef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FF3BC7E-DBAF-F7E6-5394-B63292D56708}"/>
                  </a:ext>
                </a:extLst>
              </p:cNvPr>
              <p:cNvSpPr/>
              <p:nvPr/>
            </p:nvSpPr>
            <p:spPr>
              <a:xfrm>
                <a:off x="2047898" y="5087053"/>
                <a:ext cx="10500761" cy="12926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ZA" sz="2600" dirty="0">
                    <a:solidFill>
                      <a:srgbClr val="F5F5F5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Two safe regimes: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ZA" sz="2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𝑄</m:t>
                    </m:r>
                    <m:r>
                      <a:rPr lang="en-ZA" sz="2600" i="1" dirty="0" smtClean="0">
                        <a:solidFill>
                          <a:srgbClr val="F5F5F5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&gt;0</m:t>
                    </m:r>
                  </m:oMath>
                </a14:m>
                <a:r>
                  <a:rPr lang="en-ZA" sz="2600" b="1" dirty="0">
                    <a:solidFill>
                      <a:srgbClr val="FFFF0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ZA" sz="2600" dirty="0">
                    <a:solidFill>
                      <a:srgbClr val="F5F5F5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(DE </a:t>
                </a:r>
                <a14:m>
                  <m:oMath xmlns:m="http://schemas.openxmlformats.org/officeDocument/2006/math">
                    <m:r>
                      <a:rPr lang="en-ZA" sz="2600" b="0" i="1" smtClean="0">
                        <a:solidFill>
                          <a:srgbClr val="F5F5F5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→</m:t>
                    </m:r>
                  </m:oMath>
                </a14:m>
                <a:r>
                  <a:rPr lang="en-ZA" sz="2600" dirty="0">
                    <a:solidFill>
                      <a:srgbClr val="F5F5F5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DM) with </a:t>
                </a:r>
                <a14:m>
                  <m:oMath xmlns:m="http://schemas.openxmlformats.org/officeDocument/2006/math">
                    <m:r>
                      <a:rPr lang="en-ZA" sz="26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𝑤</m:t>
                    </m:r>
                    <m:r>
                      <a:rPr lang="en-ZA" sz="2600" b="0" i="1" smtClean="0">
                        <a:solidFill>
                          <a:srgbClr val="F5F5F5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&lt;−1</m:t>
                    </m:r>
                  </m:oMath>
                </a14:m>
                <a:r>
                  <a:rPr lang="en-ZA" sz="2600" dirty="0">
                    <a:solidFill>
                      <a:srgbClr val="F5F5F5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(Phantom DE)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ZA" sz="2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𝑄</m:t>
                    </m:r>
                    <m:r>
                      <a:rPr lang="en-ZA" sz="2600" b="0" i="1" dirty="0" smtClean="0">
                        <a:solidFill>
                          <a:srgbClr val="F5F5F5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&lt;</m:t>
                    </m:r>
                    <m:r>
                      <a:rPr lang="en-ZA" sz="2600" i="1" dirty="0">
                        <a:solidFill>
                          <a:srgbClr val="F5F5F5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0</m:t>
                    </m:r>
                  </m:oMath>
                </a14:m>
                <a:r>
                  <a:rPr lang="en-ZA" sz="2600" b="1" dirty="0">
                    <a:solidFill>
                      <a:srgbClr val="FFFF0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ZA" sz="2600" dirty="0">
                    <a:solidFill>
                      <a:srgbClr val="F5F5F5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(DM </a:t>
                </a:r>
                <a14:m>
                  <m:oMath xmlns:m="http://schemas.openxmlformats.org/officeDocument/2006/math">
                    <m:r>
                      <a:rPr lang="en-ZA" sz="2600" i="1">
                        <a:solidFill>
                          <a:srgbClr val="F5F5F5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→</m:t>
                    </m:r>
                  </m:oMath>
                </a14:m>
                <a:r>
                  <a:rPr lang="en-ZA" sz="2600" dirty="0">
                    <a:solidFill>
                      <a:srgbClr val="F5F5F5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DE) with </a:t>
                </a:r>
                <a14:m>
                  <m:oMath xmlns:m="http://schemas.openxmlformats.org/officeDocument/2006/math">
                    <m:r>
                      <a:rPr lang="en-ZA" sz="260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𝑤</m:t>
                    </m:r>
                    <m:r>
                      <a:rPr lang="en-ZA" sz="2600" b="0" i="1" smtClean="0">
                        <a:solidFill>
                          <a:srgbClr val="F5F5F5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&gt;</m:t>
                    </m:r>
                    <m:r>
                      <a:rPr lang="en-ZA" sz="2600" i="1">
                        <a:solidFill>
                          <a:srgbClr val="F5F5F5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−1</m:t>
                    </m:r>
                  </m:oMath>
                </a14:m>
                <a:r>
                  <a:rPr lang="en-ZA" sz="2600" dirty="0">
                    <a:solidFill>
                      <a:srgbClr val="F5F5F5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(Quintessence DE) </a:t>
                </a:r>
                <a:endParaRPr lang="en-ZA" sz="2600" b="1" dirty="0">
                  <a:solidFill>
                    <a:srgbClr val="FFFF00"/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FF3BC7E-DBAF-F7E6-5394-B63292D567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7898" y="5087053"/>
                <a:ext cx="10500761" cy="1292662"/>
              </a:xfrm>
              <a:prstGeom prst="rect">
                <a:avLst/>
              </a:prstGeom>
              <a:blipFill>
                <a:blip r:embed="rId5"/>
                <a:stretch>
                  <a:fillRect l="-1045" t="-4225" b="-10798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EAE1B68-1051-561A-2CD1-6BE65A5AE307}"/>
                  </a:ext>
                </a:extLst>
              </p:cNvPr>
              <p:cNvSpPr/>
              <p:nvPr/>
            </p:nvSpPr>
            <p:spPr>
              <a:xfrm>
                <a:off x="1117575" y="2831066"/>
                <a:ext cx="1050076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ZA" sz="3200" dirty="0">
                    <a:solidFill>
                      <a:srgbClr val="F5F5F5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Use </a:t>
                </a:r>
                <a:r>
                  <a:rPr lang="en-ZA" sz="3200" dirty="0">
                    <a:solidFill>
                      <a:srgbClr val="FFFF0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Doom factor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𝒅</m:t>
                    </m:r>
                  </m:oMath>
                </a14:m>
                <a:r>
                  <a:rPr lang="en-ZA" sz="3200" b="1" dirty="0">
                    <a:solidFill>
                      <a:srgbClr val="FFFF0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ZA" sz="3200" b="1" dirty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analysis [</a:t>
                </a:r>
                <a:r>
                  <a:rPr lang="en-ZA" sz="3200" b="1" dirty="0" err="1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Gavela</a:t>
                </a:r>
                <a:r>
                  <a:rPr lang="en-ZA" sz="3200" b="1" dirty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, 2009]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EAE1B68-1051-561A-2CD1-6BE65A5AE3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75" y="2831066"/>
                <a:ext cx="10500761" cy="584775"/>
              </a:xfrm>
              <a:prstGeom prst="rect">
                <a:avLst/>
              </a:prstGeom>
              <a:blipFill>
                <a:blip r:embed="rId6"/>
                <a:stretch>
                  <a:fillRect l="-1451" t="-16667" b="-34375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CAF6F661-C9FB-2A54-FC13-13DD91CE85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2151" y="4722211"/>
            <a:ext cx="2845399" cy="11638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646F34-C371-6BE8-2564-D3E0571DB0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881" y="2542421"/>
            <a:ext cx="6255793" cy="409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7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" grpId="0"/>
      <p:bldP spid="7" grpId="0"/>
      <p:bldP spid="8" grpId="0"/>
      <p:bldP spid="9" grpId="0"/>
      <p:bldP spid="11" grpId="0" animBg="1"/>
      <p:bldP spid="14" grpId="0"/>
      <p:bldP spid="15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71906" y="8934"/>
            <a:ext cx="111869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7200" noProof="0" dirty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COMPLICATED PARAMETER SPACE</a:t>
            </a:r>
            <a:endParaRPr kumimoji="0" lang="en-ZA" sz="72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Bahnschrift SemiBold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5" name="Lightning Bolt 4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725756" y="1209263"/>
            <a:ext cx="1141376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ZA" sz="260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Mathematical conditions have been arrived for 8 models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E5A11A-A8A6-456F-8CD5-B04E3BE8D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33" y="2247390"/>
            <a:ext cx="11531950" cy="36607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A6A364-E91F-440C-69CD-EA09088BC015}"/>
              </a:ext>
            </a:extLst>
          </p:cNvPr>
          <p:cNvSpPr txBox="1"/>
          <p:nvPr/>
        </p:nvSpPr>
        <p:spPr>
          <a:xfrm>
            <a:off x="1725756" y="6124198"/>
            <a:ext cx="1036161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ZA" sz="2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Theoretical</a:t>
            </a:r>
            <a:r>
              <a:rPr kumimoji="0" lang="en-ZA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n-ZA" sz="2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preference</a:t>
            </a:r>
            <a:r>
              <a:rPr kumimoji="0" lang="en-ZA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 for small energy flow from </a:t>
            </a:r>
            <a:r>
              <a:rPr kumimoji="0" lang="en-ZA" sz="2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DE to DM</a:t>
            </a:r>
          </a:p>
        </p:txBody>
      </p:sp>
    </p:spTree>
    <p:extLst>
      <p:ext uri="{BB962C8B-B14F-4D97-AF65-F5344CB8AC3E}">
        <p14:creationId xmlns:p14="http://schemas.microsoft.com/office/powerpoint/2010/main" val="208182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34565" y="466724"/>
            <a:ext cx="9957435" cy="62233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61925" y="-133350"/>
            <a:ext cx="14335125" cy="7610475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Lightning Bolt 4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0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75883" y="3118969"/>
            <a:ext cx="2144550" cy="34586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1294" y="3187648"/>
            <a:ext cx="3067077" cy="33116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9646" y="143207"/>
            <a:ext cx="123926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7200" b="0" i="0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Wait a minute…</a:t>
            </a:r>
            <a:endParaRPr kumimoji="0" lang="en-ZA" sz="24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9167" y="1303087"/>
            <a:ext cx="112141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Is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dark matter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 even real? (Like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yeti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?)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Is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dark energy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even a thing? (Like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big foot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?)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Interactions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between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dark matter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 and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dark energy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              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love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 between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yeti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and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bigfoot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620DA"/>
              </a:solidFill>
              <a:effectLst/>
              <a:uLnTx/>
              <a:uFillTx/>
              <a:latin typeface="Bahnschrift SemiLight" panose="020B0502040204020203" pitchFamily="34" charset="0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3008" y="3762616"/>
            <a:ext cx="309347" cy="269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2355" y="3816232"/>
            <a:ext cx="309347" cy="2690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23240" y="3573191"/>
            <a:ext cx="224918" cy="1956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50949" y="3594119"/>
            <a:ext cx="224918" cy="19564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105049" y="3603197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4000" b="0" i="0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Maybe…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4000" b="0" i="0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lets look at the argument</a:t>
            </a:r>
            <a:endParaRPr kumimoji="0" lang="en-ZA" sz="11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2A0D59-4C0B-DB8A-5365-76CE696812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25914" y="2211028"/>
            <a:ext cx="2011873" cy="16065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F47A692-9470-E9F3-2A3E-4D0FCA2BCD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3365" y="2693279"/>
            <a:ext cx="1246468" cy="125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2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739E196-DE50-99CF-0B1E-23036A882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05A4E10-4923-B9AB-C9A2-404B50CEDC85}"/>
              </a:ext>
            </a:extLst>
          </p:cNvPr>
          <p:cNvSpPr/>
          <p:nvPr/>
        </p:nvSpPr>
        <p:spPr>
          <a:xfrm>
            <a:off x="1271906" y="8934"/>
            <a:ext cx="111869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7200" noProof="0" dirty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COMPLICATED PARAMETER SPACE</a:t>
            </a:r>
            <a:endParaRPr kumimoji="0" lang="en-ZA" sz="72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Bahnschrift SemiBold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5" name="Lightning Bolt 4" descr="-">
            <a:extLst>
              <a:ext uri="{FF2B5EF4-FFF2-40B4-BE49-F238E27FC236}">
                <a16:creationId xmlns:a16="http://schemas.microsoft.com/office/drawing/2014/main" id="{0D769997-8D70-6972-D0F2-E67FC0C36CC4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>
            <a:extLst>
              <a:ext uri="{FF2B5EF4-FFF2-40B4-BE49-F238E27FC236}">
                <a16:creationId xmlns:a16="http://schemas.microsoft.com/office/drawing/2014/main" id="{D267C082-5E6D-4340-EFA6-FAEAB3AEDF79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064D724-0F3D-D1B3-5EF7-04C8857C7793}"/>
              </a:ext>
            </a:extLst>
          </p:cNvPr>
          <p:cNvSpPr/>
          <p:nvPr/>
        </p:nvSpPr>
        <p:spPr>
          <a:xfrm>
            <a:off x="1725756" y="1209263"/>
            <a:ext cx="1141376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ZA" sz="260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Mathematical conditions have been arrived for 8 models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EC7BE4-1CC7-2A97-2E7D-65CD68E5B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183" y="1701706"/>
            <a:ext cx="9746367" cy="42640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908D6F-4821-E902-9181-A3A4A55AA6EF}"/>
              </a:ext>
            </a:extLst>
          </p:cNvPr>
          <p:cNvSpPr txBox="1"/>
          <p:nvPr/>
        </p:nvSpPr>
        <p:spPr>
          <a:xfrm>
            <a:off x="1725756" y="6124198"/>
            <a:ext cx="1036161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ZA" sz="2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Theoretical</a:t>
            </a:r>
            <a:r>
              <a:rPr kumimoji="0" lang="en-ZA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n-ZA" sz="2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preference</a:t>
            </a:r>
            <a:r>
              <a:rPr kumimoji="0" lang="en-ZA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 for small energy flow from </a:t>
            </a:r>
            <a:r>
              <a:rPr kumimoji="0" lang="en-ZA" sz="2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DE to DM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CA8945-1741-B088-9C5B-D757EBF5A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4039">
            <a:off x="3555529" y="744516"/>
            <a:ext cx="3023019" cy="302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19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F605EC0-69AF-57AA-0B75-78254FE15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ghtning Bolt 4" descr="-">
            <a:extLst>
              <a:ext uri="{FF2B5EF4-FFF2-40B4-BE49-F238E27FC236}">
                <a16:creationId xmlns:a16="http://schemas.microsoft.com/office/drawing/2014/main" id="{2E771B87-5C0E-6D05-6E7B-2CFAE4DD3241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>
            <a:extLst>
              <a:ext uri="{FF2B5EF4-FFF2-40B4-BE49-F238E27FC236}">
                <a16:creationId xmlns:a16="http://schemas.microsoft.com/office/drawing/2014/main" id="{A2A75EB2-9560-AF85-469E-1B8051158469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82760A1-4B7F-8842-F230-D9360E8AF570}"/>
              </a:ext>
            </a:extLst>
          </p:cNvPr>
          <p:cNvSpPr/>
          <p:nvPr/>
        </p:nvSpPr>
        <p:spPr>
          <a:xfrm>
            <a:off x="1085881" y="147512"/>
            <a:ext cx="117151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7200" dirty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OBSERVATIONAL DATA TO FIND OUT!</a:t>
            </a:r>
            <a:endParaRPr kumimoji="0" lang="en-ZA" sz="24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19A141D-DBCD-9F6F-D381-C3FD2ABA6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78" y="5118448"/>
            <a:ext cx="2941084" cy="16538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626452-39C6-679B-146F-D340F8201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146" y="5118448"/>
            <a:ext cx="2337109" cy="17395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1F0611-EF6F-408D-1258-14A10609D9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496" y="5075639"/>
            <a:ext cx="3092979" cy="17395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FAC842-524E-CB54-BDC1-CB6159BA22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5097" y="5103451"/>
            <a:ext cx="2208754" cy="17545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E3A9BE-6D48-D65A-D349-D63791A9E9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9120" y="1613386"/>
            <a:ext cx="7306761" cy="31967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E56FA0-44B3-6386-36C9-1A685E961D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81364">
            <a:off x="4267374" y="485551"/>
            <a:ext cx="3023019" cy="302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11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4C13A-FE5D-9707-292A-82D97B4C8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347CADF-3086-97A2-D184-42396A8B3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34565" y="466724"/>
            <a:ext cx="9957435" cy="62233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4E01617-D2B1-5F66-3C3E-D9FCD475C43B}"/>
              </a:ext>
            </a:extLst>
          </p:cNvPr>
          <p:cNvSpPr/>
          <p:nvPr/>
        </p:nvSpPr>
        <p:spPr>
          <a:xfrm>
            <a:off x="-55896" y="-123824"/>
            <a:ext cx="12353925" cy="713105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A12F3F-72A8-C6B2-5858-7CAC45F91F54}"/>
              </a:ext>
            </a:extLst>
          </p:cNvPr>
          <p:cNvSpPr/>
          <p:nvPr/>
        </p:nvSpPr>
        <p:spPr>
          <a:xfrm>
            <a:off x="2234565" y="1358949"/>
            <a:ext cx="867034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7200" dirty="0">
                <a:solidFill>
                  <a:srgbClr val="F5F5F5"/>
                </a:solidFill>
                <a:latin typeface="Bahnschrift SemiCondensed" panose="020B0502040204020203" pitchFamily="34" charset="0"/>
                <a:cs typeface="Calibri Light" panose="020F0302020204030204" pitchFamily="34" charset="0"/>
              </a:rPr>
              <a:t>5. MCMC AND OBSERVATIONAL   CONSTRAINTS</a:t>
            </a:r>
          </a:p>
        </p:txBody>
      </p:sp>
      <p:sp>
        <p:nvSpPr>
          <p:cNvPr id="5" name="Lightning Bolt 4" descr="-">
            <a:extLst>
              <a:ext uri="{FF2B5EF4-FFF2-40B4-BE49-F238E27FC236}">
                <a16:creationId xmlns:a16="http://schemas.microsoft.com/office/drawing/2014/main" id="{93D0288D-EB86-70F1-B9D9-FC68EC95E727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>
            <a:extLst>
              <a:ext uri="{FF2B5EF4-FFF2-40B4-BE49-F238E27FC236}">
                <a16:creationId xmlns:a16="http://schemas.microsoft.com/office/drawing/2014/main" id="{318A6E17-2CAE-B090-DA96-A28D5EFA7EC1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92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5315D05-AA79-F8C4-3C00-24D0C52DD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ghtning Bolt 4" descr="-">
            <a:extLst>
              <a:ext uri="{FF2B5EF4-FFF2-40B4-BE49-F238E27FC236}">
                <a16:creationId xmlns:a16="http://schemas.microsoft.com/office/drawing/2014/main" id="{3D58F377-20EC-CF55-3CF6-E159A58AD20B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>
            <a:extLst>
              <a:ext uri="{FF2B5EF4-FFF2-40B4-BE49-F238E27FC236}">
                <a16:creationId xmlns:a16="http://schemas.microsoft.com/office/drawing/2014/main" id="{E88F3499-BBF9-1CC4-417D-32289B621813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4E664AC-2BF0-3966-0ABF-D72F0E3B8313}"/>
                  </a:ext>
                </a:extLst>
              </p:cNvPr>
              <p:cNvSpPr/>
              <p:nvPr/>
            </p:nvSpPr>
            <p:spPr>
              <a:xfrm>
                <a:off x="574423" y="1252591"/>
                <a:ext cx="11416529" cy="1446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lvl="0" indent="-457200">
                  <a:buFont typeface="Arial" panose="020B0604020202020204" pitchFamily="34" charset="0"/>
                  <a:buChar char="•"/>
                  <a:defRPr/>
                </a:pPr>
                <a:r>
                  <a:rPr lang="en-US" sz="2800" dirty="0">
                    <a:solidFill>
                      <a:prstClr val="white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n-dimensional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parameter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space seen as a physical landscape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en-US" sz="2800" dirty="0">
                    <a:solidFill>
                      <a:prstClr val="white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MCMC lets random walker look for best parameter combo for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𝐻</m:t>
                    </m:r>
                    <m:r>
                      <a:rPr lang="en-US" sz="2800" i="1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(</m:t>
                    </m:r>
                    <m:r>
                      <a:rPr lang="en-US" sz="2800" i="1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𝑧</m:t>
                    </m:r>
                    <m:r>
                      <a:rPr lang="en-US" sz="2800" i="1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prstClr val="white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 </a:t>
                </a:r>
              </a:p>
              <a:p>
                <a:pPr marL="457200" lvl="0" indent="-457200">
                  <a:buFont typeface="Arial" panose="020B0604020202020204" pitchFamily="34" charset="0"/>
                  <a:buChar char="•"/>
                  <a:defRPr/>
                </a:pPr>
                <a:endPara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4E664AC-2BF0-3966-0ABF-D72F0E3B83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423" y="1252591"/>
                <a:ext cx="11416529" cy="1446550"/>
              </a:xfrm>
              <a:prstGeom prst="rect">
                <a:avLst/>
              </a:prstGeom>
              <a:blipFill>
                <a:blip r:embed="rId2"/>
                <a:stretch>
                  <a:fillRect l="-961" t="-4622" r="-2296" b="-12185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>
            <a:extLst>
              <a:ext uri="{FF2B5EF4-FFF2-40B4-BE49-F238E27FC236}">
                <a16:creationId xmlns:a16="http://schemas.microsoft.com/office/drawing/2014/main" id="{3A85AB25-2B19-9646-8282-01B16CF2FD4B}"/>
              </a:ext>
            </a:extLst>
          </p:cNvPr>
          <p:cNvSpPr/>
          <p:nvPr/>
        </p:nvSpPr>
        <p:spPr>
          <a:xfrm>
            <a:off x="425089" y="147512"/>
            <a:ext cx="117151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6600" dirty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RANDOM WALKERS AND BEST PARAMETERS</a:t>
            </a:r>
            <a:endParaRPr kumimoji="0" lang="en-ZA" sz="20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A34788-C6C6-3E4F-A8B2-4D56AF490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150" y="3361481"/>
            <a:ext cx="4438155" cy="26657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B9957D-8362-0DC3-0DAC-DDF61917C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3673347" y="4667290"/>
            <a:ext cx="975837" cy="11106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9FED0B-6304-C363-D81B-25A76AE29709}"/>
              </a:ext>
            </a:extLst>
          </p:cNvPr>
          <p:cNvSpPr txBox="1"/>
          <p:nvPr/>
        </p:nvSpPr>
        <p:spPr>
          <a:xfrm>
            <a:off x="652512" y="4807094"/>
            <a:ext cx="29142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Random Walker = Caveman </a:t>
            </a:r>
            <a:endParaRPr lang="en-ZA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83DBD7-0388-ADA3-7A36-EF8814CA26A0}"/>
              </a:ext>
            </a:extLst>
          </p:cNvPr>
          <p:cNvSpPr txBox="1"/>
          <p:nvPr/>
        </p:nvSpPr>
        <p:spPr>
          <a:xfrm>
            <a:off x="5924917" y="6143660"/>
            <a:ext cx="64991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Parameter Space =  Mountainous Landscape</a:t>
            </a:r>
            <a:endParaRPr lang="en-ZA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5580B0-1B4D-5D59-E59E-7B2F1680CD6B}"/>
              </a:ext>
            </a:extLst>
          </p:cNvPr>
          <p:cNvSpPr txBox="1"/>
          <p:nvPr/>
        </p:nvSpPr>
        <p:spPr>
          <a:xfrm>
            <a:off x="487027" y="3031738"/>
            <a:ext cx="4965106" cy="3046988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Analogy</a:t>
            </a:r>
          </a:p>
          <a:p>
            <a:r>
              <a:rPr lang="en-US" sz="24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Caveman looking for a new home, parameters considered:</a:t>
            </a:r>
          </a:p>
          <a:p>
            <a:r>
              <a:rPr lang="en-US" sz="24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Temperature, shading, water, etc.</a:t>
            </a:r>
          </a:p>
          <a:p>
            <a:endParaRPr lang="en-US" sz="2400" dirty="0">
              <a:solidFill>
                <a:prstClr val="white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  <a:p>
            <a:endParaRPr lang="en-US" sz="2400" dirty="0">
              <a:solidFill>
                <a:prstClr val="white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  <a:p>
            <a:endParaRPr lang="en-US" sz="2400" dirty="0">
              <a:solidFill>
                <a:prstClr val="white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  <a:p>
            <a:endParaRPr lang="en-US" sz="2400" dirty="0">
              <a:solidFill>
                <a:prstClr val="white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Arrow: Bent 20">
            <a:extLst>
              <a:ext uri="{FF2B5EF4-FFF2-40B4-BE49-F238E27FC236}">
                <a16:creationId xmlns:a16="http://schemas.microsoft.com/office/drawing/2014/main" id="{8826F38F-E99E-ABA8-4231-88D06F30C9F2}"/>
              </a:ext>
            </a:extLst>
          </p:cNvPr>
          <p:cNvSpPr/>
          <p:nvPr/>
        </p:nvSpPr>
        <p:spPr>
          <a:xfrm rot="5400000">
            <a:off x="7258048" y="4149130"/>
            <a:ext cx="566761" cy="983400"/>
          </a:xfrm>
          <a:prstGeom prst="ben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2AC855B-85D1-CA8E-F73B-BFD27DFEC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8198729" y="3453598"/>
            <a:ext cx="505659" cy="5754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25D5F99-65A2-52F9-357F-183496173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9011799" y="3561430"/>
            <a:ext cx="505659" cy="57549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1E0F3CE-DB3F-50C5-700D-26AFAF8EC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8178356" y="5139394"/>
            <a:ext cx="505659" cy="57549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4A34BB4-D589-537F-4675-752340A94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9525130" y="5217346"/>
            <a:ext cx="497987" cy="56676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0BFA4AE-A046-6995-D902-AE43B034C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9011799" y="4274816"/>
            <a:ext cx="497987" cy="56676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870437E-357A-8225-9399-921B737D3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10705260" y="3385064"/>
            <a:ext cx="497987" cy="56676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A9F6730-742F-8E60-2164-B5635E8A1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10714469" y="5217345"/>
            <a:ext cx="497987" cy="56676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A67A42F-91EF-B5D7-AA9F-5D998D88EEA9}"/>
              </a:ext>
            </a:extLst>
          </p:cNvPr>
          <p:cNvSpPr txBox="1"/>
          <p:nvPr/>
        </p:nvSpPr>
        <p:spPr>
          <a:xfrm>
            <a:off x="5582344" y="3695729"/>
            <a:ext cx="219157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Coordinates=</a:t>
            </a:r>
          </a:p>
          <a:p>
            <a:r>
              <a:rPr lang="en-US" sz="20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Different parameter combos </a:t>
            </a:r>
            <a:endParaRPr lang="en-ZA" sz="2000" dirty="0"/>
          </a:p>
        </p:txBody>
      </p:sp>
    </p:spTree>
    <p:extLst>
      <p:ext uri="{BB962C8B-B14F-4D97-AF65-F5344CB8AC3E}">
        <p14:creationId xmlns:p14="http://schemas.microsoft.com/office/powerpoint/2010/main" val="335773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1" grpId="0"/>
      <p:bldP spid="13" grpId="0"/>
      <p:bldP spid="18" grpId="0" animBg="1"/>
      <p:bldP spid="21" grpId="0" animBg="1"/>
      <p:bldP spid="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>
          <a:extLst>
            <a:ext uri="{FF2B5EF4-FFF2-40B4-BE49-F238E27FC236}">
              <a16:creationId xmlns:a16="http://schemas.microsoft.com/office/drawing/2014/main" id="{90A61294-881C-E6B1-36E3-A2646176C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ghtning Bolt 4" descr="-">
            <a:extLst>
              <a:ext uri="{FF2B5EF4-FFF2-40B4-BE49-F238E27FC236}">
                <a16:creationId xmlns:a16="http://schemas.microsoft.com/office/drawing/2014/main" id="{E58A45D0-1201-0DD5-FC8C-793414362E47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>
            <a:extLst>
              <a:ext uri="{FF2B5EF4-FFF2-40B4-BE49-F238E27FC236}">
                <a16:creationId xmlns:a16="http://schemas.microsoft.com/office/drawing/2014/main" id="{D7E9BCA5-31E8-7C2A-0BBE-9C15FE1AF7EF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09818C1-13EF-4D03-16A6-5B1CC9C97BC0}"/>
                  </a:ext>
                </a:extLst>
              </p:cNvPr>
              <p:cNvSpPr/>
              <p:nvPr/>
            </p:nvSpPr>
            <p:spPr>
              <a:xfrm>
                <a:off x="574423" y="1252591"/>
                <a:ext cx="11416529" cy="1877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lvl="0" indent="-457200">
                  <a:buFont typeface="Arial" panose="020B0604020202020204" pitchFamily="34" charset="0"/>
                  <a:buChar char="•"/>
                  <a:defRPr/>
                </a:pPr>
                <a:r>
                  <a:rPr lang="en-US" sz="2800" dirty="0">
                    <a:solidFill>
                      <a:prstClr val="white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n-dimensional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parameter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space seen as a physical landscape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en-US" sz="2800" dirty="0">
                    <a:solidFill>
                      <a:prstClr val="white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MCMC lets random walker look for best parameter combo for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𝐻</m:t>
                    </m:r>
                    <m:r>
                      <a:rPr lang="en-US" sz="2800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(</m:t>
                    </m:r>
                    <m:r>
                      <a:rPr lang="en-US" sz="2800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𝑧</m:t>
                    </m:r>
                    <m:r>
                      <a:rPr lang="en-US" sz="2800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prstClr val="white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en-US" sz="2800" dirty="0">
                    <a:solidFill>
                      <a:prstClr val="white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This combo is the best fit to the data for a specific model</a:t>
                </a:r>
                <a:endParaRPr lang="en-US" sz="2800" dirty="0">
                  <a:solidFill>
                    <a:schemeClr val="bg1"/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  <a:p>
                <a:pPr marL="457200" lvl="0" indent="-457200">
                  <a:buFont typeface="Arial" panose="020B0604020202020204" pitchFamily="34" charset="0"/>
                  <a:buChar char="•"/>
                  <a:defRPr/>
                </a:pPr>
                <a:endPara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09818C1-13EF-4D03-16A6-5B1CC9C97B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423" y="1252591"/>
                <a:ext cx="11416529" cy="1877437"/>
              </a:xfrm>
              <a:prstGeom prst="rect">
                <a:avLst/>
              </a:prstGeom>
              <a:blipFill>
                <a:blip r:embed="rId2"/>
                <a:stretch>
                  <a:fillRect l="-961" t="-3571" r="-1442" b="-9416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>
            <a:extLst>
              <a:ext uri="{FF2B5EF4-FFF2-40B4-BE49-F238E27FC236}">
                <a16:creationId xmlns:a16="http://schemas.microsoft.com/office/drawing/2014/main" id="{E1A94D7F-77AF-F9FD-9B09-854CE47F7902}"/>
              </a:ext>
            </a:extLst>
          </p:cNvPr>
          <p:cNvSpPr/>
          <p:nvPr/>
        </p:nvSpPr>
        <p:spPr>
          <a:xfrm>
            <a:off x="425089" y="147512"/>
            <a:ext cx="117151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6600" dirty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RANDOM WALKERS AND BEST PARAMETERS</a:t>
            </a:r>
            <a:endParaRPr kumimoji="0" lang="en-ZA" sz="20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E4933D-F006-EA18-A588-5BA80A33F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150" y="3361481"/>
            <a:ext cx="4438155" cy="26657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4AEA1C-2FFC-B020-69D0-1642CA008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3673347" y="4667290"/>
            <a:ext cx="975837" cy="11106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3CD3511-811B-C6A9-EE35-7AC4358E336A}"/>
              </a:ext>
            </a:extLst>
          </p:cNvPr>
          <p:cNvSpPr txBox="1"/>
          <p:nvPr/>
        </p:nvSpPr>
        <p:spPr>
          <a:xfrm>
            <a:off x="652512" y="4807094"/>
            <a:ext cx="29142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Random Walker = Caveman </a:t>
            </a:r>
            <a:endParaRPr lang="en-ZA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5B06AC-0829-A28B-37DF-C9D21872541A}"/>
              </a:ext>
            </a:extLst>
          </p:cNvPr>
          <p:cNvSpPr txBox="1"/>
          <p:nvPr/>
        </p:nvSpPr>
        <p:spPr>
          <a:xfrm>
            <a:off x="5924917" y="6143660"/>
            <a:ext cx="64991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Parameter Space =  Mountainous Landscape</a:t>
            </a:r>
            <a:endParaRPr lang="en-ZA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87499A-1883-C9B8-B52A-FC80DEE24A1A}"/>
              </a:ext>
            </a:extLst>
          </p:cNvPr>
          <p:cNvSpPr txBox="1"/>
          <p:nvPr/>
        </p:nvSpPr>
        <p:spPr>
          <a:xfrm>
            <a:off x="487027" y="3031738"/>
            <a:ext cx="4965106" cy="3046988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Analogy</a:t>
            </a:r>
          </a:p>
          <a:p>
            <a:r>
              <a:rPr lang="en-US" sz="24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Caveman looking for a new home, parameters considered:</a:t>
            </a:r>
          </a:p>
          <a:p>
            <a:r>
              <a:rPr lang="en-US" sz="24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Temperature, shading, water, etc.</a:t>
            </a:r>
          </a:p>
          <a:p>
            <a:endParaRPr lang="en-US" sz="2400" dirty="0">
              <a:solidFill>
                <a:prstClr val="white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  <a:p>
            <a:endParaRPr lang="en-US" sz="2400" dirty="0">
              <a:solidFill>
                <a:prstClr val="white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  <a:p>
            <a:endParaRPr lang="en-US" sz="2400" dirty="0">
              <a:solidFill>
                <a:prstClr val="white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  <a:p>
            <a:endParaRPr lang="en-US" sz="2400" dirty="0">
              <a:solidFill>
                <a:prstClr val="white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Arrow: Bent 20">
            <a:extLst>
              <a:ext uri="{FF2B5EF4-FFF2-40B4-BE49-F238E27FC236}">
                <a16:creationId xmlns:a16="http://schemas.microsoft.com/office/drawing/2014/main" id="{51E310F3-2125-CAC0-6E0A-5F90602B4BB7}"/>
              </a:ext>
            </a:extLst>
          </p:cNvPr>
          <p:cNvSpPr/>
          <p:nvPr/>
        </p:nvSpPr>
        <p:spPr>
          <a:xfrm rot="5400000">
            <a:off x="7258048" y="4149130"/>
            <a:ext cx="566761" cy="983400"/>
          </a:xfrm>
          <a:prstGeom prst="ben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B55ED57-FD43-8F5F-4DB7-B7EF11777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8198729" y="3453598"/>
            <a:ext cx="505659" cy="5754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B0A5FE1-F9D2-E20F-E1A7-A02F090C2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9011799" y="3561430"/>
            <a:ext cx="505659" cy="57549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0EE6165-0D70-2515-0F26-BCBC6288B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8178356" y="5139394"/>
            <a:ext cx="505659" cy="57549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768CABE-63ED-78DB-61BF-67AC0754F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9525130" y="5217346"/>
            <a:ext cx="497987" cy="56676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A20F072-CC0C-FC86-5CC9-8D9E238A0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9011799" y="4274816"/>
            <a:ext cx="497987" cy="56676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862EBBD-8A89-D33D-07B0-C450A2F98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10705260" y="3385064"/>
            <a:ext cx="497987" cy="56676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E848339-8EE4-587E-DE36-24E81C25B2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10714469" y="5217345"/>
            <a:ext cx="497987" cy="56676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86192AF-F1C1-0C84-C6F4-C77DECC1F821}"/>
              </a:ext>
            </a:extLst>
          </p:cNvPr>
          <p:cNvSpPr txBox="1"/>
          <p:nvPr/>
        </p:nvSpPr>
        <p:spPr>
          <a:xfrm>
            <a:off x="5582344" y="3695729"/>
            <a:ext cx="219157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Coordinates=</a:t>
            </a:r>
          </a:p>
          <a:p>
            <a:r>
              <a:rPr lang="en-US" sz="20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Different parameter combos </a:t>
            </a:r>
            <a:endParaRPr lang="en-ZA" sz="2000" dirty="0"/>
          </a:p>
        </p:txBody>
      </p:sp>
    </p:spTree>
    <p:extLst>
      <p:ext uri="{BB962C8B-B14F-4D97-AF65-F5344CB8AC3E}">
        <p14:creationId xmlns:p14="http://schemas.microsoft.com/office/powerpoint/2010/main" val="250591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AFD157A-EC0F-6C04-AD5A-4B8A1E495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ghtning Bolt 4" descr="-">
            <a:extLst>
              <a:ext uri="{FF2B5EF4-FFF2-40B4-BE49-F238E27FC236}">
                <a16:creationId xmlns:a16="http://schemas.microsoft.com/office/drawing/2014/main" id="{FCEE9CC9-3881-A846-B516-1621EDC2A8C9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>
            <a:extLst>
              <a:ext uri="{FF2B5EF4-FFF2-40B4-BE49-F238E27FC236}">
                <a16:creationId xmlns:a16="http://schemas.microsoft.com/office/drawing/2014/main" id="{749D604B-30B4-49BC-597B-CC5A316B3F02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AE0AC8E-56C6-D9EA-89C8-A203FA1C36FA}"/>
                  </a:ext>
                </a:extLst>
              </p:cNvPr>
              <p:cNvSpPr/>
              <p:nvPr/>
            </p:nvSpPr>
            <p:spPr>
              <a:xfrm>
                <a:off x="574423" y="1252591"/>
                <a:ext cx="11416529" cy="1815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lvl="0" indent="-457200">
                  <a:buFont typeface="Arial" panose="020B0604020202020204" pitchFamily="34" charset="0"/>
                  <a:buChar char="•"/>
                  <a:defRPr/>
                </a:pPr>
                <a:r>
                  <a:rPr lang="en-US" sz="2800" dirty="0">
                    <a:solidFill>
                      <a:prstClr val="white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n-dimensional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parameter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space seen as a physical landscape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en-US" sz="2800" dirty="0">
                    <a:solidFill>
                      <a:prstClr val="white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MCMC lets random walker look for best parameter combo for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𝐻</m:t>
                    </m:r>
                    <m:r>
                      <a:rPr lang="en-US" sz="2800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(</m:t>
                    </m:r>
                    <m:r>
                      <a:rPr lang="en-US" sz="2800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𝑧</m:t>
                    </m:r>
                    <m:r>
                      <a:rPr lang="en-US" sz="2800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prstClr val="white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en-US" sz="2800" dirty="0">
                    <a:solidFill>
                      <a:prstClr val="white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This combo is the best fit to the data for a specific model</a:t>
                </a:r>
                <a:endParaRPr lang="en-US" sz="2800" dirty="0">
                  <a:solidFill>
                    <a:schemeClr val="bg1"/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  <a:p>
                <a:pPr marL="457200" lvl="0" indent="-457200">
                  <a:buFont typeface="Arial" panose="020B0604020202020204" pitchFamily="34" charset="0"/>
                  <a:buChar char="•"/>
                  <a:defRPr/>
                </a:pPr>
                <a:endPara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AE0AC8E-56C6-D9EA-89C8-A203FA1C36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423" y="1252591"/>
                <a:ext cx="11416529" cy="1815882"/>
              </a:xfrm>
              <a:prstGeom prst="rect">
                <a:avLst/>
              </a:prstGeom>
              <a:blipFill>
                <a:blip r:embed="rId2"/>
                <a:stretch>
                  <a:fillRect l="-961" t="-3691" r="-1442" b="-8054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>
            <a:extLst>
              <a:ext uri="{FF2B5EF4-FFF2-40B4-BE49-F238E27FC236}">
                <a16:creationId xmlns:a16="http://schemas.microsoft.com/office/drawing/2014/main" id="{607CF8E8-F110-ADA0-D3D4-08A68DCEF563}"/>
              </a:ext>
            </a:extLst>
          </p:cNvPr>
          <p:cNvSpPr/>
          <p:nvPr/>
        </p:nvSpPr>
        <p:spPr>
          <a:xfrm>
            <a:off x="425089" y="147512"/>
            <a:ext cx="117151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6600" dirty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RANDOM WALKERS AND BEST PARAMETERS</a:t>
            </a:r>
            <a:endParaRPr kumimoji="0" lang="en-ZA" sz="20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0FF118-16F9-703E-30FD-2C4AFE29B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150" y="3361481"/>
            <a:ext cx="4438155" cy="26657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0E963F-0E51-D99D-E65F-C792F1CF8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3673347" y="4667290"/>
            <a:ext cx="975837" cy="11106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2D29A4-42BE-236D-4E0F-F064CF3EFACB}"/>
              </a:ext>
            </a:extLst>
          </p:cNvPr>
          <p:cNvSpPr txBox="1"/>
          <p:nvPr/>
        </p:nvSpPr>
        <p:spPr>
          <a:xfrm>
            <a:off x="652512" y="4807094"/>
            <a:ext cx="29142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Random Walker = Caveman </a:t>
            </a:r>
            <a:endParaRPr lang="en-ZA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EC0318-D796-6705-4A3D-E51C16915EB6}"/>
              </a:ext>
            </a:extLst>
          </p:cNvPr>
          <p:cNvSpPr txBox="1"/>
          <p:nvPr/>
        </p:nvSpPr>
        <p:spPr>
          <a:xfrm>
            <a:off x="5924917" y="6143660"/>
            <a:ext cx="64991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Parameter Space =  Mountainous Landscape</a:t>
            </a:r>
            <a:endParaRPr lang="en-ZA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ED5528-0D70-0EB9-3EEA-7BDCF3340A5E}"/>
              </a:ext>
            </a:extLst>
          </p:cNvPr>
          <p:cNvSpPr txBox="1"/>
          <p:nvPr/>
        </p:nvSpPr>
        <p:spPr>
          <a:xfrm>
            <a:off x="487027" y="3031738"/>
            <a:ext cx="4965106" cy="3046988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Analogy</a:t>
            </a:r>
          </a:p>
          <a:p>
            <a:r>
              <a:rPr lang="en-US" sz="24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Caveman looking for a new home, parameters considered:</a:t>
            </a:r>
          </a:p>
          <a:p>
            <a:r>
              <a:rPr lang="en-US" sz="24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Temperature, shading, water, etc.</a:t>
            </a:r>
          </a:p>
          <a:p>
            <a:endParaRPr lang="en-US" sz="2400" dirty="0">
              <a:solidFill>
                <a:prstClr val="white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  <a:p>
            <a:endParaRPr lang="en-US" sz="2400" dirty="0">
              <a:solidFill>
                <a:prstClr val="white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  <a:p>
            <a:endParaRPr lang="en-US" sz="2400" dirty="0">
              <a:solidFill>
                <a:prstClr val="white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  <a:p>
            <a:endParaRPr lang="en-US" sz="2400" dirty="0">
              <a:solidFill>
                <a:prstClr val="white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Arrow: Bent 20">
            <a:extLst>
              <a:ext uri="{FF2B5EF4-FFF2-40B4-BE49-F238E27FC236}">
                <a16:creationId xmlns:a16="http://schemas.microsoft.com/office/drawing/2014/main" id="{9A0C005D-17DC-BDCF-7290-75504EC1C7D0}"/>
              </a:ext>
            </a:extLst>
          </p:cNvPr>
          <p:cNvSpPr/>
          <p:nvPr/>
        </p:nvSpPr>
        <p:spPr>
          <a:xfrm rot="5400000">
            <a:off x="7258048" y="4149130"/>
            <a:ext cx="566761" cy="983400"/>
          </a:xfrm>
          <a:prstGeom prst="ben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E52426F-6A92-E54A-D35A-5DE9CC171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9014978" y="3699323"/>
            <a:ext cx="505659" cy="5754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8D85671-A488-3CC5-B003-36DC49D46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9052102" y="3951825"/>
            <a:ext cx="505659" cy="57549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681A53B-712A-2EA0-AF99-3A04342C9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8831497" y="4051105"/>
            <a:ext cx="505659" cy="57549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638275F-5EEE-E8B1-7E80-CD518633B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9151944" y="4199400"/>
            <a:ext cx="497987" cy="56676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B5383C5-368D-98A3-8DEE-31F9CEF44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9011799" y="4274816"/>
            <a:ext cx="497987" cy="56676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49055F0-AF00-D80D-C046-1CCF94D5F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8841709" y="4325081"/>
            <a:ext cx="497987" cy="56676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B8005E7-709D-D5B9-A34C-9A5EE4016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9151943" y="4475840"/>
            <a:ext cx="497987" cy="56676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85D9D18-7658-4B00-382F-45AB6BA9F556}"/>
              </a:ext>
            </a:extLst>
          </p:cNvPr>
          <p:cNvSpPr txBox="1"/>
          <p:nvPr/>
        </p:nvSpPr>
        <p:spPr>
          <a:xfrm>
            <a:off x="5582344" y="3695729"/>
            <a:ext cx="219157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Coordinates=</a:t>
            </a:r>
          </a:p>
          <a:p>
            <a:r>
              <a:rPr lang="en-US" sz="20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Different parameter combos </a:t>
            </a:r>
            <a:endParaRPr lang="en-ZA" sz="2000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07AC1A39-C1B1-CA2A-EF24-E4DA60B132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215" y="3619371"/>
            <a:ext cx="1210360" cy="12103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C2A81E-E036-B91C-AD4E-DABB7669EF77}"/>
              </a:ext>
            </a:extLst>
          </p:cNvPr>
          <p:cNvSpPr txBox="1"/>
          <p:nvPr/>
        </p:nvSpPr>
        <p:spPr>
          <a:xfrm>
            <a:off x="5902381" y="2672372"/>
            <a:ext cx="64991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Walkers converge = caveman build house!</a:t>
            </a:r>
            <a:endParaRPr lang="en-ZA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58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B2A629C-3DFF-C382-D731-FD5081B05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9C6C77F-A3C0-DA01-896F-955A80FED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51" y="4949647"/>
            <a:ext cx="2838596" cy="8064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FE8B76-1E42-C467-9108-E81FE309B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66" y="3229963"/>
            <a:ext cx="7976861" cy="1581582"/>
          </a:xfrm>
          <a:prstGeom prst="rect">
            <a:avLst/>
          </a:prstGeom>
        </p:spPr>
      </p:pic>
      <p:sp>
        <p:nvSpPr>
          <p:cNvPr id="5" name="Lightning Bolt 4" descr="-">
            <a:extLst>
              <a:ext uri="{FF2B5EF4-FFF2-40B4-BE49-F238E27FC236}">
                <a16:creationId xmlns:a16="http://schemas.microsoft.com/office/drawing/2014/main" id="{04230C26-278B-A6C7-0126-A4B20E512C02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>
            <a:extLst>
              <a:ext uri="{FF2B5EF4-FFF2-40B4-BE49-F238E27FC236}">
                <a16:creationId xmlns:a16="http://schemas.microsoft.com/office/drawing/2014/main" id="{5676A839-121E-EB58-349A-9EFA5A3DE64B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C6CD80-1751-0675-7032-AB1D90D925C4}"/>
              </a:ext>
            </a:extLst>
          </p:cNvPr>
          <p:cNvSpPr/>
          <p:nvPr/>
        </p:nvSpPr>
        <p:spPr>
          <a:xfrm>
            <a:off x="584049" y="1192290"/>
            <a:ext cx="834819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In reality, parameter combos often crash MCMC!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srgbClr val="FF00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Divisions by zero </a:t>
            </a:r>
            <a:r>
              <a:rPr lang="en-US" sz="26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can lead to </a:t>
            </a:r>
            <a:r>
              <a:rPr lang="en-US" sz="2600" dirty="0" err="1">
                <a:solidFill>
                  <a:srgbClr val="FF00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NaN</a:t>
            </a:r>
            <a:endParaRPr lang="en-US" sz="2600" dirty="0">
              <a:solidFill>
                <a:srgbClr val="FF0000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srgbClr val="00B0F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Negative values in square roots </a:t>
            </a:r>
            <a:r>
              <a:rPr lang="en-US" sz="26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can lead to </a:t>
            </a:r>
            <a:r>
              <a:rPr lang="en-US" sz="2600" dirty="0">
                <a:solidFill>
                  <a:srgbClr val="00B0F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imaginary values</a:t>
            </a:r>
            <a:r>
              <a:rPr lang="en-US" dirty="0"/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EE6CB46-745F-A643-F3F3-ABDEDCA08ED6}"/>
              </a:ext>
            </a:extLst>
          </p:cNvPr>
          <p:cNvSpPr/>
          <p:nvPr/>
        </p:nvSpPr>
        <p:spPr>
          <a:xfrm>
            <a:off x="425089" y="147512"/>
            <a:ext cx="117151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6600" dirty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MCMC CRASHES = INFINITIES/IMAGINARY</a:t>
            </a:r>
            <a:endParaRPr kumimoji="0" lang="en-ZA" sz="20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EEA913-8588-7F95-F87F-CC20C49D3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0458" y="1840667"/>
            <a:ext cx="3440511" cy="26122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7D2A657-245D-14C1-629D-B9771E2D2E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4404" y="4020754"/>
            <a:ext cx="255067" cy="700274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6300D441-B01A-EDBF-132A-6CFFB0768569}"/>
              </a:ext>
            </a:extLst>
          </p:cNvPr>
          <p:cNvSpPr/>
          <p:nvPr/>
        </p:nvSpPr>
        <p:spPr>
          <a:xfrm>
            <a:off x="1829094" y="4467698"/>
            <a:ext cx="507706" cy="4117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266A111-10B7-66DB-2026-47979FCF8C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489" y="4452907"/>
            <a:ext cx="3431542" cy="1928803"/>
          </a:xfrm>
          <a:prstGeom prst="rect">
            <a:avLst/>
          </a:prstGeom>
        </p:spPr>
      </p:pic>
      <p:sp>
        <p:nvSpPr>
          <p:cNvPr id="28" name="Arrow: Down 27">
            <a:extLst>
              <a:ext uri="{FF2B5EF4-FFF2-40B4-BE49-F238E27FC236}">
                <a16:creationId xmlns:a16="http://schemas.microsoft.com/office/drawing/2014/main" id="{B509C6B3-D429-813B-9EEC-2F9C2D854561}"/>
              </a:ext>
            </a:extLst>
          </p:cNvPr>
          <p:cNvSpPr/>
          <p:nvPr/>
        </p:nvSpPr>
        <p:spPr>
          <a:xfrm>
            <a:off x="1962150" y="4879449"/>
            <a:ext cx="231975" cy="327552"/>
          </a:xfrm>
          <a:prstGeom prst="downArrow">
            <a:avLst>
              <a:gd name="adj1" fmla="val 66424"/>
              <a:gd name="adj2" fmla="val 50000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4E6F6F5-4788-4DA3-8651-FA0F40DA2C09}"/>
              </a:ext>
            </a:extLst>
          </p:cNvPr>
          <p:cNvSpPr txBox="1"/>
          <p:nvPr/>
        </p:nvSpPr>
        <p:spPr>
          <a:xfrm>
            <a:off x="511134" y="5973893"/>
            <a:ext cx="52029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Edit code to avoid these</a:t>
            </a:r>
            <a:r>
              <a:rPr lang="en-US" sz="28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: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Light" panose="020B0502040204020203" pitchFamily="34" charset="0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634973-4EF8-272A-83CF-1A267990C9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9170" y="6039890"/>
            <a:ext cx="2482978" cy="46357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460330-C1BB-40D9-BD9C-A434F80D5F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9552" y="6039890"/>
            <a:ext cx="1339919" cy="457223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816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22" grpId="0" animBg="1"/>
      <p:bldP spid="28" grpId="0" animBg="1"/>
      <p:bldP spid="3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39DE75E-08C5-3EC6-6A57-18F2CFF2A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C738D19-810F-1988-2A02-29EE92765140}"/>
              </a:ext>
            </a:extLst>
          </p:cNvPr>
          <p:cNvSpPr/>
          <p:nvPr/>
        </p:nvSpPr>
        <p:spPr>
          <a:xfrm>
            <a:off x="2363706" y="0"/>
            <a:ext cx="114636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7200" dirty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IDE PARAMETER SPACE</a:t>
            </a:r>
            <a:endParaRPr kumimoji="0" lang="en-ZA" sz="72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Bahnschrift SemiBold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5" name="Lightning Bolt 4" descr="-">
            <a:extLst>
              <a:ext uri="{FF2B5EF4-FFF2-40B4-BE49-F238E27FC236}">
                <a16:creationId xmlns:a16="http://schemas.microsoft.com/office/drawing/2014/main" id="{272E1B08-C6CD-BCC3-00AC-57D263923CC9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>
            <a:extLst>
              <a:ext uri="{FF2B5EF4-FFF2-40B4-BE49-F238E27FC236}">
                <a16:creationId xmlns:a16="http://schemas.microsoft.com/office/drawing/2014/main" id="{8991CAF7-8A42-993B-0B3C-90F904463C18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CB9F908-CF6F-6DD5-9E98-FE0F6F72EE70}"/>
              </a:ext>
            </a:extLst>
          </p:cNvPr>
          <p:cNvSpPr/>
          <p:nvPr/>
        </p:nvSpPr>
        <p:spPr>
          <a:xfrm>
            <a:off x="1446215" y="6235694"/>
            <a:ext cx="1126172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ZA" sz="2600" dirty="0">
                <a:solidFill>
                  <a:schemeClr val="bg1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Be careful about the cost of </a:t>
            </a:r>
            <a:r>
              <a:rPr lang="en-ZA" sz="2600" dirty="0">
                <a:solidFill>
                  <a:srgbClr val="F5AEB9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new problems</a:t>
            </a:r>
            <a:r>
              <a:rPr lang="en-ZA" sz="2600" dirty="0">
                <a:solidFill>
                  <a:schemeClr val="bg1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 to </a:t>
            </a:r>
            <a:r>
              <a:rPr lang="en-ZA" sz="2600" dirty="0">
                <a:solidFill>
                  <a:srgbClr val="9ED564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solve old problems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B2E7DA-E383-9006-713B-3A5F1904C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159" y="1818714"/>
            <a:ext cx="6054102" cy="34640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6C95F7-3BE3-3CDB-4E3B-FA56BEBBC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572" y="5259896"/>
            <a:ext cx="11684728" cy="846719"/>
          </a:xfrm>
          <a:prstGeom prst="rect">
            <a:avLst/>
          </a:prstGeom>
        </p:spPr>
      </p:pic>
      <p:pic>
        <p:nvPicPr>
          <p:cNvPr id="4" name="Picture 3" descr="A table with numbers and symbols&#10;&#10;AI-generated content may be incorrect.">
            <a:extLst>
              <a:ext uri="{FF2B5EF4-FFF2-40B4-BE49-F238E27FC236}">
                <a16:creationId xmlns:a16="http://schemas.microsoft.com/office/drawing/2014/main" id="{201E6E26-381F-5C20-1AF3-5F39726538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5124"/>
          <a:stretch>
            <a:fillRect/>
          </a:stretch>
        </p:blipFill>
        <p:spPr>
          <a:xfrm>
            <a:off x="1059388" y="1818714"/>
            <a:ext cx="4866771" cy="344118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B672A2C-1C94-E895-3D60-416CFE08A482}"/>
              </a:ext>
            </a:extLst>
          </p:cNvPr>
          <p:cNvSpPr/>
          <p:nvPr/>
        </p:nvSpPr>
        <p:spPr>
          <a:xfrm>
            <a:off x="3145784" y="2301658"/>
            <a:ext cx="830369" cy="294261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2D5A9A-2B7D-F93E-9D5C-A2ABE6FA4F9C}"/>
              </a:ext>
            </a:extLst>
          </p:cNvPr>
          <p:cNvSpPr/>
          <p:nvPr/>
        </p:nvSpPr>
        <p:spPr>
          <a:xfrm>
            <a:off x="4508838" y="2301660"/>
            <a:ext cx="833122" cy="294261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D3ED7B-B784-DC01-1798-A16A3BE3050F}"/>
              </a:ext>
            </a:extLst>
          </p:cNvPr>
          <p:cNvSpPr/>
          <p:nvPr/>
        </p:nvSpPr>
        <p:spPr>
          <a:xfrm>
            <a:off x="1184280" y="1095659"/>
            <a:ext cx="1126172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600" dirty="0">
                <a:solidFill>
                  <a:schemeClr val="bg1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IDE models </a:t>
            </a:r>
            <a:r>
              <a:rPr lang="en-US" sz="2600" dirty="0">
                <a:solidFill>
                  <a:srgbClr val="FFC0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showed improved fit</a:t>
            </a:r>
            <a:r>
              <a:rPr lang="en-US" sz="2600" dirty="0">
                <a:solidFill>
                  <a:schemeClr val="bg1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, </a:t>
            </a:r>
            <a:endParaRPr lang="en-ZA" sz="2600" dirty="0">
              <a:solidFill>
                <a:srgbClr val="9ED564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014E40-826F-38CB-1122-26E3E5039BC0}"/>
              </a:ext>
            </a:extLst>
          </p:cNvPr>
          <p:cNvSpPr txBox="1"/>
          <p:nvPr/>
        </p:nvSpPr>
        <p:spPr>
          <a:xfrm>
            <a:off x="6162675" y="1119804"/>
            <a:ext cx="691515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but in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5AEB9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problematic regions.</a:t>
            </a:r>
            <a:endParaRPr lang="en-ZA" dirty="0">
              <a:solidFill>
                <a:srgbClr val="F5AEB9"/>
              </a:solidFill>
            </a:endParaRPr>
          </a:p>
        </p:txBody>
      </p:sp>
      <p:pic>
        <p:nvPicPr>
          <p:cNvPr id="16" name="Picture 15" descr="A close up of a website&#10;&#10;AI-generated content may be incorrect.">
            <a:extLst>
              <a:ext uri="{FF2B5EF4-FFF2-40B4-BE49-F238E27FC236}">
                <a16:creationId xmlns:a16="http://schemas.microsoft.com/office/drawing/2014/main" id="{A262A7A4-BAAA-4A66-0BD2-C8685A46B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2100" y="1903094"/>
            <a:ext cx="6861258" cy="23217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EB4286-ADFF-CEB5-05F2-B6AA7C8C1B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5214" y="4397327"/>
            <a:ext cx="6861258" cy="23308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23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9" grpId="0" animBg="1"/>
      <p:bldP spid="10" grpId="0" animBg="1"/>
      <p:bldP spid="11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34565" y="466724"/>
            <a:ext cx="9957435" cy="62233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55896" y="-123824"/>
            <a:ext cx="12353925" cy="713105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34565" y="1897484"/>
            <a:ext cx="1158941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7200" dirty="0">
                <a:solidFill>
                  <a:srgbClr val="F5F5F5"/>
                </a:solidFill>
                <a:latin typeface="Bahnschrift SemiCondensed" panose="020B0502040204020203" pitchFamily="34" charset="0"/>
                <a:cs typeface="Calibri Light" panose="020F0302020204030204" pitchFamily="34" charset="0"/>
              </a:rPr>
              <a:t>5. KOSMULATOR: </a:t>
            </a:r>
          </a:p>
          <a:p>
            <a:pPr lvl="0">
              <a:defRPr/>
            </a:pPr>
            <a:r>
              <a:rPr lang="en-US" sz="7200" dirty="0">
                <a:solidFill>
                  <a:srgbClr val="F5F5F5"/>
                </a:solidFill>
                <a:latin typeface="Bahnschrift SemiCondensed" panose="020B0502040204020203" pitchFamily="34" charset="0"/>
                <a:cs typeface="Calibri Light" panose="020F0302020204030204" pitchFamily="34" charset="0"/>
              </a:rPr>
              <a:t>AN EASY MCMC TOOL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Bahnschrift SemiCondensed" panose="020B0502040204020203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5" name="Lightning Bolt 4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98E29A-917B-5BD7-17BD-1229D1D9B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9429750" y="3138075"/>
            <a:ext cx="2762250" cy="37105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515E11-D761-2F51-8F16-EC15AF114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8371" y="4832351"/>
            <a:ext cx="6871379" cy="19868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1996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0E48565-EEAB-0D6D-B877-910AB853B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ghtning Bolt 4" descr="-">
            <a:extLst>
              <a:ext uri="{FF2B5EF4-FFF2-40B4-BE49-F238E27FC236}">
                <a16:creationId xmlns:a16="http://schemas.microsoft.com/office/drawing/2014/main" id="{B06E0717-4326-37B7-7EAD-2863A86044F6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>
            <a:extLst>
              <a:ext uri="{FF2B5EF4-FFF2-40B4-BE49-F238E27FC236}">
                <a16:creationId xmlns:a16="http://schemas.microsoft.com/office/drawing/2014/main" id="{AD19B787-45E9-23DC-0D22-41DB94CCCBF9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BF3F2D-DFA0-DD58-5CF3-037A402BE9F2}"/>
              </a:ext>
            </a:extLst>
          </p:cNvPr>
          <p:cNvSpPr/>
          <p:nvPr/>
        </p:nvSpPr>
        <p:spPr>
          <a:xfrm>
            <a:off x="574423" y="1252591"/>
            <a:ext cx="1141652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Easy to install and edit, works for non-analytical  H(z)</a:t>
            </a:r>
            <a:endParaRPr kumimoji="0" lang="en-US" sz="2600" b="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Light" panose="020B0502040204020203" pitchFamily="34" charset="0"/>
              <a:ea typeface="+mn-ea"/>
              <a:cs typeface="Calibri Light" panose="020F030202020403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Can reproduce posteriors from 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industry standard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26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l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ike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Cobaya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Modular and vectorized = Speeds up computational time (</a:t>
            </a:r>
            <a:r>
              <a:rPr lang="en-US" sz="2600" dirty="0">
                <a:solidFill>
                  <a:srgbClr val="92D05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4.5x </a:t>
            </a:r>
            <a:r>
              <a:rPr lang="en-US" sz="2600" dirty="0">
                <a:solidFill>
                  <a:srgbClr val="FF00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Cobaya</a:t>
            </a:r>
            <a:r>
              <a:rPr lang="en-US" sz="26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)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084637-11BA-8411-986C-BD6F9CFF04D2}"/>
              </a:ext>
            </a:extLst>
          </p:cNvPr>
          <p:cNvSpPr/>
          <p:nvPr/>
        </p:nvSpPr>
        <p:spPr>
          <a:xfrm>
            <a:off x="425089" y="147512"/>
            <a:ext cx="117151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K</a:t>
            </a:r>
            <a:r>
              <a:rPr kumimoji="0" lang="en-ZA" sz="6600" b="0" i="0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OSMULATOR = FAST AND EASY TO USE</a:t>
            </a:r>
            <a:endParaRPr kumimoji="0" lang="en-ZA" sz="20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FC820A1-490F-09D1-8F6C-16F04A237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2955" y="190699"/>
            <a:ext cx="1107997" cy="1107997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E9BA8115-C630-64F1-E4B3-D56B9CF37611}"/>
              </a:ext>
            </a:extLst>
          </p:cNvPr>
          <p:cNvSpPr/>
          <p:nvPr/>
        </p:nvSpPr>
        <p:spPr>
          <a:xfrm>
            <a:off x="425087" y="2614154"/>
            <a:ext cx="11416529" cy="1292662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“Fail-Fast” </a:t>
            </a:r>
            <a:r>
              <a:rPr lang="en-US" sz="2600" dirty="0">
                <a:solidFill>
                  <a:srgbClr val="FFFF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Philosophy  (Don’t let your illiterate son study medicine…)</a:t>
            </a:r>
            <a:r>
              <a:rPr lang="en-US" sz="26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: 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Identify degeneracies, qualitative behavior and best models from a group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Save time, only do industry standard analysis in Cobaya for best models 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B37B4F7-1175-F184-A472-E0F4CBF2A0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r="43698" b="41082"/>
          <a:stretch>
            <a:fillRect/>
          </a:stretch>
        </p:blipFill>
        <p:spPr>
          <a:xfrm>
            <a:off x="6603574" y="3969045"/>
            <a:ext cx="5238042" cy="2592834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6DB8792F-48AB-CE31-260C-1E901866EB2E}"/>
              </a:ext>
            </a:extLst>
          </p:cNvPr>
          <p:cNvSpPr/>
          <p:nvPr/>
        </p:nvSpPr>
        <p:spPr>
          <a:xfrm>
            <a:off x="11143116" y="5359400"/>
            <a:ext cx="698500" cy="1083733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4995BB-C85C-5173-9BBA-24E95C03A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599" y="3959802"/>
            <a:ext cx="2685892" cy="267004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C49CEC0-2383-279F-F99E-A18A928B78FE}"/>
              </a:ext>
            </a:extLst>
          </p:cNvPr>
          <p:cNvSpPr/>
          <p:nvPr/>
        </p:nvSpPr>
        <p:spPr>
          <a:xfrm>
            <a:off x="7203532" y="5359400"/>
            <a:ext cx="975267" cy="1083733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5E072B-5B74-8AEC-7A95-1C3B54208A96}"/>
              </a:ext>
            </a:extLst>
          </p:cNvPr>
          <p:cNvSpPr/>
          <p:nvPr/>
        </p:nvSpPr>
        <p:spPr>
          <a:xfrm>
            <a:off x="7195064" y="4766733"/>
            <a:ext cx="975267" cy="39793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A77C85-1B43-F5B4-46B0-68244AC31B8F}"/>
              </a:ext>
            </a:extLst>
          </p:cNvPr>
          <p:cNvSpPr/>
          <p:nvPr/>
        </p:nvSpPr>
        <p:spPr>
          <a:xfrm>
            <a:off x="11143116" y="4842720"/>
            <a:ext cx="698500" cy="39793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37E67F7-15D4-7CAB-81A8-01A5E2BD69FA}"/>
              </a:ext>
            </a:extLst>
          </p:cNvPr>
          <p:cNvGrpSpPr/>
          <p:nvPr/>
        </p:nvGrpSpPr>
        <p:grpSpPr>
          <a:xfrm>
            <a:off x="3444840" y="3975717"/>
            <a:ext cx="3076385" cy="2670046"/>
            <a:chOff x="3337115" y="3969046"/>
            <a:chExt cx="2892236" cy="247408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4408B1B-51EC-2FA6-327B-D145564E4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671" t="86307" r="72287" b="5608"/>
            <a:stretch>
              <a:fillRect/>
            </a:stretch>
          </p:blipFill>
          <p:spPr>
            <a:xfrm>
              <a:off x="3337116" y="6062134"/>
              <a:ext cx="2251311" cy="380999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54A2CB5-E2C9-9FC8-65A2-C1A956E155A3}"/>
                </a:ext>
              </a:extLst>
            </p:cNvPr>
            <p:cNvGrpSpPr/>
            <p:nvPr/>
          </p:nvGrpSpPr>
          <p:grpSpPr>
            <a:xfrm>
              <a:off x="3337115" y="3969046"/>
              <a:ext cx="2892236" cy="2474088"/>
              <a:chOff x="3337115" y="3969046"/>
              <a:chExt cx="2892236" cy="2474088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8064CF55-FB53-FC5D-97B2-E1F8E87D7F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1935" r="65894" b="55585"/>
              <a:stretch>
                <a:fillRect/>
              </a:stretch>
            </p:blipFill>
            <p:spPr>
              <a:xfrm>
                <a:off x="3337115" y="3969046"/>
                <a:ext cx="2892235" cy="2093088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16DB485-E83A-7B49-974B-7D5BA3CF6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26977" t="14945" r="65894" b="57925"/>
              <a:stretch>
                <a:fillRect/>
              </a:stretch>
            </p:blipFill>
            <p:spPr>
              <a:xfrm>
                <a:off x="5588427" y="5164668"/>
                <a:ext cx="640924" cy="127846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9339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45" grpId="0" uiExpand="1" build="p" animBg="1"/>
      <p:bldP spid="48" grpId="0" animBg="1"/>
      <p:bldP spid="12" grpId="0" animBg="1"/>
      <p:bldP spid="14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34565" y="466724"/>
            <a:ext cx="9957435" cy="62233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593725" y="-238788"/>
            <a:ext cx="14335125" cy="7610475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06352" y="454953"/>
                <a:ext cx="11589415" cy="2308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0" lang="en-US" sz="7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5F5F5"/>
                    </a:solidFill>
                    <a:effectLst/>
                    <a:uLnTx/>
                    <a:uFillTx/>
                    <a:latin typeface="Bahnschrift SemiCondensed" panose="020B0502040204020203" pitchFamily="34" charset="0"/>
                    <a:ea typeface="+mn-ea"/>
                    <a:cs typeface="Calibri Light" panose="020F0302020204030204" pitchFamily="34" charset="0"/>
                  </a:rPr>
                  <a:t>1. </a:t>
                </a:r>
                <a:r>
                  <a:rPr lang="en-US" sz="7200" noProof="0" dirty="0">
                    <a:solidFill>
                      <a:srgbClr val="F5F5F5"/>
                    </a:solidFill>
                    <a:latin typeface="Bahnschrift SemiCondensed" panose="020B0502040204020203" pitchFamily="34" charset="0"/>
                    <a:cs typeface="Calibri Light" panose="020F0302020204030204" pitchFamily="34" charset="0"/>
                  </a:rPr>
                  <a:t>FIVE REASONS FOR DARK INTERACTIONS BEYOND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ZA" sz="7200" b="0" i="0" noProof="0" smtClean="0">
                        <a:solidFill>
                          <a:srgbClr val="F5F5F5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Λ</m:t>
                    </m:r>
                  </m:oMath>
                </a14:m>
                <a:r>
                  <a:rPr kumimoji="0" lang="en-US" sz="7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5F5F5"/>
                    </a:solidFill>
                    <a:effectLst/>
                    <a:uLnTx/>
                    <a:uFillTx/>
                    <a:latin typeface="Bahnschrift SemiCondensed" panose="020B0502040204020203" pitchFamily="34" charset="0"/>
                    <a:ea typeface="+mn-ea"/>
                    <a:cs typeface="Calibri Light" panose="020F0302020204030204" pitchFamily="34" charset="0"/>
                  </a:rPr>
                  <a:t>CDM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352" y="454953"/>
                <a:ext cx="11589415" cy="2308324"/>
              </a:xfrm>
              <a:prstGeom prst="rect">
                <a:avLst/>
              </a:prstGeom>
              <a:blipFill>
                <a:blip r:embed="rId3"/>
                <a:stretch>
                  <a:fillRect l="-3945" t="-10053" b="-20635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Lightning Bolt 4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563374" y="2544023"/>
            <a:ext cx="4143638" cy="4330442"/>
            <a:chOff x="3563374" y="2544023"/>
            <a:chExt cx="4143638" cy="433044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098" b="98039" l="82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63374" y="2544023"/>
              <a:ext cx="4143638" cy="433044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4240215" y="3962119"/>
                  <a:ext cx="598241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ZA" sz="4000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Λ</m:t>
                        </m:r>
                      </m:oMath>
                    </m:oMathPara>
                  </a14:m>
                  <a:endParaRPr lang="en-ZA" sz="400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40215" y="3962119"/>
                  <a:ext cx="598241" cy="70788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4952908" y="3143555"/>
                  <a:ext cx="542200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ZA" sz="4000" i="1" dirty="0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𝑟</m:t>
                        </m:r>
                      </m:oMath>
                    </m:oMathPara>
                  </a14:m>
                  <a:endParaRPr lang="en-ZA" sz="400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2908" y="3143555"/>
                  <a:ext cx="542200" cy="70788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5560071" y="3206831"/>
                  <a:ext cx="730713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ZA" sz="3200" b="0" i="1" dirty="0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</m:ctrlPr>
                          </m:sSubPr>
                          <m:e>
                            <m:r>
                              <a:rPr lang="en-ZA" sz="3200" b="0" i="1" dirty="0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ZA" sz="3200" b="0" i="1" dirty="0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ZA" sz="320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0071" y="3206831"/>
                  <a:ext cx="730713" cy="58477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6272765" y="3566450"/>
                  <a:ext cx="656590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ZA" sz="3200" b="0" i="1" dirty="0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</m:ctrlPr>
                          </m:sSubPr>
                          <m:e>
                            <m:r>
                              <a:rPr lang="en-ZA" sz="3200" b="0" i="1" dirty="0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ZA" sz="3200" b="0" i="1" dirty="0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8</m:t>
                            </m:r>
                          </m:sub>
                        </m:sSub>
                      </m:oMath>
                    </m:oMathPara>
                  </a14:m>
                  <a:endParaRPr lang="en-ZA" sz="320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72765" y="3566450"/>
                  <a:ext cx="656590" cy="58477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6874599" y="4058016"/>
                  <a:ext cx="683329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ZA" sz="2800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2800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ZA" sz="2800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ZA" sz="280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4599" y="4058016"/>
                  <a:ext cx="683329" cy="52322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4590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8D09D7A-C13B-3714-2979-B56E5E6E0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ghtning Bolt 4" descr="-">
            <a:extLst>
              <a:ext uri="{FF2B5EF4-FFF2-40B4-BE49-F238E27FC236}">
                <a16:creationId xmlns:a16="http://schemas.microsoft.com/office/drawing/2014/main" id="{2969DE02-06B3-30BE-EF98-8F06A3E683BB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>
            <a:extLst>
              <a:ext uri="{FF2B5EF4-FFF2-40B4-BE49-F238E27FC236}">
                <a16:creationId xmlns:a16="http://schemas.microsoft.com/office/drawing/2014/main" id="{5CCBA941-45F4-32BE-78A4-02DDB6447CE7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029A17-D501-309F-EAB6-38AA3FB897C1}"/>
              </a:ext>
            </a:extLst>
          </p:cNvPr>
          <p:cNvSpPr/>
          <p:nvPr/>
        </p:nvSpPr>
        <p:spPr>
          <a:xfrm>
            <a:off x="574423" y="1252591"/>
            <a:ext cx="1141652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noProof="0" dirty="0" err="1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Kosmulator</a:t>
            </a:r>
            <a:r>
              <a:rPr lang="en-US" sz="2600" noProof="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 branch ready to </a:t>
            </a:r>
            <a:r>
              <a:rPr lang="en-US" sz="2600" noProof="0" dirty="0">
                <a:solidFill>
                  <a:srgbClr val="FFFF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download right now </a:t>
            </a:r>
            <a:r>
              <a:rPr lang="en-US" sz="2600" noProof="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(Ts &amp; Cs apply)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600" noProof="0" dirty="0">
              <a:solidFill>
                <a:prstClr val="white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600" noProof="0" dirty="0">
              <a:solidFill>
                <a:prstClr val="white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Light" panose="020B0502040204020203" pitchFamily="34" charset="0"/>
              <a:ea typeface="+mn-ea"/>
              <a:cs typeface="Calibri Light" panose="020F03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Light" panose="020B0502040204020203" pitchFamily="34" charset="0"/>
              <a:ea typeface="+mn-ea"/>
              <a:cs typeface="Calibri Light" panose="020F03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Light" panose="020B0502040204020203" pitchFamily="34" charset="0"/>
              <a:ea typeface="+mn-ea"/>
              <a:cs typeface="Calibri Light" panose="020F03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Light" panose="020B0502040204020203" pitchFamily="34" charset="0"/>
              <a:ea typeface="+mn-ea"/>
              <a:cs typeface="Calibri Light" panose="020F03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Light" panose="020B0502040204020203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C8E7819-A88E-0A90-37F0-E8C486D1518C}"/>
              </a:ext>
            </a:extLst>
          </p:cNvPr>
          <p:cNvSpPr/>
          <p:nvPr/>
        </p:nvSpPr>
        <p:spPr>
          <a:xfrm>
            <a:off x="425089" y="147512"/>
            <a:ext cx="117151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K</a:t>
            </a:r>
            <a:r>
              <a:rPr kumimoji="0" lang="en-ZA" sz="6600" b="0" i="0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OSMULATOR FOR </a:t>
            </a:r>
            <a:r>
              <a:rPr lang="en-ZA" sz="6600" dirty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INTERACTING DE</a:t>
            </a:r>
            <a:endParaRPr kumimoji="0" lang="en-ZA" sz="20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437BAB-2EE9-B610-315C-2EE1E41B01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2368550"/>
            <a:ext cx="4489450" cy="4489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D078B1-2B79-2203-E905-EA6A58CB5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855" y="3079927"/>
            <a:ext cx="2813095" cy="281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9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EB47A69-4D83-C7D8-6C39-DEC0DCADB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ghtning Bolt 4" descr="-">
            <a:extLst>
              <a:ext uri="{FF2B5EF4-FFF2-40B4-BE49-F238E27FC236}">
                <a16:creationId xmlns:a16="http://schemas.microsoft.com/office/drawing/2014/main" id="{5C381986-74D8-5562-4804-7B353CDC81FA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>
            <a:extLst>
              <a:ext uri="{FF2B5EF4-FFF2-40B4-BE49-F238E27FC236}">
                <a16:creationId xmlns:a16="http://schemas.microsoft.com/office/drawing/2014/main" id="{513E5E9D-98EF-6EF8-379A-7B0803563AED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9953C8-C5F6-872B-EB92-E25F54864B55}"/>
              </a:ext>
            </a:extLst>
          </p:cNvPr>
          <p:cNvSpPr/>
          <p:nvPr/>
        </p:nvSpPr>
        <p:spPr>
          <a:xfrm>
            <a:off x="574423" y="1252591"/>
            <a:ext cx="1141652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noProof="0" dirty="0" err="1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Kosmulator</a:t>
            </a:r>
            <a:r>
              <a:rPr lang="en-US" sz="2600" noProof="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 branch ready to download right now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This</a:t>
            </a:r>
            <a:r>
              <a:rPr kumimoji="0" lang="en-US" sz="2600" b="0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 includes</a:t>
            </a:r>
            <a:r>
              <a:rPr kumimoji="0" lang="en-US" sz="2600" b="0" i="0" u="none" strike="noStrike" kern="1200" cap="none" spc="0" normalizeH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 safe analytical H(z) for 8 Interaction Dark Energy Models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600" noProof="0" dirty="0">
              <a:solidFill>
                <a:prstClr val="white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600" noProof="0" dirty="0">
              <a:solidFill>
                <a:prstClr val="white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Light" panose="020B0502040204020203" pitchFamily="34" charset="0"/>
              <a:ea typeface="+mn-ea"/>
              <a:cs typeface="Calibri Light" panose="020F03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Light" panose="020B0502040204020203" pitchFamily="34" charset="0"/>
              <a:ea typeface="+mn-ea"/>
              <a:cs typeface="Calibri Light" panose="020F03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Light" panose="020B0502040204020203" pitchFamily="34" charset="0"/>
              <a:ea typeface="+mn-ea"/>
              <a:cs typeface="Calibri Light" panose="020F03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Light" panose="020B0502040204020203" pitchFamily="34" charset="0"/>
              <a:ea typeface="+mn-ea"/>
              <a:cs typeface="Calibri Light" panose="020F03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Light" panose="020B0502040204020203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C546B08-ED0D-F080-8216-BB25123FA9B4}"/>
              </a:ext>
            </a:extLst>
          </p:cNvPr>
          <p:cNvSpPr/>
          <p:nvPr/>
        </p:nvSpPr>
        <p:spPr>
          <a:xfrm>
            <a:off x="425089" y="147512"/>
            <a:ext cx="117151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K</a:t>
            </a:r>
            <a:r>
              <a:rPr kumimoji="0" lang="en-ZA" sz="6600" b="0" i="0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OSMULATOR FOR </a:t>
            </a:r>
            <a:r>
              <a:rPr lang="en-ZA" sz="6600" dirty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INTERACTING DE</a:t>
            </a:r>
            <a:endParaRPr kumimoji="0" lang="en-ZA" sz="20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01524F-CB1E-7A98-DE90-E11C27E25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708" y="2989815"/>
            <a:ext cx="4005578" cy="36263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8F8519-EEC3-691E-660A-200D75BD71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40" t="33355"/>
          <a:stretch>
            <a:fillRect/>
          </a:stretch>
        </p:blipFill>
        <p:spPr>
          <a:xfrm>
            <a:off x="154617" y="3987801"/>
            <a:ext cx="6983091" cy="1617608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8B310B5B-EDA4-E0C4-9FCB-429CA50A271C}"/>
              </a:ext>
            </a:extLst>
          </p:cNvPr>
          <p:cNvSpPr/>
          <p:nvPr/>
        </p:nvSpPr>
        <p:spPr>
          <a:xfrm>
            <a:off x="7189962" y="4582668"/>
            <a:ext cx="847126" cy="56446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5EB05B-BF6F-F9EB-CEDC-9765B1367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2954" y="190699"/>
            <a:ext cx="1107997" cy="110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1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4BA1C10-C496-3E2E-355A-A7AE8102A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ghtning Bolt 4" descr="-">
            <a:extLst>
              <a:ext uri="{FF2B5EF4-FFF2-40B4-BE49-F238E27FC236}">
                <a16:creationId xmlns:a16="http://schemas.microsoft.com/office/drawing/2014/main" id="{DC85E9E2-252F-59CB-2832-B4B6E719BFAF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>
            <a:extLst>
              <a:ext uri="{FF2B5EF4-FFF2-40B4-BE49-F238E27FC236}">
                <a16:creationId xmlns:a16="http://schemas.microsoft.com/office/drawing/2014/main" id="{8EB854F9-6A1D-9EF3-3C05-074A22EA611C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8E0077-5A76-B659-D154-A566A28DDA04}"/>
              </a:ext>
            </a:extLst>
          </p:cNvPr>
          <p:cNvSpPr/>
          <p:nvPr/>
        </p:nvSpPr>
        <p:spPr>
          <a:xfrm>
            <a:off x="574423" y="1252591"/>
            <a:ext cx="1141652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noProof="0" dirty="0" err="1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Kosmulator</a:t>
            </a:r>
            <a:r>
              <a:rPr lang="en-US" sz="2600" noProof="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 branch ready to download right now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This</a:t>
            </a:r>
            <a:r>
              <a:rPr kumimoji="0" lang="en-US" sz="2600" b="0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 includes safe analytical H(z) for 8 Interaction Dark Energy Models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baseline="0" noProof="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Each</a:t>
            </a:r>
            <a:r>
              <a:rPr lang="en-US" sz="2600" noProof="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 model has </a:t>
            </a:r>
            <a:r>
              <a:rPr lang="en-US" sz="2600" noProof="0" dirty="0">
                <a:solidFill>
                  <a:srgbClr val="FFFF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switches to allow/avoid negative energies, big rip or perturbation instabilities</a:t>
            </a:r>
            <a:r>
              <a:rPr lang="en-US" sz="2600" noProof="0" dirty="0">
                <a:solidFill>
                  <a:schemeClr val="bg1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, based on mathematical conditions</a:t>
            </a:r>
            <a:r>
              <a:rPr lang="en-US" sz="2600" noProof="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600" noProof="0" dirty="0">
              <a:solidFill>
                <a:prstClr val="white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Light" panose="020B0502040204020203" pitchFamily="34" charset="0"/>
              <a:ea typeface="+mn-ea"/>
              <a:cs typeface="Calibri Light" panose="020F03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Light" panose="020B0502040204020203" pitchFamily="34" charset="0"/>
              <a:ea typeface="+mn-ea"/>
              <a:cs typeface="Calibri Light" panose="020F03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Light" panose="020B0502040204020203" pitchFamily="34" charset="0"/>
              <a:ea typeface="+mn-ea"/>
              <a:cs typeface="Calibri Light" panose="020F03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Light" panose="020B0502040204020203" pitchFamily="34" charset="0"/>
              <a:ea typeface="+mn-ea"/>
              <a:cs typeface="Calibri Light" panose="020F03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Light" panose="020B0502040204020203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CC38FE5-1111-CBCA-3AC6-3721FEEA222E}"/>
              </a:ext>
            </a:extLst>
          </p:cNvPr>
          <p:cNvSpPr/>
          <p:nvPr/>
        </p:nvSpPr>
        <p:spPr>
          <a:xfrm>
            <a:off x="425089" y="147512"/>
            <a:ext cx="117151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K</a:t>
            </a:r>
            <a:r>
              <a:rPr kumimoji="0" lang="en-ZA" sz="6600" b="0" i="0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OSMULATOR FOR </a:t>
            </a:r>
            <a:r>
              <a:rPr lang="en-ZA" sz="6600" dirty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INTERACTING DE</a:t>
            </a:r>
            <a:endParaRPr kumimoji="0" lang="en-ZA" sz="20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A17449-39F2-0E55-A0DA-C734C1B6E2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6249" r="51095"/>
          <a:stretch>
            <a:fillRect/>
          </a:stretch>
        </p:blipFill>
        <p:spPr>
          <a:xfrm>
            <a:off x="5179904" y="4087359"/>
            <a:ext cx="3598725" cy="651098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DBFD8AE7-E57A-F7B2-8A90-B297F6BFFC43}"/>
              </a:ext>
            </a:extLst>
          </p:cNvPr>
          <p:cNvSpPr/>
          <p:nvPr/>
        </p:nvSpPr>
        <p:spPr>
          <a:xfrm>
            <a:off x="5179904" y="4738457"/>
            <a:ext cx="3598725" cy="65109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CD1C90-EDDB-67DD-49FE-20FD31D42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6775" y="2948551"/>
            <a:ext cx="2770802" cy="39136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A44810-D068-BB8F-94A9-DBADD99916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592" r="-1"/>
          <a:stretch>
            <a:fillRect/>
          </a:stretch>
        </p:blipFill>
        <p:spPr>
          <a:xfrm>
            <a:off x="425086" y="3218938"/>
            <a:ext cx="4655173" cy="33210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1770DC-6395-6412-CA91-2F9E25E235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2954" y="190699"/>
            <a:ext cx="1107997" cy="110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9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9CB9DD6-75BC-8F27-C306-B331F4C9B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AEFECED-A816-1C84-172A-2A7DA2FC0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150" y="3361481"/>
            <a:ext cx="4438155" cy="2665729"/>
          </a:xfrm>
          <a:prstGeom prst="rect">
            <a:avLst/>
          </a:prstGeom>
        </p:spPr>
      </p:pic>
      <p:sp>
        <p:nvSpPr>
          <p:cNvPr id="5" name="Lightning Bolt 4" descr="-">
            <a:extLst>
              <a:ext uri="{FF2B5EF4-FFF2-40B4-BE49-F238E27FC236}">
                <a16:creationId xmlns:a16="http://schemas.microsoft.com/office/drawing/2014/main" id="{DCCD231E-5F2A-07DA-6030-FF3FA2D76A08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>
            <a:extLst>
              <a:ext uri="{FF2B5EF4-FFF2-40B4-BE49-F238E27FC236}">
                <a16:creationId xmlns:a16="http://schemas.microsoft.com/office/drawing/2014/main" id="{D18CC4FF-6BD3-3E9B-6F33-CA0BBAC46010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F72F01-B0F1-5D6C-7C92-2DC5C116D9AF}"/>
              </a:ext>
            </a:extLst>
          </p:cNvPr>
          <p:cNvSpPr/>
          <p:nvPr/>
        </p:nvSpPr>
        <p:spPr>
          <a:xfrm>
            <a:off x="574423" y="1252591"/>
            <a:ext cx="1141652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Parts of parameter space has </a:t>
            </a:r>
            <a:r>
              <a:rPr lang="en-US" sz="2600" dirty="0">
                <a:solidFill>
                  <a:srgbClr val="F5AEB9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negative energy</a:t>
            </a:r>
            <a:r>
              <a:rPr lang="en-US" sz="26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, </a:t>
            </a:r>
            <a:r>
              <a:rPr lang="en-US" sz="2600" dirty="0">
                <a:solidFill>
                  <a:srgbClr val="FFD9B3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instabilities</a:t>
            </a:r>
            <a:r>
              <a:rPr lang="en-US" sz="26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, </a:t>
            </a:r>
            <a:r>
              <a:rPr lang="en-US" sz="2600" dirty="0">
                <a:solidFill>
                  <a:srgbClr val="31763A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singularities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The best fit may be in this pathological section (First house)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endParaRPr kumimoji="0" lang="en-US" sz="2600" b="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hnschrift SemiLight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7F49C6A-49E3-A14C-15BC-AFE1B2DA0F6B}"/>
              </a:ext>
            </a:extLst>
          </p:cNvPr>
          <p:cNvSpPr/>
          <p:nvPr/>
        </p:nvSpPr>
        <p:spPr>
          <a:xfrm>
            <a:off x="425089" y="147512"/>
            <a:ext cx="117151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P</a:t>
            </a:r>
            <a:r>
              <a:rPr kumimoji="0" lang="en-ZA" sz="6600" b="0" i="0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ATHOLOGIES = FLOOR IS LAVA</a:t>
            </a:r>
            <a:endParaRPr kumimoji="0" lang="en-ZA" sz="20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85AB7EC-DBB1-3EF4-E49A-71BF310C6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8198729" y="3453598"/>
            <a:ext cx="505659" cy="5754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4E60AAB-4E7E-4A15-F0BF-2C17BBA6C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9011799" y="3561430"/>
            <a:ext cx="505659" cy="57549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98FDEF0-D93D-BEAD-9A93-432B7EF72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8178356" y="5139394"/>
            <a:ext cx="505659" cy="57549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F74D2CF-2994-A51B-9F82-3B4F75B71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9525130" y="5217346"/>
            <a:ext cx="497987" cy="56676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52994B6-4C9C-FC84-BDCF-8F76698F0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9011799" y="4274816"/>
            <a:ext cx="497987" cy="56676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FB34C94-E429-DDC4-AEA3-E9564758E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10705260" y="3385064"/>
            <a:ext cx="497987" cy="56676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D5A947E-C167-8E80-4946-A1CD83734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10714469" y="5217345"/>
            <a:ext cx="497987" cy="5667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BDB2B5-73B8-7A09-3340-8DAFF4FF7ECC}"/>
              </a:ext>
            </a:extLst>
          </p:cNvPr>
          <p:cNvSpPr/>
          <p:nvPr/>
        </p:nvSpPr>
        <p:spPr>
          <a:xfrm>
            <a:off x="9915993" y="1713614"/>
            <a:ext cx="2017506" cy="1631858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6BB13A-3E53-97A0-07BA-1EEAA8E91299}"/>
              </a:ext>
            </a:extLst>
          </p:cNvPr>
          <p:cNvSpPr/>
          <p:nvPr/>
        </p:nvSpPr>
        <p:spPr>
          <a:xfrm>
            <a:off x="11544519" y="2908382"/>
            <a:ext cx="1649554" cy="3375486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B7980036-5518-787E-F7E2-AAA9FED85115}"/>
              </a:ext>
            </a:extLst>
          </p:cNvPr>
          <p:cNvSpPr/>
          <p:nvPr/>
        </p:nvSpPr>
        <p:spPr>
          <a:xfrm flipH="1">
            <a:off x="8941656" y="2399461"/>
            <a:ext cx="974336" cy="954016"/>
          </a:xfrm>
          <a:prstGeom prst="rtTriangl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73F2C54-4094-AEBF-3AE9-69B05826A44E}"/>
              </a:ext>
            </a:extLst>
          </p:cNvPr>
          <p:cNvGrpSpPr/>
          <p:nvPr/>
        </p:nvGrpSpPr>
        <p:grpSpPr>
          <a:xfrm>
            <a:off x="131875" y="3406042"/>
            <a:ext cx="6771578" cy="2495541"/>
            <a:chOff x="131875" y="3406042"/>
            <a:chExt cx="6771578" cy="2495541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9D3893E-9C44-C819-4AD4-6D4C00A3A084}"/>
                </a:ext>
              </a:extLst>
            </p:cNvPr>
            <p:cNvSpPr/>
            <p:nvPr/>
          </p:nvSpPr>
          <p:spPr>
            <a:xfrm>
              <a:off x="131875" y="3406042"/>
              <a:ext cx="3195847" cy="24955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BCBEB34-0BD9-2AD8-B44C-5F257D626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1017" t="902" r="51061" b="21058"/>
            <a:stretch>
              <a:fillRect/>
            </a:stretch>
          </p:blipFill>
          <p:spPr>
            <a:xfrm>
              <a:off x="3252058" y="3406042"/>
              <a:ext cx="3651395" cy="2495541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C59DB3FA-4B16-F6E5-2B14-0A826C4CA732}"/>
                </a:ext>
              </a:extLst>
            </p:cNvPr>
            <p:cNvGrpSpPr/>
            <p:nvPr/>
          </p:nvGrpSpPr>
          <p:grpSpPr>
            <a:xfrm>
              <a:off x="154151" y="4029091"/>
              <a:ext cx="3174599" cy="1110303"/>
              <a:chOff x="546100" y="3930620"/>
              <a:chExt cx="1943954" cy="577880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4393AED-A146-543E-6731-26E9BD20C0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14238" t="79219" r="51275" b="6823"/>
              <a:stretch>
                <a:fillRect/>
              </a:stretch>
            </p:blipFill>
            <p:spPr>
              <a:xfrm>
                <a:off x="546100" y="3930620"/>
                <a:ext cx="1943954" cy="344195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1A7A13B5-2700-E4B2-A0E9-9A7BBAB082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49835" t="83865" r="15678" b="6659"/>
              <a:stretch>
                <a:fillRect/>
              </a:stretch>
            </p:blipFill>
            <p:spPr>
              <a:xfrm>
                <a:off x="546100" y="4274816"/>
                <a:ext cx="1943954" cy="23368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3576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DEF13A5-8498-32C8-2E23-5D2F172C3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14706E9B-3CBF-0DB4-2A3B-354F23EC6926}"/>
              </a:ext>
            </a:extLst>
          </p:cNvPr>
          <p:cNvSpPr/>
          <p:nvPr/>
        </p:nvSpPr>
        <p:spPr>
          <a:xfrm>
            <a:off x="131875" y="3406042"/>
            <a:ext cx="3195847" cy="24955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C5E444-B82A-33BE-2FA4-C4680C56F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150" y="3361481"/>
            <a:ext cx="4438155" cy="2665729"/>
          </a:xfrm>
          <a:prstGeom prst="rect">
            <a:avLst/>
          </a:prstGeom>
        </p:spPr>
      </p:pic>
      <p:sp>
        <p:nvSpPr>
          <p:cNvPr id="5" name="Lightning Bolt 4" descr="-">
            <a:extLst>
              <a:ext uri="{FF2B5EF4-FFF2-40B4-BE49-F238E27FC236}">
                <a16:creationId xmlns:a16="http://schemas.microsoft.com/office/drawing/2014/main" id="{6FED845A-7306-5B90-8F7A-BED57BA55B5F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>
            <a:extLst>
              <a:ext uri="{FF2B5EF4-FFF2-40B4-BE49-F238E27FC236}">
                <a16:creationId xmlns:a16="http://schemas.microsoft.com/office/drawing/2014/main" id="{7BEAD572-A311-F751-4B8D-B013754086F7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B6A830-7808-1214-1DAA-765E192D580D}"/>
              </a:ext>
            </a:extLst>
          </p:cNvPr>
          <p:cNvSpPr/>
          <p:nvPr/>
        </p:nvSpPr>
        <p:spPr>
          <a:xfrm>
            <a:off x="574423" y="1252591"/>
            <a:ext cx="1141652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Parts of parameter space has </a:t>
            </a:r>
            <a:r>
              <a:rPr lang="en-US" sz="2600" dirty="0">
                <a:solidFill>
                  <a:srgbClr val="F5AEB9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negative energy</a:t>
            </a:r>
            <a:r>
              <a:rPr lang="en-US" sz="26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, </a:t>
            </a:r>
            <a:r>
              <a:rPr lang="en-US" sz="2600" dirty="0">
                <a:solidFill>
                  <a:srgbClr val="FFD9B3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instabilities</a:t>
            </a:r>
            <a:r>
              <a:rPr lang="en-US" sz="26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, </a:t>
            </a:r>
            <a:r>
              <a:rPr lang="en-US" sz="2600" dirty="0">
                <a:solidFill>
                  <a:srgbClr val="31763A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singularities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The best fit may be in this pathological section (First house)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These section can be ruled out (</a:t>
            </a:r>
            <a:r>
              <a:rPr lang="en-US" sz="2600" dirty="0">
                <a:solidFill>
                  <a:srgbClr val="FF00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Floor is LAVA</a:t>
            </a:r>
            <a:r>
              <a:rPr lang="en-US" sz="26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!)</a:t>
            </a:r>
          </a:p>
          <a:p>
            <a:pPr lvl="0">
              <a:defRPr/>
            </a:pPr>
            <a:endParaRPr kumimoji="0" lang="en-US" sz="2600" b="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hnschrift SemiLight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730EFE1-8205-F4D3-2113-5C5B6D8F4A11}"/>
              </a:ext>
            </a:extLst>
          </p:cNvPr>
          <p:cNvSpPr/>
          <p:nvPr/>
        </p:nvSpPr>
        <p:spPr>
          <a:xfrm>
            <a:off x="425089" y="147512"/>
            <a:ext cx="117151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P</a:t>
            </a:r>
            <a:r>
              <a:rPr kumimoji="0" lang="en-ZA" sz="6600" b="0" i="0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ATHOLOGIES = FLOOR IS LAVA</a:t>
            </a:r>
            <a:endParaRPr kumimoji="0" lang="en-ZA" sz="20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C1585F-1225-E8DF-CA62-F515D68BAEF2}"/>
              </a:ext>
            </a:extLst>
          </p:cNvPr>
          <p:cNvSpPr/>
          <p:nvPr/>
        </p:nvSpPr>
        <p:spPr>
          <a:xfrm>
            <a:off x="9915993" y="1713614"/>
            <a:ext cx="2017506" cy="1631858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B877CF-66CA-24C3-0B26-A872D99E917D}"/>
              </a:ext>
            </a:extLst>
          </p:cNvPr>
          <p:cNvSpPr/>
          <p:nvPr/>
        </p:nvSpPr>
        <p:spPr>
          <a:xfrm>
            <a:off x="11544519" y="2908382"/>
            <a:ext cx="1649554" cy="3375486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E5FABAAA-987E-9D3D-0057-DB77860D45F5}"/>
              </a:ext>
            </a:extLst>
          </p:cNvPr>
          <p:cNvSpPr/>
          <p:nvPr/>
        </p:nvSpPr>
        <p:spPr>
          <a:xfrm flipH="1">
            <a:off x="8941656" y="2399461"/>
            <a:ext cx="974336" cy="954016"/>
          </a:xfrm>
          <a:prstGeom prst="rtTriangl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CF915A5-AE82-3539-0CA7-EF60570F91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017" t="902" r="51061" b="21058"/>
          <a:stretch>
            <a:fillRect/>
          </a:stretch>
        </p:blipFill>
        <p:spPr>
          <a:xfrm>
            <a:off x="3252058" y="3406042"/>
            <a:ext cx="3651395" cy="2495541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81ADEAA4-5CA3-58B7-F9A9-0448FF7663FC}"/>
              </a:ext>
            </a:extLst>
          </p:cNvPr>
          <p:cNvGrpSpPr/>
          <p:nvPr/>
        </p:nvGrpSpPr>
        <p:grpSpPr>
          <a:xfrm>
            <a:off x="154151" y="4029091"/>
            <a:ext cx="3174599" cy="1110303"/>
            <a:chOff x="546100" y="3930620"/>
            <a:chExt cx="1943954" cy="57788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CEADE31-20F5-1C17-14DA-52389621B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4238" t="79219" r="51275" b="6823"/>
            <a:stretch>
              <a:fillRect/>
            </a:stretch>
          </p:blipFill>
          <p:spPr>
            <a:xfrm>
              <a:off x="546100" y="3930620"/>
              <a:ext cx="1943954" cy="344195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84511E0-BA66-0480-0818-22936C165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9835" t="83865" r="15678" b="6659"/>
            <a:stretch>
              <a:fillRect/>
            </a:stretch>
          </p:blipFill>
          <p:spPr>
            <a:xfrm>
              <a:off x="546100" y="4274816"/>
              <a:ext cx="1943954" cy="233684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5AC8844-FC54-E935-70BE-265908B814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471" y="3940078"/>
            <a:ext cx="952528" cy="952528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61C38322-6886-DF80-DECD-010A859F8F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9517366" y="3720913"/>
            <a:ext cx="505659" cy="575493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852B4F1A-049A-AF48-B12E-2BD5788F69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9554490" y="3973415"/>
            <a:ext cx="505659" cy="575493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8CE43C7A-237D-EEC6-B0A9-02E05F1D9B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9333885" y="4072695"/>
            <a:ext cx="505659" cy="575493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02CA30FD-91CF-A1D6-378D-6BA399B18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9654332" y="4220990"/>
            <a:ext cx="497987" cy="566761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0385FF3E-5932-FE81-9B3A-583E7B98CB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9514187" y="4296406"/>
            <a:ext cx="497987" cy="566761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84AA0A71-4C19-DDD8-B074-49490E047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9344097" y="4346671"/>
            <a:ext cx="497987" cy="566761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A22F15B0-8674-A73A-48EE-4D22CB76B2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9654331" y="4497430"/>
            <a:ext cx="497987" cy="566761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2D27C650-F15D-CCC0-07E8-608C21F0707E}"/>
              </a:ext>
            </a:extLst>
          </p:cNvPr>
          <p:cNvSpPr txBox="1"/>
          <p:nvPr/>
        </p:nvSpPr>
        <p:spPr>
          <a:xfrm>
            <a:off x="643964" y="5928100"/>
            <a:ext cx="60892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KOSMULATOR IDE has physical switches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Choose what you tolerate!</a:t>
            </a:r>
            <a:endParaRPr lang="en-ZA" sz="2400" dirty="0">
              <a:solidFill>
                <a:srgbClr val="FFFF00"/>
              </a:solidFill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986EC265-2C8D-4233-6459-ECE48DE1648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273" t="72244" r="51889" b="5314"/>
          <a:stretch>
            <a:fillRect/>
          </a:stretch>
        </p:blipFill>
        <p:spPr>
          <a:xfrm>
            <a:off x="7238825" y="6070440"/>
            <a:ext cx="4298737" cy="753654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CF0B0DAB-87C7-EF57-5692-CC1E4A6E86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2319" y="6079049"/>
            <a:ext cx="799929" cy="31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1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74C1B7D-5D38-35CE-4A76-85CCF80F8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63AE4AF2-3B3F-0AE3-D550-4B56B59D6106}"/>
              </a:ext>
            </a:extLst>
          </p:cNvPr>
          <p:cNvSpPr/>
          <p:nvPr/>
        </p:nvSpPr>
        <p:spPr>
          <a:xfrm>
            <a:off x="131875" y="3406042"/>
            <a:ext cx="3195847" cy="24955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178807-8904-EC87-45ED-1C702D6AB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150" y="3361481"/>
            <a:ext cx="4438155" cy="2665729"/>
          </a:xfrm>
          <a:prstGeom prst="rect">
            <a:avLst/>
          </a:prstGeom>
        </p:spPr>
      </p:pic>
      <p:sp>
        <p:nvSpPr>
          <p:cNvPr id="5" name="Lightning Bolt 4" descr="-">
            <a:extLst>
              <a:ext uri="{FF2B5EF4-FFF2-40B4-BE49-F238E27FC236}">
                <a16:creationId xmlns:a16="http://schemas.microsoft.com/office/drawing/2014/main" id="{91648B9A-5827-45AA-6F24-6750E50B63E0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>
            <a:extLst>
              <a:ext uri="{FF2B5EF4-FFF2-40B4-BE49-F238E27FC236}">
                <a16:creationId xmlns:a16="http://schemas.microsoft.com/office/drawing/2014/main" id="{4A0E0E7F-FFE4-E1B0-4E3E-E78D5316CE0E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6A4C3B-E1DD-D932-ED07-9B372B73CC93}"/>
              </a:ext>
            </a:extLst>
          </p:cNvPr>
          <p:cNvSpPr/>
          <p:nvPr/>
        </p:nvSpPr>
        <p:spPr>
          <a:xfrm>
            <a:off x="574423" y="1252591"/>
            <a:ext cx="1141652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Parts of parameter space has </a:t>
            </a:r>
            <a:r>
              <a:rPr lang="en-US" sz="2600" dirty="0">
                <a:solidFill>
                  <a:srgbClr val="F5AEB9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negative energy</a:t>
            </a:r>
            <a:r>
              <a:rPr lang="en-US" sz="26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, </a:t>
            </a:r>
            <a:r>
              <a:rPr lang="en-US" sz="2600" dirty="0">
                <a:solidFill>
                  <a:srgbClr val="FFD9B3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instabilities</a:t>
            </a:r>
            <a:r>
              <a:rPr lang="en-US" sz="26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, </a:t>
            </a:r>
            <a:r>
              <a:rPr lang="en-US" sz="2600" dirty="0">
                <a:solidFill>
                  <a:srgbClr val="31763A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singularities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The best fit may be in this pathological section (First house)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These section can be ruled out (</a:t>
            </a:r>
            <a:r>
              <a:rPr lang="en-US" sz="2600" dirty="0">
                <a:solidFill>
                  <a:srgbClr val="FF00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Floor is LAVA</a:t>
            </a:r>
            <a:r>
              <a:rPr lang="en-US" sz="26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!)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endParaRPr kumimoji="0" lang="en-US" sz="2600" b="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hnschrift SemiLight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7408F1F-9077-C775-3DCF-B8B7549A53E2}"/>
              </a:ext>
            </a:extLst>
          </p:cNvPr>
          <p:cNvSpPr/>
          <p:nvPr/>
        </p:nvSpPr>
        <p:spPr>
          <a:xfrm>
            <a:off x="425089" y="147512"/>
            <a:ext cx="117151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P</a:t>
            </a:r>
            <a:r>
              <a:rPr kumimoji="0" lang="en-ZA" sz="6600" b="0" i="0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ATHOLOGIES = FLOOR IS LAVA</a:t>
            </a:r>
            <a:endParaRPr kumimoji="0" lang="en-ZA" sz="20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CC248FC-EE80-0FFB-56F5-A74CFAB62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10705260" y="3385064"/>
            <a:ext cx="497987" cy="56676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12CC599-4A33-00AC-099F-7D9B2AE3F3D9}"/>
              </a:ext>
            </a:extLst>
          </p:cNvPr>
          <p:cNvSpPr txBox="1"/>
          <p:nvPr/>
        </p:nvSpPr>
        <p:spPr>
          <a:xfrm>
            <a:off x="643964" y="5928100"/>
            <a:ext cx="60892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KOSMULATOR IDE has physical switches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Choose what you tolerate!</a:t>
            </a:r>
            <a:endParaRPr lang="en-ZA" sz="2400" dirty="0">
              <a:solidFill>
                <a:srgbClr val="FFFF00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A8C7B49-2B91-1C82-4BCB-B0BF7F0B58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273" t="72244" r="51889" b="5314"/>
          <a:stretch>
            <a:fillRect/>
          </a:stretch>
        </p:blipFill>
        <p:spPr>
          <a:xfrm>
            <a:off x="7238825" y="6070440"/>
            <a:ext cx="4298737" cy="7536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BB9E96-F1B1-6E90-3ADE-604E217264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6284">
            <a:off x="9026380" y="2989655"/>
            <a:ext cx="3976426" cy="22109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1528FC-ECFD-3754-25D4-01A2B9F0DE7E}"/>
              </a:ext>
            </a:extLst>
          </p:cNvPr>
          <p:cNvSpPr/>
          <p:nvPr/>
        </p:nvSpPr>
        <p:spPr>
          <a:xfrm>
            <a:off x="9915993" y="1713614"/>
            <a:ext cx="2017506" cy="1631858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1AF0F4-5C93-8BE3-CBC2-0F783B139137}"/>
              </a:ext>
            </a:extLst>
          </p:cNvPr>
          <p:cNvSpPr/>
          <p:nvPr/>
        </p:nvSpPr>
        <p:spPr>
          <a:xfrm>
            <a:off x="11544519" y="2908382"/>
            <a:ext cx="1649554" cy="3375486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776928AC-87A9-02B3-43C8-E9B8E81FB229}"/>
              </a:ext>
            </a:extLst>
          </p:cNvPr>
          <p:cNvSpPr/>
          <p:nvPr/>
        </p:nvSpPr>
        <p:spPr>
          <a:xfrm flipH="1">
            <a:off x="8941656" y="2399461"/>
            <a:ext cx="974336" cy="954016"/>
          </a:xfrm>
          <a:prstGeom prst="rtTriangl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E40FC5E-5591-EF50-5330-D3C705456A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302" y="3607422"/>
            <a:ext cx="1298379" cy="129837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8D4DE18-68F4-6DBA-91D6-F115A3CD3B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46107" y="4238191"/>
            <a:ext cx="2724967" cy="93953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8CD8F8B-BD38-26AF-FC02-95B86B4B015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1017" t="902" r="51061" b="21058"/>
          <a:stretch>
            <a:fillRect/>
          </a:stretch>
        </p:blipFill>
        <p:spPr>
          <a:xfrm>
            <a:off x="3252058" y="3406042"/>
            <a:ext cx="3651395" cy="2495541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D8B6FB1D-8CC3-EDA4-DA52-52AF67B00BAB}"/>
              </a:ext>
            </a:extLst>
          </p:cNvPr>
          <p:cNvGrpSpPr/>
          <p:nvPr/>
        </p:nvGrpSpPr>
        <p:grpSpPr>
          <a:xfrm>
            <a:off x="154151" y="4029091"/>
            <a:ext cx="3174599" cy="1110303"/>
            <a:chOff x="546100" y="3930620"/>
            <a:chExt cx="1943954" cy="57788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C957ADF-A7BC-0208-AD76-C282539EF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4238" t="79219" r="51275" b="6823"/>
            <a:stretch>
              <a:fillRect/>
            </a:stretch>
          </p:blipFill>
          <p:spPr>
            <a:xfrm>
              <a:off x="546100" y="3930620"/>
              <a:ext cx="1943954" cy="344195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FA99F67-98A7-77D9-4CAA-1A3F71795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49835" t="83865" r="15678" b="6659"/>
            <a:stretch>
              <a:fillRect/>
            </a:stretch>
          </p:blipFill>
          <p:spPr>
            <a:xfrm>
              <a:off x="546100" y="4274816"/>
              <a:ext cx="1943954" cy="233684"/>
            </a:xfrm>
            <a:prstGeom prst="rect">
              <a:avLst/>
            </a:prstGeom>
          </p:spPr>
        </p:pic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0185A70F-DD05-1D6F-05C6-713426765C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52319" y="6079049"/>
            <a:ext cx="799929" cy="3110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0F951C-BC37-74E2-7704-53EE93A7B5C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812" y="4211055"/>
            <a:ext cx="547939" cy="7107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65A532-F945-0C39-D68B-C0643D386F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4039">
            <a:off x="5962806" y="2193328"/>
            <a:ext cx="2108292" cy="210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42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12871AC-1978-AC38-74A9-939562358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C729402B-8D78-5ED8-6E9F-C58E24A63D96}"/>
              </a:ext>
            </a:extLst>
          </p:cNvPr>
          <p:cNvSpPr/>
          <p:nvPr/>
        </p:nvSpPr>
        <p:spPr>
          <a:xfrm>
            <a:off x="131875" y="3406042"/>
            <a:ext cx="3195847" cy="24955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6263FA-3073-DC11-E68E-193299D74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150" y="3361481"/>
            <a:ext cx="4438155" cy="2665729"/>
          </a:xfrm>
          <a:prstGeom prst="rect">
            <a:avLst/>
          </a:prstGeom>
        </p:spPr>
      </p:pic>
      <p:sp>
        <p:nvSpPr>
          <p:cNvPr id="5" name="Lightning Bolt 4" descr="-">
            <a:extLst>
              <a:ext uri="{FF2B5EF4-FFF2-40B4-BE49-F238E27FC236}">
                <a16:creationId xmlns:a16="http://schemas.microsoft.com/office/drawing/2014/main" id="{602480C5-BCDD-2C25-DF73-B83E3E14C455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>
            <a:extLst>
              <a:ext uri="{FF2B5EF4-FFF2-40B4-BE49-F238E27FC236}">
                <a16:creationId xmlns:a16="http://schemas.microsoft.com/office/drawing/2014/main" id="{B6C0D5E0-277D-2C25-65FC-23AA3E503BFF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58A580-EB7E-407F-65ED-6FC6789EE0B8}"/>
              </a:ext>
            </a:extLst>
          </p:cNvPr>
          <p:cNvSpPr/>
          <p:nvPr/>
        </p:nvSpPr>
        <p:spPr>
          <a:xfrm>
            <a:off x="574423" y="1252591"/>
            <a:ext cx="1141652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Parts of parameter space has </a:t>
            </a:r>
            <a:r>
              <a:rPr lang="en-US" sz="2600" dirty="0">
                <a:solidFill>
                  <a:srgbClr val="F5AEB9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negative energy</a:t>
            </a:r>
            <a:r>
              <a:rPr lang="en-US" sz="26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, </a:t>
            </a:r>
            <a:r>
              <a:rPr lang="en-US" sz="2600" dirty="0">
                <a:solidFill>
                  <a:srgbClr val="FFD9B3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instabilities</a:t>
            </a:r>
            <a:r>
              <a:rPr lang="en-US" sz="26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, </a:t>
            </a:r>
            <a:r>
              <a:rPr lang="en-US" sz="2600" dirty="0">
                <a:solidFill>
                  <a:srgbClr val="31763A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singularities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The best fit may be in this pathological section (First house)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These section can be ruled out (</a:t>
            </a:r>
            <a:r>
              <a:rPr lang="en-US" sz="2600" dirty="0">
                <a:solidFill>
                  <a:srgbClr val="FF00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Floor is LAVA</a:t>
            </a:r>
            <a:r>
              <a:rPr lang="en-US" sz="26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!)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Walkers find new best fit in physically well-behaved area</a:t>
            </a:r>
            <a:endParaRPr lang="en-US" sz="2600" dirty="0">
              <a:solidFill>
                <a:schemeClr val="bg1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endParaRPr kumimoji="0" lang="en-US" sz="2600" b="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hnschrift SemiLight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B4AB29E-27CF-001C-F31A-B931D44A8AD8}"/>
              </a:ext>
            </a:extLst>
          </p:cNvPr>
          <p:cNvSpPr/>
          <p:nvPr/>
        </p:nvSpPr>
        <p:spPr>
          <a:xfrm>
            <a:off x="425089" y="147512"/>
            <a:ext cx="117151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P</a:t>
            </a:r>
            <a:r>
              <a:rPr kumimoji="0" lang="en-ZA" sz="6600" b="0" i="0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ATHOLOGIES = FLOOR IS LAVA</a:t>
            </a:r>
            <a:endParaRPr kumimoji="0" lang="en-ZA" sz="20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E5E055B-05FC-E7F5-7539-6B89A970B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8198729" y="3453598"/>
            <a:ext cx="505659" cy="5754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F3C2EE1-521B-94BB-E175-0D6A324EB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8792830" y="3607422"/>
            <a:ext cx="505659" cy="57549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CACB578-72D4-ABDE-4798-42E9779BD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8178356" y="5139394"/>
            <a:ext cx="505659" cy="57549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5E46291-EB88-5C0A-3747-1837F581F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9525130" y="5217346"/>
            <a:ext cx="497987" cy="56676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8988A12-55D6-BC8E-8A77-A7E7A639F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9011799" y="4274816"/>
            <a:ext cx="497987" cy="56676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D9631B3-E6D5-3910-ACBA-CDDFBBB86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10705260" y="3385064"/>
            <a:ext cx="497987" cy="56676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2B65BCD-A6CD-7A7D-4022-A34BEEDDC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10423923" y="5255442"/>
            <a:ext cx="497987" cy="56676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E70AAA8-890A-C833-E4C3-9159A65CCDBC}"/>
              </a:ext>
            </a:extLst>
          </p:cNvPr>
          <p:cNvSpPr txBox="1"/>
          <p:nvPr/>
        </p:nvSpPr>
        <p:spPr>
          <a:xfrm>
            <a:off x="643964" y="5928100"/>
            <a:ext cx="60892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KOSMULATOR IDE has physical switches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Choose what you tolerate!</a:t>
            </a:r>
            <a:endParaRPr lang="en-ZA" sz="2400" dirty="0">
              <a:solidFill>
                <a:srgbClr val="FFFF00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8BE8EF2-FC33-DF0A-4023-2CC24CF757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273" t="72244" r="51889" b="5314"/>
          <a:stretch>
            <a:fillRect/>
          </a:stretch>
        </p:blipFill>
        <p:spPr>
          <a:xfrm>
            <a:off x="7238825" y="6070440"/>
            <a:ext cx="4298737" cy="7536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05B19A-6587-ACB1-48ED-976F495CB7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6284">
            <a:off x="9026380" y="2989655"/>
            <a:ext cx="3976426" cy="22109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A6A941E-2528-B174-2B15-E5D2687044D7}"/>
              </a:ext>
            </a:extLst>
          </p:cNvPr>
          <p:cNvSpPr/>
          <p:nvPr/>
        </p:nvSpPr>
        <p:spPr>
          <a:xfrm>
            <a:off x="9915993" y="1713614"/>
            <a:ext cx="2017506" cy="1631858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3EAE9E-4EE1-2D29-5796-6B5F063FBA8A}"/>
              </a:ext>
            </a:extLst>
          </p:cNvPr>
          <p:cNvSpPr/>
          <p:nvPr/>
        </p:nvSpPr>
        <p:spPr>
          <a:xfrm>
            <a:off x="11544519" y="2908382"/>
            <a:ext cx="1649554" cy="3375486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DF763AFA-3974-74A8-6155-216B42788D4E}"/>
              </a:ext>
            </a:extLst>
          </p:cNvPr>
          <p:cNvSpPr/>
          <p:nvPr/>
        </p:nvSpPr>
        <p:spPr>
          <a:xfrm flipH="1">
            <a:off x="8941656" y="2399461"/>
            <a:ext cx="974336" cy="954016"/>
          </a:xfrm>
          <a:prstGeom prst="rtTriangl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FF65886-B1AB-695F-5BD6-E9238B521B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302" y="3607422"/>
            <a:ext cx="1298379" cy="129837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DE8FF7C-320C-194A-C5C9-9A622A40A1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46107" y="4238191"/>
            <a:ext cx="2724967" cy="93953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00D1958-C9D2-0954-891E-A2A1AAD9BB6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1017" t="902" r="51061" b="21058"/>
          <a:stretch>
            <a:fillRect/>
          </a:stretch>
        </p:blipFill>
        <p:spPr>
          <a:xfrm>
            <a:off x="3252058" y="3406042"/>
            <a:ext cx="3651395" cy="2495541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671D30FB-14E8-F2CC-17B5-72FF36DD0DCE}"/>
              </a:ext>
            </a:extLst>
          </p:cNvPr>
          <p:cNvGrpSpPr/>
          <p:nvPr/>
        </p:nvGrpSpPr>
        <p:grpSpPr>
          <a:xfrm>
            <a:off x="154151" y="4029091"/>
            <a:ext cx="3174599" cy="1110303"/>
            <a:chOff x="546100" y="3930620"/>
            <a:chExt cx="1943954" cy="57788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D895883-1BBB-597F-B8C0-1037505B7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4238" t="79219" r="51275" b="6823"/>
            <a:stretch>
              <a:fillRect/>
            </a:stretch>
          </p:blipFill>
          <p:spPr>
            <a:xfrm>
              <a:off x="546100" y="3930620"/>
              <a:ext cx="1943954" cy="344195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D33F5BD-D15B-27B4-0FCB-94DDF71C0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49835" t="83865" r="15678" b="6659"/>
            <a:stretch>
              <a:fillRect/>
            </a:stretch>
          </p:blipFill>
          <p:spPr>
            <a:xfrm>
              <a:off x="546100" y="4274816"/>
              <a:ext cx="1943954" cy="233684"/>
            </a:xfrm>
            <a:prstGeom prst="rect">
              <a:avLst/>
            </a:prstGeom>
          </p:spPr>
        </p:pic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7571339A-6F86-DD59-8D8B-ECD10C4660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52319" y="6079049"/>
            <a:ext cx="799929" cy="31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0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DF0AA9D-5EF2-F8AB-3C19-5859AED4E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D19A50ED-BD06-6353-AE52-22B5ED786501}"/>
              </a:ext>
            </a:extLst>
          </p:cNvPr>
          <p:cNvSpPr/>
          <p:nvPr/>
        </p:nvSpPr>
        <p:spPr>
          <a:xfrm>
            <a:off x="131875" y="3406042"/>
            <a:ext cx="3195847" cy="24955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C29FB2-9950-7FF3-F29E-1312B025D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150" y="3361481"/>
            <a:ext cx="4438155" cy="2665729"/>
          </a:xfrm>
          <a:prstGeom prst="rect">
            <a:avLst/>
          </a:prstGeom>
        </p:spPr>
      </p:pic>
      <p:sp>
        <p:nvSpPr>
          <p:cNvPr id="5" name="Lightning Bolt 4" descr="-">
            <a:extLst>
              <a:ext uri="{FF2B5EF4-FFF2-40B4-BE49-F238E27FC236}">
                <a16:creationId xmlns:a16="http://schemas.microsoft.com/office/drawing/2014/main" id="{E5777B6D-BB3A-6955-E551-C81B024D6E0B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>
            <a:extLst>
              <a:ext uri="{FF2B5EF4-FFF2-40B4-BE49-F238E27FC236}">
                <a16:creationId xmlns:a16="http://schemas.microsoft.com/office/drawing/2014/main" id="{1BD12066-5BF2-252D-994C-0F74F3417AFD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2F15ED-A028-8463-A279-AE03A48D0374}"/>
              </a:ext>
            </a:extLst>
          </p:cNvPr>
          <p:cNvSpPr/>
          <p:nvPr/>
        </p:nvSpPr>
        <p:spPr>
          <a:xfrm>
            <a:off x="574423" y="1252591"/>
            <a:ext cx="1141652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Parts of parameter space has </a:t>
            </a:r>
            <a:r>
              <a:rPr lang="en-US" sz="2600" dirty="0">
                <a:solidFill>
                  <a:srgbClr val="F5AEB9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negative energy</a:t>
            </a:r>
            <a:r>
              <a:rPr lang="en-US" sz="26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, </a:t>
            </a:r>
            <a:r>
              <a:rPr lang="en-US" sz="2600" dirty="0">
                <a:solidFill>
                  <a:srgbClr val="FFD9B3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instabilities</a:t>
            </a:r>
            <a:r>
              <a:rPr lang="en-US" sz="26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, </a:t>
            </a:r>
            <a:r>
              <a:rPr lang="en-US" sz="2600" dirty="0">
                <a:solidFill>
                  <a:srgbClr val="31763A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singularities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The best fit may be in this pathological section (First house)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These section can be ruled out (</a:t>
            </a:r>
            <a:r>
              <a:rPr lang="en-US" sz="2600" dirty="0">
                <a:solidFill>
                  <a:srgbClr val="FF00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Floor is LAVA</a:t>
            </a:r>
            <a:r>
              <a:rPr lang="en-US" sz="26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!)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Walkers find new best fit in physically well-behaved area</a:t>
            </a:r>
          </a:p>
          <a:p>
            <a:pPr lvl="0">
              <a:defRPr/>
            </a:pPr>
            <a:endParaRPr lang="en-US" sz="2600" dirty="0">
              <a:solidFill>
                <a:schemeClr val="bg1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endParaRPr kumimoji="0" lang="en-US" sz="2600" b="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hnschrift SemiLight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9CEE19C-6CFB-0F17-C256-2BBF94A7DA12}"/>
              </a:ext>
            </a:extLst>
          </p:cNvPr>
          <p:cNvSpPr/>
          <p:nvPr/>
        </p:nvSpPr>
        <p:spPr>
          <a:xfrm>
            <a:off x="425089" y="147512"/>
            <a:ext cx="117151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P</a:t>
            </a:r>
            <a:r>
              <a:rPr kumimoji="0" lang="en-ZA" sz="6600" b="0" i="0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ATHOLOGIES = FLOOR IS LAVA</a:t>
            </a:r>
            <a:endParaRPr kumimoji="0" lang="en-ZA" sz="20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5A491FB-1674-CE31-1803-BFA105497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8662356" y="3886250"/>
            <a:ext cx="505659" cy="5754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5DDFF8F-3976-A5FC-2CF3-B65C712C3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8192302" y="3859315"/>
            <a:ext cx="505659" cy="57549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7C4B3DA-15FB-ADF5-9F36-6E06F1E80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8186452" y="4902765"/>
            <a:ext cx="505659" cy="57549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C4707D3-A507-7CB0-4AC0-ABA8833F8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8899790" y="4669140"/>
            <a:ext cx="497987" cy="56676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CE8496F-C923-9E4B-27AA-4AD34106E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9011799" y="4274816"/>
            <a:ext cx="497987" cy="56676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5136B7E-A519-DFC0-8655-7F8CFB451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10705260" y="3385064"/>
            <a:ext cx="497987" cy="56676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2302E44-5CE2-829E-13EF-D67CA9DC9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8650796" y="4876537"/>
            <a:ext cx="497987" cy="5667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789CBD-37C3-D526-59EC-1F1EFE11B4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873" y="4141029"/>
            <a:ext cx="952528" cy="95252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0FB464E-9DA7-E7BB-E0E5-929809C37E3B}"/>
              </a:ext>
            </a:extLst>
          </p:cNvPr>
          <p:cNvSpPr txBox="1"/>
          <p:nvPr/>
        </p:nvSpPr>
        <p:spPr>
          <a:xfrm>
            <a:off x="643964" y="5928100"/>
            <a:ext cx="60892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KOSMULATOR IDE has physical switches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Choose what you tolerate!</a:t>
            </a:r>
            <a:endParaRPr lang="en-ZA" sz="2400" dirty="0">
              <a:solidFill>
                <a:srgbClr val="FFFF00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7A07539-002E-165F-C538-A1D5CDE230D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273" t="72244" r="51889" b="5314"/>
          <a:stretch>
            <a:fillRect/>
          </a:stretch>
        </p:blipFill>
        <p:spPr>
          <a:xfrm>
            <a:off x="7238825" y="6070440"/>
            <a:ext cx="4298737" cy="7536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9E9D41-6428-F5D8-104B-24A30C33D7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6284">
            <a:off x="9098014" y="2989655"/>
            <a:ext cx="3976426" cy="22109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2B70729-1D78-7588-4EFF-D0D097214C6B}"/>
              </a:ext>
            </a:extLst>
          </p:cNvPr>
          <p:cNvSpPr/>
          <p:nvPr/>
        </p:nvSpPr>
        <p:spPr>
          <a:xfrm>
            <a:off x="9915993" y="1713614"/>
            <a:ext cx="2017506" cy="1631858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6F1579-A350-6E2B-B9FF-4007F12A8A18}"/>
              </a:ext>
            </a:extLst>
          </p:cNvPr>
          <p:cNvSpPr/>
          <p:nvPr/>
        </p:nvSpPr>
        <p:spPr>
          <a:xfrm>
            <a:off x="11544519" y="2908382"/>
            <a:ext cx="1649554" cy="3375486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0C492042-DFFD-429A-AD3D-7CE3F2CF9D44}"/>
              </a:ext>
            </a:extLst>
          </p:cNvPr>
          <p:cNvSpPr/>
          <p:nvPr/>
        </p:nvSpPr>
        <p:spPr>
          <a:xfrm flipH="1">
            <a:off x="8941656" y="2399461"/>
            <a:ext cx="974336" cy="954016"/>
          </a:xfrm>
          <a:prstGeom prst="rtTriangl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2A7C5A8-132C-F5DC-F217-B4C084E8B4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302" y="3607422"/>
            <a:ext cx="1298379" cy="129837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F4D6655-E8CA-D650-5F4F-42F218C543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46107" y="4238191"/>
            <a:ext cx="2724967" cy="93953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DF5256F-928B-9713-3E32-32E570BF13A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-1017" t="902" r="51061" b="21058"/>
          <a:stretch>
            <a:fillRect/>
          </a:stretch>
        </p:blipFill>
        <p:spPr>
          <a:xfrm>
            <a:off x="3252058" y="3406042"/>
            <a:ext cx="3651395" cy="2495541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49D9A2DF-FDAC-86A5-4568-8B4545346744}"/>
              </a:ext>
            </a:extLst>
          </p:cNvPr>
          <p:cNvGrpSpPr/>
          <p:nvPr/>
        </p:nvGrpSpPr>
        <p:grpSpPr>
          <a:xfrm>
            <a:off x="154151" y="4029091"/>
            <a:ext cx="3174599" cy="1110303"/>
            <a:chOff x="546100" y="3930620"/>
            <a:chExt cx="1943954" cy="57788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E673564-A254-1F43-D2D4-CBD1BCCAE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14238" t="79219" r="51275" b="6823"/>
            <a:stretch>
              <a:fillRect/>
            </a:stretch>
          </p:blipFill>
          <p:spPr>
            <a:xfrm>
              <a:off x="546100" y="3930620"/>
              <a:ext cx="1943954" cy="344195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DA510447-0D5F-8E34-9F6B-6A480C9AA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49835" t="83865" r="15678" b="6659"/>
            <a:stretch>
              <a:fillRect/>
            </a:stretch>
          </p:blipFill>
          <p:spPr>
            <a:xfrm>
              <a:off x="546100" y="4274816"/>
              <a:ext cx="1943954" cy="233684"/>
            </a:xfrm>
            <a:prstGeom prst="rect">
              <a:avLst/>
            </a:prstGeom>
          </p:spPr>
        </p:pic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C33D77F1-6A3A-5D28-B1D3-2698743BB7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52319" y="6079049"/>
            <a:ext cx="799929" cy="311084"/>
          </a:xfrm>
          <a:prstGeom prst="rect">
            <a:avLst/>
          </a:prstGeom>
        </p:spPr>
      </p:pic>
      <p:sp>
        <p:nvSpPr>
          <p:cNvPr id="3" name="Right Triangle 2">
            <a:extLst>
              <a:ext uri="{FF2B5EF4-FFF2-40B4-BE49-F238E27FC236}">
                <a16:creationId xmlns:a16="http://schemas.microsoft.com/office/drawing/2014/main" id="{9AE6D252-6EB5-751C-292A-DAF9ABEDDBFC}"/>
              </a:ext>
            </a:extLst>
          </p:cNvPr>
          <p:cNvSpPr/>
          <p:nvPr/>
        </p:nvSpPr>
        <p:spPr>
          <a:xfrm flipH="1">
            <a:off x="9496812" y="2267086"/>
            <a:ext cx="974336" cy="954016"/>
          </a:xfrm>
          <a:prstGeom prst="rtTriangl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4D56BE-F30E-8E26-FE98-814C6A94CC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303" y="3615426"/>
            <a:ext cx="1298379" cy="1298379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FBEBB3FA-CBBB-9D6D-2CA0-B6DB8C06D0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4039">
            <a:off x="5070653" y="2885932"/>
            <a:ext cx="2108292" cy="210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7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5A680AD-A8BD-9C36-B15E-75CD14AB0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CE2EBC1E-F476-77A6-8F0C-C49DD0732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569" y="2386806"/>
            <a:ext cx="3558428" cy="27481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167358D-C0D7-D6FF-9D14-9DECC6B66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792" y="2383466"/>
            <a:ext cx="3536050" cy="273639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B5EEBD4-B77C-0F3E-9940-BFB5FF6E7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161" y="2391767"/>
            <a:ext cx="3536050" cy="27431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CF15370-585F-9C96-B788-812BC289CB9E}"/>
              </a:ext>
            </a:extLst>
          </p:cNvPr>
          <p:cNvSpPr/>
          <p:nvPr/>
        </p:nvSpPr>
        <p:spPr>
          <a:xfrm>
            <a:off x="1392156" y="28754"/>
            <a:ext cx="114636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7200" noProof="0" dirty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CORNER PLOTS FOR IDE MODEL</a:t>
            </a:r>
            <a:endParaRPr kumimoji="0" lang="en-ZA" sz="72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Bahnschrift SemiBold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5" name="Lightning Bolt 4" descr="-">
            <a:extLst>
              <a:ext uri="{FF2B5EF4-FFF2-40B4-BE49-F238E27FC236}">
                <a16:creationId xmlns:a16="http://schemas.microsoft.com/office/drawing/2014/main" id="{0F347AAD-083F-2864-C39F-080E55B2B464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>
            <a:extLst>
              <a:ext uri="{FF2B5EF4-FFF2-40B4-BE49-F238E27FC236}">
                <a16:creationId xmlns:a16="http://schemas.microsoft.com/office/drawing/2014/main" id="{7900BE08-B37D-D386-48F6-133309E99828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E8C985A-5CA0-8966-862F-C26A2346774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5888"/>
          <a:stretch>
            <a:fillRect/>
          </a:stretch>
        </p:blipFill>
        <p:spPr>
          <a:xfrm>
            <a:off x="2230161" y="5218402"/>
            <a:ext cx="6901202" cy="99824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72A4F14-2903-B655-69AF-BF0847F40005}"/>
              </a:ext>
            </a:extLst>
          </p:cNvPr>
          <p:cNvSpPr/>
          <p:nvPr/>
        </p:nvSpPr>
        <p:spPr>
          <a:xfrm>
            <a:off x="1449023" y="1740886"/>
            <a:ext cx="53710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2400" dirty="0">
                <a:solidFill>
                  <a:srgbClr val="FF00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DE&lt;0</a:t>
            </a:r>
            <a:r>
              <a:rPr lang="en-ZA" sz="240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 in past</a:t>
            </a:r>
            <a:endParaRPr lang="en-ZA" sz="24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90C130-B05F-A237-6EAA-BAC75A3D7C66}"/>
              </a:ext>
            </a:extLst>
          </p:cNvPr>
          <p:cNvSpPr/>
          <p:nvPr/>
        </p:nvSpPr>
        <p:spPr>
          <a:xfrm>
            <a:off x="4591130" y="1564895"/>
            <a:ext cx="40260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2400" dirty="0">
                <a:solidFill>
                  <a:srgbClr val="92D05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           DE&gt;0 DM&gt;0,</a:t>
            </a:r>
          </a:p>
          <a:p>
            <a:r>
              <a:rPr lang="en-ZA" sz="240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Early-time instabilities</a:t>
            </a:r>
            <a:endParaRPr lang="en-ZA" sz="24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A1453E7-EFA7-E56D-8A7E-7B50FBB3E610}"/>
                  </a:ext>
                </a:extLst>
              </p:cNvPr>
              <p:cNvSpPr txBox="1"/>
              <p:nvPr/>
            </p:nvSpPr>
            <p:spPr>
              <a:xfrm>
                <a:off x="2464783" y="2604537"/>
                <a:ext cx="166977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Z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DM</a:t>
                </a:r>
                <a14:m>
                  <m:oMath xmlns:m="http://schemas.openxmlformats.org/officeDocument/2006/math">
                    <m:r>
                      <a:rPr kumimoji="0" 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 </m:t>
                    </m:r>
                    <m:r>
                      <a:rPr kumimoji="0" lang="en-ZA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→</m:t>
                    </m:r>
                  </m:oMath>
                </a14:m>
                <a:r>
                  <a:rPr kumimoji="0" lang="en-Z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 DE </a:t>
                </a:r>
                <a:endParaRPr lang="en-Z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A1453E7-EFA7-E56D-8A7E-7B50FBB3E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4783" y="2604537"/>
                <a:ext cx="1669772" cy="523220"/>
              </a:xfrm>
              <a:prstGeom prst="rect">
                <a:avLst/>
              </a:prstGeom>
              <a:blipFill>
                <a:blip r:embed="rId6"/>
                <a:stretch>
                  <a:fillRect l="-7299" t="-16279" r="-9489" b="-26744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E2229A1-11C9-FC72-25D1-22076151A681}"/>
                  </a:ext>
                </a:extLst>
              </p:cNvPr>
              <p:cNvSpPr txBox="1"/>
              <p:nvPr/>
            </p:nvSpPr>
            <p:spPr>
              <a:xfrm>
                <a:off x="6332070" y="2660025"/>
                <a:ext cx="166977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Z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D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E</a:t>
                </a:r>
                <a14:m>
                  <m:oMath xmlns:m="http://schemas.openxmlformats.org/officeDocument/2006/math">
                    <m:r>
                      <a:rPr kumimoji="0" lang="en-ZA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→</m:t>
                    </m:r>
                  </m:oMath>
                </a14:m>
                <a:r>
                  <a:rPr kumimoji="0" lang="en-Z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 DM </a:t>
                </a:r>
                <a:endParaRPr lang="en-Z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E2229A1-11C9-FC72-25D1-22076151A6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2070" y="2660025"/>
                <a:ext cx="1669772" cy="523220"/>
              </a:xfrm>
              <a:prstGeom prst="rect">
                <a:avLst/>
              </a:prstGeom>
              <a:blipFill>
                <a:blip r:embed="rId7"/>
                <a:stretch>
                  <a:fillRect l="-7664" t="-16279" r="-4745" b="-26744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5A702CC-C42D-FC8E-8125-837669B05EFD}"/>
                  </a:ext>
                </a:extLst>
              </p:cNvPr>
              <p:cNvSpPr txBox="1"/>
              <p:nvPr/>
            </p:nvSpPr>
            <p:spPr>
              <a:xfrm>
                <a:off x="9890498" y="2660025"/>
                <a:ext cx="166977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Z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D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E</a:t>
                </a:r>
                <a14:m>
                  <m:oMath xmlns:m="http://schemas.openxmlformats.org/officeDocument/2006/math">
                    <m:r>
                      <a:rPr kumimoji="0" lang="en-ZA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→</m:t>
                    </m:r>
                  </m:oMath>
                </a14:m>
                <a:r>
                  <a:rPr kumimoji="0" lang="en-Z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 DM </a:t>
                </a:r>
                <a:endParaRPr lang="en-Z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5A702CC-C42D-FC8E-8125-837669B05E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0498" y="2660025"/>
                <a:ext cx="1669772" cy="523220"/>
              </a:xfrm>
              <a:prstGeom prst="rect">
                <a:avLst/>
              </a:prstGeom>
              <a:blipFill>
                <a:blip r:embed="rId8"/>
                <a:stretch>
                  <a:fillRect l="-7299" t="-16279" r="-5109" b="-26744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02D5732-3F0D-F3E0-3E4F-752BC2B181E3}"/>
                  </a:ext>
                </a:extLst>
              </p:cNvPr>
              <p:cNvSpPr txBox="1"/>
              <p:nvPr/>
            </p:nvSpPr>
            <p:spPr>
              <a:xfrm>
                <a:off x="2614612" y="2954399"/>
                <a:ext cx="166977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 Light" panose="020F0302020204030204" pitchFamily="34" charset="0"/>
                        </a:rPr>
                        <m:t>𝑤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 Light" panose="020F0302020204030204" pitchFamily="34" charset="0"/>
                        </a:rPr>
                        <m:t>&gt;−1 </m:t>
                      </m:r>
                    </m:oMath>
                  </m:oMathPara>
                </a14:m>
                <a:endParaRPr lang="en-Z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02D5732-3F0D-F3E0-3E4F-752BC2B181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4612" y="2954399"/>
                <a:ext cx="1669772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DAD474D-5977-EE5E-9B70-CCF6D982871A}"/>
                  </a:ext>
                </a:extLst>
              </p:cNvPr>
              <p:cNvSpPr txBox="1"/>
              <p:nvPr/>
            </p:nvSpPr>
            <p:spPr>
              <a:xfrm>
                <a:off x="6332070" y="2964881"/>
                <a:ext cx="166977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 Light" panose="020F0302020204030204" pitchFamily="34" charset="0"/>
                        </a:rPr>
                        <m:t>𝑤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 Light" panose="020F0302020204030204" pitchFamily="34" charset="0"/>
                        </a:rPr>
                        <m:t>&gt;−1 </m:t>
                      </m:r>
                    </m:oMath>
                  </m:oMathPara>
                </a14:m>
                <a:endParaRPr lang="en-Z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DAD474D-5977-EE5E-9B70-CCF6D9828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2070" y="2964881"/>
                <a:ext cx="1669772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84D1752-1848-2508-4337-0D77BCF5B442}"/>
                  </a:ext>
                </a:extLst>
              </p:cNvPr>
              <p:cNvSpPr txBox="1"/>
              <p:nvPr/>
            </p:nvSpPr>
            <p:spPr>
              <a:xfrm>
                <a:off x="9896104" y="2987662"/>
                <a:ext cx="166977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 Light" panose="020F0302020204030204" pitchFamily="34" charset="0"/>
                        </a:rPr>
                        <m:t>𝑤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 Light" panose="020F0302020204030204" pitchFamily="34" charset="0"/>
                        </a:rPr>
                        <m:t>&lt;−1 </m:t>
                      </m:r>
                    </m:oMath>
                  </m:oMathPara>
                </a14:m>
                <a:endParaRPr lang="en-Z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84D1752-1848-2508-4337-0D77BCF5B4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6104" y="2987662"/>
                <a:ext cx="1669772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>
            <a:extLst>
              <a:ext uri="{FF2B5EF4-FFF2-40B4-BE49-F238E27FC236}">
                <a16:creationId xmlns:a16="http://schemas.microsoft.com/office/drawing/2014/main" id="{3465299A-CF1C-78BD-5AAF-EF9E777AF7EB}"/>
              </a:ext>
            </a:extLst>
          </p:cNvPr>
          <p:cNvSpPr/>
          <p:nvPr/>
        </p:nvSpPr>
        <p:spPr>
          <a:xfrm>
            <a:off x="8149558" y="1575322"/>
            <a:ext cx="40260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2400" dirty="0">
                <a:solidFill>
                  <a:srgbClr val="92D05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           DE&gt;0 DM&gt;0,</a:t>
            </a:r>
          </a:p>
          <a:p>
            <a:r>
              <a:rPr lang="en-ZA" sz="240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        Early-stability</a:t>
            </a:r>
            <a:endParaRPr lang="en-ZA" sz="24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87B188B-F501-4DF9-C1D5-D2F27C991A07}"/>
              </a:ext>
            </a:extLst>
          </p:cNvPr>
          <p:cNvSpPr txBox="1"/>
          <p:nvPr/>
        </p:nvSpPr>
        <p:spPr>
          <a:xfrm>
            <a:off x="595450" y="1106548"/>
            <a:ext cx="1035195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Well behaved fits, u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sually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 at the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cost of a worst fit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C449E8-40F4-BE6C-6032-AAEBE61701F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4111" b="19984"/>
          <a:stretch>
            <a:fillRect/>
          </a:stretch>
        </p:blipFill>
        <p:spPr>
          <a:xfrm>
            <a:off x="2230161" y="6216650"/>
            <a:ext cx="6901202" cy="247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D15DD2-BDD9-815A-4982-B96965FD06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6143" b="7043"/>
          <a:stretch>
            <a:fillRect/>
          </a:stretch>
        </p:blipFill>
        <p:spPr>
          <a:xfrm>
            <a:off x="2230161" y="6452033"/>
            <a:ext cx="6901202" cy="261799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9BA87BB8-21DF-011A-0190-3F811405AAA5}"/>
              </a:ext>
            </a:extLst>
          </p:cNvPr>
          <p:cNvSpPr/>
          <p:nvPr/>
        </p:nvSpPr>
        <p:spPr>
          <a:xfrm>
            <a:off x="3906256" y="5853353"/>
            <a:ext cx="4904788" cy="86456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4753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4" grpId="0"/>
      <p:bldP spid="26" grpId="0"/>
      <p:bldP spid="28" grpId="0"/>
      <p:bldP spid="30" grpId="0"/>
      <p:bldP spid="32" grpId="0"/>
      <p:bldP spid="34" grpId="0"/>
      <p:bldP spid="36" grpId="0"/>
      <p:bldP spid="40" grpId="0"/>
      <p:bldP spid="4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72F76-41B3-25D5-5542-670A78831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507A9AF-A742-DC29-6963-834A91FC0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34565" y="466724"/>
            <a:ext cx="9957435" cy="62233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A046D4-C2E7-61F8-7C3E-A89A435412EE}"/>
              </a:ext>
            </a:extLst>
          </p:cNvPr>
          <p:cNvSpPr/>
          <p:nvPr/>
        </p:nvSpPr>
        <p:spPr>
          <a:xfrm>
            <a:off x="-55896" y="-123824"/>
            <a:ext cx="12353925" cy="713105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1670DA-4432-7572-9B92-500779718812}"/>
              </a:ext>
            </a:extLst>
          </p:cNvPr>
          <p:cNvSpPr/>
          <p:nvPr/>
        </p:nvSpPr>
        <p:spPr>
          <a:xfrm>
            <a:off x="2234565" y="2257351"/>
            <a:ext cx="115894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7200" dirty="0">
                <a:solidFill>
                  <a:srgbClr val="F5F5F5"/>
                </a:solidFill>
                <a:latin typeface="Bahnschrift SemiCondensed" panose="020B0502040204020203" pitchFamily="34" charset="0"/>
                <a:cs typeface="Calibri Light" panose="020F0302020204030204" pitchFamily="34" charset="0"/>
              </a:rPr>
              <a:t>5. Conclusions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Bahnschrift SemiCondensed" panose="020B0502040204020203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5" name="Lightning Bolt 4" descr="-">
            <a:extLst>
              <a:ext uri="{FF2B5EF4-FFF2-40B4-BE49-F238E27FC236}">
                <a16:creationId xmlns:a16="http://schemas.microsoft.com/office/drawing/2014/main" id="{E9DCBA12-90DA-BDF0-B839-76E1FF334CC2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>
            <a:extLst>
              <a:ext uri="{FF2B5EF4-FFF2-40B4-BE49-F238E27FC236}">
                <a16:creationId xmlns:a16="http://schemas.microsoft.com/office/drawing/2014/main" id="{D7C530DA-508E-F7AB-C610-05D1618E624E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99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0696" y="74180"/>
            <a:ext cx="123926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7200" dirty="0">
                <a:solidFill>
                  <a:srgbClr val="F5F5F5"/>
                </a:solidFill>
                <a:latin typeface="Bahnschrift SemiBold Condensed" panose="020B0502040204020203" pitchFamily="34" charset="0"/>
                <a:ea typeface="+mj-ea"/>
                <a:cs typeface="+mj-cs"/>
              </a:rPr>
              <a:t>1. COSMOLOGICAL CONSTANT PROBLEM</a:t>
            </a:r>
            <a:endParaRPr lang="en-ZA" sz="2400" dirty="0">
              <a:solidFill>
                <a:srgbClr val="F5F5F5"/>
              </a:solidFill>
            </a:endParaRPr>
          </a:p>
        </p:txBody>
      </p:sp>
      <p:sp>
        <p:nvSpPr>
          <p:cNvPr id="5" name="Lightning Bolt 4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Lightning Bolt 5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86339" y="1290878"/>
                <a:ext cx="11148461" cy="89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ZA" sz="2600" dirty="0">
                    <a:solidFill>
                      <a:srgbClr val="F5F5F5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Cosmological constant predicted from QM as energy of empty space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ZA" sz="2600" i="1" dirty="0">
                        <a:solidFill>
                          <a:srgbClr val="F5F5F5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𝐸</m:t>
                    </m:r>
                    <m:r>
                      <a:rPr lang="en-ZA" sz="2600" b="0" i="1" dirty="0" smtClean="0">
                        <a:solidFill>
                          <a:srgbClr val="F5F5F5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≠</m:t>
                    </m:r>
                    <m:r>
                      <a:rPr lang="en-ZA" sz="2600" dirty="0">
                        <a:solidFill>
                          <a:srgbClr val="F5F5F5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0</m:t>
                    </m:r>
                    <m:r>
                      <a:rPr lang="en-ZA" sz="2600" b="0" i="1" dirty="0" smtClean="0">
                        <a:solidFill>
                          <a:srgbClr val="F5F5F5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 → </m:t>
                    </m:r>
                    <m:r>
                      <m:rPr>
                        <m:sty m:val="p"/>
                      </m:rPr>
                      <a:rPr lang="en-ZA" sz="2600" dirty="0">
                        <a:solidFill>
                          <a:srgbClr val="F5F5F5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Δ</m:t>
                    </m:r>
                    <m:r>
                      <a:rPr lang="en-ZA" sz="2600" i="1" dirty="0">
                        <a:solidFill>
                          <a:srgbClr val="F5F5F5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𝐸</m:t>
                    </m:r>
                    <m:r>
                      <a:rPr lang="en-ZA" sz="2600" b="0" i="0" dirty="0" smtClean="0">
                        <a:solidFill>
                          <a:srgbClr val="F5F5F5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=0  </m:t>
                    </m:r>
                  </m:oMath>
                </a14:m>
                <a:r>
                  <a:rPr lang="en-US" sz="2600" dirty="0">
                    <a:solidFill>
                      <a:srgbClr val="F5F5F5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(Violates Heisenberg’s uncertainty principle)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339" y="1290878"/>
                <a:ext cx="11148461" cy="892552"/>
              </a:xfrm>
              <a:prstGeom prst="rect">
                <a:avLst/>
              </a:prstGeom>
              <a:blipFill>
                <a:blip r:embed="rId2"/>
                <a:stretch>
                  <a:fillRect l="-820" t="-6164" b="-15753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924300" y="2360437"/>
                <a:ext cx="3976410" cy="9261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sz="26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lang="en-ZA" sz="26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𝜌</m:t>
                          </m:r>
                        </m:e>
                        <m:sub>
                          <m:r>
                            <a:rPr lang="en-ZA" sz="2600" b="0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ZA" sz="2600" b="0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Λ</m:t>
                          </m:r>
                          <m:r>
                            <a:rPr lang="en-ZA" sz="26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,</m:t>
                          </m:r>
                          <m:r>
                            <a:rPr lang="en-ZA" sz="26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𝑝𝑟𝑒𝑑𝑖𝑐𝑡𝑒𝑑</m:t>
                          </m:r>
                          <m:r>
                            <a:rPr lang="en-ZA" sz="26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)</m:t>
                          </m:r>
                        </m:sub>
                      </m:sSub>
                      <m:r>
                        <a:rPr lang="en-ZA" sz="2600" b="0" i="1" smtClean="0">
                          <a:solidFill>
                            <a:srgbClr val="F5F5F5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ZA" sz="2600" b="0" i="1" smtClean="0">
                              <a:solidFill>
                                <a:srgbClr val="F5F5F5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ZA" sz="2800" i="1" dirty="0">
                                  <a:solidFill>
                                    <a:srgbClr val="F5F5F5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ZA" sz="2800" i="1" dirty="0">
                                  <a:solidFill>
                                    <a:srgbClr val="F5F5F5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ZA" sz="2800" dirty="0">
                                  <a:solidFill>
                                    <a:srgbClr val="F5F5F5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Planck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ZA" sz="2600" i="1">
                                  <a:solidFill>
                                    <a:srgbClr val="F5F5F5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ZA" sz="2600" b="0" i="1" smtClean="0">
                                  <a:solidFill>
                                    <a:srgbClr val="F5F5F5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ZA" sz="2600">
                                  <a:solidFill>
                                    <a:srgbClr val="F5F5F5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Planck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600" dirty="0">
                  <a:solidFill>
                    <a:srgbClr val="00B0F0"/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300" y="2360437"/>
                <a:ext cx="3976410" cy="9261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105041" y="3013754"/>
                <a:ext cx="1314968" cy="5233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sz="260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lang="en-ZA" sz="26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𝑙</m:t>
                          </m:r>
                        </m:e>
                        <m:sub>
                          <m:r>
                            <a:rPr lang="en-ZA" sz="26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𝑝𝑙𝑎𝑛𝑐𝑘</m:t>
                          </m:r>
                        </m:sub>
                      </m:sSub>
                    </m:oMath>
                  </m:oMathPara>
                </a14:m>
                <a:endParaRPr lang="en-ZA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041" y="3013754"/>
                <a:ext cx="1314968" cy="52334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Up-Down Arrow 3"/>
          <p:cNvSpPr/>
          <p:nvPr/>
        </p:nvSpPr>
        <p:spPr>
          <a:xfrm>
            <a:off x="2470452" y="2921145"/>
            <a:ext cx="113792" cy="819534"/>
          </a:xfrm>
          <a:prstGeom prst="upDown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7631012" y="2629511"/>
                <a:ext cx="2976136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2600" i="1" smtClean="0">
                          <a:solidFill>
                            <a:srgbClr val="F5F5F5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≈</m:t>
                      </m:r>
                      <m:sSup>
                        <m:sSupPr>
                          <m:ctrlPr>
                            <a:rPr lang="en-ZA" sz="26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pPr>
                        <m:e>
                          <m:r>
                            <a:rPr lang="en-ZA" sz="26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en-ZA" sz="26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114</m:t>
                          </m:r>
                        </m:sup>
                      </m:sSup>
                      <m:r>
                        <a:rPr lang="en-ZA" sz="26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 </m:t>
                      </m:r>
                      <m:r>
                        <a:rPr lang="en-ZA" sz="26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𝐽𝑜𝑢𝑙𝑒</m:t>
                      </m:r>
                      <m:r>
                        <a:rPr lang="en-ZA" sz="26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.</m:t>
                      </m:r>
                      <m:sSup>
                        <m:sSupPr>
                          <m:ctrlPr>
                            <a:rPr lang="en-ZA" sz="26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pPr>
                        <m:e>
                          <m:r>
                            <a:rPr lang="en-ZA" sz="26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𝑚</m:t>
                          </m:r>
                        </m:e>
                        <m:sup>
                          <m:r>
                            <a:rPr lang="en-ZA" sz="26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−</m:t>
                          </m:r>
                          <m:r>
                            <a:rPr lang="en-ZA" sz="26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ZA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1012" y="2629511"/>
                <a:ext cx="2976136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043539" y="3463204"/>
                <a:ext cx="11148461" cy="5389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lang="en-ZA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𝜌</m:t>
                          </m:r>
                        </m:e>
                        <m:sub>
                          <m:r>
                            <a:rPr lang="en-ZA" sz="2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ZA" sz="2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Λ</m:t>
                          </m:r>
                          <m:r>
                            <a:rPr lang="en-ZA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,</m:t>
                          </m:r>
                          <m:r>
                            <a:rPr lang="en-ZA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𝑚𝑒𝑎𝑠𝑢𝑟𝑒𝑑</m:t>
                          </m:r>
                          <m:r>
                            <a:rPr lang="en-ZA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)</m:t>
                          </m:r>
                        </m:sub>
                      </m:sSub>
                      <m:r>
                        <a:rPr lang="en-ZA" sz="2600" b="0" i="1" smtClean="0">
                          <a:solidFill>
                            <a:srgbClr val="F5F5F5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ZA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pPr>
                        <m:e>
                          <m:r>
                            <a:rPr lang="en-ZA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en-ZA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−10</m:t>
                          </m:r>
                        </m:sup>
                      </m:sSup>
                      <m:r>
                        <a:rPr lang="en-ZA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 </m:t>
                      </m:r>
                      <m:r>
                        <a:rPr lang="en-ZA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𝐽𝑜𝑢𝑙𝑒</m:t>
                      </m:r>
                      <m:r>
                        <a:rPr lang="en-ZA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.</m:t>
                      </m:r>
                      <m:sSup>
                        <m:sSupPr>
                          <m:ctrlPr>
                            <a:rPr lang="en-ZA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pPr>
                        <m:e>
                          <m:r>
                            <a:rPr lang="en-ZA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𝑚</m:t>
                          </m:r>
                        </m:e>
                        <m:sup>
                          <m:r>
                            <a:rPr lang="en-ZA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sz="2600" dirty="0">
                  <a:solidFill>
                    <a:srgbClr val="F5F5F5"/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539" y="3463204"/>
                <a:ext cx="11148461" cy="53893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484738" y="4205206"/>
            <a:ext cx="1114846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60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Comparing the two values gives the </a:t>
            </a:r>
            <a:r>
              <a:rPr lang="en-ZA" sz="2600" dirty="0">
                <a:solidFill>
                  <a:srgbClr val="FFFF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worst prediction in all of physics…</a:t>
            </a:r>
            <a:endParaRPr lang="en-US" sz="2600" dirty="0">
              <a:solidFill>
                <a:srgbClr val="FFFF00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78186" y="5020452"/>
                <a:ext cx="6553686" cy="10143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ZA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ZA" sz="26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ZA" sz="26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𝜌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en-ZA" sz="2600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cs typeface="Calibri Light" panose="020F03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ZA" sz="2600" b="0" i="0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cs typeface="Calibri Light" panose="020F0302020204030204" pitchFamily="34" charset="0"/>
                                    </a:rPr>
                                    <m:t>Λ</m:t>
                                  </m:r>
                                  <m:r>
                                    <a:rPr lang="en-ZA" sz="2600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cs typeface="Calibri Light" panose="020F0302020204030204" pitchFamily="34" charset="0"/>
                                    </a:rPr>
                                    <m:t>,</m:t>
                                  </m:r>
                                  <m:r>
                                    <a:rPr lang="en-ZA" sz="2600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cs typeface="Calibri Light" panose="020F0302020204030204" pitchFamily="34" charset="0"/>
                                    </a:rPr>
                                    <m:t>𝑝𝑟𝑒𝑑𝑖𝑐𝑡𝑒𝑑</m:t>
                                  </m:r>
                                </m:e>
                              </m:d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ZA" sz="26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ZA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ZA" sz="26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n-ZA" sz="26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Λ</m:t>
                              </m:r>
                              <m:r>
                                <a:rPr lang="en-ZA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,</m:t>
                              </m:r>
                              <m:r>
                                <a:rPr lang="en-ZA" sz="2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𝑚𝑒𝑎𝑠𝑢𝑟𝑒𝑑</m:t>
                              </m:r>
                              <m:r>
                                <a:rPr lang="en-ZA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)</m:t>
                              </m:r>
                            </m:sub>
                          </m:sSub>
                        </m:den>
                      </m:f>
                      <m:r>
                        <a:rPr lang="en-ZA" sz="2600" b="0" i="1" smtClean="0">
                          <a:solidFill>
                            <a:srgbClr val="F5F5F5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≈</m:t>
                      </m:r>
                      <m:f>
                        <m:fPr>
                          <m:ctrlPr>
                            <a:rPr lang="en-ZA" sz="2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ZA" sz="26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ZA" sz="26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ZA" sz="26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114</m:t>
                              </m:r>
                            </m:sup>
                          </m:sSup>
                          <m:r>
                            <a:rPr lang="en-ZA" sz="26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 </m:t>
                          </m:r>
                          <m:r>
                            <a:rPr lang="en-ZA" sz="26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𝐽𝑜𝑢𝑙𝑒</m:t>
                          </m:r>
                          <m:r>
                            <a:rPr lang="en-ZA" sz="26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ZA" sz="26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ZA" sz="26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ZA" sz="26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3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sz="2600" dirty="0">
                              <a:solidFill>
                                <a:srgbClr val="00B0F0"/>
                              </a:solidFill>
                              <a:latin typeface="Bahnschrift SemiLight" panose="020B0502040204020203" pitchFamily="34" charset="0"/>
                              <a:cs typeface="Calibri Light" panose="020F0302020204030204" pitchFamily="34" charset="0"/>
                            </a:rPr>
                            <m:t> </m:t>
                          </m:r>
                        </m:num>
                        <m:den>
                          <m:sSup>
                            <m:sSupPr>
                              <m:ctrlPr>
                                <a:rPr lang="en-ZA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ZA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ZA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−10</m:t>
                              </m:r>
                            </m:sup>
                          </m:sSup>
                          <m:r>
                            <a:rPr lang="en-ZA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 </m:t>
                          </m:r>
                          <m:r>
                            <a:rPr lang="en-ZA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𝐽𝑜𝑢𝑙𝑒</m:t>
                          </m:r>
                          <m:r>
                            <a:rPr lang="en-ZA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ZA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ZA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ZA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−3</m:t>
                              </m:r>
                            </m:sup>
                          </m:sSup>
                        </m:den>
                      </m:f>
                      <m:r>
                        <a:rPr lang="en-ZA" sz="2600" b="0" i="1" smtClean="0">
                          <a:solidFill>
                            <a:srgbClr val="F5F5F5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≈</m:t>
                      </m:r>
                      <m:sSup>
                        <m:sSupPr>
                          <m:ctrlPr>
                            <a:rPr lang="en-ZA" sz="26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pPr>
                        <m:e>
                          <m:r>
                            <a:rPr lang="en-ZA" sz="26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en-ZA" sz="26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124</m:t>
                          </m:r>
                        </m:sup>
                      </m:sSup>
                    </m:oMath>
                  </m:oMathPara>
                </a14:m>
                <a:endParaRPr lang="en-US" sz="2600" dirty="0">
                  <a:solidFill>
                    <a:srgbClr val="FFFF00"/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6" y="5020452"/>
                <a:ext cx="6553686" cy="101438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6487041" y="5115413"/>
            <a:ext cx="5511800" cy="892552"/>
          </a:xfrm>
          <a:prstGeom prst="rect">
            <a:avLst/>
          </a:prstGeom>
          <a:ln w="28575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ZA" sz="2600" dirty="0">
                <a:solidFill>
                  <a:srgbClr val="FFFF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Motivates research for dark energy beyond the cosmological constant.</a:t>
            </a:r>
            <a:endParaRPr lang="en-US" sz="2600" dirty="0">
              <a:solidFill>
                <a:srgbClr val="FFFF00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369565" y="2371206"/>
            <a:ext cx="1735018" cy="1729765"/>
            <a:chOff x="2369565" y="2371206"/>
            <a:chExt cx="1735018" cy="172976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2652" b="90295" l="12387" r="902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2" t="2947"/>
            <a:stretch/>
          </p:blipFill>
          <p:spPr>
            <a:xfrm>
              <a:off x="2369565" y="2371206"/>
              <a:ext cx="1735018" cy="1729765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698036" y="2953278"/>
              <a:ext cx="745067" cy="7874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2756788" y="2976969"/>
                  <a:ext cx="598241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ZA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835B8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Λ</m:t>
                        </m:r>
                      </m:oMath>
                    </m:oMathPara>
                  </a14:m>
                  <a:endParaRPr kumimoji="0" lang="en-ZA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35B82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6788" y="2976969"/>
                  <a:ext cx="598241" cy="707886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37740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7" grpId="0" uiExpand="1" build="p"/>
      <p:bldP spid="2" grpId="0"/>
      <p:bldP spid="4" grpId="0" animBg="1"/>
      <p:bldP spid="9" grpId="0"/>
      <p:bldP spid="18" grpId="0" uiExpand="1" build="p"/>
      <p:bldP spid="19" grpId="0" build="allAtOnce"/>
      <p:bldP spid="20" grpId="0" build="allAtOnce"/>
      <p:bldP spid="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3211" y="42678"/>
            <a:ext cx="114636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7200" dirty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IDE=PROMISING BUT PROBLEMATIC</a:t>
            </a:r>
            <a:endParaRPr kumimoji="0" lang="en-ZA" sz="72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Bahnschrift SemiBold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5" name="Lightning Bolt 4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69630" y="1293967"/>
            <a:ext cx="846167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ZA" sz="28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IDE models relevant for </a:t>
            </a:r>
            <a:r>
              <a:rPr lang="en-ZA" sz="2800" dirty="0">
                <a:solidFill>
                  <a:srgbClr val="92D05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addressing</a:t>
            </a:r>
            <a:r>
              <a:rPr lang="en-ZA" sz="28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 key </a:t>
            </a:r>
            <a:r>
              <a:rPr lang="en-ZA" sz="2800" dirty="0">
                <a:solidFill>
                  <a:srgbClr val="92D05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cosmological problems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ZA" sz="2800" dirty="0">
              <a:solidFill>
                <a:schemeClr val="bg1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ZA" sz="2800" dirty="0">
                <a:solidFill>
                  <a:srgbClr val="FFFF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Theoretical</a:t>
            </a:r>
            <a:r>
              <a:rPr lang="en-ZA" sz="2800" dirty="0">
                <a:solidFill>
                  <a:schemeClr val="bg1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 </a:t>
            </a:r>
            <a:r>
              <a:rPr lang="en-ZA" sz="2800" dirty="0">
                <a:solidFill>
                  <a:srgbClr val="FFFF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preference</a:t>
            </a:r>
            <a:r>
              <a:rPr lang="en-ZA" sz="2800" dirty="0">
                <a:solidFill>
                  <a:schemeClr val="bg1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 for small energy flow from </a:t>
            </a:r>
            <a:r>
              <a:rPr lang="en-ZA" sz="2800" dirty="0">
                <a:solidFill>
                  <a:srgbClr val="FFFF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DE to DM</a:t>
            </a:r>
            <a:endParaRPr lang="en-ZA" sz="2800" dirty="0">
              <a:solidFill>
                <a:schemeClr val="bg1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ZA" sz="2800" dirty="0">
              <a:solidFill>
                <a:schemeClr val="bg1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ZA" sz="2800" dirty="0">
                <a:solidFill>
                  <a:schemeClr val="bg1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Often accompanied by </a:t>
            </a:r>
            <a:r>
              <a:rPr lang="en-ZA" sz="2800" dirty="0">
                <a:solidFill>
                  <a:srgbClr val="FF00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negative energies,                                       perturbation instabilities </a:t>
            </a:r>
            <a:r>
              <a:rPr lang="en-ZA" sz="2800" dirty="0">
                <a:solidFill>
                  <a:schemeClr val="bg1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or</a:t>
            </a:r>
            <a:r>
              <a:rPr lang="en-ZA" sz="2800" dirty="0">
                <a:solidFill>
                  <a:srgbClr val="FFFF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 </a:t>
            </a:r>
            <a:r>
              <a:rPr lang="en-ZA" sz="2800" dirty="0">
                <a:solidFill>
                  <a:srgbClr val="FF00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future singularities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ZA" sz="2800" dirty="0">
              <a:solidFill>
                <a:srgbClr val="FFFF00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ZA" sz="2800" dirty="0">
                <a:solidFill>
                  <a:schemeClr val="bg1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Develop </a:t>
            </a:r>
            <a:r>
              <a:rPr lang="en-ZA" sz="2800" dirty="0">
                <a:solidFill>
                  <a:srgbClr val="FFFF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MCMC</a:t>
            </a:r>
            <a:r>
              <a:rPr lang="en-ZA" sz="2800" dirty="0">
                <a:solidFill>
                  <a:schemeClr val="bg1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 modules to </a:t>
            </a:r>
            <a:r>
              <a:rPr lang="en-ZA" sz="2800" dirty="0">
                <a:solidFill>
                  <a:srgbClr val="FFFF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avoid these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ZA" sz="2800" dirty="0">
              <a:solidFill>
                <a:srgbClr val="FFFF00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ZA" sz="2800" dirty="0">
                <a:solidFill>
                  <a:srgbClr val="FF00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WARNING</a:t>
            </a:r>
            <a:r>
              <a:rPr lang="en-ZA" sz="2800" dirty="0">
                <a:solidFill>
                  <a:srgbClr val="FFFF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: </a:t>
            </a:r>
            <a:r>
              <a:rPr lang="en-ZA" sz="2800" dirty="0">
                <a:solidFill>
                  <a:schemeClr val="bg1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Improved fits </a:t>
            </a:r>
            <a:r>
              <a:rPr lang="en-ZA" sz="2800" dirty="0">
                <a:solidFill>
                  <a:srgbClr val="FF00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not always physical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739769" y="955001"/>
            <a:ext cx="3572881" cy="3733954"/>
            <a:chOff x="8724983" y="2268053"/>
            <a:chExt cx="3572881" cy="373395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098" b="98039" l="82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24983" y="2268053"/>
              <a:ext cx="3572881" cy="373395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9164610" y="3359316"/>
                  <a:ext cx="467591" cy="70788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ZA" sz="4000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Λ</m:t>
                        </m:r>
                      </m:oMath>
                    </m:oMathPara>
                  </a14:m>
                  <a:endParaRPr lang="en-ZA" sz="400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64610" y="3359316"/>
                  <a:ext cx="467591" cy="70788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9934432" y="2598073"/>
                  <a:ext cx="423789" cy="70788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ZA" sz="4000" i="1" dirty="0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𝑟</m:t>
                        </m:r>
                      </m:oMath>
                    </m:oMathPara>
                  </a14:m>
                  <a:endParaRPr lang="en-ZA" sz="400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34432" y="2598073"/>
                  <a:ext cx="423789" cy="70788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10435878" y="2842691"/>
                  <a:ext cx="571132" cy="584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ZA" sz="3200" b="0" i="1" dirty="0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</m:ctrlPr>
                          </m:sSubPr>
                          <m:e>
                            <m:r>
                              <a:rPr lang="en-ZA" sz="3200" b="0" i="1" dirty="0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ZA" sz="3200" b="0" i="1" dirty="0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ZA" sz="320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5878" y="2842691"/>
                  <a:ext cx="571132" cy="58477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11096902" y="3066928"/>
                  <a:ext cx="513197" cy="584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ZA" sz="3200" b="0" i="1" dirty="0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</m:ctrlPr>
                          </m:sSubPr>
                          <m:e>
                            <m:r>
                              <a:rPr lang="en-ZA" sz="3200" b="0" i="1" dirty="0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ZA" sz="3200" b="0" i="1" dirty="0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8</m:t>
                            </m:r>
                          </m:sub>
                        </m:sSub>
                      </m:oMath>
                    </m:oMathPara>
                  </a14:m>
                  <a:endParaRPr lang="en-ZA" sz="320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96902" y="3066928"/>
                  <a:ext cx="513197" cy="58477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11516817" y="3605537"/>
                  <a:ext cx="534096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ZA" sz="2400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2400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ZA" sz="2400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ZA" sz="240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16817" y="3605537"/>
                  <a:ext cx="534096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4086726-989E-F453-A344-7198989541C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541" y="4548983"/>
            <a:ext cx="2296961" cy="229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1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394591A-9CA6-60A7-3532-68E343070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80528E-9812-BA4A-C493-6AB3BE3F346E}"/>
              </a:ext>
            </a:extLst>
          </p:cNvPr>
          <p:cNvSpPr/>
          <p:nvPr/>
        </p:nvSpPr>
        <p:spPr>
          <a:xfrm>
            <a:off x="1133211" y="42678"/>
            <a:ext cx="114636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7200" dirty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KOSMULATOR IDE = PROMISING…</a:t>
            </a:r>
            <a:endParaRPr kumimoji="0" lang="en-ZA" sz="72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Bahnschrift SemiBold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5" name="Lightning Bolt 4" descr="-">
            <a:extLst>
              <a:ext uri="{FF2B5EF4-FFF2-40B4-BE49-F238E27FC236}">
                <a16:creationId xmlns:a16="http://schemas.microsoft.com/office/drawing/2014/main" id="{7454A8EC-092E-7A4F-9A79-A31A4960C03D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>
            <a:extLst>
              <a:ext uri="{FF2B5EF4-FFF2-40B4-BE49-F238E27FC236}">
                <a16:creationId xmlns:a16="http://schemas.microsoft.com/office/drawing/2014/main" id="{EFDF1B36-362F-0E04-E540-DA3B6191C37A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028638D-A6D2-2264-3D0A-57190C341EE5}"/>
              </a:ext>
            </a:extLst>
          </p:cNvPr>
          <p:cNvSpPr/>
          <p:nvPr/>
        </p:nvSpPr>
        <p:spPr>
          <a:xfrm>
            <a:off x="701379" y="2004109"/>
            <a:ext cx="541367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ZA" sz="2400" dirty="0">
                <a:solidFill>
                  <a:srgbClr val="92D05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Analytical solutions</a:t>
            </a:r>
            <a:r>
              <a:rPr lang="en-ZA" sz="24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 for H(z) for 8 IDE models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ZA" sz="2400" dirty="0">
              <a:solidFill>
                <a:prstClr val="white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ZA" sz="24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Imaginary and undefined values always avoided (</a:t>
            </a:r>
            <a:r>
              <a:rPr lang="en-ZA" sz="2400" dirty="0">
                <a:solidFill>
                  <a:srgbClr val="92D05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No CRASH</a:t>
            </a:r>
            <a:r>
              <a:rPr lang="en-ZA" sz="24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!)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ZA" sz="2400" dirty="0">
              <a:solidFill>
                <a:prstClr val="white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ZA" sz="2400" dirty="0">
                <a:solidFill>
                  <a:srgbClr val="92D05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Switches</a:t>
            </a:r>
            <a:r>
              <a:rPr lang="en-ZA" sz="24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 for negative energy, instabilities, or big rip singularities    </a:t>
            </a:r>
          </a:p>
          <a:p>
            <a:pPr>
              <a:defRPr/>
            </a:pPr>
            <a:endParaRPr lang="en-ZA" sz="2400" dirty="0">
              <a:solidFill>
                <a:prstClr val="white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ZA" sz="2400" dirty="0">
                <a:solidFill>
                  <a:srgbClr val="92D05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Fast initial test </a:t>
            </a:r>
            <a:r>
              <a:rPr lang="en-ZA" sz="24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and easy to </a:t>
            </a:r>
            <a:r>
              <a:rPr lang="en-ZA" sz="2400" dirty="0">
                <a:solidFill>
                  <a:srgbClr val="92D05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edit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ZA" sz="2400" dirty="0">
              <a:solidFill>
                <a:prstClr val="white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ZA" sz="24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Free online = </a:t>
            </a:r>
            <a:r>
              <a:rPr lang="en-ZA" sz="2400" dirty="0">
                <a:solidFill>
                  <a:srgbClr val="92D05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reproducibility</a:t>
            </a:r>
            <a:r>
              <a:rPr lang="en-ZA" sz="24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67AC11-2660-7F37-7038-CF36376C00BB}"/>
              </a:ext>
            </a:extLst>
          </p:cNvPr>
          <p:cNvSpPr/>
          <p:nvPr/>
        </p:nvSpPr>
        <p:spPr>
          <a:xfrm>
            <a:off x="739511" y="1289050"/>
            <a:ext cx="5324739" cy="692150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1E86CF-3F0A-2FC4-C41C-C847F86A34F7}"/>
              </a:ext>
            </a:extLst>
          </p:cNvPr>
          <p:cNvSpPr/>
          <p:nvPr/>
        </p:nvSpPr>
        <p:spPr>
          <a:xfrm>
            <a:off x="6244961" y="1289050"/>
            <a:ext cx="5324739" cy="692150"/>
          </a:xfrm>
          <a:prstGeom prst="rect">
            <a:avLst/>
          </a:prstGeom>
          <a:solidFill>
            <a:srgbClr val="CA303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38A818-F93F-FBC4-B92F-7B5029706915}"/>
              </a:ext>
            </a:extLst>
          </p:cNvPr>
          <p:cNvSpPr txBox="1"/>
          <p:nvPr/>
        </p:nvSpPr>
        <p:spPr>
          <a:xfrm>
            <a:off x="2463800" y="1311959"/>
            <a:ext cx="1600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P</a:t>
            </a:r>
            <a:r>
              <a:rPr lang="en-ZA" sz="36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ROS</a:t>
            </a:r>
            <a:endParaRPr lang="en-ZA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82475A-FC5B-936D-7701-EE923EC8A708}"/>
              </a:ext>
            </a:extLst>
          </p:cNvPr>
          <p:cNvSpPr txBox="1"/>
          <p:nvPr/>
        </p:nvSpPr>
        <p:spPr>
          <a:xfrm>
            <a:off x="8045450" y="1311959"/>
            <a:ext cx="1600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CONS</a:t>
            </a:r>
            <a:endParaRPr lang="en-ZA" sz="28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CECEA24-5045-6C25-1BE5-7F2430536F44}"/>
              </a:ext>
            </a:extLst>
          </p:cNvPr>
          <p:cNvSpPr/>
          <p:nvPr/>
        </p:nvSpPr>
        <p:spPr>
          <a:xfrm>
            <a:off x="6115050" y="1289050"/>
            <a:ext cx="71967" cy="52393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18BA46E-6F9B-B669-AD25-A5022F8A9EDC}"/>
              </a:ext>
            </a:extLst>
          </p:cNvPr>
          <p:cNvSpPr/>
          <p:nvPr/>
        </p:nvSpPr>
        <p:spPr>
          <a:xfrm rot="5400000">
            <a:off x="6164235" y="-2371620"/>
            <a:ext cx="59851" cy="107031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5AA6674-2B6A-3688-079D-270C7F28390A}"/>
              </a:ext>
            </a:extLst>
          </p:cNvPr>
          <p:cNvSpPr/>
          <p:nvPr/>
        </p:nvSpPr>
        <p:spPr>
          <a:xfrm rot="5400000">
            <a:off x="6188180" y="-1342919"/>
            <a:ext cx="59851" cy="107031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5934E2-EC1E-0446-274B-D6910F8F8C03}"/>
              </a:ext>
            </a:extLst>
          </p:cNvPr>
          <p:cNvSpPr/>
          <p:nvPr/>
        </p:nvSpPr>
        <p:spPr>
          <a:xfrm rot="5400000">
            <a:off x="6188180" y="-195499"/>
            <a:ext cx="59851" cy="107031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9CBB749-6D8F-450D-4129-B7BEBCF16521}"/>
              </a:ext>
            </a:extLst>
          </p:cNvPr>
          <p:cNvSpPr/>
          <p:nvPr/>
        </p:nvSpPr>
        <p:spPr>
          <a:xfrm rot="5400000">
            <a:off x="6164235" y="579412"/>
            <a:ext cx="59851" cy="107031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3E8198F-BBB8-AF0C-92EC-70AB1D719DA9}"/>
              </a:ext>
            </a:extLst>
          </p:cNvPr>
          <p:cNvSpPr/>
          <p:nvPr/>
        </p:nvSpPr>
        <p:spPr>
          <a:xfrm>
            <a:off x="6297216" y="2027216"/>
            <a:ext cx="54136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ZA" sz="2400" dirty="0">
                <a:solidFill>
                  <a:srgbClr val="FF00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Not as well tested </a:t>
            </a:r>
            <a:r>
              <a:rPr lang="en-ZA" sz="24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as MONTEPYTHON, COBAYA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1CC223-6F92-355C-344A-287FAC85A693}"/>
              </a:ext>
            </a:extLst>
          </p:cNvPr>
          <p:cNvSpPr/>
          <p:nvPr/>
        </p:nvSpPr>
        <p:spPr>
          <a:xfrm>
            <a:off x="6297216" y="3057307"/>
            <a:ext cx="54136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ZA" sz="2400" dirty="0">
                <a:solidFill>
                  <a:srgbClr val="FF00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CMB integration </a:t>
            </a:r>
            <a:r>
              <a:rPr lang="en-ZA" sz="24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still being finalized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7D3B8F-E148-7FDB-624E-95AEA20D1D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930" y="25400"/>
            <a:ext cx="1263650" cy="12636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473BB1F-3216-471E-677C-35B8E4699706}"/>
              </a:ext>
            </a:extLst>
          </p:cNvPr>
          <p:cNvSpPr/>
          <p:nvPr/>
        </p:nvSpPr>
        <p:spPr>
          <a:xfrm>
            <a:off x="6297216" y="4087398"/>
            <a:ext cx="5413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ZA" sz="2400" dirty="0">
                <a:solidFill>
                  <a:srgbClr val="FF00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More models</a:t>
            </a:r>
            <a:r>
              <a:rPr lang="en-ZA" sz="2400" dirty="0">
                <a:solidFill>
                  <a:schemeClr val="bg1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 need to be added</a:t>
            </a:r>
          </a:p>
        </p:txBody>
      </p:sp>
    </p:spTree>
    <p:extLst>
      <p:ext uri="{BB962C8B-B14F-4D97-AF65-F5344CB8AC3E}">
        <p14:creationId xmlns:p14="http://schemas.microsoft.com/office/powerpoint/2010/main" val="219870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uiExpand="1" build="p"/>
      <p:bldP spid="4" grpId="0" animBg="1"/>
      <p:bldP spid="8" grpId="0" animBg="1"/>
      <p:bldP spid="10" grpId="0"/>
      <p:bldP spid="12" grpId="0"/>
      <p:bldP spid="20" grpId="0" animBg="1"/>
      <p:bldP spid="22" grpId="0" animBg="1"/>
      <p:bldP spid="25" grpId="0" animBg="1"/>
      <p:bldP spid="27" grpId="0" animBg="1"/>
      <p:bldP spid="29" grpId="0" animBg="1"/>
      <p:bldP spid="30" grpId="0" uiExpand="1" build="p"/>
      <p:bldP spid="31" grpId="0" uiExpand="1" build="p"/>
      <p:bldP spid="9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0326982-EED2-977F-0ADC-849AEC144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3A2A9D1-952E-15B8-DBE8-91DCA3C97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34565" y="466724"/>
            <a:ext cx="9957435" cy="62233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6BF3769-3274-5B35-7F54-AC61F3889045}"/>
              </a:ext>
            </a:extLst>
          </p:cNvPr>
          <p:cNvSpPr/>
          <p:nvPr/>
        </p:nvSpPr>
        <p:spPr>
          <a:xfrm>
            <a:off x="-200025" y="-133350"/>
            <a:ext cx="14335125" cy="7610475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Lightning Bolt 4" descr="-">
            <a:extLst>
              <a:ext uri="{FF2B5EF4-FFF2-40B4-BE49-F238E27FC236}">
                <a16:creationId xmlns:a16="http://schemas.microsoft.com/office/drawing/2014/main" id="{99074876-4EBC-E1ED-D3CB-0C4B6D1F3FCC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>
            <a:extLst>
              <a:ext uri="{FF2B5EF4-FFF2-40B4-BE49-F238E27FC236}">
                <a16:creationId xmlns:a16="http://schemas.microsoft.com/office/drawing/2014/main" id="{780DE6A6-5397-5C71-F7F4-E5D88D0F4358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114032-A489-8A0F-4847-B110830E3BE5}"/>
              </a:ext>
            </a:extLst>
          </p:cNvPr>
          <p:cNvSpPr/>
          <p:nvPr/>
        </p:nvSpPr>
        <p:spPr>
          <a:xfrm>
            <a:off x="4183486" y="2431301"/>
            <a:ext cx="402706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THE END</a:t>
            </a:r>
            <a:endParaRPr kumimoji="0" lang="en-ZA" sz="48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25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0BD7488-A17F-5323-977D-30B6ED753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7A71E99-77E9-4216-8095-6BF65FBD7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34565" y="466724"/>
            <a:ext cx="9957435" cy="62233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C4E841F-A1CD-1628-447A-80356A1FA2A5}"/>
              </a:ext>
            </a:extLst>
          </p:cNvPr>
          <p:cNvSpPr/>
          <p:nvPr/>
        </p:nvSpPr>
        <p:spPr>
          <a:xfrm>
            <a:off x="-200025" y="-133350"/>
            <a:ext cx="14335125" cy="7610475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Lightning Bolt 4" descr="-">
            <a:extLst>
              <a:ext uri="{FF2B5EF4-FFF2-40B4-BE49-F238E27FC236}">
                <a16:creationId xmlns:a16="http://schemas.microsoft.com/office/drawing/2014/main" id="{9C8F6045-737E-9EF0-BEEA-BA51FE757BF0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>
            <a:extLst>
              <a:ext uri="{FF2B5EF4-FFF2-40B4-BE49-F238E27FC236}">
                <a16:creationId xmlns:a16="http://schemas.microsoft.com/office/drawing/2014/main" id="{56F15282-A7DD-839E-62FF-B1351A5D81D0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F98982-FC8C-341A-09CB-7FD7AE199D53}"/>
              </a:ext>
            </a:extLst>
          </p:cNvPr>
          <p:cNvSpPr/>
          <p:nvPr/>
        </p:nvSpPr>
        <p:spPr>
          <a:xfrm>
            <a:off x="3075411" y="2444001"/>
            <a:ext cx="5929828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QUESTIONS?</a:t>
            </a:r>
            <a:endParaRPr kumimoji="0" lang="en-ZA" sz="48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57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757C7D6-A8C6-244C-F645-4D61015B5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98EFD6E-0289-E7FF-1E44-DD1D889D397C}"/>
              </a:ext>
            </a:extLst>
          </p:cNvPr>
          <p:cNvSpPr/>
          <p:nvPr/>
        </p:nvSpPr>
        <p:spPr>
          <a:xfrm>
            <a:off x="4011878" y="-54492"/>
            <a:ext cx="114636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O</a:t>
            </a:r>
            <a:r>
              <a:rPr kumimoji="0" lang="en-ZA" sz="7200" b="0" i="0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UR PAPERS</a:t>
            </a:r>
          </a:p>
        </p:txBody>
      </p:sp>
      <p:sp>
        <p:nvSpPr>
          <p:cNvPr id="5" name="Lightning Bolt 4" descr="-">
            <a:extLst>
              <a:ext uri="{FF2B5EF4-FFF2-40B4-BE49-F238E27FC236}">
                <a16:creationId xmlns:a16="http://schemas.microsoft.com/office/drawing/2014/main" id="{8211A9A6-A610-76E9-AEA5-9E4FA84AD7CF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>
            <a:extLst>
              <a:ext uri="{FF2B5EF4-FFF2-40B4-BE49-F238E27FC236}">
                <a16:creationId xmlns:a16="http://schemas.microsoft.com/office/drawing/2014/main" id="{3751299E-E574-082C-8809-49E7E4077C76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 descr="A close up of a website&#10;&#10;AI-generated content may be incorrect.">
            <a:extLst>
              <a:ext uri="{FF2B5EF4-FFF2-40B4-BE49-F238E27FC236}">
                <a16:creationId xmlns:a16="http://schemas.microsoft.com/office/drawing/2014/main" id="{BCEA7754-F24D-88B0-D3F8-FC0EDA198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011" y="1145837"/>
            <a:ext cx="5314564" cy="1798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CEB4F7-A67E-6C29-094D-7A05AB86D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777" y="3074409"/>
            <a:ext cx="5293798" cy="17983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2B9DC2-4EC4-9C09-E867-C1768FB83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548" y="1164384"/>
            <a:ext cx="4690534" cy="1779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F60AF2-78DE-5A73-B84E-900C9D53FB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548" y="3100002"/>
            <a:ext cx="4690534" cy="17565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FABC00A-B645-1728-999E-A17B6B0E9A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549" y="4940742"/>
            <a:ext cx="4690534" cy="17570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BBCEFCF-6C92-7CB8-E574-E2E412C869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2117" y="1960936"/>
            <a:ext cx="789913" cy="7936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C1735D3-6CEB-1CE4-4099-738F9C529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4221" y="3886200"/>
            <a:ext cx="768861" cy="76170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33229B4-05AA-1E08-C498-CCAB23AFF4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3168" y="5755841"/>
            <a:ext cx="768862" cy="7652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AAD91F8-CE9A-EAC0-8BC9-BDCB949658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2667" y="2093244"/>
            <a:ext cx="664258" cy="64995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A4833ED-D697-2796-8077-C7C2F66A55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52667" y="3990509"/>
            <a:ext cx="670180" cy="68282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61CB158-3228-BDBF-C414-CE0E34E3187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4131"/>
          <a:stretch>
            <a:fillRect/>
          </a:stretch>
        </p:blipFill>
        <p:spPr>
          <a:xfrm>
            <a:off x="6162263" y="5002980"/>
            <a:ext cx="5289312" cy="170772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CEA8B39-3CE0-413F-95E2-AD6B8C0A5B3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75248" y="5570938"/>
            <a:ext cx="1076327" cy="107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65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88DA654-72F3-40B4-A8B1-B9D9A2447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DD46379-921D-99DA-612C-32A35B605BAD}"/>
              </a:ext>
            </a:extLst>
          </p:cNvPr>
          <p:cNvSpPr/>
          <p:nvPr/>
        </p:nvSpPr>
        <p:spPr>
          <a:xfrm>
            <a:off x="1392156" y="28754"/>
            <a:ext cx="114636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7200" noProof="0" dirty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AVOIDING NEGATIVE ENERGIES</a:t>
            </a:r>
            <a:endParaRPr kumimoji="0" lang="en-ZA" sz="72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Bahnschrift SemiBold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5" name="Lightning Bolt 4" descr="-">
            <a:extLst>
              <a:ext uri="{FF2B5EF4-FFF2-40B4-BE49-F238E27FC236}">
                <a16:creationId xmlns:a16="http://schemas.microsoft.com/office/drawing/2014/main" id="{A441D024-BE6C-B10C-6451-26A3A9D58734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>
            <a:extLst>
              <a:ext uri="{FF2B5EF4-FFF2-40B4-BE49-F238E27FC236}">
                <a16:creationId xmlns:a16="http://schemas.microsoft.com/office/drawing/2014/main" id="{3B0DA5E6-DABA-3818-6A4F-50B187DB65FE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2579983-AF8E-A0A2-7983-20569B81F3BE}"/>
                  </a:ext>
                </a:extLst>
              </p:cNvPr>
              <p:cNvSpPr/>
              <p:nvPr/>
            </p:nvSpPr>
            <p:spPr>
              <a:xfrm>
                <a:off x="530230" y="1200329"/>
                <a:ext cx="11954052" cy="2123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en-ZA" sz="2600" dirty="0">
                    <a:solidFill>
                      <a:srgbClr val="FFFF0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Set priors </a:t>
                </a:r>
                <a:r>
                  <a:rPr lang="en-ZA" sz="2600" dirty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to avoid negative energies, i.e. </a:t>
                </a:r>
                <a:r>
                  <a:rPr lang="en-ZA" sz="2600" dirty="0">
                    <a:solidFill>
                      <a:srgbClr val="FF0000"/>
                    </a:solidFill>
                    <a:latin typeface="Bahnschrift SemiBold" panose="020B0502040204020203" pitchFamily="34" charset="0"/>
                    <a:cs typeface="Calibri Light" panose="020F0302020204030204" pitchFamily="34" charset="0"/>
                  </a:rPr>
                  <a:t>DE</a:t>
                </a:r>
                <a:r>
                  <a:rPr lang="en-ZA" sz="2600" dirty="0">
                    <a:solidFill>
                      <a:srgbClr val="92D050"/>
                    </a:solidFill>
                    <a:latin typeface="Bahnschrift SemiBold" panose="020B0502040204020203" pitchFamily="34" charset="0"/>
                    <a:cs typeface="Calibri Light" panose="020F03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ZA" sz="2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→</m:t>
                    </m:r>
                  </m:oMath>
                </a14:m>
                <a:r>
                  <a:rPr lang="en-ZA" sz="2600" dirty="0">
                    <a:solidFill>
                      <a:srgbClr val="92D050"/>
                    </a:solidFill>
                    <a:latin typeface="Bahnschrift SemiBold" panose="020B0502040204020203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ZA" sz="2600" dirty="0">
                    <a:solidFill>
                      <a:srgbClr val="1FC6C6"/>
                    </a:solidFill>
                    <a:latin typeface="Bahnschrift SemiBold" panose="020B0502040204020203" pitchFamily="34" charset="0"/>
                    <a:cs typeface="Calibri Light" panose="020F0302020204030204" pitchFamily="34" charset="0"/>
                  </a:rPr>
                  <a:t>DM</a:t>
                </a:r>
                <a:r>
                  <a:rPr lang="en-ZA" sz="2600" dirty="0">
                    <a:solidFill>
                      <a:schemeClr val="bg1"/>
                    </a:solidFill>
                    <a:latin typeface="Bahnschrift SemiBold" panose="020B0502040204020203" pitchFamily="34" charset="0"/>
                    <a:cs typeface="Calibri Light" panose="020F0302020204030204" pitchFamily="34" charset="0"/>
                  </a:rPr>
                  <a:t>:</a:t>
                </a:r>
                <a:r>
                  <a:rPr lang="en-ZA" sz="2800" dirty="0">
                    <a:solidFill>
                      <a:srgbClr val="92D050"/>
                    </a:solidFill>
                    <a:latin typeface="Bahnschrift SemiBold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ZA" sz="2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𝛿</m:t>
                    </m:r>
                    <m:r>
                      <a:rPr lang="en-ZA" sz="2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  [0 ;0.3]</m:t>
                    </m:r>
                  </m:oMath>
                </a14:m>
                <a:endParaRPr lang="en-ZA" sz="2600" dirty="0">
                  <a:solidFill>
                    <a:schemeClr val="bg1"/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  <a:p>
                <a:pPr marL="457200" lvl="0" indent="-457200">
                  <a:buFont typeface="Arial" panose="020B0604020202020204" pitchFamily="34" charset="0"/>
                  <a:buChar char="•"/>
                  <a:defRPr/>
                </a:pPr>
                <a:r>
                  <a:rPr lang="en-ZA" sz="2600" dirty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Only use </a:t>
                </a:r>
                <a:r>
                  <a:rPr lang="en-ZA" sz="2600" dirty="0">
                    <a:solidFill>
                      <a:srgbClr val="FFFF0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models where DM and DE always positive </a:t>
                </a:r>
                <a:r>
                  <a:rPr lang="en-ZA" sz="2600" dirty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.i.e. </a:t>
                </a:r>
                <a14:m>
                  <m:oMath xmlns:m="http://schemas.openxmlformats.org/officeDocument/2006/math">
                    <m:r>
                      <a:rPr lang="en-ZA" sz="2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𝑄</m:t>
                    </m:r>
                    <m:r>
                      <a:rPr lang="en-ZA" sz="2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∝</m:t>
                    </m:r>
                    <m:sSub>
                      <m:sSubPr>
                        <m:ctrlPr>
                          <a:rPr lang="en-ZA" sz="2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en-ZA" sz="2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𝜌</m:t>
                        </m:r>
                      </m:e>
                      <m:sub>
                        <m:r>
                          <a:rPr lang="en-ZA" sz="2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𝑑𝑚</m:t>
                        </m:r>
                      </m:sub>
                    </m:sSub>
                    <m:sSub>
                      <m:sSubPr>
                        <m:ctrlPr>
                          <a:rPr lang="en-ZA" sz="2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en-ZA" sz="2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𝜌</m:t>
                        </m:r>
                      </m:e>
                      <m:sub>
                        <m:r>
                          <a:rPr lang="en-ZA" sz="2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𝑑</m:t>
                        </m:r>
                        <m:r>
                          <a:rPr lang="en-ZA" sz="2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𝑒</m:t>
                        </m:r>
                      </m:sub>
                    </m:sSub>
                  </m:oMath>
                </a14:m>
                <a:endParaRPr lang="en-ZA" sz="2600" dirty="0">
                  <a:solidFill>
                    <a:schemeClr val="bg1"/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en-ZA" sz="2600" dirty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Allow that </a:t>
                </a:r>
                <a:r>
                  <a:rPr lang="en-ZA" sz="2600" dirty="0">
                    <a:solidFill>
                      <a:srgbClr val="FFFF0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domain of applicability small</a:t>
                </a:r>
                <a:r>
                  <a:rPr lang="en-ZA" sz="2600" dirty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, so pathologies will not occur</a:t>
                </a:r>
              </a:p>
              <a:p>
                <a:pPr marL="457200" lvl="0" indent="-457200">
                  <a:buFont typeface="Arial" panose="020B0604020202020204" pitchFamily="34" charset="0"/>
                  <a:buChar char="•"/>
                  <a:defRPr/>
                </a:pPr>
                <a:r>
                  <a:rPr lang="en-ZA" sz="2600" dirty="0">
                    <a:solidFill>
                      <a:srgbClr val="FFFF0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Non-fluid DE description </a:t>
                </a:r>
                <a:r>
                  <a:rPr lang="en-ZA" sz="2600" dirty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i.e. scalar field or holographic principle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en-ZA" sz="2600" dirty="0">
                    <a:solidFill>
                      <a:srgbClr val="FFFF0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Conserved total dark sector </a:t>
                </a:r>
                <a:r>
                  <a:rPr lang="en-ZA" sz="2600" dirty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i.e. Unified Dark Fluid or </a:t>
                </a:r>
                <a:r>
                  <a:rPr lang="en-ZA" sz="2600" dirty="0" err="1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Chaplygin</a:t>
                </a:r>
                <a:r>
                  <a:rPr lang="en-ZA" sz="2600" dirty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Gas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2579983-AF8E-A0A2-7983-20569B81F3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230" y="1200329"/>
                <a:ext cx="11954052" cy="2123658"/>
              </a:xfrm>
              <a:prstGeom prst="rect">
                <a:avLst/>
              </a:prstGeom>
              <a:blipFill>
                <a:blip r:embed="rId2"/>
                <a:stretch>
                  <a:fillRect l="-816" t="-3448" b="-6322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F873DCE6-60DE-749A-950B-41CD365310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7" y="3762458"/>
            <a:ext cx="5539829" cy="25621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D978FF-A9D8-F08E-17D3-89599F18E5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109" y="3762458"/>
            <a:ext cx="6213392" cy="2562142"/>
          </a:xfrm>
          <a:prstGeom prst="rect">
            <a:avLst/>
          </a:prstGeom>
        </p:spPr>
      </p:pic>
      <p:sp>
        <p:nvSpPr>
          <p:cNvPr id="14" name="Right Arrow 13">
            <a:extLst>
              <a:ext uri="{FF2B5EF4-FFF2-40B4-BE49-F238E27FC236}">
                <a16:creationId xmlns:a16="http://schemas.microsoft.com/office/drawing/2014/main" id="{145C68F3-3865-A52B-C796-9DA188AC4E76}"/>
              </a:ext>
            </a:extLst>
          </p:cNvPr>
          <p:cNvSpPr/>
          <p:nvPr/>
        </p:nvSpPr>
        <p:spPr>
          <a:xfrm>
            <a:off x="4814794" y="5547996"/>
            <a:ext cx="1272775" cy="690879"/>
          </a:xfrm>
          <a:prstGeom prst="rightArrow">
            <a:avLst/>
          </a:prstGeom>
          <a:solidFill>
            <a:srgbClr val="FF0000"/>
          </a:solidFill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79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ghtning Bolt 4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52" b="90295" l="12387" r="902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2" t="2947"/>
          <a:stretch/>
        </p:blipFill>
        <p:spPr>
          <a:xfrm>
            <a:off x="2934393" y="2926189"/>
            <a:ext cx="1735018" cy="1729765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4669411" y="3445631"/>
            <a:ext cx="1272775" cy="690879"/>
          </a:xfrm>
          <a:prstGeom prst="rightArrow">
            <a:avLst/>
          </a:prstGeom>
          <a:solidFill>
            <a:schemeClr val="tx1"/>
          </a:solidFill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01456" y="5545803"/>
                <a:ext cx="11503864" cy="89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ZA" sz="26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DM dilutes fast,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ZA" sz="26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en-ZA" sz="26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𝜌</m:t>
                        </m:r>
                      </m:e>
                      <m:sub>
                        <m:r>
                          <a:rPr lang="en-ZA" sz="26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𝑑𝑚</m:t>
                        </m:r>
                      </m:sub>
                    </m:sSub>
                    <m:r>
                      <a:rPr lang="en-ZA" sz="2600" i="1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∝</m:t>
                    </m:r>
                    <m:sSup>
                      <m:sSupPr>
                        <m:ctrlPr>
                          <a:rPr lang="en-ZA" sz="26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pPr>
                      <m:e>
                        <m:r>
                          <a:rPr lang="en-ZA" sz="26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𝑎</m:t>
                        </m:r>
                      </m:e>
                      <m:sup>
                        <m:r>
                          <a:rPr lang="en-ZA" sz="26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−3</m:t>
                        </m:r>
                      </m:sup>
                    </m:sSup>
                    <m:r>
                      <a:rPr lang="en-ZA" sz="260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 </m:t>
                    </m:r>
                  </m:oMath>
                </a14:m>
                <a:r>
                  <a:rPr lang="en-ZA" sz="2600" dirty="0">
                    <a:solidFill>
                      <a:srgbClr val="F5F5F5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and </a:t>
                </a:r>
                <a:r>
                  <a:rPr lang="en-ZA" sz="2600" dirty="0">
                    <a:solidFill>
                      <a:srgbClr val="FF000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DE remains constant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ZA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en-ZA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𝜌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ZA" sz="2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Λ</m:t>
                        </m:r>
                      </m:sub>
                    </m:sSub>
                    <m:r>
                      <a:rPr lang="en-ZA" sz="2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=</m:t>
                    </m:r>
                    <m:r>
                      <a:rPr lang="en-ZA" sz="2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𝑐𝑜𝑛𝑠𝑡𝑎𝑛𝑡</m:t>
                    </m:r>
                  </m:oMath>
                </a14:m>
                <a:endParaRPr lang="en-ZA" sz="2600" dirty="0">
                  <a:solidFill>
                    <a:srgbClr val="FF0000"/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  <a:p>
                <a:pPr marL="457200" lvl="0" indent="-457200">
                  <a:buFont typeface="Arial" panose="020B0604020202020204" pitchFamily="34" charset="0"/>
                  <a:buChar char="•"/>
                  <a:defRPr/>
                </a:pPr>
                <a:r>
                  <a:rPr lang="en-US" sz="2600" dirty="0">
                    <a:solidFill>
                      <a:srgbClr val="FFFF0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Why are we alive when the density is approximately equal? </a:t>
                </a:r>
                <a14:m>
                  <m:oMath xmlns:m="http://schemas.openxmlformats.org/officeDocument/2006/math">
                    <m:r>
                      <a:rPr lang="en-ZA" sz="2600" b="0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(</m:t>
                    </m:r>
                    <m:sSub>
                      <m:sSubPr>
                        <m:ctrlPr>
                          <a:rPr lang="en-ZA" sz="2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en-ZA" sz="2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𝑟</m:t>
                        </m:r>
                      </m:e>
                      <m:sub>
                        <m:r>
                          <a:rPr lang="en-ZA" sz="2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0</m:t>
                        </m:r>
                      </m:sub>
                    </m:sSub>
                    <m:r>
                      <a:rPr lang="en-ZA" sz="26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≈</m:t>
                    </m:r>
                    <m:r>
                      <a:rPr lang="en-ZA" sz="2600" b="0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0.4</m:t>
                    </m:r>
                  </m:oMath>
                </a14:m>
                <a:r>
                  <a:rPr lang="en-ZA" sz="2600" b="0" dirty="0">
                    <a:solidFill>
                      <a:srgbClr val="FFFF0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456" y="5545803"/>
                <a:ext cx="11503864" cy="892552"/>
              </a:xfrm>
              <a:prstGeom prst="rect">
                <a:avLst/>
              </a:prstGeom>
              <a:blipFill>
                <a:blip r:embed="rId4"/>
                <a:stretch>
                  <a:fillRect l="-794" t="-7534" b="-15753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52" b="90295" l="12387" r="902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2" t="2947"/>
          <a:stretch/>
        </p:blipFill>
        <p:spPr>
          <a:xfrm>
            <a:off x="5845188" y="3190622"/>
            <a:ext cx="1735018" cy="17297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52" b="90295" l="12387" r="902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2" t="2947"/>
          <a:stretch/>
        </p:blipFill>
        <p:spPr>
          <a:xfrm>
            <a:off x="5845188" y="2325739"/>
            <a:ext cx="1735018" cy="17297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52" b="90295" l="12387" r="902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2" t="2947"/>
          <a:stretch/>
        </p:blipFill>
        <p:spPr>
          <a:xfrm>
            <a:off x="6703663" y="3190621"/>
            <a:ext cx="1735018" cy="17297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52" b="90295" l="12387" r="902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2" t="2947"/>
          <a:stretch/>
        </p:blipFill>
        <p:spPr>
          <a:xfrm>
            <a:off x="6703663" y="2339553"/>
            <a:ext cx="1735018" cy="1729765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6674399" y="2983796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7547656" y="3867503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19989" y="1305663"/>
            <a:ext cx="1081324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ZA" sz="2600" noProof="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Consider expanding volume with dark energy and dark matter</a:t>
            </a:r>
            <a:endParaRPr kumimoji="0" lang="en-ZA" sz="26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Bahnschrift SemiLight" panose="020B0502040204020203" pitchFamily="34" charset="0"/>
              <a:ea typeface="+mn-ea"/>
              <a:cs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3321735" y="3517658"/>
                <a:ext cx="59824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ZA" sz="4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Λ</m:t>
                      </m:r>
                    </m:oMath>
                  </m:oMathPara>
                </a14:m>
                <a:endParaRPr lang="en-ZA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1735" y="3517658"/>
                <a:ext cx="598241" cy="70788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Oval 29"/>
          <p:cNvSpPr/>
          <p:nvPr/>
        </p:nvSpPr>
        <p:spPr>
          <a:xfrm>
            <a:off x="3321735" y="3612271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3767296" y="4055503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6230490" y="3816039"/>
                <a:ext cx="59824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ZA" sz="4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Λ</m:t>
                      </m:r>
                    </m:oMath>
                  </m:oMathPara>
                </a14:m>
                <a:endParaRPr lang="en-ZA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0490" y="3816039"/>
                <a:ext cx="598241" cy="70788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6171921" y="2884854"/>
                <a:ext cx="59824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ZA" sz="4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Λ</m:t>
                      </m:r>
                    </m:oMath>
                  </m:oMathPara>
                </a14:m>
                <a:endParaRPr lang="en-ZA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1921" y="2884854"/>
                <a:ext cx="598241" cy="70788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7150901" y="2876940"/>
                <a:ext cx="59824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ZA" sz="4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Λ</m:t>
                      </m:r>
                    </m:oMath>
                  </m:oMathPara>
                </a14:m>
                <a:endParaRPr lang="en-ZA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0901" y="2876940"/>
                <a:ext cx="598241" cy="70788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7130232" y="3768270"/>
                <a:ext cx="59824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ZA" sz="4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Λ</m:t>
                      </m:r>
                    </m:oMath>
                  </m:oMathPara>
                </a14:m>
                <a:endParaRPr lang="en-ZA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0232" y="3768270"/>
                <a:ext cx="598241" cy="70788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2480861" y="4763389"/>
                <a:ext cx="2374176" cy="6596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lang="en-Z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ZA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Λ</m:t>
                          </m:r>
                          <m:r>
                            <a:rPr lang="en-Z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𝐶𝐷𝑀</m:t>
                          </m:r>
                        </m:sub>
                      </m:sSub>
                      <m:r>
                        <a:rPr lang="en-ZA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Z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ZA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ZA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ZA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𝑑𝑚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ZA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ZA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ZA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Λ</m:t>
                              </m:r>
                            </m:sub>
                          </m:sSub>
                        </m:den>
                      </m:f>
                      <m:r>
                        <a:rPr lang="en-ZA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ZA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fPr>
                        <m:num>
                          <m:r>
                            <a:rPr lang="en-ZA" b="0" i="1" smtClean="0">
                              <a:solidFill>
                                <a:srgbClr val="1CC5C5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ZA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1</m:t>
                          </m:r>
                        </m:den>
                      </m:f>
                      <m:r>
                        <a:rPr lang="en-ZA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=2</m:t>
                      </m:r>
                    </m:oMath>
                  </m:oMathPara>
                </a14:m>
                <a:endParaRPr lang="en-ZA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0861" y="4763389"/>
                <a:ext cx="2374176" cy="65960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5942186" y="4747224"/>
                <a:ext cx="2678747" cy="6596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lang="en-Z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ZA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Λ</m:t>
                          </m:r>
                          <m:r>
                            <a:rPr lang="en-Z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𝐶𝐷𝑀</m:t>
                          </m:r>
                        </m:sub>
                      </m:sSub>
                      <m:r>
                        <a:rPr lang="en-ZA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Z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ZA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ZA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ZA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𝑑𝑚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ZA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ZA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ZA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Λ</m:t>
                              </m:r>
                            </m:sub>
                          </m:sSub>
                        </m:den>
                      </m:f>
                      <m:r>
                        <a:rPr lang="en-ZA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ZA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fPr>
                        <m:num>
                          <m:r>
                            <a:rPr lang="en-ZA" b="0" i="1" smtClean="0">
                              <a:solidFill>
                                <a:srgbClr val="1CC5C5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ZA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4</m:t>
                          </m:r>
                        </m:den>
                      </m:f>
                      <m:r>
                        <a:rPr lang="en-ZA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=0.25</m:t>
                      </m:r>
                    </m:oMath>
                  </m:oMathPara>
                </a14:m>
                <a:endParaRPr lang="en-ZA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2186" y="4747224"/>
                <a:ext cx="2678747" cy="65960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-2335731" y="1869366"/>
                <a:ext cx="11148461" cy="9144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lang="en-ZA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𝑟</m:t>
                          </m:r>
                        </m:e>
                        <m:sub>
                          <m:r>
                            <a:rPr lang="en-ZA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𝑃𝑙𝑎𝑛𝑐𝑘</m:t>
                          </m:r>
                        </m:sub>
                      </m:sSub>
                      <m:r>
                        <a:rPr lang="en-ZA" sz="2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ZA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ZA" sz="26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ZA" sz="26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ZA" sz="26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(</m:t>
                              </m:r>
                              <m:r>
                                <a:rPr lang="en-ZA" sz="26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𝑑𝑚</m:t>
                              </m:r>
                              <m:r>
                                <a:rPr lang="en-ZA" sz="26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,</m:t>
                              </m:r>
                              <m:r>
                                <a:rPr lang="en-ZA" sz="26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𝑃𝑙𝑎𝑛𝑐𝑘</m:t>
                              </m:r>
                              <m:r>
                                <a:rPr lang="en-ZA" sz="26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)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ZA" sz="26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ZA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ZA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(</m:t>
                              </m:r>
                              <m:r>
                                <a:rPr lang="en-ZA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𝑑𝑒</m:t>
                              </m:r>
                              <m:r>
                                <a:rPr lang="en-ZA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,</m:t>
                              </m:r>
                              <m:r>
                                <a:rPr lang="en-ZA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𝑃𝑙𝑎𝑛𝑐𝑘</m:t>
                              </m:r>
                              <m:r>
                                <a:rPr lang="en-ZA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)</m:t>
                              </m:r>
                            </m:sub>
                          </m:sSub>
                        </m:den>
                      </m:f>
                      <m:r>
                        <a:rPr lang="en-ZA" sz="2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≈</m:t>
                      </m:r>
                      <m:sSup>
                        <m:sSupPr>
                          <m:ctrlPr>
                            <a:rPr lang="en-ZA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pPr>
                        <m:e>
                          <m:r>
                            <a:rPr lang="en-ZA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en-ZA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95</m:t>
                          </m:r>
                        </m:sup>
                      </m:sSup>
                    </m:oMath>
                  </m:oMathPara>
                </a14:m>
                <a:endParaRPr lang="en-US" sz="2600" dirty="0">
                  <a:solidFill>
                    <a:schemeClr val="bg1"/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335731" y="1869366"/>
                <a:ext cx="11148461" cy="91441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3238499" y="1764022"/>
                <a:ext cx="11148461" cy="9144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lang="en-ZA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𝑟</m:t>
                          </m:r>
                        </m:e>
                        <m:sub>
                          <m:r>
                            <a:rPr lang="en-ZA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𝐷𝑖𝑠𝑡𝑎𝑛𝑡</m:t>
                          </m:r>
                          <m:r>
                            <a:rPr lang="en-ZA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 </m:t>
                          </m:r>
                          <m:r>
                            <a:rPr lang="en-ZA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𝐹𝑢𝑡𝑢𝑟𝑒</m:t>
                          </m:r>
                        </m:sub>
                      </m:sSub>
                      <m:r>
                        <a:rPr lang="en-ZA" sz="2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ZA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ZA" sz="26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ZA" sz="26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ZA" sz="26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(</m:t>
                              </m:r>
                              <m:r>
                                <a:rPr lang="en-ZA" sz="26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𝑑𝑚</m:t>
                              </m:r>
                              <m:r>
                                <a:rPr lang="en-ZA" sz="26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,</m:t>
                              </m:r>
                              <m:r>
                                <a:rPr lang="en-ZA" sz="26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𝐹𝑢𝑡𝑢𝑟𝑒</m:t>
                              </m:r>
                              <m:r>
                                <a:rPr lang="en-ZA" sz="26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)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ZA" sz="26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ZA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ZA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(</m:t>
                              </m:r>
                              <m:r>
                                <a:rPr lang="en-ZA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𝑑𝑒</m:t>
                              </m:r>
                              <m:r>
                                <a:rPr lang="en-ZA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,</m:t>
                              </m:r>
                              <m:r>
                                <a:rPr lang="en-ZA" sz="2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𝐹𝑢𝑡𝑢𝑟𝑒</m:t>
                              </m:r>
                              <m:r>
                                <a:rPr lang="en-ZA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)</m:t>
                              </m:r>
                            </m:sub>
                          </m:sSub>
                        </m:den>
                      </m:f>
                      <m:r>
                        <a:rPr lang="en-ZA" sz="2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≈0</m:t>
                      </m:r>
                    </m:oMath>
                  </m:oMathPara>
                </a14:m>
                <a:endParaRPr lang="en-US" sz="2600" dirty="0">
                  <a:solidFill>
                    <a:schemeClr val="bg1"/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8499" y="1764022"/>
                <a:ext cx="11148461" cy="914417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2305601" y="169267"/>
            <a:ext cx="123926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7200" dirty="0">
                <a:solidFill>
                  <a:srgbClr val="F5F5F5"/>
                </a:solidFill>
                <a:latin typeface="Bahnschrift SemiBold Condensed" panose="020B0502040204020203" pitchFamily="34" charset="0"/>
                <a:ea typeface="+mj-ea"/>
                <a:cs typeface="+mj-cs"/>
              </a:rPr>
              <a:t>2. COINCIDENCE PROBLEM</a:t>
            </a:r>
            <a:endParaRPr lang="en-ZA" sz="2400" dirty="0">
              <a:solidFill>
                <a:srgbClr val="F5F5F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36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8" grpId="0" animBg="1"/>
      <p:bldP spid="29" grpId="0" animBg="1"/>
      <p:bldP spid="31" grpId="0"/>
      <p:bldP spid="26" grpId="0"/>
      <p:bldP spid="30" grpId="0" animBg="1"/>
      <p:bldP spid="32" grpId="0" animBg="1"/>
      <p:bldP spid="33" grpId="0"/>
      <p:bldP spid="34" grpId="0"/>
      <p:bldP spid="35" grpId="0"/>
      <p:bldP spid="36" grpId="0"/>
      <p:bldP spid="37" grpId="0"/>
      <p:bldP spid="38" grpId="0"/>
      <p:bldP spid="24" grpId="0" uiExpand="1" build="p"/>
      <p:bldP spid="2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05601" y="169267"/>
            <a:ext cx="123926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7200" dirty="0">
                <a:solidFill>
                  <a:srgbClr val="F5F5F5"/>
                </a:solidFill>
                <a:latin typeface="Bahnschrift SemiBold Condensed" panose="020B0502040204020203" pitchFamily="34" charset="0"/>
                <a:ea typeface="+mj-ea"/>
                <a:cs typeface="+mj-cs"/>
              </a:rPr>
              <a:t>2. COINCIDENCE PROBLEM</a:t>
            </a:r>
            <a:endParaRPr lang="en-ZA" sz="2400" dirty="0">
              <a:solidFill>
                <a:srgbClr val="F5F5F5"/>
              </a:solidFill>
            </a:endParaRPr>
          </a:p>
        </p:txBody>
      </p:sp>
      <p:sp>
        <p:nvSpPr>
          <p:cNvPr id="5" name="Lightning Bolt 4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Lightning Bolt 5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1" name="Rectangle 20"/>
          <p:cNvSpPr/>
          <p:nvPr/>
        </p:nvSpPr>
        <p:spPr>
          <a:xfrm>
            <a:off x="488950" y="1216380"/>
            <a:ext cx="1063625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ZA" sz="260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Analogy: Imagine you fly past an island.</a:t>
            </a:r>
          </a:p>
          <a:p>
            <a:pPr lvl="0"/>
            <a:r>
              <a:rPr lang="en-ZA" sz="260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     		</a:t>
            </a:r>
            <a:r>
              <a:rPr lang="en-ZA" sz="26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half the people are busy drinking away all their money</a:t>
            </a:r>
            <a:r>
              <a:rPr lang="en-ZA" sz="260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, </a:t>
            </a:r>
          </a:p>
          <a:p>
            <a:pPr lvl="0"/>
            <a:r>
              <a:rPr lang="en-ZA" sz="2600" dirty="0">
                <a:solidFill>
                  <a:srgbClr val="FF00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     		other half have buried their money safely.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79449" y="5205547"/>
            <a:ext cx="1034097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ZA" sz="260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You happen to fly past at a time </a:t>
            </a:r>
            <a:r>
              <a:rPr lang="en-ZA" sz="2600" dirty="0">
                <a:solidFill>
                  <a:srgbClr val="FFFF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when both groups have the same amount of money</a:t>
            </a:r>
            <a:r>
              <a:rPr lang="en-ZA" sz="260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. </a:t>
            </a:r>
            <a:endParaRPr lang="en-ZA" sz="2600" dirty="0">
              <a:solidFill>
                <a:srgbClr val="FF0000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79450" y="4699710"/>
            <a:ext cx="1094105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ZA" sz="2600" dirty="0">
                <a:solidFill>
                  <a:schemeClr val="bg1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You hear this has always been the case for the </a:t>
            </a:r>
            <a:r>
              <a:rPr lang="en-ZA" sz="2600" dirty="0">
                <a:solidFill>
                  <a:srgbClr val="FFFF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last 1 000 generations</a:t>
            </a:r>
            <a:r>
              <a:rPr lang="en-ZA" sz="260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.</a:t>
            </a:r>
            <a:endParaRPr lang="en-ZA" sz="2600" dirty="0">
              <a:solidFill>
                <a:srgbClr val="FF0000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9450" y="6071787"/>
            <a:ext cx="381226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60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Is this a </a:t>
            </a:r>
            <a:r>
              <a:rPr lang="en-ZA" sz="2600" dirty="0">
                <a:solidFill>
                  <a:srgbClr val="FFFF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coincidence</a:t>
            </a:r>
            <a:r>
              <a:rPr lang="en-ZA" sz="260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?</a:t>
            </a:r>
            <a:endParaRPr lang="en-ZA" dirty="0"/>
          </a:p>
        </p:txBody>
      </p:sp>
      <p:sp>
        <p:nvSpPr>
          <p:cNvPr id="26" name="Rectangle 25"/>
          <p:cNvSpPr/>
          <p:nvPr/>
        </p:nvSpPr>
        <p:spPr>
          <a:xfrm>
            <a:off x="5553497" y="6071786"/>
            <a:ext cx="119295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260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Taxes?</a:t>
            </a:r>
            <a:endParaRPr lang="en-ZA" dirty="0"/>
          </a:p>
        </p:txBody>
      </p:sp>
      <p:sp>
        <p:nvSpPr>
          <p:cNvPr id="27" name="Rectangle 26"/>
          <p:cNvSpPr/>
          <p:nvPr/>
        </p:nvSpPr>
        <p:spPr>
          <a:xfrm>
            <a:off x="4487843" y="6088291"/>
            <a:ext cx="106952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260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Theft?</a:t>
            </a:r>
            <a:endParaRPr lang="en-ZA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4892" y="2664364"/>
            <a:ext cx="1699175" cy="152238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8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285" y="2562009"/>
            <a:ext cx="1880515" cy="1671570"/>
          </a:xfrm>
          <a:prstGeom prst="rect">
            <a:avLst/>
          </a:prstGeom>
        </p:spPr>
      </p:pic>
      <p:sp>
        <p:nvSpPr>
          <p:cNvPr id="30" name="Right Arrow 29"/>
          <p:cNvSpPr/>
          <p:nvPr/>
        </p:nvSpPr>
        <p:spPr>
          <a:xfrm rot="10800000">
            <a:off x="5624988" y="3148767"/>
            <a:ext cx="977403" cy="462889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1" name="Right Arrow 30"/>
          <p:cNvSpPr/>
          <p:nvPr/>
        </p:nvSpPr>
        <p:spPr>
          <a:xfrm>
            <a:off x="5695909" y="3567210"/>
            <a:ext cx="977403" cy="462889"/>
          </a:xfrm>
          <a:prstGeom prst="rightArrow">
            <a:avLst/>
          </a:prstGeom>
          <a:solidFill>
            <a:srgbClr val="FE558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304529" y="4062191"/>
                <a:ext cx="88030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sz="2800" i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lang="en-ZA" sz="2800" i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𝜌</m:t>
                          </m:r>
                        </m:e>
                        <m:sub>
                          <m:r>
                            <a:rPr lang="en-ZA" sz="2800" i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𝑑𝑚</m:t>
                          </m:r>
                        </m:sub>
                      </m:sSub>
                    </m:oMath>
                  </m:oMathPara>
                </a14:m>
                <a:endParaRPr lang="en-ZA" sz="28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4529" y="4062191"/>
                <a:ext cx="880306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907138" y="4103295"/>
                <a:ext cx="64017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lang="en-ZA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ZA" sz="2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Λ</m:t>
                          </m:r>
                        </m:sub>
                      </m:sSub>
                    </m:oMath>
                  </m:oMathPara>
                </a14:m>
                <a:endParaRPr lang="en-ZA" sz="28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7138" y="4103295"/>
                <a:ext cx="640175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788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5" grpId="0"/>
      <p:bldP spid="26" grpId="0"/>
      <p:bldP spid="27" grpId="0"/>
      <p:bldP spid="30" grpId="0" animBg="1"/>
      <p:bldP spid="31" grpId="0" animBg="1"/>
      <p:bldP spid="4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042543" y="60119"/>
            <a:ext cx="129974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7200" dirty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        </a:t>
            </a:r>
            <a:r>
              <a:rPr kumimoji="0" lang="en-ZA" sz="7200" b="0" i="0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 </a:t>
            </a:r>
            <a:r>
              <a:rPr lang="en-ZA" sz="7200" noProof="0" dirty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DARK INTERACTIONS</a:t>
            </a:r>
            <a:r>
              <a:rPr lang="en-ZA" sz="7200" dirty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:  </a:t>
            </a:r>
            <a:r>
              <a:rPr kumimoji="0" lang="en-ZA" sz="7200" b="0" i="0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THE BASIC IDEA</a:t>
            </a:r>
          </a:p>
        </p:txBody>
      </p:sp>
      <p:sp>
        <p:nvSpPr>
          <p:cNvPr id="5" name="Lightning Bolt 4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52" b="90295" l="12387" r="902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2" t="2947"/>
          <a:stretch/>
        </p:blipFill>
        <p:spPr>
          <a:xfrm>
            <a:off x="580660" y="3229604"/>
            <a:ext cx="1735018" cy="1729765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2315678" y="3749046"/>
            <a:ext cx="1272775" cy="690879"/>
          </a:xfrm>
          <a:prstGeom prst="rightArrow">
            <a:avLst/>
          </a:prstGeom>
          <a:solidFill>
            <a:schemeClr val="tx1"/>
          </a:solidFill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4089" y="5755387"/>
            <a:ext cx="115038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2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If DE </a:t>
            </a:r>
            <a:r>
              <a:rPr kumimoji="0" lang="en-ZA" sz="2600" b="0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decays into DM (</a:t>
            </a:r>
            <a:r>
              <a:rPr kumimoji="0" lang="en-ZA" sz="2600" b="0" i="0" u="none" strike="noStrike" kern="1200" cap="none" spc="0" normalizeH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iDEDM</a:t>
            </a:r>
            <a:r>
              <a:rPr kumimoji="0" lang="en-ZA" sz="2600" b="0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 regime</a:t>
            </a:r>
            <a:r>
              <a:rPr lang="en-ZA" sz="2600" dirty="0">
                <a:solidFill>
                  <a:srgbClr val="92D05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) we alleviate Coincidence Problem</a:t>
            </a:r>
            <a:endParaRPr kumimoji="0" lang="en-ZA" sz="26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Bahnschrift SemiLight" panose="020B0502040204020203" pitchFamily="34" charset="0"/>
              <a:cs typeface="Calibri Light" panose="020F03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52" b="90295" l="12387" r="902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2" t="2947"/>
          <a:stretch/>
        </p:blipFill>
        <p:spPr>
          <a:xfrm>
            <a:off x="3491455" y="3494037"/>
            <a:ext cx="1735018" cy="17297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52" b="90295" l="12387" r="902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2" t="2947"/>
          <a:stretch/>
        </p:blipFill>
        <p:spPr>
          <a:xfrm>
            <a:off x="3491455" y="2629154"/>
            <a:ext cx="1735018" cy="17297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52" b="90295" l="12387" r="902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2" t="2947"/>
          <a:stretch/>
        </p:blipFill>
        <p:spPr>
          <a:xfrm>
            <a:off x="4349930" y="3494036"/>
            <a:ext cx="1735018" cy="17297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52" b="90295" l="12387" r="902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2" t="2947"/>
          <a:stretch/>
        </p:blipFill>
        <p:spPr>
          <a:xfrm>
            <a:off x="4349930" y="2642968"/>
            <a:ext cx="1735018" cy="1729765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4320666" y="3287211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5193923" y="4170918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64533" y="1284784"/>
            <a:ext cx="1081324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ZA" sz="2600" noProof="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What happens </a:t>
            </a:r>
            <a:r>
              <a:rPr lang="en-ZA" sz="260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if dark matter and dark energy decay into each other?</a:t>
            </a:r>
            <a:endParaRPr kumimoji="0" lang="en-ZA" sz="26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Bahnschrift SemiLight" panose="020B0502040204020203" pitchFamily="34" charset="0"/>
              <a:ea typeface="+mn-ea"/>
              <a:cs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968002" y="3821073"/>
                <a:ext cx="59824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ZA" sz="4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Λ</m:t>
                      </m:r>
                    </m:oMath>
                  </m:oMathPara>
                </a14:m>
                <a:endParaRPr lang="en-ZA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002" y="3821073"/>
                <a:ext cx="598241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Oval 29"/>
          <p:cNvSpPr/>
          <p:nvPr/>
        </p:nvSpPr>
        <p:spPr>
          <a:xfrm>
            <a:off x="968002" y="3915686"/>
            <a:ext cx="182880" cy="1880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1413563" y="4358918"/>
            <a:ext cx="182880" cy="1880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3818188" y="3188269"/>
                <a:ext cx="59824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ZA" sz="4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Λ</m:t>
                      </m:r>
                    </m:oMath>
                  </m:oMathPara>
                </a14:m>
                <a:endParaRPr lang="en-ZA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8188" y="3188269"/>
                <a:ext cx="598241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4786949" y="4063941"/>
                <a:ext cx="59824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ZA" sz="4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Λ</m:t>
                      </m:r>
                    </m:oMath>
                  </m:oMathPara>
                </a14:m>
                <a:endParaRPr lang="en-ZA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6949" y="4063941"/>
                <a:ext cx="598241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52" b="90295" l="12387" r="902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2" t="2947"/>
          <a:stretch/>
        </p:blipFill>
        <p:spPr>
          <a:xfrm>
            <a:off x="6243665" y="3243418"/>
            <a:ext cx="1735018" cy="1729765"/>
          </a:xfrm>
          <a:prstGeom prst="rect">
            <a:avLst/>
          </a:prstGeom>
        </p:spPr>
      </p:pic>
      <p:sp>
        <p:nvSpPr>
          <p:cNvPr id="24" name="Right Arrow 23"/>
          <p:cNvSpPr/>
          <p:nvPr/>
        </p:nvSpPr>
        <p:spPr>
          <a:xfrm>
            <a:off x="7978683" y="3762860"/>
            <a:ext cx="1272775" cy="690879"/>
          </a:xfrm>
          <a:prstGeom prst="rightArrow">
            <a:avLst/>
          </a:prstGeom>
          <a:solidFill>
            <a:schemeClr val="tx1"/>
          </a:solidFill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52" b="90295" l="12387" r="902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2" t="2947"/>
          <a:stretch/>
        </p:blipFill>
        <p:spPr>
          <a:xfrm>
            <a:off x="9154460" y="3507851"/>
            <a:ext cx="1735018" cy="172976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52" b="90295" l="12387" r="902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2" t="2947"/>
          <a:stretch/>
        </p:blipFill>
        <p:spPr>
          <a:xfrm>
            <a:off x="9154460" y="2642968"/>
            <a:ext cx="1735018" cy="172976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52" b="90295" l="12387" r="902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2" t="2947"/>
          <a:stretch/>
        </p:blipFill>
        <p:spPr>
          <a:xfrm>
            <a:off x="10012935" y="3507850"/>
            <a:ext cx="1735018" cy="172976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52" b="90295" l="12387" r="902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2" t="2947"/>
          <a:stretch/>
        </p:blipFill>
        <p:spPr>
          <a:xfrm>
            <a:off x="10012935" y="2656782"/>
            <a:ext cx="1735018" cy="1729765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>
          <a:xfrm>
            <a:off x="9983671" y="3301025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6631007" y="3834887"/>
                <a:ext cx="59824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ZA" sz="4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Λ</m:t>
                      </m:r>
                    </m:oMath>
                  </m:oMathPara>
                </a14:m>
                <a:endParaRPr lang="en-ZA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1007" y="3834887"/>
                <a:ext cx="598241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Oval 41"/>
          <p:cNvSpPr/>
          <p:nvPr/>
        </p:nvSpPr>
        <p:spPr>
          <a:xfrm>
            <a:off x="6631007" y="3929500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7076568" y="4372732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9539762" y="4133268"/>
                <a:ext cx="59824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ZA" sz="4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Λ</m:t>
                      </m:r>
                    </m:oMath>
                  </m:oMathPara>
                </a14:m>
                <a:endParaRPr lang="en-ZA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9762" y="4133268"/>
                <a:ext cx="598241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9481193" y="3202083"/>
                <a:ext cx="59824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ZA" sz="4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Λ</m:t>
                      </m:r>
                    </m:oMath>
                  </m:oMathPara>
                </a14:m>
                <a:endParaRPr lang="en-ZA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1193" y="3202083"/>
                <a:ext cx="598241" cy="7078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10460173" y="3194169"/>
                <a:ext cx="59824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ZA" sz="4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Λ</m:t>
                      </m:r>
                    </m:oMath>
                  </m:oMathPara>
                </a14:m>
                <a:endParaRPr lang="en-ZA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0173" y="3194169"/>
                <a:ext cx="598241" cy="7078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10264366" y="3992342"/>
                <a:ext cx="59824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ZA" sz="4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Λ</m:t>
                      </m:r>
                    </m:oMath>
                  </m:oMathPara>
                </a14:m>
                <a:endParaRPr lang="en-ZA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4366" y="3992342"/>
                <a:ext cx="598241" cy="70788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223436" y="1768013"/>
                <a:ext cx="1540806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ZA" sz="2600" dirty="0">
                    <a:solidFill>
                      <a:srgbClr val="92D050"/>
                    </a:solidFill>
                    <a:latin typeface="Bahnschrift SemiBold" panose="020B0502040204020203" pitchFamily="34" charset="0"/>
                    <a:cs typeface="Calibri Light" panose="020F0302020204030204" pitchFamily="34" charset="0"/>
                  </a:rPr>
                  <a:t>DE </a:t>
                </a:r>
                <a14:m>
                  <m:oMath xmlns:m="http://schemas.openxmlformats.org/officeDocument/2006/math">
                    <m:r>
                      <a:rPr lang="en-ZA" sz="26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→</m:t>
                    </m:r>
                  </m:oMath>
                </a14:m>
                <a:r>
                  <a:rPr lang="en-ZA" sz="2600" dirty="0">
                    <a:solidFill>
                      <a:srgbClr val="92D050"/>
                    </a:solidFill>
                    <a:latin typeface="Bahnschrift SemiBold" panose="020B0502040204020203" pitchFamily="34" charset="0"/>
                    <a:cs typeface="Calibri Light" panose="020F0302020204030204" pitchFamily="34" charset="0"/>
                  </a:rPr>
                  <a:t> DM</a:t>
                </a:r>
                <a:endParaRPr lang="en-ZA" dirty="0">
                  <a:solidFill>
                    <a:srgbClr val="92D050"/>
                  </a:solidFill>
                  <a:latin typeface="Bahnschrift SemiBold" panose="020B0502040204020203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3436" y="1768013"/>
                <a:ext cx="1540806" cy="492443"/>
              </a:xfrm>
              <a:prstGeom prst="rect">
                <a:avLst/>
              </a:prstGeom>
              <a:blipFill>
                <a:blip r:embed="rId14"/>
                <a:stretch>
                  <a:fillRect l="-7143" t="-12346" r="-5952" b="-29630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6048256" y="1957139"/>
            <a:ext cx="65956" cy="3674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bg1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4034014" y="4380654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5092561" y="3400036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00778" y="5034792"/>
                <a:ext cx="2374176" cy="6596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lang="en-Z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ZA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Λ</m:t>
                          </m:r>
                          <m:r>
                            <a:rPr lang="en-Z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𝐶𝐷𝑀</m:t>
                          </m:r>
                        </m:sub>
                      </m:sSub>
                      <m:r>
                        <a:rPr lang="en-ZA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Z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ZA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ZA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ZA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𝑑𝑚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ZA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ZA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ZA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Λ</m:t>
                              </m:r>
                            </m:sub>
                          </m:sSub>
                        </m:den>
                      </m:f>
                      <m:r>
                        <a:rPr lang="en-ZA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ZA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fPr>
                        <m:num>
                          <m:r>
                            <a:rPr lang="en-ZA" b="0" i="1" smtClean="0">
                              <a:solidFill>
                                <a:srgbClr val="1CC5C5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ZA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1</m:t>
                          </m:r>
                        </m:den>
                      </m:f>
                      <m:r>
                        <a:rPr lang="en-ZA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=2</m:t>
                      </m:r>
                    </m:oMath>
                  </m:oMathPara>
                </a14:m>
                <a:endParaRPr lang="en-ZA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778" y="5034792"/>
                <a:ext cx="2374176" cy="65960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/>
              <p:cNvSpPr/>
              <p:nvPr/>
            </p:nvSpPr>
            <p:spPr>
              <a:xfrm>
                <a:off x="3371335" y="5016976"/>
                <a:ext cx="2374176" cy="6585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lang="en-Z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ZA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Λ</m:t>
                          </m:r>
                          <m:r>
                            <a:rPr lang="en-Z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𝐶𝐷𝑀</m:t>
                          </m:r>
                        </m:sub>
                      </m:sSub>
                      <m:r>
                        <a:rPr lang="en-ZA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Z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ZA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ZA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ZA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𝑑𝑚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ZA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ZA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ZA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Λ</m:t>
                              </m:r>
                            </m:sub>
                          </m:sSub>
                        </m:den>
                      </m:f>
                      <m:r>
                        <a:rPr lang="en-ZA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ZA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fPr>
                        <m:num>
                          <m:r>
                            <a:rPr lang="en-ZA" b="0" i="1" smtClean="0">
                              <a:solidFill>
                                <a:srgbClr val="1CC5C5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4</m:t>
                          </m:r>
                        </m:num>
                        <m:den>
                          <m:r>
                            <a:rPr lang="en-ZA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2</m:t>
                          </m:r>
                        </m:den>
                      </m:f>
                      <m:r>
                        <a:rPr lang="en-ZA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=2</m:t>
                      </m:r>
                    </m:oMath>
                  </m:oMathPara>
                </a14:m>
                <a:endParaRPr lang="en-ZA" dirty="0"/>
              </a:p>
            </p:txBody>
          </p:sp>
        </mc:Choice>
        <mc:Fallback xmlns="">
          <p:sp>
            <p:nvSpPr>
              <p:cNvPr id="52" name="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1335" y="5016976"/>
                <a:ext cx="2374176" cy="65857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6143283" y="4957827"/>
                <a:ext cx="2374176" cy="6596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lang="en-Z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ZA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Λ</m:t>
                          </m:r>
                          <m:r>
                            <a:rPr lang="en-Z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𝐶𝐷𝑀</m:t>
                          </m:r>
                        </m:sub>
                      </m:sSub>
                      <m:r>
                        <a:rPr lang="en-ZA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Z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ZA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ZA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ZA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𝑑𝑚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ZA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ZA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ZA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Λ</m:t>
                              </m:r>
                            </m:sub>
                          </m:sSub>
                        </m:den>
                      </m:f>
                      <m:r>
                        <a:rPr lang="en-ZA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ZA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fPr>
                        <m:num>
                          <m:r>
                            <a:rPr lang="en-ZA" b="0" i="1" smtClean="0">
                              <a:solidFill>
                                <a:srgbClr val="1CC5C5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ZA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1</m:t>
                          </m:r>
                        </m:den>
                      </m:f>
                      <m:r>
                        <a:rPr lang="en-ZA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=2</m:t>
                      </m:r>
                    </m:oMath>
                  </m:oMathPara>
                </a14:m>
                <a:endParaRPr lang="en-ZA" dirty="0"/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3283" y="4957827"/>
                <a:ext cx="2374176" cy="65960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9100415" y="4964782"/>
                <a:ext cx="2550506" cy="6596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lang="en-Z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ZA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Λ</m:t>
                          </m:r>
                          <m:r>
                            <a:rPr lang="en-Z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𝐶𝐷𝑀</m:t>
                          </m:r>
                        </m:sub>
                      </m:sSub>
                      <m:r>
                        <a:rPr lang="en-ZA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Z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ZA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ZA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ZA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𝑑𝑚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ZA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ZA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ZA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Λ</m:t>
                              </m:r>
                            </m:sub>
                          </m:sSub>
                        </m:den>
                      </m:f>
                      <m:r>
                        <a:rPr lang="en-ZA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ZA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fPr>
                        <m:num>
                          <m:r>
                            <a:rPr lang="en-ZA" b="0" i="1" smtClean="0">
                              <a:solidFill>
                                <a:srgbClr val="1CC5C5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ZA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5</m:t>
                          </m:r>
                        </m:den>
                      </m:f>
                      <m:r>
                        <a:rPr lang="en-ZA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=0.2</m:t>
                      </m:r>
                    </m:oMath>
                  </m:oMathPara>
                </a14:m>
                <a:endParaRPr lang="en-ZA" dirty="0"/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0415" y="4964782"/>
                <a:ext cx="2550506" cy="65960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/>
              <p:cNvSpPr/>
              <p:nvPr/>
            </p:nvSpPr>
            <p:spPr>
              <a:xfrm>
                <a:off x="10579541" y="4186797"/>
                <a:ext cx="59824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ZA" sz="4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Λ</m:t>
                      </m:r>
                    </m:oMath>
                  </m:oMathPara>
                </a14:m>
                <a:endParaRPr lang="en-ZA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7" name="Rectangle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9541" y="4186797"/>
                <a:ext cx="598241" cy="70788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Rectangle 57"/>
          <p:cNvSpPr/>
          <p:nvPr/>
        </p:nvSpPr>
        <p:spPr>
          <a:xfrm>
            <a:off x="200778" y="6229402"/>
            <a:ext cx="115038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kumimoji="0" lang="en-ZA" sz="2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If DM </a:t>
            </a:r>
            <a:r>
              <a:rPr kumimoji="0" lang="en-ZA" sz="2600" b="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decays into DE (</a:t>
            </a:r>
            <a:r>
              <a:rPr kumimoji="0" lang="en-ZA" sz="2600" b="0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iDMDE</a:t>
            </a:r>
            <a:r>
              <a:rPr kumimoji="0" lang="en-ZA" sz="2600" b="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 regime</a:t>
            </a:r>
            <a:r>
              <a:rPr lang="en-ZA" sz="2600" dirty="0">
                <a:solidFill>
                  <a:srgbClr val="FFC0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) we worsen Coincidence Problem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715299" y="2168815"/>
            <a:ext cx="260520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2600" dirty="0">
                <a:solidFill>
                  <a:srgbClr val="92D050"/>
                </a:solidFill>
                <a:latin typeface="Bahnschrift SemiBold" panose="020B0502040204020203" pitchFamily="34" charset="0"/>
                <a:cs typeface="Calibri Light" panose="020F0302020204030204" pitchFamily="34" charset="0"/>
              </a:rPr>
              <a:t>(Taxing the rich)</a:t>
            </a:r>
            <a:endParaRPr lang="en-ZA" dirty="0">
              <a:solidFill>
                <a:srgbClr val="92D050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841056" y="2168815"/>
            <a:ext cx="271260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2600" dirty="0">
                <a:solidFill>
                  <a:srgbClr val="FFC000"/>
                </a:solidFill>
                <a:latin typeface="Bahnschrift SemiBold" panose="020B0502040204020203" pitchFamily="34" charset="0"/>
                <a:cs typeface="Calibri Light" panose="020F0302020204030204" pitchFamily="34" charset="0"/>
              </a:rPr>
              <a:t>(Taxing the poor)</a:t>
            </a:r>
            <a:endParaRPr lang="en-ZA" dirty="0">
              <a:solidFill>
                <a:srgbClr val="FFC000"/>
              </a:solidFill>
              <a:latin typeface="Bahnschrift SemiBold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/>
              <p:cNvSpPr/>
              <p:nvPr/>
            </p:nvSpPr>
            <p:spPr>
              <a:xfrm>
                <a:off x="8381950" y="1805898"/>
                <a:ext cx="1601721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ZA" sz="2600" dirty="0">
                    <a:solidFill>
                      <a:srgbClr val="FFC000"/>
                    </a:solidFill>
                    <a:latin typeface="Bahnschrift SemiBold" panose="020B0502040204020203" pitchFamily="34" charset="0"/>
                    <a:cs typeface="Calibri Light" panose="020F0302020204030204" pitchFamily="34" charset="0"/>
                  </a:rPr>
                  <a:t>DM </a:t>
                </a:r>
                <a14:m>
                  <m:oMath xmlns:m="http://schemas.openxmlformats.org/officeDocument/2006/math">
                    <m:r>
                      <a:rPr lang="en-ZA" sz="26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→</m:t>
                    </m:r>
                  </m:oMath>
                </a14:m>
                <a:r>
                  <a:rPr lang="en-ZA" sz="2600" dirty="0">
                    <a:solidFill>
                      <a:srgbClr val="FFC000"/>
                    </a:solidFill>
                    <a:latin typeface="Bahnschrift SemiBold" panose="020B0502040204020203" pitchFamily="34" charset="0"/>
                    <a:cs typeface="Calibri Light" panose="020F0302020204030204" pitchFamily="34" charset="0"/>
                  </a:rPr>
                  <a:t> DE</a:t>
                </a:r>
                <a:endParaRPr lang="en-ZA" dirty="0">
                  <a:solidFill>
                    <a:srgbClr val="FFC000"/>
                  </a:solidFill>
                  <a:latin typeface="Bahnschrift SemiBold" panose="020B0502040204020203" pitchFamily="34" charset="0"/>
                </a:endParaRPr>
              </a:p>
            </p:txBody>
          </p:sp>
        </mc:Choice>
        <mc:Fallback xmlns="">
          <p:sp>
            <p:nvSpPr>
              <p:cNvPr id="59" name="Rectangle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50" y="1805898"/>
                <a:ext cx="1601721" cy="492443"/>
              </a:xfrm>
              <a:prstGeom prst="rect">
                <a:avLst/>
              </a:prstGeom>
              <a:blipFill>
                <a:blip r:embed="rId20"/>
                <a:stretch>
                  <a:fillRect l="-6844" t="-12346" r="-1521" b="-29630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974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28" grpId="0" animBg="1"/>
      <p:bldP spid="29" grpId="0" animBg="1"/>
      <p:bldP spid="31" grpId="0"/>
      <p:bldP spid="26" grpId="0"/>
      <p:bldP spid="30" grpId="0" animBg="1"/>
      <p:bldP spid="32" grpId="0" animBg="1"/>
      <p:bldP spid="34" grpId="0"/>
      <p:bldP spid="36" grpId="0"/>
      <p:bldP spid="24" grpId="0" animBg="1"/>
      <p:bldP spid="39" grpId="0" animBg="1"/>
      <p:bldP spid="41" grpId="0"/>
      <p:bldP spid="42" grpId="0" animBg="1"/>
      <p:bldP spid="43" grpId="0" animBg="1"/>
      <p:bldP spid="44" grpId="0"/>
      <p:bldP spid="45" grpId="0"/>
      <p:bldP spid="46" grpId="0"/>
      <p:bldP spid="47" grpId="0"/>
      <p:bldP spid="2" grpId="0"/>
      <p:bldP spid="50" grpId="0" animBg="1"/>
      <p:bldP spid="51" grpId="0" animBg="1"/>
      <p:bldP spid="9" grpId="0"/>
      <p:bldP spid="52" grpId="0"/>
      <p:bldP spid="53" grpId="0"/>
      <p:bldP spid="54" grpId="0"/>
      <p:bldP spid="57" grpId="0"/>
      <p:bldP spid="58" grpId="0"/>
      <p:bldP spid="48" grpId="0"/>
      <p:bldP spid="56" grpId="0"/>
      <p:bldP spid="5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00664" y="115048"/>
                <a:ext cx="10710285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ZA" sz="7200" dirty="0">
                    <a:solidFill>
                      <a:srgbClr val="F5F5F5"/>
                    </a:solidFill>
                    <a:latin typeface="Bahnschrift SemiBold Condensed" panose="020B0502040204020203" pitchFamily="34" charset="0"/>
                    <a:ea typeface="+mj-ea"/>
                    <a:cs typeface="+mj-cs"/>
                  </a:rPr>
                  <a:t>3. &amp; 4.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ZA" sz="7200" i="1">
                            <a:solidFill>
                              <a:srgbClr val="F5F5F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ZA" sz="7200" i="1">
                            <a:solidFill>
                              <a:srgbClr val="F5F5F5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ZA" sz="7200" i="1">
                            <a:solidFill>
                              <a:srgbClr val="F5F5F5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ZA" sz="7200" dirty="0">
                    <a:solidFill>
                      <a:srgbClr val="F5F5F5"/>
                    </a:solidFill>
                    <a:latin typeface="Bahnschrift SemiBold Condensed" panose="020B0502040204020203" pitchFamily="34" charset="0"/>
                    <a:ea typeface="+mj-ea"/>
                    <a:cs typeface="+mj-cs"/>
                  </a:rPr>
                  <a:t> and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ZA" sz="7200" i="1">
                            <a:solidFill>
                              <a:srgbClr val="F5F5F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ZA" sz="7200" i="1">
                            <a:solidFill>
                              <a:srgbClr val="F5F5F5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ZA" sz="7200" i="1">
                            <a:solidFill>
                              <a:srgbClr val="F5F5F5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</m:oMath>
                </a14:m>
                <a:r>
                  <a:rPr lang="en-ZA" sz="7200" dirty="0">
                    <a:solidFill>
                      <a:srgbClr val="F5F5F5"/>
                    </a:solidFill>
                    <a:latin typeface="Bahnschrift SemiBold Condensed" panose="020B0502040204020203" pitchFamily="34" charset="0"/>
                    <a:ea typeface="+mj-ea"/>
                    <a:cs typeface="+mj-cs"/>
                  </a:rPr>
                  <a:t> TENSION</a:t>
                </a:r>
                <a:endParaRPr lang="en-ZA" sz="2400" dirty="0">
                  <a:solidFill>
                    <a:srgbClr val="F5F5F5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664" y="115048"/>
                <a:ext cx="10710285" cy="1200329"/>
              </a:xfrm>
              <a:prstGeom prst="rect">
                <a:avLst/>
              </a:prstGeom>
              <a:blipFill>
                <a:blip r:embed="rId2"/>
                <a:stretch>
                  <a:fillRect l="-4326" t="-22843" b="-37563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Lightning Bolt 4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Lightning Bolt 5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63308" y="1315377"/>
                <a:ext cx="11047641" cy="12926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ZA" sz="2600" dirty="0">
                    <a:solidFill>
                      <a:srgbClr val="F5F5F5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Early (CMB) and late time (SN, LSS) measurements of the expansion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ZA" sz="2600" b="0" i="1" smtClean="0">
                            <a:solidFill>
                              <a:srgbClr val="F5F5F5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en-ZA" sz="2600" b="0" i="1" smtClean="0">
                            <a:solidFill>
                              <a:srgbClr val="F5F5F5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𝐻</m:t>
                        </m:r>
                      </m:e>
                      <m:sub>
                        <m:r>
                          <a:rPr lang="en-ZA" sz="2600" b="0" i="1" smtClean="0">
                            <a:solidFill>
                              <a:srgbClr val="F5F5F5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F5F5F5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and clustering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ZA" sz="2600" b="0" i="1" smtClean="0">
                            <a:solidFill>
                              <a:srgbClr val="F5F5F5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en-ZA" sz="2600" b="0" i="1" smtClean="0">
                            <a:solidFill>
                              <a:srgbClr val="F5F5F5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𝑆</m:t>
                        </m:r>
                      </m:e>
                      <m:sub>
                        <m:r>
                          <a:rPr lang="en-ZA" sz="2600" b="0" i="1" smtClean="0">
                            <a:solidFill>
                              <a:srgbClr val="F5F5F5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8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F5F5F5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rates differ by </a:t>
                </a:r>
                <a14:m>
                  <m:oMath xmlns:m="http://schemas.openxmlformats.org/officeDocument/2006/math">
                    <m:r>
                      <a:rPr lang="en-ZA" sz="2600">
                        <a:solidFill>
                          <a:srgbClr val="F5F5F5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3</m:t>
                    </m:r>
                    <m:r>
                      <a:rPr lang="en-ZA" sz="2600" b="0" i="0" smtClean="0">
                        <a:solidFill>
                          <a:srgbClr val="F5F5F5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−</m:t>
                    </m:r>
                    <m:r>
                      <a:rPr lang="en-ZA" sz="2600" b="0" i="1" smtClean="0">
                        <a:solidFill>
                          <a:srgbClr val="F5F5F5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5 </m:t>
                    </m:r>
                    <m:r>
                      <a:rPr lang="en-ZA" sz="2600" b="0" i="1" smtClean="0">
                        <a:solidFill>
                          <a:srgbClr val="F5F5F5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𝜎</m:t>
                    </m:r>
                  </m:oMath>
                </a14:m>
                <a:r>
                  <a:rPr lang="en-US" sz="2600" dirty="0">
                    <a:solidFill>
                      <a:srgbClr val="F5F5F5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, depending on the source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600" dirty="0">
                  <a:solidFill>
                    <a:srgbClr val="F5F5F5"/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308" y="1315377"/>
                <a:ext cx="11047641" cy="1292662"/>
              </a:xfrm>
              <a:prstGeom prst="rect">
                <a:avLst/>
              </a:prstGeom>
              <a:blipFill>
                <a:blip r:embed="rId3"/>
                <a:stretch>
                  <a:fillRect l="-883" t="-4245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6328" y="2345066"/>
            <a:ext cx="3373358" cy="44568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3959" y="2345066"/>
            <a:ext cx="5316872" cy="44568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6160" y="2345066"/>
            <a:ext cx="5061935" cy="42791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203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74015" y="75432"/>
                <a:ext cx="11170310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ZA" sz="7200" i="1">
                            <a:solidFill>
                              <a:srgbClr val="F5F5F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ZA" sz="7200" i="1">
                            <a:solidFill>
                              <a:srgbClr val="F5F5F5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ZA" sz="7200" i="1">
                            <a:solidFill>
                              <a:srgbClr val="F5F5F5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ZA" sz="7200" dirty="0">
                    <a:solidFill>
                      <a:srgbClr val="F5F5F5"/>
                    </a:solidFill>
                    <a:latin typeface="Bahnschrift SemiBold Condensed" panose="020B0502040204020203" pitchFamily="34" charset="0"/>
                    <a:ea typeface="+mj-ea"/>
                    <a:cs typeface="+mj-cs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ZA" sz="7200" i="1">
                            <a:solidFill>
                              <a:srgbClr val="F5F5F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ZA" sz="7200" b="0" i="1" smtClean="0">
                            <a:solidFill>
                              <a:srgbClr val="F5F5F5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ZA" sz="7200" b="0" i="1" smtClean="0">
                            <a:solidFill>
                              <a:srgbClr val="F5F5F5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</m:oMath>
                </a14:m>
                <a:r>
                  <a:rPr lang="en-ZA" sz="7200" dirty="0">
                    <a:solidFill>
                      <a:srgbClr val="F5F5F5"/>
                    </a:solidFill>
                    <a:latin typeface="Bahnschrift SemiBold Condensed" panose="020B0502040204020203" pitchFamily="34" charset="0"/>
                    <a:ea typeface="+mj-ea"/>
                    <a:cs typeface="+mj-cs"/>
                  </a:rPr>
                  <a:t> TENSION = INTERACTION? </a:t>
                </a:r>
                <a:endParaRPr lang="en-ZA" sz="2400" dirty="0">
                  <a:solidFill>
                    <a:srgbClr val="F5F5F5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015" y="75432"/>
                <a:ext cx="11170310" cy="1200329"/>
              </a:xfrm>
              <a:prstGeom prst="rect">
                <a:avLst/>
              </a:prstGeom>
              <a:blipFill>
                <a:blip r:embed="rId2"/>
                <a:stretch>
                  <a:fillRect t="-22843" r="-3492" b="-37563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Lightning Bolt 4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Lightning Bolt 5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" name="Rectangle 15"/>
          <p:cNvSpPr/>
          <p:nvPr/>
        </p:nvSpPr>
        <p:spPr>
          <a:xfrm>
            <a:off x="259338" y="1448108"/>
            <a:ext cx="1057058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600" dirty="0">
                <a:solidFill>
                  <a:srgbClr val="FF00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IDE models </a:t>
            </a:r>
            <a:r>
              <a:rPr lang="en-ZA" sz="260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introduce </a:t>
            </a:r>
            <a:r>
              <a:rPr lang="en-ZA" sz="2600" dirty="0">
                <a:solidFill>
                  <a:srgbClr val="FF00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new physics </a:t>
            </a:r>
            <a:r>
              <a:rPr lang="en-ZA" sz="260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to address either one or both of these issues. For example</a:t>
            </a:r>
            <a:endParaRPr lang="en-US" sz="2600" dirty="0">
              <a:solidFill>
                <a:srgbClr val="F5F5F5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12986" r="13498" b="51065"/>
          <a:stretch/>
        </p:blipFill>
        <p:spPr>
          <a:xfrm>
            <a:off x="421019" y="2373399"/>
            <a:ext cx="5885628" cy="7716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/>
          <a:srcRect l="3805"/>
          <a:stretch/>
        </p:blipFill>
        <p:spPr>
          <a:xfrm>
            <a:off x="1145681" y="3214943"/>
            <a:ext cx="8797900" cy="9822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5445" y="4228203"/>
            <a:ext cx="10304499" cy="1183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0234" y="2008984"/>
            <a:ext cx="5609710" cy="10383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2902" y="5736585"/>
            <a:ext cx="9962497" cy="9955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/>
          <a:srcRect b="59583"/>
          <a:stretch/>
        </p:blipFill>
        <p:spPr>
          <a:xfrm>
            <a:off x="90471" y="4808648"/>
            <a:ext cx="9570721" cy="7765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528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af659504-5ab5-4dd4-923a-a992768d3c13"/>
</p:tagLst>
</file>

<file path=ppt/theme/theme1.xml><?xml version="1.0" encoding="utf-8"?>
<a:theme xmlns:a="http://schemas.openxmlformats.org/drawingml/2006/main" name="Headlines">
  <a:themeElements>
    <a:clrScheme name="Headlines">
      <a:dk1>
        <a:sysClr val="windowText" lastClr="000000"/>
      </a:dk1>
      <a:lt1>
        <a:sysClr val="window" lastClr="FFFFFF"/>
      </a:lt1>
      <a:dk2>
        <a:srgbClr val="1D1A1D"/>
      </a:dk2>
      <a:lt2>
        <a:srgbClr val="F5F5F5"/>
      </a:lt2>
      <a:accent1>
        <a:srgbClr val="439EB7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439EB7"/>
      </a:hlink>
      <a:folHlink>
        <a:srgbClr val="835B82"/>
      </a:folHlink>
    </a:clrScheme>
    <a:fontScheme name="Headlines">
      <a:majorFont>
        <a:latin typeface="Century Schoolbook" panose="020406040505050203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" id="{3841520A-25F2-4EB8-BE4C-611DB5ABEED9}" vid="{ECD25A4C-D97E-4C12-84B1-63580BFFAEEB}"/>
    </a:ext>
  </a:extLst>
</a:theme>
</file>

<file path=ppt/theme/theme2.xml><?xml version="1.0" encoding="utf-8"?>
<a:theme xmlns:a="http://schemas.openxmlformats.org/drawingml/2006/main" name="1_Headlines">
  <a:themeElements>
    <a:clrScheme name="Headlines">
      <a:dk1>
        <a:sysClr val="windowText" lastClr="000000"/>
      </a:dk1>
      <a:lt1>
        <a:sysClr val="window" lastClr="FFFFFF"/>
      </a:lt1>
      <a:dk2>
        <a:srgbClr val="1D1A1D"/>
      </a:dk2>
      <a:lt2>
        <a:srgbClr val="F5F5F5"/>
      </a:lt2>
      <a:accent1>
        <a:srgbClr val="439EB7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439EB7"/>
      </a:hlink>
      <a:folHlink>
        <a:srgbClr val="835B82"/>
      </a:folHlink>
    </a:clrScheme>
    <a:fontScheme name="Headlines">
      <a:majorFont>
        <a:latin typeface="Century Schoolbook" panose="020406040505050203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" id="{3841520A-25F2-4EB8-BE4C-611DB5ABEED9}" vid="{ECD25A4C-D97E-4C12-84B1-63580BFFAEE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Headlines</Template>
  <TotalTime>38439</TotalTime>
  <Words>2041</Words>
  <Application>Microsoft Office PowerPoint</Application>
  <PresentationFormat>Widescreen</PresentationFormat>
  <Paragraphs>323</Paragraphs>
  <Slides>45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Arial</vt:lpstr>
      <vt:lpstr>Bahnschrift SemiBold</vt:lpstr>
      <vt:lpstr>Bahnschrift SemiBold Condensed</vt:lpstr>
      <vt:lpstr>Bahnschrift SemiCondensed</vt:lpstr>
      <vt:lpstr>Bahnschrift SemiLight</vt:lpstr>
      <vt:lpstr>Calibri Light</vt:lpstr>
      <vt:lpstr>Cambria Math</vt:lpstr>
      <vt:lpstr>Century Schoolbook</vt:lpstr>
      <vt:lpstr>Corbel</vt:lpstr>
      <vt:lpstr>Headlines</vt:lpstr>
      <vt:lpstr>1_Headlines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Universe at the end of Time.</dc:title>
  <dc:creator>user</dc:creator>
  <cp:lastModifiedBy>Marcel Van Der Westhuizen</cp:lastModifiedBy>
  <cp:revision>626</cp:revision>
  <dcterms:created xsi:type="dcterms:W3CDTF">2019-10-15T18:02:00Z</dcterms:created>
  <dcterms:modified xsi:type="dcterms:W3CDTF">2026-07-07T07:26:51Z</dcterms:modified>
</cp:coreProperties>
</file>