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2" r:id="rId4"/>
    <p:sldId id="302" r:id="rId5"/>
    <p:sldId id="268" r:id="rId6"/>
    <p:sldId id="263" r:id="rId7"/>
    <p:sldId id="318" r:id="rId8"/>
    <p:sldId id="319" r:id="rId9"/>
    <p:sldId id="320" r:id="rId10"/>
    <p:sldId id="311" r:id="rId11"/>
    <p:sldId id="321" r:id="rId12"/>
    <p:sldId id="322" r:id="rId13"/>
    <p:sldId id="323" r:id="rId14"/>
    <p:sldId id="324" r:id="rId15"/>
    <p:sldId id="315" r:id="rId16"/>
    <p:sldId id="316" r:id="rId17"/>
  </p:sldIdLst>
  <p:sldSz cx="12192000" cy="6858000"/>
  <p:notesSz cx="20104100" cy="113093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Section par défaut" id="{092B717F-6F99-466F-94B9-312C7C463BCD}">
          <p14:sldIdLst>
            <p14:sldId id="258"/>
            <p14:sldId id="259"/>
            <p14:sldId id="262"/>
            <p14:sldId id="302"/>
            <p14:sldId id="268"/>
            <p14:sldId id="263"/>
            <p14:sldId id="318"/>
            <p14:sldId id="319"/>
            <p14:sldId id="320"/>
            <p14:sldId id="311"/>
            <p14:sldId id="321"/>
            <p14:sldId id="322"/>
            <p14:sldId id="323"/>
            <p14:sldId id="32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40C"/>
    <a:srgbClr val="537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 autoAdjust="0"/>
    <p:restoredTop sz="94694"/>
  </p:normalViewPr>
  <p:slideViewPr>
    <p:cSldViewPr>
      <p:cViewPr varScale="1">
        <p:scale>
          <a:sx n="107" d="100"/>
          <a:sy n="107" d="100"/>
        </p:scale>
        <p:origin x="198" y="114"/>
      </p:cViewPr>
      <p:guideLst>
        <p:guide orient="horz" pos="1746"/>
        <p:guide pos="13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FF956F-CFE4-3305-3E99-9930EB1901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0EEED-64CA-60DC-7C1E-1E27291E85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E8F11-31E0-6B4C-AA11-26D899E9E432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0C315-DF86-FE30-133E-332290D28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854E9-C26C-E1AA-2BB5-DAFC50679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DB898-E9DF-274E-BAB2-75C9D41B9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C7284-2ED4-41A4-9EF7-CC13B4765892}" type="datetimeFigureOut">
              <a:rPr lang="en-ZA" smtClean="0"/>
              <a:pPr/>
              <a:t>2026/07/08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DD178-F8C6-4F10-BA33-8B34EE41BB3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896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F798C4-2C6B-0648-C193-D703B33A8253}"/>
              </a:ext>
            </a:extLst>
          </p:cNvPr>
          <p:cNvSpPr txBox="1">
            <a:spLocks/>
          </p:cNvSpPr>
          <p:nvPr userDrawn="1"/>
        </p:nvSpPr>
        <p:spPr>
          <a:xfrm>
            <a:off x="457200" y="30480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Title Here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0" i="0" baseline="0" dirty="0">
                <a:solidFill>
                  <a:schemeClr val="bg1"/>
                </a:solidFill>
                <a:latin typeface="Trebuchet MS" panose="020B0703020202090204" pitchFamily="34" charset="0"/>
                <a:cs typeface="Arial" pitchFamily="34" charset="0"/>
              </a:rPr>
              <a:t>Change on Master Slide (View&gt;Slide Master)</a:t>
            </a:r>
            <a:endParaRPr lang="en-ZA" sz="2400" b="0" i="0" dirty="0">
              <a:solidFill>
                <a:schemeClr val="bg1"/>
              </a:solidFill>
              <a:latin typeface="Trebuchet MS" panose="020B0703020202090204" pitchFamily="34" charset="0"/>
              <a:cs typeface="Arial" pitchFamily="34" charset="0"/>
            </a:endParaRPr>
          </a:p>
          <a:p>
            <a:pPr algn="l"/>
            <a:endParaRPr lang="en-Z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2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F798C4-2C6B-0648-C193-D703B33A8253}"/>
              </a:ext>
            </a:extLst>
          </p:cNvPr>
          <p:cNvSpPr txBox="1">
            <a:spLocks/>
          </p:cNvSpPr>
          <p:nvPr userDrawn="1"/>
        </p:nvSpPr>
        <p:spPr>
          <a:xfrm>
            <a:off x="457200" y="30480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Z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 Title Here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400" b="0" i="0" baseline="0" dirty="0">
                <a:solidFill>
                  <a:schemeClr val="bg1"/>
                </a:solidFill>
                <a:latin typeface="Trebuchet MS" panose="020B0703020202090204" pitchFamily="34" charset="0"/>
                <a:cs typeface="Arial" pitchFamily="34" charset="0"/>
              </a:rPr>
              <a:t>Change on Master Slide (View&gt;Slide Master)</a:t>
            </a:r>
            <a:endParaRPr lang="en-ZA" sz="2400" b="0" i="0" dirty="0">
              <a:solidFill>
                <a:schemeClr val="bg1"/>
              </a:solidFill>
              <a:latin typeface="Trebuchet MS" panose="020B0703020202090204" pitchFamily="34" charset="0"/>
              <a:cs typeface="Arial" pitchFamily="34" charset="0"/>
            </a:endParaRPr>
          </a:p>
          <a:p>
            <a:pPr algn="l"/>
            <a:endParaRPr lang="en-Z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3B59-0C05-F1AC-7526-BB785C9F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8BE57-C65E-3FFB-4B6E-B976389DE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82B3220-1F88-FCDA-5E1E-85D66A0ACFB6}"/>
              </a:ext>
            </a:extLst>
          </p:cNvPr>
          <p:cNvSpPr txBox="1">
            <a:spLocks/>
          </p:cNvSpPr>
          <p:nvPr userDrawn="1"/>
        </p:nvSpPr>
        <p:spPr>
          <a:xfrm>
            <a:off x="5181600" y="6109050"/>
            <a:ext cx="6858000" cy="508285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6" indent="-285745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8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9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60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2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5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ZA" sz="1100" b="1" i="0" dirty="0">
                <a:latin typeface="Trebuchet MS" panose="020B0703020202090204" pitchFamily="34" charset="0"/>
                <a:cs typeface="Arial" pitchFamily="34" charset="0"/>
              </a:rPr>
              <a:t>Faculty name -</a:t>
            </a:r>
            <a:r>
              <a:rPr lang="en-ZA" sz="1100" b="1" i="0" baseline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  <a:endParaRPr lang="en-ZA" sz="1100" b="1" i="0" dirty="0">
              <a:latin typeface="Trebuchet MS" panose="020B0703020202090204" pitchFamily="34" charset="0"/>
              <a:cs typeface="Arial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Department name </a:t>
            </a:r>
            <a:r>
              <a:rPr lang="mr-IN" sz="1100" b="0" i="0" dirty="0">
                <a:latin typeface="Trebuchet MS" panose="020B0703020202090204" pitchFamily="34" charset="0"/>
                <a:cs typeface="Arial" pitchFamily="34" charset="0"/>
              </a:rPr>
              <a:t>–</a:t>
            </a: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</a:p>
        </p:txBody>
      </p:sp>
    </p:spTree>
    <p:extLst>
      <p:ext uri="{BB962C8B-B14F-4D97-AF65-F5344CB8AC3E}">
        <p14:creationId xmlns:p14="http://schemas.microsoft.com/office/powerpoint/2010/main" val="11833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406B-9556-8285-A895-7DD410CE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FA7C6-2415-42AE-3425-6E489BBBB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DAAED-79D2-ED4C-7542-9240C7FE4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3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00F29EE-9BC4-EA34-11F9-14B708861151}"/>
              </a:ext>
            </a:extLst>
          </p:cNvPr>
          <p:cNvSpPr txBox="1">
            <a:spLocks/>
          </p:cNvSpPr>
          <p:nvPr userDrawn="1"/>
        </p:nvSpPr>
        <p:spPr>
          <a:xfrm>
            <a:off x="5181600" y="6109050"/>
            <a:ext cx="6858000" cy="508285"/>
          </a:xfrm>
          <a:prstGeom prst="rect">
            <a:avLst/>
          </a:prstGeom>
        </p:spPr>
        <p:txBody>
          <a:bodyPr vert="horz" lIns="91439" tIns="45719" rIns="91439" bIns="45719" rtlCol="0">
            <a:noAutofit/>
          </a:bodyPr>
          <a:lstStyle>
            <a:lvl1pPr marL="342893" indent="-342893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6" indent="-285745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8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9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60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52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3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4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5" indent="-228596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ZA" sz="1100" b="1" i="0" dirty="0">
                <a:latin typeface="Trebuchet MS" panose="020B0703020202090204" pitchFamily="34" charset="0"/>
                <a:cs typeface="Arial" pitchFamily="34" charset="0"/>
              </a:rPr>
              <a:t>Faculty name -</a:t>
            </a:r>
            <a:r>
              <a:rPr lang="en-ZA" sz="1100" b="1" i="0" baseline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  <a:endParaRPr lang="en-ZA" sz="1100" b="1" i="0" dirty="0">
              <a:latin typeface="Trebuchet MS" panose="020B0703020202090204" pitchFamily="34" charset="0"/>
              <a:cs typeface="Arial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Department name </a:t>
            </a:r>
            <a:r>
              <a:rPr lang="mr-IN" sz="1100" b="0" i="0" dirty="0">
                <a:latin typeface="Trebuchet MS" panose="020B0703020202090204" pitchFamily="34" charset="0"/>
                <a:cs typeface="Arial" pitchFamily="34" charset="0"/>
              </a:rPr>
              <a:t>–</a:t>
            </a:r>
            <a:r>
              <a:rPr lang="en-ZA" sz="1100" b="0" i="0" dirty="0">
                <a:latin typeface="Trebuchet MS" panose="020B0703020202090204" pitchFamily="34" charset="0"/>
                <a:cs typeface="Arial" pitchFamily="34" charset="0"/>
              </a:rPr>
              <a:t> Change on Master Slide (View&gt;Slide Master)</a:t>
            </a:r>
          </a:p>
        </p:txBody>
      </p:sp>
    </p:spTree>
    <p:extLst>
      <p:ext uri="{BB962C8B-B14F-4D97-AF65-F5344CB8AC3E}">
        <p14:creationId xmlns:p14="http://schemas.microsoft.com/office/powerpoint/2010/main" val="88370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22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62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69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32.png"/><Relationship Id="rId10" Type="http://schemas.openxmlformats.org/officeDocument/2006/relationships/image" Target="../media/image29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image" Target="../media/image8.png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27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5.wmf"/><Relationship Id="rId32" Type="http://schemas.openxmlformats.org/officeDocument/2006/relationships/oleObject" Target="../embeddings/oleObject16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12.bin"/><Relationship Id="rId30" Type="http://schemas.openxmlformats.org/officeDocument/2006/relationships/oleObject" Target="../embeddings/oleObject15.bin"/><Relationship Id="rId8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319B1D-C0C9-3D8F-8019-578F87E79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5486400" cy="743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C0759-755D-2A38-4EE1-A51E5909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488760"/>
            <a:ext cx="6172200" cy="847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83816-3F6B-DE9A-0AD9-0218C4688923}"/>
              </a:ext>
            </a:extLst>
          </p:cNvPr>
          <p:cNvSpPr txBox="1"/>
          <p:nvPr/>
        </p:nvSpPr>
        <p:spPr>
          <a:xfrm>
            <a:off x="228600" y="1676400"/>
            <a:ext cx="9439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Deep Learning Prediction of the performance of a hybrid </a:t>
            </a:r>
            <a:r>
              <a:rPr lang="en-ZA" sz="2800" b="1" dirty="0" err="1">
                <a:solidFill>
                  <a:schemeClr val="bg1"/>
                </a:solidFill>
              </a:rPr>
              <a:t>CsSn</a:t>
            </a:r>
            <a:r>
              <a:rPr lang="en-ZA" sz="2800" b="1" dirty="0">
                <a:solidFill>
                  <a:schemeClr val="bg1"/>
                </a:solidFill>
              </a:rPr>
              <a:t>(I</a:t>
            </a:r>
            <a:r>
              <a:rPr lang="en-ZA" sz="2800" b="1" baseline="-25000" dirty="0">
                <a:solidFill>
                  <a:schemeClr val="bg1"/>
                </a:solidFill>
              </a:rPr>
              <a:t>1-x</a:t>
            </a:r>
            <a:r>
              <a:rPr lang="en-ZA" sz="2800" b="1" dirty="0">
                <a:solidFill>
                  <a:schemeClr val="bg1"/>
                </a:solidFill>
              </a:rPr>
              <a:t>Br</a:t>
            </a:r>
            <a:r>
              <a:rPr lang="en-ZA" sz="2800" b="1" baseline="-25000" dirty="0">
                <a:solidFill>
                  <a:schemeClr val="bg1"/>
                </a:solidFill>
              </a:rPr>
              <a:t>x</a:t>
            </a:r>
            <a:r>
              <a:rPr lang="en-ZA" sz="2800" b="1" dirty="0">
                <a:solidFill>
                  <a:schemeClr val="bg1"/>
                </a:solidFill>
              </a:rPr>
              <a:t>)</a:t>
            </a:r>
            <a:r>
              <a:rPr lang="en-ZA" sz="2800" b="1" baseline="-25000" dirty="0">
                <a:solidFill>
                  <a:schemeClr val="bg1"/>
                </a:solidFill>
              </a:rPr>
              <a:t>3</a:t>
            </a:r>
            <a:r>
              <a:rPr lang="en-ZA" sz="2800" b="1" dirty="0">
                <a:solidFill>
                  <a:schemeClr val="bg1"/>
                </a:solidFill>
              </a:rPr>
              <a:t>-based perovskite Lead-free using silicon (Si++) as hole transport layer (HTL) 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24FE2-1A5E-769A-6355-2E82D5608C8D}"/>
              </a:ext>
            </a:extLst>
          </p:cNvPr>
          <p:cNvSpPr txBox="1"/>
          <p:nvPr/>
        </p:nvSpPr>
        <p:spPr>
          <a:xfrm>
            <a:off x="166456" y="4780675"/>
            <a:ext cx="592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Presented by: Dr AD KAPIM KENFACK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8C90C-C1C9-85BD-88F6-D7E94B0ED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992" y="4106751"/>
            <a:ext cx="3142568" cy="10748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" y="-1"/>
            <a:ext cx="12189576" cy="6858001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D4883816-3F6B-DE9A-0AD9-0218C4688923}"/>
              </a:ext>
            </a:extLst>
          </p:cNvPr>
          <p:cNvSpPr txBox="1"/>
          <p:nvPr/>
        </p:nvSpPr>
        <p:spPr>
          <a:xfrm>
            <a:off x="2424" y="3121849"/>
            <a:ext cx="8037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Electrical characterisation of a 2D </a:t>
            </a:r>
            <a:r>
              <a:rPr lang="fr-FR" sz="2400" b="1" dirty="0">
                <a:solidFill>
                  <a:schemeClr val="bg1"/>
                </a:solidFill>
              </a:rPr>
              <a:t>Schottky diode </a:t>
            </a:r>
            <a:r>
              <a:rPr lang="fr-FR" sz="2400" b="1" dirty="0" err="1">
                <a:solidFill>
                  <a:schemeClr val="bg1"/>
                </a:solidFill>
              </a:rPr>
              <a:t>based</a:t>
            </a:r>
            <a:r>
              <a:rPr lang="fr-FR" sz="2400" b="1" dirty="0">
                <a:solidFill>
                  <a:schemeClr val="bg1"/>
                </a:solidFill>
              </a:rPr>
              <a:t> on </a:t>
            </a:r>
            <a:r>
              <a:rPr lang="fr-FR" sz="2400" b="1" dirty="0" err="1">
                <a:solidFill>
                  <a:schemeClr val="bg1"/>
                </a:solidFill>
              </a:rPr>
              <a:t>heterojunction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polyaniline</a:t>
            </a:r>
            <a:r>
              <a:rPr lang="fr-FR" sz="2400" b="1" dirty="0">
                <a:solidFill>
                  <a:schemeClr val="bg1"/>
                </a:solidFill>
              </a:rPr>
              <a:t> and </a:t>
            </a:r>
            <a:r>
              <a:rPr lang="fr-FR" sz="2400" b="1" dirty="0" err="1">
                <a:solidFill>
                  <a:schemeClr val="bg1"/>
                </a:solidFill>
              </a:rPr>
              <a:t>graphene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with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Magnesium</a:t>
            </a:r>
            <a:r>
              <a:rPr lang="fr-FR" sz="2400" b="1" dirty="0">
                <a:solidFill>
                  <a:schemeClr val="bg1"/>
                </a:solidFill>
              </a:rPr>
              <a:t> as contact </a:t>
            </a:r>
            <a:r>
              <a:rPr lang="fr-FR" sz="2400" b="1" dirty="0" err="1">
                <a:solidFill>
                  <a:schemeClr val="bg1"/>
                </a:solidFill>
              </a:rPr>
              <a:t>based</a:t>
            </a:r>
            <a:r>
              <a:rPr lang="fr-FR" sz="2400" b="1" dirty="0">
                <a:solidFill>
                  <a:schemeClr val="bg1"/>
                </a:solidFill>
              </a:rPr>
              <a:t> on SILVACO TCAD.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BE24FE2-1A5E-769A-6355-2E82D5608C8D}"/>
              </a:ext>
            </a:extLst>
          </p:cNvPr>
          <p:cNvSpPr txBox="1"/>
          <p:nvPr/>
        </p:nvSpPr>
        <p:spPr>
          <a:xfrm>
            <a:off x="-19374" y="4794930"/>
            <a:ext cx="592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Presented by: </a:t>
            </a:r>
            <a:r>
              <a:rPr lang="en-ZA" sz="2400" b="1" dirty="0" err="1">
                <a:solidFill>
                  <a:schemeClr val="bg1"/>
                </a:solidFill>
              </a:rPr>
              <a:t>Dr.</a:t>
            </a:r>
            <a:r>
              <a:rPr lang="en-ZA" sz="2400" b="1" dirty="0">
                <a:solidFill>
                  <a:schemeClr val="bg1"/>
                </a:solidFill>
              </a:rPr>
              <a:t> AD KAPIM KENFACK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4331F1C-A210-4791-93EF-37F243D9577F}"/>
              </a:ext>
            </a:extLst>
          </p:cNvPr>
          <p:cNvSpPr txBox="1"/>
          <p:nvPr/>
        </p:nvSpPr>
        <p:spPr>
          <a:xfrm>
            <a:off x="10416480" y="474989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SAIP2026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EFD07E-91EE-429D-BDA4-CA83581E2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892" y="5661248"/>
            <a:ext cx="211021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C76A3-EDA2-E2F3-ABB4-7BE9BFE9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E31040-9EA8-990E-6CBD-7935AA1E4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E9E1AB-726A-155D-8FD1-930C9538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9A0FC5-192C-57A9-4943-17EAB13931C2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5C697-1EBF-1848-D397-B0508D8969A5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AFFB6-B3D6-A12C-659F-30F4B1580F05}"/>
              </a:ext>
            </a:extLst>
          </p:cNvPr>
          <p:cNvSpPr txBox="1"/>
          <p:nvPr/>
        </p:nvSpPr>
        <p:spPr>
          <a:xfrm>
            <a:off x="11712624" y="5158933"/>
            <a:ext cx="47937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5E07B-E234-5929-C9B5-2511C71F4F40}"/>
              </a:ext>
            </a:extLst>
          </p:cNvPr>
          <p:cNvSpPr txBox="1"/>
          <p:nvPr/>
        </p:nvSpPr>
        <p:spPr>
          <a:xfrm>
            <a:off x="30306" y="-4465"/>
            <a:ext cx="779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273-360 degree kelvin</a:t>
            </a:r>
            <a:endParaRPr lang="en-Z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95C189E-026B-8387-C8B8-1240FBCA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20F38228-949D-ABFA-9D5A-4713E5DB7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8AD8893F-2977-C582-2D83-D42D2DBF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87E784B-E743-40BD-1C6A-9E7DB36CE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22FEFFF-91CE-A684-E82C-E778CDD0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03B87D2-C3DF-1B36-0C97-6D36DF8C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49AE632-A93F-F820-3AD6-A01E0A92F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226F22BC-7292-AA05-3934-3A74A92F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8" name="Rectangle 67"/>
          <p:cNvSpPr/>
          <p:nvPr/>
        </p:nvSpPr>
        <p:spPr>
          <a:xfrm>
            <a:off x="3863499" y="3771032"/>
            <a:ext cx="4087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/>
              <a:t>Fig</a:t>
            </a:r>
            <a:r>
              <a:rPr lang="fr-FR" sz="2400" b="1" dirty="0"/>
              <a:t> 6: </a:t>
            </a:r>
            <a:r>
              <a:rPr lang="en-ZA" sz="2400" b="1" dirty="0"/>
              <a:t>Barrier height</a:t>
            </a:r>
            <a:endParaRPr lang="fr-FR" sz="24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4217"/>
          <a:stretch/>
        </p:blipFill>
        <p:spPr>
          <a:xfrm>
            <a:off x="2608" y="5734425"/>
            <a:ext cx="12192000" cy="1078847"/>
          </a:xfrm>
          <a:prstGeom prst="rect">
            <a:avLst/>
          </a:prstGeom>
        </p:spPr>
      </p:pic>
      <p:pic>
        <p:nvPicPr>
          <p:cNvPr id="7171" name="Picture 45">
            <a:extLst>
              <a:ext uri="{FF2B5EF4-FFF2-40B4-BE49-F238E27FC236}">
                <a16:creationId xmlns:a16="http://schemas.microsoft.com/office/drawing/2014/main" id="{410ACFA1-BF1C-42FC-A839-B8296700C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7" y="1003707"/>
            <a:ext cx="3874646" cy="266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52">
            <a:extLst>
              <a:ext uri="{FF2B5EF4-FFF2-40B4-BE49-F238E27FC236}">
                <a16:creationId xmlns:a16="http://schemas.microsoft.com/office/drawing/2014/main" id="{EF4E1667-8B4C-45E3-A4EA-B9022249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49" y="1080756"/>
            <a:ext cx="4087073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53">
            <a:extLst>
              <a:ext uri="{FF2B5EF4-FFF2-40B4-BE49-F238E27FC236}">
                <a16:creationId xmlns:a16="http://schemas.microsoft.com/office/drawing/2014/main" id="{527AABA6-3544-4E52-823E-DA8B61A7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509" y="1157080"/>
            <a:ext cx="3986215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056FF1B-C4F8-430F-AF7E-D40BE5EAFB85}"/>
              </a:ext>
            </a:extLst>
          </p:cNvPr>
          <p:cNvSpPr/>
          <p:nvPr/>
        </p:nvSpPr>
        <p:spPr>
          <a:xfrm>
            <a:off x="946454" y="518205"/>
            <a:ext cx="1880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Mg/PANI/FTO</a:t>
            </a:r>
          </a:p>
          <a:p>
            <a:pPr algn="ctr"/>
            <a:r>
              <a:rPr lang="en-ZA" sz="1600" b="1" dirty="0"/>
              <a:t> [Fig 6(a)]</a:t>
            </a:r>
            <a:endParaRPr lang="fr-FR" sz="16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AEE62A2-B190-4E9D-BAD3-B1B4D1854F78}"/>
              </a:ext>
            </a:extLst>
          </p:cNvPr>
          <p:cNvSpPr/>
          <p:nvPr/>
        </p:nvSpPr>
        <p:spPr>
          <a:xfrm>
            <a:off x="4966169" y="575493"/>
            <a:ext cx="2824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b="1" dirty="0"/>
              <a:t>Mg/Graphene/PANI/FTO</a:t>
            </a:r>
          </a:p>
          <a:p>
            <a:pPr algn="ctr"/>
            <a:r>
              <a:rPr lang="en-ZA" sz="1400" b="1" dirty="0"/>
              <a:t> [Fig 6(b)]</a:t>
            </a:r>
            <a:endParaRPr lang="fr-FR" sz="1400" b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915F8A8-E52A-4AB7-9C99-7DC3762C8B4C}"/>
              </a:ext>
            </a:extLst>
          </p:cNvPr>
          <p:cNvSpPr/>
          <p:nvPr/>
        </p:nvSpPr>
        <p:spPr>
          <a:xfrm>
            <a:off x="9042827" y="605207"/>
            <a:ext cx="2220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b="1" dirty="0"/>
              <a:t>Mg/PANI/Graphene/FTO </a:t>
            </a:r>
          </a:p>
          <a:p>
            <a:pPr algn="ctr"/>
            <a:r>
              <a:rPr lang="en-ZA" sz="1400" b="1" dirty="0"/>
              <a:t>[Fig 6(c)]</a:t>
            </a:r>
            <a:endParaRPr lang="fr-FR" sz="1400" b="1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24348FD-4DF8-4B59-9D8D-91919E406C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D6A88E1-E6A6-4B11-B787-BEFBEC97F4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38572"/>
              </p:ext>
            </p:extLst>
          </p:nvPr>
        </p:nvGraphicFramePr>
        <p:xfrm>
          <a:off x="7930744" y="4101670"/>
          <a:ext cx="3312368" cy="74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9" imgW="1663560" imgH="368280" progId="Equation.DSMT4">
                  <p:embed/>
                </p:oleObj>
              </mc:Choice>
              <mc:Fallback>
                <p:oleObj name="Equation" r:id="rId9" imgW="166356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0744" y="4101670"/>
                        <a:ext cx="3312368" cy="741656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0FEC4AEE-8D7F-4F08-855A-2744EF8A9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916869"/>
              </p:ext>
            </p:extLst>
          </p:nvPr>
        </p:nvGraphicFramePr>
        <p:xfrm>
          <a:off x="9154074" y="4877927"/>
          <a:ext cx="2089038" cy="73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11" imgW="1231560" imgH="431640" progId="Equation.DSMT4">
                  <p:embed/>
                </p:oleObj>
              </mc:Choice>
              <mc:Fallback>
                <p:oleObj name="Equation" r:id="rId11" imgW="123156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D6A88E1-E6A6-4B11-B787-BEFBEC97F4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4074" y="4877927"/>
                        <a:ext cx="2089038" cy="73989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>
            <a:extLst>
              <a:ext uri="{FF2B5EF4-FFF2-40B4-BE49-F238E27FC236}">
                <a16:creationId xmlns:a16="http://schemas.microsoft.com/office/drawing/2014/main" id="{434CC04D-529F-43E3-ACC8-6593937ED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0415A96-14FB-47BB-A92A-3F5780197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27571"/>
              </p:ext>
            </p:extLst>
          </p:nvPr>
        </p:nvGraphicFramePr>
        <p:xfrm>
          <a:off x="368695" y="4595828"/>
          <a:ext cx="4917507" cy="65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13" imgW="1727200" imgH="228600" progId="Equation.DSMT4">
                  <p:embed/>
                </p:oleObj>
              </mc:Choice>
              <mc:Fallback>
                <p:oleObj name="Equation" r:id="rId13" imgW="17272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95" y="4595828"/>
                        <a:ext cx="4917507" cy="652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78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C76A3-EDA2-E2F3-ABB4-7BE9BFE9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E31040-9EA8-990E-6CBD-7935AA1E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E9E1AB-726A-155D-8FD1-930C9538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9A0FC5-192C-57A9-4943-17EAB13931C2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5C697-1EBF-1848-D397-B0508D8969A5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AFFB6-B3D6-A12C-659F-30F4B1580F05}"/>
              </a:ext>
            </a:extLst>
          </p:cNvPr>
          <p:cNvSpPr txBox="1"/>
          <p:nvPr/>
        </p:nvSpPr>
        <p:spPr>
          <a:xfrm>
            <a:off x="11499576" y="5158933"/>
            <a:ext cx="692424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5E07B-E234-5929-C9B5-2511C71F4F40}"/>
              </a:ext>
            </a:extLst>
          </p:cNvPr>
          <p:cNvSpPr txBox="1"/>
          <p:nvPr/>
        </p:nvSpPr>
        <p:spPr>
          <a:xfrm>
            <a:off x="30306" y="-4465"/>
            <a:ext cx="779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273-360 degree kelvin</a:t>
            </a:r>
            <a:endParaRPr lang="en-Z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95C189E-026B-8387-C8B8-1240FBCA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20F38228-949D-ABFA-9D5A-4713E5DB7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8AD8893F-2977-C582-2D83-D42D2DBF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87E784B-E743-40BD-1C6A-9E7DB36CE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4217"/>
          <a:stretch/>
        </p:blipFill>
        <p:spPr>
          <a:xfrm>
            <a:off x="0" y="5779153"/>
            <a:ext cx="12192000" cy="1078847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E57C194C-0A39-4593-AE94-9D3B85BA8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33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7176" name="Picture 56">
            <a:extLst>
              <a:ext uri="{FF2B5EF4-FFF2-40B4-BE49-F238E27FC236}">
                <a16:creationId xmlns:a16="http://schemas.microsoft.com/office/drawing/2014/main" id="{245D967C-EAB5-4134-8E87-7912B595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" y="3415412"/>
            <a:ext cx="3103188" cy="22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57">
            <a:extLst>
              <a:ext uri="{FF2B5EF4-FFF2-40B4-BE49-F238E27FC236}">
                <a16:creationId xmlns:a16="http://schemas.microsoft.com/office/drawing/2014/main" id="{3AFA9007-A327-49DA-9109-DBD040D8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94" y="3365444"/>
            <a:ext cx="3103188" cy="229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2">
            <a:extLst>
              <a:ext uri="{FF2B5EF4-FFF2-40B4-BE49-F238E27FC236}">
                <a16:creationId xmlns:a16="http://schemas.microsoft.com/office/drawing/2014/main" id="{F733BCE9-D4A2-4AB2-872F-98CE7413D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39" y="3273119"/>
            <a:ext cx="3492633" cy="252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5C38B1F6-FA57-4B14-9EB1-138EEB32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064" y="5172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4B1C6C6-A248-416E-B1D5-5B3D0D4BD191}"/>
              </a:ext>
            </a:extLst>
          </p:cNvPr>
          <p:cNvSpPr/>
          <p:nvPr/>
        </p:nvSpPr>
        <p:spPr>
          <a:xfrm>
            <a:off x="3936073" y="5487615"/>
            <a:ext cx="3191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/>
              <a:t>Fig</a:t>
            </a:r>
            <a:r>
              <a:rPr lang="fr-FR" sz="2400" b="1" dirty="0"/>
              <a:t> 7: </a:t>
            </a:r>
            <a:r>
              <a:rPr lang="en-ZA" sz="2400" b="1" dirty="0" err="1"/>
              <a:t>Ideality</a:t>
            </a:r>
            <a:r>
              <a:rPr lang="en-ZA" sz="2400" b="1" dirty="0"/>
              <a:t> Factor</a:t>
            </a:r>
            <a:endParaRPr lang="fr-FR" sz="2400" b="1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C1FE3E-7C42-473D-8D7E-2760F87F6DFB}"/>
              </a:ext>
            </a:extLst>
          </p:cNvPr>
          <p:cNvSpPr/>
          <p:nvPr/>
        </p:nvSpPr>
        <p:spPr>
          <a:xfrm>
            <a:off x="861489" y="2929139"/>
            <a:ext cx="1835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/>
              <a:t>Mg/PANI/FTO</a:t>
            </a:r>
          </a:p>
          <a:p>
            <a:pPr algn="ctr"/>
            <a:r>
              <a:rPr lang="en-ZA" b="1" dirty="0"/>
              <a:t> [Fig 7(a)]</a:t>
            </a:r>
            <a:endParaRPr lang="fr-FR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4AA81A1-36E6-4ECE-B106-08B8AB6D34F2}"/>
              </a:ext>
            </a:extLst>
          </p:cNvPr>
          <p:cNvSpPr/>
          <p:nvPr/>
        </p:nvSpPr>
        <p:spPr>
          <a:xfrm>
            <a:off x="4275549" y="2848580"/>
            <a:ext cx="2567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Mg/Graphene/PANI/FTO</a:t>
            </a:r>
          </a:p>
          <a:p>
            <a:pPr algn="ctr"/>
            <a:r>
              <a:rPr lang="en-ZA" sz="1600" b="1" dirty="0"/>
              <a:t> [Fig 7(b)]</a:t>
            </a:r>
            <a:endParaRPr lang="fr-FR" sz="1600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C6C4D4-BD69-416B-A459-A25E272D5B48}"/>
              </a:ext>
            </a:extLst>
          </p:cNvPr>
          <p:cNvSpPr/>
          <p:nvPr/>
        </p:nvSpPr>
        <p:spPr>
          <a:xfrm>
            <a:off x="8184520" y="2848580"/>
            <a:ext cx="2567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Mg/PANI/Graphene/FTO </a:t>
            </a:r>
          </a:p>
          <a:p>
            <a:pPr algn="ctr"/>
            <a:r>
              <a:rPr lang="en-ZA" sz="1600" b="1" dirty="0"/>
              <a:t>[Fig 7(c)]</a:t>
            </a:r>
            <a:endParaRPr lang="fr-FR" sz="1600" b="1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24348FD-4DF8-4B59-9D8D-91919E406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937E65-C6D6-4997-84EC-9EF3B0D3B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373" y="510684"/>
            <a:ext cx="2077223" cy="25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B94EE6-D060-4827-B629-147CDAE29E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6047" y="80169"/>
            <a:ext cx="2559981" cy="277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073840-26E4-4041-BDE2-F28758E3C8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1515" t="1856" r="18289" b="-4930"/>
          <a:stretch/>
        </p:blipFill>
        <p:spPr>
          <a:xfrm>
            <a:off x="3945954" y="363544"/>
            <a:ext cx="1726035" cy="25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C76A3-EDA2-E2F3-ABB4-7BE9BFE9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E31040-9EA8-990E-6CBD-7935AA1E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E9E1AB-726A-155D-8FD1-930C9538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9A0FC5-192C-57A9-4943-17EAB13931C2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5C697-1EBF-1848-D397-B0508D8969A5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AFFB6-B3D6-A12C-659F-30F4B1580F05}"/>
              </a:ext>
            </a:extLst>
          </p:cNvPr>
          <p:cNvSpPr txBox="1"/>
          <p:nvPr/>
        </p:nvSpPr>
        <p:spPr>
          <a:xfrm>
            <a:off x="11496600" y="5158933"/>
            <a:ext cx="6954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5E07B-E234-5929-C9B5-2511C71F4F40}"/>
              </a:ext>
            </a:extLst>
          </p:cNvPr>
          <p:cNvSpPr txBox="1"/>
          <p:nvPr/>
        </p:nvSpPr>
        <p:spPr>
          <a:xfrm>
            <a:off x="30306" y="-4465"/>
            <a:ext cx="779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273-360 degree kelvin</a:t>
            </a:r>
            <a:endParaRPr lang="en-Z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95C189E-026B-8387-C8B8-1240FBCA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B0FC439-4D54-B7D4-BF3A-95F7F01AA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20F38228-949D-ABFA-9D5A-4713E5DB7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8AD8893F-2977-C582-2D83-D42D2DBF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F8C07A-08CE-21AD-17DB-55517FE78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87E784B-E743-40BD-1C6A-9E7DB36CE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22FEFFF-91CE-A684-E82C-E778CDD0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03B87D2-C3DF-1B36-0C97-6D36DF8C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49AE632-A93F-F820-3AD6-A01E0A92F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226F22BC-7292-AA05-3934-3A74A92F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D4D11BA-3F8E-41FE-7B0C-5DFA58386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4217"/>
          <a:stretch/>
        </p:blipFill>
        <p:spPr>
          <a:xfrm>
            <a:off x="0" y="5779153"/>
            <a:ext cx="12192000" cy="1078847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B87880B6-BE6E-44F6-A366-F4C7CEACD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BA02A4-7CCE-43CE-B93C-D4D5E89BD055}"/>
              </a:ext>
            </a:extLst>
          </p:cNvPr>
          <p:cNvSpPr/>
          <p:nvPr/>
        </p:nvSpPr>
        <p:spPr>
          <a:xfrm>
            <a:off x="3575720" y="4722168"/>
            <a:ext cx="4079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/>
              <a:t>Fig</a:t>
            </a:r>
            <a:r>
              <a:rPr lang="fr-FR" sz="2400" b="1" dirty="0"/>
              <a:t> 8: </a:t>
            </a:r>
            <a:r>
              <a:rPr lang="fr-FR" sz="2400" b="1" dirty="0" err="1"/>
              <a:t>Series</a:t>
            </a:r>
            <a:r>
              <a:rPr lang="fr-FR" sz="2400" b="1" dirty="0"/>
              <a:t> </a:t>
            </a:r>
            <a:r>
              <a:rPr lang="en-ZA" sz="2400" b="1" dirty="0"/>
              <a:t>Resistance</a:t>
            </a:r>
            <a:endParaRPr lang="fr-FR" sz="2400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4F153C1-F4BA-4ECC-8136-65D6E58111EF}"/>
              </a:ext>
            </a:extLst>
          </p:cNvPr>
          <p:cNvSpPr/>
          <p:nvPr/>
        </p:nvSpPr>
        <p:spPr>
          <a:xfrm>
            <a:off x="653563" y="1017008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Mg/PANI/FTO</a:t>
            </a:r>
          </a:p>
          <a:p>
            <a:pPr algn="ctr"/>
            <a:r>
              <a:rPr lang="en-ZA" sz="1600" b="1" dirty="0"/>
              <a:t> [Fig 8(a)]</a:t>
            </a:r>
            <a:endParaRPr lang="fr-FR" sz="16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9FBBAE-2FD3-4883-967E-095C88A49870}"/>
              </a:ext>
            </a:extLst>
          </p:cNvPr>
          <p:cNvSpPr/>
          <p:nvPr/>
        </p:nvSpPr>
        <p:spPr>
          <a:xfrm>
            <a:off x="4727848" y="981466"/>
            <a:ext cx="2554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Mg/Graphene/PANI/FTO</a:t>
            </a:r>
          </a:p>
          <a:p>
            <a:pPr algn="ctr"/>
            <a:r>
              <a:rPr lang="en-ZA" sz="1600" b="1" dirty="0"/>
              <a:t> [Fig 8(b)]</a:t>
            </a:r>
            <a:endParaRPr lang="fr-FR" sz="1600" b="1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46F2899-0E77-419C-9D0F-9AA9326C8F92}"/>
              </a:ext>
            </a:extLst>
          </p:cNvPr>
          <p:cNvSpPr/>
          <p:nvPr/>
        </p:nvSpPr>
        <p:spPr>
          <a:xfrm>
            <a:off x="9119864" y="895350"/>
            <a:ext cx="2554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Mg/PANI/Graphene/FTO </a:t>
            </a:r>
          </a:p>
          <a:p>
            <a:pPr algn="ctr"/>
            <a:r>
              <a:rPr lang="en-ZA" sz="1600" b="1" dirty="0"/>
              <a:t>[Fig 8(c)]</a:t>
            </a:r>
            <a:endParaRPr lang="fr-FR" sz="1600" b="1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24348FD-4DF8-4B59-9D8D-91919E406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237AE6-758F-4041-866A-4F1096250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" y="1726283"/>
            <a:ext cx="3777617" cy="27796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01C73F-D4E9-4109-9738-C573A08FF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15" y="1723398"/>
            <a:ext cx="3888432" cy="2782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E391C0-F033-43A1-88AF-DF6768680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39" y="1646940"/>
            <a:ext cx="4048268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C76A3-EDA2-E2F3-ABB4-7BE9BFE9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CE31040-9EA8-990E-6CBD-7935AA1E4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E9E1AB-726A-155D-8FD1-930C9538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9A0FC5-192C-57A9-4943-17EAB13931C2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C5C697-1EBF-1848-D397-B0508D8969A5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AFFB6-B3D6-A12C-659F-30F4B1580F05}"/>
              </a:ext>
            </a:extLst>
          </p:cNvPr>
          <p:cNvSpPr txBox="1"/>
          <p:nvPr/>
        </p:nvSpPr>
        <p:spPr>
          <a:xfrm>
            <a:off x="11496600" y="5158933"/>
            <a:ext cx="6954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5E07B-E234-5929-C9B5-2511C71F4F40}"/>
              </a:ext>
            </a:extLst>
          </p:cNvPr>
          <p:cNvSpPr txBox="1"/>
          <p:nvPr/>
        </p:nvSpPr>
        <p:spPr>
          <a:xfrm>
            <a:off x="30306" y="-4465"/>
            <a:ext cx="779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273-360 degree kelvin</a:t>
            </a:r>
            <a:endParaRPr lang="en-Z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95C189E-026B-8387-C8B8-1240FBCA4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20F38228-949D-ABFA-9D5A-4713E5DB7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8AD8893F-2977-C582-2D83-D42D2DBF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87E784B-E743-40BD-1C6A-9E7DB36CE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22FEFFF-91CE-A684-E82C-E778CDD0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03B87D2-C3DF-1B36-0C97-6D36DF8CE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49AE632-A93F-F820-3AD6-A01E0A92F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226F22BC-7292-AA05-3934-3A74A92F5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D4D11BA-3F8E-41FE-7B0C-5DFA58386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4217"/>
          <a:stretch/>
        </p:blipFill>
        <p:spPr>
          <a:xfrm>
            <a:off x="0" y="5779153"/>
            <a:ext cx="12192000" cy="1078847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E57C194C-0A39-4593-AE94-9D3B85BA8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33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5C38B1F6-FA57-4B14-9EB1-138EEB32E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064" y="5172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2D07F1DD-7674-4147-8181-6425F5F1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456" y="5467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BA02A4-7CCE-43CE-B93C-D4D5E89BD055}"/>
              </a:ext>
            </a:extLst>
          </p:cNvPr>
          <p:cNvSpPr/>
          <p:nvPr/>
        </p:nvSpPr>
        <p:spPr>
          <a:xfrm>
            <a:off x="3293720" y="4793779"/>
            <a:ext cx="5350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/>
              <a:t>Fig</a:t>
            </a:r>
            <a:r>
              <a:rPr lang="fr-FR" sz="2400" b="1" dirty="0"/>
              <a:t> 9: </a:t>
            </a:r>
            <a:r>
              <a:rPr lang="en-ZA" sz="2400" b="1" dirty="0"/>
              <a:t>Reverse saturation current</a:t>
            </a:r>
            <a:endParaRPr lang="fr-FR" sz="2400" b="1" dirty="0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5CD89E49-0EED-4078-B282-1DD7A2957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9736" y="5324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4F153C1-F4BA-4ECC-8136-65D6E58111EF}"/>
              </a:ext>
            </a:extLst>
          </p:cNvPr>
          <p:cNvSpPr/>
          <p:nvPr/>
        </p:nvSpPr>
        <p:spPr>
          <a:xfrm>
            <a:off x="795096" y="1045228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Mg/PANI/FTO</a:t>
            </a:r>
          </a:p>
          <a:p>
            <a:pPr algn="ctr"/>
            <a:r>
              <a:rPr lang="en-ZA" sz="1600" b="1" dirty="0"/>
              <a:t> [Fig 9(a)]</a:t>
            </a:r>
            <a:endParaRPr lang="fr-FR" sz="16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9FBBAE-2FD3-4883-967E-095C88A49870}"/>
              </a:ext>
            </a:extLst>
          </p:cNvPr>
          <p:cNvSpPr/>
          <p:nvPr/>
        </p:nvSpPr>
        <p:spPr>
          <a:xfrm>
            <a:off x="4901102" y="1045228"/>
            <a:ext cx="2554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Mg/Graphene/PANI/FTO</a:t>
            </a:r>
          </a:p>
          <a:p>
            <a:pPr algn="ctr"/>
            <a:r>
              <a:rPr lang="en-ZA" sz="1600" b="1" dirty="0"/>
              <a:t> [Fig 9(b)]</a:t>
            </a:r>
            <a:endParaRPr lang="fr-FR" sz="1600" b="1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46F2899-0E77-419C-9D0F-9AA9326C8F92}"/>
              </a:ext>
            </a:extLst>
          </p:cNvPr>
          <p:cNvSpPr/>
          <p:nvPr/>
        </p:nvSpPr>
        <p:spPr>
          <a:xfrm>
            <a:off x="8941889" y="1090638"/>
            <a:ext cx="2554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b="1" dirty="0"/>
              <a:t>Mg/PANI/Graphene/FTO </a:t>
            </a:r>
          </a:p>
          <a:p>
            <a:pPr algn="ctr"/>
            <a:r>
              <a:rPr lang="en-ZA" sz="1600" b="1" dirty="0"/>
              <a:t>[Fig 9(c)]</a:t>
            </a:r>
            <a:endParaRPr lang="fr-FR" sz="1600" b="1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24348FD-4DF8-4B59-9D8D-91919E406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1C79F7-413A-4355-8A76-D96492DF8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" y="1733677"/>
            <a:ext cx="3890325" cy="288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B57421D-DB8C-484E-8939-2ADA091DC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02" y="1684575"/>
            <a:ext cx="4032140" cy="2916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54A005-1D35-4406-8CCD-CB0DD4F06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99" y="1648575"/>
            <a:ext cx="4047089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3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92F1-C0D2-8B94-1B5A-357C7214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B21631-8B30-1FE3-BB58-266C491D8E07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C8C45E8-FAAE-F407-6617-E190FABB1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7196"/>
            <a:ext cx="12181309" cy="1238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4D577D-0524-4B9D-BE09-69BB8489537E}"/>
              </a:ext>
            </a:extLst>
          </p:cNvPr>
          <p:cNvSpPr txBox="1"/>
          <p:nvPr/>
        </p:nvSpPr>
        <p:spPr>
          <a:xfrm>
            <a:off x="11554394" y="5085184"/>
            <a:ext cx="66228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13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82AB67-C0CB-41A8-93D1-335198EA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034800-C6A0-4D73-9613-2A7AC54A9311}"/>
              </a:ext>
            </a:extLst>
          </p:cNvPr>
          <p:cNvSpPr txBox="1"/>
          <p:nvPr/>
        </p:nvSpPr>
        <p:spPr>
          <a:xfrm>
            <a:off x="2927648" y="215611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Conclusion and </a:t>
            </a:r>
            <a:r>
              <a:rPr lang="en-Z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Acknowledgment</a:t>
            </a:r>
            <a:endParaRPr lang="en-ZA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F3EFD8-8AA7-4025-8718-973AFBDA99EC}"/>
              </a:ext>
            </a:extLst>
          </p:cNvPr>
          <p:cNvSpPr txBox="1"/>
          <p:nvPr/>
        </p:nvSpPr>
        <p:spPr>
          <a:xfrm>
            <a:off x="274276" y="1437085"/>
            <a:ext cx="1179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dirty="0"/>
              <a:t>The FTO/PANI/Mg reference device establishes a well-defined Schottky junction with a moderate barrier height and low reverse saturation current governed by the PANI/Mg interface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00229-21A8-4E1F-BD4F-9DBE9CBB7E82}"/>
              </a:ext>
            </a:extLst>
          </p:cNvPr>
          <p:cNvSpPr txBox="1"/>
          <p:nvPr/>
        </p:nvSpPr>
        <p:spPr>
          <a:xfrm>
            <a:off x="274276" y="2335120"/>
            <a:ext cx="1179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dirty="0"/>
              <a:t>Inserting GO directly at the metal contact (FTO/PANI/GO/Mg) minimises the Schottky barrier through band realignment, offers the highest reverse saturation current and therefore the highest recombination.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AEB52-5C64-4C73-8E39-8F58C86B08A6}"/>
              </a:ext>
            </a:extLst>
          </p:cNvPr>
          <p:cNvSpPr txBox="1"/>
          <p:nvPr/>
        </p:nvSpPr>
        <p:spPr>
          <a:xfrm>
            <a:off x="306941" y="3280552"/>
            <a:ext cx="11798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dirty="0"/>
              <a:t>Repositioning GO to the substrate side (FTO/GO/PANI/Mg) preserves the PANI/Mg Schottky junction, restoring a larger barrier height and suppressed reverse leakage comparable to the reference device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92F1-C0D2-8B94-1B5A-357C7214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B21631-8B30-1FE3-BB58-266C491D8E07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C8C45E8-FAAE-F407-6617-E190FABB1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7196"/>
            <a:ext cx="12181309" cy="1238423"/>
          </a:xfrm>
          <a:prstGeom prst="rect">
            <a:avLst/>
          </a:prstGeom>
        </p:spPr>
      </p:pic>
      <p:pic>
        <p:nvPicPr>
          <p:cNvPr id="9" name="Picture 9" descr="A group of men standing in front of solar panels&#10;&#10;Description automatically generated">
            <a:extLst>
              <a:ext uri="{FF2B5EF4-FFF2-40B4-BE49-F238E27FC236}">
                <a16:creationId xmlns:a16="http://schemas.microsoft.com/office/drawing/2014/main" id="{0058B886-1BD5-D610-2FD6-E518B89BE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477"/>
            <a:ext cx="8136904" cy="574101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256240" y="2410866"/>
            <a:ext cx="352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PV </a:t>
            </a:r>
            <a:r>
              <a:rPr lang="en-ZA" sz="2400" b="1" dirty="0" err="1"/>
              <a:t>Nanocomposite</a:t>
            </a:r>
            <a:r>
              <a:rPr lang="en-ZA" sz="2400" b="1" dirty="0"/>
              <a:t> Research Group</a:t>
            </a:r>
            <a:endParaRPr lang="fr-FR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D577D-0524-4B9D-BE09-69BB8489537E}"/>
              </a:ext>
            </a:extLst>
          </p:cNvPr>
          <p:cNvSpPr txBox="1"/>
          <p:nvPr/>
        </p:nvSpPr>
        <p:spPr>
          <a:xfrm>
            <a:off x="11554394" y="5085184"/>
            <a:ext cx="66228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14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82AB67-C0CB-41A8-93D1-335198EA7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92F1-C0D2-8B94-1B5A-357C7214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B21631-8B30-1FE3-BB58-266C491D8E07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27005-FDEF-DACC-6E5A-0B45D8364517}"/>
              </a:ext>
            </a:extLst>
          </p:cNvPr>
          <p:cNvSpPr txBox="1"/>
          <p:nvPr/>
        </p:nvSpPr>
        <p:spPr>
          <a:xfrm>
            <a:off x="11496600" y="5067811"/>
            <a:ext cx="6954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13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C8C45E8-FAAE-F407-6617-E190FABB1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B5A177D1-45A1-2F85-0D66-185DC414F8D5}"/>
              </a:ext>
            </a:extLst>
          </p:cNvPr>
          <p:cNvSpPr txBox="1"/>
          <p:nvPr/>
        </p:nvSpPr>
        <p:spPr>
          <a:xfrm>
            <a:off x="263352" y="16146"/>
            <a:ext cx="574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Z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Conclusion and limitations of the model</a:t>
            </a:r>
            <a:endParaRPr lang="en-ZA" sz="2400" b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7196"/>
            <a:ext cx="12181309" cy="1238423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138C90C-C1C9-85BD-88F6-D7E94B0ED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5880407"/>
            <a:ext cx="2315596" cy="792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91" y="0"/>
            <a:ext cx="12202692" cy="6895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B61BA4-A4D4-443E-9001-AF41C4A2E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91789"/>
            <a:ext cx="2376264" cy="16491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BE1B11-B2DC-4837-A032-BF00F8D24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4409" y="61029"/>
            <a:ext cx="2717492" cy="16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8E312-EB6C-FEA3-B345-B34B2219E547}"/>
              </a:ext>
            </a:extLst>
          </p:cNvPr>
          <p:cNvSpPr txBox="1"/>
          <p:nvPr/>
        </p:nvSpPr>
        <p:spPr>
          <a:xfrm>
            <a:off x="335360" y="-9939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64444-5269-43D5-B53B-330D66D0041B}"/>
              </a:ext>
            </a:extLst>
          </p:cNvPr>
          <p:cNvSpPr txBox="1"/>
          <p:nvPr/>
        </p:nvSpPr>
        <p:spPr>
          <a:xfrm>
            <a:off x="497631" y="836561"/>
            <a:ext cx="910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Overview of Schottky diodes and their application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63D8C-530C-3462-4C85-80C791C73F6D}"/>
              </a:ext>
            </a:extLst>
          </p:cNvPr>
          <p:cNvSpPr txBox="1"/>
          <p:nvPr/>
        </p:nvSpPr>
        <p:spPr>
          <a:xfrm>
            <a:off x="479377" y="2852936"/>
            <a:ext cx="887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Z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Presentation of </a:t>
            </a:r>
            <a:r>
              <a:rPr lang="en-Z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Schottky Diodes Architecture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588C92-4B79-A8C6-BB14-B6368857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392AB5-8ACB-1A79-230F-F6824B5D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FBE1-C349-D068-1832-59315870111F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6D4C6-8EC2-F290-AD33-E022B47DB1D6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53642-428C-D094-43C5-32A27E763916}"/>
              </a:ext>
            </a:extLst>
          </p:cNvPr>
          <p:cNvSpPr txBox="1"/>
          <p:nvPr/>
        </p:nvSpPr>
        <p:spPr>
          <a:xfrm>
            <a:off x="11688097" y="5174157"/>
            <a:ext cx="447675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31DF84-A618-90EE-B06F-C305A5038C82}"/>
              </a:ext>
            </a:extLst>
          </p:cNvPr>
          <p:cNvSpPr txBox="1"/>
          <p:nvPr/>
        </p:nvSpPr>
        <p:spPr>
          <a:xfrm>
            <a:off x="264440" y="4926986"/>
            <a:ext cx="532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Conclusion and </a:t>
            </a:r>
            <a:r>
              <a:rPr lang="en-Z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Acknowledgment</a:t>
            </a:r>
            <a:endParaRPr lang="en-Z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79F56-3D39-C0E3-D13A-BBB88A207FA5}"/>
              </a:ext>
            </a:extLst>
          </p:cNvPr>
          <p:cNvSpPr txBox="1"/>
          <p:nvPr/>
        </p:nvSpPr>
        <p:spPr>
          <a:xfrm>
            <a:off x="263352" y="239127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Methodology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24140C-A326-4524-3F57-1045B7708353}"/>
              </a:ext>
            </a:extLst>
          </p:cNvPr>
          <p:cNvSpPr txBox="1"/>
          <p:nvPr/>
        </p:nvSpPr>
        <p:spPr>
          <a:xfrm>
            <a:off x="244768" y="433548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  <a:endParaRPr lang="en-Z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6FD37B-789D-29DC-E3FF-FC56992E3816}"/>
              </a:ext>
            </a:extLst>
          </p:cNvPr>
          <p:cNvSpPr txBox="1"/>
          <p:nvPr/>
        </p:nvSpPr>
        <p:spPr>
          <a:xfrm>
            <a:off x="479376" y="3342025"/>
            <a:ext cx="912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the mathematical model of a Schottky diode.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B21B8-D7D0-ADCE-F77B-B88AA0818116}"/>
              </a:ext>
            </a:extLst>
          </p:cNvPr>
          <p:cNvSpPr txBox="1"/>
          <p:nvPr/>
        </p:nvSpPr>
        <p:spPr>
          <a:xfrm>
            <a:off x="263352" y="47667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BA6E2-4973-0F05-120B-FCD76B334AC7}"/>
              </a:ext>
            </a:extLst>
          </p:cNvPr>
          <p:cNvSpPr txBox="1"/>
          <p:nvPr/>
        </p:nvSpPr>
        <p:spPr>
          <a:xfrm>
            <a:off x="497631" y="1357015"/>
            <a:ext cx="617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Limitations of the existing Schottky diodes.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t="5815"/>
          <a:stretch/>
        </p:blipFill>
        <p:spPr>
          <a:xfrm>
            <a:off x="35371" y="5805265"/>
            <a:ext cx="12181309" cy="11521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C2FEED-410B-4C82-A5D0-003E1869791F}"/>
              </a:ext>
            </a:extLst>
          </p:cNvPr>
          <p:cNvSpPr txBox="1"/>
          <p:nvPr/>
        </p:nvSpPr>
        <p:spPr>
          <a:xfrm>
            <a:off x="551384" y="18448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Perspective of a Novel Schottky Diodes Architecture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99763-6CDD-4646-AFF0-207BAA740BB5}"/>
              </a:ext>
            </a:extLst>
          </p:cNvPr>
          <p:cNvSpPr txBox="1"/>
          <p:nvPr/>
        </p:nvSpPr>
        <p:spPr>
          <a:xfrm>
            <a:off x="472342" y="3857581"/>
            <a:ext cx="912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Workflow of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technique of the electrical parameters.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AB0515-B750-4D79-A99B-5E7F16990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2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8E312-EB6C-FEA3-B345-B34B2219E547}"/>
              </a:ext>
            </a:extLst>
          </p:cNvPr>
          <p:cNvSpPr txBox="1"/>
          <p:nvPr/>
        </p:nvSpPr>
        <p:spPr>
          <a:xfrm>
            <a:off x="132593" y="391992"/>
            <a:ext cx="702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Overview of Schottky diodes and their application</a:t>
            </a:r>
            <a:endParaRPr lang="en-ZA" sz="24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588C92-4B79-A8C6-BB14-B6368857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392AB5-8ACB-1A79-230F-F6824B5D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FBE1-C349-D068-1832-59315870111F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6D4C6-8EC2-F290-AD33-E022B47DB1D6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53642-428C-D094-43C5-32A27E763916}"/>
              </a:ext>
            </a:extLst>
          </p:cNvPr>
          <p:cNvSpPr txBox="1"/>
          <p:nvPr/>
        </p:nvSpPr>
        <p:spPr>
          <a:xfrm>
            <a:off x="11744325" y="5257800"/>
            <a:ext cx="447675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8CF31-D331-5629-491D-7404FACC96BC}"/>
              </a:ext>
            </a:extLst>
          </p:cNvPr>
          <p:cNvSpPr txBox="1"/>
          <p:nvPr/>
        </p:nvSpPr>
        <p:spPr>
          <a:xfrm>
            <a:off x="0" y="2975978"/>
            <a:ext cx="444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Commercialised Schottky diode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14674-E575-7EE0-6791-C4E7FDE445CD}"/>
              </a:ext>
            </a:extLst>
          </p:cNvPr>
          <p:cNvSpPr txBox="1"/>
          <p:nvPr/>
        </p:nvSpPr>
        <p:spPr>
          <a:xfrm>
            <a:off x="7141077" y="2771383"/>
            <a:ext cx="374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Schottky diode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schematic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320C3-0CF1-1D3C-0ED0-4406F87E5E0C}"/>
              </a:ext>
            </a:extLst>
          </p:cNvPr>
          <p:cNvSpPr txBox="1"/>
          <p:nvPr/>
        </p:nvSpPr>
        <p:spPr>
          <a:xfrm>
            <a:off x="257616" y="-26605"/>
            <a:ext cx="317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</a:t>
            </a:r>
            <a:endParaRPr lang="en-ZA" sz="2800" b="1" dirty="0">
              <a:solidFill>
                <a:srgbClr val="FF000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t="5580"/>
          <a:stretch/>
        </p:blipFill>
        <p:spPr>
          <a:xfrm>
            <a:off x="0" y="5805264"/>
            <a:ext cx="12181309" cy="109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EE96EB-38AB-4E87-B742-FBE1ECA110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7"/>
          <a:stretch/>
        </p:blipFill>
        <p:spPr>
          <a:xfrm>
            <a:off x="175806" y="878497"/>
            <a:ext cx="3117666" cy="18266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C8E82EF-F9AE-45A0-9D6F-199129F13198}"/>
              </a:ext>
            </a:extLst>
          </p:cNvPr>
          <p:cNvSpPr txBox="1"/>
          <p:nvPr/>
        </p:nvSpPr>
        <p:spPr>
          <a:xfrm>
            <a:off x="89267" y="3649257"/>
            <a:ext cx="5214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1-Very fast switching compared to PN</a:t>
            </a:r>
          </a:p>
          <a:p>
            <a:r>
              <a:rPr lang="en-Z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junction diode</a:t>
            </a:r>
          </a:p>
          <a:p>
            <a:r>
              <a:rPr lang="en-Z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2-Ideal for high-frequency applications</a:t>
            </a:r>
          </a:p>
          <a:p>
            <a:r>
              <a:rPr lang="en-Z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for low-voltage applications</a:t>
            </a:r>
          </a:p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compared to PN junction diode</a:t>
            </a:r>
          </a:p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4-Low power loss</a:t>
            </a:r>
            <a:endParaRPr lang="en-Z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A74237-B25E-4455-86C0-4848DF9F5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060" y="132102"/>
            <a:ext cx="3742939" cy="252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9B2F065-3465-4BD8-BF1F-6EC280171359}"/>
              </a:ext>
            </a:extLst>
          </p:cNvPr>
          <p:cNvSpPr txBox="1"/>
          <p:nvPr/>
        </p:nvSpPr>
        <p:spPr>
          <a:xfrm>
            <a:off x="5519936" y="3427365"/>
            <a:ext cx="230115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7C3C5A-C0E9-46AE-8224-40540ACE7BCF}"/>
              </a:ext>
            </a:extLst>
          </p:cNvPr>
          <p:cNvSpPr/>
          <p:nvPr/>
        </p:nvSpPr>
        <p:spPr>
          <a:xfrm>
            <a:off x="5519936" y="3803582"/>
            <a:ext cx="583872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1-Rectifiers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2-Sensors( Photodetector)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3-Solar cells (Hole and electron transport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layer for </a:t>
            </a:r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perovskite solar cell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14C560-D49B-4509-BB66-0F1C7E885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1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EADF3-12EC-096C-58E1-53CEE904C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483C3C-8BE9-D95D-0E21-B841C588F247}"/>
              </a:ext>
            </a:extLst>
          </p:cNvPr>
          <p:cNvSpPr txBox="1"/>
          <p:nvPr/>
        </p:nvSpPr>
        <p:spPr>
          <a:xfrm>
            <a:off x="407368" y="35877"/>
            <a:ext cx="605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r>
              <a:rPr lang="en-Z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Limitations of the existing Schottky diodes.</a:t>
            </a:r>
            <a:endParaRPr lang="en-ZA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C38323-4142-656D-2E95-8A96B8487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5752D9-883B-7506-DF14-74308FADF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09CF19-6CFB-78CB-F6F7-FD0ECA1C3912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EB293-C4EB-53BF-9ABD-890EFD74DED5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46105-BF2C-920D-A1E5-5A23D90CB8A6}"/>
              </a:ext>
            </a:extLst>
          </p:cNvPr>
          <p:cNvSpPr txBox="1"/>
          <p:nvPr/>
        </p:nvSpPr>
        <p:spPr>
          <a:xfrm>
            <a:off x="11744325" y="5157192"/>
            <a:ext cx="447675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3</a:t>
            </a:r>
          </a:p>
        </p:txBody>
      </p:sp>
      <p:sp>
        <p:nvSpPr>
          <p:cNvPr id="11" name="ZoneTexte 31">
            <a:extLst>
              <a:ext uri="{FF2B5EF4-FFF2-40B4-BE49-F238E27FC236}">
                <a16:creationId xmlns:a16="http://schemas.microsoft.com/office/drawing/2014/main" id="{C8D6CA9A-A9F1-EFE4-3CEE-3A651987161F}"/>
              </a:ext>
            </a:extLst>
          </p:cNvPr>
          <p:cNvSpPr txBox="1"/>
          <p:nvPr/>
        </p:nvSpPr>
        <p:spPr>
          <a:xfrm>
            <a:off x="899976" y="4687020"/>
            <a:ext cx="5068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Standard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perovskite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6D99C8-69C3-EC1F-CF2B-B8671486F021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5300198" y="2895268"/>
            <a:ext cx="1891746" cy="40574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3"/>
          <a:srcRect t="5580"/>
          <a:stretch/>
        </p:blipFill>
        <p:spPr>
          <a:xfrm>
            <a:off x="10691" y="5767260"/>
            <a:ext cx="12181309" cy="110202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6C07A1A-296E-4986-B4A9-F1F2CAAB2D87}"/>
              </a:ext>
            </a:extLst>
          </p:cNvPr>
          <p:cNvSpPr txBox="1"/>
          <p:nvPr/>
        </p:nvSpPr>
        <p:spPr>
          <a:xfrm>
            <a:off x="7032104" y="1681644"/>
            <a:ext cx="200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  <a:r>
              <a:rPr lang="en-Z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82B629B-F1EA-48EA-ABCC-8B96B0635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211" y="653331"/>
            <a:ext cx="2927569" cy="38160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AE8D5C26-E6C1-4CD6-86E5-168747FD5A62}"/>
              </a:ext>
            </a:extLst>
          </p:cNvPr>
          <p:cNvSpPr/>
          <p:nvPr/>
        </p:nvSpPr>
        <p:spPr>
          <a:xfrm>
            <a:off x="1559496" y="2878905"/>
            <a:ext cx="3945700" cy="1655437"/>
          </a:xfrm>
          <a:prstGeom prst="ellipse">
            <a:avLst/>
          </a:prstGeom>
          <a:noFill/>
          <a:ln w="793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noFill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19C65B-3A74-4B70-9E9A-7BA2378AE440}"/>
              </a:ext>
            </a:extLst>
          </p:cNvPr>
          <p:cNvSpPr txBox="1"/>
          <p:nvPr/>
        </p:nvSpPr>
        <p:spPr>
          <a:xfrm>
            <a:off x="7191944" y="2233548"/>
            <a:ext cx="5000056" cy="1323439"/>
          </a:xfrm>
          <a:prstGeom prst="rect">
            <a:avLst/>
          </a:prstGeom>
          <a:noFill/>
          <a:ln w="730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1-Leakage and instability</a:t>
            </a:r>
          </a:p>
          <a:p>
            <a:r>
              <a:rPr lang="en-Z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tunability of barrier height</a:t>
            </a:r>
          </a:p>
          <a:p>
            <a:r>
              <a:rPr lang="en-Z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Expensive material</a:t>
            </a:r>
          </a:p>
          <a:p>
            <a:r>
              <a:rPr lang="en-Z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4-Poor extraction power of hole.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062164-17D5-4313-904A-2A458FA66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A588C92-4B79-A8C6-BB14-B6368857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392AB5-8ACB-1A79-230F-F6824B5D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FBE1-C349-D068-1832-59315870111F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6D4C6-8EC2-F290-AD33-E022B47DB1D6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53642-428C-D094-43C5-32A27E763916}"/>
              </a:ext>
            </a:extLst>
          </p:cNvPr>
          <p:cNvSpPr txBox="1"/>
          <p:nvPr/>
        </p:nvSpPr>
        <p:spPr>
          <a:xfrm>
            <a:off x="11744325" y="5257800"/>
            <a:ext cx="447675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54EC3-0593-59DD-9856-976F48B6918C}"/>
              </a:ext>
            </a:extLst>
          </p:cNvPr>
          <p:cNvSpPr txBox="1"/>
          <p:nvPr/>
        </p:nvSpPr>
        <p:spPr>
          <a:xfrm>
            <a:off x="479376" y="11199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Z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of Novel Schottky diodes Architecture</a:t>
            </a:r>
            <a:endParaRPr lang="en-Z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t="5580"/>
          <a:stretch/>
        </p:blipFill>
        <p:spPr>
          <a:xfrm>
            <a:off x="10691" y="5804781"/>
            <a:ext cx="12181309" cy="11349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AEA2C4-8AE3-4A52-A8D5-8D4762BAA275}"/>
              </a:ext>
            </a:extLst>
          </p:cNvPr>
          <p:cNvSpPr/>
          <p:nvPr/>
        </p:nvSpPr>
        <p:spPr>
          <a:xfrm>
            <a:off x="3913421" y="606853"/>
            <a:ext cx="6359043" cy="1200329"/>
          </a:xfrm>
          <a:prstGeom prst="rect">
            <a:avLst/>
          </a:prstGeom>
          <a:ln w="76200"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r>
              <a:rPr lang="en-Z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Architecture 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Polyaniline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PANI)/Graphene heterojunction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Magnesium contact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AC26C5-A492-4CFD-B72B-46C56AF1A2AB}"/>
              </a:ext>
            </a:extLst>
          </p:cNvPr>
          <p:cNvSpPr/>
          <p:nvPr/>
        </p:nvSpPr>
        <p:spPr>
          <a:xfrm>
            <a:off x="39545" y="2058427"/>
            <a:ext cx="2980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PANI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50B9D8-3143-4B56-AA9C-7DE5B738AAAD}"/>
              </a:ext>
            </a:extLst>
          </p:cNvPr>
          <p:cNvSpPr/>
          <p:nvPr/>
        </p:nvSpPr>
        <p:spPr>
          <a:xfrm>
            <a:off x="52617" y="2459504"/>
            <a:ext cx="6187401" cy="1938992"/>
          </a:xfrm>
          <a:prstGeom prst="rect">
            <a:avLst/>
          </a:prstGeom>
          <a:ln w="57150"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1-Easy to synthesize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2-Low-cost compared to the 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Hole transport layer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3-Highly thermal stable.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4-Organic material (Environmentally friendly).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5E4566-DF19-4634-8ED0-CEABB21E180A}"/>
              </a:ext>
            </a:extLst>
          </p:cNvPr>
          <p:cNvSpPr/>
          <p:nvPr/>
        </p:nvSpPr>
        <p:spPr>
          <a:xfrm>
            <a:off x="7248128" y="1983121"/>
            <a:ext cx="361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Inconvenient of PANI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30D72A-9495-401A-8954-46D26782DC7F}"/>
              </a:ext>
            </a:extLst>
          </p:cNvPr>
          <p:cNvSpPr/>
          <p:nvPr/>
        </p:nvSpPr>
        <p:spPr>
          <a:xfrm>
            <a:off x="7216350" y="2428637"/>
            <a:ext cx="4525144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1-Low mobility (electron and hole)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2-Low barrier height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3-Low extraction power (does not block the electron efficiently)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0D9B8C-F07E-407F-BB18-FF0493550D92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6240018" y="3998297"/>
            <a:ext cx="1800198" cy="81619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A7473DDE-9006-466B-9416-1C4BC65F0428}"/>
              </a:ext>
            </a:extLst>
          </p:cNvPr>
          <p:cNvSpPr/>
          <p:nvPr/>
        </p:nvSpPr>
        <p:spPr>
          <a:xfrm>
            <a:off x="1194339" y="4814494"/>
            <a:ext cx="10091357" cy="46166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of Graphene: Improve the main role of PANI as Hole transport layer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00191F-CDD5-45D7-9402-28F61E9BC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8E312-EB6C-FEA3-B345-B34B2219E547}"/>
              </a:ext>
            </a:extLst>
          </p:cNvPr>
          <p:cNvSpPr txBox="1"/>
          <p:nvPr/>
        </p:nvSpPr>
        <p:spPr>
          <a:xfrm>
            <a:off x="335359" y="-26038"/>
            <a:ext cx="273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Methodology</a:t>
            </a:r>
            <a:endParaRPr lang="en-ZA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588C92-4B79-A8C6-BB14-B6368857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392AB5-8ACB-1A79-230F-F6824B5D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FBE1-C349-D068-1832-59315870111F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6D4C6-8EC2-F290-AD33-E022B47DB1D6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53642-428C-D094-43C5-32A27E763916}"/>
              </a:ext>
            </a:extLst>
          </p:cNvPr>
          <p:cNvSpPr txBox="1"/>
          <p:nvPr/>
        </p:nvSpPr>
        <p:spPr>
          <a:xfrm>
            <a:off x="11744325" y="5257800"/>
            <a:ext cx="447675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F5444-9720-B2B6-0215-C97557A07B46}"/>
              </a:ext>
            </a:extLst>
          </p:cNvPr>
          <p:cNvSpPr txBox="1"/>
          <p:nvPr/>
        </p:nvSpPr>
        <p:spPr>
          <a:xfrm>
            <a:off x="335359" y="485747"/>
            <a:ext cx="734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</a:t>
            </a:r>
            <a:r>
              <a:rPr lang="en-Z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Presentation of </a:t>
            </a:r>
            <a:r>
              <a:rPr lang="en-Z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Schottky Diodes Architecture 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C0DDF22-052D-0D23-CC55-75355867B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71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5D838B21-EE75-5AB6-ED2D-C023D133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A0208B4-AFE0-8326-A016-72D0D418E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2B355591-5188-E2C5-B2C9-5ECAFE2E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/>
          <a:srcRect t="5580"/>
          <a:stretch/>
        </p:blipFill>
        <p:spPr>
          <a:xfrm>
            <a:off x="10691" y="5805264"/>
            <a:ext cx="12181309" cy="105273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D68DF0-01A3-42FD-905D-906D32A5F4B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3510" y="1402491"/>
            <a:ext cx="3384217" cy="30657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7CF6D23-45A1-4907-BDEB-FAD033A279F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63143" y="1402491"/>
            <a:ext cx="3816425" cy="30657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88F5D5C-B144-434D-8E0A-89FB94E775C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694984" y="1334170"/>
            <a:ext cx="3729608" cy="31341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EF9E36-1E56-4264-9CFE-C59D74491027}"/>
              </a:ext>
            </a:extLst>
          </p:cNvPr>
          <p:cNvSpPr txBox="1"/>
          <p:nvPr/>
        </p:nvSpPr>
        <p:spPr>
          <a:xfrm>
            <a:off x="-2940" y="5130386"/>
            <a:ext cx="1164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Figure 4 : </a:t>
            </a:r>
            <a:r>
              <a:rPr lang="fr-FR" sz="1800" dirty="0"/>
              <a:t>Architecture of</a:t>
            </a:r>
            <a:r>
              <a:rPr lang="fr-FR" sz="1800" b="1" dirty="0"/>
              <a:t> </a:t>
            </a:r>
            <a:r>
              <a:rPr lang="fr-FR" sz="1800" dirty="0"/>
              <a:t>Schottky diodes </a:t>
            </a:r>
            <a:r>
              <a:rPr lang="fr-FR" sz="1800" dirty="0" err="1"/>
              <a:t>based</a:t>
            </a:r>
            <a:r>
              <a:rPr lang="fr-FR" sz="1800" dirty="0"/>
              <a:t> on </a:t>
            </a:r>
            <a:r>
              <a:rPr lang="fr-FR" sz="1800" dirty="0" err="1"/>
              <a:t>heterojunction</a:t>
            </a:r>
            <a:r>
              <a:rPr lang="fr-FR" sz="1800" dirty="0"/>
              <a:t> </a:t>
            </a:r>
            <a:r>
              <a:rPr lang="fr-FR" sz="1800" dirty="0" err="1"/>
              <a:t>polyaniline</a:t>
            </a:r>
            <a:r>
              <a:rPr lang="fr-FR" sz="1800" dirty="0"/>
              <a:t> and </a:t>
            </a:r>
            <a:r>
              <a:rPr lang="fr-FR" sz="1800" dirty="0" err="1"/>
              <a:t>graphene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Magnesium</a:t>
            </a:r>
            <a:r>
              <a:rPr lang="fr-FR" sz="1800" dirty="0"/>
              <a:t> as the contact. </a:t>
            </a:r>
            <a:r>
              <a:rPr lang="fr-FR" b="1" dirty="0">
                <a:solidFill>
                  <a:srgbClr val="FF0000"/>
                </a:solidFill>
              </a:rPr>
              <a:t>(a)</a:t>
            </a:r>
            <a:r>
              <a:rPr lang="en-ZA" b="1" dirty="0">
                <a:solidFill>
                  <a:srgbClr val="FF0000"/>
                </a:solidFill>
              </a:rPr>
              <a:t> No graphene, (b) graphene between PANI/Metal, (c) Graphene between PANI/substrate</a:t>
            </a:r>
            <a:r>
              <a:rPr lang="en-ZA" dirty="0"/>
              <a:t>.</a:t>
            </a:r>
            <a:endParaRPr lang="fr-F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11BA45-193B-4AB1-B9E5-862B6DB522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43FA9B8-CF71-43E3-BDCD-76C44BC91BA8}"/>
              </a:ext>
            </a:extLst>
          </p:cNvPr>
          <p:cNvSpPr/>
          <p:nvPr/>
        </p:nvSpPr>
        <p:spPr>
          <a:xfrm>
            <a:off x="911424" y="4518919"/>
            <a:ext cx="1835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Mg/PANI/FTO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515D16-FE8D-410B-AC73-7BD05F9FD021}"/>
              </a:ext>
            </a:extLst>
          </p:cNvPr>
          <p:cNvSpPr/>
          <p:nvPr/>
        </p:nvSpPr>
        <p:spPr>
          <a:xfrm>
            <a:off x="4350422" y="4521405"/>
            <a:ext cx="2941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Mg/Graphene/PANI/FTO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AB09ED-2112-45A3-9915-A204ECF7C7F5}"/>
              </a:ext>
            </a:extLst>
          </p:cNvPr>
          <p:cNvSpPr/>
          <p:nvPr/>
        </p:nvSpPr>
        <p:spPr>
          <a:xfrm>
            <a:off x="8130608" y="4496635"/>
            <a:ext cx="2941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solidFill>
                  <a:srgbClr val="FF0000"/>
                </a:solidFill>
              </a:rPr>
              <a:t>Mg/PANI/Graphene/FTO</a:t>
            </a:r>
          </a:p>
        </p:txBody>
      </p:sp>
    </p:spTree>
    <p:extLst>
      <p:ext uri="{BB962C8B-B14F-4D97-AF65-F5344CB8AC3E}">
        <p14:creationId xmlns:p14="http://schemas.microsoft.com/office/powerpoint/2010/main" val="347537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8E312-EB6C-FEA3-B345-B34B2219E547}"/>
              </a:ext>
            </a:extLst>
          </p:cNvPr>
          <p:cNvSpPr txBox="1"/>
          <p:nvPr/>
        </p:nvSpPr>
        <p:spPr>
          <a:xfrm>
            <a:off x="335359" y="-26038"/>
            <a:ext cx="273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Methodology</a:t>
            </a:r>
            <a:endParaRPr lang="en-ZA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588C92-4B79-A8C6-BB14-B6368857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392AB5-8ACB-1A79-230F-F6824B5D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FBE1-C349-D068-1832-59315870111F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6D4C6-8EC2-F290-AD33-E022B47DB1D6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53642-428C-D094-43C5-32A27E763916}"/>
              </a:ext>
            </a:extLst>
          </p:cNvPr>
          <p:cNvSpPr txBox="1"/>
          <p:nvPr/>
        </p:nvSpPr>
        <p:spPr>
          <a:xfrm>
            <a:off x="11744325" y="5257800"/>
            <a:ext cx="447675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F5444-9720-B2B6-0215-C97557A07B46}"/>
              </a:ext>
            </a:extLst>
          </p:cNvPr>
          <p:cNvSpPr txBox="1"/>
          <p:nvPr/>
        </p:nvSpPr>
        <p:spPr>
          <a:xfrm>
            <a:off x="335359" y="485747"/>
            <a:ext cx="813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the mathematical model of a Schottky diode.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C0DDF22-052D-0D23-CC55-75355867B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7166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5D838B21-EE75-5AB6-ED2D-C023D133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A0208B4-AFE0-8326-A016-72D0D418E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2B355591-5188-E2C5-B2C9-5ECAFE2E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/>
          <a:srcRect t="5580"/>
          <a:stretch/>
        </p:blipFill>
        <p:spPr>
          <a:xfrm>
            <a:off x="10691" y="5805264"/>
            <a:ext cx="12181309" cy="105273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B9C37A8-16F9-455C-AEB7-0BC00535F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23659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072DE09-EECA-428D-80CD-1F2779D77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3A0B50-42BF-4E06-8A88-8F2117B3D739}"/>
              </a:ext>
            </a:extLst>
          </p:cNvPr>
          <p:cNvSpPr txBox="1"/>
          <p:nvPr/>
        </p:nvSpPr>
        <p:spPr>
          <a:xfrm>
            <a:off x="47427" y="2596482"/>
            <a:ext cx="367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/>
              <a:t>SILVACO TCAD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AF7A5F-29DE-479E-919F-5AB10E1382A9}"/>
              </a:ext>
            </a:extLst>
          </p:cNvPr>
          <p:cNvSpPr txBox="1"/>
          <p:nvPr/>
        </p:nvSpPr>
        <p:spPr>
          <a:xfrm>
            <a:off x="27828" y="3209802"/>
            <a:ext cx="423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1-Continuity equations for electrons and hole charge carriers </a:t>
            </a:r>
          </a:p>
          <a:p>
            <a:r>
              <a:rPr lang="en-US" sz="2000" dirty="0"/>
              <a:t>2- Poisson equation</a:t>
            </a:r>
            <a:endParaRPr lang="en-ZA" sz="20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F43526A-D2DC-42AA-A7F6-F31654DAE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7473F6F-0674-476F-B336-23D137002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35026"/>
              </p:ext>
            </p:extLst>
          </p:nvPr>
        </p:nvGraphicFramePr>
        <p:xfrm>
          <a:off x="4260477" y="1019420"/>
          <a:ext cx="6588051" cy="4485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751">
                  <a:extLst>
                    <a:ext uri="{9D8B030D-6E8A-4147-A177-3AD203B41FA5}">
                      <a16:colId xmlns:a16="http://schemas.microsoft.com/office/drawing/2014/main" val="2750039632"/>
                    </a:ext>
                  </a:extLst>
                </a:gridCol>
                <a:gridCol w="1442226">
                  <a:extLst>
                    <a:ext uri="{9D8B030D-6E8A-4147-A177-3AD203B41FA5}">
                      <a16:colId xmlns:a16="http://schemas.microsoft.com/office/drawing/2014/main" val="4004588429"/>
                    </a:ext>
                  </a:extLst>
                </a:gridCol>
                <a:gridCol w="418289">
                  <a:extLst>
                    <a:ext uri="{9D8B030D-6E8A-4147-A177-3AD203B41FA5}">
                      <a16:colId xmlns:a16="http://schemas.microsoft.com/office/drawing/2014/main" val="2627598830"/>
                    </a:ext>
                  </a:extLst>
                </a:gridCol>
                <a:gridCol w="1235985">
                  <a:extLst>
                    <a:ext uri="{9D8B030D-6E8A-4147-A177-3AD203B41FA5}">
                      <a16:colId xmlns:a16="http://schemas.microsoft.com/office/drawing/2014/main" val="3564980251"/>
                    </a:ext>
                  </a:extLst>
                </a:gridCol>
                <a:gridCol w="1851800">
                  <a:extLst>
                    <a:ext uri="{9D8B030D-6E8A-4147-A177-3AD203B41FA5}">
                      <a16:colId xmlns:a16="http://schemas.microsoft.com/office/drawing/2014/main" val="2657337778"/>
                    </a:ext>
                  </a:extLst>
                </a:gridCol>
              </a:tblGrid>
              <a:tr h="526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Parameters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FTO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PANI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Graphene (GO)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36551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H(nm)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400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</a:rPr>
                        <a:t>200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281467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Eg(eV)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3.5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>
                          <a:effectLst/>
                        </a:rPr>
                        <a:t>2.4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2.5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337453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χ</a:t>
                      </a:r>
                      <a:r>
                        <a:rPr lang="en-ZA" sz="2000" b="1">
                          <a:effectLst/>
                        </a:rPr>
                        <a:t> (eV)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4.1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2.05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2.5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655181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ε</a:t>
                      </a:r>
                      <a:r>
                        <a:rPr lang="fr-FR" sz="2000" b="1" baseline="-25000">
                          <a:effectLst/>
                        </a:rPr>
                        <a:t>r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7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>
                          <a:effectLst/>
                        </a:rPr>
                        <a:t>3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587662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Nc (1/cm</a:t>
                      </a:r>
                      <a:r>
                        <a:rPr lang="fr-FR" sz="2000" b="1" baseline="30000">
                          <a:effectLst/>
                        </a:rPr>
                        <a:t>3</a:t>
                      </a:r>
                      <a:r>
                        <a:rPr lang="fr-FR" sz="2000" b="1">
                          <a:effectLst/>
                        </a:rPr>
                        <a:t>)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2×10</a:t>
                      </a:r>
                      <a:r>
                        <a:rPr lang="fr-FR" sz="2000" b="1" baseline="30000">
                          <a:effectLst/>
                        </a:rPr>
                        <a:t>18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2.8×10</a:t>
                      </a:r>
                      <a:r>
                        <a:rPr lang="fr-FR" sz="2000" b="1" baseline="30000">
                          <a:effectLst/>
                        </a:rPr>
                        <a:t>19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r>
                        <a:rPr lang="fr-FR" sz="2000" b="1" baseline="30000">
                          <a:effectLst/>
                        </a:rPr>
                        <a:t>21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7358901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Nv (1/cm</a:t>
                      </a:r>
                      <a:r>
                        <a:rPr lang="fr-FR" sz="2000" b="1" baseline="30000">
                          <a:effectLst/>
                        </a:rPr>
                        <a:t>3</a:t>
                      </a:r>
                      <a:r>
                        <a:rPr lang="fr-FR" sz="2000" b="1">
                          <a:effectLst/>
                        </a:rPr>
                        <a:t>)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1.8×10</a:t>
                      </a:r>
                      <a:r>
                        <a:rPr lang="fr-FR" sz="2000" b="1" baseline="30000">
                          <a:effectLst/>
                        </a:rPr>
                        <a:t>19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2×10</a:t>
                      </a:r>
                      <a:r>
                        <a:rPr lang="fr-FR" sz="2000" b="1" baseline="30000">
                          <a:effectLst/>
                        </a:rPr>
                        <a:t>19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r>
                        <a:rPr lang="fr-FR" sz="2000" b="1" baseline="30000">
                          <a:effectLst/>
                        </a:rPr>
                        <a:t>21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775816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μ</a:t>
                      </a:r>
                      <a:r>
                        <a:rPr lang="fr-FR" sz="2000" b="1" baseline="-25000">
                          <a:effectLst/>
                        </a:rPr>
                        <a:t>n</a:t>
                      </a:r>
                      <a:r>
                        <a:rPr lang="fr-FR" sz="2000" b="1">
                          <a:effectLst/>
                        </a:rPr>
                        <a:t>(cm</a:t>
                      </a:r>
                      <a:r>
                        <a:rPr lang="fr-FR" sz="2000" b="1" baseline="30000">
                          <a:effectLst/>
                        </a:rPr>
                        <a:t>2</a:t>
                      </a:r>
                      <a:r>
                        <a:rPr lang="fr-FR" sz="2000" b="1">
                          <a:effectLst/>
                        </a:rPr>
                        <a:t>/Vs)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20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r>
                        <a:rPr lang="fr-FR" sz="2000" b="1" baseline="30000">
                          <a:effectLst/>
                        </a:rPr>
                        <a:t>-4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r>
                        <a:rPr lang="fr-FR" sz="2000" b="1" baseline="30000">
                          <a:effectLst/>
                        </a:rPr>
                        <a:t>9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4856902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μ</a:t>
                      </a:r>
                      <a:r>
                        <a:rPr lang="fr-FR" sz="2000" b="1" baseline="-25000">
                          <a:effectLst/>
                        </a:rPr>
                        <a:t>p</a:t>
                      </a:r>
                      <a:r>
                        <a:rPr lang="fr-FR" sz="2000" b="1">
                          <a:effectLst/>
                        </a:rPr>
                        <a:t>(cm</a:t>
                      </a:r>
                      <a:r>
                        <a:rPr lang="fr-FR" sz="2000" b="1" baseline="30000">
                          <a:effectLst/>
                        </a:rPr>
                        <a:t>2</a:t>
                      </a:r>
                      <a:r>
                        <a:rPr lang="fr-FR" sz="2000" b="1">
                          <a:effectLst/>
                        </a:rPr>
                        <a:t>/Vs)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2.7x10</a:t>
                      </a:r>
                      <a:r>
                        <a:rPr lang="fr-FR" sz="2000" b="1" baseline="30000">
                          <a:effectLst/>
                        </a:rPr>
                        <a:t>-5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4340527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N</a:t>
                      </a:r>
                      <a:r>
                        <a:rPr lang="fr-FR" sz="2000" b="1" baseline="-25000" dirty="0">
                          <a:effectLst/>
                        </a:rPr>
                        <a:t>D</a:t>
                      </a:r>
                      <a:r>
                        <a:rPr lang="fr-FR" sz="2000" b="1" dirty="0">
                          <a:effectLst/>
                        </a:rPr>
                        <a:t> (1/cm</a:t>
                      </a:r>
                      <a:r>
                        <a:rPr lang="fr-FR" sz="2000" b="1" baseline="30000" dirty="0">
                          <a:effectLst/>
                        </a:rPr>
                        <a:t>3</a:t>
                      </a:r>
                      <a:r>
                        <a:rPr lang="fr-FR" sz="2000" b="1" dirty="0">
                          <a:effectLst/>
                        </a:rPr>
                        <a:t>)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r>
                        <a:rPr lang="fr-FR" sz="2000" b="1" baseline="30000">
                          <a:effectLst/>
                        </a:rPr>
                        <a:t>20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116575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N</a:t>
                      </a:r>
                      <a:r>
                        <a:rPr lang="fr-FR" sz="2000" b="1" baseline="-25000">
                          <a:effectLst/>
                        </a:rPr>
                        <a:t>A</a:t>
                      </a:r>
                      <a:r>
                        <a:rPr lang="fr-FR" sz="2000" b="1">
                          <a:effectLst/>
                        </a:rPr>
                        <a:t> (1/cm</a:t>
                      </a:r>
                      <a:r>
                        <a:rPr lang="fr-FR" sz="2000" b="1" baseline="30000">
                          <a:effectLst/>
                        </a:rPr>
                        <a:t>3</a:t>
                      </a:r>
                      <a:r>
                        <a:rPr lang="fr-FR" sz="2000" b="1">
                          <a:effectLst/>
                        </a:rPr>
                        <a:t>)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0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9x10</a:t>
                      </a:r>
                      <a:r>
                        <a:rPr lang="fr-FR" sz="2000" b="1" baseline="30000" dirty="0">
                          <a:effectLst/>
                        </a:rPr>
                        <a:t>19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9x10</a:t>
                      </a:r>
                      <a:r>
                        <a:rPr lang="fr-FR" sz="2000" b="1" baseline="30000">
                          <a:effectLst/>
                        </a:rPr>
                        <a:t>17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836677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V</a:t>
                      </a:r>
                      <a:r>
                        <a:rPr lang="fr-FR" sz="2000" b="1" baseline="-25000">
                          <a:effectLst/>
                        </a:rPr>
                        <a:t>t</a:t>
                      </a:r>
                      <a:r>
                        <a:rPr lang="fr-FR" sz="2000" b="1">
                          <a:effectLst/>
                        </a:rPr>
                        <a:t> (cm/s)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r>
                        <a:rPr lang="fr-FR" sz="2000" b="1" baseline="30000">
                          <a:effectLst/>
                        </a:rPr>
                        <a:t>7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r>
                        <a:rPr lang="fr-FR" sz="2000" b="1" baseline="30000">
                          <a:effectLst/>
                        </a:rPr>
                        <a:t>7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r>
                        <a:rPr lang="fr-FR" sz="2000" b="1" baseline="30000">
                          <a:effectLst/>
                        </a:rPr>
                        <a:t>7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645404"/>
                  </a:ext>
                </a:extLst>
              </a:tr>
              <a:tr h="28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 Nt(1/cm</a:t>
                      </a:r>
                      <a:r>
                        <a:rPr lang="fr-FR" sz="2000" b="1" baseline="30000" dirty="0">
                          <a:effectLst/>
                        </a:rPr>
                        <a:t>3</a:t>
                      </a:r>
                      <a:r>
                        <a:rPr lang="fr-FR" sz="2000" b="1" dirty="0">
                          <a:effectLst/>
                        </a:rPr>
                        <a:t>)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r>
                        <a:rPr lang="fr-FR" sz="2000" b="1" baseline="30000">
                          <a:effectLst/>
                        </a:rPr>
                        <a:t>15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 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10</a:t>
                      </a:r>
                      <a:r>
                        <a:rPr lang="fr-FR" sz="2000" b="1" baseline="30000">
                          <a:effectLst/>
                        </a:rPr>
                        <a:t>15</a:t>
                      </a:r>
                      <a:endParaRPr lang="en-Z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10</a:t>
                      </a:r>
                      <a:r>
                        <a:rPr lang="fr-FR" sz="2000" b="1" baseline="30000" dirty="0">
                          <a:effectLst/>
                        </a:rPr>
                        <a:t>15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0304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08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8E312-EB6C-FEA3-B345-B34B2219E547}"/>
              </a:ext>
            </a:extLst>
          </p:cNvPr>
          <p:cNvSpPr txBox="1"/>
          <p:nvPr/>
        </p:nvSpPr>
        <p:spPr>
          <a:xfrm>
            <a:off x="335359" y="-26038"/>
            <a:ext cx="273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Methodology</a:t>
            </a:r>
            <a:endParaRPr lang="en-ZA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588C92-4B79-A8C6-BB14-B63688573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392AB5-8ACB-1A79-230F-F6824B5D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FBE1-C349-D068-1832-59315870111F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6D4C6-8EC2-F290-AD33-E022B47DB1D6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53642-428C-D094-43C5-32A27E763916}"/>
              </a:ext>
            </a:extLst>
          </p:cNvPr>
          <p:cNvSpPr txBox="1"/>
          <p:nvPr/>
        </p:nvSpPr>
        <p:spPr>
          <a:xfrm>
            <a:off x="11744325" y="5257800"/>
            <a:ext cx="447675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F5444-9720-B2B6-0215-C97557A07B46}"/>
              </a:ext>
            </a:extLst>
          </p:cNvPr>
          <p:cNvSpPr txBox="1"/>
          <p:nvPr/>
        </p:nvSpPr>
        <p:spPr>
          <a:xfrm>
            <a:off x="335359" y="485747"/>
            <a:ext cx="8136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the mathematical model of a Schottky diode.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C0DDF22-052D-0D23-CC55-75355867B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5D838B21-EE75-5AB6-ED2D-C023D133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A0208B4-AFE0-8326-A016-72D0D418E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2B355591-5188-E2C5-B2C9-5ECAFE2E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/>
          <a:srcRect t="5580"/>
          <a:stretch/>
        </p:blipFill>
        <p:spPr>
          <a:xfrm>
            <a:off x="10691" y="5805264"/>
            <a:ext cx="12181309" cy="105273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B9C37A8-16F9-455C-AEB7-0BC00535F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23659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072DE09-EECA-428D-80CD-1F2779D77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60677B-DBCE-4B73-8CD4-2DDEB0547BC8}"/>
              </a:ext>
            </a:extLst>
          </p:cNvPr>
          <p:cNvSpPr txBox="1"/>
          <p:nvPr/>
        </p:nvSpPr>
        <p:spPr>
          <a:xfrm>
            <a:off x="4921070" y="1442911"/>
            <a:ext cx="52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(1)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2A79EE7-A6C8-404C-A82A-35E6BB49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566" y="15267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6AE9839-2854-4EB3-960E-A458D7A9B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119168"/>
              </p:ext>
            </p:extLst>
          </p:nvPr>
        </p:nvGraphicFramePr>
        <p:xfrm>
          <a:off x="273050" y="1038225"/>
          <a:ext cx="39909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5" imgW="1765080" imgH="469800" progId="Equation.DSMT4">
                  <p:embed/>
                </p:oleObj>
              </mc:Choice>
              <mc:Fallback>
                <p:oleObj name="Equation" r:id="rId5" imgW="176508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038225"/>
                        <a:ext cx="3990975" cy="1052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A31B2E94-1473-4919-999D-6DF199ADF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54A8C4B-59BA-4A33-9961-569EB0FA49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089599"/>
              </p:ext>
            </p:extLst>
          </p:nvPr>
        </p:nvGraphicFramePr>
        <p:xfrm>
          <a:off x="438733" y="2176138"/>
          <a:ext cx="360040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7" imgW="114151" imgH="152202" progId="Equation.DSMT4">
                  <p:embed/>
                </p:oleObj>
              </mc:Choice>
              <mc:Fallback>
                <p:oleObj name="Equation" r:id="rId7" imgW="114151" imgH="15220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33" y="2176138"/>
                        <a:ext cx="360040" cy="45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2A7A5A9-4F15-4170-93F4-DB5D0C5A773E}"/>
              </a:ext>
            </a:extLst>
          </p:cNvPr>
          <p:cNvSpPr txBox="1"/>
          <p:nvPr/>
        </p:nvSpPr>
        <p:spPr>
          <a:xfrm>
            <a:off x="747233" y="2256908"/>
            <a:ext cx="176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Output current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3DE110-3DA8-482A-A972-CE250E9324AC}"/>
              </a:ext>
            </a:extLst>
          </p:cNvPr>
          <p:cNvSpPr txBox="1"/>
          <p:nvPr/>
        </p:nvSpPr>
        <p:spPr>
          <a:xfrm>
            <a:off x="808964" y="2781891"/>
            <a:ext cx="167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Output voltage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B4A24A-3559-4E3F-BA4B-655313E64969}"/>
              </a:ext>
            </a:extLst>
          </p:cNvPr>
          <p:cNvSpPr txBox="1"/>
          <p:nvPr/>
        </p:nvSpPr>
        <p:spPr>
          <a:xfrm>
            <a:off x="808964" y="3429000"/>
            <a:ext cx="196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Series resistance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216AA1D4-4965-43DF-9159-D4419C2A4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22906"/>
              </p:ext>
            </p:extLst>
          </p:nvPr>
        </p:nvGraphicFramePr>
        <p:xfrm>
          <a:off x="426437" y="2808913"/>
          <a:ext cx="372336" cy="414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54A8C4B-59BA-4A33-9961-569EB0FA49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37" y="2808913"/>
                        <a:ext cx="372336" cy="414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E73C182-6223-4827-B0A2-C434694CC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68543"/>
              </p:ext>
            </p:extLst>
          </p:nvPr>
        </p:nvGraphicFramePr>
        <p:xfrm>
          <a:off x="357448" y="3342481"/>
          <a:ext cx="4413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Equation" r:id="rId11" imgW="164880" imgH="203040" progId="Equation.DSMT4">
                  <p:embed/>
                </p:oleObj>
              </mc:Choice>
              <mc:Fallback>
                <p:oleObj name="Equation" r:id="rId11" imgW="164880" imgH="2030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216AA1D4-4965-43DF-9159-D4419C2A49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48" y="3342481"/>
                        <a:ext cx="441325" cy="50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AEB48FF7-EE30-40F0-A45F-33CD1BFB1751}"/>
              </a:ext>
            </a:extLst>
          </p:cNvPr>
          <p:cNvSpPr txBox="1"/>
          <p:nvPr/>
        </p:nvSpPr>
        <p:spPr>
          <a:xfrm>
            <a:off x="845182" y="4003774"/>
            <a:ext cx="163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Ideality</a:t>
            </a:r>
            <a:r>
              <a:rPr lang="en-ZA" dirty="0"/>
              <a:t> factor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191A9A87-5844-4F58-8F7C-572B53519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707331"/>
              </p:ext>
            </p:extLst>
          </p:nvPr>
        </p:nvGraphicFramePr>
        <p:xfrm>
          <a:off x="407367" y="4040917"/>
          <a:ext cx="3063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13" imgW="114120" imgH="126720" progId="Equation.DSMT4">
                  <p:embed/>
                </p:oleObj>
              </mc:Choice>
              <mc:Fallback>
                <p:oleObj name="Equation" r:id="rId13" imgW="114120" imgH="12672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E73C182-6223-4827-B0A2-C434694CCE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7" y="4040917"/>
                        <a:ext cx="306387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BA0DCBE8-5D6B-463F-913A-D7F1C0615C90}"/>
              </a:ext>
            </a:extLst>
          </p:cNvPr>
          <p:cNvSpPr txBox="1"/>
          <p:nvPr/>
        </p:nvSpPr>
        <p:spPr>
          <a:xfrm>
            <a:off x="771077" y="4555811"/>
            <a:ext cx="299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Reverse saturation current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F1B0432D-27FA-460A-AFD1-9E5C6518A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080704"/>
              </p:ext>
            </p:extLst>
          </p:nvPr>
        </p:nvGraphicFramePr>
        <p:xfrm>
          <a:off x="357448" y="4478189"/>
          <a:ext cx="374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191A9A87-5844-4F58-8F7C-572B53519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48" y="4478189"/>
                        <a:ext cx="37465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4">
            <a:extLst>
              <a:ext uri="{FF2B5EF4-FFF2-40B4-BE49-F238E27FC236}">
                <a16:creationId xmlns:a16="http://schemas.microsoft.com/office/drawing/2014/main" id="{FBE73CE1-B094-4D15-8CDF-E6A0291B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AD5ABBE-DE2D-49D6-9D83-BEC15EC77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81225"/>
              </p:ext>
            </p:extLst>
          </p:nvPr>
        </p:nvGraphicFramePr>
        <p:xfrm>
          <a:off x="7053563" y="1103818"/>
          <a:ext cx="2815938" cy="97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Equation" r:id="rId17" imgW="1295280" imgH="444240" progId="Equation.DSMT4">
                  <p:embed/>
                </p:oleObj>
              </mc:Choice>
              <mc:Fallback>
                <p:oleObj name="Equation" r:id="rId17" imgW="1295280" imgH="444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563" y="1103818"/>
                        <a:ext cx="2815938" cy="973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E25FCEDE-0579-48F3-AF83-8AD35A052C85}"/>
              </a:ext>
            </a:extLst>
          </p:cNvPr>
          <p:cNvSpPr txBox="1"/>
          <p:nvPr/>
        </p:nvSpPr>
        <p:spPr>
          <a:xfrm>
            <a:off x="10776520" y="1350343"/>
            <a:ext cx="52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(2)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CBFDE792-6158-4A7A-914C-0B96F5181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377411"/>
              </p:ext>
            </p:extLst>
          </p:nvPr>
        </p:nvGraphicFramePr>
        <p:xfrm>
          <a:off x="6844083" y="2176531"/>
          <a:ext cx="4413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19" imgW="139680" imgH="152280" progId="Equation.DSMT4">
                  <p:embed/>
                </p:oleObj>
              </mc:Choice>
              <mc:Fallback>
                <p:oleObj name="Equation" r:id="rId19" imgW="139680" imgH="1522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54A8C4B-59BA-4A33-9961-569EB0FA49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083" y="2176531"/>
                        <a:ext cx="441325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0A7B6BDA-03F7-4320-AD86-6083A5E94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320835"/>
              </p:ext>
            </p:extLst>
          </p:nvPr>
        </p:nvGraphicFramePr>
        <p:xfrm>
          <a:off x="6895070" y="2822771"/>
          <a:ext cx="4413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Equation" r:id="rId21" imgW="139680" imgH="152280" progId="Equation.DSMT4">
                  <p:embed/>
                </p:oleObj>
              </mc:Choice>
              <mc:Fallback>
                <p:oleObj name="Equation" r:id="rId21" imgW="139680" imgH="1522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CBFDE792-6158-4A7A-914C-0B96F5181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5070" y="2822771"/>
                        <a:ext cx="441325" cy="44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4F530A38-BD0E-4DF2-92D9-D6C22251E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96730"/>
              </p:ext>
            </p:extLst>
          </p:nvPr>
        </p:nvGraphicFramePr>
        <p:xfrm>
          <a:off x="6895070" y="3317797"/>
          <a:ext cx="5222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Equation" r:id="rId23" imgW="164880" imgH="203040" progId="Equation.DSMT4">
                  <p:embed/>
                </p:oleObj>
              </mc:Choice>
              <mc:Fallback>
                <p:oleObj name="Equation" r:id="rId23" imgW="164880" imgH="20304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0A7B6BDA-03F7-4320-AD86-6083A5E94D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5070" y="3317797"/>
                        <a:ext cx="522287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606676BE-5AE5-45C6-9F7D-EA788FBA1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153970"/>
              </p:ext>
            </p:extLst>
          </p:nvPr>
        </p:nvGraphicFramePr>
        <p:xfrm>
          <a:off x="6895070" y="3997153"/>
          <a:ext cx="1736129" cy="49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25" imgW="660240" imgH="203040" progId="Equation.DSMT4">
                  <p:embed/>
                </p:oleObj>
              </mc:Choice>
              <mc:Fallback>
                <p:oleObj name="Equation" r:id="rId25" imgW="66024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4F530A38-BD0E-4DF2-92D9-D6C22251EC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5070" y="3997153"/>
                        <a:ext cx="1736129" cy="497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44893549-C565-454C-9A21-3FC5E824158B}"/>
              </a:ext>
            </a:extLst>
          </p:cNvPr>
          <p:cNvSpPr txBox="1"/>
          <p:nvPr/>
        </p:nvSpPr>
        <p:spPr>
          <a:xfrm>
            <a:off x="7542549" y="2266593"/>
            <a:ext cx="235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Richardson constant</a:t>
            </a:r>
            <a:endParaRPr lang="en-Z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FA6538-2A37-4852-8F0C-349EEF90C109}"/>
              </a:ext>
            </a:extLst>
          </p:cNvPr>
          <p:cNvSpPr txBox="1"/>
          <p:nvPr/>
        </p:nvSpPr>
        <p:spPr>
          <a:xfrm>
            <a:off x="7542549" y="2794842"/>
            <a:ext cx="160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Temperature</a:t>
            </a:r>
            <a:endParaRPr lang="en-Z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EA8F51-F90A-4885-AE8D-0793625A4CC8}"/>
              </a:ext>
            </a:extLst>
          </p:cNvPr>
          <p:cNvSpPr txBox="1"/>
          <p:nvPr/>
        </p:nvSpPr>
        <p:spPr>
          <a:xfrm>
            <a:off x="7562340" y="3427323"/>
            <a:ext cx="160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Barrier</a:t>
            </a:r>
            <a:r>
              <a:rPr lang="fr-FR" sz="1800" dirty="0"/>
              <a:t> </a:t>
            </a:r>
            <a:r>
              <a:rPr lang="fr-FR" sz="1800" dirty="0" err="1"/>
              <a:t>height</a:t>
            </a:r>
            <a:endParaRPr lang="en-ZA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864790-5986-437D-AC26-B8127005E2B5}"/>
              </a:ext>
            </a:extLst>
          </p:cNvPr>
          <p:cNvSpPr txBox="1"/>
          <p:nvPr/>
        </p:nvSpPr>
        <p:spPr>
          <a:xfrm>
            <a:off x="8576126" y="4070229"/>
            <a:ext cx="205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Thermal </a:t>
            </a:r>
            <a:r>
              <a:rPr lang="fr-FR" dirty="0" err="1"/>
              <a:t>potential</a:t>
            </a:r>
            <a:endParaRPr lang="en-ZA" dirty="0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81021768-CF35-4E26-9289-7A23D2BEA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608990"/>
              </p:ext>
            </p:extLst>
          </p:nvPr>
        </p:nvGraphicFramePr>
        <p:xfrm>
          <a:off x="6934200" y="5001739"/>
          <a:ext cx="4413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27" imgW="164880" imgH="203040" progId="Equation.DSMT4">
                  <p:embed/>
                </p:oleObj>
              </mc:Choice>
              <mc:Fallback>
                <p:oleObj name="Equation" r:id="rId27" imgW="164880" imgH="2030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1E73C182-6223-4827-B0A2-C434694CCE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001739"/>
                        <a:ext cx="441325" cy="50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29B490C6-C6C3-4D64-B147-1A808276FC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973606"/>
              </p:ext>
            </p:extLst>
          </p:nvPr>
        </p:nvGraphicFramePr>
        <p:xfrm>
          <a:off x="5109723" y="5148022"/>
          <a:ext cx="3063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28" imgW="114120" imgH="126720" progId="Equation.DSMT4">
                  <p:embed/>
                </p:oleObj>
              </mc:Choice>
              <mc:Fallback>
                <p:oleObj name="Equation" r:id="rId28" imgW="114120" imgH="12672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191A9A87-5844-4F58-8F7C-572B53519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723" y="5148022"/>
                        <a:ext cx="306387" cy="317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BCA4BC48-0E70-42CF-B215-2A9B0F3C7B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304716"/>
              </p:ext>
            </p:extLst>
          </p:nvPr>
        </p:nvGraphicFramePr>
        <p:xfrm>
          <a:off x="5699343" y="4934954"/>
          <a:ext cx="5222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29" imgW="164880" imgH="203040" progId="Equation.DSMT4">
                  <p:embed/>
                </p:oleObj>
              </mc:Choice>
              <mc:Fallback>
                <p:oleObj name="Equation" r:id="rId29" imgW="16488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4F530A38-BD0E-4DF2-92D9-D6C22251EC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343" y="4934954"/>
                        <a:ext cx="522287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B63664BA-4ACF-47B4-ABBA-606B46C93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400407"/>
              </p:ext>
            </p:extLst>
          </p:nvPr>
        </p:nvGraphicFramePr>
        <p:xfrm>
          <a:off x="6424048" y="4983838"/>
          <a:ext cx="374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" name="Equation" r:id="rId30" imgW="139680" imgH="203040" progId="Equation.DSMT4">
                  <p:embed/>
                </p:oleObj>
              </mc:Choice>
              <mc:Fallback>
                <p:oleObj name="Equation" r:id="rId30" imgW="13968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F1B0432D-27FA-460A-AFD1-9E5C6518A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048" y="4983838"/>
                        <a:ext cx="37465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Oval 55">
            <a:extLst>
              <a:ext uri="{FF2B5EF4-FFF2-40B4-BE49-F238E27FC236}">
                <a16:creationId xmlns:a16="http://schemas.microsoft.com/office/drawing/2014/main" id="{6997D76B-B5C4-42BD-9DDE-FCA0CB0046C8}"/>
              </a:ext>
            </a:extLst>
          </p:cNvPr>
          <p:cNvSpPr/>
          <p:nvPr/>
        </p:nvSpPr>
        <p:spPr>
          <a:xfrm>
            <a:off x="4413084" y="4670412"/>
            <a:ext cx="3253484" cy="1143460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465AC5-71E2-4BDF-A2A3-2FB41E337569}"/>
              </a:ext>
            </a:extLst>
          </p:cNvPr>
          <p:cNvCxnSpPr>
            <a:cxnSpLocks/>
          </p:cNvCxnSpPr>
          <p:nvPr/>
        </p:nvCxnSpPr>
        <p:spPr>
          <a:xfrm>
            <a:off x="7666568" y="5298033"/>
            <a:ext cx="818877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1B69EEC-79B9-464E-BF30-336AA832A8FE}"/>
              </a:ext>
            </a:extLst>
          </p:cNvPr>
          <p:cNvSpPr txBox="1"/>
          <p:nvPr/>
        </p:nvSpPr>
        <p:spPr>
          <a:xfrm>
            <a:off x="8485445" y="5088731"/>
            <a:ext cx="214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/>
              <a:t>Chueng’s</a:t>
            </a:r>
            <a:r>
              <a:rPr lang="fr-FR" sz="1800" b="1" dirty="0"/>
              <a:t> </a:t>
            </a:r>
            <a:r>
              <a:rPr lang="fr-FR" sz="1800" b="1" dirty="0" err="1"/>
              <a:t>method</a:t>
            </a:r>
            <a:endParaRPr lang="en-ZA" b="1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A1653C8-EB24-410E-9A48-3291D82D653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5ED96433-06F6-4052-8B8F-590DFF6DB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104983"/>
              </p:ext>
            </p:extLst>
          </p:nvPr>
        </p:nvGraphicFramePr>
        <p:xfrm>
          <a:off x="265113" y="5005388"/>
          <a:ext cx="4778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Equation" r:id="rId32" imgW="177480" imgH="203040" progId="Equation.DSMT4">
                  <p:embed/>
                </p:oleObj>
              </mc:Choice>
              <mc:Fallback>
                <p:oleObj name="Equation" r:id="rId32" imgW="17748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F1B0432D-27FA-460A-AFD1-9E5C6518A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5005388"/>
                        <a:ext cx="477837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C177EBC9-8B34-42AB-B2AC-228786068FF8}"/>
              </a:ext>
            </a:extLst>
          </p:cNvPr>
          <p:cNvSpPr txBox="1"/>
          <p:nvPr/>
        </p:nvSpPr>
        <p:spPr>
          <a:xfrm>
            <a:off x="706377" y="5135213"/>
            <a:ext cx="325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Cross-section of the sample</a:t>
            </a:r>
          </a:p>
        </p:txBody>
      </p:sp>
    </p:spTree>
    <p:extLst>
      <p:ext uri="{BB962C8B-B14F-4D97-AF65-F5344CB8AC3E}">
        <p14:creationId xmlns:p14="http://schemas.microsoft.com/office/powerpoint/2010/main" val="54323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8E312-EB6C-FEA3-B345-B34B2219E547}"/>
              </a:ext>
            </a:extLst>
          </p:cNvPr>
          <p:cNvSpPr txBox="1"/>
          <p:nvPr/>
        </p:nvSpPr>
        <p:spPr>
          <a:xfrm>
            <a:off x="335359" y="-26038"/>
            <a:ext cx="2736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Methodology</a:t>
            </a:r>
            <a:endParaRPr lang="en-ZA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588C92-4B79-A8C6-BB14-B6368857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172200"/>
            <a:ext cx="5068007" cy="2000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392AB5-8ACB-1A79-230F-F6824B5DB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6429347"/>
            <a:ext cx="5068007" cy="200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1EFBE1-C349-D068-1832-59315870111F}"/>
              </a:ext>
            </a:extLst>
          </p:cNvPr>
          <p:cNvSpPr txBox="1"/>
          <p:nvPr/>
        </p:nvSpPr>
        <p:spPr>
          <a:xfrm>
            <a:off x="9601200" y="612252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Faculty of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6D4C6-8EC2-F290-AD33-E022B47DB1D6}"/>
              </a:ext>
            </a:extLst>
          </p:cNvPr>
          <p:cNvSpPr txBox="1"/>
          <p:nvPr/>
        </p:nvSpPr>
        <p:spPr>
          <a:xfrm>
            <a:off x="9601200" y="643822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+mn-lt"/>
              </a:rPr>
              <a:t>Department of 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553642-428C-D094-43C5-32A27E763916}"/>
              </a:ext>
            </a:extLst>
          </p:cNvPr>
          <p:cNvSpPr txBox="1"/>
          <p:nvPr/>
        </p:nvSpPr>
        <p:spPr>
          <a:xfrm>
            <a:off x="11744325" y="5257800"/>
            <a:ext cx="447675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3600" dirty="0"/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F5444-9720-B2B6-0215-C97557A07B46}"/>
              </a:ext>
            </a:extLst>
          </p:cNvPr>
          <p:cNvSpPr txBox="1"/>
          <p:nvPr/>
        </p:nvSpPr>
        <p:spPr>
          <a:xfrm>
            <a:off x="335359" y="485747"/>
            <a:ext cx="871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Workflow of the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technique of the electrical parameters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C0DDF22-052D-0D23-CC55-75355867B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5D838B21-EE75-5AB6-ED2D-C023D133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A0208B4-AFE0-8326-A016-72D0D418E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2B355591-5188-E2C5-B2C9-5ECAFE2E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/>
          <a:srcRect t="5580"/>
          <a:stretch/>
        </p:blipFill>
        <p:spPr>
          <a:xfrm>
            <a:off x="10691" y="5805264"/>
            <a:ext cx="12181309" cy="1052736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C072DE09-EECA-428D-80CD-1F2779D77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2A79EE7-A6C8-404C-A82A-35E6BB49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566" y="15267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A31B2E94-1473-4919-999D-6DF199ADF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FBE73CE1-B094-4D15-8CDF-E6A0291B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787B70-B52F-4B73-A837-779701A4891E}"/>
              </a:ext>
            </a:extLst>
          </p:cNvPr>
          <p:cNvSpPr txBox="1"/>
          <p:nvPr/>
        </p:nvSpPr>
        <p:spPr>
          <a:xfrm>
            <a:off x="-433" y="3013200"/>
            <a:ext cx="408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Figure 5 : </a:t>
            </a:r>
            <a:r>
              <a:rPr lang="fr-FR" sz="1800" dirty="0" err="1"/>
              <a:t>Flowchart</a:t>
            </a:r>
            <a:r>
              <a:rPr lang="fr-FR" sz="1800" dirty="0"/>
              <a:t> of the</a:t>
            </a:r>
            <a:r>
              <a:rPr lang="fr-FR" sz="1800" b="1" dirty="0"/>
              <a:t> </a:t>
            </a:r>
            <a:r>
              <a:rPr lang="fr-FR" sz="1800" dirty="0"/>
              <a:t>extraction technique of the </a:t>
            </a:r>
            <a:r>
              <a:rPr lang="fr-FR" sz="1800" dirty="0" err="1"/>
              <a:t>electrical</a:t>
            </a:r>
            <a:r>
              <a:rPr lang="fr-FR" sz="1800" dirty="0"/>
              <a:t> </a:t>
            </a:r>
            <a:r>
              <a:rPr lang="fr-FR" sz="1800" dirty="0" err="1"/>
              <a:t>parameters</a:t>
            </a:r>
            <a:r>
              <a:rPr lang="fr-FR" sz="1800" dirty="0"/>
              <a:t> of</a:t>
            </a:r>
            <a:r>
              <a:rPr lang="fr-FR" sz="1800" b="1" dirty="0"/>
              <a:t> </a:t>
            </a:r>
            <a:r>
              <a:rPr lang="fr-FR" sz="1800" dirty="0"/>
              <a:t>the Schottky diodes on </a:t>
            </a:r>
            <a:r>
              <a:rPr lang="fr-FR" sz="1800" dirty="0" err="1"/>
              <a:t>based</a:t>
            </a:r>
            <a:r>
              <a:rPr lang="fr-FR" sz="1800" dirty="0"/>
              <a:t> on Cheung and Cheung </a:t>
            </a:r>
            <a:r>
              <a:rPr lang="fr-FR" sz="1800" dirty="0" err="1"/>
              <a:t>method</a:t>
            </a:r>
            <a:endParaRPr lang="fr-F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D4E180-4CA4-4CD9-92BE-CF39B15E2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30" y="5877272"/>
            <a:ext cx="2286067" cy="936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941EE4-5C83-4FF7-BCF5-82E44A17317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223793" y="1019420"/>
            <a:ext cx="7128792" cy="455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8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12568</TotalTime>
  <Words>1070</Words>
  <Application>Microsoft Office PowerPoint</Application>
  <PresentationFormat>Widescreen</PresentationFormat>
  <Paragraphs>227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Times New Roman</vt:lpstr>
      <vt:lpstr>Trebuchet MS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Slide 1 and 2</dc:title>
  <dc:creator>Amanda Van Rensburg</dc:creator>
  <cp:lastModifiedBy>Abraham Dimitri Kapimkenfack</cp:lastModifiedBy>
  <cp:revision>524</cp:revision>
  <dcterms:created xsi:type="dcterms:W3CDTF">2023-05-04T12:18:02Z</dcterms:created>
  <dcterms:modified xsi:type="dcterms:W3CDTF">2026-07-08T08:50:57Z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2023-05-04T00:00:00Z</vt:filetime>
  </property>
  <property fmtid="{D5CDD505-2E9C-101B-9397-08002B2CF9AE}" pid="3" name="Creator">
    <vt:lpwstr>Adobe Illustrator 27.4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2023-05-04T00:00:00Z</vt:filetime>
  </property>
  <property fmtid="{D5CDD505-2E9C-101B-9397-08002B2CF9AE}" pid="6" name="Producer">
    <vt:lpwstr>Adobe PDF library 17.00</vt:lpwstr>
  </property>
</Properties>
</file>