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5"/>
  </p:notesMasterIdLst>
  <p:sldIdLst>
    <p:sldId id="261" r:id="rId6"/>
    <p:sldId id="262" r:id="rId7"/>
    <p:sldId id="315" r:id="rId8"/>
    <p:sldId id="318" r:id="rId9"/>
    <p:sldId id="317" r:id="rId10"/>
    <p:sldId id="274" r:id="rId11"/>
    <p:sldId id="306" r:id="rId12"/>
    <p:sldId id="300" r:id="rId13"/>
    <p:sldId id="302" r:id="rId14"/>
    <p:sldId id="285" r:id="rId15"/>
    <p:sldId id="304" r:id="rId16"/>
    <p:sldId id="289" r:id="rId17"/>
    <p:sldId id="295" r:id="rId18"/>
    <p:sldId id="319" r:id="rId19"/>
    <p:sldId id="264" r:id="rId20"/>
    <p:sldId id="297" r:id="rId21"/>
    <p:sldId id="288" r:id="rId22"/>
    <p:sldId id="305" r:id="rId23"/>
    <p:sldId id="287" r:id="rId24"/>
    <p:sldId id="286" r:id="rId25"/>
    <p:sldId id="269" r:id="rId26"/>
    <p:sldId id="307" r:id="rId27"/>
    <p:sldId id="308" r:id="rId28"/>
    <p:sldId id="309" r:id="rId29"/>
    <p:sldId id="310" r:id="rId30"/>
    <p:sldId id="311" r:id="rId31"/>
    <p:sldId id="312" r:id="rId32"/>
    <p:sldId id="313" r:id="rId33"/>
    <p:sldId id="314"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00153E"/>
    <a:srgbClr val="A71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B3D5AA-CAD1-4A1B-A63B-DB57683E598F}" v="487" dt="2026-07-05T23:41:17.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74902" autoAdjust="0"/>
  </p:normalViewPr>
  <p:slideViewPr>
    <p:cSldViewPr>
      <p:cViewPr varScale="1">
        <p:scale>
          <a:sx n="81" d="100"/>
          <a:sy n="81" d="100"/>
        </p:scale>
        <p:origin x="1550"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59B5B-6FB7-43D7-A3D8-B01721B4DE72}" type="datetimeFigureOut">
              <a:rPr lang="en-US" smtClean="0"/>
              <a:t>7/9/2026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E8D5F-1296-44CA-B25D-F745B9868E92}" type="slidenum">
              <a:rPr lang="en-US" smtClean="0"/>
              <a:t>‹#›</a:t>
            </a:fld>
            <a:endParaRPr lang="en-US"/>
          </a:p>
        </p:txBody>
      </p:sp>
    </p:spTree>
    <p:extLst>
      <p:ext uri="{BB962C8B-B14F-4D97-AF65-F5344CB8AC3E}">
        <p14:creationId xmlns:p14="http://schemas.microsoft.com/office/powerpoint/2010/main" val="331311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0E8D5F-1296-44CA-B25D-F745B9868E92}" type="slidenum">
              <a:rPr lang="en-US" smtClean="0"/>
              <a:t>1</a:t>
            </a:fld>
            <a:endParaRPr lang="en-US"/>
          </a:p>
        </p:txBody>
      </p:sp>
    </p:spTree>
    <p:extLst>
      <p:ext uri="{BB962C8B-B14F-4D97-AF65-F5344CB8AC3E}">
        <p14:creationId xmlns:p14="http://schemas.microsoft.com/office/powerpoint/2010/main" val="2162045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90E8D5F-1296-44CA-B25D-F745B9868E92}" type="slidenum">
              <a:rPr lang="en-US" smtClean="0"/>
              <a:t>12</a:t>
            </a:fld>
            <a:endParaRPr lang="en-US"/>
          </a:p>
        </p:txBody>
      </p:sp>
    </p:spTree>
    <p:extLst>
      <p:ext uri="{BB962C8B-B14F-4D97-AF65-F5344CB8AC3E}">
        <p14:creationId xmlns:p14="http://schemas.microsoft.com/office/powerpoint/2010/main" val="412296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990E8D5F-1296-44CA-B25D-F745B9868E92}" type="slidenum">
              <a:rPr lang="en-US" smtClean="0"/>
              <a:t>13</a:t>
            </a:fld>
            <a:endParaRPr lang="en-US"/>
          </a:p>
        </p:txBody>
      </p:sp>
    </p:spTree>
    <p:extLst>
      <p:ext uri="{BB962C8B-B14F-4D97-AF65-F5344CB8AC3E}">
        <p14:creationId xmlns:p14="http://schemas.microsoft.com/office/powerpoint/2010/main" val="1875767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90C42-CF9E-F76D-FB99-DDF672DE5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01D9E-B3BF-5553-4725-2D5AA5453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268BD-0474-E664-D405-F3C929219830}"/>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0280582A-8D08-FB77-E6B3-42FD06489BFE}"/>
              </a:ext>
            </a:extLst>
          </p:cNvPr>
          <p:cNvSpPr>
            <a:spLocks noGrp="1"/>
          </p:cNvSpPr>
          <p:nvPr>
            <p:ph type="sldNum" sz="quarter" idx="5"/>
          </p:nvPr>
        </p:nvSpPr>
        <p:spPr/>
        <p:txBody>
          <a:bodyPr/>
          <a:lstStyle/>
          <a:p>
            <a:fld id="{990E8D5F-1296-44CA-B25D-F745B9868E92}" type="slidenum">
              <a:rPr lang="en-US" smtClean="0"/>
              <a:t>14</a:t>
            </a:fld>
            <a:endParaRPr lang="en-US"/>
          </a:p>
        </p:txBody>
      </p:sp>
    </p:spTree>
    <p:extLst>
      <p:ext uri="{BB962C8B-B14F-4D97-AF65-F5344CB8AC3E}">
        <p14:creationId xmlns:p14="http://schemas.microsoft.com/office/powerpoint/2010/main" val="3781524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ZA" dirty="0"/>
              <a:t>There is a global surge in the emission of Nitrogen oxide (NOx) gases, which are primarily nitric oxide (NO), nitrogen dioxide (NO₂) </a:t>
            </a:r>
          </a:p>
          <a:p>
            <a:pPr marL="171450" indent="-171450">
              <a:buFont typeface="Wingdings" panose="05000000000000000000" pitchFamily="2" charset="2"/>
              <a:buChar char="Ø"/>
            </a:pPr>
            <a:r>
              <a:rPr lang="en-ZA" dirty="0"/>
              <a:t>&gt; These gases are highly reactive and toxic </a:t>
            </a:r>
            <a:r>
              <a:rPr lang="en-ZA" sz="1200" dirty="0">
                <a:solidFill>
                  <a:srgbClr val="002060"/>
                </a:solidFill>
              </a:rPr>
              <a:t>posing severe impact on Air quality, Environment sustainability and human health.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ZA" sz="1200" b="0" i="0" kern="1200" dirty="0">
                <a:solidFill>
                  <a:schemeClr val="tx1"/>
                </a:solidFill>
                <a:effectLst/>
                <a:latin typeface="+mn-lt"/>
                <a:ea typeface="+mn-ea"/>
                <a:cs typeface="+mn-cs"/>
              </a:rPr>
              <a:t>Primary sources of NOx emissions include  </a:t>
            </a:r>
            <a:r>
              <a:rPr lang="en-ZA" sz="1200" dirty="0">
                <a:solidFill>
                  <a:srgbClr val="002060"/>
                </a:solidFill>
              </a:rPr>
              <a:t>human activities and industrialization such as energy production, metallurgical operations, and automotive exhaust emissions.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ZA" sz="1200" dirty="0">
                <a:solidFill>
                  <a:srgbClr val="002060"/>
                </a:solidFill>
              </a:rPr>
              <a:t>Furthermore, recent medical studies have identified NO as an important biomarker for respiratory diseases, detectable in exhaled breath. Therefore, there is a critical need for real-time, ultra-sensitive, selective and low-cost monitoring technologies.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2060"/>
                </a:solidFill>
              </a:rPr>
              <a:t>Current gas sensor devices based on semiconducting metal oxides have limitation/drawbacks such as poor sensitivity, limited selectivity, humidity interference, and most importantly they operate at elevated temperatures leading to high energy consumption and shorter life span.</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2060"/>
                </a:solidFill>
              </a:rPr>
              <a:t>Here in we present </a:t>
            </a:r>
            <a:r>
              <a:rPr lang="en-ZA" sz="1200" b="1" dirty="0">
                <a:solidFill>
                  <a:srgbClr val="FF0000"/>
                </a:solidFill>
              </a:rPr>
              <a:t>low-power, highly sensitive NOₓ gas sensors with improved stability owing to Pd-sensitized </a:t>
            </a:r>
            <a:r>
              <a:rPr lang="en-ZA" sz="1200" dirty="0">
                <a:solidFill>
                  <a:srgbClr val="002060"/>
                </a:solidFill>
              </a:rPr>
              <a:t>Co</a:t>
            </a:r>
            <a:r>
              <a:rPr lang="en-ZA" sz="1200" baseline="-40000" dirty="0">
                <a:solidFill>
                  <a:srgbClr val="002060"/>
                </a:solidFill>
              </a:rPr>
              <a:t>3</a:t>
            </a:r>
            <a:r>
              <a:rPr lang="en-ZA" sz="1200" dirty="0">
                <a:solidFill>
                  <a:srgbClr val="002060"/>
                </a:solidFill>
              </a:rPr>
              <a:t>O</a:t>
            </a:r>
            <a:r>
              <a:rPr lang="en-ZA" sz="1200" baseline="-40000" dirty="0">
                <a:solidFill>
                  <a:srgbClr val="002060"/>
                </a:solidFill>
              </a:rPr>
              <a:t>4</a:t>
            </a:r>
            <a:r>
              <a:rPr lang="en-ZA" sz="1200" dirty="0">
                <a:solidFill>
                  <a:srgbClr val="002060"/>
                </a:solidFill>
              </a:rPr>
              <a:t>/NiTiO</a:t>
            </a:r>
            <a:r>
              <a:rPr lang="en-ZA" sz="1200" baseline="-40000" dirty="0">
                <a:solidFill>
                  <a:srgbClr val="002060"/>
                </a:solidFill>
              </a:rPr>
              <a:t>3</a:t>
            </a:r>
            <a:r>
              <a:rPr lang="en-ZA" sz="1200" dirty="0">
                <a:solidFill>
                  <a:srgbClr val="002060"/>
                </a:solidFill>
              </a:rPr>
              <a:t> heterostructures.</a:t>
            </a:r>
          </a:p>
          <a:p>
            <a:endParaRPr lang="en-ZA" dirty="0"/>
          </a:p>
        </p:txBody>
      </p:sp>
      <p:sp>
        <p:nvSpPr>
          <p:cNvPr id="4" name="Slide Number Placeholder 3"/>
          <p:cNvSpPr>
            <a:spLocks noGrp="1"/>
          </p:cNvSpPr>
          <p:nvPr>
            <p:ph type="sldNum" sz="quarter" idx="5"/>
          </p:nvPr>
        </p:nvSpPr>
        <p:spPr/>
        <p:txBody>
          <a:bodyPr/>
          <a:lstStyle/>
          <a:p>
            <a:fld id="{990E8D5F-1296-44CA-B25D-F745B9868E92}" type="slidenum">
              <a:rPr lang="en-US" smtClean="0"/>
              <a:t>16</a:t>
            </a:fld>
            <a:endParaRPr lang="en-US"/>
          </a:p>
        </p:txBody>
      </p:sp>
    </p:spTree>
    <p:extLst>
      <p:ext uri="{BB962C8B-B14F-4D97-AF65-F5344CB8AC3E}">
        <p14:creationId xmlns:p14="http://schemas.microsoft.com/office/powerpoint/2010/main" val="266964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06200-B0C4-5F75-2053-25D9207E7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94705-7D2F-8F46-76A0-04B90734D411}"/>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0CB08A6A-16A2-7017-AEBD-8045B1A80926}"/>
              </a:ext>
            </a:extLst>
          </p:cNvPr>
          <p:cNvSpPr>
            <a:spLocks noGrp="1"/>
          </p:cNvSpPr>
          <p:nvPr>
            <p:ph type="body" idx="1"/>
          </p:nvPr>
        </p:nvSpPr>
        <p:spPr/>
        <p:txBody>
          <a:bodyPr/>
          <a:lstStyle/>
          <a:p>
            <a:r>
              <a:rPr lang="en-ZA" dirty="0"/>
              <a:t>&gt; There is a global surge in the emission of Nitrogen oxide (NOx) gases, which are primarily nitric oxide (NO), nitrogen dioxide (NO₂) and Nitrous oxide (N2O) “the </a:t>
            </a:r>
            <a:r>
              <a:rPr lang="en-ZA" sz="1200" b="0" i="0" kern="1200" dirty="0">
                <a:solidFill>
                  <a:schemeClr val="tx1"/>
                </a:solidFill>
                <a:effectLst/>
                <a:latin typeface="+mn-lt"/>
                <a:ea typeface="+mn-ea"/>
                <a:cs typeface="+mn-cs"/>
              </a:rPr>
              <a:t>laughing gas”</a:t>
            </a:r>
            <a:r>
              <a:rPr lang="en-ZA"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&gt; </a:t>
            </a:r>
            <a:r>
              <a:rPr lang="en-ZA" sz="1200" b="0" i="0" kern="1200" dirty="0">
                <a:solidFill>
                  <a:schemeClr val="tx1"/>
                </a:solidFill>
                <a:effectLst/>
                <a:latin typeface="+mn-lt"/>
                <a:ea typeface="+mn-ea"/>
                <a:cs typeface="+mn-cs"/>
              </a:rPr>
              <a:t>Primary sources of NOx emissions include  </a:t>
            </a:r>
            <a:r>
              <a:rPr lang="en-ZA" sz="1200" dirty="0">
                <a:solidFill>
                  <a:srgbClr val="002060"/>
                </a:solidFill>
              </a:rPr>
              <a:t>human activities and industrialization such as energy production, metallurgical operations, and automotive exhaust emissions. </a:t>
            </a:r>
          </a:p>
          <a:p>
            <a:r>
              <a:rPr lang="en-ZA" dirty="0"/>
              <a:t>&gt; These gases are highly reactive and toxic </a:t>
            </a:r>
            <a:r>
              <a:rPr lang="en-ZA" sz="1200" dirty="0">
                <a:solidFill>
                  <a:srgbClr val="002060"/>
                </a:solidFill>
              </a:rPr>
              <a:t>posing severe impact on Air quality, Environment sustainability and human health.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ZA" sz="1200" dirty="0">
                <a:solidFill>
                  <a:srgbClr val="002060"/>
                </a:solidFill>
              </a:rPr>
              <a:t>Furthermore, recent medical studies have identified NO as an important biomarker for respiratory diseases, detectable in exhaled breath. Therefore, there is a critical need for real-time, ultra-sensitive, selective and low-cost monitoring technologies.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2060"/>
                </a:solidFill>
              </a:rPr>
              <a:t>Current gas sensor devices based on semiconducting metal oxides have limitation/drawbacks such as poor sensitivity, limited selectivity, humidity interference, and most importantly they operate at elevated temperatures leading to high energy consumption and shorter life span.</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2060"/>
                </a:solidFill>
              </a:rPr>
              <a:t>Here in we present </a:t>
            </a:r>
            <a:r>
              <a:rPr lang="en-ZA" sz="1200" b="1" dirty="0">
                <a:solidFill>
                  <a:srgbClr val="FF0000"/>
                </a:solidFill>
              </a:rPr>
              <a:t>low-power, highly sensitive NOₓ gas sensors with improved stability owing to Pd-sensitized </a:t>
            </a:r>
            <a:r>
              <a:rPr lang="en-ZA" sz="1200" dirty="0">
                <a:solidFill>
                  <a:srgbClr val="002060"/>
                </a:solidFill>
              </a:rPr>
              <a:t>Co</a:t>
            </a:r>
            <a:r>
              <a:rPr lang="en-ZA" sz="1200" baseline="-40000" dirty="0">
                <a:solidFill>
                  <a:srgbClr val="002060"/>
                </a:solidFill>
              </a:rPr>
              <a:t>3</a:t>
            </a:r>
            <a:r>
              <a:rPr lang="en-ZA" sz="1200" dirty="0">
                <a:solidFill>
                  <a:srgbClr val="002060"/>
                </a:solidFill>
              </a:rPr>
              <a:t>O</a:t>
            </a:r>
            <a:r>
              <a:rPr lang="en-ZA" sz="1200" baseline="-40000" dirty="0">
                <a:solidFill>
                  <a:srgbClr val="002060"/>
                </a:solidFill>
              </a:rPr>
              <a:t>4</a:t>
            </a:r>
            <a:r>
              <a:rPr lang="en-ZA" sz="1200" dirty="0">
                <a:solidFill>
                  <a:srgbClr val="002060"/>
                </a:solidFill>
              </a:rPr>
              <a:t>/NiTiO</a:t>
            </a:r>
            <a:r>
              <a:rPr lang="en-ZA" sz="1200" baseline="-40000" dirty="0">
                <a:solidFill>
                  <a:srgbClr val="002060"/>
                </a:solidFill>
              </a:rPr>
              <a:t>3</a:t>
            </a:r>
            <a:r>
              <a:rPr lang="en-ZA" sz="1200" dirty="0">
                <a:solidFill>
                  <a:srgbClr val="002060"/>
                </a:solidFill>
              </a:rPr>
              <a:t> heterostructures.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a:solidFill>
                <a:srgbClr val="002060"/>
              </a:solidFill>
            </a:endParaRPr>
          </a:p>
          <a:p>
            <a:pPr marL="742950" lvl="1" indent="-285750" algn="just" fontAlgn="t">
              <a:lnSpc>
                <a:spcPct val="150000"/>
              </a:lnSpc>
              <a:buFont typeface="Wingdings" panose="05000000000000000000" pitchFamily="2" charset="2"/>
              <a:buChar char="§"/>
            </a:pPr>
            <a:endParaRPr lang="en-ZA" sz="400" dirty="0">
              <a:solidFill>
                <a:srgbClr val="002060"/>
              </a:solidFill>
            </a:endParaRPr>
          </a:p>
          <a:p>
            <a:endParaRPr lang="en-ZA" dirty="0"/>
          </a:p>
        </p:txBody>
      </p:sp>
      <p:sp>
        <p:nvSpPr>
          <p:cNvPr id="4" name="Slide Number Placeholder 3">
            <a:extLst>
              <a:ext uri="{FF2B5EF4-FFF2-40B4-BE49-F238E27FC236}">
                <a16:creationId xmlns:a16="http://schemas.microsoft.com/office/drawing/2014/main" id="{AAC71FB3-1331-B6AF-7F8B-DC781468D0F5}"/>
              </a:ext>
            </a:extLst>
          </p:cNvPr>
          <p:cNvSpPr>
            <a:spLocks noGrp="1"/>
          </p:cNvSpPr>
          <p:nvPr>
            <p:ph type="sldNum" sz="quarter" idx="5"/>
          </p:nvPr>
        </p:nvSpPr>
        <p:spPr/>
        <p:txBody>
          <a:bodyPr/>
          <a:lstStyle/>
          <a:p>
            <a:fld id="{990E8D5F-1296-44CA-B25D-F745B9868E92}" type="slidenum">
              <a:rPr lang="en-US" smtClean="0"/>
              <a:t>3</a:t>
            </a:fld>
            <a:endParaRPr lang="en-US"/>
          </a:p>
        </p:txBody>
      </p:sp>
    </p:spTree>
    <p:extLst>
      <p:ext uri="{BB962C8B-B14F-4D97-AF65-F5344CB8AC3E}">
        <p14:creationId xmlns:p14="http://schemas.microsoft.com/office/powerpoint/2010/main" val="244107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CC36-E57A-75A4-D095-517B30FDC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96DB1-1071-844E-C9D6-D852A25AF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B5139-06ED-D520-6900-2C2A88A00F40}"/>
              </a:ext>
            </a:extLst>
          </p:cNvPr>
          <p:cNvSpPr>
            <a:spLocks noGrp="1"/>
          </p:cNvSpPr>
          <p:nvPr>
            <p:ph type="body" idx="1"/>
          </p:nvPr>
        </p:nvSpPr>
        <p:spPr/>
        <p:txBody>
          <a:bodyPr/>
          <a:lstStyle/>
          <a:p>
            <a:r>
              <a:rPr lang="en-ZA" dirty="0"/>
              <a:t>Substrate = 25 x 4 x 0.25 mm</a:t>
            </a:r>
          </a:p>
          <a:p>
            <a:r>
              <a:rPr lang="en-ZA" dirty="0"/>
              <a:t>Active/heater area= 8x 3 mm</a:t>
            </a:r>
          </a:p>
          <a:p>
            <a:endParaRPr lang="en-ZA" dirty="0"/>
          </a:p>
        </p:txBody>
      </p:sp>
      <p:sp>
        <p:nvSpPr>
          <p:cNvPr id="4" name="Slide Number Placeholder 3">
            <a:extLst>
              <a:ext uri="{FF2B5EF4-FFF2-40B4-BE49-F238E27FC236}">
                <a16:creationId xmlns:a16="http://schemas.microsoft.com/office/drawing/2014/main" id="{A4F32082-3C41-D9D2-7FFD-436291BC67A9}"/>
              </a:ext>
            </a:extLst>
          </p:cNvPr>
          <p:cNvSpPr>
            <a:spLocks noGrp="1"/>
          </p:cNvSpPr>
          <p:nvPr>
            <p:ph type="sldNum" sz="quarter" idx="5"/>
          </p:nvPr>
        </p:nvSpPr>
        <p:spPr/>
        <p:txBody>
          <a:bodyPr/>
          <a:lstStyle/>
          <a:p>
            <a:fld id="{990E8D5F-1296-44CA-B25D-F745B9868E92}" type="slidenum">
              <a:rPr lang="en-US" smtClean="0"/>
              <a:t>4</a:t>
            </a:fld>
            <a:endParaRPr lang="en-US"/>
          </a:p>
        </p:txBody>
      </p:sp>
    </p:spTree>
    <p:extLst>
      <p:ext uri="{BB962C8B-B14F-4D97-AF65-F5344CB8AC3E}">
        <p14:creationId xmlns:p14="http://schemas.microsoft.com/office/powerpoint/2010/main" val="19760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4536-57BE-19FA-A0FC-FFA9A8232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93C4A-98CA-65C8-75C4-C2645CF35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4164F-2BF0-151A-E95C-A68D23B2EAC8}"/>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E24AF8EC-D30C-3F3E-F95A-B8FDCD3F0718}"/>
              </a:ext>
            </a:extLst>
          </p:cNvPr>
          <p:cNvSpPr>
            <a:spLocks noGrp="1"/>
          </p:cNvSpPr>
          <p:nvPr>
            <p:ph type="sldNum" sz="quarter" idx="5"/>
          </p:nvPr>
        </p:nvSpPr>
        <p:spPr/>
        <p:txBody>
          <a:bodyPr/>
          <a:lstStyle/>
          <a:p>
            <a:fld id="{990E8D5F-1296-44CA-B25D-F745B9868E92}" type="slidenum">
              <a:rPr lang="en-US" smtClean="0"/>
              <a:t>5</a:t>
            </a:fld>
            <a:endParaRPr lang="en-US"/>
          </a:p>
        </p:txBody>
      </p:sp>
    </p:spTree>
    <p:extLst>
      <p:ext uri="{BB962C8B-B14F-4D97-AF65-F5344CB8AC3E}">
        <p14:creationId xmlns:p14="http://schemas.microsoft.com/office/powerpoint/2010/main" val="2324915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pPr marL="442912" lvl="1" indent="-171450" algn="just" fontAlgn="t">
              <a:buFont typeface="Wingdings" panose="05000000000000000000" pitchFamily="2" charset="2"/>
              <a:buChar char="Ø"/>
            </a:pPr>
            <a:r>
              <a:rPr lang="en-ZA" dirty="0"/>
              <a:t>The metal-loaded sensors exhibit asymmetric Gaussian-like temperature dependence of the sensing response, as shown in Fig. 2(a). The response increases with temperature , reaches a maximum at the optimum operating temperature, and subsequently decreases at higher temperatures. This behavior reflects the dynamic balance between gas adsorption-desorption kinetics, and surface reaction.</a:t>
            </a:r>
          </a:p>
          <a:p>
            <a:pPr marL="442912" lvl="1" indent="-171450" algn="just" fontAlgn="t">
              <a:buFont typeface="Wingdings" panose="05000000000000000000" pitchFamily="2" charset="2"/>
              <a:buChar char="Ø"/>
            </a:pPr>
            <a:endParaRPr lang="en-ZA" sz="1200" b="0" i="0" kern="1200" dirty="0">
              <a:solidFill>
                <a:schemeClr val="tx1"/>
              </a:solidFill>
              <a:effectLst/>
              <a:latin typeface="+mn-lt"/>
              <a:ea typeface="+mn-ea"/>
              <a:cs typeface="+mn-cs"/>
            </a:endParaRPr>
          </a:p>
          <a:p>
            <a:pPr marL="442912" lvl="1" indent="-171450" algn="just" fontAlgn="t">
              <a:buFont typeface="Wingdings" panose="05000000000000000000" pitchFamily="2" charset="2"/>
              <a:buChar char="Ø"/>
            </a:pPr>
            <a:r>
              <a:rPr lang="en-ZA" sz="1200" b="0" i="0" kern="1200" dirty="0">
                <a:solidFill>
                  <a:schemeClr val="tx1"/>
                </a:solidFill>
                <a:effectLst/>
                <a:latin typeface="+mn-lt"/>
                <a:ea typeface="+mn-ea"/>
                <a:cs typeface="+mn-cs"/>
              </a:rPr>
              <a:t>The optimal Operating temperature was found to be at T=100 C which is</a:t>
            </a:r>
            <a:r>
              <a:rPr lang="en-ZA" sz="1200" b="0" i="0" kern="1200" baseline="0" dirty="0">
                <a:solidFill>
                  <a:schemeClr val="tx1"/>
                </a:solidFill>
                <a:effectLst/>
                <a:latin typeface="+mn-lt"/>
                <a:ea typeface="+mn-ea"/>
                <a:cs typeface="+mn-cs"/>
              </a:rPr>
              <a:t> significantly lower</a:t>
            </a:r>
            <a:r>
              <a:rPr lang="en-ZA" sz="1200" b="0" i="0" kern="1200" dirty="0">
                <a:solidFill>
                  <a:schemeClr val="tx1"/>
                </a:solidFill>
                <a:effectLst/>
                <a:latin typeface="+mn-lt"/>
                <a:ea typeface="+mn-ea"/>
                <a:cs typeface="+mn-cs"/>
              </a:rPr>
              <a:t> than</a:t>
            </a:r>
            <a:r>
              <a:rPr lang="en-ZA" sz="1200" b="0" i="0" kern="1200" baseline="0" dirty="0">
                <a:solidFill>
                  <a:schemeClr val="tx1"/>
                </a:solidFill>
                <a:effectLst/>
                <a:latin typeface="+mn-lt"/>
                <a:ea typeface="+mn-ea"/>
                <a:cs typeface="+mn-cs"/>
              </a:rPr>
              <a:t> that of Pristine Co/Ni (200 C). </a:t>
            </a:r>
            <a:r>
              <a:rPr lang="en-ZA" sz="1200" b="0" i="0" kern="1200" dirty="0">
                <a:solidFill>
                  <a:schemeClr val="tx1"/>
                </a:solidFill>
                <a:effectLst/>
                <a:latin typeface="+mn-lt"/>
                <a:ea typeface="+mn-ea"/>
                <a:cs typeface="+mn-cs"/>
              </a:rPr>
              <a:t>This</a:t>
            </a:r>
            <a:r>
              <a:rPr lang="en-ZA" sz="1200" b="0" i="0" kern="1200" baseline="0" dirty="0">
                <a:solidFill>
                  <a:schemeClr val="tx1"/>
                </a:solidFill>
                <a:effectLst/>
                <a:latin typeface="+mn-lt"/>
                <a:ea typeface="+mn-ea"/>
                <a:cs typeface="+mn-cs"/>
              </a:rPr>
              <a:t> </a:t>
            </a:r>
            <a:r>
              <a:rPr lang="en-ZA" sz="1200" b="0" i="0" kern="1200" dirty="0">
                <a:solidFill>
                  <a:schemeClr val="tx1"/>
                </a:solidFill>
                <a:effectLst/>
                <a:latin typeface="+mn-lt"/>
                <a:ea typeface="+mn-ea"/>
                <a:cs typeface="+mn-cs"/>
              </a:rPr>
              <a:t>enhanced performance at 100 °C can be attributed to adequate thermally activated charge-carrier mobility,</a:t>
            </a:r>
            <a:r>
              <a:rPr lang="en-ZA" sz="1200" b="0" i="0" kern="1200" baseline="0" dirty="0">
                <a:solidFill>
                  <a:schemeClr val="tx1"/>
                </a:solidFill>
                <a:effectLst/>
                <a:latin typeface="+mn-lt"/>
                <a:ea typeface="+mn-ea"/>
                <a:cs typeface="+mn-cs"/>
              </a:rPr>
              <a:t> the predominance</a:t>
            </a:r>
            <a:r>
              <a:rPr kumimoji="0" lang="en-ZA" sz="1200" b="0" i="0" u="none" strike="noStrike" kern="1200" cap="none" spc="0" normalizeH="0" baseline="0" noProof="0" dirty="0">
                <a:ln>
                  <a:noFill/>
                </a:ln>
                <a:solidFill>
                  <a:srgbClr val="002060"/>
                </a:solidFill>
                <a:effectLst/>
                <a:uLnTx/>
                <a:uFillTx/>
                <a:latin typeface="Arial"/>
                <a:ea typeface="+mn-ea"/>
                <a:cs typeface="+mn-cs"/>
              </a:rPr>
              <a:t> of highly reactive chemisorbed oxygen species and Efficient adsorption and catalytic conversion of NO.</a:t>
            </a:r>
          </a:p>
          <a:p>
            <a:pPr marL="442912" lvl="1" indent="-171450" algn="just" fontAlgn="t">
              <a:buFont typeface="Wingdings" panose="05000000000000000000" pitchFamily="2" charset="2"/>
              <a:buChar char="Ø"/>
            </a:pPr>
            <a:endParaRPr kumimoji="0" lang="en-ZA" sz="1200" b="0" i="0" u="none" strike="noStrike" kern="1200" cap="none" spc="0" normalizeH="0" baseline="0" noProof="0" dirty="0">
              <a:ln>
                <a:noFill/>
              </a:ln>
              <a:solidFill>
                <a:srgbClr val="002060"/>
              </a:solidFill>
              <a:effectLst/>
              <a:uLnTx/>
              <a:uFillTx/>
              <a:latin typeface="Arial"/>
              <a:ea typeface="+mn-ea"/>
              <a:cs typeface="+mn-cs"/>
            </a:endParaRPr>
          </a:p>
          <a:p>
            <a:pPr marL="442912" marR="0" lvl="1" indent="-171450" algn="just" defTabSz="914400" rtl="0" eaLnBrk="1" fontAlgn="t" latinLnBrk="0" hangingPunct="1">
              <a:lnSpc>
                <a:spcPct val="100000"/>
              </a:lnSpc>
              <a:spcBef>
                <a:spcPts val="0"/>
              </a:spcBef>
              <a:spcAft>
                <a:spcPts val="0"/>
              </a:spcAft>
              <a:buClrTx/>
              <a:buSzTx/>
              <a:buFont typeface="Wingdings" panose="05000000000000000000" pitchFamily="2" charset="2"/>
              <a:buChar char="Ø"/>
              <a:tabLst/>
              <a:defRPr/>
            </a:pPr>
            <a:r>
              <a:rPr kumimoji="0" lang="en-ZA" sz="1200" b="0" i="0" u="none" strike="noStrike" kern="1200" cap="none" spc="0" normalizeH="0" baseline="0" noProof="0" dirty="0">
                <a:ln>
                  <a:noFill/>
                </a:ln>
                <a:solidFill>
                  <a:srgbClr val="002060"/>
                </a:solidFill>
                <a:effectLst/>
                <a:uLnTx/>
                <a:uFillTx/>
                <a:latin typeface="Arial"/>
                <a:ea typeface="+mn-ea"/>
                <a:cs typeface="+mn-cs"/>
              </a:rPr>
              <a:t>Beyond 100 °C, the sensor response decreases due to </a:t>
            </a:r>
            <a:r>
              <a:rPr lang="en-ZA" sz="1200" b="0" i="0" kern="1200" dirty="0">
                <a:solidFill>
                  <a:schemeClr val="tx1"/>
                </a:solidFill>
                <a:effectLst/>
                <a:latin typeface="+mn-lt"/>
                <a:ea typeface="+mn-ea"/>
                <a:cs typeface="+mn-cs"/>
              </a:rPr>
              <a:t>reduced surface coverage,</a:t>
            </a:r>
            <a:r>
              <a:rPr kumimoji="0" lang="en-ZA" sz="1200" b="0" i="0" u="none" strike="noStrike" kern="1200" cap="none" spc="0" normalizeH="0" baseline="0" noProof="0" dirty="0">
                <a:ln>
                  <a:noFill/>
                </a:ln>
                <a:solidFill>
                  <a:srgbClr val="002060"/>
                </a:solidFill>
                <a:effectLst/>
                <a:uLnTx/>
                <a:uFillTx/>
                <a:latin typeface="Arial"/>
                <a:ea typeface="+mn-ea"/>
                <a:cs typeface="+mn-cs"/>
              </a:rPr>
              <a:t> accelerated desorption and possible oxidation or deactivation of catalytic sites.</a:t>
            </a:r>
          </a:p>
          <a:p>
            <a:pPr marL="442912" lvl="1" indent="-171450" algn="just" fontAlgn="t">
              <a:buFont typeface="Wingdings" panose="05000000000000000000" pitchFamily="2" charset="2"/>
              <a:buChar char="Ø"/>
            </a:pPr>
            <a:endParaRPr kumimoji="0" lang="en-ZA" sz="1200" b="0" i="0" u="none" strike="noStrike" kern="1200" cap="none" spc="0" normalizeH="0" baseline="0" noProof="0" dirty="0">
              <a:ln>
                <a:noFill/>
              </a:ln>
              <a:solidFill>
                <a:srgbClr val="002060"/>
              </a:solidFill>
              <a:effectLst/>
              <a:uLnTx/>
              <a:uFillTx/>
              <a:latin typeface="Arial"/>
              <a:ea typeface="+mn-ea"/>
              <a:cs typeface="+mn-cs"/>
            </a:endParaRPr>
          </a:p>
          <a:p>
            <a:pPr marL="442912" lvl="1" indent="-171450" algn="just" fontAlgn="t">
              <a:buFont typeface="Wingdings" panose="05000000000000000000" pitchFamily="2" charset="2"/>
              <a:buChar char="Ø"/>
            </a:pPr>
            <a:r>
              <a:rPr lang="en-ZA" dirty="0"/>
              <a:t>Moreover, the reduction in the optimum operating temperature after noble-metal loading can be attributed to the lower activation energy </a:t>
            </a:r>
            <a:r>
              <a:rPr lang="en-ZA" dirty="0" err="1"/>
              <a:t>Ea</a:t>
            </a:r>
            <a:r>
              <a:rPr lang="en-ZA" dirty="0"/>
              <a:t> induced by surface sensitization. This activation energy was estimated utilising the natural log of Arrhenius relationship between sensor response and temperature (25-100 C) shown in Fig2(b). </a:t>
            </a:r>
          </a:p>
          <a:p>
            <a:pPr marL="442912" lvl="1" indent="-171450" algn="just" fontAlgn="t">
              <a:buFont typeface="Wingdings" panose="05000000000000000000" pitchFamily="2" charset="2"/>
              <a:buChar char="Ø"/>
            </a:pPr>
            <a:r>
              <a:rPr lang="en-ZA" dirty="0"/>
              <a:t>Among all investigated sensors, the Pd-loaded variant exhibited the lowest activation energy toward NO detection. Thus confirming that Pd provides the most effective catalytic activation of NO </a:t>
            </a:r>
            <a:r>
              <a:rPr lang="en-ZA" b="0" dirty="0"/>
              <a:t>molecules, </a:t>
            </a:r>
            <a:r>
              <a:rPr lang="en-ZA" sz="1200" b="0" u="none" strike="noStrike" kern="1200" dirty="0">
                <a:solidFill>
                  <a:schemeClr val="tx1"/>
                </a:solidFill>
                <a:effectLst/>
                <a:latin typeface="+mn-lt"/>
                <a:ea typeface="+mn-ea"/>
                <a:cs typeface="+mn-cs"/>
              </a:rPr>
              <a:t>promoting</a:t>
            </a:r>
            <a:r>
              <a:rPr lang="en-ZA" b="0" dirty="0"/>
              <a:t> </a:t>
            </a:r>
            <a:r>
              <a:rPr lang="en-ZA" dirty="0"/>
              <a:t>faster surface reaction kinetics at lower temperatures.</a:t>
            </a:r>
          </a:p>
          <a:p>
            <a:pPr marL="442912" lvl="1" indent="-171450" algn="just" fontAlgn="t">
              <a:buFont typeface="Wingdings" panose="05000000000000000000" pitchFamily="2" charset="2"/>
              <a:buChar char="Ø"/>
            </a:pPr>
            <a:r>
              <a:rPr lang="en-ZA" sz="500" dirty="0">
                <a:solidFill>
                  <a:schemeClr val="accent1"/>
                </a:solidFill>
              </a:rPr>
              <a:t>Which is </a:t>
            </a:r>
            <a:r>
              <a:rPr lang="en-ZA" sz="800" dirty="0"/>
              <a:t>Interesting since Ag, exhibit the highest response</a:t>
            </a:r>
            <a:endParaRPr lang="en-ZA" sz="500" dirty="0">
              <a:solidFill>
                <a:schemeClr val="accent1"/>
              </a:solidFill>
            </a:endParaRPr>
          </a:p>
        </p:txBody>
      </p:sp>
      <p:sp>
        <p:nvSpPr>
          <p:cNvPr id="4" name="Slide Number Placeholder 3"/>
          <p:cNvSpPr>
            <a:spLocks noGrp="1"/>
          </p:cNvSpPr>
          <p:nvPr>
            <p:ph type="sldNum" sz="quarter" idx="5"/>
          </p:nvPr>
        </p:nvSpPr>
        <p:spPr/>
        <p:txBody>
          <a:bodyPr/>
          <a:lstStyle/>
          <a:p>
            <a:fld id="{990E8D5F-1296-44CA-B25D-F745B9868E92}" type="slidenum">
              <a:rPr lang="en-US" smtClean="0"/>
              <a:t>6</a:t>
            </a:fld>
            <a:endParaRPr lang="en-US"/>
          </a:p>
        </p:txBody>
      </p:sp>
    </p:spTree>
    <p:extLst>
      <p:ext uri="{BB962C8B-B14F-4D97-AF65-F5344CB8AC3E}">
        <p14:creationId xmlns:p14="http://schemas.microsoft.com/office/powerpoint/2010/main" val="1667254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7470D-B202-C05E-FF25-07EFE7ABB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FE96F-B470-4189-EB79-2B72DDEE5CB2}"/>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32DFAB3C-3BDF-3B57-8F34-027D741AA3D3}"/>
              </a:ext>
            </a:extLst>
          </p:cNvPr>
          <p:cNvSpPr>
            <a:spLocks noGrp="1"/>
          </p:cNvSpPr>
          <p:nvPr>
            <p:ph type="body" idx="1"/>
          </p:nvPr>
        </p:nvSpPr>
        <p:spPr/>
        <p:txBody>
          <a:bodyPr/>
          <a:lstStyle/>
          <a:p>
            <a:pPr marL="171450" indent="-171450" fontAlgn="t">
              <a:buFont typeface="Wingdings" panose="05000000000000000000" pitchFamily="2" charset="2"/>
              <a:buChar char="Ø"/>
            </a:pPr>
            <a:r>
              <a:rPr lang="en-ZA" dirty="0"/>
              <a:t>The response-recovery dynamics towards NO at 100 C revealed a systematic p-type behaviour towards a reducing gas with changes in sensor response as gas concentration increases between 3- 100 ppb. (NOTE: </a:t>
            </a:r>
            <a:r>
              <a:rPr lang="en-ZA" sz="1200" b="0" i="0" kern="1200" dirty="0">
                <a:solidFill>
                  <a:schemeClr val="tx1"/>
                </a:solidFill>
                <a:effectLst/>
                <a:latin typeface="+mn-lt"/>
                <a:ea typeface="+mn-ea"/>
                <a:cs typeface="+mn-cs"/>
              </a:rPr>
              <a:t>ppb (parts per billion) indicates the detection of 1 NO molecule among one billion air molecules, highlighting the exceptional sensitivity of these sensors towards trace levels of NO.)</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ZA" sz="1200" b="0" i="0" kern="1200" dirty="0">
                <a:solidFill>
                  <a:schemeClr val="tx1"/>
                </a:solidFill>
                <a:effectLst/>
                <a:latin typeface="+mn-lt"/>
                <a:ea typeface="+mn-ea"/>
                <a:cs typeface="+mn-cs"/>
              </a:rPr>
              <a:t>The pristine and 0.75 wt.% Ag-loaded Co/Ni sensors exhibited signs of potential sensor poisoning. This was evidenced by poor recovery characteristics, resulting from the accumulation of adsorbed surface species, which caused baseline shifts and severe signal drift. Such behaviour compromises sensor reliability and may lead to false-positive warnings during practical applications.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ZA"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ZA" sz="1200" b="0" i="0" kern="1200" dirty="0">
                <a:solidFill>
                  <a:schemeClr val="tx1"/>
                </a:solidFill>
                <a:effectLst/>
                <a:latin typeface="+mn-lt"/>
                <a:ea typeface="+mn-ea"/>
                <a:cs typeface="+mn-cs"/>
              </a:rPr>
              <a:t>In contrast, the 0.75 wt.% Pd-loaded sensor demonstrated superior sensing stability. The enhanced recovery behaviour indicates faster reaction reversibility and reduced accumulation of surface species, thereby minimizing sensor poisoning. As a result, significantly lower signal drift and improved baseline stability were achieved.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ZA" dirty="0"/>
              <a:t>Even though Ag-loaded sensor may display higher response, it is not stable and unreliable and will not be further optimized in this work.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Z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ZA" dirty="0"/>
              <a:t>Additionally, from the Response curve, we estimated the response times. Pd revealed faster response kinetics that pristine Co/Ni. Owing to </a:t>
            </a:r>
            <a:r>
              <a:rPr lang="en-ZA" sz="1200" b="0" i="0" kern="1200" dirty="0">
                <a:solidFill>
                  <a:schemeClr val="tx1"/>
                </a:solidFill>
                <a:effectLst/>
                <a:latin typeface="+mn-lt"/>
                <a:ea typeface="+mn-ea"/>
                <a:cs typeface="+mn-cs"/>
              </a:rPr>
              <a:t>more rapid surface reactions and charge-transfer processes by the catalytic active Pd particles.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ZA" dirty="0"/>
          </a:p>
          <a:p>
            <a:pPr marL="171450" indent="-171450">
              <a:buFont typeface="Wingdings" panose="05000000000000000000" pitchFamily="2" charset="2"/>
              <a:buChar char="Ø"/>
            </a:pPr>
            <a:endParaRPr lang="en-ZA" dirty="0"/>
          </a:p>
        </p:txBody>
      </p:sp>
      <p:sp>
        <p:nvSpPr>
          <p:cNvPr id="4" name="Slide Number Placeholder 3">
            <a:extLst>
              <a:ext uri="{FF2B5EF4-FFF2-40B4-BE49-F238E27FC236}">
                <a16:creationId xmlns:a16="http://schemas.microsoft.com/office/drawing/2014/main" id="{E48165FE-3E5E-06B9-B373-226C224F79C2}"/>
              </a:ext>
            </a:extLst>
          </p:cNvPr>
          <p:cNvSpPr>
            <a:spLocks noGrp="1"/>
          </p:cNvSpPr>
          <p:nvPr>
            <p:ph type="sldNum" sz="quarter" idx="5"/>
          </p:nvPr>
        </p:nvSpPr>
        <p:spPr/>
        <p:txBody>
          <a:bodyPr/>
          <a:lstStyle/>
          <a:p>
            <a:fld id="{990E8D5F-1296-44CA-B25D-F745B9868E92}" type="slidenum">
              <a:rPr lang="en-US" smtClean="0"/>
              <a:t>7</a:t>
            </a:fld>
            <a:endParaRPr lang="en-US"/>
          </a:p>
        </p:txBody>
      </p:sp>
    </p:spTree>
    <p:extLst>
      <p:ext uri="{BB962C8B-B14F-4D97-AF65-F5344CB8AC3E}">
        <p14:creationId xmlns:p14="http://schemas.microsoft.com/office/powerpoint/2010/main" val="195925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06AC9-9F90-46C5-84F1-6B5361563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F0460-7972-96A9-CFF1-E44E99669C1D}"/>
              </a:ext>
            </a:extLst>
          </p:cNvPr>
          <p:cNvSpPr>
            <a:spLocks noGrp="1" noRot="1" noChangeAspect="1"/>
          </p:cNvSpPr>
          <p:nvPr>
            <p:ph type="sldImg"/>
          </p:nvPr>
        </p:nvSpPr>
        <p:spPr/>
        <p:txBody>
          <a:bodyPr/>
          <a:lstStyle/>
          <a:p>
            <a:endParaRPr lang="en-ZA"/>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6A74B1C3-9B70-3B28-3406-1D3CDD19C961}"/>
                  </a:ext>
                </a:extLst>
              </p:cNvPr>
              <p:cNvSpPr>
                <a:spLocks noGrp="1"/>
              </p:cNvSpPr>
              <p:nvPr>
                <p:ph type="body" idx="1"/>
              </p:nvPr>
            </p:nvSpPr>
            <p:spPr/>
            <p:txBody>
              <a:bodyPr/>
              <a:lstStyle/>
              <a:p>
                <a:pPr marL="450850" marR="0" lvl="1" indent="-179388" algn="just"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lang="en-ZA" sz="1200" b="0" i="0" kern="1200" dirty="0">
                    <a:solidFill>
                      <a:schemeClr val="tx1"/>
                    </a:solidFill>
                    <a:effectLst/>
                    <a:latin typeface="+mn-lt"/>
                    <a:ea typeface="+mn-ea"/>
                    <a:cs typeface="+mn-cs"/>
                  </a:rPr>
                  <a:t>The response-concentration dependence follows a power-law relationship, </a:t>
                </a:r>
                <a14:m>
                  <m:oMath xmlns:m="http://schemas.openxmlformats.org/officeDocument/2006/math">
                    <m:r>
                      <a:rPr lang="en-ZA" sz="1200" i="1" kern="1200">
                        <a:solidFill>
                          <a:schemeClr val="tx1"/>
                        </a:solidFill>
                        <a:latin typeface="Cambria Math" panose="02040503050406030204" pitchFamily="18" charset="0"/>
                        <a:ea typeface="+mn-ea"/>
                        <a:cs typeface="+mn-cs"/>
                      </a:rPr>
                      <m:t>𝑆</m:t>
                    </m:r>
                    <m:r>
                      <a:rPr lang="en-ZA" sz="1200" i="0" kern="1200">
                        <a:solidFill>
                          <a:schemeClr val="tx1"/>
                        </a:solidFill>
                        <a:latin typeface="Cambria Math" panose="02040503050406030204" pitchFamily="18" charset="0"/>
                        <a:ea typeface="+mn-ea"/>
                        <a:cs typeface="+mn-cs"/>
                      </a:rPr>
                      <m:t>=</m:t>
                    </m:r>
                    <m:r>
                      <a:rPr lang="en-ZA" sz="1200" i="1" kern="1200">
                        <a:solidFill>
                          <a:schemeClr val="tx1"/>
                        </a:solidFill>
                        <a:latin typeface="Cambria Math" panose="02040503050406030204" pitchFamily="18" charset="0"/>
                        <a:ea typeface="+mn-ea"/>
                        <a:cs typeface="+mn-cs"/>
                      </a:rPr>
                      <m:t>𝑎</m:t>
                    </m:r>
                    <m:sSup>
                      <m:sSupPr>
                        <m:ctrlPr>
                          <a:rPr lang="en-ZA" sz="1200" i="1" kern="1200">
                            <a:solidFill>
                              <a:schemeClr val="tx1"/>
                            </a:solidFill>
                            <a:latin typeface="Cambria Math" panose="02040503050406030204" pitchFamily="18" charset="0"/>
                            <a:ea typeface="+mn-ea"/>
                            <a:cs typeface="+mn-cs"/>
                          </a:rPr>
                        </m:ctrlPr>
                      </m:sSupPr>
                      <m:e>
                        <m:r>
                          <a:rPr lang="en-ZA" sz="1200" i="1" kern="1200">
                            <a:solidFill>
                              <a:schemeClr val="tx1"/>
                            </a:solidFill>
                            <a:latin typeface="Cambria Math" panose="02040503050406030204" pitchFamily="18" charset="0"/>
                            <a:ea typeface="+mn-ea"/>
                            <a:cs typeface="+mn-cs"/>
                          </a:rPr>
                          <m:t>𝐶</m:t>
                        </m:r>
                      </m:e>
                      <m:sup>
                        <m:r>
                          <a:rPr lang="en-ZA" sz="1200" i="1" kern="1200">
                            <a:solidFill>
                              <a:schemeClr val="tx1"/>
                            </a:solidFill>
                            <a:latin typeface="Cambria Math" panose="02040503050406030204" pitchFamily="18" charset="0"/>
                            <a:ea typeface="+mn-ea"/>
                            <a:cs typeface="+mn-cs"/>
                          </a:rPr>
                          <m:t>𝑏</m:t>
                        </m:r>
                      </m:sup>
                    </m:sSup>
                  </m:oMath>
                </a14:m>
                <a:r>
                  <a:rPr lang="en-ZA" sz="1200" b="0" i="0" kern="1200" dirty="0">
                    <a:solidFill>
                      <a:schemeClr val="tx1"/>
                    </a:solidFill>
                    <a:effectLst/>
                    <a:latin typeface="+mn-lt"/>
                    <a:ea typeface="+mn-ea"/>
                    <a:cs typeface="+mn-cs"/>
                  </a:rPr>
                  <a:t>. </a:t>
                </a:r>
              </a:p>
              <a:p>
                <a:pPr marL="450850" lvl="1" indent="-179388" algn="just" fontAlgn="t">
                  <a:buFont typeface="Wingdings" panose="05000000000000000000" pitchFamily="2" charset="2"/>
                  <a:buChar char="§"/>
                </a:pPr>
                <a:r>
                  <a:rPr lang="en-ZA" sz="1200" dirty="0">
                    <a:solidFill>
                      <a:srgbClr val="002060"/>
                    </a:solidFill>
                  </a:rPr>
                  <a:t>The significantly enhanced sensitivity achieved through Pd loading was further confirmed by the sensitivity exponent, estimated as the slope (m) of the linear relationship between the natural logarithm of the sensor response (ln S) and the gas concentration (ln C). </a:t>
                </a:r>
              </a:p>
              <a:p>
                <a:pPr marL="450850" lvl="1" indent="-179388" algn="just" fontAlgn="t">
                  <a:buFont typeface="Wingdings" panose="05000000000000000000" pitchFamily="2" charset="2"/>
                  <a:buChar char="§"/>
                </a:pPr>
                <a:r>
                  <a:rPr lang="en-ZA" sz="1200" dirty="0">
                    <a:solidFill>
                      <a:srgbClr val="002060"/>
                    </a:solidFill>
                  </a:rPr>
                  <a:t>The slope reveals critical insights into the underlying surface reaction kinetics, where </a:t>
                </a:r>
              </a:p>
              <a:p>
                <a:pPr marL="908050" lvl="2" indent="-179388" algn="just" fontAlgn="t">
                  <a:buFont typeface="Wingdings" panose="05000000000000000000" pitchFamily="2" charset="2"/>
                  <a:buChar char="§"/>
                </a:pPr>
                <a:r>
                  <a:rPr lang="en-ZA" sz="1200" dirty="0">
                    <a:solidFill>
                      <a:srgbClr val="002060"/>
                    </a:solidFill>
                  </a:rPr>
                  <a:t>m &lt;/= 0.5: reflects Oxygen ion-controlled adsorption mechanism, </a:t>
                </a:r>
              </a:p>
              <a:p>
                <a:pPr marL="908050" lvl="2" indent="-179388" algn="just" fontAlgn="t">
                  <a:buFont typeface="Wingdings" panose="05000000000000000000" pitchFamily="2" charset="2"/>
                  <a:buChar char="§"/>
                </a:pPr>
                <a:r>
                  <a:rPr lang="en-ZA" sz="1200" dirty="0">
                    <a:solidFill>
                      <a:srgbClr val="002060"/>
                    </a:solidFill>
                  </a:rPr>
                  <a:t>m ≈ 1: reflect a gas concentration dependent reaction, while </a:t>
                </a:r>
                <a:endParaRPr lang="en-ZA" sz="200" dirty="0">
                  <a:solidFill>
                    <a:srgbClr val="002060"/>
                  </a:solidFill>
                </a:endParaRPr>
              </a:p>
              <a:p>
                <a:pPr marL="908050" marR="0" lvl="2" indent="-179388" algn="just"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lang="en-ZA" sz="1200" dirty="0">
                    <a:solidFill>
                      <a:srgbClr val="002060"/>
                    </a:solidFill>
                  </a:rPr>
                  <a:t>m &gt; 1: indicates </a:t>
                </a:r>
                <a:r>
                  <a:rPr lang="en-ZA" sz="1200" b="0" i="0" kern="1200" dirty="0">
                    <a:solidFill>
                      <a:schemeClr val="tx1"/>
                    </a:solidFill>
                    <a:effectLst/>
                    <a:latin typeface="+mn-lt"/>
                    <a:ea typeface="+mn-ea"/>
                    <a:cs typeface="+mn-cs"/>
                  </a:rPr>
                  <a:t>complex multi-step reaction pathways </a:t>
                </a:r>
                <a:r>
                  <a:rPr lang="en-ZA" sz="1200" dirty="0">
                    <a:solidFill>
                      <a:srgbClr val="002060"/>
                    </a:solidFill>
                  </a:rPr>
                  <a:t>which may include catalytic enhancements. </a:t>
                </a:r>
              </a:p>
              <a:p>
                <a:pPr marL="450850" lvl="1" indent="-179388" algn="just" fontAlgn="t">
                  <a:buFont typeface="Wingdings" panose="05000000000000000000" pitchFamily="2" charset="2"/>
                  <a:buChar char="§"/>
                </a:pPr>
                <a:endParaRPr lang="en-ZA" sz="1200" dirty="0">
                  <a:solidFill>
                    <a:srgbClr val="002060"/>
                  </a:solidFill>
                </a:endParaRPr>
              </a:p>
              <a:p>
                <a:pPr marL="450850" lvl="1" indent="-179388" algn="just" fontAlgn="t">
                  <a:buFont typeface="Wingdings" panose="05000000000000000000" pitchFamily="2" charset="2"/>
                  <a:buChar char="§"/>
                </a:pPr>
                <a:r>
                  <a:rPr lang="en-ZA" sz="1200" dirty="0">
                    <a:solidFill>
                      <a:srgbClr val="002060"/>
                    </a:solidFill>
                  </a:rPr>
                  <a:t>From Fig4, we observe  a</a:t>
                </a:r>
                <a:r>
                  <a:rPr lang="en-ZA" sz="1200" dirty="0">
                    <a:solidFill>
                      <a:srgbClr val="FF0000"/>
                    </a:solidFill>
                    <a:highlight>
                      <a:srgbClr val="FFFF00"/>
                    </a:highlight>
                  </a:rPr>
                  <a:t> Limited surface adsorption-controlled behavior for Pristine and 0.75 wt% Ag-loaded sensors. While, 0.75 wt% Pd-loaded sensors  (m &gt; 1) revealed Catalytic activated reactions which improves charge transfer and gas conversion. </a:t>
                </a:r>
              </a:p>
              <a:p>
                <a:pPr marL="450850" marR="0" lvl="1" indent="-179388" algn="just"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lang="en-ZA" sz="1200" b="0" i="0" kern="1200" dirty="0">
                    <a:solidFill>
                      <a:schemeClr val="tx1"/>
                    </a:solidFill>
                    <a:effectLst/>
                    <a:latin typeface="+mn-lt"/>
                    <a:ea typeface="+mn-ea"/>
                    <a:cs typeface="+mn-cs"/>
                  </a:rPr>
                  <a:t>The presence of Pd nanoparticles promotes NO adsorption, dissociation, and surface redox processes, thereby enhancing charge transfer between the adsorbed species and the sensing material. Consequently, more efficient gas conversion and stronger modulation of the electrical properties are achieved, resulting in superior sensitivity.</a:t>
                </a:r>
              </a:p>
              <a:p>
                <a:pPr marL="450850" lvl="1" indent="-179388" algn="just" fontAlgn="t">
                  <a:buFont typeface="Wingdings" panose="05000000000000000000" pitchFamily="2" charset="2"/>
                  <a:buChar char="§"/>
                </a:pPr>
                <a:endParaRPr lang="en-ZA" sz="1200" dirty="0">
                  <a:solidFill>
                    <a:srgbClr val="FF0000"/>
                  </a:solidFill>
                  <a:highlight>
                    <a:srgbClr val="FFFF00"/>
                  </a:highlight>
                </a:endParaRPr>
              </a:p>
              <a:p>
                <a:pPr marL="450850" lvl="1" indent="-179388" algn="just" fontAlgn="t">
                  <a:buFont typeface="Wingdings" panose="05000000000000000000" pitchFamily="2" charset="2"/>
                  <a:buChar char="§"/>
                </a:pPr>
                <a:r>
                  <a:rPr lang="en-ZA" sz="1200" dirty="0">
                    <a:solidFill>
                      <a:srgbClr val="FF0000"/>
                    </a:solidFill>
                    <a:highlight>
                      <a:srgbClr val="FFFF00"/>
                    </a:highlight>
                  </a:rPr>
                  <a:t>Furthermore, the lowest detection limited was estimates form the slope of the </a:t>
                </a:r>
                <a:r>
                  <a:rPr lang="en-ZA" sz="1200" dirty="0" err="1">
                    <a:solidFill>
                      <a:srgbClr val="FF0000"/>
                    </a:solidFill>
                    <a:highlight>
                      <a:srgbClr val="FFFF00"/>
                    </a:highlight>
                  </a:rPr>
                  <a:t>Resp</a:t>
                </a:r>
                <a:r>
                  <a:rPr lang="en-ZA" sz="1200" dirty="0">
                    <a:solidFill>
                      <a:srgbClr val="FF0000"/>
                    </a:solidFill>
                    <a:highlight>
                      <a:srgbClr val="FFFF00"/>
                    </a:highlight>
                  </a:rPr>
                  <a:t> vs Concentration graph and the root mean square (RMS) noise of the sensor baseline. The calculated LOD was found to be [~0,5 ppb] ppb, demonstrating the sensor's capability to detect ultra-low concentrations of NO and underscoring its potential for trace gas monitoring applications.</a:t>
                </a:r>
                <a:endParaRPr lang="en-ZA" dirty="0"/>
              </a:p>
            </p:txBody>
          </p:sp>
        </mc:Choice>
        <mc:Fallback xmlns="">
          <p:sp>
            <p:nvSpPr>
              <p:cNvPr id="3" name="Notes Placeholder 2">
                <a:extLst>
                  <a:ext uri="{FF2B5EF4-FFF2-40B4-BE49-F238E27FC236}">
                    <a16:creationId xmlns:a16="http://schemas.microsoft.com/office/drawing/2014/main" id="{6A74B1C3-9B70-3B28-3406-1D3CDD19C961}"/>
                  </a:ext>
                </a:extLst>
              </p:cNvPr>
              <p:cNvSpPr>
                <a:spLocks noGrp="1"/>
              </p:cNvSpPr>
              <p:nvPr>
                <p:ph type="body" idx="1"/>
              </p:nvPr>
            </p:nvSpPr>
            <p:spPr/>
            <p:txBody>
              <a:bodyPr/>
              <a:lstStyle/>
              <a:p>
                <a:pPr marL="450850" marR="0" lvl="1" indent="-179388" algn="just"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lang="en-ZA" sz="1200" b="0" i="0" kern="1200" dirty="0">
                    <a:solidFill>
                      <a:schemeClr val="tx1"/>
                    </a:solidFill>
                    <a:effectLst/>
                    <a:latin typeface="+mn-lt"/>
                    <a:ea typeface="+mn-ea"/>
                    <a:cs typeface="+mn-cs"/>
                  </a:rPr>
                  <a:t>The response-concentration dependence follows a power-law relationship, </a:t>
                </a:r>
                <a:r>
                  <a:rPr lang="en-ZA" sz="1200" i="0" kern="1200">
                    <a:solidFill>
                      <a:schemeClr val="tx1"/>
                    </a:solidFill>
                    <a:latin typeface="+mn-lt"/>
                    <a:ea typeface="+mn-ea"/>
                    <a:cs typeface="+mn-cs"/>
                  </a:rPr>
                  <a:t>𝑆=𝑎𝐶^𝑏</a:t>
                </a:r>
                <a:r>
                  <a:rPr lang="en-ZA" sz="1200" b="0" i="0" kern="1200" dirty="0">
                    <a:solidFill>
                      <a:schemeClr val="tx1"/>
                    </a:solidFill>
                    <a:effectLst/>
                    <a:latin typeface="+mn-lt"/>
                    <a:ea typeface="+mn-ea"/>
                    <a:cs typeface="+mn-cs"/>
                  </a:rPr>
                  <a:t>. </a:t>
                </a:r>
              </a:p>
              <a:p>
                <a:pPr marL="450850" lvl="1" indent="-179388" algn="just" fontAlgn="t">
                  <a:buFont typeface="Wingdings" panose="05000000000000000000" pitchFamily="2" charset="2"/>
                  <a:buChar char="§"/>
                </a:pPr>
                <a:r>
                  <a:rPr lang="en-ZA" sz="1200" dirty="0">
                    <a:solidFill>
                      <a:srgbClr val="002060"/>
                    </a:solidFill>
                  </a:rPr>
                  <a:t>The significantly enhanced sensitivity achieved through Pd loading was further confirmed by the sensitivity exponent, estimated as the slope (m) of the linear relationship between the natural logarithm of the sensor response (ln S) and the gas concentration (ln C). </a:t>
                </a:r>
              </a:p>
              <a:p>
                <a:pPr marL="450850" lvl="1" indent="-179388" algn="just" fontAlgn="t">
                  <a:buFont typeface="Wingdings" panose="05000000000000000000" pitchFamily="2" charset="2"/>
                  <a:buChar char="§"/>
                </a:pPr>
                <a:r>
                  <a:rPr lang="en-ZA" sz="1200" dirty="0">
                    <a:solidFill>
                      <a:srgbClr val="002060"/>
                    </a:solidFill>
                  </a:rPr>
                  <a:t>The slope reveals critical insights into the underlying surface reaction kinetics, where </a:t>
                </a:r>
              </a:p>
              <a:p>
                <a:pPr marL="908050" lvl="2" indent="-179388" algn="just" fontAlgn="t">
                  <a:buFont typeface="Wingdings" panose="05000000000000000000" pitchFamily="2" charset="2"/>
                  <a:buChar char="§"/>
                </a:pPr>
                <a:r>
                  <a:rPr lang="en-ZA" sz="1200" dirty="0">
                    <a:solidFill>
                      <a:srgbClr val="002060"/>
                    </a:solidFill>
                  </a:rPr>
                  <a:t>m &lt;/= 0.5: reflects Oxygen ion-controlled adsorption mechanism, </a:t>
                </a:r>
              </a:p>
              <a:p>
                <a:pPr marL="908050" lvl="2" indent="-179388" algn="just" fontAlgn="t">
                  <a:buFont typeface="Wingdings" panose="05000000000000000000" pitchFamily="2" charset="2"/>
                  <a:buChar char="§"/>
                </a:pPr>
                <a:r>
                  <a:rPr lang="en-ZA" sz="1200" dirty="0">
                    <a:solidFill>
                      <a:srgbClr val="002060"/>
                    </a:solidFill>
                  </a:rPr>
                  <a:t>m ≈ 1: reflect a gas concentration dependent reaction, while </a:t>
                </a:r>
                <a:endParaRPr lang="en-ZA" sz="200" dirty="0">
                  <a:solidFill>
                    <a:srgbClr val="002060"/>
                  </a:solidFill>
                </a:endParaRPr>
              </a:p>
              <a:p>
                <a:pPr marL="908050" marR="0" lvl="2" indent="-179388" algn="just"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lang="en-ZA" sz="1200" dirty="0">
                    <a:solidFill>
                      <a:srgbClr val="002060"/>
                    </a:solidFill>
                  </a:rPr>
                  <a:t>m &gt; 1: indicates </a:t>
                </a:r>
                <a:r>
                  <a:rPr lang="en-ZA" sz="1200" b="0" i="0" kern="1200" dirty="0">
                    <a:solidFill>
                      <a:schemeClr val="tx1"/>
                    </a:solidFill>
                    <a:effectLst/>
                    <a:latin typeface="+mn-lt"/>
                    <a:ea typeface="+mn-ea"/>
                    <a:cs typeface="+mn-cs"/>
                  </a:rPr>
                  <a:t>complex multi-step reaction pathways </a:t>
                </a:r>
                <a:r>
                  <a:rPr lang="en-ZA" sz="1200" dirty="0">
                    <a:solidFill>
                      <a:srgbClr val="002060"/>
                    </a:solidFill>
                  </a:rPr>
                  <a:t>which may include catalytic enhancements. </a:t>
                </a:r>
              </a:p>
              <a:p>
                <a:pPr marL="450850" lvl="1" indent="-179388" algn="just" fontAlgn="t">
                  <a:buFont typeface="Wingdings" panose="05000000000000000000" pitchFamily="2" charset="2"/>
                  <a:buChar char="§"/>
                </a:pPr>
                <a:endParaRPr lang="en-ZA" sz="1200" dirty="0">
                  <a:solidFill>
                    <a:srgbClr val="002060"/>
                  </a:solidFill>
                </a:endParaRPr>
              </a:p>
              <a:p>
                <a:pPr marL="450850" lvl="1" indent="-179388" algn="just" fontAlgn="t">
                  <a:buFont typeface="Wingdings" panose="05000000000000000000" pitchFamily="2" charset="2"/>
                  <a:buChar char="§"/>
                </a:pPr>
                <a:r>
                  <a:rPr lang="en-ZA" sz="1200" dirty="0">
                    <a:solidFill>
                      <a:srgbClr val="002060"/>
                    </a:solidFill>
                  </a:rPr>
                  <a:t>From Fig4, we observe  a</a:t>
                </a:r>
                <a:r>
                  <a:rPr lang="en-ZA" sz="1200" dirty="0">
                    <a:solidFill>
                      <a:srgbClr val="FF0000"/>
                    </a:solidFill>
                    <a:highlight>
                      <a:srgbClr val="FFFF00"/>
                    </a:highlight>
                  </a:rPr>
                  <a:t> Limited surface adsorption-controlled behavior for Pristine and 0.75 wt% Ag-loaded sensors. While, 0.75 wt% Pd-loaded sensors  (m &gt; 1) revealed Catalytic activated reactions which improves charge transfer and gas conversion. </a:t>
                </a:r>
              </a:p>
              <a:p>
                <a:pPr marL="450850" marR="0" lvl="1" indent="-179388" algn="just"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lang="en-ZA" sz="1200" b="0" i="0" kern="1200" dirty="0">
                    <a:solidFill>
                      <a:schemeClr val="tx1"/>
                    </a:solidFill>
                    <a:effectLst/>
                    <a:latin typeface="+mn-lt"/>
                    <a:ea typeface="+mn-ea"/>
                    <a:cs typeface="+mn-cs"/>
                  </a:rPr>
                  <a:t>The presence of Pd nanoparticles promotes NO adsorption, dissociation, and surface redox processes, thereby enhancing charge transfer between the adsorbed species and the sensing material. Consequently, more efficient gas conversion and stronger modulation of the electrical properties are achieved, resulting in superior sensitivity.</a:t>
                </a:r>
              </a:p>
              <a:p>
                <a:pPr marL="450850" lvl="1" indent="-179388" algn="just" fontAlgn="t">
                  <a:buFont typeface="Wingdings" panose="05000000000000000000" pitchFamily="2" charset="2"/>
                  <a:buChar char="§"/>
                </a:pPr>
                <a:endParaRPr lang="en-ZA" sz="1200" dirty="0">
                  <a:solidFill>
                    <a:srgbClr val="FF0000"/>
                  </a:solidFill>
                  <a:highlight>
                    <a:srgbClr val="FFFF00"/>
                  </a:highlight>
                </a:endParaRPr>
              </a:p>
              <a:p>
                <a:pPr marL="450850" lvl="1" indent="-179388" algn="just" fontAlgn="t">
                  <a:buFont typeface="Wingdings" panose="05000000000000000000" pitchFamily="2" charset="2"/>
                  <a:buChar char="§"/>
                </a:pPr>
                <a:r>
                  <a:rPr lang="en-ZA" sz="1200" dirty="0">
                    <a:solidFill>
                      <a:srgbClr val="FF0000"/>
                    </a:solidFill>
                    <a:highlight>
                      <a:srgbClr val="FFFF00"/>
                    </a:highlight>
                  </a:rPr>
                  <a:t>Furthermore, the lowest detection limited was estimates form the slope of the </a:t>
                </a:r>
                <a:r>
                  <a:rPr lang="en-ZA" sz="1200" dirty="0" err="1">
                    <a:solidFill>
                      <a:srgbClr val="FF0000"/>
                    </a:solidFill>
                    <a:highlight>
                      <a:srgbClr val="FFFF00"/>
                    </a:highlight>
                  </a:rPr>
                  <a:t>Resp</a:t>
                </a:r>
                <a:r>
                  <a:rPr lang="en-ZA" sz="1200" dirty="0">
                    <a:solidFill>
                      <a:srgbClr val="FF0000"/>
                    </a:solidFill>
                    <a:highlight>
                      <a:srgbClr val="FFFF00"/>
                    </a:highlight>
                  </a:rPr>
                  <a:t> vs Concentration graph and the root mean square (RMS) noise of the sensor baseline. The calculated LOD was found to be [~0,5 ppb] ppb, demonstrating the sensor's capability to detect ultra-low concentrations of NO and underscoring its potential for trace gas monitoring applications.</a:t>
                </a:r>
                <a:endParaRPr lang="en-ZA" dirty="0"/>
              </a:p>
            </p:txBody>
          </p:sp>
        </mc:Fallback>
      </mc:AlternateContent>
      <p:sp>
        <p:nvSpPr>
          <p:cNvPr id="4" name="Slide Number Placeholder 3">
            <a:extLst>
              <a:ext uri="{FF2B5EF4-FFF2-40B4-BE49-F238E27FC236}">
                <a16:creationId xmlns:a16="http://schemas.microsoft.com/office/drawing/2014/main" id="{A0B7398A-5EAF-CD93-FA89-0A09A56368A3}"/>
              </a:ext>
            </a:extLst>
          </p:cNvPr>
          <p:cNvSpPr>
            <a:spLocks noGrp="1"/>
          </p:cNvSpPr>
          <p:nvPr>
            <p:ph type="sldNum" sz="quarter" idx="5"/>
          </p:nvPr>
        </p:nvSpPr>
        <p:spPr/>
        <p:txBody>
          <a:bodyPr/>
          <a:lstStyle/>
          <a:p>
            <a:fld id="{990E8D5F-1296-44CA-B25D-F745B9868E92}" type="slidenum">
              <a:rPr lang="en-US" smtClean="0"/>
              <a:t>8</a:t>
            </a:fld>
            <a:endParaRPr lang="en-US"/>
          </a:p>
        </p:txBody>
      </p:sp>
    </p:spTree>
    <p:extLst>
      <p:ext uri="{BB962C8B-B14F-4D97-AF65-F5344CB8AC3E}">
        <p14:creationId xmlns:p14="http://schemas.microsoft.com/office/powerpoint/2010/main" val="782439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61DE9-1923-4295-96B3-1C66D2648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7BCEA-AC62-A2C0-C84E-225D682C2498}"/>
              </a:ext>
            </a:extLst>
          </p:cNvPr>
          <p:cNvSpPr>
            <a:spLocks noGrp="1" noRot="1" noChangeAspect="1"/>
          </p:cNvSpPr>
          <p:nvPr>
            <p:ph type="sldImg"/>
          </p:nvPr>
        </p:nvSpPr>
        <p:spPr/>
        <p:txBody>
          <a:bodyPr/>
          <a:lstStyle/>
          <a:p>
            <a:endParaRPr lang="en-ZA"/>
          </a:p>
        </p:txBody>
      </p:sp>
      <p:sp>
        <p:nvSpPr>
          <p:cNvPr id="3" name="Notes Placeholder 2">
            <a:extLst>
              <a:ext uri="{FF2B5EF4-FFF2-40B4-BE49-F238E27FC236}">
                <a16:creationId xmlns:a16="http://schemas.microsoft.com/office/drawing/2014/main" id="{93689DC1-8A03-C19B-EE3C-A917A513C8E6}"/>
              </a:ext>
            </a:extLst>
          </p:cNvPr>
          <p:cNvSpPr>
            <a:spLocks noGrp="1"/>
          </p:cNvSpPr>
          <p:nvPr>
            <p:ph type="body" idx="1"/>
          </p:nvPr>
        </p:nvSpPr>
        <p:spPr/>
        <p:txBody>
          <a:bodyPr/>
          <a:lstStyle/>
          <a:p>
            <a:r>
              <a:rPr lang="en-ZA" dirty="0"/>
              <a:t>The Pd-sensitized Co/Ni heterostructures demonstrated promising practical applicability, </a:t>
            </a:r>
          </a:p>
          <a:p>
            <a:pPr marL="171450" indent="-171450">
              <a:buFont typeface="Wingdings" panose="05000000000000000000" pitchFamily="2" charset="2"/>
              <a:buChar char="Ø"/>
            </a:pPr>
            <a:r>
              <a:rPr lang="en-ZA" dirty="0"/>
              <a:t>exhibiting high selectivity towards NO when compared with other interfering gases at their respective permissible exposure limits (PELs) as defined by OSHA standards.</a:t>
            </a:r>
          </a:p>
          <a:p>
            <a:pPr marL="628650" lvl="1" indent="-171450">
              <a:buFont typeface="Wingdings" panose="05000000000000000000" pitchFamily="2" charset="2"/>
              <a:buChar char="Ø"/>
            </a:pPr>
            <a:r>
              <a:rPr lang="en-ZA" sz="1200" dirty="0">
                <a:solidFill>
                  <a:srgbClr val="00153E"/>
                </a:solidFill>
              </a:rPr>
              <a:t>The Selectivity towards NO is governed by distinct reversible surface interaction energetics and catalytic pathways.</a:t>
            </a:r>
          </a:p>
          <a:p>
            <a:pPr marL="628650" lvl="1" indent="-171450">
              <a:buFont typeface="Wingdings" panose="05000000000000000000" pitchFamily="2" charset="2"/>
              <a:buChar char="Ø"/>
            </a:pPr>
            <a:r>
              <a:rPr lang="en-ZA" sz="1200" dirty="0">
                <a:solidFill>
                  <a:srgbClr val="00153E"/>
                </a:solidFill>
              </a:rPr>
              <a:t>While CO and volatile organic compounds exhibit weak physisorption with negligible charge transfer, Pd </a:t>
            </a:r>
            <a:r>
              <a:rPr lang="en-ZA" dirty="0"/>
              <a:t>nanoparticles selectively reduce the chemical activation energy barrier specifically for NO chemisorption, leading to accelerated reaction kinetics and a dominant response.</a:t>
            </a:r>
          </a:p>
          <a:p>
            <a:pPr marL="628650" lvl="1" indent="-171450">
              <a:buFont typeface="Wingdings" panose="05000000000000000000" pitchFamily="2" charset="2"/>
              <a:buChar char="Ø"/>
            </a:pPr>
            <a:r>
              <a:rPr lang="en-ZA" sz="1200" dirty="0">
                <a:solidFill>
                  <a:srgbClr val="00153E"/>
                </a:solidFill>
              </a:rPr>
              <a:t>In contrast, strong chemisorption of H2S i</a:t>
            </a:r>
            <a:r>
              <a:rPr lang="en-ZA" sz="1200" b="0" i="0" kern="1200" dirty="0">
                <a:solidFill>
                  <a:schemeClr val="tx1"/>
                </a:solidFill>
                <a:effectLst/>
                <a:latin typeface="+mn-lt"/>
                <a:ea typeface="+mn-ea"/>
                <a:cs typeface="+mn-cs"/>
              </a:rPr>
              <a:t>nduce surface poisoning through the formation of stable sulfur-containing species. These species block the active adsorption sites and hinder subsequent gas-surface reactions, thereby reducing sensor performance.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ZA" sz="1200" b="0" i="0" kern="1200" dirty="0">
                <a:solidFill>
                  <a:schemeClr val="tx1"/>
                </a:solidFill>
                <a:effectLst/>
                <a:latin typeface="+mn-lt"/>
                <a:ea typeface="+mn-ea"/>
                <a:cs typeface="+mn-cs"/>
              </a:rPr>
              <a:t>Robustness of the sensor with</a:t>
            </a:r>
            <a:r>
              <a:rPr lang="en-ZA" sz="1200" dirty="0">
                <a:solidFill>
                  <a:srgbClr val="00153E"/>
                </a:solidFill>
              </a:rPr>
              <a:t>:</a:t>
            </a:r>
          </a:p>
          <a:p>
            <a:pPr marL="628650" lvl="1" indent="-171450">
              <a:buFont typeface="Wingdings" panose="05000000000000000000" pitchFamily="2" charset="2"/>
              <a:buChar char="Ø"/>
            </a:pPr>
            <a:r>
              <a:rPr lang="en-ZA" sz="1200" dirty="0">
                <a:solidFill>
                  <a:srgbClr val="00153E"/>
                </a:solidFill>
              </a:rPr>
              <a:t>Strong tolerance to humidity with minor variation ~14% while Pristine Co/Ni had major dependence with &gt;200% interference.</a:t>
            </a:r>
          </a:p>
          <a:p>
            <a:pPr marL="628650" lvl="1" indent="-171450">
              <a:buFont typeface="Wingdings" panose="05000000000000000000" pitchFamily="2" charset="2"/>
              <a:buChar char="Ø"/>
            </a:pPr>
            <a:r>
              <a:rPr lang="en-ZA" sz="1200" dirty="0">
                <a:solidFill>
                  <a:srgbClr val="00153E"/>
                </a:solidFill>
              </a:rPr>
              <a:t>Additionally, Pd-loaded show improved life cycle over 60 days with minor signal drifts </a:t>
            </a:r>
            <a:r>
              <a:rPr lang="en-ZA" sz="1200" b="0" i="0" kern="1200" dirty="0">
                <a:solidFill>
                  <a:schemeClr val="tx1"/>
                </a:solidFill>
                <a:effectLst/>
                <a:latin typeface="+mn-lt"/>
                <a:ea typeface="+mn-ea"/>
                <a:cs typeface="+mn-cs"/>
              </a:rPr>
              <a:t>confirming the durability of the Pd-sensitized heterostructure. </a:t>
            </a:r>
          </a:p>
          <a:p>
            <a:pPr marL="628650" lvl="1" indent="-171450">
              <a:buFont typeface="Wingdings" panose="05000000000000000000" pitchFamily="2" charset="2"/>
              <a:buChar char="Ø"/>
            </a:pPr>
            <a:r>
              <a:rPr lang="en-ZA" sz="1200" b="0" i="0" kern="1200" dirty="0">
                <a:solidFill>
                  <a:schemeClr val="tx1"/>
                </a:solidFill>
                <a:effectLst/>
                <a:latin typeface="+mn-lt"/>
                <a:ea typeface="+mn-ea"/>
                <a:cs typeface="+mn-cs"/>
              </a:rPr>
              <a:t>The drift can be </a:t>
            </a:r>
            <a:r>
              <a:rPr lang="en-ZA" dirty="0"/>
              <a:t>mitigated by minimizing common long-term vulnerabilities, such as surface contamination, catalyst aging, and the partial deactivation of active catalytic sites.</a:t>
            </a:r>
            <a:endParaRPr lang="en-ZA" sz="1200" b="0" i="0" kern="1200" dirty="0">
              <a:solidFill>
                <a:schemeClr val="tx1"/>
              </a:solidFill>
              <a:effectLst/>
              <a:latin typeface="+mn-lt"/>
              <a:ea typeface="+mn-ea"/>
              <a:cs typeface="+mn-cs"/>
            </a:endParaRPr>
          </a:p>
          <a:p>
            <a:endParaRPr lang="en-ZA" dirty="0"/>
          </a:p>
        </p:txBody>
      </p:sp>
      <p:sp>
        <p:nvSpPr>
          <p:cNvPr id="4" name="Slide Number Placeholder 3">
            <a:extLst>
              <a:ext uri="{FF2B5EF4-FFF2-40B4-BE49-F238E27FC236}">
                <a16:creationId xmlns:a16="http://schemas.microsoft.com/office/drawing/2014/main" id="{E637F717-76F0-3AA3-9B9C-6A275FB30877}"/>
              </a:ext>
            </a:extLst>
          </p:cNvPr>
          <p:cNvSpPr>
            <a:spLocks noGrp="1"/>
          </p:cNvSpPr>
          <p:nvPr>
            <p:ph type="sldNum" sz="quarter" idx="5"/>
          </p:nvPr>
        </p:nvSpPr>
        <p:spPr/>
        <p:txBody>
          <a:bodyPr/>
          <a:lstStyle/>
          <a:p>
            <a:fld id="{990E8D5F-1296-44CA-B25D-F745B9868E92}" type="slidenum">
              <a:rPr lang="en-US" smtClean="0"/>
              <a:t>9</a:t>
            </a:fld>
            <a:endParaRPr lang="en-US"/>
          </a:p>
        </p:txBody>
      </p:sp>
    </p:spTree>
    <p:extLst>
      <p:ext uri="{BB962C8B-B14F-4D97-AF65-F5344CB8AC3E}">
        <p14:creationId xmlns:p14="http://schemas.microsoft.com/office/powerpoint/2010/main" val="344255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9F0F6-6ABE-9FAD-8BAC-972821FE4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8ABFE0-537C-CFBF-2986-A73CE37BD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38CEB7-9F11-65A6-D979-D8003A7CE895}"/>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80FA9BB7-CA86-9F72-1121-ECF9D2917F79}"/>
              </a:ext>
            </a:extLst>
          </p:cNvPr>
          <p:cNvSpPr>
            <a:spLocks noGrp="1"/>
          </p:cNvSpPr>
          <p:nvPr>
            <p:ph type="sldNum" sz="quarter" idx="5"/>
          </p:nvPr>
        </p:nvSpPr>
        <p:spPr/>
        <p:txBody>
          <a:bodyPr/>
          <a:lstStyle/>
          <a:p>
            <a:fld id="{990E8D5F-1296-44CA-B25D-F745B9868E92}" type="slidenum">
              <a:rPr lang="en-US" smtClean="0"/>
              <a:t>11</a:t>
            </a:fld>
            <a:endParaRPr lang="en-US"/>
          </a:p>
        </p:txBody>
      </p:sp>
    </p:spTree>
    <p:extLst>
      <p:ext uri="{BB962C8B-B14F-4D97-AF65-F5344CB8AC3E}">
        <p14:creationId xmlns:p14="http://schemas.microsoft.com/office/powerpoint/2010/main" val="181907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prstGeom prst="rect">
            <a:avLst/>
          </a:prstGeom>
        </p:spPr>
        <p:txBody>
          <a:bodyPr/>
          <a:lstStyle/>
          <a:p>
            <a:r>
              <a:rPr lang="en-US"/>
              <a:t>Click to edit Master title style</a:t>
            </a:r>
            <a:endParaRPr lang="en-ZA"/>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ZA"/>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ZA"/>
          </a:p>
        </p:txBody>
      </p:sp>
      <p:sp>
        <p:nvSpPr>
          <p:cNvPr id="6" name="Slide Number Placeholder 5"/>
          <p:cNvSpPr>
            <a:spLocks noGrp="1"/>
          </p:cNvSpPr>
          <p:nvPr>
            <p:ph type="sldNum" sz="quarter" idx="12"/>
          </p:nvPr>
        </p:nvSpPr>
        <p:spPr>
          <a:xfrm>
            <a:off x="6553201" y="4767263"/>
            <a:ext cx="755103" cy="273844"/>
          </a:xfrm>
          <a:prstGeom prst="rect">
            <a:avLst/>
          </a:prstGeom>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2271456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457200" y="1200151"/>
            <a:ext cx="8229600" cy="32438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ZA"/>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ZA"/>
          </a:p>
        </p:txBody>
      </p:sp>
      <p:sp>
        <p:nvSpPr>
          <p:cNvPr id="6" name="Slide Number Placeholder 5"/>
          <p:cNvSpPr>
            <a:spLocks noGrp="1"/>
          </p:cNvSpPr>
          <p:nvPr>
            <p:ph type="sldNum" sz="quarter" idx="12"/>
          </p:nvPr>
        </p:nvSpPr>
        <p:spPr>
          <a:xfrm>
            <a:off x="6553201" y="4767263"/>
            <a:ext cx="755103" cy="273844"/>
          </a:xfrm>
          <a:prstGeom prst="rect">
            <a:avLst/>
          </a:prstGeom>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219068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79"/>
            <a:ext cx="2057400" cy="4388644"/>
          </a:xfrm>
          <a:prstGeom prst="rect">
            <a:avLst/>
          </a:prstGeo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ZA"/>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ZA"/>
          </a:p>
        </p:txBody>
      </p:sp>
      <p:sp>
        <p:nvSpPr>
          <p:cNvPr id="6" name="Slide Number Placeholder 5"/>
          <p:cNvSpPr>
            <a:spLocks noGrp="1"/>
          </p:cNvSpPr>
          <p:nvPr>
            <p:ph type="sldNum" sz="quarter" idx="12"/>
          </p:nvPr>
        </p:nvSpPr>
        <p:spPr>
          <a:xfrm>
            <a:off x="6553201" y="4767263"/>
            <a:ext cx="755103" cy="273844"/>
          </a:xfrm>
          <a:prstGeom prst="rect">
            <a:avLst/>
          </a:prstGeom>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176563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ZA"/>
          </a:p>
        </p:txBody>
      </p:sp>
      <p:sp>
        <p:nvSpPr>
          <p:cNvPr id="3" name="Content Placeholder 2"/>
          <p:cNvSpPr>
            <a:spLocks noGrp="1"/>
          </p:cNvSpPr>
          <p:nvPr>
            <p:ph idx="1"/>
          </p:nvPr>
        </p:nvSpPr>
        <p:spPr>
          <a:xfrm>
            <a:off x="457200" y="1200151"/>
            <a:ext cx="8229600" cy="32438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ZA"/>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ZA"/>
          </a:p>
        </p:txBody>
      </p:sp>
      <p:sp>
        <p:nvSpPr>
          <p:cNvPr id="6" name="Slide Number Placeholder 5"/>
          <p:cNvSpPr>
            <a:spLocks noGrp="1"/>
          </p:cNvSpPr>
          <p:nvPr>
            <p:ph type="sldNum" sz="quarter" idx="12"/>
          </p:nvPr>
        </p:nvSpPr>
        <p:spPr>
          <a:xfrm>
            <a:off x="6553201" y="4767263"/>
            <a:ext cx="755103" cy="273844"/>
          </a:xfrm>
          <a:prstGeom prst="rect">
            <a:avLst/>
          </a:prstGeom>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2301357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a:prstGeom prst="rect">
            <a:avLst/>
          </a:prstGeo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4"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ZA"/>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ZA"/>
          </a:p>
        </p:txBody>
      </p:sp>
      <p:sp>
        <p:nvSpPr>
          <p:cNvPr id="6" name="Slide Number Placeholder 5"/>
          <p:cNvSpPr>
            <a:spLocks noGrp="1"/>
          </p:cNvSpPr>
          <p:nvPr>
            <p:ph type="sldNum" sz="quarter" idx="12"/>
          </p:nvPr>
        </p:nvSpPr>
        <p:spPr>
          <a:xfrm>
            <a:off x="6553201" y="4767263"/>
            <a:ext cx="755103" cy="273844"/>
          </a:xfrm>
          <a:prstGeom prst="rect">
            <a:avLst/>
          </a:prstGeom>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2749461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ZA"/>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1"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ZA"/>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ZA"/>
          </a:p>
        </p:txBody>
      </p:sp>
      <p:sp>
        <p:nvSpPr>
          <p:cNvPr id="7" name="Slide Number Placeholder 6"/>
          <p:cNvSpPr>
            <a:spLocks noGrp="1"/>
          </p:cNvSpPr>
          <p:nvPr>
            <p:ph type="sldNum" sz="quarter" idx="12"/>
          </p:nvPr>
        </p:nvSpPr>
        <p:spPr>
          <a:xfrm>
            <a:off x="6553201" y="4767263"/>
            <a:ext cx="755103" cy="273844"/>
          </a:xfrm>
          <a:prstGeom prst="rect">
            <a:avLst/>
          </a:prstGeom>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351145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7"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a:xfrm>
            <a:off x="457200" y="4767263"/>
            <a:ext cx="2133600" cy="273844"/>
          </a:xfrm>
          <a:prstGeom prst="rect">
            <a:avLst/>
          </a:prstGeom>
        </p:spPr>
        <p:txBody>
          <a:bodyPr/>
          <a:lstStyle/>
          <a:p>
            <a:endParaRPr lang="en-ZA"/>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ZA"/>
          </a:p>
        </p:txBody>
      </p:sp>
      <p:sp>
        <p:nvSpPr>
          <p:cNvPr id="9" name="Slide Number Placeholder 8"/>
          <p:cNvSpPr>
            <a:spLocks noGrp="1"/>
          </p:cNvSpPr>
          <p:nvPr>
            <p:ph type="sldNum" sz="quarter" idx="12"/>
          </p:nvPr>
        </p:nvSpPr>
        <p:spPr>
          <a:xfrm>
            <a:off x="6553201" y="4767263"/>
            <a:ext cx="755103" cy="273844"/>
          </a:xfrm>
          <a:prstGeom prst="rect">
            <a:avLst/>
          </a:prstGeom>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4022512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ZA"/>
          </a:p>
        </p:txBody>
      </p:sp>
      <p:sp>
        <p:nvSpPr>
          <p:cNvPr id="3" name="Date Placeholder 2"/>
          <p:cNvSpPr>
            <a:spLocks noGrp="1"/>
          </p:cNvSpPr>
          <p:nvPr>
            <p:ph type="dt" sz="half" idx="10"/>
          </p:nvPr>
        </p:nvSpPr>
        <p:spPr>
          <a:xfrm>
            <a:off x="457200" y="4767263"/>
            <a:ext cx="2133600" cy="273844"/>
          </a:xfrm>
          <a:prstGeom prst="rect">
            <a:avLst/>
          </a:prstGeom>
        </p:spPr>
        <p:txBody>
          <a:bodyPr/>
          <a:lstStyle/>
          <a:p>
            <a:endParaRPr lang="en-ZA"/>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ZA"/>
          </a:p>
        </p:txBody>
      </p:sp>
      <p:sp>
        <p:nvSpPr>
          <p:cNvPr id="5" name="Slide Number Placeholder 4"/>
          <p:cNvSpPr>
            <a:spLocks noGrp="1"/>
          </p:cNvSpPr>
          <p:nvPr>
            <p:ph type="sldNum" sz="quarter" idx="12"/>
          </p:nvPr>
        </p:nvSpPr>
        <p:spPr>
          <a:xfrm>
            <a:off x="6553201" y="4767263"/>
            <a:ext cx="755103" cy="273844"/>
          </a:xfrm>
          <a:prstGeom prst="rect">
            <a:avLst/>
          </a:prstGeom>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382167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173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1" y="204790"/>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ZA"/>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ZA"/>
          </a:p>
        </p:txBody>
      </p:sp>
      <p:sp>
        <p:nvSpPr>
          <p:cNvPr id="7" name="Slide Number Placeholder 6"/>
          <p:cNvSpPr>
            <a:spLocks noGrp="1"/>
          </p:cNvSpPr>
          <p:nvPr>
            <p:ph type="sldNum" sz="quarter" idx="12"/>
          </p:nvPr>
        </p:nvSpPr>
        <p:spPr>
          <a:xfrm>
            <a:off x="6553201" y="4767263"/>
            <a:ext cx="755103" cy="273844"/>
          </a:xfrm>
          <a:prstGeom prst="rect">
            <a:avLst/>
          </a:prstGeom>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247087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1792288" y="4025505"/>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ZA"/>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ZA"/>
          </a:p>
        </p:txBody>
      </p:sp>
      <p:sp>
        <p:nvSpPr>
          <p:cNvPr id="7" name="Slide Number Placeholder 6"/>
          <p:cNvSpPr>
            <a:spLocks noGrp="1"/>
          </p:cNvSpPr>
          <p:nvPr>
            <p:ph type="sldNum" sz="quarter" idx="12"/>
          </p:nvPr>
        </p:nvSpPr>
        <p:spPr>
          <a:xfrm>
            <a:off x="6553201" y="4767263"/>
            <a:ext cx="755103" cy="273844"/>
          </a:xfrm>
          <a:prstGeom prst="rect">
            <a:avLst/>
          </a:prstGeom>
        </p:spPr>
        <p:txBody>
          <a:bodyPr/>
          <a:lstStyle/>
          <a:p>
            <a:fld id="{7A7388AF-5871-411C-8AC2-D2D8F5469041}" type="slidenum">
              <a:rPr lang="en-ZA" smtClean="0"/>
              <a:t>‹#›</a:t>
            </a:fld>
            <a:endParaRPr lang="en-ZA"/>
          </a:p>
        </p:txBody>
      </p:sp>
    </p:spTree>
    <p:extLst>
      <p:ext uri="{BB962C8B-B14F-4D97-AF65-F5344CB8AC3E}">
        <p14:creationId xmlns:p14="http://schemas.microsoft.com/office/powerpoint/2010/main" val="3302621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41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doi.org/10.1016/j.snb.2025.138687" TargetMode="External"/><Relationship Id="rId7" Type="http://schemas.openxmlformats.org/officeDocument/2006/relationships/hyperlink" Target="https://doi.org/10.1016/j.jallcom.2023.16965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doi.org/10.1016/j.snb.2025.138033" TargetMode="External"/><Relationship Id="rId5" Type="http://schemas.openxmlformats.org/officeDocument/2006/relationships/hyperlink" Target="https://doi.org/10.1016/j.snb.2025.138335" TargetMode="External"/><Relationship Id="rId4" Type="http://schemas.openxmlformats.org/officeDocument/2006/relationships/hyperlink" Target="https://doi.org/10.1021/acsaem.0c00297" TargetMode="External"/><Relationship Id="rId9"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wmf"/><Relationship Id="rId7" Type="http://schemas.openxmlformats.org/officeDocument/2006/relationships/image" Target="../media/image36.jpe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jpeg"/><Relationship Id="rId7"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8.png"/><Relationship Id="rId4" Type="http://schemas.openxmlformats.org/officeDocument/2006/relationships/image" Target="../media/image47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4.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4.jpe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44468"/>
          </a:xfrm>
          <a:prstGeom prst="rect">
            <a:avLst/>
          </a:prstGeom>
        </p:spPr>
      </p:pic>
      <p:sp>
        <p:nvSpPr>
          <p:cNvPr id="12" name="Rectangle 11"/>
          <p:cNvSpPr/>
          <p:nvPr/>
        </p:nvSpPr>
        <p:spPr>
          <a:xfrm>
            <a:off x="1334139" y="-6250"/>
            <a:ext cx="6550230" cy="3730128"/>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3" name="Slide Title"/>
          <p:cNvSpPr txBox="1">
            <a:spLocks/>
          </p:cNvSpPr>
          <p:nvPr/>
        </p:nvSpPr>
        <p:spPr>
          <a:xfrm>
            <a:off x="1403648" y="68317"/>
            <a:ext cx="6406214" cy="1927369"/>
          </a:xfrm>
          <a:prstGeom prst="rect">
            <a:avLst/>
          </a:prstGeom>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rPr>
              <a:t>Ultra-Sensitive and Energy Efficient NO Gas Sensor  Based on Pd-sensitized Co</a:t>
            </a:r>
            <a:r>
              <a:rPr lang="en-ZA" sz="2800" b="1" baseline="-25000" dirty="0">
                <a:solidFill>
                  <a:schemeClr val="bg1"/>
                </a:solidFill>
              </a:rPr>
              <a:t>3</a:t>
            </a:r>
            <a:r>
              <a:rPr lang="en-ZA" sz="2800" b="1" dirty="0">
                <a:solidFill>
                  <a:schemeClr val="bg1"/>
                </a:solidFill>
              </a:rPr>
              <a:t>O</a:t>
            </a:r>
            <a:r>
              <a:rPr lang="en-ZA" sz="2800" b="1" baseline="-25000" dirty="0">
                <a:solidFill>
                  <a:schemeClr val="bg1"/>
                </a:solidFill>
              </a:rPr>
              <a:t>4</a:t>
            </a:r>
            <a:r>
              <a:rPr lang="en-ZA" sz="2800" b="1" dirty="0">
                <a:solidFill>
                  <a:schemeClr val="bg1"/>
                </a:solidFill>
              </a:rPr>
              <a:t>/NiTiO</a:t>
            </a:r>
            <a:r>
              <a:rPr lang="en-ZA" sz="2800" b="1" baseline="-25000" dirty="0">
                <a:solidFill>
                  <a:schemeClr val="bg1"/>
                </a:solidFill>
              </a:rPr>
              <a:t>3</a:t>
            </a:r>
            <a:r>
              <a:rPr lang="en-ZA" sz="2800" b="1" dirty="0">
                <a:solidFill>
                  <a:schemeClr val="bg1"/>
                </a:solidFill>
              </a:rPr>
              <a:t> Heterojunctions</a:t>
            </a:r>
          </a:p>
        </p:txBody>
      </p:sp>
      <p:pic>
        <p:nvPicPr>
          <p:cNvPr id="10" name="Corporate Stri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 y="3735324"/>
            <a:ext cx="9143993" cy="1408174"/>
          </a:xfrm>
          <a:prstGeom prst="rect">
            <a:avLst/>
          </a:prstGeom>
        </p:spPr>
      </p:pic>
      <p:sp>
        <p:nvSpPr>
          <p:cNvPr id="11" name="Contact Detail"/>
          <p:cNvSpPr txBox="1"/>
          <p:nvPr/>
        </p:nvSpPr>
        <p:spPr>
          <a:xfrm>
            <a:off x="382639" y="3832622"/>
            <a:ext cx="872034" cy="153888"/>
          </a:xfrm>
          <a:prstGeom prst="rect">
            <a:avLst/>
          </a:prstGeom>
          <a:noFill/>
        </p:spPr>
        <p:txBody>
          <a:bodyPr wrap="none" lIns="0" tIns="0" rIns="0" bIns="0" rtlCol="0">
            <a:spAutoFit/>
          </a:bodyPr>
          <a:lstStyle/>
          <a:p>
            <a:r>
              <a:rPr lang="en-ZA" sz="1000" b="1" dirty="0">
                <a:solidFill>
                  <a:schemeClr val="bg1"/>
                </a:solidFill>
              </a:rPr>
              <a:t>www.ufs.ac.za</a:t>
            </a:r>
          </a:p>
        </p:txBody>
      </p:sp>
      <p:sp>
        <p:nvSpPr>
          <p:cNvPr id="2" name="TextBox 1">
            <a:extLst>
              <a:ext uri="{FF2B5EF4-FFF2-40B4-BE49-F238E27FC236}">
                <a16:creationId xmlns:a16="http://schemas.microsoft.com/office/drawing/2014/main" id="{93F6FF08-DAF9-CA04-3097-CF6ADEE07877}"/>
              </a:ext>
            </a:extLst>
          </p:cNvPr>
          <p:cNvSpPr txBox="1"/>
          <p:nvPr/>
        </p:nvSpPr>
        <p:spPr>
          <a:xfrm>
            <a:off x="2766151" y="2643758"/>
            <a:ext cx="3749176" cy="923330"/>
          </a:xfrm>
          <a:prstGeom prst="rect">
            <a:avLst/>
          </a:prstGeom>
          <a:noFill/>
        </p:spPr>
        <p:txBody>
          <a:bodyPr wrap="square" rtlCol="0">
            <a:spAutoFit/>
          </a:bodyPr>
          <a:lstStyle/>
          <a:p>
            <a:pPr algn="ctr"/>
            <a:r>
              <a:rPr lang="en-US" b="1" dirty="0">
                <a:solidFill>
                  <a:schemeClr val="bg1"/>
                </a:solidFill>
              </a:rPr>
              <a:t>Z.P. Tshabalala, </a:t>
            </a:r>
          </a:p>
          <a:p>
            <a:pPr algn="ctr"/>
            <a:r>
              <a:rPr lang="en-US" b="1" dirty="0">
                <a:solidFill>
                  <a:schemeClr val="bg1"/>
                </a:solidFill>
              </a:rPr>
              <a:t>B.C. Tladi-Baloyi, K.L. Morulane, </a:t>
            </a:r>
          </a:p>
          <a:p>
            <a:pPr algn="ctr"/>
            <a:r>
              <a:rPr lang="en-US" b="1" dirty="0">
                <a:solidFill>
                  <a:schemeClr val="bg1"/>
                </a:solidFill>
              </a:rPr>
              <a:t>H.C. Swart, D.E. Motaung</a:t>
            </a:r>
          </a:p>
        </p:txBody>
      </p:sp>
      <p:pic>
        <p:nvPicPr>
          <p:cNvPr id="3" name="Picture 2">
            <a:extLst>
              <a:ext uri="{FF2B5EF4-FFF2-40B4-BE49-F238E27FC236}">
                <a16:creationId xmlns:a16="http://schemas.microsoft.com/office/drawing/2014/main" id="{3C412744-AA3D-ADE0-2B46-4D0D730C9111}"/>
              </a:ext>
            </a:extLst>
          </p:cNvPr>
          <p:cNvPicPr/>
          <p:nvPr/>
        </p:nvPicPr>
        <p:blipFill rotWithShape="1">
          <a:blip r:embed="rId5"/>
          <a:srcRect l="35336" t="37036" r="55309" b="33322"/>
          <a:stretch/>
        </p:blipFill>
        <p:spPr>
          <a:xfrm>
            <a:off x="323938" y="4265114"/>
            <a:ext cx="1010200" cy="820769"/>
          </a:xfrm>
          <a:prstGeom prst="rect">
            <a:avLst/>
          </a:prstGeom>
          <a:ln>
            <a:noFill/>
          </a:ln>
        </p:spPr>
      </p:pic>
      <p:sp>
        <p:nvSpPr>
          <p:cNvPr id="4" name="Rectangle 3">
            <a:extLst>
              <a:ext uri="{FF2B5EF4-FFF2-40B4-BE49-F238E27FC236}">
                <a16:creationId xmlns:a16="http://schemas.microsoft.com/office/drawing/2014/main" id="{21098D62-DE8D-BF66-2FD4-3BC3ED1953EA}"/>
              </a:ext>
            </a:extLst>
          </p:cNvPr>
          <p:cNvSpPr/>
          <p:nvPr/>
        </p:nvSpPr>
        <p:spPr>
          <a:xfrm>
            <a:off x="1295634" y="4207499"/>
            <a:ext cx="1260142" cy="380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stomShape 6">
            <a:extLst>
              <a:ext uri="{FF2B5EF4-FFF2-40B4-BE49-F238E27FC236}">
                <a16:creationId xmlns:a16="http://schemas.microsoft.com/office/drawing/2014/main" id="{D047BFFE-7021-5A8B-5DFA-CD8372627C74}"/>
              </a:ext>
            </a:extLst>
          </p:cNvPr>
          <p:cNvSpPr/>
          <p:nvPr/>
        </p:nvSpPr>
        <p:spPr>
          <a:xfrm>
            <a:off x="2767040" y="4371950"/>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600" b="1" strike="noStrike" spc="-1" dirty="0">
                <a:solidFill>
                  <a:srgbClr val="17375E"/>
                </a:solidFill>
                <a:latin typeface="Calibri"/>
              </a:rPr>
              <a:t>SAIP 2026</a:t>
            </a:r>
            <a:endParaRPr lang="en-ZA" sz="1600" b="0" strike="noStrike" spc="-1" dirty="0">
              <a:latin typeface="Arial"/>
            </a:endParaRPr>
          </a:p>
        </p:txBody>
      </p:sp>
      <p:sp>
        <p:nvSpPr>
          <p:cNvPr id="7" name="CustomShape 8">
            <a:extLst>
              <a:ext uri="{FF2B5EF4-FFF2-40B4-BE49-F238E27FC236}">
                <a16:creationId xmlns:a16="http://schemas.microsoft.com/office/drawing/2014/main" id="{ECCEDF3B-4B5D-0094-4304-4257AC21E23F}"/>
              </a:ext>
            </a:extLst>
          </p:cNvPr>
          <p:cNvSpPr/>
          <p:nvPr/>
        </p:nvSpPr>
        <p:spPr>
          <a:xfrm>
            <a:off x="3271096" y="4731990"/>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600" b="1" spc="-1" dirty="0">
                <a:solidFill>
                  <a:srgbClr val="17375E"/>
                </a:solidFill>
                <a:latin typeface="Calibri"/>
              </a:rPr>
              <a:t>6-10 July 2026</a:t>
            </a:r>
            <a:endParaRPr lang="en-ZA" sz="1600" b="0" strike="noStrike" spc="-1" dirty="0">
              <a:latin typeface="Arial"/>
            </a:endParaRPr>
          </a:p>
        </p:txBody>
      </p:sp>
      <p:cxnSp>
        <p:nvCxnSpPr>
          <p:cNvPr id="8" name="Straight Connector 7">
            <a:extLst>
              <a:ext uri="{FF2B5EF4-FFF2-40B4-BE49-F238E27FC236}">
                <a16:creationId xmlns:a16="http://schemas.microsoft.com/office/drawing/2014/main" id="{B05DC4EB-14CA-0EFE-DFB5-A6AB4C6ED7FB}"/>
              </a:ext>
            </a:extLst>
          </p:cNvPr>
          <p:cNvCxnSpPr>
            <a:cxnSpLocks/>
          </p:cNvCxnSpPr>
          <p:nvPr/>
        </p:nvCxnSpPr>
        <p:spPr>
          <a:xfrm>
            <a:off x="2438242" y="4731990"/>
            <a:ext cx="3969964" cy="0"/>
          </a:xfrm>
          <a:prstGeom prst="line">
            <a:avLst/>
          </a:prstGeom>
          <a:ln w="38100">
            <a:solidFill>
              <a:srgbClr val="A7193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DA2D87F-C800-005A-41EB-CF126A628056}"/>
              </a:ext>
            </a:extLst>
          </p:cNvPr>
          <p:cNvSpPr/>
          <p:nvPr/>
        </p:nvSpPr>
        <p:spPr>
          <a:xfrm>
            <a:off x="6641978" y="4265114"/>
            <a:ext cx="2250502" cy="5388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4" name="Picture 13">
            <a:extLst>
              <a:ext uri="{FF2B5EF4-FFF2-40B4-BE49-F238E27FC236}">
                <a16:creationId xmlns:a16="http://schemas.microsoft.com/office/drawing/2014/main" id="{1DEED961-73DC-F10C-7979-63B9D4CE29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spTree>
    <p:extLst>
      <p:ext uri="{BB962C8B-B14F-4D97-AF65-F5344CB8AC3E}">
        <p14:creationId xmlns:p14="http://schemas.microsoft.com/office/powerpoint/2010/main" val="20329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5A272-206F-0ACC-7173-68380532BFF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C4F0E1-B6B9-DAFE-3456-4C30BF99E8FF}"/>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10</a:t>
            </a:fld>
            <a:endParaRPr lang="en-ZA" dirty="0"/>
          </a:p>
        </p:txBody>
      </p:sp>
      <p:sp>
        <p:nvSpPr>
          <p:cNvPr id="2" name="Rectangle: Rounded Corners 1">
            <a:extLst>
              <a:ext uri="{FF2B5EF4-FFF2-40B4-BE49-F238E27FC236}">
                <a16:creationId xmlns:a16="http://schemas.microsoft.com/office/drawing/2014/main" id="{8B793C26-CBAB-EBA0-841B-5FBCF8B8888E}"/>
              </a:ext>
            </a:extLst>
          </p:cNvPr>
          <p:cNvSpPr/>
          <p:nvPr/>
        </p:nvSpPr>
        <p:spPr>
          <a:xfrm>
            <a:off x="364784" y="123478"/>
            <a:ext cx="8599704"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D3583E-A18B-4692-C538-C8FF8C5D5D50}"/>
              </a:ext>
            </a:extLst>
          </p:cNvPr>
          <p:cNvSpPr txBox="1"/>
          <p:nvPr/>
        </p:nvSpPr>
        <p:spPr>
          <a:xfrm>
            <a:off x="683568" y="123478"/>
            <a:ext cx="1415772"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Discussion</a:t>
            </a:r>
          </a:p>
        </p:txBody>
      </p:sp>
      <p:grpSp>
        <p:nvGrpSpPr>
          <p:cNvPr id="11" name="Group 10">
            <a:extLst>
              <a:ext uri="{FF2B5EF4-FFF2-40B4-BE49-F238E27FC236}">
                <a16:creationId xmlns:a16="http://schemas.microsoft.com/office/drawing/2014/main" id="{80DB78F1-F362-4A37-7FB4-453156EA3377}"/>
              </a:ext>
            </a:extLst>
          </p:cNvPr>
          <p:cNvGrpSpPr/>
          <p:nvPr/>
        </p:nvGrpSpPr>
        <p:grpSpPr>
          <a:xfrm>
            <a:off x="-408" y="4249423"/>
            <a:ext cx="8705612" cy="878551"/>
            <a:chOff x="-408" y="4249423"/>
            <a:chExt cx="8705612" cy="878551"/>
          </a:xfrm>
        </p:grpSpPr>
        <p:pic>
          <p:nvPicPr>
            <p:cNvPr id="12" name="Picture 11">
              <a:extLst>
                <a:ext uri="{FF2B5EF4-FFF2-40B4-BE49-F238E27FC236}">
                  <a16:creationId xmlns:a16="http://schemas.microsoft.com/office/drawing/2014/main" id="{46713BE5-8543-4D73-CD9B-59D1DEC6B521}"/>
                </a:ext>
              </a:extLst>
            </p:cNvPr>
            <p:cNvPicPr/>
            <p:nvPr/>
          </p:nvPicPr>
          <p:blipFill rotWithShape="1">
            <a:blip r:embed="rId2"/>
            <a:srcRect l="35336" t="40894" r="55309" b="38302"/>
            <a:stretch/>
          </p:blipFill>
          <p:spPr>
            <a:xfrm>
              <a:off x="-408" y="4587974"/>
              <a:ext cx="900000" cy="540000"/>
            </a:xfrm>
            <a:prstGeom prst="rect">
              <a:avLst/>
            </a:prstGeom>
            <a:ln>
              <a:noFill/>
            </a:ln>
          </p:spPr>
        </p:pic>
        <p:pic>
          <p:nvPicPr>
            <p:cNvPr id="16" name="Picture 15">
              <a:extLst>
                <a:ext uri="{FF2B5EF4-FFF2-40B4-BE49-F238E27FC236}">
                  <a16:creationId xmlns:a16="http://schemas.microsoft.com/office/drawing/2014/main" id="{A2818642-DB58-3CF8-8D7A-C91C293A9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grpSp>
      <p:graphicFrame>
        <p:nvGraphicFramePr>
          <p:cNvPr id="4" name="Table 3">
            <a:extLst>
              <a:ext uri="{FF2B5EF4-FFF2-40B4-BE49-F238E27FC236}">
                <a16:creationId xmlns:a16="http://schemas.microsoft.com/office/drawing/2014/main" id="{433ABC8C-9ED5-B30E-4A6F-59E6FC860E29}"/>
              </a:ext>
            </a:extLst>
          </p:cNvPr>
          <p:cNvGraphicFramePr>
            <a:graphicFrameLocks noGrp="1"/>
          </p:cNvGraphicFramePr>
          <p:nvPr>
            <p:extLst>
              <p:ext uri="{D42A27DB-BD31-4B8C-83A1-F6EECF244321}">
                <p14:modId xmlns:p14="http://schemas.microsoft.com/office/powerpoint/2010/main" val="1319819842"/>
              </p:ext>
            </p:extLst>
          </p:nvPr>
        </p:nvGraphicFramePr>
        <p:xfrm>
          <a:off x="971600" y="982822"/>
          <a:ext cx="5184576" cy="3207434"/>
        </p:xfrm>
        <a:graphic>
          <a:graphicData uri="http://schemas.openxmlformats.org/drawingml/2006/table">
            <a:tbl>
              <a:tblPr firstRow="1" firstCol="1" bandRow="1">
                <a:tableStyleId>{5940675A-B579-460E-94D1-54222C63F5DA}</a:tableStyleId>
              </a:tblPr>
              <a:tblGrid>
                <a:gridCol w="2088231">
                  <a:extLst>
                    <a:ext uri="{9D8B030D-6E8A-4147-A177-3AD203B41FA5}">
                      <a16:colId xmlns:a16="http://schemas.microsoft.com/office/drawing/2014/main" val="3908231989"/>
                    </a:ext>
                  </a:extLst>
                </a:gridCol>
                <a:gridCol w="1440161">
                  <a:extLst>
                    <a:ext uri="{9D8B030D-6E8A-4147-A177-3AD203B41FA5}">
                      <a16:colId xmlns:a16="http://schemas.microsoft.com/office/drawing/2014/main" val="1570107153"/>
                    </a:ext>
                  </a:extLst>
                </a:gridCol>
                <a:gridCol w="1656184">
                  <a:extLst>
                    <a:ext uri="{9D8B030D-6E8A-4147-A177-3AD203B41FA5}">
                      <a16:colId xmlns:a16="http://schemas.microsoft.com/office/drawing/2014/main" val="2497801121"/>
                    </a:ext>
                  </a:extLst>
                </a:gridCol>
              </a:tblGrid>
              <a:tr h="0">
                <a:tc>
                  <a:txBody>
                    <a:bodyPr/>
                    <a:lstStyle/>
                    <a:p>
                      <a:pPr>
                        <a:lnSpc>
                          <a:spcPct val="115000"/>
                        </a:lnSpc>
                        <a:spcAft>
                          <a:spcPts val="800"/>
                        </a:spcAft>
                        <a:buNone/>
                      </a:pPr>
                      <a:r>
                        <a:rPr lang="en-ZA" sz="1050" b="1" kern="100" dirty="0">
                          <a:effectLst/>
                        </a:rPr>
                        <a:t>Parameter</a:t>
                      </a:r>
                    </a:p>
                    <a:p>
                      <a:pPr>
                        <a:lnSpc>
                          <a:spcPct val="115000"/>
                        </a:lnSpc>
                        <a:spcAft>
                          <a:spcPts val="800"/>
                        </a:spcAft>
                        <a:buNone/>
                      </a:pPr>
                      <a:r>
                        <a:rPr lang="en-ZA" sz="1050" b="1" kern="100" dirty="0">
                          <a:effectLst/>
                        </a:rPr>
                        <a:t> </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solidFill>
                      <a:schemeClr val="tx2"/>
                    </a:solidFill>
                  </a:tcPr>
                </a:tc>
                <a:tc>
                  <a:txBody>
                    <a:bodyPr/>
                    <a:lstStyle/>
                    <a:p>
                      <a:pPr algn="ctr">
                        <a:lnSpc>
                          <a:spcPct val="115000"/>
                        </a:lnSpc>
                        <a:spcAft>
                          <a:spcPts val="800"/>
                        </a:spcAft>
                        <a:buNone/>
                      </a:pPr>
                      <a:r>
                        <a:rPr lang="en-ZA" sz="1050" b="1" kern="100" dirty="0">
                          <a:effectLst/>
                        </a:rPr>
                        <a:t>Co</a:t>
                      </a:r>
                      <a:r>
                        <a:rPr lang="en-ZA" sz="1050" b="1" kern="100" baseline="-25000" dirty="0">
                          <a:effectLst/>
                        </a:rPr>
                        <a:t>3</a:t>
                      </a:r>
                      <a:r>
                        <a:rPr lang="en-ZA" sz="1050" b="1" kern="100" dirty="0">
                          <a:effectLst/>
                        </a:rPr>
                        <a:t>O</a:t>
                      </a:r>
                      <a:r>
                        <a:rPr lang="en-ZA" sz="1050" b="1" kern="100" baseline="-25000" dirty="0">
                          <a:effectLst/>
                        </a:rPr>
                        <a:t>4</a:t>
                      </a:r>
                      <a:r>
                        <a:rPr lang="en-ZA" sz="1050" b="1" kern="100" dirty="0">
                          <a:effectLst/>
                        </a:rPr>
                        <a:t>/NiTiO</a:t>
                      </a:r>
                      <a:r>
                        <a:rPr lang="en-ZA" sz="1050" b="1" kern="100" baseline="-25000" dirty="0">
                          <a:effectLst/>
                        </a:rPr>
                        <a:t>3</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solidFill>
                      <a:schemeClr val="tx2"/>
                    </a:solidFill>
                  </a:tcPr>
                </a:tc>
                <a:tc>
                  <a:txBody>
                    <a:bodyPr/>
                    <a:lstStyle/>
                    <a:p>
                      <a:pPr algn="ctr">
                        <a:lnSpc>
                          <a:spcPct val="115000"/>
                        </a:lnSpc>
                        <a:spcAft>
                          <a:spcPts val="800"/>
                        </a:spcAft>
                        <a:buNone/>
                      </a:pPr>
                      <a:r>
                        <a:rPr lang="en-ZA" sz="1050" b="1" kern="100" dirty="0">
                          <a:effectLst/>
                        </a:rPr>
                        <a:t>0.75 wt% Pd- Co</a:t>
                      </a:r>
                      <a:r>
                        <a:rPr lang="en-ZA" sz="1050" b="1" kern="100" baseline="-25000" dirty="0">
                          <a:effectLst/>
                        </a:rPr>
                        <a:t>3</a:t>
                      </a:r>
                      <a:r>
                        <a:rPr lang="en-ZA" sz="1050" b="1" kern="100" dirty="0">
                          <a:effectLst/>
                        </a:rPr>
                        <a:t>O</a:t>
                      </a:r>
                      <a:r>
                        <a:rPr lang="en-ZA" sz="1050" b="1" kern="100" baseline="-25000" dirty="0">
                          <a:effectLst/>
                        </a:rPr>
                        <a:t>4</a:t>
                      </a:r>
                      <a:r>
                        <a:rPr lang="en-ZA" sz="1050" b="1" kern="100" dirty="0">
                          <a:effectLst/>
                        </a:rPr>
                        <a:t>/NiTiO</a:t>
                      </a:r>
                      <a:r>
                        <a:rPr lang="en-ZA" sz="1050" b="1" kern="100" baseline="-25000" dirty="0">
                          <a:effectLst/>
                        </a:rPr>
                        <a:t>3</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solidFill>
                      <a:schemeClr val="tx2"/>
                    </a:solidFill>
                  </a:tcPr>
                </a:tc>
                <a:extLst>
                  <a:ext uri="{0D108BD9-81ED-4DB2-BD59-A6C34878D82A}">
                    <a16:rowId xmlns:a16="http://schemas.microsoft.com/office/drawing/2014/main" val="1470322677"/>
                  </a:ext>
                </a:extLst>
              </a:tr>
              <a:tr h="234610">
                <a:tc>
                  <a:txBody>
                    <a:bodyPr/>
                    <a:lstStyle/>
                    <a:p>
                      <a:pPr>
                        <a:lnSpc>
                          <a:spcPct val="115000"/>
                        </a:lnSpc>
                        <a:spcAft>
                          <a:spcPts val="800"/>
                        </a:spcAft>
                        <a:buNone/>
                      </a:pPr>
                      <a:r>
                        <a:rPr lang="en-ZA" sz="1050" b="1" kern="100">
                          <a:effectLst/>
                        </a:rPr>
                        <a:t>Operating temperature (°C) </a:t>
                      </a:r>
                      <a:endParaRPr lang="en-ZA" sz="1050" b="1" kern="10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a:effectLst/>
                        </a:rPr>
                        <a:t>200</a:t>
                      </a:r>
                      <a:endParaRPr lang="en-ZA" sz="1050" b="1" kern="10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effectLst/>
                        </a:rPr>
                        <a:t>100</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solidFill>
                      <a:srgbClr val="CCFFFF"/>
                    </a:solidFill>
                  </a:tcPr>
                </a:tc>
                <a:extLst>
                  <a:ext uri="{0D108BD9-81ED-4DB2-BD59-A6C34878D82A}">
                    <a16:rowId xmlns:a16="http://schemas.microsoft.com/office/drawing/2014/main" val="3284750576"/>
                  </a:ext>
                </a:extLst>
              </a:tr>
              <a:tr h="302430">
                <a:tc>
                  <a:txBody>
                    <a:bodyPr/>
                    <a:lstStyle/>
                    <a:p>
                      <a:pPr>
                        <a:lnSpc>
                          <a:spcPct val="115000"/>
                        </a:lnSpc>
                        <a:spcAft>
                          <a:spcPts val="800"/>
                        </a:spcAft>
                        <a:buNone/>
                      </a:pPr>
                      <a:r>
                        <a:rPr lang="en-ZA" sz="1050" b="1" kern="100" dirty="0">
                          <a:effectLst/>
                        </a:rPr>
                        <a:t>Applied voltage (V) </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a:effectLst/>
                        </a:rPr>
                        <a:t>5.53</a:t>
                      </a:r>
                      <a:endParaRPr lang="en-ZA" sz="1050" b="1" kern="10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effectLst/>
                        </a:rPr>
                        <a:t>3.51</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solidFill>
                      <a:srgbClr val="CCFFFF"/>
                    </a:solidFill>
                  </a:tcPr>
                </a:tc>
                <a:extLst>
                  <a:ext uri="{0D108BD9-81ED-4DB2-BD59-A6C34878D82A}">
                    <a16:rowId xmlns:a16="http://schemas.microsoft.com/office/drawing/2014/main" val="3138473524"/>
                  </a:ext>
                </a:extLst>
              </a:tr>
              <a:tr h="292718">
                <a:tc>
                  <a:txBody>
                    <a:bodyPr/>
                    <a:lstStyle/>
                    <a:p>
                      <a:pPr>
                        <a:lnSpc>
                          <a:spcPct val="115000"/>
                        </a:lnSpc>
                        <a:spcAft>
                          <a:spcPts val="800"/>
                        </a:spcAft>
                        <a:buNone/>
                      </a:pPr>
                      <a:r>
                        <a:rPr lang="en-ZA" sz="1050" b="1" kern="100" dirty="0">
                          <a:effectLst/>
                        </a:rPr>
                        <a:t>Pt heater resistance (Ω) @ 25 °C</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effectLst/>
                        </a:rPr>
                        <a:t>15</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effectLst/>
                        </a:rPr>
                        <a:t>15</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solidFill>
                      <a:srgbClr val="CCFFFF"/>
                    </a:solidFill>
                  </a:tcPr>
                </a:tc>
                <a:extLst>
                  <a:ext uri="{0D108BD9-81ED-4DB2-BD59-A6C34878D82A}">
                    <a16:rowId xmlns:a16="http://schemas.microsoft.com/office/drawing/2014/main" val="2938338499"/>
                  </a:ext>
                </a:extLst>
              </a:tr>
              <a:tr h="292718">
                <a:tc>
                  <a:txBody>
                    <a:bodyPr/>
                    <a:lstStyle/>
                    <a:p>
                      <a:pPr>
                        <a:lnSpc>
                          <a:spcPct val="115000"/>
                        </a:lnSpc>
                        <a:spcAft>
                          <a:spcPts val="800"/>
                        </a:spcAft>
                        <a:buNone/>
                      </a:pPr>
                      <a:r>
                        <a:rPr lang="en-ZA" sz="1050" b="1" kern="100" dirty="0">
                          <a:effectLst/>
                        </a:rPr>
                        <a:t>Pt heater resistance (Ω) @ OT</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effectLst/>
                        </a:rPr>
                        <a:t>24.04</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effectLst/>
                        </a:rPr>
                        <a:t>18.93</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solidFill>
                      <a:srgbClr val="CCFFFF"/>
                    </a:solidFill>
                  </a:tcPr>
                </a:tc>
                <a:extLst>
                  <a:ext uri="{0D108BD9-81ED-4DB2-BD59-A6C34878D82A}">
                    <a16:rowId xmlns:a16="http://schemas.microsoft.com/office/drawing/2014/main" val="784649438"/>
                  </a:ext>
                </a:extLst>
              </a:tr>
              <a:tr h="269736">
                <a:tc>
                  <a:txBody>
                    <a:bodyPr/>
                    <a:lstStyle/>
                    <a:p>
                      <a:pPr>
                        <a:lnSpc>
                          <a:spcPct val="115000"/>
                        </a:lnSpc>
                        <a:spcAft>
                          <a:spcPts val="800"/>
                        </a:spcAft>
                        <a:buNone/>
                      </a:pPr>
                      <a:r>
                        <a:rPr lang="en-ZA" sz="1050" b="1" kern="100">
                          <a:solidFill>
                            <a:srgbClr val="FF0000"/>
                          </a:solidFill>
                          <a:effectLst/>
                        </a:rPr>
                        <a:t>Power consumption (W)</a:t>
                      </a:r>
                      <a:endParaRPr lang="en-ZA" sz="105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solidFill>
                            <a:srgbClr val="FF0000"/>
                          </a:solidFill>
                          <a:effectLst/>
                        </a:rPr>
                        <a:t>1.27</a:t>
                      </a:r>
                      <a:endParaRPr lang="en-ZA" sz="105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solidFill>
                            <a:srgbClr val="FF0000"/>
                          </a:solidFill>
                          <a:effectLst/>
                        </a:rPr>
                        <a:t>0.65</a:t>
                      </a:r>
                      <a:endParaRPr lang="en-ZA" sz="105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solidFill>
                      <a:srgbClr val="CCFFFF"/>
                    </a:solidFill>
                  </a:tcPr>
                </a:tc>
                <a:extLst>
                  <a:ext uri="{0D108BD9-81ED-4DB2-BD59-A6C34878D82A}">
                    <a16:rowId xmlns:a16="http://schemas.microsoft.com/office/drawing/2014/main" val="1033236848"/>
                  </a:ext>
                </a:extLst>
              </a:tr>
              <a:tr h="288032">
                <a:tc>
                  <a:txBody>
                    <a:bodyPr/>
                    <a:lstStyle/>
                    <a:p>
                      <a:pPr>
                        <a:lnSpc>
                          <a:spcPct val="115000"/>
                        </a:lnSpc>
                        <a:spcAft>
                          <a:spcPts val="800"/>
                        </a:spcAft>
                        <a:buNone/>
                      </a:pPr>
                      <a:r>
                        <a:rPr lang="en-ZA" sz="1050" b="1" kern="100" dirty="0">
                          <a:effectLst/>
                        </a:rPr>
                        <a:t>Conduction loss (W)</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effectLst/>
                        </a:rPr>
                        <a:t>0.77</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solidFill>
                            <a:schemeClr val="tx1"/>
                          </a:solidFill>
                          <a:effectLst/>
                        </a:rPr>
                        <a:t>0.47</a:t>
                      </a:r>
                      <a:endParaRPr lang="en-ZA" sz="105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solidFill>
                      <a:srgbClr val="CCFFFF"/>
                    </a:solidFill>
                  </a:tcPr>
                </a:tc>
                <a:extLst>
                  <a:ext uri="{0D108BD9-81ED-4DB2-BD59-A6C34878D82A}">
                    <a16:rowId xmlns:a16="http://schemas.microsoft.com/office/drawing/2014/main" val="2938862690"/>
                  </a:ext>
                </a:extLst>
              </a:tr>
              <a:tr h="288032">
                <a:tc>
                  <a:txBody>
                    <a:bodyPr/>
                    <a:lstStyle/>
                    <a:p>
                      <a:pPr>
                        <a:lnSpc>
                          <a:spcPct val="115000"/>
                        </a:lnSpc>
                        <a:spcAft>
                          <a:spcPts val="800"/>
                        </a:spcAft>
                        <a:buNone/>
                      </a:pPr>
                      <a:r>
                        <a:rPr lang="en-ZA" sz="1050" b="1" kern="100" dirty="0">
                          <a:solidFill>
                            <a:srgbClr val="FF0000"/>
                          </a:solidFill>
                          <a:effectLst/>
                        </a:rPr>
                        <a:t>Convection loss (W)</a:t>
                      </a:r>
                      <a:endParaRPr lang="en-ZA" sz="105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a:solidFill>
                            <a:srgbClr val="FF0000"/>
                          </a:solidFill>
                          <a:effectLst/>
                        </a:rPr>
                        <a:t>0.35</a:t>
                      </a:r>
                      <a:endParaRPr lang="en-ZA" sz="105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solidFill>
                            <a:srgbClr val="FF0000"/>
                          </a:solidFill>
                          <a:effectLst/>
                        </a:rPr>
                        <a:t>0.15</a:t>
                      </a:r>
                      <a:endParaRPr lang="en-ZA" sz="105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solidFill>
                      <a:srgbClr val="CCFFFF"/>
                    </a:solidFill>
                  </a:tcPr>
                </a:tc>
                <a:extLst>
                  <a:ext uri="{0D108BD9-81ED-4DB2-BD59-A6C34878D82A}">
                    <a16:rowId xmlns:a16="http://schemas.microsoft.com/office/drawing/2014/main" val="4242982626"/>
                  </a:ext>
                </a:extLst>
              </a:tr>
              <a:tr h="329704">
                <a:tc>
                  <a:txBody>
                    <a:bodyPr/>
                    <a:lstStyle/>
                    <a:p>
                      <a:pPr>
                        <a:lnSpc>
                          <a:spcPct val="115000"/>
                        </a:lnSpc>
                        <a:spcAft>
                          <a:spcPts val="800"/>
                        </a:spcAft>
                        <a:buNone/>
                      </a:pPr>
                      <a:r>
                        <a:rPr lang="en-ZA" sz="1050" b="1" kern="100" dirty="0">
                          <a:effectLst/>
                        </a:rPr>
                        <a:t>Energy consumption (8 h) (</a:t>
                      </a:r>
                      <a:r>
                        <a:rPr lang="en-ZA" sz="1050" b="1" kern="100" dirty="0" err="1">
                          <a:effectLst/>
                        </a:rPr>
                        <a:t>Wh</a:t>
                      </a:r>
                      <a:r>
                        <a:rPr lang="en-ZA" sz="1050" b="1" kern="100" dirty="0">
                          <a:effectLst/>
                        </a:rPr>
                        <a:t>) [2000 </a:t>
                      </a:r>
                      <a:r>
                        <a:rPr lang="en-ZA" sz="1050" b="1" kern="100" dirty="0" err="1">
                          <a:effectLst/>
                        </a:rPr>
                        <a:t>mAh</a:t>
                      </a:r>
                      <a:r>
                        <a:rPr lang="en-ZA" sz="1050" b="1" kern="100" dirty="0">
                          <a:effectLst/>
                        </a:rPr>
                        <a:t> battery]</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effectLst/>
                          <a:latin typeface="Aptos" panose="020B0004020202020204" pitchFamily="34" charset="0"/>
                          <a:ea typeface="Aptos" panose="020B0004020202020204" pitchFamily="34" charset="0"/>
                          <a:cs typeface="Times New Roman" panose="02020603050405020304" pitchFamily="18" charset="0"/>
                        </a:rPr>
                        <a:t>10.2</a:t>
                      </a:r>
                    </a:p>
                  </a:txBody>
                  <a:tcPr marL="39223" marR="39223" marT="0" marB="0"/>
                </a:tc>
                <a:tc>
                  <a:txBody>
                    <a:bodyPr/>
                    <a:lstStyle/>
                    <a:p>
                      <a:pPr algn="ctr">
                        <a:lnSpc>
                          <a:spcPct val="115000"/>
                        </a:lnSpc>
                        <a:spcAft>
                          <a:spcPts val="800"/>
                        </a:spcAft>
                        <a:buNone/>
                      </a:pPr>
                      <a:r>
                        <a:rPr lang="en-ZA" sz="105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5.18</a:t>
                      </a:r>
                    </a:p>
                  </a:txBody>
                  <a:tcPr marL="39223" marR="39223" marT="0" marB="0">
                    <a:solidFill>
                      <a:srgbClr val="CCFFFF"/>
                    </a:solidFill>
                  </a:tcPr>
                </a:tc>
                <a:extLst>
                  <a:ext uri="{0D108BD9-81ED-4DB2-BD59-A6C34878D82A}">
                    <a16:rowId xmlns:a16="http://schemas.microsoft.com/office/drawing/2014/main" val="177625649"/>
                  </a:ext>
                </a:extLst>
              </a:tr>
              <a:tr h="323120">
                <a:tc>
                  <a:txBody>
                    <a:bodyPr/>
                    <a:lstStyle/>
                    <a:p>
                      <a:pPr>
                        <a:lnSpc>
                          <a:spcPct val="115000"/>
                        </a:lnSpc>
                        <a:spcAft>
                          <a:spcPts val="800"/>
                        </a:spcAft>
                        <a:buNone/>
                      </a:pPr>
                      <a:r>
                        <a:rPr lang="en-ZA" sz="1050" b="1" kern="100" dirty="0">
                          <a:effectLst/>
                        </a:rPr>
                        <a:t>Energy consumption (3 min) (</a:t>
                      </a:r>
                      <a:r>
                        <a:rPr lang="en-ZA" sz="1050" b="1" kern="100" dirty="0" err="1">
                          <a:effectLst/>
                        </a:rPr>
                        <a:t>Wh</a:t>
                      </a:r>
                      <a:r>
                        <a:rPr lang="en-ZA" sz="1050" b="1" kern="100" dirty="0">
                          <a:effectLst/>
                        </a:rPr>
                        <a:t>) [2000 </a:t>
                      </a:r>
                      <a:r>
                        <a:rPr lang="en-ZA" sz="1050" b="1" kern="100" dirty="0" err="1">
                          <a:effectLst/>
                        </a:rPr>
                        <a:t>mAh</a:t>
                      </a:r>
                      <a:r>
                        <a:rPr lang="en-ZA" sz="1050" b="1" kern="100" dirty="0">
                          <a:effectLst/>
                        </a:rPr>
                        <a:t> battery]</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effectLst/>
                        </a:rPr>
                        <a:t>0.00635 </a:t>
                      </a:r>
                      <a:endParaRPr lang="en-ZA"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tc>
                <a:tc>
                  <a:txBody>
                    <a:bodyPr/>
                    <a:lstStyle/>
                    <a:p>
                      <a:pPr algn="ctr">
                        <a:lnSpc>
                          <a:spcPct val="115000"/>
                        </a:lnSpc>
                        <a:spcAft>
                          <a:spcPts val="800"/>
                        </a:spcAft>
                        <a:buNone/>
                      </a:pPr>
                      <a:r>
                        <a:rPr lang="en-ZA" sz="1050" b="1" kern="100" dirty="0">
                          <a:solidFill>
                            <a:schemeClr val="tx1"/>
                          </a:solidFill>
                          <a:effectLst/>
                        </a:rPr>
                        <a:t>0.00324 </a:t>
                      </a:r>
                      <a:endParaRPr lang="en-ZA" sz="105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39223" marR="39223" marT="0" marB="0">
                    <a:solidFill>
                      <a:srgbClr val="CCFFFF"/>
                    </a:solidFill>
                  </a:tcPr>
                </a:tc>
                <a:extLst>
                  <a:ext uri="{0D108BD9-81ED-4DB2-BD59-A6C34878D82A}">
                    <a16:rowId xmlns:a16="http://schemas.microsoft.com/office/drawing/2014/main" val="912478854"/>
                  </a:ext>
                </a:extLst>
              </a:tr>
            </a:tbl>
          </a:graphicData>
        </a:graphic>
      </p:graphicFrame>
      <p:sp>
        <p:nvSpPr>
          <p:cNvPr id="8" name="TextBox 7">
            <a:extLst>
              <a:ext uri="{FF2B5EF4-FFF2-40B4-BE49-F238E27FC236}">
                <a16:creationId xmlns:a16="http://schemas.microsoft.com/office/drawing/2014/main" id="{C21DAA90-A896-5A62-85D2-43A8CCF09574}"/>
              </a:ext>
            </a:extLst>
          </p:cNvPr>
          <p:cNvSpPr txBox="1"/>
          <p:nvPr/>
        </p:nvSpPr>
        <p:spPr>
          <a:xfrm>
            <a:off x="6300192" y="917997"/>
            <a:ext cx="2915816" cy="646331"/>
          </a:xfrm>
          <a:prstGeom prst="rect">
            <a:avLst/>
          </a:prstGeom>
          <a:noFill/>
        </p:spPr>
        <p:txBody>
          <a:bodyPr wrap="square" rtlCol="0">
            <a:spAutoFit/>
          </a:bodyPr>
          <a:lstStyle/>
          <a:p>
            <a:endParaRPr lang="en-ZA" sz="1200" dirty="0">
              <a:solidFill>
                <a:schemeClr val="accent2"/>
              </a:solidFill>
            </a:endParaRPr>
          </a:p>
          <a:p>
            <a:pPr marL="171450" indent="-171450">
              <a:buFont typeface="Wingdings" panose="05000000000000000000" pitchFamily="2" charset="2"/>
              <a:buChar char="q"/>
            </a:pPr>
            <a:r>
              <a:rPr lang="en-ZA" sz="1200" b="1" dirty="0">
                <a:solidFill>
                  <a:srgbClr val="FF0000"/>
                </a:solidFill>
              </a:rPr>
              <a:t>Suitable for portable &amp; battery-powered devices</a:t>
            </a:r>
          </a:p>
        </p:txBody>
      </p:sp>
      <p:sp>
        <p:nvSpPr>
          <p:cNvPr id="9" name="TextBox 8">
            <a:extLst>
              <a:ext uri="{FF2B5EF4-FFF2-40B4-BE49-F238E27FC236}">
                <a16:creationId xmlns:a16="http://schemas.microsoft.com/office/drawing/2014/main" id="{AB3E707C-DE2B-F787-3B34-CB966E25674D}"/>
              </a:ext>
            </a:extLst>
          </p:cNvPr>
          <p:cNvSpPr txBox="1"/>
          <p:nvPr/>
        </p:nvSpPr>
        <p:spPr>
          <a:xfrm>
            <a:off x="971600" y="638567"/>
            <a:ext cx="5036763" cy="276999"/>
          </a:xfrm>
          <a:prstGeom prst="rect">
            <a:avLst/>
          </a:prstGeom>
          <a:noFill/>
        </p:spPr>
        <p:txBody>
          <a:bodyPr wrap="none" rtlCol="0">
            <a:spAutoFit/>
          </a:bodyPr>
          <a:lstStyle/>
          <a:p>
            <a:r>
              <a:rPr lang="en-ZA" sz="1200" b="1" dirty="0">
                <a:solidFill>
                  <a:schemeClr val="accent1"/>
                </a:solidFill>
              </a:rPr>
              <a:t>Table 1:</a:t>
            </a:r>
            <a:r>
              <a:rPr lang="en-ZA" sz="1200" dirty="0">
                <a:solidFill>
                  <a:schemeClr val="accent1"/>
                </a:solidFill>
              </a:rPr>
              <a:t> Comparison of Heater Performance and Energy Consumption </a:t>
            </a:r>
          </a:p>
        </p:txBody>
      </p:sp>
    </p:spTree>
    <p:extLst>
      <p:ext uri="{BB962C8B-B14F-4D97-AF65-F5344CB8AC3E}">
        <p14:creationId xmlns:p14="http://schemas.microsoft.com/office/powerpoint/2010/main" val="2240113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FCAA7-EC11-3CE2-413E-F08071CB22A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DC6F2D-E167-39B8-F61C-90A60DDE602B}"/>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11</a:t>
            </a:fld>
            <a:endParaRPr lang="en-ZA" dirty="0"/>
          </a:p>
        </p:txBody>
      </p:sp>
      <p:sp>
        <p:nvSpPr>
          <p:cNvPr id="2" name="Rectangle: Rounded Corners 1">
            <a:extLst>
              <a:ext uri="{FF2B5EF4-FFF2-40B4-BE49-F238E27FC236}">
                <a16:creationId xmlns:a16="http://schemas.microsoft.com/office/drawing/2014/main" id="{E2C1B851-7C07-8A42-13B7-357BB16115AB}"/>
              </a:ext>
            </a:extLst>
          </p:cNvPr>
          <p:cNvSpPr/>
          <p:nvPr/>
        </p:nvSpPr>
        <p:spPr>
          <a:xfrm>
            <a:off x="180000" y="123478"/>
            <a:ext cx="8784000"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EEE8776-636E-5387-35A0-E47DC4AE4E01}"/>
              </a:ext>
            </a:extLst>
          </p:cNvPr>
          <p:cNvSpPr txBox="1"/>
          <p:nvPr/>
        </p:nvSpPr>
        <p:spPr>
          <a:xfrm>
            <a:off x="364784" y="112893"/>
            <a:ext cx="2416046" cy="360000"/>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Sensing mechanism</a:t>
            </a:r>
          </a:p>
        </p:txBody>
      </p:sp>
      <p:grpSp>
        <p:nvGrpSpPr>
          <p:cNvPr id="11" name="Group 10">
            <a:extLst>
              <a:ext uri="{FF2B5EF4-FFF2-40B4-BE49-F238E27FC236}">
                <a16:creationId xmlns:a16="http://schemas.microsoft.com/office/drawing/2014/main" id="{239FBEB9-1FFD-2DC7-B642-039027A4DB0D}"/>
              </a:ext>
            </a:extLst>
          </p:cNvPr>
          <p:cNvGrpSpPr/>
          <p:nvPr/>
        </p:nvGrpSpPr>
        <p:grpSpPr>
          <a:xfrm>
            <a:off x="33408" y="4249423"/>
            <a:ext cx="8671796" cy="885945"/>
            <a:chOff x="33408" y="4249423"/>
            <a:chExt cx="8671796" cy="885945"/>
          </a:xfrm>
        </p:grpSpPr>
        <p:pic>
          <p:nvPicPr>
            <p:cNvPr id="12" name="Picture 11">
              <a:extLst>
                <a:ext uri="{FF2B5EF4-FFF2-40B4-BE49-F238E27FC236}">
                  <a16:creationId xmlns:a16="http://schemas.microsoft.com/office/drawing/2014/main" id="{B0A8C5EB-B813-EB6E-D778-078760A87819}"/>
                </a:ext>
              </a:extLst>
            </p:cNvPr>
            <p:cNvPicPr/>
            <p:nvPr/>
          </p:nvPicPr>
          <p:blipFill rotWithShape="1">
            <a:blip r:embed="rId3"/>
            <a:srcRect l="35336" t="40894" r="55309" b="38302"/>
            <a:stretch/>
          </p:blipFill>
          <p:spPr>
            <a:xfrm>
              <a:off x="33408" y="4515966"/>
              <a:ext cx="1010200" cy="576065"/>
            </a:xfrm>
            <a:prstGeom prst="rect">
              <a:avLst/>
            </a:prstGeom>
            <a:ln>
              <a:noFill/>
            </a:ln>
          </p:spPr>
        </p:pic>
        <p:sp>
          <p:nvSpPr>
            <p:cNvPr id="13" name="CustomShape 6">
              <a:extLst>
                <a:ext uri="{FF2B5EF4-FFF2-40B4-BE49-F238E27FC236}">
                  <a16:creationId xmlns:a16="http://schemas.microsoft.com/office/drawing/2014/main" id="{DE3C1DA6-050B-1F9E-1301-89CBD0FA7E05}"/>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14" name="CustomShape 8">
              <a:extLst>
                <a:ext uri="{FF2B5EF4-FFF2-40B4-BE49-F238E27FC236}">
                  <a16:creationId xmlns:a16="http://schemas.microsoft.com/office/drawing/2014/main" id="{A42FB3A5-35E5-367F-3228-93E627D77065}"/>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B9E41421-6506-B3B2-E3A0-5E0A20090D98}"/>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0757AC8-F4A8-CF55-44DB-99C64E9197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grpSp>
      <p:sp>
        <p:nvSpPr>
          <p:cNvPr id="18" name="TextBox 17">
            <a:extLst>
              <a:ext uri="{FF2B5EF4-FFF2-40B4-BE49-F238E27FC236}">
                <a16:creationId xmlns:a16="http://schemas.microsoft.com/office/drawing/2014/main" id="{D4DE0D28-F698-835F-90BD-F9166D90D1B4}"/>
              </a:ext>
            </a:extLst>
          </p:cNvPr>
          <p:cNvSpPr txBox="1"/>
          <p:nvPr/>
        </p:nvSpPr>
        <p:spPr>
          <a:xfrm>
            <a:off x="311713" y="544901"/>
            <a:ext cx="4351232" cy="692497"/>
          </a:xfrm>
          <a:prstGeom prst="rect">
            <a:avLst/>
          </a:prstGeom>
          <a:noFill/>
        </p:spPr>
        <p:txBody>
          <a:bodyPr wrap="square" rtlCol="0">
            <a:spAutoFit/>
          </a:bodyPr>
          <a:lstStyle/>
          <a:p>
            <a:pPr marL="285750" indent="-285750" algn="just" fontAlgn="t">
              <a:lnSpc>
                <a:spcPct val="150000"/>
              </a:lnSpc>
              <a:buFont typeface="Wingdings" panose="05000000000000000000" pitchFamily="2" charset="2"/>
              <a:buChar char="q"/>
            </a:pPr>
            <a:r>
              <a:rPr lang="en-ZA" sz="1400" b="1" dirty="0">
                <a:solidFill>
                  <a:schemeClr val="accent1"/>
                </a:solidFill>
              </a:rPr>
              <a:t>Sensing Mechanism</a:t>
            </a:r>
          </a:p>
          <a:p>
            <a:pPr algn="just" fontAlgn="t">
              <a:lnSpc>
                <a:spcPct val="150000"/>
              </a:lnSpc>
            </a:pPr>
            <a:r>
              <a:rPr lang="en-ZA" sz="1200" b="1" dirty="0">
                <a:solidFill>
                  <a:srgbClr val="FF0000"/>
                </a:solidFill>
              </a:rPr>
              <a:t>1: </a:t>
            </a:r>
            <a:r>
              <a:rPr lang="en-ZA" sz="1200" b="1" dirty="0">
                <a:solidFill>
                  <a:srgbClr val="FF0000"/>
                </a:solidFill>
                <a:highlight>
                  <a:srgbClr val="FFFF00"/>
                </a:highlight>
              </a:rPr>
              <a:t>Electronic sensitization</a:t>
            </a:r>
            <a:r>
              <a:rPr lang="en-ZA" sz="1200" b="1" dirty="0">
                <a:solidFill>
                  <a:srgbClr val="FF0000"/>
                </a:solidFill>
              </a:rPr>
              <a:t>: Charge carrier modulation</a:t>
            </a:r>
            <a:r>
              <a:rPr lang="en-ZA" sz="1200" dirty="0">
                <a:solidFill>
                  <a:schemeClr val="accent1"/>
                </a:solidFill>
              </a:rPr>
              <a:t> </a:t>
            </a:r>
          </a:p>
        </p:txBody>
      </p:sp>
      <p:sp>
        <p:nvSpPr>
          <p:cNvPr id="20" name="TextBox 19">
            <a:extLst>
              <a:ext uri="{FF2B5EF4-FFF2-40B4-BE49-F238E27FC236}">
                <a16:creationId xmlns:a16="http://schemas.microsoft.com/office/drawing/2014/main" id="{7B62BB48-B70F-414E-DBCF-A97084890683}"/>
              </a:ext>
            </a:extLst>
          </p:cNvPr>
          <p:cNvSpPr txBox="1"/>
          <p:nvPr/>
        </p:nvSpPr>
        <p:spPr>
          <a:xfrm>
            <a:off x="893969" y="4424504"/>
            <a:ext cx="5514237" cy="276999"/>
          </a:xfrm>
          <a:prstGeom prst="rect">
            <a:avLst/>
          </a:prstGeom>
          <a:noFill/>
        </p:spPr>
        <p:txBody>
          <a:bodyPr wrap="square" rtlCol="0">
            <a:spAutoFit/>
          </a:bodyPr>
          <a:lstStyle/>
          <a:p>
            <a:pPr algn="just"/>
            <a:r>
              <a:rPr lang="en-ZA" sz="1200" b="1" dirty="0">
                <a:solidFill>
                  <a:schemeClr val="accent1"/>
                </a:solidFill>
              </a:rPr>
              <a:t>Figure 6: </a:t>
            </a:r>
            <a:r>
              <a:rPr lang="en-ZA" sz="1200" dirty="0">
                <a:solidFill>
                  <a:schemeClr val="accent1"/>
                </a:solidFill>
              </a:rPr>
              <a:t>Schematic representation of the proposed sensing mechanism.</a:t>
            </a:r>
          </a:p>
        </p:txBody>
      </p:sp>
      <p:sp>
        <p:nvSpPr>
          <p:cNvPr id="6" name="TextBox 5">
            <a:extLst>
              <a:ext uri="{FF2B5EF4-FFF2-40B4-BE49-F238E27FC236}">
                <a16:creationId xmlns:a16="http://schemas.microsoft.com/office/drawing/2014/main" id="{6E5DAEEE-42DD-99BD-E5FF-8549594B154B}"/>
              </a:ext>
            </a:extLst>
          </p:cNvPr>
          <p:cNvSpPr txBox="1"/>
          <p:nvPr/>
        </p:nvSpPr>
        <p:spPr>
          <a:xfrm>
            <a:off x="399168" y="1119445"/>
            <a:ext cx="3672408" cy="646331"/>
          </a:xfrm>
          <a:prstGeom prst="rect">
            <a:avLst/>
          </a:prstGeom>
          <a:noFill/>
        </p:spPr>
        <p:txBody>
          <a:bodyPr wrap="square" rtlCol="0">
            <a:spAutoFit/>
          </a:bodyPr>
          <a:lstStyle/>
          <a:p>
            <a:pPr marL="628650" lvl="1" indent="-171450" algn="just" fontAlgn="t">
              <a:lnSpc>
                <a:spcPct val="150000"/>
              </a:lnSpc>
              <a:buFont typeface="Arial" panose="020B0604020202020204" pitchFamily="34" charset="0"/>
              <a:buChar char="•"/>
            </a:pPr>
            <a:r>
              <a:rPr lang="en-ZA" sz="1200" dirty="0">
                <a:solidFill>
                  <a:schemeClr val="accent1"/>
                </a:solidFill>
              </a:rPr>
              <a:t>p-n Heterojunction</a:t>
            </a:r>
          </a:p>
          <a:p>
            <a:pPr marL="628650" lvl="1" indent="-171450" algn="just" fontAlgn="t">
              <a:lnSpc>
                <a:spcPct val="150000"/>
              </a:lnSpc>
              <a:buFont typeface="Arial" panose="020B0604020202020204" pitchFamily="34" charset="0"/>
              <a:buChar char="•"/>
            </a:pPr>
            <a:r>
              <a:rPr lang="en-ZA" sz="1200" dirty="0">
                <a:solidFill>
                  <a:schemeClr val="accent1"/>
                </a:solidFill>
              </a:rPr>
              <a:t>Localized metal-semiconductor junction </a:t>
            </a:r>
          </a:p>
        </p:txBody>
      </p:sp>
      <p:sp>
        <p:nvSpPr>
          <p:cNvPr id="8" name="TextBox 7">
            <a:extLst>
              <a:ext uri="{FF2B5EF4-FFF2-40B4-BE49-F238E27FC236}">
                <a16:creationId xmlns:a16="http://schemas.microsoft.com/office/drawing/2014/main" id="{148BD968-7F24-930B-7B42-3B7D432A285F}"/>
              </a:ext>
            </a:extLst>
          </p:cNvPr>
          <p:cNvSpPr txBox="1"/>
          <p:nvPr/>
        </p:nvSpPr>
        <p:spPr>
          <a:xfrm>
            <a:off x="611562" y="3326090"/>
            <a:ext cx="2358295" cy="707886"/>
          </a:xfrm>
          <a:prstGeom prst="rect">
            <a:avLst/>
          </a:prstGeom>
          <a:solidFill>
            <a:schemeClr val="bg1"/>
          </a:solidFill>
          <a:ln>
            <a:solidFill>
              <a:schemeClr val="accent1"/>
            </a:solidFill>
            <a:prstDash val="dash"/>
          </a:ln>
        </p:spPr>
        <p:txBody>
          <a:bodyPr wrap="square" rtlCol="0">
            <a:spAutoFit/>
          </a:bodyPr>
          <a:lstStyle/>
          <a:p>
            <a:pPr algn="just"/>
            <a:r>
              <a:rPr lang="en-ZA" sz="1000" b="1" dirty="0">
                <a:solidFill>
                  <a:srgbClr val="002060"/>
                </a:solidFill>
              </a:rPr>
              <a:t>Pd</a:t>
            </a:r>
            <a:r>
              <a:rPr lang="en-ZA" sz="1000" b="1" baseline="30000" dirty="0">
                <a:solidFill>
                  <a:srgbClr val="002060"/>
                </a:solidFill>
              </a:rPr>
              <a:t>0  </a:t>
            </a:r>
            <a:r>
              <a:rPr lang="en-ZA" sz="1000" b="1" dirty="0">
                <a:solidFill>
                  <a:srgbClr val="002060"/>
                </a:solidFill>
              </a:rPr>
              <a:t>nanoparticles provide localized metal-semiconductor contact further enhancing charge modulation</a:t>
            </a:r>
          </a:p>
        </p:txBody>
      </p:sp>
      <p:sp>
        <p:nvSpPr>
          <p:cNvPr id="10" name="TextBox 9">
            <a:extLst>
              <a:ext uri="{FF2B5EF4-FFF2-40B4-BE49-F238E27FC236}">
                <a16:creationId xmlns:a16="http://schemas.microsoft.com/office/drawing/2014/main" id="{5778DFBE-9DD2-F4FB-963B-CBCDEC637D7F}"/>
              </a:ext>
            </a:extLst>
          </p:cNvPr>
          <p:cNvSpPr txBox="1"/>
          <p:nvPr/>
        </p:nvSpPr>
        <p:spPr>
          <a:xfrm>
            <a:off x="611560" y="1956655"/>
            <a:ext cx="2358297" cy="707886"/>
          </a:xfrm>
          <a:prstGeom prst="rect">
            <a:avLst/>
          </a:prstGeom>
          <a:solidFill>
            <a:schemeClr val="bg1"/>
          </a:solidFill>
          <a:ln>
            <a:solidFill>
              <a:schemeClr val="accent1"/>
            </a:solidFill>
            <a:prstDash val="dash"/>
          </a:ln>
        </p:spPr>
        <p:txBody>
          <a:bodyPr wrap="square" rtlCol="0">
            <a:spAutoFit/>
          </a:bodyPr>
          <a:lstStyle/>
          <a:p>
            <a:pPr algn="just"/>
            <a:r>
              <a:rPr kumimoji="0" lang="en-ZA" sz="1000" b="1" i="0" u="none" strike="noStrike" kern="1200" cap="none" spc="0" normalizeH="0" baseline="0" noProof="0" dirty="0">
                <a:ln>
                  <a:noFill/>
                </a:ln>
                <a:solidFill>
                  <a:schemeClr val="accent1"/>
                </a:solidFill>
                <a:effectLst/>
                <a:uLnTx/>
                <a:uFillTx/>
                <a:ea typeface="+mn-ea"/>
                <a:cs typeface="+mn-cs"/>
              </a:rPr>
              <a:t>Co</a:t>
            </a:r>
            <a:r>
              <a:rPr kumimoji="0" lang="en-ZA" sz="1000" b="1" i="0" u="none" strike="noStrike" kern="1200" cap="none" spc="0" normalizeH="0" baseline="-25000" noProof="0" dirty="0">
                <a:ln>
                  <a:noFill/>
                </a:ln>
                <a:solidFill>
                  <a:schemeClr val="accent1"/>
                </a:solidFill>
                <a:effectLst/>
                <a:uLnTx/>
                <a:uFillTx/>
                <a:ea typeface="+mn-ea"/>
                <a:cs typeface="+mn-cs"/>
              </a:rPr>
              <a:t>3</a:t>
            </a:r>
            <a:r>
              <a:rPr kumimoji="0" lang="en-ZA" sz="1000" b="1" i="0" u="none" strike="noStrike" kern="1200" cap="none" spc="0" normalizeH="0" baseline="0" noProof="0" dirty="0">
                <a:ln>
                  <a:noFill/>
                </a:ln>
                <a:solidFill>
                  <a:schemeClr val="accent1"/>
                </a:solidFill>
                <a:effectLst/>
                <a:uLnTx/>
                <a:uFillTx/>
                <a:ea typeface="+mn-ea"/>
                <a:cs typeface="+mn-cs"/>
              </a:rPr>
              <a:t>O</a:t>
            </a:r>
            <a:r>
              <a:rPr kumimoji="0" lang="en-ZA" sz="1000" b="1" i="0" u="none" strike="noStrike" kern="1200" cap="none" spc="0" normalizeH="0" baseline="-25000" noProof="0" dirty="0">
                <a:ln>
                  <a:noFill/>
                </a:ln>
                <a:solidFill>
                  <a:schemeClr val="accent1"/>
                </a:solidFill>
                <a:effectLst/>
                <a:uLnTx/>
                <a:uFillTx/>
                <a:ea typeface="+mn-ea"/>
                <a:cs typeface="+mn-cs"/>
              </a:rPr>
              <a:t>4</a:t>
            </a:r>
            <a:r>
              <a:rPr kumimoji="0" lang="en-ZA" sz="1000" b="1" i="0" u="none" strike="noStrike" kern="1200" cap="none" spc="0" normalizeH="0" baseline="0" noProof="0" dirty="0">
                <a:ln>
                  <a:noFill/>
                </a:ln>
                <a:solidFill>
                  <a:schemeClr val="accent1"/>
                </a:solidFill>
                <a:effectLst/>
                <a:uLnTx/>
                <a:uFillTx/>
                <a:ea typeface="+mn-ea"/>
                <a:cs typeface="+mn-cs"/>
              </a:rPr>
              <a:t>/NiTiO</a:t>
            </a:r>
            <a:r>
              <a:rPr kumimoji="0" lang="en-ZA" sz="1000" b="1" i="0" u="none" strike="noStrike" kern="1200" cap="none" spc="0" normalizeH="0" baseline="-25000" noProof="0" dirty="0">
                <a:ln>
                  <a:noFill/>
                </a:ln>
                <a:solidFill>
                  <a:schemeClr val="accent1"/>
                </a:solidFill>
                <a:effectLst/>
                <a:uLnTx/>
                <a:uFillTx/>
                <a:ea typeface="+mn-ea"/>
                <a:cs typeface="+mn-cs"/>
              </a:rPr>
              <a:t>3</a:t>
            </a:r>
            <a:r>
              <a:rPr kumimoji="0" lang="en-ZA" sz="1000" b="1" i="0" u="none" strike="noStrike" kern="1200" cap="none" spc="0" normalizeH="0" baseline="0" noProof="0" dirty="0">
                <a:ln>
                  <a:noFill/>
                </a:ln>
                <a:solidFill>
                  <a:schemeClr val="accent1"/>
                </a:solidFill>
                <a:effectLst/>
                <a:uLnTx/>
                <a:uFillTx/>
                <a:ea typeface="+mn-ea"/>
                <a:cs typeface="+mn-cs"/>
              </a:rPr>
              <a:t> barrier modulation at the interface promotes charge transfer and gas adsorption</a:t>
            </a:r>
          </a:p>
          <a:p>
            <a:pPr algn="just"/>
            <a:endParaRPr lang="en-ZA" sz="1000" b="1" dirty="0"/>
          </a:p>
        </p:txBody>
      </p:sp>
      <p:pic>
        <p:nvPicPr>
          <p:cNvPr id="21" name="Picture 20">
            <a:extLst>
              <a:ext uri="{FF2B5EF4-FFF2-40B4-BE49-F238E27FC236}">
                <a16:creationId xmlns:a16="http://schemas.microsoft.com/office/drawing/2014/main" id="{F9EBBB87-DD65-9547-5B02-CDDCB345B13C}"/>
              </a:ext>
            </a:extLst>
          </p:cNvPr>
          <p:cNvPicPr>
            <a:picLocks noChangeAspect="1"/>
          </p:cNvPicPr>
          <p:nvPr/>
        </p:nvPicPr>
        <p:blipFill>
          <a:blip r:embed="rId5"/>
          <a:stretch>
            <a:fillRect/>
          </a:stretch>
        </p:blipFill>
        <p:spPr>
          <a:xfrm>
            <a:off x="4692459" y="851674"/>
            <a:ext cx="4139828" cy="3168000"/>
          </a:xfrm>
          <a:prstGeom prst="rect">
            <a:avLst/>
          </a:prstGeom>
        </p:spPr>
      </p:pic>
    </p:spTree>
    <p:extLst>
      <p:ext uri="{BB962C8B-B14F-4D97-AF65-F5344CB8AC3E}">
        <p14:creationId xmlns:p14="http://schemas.microsoft.com/office/powerpoint/2010/main" val="7863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29D58-9BCA-F4D8-F55E-4EE6ABAC320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68453C-C425-369D-313E-AB5C48806F7F}"/>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12</a:t>
            </a:fld>
            <a:endParaRPr lang="en-ZA" dirty="0"/>
          </a:p>
        </p:txBody>
      </p:sp>
      <p:sp>
        <p:nvSpPr>
          <p:cNvPr id="2" name="Rectangle: Rounded Corners 1">
            <a:extLst>
              <a:ext uri="{FF2B5EF4-FFF2-40B4-BE49-F238E27FC236}">
                <a16:creationId xmlns:a16="http://schemas.microsoft.com/office/drawing/2014/main" id="{B49C9B2D-FB5D-F13C-8B48-F0DF3A1D4447}"/>
              </a:ext>
            </a:extLst>
          </p:cNvPr>
          <p:cNvSpPr/>
          <p:nvPr/>
        </p:nvSpPr>
        <p:spPr>
          <a:xfrm>
            <a:off x="180000" y="123478"/>
            <a:ext cx="8784000"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3BC3BBE-4204-4733-B18B-877C14683AFC}"/>
              </a:ext>
            </a:extLst>
          </p:cNvPr>
          <p:cNvSpPr txBox="1"/>
          <p:nvPr/>
        </p:nvSpPr>
        <p:spPr>
          <a:xfrm>
            <a:off x="364784" y="112893"/>
            <a:ext cx="2416046" cy="360000"/>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Sensing mechanism</a:t>
            </a:r>
          </a:p>
        </p:txBody>
      </p:sp>
      <p:grpSp>
        <p:nvGrpSpPr>
          <p:cNvPr id="11" name="Group 10">
            <a:extLst>
              <a:ext uri="{FF2B5EF4-FFF2-40B4-BE49-F238E27FC236}">
                <a16:creationId xmlns:a16="http://schemas.microsoft.com/office/drawing/2014/main" id="{3D1CB469-644A-DCBB-B6E2-D59F6ED272A3}"/>
              </a:ext>
            </a:extLst>
          </p:cNvPr>
          <p:cNvGrpSpPr/>
          <p:nvPr/>
        </p:nvGrpSpPr>
        <p:grpSpPr>
          <a:xfrm>
            <a:off x="33408" y="4249423"/>
            <a:ext cx="8671796" cy="885945"/>
            <a:chOff x="33408" y="4249423"/>
            <a:chExt cx="8671796" cy="885945"/>
          </a:xfrm>
        </p:grpSpPr>
        <p:pic>
          <p:nvPicPr>
            <p:cNvPr id="12" name="Picture 11">
              <a:extLst>
                <a:ext uri="{FF2B5EF4-FFF2-40B4-BE49-F238E27FC236}">
                  <a16:creationId xmlns:a16="http://schemas.microsoft.com/office/drawing/2014/main" id="{78805AEC-2DFC-2EA1-2F08-0A5F3E7DC86F}"/>
                </a:ext>
              </a:extLst>
            </p:cNvPr>
            <p:cNvPicPr/>
            <p:nvPr/>
          </p:nvPicPr>
          <p:blipFill rotWithShape="1">
            <a:blip r:embed="rId3"/>
            <a:srcRect l="35336" t="40894" r="55309" b="38302"/>
            <a:stretch/>
          </p:blipFill>
          <p:spPr>
            <a:xfrm>
              <a:off x="33408" y="4515966"/>
              <a:ext cx="1010200" cy="576065"/>
            </a:xfrm>
            <a:prstGeom prst="rect">
              <a:avLst/>
            </a:prstGeom>
            <a:ln>
              <a:noFill/>
            </a:ln>
          </p:spPr>
        </p:pic>
        <p:sp>
          <p:nvSpPr>
            <p:cNvPr id="13" name="CustomShape 6">
              <a:extLst>
                <a:ext uri="{FF2B5EF4-FFF2-40B4-BE49-F238E27FC236}">
                  <a16:creationId xmlns:a16="http://schemas.microsoft.com/office/drawing/2014/main" id="{17339278-108D-1BD3-1D1E-437F291A9A52}"/>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14" name="CustomShape 8">
              <a:extLst>
                <a:ext uri="{FF2B5EF4-FFF2-40B4-BE49-F238E27FC236}">
                  <a16:creationId xmlns:a16="http://schemas.microsoft.com/office/drawing/2014/main" id="{FC165663-9EA0-C3AE-C833-C6D3CEFE5808}"/>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EBBA358B-855E-C4CE-9F1A-962B802587F0}"/>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E0FC555-D22B-E4EB-81B5-D7095AF645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grpSp>
      <p:sp>
        <p:nvSpPr>
          <p:cNvPr id="20" name="TextBox 19">
            <a:extLst>
              <a:ext uri="{FF2B5EF4-FFF2-40B4-BE49-F238E27FC236}">
                <a16:creationId xmlns:a16="http://schemas.microsoft.com/office/drawing/2014/main" id="{A9A5F9E0-344F-FCE2-24BD-C7C2D423160E}"/>
              </a:ext>
            </a:extLst>
          </p:cNvPr>
          <p:cNvSpPr txBox="1"/>
          <p:nvPr/>
        </p:nvSpPr>
        <p:spPr>
          <a:xfrm>
            <a:off x="893969" y="4424504"/>
            <a:ext cx="5514237" cy="276999"/>
          </a:xfrm>
          <a:prstGeom prst="rect">
            <a:avLst/>
          </a:prstGeom>
          <a:noFill/>
        </p:spPr>
        <p:txBody>
          <a:bodyPr wrap="square" rtlCol="0">
            <a:spAutoFit/>
          </a:bodyPr>
          <a:lstStyle/>
          <a:p>
            <a:pPr algn="just"/>
            <a:r>
              <a:rPr lang="en-ZA" sz="1200" b="1" dirty="0">
                <a:solidFill>
                  <a:schemeClr val="accent1"/>
                </a:solidFill>
              </a:rPr>
              <a:t>Figure 6: </a:t>
            </a:r>
            <a:r>
              <a:rPr lang="en-ZA" sz="1200" dirty="0">
                <a:solidFill>
                  <a:schemeClr val="accent1"/>
                </a:solidFill>
              </a:rPr>
              <a:t>Schematic representation of the proposed sensing mechanism.</a:t>
            </a:r>
          </a:p>
        </p:txBody>
      </p:sp>
      <p:grpSp>
        <p:nvGrpSpPr>
          <p:cNvPr id="21" name="Group 20">
            <a:extLst>
              <a:ext uri="{FF2B5EF4-FFF2-40B4-BE49-F238E27FC236}">
                <a16:creationId xmlns:a16="http://schemas.microsoft.com/office/drawing/2014/main" id="{06896682-84F4-C20A-6106-97A4FBF85434}"/>
              </a:ext>
            </a:extLst>
          </p:cNvPr>
          <p:cNvGrpSpPr/>
          <p:nvPr/>
        </p:nvGrpSpPr>
        <p:grpSpPr>
          <a:xfrm>
            <a:off x="262626" y="441997"/>
            <a:ext cx="4351232" cy="1226170"/>
            <a:chOff x="311713" y="544901"/>
            <a:chExt cx="4351232" cy="1226170"/>
          </a:xfrm>
        </p:grpSpPr>
        <p:sp>
          <p:nvSpPr>
            <p:cNvPr id="18" name="TextBox 17">
              <a:extLst>
                <a:ext uri="{FF2B5EF4-FFF2-40B4-BE49-F238E27FC236}">
                  <a16:creationId xmlns:a16="http://schemas.microsoft.com/office/drawing/2014/main" id="{6C69C2F0-3B6C-E4EE-6510-F3DE7F7010E3}"/>
                </a:ext>
              </a:extLst>
            </p:cNvPr>
            <p:cNvSpPr txBox="1"/>
            <p:nvPr/>
          </p:nvSpPr>
          <p:spPr>
            <a:xfrm>
              <a:off x="311713" y="544901"/>
              <a:ext cx="4351232" cy="692497"/>
            </a:xfrm>
            <a:prstGeom prst="rect">
              <a:avLst/>
            </a:prstGeom>
            <a:noFill/>
          </p:spPr>
          <p:txBody>
            <a:bodyPr wrap="square" rtlCol="0">
              <a:spAutoFit/>
            </a:bodyPr>
            <a:lstStyle/>
            <a:p>
              <a:pPr marL="285750" indent="-285750" algn="just" fontAlgn="t">
                <a:lnSpc>
                  <a:spcPct val="150000"/>
                </a:lnSpc>
                <a:buFont typeface="Wingdings" panose="05000000000000000000" pitchFamily="2" charset="2"/>
                <a:buChar char="q"/>
              </a:pPr>
              <a:r>
                <a:rPr lang="en-ZA" sz="1400" b="1" dirty="0">
                  <a:solidFill>
                    <a:schemeClr val="accent1"/>
                  </a:solidFill>
                </a:rPr>
                <a:t>Sensing Mechanism</a:t>
              </a:r>
            </a:p>
            <a:p>
              <a:pPr algn="just" fontAlgn="t">
                <a:lnSpc>
                  <a:spcPct val="150000"/>
                </a:lnSpc>
              </a:pPr>
              <a:endParaRPr lang="en-ZA" sz="1200" dirty="0">
                <a:solidFill>
                  <a:schemeClr val="accent1"/>
                </a:solidFill>
              </a:endParaRPr>
            </a:p>
          </p:txBody>
        </p:sp>
        <p:sp>
          <p:nvSpPr>
            <p:cNvPr id="7" name="TextBox 6">
              <a:extLst>
                <a:ext uri="{FF2B5EF4-FFF2-40B4-BE49-F238E27FC236}">
                  <a16:creationId xmlns:a16="http://schemas.microsoft.com/office/drawing/2014/main" id="{C863CD4A-9FA9-39C9-CBC0-350B89615538}"/>
                </a:ext>
              </a:extLst>
            </p:cNvPr>
            <p:cNvSpPr txBox="1"/>
            <p:nvPr/>
          </p:nvSpPr>
          <p:spPr>
            <a:xfrm>
              <a:off x="364784" y="847741"/>
              <a:ext cx="3672408" cy="923330"/>
            </a:xfrm>
            <a:prstGeom prst="rect">
              <a:avLst/>
            </a:prstGeom>
            <a:noFill/>
          </p:spPr>
          <p:txBody>
            <a:bodyPr wrap="square" rtlCol="0">
              <a:spAutoFit/>
            </a:bodyPr>
            <a:lstStyle/>
            <a:p>
              <a:pPr algn="just" fontAlgn="t">
                <a:lnSpc>
                  <a:spcPct val="150000"/>
                </a:lnSpc>
              </a:pPr>
              <a:r>
                <a:rPr lang="en-ZA" sz="1200" b="1" dirty="0">
                  <a:solidFill>
                    <a:srgbClr val="FF0000"/>
                  </a:solidFill>
                </a:rPr>
                <a:t>2: Chemical sensitization: Surface Chemistry</a:t>
              </a:r>
            </a:p>
            <a:p>
              <a:pPr marL="742950" lvl="1" indent="-285750" algn="just" fontAlgn="t">
                <a:lnSpc>
                  <a:spcPct val="150000"/>
                </a:lnSpc>
                <a:buFont typeface="Wingdings" panose="05000000000000000000" pitchFamily="2" charset="2"/>
                <a:buChar char="§"/>
              </a:pPr>
              <a:r>
                <a:rPr lang="en-ZA" sz="1200" dirty="0">
                  <a:solidFill>
                    <a:schemeClr val="accent1"/>
                  </a:solidFill>
                </a:rPr>
                <a:t>Catalytic spillover effect</a:t>
              </a:r>
            </a:p>
            <a:p>
              <a:pPr marL="742950" lvl="1" indent="-285750" algn="just" fontAlgn="t">
                <a:lnSpc>
                  <a:spcPct val="150000"/>
                </a:lnSpc>
                <a:buFont typeface="Wingdings" panose="05000000000000000000" pitchFamily="2" charset="2"/>
                <a:buChar char="§"/>
              </a:pPr>
              <a:r>
                <a:rPr lang="en-ZA" sz="1200" dirty="0">
                  <a:solidFill>
                    <a:schemeClr val="accent1"/>
                  </a:solidFill>
                </a:rPr>
                <a:t>Enhanced adsorption &amp; reaction of NO</a:t>
              </a:r>
            </a:p>
          </p:txBody>
        </p:sp>
      </p:grpSp>
      <p:pic>
        <p:nvPicPr>
          <p:cNvPr id="22" name="Picture 21">
            <a:extLst>
              <a:ext uri="{FF2B5EF4-FFF2-40B4-BE49-F238E27FC236}">
                <a16:creationId xmlns:a16="http://schemas.microsoft.com/office/drawing/2014/main" id="{C0108BA9-4AAD-68EC-7E6A-2786C2E8F1C2}"/>
              </a:ext>
            </a:extLst>
          </p:cNvPr>
          <p:cNvPicPr>
            <a:picLocks noChangeAspect="1"/>
          </p:cNvPicPr>
          <p:nvPr/>
        </p:nvPicPr>
        <p:blipFill>
          <a:blip r:embed="rId5"/>
          <a:stretch>
            <a:fillRect/>
          </a:stretch>
        </p:blipFill>
        <p:spPr>
          <a:xfrm>
            <a:off x="2267744" y="1700243"/>
            <a:ext cx="4484724" cy="1440000"/>
          </a:xfrm>
          <a:prstGeom prst="rect">
            <a:avLst/>
          </a:prstGeom>
          <a:solidFill>
            <a:schemeClr val="bg1"/>
          </a:solidFill>
        </p:spPr>
      </p:pic>
      <p:sp>
        <p:nvSpPr>
          <p:cNvPr id="23" name="TextBox 22">
            <a:extLst>
              <a:ext uri="{FF2B5EF4-FFF2-40B4-BE49-F238E27FC236}">
                <a16:creationId xmlns:a16="http://schemas.microsoft.com/office/drawing/2014/main" id="{DFF814F6-6125-FA78-A170-88908D06FD1B}"/>
              </a:ext>
            </a:extLst>
          </p:cNvPr>
          <p:cNvSpPr txBox="1"/>
          <p:nvPr/>
        </p:nvSpPr>
        <p:spPr>
          <a:xfrm>
            <a:off x="3145139" y="3435846"/>
            <a:ext cx="2698084" cy="754053"/>
          </a:xfrm>
          <a:prstGeom prst="rect">
            <a:avLst/>
          </a:prstGeom>
          <a:solidFill>
            <a:schemeClr val="bg1"/>
          </a:solidFill>
          <a:ln>
            <a:solidFill>
              <a:schemeClr val="accent1"/>
            </a:solidFill>
            <a:prstDash val="dash"/>
          </a:ln>
        </p:spPr>
        <p:txBody>
          <a:bodyPr wrap="square" rtlCol="0">
            <a:spAutoFit/>
          </a:bodyPr>
          <a:lstStyle/>
          <a:p>
            <a:pPr algn="just"/>
            <a:r>
              <a:rPr lang="en-ZA" sz="1000" b="1" dirty="0">
                <a:solidFill>
                  <a:srgbClr val="002060"/>
                </a:solidFill>
              </a:rPr>
              <a:t>Spillover of reactive oxygen species form the metal particles to the Co</a:t>
            </a:r>
            <a:r>
              <a:rPr lang="en-ZA" sz="1000" b="1" baseline="-25000" dirty="0">
                <a:solidFill>
                  <a:srgbClr val="002060"/>
                </a:solidFill>
              </a:rPr>
              <a:t>3</a:t>
            </a:r>
            <a:r>
              <a:rPr lang="en-ZA" sz="1000" b="1" dirty="0">
                <a:solidFill>
                  <a:srgbClr val="002060"/>
                </a:solidFill>
              </a:rPr>
              <a:t>O</a:t>
            </a:r>
            <a:r>
              <a:rPr lang="en-ZA" sz="1000" b="1" baseline="-25000" dirty="0">
                <a:solidFill>
                  <a:srgbClr val="002060"/>
                </a:solidFill>
              </a:rPr>
              <a:t>4</a:t>
            </a:r>
            <a:r>
              <a:rPr lang="en-ZA" sz="1000" b="1" dirty="0">
                <a:solidFill>
                  <a:srgbClr val="002060"/>
                </a:solidFill>
              </a:rPr>
              <a:t>/NiTiO</a:t>
            </a:r>
            <a:r>
              <a:rPr lang="en-ZA" sz="1000" b="1" baseline="-25000" dirty="0">
                <a:solidFill>
                  <a:srgbClr val="002060"/>
                </a:solidFill>
              </a:rPr>
              <a:t>3</a:t>
            </a:r>
            <a:r>
              <a:rPr lang="en-ZA" sz="1000" b="1" dirty="0">
                <a:solidFill>
                  <a:srgbClr val="002060"/>
                </a:solidFill>
              </a:rPr>
              <a:t> surface ultimately increasing adsorption sites.</a:t>
            </a:r>
            <a:endParaRPr lang="en-ZA" sz="800" b="1" dirty="0">
              <a:solidFill>
                <a:srgbClr val="002060"/>
              </a:solidFill>
            </a:endParaRPr>
          </a:p>
          <a:p>
            <a:endParaRPr lang="en-ZA" sz="300" b="1" dirty="0">
              <a:solidFill>
                <a:srgbClr val="002060"/>
              </a:solidFill>
            </a:endParaRPr>
          </a:p>
        </p:txBody>
      </p:sp>
      <p:sp>
        <p:nvSpPr>
          <p:cNvPr id="24" name="TextBox 23">
            <a:extLst>
              <a:ext uri="{FF2B5EF4-FFF2-40B4-BE49-F238E27FC236}">
                <a16:creationId xmlns:a16="http://schemas.microsoft.com/office/drawing/2014/main" id="{63BBE763-4759-2E11-E33C-B921E1EE51F6}"/>
              </a:ext>
            </a:extLst>
          </p:cNvPr>
          <p:cNvSpPr txBox="1"/>
          <p:nvPr/>
        </p:nvSpPr>
        <p:spPr>
          <a:xfrm>
            <a:off x="6516216" y="2989570"/>
            <a:ext cx="2533022" cy="1200329"/>
          </a:xfrm>
          <a:prstGeom prst="rect">
            <a:avLst/>
          </a:prstGeom>
          <a:solidFill>
            <a:schemeClr val="bg1"/>
          </a:solidFill>
          <a:ln>
            <a:solidFill>
              <a:schemeClr val="accent1"/>
            </a:solidFill>
            <a:prstDash val="dash"/>
          </a:ln>
        </p:spPr>
        <p:txBody>
          <a:bodyPr wrap="square" rtlCol="0">
            <a:spAutoFit/>
          </a:bodyPr>
          <a:lstStyle/>
          <a:p>
            <a:r>
              <a:rPr lang="en-ZA" sz="1000" b="1" dirty="0">
                <a:solidFill>
                  <a:srgbClr val="002060"/>
                </a:solidFill>
              </a:rPr>
              <a:t>Amplified charge transfer &gt;&gt; enhanced sensitivity and rapid response</a:t>
            </a:r>
          </a:p>
          <a:p>
            <a:endParaRPr lang="en-ZA" sz="1000" b="1" dirty="0">
              <a:solidFill>
                <a:srgbClr val="002060"/>
              </a:solidFill>
            </a:endParaRPr>
          </a:p>
          <a:p>
            <a:endParaRPr lang="en-ZA" sz="1000" b="1" dirty="0">
              <a:solidFill>
                <a:srgbClr val="002060"/>
              </a:solidFill>
            </a:endParaRPr>
          </a:p>
          <a:p>
            <a:endParaRPr lang="en-ZA" sz="1000" b="1" dirty="0">
              <a:solidFill>
                <a:srgbClr val="002060"/>
              </a:solidFill>
            </a:endParaRPr>
          </a:p>
          <a:p>
            <a:endParaRPr lang="en-ZA" sz="1000" b="1" dirty="0">
              <a:solidFill>
                <a:srgbClr val="002060"/>
              </a:solidFill>
            </a:endParaRPr>
          </a:p>
          <a:p>
            <a:endParaRPr lang="en-ZA" sz="1000" b="1" dirty="0">
              <a:solidFill>
                <a:srgbClr val="002060"/>
              </a:solidFill>
            </a:endParaRPr>
          </a:p>
          <a:p>
            <a:endParaRPr lang="en-ZA" sz="200" b="1" dirty="0">
              <a:solidFill>
                <a:srgbClr val="002060"/>
              </a:solidFill>
            </a:endParaRPr>
          </a:p>
        </p:txBody>
      </p:sp>
      <p:sp>
        <p:nvSpPr>
          <p:cNvPr id="25" name="TextBox 24">
            <a:extLst>
              <a:ext uri="{FF2B5EF4-FFF2-40B4-BE49-F238E27FC236}">
                <a16:creationId xmlns:a16="http://schemas.microsoft.com/office/drawing/2014/main" id="{66B0CDE0-1CB9-BBE0-C402-21BB3C94B015}"/>
              </a:ext>
            </a:extLst>
          </p:cNvPr>
          <p:cNvSpPr txBox="1"/>
          <p:nvPr/>
        </p:nvSpPr>
        <p:spPr>
          <a:xfrm>
            <a:off x="210977" y="3207263"/>
            <a:ext cx="2087744" cy="1044000"/>
          </a:xfrm>
          <a:prstGeom prst="rect">
            <a:avLst/>
          </a:prstGeom>
          <a:solidFill>
            <a:schemeClr val="bg1"/>
          </a:solidFill>
          <a:ln>
            <a:solidFill>
              <a:schemeClr val="accent1"/>
            </a:solidFill>
            <a:prstDash val="dash"/>
          </a:ln>
        </p:spPr>
        <p:txBody>
          <a:bodyPr wrap="square" rtlCol="0">
            <a:spAutoFit/>
          </a:bodyPr>
          <a:lstStyle/>
          <a:p>
            <a:r>
              <a:rPr lang="en-ZA" sz="1000" b="1" dirty="0">
                <a:solidFill>
                  <a:srgbClr val="002060"/>
                </a:solidFill>
              </a:rPr>
              <a:t>Pd</a:t>
            </a:r>
            <a:r>
              <a:rPr lang="en-ZA" sz="1000" b="1" baseline="30000" dirty="0">
                <a:solidFill>
                  <a:srgbClr val="002060"/>
                </a:solidFill>
              </a:rPr>
              <a:t>0 </a:t>
            </a:r>
            <a:r>
              <a:rPr lang="en-ZA" sz="1000" b="1" dirty="0">
                <a:solidFill>
                  <a:srgbClr val="002060"/>
                </a:solidFill>
              </a:rPr>
              <a:t> nanoparticles catalyses O</a:t>
            </a:r>
            <a:r>
              <a:rPr lang="en-ZA" sz="1000" b="1" baseline="-25000" dirty="0">
                <a:solidFill>
                  <a:srgbClr val="002060"/>
                </a:solidFill>
              </a:rPr>
              <a:t>2</a:t>
            </a:r>
            <a:r>
              <a:rPr lang="en-ZA" sz="1000" b="1" dirty="0">
                <a:solidFill>
                  <a:srgbClr val="002060"/>
                </a:solidFill>
              </a:rPr>
              <a:t> activation and NO oxidation</a:t>
            </a:r>
          </a:p>
          <a:p>
            <a:endParaRPr lang="en-ZA" sz="1000" b="1" dirty="0">
              <a:solidFill>
                <a:srgbClr val="002060"/>
              </a:solidFill>
            </a:endParaRPr>
          </a:p>
          <a:p>
            <a:endParaRPr lang="en-ZA" sz="1000" b="1" dirty="0">
              <a:solidFill>
                <a:srgbClr val="002060"/>
              </a:solidFill>
            </a:endParaRPr>
          </a:p>
          <a:p>
            <a:endParaRPr lang="en-ZA" sz="1000" b="1" dirty="0">
              <a:solidFill>
                <a:srgbClr val="002060"/>
              </a:solidFill>
            </a:endParaRPr>
          </a:p>
          <a:p>
            <a:endParaRPr lang="en-ZA" sz="1000" b="1" dirty="0">
              <a:solidFill>
                <a:srgbClr val="002060"/>
              </a:solidFill>
            </a:endParaRPr>
          </a:p>
          <a:p>
            <a:endParaRPr lang="en-ZA" sz="100" b="1" dirty="0">
              <a:solidFill>
                <a:srgbClr val="002060"/>
              </a:solidFill>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B54B279-7866-261C-D37A-C8196E3AC23A}"/>
                  </a:ext>
                </a:extLst>
              </p:cNvPr>
              <p:cNvSpPr txBox="1"/>
              <p:nvPr/>
            </p:nvSpPr>
            <p:spPr>
              <a:xfrm>
                <a:off x="315697" y="3653662"/>
                <a:ext cx="1680140" cy="582724"/>
              </a:xfrm>
              <a:prstGeom prst="rect">
                <a:avLst/>
              </a:prstGeom>
              <a:noFill/>
            </p:spPr>
            <p:txBody>
              <a:bodyPr wrap="none" rtlCol="0">
                <a:spAutoFit/>
              </a:bodyPr>
              <a:lstStyle/>
              <a:p>
                <a14:m>
                  <m:oMath xmlns:m="http://schemas.openxmlformats.org/officeDocument/2006/math">
                    <m:sSub>
                      <m:sSubPr>
                        <m:ctrlPr>
                          <a:rPr lang="en-ZA" sz="1100" b="1" i="1" smtClean="0">
                            <a:solidFill>
                              <a:srgbClr val="002060"/>
                            </a:solidFill>
                            <a:latin typeface="Cambria Math" panose="02040503050406030204" pitchFamily="18" charset="0"/>
                          </a:rPr>
                        </m:ctrlPr>
                      </m:sSubPr>
                      <m:e>
                        <m:r>
                          <a:rPr lang="en-ZA" sz="1100" b="1" i="1" smtClean="0">
                            <a:solidFill>
                              <a:srgbClr val="002060"/>
                            </a:solidFill>
                            <a:latin typeface="Cambria Math" panose="02040503050406030204" pitchFamily="18" charset="0"/>
                          </a:rPr>
                          <m:t>𝑶</m:t>
                        </m:r>
                      </m:e>
                      <m:sub>
                        <m:r>
                          <a:rPr lang="en-ZA" sz="1100" b="1" i="1" smtClean="0">
                            <a:solidFill>
                              <a:srgbClr val="002060"/>
                            </a:solidFill>
                            <a:latin typeface="Cambria Math" panose="02040503050406030204" pitchFamily="18" charset="0"/>
                          </a:rPr>
                          <m:t>𝟐</m:t>
                        </m:r>
                        <m:r>
                          <a:rPr lang="en-ZA" sz="1100" b="1" i="1" smtClean="0">
                            <a:solidFill>
                              <a:srgbClr val="002060"/>
                            </a:solidFill>
                            <a:latin typeface="Cambria Math" panose="02040503050406030204" pitchFamily="18" charset="0"/>
                          </a:rPr>
                          <m:t>(</m:t>
                        </m:r>
                        <m:r>
                          <a:rPr lang="en-ZA" sz="1100" b="1" i="1" smtClean="0">
                            <a:solidFill>
                              <a:srgbClr val="002060"/>
                            </a:solidFill>
                            <a:latin typeface="Cambria Math" panose="02040503050406030204" pitchFamily="18" charset="0"/>
                          </a:rPr>
                          <m:t>𝒈𝒂𝒔</m:t>
                        </m:r>
                        <m:r>
                          <a:rPr lang="en-ZA" sz="1100" b="1" i="1" smtClean="0">
                            <a:solidFill>
                              <a:srgbClr val="002060"/>
                            </a:solidFill>
                            <a:latin typeface="Cambria Math" panose="02040503050406030204" pitchFamily="18" charset="0"/>
                          </a:rPr>
                          <m:t>)</m:t>
                        </m:r>
                      </m:sub>
                    </m:sSub>
                    <m:r>
                      <a:rPr lang="en-ZA" sz="1100" b="1" i="1" smtClean="0">
                        <a:solidFill>
                          <a:srgbClr val="002060"/>
                        </a:solidFill>
                        <a:latin typeface="Cambria Math" panose="02040503050406030204" pitchFamily="18" charset="0"/>
                      </a:rPr>
                      <m:t>+</m:t>
                    </m:r>
                    <m:sSup>
                      <m:sSupPr>
                        <m:ctrlPr>
                          <a:rPr lang="en-ZA" sz="1100" b="1" i="1" smtClean="0">
                            <a:solidFill>
                              <a:srgbClr val="002060"/>
                            </a:solidFill>
                            <a:latin typeface="Cambria Math" panose="02040503050406030204" pitchFamily="18" charset="0"/>
                          </a:rPr>
                        </m:ctrlPr>
                      </m:sSupPr>
                      <m:e>
                        <m:r>
                          <a:rPr lang="en-ZA" sz="1100" b="1" i="1" smtClean="0">
                            <a:solidFill>
                              <a:srgbClr val="002060"/>
                            </a:solidFill>
                            <a:latin typeface="Cambria Math" panose="02040503050406030204" pitchFamily="18" charset="0"/>
                          </a:rPr>
                          <m:t>𝒆</m:t>
                        </m:r>
                      </m:e>
                      <m:sup>
                        <m:r>
                          <a:rPr lang="en-ZA" sz="1100" b="1" i="1" smtClean="0">
                            <a:solidFill>
                              <a:srgbClr val="002060"/>
                            </a:solidFill>
                            <a:latin typeface="Cambria Math" panose="02040503050406030204" pitchFamily="18" charset="0"/>
                          </a:rPr>
                          <m:t>−</m:t>
                        </m:r>
                      </m:sup>
                    </m:sSup>
                    <m:r>
                      <a:rPr lang="en-ZA" sz="1100" b="1" i="1" smtClean="0">
                        <a:solidFill>
                          <a:srgbClr val="002060"/>
                        </a:solidFill>
                        <a:latin typeface="Cambria Math" panose="02040503050406030204" pitchFamily="18" charset="0"/>
                        <a:ea typeface="Cambria Math" panose="02040503050406030204" pitchFamily="18" charset="0"/>
                      </a:rPr>
                      <m:t>→</m:t>
                    </m:r>
                    <m:sSubSup>
                      <m:sSubSupPr>
                        <m:ctrlPr>
                          <a:rPr lang="en-ZA" sz="1100" b="1" i="1" smtClean="0">
                            <a:solidFill>
                              <a:srgbClr val="002060"/>
                            </a:solidFill>
                            <a:latin typeface="Cambria Math" panose="02040503050406030204" pitchFamily="18" charset="0"/>
                            <a:ea typeface="Cambria Math" panose="02040503050406030204" pitchFamily="18" charset="0"/>
                          </a:rPr>
                        </m:ctrlPr>
                      </m:sSubSupPr>
                      <m:e>
                        <m:r>
                          <a:rPr lang="en-ZA" sz="1100" b="1" i="1" smtClean="0">
                            <a:solidFill>
                              <a:srgbClr val="002060"/>
                            </a:solidFill>
                            <a:latin typeface="Cambria Math" panose="02040503050406030204" pitchFamily="18" charset="0"/>
                            <a:ea typeface="Cambria Math" panose="02040503050406030204" pitchFamily="18" charset="0"/>
                          </a:rPr>
                          <m:t>𝑶</m:t>
                        </m:r>
                      </m:e>
                      <m:sub>
                        <m:r>
                          <a:rPr lang="en-ZA" sz="1100" b="1" i="1" smtClean="0">
                            <a:solidFill>
                              <a:srgbClr val="002060"/>
                            </a:solidFill>
                            <a:latin typeface="Cambria Math" panose="02040503050406030204" pitchFamily="18" charset="0"/>
                            <a:ea typeface="Cambria Math" panose="02040503050406030204" pitchFamily="18" charset="0"/>
                          </a:rPr>
                          <m:t>𝟐</m:t>
                        </m:r>
                      </m:sub>
                      <m:sup>
                        <m:r>
                          <a:rPr lang="en-ZA" sz="1100" b="1" i="1" smtClean="0">
                            <a:solidFill>
                              <a:srgbClr val="002060"/>
                            </a:solidFill>
                            <a:latin typeface="Cambria Math" panose="02040503050406030204" pitchFamily="18" charset="0"/>
                            <a:ea typeface="Cambria Math" panose="02040503050406030204" pitchFamily="18" charset="0"/>
                          </a:rPr>
                          <m:t>−</m:t>
                        </m:r>
                      </m:sup>
                    </m:sSubSup>
                  </m:oMath>
                </a14:m>
                <a:r>
                  <a:rPr lang="en-ZA" sz="1100" b="1" i="1" baseline="-25000" dirty="0">
                    <a:solidFill>
                      <a:srgbClr val="002060"/>
                    </a:solidFill>
                    <a:ea typeface="Cambria Math" panose="02040503050406030204" pitchFamily="18" charset="0"/>
                  </a:rPr>
                  <a:t>(ads)</a:t>
                </a:r>
              </a:p>
              <a:p>
                <a:endParaRPr lang="en-ZA" sz="1100" b="1" i="1" baseline="-25000" dirty="0">
                  <a:solidFill>
                    <a:srgbClr val="002060"/>
                  </a:solidFill>
                  <a:ea typeface="Cambria Math" panose="02040503050406030204" pitchFamily="18" charset="0"/>
                </a:endParaRPr>
              </a:p>
              <a:p>
                <a14:m>
                  <m:oMath xmlns:m="http://schemas.openxmlformats.org/officeDocument/2006/math">
                    <m:sSubSup>
                      <m:sSubSupPr>
                        <m:ctrlPr>
                          <a:rPr lang="en-ZA" sz="1100" b="1" i="1" smtClean="0">
                            <a:solidFill>
                              <a:srgbClr val="002060"/>
                            </a:solidFill>
                            <a:latin typeface="Cambria Math" panose="02040503050406030204" pitchFamily="18" charset="0"/>
                          </a:rPr>
                        </m:ctrlPr>
                      </m:sSubSupPr>
                      <m:e>
                        <m:r>
                          <a:rPr lang="en-ZA" sz="1100" b="1" i="1" smtClean="0">
                            <a:solidFill>
                              <a:srgbClr val="002060"/>
                            </a:solidFill>
                            <a:latin typeface="Cambria Math" panose="02040503050406030204" pitchFamily="18" charset="0"/>
                          </a:rPr>
                          <m:t>𝑶</m:t>
                        </m:r>
                      </m:e>
                      <m:sub>
                        <m:r>
                          <a:rPr lang="en-ZA" sz="1100" b="1" i="1" smtClean="0">
                            <a:solidFill>
                              <a:srgbClr val="002060"/>
                            </a:solidFill>
                            <a:latin typeface="Cambria Math" panose="02040503050406030204" pitchFamily="18" charset="0"/>
                          </a:rPr>
                          <m:t>𝟐</m:t>
                        </m:r>
                        <m:r>
                          <a:rPr lang="en-ZA" sz="1100" b="1" i="1" smtClean="0">
                            <a:solidFill>
                              <a:srgbClr val="002060"/>
                            </a:solidFill>
                            <a:latin typeface="Cambria Math" panose="02040503050406030204" pitchFamily="18" charset="0"/>
                          </a:rPr>
                          <m:t>(</m:t>
                        </m:r>
                        <m:r>
                          <a:rPr lang="en-ZA" sz="1100" b="1" i="1" smtClean="0">
                            <a:solidFill>
                              <a:srgbClr val="002060"/>
                            </a:solidFill>
                            <a:latin typeface="Cambria Math" panose="02040503050406030204" pitchFamily="18" charset="0"/>
                          </a:rPr>
                          <m:t>𝒂𝒅𝒔</m:t>
                        </m:r>
                        <m:r>
                          <a:rPr lang="en-ZA" sz="1100" b="1" i="1" smtClean="0">
                            <a:solidFill>
                              <a:srgbClr val="002060"/>
                            </a:solidFill>
                            <a:latin typeface="Cambria Math" panose="02040503050406030204" pitchFamily="18" charset="0"/>
                          </a:rPr>
                          <m:t>)</m:t>
                        </m:r>
                      </m:sub>
                      <m:sup>
                        <m:r>
                          <a:rPr lang="en-ZA" sz="1100" b="1" i="1" smtClean="0">
                            <a:solidFill>
                              <a:srgbClr val="002060"/>
                            </a:solidFill>
                            <a:latin typeface="Cambria Math" panose="02040503050406030204" pitchFamily="18" charset="0"/>
                          </a:rPr>
                          <m:t>−</m:t>
                        </m:r>
                      </m:sup>
                    </m:sSubSup>
                    <m:r>
                      <a:rPr lang="en-ZA" sz="1100" b="1" i="1" smtClean="0">
                        <a:solidFill>
                          <a:srgbClr val="002060"/>
                        </a:solidFill>
                        <a:latin typeface="Cambria Math" panose="02040503050406030204" pitchFamily="18" charset="0"/>
                      </a:rPr>
                      <m:t>+</m:t>
                    </m:r>
                    <m:sSup>
                      <m:sSupPr>
                        <m:ctrlPr>
                          <a:rPr lang="en-ZA" sz="1100" b="1" i="1" smtClean="0">
                            <a:solidFill>
                              <a:srgbClr val="002060"/>
                            </a:solidFill>
                            <a:latin typeface="Cambria Math" panose="02040503050406030204" pitchFamily="18" charset="0"/>
                          </a:rPr>
                        </m:ctrlPr>
                      </m:sSupPr>
                      <m:e>
                        <m:r>
                          <a:rPr lang="en-ZA" sz="1100" b="1" i="1" smtClean="0">
                            <a:solidFill>
                              <a:srgbClr val="002060"/>
                            </a:solidFill>
                            <a:latin typeface="Cambria Math" panose="02040503050406030204" pitchFamily="18" charset="0"/>
                          </a:rPr>
                          <m:t>𝒆</m:t>
                        </m:r>
                      </m:e>
                      <m:sup>
                        <m:r>
                          <a:rPr lang="en-ZA" sz="1100" b="1" i="1" smtClean="0">
                            <a:solidFill>
                              <a:srgbClr val="002060"/>
                            </a:solidFill>
                            <a:latin typeface="Cambria Math" panose="02040503050406030204" pitchFamily="18" charset="0"/>
                          </a:rPr>
                          <m:t>−</m:t>
                        </m:r>
                      </m:sup>
                    </m:sSup>
                    <m:r>
                      <a:rPr lang="en-ZA" sz="1100" b="1" i="1" smtClean="0">
                        <a:solidFill>
                          <a:srgbClr val="002060"/>
                        </a:solidFill>
                        <a:latin typeface="Cambria Math" panose="02040503050406030204" pitchFamily="18" charset="0"/>
                        <a:ea typeface="Cambria Math" panose="02040503050406030204" pitchFamily="18" charset="0"/>
                      </a:rPr>
                      <m:t>→</m:t>
                    </m:r>
                    <m:sSup>
                      <m:sSupPr>
                        <m:ctrlPr>
                          <a:rPr lang="en-ZA" sz="1100" b="1" i="1" smtClean="0">
                            <a:solidFill>
                              <a:srgbClr val="002060"/>
                            </a:solidFill>
                            <a:latin typeface="Cambria Math" panose="02040503050406030204" pitchFamily="18" charset="0"/>
                            <a:ea typeface="Cambria Math" panose="02040503050406030204" pitchFamily="18" charset="0"/>
                          </a:rPr>
                        </m:ctrlPr>
                      </m:sSupPr>
                      <m:e>
                        <m:r>
                          <a:rPr lang="en-ZA" sz="1100" b="1" i="1" smtClean="0">
                            <a:solidFill>
                              <a:srgbClr val="002060"/>
                            </a:solidFill>
                            <a:latin typeface="Cambria Math" panose="02040503050406030204" pitchFamily="18" charset="0"/>
                            <a:ea typeface="Cambria Math" panose="02040503050406030204" pitchFamily="18" charset="0"/>
                          </a:rPr>
                          <m:t>𝟐</m:t>
                        </m:r>
                        <m:r>
                          <a:rPr lang="en-ZA" sz="1100" b="1" i="1" smtClean="0">
                            <a:solidFill>
                              <a:srgbClr val="002060"/>
                            </a:solidFill>
                            <a:latin typeface="Cambria Math" panose="02040503050406030204" pitchFamily="18" charset="0"/>
                            <a:ea typeface="Cambria Math" panose="02040503050406030204" pitchFamily="18" charset="0"/>
                          </a:rPr>
                          <m:t>𝑶</m:t>
                        </m:r>
                      </m:e>
                      <m:sup>
                        <m:r>
                          <a:rPr lang="en-ZA" sz="1100" b="1" i="1" smtClean="0">
                            <a:solidFill>
                              <a:srgbClr val="002060"/>
                            </a:solidFill>
                            <a:latin typeface="Cambria Math" panose="02040503050406030204" pitchFamily="18" charset="0"/>
                            <a:ea typeface="Cambria Math" panose="02040503050406030204" pitchFamily="18" charset="0"/>
                          </a:rPr>
                          <m:t>−</m:t>
                        </m:r>
                      </m:sup>
                    </m:sSup>
                  </m:oMath>
                </a14:m>
                <a:r>
                  <a:rPr lang="en-ZA" sz="1100" b="1" dirty="0">
                    <a:solidFill>
                      <a:srgbClr val="002060"/>
                    </a:solidFill>
                  </a:rPr>
                  <a:t> </a:t>
                </a:r>
                <a:r>
                  <a:rPr lang="en-ZA" sz="1100" b="1" i="1" baseline="-25000" dirty="0">
                    <a:solidFill>
                      <a:srgbClr val="002060"/>
                    </a:solidFill>
                  </a:rPr>
                  <a:t>(ads)</a:t>
                </a:r>
              </a:p>
            </p:txBody>
          </p:sp>
        </mc:Choice>
        <mc:Fallback xmlns="">
          <p:sp>
            <p:nvSpPr>
              <p:cNvPr id="27" name="TextBox 26">
                <a:extLst>
                  <a:ext uri="{FF2B5EF4-FFF2-40B4-BE49-F238E27FC236}">
                    <a16:creationId xmlns:a16="http://schemas.microsoft.com/office/drawing/2014/main" id="{DB54B279-7866-261C-D37A-C8196E3AC23A}"/>
                  </a:ext>
                </a:extLst>
              </p:cNvPr>
              <p:cNvSpPr txBox="1">
                <a:spLocks noRot="1" noChangeAspect="1" noMove="1" noResize="1" noEditPoints="1" noAdjustHandles="1" noChangeArrowheads="1" noChangeShapeType="1" noTextEdit="1"/>
              </p:cNvSpPr>
              <p:nvPr/>
            </p:nvSpPr>
            <p:spPr>
              <a:xfrm>
                <a:off x="315697" y="3653662"/>
                <a:ext cx="1680140" cy="582724"/>
              </a:xfrm>
              <a:prstGeom prst="rect">
                <a:avLst/>
              </a:prstGeom>
              <a:blipFill>
                <a:blip r:embed="rId6"/>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EFB9267-DC88-8088-367C-BD51C236F4B0}"/>
                  </a:ext>
                </a:extLst>
              </p:cNvPr>
              <p:cNvSpPr txBox="1"/>
              <p:nvPr/>
            </p:nvSpPr>
            <p:spPr>
              <a:xfrm>
                <a:off x="6807380" y="3524566"/>
                <a:ext cx="1950694" cy="600164"/>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ZA" sz="1100" b="1" smtClean="0">
                          <a:solidFill>
                            <a:srgbClr val="FF0000"/>
                          </a:solidFill>
                          <a:highlight>
                            <a:srgbClr val="FFFF00"/>
                          </a:highlight>
                          <a:latin typeface="Cambria Math" panose="02040503050406030204" pitchFamily="18" charset="0"/>
                        </a:rPr>
                        <m:t>𝐍𝐎</m:t>
                      </m:r>
                      <m:r>
                        <a:rPr lang="en-ZA" sz="1100" b="1" i="1">
                          <a:solidFill>
                            <a:srgbClr val="FF0000"/>
                          </a:solidFill>
                          <a:highlight>
                            <a:srgbClr val="FFFF00"/>
                          </a:highlight>
                          <a:latin typeface="Cambria Math" panose="02040503050406030204" pitchFamily="18" charset="0"/>
                        </a:rPr>
                        <m:t>+</m:t>
                      </m:r>
                      <m:sSup>
                        <m:sSupPr>
                          <m:ctrlPr>
                            <a:rPr lang="en-ZA" sz="1100" b="1" i="1">
                              <a:solidFill>
                                <a:srgbClr val="FF0000"/>
                              </a:solidFill>
                              <a:highlight>
                                <a:srgbClr val="FFFF00"/>
                              </a:highlight>
                              <a:latin typeface="Cambria Math" panose="02040503050406030204" pitchFamily="18" charset="0"/>
                            </a:rPr>
                          </m:ctrlPr>
                        </m:sSupPr>
                        <m:e>
                          <m:r>
                            <a:rPr lang="en-ZA" sz="1100" b="1" i="1">
                              <a:solidFill>
                                <a:srgbClr val="FF0000"/>
                              </a:solidFill>
                              <a:highlight>
                                <a:srgbClr val="FFFF00"/>
                              </a:highlight>
                              <a:latin typeface="Cambria Math" panose="02040503050406030204" pitchFamily="18" charset="0"/>
                            </a:rPr>
                            <m:t>𝑶</m:t>
                          </m:r>
                        </m:e>
                        <m:sup>
                          <m:r>
                            <a:rPr lang="en-ZA" sz="1100" b="1" i="1">
                              <a:solidFill>
                                <a:srgbClr val="FF0000"/>
                              </a:solidFill>
                              <a:highlight>
                                <a:srgbClr val="FFFF00"/>
                              </a:highlight>
                              <a:latin typeface="Cambria Math" panose="02040503050406030204" pitchFamily="18" charset="0"/>
                            </a:rPr>
                            <m:t>−</m:t>
                          </m:r>
                        </m:sup>
                      </m:sSup>
                      <m:r>
                        <a:rPr lang="en-ZA" sz="1100" b="1" i="1" smtClean="0">
                          <a:solidFill>
                            <a:srgbClr val="FF0000"/>
                          </a:solidFill>
                          <a:highlight>
                            <a:srgbClr val="FFFF00"/>
                          </a:highlight>
                          <a:latin typeface="Cambria Math" panose="02040503050406030204" pitchFamily="18" charset="0"/>
                          <a:ea typeface="Cambria Math" panose="02040503050406030204" pitchFamily="18" charset="0"/>
                        </a:rPr>
                        <m:t>→</m:t>
                      </m:r>
                      <m:sSub>
                        <m:sSubPr>
                          <m:ctrlPr>
                            <a:rPr lang="en-ZA" sz="1100" b="1" i="1" smtClean="0">
                              <a:solidFill>
                                <a:srgbClr val="FF0000"/>
                              </a:solidFill>
                              <a:highlight>
                                <a:srgbClr val="FFFF00"/>
                              </a:highlight>
                              <a:latin typeface="Cambria Math" panose="02040503050406030204" pitchFamily="18" charset="0"/>
                              <a:ea typeface="Cambria Math" panose="02040503050406030204" pitchFamily="18" charset="0"/>
                            </a:rPr>
                          </m:ctrlPr>
                        </m:sSubPr>
                        <m:e>
                          <m:r>
                            <a:rPr lang="en-ZA" sz="1100" b="1" i="1" smtClean="0">
                              <a:solidFill>
                                <a:srgbClr val="FF0000"/>
                              </a:solidFill>
                              <a:highlight>
                                <a:srgbClr val="FFFF00"/>
                              </a:highlight>
                              <a:latin typeface="Cambria Math" panose="02040503050406030204" pitchFamily="18" charset="0"/>
                              <a:ea typeface="Cambria Math" panose="02040503050406030204" pitchFamily="18" charset="0"/>
                            </a:rPr>
                            <m:t>𝑵𝑶</m:t>
                          </m:r>
                        </m:e>
                        <m:sub>
                          <m:r>
                            <a:rPr lang="en-ZA" sz="1100" b="1" i="1" smtClean="0">
                              <a:solidFill>
                                <a:srgbClr val="FF0000"/>
                              </a:solidFill>
                              <a:highlight>
                                <a:srgbClr val="FFFF00"/>
                              </a:highlight>
                              <a:latin typeface="Cambria Math" panose="02040503050406030204" pitchFamily="18" charset="0"/>
                              <a:ea typeface="Cambria Math" panose="02040503050406030204" pitchFamily="18" charset="0"/>
                            </a:rPr>
                            <m:t>𝟐</m:t>
                          </m:r>
                        </m:sub>
                      </m:sSub>
                      <m:r>
                        <a:rPr lang="en-ZA" sz="1100" b="1" i="1">
                          <a:solidFill>
                            <a:srgbClr val="FF0000"/>
                          </a:solidFill>
                          <a:highlight>
                            <a:srgbClr val="FFFF00"/>
                          </a:highlight>
                          <a:latin typeface="Cambria Math" panose="02040503050406030204" pitchFamily="18" charset="0"/>
                          <a:ea typeface="Cambria Math" panose="02040503050406030204" pitchFamily="18" charset="0"/>
                        </a:rPr>
                        <m:t>+</m:t>
                      </m:r>
                      <m:sSup>
                        <m:sSupPr>
                          <m:ctrlPr>
                            <a:rPr lang="en-ZA" sz="1100" b="1" i="1">
                              <a:solidFill>
                                <a:srgbClr val="FF0000"/>
                              </a:solidFill>
                              <a:highlight>
                                <a:srgbClr val="FFFF00"/>
                              </a:highlight>
                              <a:latin typeface="Cambria Math" panose="02040503050406030204" pitchFamily="18" charset="0"/>
                              <a:ea typeface="Cambria Math" panose="02040503050406030204" pitchFamily="18" charset="0"/>
                            </a:rPr>
                          </m:ctrlPr>
                        </m:sSupPr>
                        <m:e>
                          <m:r>
                            <a:rPr lang="en-ZA" sz="1100" b="1" i="1">
                              <a:solidFill>
                                <a:srgbClr val="FF0000"/>
                              </a:solidFill>
                              <a:highlight>
                                <a:srgbClr val="FFFF00"/>
                              </a:highlight>
                              <a:latin typeface="Cambria Math" panose="02040503050406030204" pitchFamily="18" charset="0"/>
                              <a:ea typeface="Cambria Math" panose="02040503050406030204" pitchFamily="18" charset="0"/>
                            </a:rPr>
                            <m:t>𝒆</m:t>
                          </m:r>
                        </m:e>
                        <m:sup>
                          <m:r>
                            <a:rPr lang="en-ZA" sz="1100" b="1" i="1">
                              <a:solidFill>
                                <a:srgbClr val="FF0000"/>
                              </a:solidFill>
                              <a:highlight>
                                <a:srgbClr val="FFFF00"/>
                              </a:highlight>
                              <a:latin typeface="Cambria Math" panose="02040503050406030204" pitchFamily="18" charset="0"/>
                              <a:ea typeface="Cambria Math" panose="02040503050406030204" pitchFamily="18" charset="0"/>
                            </a:rPr>
                            <m:t>−</m:t>
                          </m:r>
                        </m:sup>
                      </m:sSup>
                    </m:oMath>
                  </m:oMathPara>
                </a14:m>
                <a:endParaRPr lang="en-ZA" sz="1100" b="1" dirty="0">
                  <a:solidFill>
                    <a:srgbClr val="FF0000"/>
                  </a:solidFill>
                  <a:highlight>
                    <a:srgbClr val="FFFF00"/>
                  </a:highlight>
                  <a:ea typeface="Cambria Math" panose="02040503050406030204" pitchFamily="18" charset="0"/>
                </a:endParaRPr>
              </a:p>
              <a:p>
                <a:endParaRPr lang="en-ZA" sz="1100" b="1" dirty="0">
                  <a:solidFill>
                    <a:srgbClr val="FF0000"/>
                  </a:solidFill>
                  <a:highlight>
                    <a:srgbClr val="FFFF00"/>
                  </a:highlight>
                </a:endParaRPr>
              </a:p>
              <a:p>
                <a:pPr/>
                <a14:m>
                  <m:oMathPara xmlns:m="http://schemas.openxmlformats.org/officeDocument/2006/math">
                    <m:oMathParaPr>
                      <m:jc m:val="centerGroup"/>
                    </m:oMathParaPr>
                    <m:oMath xmlns:m="http://schemas.openxmlformats.org/officeDocument/2006/math">
                      <m:r>
                        <a:rPr lang="en-ZA" sz="1100" b="1" i="0" smtClean="0">
                          <a:solidFill>
                            <a:srgbClr val="FF0000"/>
                          </a:solidFill>
                          <a:highlight>
                            <a:srgbClr val="FFFF00"/>
                          </a:highlight>
                          <a:latin typeface="Cambria Math" panose="02040503050406030204" pitchFamily="18" charset="0"/>
                        </a:rPr>
                        <m:t>𝐍𝐎</m:t>
                      </m:r>
                      <m:r>
                        <a:rPr lang="en-ZA" sz="1100" b="1" i="1" smtClean="0">
                          <a:solidFill>
                            <a:srgbClr val="FF0000"/>
                          </a:solidFill>
                          <a:highlight>
                            <a:srgbClr val="FFFF00"/>
                          </a:highlight>
                          <a:latin typeface="Cambria Math" panose="02040503050406030204" pitchFamily="18" charset="0"/>
                        </a:rPr>
                        <m:t>+</m:t>
                      </m:r>
                      <m:sSup>
                        <m:sSupPr>
                          <m:ctrlPr>
                            <a:rPr lang="en-ZA" sz="1100" b="1" i="1" smtClean="0">
                              <a:solidFill>
                                <a:srgbClr val="FF0000"/>
                              </a:solidFill>
                              <a:highlight>
                                <a:srgbClr val="FFFF00"/>
                              </a:highlight>
                              <a:latin typeface="Cambria Math" panose="02040503050406030204" pitchFamily="18" charset="0"/>
                            </a:rPr>
                          </m:ctrlPr>
                        </m:sSupPr>
                        <m:e>
                          <m:r>
                            <a:rPr lang="en-ZA" sz="1100" b="1" i="1" smtClean="0">
                              <a:solidFill>
                                <a:srgbClr val="FF0000"/>
                              </a:solidFill>
                              <a:highlight>
                                <a:srgbClr val="FFFF00"/>
                              </a:highlight>
                              <a:latin typeface="Cambria Math" panose="02040503050406030204" pitchFamily="18" charset="0"/>
                            </a:rPr>
                            <m:t>𝑶</m:t>
                          </m:r>
                        </m:e>
                        <m:sup>
                          <m:r>
                            <a:rPr lang="en-ZA" sz="1100" b="1" i="1" smtClean="0">
                              <a:solidFill>
                                <a:srgbClr val="FF0000"/>
                              </a:solidFill>
                              <a:highlight>
                                <a:srgbClr val="FFFF00"/>
                              </a:highlight>
                              <a:latin typeface="Cambria Math" panose="02040503050406030204" pitchFamily="18" charset="0"/>
                            </a:rPr>
                            <m:t>−</m:t>
                          </m:r>
                        </m:sup>
                      </m:sSup>
                      <m:r>
                        <a:rPr lang="en-ZA" sz="1100" b="1" i="1" smtClean="0">
                          <a:solidFill>
                            <a:srgbClr val="FF0000"/>
                          </a:solidFill>
                          <a:highlight>
                            <a:srgbClr val="FFFF00"/>
                          </a:highlight>
                          <a:latin typeface="Cambria Math" panose="02040503050406030204" pitchFamily="18" charset="0"/>
                          <a:ea typeface="Cambria Math" panose="02040503050406030204" pitchFamily="18" charset="0"/>
                        </a:rPr>
                        <m:t>→</m:t>
                      </m:r>
                      <m:sSubSup>
                        <m:sSubSupPr>
                          <m:ctrlPr>
                            <a:rPr lang="en-ZA" sz="1100" b="1" i="1" smtClean="0">
                              <a:solidFill>
                                <a:srgbClr val="FF0000"/>
                              </a:solidFill>
                              <a:highlight>
                                <a:srgbClr val="FFFF00"/>
                              </a:highlight>
                              <a:latin typeface="Cambria Math" panose="02040503050406030204" pitchFamily="18" charset="0"/>
                              <a:ea typeface="Cambria Math" panose="02040503050406030204" pitchFamily="18" charset="0"/>
                            </a:rPr>
                          </m:ctrlPr>
                        </m:sSubSupPr>
                        <m:e>
                          <m:r>
                            <a:rPr lang="en-ZA" sz="1100" b="1" i="1" smtClean="0">
                              <a:solidFill>
                                <a:srgbClr val="FF0000"/>
                              </a:solidFill>
                              <a:highlight>
                                <a:srgbClr val="FFFF00"/>
                              </a:highlight>
                              <a:latin typeface="Cambria Math" panose="02040503050406030204" pitchFamily="18" charset="0"/>
                              <a:ea typeface="Cambria Math" panose="02040503050406030204" pitchFamily="18" charset="0"/>
                            </a:rPr>
                            <m:t>𝑵𝑶</m:t>
                          </m:r>
                        </m:e>
                        <m:sub>
                          <m:r>
                            <a:rPr lang="en-ZA" sz="1100" b="1" i="1" smtClean="0">
                              <a:solidFill>
                                <a:srgbClr val="FF0000"/>
                              </a:solidFill>
                              <a:highlight>
                                <a:srgbClr val="FFFF00"/>
                              </a:highlight>
                              <a:latin typeface="Cambria Math" panose="02040503050406030204" pitchFamily="18" charset="0"/>
                              <a:ea typeface="Cambria Math" panose="02040503050406030204" pitchFamily="18" charset="0"/>
                            </a:rPr>
                            <m:t>𝟐</m:t>
                          </m:r>
                        </m:sub>
                        <m:sup>
                          <m:r>
                            <a:rPr lang="en-ZA" sz="1100" b="1" i="1" smtClean="0">
                              <a:solidFill>
                                <a:srgbClr val="FF0000"/>
                              </a:solidFill>
                              <a:highlight>
                                <a:srgbClr val="FFFF00"/>
                              </a:highlight>
                              <a:latin typeface="Cambria Math" panose="02040503050406030204" pitchFamily="18" charset="0"/>
                              <a:ea typeface="Cambria Math" panose="02040503050406030204" pitchFamily="18" charset="0"/>
                            </a:rPr>
                            <m:t>−</m:t>
                          </m:r>
                        </m:sup>
                      </m:sSubSup>
                    </m:oMath>
                  </m:oMathPara>
                </a14:m>
                <a:endParaRPr lang="en-ZA" sz="1100" b="1" dirty="0">
                  <a:solidFill>
                    <a:srgbClr val="FF0000"/>
                  </a:solidFill>
                  <a:highlight>
                    <a:srgbClr val="FFFF00"/>
                  </a:highlight>
                </a:endParaRPr>
              </a:p>
            </p:txBody>
          </p:sp>
        </mc:Choice>
        <mc:Fallback xmlns="">
          <p:sp>
            <p:nvSpPr>
              <p:cNvPr id="28" name="TextBox 27">
                <a:extLst>
                  <a:ext uri="{FF2B5EF4-FFF2-40B4-BE49-F238E27FC236}">
                    <a16:creationId xmlns:a16="http://schemas.microsoft.com/office/drawing/2014/main" id="{6EFB9267-DC88-8088-367C-BD51C236F4B0}"/>
                  </a:ext>
                </a:extLst>
              </p:cNvPr>
              <p:cNvSpPr txBox="1">
                <a:spLocks noRot="1" noChangeAspect="1" noMove="1" noResize="1" noEditPoints="1" noAdjustHandles="1" noChangeArrowheads="1" noChangeShapeType="1" noTextEdit="1"/>
              </p:cNvSpPr>
              <p:nvPr/>
            </p:nvSpPr>
            <p:spPr>
              <a:xfrm>
                <a:off x="6807380" y="3524566"/>
                <a:ext cx="1950694" cy="600164"/>
              </a:xfrm>
              <a:prstGeom prst="rect">
                <a:avLst/>
              </a:prstGeom>
              <a:blipFill>
                <a:blip r:embed="rId7"/>
                <a:stretch>
                  <a:fillRect/>
                </a:stretch>
              </a:blipFill>
            </p:spPr>
            <p:txBody>
              <a:bodyPr/>
              <a:lstStyle/>
              <a:p>
                <a:r>
                  <a:rPr lang="en-ZA">
                    <a:noFill/>
                  </a:rPr>
                  <a:t> </a:t>
                </a:r>
              </a:p>
            </p:txBody>
          </p:sp>
        </mc:Fallback>
      </mc:AlternateContent>
    </p:spTree>
    <p:extLst>
      <p:ext uri="{BB962C8B-B14F-4D97-AF65-F5344CB8AC3E}">
        <p14:creationId xmlns:p14="http://schemas.microsoft.com/office/powerpoint/2010/main" val="2498464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97430-4876-0D1A-6AF5-B443DB66DE4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EA3E09-0EDB-2651-1DE3-2A9870DBB966}"/>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13</a:t>
            </a:fld>
            <a:endParaRPr lang="en-ZA" dirty="0"/>
          </a:p>
        </p:txBody>
      </p:sp>
      <p:sp>
        <p:nvSpPr>
          <p:cNvPr id="2" name="Rectangle: Rounded Corners 1">
            <a:extLst>
              <a:ext uri="{FF2B5EF4-FFF2-40B4-BE49-F238E27FC236}">
                <a16:creationId xmlns:a16="http://schemas.microsoft.com/office/drawing/2014/main" id="{DCE4A2F8-4223-610F-D3B3-DA8EF88EC284}"/>
              </a:ext>
            </a:extLst>
          </p:cNvPr>
          <p:cNvSpPr/>
          <p:nvPr/>
        </p:nvSpPr>
        <p:spPr>
          <a:xfrm>
            <a:off x="364784" y="123478"/>
            <a:ext cx="8455688"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31C411-89D4-1ED2-C2C3-AA2DA3962921}"/>
              </a:ext>
            </a:extLst>
          </p:cNvPr>
          <p:cNvSpPr txBox="1"/>
          <p:nvPr/>
        </p:nvSpPr>
        <p:spPr>
          <a:xfrm>
            <a:off x="683568" y="123478"/>
            <a:ext cx="1569660"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Conclusions</a:t>
            </a:r>
          </a:p>
        </p:txBody>
      </p:sp>
      <p:sp>
        <p:nvSpPr>
          <p:cNvPr id="4" name="TextBox 3">
            <a:extLst>
              <a:ext uri="{FF2B5EF4-FFF2-40B4-BE49-F238E27FC236}">
                <a16:creationId xmlns:a16="http://schemas.microsoft.com/office/drawing/2014/main" id="{1968D88C-B8C2-6FB0-8B5A-81AC820648CF}"/>
              </a:ext>
            </a:extLst>
          </p:cNvPr>
          <p:cNvSpPr txBox="1"/>
          <p:nvPr/>
        </p:nvSpPr>
        <p:spPr>
          <a:xfrm>
            <a:off x="368315" y="595824"/>
            <a:ext cx="8452157" cy="3284041"/>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ZA" sz="1400" b="0" i="0" u="none" strike="noStrike" kern="1200" cap="none" spc="0" normalizeH="0" baseline="0" noProof="0" dirty="0">
                <a:ln>
                  <a:noFill/>
                </a:ln>
                <a:solidFill>
                  <a:schemeClr val="accent1"/>
                </a:solidFill>
                <a:effectLst/>
                <a:uLnTx/>
                <a:uFillTx/>
                <a:latin typeface="Arial"/>
                <a:ea typeface="+mn-ea"/>
                <a:cs typeface="+mn-cs"/>
              </a:rPr>
              <a:t>Pd outperformed Ag in overall gas-sensing performance.</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ZA" sz="1400" b="0" i="0" u="none" strike="noStrike" kern="1200" cap="none" spc="0" normalizeH="0" baseline="0" noProof="0" dirty="0">
                <a:ln>
                  <a:noFill/>
                </a:ln>
                <a:solidFill>
                  <a:schemeClr val="accent1"/>
                </a:solidFill>
                <a:effectLst/>
                <a:uLnTx/>
                <a:uFillTx/>
                <a:latin typeface="Arial"/>
                <a:ea typeface="+mn-ea"/>
                <a:cs typeface="+mn-cs"/>
              </a:rPr>
              <a:t>Lower activation energy (0.68 eV) accelerated surface reaction kinetics, enabling low-temperature operation (100 °C).</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ZA" sz="1400" b="0" i="0" u="none" strike="noStrike" kern="1200" cap="none" spc="0" normalizeH="0" baseline="0" noProof="0" dirty="0">
                <a:ln>
                  <a:noFill/>
                </a:ln>
                <a:solidFill>
                  <a:schemeClr val="accent1"/>
                </a:solidFill>
                <a:effectLst/>
                <a:uLnTx/>
                <a:uFillTx/>
                <a:latin typeface="Arial"/>
                <a:ea typeface="+mn-ea"/>
                <a:cs typeface="+mn-cs"/>
              </a:rPr>
              <a:t>Enhanced surface reactions and efficient charge transfer leading to</a:t>
            </a:r>
            <a:r>
              <a:rPr lang="en-ZA" sz="1400" dirty="0">
                <a:solidFill>
                  <a:schemeClr val="accent1"/>
                </a:solidFill>
                <a:latin typeface="Arial"/>
              </a:rPr>
              <a:t> </a:t>
            </a:r>
            <a:r>
              <a:rPr kumimoji="0" lang="en-ZA" sz="1400" b="0" i="0" u="none" strike="noStrike" kern="1200" cap="none" spc="0" normalizeH="0" baseline="0" noProof="0" dirty="0">
                <a:ln>
                  <a:noFill/>
                </a:ln>
                <a:solidFill>
                  <a:schemeClr val="accent1"/>
                </a:solidFill>
                <a:effectLst/>
                <a:uLnTx/>
                <a:uFillTx/>
                <a:latin typeface="Arial"/>
                <a:ea typeface="+mn-ea"/>
                <a:cs typeface="+mn-cs"/>
              </a:rPr>
              <a:t>Ultra-high sensitivity (LoD = 0.5 ppb).</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chemeClr val="accent1"/>
                </a:solidFill>
                <a:effectLst/>
                <a:uLnTx/>
                <a:uFillTx/>
                <a:latin typeface="Arial"/>
                <a:ea typeface="+mn-ea"/>
                <a:cs typeface="+mn-cs"/>
              </a:rPr>
              <a:t>Faster response–recovery dynamics, improved long-term stability, and better humidity tolerance (~14%).</a:t>
            </a:r>
            <a:endParaRPr kumimoji="0" lang="en-ZA" sz="1400" b="0" i="0" u="none" strike="noStrike" kern="1200" cap="none" spc="0" normalizeH="0" baseline="0" noProof="0" dirty="0">
              <a:ln>
                <a:noFill/>
              </a:ln>
              <a:solidFill>
                <a:schemeClr val="accent1"/>
              </a:solidFill>
              <a:effectLst/>
              <a:uLnTx/>
              <a:uFillTx/>
              <a:latin typeface="Arial"/>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ZA" sz="1400" b="0" i="0" u="none" strike="noStrike" kern="1200" cap="none" spc="0" normalizeH="0" baseline="0" noProof="0" dirty="0">
                <a:ln>
                  <a:noFill/>
                </a:ln>
                <a:solidFill>
                  <a:schemeClr val="accent1"/>
                </a:solidFill>
                <a:effectLst/>
                <a:uLnTx/>
                <a:uFillTx/>
                <a:latin typeface="Arial"/>
                <a:ea typeface="+mn-ea"/>
                <a:cs typeface="+mn-cs"/>
              </a:rPr>
              <a:t>Lower operating temperature directly reduces power consumption (~50%), demonstrating suitability for portable and battery-powered sensing platforms.</a:t>
            </a:r>
            <a:endParaRPr kumimoji="0" lang="en-US" sz="1400" b="0" i="0" u="none" strike="noStrike" kern="1200" cap="none" spc="0" normalizeH="0" baseline="0" noProof="0" dirty="0">
              <a:ln>
                <a:noFill/>
              </a:ln>
              <a:solidFill>
                <a:schemeClr val="accent1"/>
              </a:solidFill>
              <a:effectLst/>
              <a:uLnTx/>
              <a:uFillTx/>
              <a:latin typeface="Arial"/>
              <a:ea typeface="+mn-ea"/>
              <a:cs typeface="+mn-cs"/>
            </a:endParaRPr>
          </a:p>
          <a:p>
            <a:pPr marL="285750" indent="-285750" algn="just">
              <a:lnSpc>
                <a:spcPct val="150000"/>
              </a:lnSpc>
              <a:buFont typeface="Wingdings" panose="05000000000000000000" pitchFamily="2" charset="2"/>
              <a:buChar char="§"/>
            </a:pPr>
            <a:endParaRPr lang="en-US" sz="1400" dirty="0"/>
          </a:p>
        </p:txBody>
      </p:sp>
      <p:grpSp>
        <p:nvGrpSpPr>
          <p:cNvPr id="11" name="Group 10">
            <a:extLst>
              <a:ext uri="{FF2B5EF4-FFF2-40B4-BE49-F238E27FC236}">
                <a16:creationId xmlns:a16="http://schemas.microsoft.com/office/drawing/2014/main" id="{C9694ABB-3FE3-24EF-B669-1FB37E990D4C}"/>
              </a:ext>
            </a:extLst>
          </p:cNvPr>
          <p:cNvGrpSpPr/>
          <p:nvPr/>
        </p:nvGrpSpPr>
        <p:grpSpPr>
          <a:xfrm>
            <a:off x="33408" y="4249423"/>
            <a:ext cx="8671796" cy="885945"/>
            <a:chOff x="33408" y="4249423"/>
            <a:chExt cx="8671796" cy="885945"/>
          </a:xfrm>
        </p:grpSpPr>
        <p:pic>
          <p:nvPicPr>
            <p:cNvPr id="12" name="Picture 11">
              <a:extLst>
                <a:ext uri="{FF2B5EF4-FFF2-40B4-BE49-F238E27FC236}">
                  <a16:creationId xmlns:a16="http://schemas.microsoft.com/office/drawing/2014/main" id="{28C3EA6F-4B42-9734-10EC-0E536CCA55AE}"/>
                </a:ext>
              </a:extLst>
            </p:cNvPr>
            <p:cNvPicPr/>
            <p:nvPr/>
          </p:nvPicPr>
          <p:blipFill rotWithShape="1">
            <a:blip r:embed="rId3"/>
            <a:srcRect l="35336" t="40894" r="55309" b="38302"/>
            <a:stretch/>
          </p:blipFill>
          <p:spPr>
            <a:xfrm>
              <a:off x="33408" y="4515966"/>
              <a:ext cx="1010200" cy="576065"/>
            </a:xfrm>
            <a:prstGeom prst="rect">
              <a:avLst/>
            </a:prstGeom>
            <a:ln>
              <a:noFill/>
            </a:ln>
          </p:spPr>
        </p:pic>
        <p:sp>
          <p:nvSpPr>
            <p:cNvPr id="13" name="CustomShape 6">
              <a:extLst>
                <a:ext uri="{FF2B5EF4-FFF2-40B4-BE49-F238E27FC236}">
                  <a16:creationId xmlns:a16="http://schemas.microsoft.com/office/drawing/2014/main" id="{D0B6E557-C3F2-4A06-C4A8-56A8CADD4CF6}"/>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14" name="CustomShape 8">
              <a:extLst>
                <a:ext uri="{FF2B5EF4-FFF2-40B4-BE49-F238E27FC236}">
                  <a16:creationId xmlns:a16="http://schemas.microsoft.com/office/drawing/2014/main" id="{4EDEC354-560F-9A11-DA63-01AAB708D227}"/>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604186E3-13CC-FEB2-71D4-04EEC18811B7}"/>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A166814-6EC8-2D9A-947C-45AED25BE6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grpSp>
    </p:spTree>
    <p:extLst>
      <p:ext uri="{BB962C8B-B14F-4D97-AF65-F5344CB8AC3E}">
        <p14:creationId xmlns:p14="http://schemas.microsoft.com/office/powerpoint/2010/main" val="2601095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FE807-7F9F-D718-F917-3F05328F42C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1DADA8-EBD1-5F33-B184-FCBF0ACC4C1C}"/>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14</a:t>
            </a:fld>
            <a:endParaRPr lang="en-ZA" dirty="0"/>
          </a:p>
        </p:txBody>
      </p:sp>
      <p:sp>
        <p:nvSpPr>
          <p:cNvPr id="2" name="Rectangle: Rounded Corners 1">
            <a:extLst>
              <a:ext uri="{FF2B5EF4-FFF2-40B4-BE49-F238E27FC236}">
                <a16:creationId xmlns:a16="http://schemas.microsoft.com/office/drawing/2014/main" id="{FD5CEEC6-1BBC-6546-9FA6-6A81F1A249FC}"/>
              </a:ext>
            </a:extLst>
          </p:cNvPr>
          <p:cNvSpPr/>
          <p:nvPr/>
        </p:nvSpPr>
        <p:spPr>
          <a:xfrm>
            <a:off x="364784" y="123478"/>
            <a:ext cx="8455688"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1CBF292-1D03-502A-B490-7B1E20DBE965}"/>
              </a:ext>
            </a:extLst>
          </p:cNvPr>
          <p:cNvSpPr txBox="1"/>
          <p:nvPr/>
        </p:nvSpPr>
        <p:spPr>
          <a:xfrm>
            <a:off x="683568" y="123478"/>
            <a:ext cx="1428596"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References</a:t>
            </a:r>
          </a:p>
        </p:txBody>
      </p:sp>
      <p:sp>
        <p:nvSpPr>
          <p:cNvPr id="4" name="TextBox 3">
            <a:extLst>
              <a:ext uri="{FF2B5EF4-FFF2-40B4-BE49-F238E27FC236}">
                <a16:creationId xmlns:a16="http://schemas.microsoft.com/office/drawing/2014/main" id="{DC1F0B04-1144-26E1-A13D-A35EE46BF313}"/>
              </a:ext>
            </a:extLst>
          </p:cNvPr>
          <p:cNvSpPr txBox="1"/>
          <p:nvPr/>
        </p:nvSpPr>
        <p:spPr>
          <a:xfrm>
            <a:off x="368315" y="595824"/>
            <a:ext cx="8452157" cy="2914709"/>
          </a:xfrm>
          <a:prstGeom prst="rect">
            <a:avLst/>
          </a:prstGeom>
          <a:noFill/>
        </p:spPr>
        <p:txBody>
          <a:bodyPr wrap="square" rtlCol="0">
            <a:spAutoFit/>
          </a:bodyPr>
          <a:lstStyle/>
          <a:p>
            <a:pPr marL="285750" marR="0" lvl="0" indent="-285750" algn="just"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lang="en-ZA" sz="1200" dirty="0">
                <a:solidFill>
                  <a:schemeClr val="accent1"/>
                </a:solidFill>
                <a:latin typeface="Arial"/>
              </a:rPr>
              <a:t>[1] B.C. Tladi et al. Sensors and Actuators B: Chemical 446 (2026) 138687. </a:t>
            </a:r>
            <a:r>
              <a:rPr lang="en-ZA" sz="1200" dirty="0">
                <a:solidFill>
                  <a:schemeClr val="accent1"/>
                </a:solidFill>
                <a:latin typeface="Arial"/>
                <a:hlinkClick r:id="rId3"/>
              </a:rPr>
              <a:t>https://doi.org/10.1016/j.snb.2025.138687</a:t>
            </a:r>
            <a:endParaRPr lang="en-ZA" sz="1200" dirty="0">
              <a:solidFill>
                <a:schemeClr val="accent1"/>
              </a:solidFill>
              <a:latin typeface="Arial"/>
            </a:endParaRPr>
          </a:p>
          <a:p>
            <a:pPr marL="285750" marR="0" lvl="0" indent="-285750" algn="just"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chemeClr val="accent1"/>
                </a:solidFill>
                <a:effectLst/>
                <a:uLnTx/>
                <a:uFillTx/>
                <a:latin typeface="Arial"/>
                <a:ea typeface="+mn-ea"/>
                <a:cs typeface="+mn-cs"/>
              </a:rPr>
              <a:t>[2</a:t>
            </a:r>
            <a:r>
              <a:rPr lang="en-ZA" sz="1200" dirty="0">
                <a:solidFill>
                  <a:schemeClr val="accent1"/>
                </a:solidFill>
                <a:latin typeface="Arial"/>
              </a:rPr>
              <a:t>] C. Alex et al. ACS Appl. Energy Mater. 3 (6) (2020) 5439–5447. </a:t>
            </a:r>
            <a:r>
              <a:rPr lang="en-ZA" sz="1200" dirty="0">
                <a:solidFill>
                  <a:schemeClr val="accent1"/>
                </a:solidFill>
                <a:latin typeface="Arial"/>
                <a:hlinkClick r:id="rId4"/>
              </a:rPr>
              <a:t>https://doi.org/10.1021/acsaem.0c00297</a:t>
            </a:r>
            <a:endParaRPr lang="en-ZA" sz="1200" dirty="0">
              <a:solidFill>
                <a:schemeClr val="accent1"/>
              </a:solidFill>
              <a:latin typeface="Arial"/>
            </a:endParaRPr>
          </a:p>
          <a:p>
            <a:pPr marL="285750" marR="0" lvl="0" indent="-285750" algn="just"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chemeClr val="accent1"/>
                </a:solidFill>
                <a:effectLst/>
                <a:uLnTx/>
                <a:uFillTx/>
                <a:latin typeface="Arial"/>
                <a:ea typeface="+mn-ea"/>
                <a:cs typeface="+mn-cs"/>
              </a:rPr>
              <a:t>[3] T. Wei et al</a:t>
            </a:r>
            <a:r>
              <a:rPr lang="en-ZA" sz="1200" dirty="0">
                <a:solidFill>
                  <a:schemeClr val="accent1"/>
                </a:solidFill>
                <a:latin typeface="Arial"/>
              </a:rPr>
              <a:t>. </a:t>
            </a:r>
            <a:r>
              <a:rPr kumimoji="0" lang="en-ZA" sz="1200" b="0" i="0" u="none" strike="noStrike" kern="1200" cap="none" spc="0" normalizeH="0" baseline="0" noProof="0" dirty="0">
                <a:ln>
                  <a:noFill/>
                </a:ln>
                <a:solidFill>
                  <a:schemeClr val="accent1"/>
                </a:solidFill>
                <a:effectLst/>
                <a:uLnTx/>
                <a:uFillTx/>
                <a:latin typeface="Arial"/>
                <a:ea typeface="+mn-ea"/>
                <a:cs typeface="+mn-cs"/>
              </a:rPr>
              <a:t>Sensors &amp; Actuators: B. Chemical 444 (2025) 138335. </a:t>
            </a:r>
            <a:r>
              <a:rPr kumimoji="0" lang="en-ZA" sz="1200" b="0" i="0" u="none" strike="noStrike" kern="1200" cap="none" spc="0" normalizeH="0" baseline="0" noProof="0" dirty="0">
                <a:ln>
                  <a:noFill/>
                </a:ln>
                <a:solidFill>
                  <a:schemeClr val="accent1"/>
                </a:solidFill>
                <a:effectLst/>
                <a:uLnTx/>
                <a:uFillTx/>
                <a:latin typeface="Arial"/>
                <a:ea typeface="+mn-ea"/>
                <a:cs typeface="+mn-cs"/>
                <a:hlinkClick r:id="rId5"/>
              </a:rPr>
              <a:t>https://doi.org/10.1016/j.snb.2025.138335</a:t>
            </a:r>
            <a:endParaRPr kumimoji="0" lang="en-ZA" sz="1200" b="0" i="0" u="none" strike="noStrike" kern="1200" cap="none" spc="0" normalizeH="0" baseline="0" noProof="0" dirty="0">
              <a:ln>
                <a:noFill/>
              </a:ln>
              <a:solidFill>
                <a:schemeClr val="accent1"/>
              </a:solidFill>
              <a:effectLst/>
              <a:uLnTx/>
              <a:uFillTx/>
              <a:latin typeface="Arial"/>
              <a:ea typeface="+mn-ea"/>
              <a:cs typeface="+mn-cs"/>
            </a:endParaRPr>
          </a:p>
          <a:p>
            <a:pPr marL="285750" indent="-285750" algn="just">
              <a:lnSpc>
                <a:spcPct val="200000"/>
              </a:lnSpc>
              <a:buFont typeface="Wingdings" panose="05000000000000000000" pitchFamily="2" charset="2"/>
              <a:buChar char="§"/>
              <a:defRPr/>
            </a:pPr>
            <a:r>
              <a:rPr lang="en-US" sz="1200" dirty="0">
                <a:solidFill>
                  <a:schemeClr val="accent1"/>
                </a:solidFill>
              </a:rPr>
              <a:t>[4]K. Zeng et al. Sensors and Actuators B: Chemical 441 (2025) 138033. </a:t>
            </a:r>
            <a:r>
              <a:rPr lang="en-US" sz="1200" dirty="0">
                <a:solidFill>
                  <a:schemeClr val="accent1"/>
                </a:solidFill>
                <a:hlinkClick r:id="rId6"/>
              </a:rPr>
              <a:t>https://doi.org/10.1016/j.snb.2025.138033</a:t>
            </a:r>
            <a:endParaRPr lang="en-US" sz="1200" dirty="0">
              <a:solidFill>
                <a:schemeClr val="accent1"/>
              </a:solidFill>
            </a:endParaRPr>
          </a:p>
          <a:p>
            <a:pPr marL="285750" marR="0" lvl="0" indent="-285750" algn="just"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chemeClr val="accent1"/>
                </a:solidFill>
                <a:effectLst/>
                <a:uLnTx/>
                <a:uFillTx/>
                <a:latin typeface="Arial"/>
                <a:ea typeface="+mn-ea"/>
                <a:cs typeface="+mn-cs"/>
              </a:rPr>
              <a:t>[5]T. Wei et al. Journal of Alloys and Compounds 947 (2023) 169651. </a:t>
            </a:r>
            <a:r>
              <a:rPr kumimoji="0" lang="en-US" sz="1200" b="0" i="0" u="none" strike="noStrike" kern="1200" cap="none" spc="0" normalizeH="0" baseline="0" noProof="0" dirty="0">
                <a:ln>
                  <a:noFill/>
                </a:ln>
                <a:solidFill>
                  <a:schemeClr val="accent1"/>
                </a:solidFill>
                <a:effectLst/>
                <a:uLnTx/>
                <a:uFillTx/>
                <a:latin typeface="Arial"/>
                <a:ea typeface="+mn-ea"/>
                <a:cs typeface="+mn-cs"/>
                <a:hlinkClick r:id="rId7"/>
              </a:rPr>
              <a:t>https://doi.org/10.1016/j.jallcom.2023.169651</a:t>
            </a:r>
            <a:endParaRPr kumimoji="0" lang="en-US" sz="1200" b="0" i="0" u="none" strike="noStrike" kern="1200" cap="none" spc="0" normalizeH="0" baseline="0" noProof="0" dirty="0">
              <a:ln>
                <a:noFill/>
              </a:ln>
              <a:solidFill>
                <a:schemeClr val="accent1"/>
              </a:solidFill>
              <a:effectLst/>
              <a:uLnTx/>
              <a:uFillTx/>
              <a:latin typeface="Arial"/>
              <a:ea typeface="+mn-ea"/>
              <a:cs typeface="+mn-cs"/>
            </a:endParaRPr>
          </a:p>
          <a:p>
            <a:pPr marL="285750" marR="0" lvl="0" indent="-285750" algn="just"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chemeClr val="accent1"/>
              </a:solidFill>
              <a:effectLst/>
              <a:uLnTx/>
              <a:uFillTx/>
              <a:latin typeface="Arial"/>
              <a:ea typeface="+mn-ea"/>
              <a:cs typeface="+mn-cs"/>
            </a:endParaRPr>
          </a:p>
          <a:p>
            <a:pPr marL="285750" marR="0" lvl="0" indent="-285750" algn="just" defTabSz="914400" rtl="0" eaLnBrk="1" fontAlgn="auto" latinLnBrk="0" hangingPunct="1">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chemeClr val="accent1"/>
              </a:solidFill>
              <a:effectLst/>
              <a:uLnTx/>
              <a:uFillTx/>
              <a:latin typeface="Arial"/>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schemeClr val="accent1"/>
              </a:solidFill>
              <a:effectLst/>
              <a:uLnTx/>
              <a:uFillTx/>
              <a:latin typeface="Arial"/>
              <a:ea typeface="+mn-ea"/>
              <a:cs typeface="+mn-cs"/>
            </a:endParaRPr>
          </a:p>
          <a:p>
            <a:pPr marL="285750" indent="-285750" algn="just">
              <a:lnSpc>
                <a:spcPct val="150000"/>
              </a:lnSpc>
              <a:buFont typeface="Wingdings" panose="05000000000000000000" pitchFamily="2" charset="2"/>
              <a:buChar char="§"/>
            </a:pPr>
            <a:endParaRPr lang="en-US" sz="1400" dirty="0"/>
          </a:p>
        </p:txBody>
      </p:sp>
      <p:grpSp>
        <p:nvGrpSpPr>
          <p:cNvPr id="11" name="Group 10">
            <a:extLst>
              <a:ext uri="{FF2B5EF4-FFF2-40B4-BE49-F238E27FC236}">
                <a16:creationId xmlns:a16="http://schemas.microsoft.com/office/drawing/2014/main" id="{F79CC33B-1678-4823-53F3-82766A84E67A}"/>
              </a:ext>
            </a:extLst>
          </p:cNvPr>
          <p:cNvGrpSpPr/>
          <p:nvPr/>
        </p:nvGrpSpPr>
        <p:grpSpPr>
          <a:xfrm>
            <a:off x="33408" y="4249423"/>
            <a:ext cx="8671796" cy="885945"/>
            <a:chOff x="33408" y="4249423"/>
            <a:chExt cx="8671796" cy="885945"/>
          </a:xfrm>
        </p:grpSpPr>
        <p:pic>
          <p:nvPicPr>
            <p:cNvPr id="12" name="Picture 11">
              <a:extLst>
                <a:ext uri="{FF2B5EF4-FFF2-40B4-BE49-F238E27FC236}">
                  <a16:creationId xmlns:a16="http://schemas.microsoft.com/office/drawing/2014/main" id="{91EF96A1-A02D-F10C-469A-A4299BBFF148}"/>
                </a:ext>
              </a:extLst>
            </p:cNvPr>
            <p:cNvPicPr/>
            <p:nvPr/>
          </p:nvPicPr>
          <p:blipFill rotWithShape="1">
            <a:blip r:embed="rId8"/>
            <a:srcRect l="35336" t="40894" r="55309" b="38302"/>
            <a:stretch/>
          </p:blipFill>
          <p:spPr>
            <a:xfrm>
              <a:off x="33408" y="4515966"/>
              <a:ext cx="1010200" cy="576065"/>
            </a:xfrm>
            <a:prstGeom prst="rect">
              <a:avLst/>
            </a:prstGeom>
            <a:ln>
              <a:noFill/>
            </a:ln>
          </p:spPr>
        </p:pic>
        <p:sp>
          <p:nvSpPr>
            <p:cNvPr id="13" name="CustomShape 6">
              <a:extLst>
                <a:ext uri="{FF2B5EF4-FFF2-40B4-BE49-F238E27FC236}">
                  <a16:creationId xmlns:a16="http://schemas.microsoft.com/office/drawing/2014/main" id="{BF33D701-FCEB-C5A6-A549-F4B558B78BB4}"/>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14" name="CustomShape 8">
              <a:extLst>
                <a:ext uri="{FF2B5EF4-FFF2-40B4-BE49-F238E27FC236}">
                  <a16:creationId xmlns:a16="http://schemas.microsoft.com/office/drawing/2014/main" id="{CFD82C4C-66F3-64B9-E850-7DC7F7BA14E8}"/>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C2E822A0-C580-13A2-6662-047491C88842}"/>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66E78E3-EBA9-22A3-A3AE-6605ABC7DB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grpSp>
    </p:spTree>
    <p:extLst>
      <p:ext uri="{BB962C8B-B14F-4D97-AF65-F5344CB8AC3E}">
        <p14:creationId xmlns:p14="http://schemas.microsoft.com/office/powerpoint/2010/main" val="274220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AB826BC-3BE0-7873-BEB9-66D2942D69FA}"/>
              </a:ext>
            </a:extLst>
          </p:cNvPr>
          <p:cNvSpPr/>
          <p:nvPr/>
        </p:nvSpPr>
        <p:spPr>
          <a:xfrm>
            <a:off x="251520" y="3758187"/>
            <a:ext cx="8640960" cy="464206"/>
          </a:xfrm>
          <a:prstGeom prst="roundRect">
            <a:avLst/>
          </a:prstGeom>
          <a:solidFill>
            <a:srgbClr val="A71930"/>
          </a:solidFill>
          <a:ln>
            <a:solidFill>
              <a:srgbClr val="A719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Tshabalala.ZP@ufs.ac.za </a:t>
            </a:r>
            <a:r>
              <a:rPr lang="az-Cyrl-AZ" sz="1000" dirty="0"/>
              <a:t>І</a:t>
            </a:r>
            <a:r>
              <a:rPr lang="en-US" sz="1000" dirty="0"/>
              <a:t> www.ufs.ac.za</a:t>
            </a:r>
          </a:p>
        </p:txBody>
      </p:sp>
      <p:graphicFrame>
        <p:nvGraphicFramePr>
          <p:cNvPr id="6" name="Object 5">
            <a:extLst>
              <a:ext uri="{FF2B5EF4-FFF2-40B4-BE49-F238E27FC236}">
                <a16:creationId xmlns:a16="http://schemas.microsoft.com/office/drawing/2014/main" id="{347CC35C-B204-30A0-D218-0DCE23F89CFE}"/>
              </a:ext>
            </a:extLst>
          </p:cNvPr>
          <p:cNvGraphicFramePr>
            <a:graphicFrameLocks noChangeAspect="1"/>
          </p:cNvGraphicFramePr>
          <p:nvPr>
            <p:extLst>
              <p:ext uri="{D42A27DB-BD31-4B8C-83A1-F6EECF244321}">
                <p14:modId xmlns:p14="http://schemas.microsoft.com/office/powerpoint/2010/main" val="1198264660"/>
              </p:ext>
            </p:extLst>
          </p:nvPr>
        </p:nvGraphicFramePr>
        <p:xfrm>
          <a:off x="0" y="0"/>
          <a:ext cx="9144000" cy="3824288"/>
        </p:xfrm>
        <a:graphic>
          <a:graphicData uri="http://schemas.openxmlformats.org/presentationml/2006/ole">
            <mc:AlternateContent xmlns:mc="http://schemas.openxmlformats.org/markup-compatibility/2006">
              <mc:Choice xmlns:v="urn:schemas-microsoft-com:vml" Requires="v">
                <p:oleObj r:id="rId2" imgW="15288840" imgH="6399720" progId="">
                  <p:embed/>
                </p:oleObj>
              </mc:Choice>
              <mc:Fallback>
                <p:oleObj r:id="rId2" imgW="15288840" imgH="6399720" progId="">
                  <p:embed/>
                  <p:pic>
                    <p:nvPicPr>
                      <p:cNvPr id="6" name="Object 5">
                        <a:extLst>
                          <a:ext uri="{FF2B5EF4-FFF2-40B4-BE49-F238E27FC236}">
                            <a16:creationId xmlns:a16="http://schemas.microsoft.com/office/drawing/2014/main" id="{347CC35C-B204-30A0-D218-0DCE23F89CFE}"/>
                          </a:ext>
                        </a:extLst>
                      </p:cNvPr>
                      <p:cNvPicPr/>
                      <p:nvPr/>
                    </p:nvPicPr>
                    <p:blipFill>
                      <a:blip r:embed="rId3"/>
                      <a:stretch>
                        <a:fillRect/>
                      </a:stretch>
                    </p:blipFill>
                    <p:spPr>
                      <a:xfrm>
                        <a:off x="0" y="0"/>
                        <a:ext cx="9144000" cy="3824288"/>
                      </a:xfrm>
                      <a:prstGeom prst="rect">
                        <a:avLst/>
                      </a:prstGeom>
                    </p:spPr>
                  </p:pic>
                </p:oleObj>
              </mc:Fallback>
            </mc:AlternateContent>
          </a:graphicData>
        </a:graphic>
      </p:graphicFrame>
      <p:sp>
        <p:nvSpPr>
          <p:cNvPr id="7" name="Rectangle 1">
            <a:extLst>
              <a:ext uri="{FF2B5EF4-FFF2-40B4-BE49-F238E27FC236}">
                <a16:creationId xmlns:a16="http://schemas.microsoft.com/office/drawing/2014/main" id="{010D5DA7-36BD-564D-4B43-1B9F3AD7DDAD}"/>
              </a:ext>
            </a:extLst>
          </p:cNvPr>
          <p:cNvSpPr>
            <a:spLocks noChangeArrowheads="1"/>
          </p:cNvSpPr>
          <p:nvPr/>
        </p:nvSpPr>
        <p:spPr bwMode="auto">
          <a:xfrm>
            <a:off x="3923928" y="212449"/>
            <a:ext cx="5040560" cy="1077218"/>
          </a:xfrm>
          <a:prstGeom prst="rect">
            <a:avLst/>
          </a:prstGeom>
          <a:solidFill>
            <a:schemeClr val="tx2">
              <a:alpha val="36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1600" b="1" dirty="0">
                <a:solidFill>
                  <a:schemeClr val="bg1"/>
                </a:solidFill>
                <a:latin typeface="Arial" pitchFamily="34" charset="0"/>
                <a:ea typeface="Times New Roman" pitchFamily="18" charset="0"/>
              </a:rPr>
              <a:t>This work is based on the research supported by the South African Research Chairs Initiative of the Department of Science and Innovation and the National Research Foundation of South Africa. </a:t>
            </a:r>
            <a:endParaRPr lang="en-US" sz="2800" b="1" dirty="0">
              <a:solidFill>
                <a:schemeClr val="bg1"/>
              </a:solidFill>
              <a:latin typeface="Arial" pitchFamily="34" charset="0"/>
            </a:endParaRPr>
          </a:p>
        </p:txBody>
      </p:sp>
      <p:sp>
        <p:nvSpPr>
          <p:cNvPr id="2" name="Rectangle 1">
            <a:extLst>
              <a:ext uri="{FF2B5EF4-FFF2-40B4-BE49-F238E27FC236}">
                <a16:creationId xmlns:a16="http://schemas.microsoft.com/office/drawing/2014/main" id="{4841CBAB-2BD5-3C8A-B0BE-DF942C13F659}"/>
              </a:ext>
            </a:extLst>
          </p:cNvPr>
          <p:cNvSpPr/>
          <p:nvPr/>
        </p:nvSpPr>
        <p:spPr>
          <a:xfrm>
            <a:off x="179512" y="1402346"/>
            <a:ext cx="2265099" cy="2251327"/>
          </a:xfrm>
          <a:prstGeom prst="rect">
            <a:avLst/>
          </a:prstGeom>
          <a:solidFill>
            <a:srgbClr val="00153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FFCD461-3854-3543-EE86-8017ED2C636B}"/>
              </a:ext>
            </a:extLst>
          </p:cNvPr>
          <p:cNvSpPr txBox="1"/>
          <p:nvPr/>
        </p:nvSpPr>
        <p:spPr>
          <a:xfrm>
            <a:off x="179512" y="2049691"/>
            <a:ext cx="2265099" cy="523220"/>
          </a:xfrm>
          <a:prstGeom prst="rect">
            <a:avLst/>
          </a:prstGeom>
          <a:solidFill>
            <a:srgbClr val="00153E"/>
          </a:solidFill>
        </p:spPr>
        <p:txBody>
          <a:bodyPr wrap="square" rtlCol="0">
            <a:spAutoFit/>
          </a:bodyPr>
          <a:lstStyle/>
          <a:p>
            <a:pPr algn="ctr"/>
            <a:r>
              <a:rPr lang="en-US" sz="2800" b="1" dirty="0">
                <a:solidFill>
                  <a:schemeClr val="bg1"/>
                </a:solidFill>
              </a:rPr>
              <a:t>Siyabonga</a:t>
            </a:r>
            <a:endParaRPr lang="en-US" sz="2800" dirty="0">
              <a:solidFill>
                <a:schemeClr val="bg1"/>
              </a:solidFill>
            </a:endParaRPr>
          </a:p>
        </p:txBody>
      </p:sp>
      <p:pic>
        <p:nvPicPr>
          <p:cNvPr id="3" name="Picture 2">
            <a:extLst>
              <a:ext uri="{FF2B5EF4-FFF2-40B4-BE49-F238E27FC236}">
                <a16:creationId xmlns:a16="http://schemas.microsoft.com/office/drawing/2014/main" id="{6EA4B02C-74E0-C9C9-EED9-38FB189F6259}"/>
              </a:ext>
            </a:extLst>
          </p:cNvPr>
          <p:cNvPicPr/>
          <p:nvPr/>
        </p:nvPicPr>
        <p:blipFill rotWithShape="1">
          <a:blip r:embed="rId4"/>
          <a:srcRect l="35336" t="40894" r="55309" b="38302"/>
          <a:stretch/>
        </p:blipFill>
        <p:spPr>
          <a:xfrm>
            <a:off x="33408" y="4515966"/>
            <a:ext cx="1010200" cy="576065"/>
          </a:xfrm>
          <a:prstGeom prst="rect">
            <a:avLst/>
          </a:prstGeom>
          <a:ln>
            <a:noFill/>
          </a:ln>
        </p:spPr>
      </p:pic>
      <p:pic>
        <p:nvPicPr>
          <p:cNvPr id="4" name="Picture 3">
            <a:extLst>
              <a:ext uri="{FF2B5EF4-FFF2-40B4-BE49-F238E27FC236}">
                <a16:creationId xmlns:a16="http://schemas.microsoft.com/office/drawing/2014/main" id="{DA64E38C-9B52-11FD-4DAC-64F3084C2A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grpSp>
        <p:nvGrpSpPr>
          <p:cNvPr id="13" name="Group 12">
            <a:extLst>
              <a:ext uri="{FF2B5EF4-FFF2-40B4-BE49-F238E27FC236}">
                <a16:creationId xmlns:a16="http://schemas.microsoft.com/office/drawing/2014/main" id="{75B729F8-F071-1B50-E1DB-2E8E71EAB301}"/>
              </a:ext>
            </a:extLst>
          </p:cNvPr>
          <p:cNvGrpSpPr/>
          <p:nvPr/>
        </p:nvGrpSpPr>
        <p:grpSpPr>
          <a:xfrm>
            <a:off x="5254043" y="1356559"/>
            <a:ext cx="2380329" cy="2400836"/>
            <a:chOff x="5071991" y="1349116"/>
            <a:chExt cx="2380329" cy="2400836"/>
          </a:xfrm>
        </p:grpSpPr>
        <p:sp>
          <p:nvSpPr>
            <p:cNvPr id="12" name="Rectangle 11">
              <a:extLst>
                <a:ext uri="{FF2B5EF4-FFF2-40B4-BE49-F238E27FC236}">
                  <a16:creationId xmlns:a16="http://schemas.microsoft.com/office/drawing/2014/main" id="{DD38748E-61A9-1F95-A73F-0FB958576BB0}"/>
                </a:ext>
              </a:extLst>
            </p:cNvPr>
            <p:cNvSpPr/>
            <p:nvPr/>
          </p:nvSpPr>
          <p:spPr>
            <a:xfrm>
              <a:off x="5071991" y="1349116"/>
              <a:ext cx="2380329" cy="24008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28" name="Picture 4" descr="National Research Foundation (South Africa) - Wikipedia">
              <a:extLst>
                <a:ext uri="{FF2B5EF4-FFF2-40B4-BE49-F238E27FC236}">
                  <a16:creationId xmlns:a16="http://schemas.microsoft.com/office/drawing/2014/main" id="{C1CAB5E2-5D09-598A-1EC9-D671801AB1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4687" y="2242741"/>
              <a:ext cx="2231186" cy="751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C8BAB73-8A04-68F9-11A2-3F8FBEDB8F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8104" y="1394181"/>
              <a:ext cx="1440160" cy="808684"/>
            </a:xfrm>
            <a:prstGeom prst="rect">
              <a:avLst/>
            </a:prstGeom>
          </p:spPr>
        </p:pic>
      </p:grpSp>
      <p:pic>
        <p:nvPicPr>
          <p:cNvPr id="10" name="Picture 9">
            <a:extLst>
              <a:ext uri="{FF2B5EF4-FFF2-40B4-BE49-F238E27FC236}">
                <a16:creationId xmlns:a16="http://schemas.microsoft.com/office/drawing/2014/main" id="{7987E50E-D05B-C524-1277-97A0A74F03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6096" y="2995335"/>
            <a:ext cx="2049370" cy="764972"/>
          </a:xfrm>
          <a:prstGeom prst="rect">
            <a:avLst/>
          </a:prstGeom>
        </p:spPr>
      </p:pic>
    </p:spTree>
    <p:extLst>
      <p:ext uri="{BB962C8B-B14F-4D97-AF65-F5344CB8AC3E}">
        <p14:creationId xmlns:p14="http://schemas.microsoft.com/office/powerpoint/2010/main" val="1489218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5E190-70E3-3088-422F-1DB06FBC03B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871C9A0-8E2D-1EB1-9775-5F483F6788CB}"/>
              </a:ext>
            </a:extLst>
          </p:cNvPr>
          <p:cNvSpPr>
            <a:spLocks noGrp="1"/>
          </p:cNvSpPr>
          <p:nvPr>
            <p:ph type="sldNum" sz="quarter" idx="12"/>
          </p:nvPr>
        </p:nvSpPr>
        <p:spPr>
          <a:xfrm>
            <a:off x="8820472" y="4752232"/>
            <a:ext cx="755103" cy="273844"/>
          </a:xfrm>
        </p:spPr>
        <p:txBody>
          <a:bodyPr/>
          <a:lstStyle/>
          <a:p>
            <a:fld id="{7A7388AF-5871-411C-8AC2-D2D8F5469041}" type="slidenum">
              <a:rPr lang="en-ZA" smtClean="0"/>
              <a:t>16</a:t>
            </a:fld>
            <a:endParaRPr lang="en-ZA" dirty="0"/>
          </a:p>
        </p:txBody>
      </p:sp>
      <p:sp>
        <p:nvSpPr>
          <p:cNvPr id="2" name="Rectangle: Rounded Corners 1">
            <a:extLst>
              <a:ext uri="{FF2B5EF4-FFF2-40B4-BE49-F238E27FC236}">
                <a16:creationId xmlns:a16="http://schemas.microsoft.com/office/drawing/2014/main" id="{A37CAD57-679D-B3B4-86A9-D19FC8D9222F}"/>
              </a:ext>
            </a:extLst>
          </p:cNvPr>
          <p:cNvSpPr/>
          <p:nvPr/>
        </p:nvSpPr>
        <p:spPr>
          <a:xfrm>
            <a:off x="162000" y="89569"/>
            <a:ext cx="8820000"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62ABA96-2F10-6415-892B-234D6CE6F2CD}"/>
              </a:ext>
            </a:extLst>
          </p:cNvPr>
          <p:cNvSpPr txBox="1"/>
          <p:nvPr/>
        </p:nvSpPr>
        <p:spPr>
          <a:xfrm>
            <a:off x="278014" y="78479"/>
            <a:ext cx="1531188"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Introduction</a:t>
            </a:r>
          </a:p>
        </p:txBody>
      </p:sp>
      <p:sp>
        <p:nvSpPr>
          <p:cNvPr id="4" name="TextBox 3">
            <a:extLst>
              <a:ext uri="{FF2B5EF4-FFF2-40B4-BE49-F238E27FC236}">
                <a16:creationId xmlns:a16="http://schemas.microsoft.com/office/drawing/2014/main" id="{85DD82D0-F698-CE8F-5F89-9D416E315996}"/>
              </a:ext>
            </a:extLst>
          </p:cNvPr>
          <p:cNvSpPr txBox="1"/>
          <p:nvPr/>
        </p:nvSpPr>
        <p:spPr>
          <a:xfrm>
            <a:off x="380162" y="492809"/>
            <a:ext cx="7951632" cy="2585323"/>
          </a:xfrm>
          <a:prstGeom prst="rect">
            <a:avLst/>
          </a:prstGeom>
          <a:noFill/>
        </p:spPr>
        <p:txBody>
          <a:bodyPr wrap="square" rtlCol="0">
            <a:spAutoFit/>
          </a:bodyPr>
          <a:lstStyle/>
          <a:p>
            <a:pPr marL="285750" indent="-285750" algn="just" fontAlgn="t">
              <a:lnSpc>
                <a:spcPct val="150000"/>
              </a:lnSpc>
              <a:buFont typeface="Wingdings" panose="05000000000000000000" pitchFamily="2" charset="2"/>
              <a:buChar char="q"/>
            </a:pPr>
            <a:r>
              <a:rPr lang="en-ZA" sz="1200" b="1" dirty="0">
                <a:solidFill>
                  <a:srgbClr val="002060"/>
                </a:solidFill>
              </a:rPr>
              <a:t>Problem Context</a:t>
            </a:r>
          </a:p>
          <a:p>
            <a:pPr marL="742950" lvl="1" indent="-285750" algn="just" fontAlgn="t">
              <a:lnSpc>
                <a:spcPct val="150000"/>
              </a:lnSpc>
              <a:buFont typeface="Wingdings" panose="05000000000000000000" pitchFamily="2" charset="2"/>
              <a:buChar char="§"/>
            </a:pPr>
            <a:r>
              <a:rPr lang="en-ZA" sz="1200" dirty="0">
                <a:solidFill>
                  <a:srgbClr val="002060"/>
                </a:solidFill>
              </a:rPr>
              <a:t>Increasing NOₓ (NO, and NO</a:t>
            </a:r>
            <a:r>
              <a:rPr lang="en-ZA" sz="1200" baseline="-40000" dirty="0">
                <a:solidFill>
                  <a:srgbClr val="002060"/>
                </a:solidFill>
              </a:rPr>
              <a:t>2</a:t>
            </a:r>
            <a:r>
              <a:rPr lang="en-ZA" sz="1200" dirty="0">
                <a:solidFill>
                  <a:srgbClr val="002060"/>
                </a:solidFill>
              </a:rPr>
              <a:t>) emissions with severe impact on: Air quality, environment and human health, and medical diagnostics</a:t>
            </a:r>
          </a:p>
          <a:p>
            <a:pPr marL="742950" lvl="1" indent="-285750" algn="just" fontAlgn="t">
              <a:lnSpc>
                <a:spcPct val="150000"/>
              </a:lnSpc>
              <a:buFont typeface="Wingdings" panose="05000000000000000000" pitchFamily="2" charset="2"/>
              <a:buChar char="§"/>
            </a:pPr>
            <a:r>
              <a:rPr lang="en-ZA" sz="1200" dirty="0">
                <a:solidFill>
                  <a:srgbClr val="002060"/>
                </a:solidFill>
              </a:rPr>
              <a:t>Demand for real-time, ultra-sensitive, low-cost monitoring technologies</a:t>
            </a:r>
          </a:p>
          <a:p>
            <a:pPr marL="742950" lvl="1" indent="-285750" algn="just" fontAlgn="t">
              <a:lnSpc>
                <a:spcPct val="150000"/>
              </a:lnSpc>
              <a:buFont typeface="Wingdings" panose="05000000000000000000" pitchFamily="2" charset="2"/>
              <a:buChar char="§"/>
            </a:pPr>
            <a:endParaRPr lang="en-ZA" sz="1200" dirty="0">
              <a:solidFill>
                <a:srgbClr val="002060"/>
              </a:solidFill>
            </a:endParaRPr>
          </a:p>
          <a:p>
            <a:pPr marL="742950" lvl="1" indent="-285750" algn="just" fontAlgn="t">
              <a:lnSpc>
                <a:spcPct val="150000"/>
              </a:lnSpc>
              <a:buFont typeface="Wingdings" panose="05000000000000000000" pitchFamily="2" charset="2"/>
              <a:buChar char="§"/>
            </a:pPr>
            <a:endParaRPr lang="en-ZA" sz="1200" dirty="0">
              <a:solidFill>
                <a:srgbClr val="002060"/>
              </a:solidFill>
            </a:endParaRPr>
          </a:p>
          <a:p>
            <a:pPr marL="742950" lvl="1" indent="-285750" algn="just" fontAlgn="t">
              <a:lnSpc>
                <a:spcPct val="150000"/>
              </a:lnSpc>
              <a:buFont typeface="Wingdings" panose="05000000000000000000" pitchFamily="2" charset="2"/>
              <a:buChar char="§"/>
            </a:pPr>
            <a:endParaRPr lang="en-ZA" sz="1200" dirty="0">
              <a:solidFill>
                <a:srgbClr val="002060"/>
              </a:solidFill>
            </a:endParaRPr>
          </a:p>
          <a:p>
            <a:pPr marL="742950" lvl="1" indent="-285750" algn="just" fontAlgn="t">
              <a:lnSpc>
                <a:spcPct val="150000"/>
              </a:lnSpc>
              <a:buFont typeface="Wingdings" panose="05000000000000000000" pitchFamily="2" charset="2"/>
              <a:buChar char="§"/>
            </a:pPr>
            <a:endParaRPr lang="en-ZA" sz="1200" dirty="0">
              <a:solidFill>
                <a:srgbClr val="002060"/>
              </a:solidFill>
            </a:endParaRPr>
          </a:p>
          <a:p>
            <a:pPr lvl="1" algn="just" fontAlgn="t">
              <a:lnSpc>
                <a:spcPct val="150000"/>
              </a:lnSpc>
            </a:pPr>
            <a:endParaRPr lang="en-ZA" sz="1200" dirty="0">
              <a:solidFill>
                <a:srgbClr val="002060"/>
              </a:solidFill>
            </a:endParaRPr>
          </a:p>
        </p:txBody>
      </p:sp>
      <p:grpSp>
        <p:nvGrpSpPr>
          <p:cNvPr id="19" name="Group 18">
            <a:extLst>
              <a:ext uri="{FF2B5EF4-FFF2-40B4-BE49-F238E27FC236}">
                <a16:creationId xmlns:a16="http://schemas.microsoft.com/office/drawing/2014/main" id="{EDB37464-BCE6-B279-84AA-21CCD1F4B4D1}"/>
              </a:ext>
            </a:extLst>
          </p:cNvPr>
          <p:cNvGrpSpPr/>
          <p:nvPr/>
        </p:nvGrpSpPr>
        <p:grpSpPr>
          <a:xfrm>
            <a:off x="116265" y="3385561"/>
            <a:ext cx="8640000" cy="1764000"/>
            <a:chOff x="478391" y="1248161"/>
            <a:chExt cx="8186438" cy="1322675"/>
          </a:xfrm>
        </p:grpSpPr>
        <p:sp>
          <p:nvSpPr>
            <p:cNvPr id="14" name="TextBox 13">
              <a:extLst>
                <a:ext uri="{FF2B5EF4-FFF2-40B4-BE49-F238E27FC236}">
                  <a16:creationId xmlns:a16="http://schemas.microsoft.com/office/drawing/2014/main" id="{0DB08C8F-3100-5E6A-3923-48D113737C07}"/>
                </a:ext>
              </a:extLst>
            </p:cNvPr>
            <p:cNvSpPr txBox="1"/>
            <p:nvPr/>
          </p:nvSpPr>
          <p:spPr>
            <a:xfrm>
              <a:off x="1304056" y="2324615"/>
              <a:ext cx="6559809" cy="246221"/>
            </a:xfrm>
            <a:prstGeom prst="rect">
              <a:avLst/>
            </a:prstGeom>
            <a:noFill/>
          </p:spPr>
          <p:txBody>
            <a:bodyPr wrap="none" rtlCol="0">
              <a:spAutoFit/>
            </a:bodyPr>
            <a:lstStyle/>
            <a:p>
              <a:r>
                <a:rPr lang="en-ZA" sz="1000" b="1" dirty="0">
                  <a:solidFill>
                    <a:srgbClr val="FF0000"/>
                  </a:solidFill>
                </a:rPr>
                <a:t>Nox Emission: Automotive, Metallurgy, Energy production, Cement manufacturing, and </a:t>
              </a:r>
              <a:r>
                <a:rPr lang="en-ZA" sz="1000" b="1" dirty="0" err="1">
                  <a:solidFill>
                    <a:srgbClr val="FF0000"/>
                  </a:solidFill>
                </a:rPr>
                <a:t>FeNO</a:t>
              </a:r>
              <a:r>
                <a:rPr lang="en-ZA" sz="1000" b="1" dirty="0">
                  <a:solidFill>
                    <a:srgbClr val="FF0000"/>
                  </a:solidFill>
                </a:rPr>
                <a:t> biomarker.</a:t>
              </a:r>
            </a:p>
          </p:txBody>
        </p:sp>
        <p:grpSp>
          <p:nvGrpSpPr>
            <p:cNvPr id="17" name="Group 16">
              <a:extLst>
                <a:ext uri="{FF2B5EF4-FFF2-40B4-BE49-F238E27FC236}">
                  <a16:creationId xmlns:a16="http://schemas.microsoft.com/office/drawing/2014/main" id="{E35C37DC-14AE-78E3-4655-B4CDD5B5306A}"/>
                </a:ext>
              </a:extLst>
            </p:cNvPr>
            <p:cNvGrpSpPr/>
            <p:nvPr/>
          </p:nvGrpSpPr>
          <p:grpSpPr>
            <a:xfrm>
              <a:off x="478391" y="1248161"/>
              <a:ext cx="8186438" cy="1081439"/>
              <a:chOff x="415670" y="1139749"/>
              <a:chExt cx="8186438" cy="1081439"/>
            </a:xfrm>
          </p:grpSpPr>
          <p:pic>
            <p:nvPicPr>
              <p:cNvPr id="20" name="Picture 19">
                <a:extLst>
                  <a:ext uri="{FF2B5EF4-FFF2-40B4-BE49-F238E27FC236}">
                    <a16:creationId xmlns:a16="http://schemas.microsoft.com/office/drawing/2014/main" id="{DC9A5905-27B5-BC66-B583-52CB1599D530}"/>
                  </a:ext>
                </a:extLst>
              </p:cNvPr>
              <p:cNvPicPr>
                <a:picLocks noChangeAspect="1"/>
              </p:cNvPicPr>
              <p:nvPr/>
            </p:nvPicPr>
            <p:blipFill>
              <a:blip r:embed="rId3"/>
              <a:stretch>
                <a:fillRect/>
              </a:stretch>
            </p:blipFill>
            <p:spPr>
              <a:xfrm>
                <a:off x="415670" y="1139749"/>
                <a:ext cx="1592495" cy="1080000"/>
              </a:xfrm>
              <a:prstGeom prst="rect">
                <a:avLst/>
              </a:prstGeom>
            </p:spPr>
          </p:pic>
          <p:pic>
            <p:nvPicPr>
              <p:cNvPr id="22" name="Picture 21">
                <a:extLst>
                  <a:ext uri="{FF2B5EF4-FFF2-40B4-BE49-F238E27FC236}">
                    <a16:creationId xmlns:a16="http://schemas.microsoft.com/office/drawing/2014/main" id="{9179A8AB-ECB9-0191-FBE9-38AE51E85F9D}"/>
                  </a:ext>
                </a:extLst>
              </p:cNvPr>
              <p:cNvPicPr>
                <a:picLocks noChangeAspect="1"/>
              </p:cNvPicPr>
              <p:nvPr/>
            </p:nvPicPr>
            <p:blipFill>
              <a:blip r:embed="rId4"/>
              <a:stretch>
                <a:fillRect/>
              </a:stretch>
            </p:blipFill>
            <p:spPr>
              <a:xfrm>
                <a:off x="2008165" y="1141188"/>
                <a:ext cx="1882035" cy="1080000"/>
              </a:xfrm>
              <a:prstGeom prst="rect">
                <a:avLst/>
              </a:prstGeom>
            </p:spPr>
          </p:pic>
          <p:pic>
            <p:nvPicPr>
              <p:cNvPr id="24" name="Picture 23">
                <a:extLst>
                  <a:ext uri="{FF2B5EF4-FFF2-40B4-BE49-F238E27FC236}">
                    <a16:creationId xmlns:a16="http://schemas.microsoft.com/office/drawing/2014/main" id="{27F27859-A6FC-3AD1-C666-236E9445D2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4466" y="1165647"/>
                <a:ext cx="1649752" cy="100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1831B91B-F6CA-53A8-A55D-7A2BC97B984D}"/>
                  </a:ext>
                </a:extLst>
              </p:cNvPr>
              <p:cNvPicPr>
                <a:picLocks noChangeAspect="1"/>
              </p:cNvPicPr>
              <p:nvPr/>
            </p:nvPicPr>
            <p:blipFill>
              <a:blip r:embed="rId6"/>
              <a:stretch>
                <a:fillRect/>
              </a:stretch>
            </p:blipFill>
            <p:spPr>
              <a:xfrm>
                <a:off x="7467139" y="1166701"/>
                <a:ext cx="1134969" cy="97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Picture 15">
                <a:extLst>
                  <a:ext uri="{FF2B5EF4-FFF2-40B4-BE49-F238E27FC236}">
                    <a16:creationId xmlns:a16="http://schemas.microsoft.com/office/drawing/2014/main" id="{C9D96394-756B-BE7D-F1CD-6EC35C7D323D}"/>
                  </a:ext>
                </a:extLst>
              </p:cNvPr>
              <p:cNvPicPr>
                <a:picLocks noChangeAspect="1"/>
              </p:cNvPicPr>
              <p:nvPr/>
            </p:nvPicPr>
            <p:blipFill>
              <a:blip r:embed="rId7"/>
              <a:stretch>
                <a:fillRect/>
              </a:stretch>
            </p:blipFill>
            <p:spPr>
              <a:xfrm>
                <a:off x="5586499" y="1165647"/>
                <a:ext cx="1832977" cy="100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grpSp>
      <p:sp>
        <p:nvSpPr>
          <p:cNvPr id="7" name="TextBox 6">
            <a:extLst>
              <a:ext uri="{FF2B5EF4-FFF2-40B4-BE49-F238E27FC236}">
                <a16:creationId xmlns:a16="http://schemas.microsoft.com/office/drawing/2014/main" id="{254CD8A0-9191-01E0-1B33-0F80606655DC}"/>
              </a:ext>
            </a:extLst>
          </p:cNvPr>
          <p:cNvSpPr txBox="1"/>
          <p:nvPr/>
        </p:nvSpPr>
        <p:spPr>
          <a:xfrm>
            <a:off x="386526" y="1640377"/>
            <a:ext cx="4789714" cy="1200329"/>
          </a:xfrm>
          <a:prstGeom prst="rect">
            <a:avLst/>
          </a:prstGeom>
          <a:noFill/>
        </p:spPr>
        <p:txBody>
          <a:bodyPr wrap="square">
            <a:spAutoFit/>
          </a:bodyPr>
          <a:lstStyle/>
          <a:p>
            <a:pPr marL="285750" marR="0" lvl="0" indent="-285750" algn="just" defTabSz="914400" rtl="0" eaLnBrk="1" fontAlgn="t" latinLnBrk="0" hangingPunct="1">
              <a:lnSpc>
                <a:spcPct val="150000"/>
              </a:lnSpc>
              <a:spcBef>
                <a:spcPts val="0"/>
              </a:spcBef>
              <a:spcAft>
                <a:spcPts val="0"/>
              </a:spcAft>
              <a:buClrTx/>
              <a:buSzTx/>
              <a:buFont typeface="Wingdings" panose="05000000000000000000" pitchFamily="2" charset="2"/>
              <a:buChar char="q"/>
              <a:tabLst/>
              <a:defRPr/>
            </a:pPr>
            <a:r>
              <a:rPr kumimoji="0" lang="en-ZA" sz="1200" b="1" i="0" u="none" strike="noStrike" kern="1200" cap="none" spc="0" normalizeH="0" baseline="0" noProof="0" dirty="0">
                <a:ln>
                  <a:noFill/>
                </a:ln>
                <a:solidFill>
                  <a:srgbClr val="002060"/>
                </a:solidFill>
                <a:effectLst/>
                <a:uLnTx/>
                <a:uFillTx/>
                <a:latin typeface="Arial"/>
                <a:ea typeface="+mn-ea"/>
                <a:cs typeface="+mn-cs"/>
              </a:rPr>
              <a:t>Limitations of Current Sensors</a:t>
            </a:r>
          </a:p>
          <a:p>
            <a:pPr marL="742950" marR="0" lvl="1" indent="-285750"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02060"/>
                </a:solidFill>
                <a:effectLst/>
                <a:uLnTx/>
                <a:uFillTx/>
                <a:latin typeface="Arial"/>
                <a:ea typeface="+mn-ea"/>
                <a:cs typeface="+mn-cs"/>
              </a:rPr>
              <a:t>Poor sensitivity</a:t>
            </a:r>
          </a:p>
          <a:p>
            <a:pPr marL="742950" marR="0" lvl="1" indent="-285750"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02060"/>
                </a:solidFill>
                <a:effectLst/>
                <a:uLnTx/>
                <a:uFillTx/>
                <a:latin typeface="Arial"/>
                <a:ea typeface="+mn-ea"/>
                <a:cs typeface="+mn-cs"/>
              </a:rPr>
              <a:t>humidity interference</a:t>
            </a:r>
          </a:p>
          <a:p>
            <a:pPr marL="742950" marR="0" lvl="1" indent="-285750"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02060"/>
                </a:solidFill>
                <a:effectLst/>
                <a:uLnTx/>
                <a:uFillTx/>
                <a:latin typeface="Arial"/>
                <a:ea typeface="+mn-ea"/>
                <a:cs typeface="+mn-cs"/>
              </a:rPr>
              <a:t>High operating temperature</a:t>
            </a:r>
          </a:p>
        </p:txBody>
      </p:sp>
      <p:sp>
        <p:nvSpPr>
          <p:cNvPr id="10" name="TextBox 9">
            <a:extLst>
              <a:ext uri="{FF2B5EF4-FFF2-40B4-BE49-F238E27FC236}">
                <a16:creationId xmlns:a16="http://schemas.microsoft.com/office/drawing/2014/main" id="{C77611E4-1E6F-5281-3F51-29AB7318C25C}"/>
              </a:ext>
            </a:extLst>
          </p:cNvPr>
          <p:cNvSpPr txBox="1"/>
          <p:nvPr/>
        </p:nvSpPr>
        <p:spPr>
          <a:xfrm>
            <a:off x="25903" y="2869214"/>
            <a:ext cx="8660149" cy="369332"/>
          </a:xfrm>
          <a:prstGeom prst="rect">
            <a:avLst/>
          </a:prstGeom>
          <a:noFill/>
        </p:spPr>
        <p:txBody>
          <a:bodyPr wrap="square">
            <a:spAutoFit/>
          </a:bodyPr>
          <a:lstStyle/>
          <a:p>
            <a:pPr marL="0" marR="0" lvl="0" indent="0" algn="just" defTabSz="914400" rtl="0" eaLnBrk="1" fontAlgn="t" latinLnBrk="0" hangingPunct="1">
              <a:lnSpc>
                <a:spcPct val="15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0000"/>
                </a:solidFill>
                <a:effectLst/>
                <a:uLnTx/>
                <a:uFillTx/>
                <a:latin typeface="Arial"/>
                <a:ea typeface="+mn-ea"/>
                <a:cs typeface="+mn-cs"/>
              </a:rPr>
              <a:t>AIM: Develop a low-power, highly sensitive (ppb-level) NOₓ sensor  </a:t>
            </a:r>
            <a:r>
              <a:rPr kumimoji="0" lang="en-ZA" sz="1200" b="0" i="0" u="none" strike="noStrike" kern="1200" cap="none" spc="0" normalizeH="0" baseline="0" noProof="0" dirty="0">
                <a:ln>
                  <a:noFill/>
                </a:ln>
                <a:solidFill>
                  <a:srgbClr val="002060"/>
                </a:solidFill>
                <a:effectLst/>
                <a:uLnTx/>
                <a:uFillTx/>
                <a:latin typeface="Arial"/>
                <a:ea typeface="+mn-ea"/>
                <a:cs typeface="+mn-cs"/>
              </a:rPr>
              <a:t>Noble metal-sensitized Co</a:t>
            </a:r>
            <a:r>
              <a:rPr kumimoji="0" lang="en-ZA" sz="1200" b="0" i="0" u="none" strike="noStrike" kern="1200" cap="none" spc="0" normalizeH="0" baseline="-40000" noProof="0" dirty="0">
                <a:ln>
                  <a:noFill/>
                </a:ln>
                <a:solidFill>
                  <a:srgbClr val="002060"/>
                </a:solidFill>
                <a:effectLst/>
                <a:uLnTx/>
                <a:uFillTx/>
                <a:latin typeface="Arial"/>
                <a:ea typeface="+mn-ea"/>
                <a:cs typeface="+mn-cs"/>
              </a:rPr>
              <a:t>3</a:t>
            </a:r>
            <a:r>
              <a:rPr kumimoji="0" lang="en-ZA" sz="1200" b="0" i="0" u="none" strike="noStrike" kern="1200" cap="none" spc="0" normalizeH="0" baseline="0" noProof="0" dirty="0">
                <a:ln>
                  <a:noFill/>
                </a:ln>
                <a:solidFill>
                  <a:srgbClr val="002060"/>
                </a:solidFill>
                <a:effectLst/>
                <a:uLnTx/>
                <a:uFillTx/>
                <a:latin typeface="Arial"/>
                <a:ea typeface="+mn-ea"/>
                <a:cs typeface="+mn-cs"/>
              </a:rPr>
              <a:t>O</a:t>
            </a:r>
            <a:r>
              <a:rPr kumimoji="0" lang="en-ZA" sz="1200" b="0" i="0" u="none" strike="noStrike" kern="1200" cap="none" spc="0" normalizeH="0" baseline="-40000" noProof="0" dirty="0">
                <a:ln>
                  <a:noFill/>
                </a:ln>
                <a:solidFill>
                  <a:srgbClr val="002060"/>
                </a:solidFill>
                <a:effectLst/>
                <a:uLnTx/>
                <a:uFillTx/>
                <a:latin typeface="Arial"/>
                <a:ea typeface="+mn-ea"/>
                <a:cs typeface="+mn-cs"/>
              </a:rPr>
              <a:t>4</a:t>
            </a:r>
            <a:r>
              <a:rPr kumimoji="0" lang="en-ZA" sz="1200" b="0" i="0" u="none" strike="noStrike" kern="1200" cap="none" spc="0" normalizeH="0" baseline="0" noProof="0" dirty="0">
                <a:ln>
                  <a:noFill/>
                </a:ln>
                <a:solidFill>
                  <a:srgbClr val="002060"/>
                </a:solidFill>
                <a:effectLst/>
                <a:uLnTx/>
                <a:uFillTx/>
                <a:latin typeface="Arial"/>
                <a:ea typeface="+mn-ea"/>
                <a:cs typeface="+mn-cs"/>
              </a:rPr>
              <a:t>/NiTiO</a:t>
            </a:r>
            <a:r>
              <a:rPr kumimoji="0" lang="en-ZA" sz="1200" b="0" i="0" u="none" strike="noStrike" kern="1200" cap="none" spc="0" normalizeH="0" baseline="-40000" noProof="0" dirty="0">
                <a:ln>
                  <a:noFill/>
                </a:ln>
                <a:solidFill>
                  <a:srgbClr val="002060"/>
                </a:solidFill>
                <a:effectLst/>
                <a:uLnTx/>
                <a:uFillTx/>
                <a:latin typeface="Arial"/>
                <a:ea typeface="+mn-ea"/>
                <a:cs typeface="+mn-cs"/>
              </a:rPr>
              <a:t>3</a:t>
            </a:r>
            <a:r>
              <a:rPr kumimoji="0" lang="en-ZA" sz="1200" b="0" i="0" u="none" strike="noStrike" kern="1200" cap="none" spc="0" normalizeH="0" baseline="0" noProof="0" dirty="0">
                <a:ln>
                  <a:noFill/>
                </a:ln>
                <a:solidFill>
                  <a:srgbClr val="002060"/>
                </a:solidFill>
                <a:effectLst/>
                <a:uLnTx/>
                <a:uFillTx/>
                <a:latin typeface="Arial"/>
                <a:ea typeface="+mn-ea"/>
                <a:cs typeface="+mn-cs"/>
              </a:rPr>
              <a:t> heterojunctions</a:t>
            </a:r>
          </a:p>
        </p:txBody>
      </p:sp>
    </p:spTree>
    <p:extLst>
      <p:ext uri="{BB962C8B-B14F-4D97-AF65-F5344CB8AC3E}">
        <p14:creationId xmlns:p14="http://schemas.microsoft.com/office/powerpoint/2010/main" val="373615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C8331-ADFF-34B4-ED45-97009199A43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C0F2E2-C824-8600-4846-49D26DDD4987}"/>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17</a:t>
            </a:fld>
            <a:endParaRPr lang="en-ZA" dirty="0"/>
          </a:p>
        </p:txBody>
      </p:sp>
      <p:sp>
        <p:nvSpPr>
          <p:cNvPr id="2" name="Rectangle: Rounded Corners 1">
            <a:extLst>
              <a:ext uri="{FF2B5EF4-FFF2-40B4-BE49-F238E27FC236}">
                <a16:creationId xmlns:a16="http://schemas.microsoft.com/office/drawing/2014/main" id="{EA6E0867-3AF3-176F-9283-34ABD6E93F68}"/>
              </a:ext>
            </a:extLst>
          </p:cNvPr>
          <p:cNvSpPr/>
          <p:nvPr/>
        </p:nvSpPr>
        <p:spPr>
          <a:xfrm>
            <a:off x="180000" y="123478"/>
            <a:ext cx="8784000"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5F7F41F-28CF-905A-B778-D8A24A856BF8}"/>
              </a:ext>
            </a:extLst>
          </p:cNvPr>
          <p:cNvSpPr txBox="1"/>
          <p:nvPr/>
        </p:nvSpPr>
        <p:spPr>
          <a:xfrm>
            <a:off x="373878" y="112697"/>
            <a:ext cx="2787943"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Results and Discussion</a:t>
            </a:r>
          </a:p>
        </p:txBody>
      </p:sp>
      <p:pic>
        <p:nvPicPr>
          <p:cNvPr id="16" name="Picture 15">
            <a:extLst>
              <a:ext uri="{FF2B5EF4-FFF2-40B4-BE49-F238E27FC236}">
                <a16:creationId xmlns:a16="http://schemas.microsoft.com/office/drawing/2014/main" id="{159311FF-CE9C-22B0-66C8-E9905F9F8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sp>
        <p:nvSpPr>
          <p:cNvPr id="23" name="TextBox 22">
            <a:extLst>
              <a:ext uri="{FF2B5EF4-FFF2-40B4-BE49-F238E27FC236}">
                <a16:creationId xmlns:a16="http://schemas.microsoft.com/office/drawing/2014/main" id="{3AE946ED-4798-F358-D8DF-5FF1BC059E99}"/>
              </a:ext>
            </a:extLst>
          </p:cNvPr>
          <p:cNvSpPr txBox="1"/>
          <p:nvPr/>
        </p:nvSpPr>
        <p:spPr>
          <a:xfrm>
            <a:off x="4860032" y="770813"/>
            <a:ext cx="4032448" cy="830997"/>
          </a:xfrm>
          <a:prstGeom prst="rect">
            <a:avLst/>
          </a:prstGeom>
          <a:noFill/>
        </p:spPr>
        <p:txBody>
          <a:bodyPr wrap="square" rtlCol="0">
            <a:spAutoFit/>
          </a:bodyPr>
          <a:lstStyle/>
          <a:p>
            <a:pPr algn="just"/>
            <a:r>
              <a:rPr lang="en-ZA" sz="1200" b="1" dirty="0">
                <a:solidFill>
                  <a:schemeClr val="accent1"/>
                </a:solidFill>
              </a:rPr>
              <a:t>Figure 7: (a-c) </a:t>
            </a:r>
            <a:r>
              <a:rPr lang="en-ZA" sz="1200" dirty="0">
                <a:solidFill>
                  <a:schemeClr val="accent1"/>
                </a:solidFill>
              </a:rPr>
              <a:t>Elemental mapping spatial distribution, </a:t>
            </a:r>
            <a:r>
              <a:rPr lang="en-ZA" sz="1200" b="1" dirty="0">
                <a:solidFill>
                  <a:schemeClr val="accent1"/>
                </a:solidFill>
              </a:rPr>
              <a:t>(d-f) </a:t>
            </a:r>
            <a:r>
              <a:rPr lang="en-ZA" sz="1200" dirty="0">
                <a:solidFill>
                  <a:schemeClr val="accent1"/>
                </a:solidFill>
              </a:rPr>
              <a:t>Dark Field TEM, </a:t>
            </a:r>
            <a:r>
              <a:rPr lang="en-ZA" sz="1200" b="1" dirty="0">
                <a:solidFill>
                  <a:schemeClr val="accent1"/>
                </a:solidFill>
              </a:rPr>
              <a:t>(g-i) </a:t>
            </a:r>
            <a:r>
              <a:rPr lang="en-ZA" sz="1200" dirty="0">
                <a:solidFill>
                  <a:schemeClr val="accent1"/>
                </a:solidFill>
              </a:rPr>
              <a:t>HR-TEM images of pristine Co</a:t>
            </a:r>
            <a:r>
              <a:rPr lang="en-ZA" sz="1200" baseline="-36000" dirty="0">
                <a:solidFill>
                  <a:schemeClr val="accent1"/>
                </a:solidFill>
              </a:rPr>
              <a:t>3</a:t>
            </a:r>
            <a:r>
              <a:rPr lang="en-ZA" sz="1200" dirty="0">
                <a:solidFill>
                  <a:schemeClr val="accent1"/>
                </a:solidFill>
              </a:rPr>
              <a:t>O</a:t>
            </a:r>
            <a:r>
              <a:rPr lang="en-ZA" sz="1200" baseline="-38000" dirty="0">
                <a:solidFill>
                  <a:schemeClr val="accent1"/>
                </a:solidFill>
              </a:rPr>
              <a:t>4</a:t>
            </a:r>
            <a:r>
              <a:rPr lang="en-ZA" sz="1200" dirty="0">
                <a:solidFill>
                  <a:schemeClr val="accent1"/>
                </a:solidFill>
              </a:rPr>
              <a:t>/NiTiO</a:t>
            </a:r>
            <a:r>
              <a:rPr lang="en-ZA" sz="1200" baseline="-36000" dirty="0">
                <a:solidFill>
                  <a:schemeClr val="accent1"/>
                </a:solidFill>
              </a:rPr>
              <a:t>3</a:t>
            </a:r>
            <a:r>
              <a:rPr lang="en-ZA" sz="1200" dirty="0">
                <a:solidFill>
                  <a:schemeClr val="accent1"/>
                </a:solidFill>
              </a:rPr>
              <a:t>  and  those loaded with 0.75 wt% Ag and Pd.</a:t>
            </a:r>
          </a:p>
        </p:txBody>
      </p:sp>
      <p:grpSp>
        <p:nvGrpSpPr>
          <p:cNvPr id="11" name="Group 10">
            <a:extLst>
              <a:ext uri="{FF2B5EF4-FFF2-40B4-BE49-F238E27FC236}">
                <a16:creationId xmlns:a16="http://schemas.microsoft.com/office/drawing/2014/main" id="{717456B0-A639-A1E0-16D9-C15C837DE753}"/>
              </a:ext>
            </a:extLst>
          </p:cNvPr>
          <p:cNvGrpSpPr/>
          <p:nvPr/>
        </p:nvGrpSpPr>
        <p:grpSpPr>
          <a:xfrm>
            <a:off x="251520" y="520336"/>
            <a:ext cx="4342650" cy="4392488"/>
            <a:chOff x="323528" y="699542"/>
            <a:chExt cx="4342650" cy="4392488"/>
          </a:xfrm>
        </p:grpSpPr>
        <p:grpSp>
          <p:nvGrpSpPr>
            <p:cNvPr id="31" name="Group 30">
              <a:extLst>
                <a:ext uri="{FF2B5EF4-FFF2-40B4-BE49-F238E27FC236}">
                  <a16:creationId xmlns:a16="http://schemas.microsoft.com/office/drawing/2014/main" id="{8860242B-2F82-A315-6301-8F9CD2F9F146}"/>
                </a:ext>
              </a:extLst>
            </p:cNvPr>
            <p:cNvGrpSpPr/>
            <p:nvPr/>
          </p:nvGrpSpPr>
          <p:grpSpPr>
            <a:xfrm>
              <a:off x="1865301" y="752460"/>
              <a:ext cx="1332000" cy="1410555"/>
              <a:chOff x="1865301" y="518141"/>
              <a:chExt cx="1332000" cy="1410555"/>
            </a:xfrm>
          </p:grpSpPr>
          <p:pic>
            <p:nvPicPr>
              <p:cNvPr id="17" name="Picture 16">
                <a:extLst>
                  <a:ext uri="{FF2B5EF4-FFF2-40B4-BE49-F238E27FC236}">
                    <a16:creationId xmlns:a16="http://schemas.microsoft.com/office/drawing/2014/main" id="{7B0B51D8-C2B4-27D5-526A-DA6BE87B42C7}"/>
                  </a:ext>
                </a:extLst>
              </p:cNvPr>
              <p:cNvPicPr>
                <a:picLocks noChangeAspect="1"/>
              </p:cNvPicPr>
              <p:nvPr/>
            </p:nvPicPr>
            <p:blipFill>
              <a:blip r:embed="rId3"/>
              <a:srcRect l="16591" t="6026" r="16986"/>
              <a:stretch>
                <a:fillRect/>
              </a:stretch>
            </p:blipFill>
            <p:spPr>
              <a:xfrm>
                <a:off x="1865301" y="518141"/>
                <a:ext cx="1332000" cy="1410555"/>
              </a:xfrm>
              <a:prstGeom prst="rect">
                <a:avLst/>
              </a:prstGeom>
            </p:spPr>
          </p:pic>
          <p:sp>
            <p:nvSpPr>
              <p:cNvPr id="8" name="TextBox 7">
                <a:extLst>
                  <a:ext uri="{FF2B5EF4-FFF2-40B4-BE49-F238E27FC236}">
                    <a16:creationId xmlns:a16="http://schemas.microsoft.com/office/drawing/2014/main" id="{0307433A-344D-69A4-5471-9880F1CCCE1A}"/>
                  </a:ext>
                </a:extLst>
              </p:cNvPr>
              <p:cNvSpPr txBox="1"/>
              <p:nvPr/>
            </p:nvSpPr>
            <p:spPr>
              <a:xfrm>
                <a:off x="1865301" y="518141"/>
                <a:ext cx="412292" cy="307777"/>
              </a:xfrm>
              <a:prstGeom prst="rect">
                <a:avLst/>
              </a:prstGeom>
              <a:solidFill>
                <a:schemeClr val="bg1"/>
              </a:solidFill>
            </p:spPr>
            <p:txBody>
              <a:bodyPr wrap="none" rtlCol="0">
                <a:spAutoFit/>
              </a:bodyPr>
              <a:lstStyle/>
              <a:p>
                <a:r>
                  <a:rPr lang="en-ZA" sz="1400" b="1" dirty="0">
                    <a:solidFill>
                      <a:schemeClr val="accent1"/>
                    </a:solidFill>
                  </a:rPr>
                  <a:t>(b)</a:t>
                </a:r>
                <a:endParaRPr lang="en-ZA" sz="1400" dirty="0"/>
              </a:p>
            </p:txBody>
          </p:sp>
        </p:grpSp>
        <p:grpSp>
          <p:nvGrpSpPr>
            <p:cNvPr id="32" name="Group 31">
              <a:extLst>
                <a:ext uri="{FF2B5EF4-FFF2-40B4-BE49-F238E27FC236}">
                  <a16:creationId xmlns:a16="http://schemas.microsoft.com/office/drawing/2014/main" id="{EE29C200-DA20-22BB-149D-139EA0BFFBCE}"/>
                </a:ext>
              </a:extLst>
            </p:cNvPr>
            <p:cNvGrpSpPr/>
            <p:nvPr/>
          </p:nvGrpSpPr>
          <p:grpSpPr>
            <a:xfrm>
              <a:off x="3293601" y="752460"/>
              <a:ext cx="1339861" cy="1422750"/>
              <a:chOff x="3293601" y="518141"/>
              <a:chExt cx="1339861" cy="1422750"/>
            </a:xfrm>
          </p:grpSpPr>
          <p:pic>
            <p:nvPicPr>
              <p:cNvPr id="6" name="Picture 5">
                <a:extLst>
                  <a:ext uri="{FF2B5EF4-FFF2-40B4-BE49-F238E27FC236}">
                    <a16:creationId xmlns:a16="http://schemas.microsoft.com/office/drawing/2014/main" id="{DDF5A58C-23B7-6DD4-EEBD-BD8BA4560CA5}"/>
                  </a:ext>
                </a:extLst>
              </p:cNvPr>
              <p:cNvPicPr>
                <a:picLocks noChangeAspect="1"/>
              </p:cNvPicPr>
              <p:nvPr/>
            </p:nvPicPr>
            <p:blipFill>
              <a:blip r:embed="rId4"/>
              <a:stretch>
                <a:fillRect/>
              </a:stretch>
            </p:blipFill>
            <p:spPr>
              <a:xfrm>
                <a:off x="3301462" y="523284"/>
                <a:ext cx="1332000" cy="1417607"/>
              </a:xfrm>
              <a:prstGeom prst="rect">
                <a:avLst/>
              </a:prstGeom>
            </p:spPr>
          </p:pic>
          <p:sp>
            <p:nvSpPr>
              <p:cNvPr id="19" name="TextBox 18">
                <a:extLst>
                  <a:ext uri="{FF2B5EF4-FFF2-40B4-BE49-F238E27FC236}">
                    <a16:creationId xmlns:a16="http://schemas.microsoft.com/office/drawing/2014/main" id="{8995AAC2-F9C9-78F4-1745-C5354E12D387}"/>
                  </a:ext>
                </a:extLst>
              </p:cNvPr>
              <p:cNvSpPr txBox="1"/>
              <p:nvPr/>
            </p:nvSpPr>
            <p:spPr>
              <a:xfrm>
                <a:off x="3293601" y="518141"/>
                <a:ext cx="402674" cy="307777"/>
              </a:xfrm>
              <a:prstGeom prst="rect">
                <a:avLst/>
              </a:prstGeom>
              <a:solidFill>
                <a:schemeClr val="bg1"/>
              </a:solidFill>
            </p:spPr>
            <p:txBody>
              <a:bodyPr wrap="none" rtlCol="0">
                <a:spAutoFit/>
              </a:bodyPr>
              <a:lstStyle/>
              <a:p>
                <a:r>
                  <a:rPr lang="en-ZA" sz="1400" b="1" dirty="0">
                    <a:solidFill>
                      <a:schemeClr val="accent1"/>
                    </a:solidFill>
                  </a:rPr>
                  <a:t>(c)</a:t>
                </a:r>
                <a:endParaRPr lang="en-ZA" sz="1400" dirty="0"/>
              </a:p>
            </p:txBody>
          </p:sp>
        </p:grpSp>
        <p:grpSp>
          <p:nvGrpSpPr>
            <p:cNvPr id="48" name="Group 47">
              <a:extLst>
                <a:ext uri="{FF2B5EF4-FFF2-40B4-BE49-F238E27FC236}">
                  <a16:creationId xmlns:a16="http://schemas.microsoft.com/office/drawing/2014/main" id="{BE9C35BF-D643-9A4E-4990-108032ECE6E5}"/>
                </a:ext>
              </a:extLst>
            </p:cNvPr>
            <p:cNvGrpSpPr/>
            <p:nvPr/>
          </p:nvGrpSpPr>
          <p:grpSpPr>
            <a:xfrm>
              <a:off x="3313638" y="2197524"/>
              <a:ext cx="1352540" cy="1457127"/>
              <a:chOff x="3313638" y="2197524"/>
              <a:chExt cx="1352540" cy="1457127"/>
            </a:xfrm>
          </p:grpSpPr>
          <p:pic>
            <p:nvPicPr>
              <p:cNvPr id="9" name="Picture 8">
                <a:extLst>
                  <a:ext uri="{FF2B5EF4-FFF2-40B4-BE49-F238E27FC236}">
                    <a16:creationId xmlns:a16="http://schemas.microsoft.com/office/drawing/2014/main" id="{EED3B107-3227-08FE-B74A-3A9CDAC4E517}"/>
                  </a:ext>
                </a:extLst>
              </p:cNvPr>
              <p:cNvPicPr>
                <a:picLocks noChangeAspect="1"/>
              </p:cNvPicPr>
              <p:nvPr/>
            </p:nvPicPr>
            <p:blipFill>
              <a:blip r:embed="rId5"/>
              <a:srcRect l="9307" t="6687" r="9398"/>
              <a:stretch>
                <a:fillRect/>
              </a:stretch>
            </p:blipFill>
            <p:spPr>
              <a:xfrm>
                <a:off x="3334178" y="2227020"/>
                <a:ext cx="1332000" cy="1427631"/>
              </a:xfrm>
              <a:prstGeom prst="rect">
                <a:avLst/>
              </a:prstGeom>
            </p:spPr>
          </p:pic>
          <p:sp>
            <p:nvSpPr>
              <p:cNvPr id="20" name="TextBox 19">
                <a:extLst>
                  <a:ext uri="{FF2B5EF4-FFF2-40B4-BE49-F238E27FC236}">
                    <a16:creationId xmlns:a16="http://schemas.microsoft.com/office/drawing/2014/main" id="{39A121D3-C729-5059-B8C0-186C3F7EEF1E}"/>
                  </a:ext>
                </a:extLst>
              </p:cNvPr>
              <p:cNvSpPr txBox="1"/>
              <p:nvPr/>
            </p:nvSpPr>
            <p:spPr>
              <a:xfrm>
                <a:off x="3313638" y="2197524"/>
                <a:ext cx="362600" cy="307777"/>
              </a:xfrm>
              <a:prstGeom prst="rect">
                <a:avLst/>
              </a:prstGeom>
              <a:solidFill>
                <a:schemeClr val="bg1"/>
              </a:solidFill>
            </p:spPr>
            <p:txBody>
              <a:bodyPr wrap="none" rtlCol="0">
                <a:spAutoFit/>
              </a:bodyPr>
              <a:lstStyle/>
              <a:p>
                <a:r>
                  <a:rPr lang="en-ZA" sz="1400" b="1" dirty="0">
                    <a:solidFill>
                      <a:schemeClr val="accent1"/>
                    </a:solidFill>
                  </a:rPr>
                  <a:t>(f)</a:t>
                </a:r>
                <a:endParaRPr lang="en-ZA" sz="1400" dirty="0"/>
              </a:p>
            </p:txBody>
          </p:sp>
        </p:grpSp>
        <p:grpSp>
          <p:nvGrpSpPr>
            <p:cNvPr id="47" name="Group 46">
              <a:extLst>
                <a:ext uri="{FF2B5EF4-FFF2-40B4-BE49-F238E27FC236}">
                  <a16:creationId xmlns:a16="http://schemas.microsoft.com/office/drawing/2014/main" id="{ADD6FAF1-888B-AF83-C64C-03230DF743AA}"/>
                </a:ext>
              </a:extLst>
            </p:cNvPr>
            <p:cNvGrpSpPr/>
            <p:nvPr/>
          </p:nvGrpSpPr>
          <p:grpSpPr>
            <a:xfrm>
              <a:off x="1835696" y="2219039"/>
              <a:ext cx="1361605" cy="1410555"/>
              <a:chOff x="1835696" y="2219039"/>
              <a:chExt cx="1361605" cy="1410555"/>
            </a:xfrm>
          </p:grpSpPr>
          <p:pic>
            <p:nvPicPr>
              <p:cNvPr id="10" name="Picture 9">
                <a:extLst>
                  <a:ext uri="{FF2B5EF4-FFF2-40B4-BE49-F238E27FC236}">
                    <a16:creationId xmlns:a16="http://schemas.microsoft.com/office/drawing/2014/main" id="{3F5BA97C-1B19-CC5D-ACD3-30E69226EFA6}"/>
                  </a:ext>
                </a:extLst>
              </p:cNvPr>
              <p:cNvPicPr>
                <a:picLocks noChangeAspect="1"/>
              </p:cNvPicPr>
              <p:nvPr/>
            </p:nvPicPr>
            <p:blipFill>
              <a:blip r:embed="rId6"/>
              <a:srcRect l="9336" t="6412" r="8144"/>
              <a:stretch>
                <a:fillRect/>
              </a:stretch>
            </p:blipFill>
            <p:spPr>
              <a:xfrm>
                <a:off x="1865301" y="2219039"/>
                <a:ext cx="1332000" cy="1410555"/>
              </a:xfrm>
              <a:prstGeom prst="rect">
                <a:avLst/>
              </a:prstGeom>
            </p:spPr>
          </p:pic>
          <p:sp>
            <p:nvSpPr>
              <p:cNvPr id="21" name="TextBox 20">
                <a:extLst>
                  <a:ext uri="{FF2B5EF4-FFF2-40B4-BE49-F238E27FC236}">
                    <a16:creationId xmlns:a16="http://schemas.microsoft.com/office/drawing/2014/main" id="{DC5D4EC4-0A0F-DFAE-5009-7DE2E0F3E7F5}"/>
                  </a:ext>
                </a:extLst>
              </p:cNvPr>
              <p:cNvSpPr txBox="1"/>
              <p:nvPr/>
            </p:nvSpPr>
            <p:spPr>
              <a:xfrm>
                <a:off x="1835696" y="2227020"/>
                <a:ext cx="402674" cy="307777"/>
              </a:xfrm>
              <a:prstGeom prst="rect">
                <a:avLst/>
              </a:prstGeom>
              <a:solidFill>
                <a:schemeClr val="bg1"/>
              </a:solidFill>
            </p:spPr>
            <p:txBody>
              <a:bodyPr wrap="none" rtlCol="0">
                <a:spAutoFit/>
              </a:bodyPr>
              <a:lstStyle/>
              <a:p>
                <a:r>
                  <a:rPr lang="en-ZA" sz="1400" b="1" dirty="0">
                    <a:solidFill>
                      <a:schemeClr val="accent1"/>
                    </a:solidFill>
                  </a:rPr>
                  <a:t>(e)</a:t>
                </a:r>
                <a:endParaRPr lang="en-ZA" sz="1400" dirty="0"/>
              </a:p>
            </p:txBody>
          </p:sp>
        </p:grpSp>
        <p:grpSp>
          <p:nvGrpSpPr>
            <p:cNvPr id="46" name="Group 45">
              <a:extLst>
                <a:ext uri="{FF2B5EF4-FFF2-40B4-BE49-F238E27FC236}">
                  <a16:creationId xmlns:a16="http://schemas.microsoft.com/office/drawing/2014/main" id="{8AB74A7A-19E9-D928-F48D-B86ED6AB91A9}"/>
                </a:ext>
              </a:extLst>
            </p:cNvPr>
            <p:cNvGrpSpPr/>
            <p:nvPr/>
          </p:nvGrpSpPr>
          <p:grpSpPr>
            <a:xfrm>
              <a:off x="323528" y="2219039"/>
              <a:ext cx="1382350" cy="1422029"/>
              <a:chOff x="323528" y="2219039"/>
              <a:chExt cx="1382350" cy="1422029"/>
            </a:xfrm>
          </p:grpSpPr>
          <p:pic>
            <p:nvPicPr>
              <p:cNvPr id="7" name="Picture 6">
                <a:extLst>
                  <a:ext uri="{FF2B5EF4-FFF2-40B4-BE49-F238E27FC236}">
                    <a16:creationId xmlns:a16="http://schemas.microsoft.com/office/drawing/2014/main" id="{2F91D1C5-5845-06E4-132B-1E16ED99F81C}"/>
                  </a:ext>
                </a:extLst>
              </p:cNvPr>
              <p:cNvPicPr>
                <a:picLocks noChangeAspect="1"/>
              </p:cNvPicPr>
              <p:nvPr/>
            </p:nvPicPr>
            <p:blipFill>
              <a:blip r:embed="rId7"/>
              <a:srcRect l="15543" t="5610" r="15318"/>
              <a:stretch>
                <a:fillRect/>
              </a:stretch>
            </p:blipFill>
            <p:spPr>
              <a:xfrm>
                <a:off x="373878" y="2229521"/>
                <a:ext cx="1332000" cy="1411547"/>
              </a:xfrm>
              <a:prstGeom prst="rect">
                <a:avLst/>
              </a:prstGeom>
            </p:spPr>
          </p:pic>
          <p:sp>
            <p:nvSpPr>
              <p:cNvPr id="24" name="TextBox 23">
                <a:extLst>
                  <a:ext uri="{FF2B5EF4-FFF2-40B4-BE49-F238E27FC236}">
                    <a16:creationId xmlns:a16="http://schemas.microsoft.com/office/drawing/2014/main" id="{087875E8-8B66-ACBE-2BD0-FBEBE096EF19}"/>
                  </a:ext>
                </a:extLst>
              </p:cNvPr>
              <p:cNvSpPr txBox="1"/>
              <p:nvPr/>
            </p:nvSpPr>
            <p:spPr>
              <a:xfrm>
                <a:off x="323528" y="2219039"/>
                <a:ext cx="412292" cy="307777"/>
              </a:xfrm>
              <a:prstGeom prst="rect">
                <a:avLst/>
              </a:prstGeom>
              <a:solidFill>
                <a:schemeClr val="bg1"/>
              </a:solidFill>
            </p:spPr>
            <p:txBody>
              <a:bodyPr wrap="none" rtlCol="0">
                <a:spAutoFit/>
              </a:bodyPr>
              <a:lstStyle/>
              <a:p>
                <a:r>
                  <a:rPr lang="en-ZA" sz="1400" b="1" dirty="0">
                    <a:solidFill>
                      <a:schemeClr val="accent1"/>
                    </a:solidFill>
                  </a:rPr>
                  <a:t>(d)</a:t>
                </a:r>
                <a:endParaRPr lang="en-ZA" sz="1400" dirty="0"/>
              </a:p>
            </p:txBody>
          </p:sp>
        </p:grpSp>
        <p:grpSp>
          <p:nvGrpSpPr>
            <p:cNvPr id="51" name="Group 50">
              <a:extLst>
                <a:ext uri="{FF2B5EF4-FFF2-40B4-BE49-F238E27FC236}">
                  <a16:creationId xmlns:a16="http://schemas.microsoft.com/office/drawing/2014/main" id="{157ECE5F-9FF5-BF7E-6312-9F6591055B71}"/>
                </a:ext>
              </a:extLst>
            </p:cNvPr>
            <p:cNvGrpSpPr/>
            <p:nvPr/>
          </p:nvGrpSpPr>
          <p:grpSpPr>
            <a:xfrm>
              <a:off x="332902" y="3651550"/>
              <a:ext cx="1352513" cy="1433615"/>
              <a:chOff x="332902" y="3651550"/>
              <a:chExt cx="1352513" cy="1433615"/>
            </a:xfrm>
          </p:grpSpPr>
          <p:pic>
            <p:nvPicPr>
              <p:cNvPr id="36" name="Picture 35">
                <a:extLst>
                  <a:ext uri="{FF2B5EF4-FFF2-40B4-BE49-F238E27FC236}">
                    <a16:creationId xmlns:a16="http://schemas.microsoft.com/office/drawing/2014/main" id="{8351DC9E-238F-D080-A8AF-F2A8DF9A2FF9}"/>
                  </a:ext>
                </a:extLst>
              </p:cNvPr>
              <p:cNvPicPr>
                <a:picLocks noChangeAspect="1"/>
              </p:cNvPicPr>
              <p:nvPr/>
            </p:nvPicPr>
            <p:blipFill>
              <a:blip r:embed="rId8"/>
              <a:stretch>
                <a:fillRect/>
              </a:stretch>
            </p:blipFill>
            <p:spPr>
              <a:xfrm>
                <a:off x="332902" y="3717165"/>
                <a:ext cx="1352513" cy="1368000"/>
              </a:xfrm>
              <a:prstGeom prst="rect">
                <a:avLst/>
              </a:prstGeom>
            </p:spPr>
          </p:pic>
          <p:sp>
            <p:nvSpPr>
              <p:cNvPr id="25" name="TextBox 24">
                <a:extLst>
                  <a:ext uri="{FF2B5EF4-FFF2-40B4-BE49-F238E27FC236}">
                    <a16:creationId xmlns:a16="http://schemas.microsoft.com/office/drawing/2014/main" id="{BFC60ABD-8AF4-92F4-CC61-4397AA1DBE2B}"/>
                  </a:ext>
                </a:extLst>
              </p:cNvPr>
              <p:cNvSpPr txBox="1"/>
              <p:nvPr/>
            </p:nvSpPr>
            <p:spPr>
              <a:xfrm>
                <a:off x="337313" y="3651550"/>
                <a:ext cx="412292" cy="307777"/>
              </a:xfrm>
              <a:prstGeom prst="rect">
                <a:avLst/>
              </a:prstGeom>
              <a:solidFill>
                <a:schemeClr val="bg1"/>
              </a:solidFill>
            </p:spPr>
            <p:txBody>
              <a:bodyPr wrap="none" rtlCol="0">
                <a:spAutoFit/>
              </a:bodyPr>
              <a:lstStyle/>
              <a:p>
                <a:r>
                  <a:rPr lang="en-ZA" sz="1400" b="1" dirty="0">
                    <a:solidFill>
                      <a:schemeClr val="accent1"/>
                    </a:solidFill>
                  </a:rPr>
                  <a:t>(g)</a:t>
                </a:r>
                <a:endParaRPr lang="en-ZA" sz="1400" dirty="0"/>
              </a:p>
            </p:txBody>
          </p:sp>
        </p:grpSp>
        <p:grpSp>
          <p:nvGrpSpPr>
            <p:cNvPr id="50" name="Group 49">
              <a:extLst>
                <a:ext uri="{FF2B5EF4-FFF2-40B4-BE49-F238E27FC236}">
                  <a16:creationId xmlns:a16="http://schemas.microsoft.com/office/drawing/2014/main" id="{340F529E-EF77-B998-C6D7-EC7DDB992440}"/>
                </a:ext>
              </a:extLst>
            </p:cNvPr>
            <p:cNvGrpSpPr/>
            <p:nvPr/>
          </p:nvGrpSpPr>
          <p:grpSpPr>
            <a:xfrm>
              <a:off x="1796793" y="3626013"/>
              <a:ext cx="1349966" cy="1448431"/>
              <a:chOff x="1796793" y="3626013"/>
              <a:chExt cx="1349966" cy="1448431"/>
            </a:xfrm>
          </p:grpSpPr>
          <p:pic>
            <p:nvPicPr>
              <p:cNvPr id="18" name="Picture 17">
                <a:extLst>
                  <a:ext uri="{FF2B5EF4-FFF2-40B4-BE49-F238E27FC236}">
                    <a16:creationId xmlns:a16="http://schemas.microsoft.com/office/drawing/2014/main" id="{BBA00392-1635-A8E5-ABA9-4254891C19C5}"/>
                  </a:ext>
                </a:extLst>
              </p:cNvPr>
              <p:cNvPicPr>
                <a:picLocks noChangeAspect="1"/>
              </p:cNvPicPr>
              <p:nvPr/>
            </p:nvPicPr>
            <p:blipFill>
              <a:blip r:embed="rId9"/>
              <a:stretch>
                <a:fillRect/>
              </a:stretch>
            </p:blipFill>
            <p:spPr>
              <a:xfrm>
                <a:off x="1796793" y="3706444"/>
                <a:ext cx="1349966" cy="1368000"/>
              </a:xfrm>
              <a:prstGeom prst="rect">
                <a:avLst/>
              </a:prstGeom>
            </p:spPr>
          </p:pic>
          <p:sp>
            <p:nvSpPr>
              <p:cNvPr id="26" name="TextBox 25">
                <a:extLst>
                  <a:ext uri="{FF2B5EF4-FFF2-40B4-BE49-F238E27FC236}">
                    <a16:creationId xmlns:a16="http://schemas.microsoft.com/office/drawing/2014/main" id="{3B85266E-43AA-38C0-2147-D76718ECC47C}"/>
                  </a:ext>
                </a:extLst>
              </p:cNvPr>
              <p:cNvSpPr txBox="1"/>
              <p:nvPr/>
            </p:nvSpPr>
            <p:spPr>
              <a:xfrm>
                <a:off x="1815730" y="3626013"/>
                <a:ext cx="412292" cy="307777"/>
              </a:xfrm>
              <a:prstGeom prst="rect">
                <a:avLst/>
              </a:prstGeom>
              <a:solidFill>
                <a:schemeClr val="bg1"/>
              </a:solidFill>
            </p:spPr>
            <p:txBody>
              <a:bodyPr wrap="none" rtlCol="0">
                <a:spAutoFit/>
              </a:bodyPr>
              <a:lstStyle/>
              <a:p>
                <a:r>
                  <a:rPr lang="en-ZA" sz="1400" b="1" dirty="0">
                    <a:solidFill>
                      <a:schemeClr val="accent1"/>
                    </a:solidFill>
                  </a:rPr>
                  <a:t>(h)</a:t>
                </a:r>
                <a:endParaRPr lang="en-ZA" sz="1400" dirty="0"/>
              </a:p>
            </p:txBody>
          </p:sp>
        </p:grpSp>
        <p:grpSp>
          <p:nvGrpSpPr>
            <p:cNvPr id="49" name="Group 48">
              <a:extLst>
                <a:ext uri="{FF2B5EF4-FFF2-40B4-BE49-F238E27FC236}">
                  <a16:creationId xmlns:a16="http://schemas.microsoft.com/office/drawing/2014/main" id="{A0CC5413-B315-B13B-9AC0-F0B6753AFE65}"/>
                </a:ext>
              </a:extLst>
            </p:cNvPr>
            <p:cNvGrpSpPr/>
            <p:nvPr/>
          </p:nvGrpSpPr>
          <p:grpSpPr>
            <a:xfrm>
              <a:off x="3313638" y="3682081"/>
              <a:ext cx="1352540" cy="1409949"/>
              <a:chOff x="3313638" y="3682081"/>
              <a:chExt cx="1352540" cy="1409949"/>
            </a:xfrm>
          </p:grpSpPr>
          <p:pic>
            <p:nvPicPr>
              <p:cNvPr id="27" name="Picture 26">
                <a:extLst>
                  <a:ext uri="{FF2B5EF4-FFF2-40B4-BE49-F238E27FC236}">
                    <a16:creationId xmlns:a16="http://schemas.microsoft.com/office/drawing/2014/main" id="{424A7B72-85DC-1D2E-6F12-47CD9AA639E3}"/>
                  </a:ext>
                </a:extLst>
              </p:cNvPr>
              <p:cNvPicPr>
                <a:picLocks noChangeAspect="1"/>
              </p:cNvPicPr>
              <p:nvPr/>
            </p:nvPicPr>
            <p:blipFill>
              <a:blip r:embed="rId10"/>
              <a:stretch>
                <a:fillRect/>
              </a:stretch>
            </p:blipFill>
            <p:spPr>
              <a:xfrm>
                <a:off x="3313638" y="3724030"/>
                <a:ext cx="1352540" cy="1368000"/>
              </a:xfrm>
              <a:prstGeom prst="rect">
                <a:avLst/>
              </a:prstGeom>
            </p:spPr>
          </p:pic>
          <p:sp>
            <p:nvSpPr>
              <p:cNvPr id="28" name="TextBox 27">
                <a:extLst>
                  <a:ext uri="{FF2B5EF4-FFF2-40B4-BE49-F238E27FC236}">
                    <a16:creationId xmlns:a16="http://schemas.microsoft.com/office/drawing/2014/main" id="{75EC4078-503D-AC30-63F2-45A7EA42A982}"/>
                  </a:ext>
                </a:extLst>
              </p:cNvPr>
              <p:cNvSpPr txBox="1"/>
              <p:nvPr/>
            </p:nvSpPr>
            <p:spPr>
              <a:xfrm>
                <a:off x="3354922" y="3682081"/>
                <a:ext cx="352982" cy="307777"/>
              </a:xfrm>
              <a:prstGeom prst="rect">
                <a:avLst/>
              </a:prstGeom>
              <a:solidFill>
                <a:schemeClr val="bg1"/>
              </a:solidFill>
            </p:spPr>
            <p:txBody>
              <a:bodyPr wrap="none" rtlCol="0">
                <a:spAutoFit/>
              </a:bodyPr>
              <a:lstStyle/>
              <a:p>
                <a:r>
                  <a:rPr lang="en-ZA" sz="1400" b="1" dirty="0">
                    <a:solidFill>
                      <a:schemeClr val="accent1"/>
                    </a:solidFill>
                  </a:rPr>
                  <a:t>(</a:t>
                </a:r>
                <a:r>
                  <a:rPr lang="en-ZA" sz="1400" b="1" dirty="0" err="1">
                    <a:solidFill>
                      <a:schemeClr val="accent1"/>
                    </a:solidFill>
                  </a:rPr>
                  <a:t>i</a:t>
                </a:r>
                <a:r>
                  <a:rPr lang="en-ZA" sz="1400" b="1" dirty="0">
                    <a:solidFill>
                      <a:schemeClr val="accent1"/>
                    </a:solidFill>
                  </a:rPr>
                  <a:t>)</a:t>
                </a:r>
                <a:endParaRPr lang="en-ZA" sz="1400" dirty="0"/>
              </a:p>
            </p:txBody>
          </p:sp>
        </p:grpSp>
        <p:grpSp>
          <p:nvGrpSpPr>
            <p:cNvPr id="30" name="Group 29">
              <a:extLst>
                <a:ext uri="{FF2B5EF4-FFF2-40B4-BE49-F238E27FC236}">
                  <a16:creationId xmlns:a16="http://schemas.microsoft.com/office/drawing/2014/main" id="{73ABFF35-9828-CBD0-EC60-EC85D6A0DF47}"/>
                </a:ext>
              </a:extLst>
            </p:cNvPr>
            <p:cNvGrpSpPr/>
            <p:nvPr/>
          </p:nvGrpSpPr>
          <p:grpSpPr>
            <a:xfrm>
              <a:off x="360000" y="699542"/>
              <a:ext cx="1364529" cy="1453883"/>
              <a:chOff x="360000" y="465223"/>
              <a:chExt cx="1364529" cy="1453883"/>
            </a:xfrm>
          </p:grpSpPr>
          <p:pic>
            <p:nvPicPr>
              <p:cNvPr id="4" name="Picture 3">
                <a:extLst>
                  <a:ext uri="{FF2B5EF4-FFF2-40B4-BE49-F238E27FC236}">
                    <a16:creationId xmlns:a16="http://schemas.microsoft.com/office/drawing/2014/main" id="{8637E381-50DE-2F89-5D10-9EC6665C1C93}"/>
                  </a:ext>
                </a:extLst>
              </p:cNvPr>
              <p:cNvPicPr>
                <a:picLocks noChangeAspect="1"/>
              </p:cNvPicPr>
              <p:nvPr/>
            </p:nvPicPr>
            <p:blipFill>
              <a:blip r:embed="rId11"/>
              <a:srcRect l="11190" t="5032" r="11188"/>
              <a:stretch>
                <a:fillRect/>
              </a:stretch>
            </p:blipFill>
            <p:spPr>
              <a:xfrm>
                <a:off x="392529" y="512580"/>
                <a:ext cx="1332000" cy="1406526"/>
              </a:xfrm>
              <a:prstGeom prst="rect">
                <a:avLst/>
              </a:prstGeom>
            </p:spPr>
          </p:pic>
          <p:sp>
            <p:nvSpPr>
              <p:cNvPr id="29" name="TextBox 28">
                <a:extLst>
                  <a:ext uri="{FF2B5EF4-FFF2-40B4-BE49-F238E27FC236}">
                    <a16:creationId xmlns:a16="http://schemas.microsoft.com/office/drawing/2014/main" id="{AE30BB5E-486E-33C3-7146-2C7248A97455}"/>
                  </a:ext>
                </a:extLst>
              </p:cNvPr>
              <p:cNvSpPr txBox="1"/>
              <p:nvPr/>
            </p:nvSpPr>
            <p:spPr>
              <a:xfrm>
                <a:off x="360000" y="465223"/>
                <a:ext cx="402674" cy="307777"/>
              </a:xfrm>
              <a:prstGeom prst="rect">
                <a:avLst/>
              </a:prstGeom>
              <a:solidFill>
                <a:schemeClr val="bg1"/>
              </a:solidFill>
            </p:spPr>
            <p:txBody>
              <a:bodyPr wrap="none" rtlCol="0">
                <a:spAutoFit/>
              </a:bodyPr>
              <a:lstStyle/>
              <a:p>
                <a:r>
                  <a:rPr lang="en-ZA" sz="1400" b="1" dirty="0">
                    <a:solidFill>
                      <a:schemeClr val="accent1"/>
                    </a:solidFill>
                  </a:rPr>
                  <a:t>(a)</a:t>
                </a:r>
                <a:endParaRPr lang="en-ZA" sz="1400" dirty="0"/>
              </a:p>
            </p:txBody>
          </p:sp>
        </p:grpSp>
      </p:grpSp>
    </p:spTree>
    <p:extLst>
      <p:ext uri="{BB962C8B-B14F-4D97-AF65-F5344CB8AC3E}">
        <p14:creationId xmlns:p14="http://schemas.microsoft.com/office/powerpoint/2010/main" val="54664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A5FD2-66B5-D20F-6C7A-91FB76F963B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AD7F03-AEA5-D8EF-4C26-B2EE016A3B30}"/>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18</a:t>
            </a:fld>
            <a:endParaRPr lang="en-ZA" dirty="0"/>
          </a:p>
        </p:txBody>
      </p:sp>
      <p:sp>
        <p:nvSpPr>
          <p:cNvPr id="2" name="Rectangle: Rounded Corners 1">
            <a:extLst>
              <a:ext uri="{FF2B5EF4-FFF2-40B4-BE49-F238E27FC236}">
                <a16:creationId xmlns:a16="http://schemas.microsoft.com/office/drawing/2014/main" id="{6F67F548-BD25-939A-11FB-BFF748EB37DA}"/>
              </a:ext>
            </a:extLst>
          </p:cNvPr>
          <p:cNvSpPr/>
          <p:nvPr/>
        </p:nvSpPr>
        <p:spPr>
          <a:xfrm>
            <a:off x="180000" y="123478"/>
            <a:ext cx="8784000"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30F6A9A-9B25-8137-E107-DC1C5743F71A}"/>
              </a:ext>
            </a:extLst>
          </p:cNvPr>
          <p:cNvSpPr txBox="1"/>
          <p:nvPr/>
        </p:nvSpPr>
        <p:spPr>
          <a:xfrm>
            <a:off x="373878" y="112697"/>
            <a:ext cx="2787943"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Results and Discussion</a:t>
            </a:r>
          </a:p>
        </p:txBody>
      </p:sp>
      <p:grpSp>
        <p:nvGrpSpPr>
          <p:cNvPr id="11" name="Group 10">
            <a:extLst>
              <a:ext uri="{FF2B5EF4-FFF2-40B4-BE49-F238E27FC236}">
                <a16:creationId xmlns:a16="http://schemas.microsoft.com/office/drawing/2014/main" id="{DD62403F-9C67-AB06-FB14-B56D64D36CEB}"/>
              </a:ext>
            </a:extLst>
          </p:cNvPr>
          <p:cNvGrpSpPr/>
          <p:nvPr/>
        </p:nvGrpSpPr>
        <p:grpSpPr>
          <a:xfrm>
            <a:off x="33408" y="4249423"/>
            <a:ext cx="8671796" cy="885945"/>
            <a:chOff x="33408" y="4249423"/>
            <a:chExt cx="8671796" cy="885945"/>
          </a:xfrm>
        </p:grpSpPr>
        <p:pic>
          <p:nvPicPr>
            <p:cNvPr id="12" name="Picture 11">
              <a:extLst>
                <a:ext uri="{FF2B5EF4-FFF2-40B4-BE49-F238E27FC236}">
                  <a16:creationId xmlns:a16="http://schemas.microsoft.com/office/drawing/2014/main" id="{A2A6B74A-2A1C-81F8-E6DF-FDB9873CEAEB}"/>
                </a:ext>
              </a:extLst>
            </p:cNvPr>
            <p:cNvPicPr/>
            <p:nvPr/>
          </p:nvPicPr>
          <p:blipFill rotWithShape="1">
            <a:blip r:embed="rId2"/>
            <a:srcRect l="35336" t="40894" r="55309" b="38302"/>
            <a:stretch/>
          </p:blipFill>
          <p:spPr>
            <a:xfrm>
              <a:off x="33408" y="4515966"/>
              <a:ext cx="1010200" cy="576065"/>
            </a:xfrm>
            <a:prstGeom prst="rect">
              <a:avLst/>
            </a:prstGeom>
            <a:ln>
              <a:noFill/>
            </a:ln>
          </p:spPr>
        </p:pic>
        <p:sp>
          <p:nvSpPr>
            <p:cNvPr id="13" name="CustomShape 6">
              <a:extLst>
                <a:ext uri="{FF2B5EF4-FFF2-40B4-BE49-F238E27FC236}">
                  <a16:creationId xmlns:a16="http://schemas.microsoft.com/office/drawing/2014/main" id="{AF195EB3-87C9-95E9-1256-1CB1DE082C21}"/>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14" name="CustomShape 8">
              <a:extLst>
                <a:ext uri="{FF2B5EF4-FFF2-40B4-BE49-F238E27FC236}">
                  <a16:creationId xmlns:a16="http://schemas.microsoft.com/office/drawing/2014/main" id="{725F0F63-2784-DAAD-0531-200C2764178D}"/>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839C8E7F-5515-DB1A-722D-E9BB85F63EC0}"/>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48B65EF-3B59-06AE-19FA-AE1345161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grpSp>
      <p:sp>
        <p:nvSpPr>
          <p:cNvPr id="23" name="TextBox 22">
            <a:extLst>
              <a:ext uri="{FF2B5EF4-FFF2-40B4-BE49-F238E27FC236}">
                <a16:creationId xmlns:a16="http://schemas.microsoft.com/office/drawing/2014/main" id="{5D07BEF1-7B35-20ED-3CB3-2FC50D22C403}"/>
              </a:ext>
            </a:extLst>
          </p:cNvPr>
          <p:cNvSpPr txBox="1"/>
          <p:nvPr/>
        </p:nvSpPr>
        <p:spPr>
          <a:xfrm>
            <a:off x="458030" y="4259547"/>
            <a:ext cx="8227940" cy="276999"/>
          </a:xfrm>
          <a:prstGeom prst="rect">
            <a:avLst/>
          </a:prstGeom>
          <a:noFill/>
        </p:spPr>
        <p:txBody>
          <a:bodyPr wrap="square" rtlCol="0">
            <a:spAutoFit/>
          </a:bodyPr>
          <a:lstStyle/>
          <a:p>
            <a:pPr algn="just"/>
            <a:r>
              <a:rPr lang="en-ZA" sz="1200" b="1" dirty="0">
                <a:solidFill>
                  <a:schemeClr val="accent1"/>
                </a:solidFill>
              </a:rPr>
              <a:t>Figure 7: </a:t>
            </a:r>
            <a:r>
              <a:rPr lang="en-ZA" sz="1200" dirty="0">
                <a:solidFill>
                  <a:schemeClr val="accent1"/>
                </a:solidFill>
              </a:rPr>
              <a:t>XPS analysis of the O 1s, Ag 3d and Pd 3d core </a:t>
            </a:r>
            <a:r>
              <a:rPr lang="en-ZA" sz="1200" dirty="0" err="1">
                <a:solidFill>
                  <a:schemeClr val="accent1"/>
                </a:solidFill>
              </a:rPr>
              <a:t>spactra</a:t>
            </a:r>
            <a:r>
              <a:rPr lang="en-ZA" sz="1200" dirty="0">
                <a:solidFill>
                  <a:schemeClr val="accent1"/>
                </a:solidFill>
              </a:rPr>
              <a:t>.</a:t>
            </a:r>
          </a:p>
        </p:txBody>
      </p:sp>
      <p:pic>
        <p:nvPicPr>
          <p:cNvPr id="22" name="Picture 21">
            <a:extLst>
              <a:ext uri="{FF2B5EF4-FFF2-40B4-BE49-F238E27FC236}">
                <a16:creationId xmlns:a16="http://schemas.microsoft.com/office/drawing/2014/main" id="{86F7E19D-932C-14AD-E5AB-B515CFBAE2D6}"/>
              </a:ext>
            </a:extLst>
          </p:cNvPr>
          <p:cNvPicPr>
            <a:picLocks noChangeAspect="1"/>
          </p:cNvPicPr>
          <p:nvPr/>
        </p:nvPicPr>
        <p:blipFill>
          <a:blip r:embed="rId4"/>
          <a:stretch>
            <a:fillRect/>
          </a:stretch>
        </p:blipFill>
        <p:spPr>
          <a:xfrm>
            <a:off x="862973" y="546922"/>
            <a:ext cx="1738502" cy="1800000"/>
          </a:xfrm>
          <a:prstGeom prst="rect">
            <a:avLst/>
          </a:prstGeom>
        </p:spPr>
      </p:pic>
      <p:pic>
        <p:nvPicPr>
          <p:cNvPr id="29" name="Picture 28">
            <a:extLst>
              <a:ext uri="{FF2B5EF4-FFF2-40B4-BE49-F238E27FC236}">
                <a16:creationId xmlns:a16="http://schemas.microsoft.com/office/drawing/2014/main" id="{E0E5F037-92AC-E88E-91C6-65789E2BF321}"/>
              </a:ext>
            </a:extLst>
          </p:cNvPr>
          <p:cNvPicPr>
            <a:picLocks noChangeAspect="1"/>
          </p:cNvPicPr>
          <p:nvPr/>
        </p:nvPicPr>
        <p:blipFill>
          <a:blip r:embed="rId5"/>
          <a:stretch>
            <a:fillRect/>
          </a:stretch>
        </p:blipFill>
        <p:spPr>
          <a:xfrm>
            <a:off x="5896400" y="541040"/>
            <a:ext cx="1780749" cy="1800000"/>
          </a:xfrm>
          <a:prstGeom prst="rect">
            <a:avLst/>
          </a:prstGeom>
        </p:spPr>
      </p:pic>
      <p:pic>
        <p:nvPicPr>
          <p:cNvPr id="30" name="Picture 29">
            <a:extLst>
              <a:ext uri="{FF2B5EF4-FFF2-40B4-BE49-F238E27FC236}">
                <a16:creationId xmlns:a16="http://schemas.microsoft.com/office/drawing/2014/main" id="{6DC9C7B3-F0AC-30D3-5119-CB1AD1ED9AF7}"/>
              </a:ext>
            </a:extLst>
          </p:cNvPr>
          <p:cNvPicPr>
            <a:picLocks noChangeAspect="1"/>
          </p:cNvPicPr>
          <p:nvPr/>
        </p:nvPicPr>
        <p:blipFill>
          <a:blip r:embed="rId6"/>
          <a:stretch>
            <a:fillRect/>
          </a:stretch>
        </p:blipFill>
        <p:spPr>
          <a:xfrm>
            <a:off x="2034163" y="2370829"/>
            <a:ext cx="1778342" cy="1800000"/>
          </a:xfrm>
          <a:prstGeom prst="rect">
            <a:avLst/>
          </a:prstGeom>
        </p:spPr>
      </p:pic>
      <p:pic>
        <p:nvPicPr>
          <p:cNvPr id="31" name="Picture 30">
            <a:extLst>
              <a:ext uri="{FF2B5EF4-FFF2-40B4-BE49-F238E27FC236}">
                <a16:creationId xmlns:a16="http://schemas.microsoft.com/office/drawing/2014/main" id="{45E4CE50-F1EF-B79F-6BEA-B6241C14FC2C}"/>
              </a:ext>
            </a:extLst>
          </p:cNvPr>
          <p:cNvPicPr>
            <a:picLocks noChangeAspect="1"/>
          </p:cNvPicPr>
          <p:nvPr/>
        </p:nvPicPr>
        <p:blipFill>
          <a:blip r:embed="rId7"/>
          <a:stretch>
            <a:fillRect/>
          </a:stretch>
        </p:blipFill>
        <p:spPr>
          <a:xfrm>
            <a:off x="4556398" y="2318124"/>
            <a:ext cx="1768924" cy="1800000"/>
          </a:xfrm>
          <a:prstGeom prst="rect">
            <a:avLst/>
          </a:prstGeom>
        </p:spPr>
      </p:pic>
      <p:pic>
        <p:nvPicPr>
          <p:cNvPr id="32" name="Picture 31">
            <a:extLst>
              <a:ext uri="{FF2B5EF4-FFF2-40B4-BE49-F238E27FC236}">
                <a16:creationId xmlns:a16="http://schemas.microsoft.com/office/drawing/2014/main" id="{675133D8-265F-AF56-012D-B0BFEAFCB804}"/>
              </a:ext>
            </a:extLst>
          </p:cNvPr>
          <p:cNvPicPr>
            <a:picLocks noChangeAspect="1"/>
          </p:cNvPicPr>
          <p:nvPr/>
        </p:nvPicPr>
        <p:blipFill>
          <a:blip r:embed="rId8"/>
          <a:stretch>
            <a:fillRect/>
          </a:stretch>
        </p:blipFill>
        <p:spPr>
          <a:xfrm>
            <a:off x="3044255" y="603918"/>
            <a:ext cx="1780749" cy="1800000"/>
          </a:xfrm>
          <a:prstGeom prst="rect">
            <a:avLst/>
          </a:prstGeom>
        </p:spPr>
      </p:pic>
    </p:spTree>
    <p:extLst>
      <p:ext uri="{BB962C8B-B14F-4D97-AF65-F5344CB8AC3E}">
        <p14:creationId xmlns:p14="http://schemas.microsoft.com/office/powerpoint/2010/main" val="3719593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72AC4-583A-8876-00DF-7436F50D843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503417-8A3A-FD13-A200-F1596A1D595F}"/>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19</a:t>
            </a:fld>
            <a:endParaRPr lang="en-ZA" dirty="0"/>
          </a:p>
        </p:txBody>
      </p:sp>
      <p:sp>
        <p:nvSpPr>
          <p:cNvPr id="2" name="Rectangle: Rounded Corners 1">
            <a:extLst>
              <a:ext uri="{FF2B5EF4-FFF2-40B4-BE49-F238E27FC236}">
                <a16:creationId xmlns:a16="http://schemas.microsoft.com/office/drawing/2014/main" id="{77C2DA8B-F863-BE0E-EE18-6AD652DEA077}"/>
              </a:ext>
            </a:extLst>
          </p:cNvPr>
          <p:cNvSpPr/>
          <p:nvPr/>
        </p:nvSpPr>
        <p:spPr>
          <a:xfrm>
            <a:off x="364784" y="123478"/>
            <a:ext cx="8455688"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0B967F-6384-DEED-1BF6-045E3F33BEBA}"/>
              </a:ext>
            </a:extLst>
          </p:cNvPr>
          <p:cNvSpPr txBox="1"/>
          <p:nvPr/>
        </p:nvSpPr>
        <p:spPr>
          <a:xfrm>
            <a:off x="538508" y="123478"/>
            <a:ext cx="2787943"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Results and Discussion</a:t>
            </a:r>
          </a:p>
        </p:txBody>
      </p:sp>
      <p:grpSp>
        <p:nvGrpSpPr>
          <p:cNvPr id="11" name="Group 10">
            <a:extLst>
              <a:ext uri="{FF2B5EF4-FFF2-40B4-BE49-F238E27FC236}">
                <a16:creationId xmlns:a16="http://schemas.microsoft.com/office/drawing/2014/main" id="{E97CB709-E965-F28A-12B2-7366B822C3FE}"/>
              </a:ext>
            </a:extLst>
          </p:cNvPr>
          <p:cNvGrpSpPr/>
          <p:nvPr/>
        </p:nvGrpSpPr>
        <p:grpSpPr>
          <a:xfrm>
            <a:off x="33408" y="4249423"/>
            <a:ext cx="8671796" cy="885945"/>
            <a:chOff x="33408" y="4249423"/>
            <a:chExt cx="8671796" cy="885945"/>
          </a:xfrm>
        </p:grpSpPr>
        <p:pic>
          <p:nvPicPr>
            <p:cNvPr id="12" name="Picture 11">
              <a:extLst>
                <a:ext uri="{FF2B5EF4-FFF2-40B4-BE49-F238E27FC236}">
                  <a16:creationId xmlns:a16="http://schemas.microsoft.com/office/drawing/2014/main" id="{0D46BC93-905D-B8E0-8017-A2B217EA20E1}"/>
                </a:ext>
              </a:extLst>
            </p:cNvPr>
            <p:cNvPicPr/>
            <p:nvPr/>
          </p:nvPicPr>
          <p:blipFill rotWithShape="1">
            <a:blip r:embed="rId2"/>
            <a:srcRect l="35336" t="40894" r="55309" b="38302"/>
            <a:stretch/>
          </p:blipFill>
          <p:spPr>
            <a:xfrm>
              <a:off x="33408" y="4515966"/>
              <a:ext cx="1010200" cy="576065"/>
            </a:xfrm>
            <a:prstGeom prst="rect">
              <a:avLst/>
            </a:prstGeom>
            <a:ln>
              <a:noFill/>
            </a:ln>
          </p:spPr>
        </p:pic>
        <p:sp>
          <p:nvSpPr>
            <p:cNvPr id="13" name="CustomShape 6">
              <a:extLst>
                <a:ext uri="{FF2B5EF4-FFF2-40B4-BE49-F238E27FC236}">
                  <a16:creationId xmlns:a16="http://schemas.microsoft.com/office/drawing/2014/main" id="{FCA6710D-2633-E904-E9D6-61AA92B2F8D4}"/>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14" name="CustomShape 8">
              <a:extLst>
                <a:ext uri="{FF2B5EF4-FFF2-40B4-BE49-F238E27FC236}">
                  <a16:creationId xmlns:a16="http://schemas.microsoft.com/office/drawing/2014/main" id="{DE93BC05-BA7E-5C23-9AEE-E655648F3280}"/>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86525546-CB89-2F89-80D6-FA12CAE9BC14}"/>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A5F16B5-DB4E-AC75-987C-3B0D8810C7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grpSp>
      <p:sp>
        <p:nvSpPr>
          <p:cNvPr id="21" name="TextBox 20">
            <a:extLst>
              <a:ext uri="{FF2B5EF4-FFF2-40B4-BE49-F238E27FC236}">
                <a16:creationId xmlns:a16="http://schemas.microsoft.com/office/drawing/2014/main" id="{51869315-1323-B3E5-2C0B-C95C30438CF4}"/>
              </a:ext>
            </a:extLst>
          </p:cNvPr>
          <p:cNvSpPr txBox="1"/>
          <p:nvPr/>
        </p:nvSpPr>
        <p:spPr>
          <a:xfrm>
            <a:off x="5364088" y="556289"/>
            <a:ext cx="3456384" cy="252376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1" i="0" u="none" strike="noStrike" kern="1200" cap="none" spc="0" normalizeH="0" baseline="0" noProof="0" dirty="0">
                <a:ln>
                  <a:noFill/>
                </a:ln>
                <a:solidFill>
                  <a:srgbClr val="0039A7">
                    <a:lumMod val="50000"/>
                  </a:srgbClr>
                </a:solidFill>
                <a:effectLst/>
                <a:uLnTx/>
                <a:uFillTx/>
                <a:ea typeface="+mn-ea"/>
                <a:cs typeface="+mn-cs"/>
              </a:rPr>
              <a:t>Gas </a:t>
            </a:r>
            <a:r>
              <a:rPr kumimoji="0" lang="en-US" sz="1400" b="1" i="0" u="none" strike="noStrike" kern="1200" cap="none" spc="0" normalizeH="0" baseline="0" noProof="0" dirty="0">
                <a:ln>
                  <a:noFill/>
                </a:ln>
                <a:solidFill>
                  <a:schemeClr val="accent1"/>
                </a:solidFill>
                <a:effectLst/>
                <a:uLnTx/>
                <a:uFillTx/>
                <a:ea typeface="+mn-ea"/>
                <a:cs typeface="+mn-cs"/>
              </a:rPr>
              <a:t>Sensor</a:t>
            </a:r>
            <a:r>
              <a:rPr kumimoji="0" lang="en-US" sz="1400" b="1" i="0" u="none" strike="noStrike" kern="1200" cap="none" spc="0" normalizeH="0" baseline="0" noProof="0" dirty="0">
                <a:ln>
                  <a:noFill/>
                </a:ln>
                <a:solidFill>
                  <a:srgbClr val="0039A7">
                    <a:lumMod val="50000"/>
                  </a:srgbClr>
                </a:solidFill>
                <a:effectLst/>
                <a:uLnTx/>
                <a:uFillTx/>
                <a:ea typeface="+mn-ea"/>
                <a:cs typeface="+mn-cs"/>
              </a:rPr>
              <a:t> </a:t>
            </a:r>
            <a:r>
              <a:rPr kumimoji="0" lang="en-US" sz="1400" b="1" i="0" u="none" strike="noStrike" kern="1200" cap="none" spc="0" normalizeH="0" baseline="0" noProof="0" dirty="0">
                <a:ln>
                  <a:noFill/>
                </a:ln>
                <a:solidFill>
                  <a:srgbClr val="00153E"/>
                </a:solidFill>
                <a:effectLst/>
                <a:uLnTx/>
                <a:uFillTx/>
                <a:ea typeface="+mn-ea"/>
                <a:cs typeface="+mn-cs"/>
              </a:rPr>
              <a:t>Performance</a:t>
            </a:r>
          </a:p>
          <a:p>
            <a:pPr marL="450850" lvl="1" indent="-179388" fontAlgn="t">
              <a:lnSpc>
                <a:spcPct val="150000"/>
              </a:lnSpc>
              <a:buFont typeface="Wingdings" panose="05000000000000000000" pitchFamily="2" charset="2"/>
              <a:buChar char="§"/>
            </a:pPr>
            <a:r>
              <a:rPr lang="en-ZA" sz="1200" b="1" dirty="0">
                <a:solidFill>
                  <a:srgbClr val="FF0000"/>
                </a:solidFill>
              </a:rPr>
              <a:t>Response-Recovery Dynamics:</a:t>
            </a:r>
          </a:p>
          <a:p>
            <a:pPr marL="450850" lvl="1" indent="-179388" fontAlgn="t">
              <a:lnSpc>
                <a:spcPct val="150000"/>
              </a:lnSpc>
              <a:buFont typeface="Wingdings" panose="05000000000000000000" pitchFamily="2" charset="2"/>
              <a:buChar char="§"/>
            </a:pPr>
            <a:r>
              <a:rPr lang="en-ZA" sz="1200" dirty="0">
                <a:solidFill>
                  <a:srgbClr val="002060"/>
                </a:solidFill>
              </a:rPr>
              <a:t>Pristine and 0,75 wt% Ag-loaded sensors are unreliable due to poor recovery resulting to major signal drift.</a:t>
            </a:r>
          </a:p>
          <a:p>
            <a:pPr marL="450850" lvl="1" indent="-179388" fontAlgn="t">
              <a:lnSpc>
                <a:spcPct val="150000"/>
              </a:lnSpc>
              <a:buFont typeface="Wingdings" panose="05000000000000000000" pitchFamily="2" charset="2"/>
              <a:buChar char="§"/>
            </a:pPr>
            <a:endParaRPr lang="en-ZA" sz="1200" dirty="0">
              <a:solidFill>
                <a:srgbClr val="002060"/>
              </a:solidFill>
            </a:endParaRPr>
          </a:p>
          <a:p>
            <a:pPr marL="450850" lvl="1" indent="-179388" fontAlgn="t">
              <a:lnSpc>
                <a:spcPct val="150000"/>
              </a:lnSpc>
              <a:buFont typeface="Wingdings" panose="05000000000000000000" pitchFamily="2" charset="2"/>
              <a:buChar char="§"/>
            </a:pPr>
            <a:r>
              <a:rPr lang="en-ZA" sz="1200" dirty="0">
                <a:solidFill>
                  <a:srgbClr val="002060"/>
                </a:solidFill>
              </a:rPr>
              <a:t>0,75 wt% Pd-loaded Co</a:t>
            </a:r>
            <a:r>
              <a:rPr lang="en-ZA" sz="1200" baseline="-36000" dirty="0">
                <a:solidFill>
                  <a:srgbClr val="002060"/>
                </a:solidFill>
              </a:rPr>
              <a:t>3</a:t>
            </a:r>
            <a:r>
              <a:rPr lang="en-ZA" sz="1200" dirty="0">
                <a:solidFill>
                  <a:srgbClr val="002060"/>
                </a:solidFill>
              </a:rPr>
              <a:t>O</a:t>
            </a:r>
            <a:r>
              <a:rPr lang="en-ZA" sz="1200" baseline="-38000" dirty="0">
                <a:solidFill>
                  <a:srgbClr val="002060"/>
                </a:solidFill>
              </a:rPr>
              <a:t>4</a:t>
            </a:r>
            <a:r>
              <a:rPr lang="en-ZA" sz="1200" dirty="0">
                <a:solidFill>
                  <a:srgbClr val="002060"/>
                </a:solidFill>
              </a:rPr>
              <a:t>/NiTiO</a:t>
            </a:r>
            <a:r>
              <a:rPr lang="en-ZA" sz="1200" baseline="-36000" dirty="0">
                <a:solidFill>
                  <a:srgbClr val="002060"/>
                </a:solidFill>
              </a:rPr>
              <a:t>3</a:t>
            </a:r>
            <a:r>
              <a:rPr lang="en-ZA" sz="1200" dirty="0">
                <a:solidFill>
                  <a:srgbClr val="002060"/>
                </a:solidFill>
              </a:rPr>
              <a:t> sensors high response  and improved signal drift.</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127D8E3-05C1-D93B-8F7B-A1AE9DE83E06}"/>
                  </a:ext>
                </a:extLst>
              </p:cNvPr>
              <p:cNvSpPr txBox="1"/>
              <p:nvPr/>
            </p:nvSpPr>
            <p:spPr>
              <a:xfrm>
                <a:off x="452215" y="4153307"/>
                <a:ext cx="5237163" cy="461665"/>
              </a:xfrm>
              <a:prstGeom prst="rect">
                <a:avLst/>
              </a:prstGeom>
              <a:noFill/>
            </p:spPr>
            <p:txBody>
              <a:bodyPr wrap="square" rtlCol="0">
                <a:spAutoFit/>
              </a:bodyPr>
              <a:lstStyle/>
              <a:p>
                <a:pPr algn="just"/>
                <a:r>
                  <a:rPr lang="en-ZA" sz="1200" b="1" dirty="0">
                    <a:solidFill>
                      <a:schemeClr val="accent1"/>
                    </a:solidFill>
                  </a:rPr>
                  <a:t>Figure 2: </a:t>
                </a:r>
                <a:r>
                  <a:rPr lang="en-ZA" sz="1200" dirty="0">
                    <a:solidFill>
                      <a:schemeClr val="accent1"/>
                    </a:solidFill>
                  </a:rPr>
                  <a:t>Dynamic sensing curve under varying </a:t>
                </a:r>
                <a:r>
                  <a:rPr lang="en-ZA" sz="1200" b="1" dirty="0">
                    <a:solidFill>
                      <a:schemeClr val="accent1"/>
                    </a:solidFill>
                  </a:rPr>
                  <a:t>(a) </a:t>
                </a:r>
                <a:r>
                  <a:rPr lang="en-ZA" sz="1200" dirty="0">
                    <a:solidFill>
                      <a:schemeClr val="accent1"/>
                    </a:solidFill>
                  </a:rPr>
                  <a:t>NO and </a:t>
                </a:r>
                <a:r>
                  <a:rPr lang="en-ZA" sz="1200" b="1" dirty="0">
                    <a:solidFill>
                      <a:schemeClr val="accent1"/>
                    </a:solidFill>
                  </a:rPr>
                  <a:t>(b)</a:t>
                </a:r>
                <a:r>
                  <a:rPr lang="en-ZA" sz="1200" dirty="0">
                    <a:solidFill>
                      <a:schemeClr val="accent1"/>
                    </a:solidFill>
                  </a:rPr>
                  <a:t> NO</a:t>
                </a:r>
                <a:r>
                  <a:rPr lang="en-ZA" sz="1200" baseline="-25000" dirty="0">
                    <a:solidFill>
                      <a:schemeClr val="accent1"/>
                    </a:solidFill>
                  </a:rPr>
                  <a:t>2</a:t>
                </a:r>
                <a:r>
                  <a:rPr lang="en-ZA" sz="1200" dirty="0">
                    <a:solidFill>
                      <a:schemeClr val="accent1"/>
                    </a:solidFill>
                  </a:rPr>
                  <a:t> concentration at 100 </a:t>
                </a:r>
                <a14:m>
                  <m:oMath xmlns:m="http://schemas.openxmlformats.org/officeDocument/2006/math">
                    <m:r>
                      <a:rPr lang="en-ZA" sz="1200" i="1">
                        <a:solidFill>
                          <a:schemeClr val="accent1"/>
                        </a:solidFill>
                        <a:latin typeface="Cambria Math" panose="02040503050406030204" pitchFamily="18" charset="0"/>
                        <a:ea typeface="Cambria Math" panose="02040503050406030204" pitchFamily="18" charset="0"/>
                      </a:rPr>
                      <m:t>℃</m:t>
                    </m:r>
                  </m:oMath>
                </a14:m>
                <a:r>
                  <a:rPr lang="en-ZA" sz="1200" dirty="0">
                    <a:solidFill>
                      <a:schemeClr val="accent1"/>
                    </a:solidFill>
                  </a:rPr>
                  <a:t>. </a:t>
                </a:r>
              </a:p>
            </p:txBody>
          </p:sp>
        </mc:Choice>
        <mc:Fallback xmlns="">
          <p:sp>
            <p:nvSpPr>
              <p:cNvPr id="23" name="TextBox 22">
                <a:extLst>
                  <a:ext uri="{FF2B5EF4-FFF2-40B4-BE49-F238E27FC236}">
                    <a16:creationId xmlns:a16="http://schemas.microsoft.com/office/drawing/2014/main" id="{6127D8E3-05C1-D93B-8F7B-A1AE9DE83E06}"/>
                  </a:ext>
                </a:extLst>
              </p:cNvPr>
              <p:cNvSpPr txBox="1">
                <a:spLocks noRot="1" noChangeAspect="1" noMove="1" noResize="1" noEditPoints="1" noAdjustHandles="1" noChangeArrowheads="1" noChangeShapeType="1" noTextEdit="1"/>
              </p:cNvSpPr>
              <p:nvPr/>
            </p:nvSpPr>
            <p:spPr>
              <a:xfrm>
                <a:off x="452215" y="4153307"/>
                <a:ext cx="5237163" cy="461665"/>
              </a:xfrm>
              <a:prstGeom prst="rect">
                <a:avLst/>
              </a:prstGeom>
              <a:blipFill>
                <a:blip r:embed="rId4"/>
                <a:stretch>
                  <a:fillRect t="-1316" b="-7895"/>
                </a:stretch>
              </a:blipFill>
            </p:spPr>
            <p:txBody>
              <a:bodyPr/>
              <a:lstStyle/>
              <a:p>
                <a:r>
                  <a:rPr lang="en-ZA">
                    <a:noFill/>
                  </a:rPr>
                  <a:t> </a:t>
                </a:r>
              </a:p>
            </p:txBody>
          </p:sp>
        </mc:Fallback>
      </mc:AlternateContent>
      <p:grpSp>
        <p:nvGrpSpPr>
          <p:cNvPr id="4" name="Group 3">
            <a:extLst>
              <a:ext uri="{FF2B5EF4-FFF2-40B4-BE49-F238E27FC236}">
                <a16:creationId xmlns:a16="http://schemas.microsoft.com/office/drawing/2014/main" id="{D300E1C4-3947-FED3-D6FE-F158339BBF0F}"/>
              </a:ext>
            </a:extLst>
          </p:cNvPr>
          <p:cNvGrpSpPr/>
          <p:nvPr/>
        </p:nvGrpSpPr>
        <p:grpSpPr>
          <a:xfrm>
            <a:off x="323528" y="516373"/>
            <a:ext cx="4996591" cy="3655616"/>
            <a:chOff x="467544" y="555526"/>
            <a:chExt cx="4996591" cy="3655616"/>
          </a:xfrm>
        </p:grpSpPr>
        <p:pic>
          <p:nvPicPr>
            <p:cNvPr id="31" name="Picture 30">
              <a:extLst>
                <a:ext uri="{FF2B5EF4-FFF2-40B4-BE49-F238E27FC236}">
                  <a16:creationId xmlns:a16="http://schemas.microsoft.com/office/drawing/2014/main" id="{FD44E05A-11D6-DC7F-0DAF-59566129F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4135" y="555526"/>
              <a:ext cx="2520000" cy="3563565"/>
            </a:xfrm>
            <a:prstGeom prst="rect">
              <a:avLst/>
            </a:prstGeom>
          </p:spPr>
        </p:pic>
        <p:pic>
          <p:nvPicPr>
            <p:cNvPr id="33" name="Picture 32">
              <a:extLst>
                <a:ext uri="{FF2B5EF4-FFF2-40B4-BE49-F238E27FC236}">
                  <a16:creationId xmlns:a16="http://schemas.microsoft.com/office/drawing/2014/main" id="{52FA9235-5E3A-85D0-900F-FADB1747E2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4" y="611142"/>
              <a:ext cx="2400000" cy="3600000"/>
            </a:xfrm>
            <a:prstGeom prst="rect">
              <a:avLst/>
            </a:prstGeom>
          </p:spPr>
        </p:pic>
      </p:grpSp>
      <p:sp>
        <p:nvSpPr>
          <p:cNvPr id="6" name="TextBox 5">
            <a:extLst>
              <a:ext uri="{FF2B5EF4-FFF2-40B4-BE49-F238E27FC236}">
                <a16:creationId xmlns:a16="http://schemas.microsoft.com/office/drawing/2014/main" id="{1FBEDC2B-6932-4EA2-2BFA-7C6311A33E35}"/>
              </a:ext>
            </a:extLst>
          </p:cNvPr>
          <p:cNvSpPr txBox="1"/>
          <p:nvPr/>
        </p:nvSpPr>
        <p:spPr>
          <a:xfrm>
            <a:off x="755576" y="559305"/>
            <a:ext cx="402674" cy="307777"/>
          </a:xfrm>
          <a:prstGeom prst="rect">
            <a:avLst/>
          </a:prstGeom>
          <a:noFill/>
        </p:spPr>
        <p:txBody>
          <a:bodyPr wrap="none" rtlCol="0">
            <a:spAutoFit/>
          </a:bodyPr>
          <a:lstStyle/>
          <a:p>
            <a:r>
              <a:rPr lang="en-ZA" sz="1400" b="1" dirty="0">
                <a:solidFill>
                  <a:schemeClr val="accent1"/>
                </a:solidFill>
              </a:rPr>
              <a:t>(a)</a:t>
            </a:r>
            <a:endParaRPr lang="en-ZA" sz="1400" dirty="0"/>
          </a:p>
        </p:txBody>
      </p:sp>
      <p:sp>
        <p:nvSpPr>
          <p:cNvPr id="7" name="TextBox 6">
            <a:extLst>
              <a:ext uri="{FF2B5EF4-FFF2-40B4-BE49-F238E27FC236}">
                <a16:creationId xmlns:a16="http://schemas.microsoft.com/office/drawing/2014/main" id="{108073EB-6047-13B1-31A7-D0E238E8B765}"/>
              </a:ext>
            </a:extLst>
          </p:cNvPr>
          <p:cNvSpPr txBox="1"/>
          <p:nvPr/>
        </p:nvSpPr>
        <p:spPr>
          <a:xfrm>
            <a:off x="3203848" y="545858"/>
            <a:ext cx="412292" cy="307777"/>
          </a:xfrm>
          <a:prstGeom prst="rect">
            <a:avLst/>
          </a:prstGeom>
          <a:noFill/>
        </p:spPr>
        <p:txBody>
          <a:bodyPr wrap="none" rtlCol="0">
            <a:spAutoFit/>
          </a:bodyPr>
          <a:lstStyle/>
          <a:p>
            <a:r>
              <a:rPr lang="en-ZA" sz="1400" b="1" dirty="0">
                <a:solidFill>
                  <a:schemeClr val="accent1"/>
                </a:solidFill>
              </a:rPr>
              <a:t>(b)</a:t>
            </a:r>
            <a:endParaRPr lang="en-ZA" sz="1400" dirty="0"/>
          </a:p>
        </p:txBody>
      </p:sp>
    </p:spTree>
    <p:extLst>
      <p:ext uri="{BB962C8B-B14F-4D97-AF65-F5344CB8AC3E}">
        <p14:creationId xmlns:p14="http://schemas.microsoft.com/office/powerpoint/2010/main" val="1346735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D66A306-EB3A-B9ED-248D-A4488FD4A2F9}"/>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2</a:t>
            </a:fld>
            <a:endParaRPr lang="en-ZA" dirty="0"/>
          </a:p>
        </p:txBody>
      </p:sp>
      <p:sp>
        <p:nvSpPr>
          <p:cNvPr id="2" name="Rectangle: Rounded Corners 1">
            <a:extLst>
              <a:ext uri="{FF2B5EF4-FFF2-40B4-BE49-F238E27FC236}">
                <a16:creationId xmlns:a16="http://schemas.microsoft.com/office/drawing/2014/main" id="{009358FA-D827-EF07-A711-E0E05ABCD91A}"/>
              </a:ext>
            </a:extLst>
          </p:cNvPr>
          <p:cNvSpPr/>
          <p:nvPr/>
        </p:nvSpPr>
        <p:spPr>
          <a:xfrm>
            <a:off x="162000" y="123478"/>
            <a:ext cx="8820000" cy="3600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CA29A6-341F-5855-8183-2A9C9237FAC5}"/>
              </a:ext>
            </a:extLst>
          </p:cNvPr>
          <p:cNvSpPr txBox="1"/>
          <p:nvPr/>
        </p:nvSpPr>
        <p:spPr>
          <a:xfrm>
            <a:off x="251520" y="123478"/>
            <a:ext cx="979755" cy="360000"/>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Outline</a:t>
            </a:r>
          </a:p>
        </p:txBody>
      </p:sp>
      <p:sp>
        <p:nvSpPr>
          <p:cNvPr id="4" name="TextBox 3">
            <a:extLst>
              <a:ext uri="{FF2B5EF4-FFF2-40B4-BE49-F238E27FC236}">
                <a16:creationId xmlns:a16="http://schemas.microsoft.com/office/drawing/2014/main" id="{5BA19F46-27BB-0BC1-1BE5-3386A44F01E7}"/>
              </a:ext>
            </a:extLst>
          </p:cNvPr>
          <p:cNvSpPr txBox="1"/>
          <p:nvPr/>
        </p:nvSpPr>
        <p:spPr>
          <a:xfrm>
            <a:off x="280847" y="533594"/>
            <a:ext cx="6840760" cy="3754874"/>
          </a:xfrm>
          <a:prstGeom prst="rect">
            <a:avLst/>
          </a:prstGeom>
          <a:noFill/>
        </p:spPr>
        <p:txBody>
          <a:bodyPr wrap="square" rtlCol="0">
            <a:spAutoFit/>
          </a:bodyPr>
          <a:lstStyle/>
          <a:p>
            <a:pPr marL="285750" indent="-285750">
              <a:buFont typeface="Wingdings" panose="05000000000000000000" pitchFamily="2" charset="2"/>
              <a:buChar char="q"/>
            </a:pPr>
            <a:r>
              <a:rPr lang="en-US" sz="1400" b="1" dirty="0">
                <a:solidFill>
                  <a:schemeClr val="accent1"/>
                </a:solidFill>
              </a:rPr>
              <a:t>Introduction</a:t>
            </a:r>
          </a:p>
          <a:p>
            <a:pPr marL="285750" indent="-285750">
              <a:buFont typeface="Wingdings" panose="05000000000000000000" pitchFamily="2" charset="2"/>
              <a:buChar char="q"/>
            </a:pPr>
            <a:endParaRPr lang="en-US" sz="1400" b="1" dirty="0">
              <a:solidFill>
                <a:schemeClr val="accent1"/>
              </a:solidFill>
            </a:endParaRPr>
          </a:p>
          <a:p>
            <a:pPr marL="285750" indent="-285750">
              <a:buFont typeface="Wingdings" panose="05000000000000000000" pitchFamily="2" charset="2"/>
              <a:buChar char="q"/>
            </a:pPr>
            <a:endParaRPr lang="en-US" sz="1400" b="1" dirty="0">
              <a:solidFill>
                <a:schemeClr val="accent1"/>
              </a:solidFill>
            </a:endParaRPr>
          </a:p>
          <a:p>
            <a:pPr marL="285750" indent="-285750">
              <a:buFont typeface="Wingdings" panose="05000000000000000000" pitchFamily="2" charset="2"/>
              <a:buChar char="q"/>
            </a:pPr>
            <a:r>
              <a:rPr lang="en-US" sz="1400" b="1" dirty="0">
                <a:solidFill>
                  <a:schemeClr val="accent1"/>
                </a:solidFill>
              </a:rPr>
              <a:t>Synthesis and Fabrication</a:t>
            </a:r>
          </a:p>
          <a:p>
            <a:pPr marL="285750" indent="-285750">
              <a:buFont typeface="Wingdings" panose="05000000000000000000" pitchFamily="2" charset="2"/>
              <a:buChar char="q"/>
            </a:pPr>
            <a:endParaRPr lang="en-US" sz="1400" b="1" dirty="0">
              <a:solidFill>
                <a:schemeClr val="accent1"/>
              </a:solidFill>
            </a:endParaRPr>
          </a:p>
          <a:p>
            <a:pPr marL="285750" indent="-285750">
              <a:buFont typeface="Wingdings" panose="05000000000000000000" pitchFamily="2" charset="2"/>
              <a:buChar char="q"/>
            </a:pPr>
            <a:endParaRPr lang="en-US" sz="1400" b="1" dirty="0">
              <a:solidFill>
                <a:schemeClr val="accent1"/>
              </a:solidFill>
            </a:endParaRPr>
          </a:p>
          <a:p>
            <a:pPr marL="285750" indent="-285750">
              <a:buFont typeface="Wingdings" panose="05000000000000000000" pitchFamily="2" charset="2"/>
              <a:buChar char="q"/>
            </a:pPr>
            <a:r>
              <a:rPr lang="en-US" sz="1400" b="1" dirty="0">
                <a:solidFill>
                  <a:schemeClr val="accent1"/>
                </a:solidFill>
              </a:rPr>
              <a:t>Results and Discussion</a:t>
            </a:r>
          </a:p>
          <a:p>
            <a:pPr marL="742950" lvl="1" indent="-285750">
              <a:buFont typeface="Wingdings" panose="05000000000000000000" pitchFamily="2" charset="2"/>
              <a:buChar char="q"/>
            </a:pPr>
            <a:endParaRPr lang="en-US" sz="1400" b="1" dirty="0">
              <a:solidFill>
                <a:schemeClr val="accent1"/>
              </a:solidFill>
            </a:endParaRPr>
          </a:p>
          <a:p>
            <a:pPr marL="742950" lvl="1" indent="-285750">
              <a:buFont typeface="Wingdings" panose="05000000000000000000" pitchFamily="2" charset="2"/>
              <a:buChar char="q"/>
            </a:pPr>
            <a:r>
              <a:rPr lang="en-US" sz="1400" b="1" dirty="0">
                <a:solidFill>
                  <a:schemeClr val="accent1"/>
                </a:solidFill>
              </a:rPr>
              <a:t>Gas sensor Performance</a:t>
            </a:r>
          </a:p>
          <a:p>
            <a:pPr marL="742950" lvl="1" indent="-285750">
              <a:buFont typeface="Wingdings" panose="05000000000000000000" pitchFamily="2" charset="2"/>
              <a:buChar char="q"/>
            </a:pPr>
            <a:endParaRPr lang="en-US" sz="1400" b="1" dirty="0">
              <a:solidFill>
                <a:schemeClr val="accent1"/>
              </a:solidFill>
            </a:endParaRPr>
          </a:p>
          <a:p>
            <a:pPr marL="742950" lvl="1" indent="-285750">
              <a:buFont typeface="Wingdings" panose="05000000000000000000" pitchFamily="2" charset="2"/>
              <a:buChar char="q"/>
            </a:pPr>
            <a:r>
              <a:rPr lang="en-US" sz="1400" b="1" dirty="0">
                <a:solidFill>
                  <a:schemeClr val="accent1"/>
                </a:solidFill>
              </a:rPr>
              <a:t>Power Consumption</a:t>
            </a:r>
          </a:p>
          <a:p>
            <a:pPr marL="742950" lvl="1" indent="-285750">
              <a:buFont typeface="Wingdings" panose="05000000000000000000" pitchFamily="2" charset="2"/>
              <a:buChar char="q"/>
            </a:pPr>
            <a:endParaRPr lang="en-US" sz="1400" b="1" dirty="0">
              <a:solidFill>
                <a:schemeClr val="accent1"/>
              </a:solidFill>
            </a:endParaRPr>
          </a:p>
          <a:p>
            <a:pPr marL="285750" indent="-285750">
              <a:buFont typeface="Wingdings" panose="05000000000000000000" pitchFamily="2" charset="2"/>
              <a:buChar char="q"/>
            </a:pPr>
            <a:endParaRPr lang="en-US" sz="1400" b="1" dirty="0">
              <a:solidFill>
                <a:schemeClr val="accent1"/>
              </a:solidFill>
            </a:endParaRPr>
          </a:p>
          <a:p>
            <a:pPr marL="285750" indent="-285750">
              <a:buFont typeface="Wingdings" panose="05000000000000000000" pitchFamily="2" charset="2"/>
              <a:buChar char="q"/>
            </a:pPr>
            <a:r>
              <a:rPr lang="en-US" sz="1400" b="1" dirty="0">
                <a:solidFill>
                  <a:schemeClr val="accent1"/>
                </a:solidFill>
              </a:rPr>
              <a:t>Sensing Mechanism</a:t>
            </a:r>
          </a:p>
          <a:p>
            <a:pPr marL="285750" indent="-285750">
              <a:buFont typeface="Wingdings" panose="05000000000000000000" pitchFamily="2" charset="2"/>
              <a:buChar char="q"/>
            </a:pPr>
            <a:endParaRPr lang="en-US" sz="1400" b="1" dirty="0">
              <a:solidFill>
                <a:schemeClr val="accent1"/>
              </a:solidFill>
            </a:endParaRPr>
          </a:p>
          <a:p>
            <a:pPr marL="285750" indent="-285750">
              <a:buFont typeface="Wingdings" panose="05000000000000000000" pitchFamily="2" charset="2"/>
              <a:buChar char="q"/>
            </a:pPr>
            <a:endParaRPr lang="en-US" sz="1400" b="1" dirty="0">
              <a:solidFill>
                <a:schemeClr val="accent1"/>
              </a:solidFill>
            </a:endParaRPr>
          </a:p>
          <a:p>
            <a:pPr marL="285750" indent="-285750">
              <a:buFont typeface="Wingdings" panose="05000000000000000000" pitchFamily="2" charset="2"/>
              <a:buChar char="q"/>
            </a:pPr>
            <a:r>
              <a:rPr lang="en-US" sz="1400" b="1" dirty="0">
                <a:solidFill>
                  <a:schemeClr val="accent1"/>
                </a:solidFill>
              </a:rPr>
              <a:t>Conclusion</a:t>
            </a:r>
          </a:p>
        </p:txBody>
      </p:sp>
      <p:grpSp>
        <p:nvGrpSpPr>
          <p:cNvPr id="12" name="Group 11">
            <a:extLst>
              <a:ext uri="{FF2B5EF4-FFF2-40B4-BE49-F238E27FC236}">
                <a16:creationId xmlns:a16="http://schemas.microsoft.com/office/drawing/2014/main" id="{F17B923C-DFA0-825F-2142-A7F625CA6133}"/>
              </a:ext>
            </a:extLst>
          </p:cNvPr>
          <p:cNvGrpSpPr/>
          <p:nvPr/>
        </p:nvGrpSpPr>
        <p:grpSpPr>
          <a:xfrm>
            <a:off x="33408" y="4249423"/>
            <a:ext cx="8671796" cy="885945"/>
            <a:chOff x="33408" y="4249423"/>
            <a:chExt cx="8671796" cy="885945"/>
          </a:xfrm>
        </p:grpSpPr>
        <p:pic>
          <p:nvPicPr>
            <p:cNvPr id="6" name="Picture 5">
              <a:extLst>
                <a:ext uri="{FF2B5EF4-FFF2-40B4-BE49-F238E27FC236}">
                  <a16:creationId xmlns:a16="http://schemas.microsoft.com/office/drawing/2014/main" id="{974AF7AC-2B38-35D9-4810-C70303C8C5A3}"/>
                </a:ext>
              </a:extLst>
            </p:cNvPr>
            <p:cNvPicPr/>
            <p:nvPr/>
          </p:nvPicPr>
          <p:blipFill rotWithShape="1">
            <a:blip r:embed="rId2"/>
            <a:srcRect l="35336" t="40894" r="55309" b="38302"/>
            <a:stretch/>
          </p:blipFill>
          <p:spPr>
            <a:xfrm>
              <a:off x="33408" y="4515966"/>
              <a:ext cx="1010200" cy="576065"/>
            </a:xfrm>
            <a:prstGeom prst="rect">
              <a:avLst/>
            </a:prstGeom>
            <a:ln>
              <a:noFill/>
            </a:ln>
          </p:spPr>
        </p:pic>
        <p:sp>
          <p:nvSpPr>
            <p:cNvPr id="7" name="CustomShape 6">
              <a:extLst>
                <a:ext uri="{FF2B5EF4-FFF2-40B4-BE49-F238E27FC236}">
                  <a16:creationId xmlns:a16="http://schemas.microsoft.com/office/drawing/2014/main" id="{83BC6A85-A862-3858-B22C-398BFDBD58FE}"/>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8" name="CustomShape 8">
              <a:extLst>
                <a:ext uri="{FF2B5EF4-FFF2-40B4-BE49-F238E27FC236}">
                  <a16:creationId xmlns:a16="http://schemas.microsoft.com/office/drawing/2014/main" id="{EFC3C4CF-81DC-0ABD-5C99-6F47BA1F764C}"/>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9" name="Straight Connector 8">
              <a:extLst>
                <a:ext uri="{FF2B5EF4-FFF2-40B4-BE49-F238E27FC236}">
                  <a16:creationId xmlns:a16="http://schemas.microsoft.com/office/drawing/2014/main" id="{8BC41F1D-CF27-382A-9906-F115533140F1}"/>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35E2DBB-E4D0-5687-BF5C-0A8A36535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grpSp>
    </p:spTree>
    <p:extLst>
      <p:ext uri="{BB962C8B-B14F-4D97-AF65-F5344CB8AC3E}">
        <p14:creationId xmlns:p14="http://schemas.microsoft.com/office/powerpoint/2010/main" val="1599014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7EF21-1B3C-BD46-4591-49E71BA2FAE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88A8A7-CAEA-C63D-0028-41FBF16D0C58}"/>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20</a:t>
            </a:fld>
            <a:endParaRPr lang="en-ZA" dirty="0"/>
          </a:p>
        </p:txBody>
      </p:sp>
      <p:sp>
        <p:nvSpPr>
          <p:cNvPr id="2" name="Rectangle: Rounded Corners 1">
            <a:extLst>
              <a:ext uri="{FF2B5EF4-FFF2-40B4-BE49-F238E27FC236}">
                <a16:creationId xmlns:a16="http://schemas.microsoft.com/office/drawing/2014/main" id="{E3819EB5-2C2B-D350-48D6-2490EDE0BF5A}"/>
              </a:ext>
            </a:extLst>
          </p:cNvPr>
          <p:cNvSpPr/>
          <p:nvPr/>
        </p:nvSpPr>
        <p:spPr>
          <a:xfrm>
            <a:off x="364784" y="123478"/>
            <a:ext cx="8455688"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34B329-AF14-01DB-9860-7716744F0936}"/>
              </a:ext>
            </a:extLst>
          </p:cNvPr>
          <p:cNvSpPr txBox="1"/>
          <p:nvPr/>
        </p:nvSpPr>
        <p:spPr>
          <a:xfrm>
            <a:off x="683568" y="123478"/>
            <a:ext cx="1274708"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Synthesis</a:t>
            </a:r>
          </a:p>
        </p:txBody>
      </p:sp>
      <p:grpSp>
        <p:nvGrpSpPr>
          <p:cNvPr id="11" name="Group 10">
            <a:extLst>
              <a:ext uri="{FF2B5EF4-FFF2-40B4-BE49-F238E27FC236}">
                <a16:creationId xmlns:a16="http://schemas.microsoft.com/office/drawing/2014/main" id="{83C3DE8D-429B-2F6B-6CBF-8199FEC4B264}"/>
              </a:ext>
            </a:extLst>
          </p:cNvPr>
          <p:cNvGrpSpPr/>
          <p:nvPr/>
        </p:nvGrpSpPr>
        <p:grpSpPr>
          <a:xfrm>
            <a:off x="33408" y="4302182"/>
            <a:ext cx="8787064" cy="833186"/>
            <a:chOff x="33408" y="4302182"/>
            <a:chExt cx="8787064" cy="833186"/>
          </a:xfrm>
        </p:grpSpPr>
        <p:pic>
          <p:nvPicPr>
            <p:cNvPr id="12" name="Picture 11">
              <a:extLst>
                <a:ext uri="{FF2B5EF4-FFF2-40B4-BE49-F238E27FC236}">
                  <a16:creationId xmlns:a16="http://schemas.microsoft.com/office/drawing/2014/main" id="{F24B5283-F857-EAA0-A842-E5E4375520D2}"/>
                </a:ext>
              </a:extLst>
            </p:cNvPr>
            <p:cNvPicPr/>
            <p:nvPr/>
          </p:nvPicPr>
          <p:blipFill rotWithShape="1">
            <a:blip r:embed="rId2"/>
            <a:srcRect l="35336" t="40894" r="55309" b="38302"/>
            <a:stretch/>
          </p:blipFill>
          <p:spPr>
            <a:xfrm>
              <a:off x="33408" y="4515966"/>
              <a:ext cx="1010200" cy="576065"/>
            </a:xfrm>
            <a:prstGeom prst="rect">
              <a:avLst/>
            </a:prstGeom>
            <a:ln>
              <a:noFill/>
            </a:ln>
          </p:spPr>
        </p:pic>
        <p:sp>
          <p:nvSpPr>
            <p:cNvPr id="14" name="CustomShape 8">
              <a:extLst>
                <a:ext uri="{FF2B5EF4-FFF2-40B4-BE49-F238E27FC236}">
                  <a16:creationId xmlns:a16="http://schemas.microsoft.com/office/drawing/2014/main" id="{5B981F15-3E25-038F-5106-8A85B337FBC3}"/>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EDD0FF32-34C8-EA3A-CE49-CFD40B1CDC1B}"/>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50624D4-C888-1AF8-E0DB-D4BA8BBB1A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3572" y="4302182"/>
              <a:ext cx="1396900" cy="784392"/>
            </a:xfrm>
            <a:prstGeom prst="rect">
              <a:avLst/>
            </a:prstGeom>
          </p:spPr>
        </p:pic>
      </p:grpSp>
      <p:pic>
        <p:nvPicPr>
          <p:cNvPr id="19" name="Picture 18">
            <a:extLst>
              <a:ext uri="{FF2B5EF4-FFF2-40B4-BE49-F238E27FC236}">
                <a16:creationId xmlns:a16="http://schemas.microsoft.com/office/drawing/2014/main" id="{1084E0F7-91D4-74AF-183A-6491FAA86CCE}"/>
              </a:ext>
            </a:extLst>
          </p:cNvPr>
          <p:cNvPicPr>
            <a:picLocks noChangeAspect="1"/>
          </p:cNvPicPr>
          <p:nvPr/>
        </p:nvPicPr>
        <p:blipFill>
          <a:blip r:embed="rId4"/>
          <a:stretch>
            <a:fillRect/>
          </a:stretch>
        </p:blipFill>
        <p:spPr>
          <a:xfrm>
            <a:off x="2190446" y="6219489"/>
            <a:ext cx="7011008" cy="585267"/>
          </a:xfrm>
          <a:prstGeom prst="rect">
            <a:avLst/>
          </a:prstGeom>
          <a:ln>
            <a:solidFill>
              <a:schemeClr val="accent1"/>
            </a:solidFill>
            <a:prstDash val="dash"/>
          </a:ln>
        </p:spPr>
      </p:pic>
      <p:pic>
        <p:nvPicPr>
          <p:cNvPr id="23" name="Picture 22">
            <a:extLst>
              <a:ext uri="{FF2B5EF4-FFF2-40B4-BE49-F238E27FC236}">
                <a16:creationId xmlns:a16="http://schemas.microsoft.com/office/drawing/2014/main" id="{91DBC9D6-FDBA-A04A-C566-933C14C4A52B}"/>
              </a:ext>
            </a:extLst>
          </p:cNvPr>
          <p:cNvPicPr>
            <a:picLocks noChangeAspect="1"/>
          </p:cNvPicPr>
          <p:nvPr/>
        </p:nvPicPr>
        <p:blipFill>
          <a:blip r:embed="rId5"/>
          <a:stretch>
            <a:fillRect/>
          </a:stretch>
        </p:blipFill>
        <p:spPr>
          <a:xfrm>
            <a:off x="6542483" y="2632021"/>
            <a:ext cx="2393451" cy="1548000"/>
          </a:xfrm>
          <a:prstGeom prst="rect">
            <a:avLst/>
          </a:prstGeom>
        </p:spPr>
      </p:pic>
      <p:sp>
        <p:nvSpPr>
          <p:cNvPr id="4" name="Right Brace 3">
            <a:extLst>
              <a:ext uri="{FF2B5EF4-FFF2-40B4-BE49-F238E27FC236}">
                <a16:creationId xmlns:a16="http://schemas.microsoft.com/office/drawing/2014/main" id="{3C2A712E-2B3D-7EB2-4030-A84059102252}"/>
              </a:ext>
            </a:extLst>
          </p:cNvPr>
          <p:cNvSpPr/>
          <p:nvPr/>
        </p:nvSpPr>
        <p:spPr>
          <a:xfrm>
            <a:off x="5230906" y="556765"/>
            <a:ext cx="432000" cy="3492000"/>
          </a:xfrm>
          <a:prstGeom prst="rightBrace">
            <a:avLst/>
          </a:prstGeom>
          <a:noFill/>
          <a:ln>
            <a:solidFill>
              <a:srgbClr val="7030A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ZA" dirty="0"/>
          </a:p>
        </p:txBody>
      </p:sp>
      <p:grpSp>
        <p:nvGrpSpPr>
          <p:cNvPr id="56" name="Group 55">
            <a:extLst>
              <a:ext uri="{FF2B5EF4-FFF2-40B4-BE49-F238E27FC236}">
                <a16:creationId xmlns:a16="http://schemas.microsoft.com/office/drawing/2014/main" id="{10CB2E85-6601-7911-0F54-AD6B11F3D842}"/>
              </a:ext>
            </a:extLst>
          </p:cNvPr>
          <p:cNvGrpSpPr/>
          <p:nvPr/>
        </p:nvGrpSpPr>
        <p:grpSpPr>
          <a:xfrm>
            <a:off x="211000" y="947750"/>
            <a:ext cx="4853058" cy="2390683"/>
            <a:chOff x="518957" y="813361"/>
            <a:chExt cx="4853058" cy="2390683"/>
          </a:xfrm>
        </p:grpSpPr>
        <p:grpSp>
          <p:nvGrpSpPr>
            <p:cNvPr id="35" name="Group 34">
              <a:extLst>
                <a:ext uri="{FF2B5EF4-FFF2-40B4-BE49-F238E27FC236}">
                  <a16:creationId xmlns:a16="http://schemas.microsoft.com/office/drawing/2014/main" id="{5AFB2AB8-26CC-C3E7-8EB6-9C73A1957928}"/>
                </a:ext>
              </a:extLst>
            </p:cNvPr>
            <p:cNvGrpSpPr/>
            <p:nvPr/>
          </p:nvGrpSpPr>
          <p:grpSpPr>
            <a:xfrm>
              <a:off x="518957" y="813361"/>
              <a:ext cx="4853058" cy="2390683"/>
              <a:chOff x="518957" y="813361"/>
              <a:chExt cx="4853058" cy="2390683"/>
            </a:xfrm>
          </p:grpSpPr>
          <p:grpSp>
            <p:nvGrpSpPr>
              <p:cNvPr id="32" name="Group 31">
                <a:extLst>
                  <a:ext uri="{FF2B5EF4-FFF2-40B4-BE49-F238E27FC236}">
                    <a16:creationId xmlns:a16="http://schemas.microsoft.com/office/drawing/2014/main" id="{C8DF716B-7F45-0604-B52A-C4F5F3A31552}"/>
                  </a:ext>
                </a:extLst>
              </p:cNvPr>
              <p:cNvGrpSpPr/>
              <p:nvPr/>
            </p:nvGrpSpPr>
            <p:grpSpPr>
              <a:xfrm>
                <a:off x="518957" y="1384034"/>
                <a:ext cx="4853058" cy="1820010"/>
                <a:chOff x="518957" y="1384034"/>
                <a:chExt cx="4853058" cy="1820010"/>
              </a:xfrm>
            </p:grpSpPr>
            <p:sp>
              <p:nvSpPr>
                <p:cNvPr id="9" name="TextBox 8">
                  <a:extLst>
                    <a:ext uri="{FF2B5EF4-FFF2-40B4-BE49-F238E27FC236}">
                      <a16:creationId xmlns:a16="http://schemas.microsoft.com/office/drawing/2014/main" id="{D478DA8B-4A59-15F4-E12A-D4C397E3379A}"/>
                    </a:ext>
                  </a:extLst>
                </p:cNvPr>
                <p:cNvSpPr txBox="1"/>
                <p:nvPr/>
              </p:nvSpPr>
              <p:spPr>
                <a:xfrm>
                  <a:off x="3491372" y="1384034"/>
                  <a:ext cx="1880643" cy="400110"/>
                </a:xfrm>
                <a:prstGeom prst="rect">
                  <a:avLst/>
                </a:prstGeom>
                <a:noFill/>
              </p:spPr>
              <p:txBody>
                <a:bodyPr wrap="none" rtlCol="0">
                  <a:spAutoFit/>
                </a:bodyPr>
                <a:lstStyle/>
                <a:p>
                  <a:r>
                    <a:rPr lang="en-ZA" sz="1000" b="1" dirty="0">
                      <a:solidFill>
                        <a:schemeClr val="accent1"/>
                      </a:solidFill>
                      <a:latin typeface="Times New Roman" panose="02020603050405020304" pitchFamily="18" charset="0"/>
                      <a:cs typeface="Times New Roman" panose="02020603050405020304" pitchFamily="18" charset="0"/>
                    </a:rPr>
                    <a:t>Sensing material (Active layer)</a:t>
                  </a:r>
                </a:p>
                <a:p>
                  <a:r>
                    <a:rPr lang="en-ZA" sz="1000" dirty="0">
                      <a:solidFill>
                        <a:schemeClr val="accent1"/>
                      </a:solidFill>
                      <a:latin typeface="Times New Roman" panose="02020603050405020304" pitchFamily="18" charset="0"/>
                      <a:cs typeface="Times New Roman" panose="02020603050405020304" pitchFamily="18" charset="0"/>
                    </a:rPr>
                    <a:t>Pd-Co</a:t>
                  </a:r>
                  <a:r>
                    <a:rPr lang="en-ZA" sz="1000" baseline="-25000" dirty="0">
                      <a:solidFill>
                        <a:schemeClr val="accent1"/>
                      </a:solidFill>
                      <a:latin typeface="Times New Roman" panose="02020603050405020304" pitchFamily="18" charset="0"/>
                      <a:cs typeface="Times New Roman" panose="02020603050405020304" pitchFamily="18" charset="0"/>
                    </a:rPr>
                    <a:t>3</a:t>
                  </a:r>
                  <a:r>
                    <a:rPr lang="en-ZA" sz="1000" dirty="0">
                      <a:solidFill>
                        <a:schemeClr val="accent1"/>
                      </a:solidFill>
                      <a:latin typeface="Times New Roman" panose="02020603050405020304" pitchFamily="18" charset="0"/>
                      <a:cs typeface="Times New Roman" panose="02020603050405020304" pitchFamily="18" charset="0"/>
                    </a:rPr>
                    <a:t>O</a:t>
                  </a:r>
                  <a:r>
                    <a:rPr lang="en-ZA" sz="1000" baseline="-25000" dirty="0">
                      <a:solidFill>
                        <a:schemeClr val="accent1"/>
                      </a:solidFill>
                      <a:latin typeface="Times New Roman" panose="02020603050405020304" pitchFamily="18" charset="0"/>
                      <a:cs typeface="Times New Roman" panose="02020603050405020304" pitchFamily="18" charset="0"/>
                    </a:rPr>
                    <a:t>4</a:t>
                  </a:r>
                  <a:r>
                    <a:rPr lang="en-ZA" sz="1000" dirty="0">
                      <a:solidFill>
                        <a:schemeClr val="accent1"/>
                      </a:solidFill>
                      <a:latin typeface="Times New Roman" panose="02020603050405020304" pitchFamily="18" charset="0"/>
                      <a:cs typeface="Times New Roman" panose="02020603050405020304" pitchFamily="18" charset="0"/>
                    </a:rPr>
                    <a:t>/NiTiO</a:t>
                  </a:r>
                  <a:r>
                    <a:rPr lang="en-ZA" sz="1000" baseline="-25000" dirty="0">
                      <a:solidFill>
                        <a:schemeClr val="accent1"/>
                      </a:solidFill>
                      <a:latin typeface="Times New Roman" panose="02020603050405020304" pitchFamily="18" charset="0"/>
                      <a:cs typeface="Times New Roman" panose="02020603050405020304" pitchFamily="18" charset="0"/>
                    </a:rPr>
                    <a:t>3</a:t>
                  </a:r>
                </a:p>
              </p:txBody>
            </p:sp>
            <p:sp>
              <p:nvSpPr>
                <p:cNvPr id="10" name="TextBox 9">
                  <a:extLst>
                    <a:ext uri="{FF2B5EF4-FFF2-40B4-BE49-F238E27FC236}">
                      <a16:creationId xmlns:a16="http://schemas.microsoft.com/office/drawing/2014/main" id="{0F210C3F-494C-E040-51A8-8828C9B21F32}"/>
                    </a:ext>
                  </a:extLst>
                </p:cNvPr>
                <p:cNvSpPr txBox="1"/>
                <p:nvPr/>
              </p:nvSpPr>
              <p:spPr>
                <a:xfrm>
                  <a:off x="3480959" y="2468155"/>
                  <a:ext cx="1037463" cy="246221"/>
                </a:xfrm>
                <a:prstGeom prst="rect">
                  <a:avLst/>
                </a:prstGeom>
                <a:noFill/>
              </p:spPr>
              <p:txBody>
                <a:bodyPr wrap="none" rtlCol="0">
                  <a:spAutoFit/>
                </a:bodyPr>
                <a:lstStyle/>
                <a:p>
                  <a:r>
                    <a:rPr lang="en-ZA" sz="1000" b="1" dirty="0">
                      <a:solidFill>
                        <a:schemeClr val="accent1"/>
                      </a:solidFill>
                      <a:latin typeface="Times New Roman" panose="02020603050405020304" pitchFamily="18" charset="0"/>
                      <a:cs typeface="Times New Roman" panose="02020603050405020304" pitchFamily="18" charset="0"/>
                    </a:rPr>
                    <a:t>Al</a:t>
                  </a:r>
                  <a:r>
                    <a:rPr lang="en-ZA" sz="1000" b="1" baseline="-25000" dirty="0">
                      <a:solidFill>
                        <a:schemeClr val="accent1"/>
                      </a:solidFill>
                      <a:latin typeface="Times New Roman" panose="02020603050405020304" pitchFamily="18" charset="0"/>
                      <a:cs typeface="Times New Roman" panose="02020603050405020304" pitchFamily="18" charset="0"/>
                    </a:rPr>
                    <a:t>2</a:t>
                  </a:r>
                  <a:r>
                    <a:rPr lang="en-ZA" sz="1000" b="1" dirty="0">
                      <a:solidFill>
                        <a:schemeClr val="accent1"/>
                      </a:solidFill>
                      <a:latin typeface="Times New Roman" panose="02020603050405020304" pitchFamily="18" charset="0"/>
                      <a:cs typeface="Times New Roman" panose="02020603050405020304" pitchFamily="18" charset="0"/>
                    </a:rPr>
                    <a:t>O</a:t>
                  </a:r>
                  <a:r>
                    <a:rPr lang="en-ZA" sz="1000" b="1" baseline="-25000" dirty="0">
                      <a:solidFill>
                        <a:schemeClr val="accent1"/>
                      </a:solidFill>
                      <a:latin typeface="Times New Roman" panose="02020603050405020304" pitchFamily="18" charset="0"/>
                      <a:cs typeface="Times New Roman" panose="02020603050405020304" pitchFamily="18" charset="0"/>
                    </a:rPr>
                    <a:t>3</a:t>
                  </a:r>
                  <a:r>
                    <a:rPr lang="en-ZA" sz="1000" b="1" dirty="0">
                      <a:solidFill>
                        <a:schemeClr val="accent1"/>
                      </a:solidFill>
                      <a:latin typeface="Times New Roman" panose="02020603050405020304" pitchFamily="18" charset="0"/>
                      <a:cs typeface="Times New Roman" panose="02020603050405020304" pitchFamily="18" charset="0"/>
                    </a:rPr>
                    <a:t> substrate</a:t>
                  </a:r>
                </a:p>
              </p:txBody>
            </p:sp>
            <p:sp>
              <p:nvSpPr>
                <p:cNvPr id="13" name="TextBox 12">
                  <a:extLst>
                    <a:ext uri="{FF2B5EF4-FFF2-40B4-BE49-F238E27FC236}">
                      <a16:creationId xmlns:a16="http://schemas.microsoft.com/office/drawing/2014/main" id="{C4D69005-4274-E2F3-7B3F-7BEE7B4B1571}"/>
                    </a:ext>
                  </a:extLst>
                </p:cNvPr>
                <p:cNvSpPr txBox="1"/>
                <p:nvPr/>
              </p:nvSpPr>
              <p:spPr>
                <a:xfrm>
                  <a:off x="3491372" y="2879265"/>
                  <a:ext cx="1072730" cy="246221"/>
                </a:xfrm>
                <a:prstGeom prst="rect">
                  <a:avLst/>
                </a:prstGeom>
                <a:noFill/>
              </p:spPr>
              <p:txBody>
                <a:bodyPr wrap="none" rtlCol="0">
                  <a:spAutoFit/>
                </a:bodyPr>
                <a:lstStyle/>
                <a:p>
                  <a:r>
                    <a:rPr lang="en-ZA" sz="1000" b="1" dirty="0">
                      <a:solidFill>
                        <a:schemeClr val="accent1"/>
                      </a:solidFill>
                      <a:latin typeface="Times New Roman" panose="02020603050405020304" pitchFamily="18" charset="0"/>
                      <a:cs typeface="Times New Roman" panose="02020603050405020304" pitchFamily="18" charset="0"/>
                    </a:rPr>
                    <a:t>Electronics base</a:t>
                  </a:r>
                </a:p>
              </p:txBody>
            </p:sp>
            <p:sp>
              <p:nvSpPr>
                <p:cNvPr id="17" name="TextBox 16">
                  <a:extLst>
                    <a:ext uri="{FF2B5EF4-FFF2-40B4-BE49-F238E27FC236}">
                      <a16:creationId xmlns:a16="http://schemas.microsoft.com/office/drawing/2014/main" id="{EF810A4E-52D1-03A1-2CFA-7CF4580C3567}"/>
                    </a:ext>
                  </a:extLst>
                </p:cNvPr>
                <p:cNvSpPr txBox="1"/>
                <p:nvPr/>
              </p:nvSpPr>
              <p:spPr>
                <a:xfrm>
                  <a:off x="3477601" y="1847375"/>
                  <a:ext cx="1531188" cy="553998"/>
                </a:xfrm>
                <a:prstGeom prst="rect">
                  <a:avLst/>
                </a:prstGeom>
                <a:noFill/>
              </p:spPr>
              <p:txBody>
                <a:bodyPr wrap="none" rtlCol="0">
                  <a:spAutoFit/>
                </a:bodyPr>
                <a:lstStyle/>
                <a:p>
                  <a:r>
                    <a:rPr lang="en-ZA" sz="1000" b="1" dirty="0">
                      <a:solidFill>
                        <a:schemeClr val="accent1"/>
                      </a:solidFill>
                      <a:latin typeface="Times New Roman" panose="02020603050405020304" pitchFamily="18" charset="0"/>
                      <a:cs typeface="Times New Roman" panose="02020603050405020304" pitchFamily="18" charset="0"/>
                    </a:rPr>
                    <a:t>Interdigitated electrodes</a:t>
                  </a:r>
                </a:p>
                <a:p>
                  <a:r>
                    <a:rPr lang="en-ZA" sz="1000" dirty="0">
                      <a:solidFill>
                        <a:schemeClr val="accent1"/>
                      </a:solidFill>
                      <a:latin typeface="Times New Roman" panose="02020603050405020304" pitchFamily="18" charset="0"/>
                      <a:cs typeface="Times New Roman" panose="02020603050405020304" pitchFamily="18" charset="0"/>
                    </a:rPr>
                    <a:t>Au/Pt conductive finger</a:t>
                  </a:r>
                </a:p>
                <a:p>
                  <a:r>
                    <a:rPr lang="en-ZA" sz="1000" dirty="0">
                      <a:solidFill>
                        <a:schemeClr val="accent1"/>
                      </a:solidFill>
                      <a:latin typeface="Times New Roman" panose="02020603050405020304" pitchFamily="18" charset="0"/>
                      <a:cs typeface="Times New Roman" panose="02020603050405020304" pitchFamily="18" charset="0"/>
                    </a:rPr>
                    <a:t>microheater</a:t>
                  </a:r>
                </a:p>
              </p:txBody>
            </p:sp>
            <p:grpSp>
              <p:nvGrpSpPr>
                <p:cNvPr id="26" name="Group 25">
                  <a:extLst>
                    <a:ext uri="{FF2B5EF4-FFF2-40B4-BE49-F238E27FC236}">
                      <a16:creationId xmlns:a16="http://schemas.microsoft.com/office/drawing/2014/main" id="{4D2828BF-3FA4-580F-4D83-6F2F9654EA9E}"/>
                    </a:ext>
                  </a:extLst>
                </p:cNvPr>
                <p:cNvGrpSpPr/>
                <p:nvPr/>
              </p:nvGrpSpPr>
              <p:grpSpPr>
                <a:xfrm>
                  <a:off x="518957" y="1464029"/>
                  <a:ext cx="2688569" cy="1740015"/>
                  <a:chOff x="518957" y="1464029"/>
                  <a:chExt cx="2688569" cy="1740015"/>
                </a:xfrm>
              </p:grpSpPr>
              <p:pic>
                <p:nvPicPr>
                  <p:cNvPr id="8" name="Picture 7">
                    <a:extLst>
                      <a:ext uri="{FF2B5EF4-FFF2-40B4-BE49-F238E27FC236}">
                        <a16:creationId xmlns:a16="http://schemas.microsoft.com/office/drawing/2014/main" id="{735C194C-970E-B1EC-9AAC-927B79AC98F2}"/>
                      </a:ext>
                    </a:extLst>
                  </p:cNvPr>
                  <p:cNvPicPr>
                    <a:picLocks noChangeAspect="1"/>
                  </p:cNvPicPr>
                  <p:nvPr/>
                </p:nvPicPr>
                <p:blipFill>
                  <a:blip r:embed="rId6"/>
                  <a:stretch>
                    <a:fillRect/>
                  </a:stretch>
                </p:blipFill>
                <p:spPr>
                  <a:xfrm rot="289303" flipH="1">
                    <a:off x="518957" y="1515306"/>
                    <a:ext cx="2688569" cy="1688738"/>
                  </a:xfrm>
                  <a:prstGeom prst="rect">
                    <a:avLst/>
                  </a:prstGeom>
                </p:spPr>
              </p:pic>
              <p:pic>
                <p:nvPicPr>
                  <p:cNvPr id="18" name="Picture 17">
                    <a:extLst>
                      <a:ext uri="{FF2B5EF4-FFF2-40B4-BE49-F238E27FC236}">
                        <a16:creationId xmlns:a16="http://schemas.microsoft.com/office/drawing/2014/main" id="{75CB9892-4676-40E2-BEA2-6B17C381FFB1}"/>
                      </a:ext>
                    </a:extLst>
                  </p:cNvPr>
                  <p:cNvPicPr>
                    <a:picLocks noChangeAspect="1"/>
                  </p:cNvPicPr>
                  <p:nvPr/>
                </p:nvPicPr>
                <p:blipFill>
                  <a:blip r:embed="rId7" cstate="print">
                    <a:extLst>
                      <a:ext uri="{28A0092B-C50C-407E-A947-70E740481C1C}">
                        <a14:useLocalDpi xmlns:a14="http://schemas.microsoft.com/office/drawing/2010/main" val="0"/>
                      </a:ext>
                    </a:extLst>
                  </a:blip>
                  <a:srcRect t="20059" b="19657"/>
                  <a:stretch>
                    <a:fillRect/>
                  </a:stretch>
                </p:blipFill>
                <p:spPr>
                  <a:xfrm rot="20060231">
                    <a:off x="1088148" y="1470361"/>
                    <a:ext cx="318495" cy="144000"/>
                  </a:xfrm>
                  <a:prstGeom prst="rect">
                    <a:avLst/>
                  </a:prstGeom>
                </p:spPr>
              </p:pic>
              <p:pic>
                <p:nvPicPr>
                  <p:cNvPr id="20" name="Picture 19">
                    <a:extLst>
                      <a:ext uri="{FF2B5EF4-FFF2-40B4-BE49-F238E27FC236}">
                        <a16:creationId xmlns:a16="http://schemas.microsoft.com/office/drawing/2014/main" id="{ED02D278-577D-07D2-9D59-DFBA117ED45C}"/>
                      </a:ext>
                    </a:extLst>
                  </p:cNvPr>
                  <p:cNvPicPr>
                    <a:picLocks noChangeAspect="1"/>
                  </p:cNvPicPr>
                  <p:nvPr/>
                </p:nvPicPr>
                <p:blipFill>
                  <a:blip r:embed="rId7" cstate="print">
                    <a:extLst>
                      <a:ext uri="{28A0092B-C50C-407E-A947-70E740481C1C}">
                        <a14:useLocalDpi xmlns:a14="http://schemas.microsoft.com/office/drawing/2010/main" val="0"/>
                      </a:ext>
                    </a:extLst>
                  </a:blip>
                  <a:srcRect t="20059" b="19657"/>
                  <a:stretch>
                    <a:fillRect/>
                  </a:stretch>
                </p:blipFill>
                <p:spPr>
                  <a:xfrm rot="20060231">
                    <a:off x="1638849" y="1464029"/>
                    <a:ext cx="318495" cy="144000"/>
                  </a:xfrm>
                  <a:prstGeom prst="rect">
                    <a:avLst/>
                  </a:prstGeom>
                </p:spPr>
              </p:pic>
              <p:pic>
                <p:nvPicPr>
                  <p:cNvPr id="21" name="Picture 20">
                    <a:extLst>
                      <a:ext uri="{FF2B5EF4-FFF2-40B4-BE49-F238E27FC236}">
                        <a16:creationId xmlns:a16="http://schemas.microsoft.com/office/drawing/2014/main" id="{CE77403E-7636-BCBF-D251-A973F6649F5F}"/>
                      </a:ext>
                    </a:extLst>
                  </p:cNvPr>
                  <p:cNvPicPr>
                    <a:picLocks noChangeAspect="1"/>
                  </p:cNvPicPr>
                  <p:nvPr/>
                </p:nvPicPr>
                <p:blipFill>
                  <a:blip r:embed="rId7" cstate="print">
                    <a:extLst>
                      <a:ext uri="{28A0092B-C50C-407E-A947-70E740481C1C}">
                        <a14:useLocalDpi xmlns:a14="http://schemas.microsoft.com/office/drawing/2010/main" val="0"/>
                      </a:ext>
                    </a:extLst>
                  </a:blip>
                  <a:srcRect t="20059" b="19657"/>
                  <a:stretch>
                    <a:fillRect/>
                  </a:stretch>
                </p:blipFill>
                <p:spPr>
                  <a:xfrm rot="20060231">
                    <a:off x="2205919" y="1464029"/>
                    <a:ext cx="318495" cy="144000"/>
                  </a:xfrm>
                  <a:prstGeom prst="rect">
                    <a:avLst/>
                  </a:prstGeom>
                </p:spPr>
              </p:pic>
            </p:grpSp>
            <p:cxnSp>
              <p:nvCxnSpPr>
                <p:cNvPr id="28" name="Connector: Elbow 27">
                  <a:extLst>
                    <a:ext uri="{FF2B5EF4-FFF2-40B4-BE49-F238E27FC236}">
                      <a16:creationId xmlns:a16="http://schemas.microsoft.com/office/drawing/2014/main" id="{D407B186-F09F-8136-2937-BD0B245826FA}"/>
                    </a:ext>
                  </a:extLst>
                </p:cNvPr>
                <p:cNvCxnSpPr>
                  <a:cxnSpLocks/>
                </p:cNvCxnSpPr>
                <p:nvPr/>
              </p:nvCxnSpPr>
              <p:spPr>
                <a:xfrm flipV="1">
                  <a:off x="2726271" y="1563662"/>
                  <a:ext cx="792000" cy="216000"/>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9" name="Connector: Elbow 28">
                  <a:extLst>
                    <a:ext uri="{FF2B5EF4-FFF2-40B4-BE49-F238E27FC236}">
                      <a16:creationId xmlns:a16="http://schemas.microsoft.com/office/drawing/2014/main" id="{43C87C4A-DE95-D7B8-F0F7-DEA3ACFCEF1A}"/>
                    </a:ext>
                  </a:extLst>
                </p:cNvPr>
                <p:cNvCxnSpPr>
                  <a:cxnSpLocks/>
                </p:cNvCxnSpPr>
                <p:nvPr/>
              </p:nvCxnSpPr>
              <p:spPr>
                <a:xfrm flipV="1">
                  <a:off x="2915872" y="1953732"/>
                  <a:ext cx="576000" cy="288000"/>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0" name="Connector: Elbow 29">
                  <a:extLst>
                    <a:ext uri="{FF2B5EF4-FFF2-40B4-BE49-F238E27FC236}">
                      <a16:creationId xmlns:a16="http://schemas.microsoft.com/office/drawing/2014/main" id="{19D0EB58-C00D-25DB-52A2-94FFAD1260CF}"/>
                    </a:ext>
                  </a:extLst>
                </p:cNvPr>
                <p:cNvCxnSpPr>
                  <a:cxnSpLocks/>
                </p:cNvCxnSpPr>
                <p:nvPr/>
              </p:nvCxnSpPr>
              <p:spPr>
                <a:xfrm>
                  <a:off x="2915872" y="2714376"/>
                  <a:ext cx="576000" cy="288000"/>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1" name="Connector: Elbow 30">
                  <a:extLst>
                    <a:ext uri="{FF2B5EF4-FFF2-40B4-BE49-F238E27FC236}">
                      <a16:creationId xmlns:a16="http://schemas.microsoft.com/office/drawing/2014/main" id="{26D07CD3-F0C1-3694-02B9-C41541239A52}"/>
                    </a:ext>
                  </a:extLst>
                </p:cNvPr>
                <p:cNvCxnSpPr>
                  <a:cxnSpLocks/>
                </p:cNvCxnSpPr>
                <p:nvPr/>
              </p:nvCxnSpPr>
              <p:spPr>
                <a:xfrm>
                  <a:off x="2933872" y="2452275"/>
                  <a:ext cx="576000" cy="144000"/>
                </a:xfrm>
                <a:prstGeom prst="bentConnector3">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33" name="TextBox 32">
                <a:extLst>
                  <a:ext uri="{FF2B5EF4-FFF2-40B4-BE49-F238E27FC236}">
                    <a16:creationId xmlns:a16="http://schemas.microsoft.com/office/drawing/2014/main" id="{0AA0E1EC-6CB8-05D8-5C4A-5382FAB57409}"/>
                  </a:ext>
                </a:extLst>
              </p:cNvPr>
              <p:cNvSpPr txBox="1"/>
              <p:nvPr/>
            </p:nvSpPr>
            <p:spPr>
              <a:xfrm>
                <a:off x="958648" y="813361"/>
                <a:ext cx="1809185" cy="246221"/>
              </a:xfrm>
              <a:prstGeom prst="rect">
                <a:avLst/>
              </a:prstGeom>
              <a:noFill/>
            </p:spPr>
            <p:txBody>
              <a:bodyPr wrap="square" rtlCol="0">
                <a:spAutoFit/>
              </a:bodyPr>
              <a:lstStyle/>
              <a:p>
                <a:r>
                  <a:rPr lang="en-ZA" sz="1000" b="1" dirty="0">
                    <a:solidFill>
                      <a:schemeClr val="accent1"/>
                    </a:solidFill>
                    <a:latin typeface="Times New Roman" panose="02020603050405020304" pitchFamily="18" charset="0"/>
                    <a:cs typeface="Times New Roman" panose="02020603050405020304" pitchFamily="18" charset="0"/>
                  </a:rPr>
                  <a:t>Gas sensor layered structure</a:t>
                </a:r>
              </a:p>
            </p:txBody>
          </p:sp>
          <p:sp>
            <p:nvSpPr>
              <p:cNvPr id="34" name="TextBox 33">
                <a:extLst>
                  <a:ext uri="{FF2B5EF4-FFF2-40B4-BE49-F238E27FC236}">
                    <a16:creationId xmlns:a16="http://schemas.microsoft.com/office/drawing/2014/main" id="{BABA5BCA-1D24-D0AE-9CA0-9BC67ECB9367}"/>
                  </a:ext>
                </a:extLst>
              </p:cNvPr>
              <p:cNvSpPr txBox="1"/>
              <p:nvPr/>
            </p:nvSpPr>
            <p:spPr>
              <a:xfrm>
                <a:off x="1187456" y="987574"/>
                <a:ext cx="1313555" cy="246221"/>
              </a:xfrm>
              <a:prstGeom prst="rect">
                <a:avLst/>
              </a:prstGeom>
              <a:noFill/>
            </p:spPr>
            <p:txBody>
              <a:bodyPr wrap="square" rtlCol="0">
                <a:spAutoFit/>
              </a:bodyPr>
              <a:lstStyle/>
              <a:p>
                <a:r>
                  <a:rPr lang="en-ZA" sz="1000" dirty="0">
                    <a:solidFill>
                      <a:schemeClr val="accent1"/>
                    </a:solidFill>
                    <a:latin typeface="Times New Roman" panose="02020603050405020304" pitchFamily="18" charset="0"/>
                    <a:cs typeface="Times New Roman" panose="02020603050405020304" pitchFamily="18" charset="0"/>
                  </a:rPr>
                  <a:t>Target gas molecules</a:t>
                </a:r>
              </a:p>
            </p:txBody>
          </p:sp>
        </p:grpSp>
        <p:grpSp>
          <p:nvGrpSpPr>
            <p:cNvPr id="36" name="Group 35">
              <a:extLst>
                <a:ext uri="{FF2B5EF4-FFF2-40B4-BE49-F238E27FC236}">
                  <a16:creationId xmlns:a16="http://schemas.microsoft.com/office/drawing/2014/main" id="{676980EC-7791-E9D3-2544-5B9B6DC2FF7F}"/>
                </a:ext>
              </a:extLst>
            </p:cNvPr>
            <p:cNvGrpSpPr/>
            <p:nvPr/>
          </p:nvGrpSpPr>
          <p:grpSpPr>
            <a:xfrm>
              <a:off x="1331640" y="1635646"/>
              <a:ext cx="108000" cy="108000"/>
              <a:chOff x="2005682" y="4316010"/>
              <a:chExt cx="254789" cy="272119"/>
            </a:xfrm>
          </p:grpSpPr>
          <p:sp>
            <p:nvSpPr>
              <p:cNvPr id="37" name="Flowchart: Connector 36">
                <a:extLst>
                  <a:ext uri="{FF2B5EF4-FFF2-40B4-BE49-F238E27FC236}">
                    <a16:creationId xmlns:a16="http://schemas.microsoft.com/office/drawing/2014/main" id="{6C1985F4-4A3E-7A08-2AA2-093DDF09545A}"/>
                  </a:ext>
                </a:extLst>
              </p:cNvPr>
              <p:cNvSpPr/>
              <p:nvPr/>
            </p:nvSpPr>
            <p:spPr>
              <a:xfrm>
                <a:off x="2005682" y="4316010"/>
                <a:ext cx="144000" cy="144000"/>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8" name="Flowchart: Connector 37">
                <a:extLst>
                  <a:ext uri="{FF2B5EF4-FFF2-40B4-BE49-F238E27FC236}">
                    <a16:creationId xmlns:a16="http://schemas.microsoft.com/office/drawing/2014/main" id="{AA3FFE35-D814-B360-743B-03D9A68FFEE9}"/>
                  </a:ext>
                </a:extLst>
              </p:cNvPr>
              <p:cNvSpPr/>
              <p:nvPr/>
            </p:nvSpPr>
            <p:spPr>
              <a:xfrm>
                <a:off x="2036040" y="4444129"/>
                <a:ext cx="144000" cy="144000"/>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9" name="Flowchart: Connector 38">
                <a:extLst>
                  <a:ext uri="{FF2B5EF4-FFF2-40B4-BE49-F238E27FC236}">
                    <a16:creationId xmlns:a16="http://schemas.microsoft.com/office/drawing/2014/main" id="{F7D1BB46-0CBE-0861-54CC-963601DDB07D}"/>
                  </a:ext>
                </a:extLst>
              </p:cNvPr>
              <p:cNvSpPr/>
              <p:nvPr/>
            </p:nvSpPr>
            <p:spPr>
              <a:xfrm>
                <a:off x="2116471" y="4391913"/>
                <a:ext cx="144000" cy="144000"/>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nvGrpSpPr>
            <p:cNvPr id="40" name="Group 39">
              <a:extLst>
                <a:ext uri="{FF2B5EF4-FFF2-40B4-BE49-F238E27FC236}">
                  <a16:creationId xmlns:a16="http://schemas.microsoft.com/office/drawing/2014/main" id="{E88FD96C-8031-1AE0-EB17-7C6CEEB0E34B}"/>
                </a:ext>
              </a:extLst>
            </p:cNvPr>
            <p:cNvGrpSpPr/>
            <p:nvPr/>
          </p:nvGrpSpPr>
          <p:grpSpPr>
            <a:xfrm>
              <a:off x="1043608" y="1779662"/>
              <a:ext cx="108000" cy="108000"/>
              <a:chOff x="2005682" y="4316010"/>
              <a:chExt cx="254789" cy="272119"/>
            </a:xfrm>
          </p:grpSpPr>
          <p:sp>
            <p:nvSpPr>
              <p:cNvPr id="41" name="Flowchart: Connector 40">
                <a:extLst>
                  <a:ext uri="{FF2B5EF4-FFF2-40B4-BE49-F238E27FC236}">
                    <a16:creationId xmlns:a16="http://schemas.microsoft.com/office/drawing/2014/main" id="{D9A680F9-7968-240D-A0BF-117FDF466DCB}"/>
                  </a:ext>
                </a:extLst>
              </p:cNvPr>
              <p:cNvSpPr/>
              <p:nvPr/>
            </p:nvSpPr>
            <p:spPr>
              <a:xfrm>
                <a:off x="2005682" y="4316010"/>
                <a:ext cx="144000" cy="144000"/>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Flowchart: Connector 41">
                <a:extLst>
                  <a:ext uri="{FF2B5EF4-FFF2-40B4-BE49-F238E27FC236}">
                    <a16:creationId xmlns:a16="http://schemas.microsoft.com/office/drawing/2014/main" id="{F217DC81-0DE0-ABF4-D83F-02171D873C59}"/>
                  </a:ext>
                </a:extLst>
              </p:cNvPr>
              <p:cNvSpPr/>
              <p:nvPr/>
            </p:nvSpPr>
            <p:spPr>
              <a:xfrm>
                <a:off x="2036040" y="4444129"/>
                <a:ext cx="144000" cy="144000"/>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3" name="Flowchart: Connector 42">
                <a:extLst>
                  <a:ext uri="{FF2B5EF4-FFF2-40B4-BE49-F238E27FC236}">
                    <a16:creationId xmlns:a16="http://schemas.microsoft.com/office/drawing/2014/main" id="{FEF1D424-11ED-01BA-61C6-FC83413791D3}"/>
                  </a:ext>
                </a:extLst>
              </p:cNvPr>
              <p:cNvSpPr/>
              <p:nvPr/>
            </p:nvSpPr>
            <p:spPr>
              <a:xfrm>
                <a:off x="2116471" y="4391913"/>
                <a:ext cx="144000" cy="144000"/>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nvGrpSpPr>
            <p:cNvPr id="44" name="Group 43">
              <a:extLst>
                <a:ext uri="{FF2B5EF4-FFF2-40B4-BE49-F238E27FC236}">
                  <a16:creationId xmlns:a16="http://schemas.microsoft.com/office/drawing/2014/main" id="{C34152A7-886A-080D-089E-61CFBAB7F0AF}"/>
                </a:ext>
              </a:extLst>
            </p:cNvPr>
            <p:cNvGrpSpPr/>
            <p:nvPr/>
          </p:nvGrpSpPr>
          <p:grpSpPr>
            <a:xfrm>
              <a:off x="1723207" y="1779662"/>
              <a:ext cx="108000" cy="108000"/>
              <a:chOff x="2249385" y="4246647"/>
              <a:chExt cx="291439" cy="274074"/>
            </a:xfrm>
          </p:grpSpPr>
          <p:sp>
            <p:nvSpPr>
              <p:cNvPr id="45" name="Flowchart: Connector 44">
                <a:extLst>
                  <a:ext uri="{FF2B5EF4-FFF2-40B4-BE49-F238E27FC236}">
                    <a16:creationId xmlns:a16="http://schemas.microsoft.com/office/drawing/2014/main" id="{6AEE70C3-CEB2-5CAE-B71F-CFE06607C8EE}"/>
                  </a:ext>
                </a:extLst>
              </p:cNvPr>
              <p:cNvSpPr/>
              <p:nvPr/>
            </p:nvSpPr>
            <p:spPr>
              <a:xfrm>
                <a:off x="2396825" y="4255251"/>
                <a:ext cx="143999" cy="143998"/>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6" name="Flowchart: Connector 45">
                <a:extLst>
                  <a:ext uri="{FF2B5EF4-FFF2-40B4-BE49-F238E27FC236}">
                    <a16:creationId xmlns:a16="http://schemas.microsoft.com/office/drawing/2014/main" id="{4CA5AC18-7605-0A47-C2DA-B612770910E3}"/>
                  </a:ext>
                </a:extLst>
              </p:cNvPr>
              <p:cNvSpPr/>
              <p:nvPr/>
            </p:nvSpPr>
            <p:spPr>
              <a:xfrm>
                <a:off x="2249385" y="4246647"/>
                <a:ext cx="143999" cy="144001"/>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Flowchart: Connector 46">
                <a:extLst>
                  <a:ext uri="{FF2B5EF4-FFF2-40B4-BE49-F238E27FC236}">
                    <a16:creationId xmlns:a16="http://schemas.microsoft.com/office/drawing/2014/main" id="{22A2AE85-A6BD-E3D3-3C77-585BFED35976}"/>
                  </a:ext>
                </a:extLst>
              </p:cNvPr>
              <p:cNvSpPr/>
              <p:nvPr/>
            </p:nvSpPr>
            <p:spPr>
              <a:xfrm>
                <a:off x="2312041" y="4376723"/>
                <a:ext cx="144001" cy="143998"/>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nvGrpSpPr>
            <p:cNvPr id="48" name="Group 47">
              <a:extLst>
                <a:ext uri="{FF2B5EF4-FFF2-40B4-BE49-F238E27FC236}">
                  <a16:creationId xmlns:a16="http://schemas.microsoft.com/office/drawing/2014/main" id="{478F6EE1-6EC9-F841-372B-CE92477C41BB}"/>
                </a:ext>
              </a:extLst>
            </p:cNvPr>
            <p:cNvGrpSpPr/>
            <p:nvPr/>
          </p:nvGrpSpPr>
          <p:grpSpPr>
            <a:xfrm>
              <a:off x="2483768" y="1743670"/>
              <a:ext cx="144000" cy="108000"/>
              <a:chOff x="2249385" y="4246647"/>
              <a:chExt cx="291439" cy="274074"/>
            </a:xfrm>
          </p:grpSpPr>
          <p:sp>
            <p:nvSpPr>
              <p:cNvPr id="49" name="Flowchart: Connector 48">
                <a:extLst>
                  <a:ext uri="{FF2B5EF4-FFF2-40B4-BE49-F238E27FC236}">
                    <a16:creationId xmlns:a16="http://schemas.microsoft.com/office/drawing/2014/main" id="{AADA6798-1918-F53B-7617-976FB1C41CD9}"/>
                  </a:ext>
                </a:extLst>
              </p:cNvPr>
              <p:cNvSpPr/>
              <p:nvPr/>
            </p:nvSpPr>
            <p:spPr>
              <a:xfrm>
                <a:off x="2396825" y="4255251"/>
                <a:ext cx="143999" cy="143998"/>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0" name="Flowchart: Connector 49">
                <a:extLst>
                  <a:ext uri="{FF2B5EF4-FFF2-40B4-BE49-F238E27FC236}">
                    <a16:creationId xmlns:a16="http://schemas.microsoft.com/office/drawing/2014/main" id="{544863A8-106C-4C99-C252-625639594595}"/>
                  </a:ext>
                </a:extLst>
              </p:cNvPr>
              <p:cNvSpPr/>
              <p:nvPr/>
            </p:nvSpPr>
            <p:spPr>
              <a:xfrm>
                <a:off x="2249385" y="4246647"/>
                <a:ext cx="143999" cy="144001"/>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1" name="Flowchart: Connector 50">
                <a:extLst>
                  <a:ext uri="{FF2B5EF4-FFF2-40B4-BE49-F238E27FC236}">
                    <a16:creationId xmlns:a16="http://schemas.microsoft.com/office/drawing/2014/main" id="{5AAA6BA5-6C02-C1D2-19F6-3DAA4D8A46E1}"/>
                  </a:ext>
                </a:extLst>
              </p:cNvPr>
              <p:cNvSpPr/>
              <p:nvPr/>
            </p:nvSpPr>
            <p:spPr>
              <a:xfrm>
                <a:off x="2312041" y="4376723"/>
                <a:ext cx="144001" cy="143998"/>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nvGrpSpPr>
            <p:cNvPr id="52" name="Group 51">
              <a:extLst>
                <a:ext uri="{FF2B5EF4-FFF2-40B4-BE49-F238E27FC236}">
                  <a16:creationId xmlns:a16="http://schemas.microsoft.com/office/drawing/2014/main" id="{90F372AE-4EC9-3400-AB5B-73542FACBE70}"/>
                </a:ext>
              </a:extLst>
            </p:cNvPr>
            <p:cNvGrpSpPr/>
            <p:nvPr/>
          </p:nvGrpSpPr>
          <p:grpSpPr>
            <a:xfrm>
              <a:off x="2051720" y="1671662"/>
              <a:ext cx="144000" cy="108000"/>
              <a:chOff x="2249385" y="4246647"/>
              <a:chExt cx="291439" cy="274074"/>
            </a:xfrm>
          </p:grpSpPr>
          <p:sp>
            <p:nvSpPr>
              <p:cNvPr id="53" name="Flowchart: Connector 52">
                <a:extLst>
                  <a:ext uri="{FF2B5EF4-FFF2-40B4-BE49-F238E27FC236}">
                    <a16:creationId xmlns:a16="http://schemas.microsoft.com/office/drawing/2014/main" id="{3F96AC01-6EA1-7BB7-9A1C-179C1D3E79A4}"/>
                  </a:ext>
                </a:extLst>
              </p:cNvPr>
              <p:cNvSpPr/>
              <p:nvPr/>
            </p:nvSpPr>
            <p:spPr>
              <a:xfrm>
                <a:off x="2396825" y="4255251"/>
                <a:ext cx="143999" cy="143998"/>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4" name="Flowchart: Connector 53">
                <a:extLst>
                  <a:ext uri="{FF2B5EF4-FFF2-40B4-BE49-F238E27FC236}">
                    <a16:creationId xmlns:a16="http://schemas.microsoft.com/office/drawing/2014/main" id="{ABA5A0E5-7D52-A6E2-F133-A368B8168637}"/>
                  </a:ext>
                </a:extLst>
              </p:cNvPr>
              <p:cNvSpPr/>
              <p:nvPr/>
            </p:nvSpPr>
            <p:spPr>
              <a:xfrm>
                <a:off x="2249385" y="4246647"/>
                <a:ext cx="143999" cy="144001"/>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5" name="Flowchart: Connector 54">
                <a:extLst>
                  <a:ext uri="{FF2B5EF4-FFF2-40B4-BE49-F238E27FC236}">
                    <a16:creationId xmlns:a16="http://schemas.microsoft.com/office/drawing/2014/main" id="{ABFAEC8A-E321-111E-D59D-1E3A2B227724}"/>
                  </a:ext>
                </a:extLst>
              </p:cNvPr>
              <p:cNvSpPr/>
              <p:nvPr/>
            </p:nvSpPr>
            <p:spPr>
              <a:xfrm>
                <a:off x="2312041" y="4376723"/>
                <a:ext cx="144001" cy="143998"/>
              </a:xfrm>
              <a:prstGeom prst="flowChartConnector">
                <a:avLst/>
              </a:prstGeom>
              <a:solidFill>
                <a:srgbClr val="FFCCCC"/>
              </a:solidFill>
              <a:ln>
                <a:solidFill>
                  <a:srgbClr val="FFC00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grpSp>
      </p:grpSp>
    </p:spTree>
    <p:extLst>
      <p:ext uri="{BB962C8B-B14F-4D97-AF65-F5344CB8AC3E}">
        <p14:creationId xmlns:p14="http://schemas.microsoft.com/office/powerpoint/2010/main" val="3019234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1856A-05CF-799A-8E09-BB867AD68E5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802AE7-5560-B77B-39E4-A63F08B5A484}"/>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21</a:t>
            </a:fld>
            <a:endParaRPr lang="en-ZA" dirty="0"/>
          </a:p>
        </p:txBody>
      </p:sp>
      <p:sp>
        <p:nvSpPr>
          <p:cNvPr id="2" name="Rectangle: Rounded Corners 1">
            <a:extLst>
              <a:ext uri="{FF2B5EF4-FFF2-40B4-BE49-F238E27FC236}">
                <a16:creationId xmlns:a16="http://schemas.microsoft.com/office/drawing/2014/main" id="{489E10D9-3B8B-1484-DBC4-ADE2B3B50C5F}"/>
              </a:ext>
            </a:extLst>
          </p:cNvPr>
          <p:cNvSpPr/>
          <p:nvPr/>
        </p:nvSpPr>
        <p:spPr>
          <a:xfrm>
            <a:off x="364784" y="123478"/>
            <a:ext cx="8455688"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E45919-4B27-C4F9-11D0-074451810A96}"/>
              </a:ext>
            </a:extLst>
          </p:cNvPr>
          <p:cNvSpPr txBox="1"/>
          <p:nvPr/>
        </p:nvSpPr>
        <p:spPr>
          <a:xfrm>
            <a:off x="683568" y="123478"/>
            <a:ext cx="2775119"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Data/results/discussing</a:t>
            </a:r>
          </a:p>
        </p:txBody>
      </p:sp>
      <p:sp>
        <p:nvSpPr>
          <p:cNvPr id="4" name="TextBox 3">
            <a:extLst>
              <a:ext uri="{FF2B5EF4-FFF2-40B4-BE49-F238E27FC236}">
                <a16:creationId xmlns:a16="http://schemas.microsoft.com/office/drawing/2014/main" id="{0C53453D-5D0E-7885-1A22-20A4B8704A4D}"/>
              </a:ext>
            </a:extLst>
          </p:cNvPr>
          <p:cNvSpPr txBox="1"/>
          <p:nvPr/>
        </p:nvSpPr>
        <p:spPr>
          <a:xfrm>
            <a:off x="428857" y="554122"/>
            <a:ext cx="5328592" cy="4247317"/>
          </a:xfrm>
          <a:prstGeom prst="rect">
            <a:avLst/>
          </a:prstGeom>
          <a:noFill/>
        </p:spPr>
        <p:txBody>
          <a:bodyPr wrap="square" rtlCol="0">
            <a:spAutoFit/>
          </a:bodyPr>
          <a:lstStyle/>
          <a:p>
            <a:pPr fontAlgn="t"/>
            <a:r>
              <a:rPr lang="en-ZA" sz="1400" b="1" dirty="0">
                <a:solidFill>
                  <a:schemeClr val="accent1"/>
                </a:solidFill>
              </a:rPr>
              <a:t>Material Cost:</a:t>
            </a:r>
          </a:p>
          <a:p>
            <a:pPr fontAlgn="t"/>
            <a:r>
              <a:rPr lang="en-ZA" sz="1400" dirty="0">
                <a:solidFill>
                  <a:schemeClr val="accent1"/>
                </a:solidFill>
              </a:rPr>
              <a:t>Co</a:t>
            </a:r>
            <a:r>
              <a:rPr lang="en-ZA" sz="1400" baseline="-30000" dirty="0">
                <a:solidFill>
                  <a:schemeClr val="accent1"/>
                </a:solidFill>
              </a:rPr>
              <a:t>3</a:t>
            </a:r>
            <a:r>
              <a:rPr lang="en-ZA" sz="1400" dirty="0">
                <a:solidFill>
                  <a:schemeClr val="accent1"/>
                </a:solidFill>
              </a:rPr>
              <a:t>O</a:t>
            </a:r>
            <a:r>
              <a:rPr lang="en-ZA" sz="1400" baseline="-30000" dirty="0">
                <a:solidFill>
                  <a:schemeClr val="accent1"/>
                </a:solidFill>
              </a:rPr>
              <a:t>4</a:t>
            </a:r>
            <a:r>
              <a:rPr lang="en-ZA" sz="1400" dirty="0">
                <a:solidFill>
                  <a:schemeClr val="accent1"/>
                </a:solidFill>
              </a:rPr>
              <a:t>/NiTiO</a:t>
            </a:r>
            <a:r>
              <a:rPr lang="en-ZA" sz="1400" baseline="-30000" dirty="0">
                <a:solidFill>
                  <a:schemeClr val="accent1"/>
                </a:solidFill>
              </a:rPr>
              <a:t>3</a:t>
            </a:r>
            <a:r>
              <a:rPr lang="en-ZA" sz="1400" dirty="0">
                <a:solidFill>
                  <a:schemeClr val="accent1"/>
                </a:solidFill>
              </a:rPr>
              <a:t> : moderate cost</a:t>
            </a:r>
          </a:p>
          <a:p>
            <a:pPr fontAlgn="t"/>
            <a:r>
              <a:rPr lang="en-ZA" sz="1400" dirty="0">
                <a:solidFill>
                  <a:schemeClr val="accent1"/>
                </a:solidFill>
              </a:rPr>
              <a:t>Pd precursors:  dominant cost</a:t>
            </a:r>
          </a:p>
          <a:p>
            <a:pPr fontAlgn="t"/>
            <a:endParaRPr lang="en-ZA" sz="1400" dirty="0">
              <a:solidFill>
                <a:schemeClr val="accent1"/>
              </a:solidFill>
            </a:endParaRPr>
          </a:p>
          <a:p>
            <a:pPr fontAlgn="t"/>
            <a:r>
              <a:rPr lang="en-ZA" sz="1400" b="1" dirty="0">
                <a:solidFill>
                  <a:schemeClr val="accent1"/>
                </a:solidFill>
              </a:rPr>
              <a:t>Fabrication processes:</a:t>
            </a:r>
          </a:p>
          <a:p>
            <a:pPr fontAlgn="t"/>
            <a:r>
              <a:rPr lang="en-ZA" sz="1400" dirty="0">
                <a:solidFill>
                  <a:schemeClr val="accent1"/>
                </a:solidFill>
              </a:rPr>
              <a:t>Sol–gel / hydrothermal synthesis</a:t>
            </a:r>
          </a:p>
          <a:p>
            <a:pPr fontAlgn="t"/>
            <a:r>
              <a:rPr lang="en-ZA" sz="1400" dirty="0">
                <a:solidFill>
                  <a:schemeClr val="accent1"/>
                </a:solidFill>
              </a:rPr>
              <a:t>Calcination (energy cost)</a:t>
            </a:r>
          </a:p>
          <a:p>
            <a:pPr fontAlgn="t"/>
            <a:r>
              <a:rPr lang="en-ZA" sz="1400" dirty="0">
                <a:solidFill>
                  <a:schemeClr val="accent1"/>
                </a:solidFill>
              </a:rPr>
              <a:t>Drop-casting / coating</a:t>
            </a:r>
          </a:p>
          <a:p>
            <a:pPr fontAlgn="t"/>
            <a:r>
              <a:rPr lang="en-ZA" sz="1400" dirty="0">
                <a:solidFill>
                  <a:schemeClr val="accent1"/>
                </a:solidFill>
              </a:rPr>
              <a:t>Substrate fabrication/Purchase</a:t>
            </a:r>
          </a:p>
          <a:p>
            <a:pPr fontAlgn="t"/>
            <a:endParaRPr lang="en-ZA" b="1" dirty="0">
              <a:highlight>
                <a:srgbClr val="FFFF00"/>
              </a:highlight>
            </a:endParaRPr>
          </a:p>
          <a:p>
            <a:pPr fontAlgn="t"/>
            <a:endParaRPr lang="en-ZA" b="1" dirty="0">
              <a:highlight>
                <a:srgbClr val="FFFF00"/>
              </a:highlight>
            </a:endParaRPr>
          </a:p>
          <a:p>
            <a:pPr fontAlgn="t"/>
            <a:endParaRPr lang="en-ZA" b="1" dirty="0">
              <a:highlight>
                <a:srgbClr val="FFFF00"/>
              </a:highlight>
            </a:endParaRPr>
          </a:p>
          <a:p>
            <a:pPr fontAlgn="t"/>
            <a:endParaRPr lang="en-ZA" b="1" dirty="0">
              <a:highlight>
                <a:srgbClr val="FFFF00"/>
              </a:highlight>
            </a:endParaRPr>
          </a:p>
          <a:p>
            <a:pPr fontAlgn="t"/>
            <a:endParaRPr lang="en-ZA" b="1" dirty="0">
              <a:highlight>
                <a:srgbClr val="FFFF00"/>
              </a:highlight>
            </a:endParaRPr>
          </a:p>
          <a:p>
            <a:pPr fontAlgn="t"/>
            <a:endParaRPr lang="en-ZA" b="1" dirty="0">
              <a:highlight>
                <a:srgbClr val="FFFF00"/>
              </a:highlight>
            </a:endParaRPr>
          </a:p>
          <a:p>
            <a:pPr fontAlgn="t"/>
            <a:endParaRPr lang="en-ZA" b="1" dirty="0">
              <a:highlight>
                <a:srgbClr val="FFFF00"/>
              </a:highlight>
            </a:endParaRPr>
          </a:p>
          <a:p>
            <a:pPr fontAlgn="t"/>
            <a:endParaRPr lang="en-ZA" b="1" dirty="0">
              <a:highlight>
                <a:srgbClr val="FFFF00"/>
              </a:highlight>
            </a:endParaRPr>
          </a:p>
        </p:txBody>
      </p:sp>
      <p:grpSp>
        <p:nvGrpSpPr>
          <p:cNvPr id="11" name="Group 10">
            <a:extLst>
              <a:ext uri="{FF2B5EF4-FFF2-40B4-BE49-F238E27FC236}">
                <a16:creationId xmlns:a16="http://schemas.microsoft.com/office/drawing/2014/main" id="{F0403F5E-B42B-A04C-83E7-CDB08DA22E4B}"/>
              </a:ext>
            </a:extLst>
          </p:cNvPr>
          <p:cNvGrpSpPr/>
          <p:nvPr/>
        </p:nvGrpSpPr>
        <p:grpSpPr>
          <a:xfrm>
            <a:off x="33408" y="4249423"/>
            <a:ext cx="8671796" cy="885945"/>
            <a:chOff x="33408" y="4249423"/>
            <a:chExt cx="8671796" cy="885945"/>
          </a:xfrm>
        </p:grpSpPr>
        <p:pic>
          <p:nvPicPr>
            <p:cNvPr id="12" name="Picture 11">
              <a:extLst>
                <a:ext uri="{FF2B5EF4-FFF2-40B4-BE49-F238E27FC236}">
                  <a16:creationId xmlns:a16="http://schemas.microsoft.com/office/drawing/2014/main" id="{A2C25B26-0736-8F0B-2124-29DE81CE7D4C}"/>
                </a:ext>
              </a:extLst>
            </p:cNvPr>
            <p:cNvPicPr/>
            <p:nvPr/>
          </p:nvPicPr>
          <p:blipFill rotWithShape="1">
            <a:blip r:embed="rId2"/>
            <a:srcRect l="35336" t="40894" r="55309" b="38302"/>
            <a:stretch/>
          </p:blipFill>
          <p:spPr>
            <a:xfrm>
              <a:off x="33408" y="4515966"/>
              <a:ext cx="1010200" cy="576065"/>
            </a:xfrm>
            <a:prstGeom prst="rect">
              <a:avLst/>
            </a:prstGeom>
            <a:ln>
              <a:noFill/>
            </a:ln>
          </p:spPr>
        </p:pic>
        <p:sp>
          <p:nvSpPr>
            <p:cNvPr id="13" name="CustomShape 6">
              <a:extLst>
                <a:ext uri="{FF2B5EF4-FFF2-40B4-BE49-F238E27FC236}">
                  <a16:creationId xmlns:a16="http://schemas.microsoft.com/office/drawing/2014/main" id="{84B55FFB-A521-67D0-2F3F-A39588CEF748}"/>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14" name="CustomShape 8">
              <a:extLst>
                <a:ext uri="{FF2B5EF4-FFF2-40B4-BE49-F238E27FC236}">
                  <a16:creationId xmlns:a16="http://schemas.microsoft.com/office/drawing/2014/main" id="{AF51425E-BCCA-F8E1-98E0-AE52B8BC4EC5}"/>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93EC1518-3866-80A6-389B-E3FFAA0C4C5F}"/>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B8B82F2-EBE8-DDD0-776E-722D2212F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grpSp>
    </p:spTree>
    <p:extLst>
      <p:ext uri="{BB962C8B-B14F-4D97-AF65-F5344CB8AC3E}">
        <p14:creationId xmlns:p14="http://schemas.microsoft.com/office/powerpoint/2010/main" val="3331212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EF5A1A-7003-0F6F-C393-3DB01523BAE9}"/>
              </a:ext>
            </a:extLst>
          </p:cNvPr>
          <p:cNvSpPr>
            <a:spLocks noGrp="1"/>
          </p:cNvSpPr>
          <p:nvPr>
            <p:ph type="sldNum" sz="quarter" idx="4294967295"/>
          </p:nvPr>
        </p:nvSpPr>
        <p:spPr>
          <a:xfrm>
            <a:off x="8388350" y="4767263"/>
            <a:ext cx="755650" cy="274637"/>
          </a:xfrm>
          <a:prstGeom prst="rect">
            <a:avLst/>
          </a:prstGeom>
        </p:spPr>
        <p:txBody>
          <a:bodyPr/>
          <a:lstStyle/>
          <a:p>
            <a:fld id="{7A7388AF-5871-411C-8AC2-D2D8F5469041}" type="slidenum">
              <a:rPr lang="en-ZA" smtClean="0"/>
              <a:t>22</a:t>
            </a:fld>
            <a:endParaRPr lang="en-ZA"/>
          </a:p>
        </p:txBody>
      </p:sp>
      <p:pic>
        <p:nvPicPr>
          <p:cNvPr id="63" name="Picture 62">
            <a:extLst>
              <a:ext uri="{FF2B5EF4-FFF2-40B4-BE49-F238E27FC236}">
                <a16:creationId xmlns:a16="http://schemas.microsoft.com/office/drawing/2014/main" id="{2688E365-81B7-136C-CD94-A264CE194215}"/>
              </a:ext>
            </a:extLst>
          </p:cNvPr>
          <p:cNvPicPr>
            <a:picLocks noChangeAspect="1"/>
          </p:cNvPicPr>
          <p:nvPr/>
        </p:nvPicPr>
        <p:blipFill>
          <a:blip r:embed="rId2"/>
          <a:stretch>
            <a:fillRect/>
          </a:stretch>
        </p:blipFill>
        <p:spPr>
          <a:xfrm>
            <a:off x="0" y="3557"/>
            <a:ext cx="9144000" cy="5136386"/>
          </a:xfrm>
          <a:prstGeom prst="rect">
            <a:avLst/>
          </a:prstGeom>
        </p:spPr>
      </p:pic>
    </p:spTree>
    <p:extLst>
      <p:ext uri="{BB962C8B-B14F-4D97-AF65-F5344CB8AC3E}">
        <p14:creationId xmlns:p14="http://schemas.microsoft.com/office/powerpoint/2010/main" val="2200030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7A0D95A7-07A0-2F7D-38F5-B7F391FED424}"/>
              </a:ext>
            </a:extLst>
          </p:cNvPr>
          <p:cNvPicPr>
            <a:picLocks noChangeAspect="1"/>
          </p:cNvPicPr>
          <p:nvPr/>
        </p:nvPicPr>
        <p:blipFill>
          <a:blip r:embed="rId2"/>
          <a:stretch>
            <a:fillRect/>
          </a:stretch>
        </p:blipFill>
        <p:spPr>
          <a:xfrm>
            <a:off x="1079942" y="164554"/>
            <a:ext cx="6984116" cy="5143500"/>
          </a:xfrm>
          <a:prstGeom prst="rect">
            <a:avLst/>
          </a:prstGeom>
        </p:spPr>
      </p:pic>
    </p:spTree>
    <p:extLst>
      <p:ext uri="{BB962C8B-B14F-4D97-AF65-F5344CB8AC3E}">
        <p14:creationId xmlns:p14="http://schemas.microsoft.com/office/powerpoint/2010/main" val="380283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A311E9-170D-A0A5-DBFC-9AAFEEFED156}"/>
              </a:ext>
            </a:extLst>
          </p:cNvPr>
          <p:cNvPicPr>
            <a:picLocks noChangeAspect="1"/>
          </p:cNvPicPr>
          <p:nvPr/>
        </p:nvPicPr>
        <p:blipFill>
          <a:blip r:embed="rId2"/>
          <a:stretch>
            <a:fillRect/>
          </a:stretch>
        </p:blipFill>
        <p:spPr>
          <a:xfrm>
            <a:off x="990011" y="0"/>
            <a:ext cx="7163977" cy="5143500"/>
          </a:xfrm>
          <a:prstGeom prst="rect">
            <a:avLst/>
          </a:prstGeom>
        </p:spPr>
      </p:pic>
    </p:spTree>
    <p:extLst>
      <p:ext uri="{BB962C8B-B14F-4D97-AF65-F5344CB8AC3E}">
        <p14:creationId xmlns:p14="http://schemas.microsoft.com/office/powerpoint/2010/main" val="1575590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736F16-9CCC-4815-15FA-E18A1DC3A479}"/>
              </a:ext>
            </a:extLst>
          </p:cNvPr>
          <p:cNvPicPr>
            <a:picLocks noChangeAspect="1"/>
          </p:cNvPicPr>
          <p:nvPr/>
        </p:nvPicPr>
        <p:blipFill>
          <a:blip r:embed="rId2"/>
          <a:stretch>
            <a:fillRect/>
          </a:stretch>
        </p:blipFill>
        <p:spPr>
          <a:xfrm>
            <a:off x="630000" y="483518"/>
            <a:ext cx="7884000" cy="4431535"/>
          </a:xfrm>
          <a:prstGeom prst="rect">
            <a:avLst/>
          </a:prstGeom>
        </p:spPr>
      </p:pic>
    </p:spTree>
    <p:extLst>
      <p:ext uri="{BB962C8B-B14F-4D97-AF65-F5344CB8AC3E}">
        <p14:creationId xmlns:p14="http://schemas.microsoft.com/office/powerpoint/2010/main" val="3595637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69EE7E-EFA4-9264-2BCA-E3E736537834}"/>
              </a:ext>
            </a:extLst>
          </p:cNvPr>
          <p:cNvPicPr>
            <a:picLocks noChangeAspect="1"/>
          </p:cNvPicPr>
          <p:nvPr/>
        </p:nvPicPr>
        <p:blipFill>
          <a:blip r:embed="rId2"/>
          <a:stretch>
            <a:fillRect/>
          </a:stretch>
        </p:blipFill>
        <p:spPr>
          <a:xfrm>
            <a:off x="467544" y="339502"/>
            <a:ext cx="8028000" cy="4667137"/>
          </a:xfrm>
          <a:prstGeom prst="rect">
            <a:avLst/>
          </a:prstGeom>
        </p:spPr>
      </p:pic>
    </p:spTree>
    <p:extLst>
      <p:ext uri="{BB962C8B-B14F-4D97-AF65-F5344CB8AC3E}">
        <p14:creationId xmlns:p14="http://schemas.microsoft.com/office/powerpoint/2010/main" val="1315853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2A6A72-2406-39C8-DE82-07AB57FD9CFC}"/>
              </a:ext>
            </a:extLst>
          </p:cNvPr>
          <p:cNvPicPr>
            <a:picLocks noChangeAspect="1"/>
          </p:cNvPicPr>
          <p:nvPr/>
        </p:nvPicPr>
        <p:blipFill>
          <a:blip r:embed="rId2"/>
          <a:stretch>
            <a:fillRect/>
          </a:stretch>
        </p:blipFill>
        <p:spPr>
          <a:xfrm>
            <a:off x="283439" y="0"/>
            <a:ext cx="8577122" cy="5143500"/>
          </a:xfrm>
          <a:prstGeom prst="rect">
            <a:avLst/>
          </a:prstGeom>
        </p:spPr>
      </p:pic>
    </p:spTree>
    <p:extLst>
      <p:ext uri="{BB962C8B-B14F-4D97-AF65-F5344CB8AC3E}">
        <p14:creationId xmlns:p14="http://schemas.microsoft.com/office/powerpoint/2010/main" val="38993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10435E-B7B0-112F-70DE-B73BF41F8124}"/>
              </a:ext>
            </a:extLst>
          </p:cNvPr>
          <p:cNvPicPr>
            <a:picLocks noChangeAspect="1"/>
          </p:cNvPicPr>
          <p:nvPr/>
        </p:nvPicPr>
        <p:blipFill>
          <a:blip r:embed="rId2"/>
          <a:stretch>
            <a:fillRect/>
          </a:stretch>
        </p:blipFill>
        <p:spPr>
          <a:xfrm>
            <a:off x="1523736" y="857101"/>
            <a:ext cx="6096528" cy="3429297"/>
          </a:xfrm>
          <a:prstGeom prst="rect">
            <a:avLst/>
          </a:prstGeom>
        </p:spPr>
      </p:pic>
    </p:spTree>
    <p:extLst>
      <p:ext uri="{BB962C8B-B14F-4D97-AF65-F5344CB8AC3E}">
        <p14:creationId xmlns:p14="http://schemas.microsoft.com/office/powerpoint/2010/main" val="3798978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520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07CFC-1FA8-94A2-DF23-6D4D8476B7D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8934C5-8A2A-DCAB-47E9-38786CF0D069}"/>
              </a:ext>
            </a:extLst>
          </p:cNvPr>
          <p:cNvSpPr>
            <a:spLocks noGrp="1"/>
          </p:cNvSpPr>
          <p:nvPr>
            <p:ph type="sldNum" sz="quarter" idx="12"/>
          </p:nvPr>
        </p:nvSpPr>
        <p:spPr>
          <a:xfrm>
            <a:off x="8820472" y="4768562"/>
            <a:ext cx="755103" cy="273844"/>
          </a:xfrm>
        </p:spPr>
        <p:txBody>
          <a:bodyPr/>
          <a:lstStyle/>
          <a:p>
            <a:fld id="{7A7388AF-5871-411C-8AC2-D2D8F5469041}" type="slidenum">
              <a:rPr lang="en-ZA" smtClean="0"/>
              <a:t>3</a:t>
            </a:fld>
            <a:endParaRPr lang="en-ZA" dirty="0"/>
          </a:p>
        </p:txBody>
      </p:sp>
      <p:sp>
        <p:nvSpPr>
          <p:cNvPr id="2" name="Rectangle: Rounded Corners 1">
            <a:extLst>
              <a:ext uri="{FF2B5EF4-FFF2-40B4-BE49-F238E27FC236}">
                <a16:creationId xmlns:a16="http://schemas.microsoft.com/office/drawing/2014/main" id="{D93105C7-FFDA-234D-1614-658AF61A7EE6}"/>
              </a:ext>
            </a:extLst>
          </p:cNvPr>
          <p:cNvSpPr/>
          <p:nvPr/>
        </p:nvSpPr>
        <p:spPr>
          <a:xfrm>
            <a:off x="162000" y="123477"/>
            <a:ext cx="8820000" cy="3600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6A754F7-D719-DE8F-5E14-5A79A63528D0}"/>
              </a:ext>
            </a:extLst>
          </p:cNvPr>
          <p:cNvSpPr txBox="1"/>
          <p:nvPr/>
        </p:nvSpPr>
        <p:spPr>
          <a:xfrm>
            <a:off x="259257" y="131621"/>
            <a:ext cx="1531188" cy="360000"/>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Introduction</a:t>
            </a:r>
          </a:p>
        </p:txBody>
      </p:sp>
      <p:sp>
        <p:nvSpPr>
          <p:cNvPr id="4" name="TextBox 3">
            <a:extLst>
              <a:ext uri="{FF2B5EF4-FFF2-40B4-BE49-F238E27FC236}">
                <a16:creationId xmlns:a16="http://schemas.microsoft.com/office/drawing/2014/main" id="{4C608838-1062-AD24-4B66-A9C874ACBC28}"/>
              </a:ext>
            </a:extLst>
          </p:cNvPr>
          <p:cNvSpPr txBox="1"/>
          <p:nvPr/>
        </p:nvSpPr>
        <p:spPr>
          <a:xfrm>
            <a:off x="162000" y="483477"/>
            <a:ext cx="3545904" cy="2123658"/>
          </a:xfrm>
          <a:prstGeom prst="rect">
            <a:avLst/>
          </a:prstGeom>
          <a:noFill/>
        </p:spPr>
        <p:txBody>
          <a:bodyPr wrap="square" rtlCol="0">
            <a:spAutoFit/>
          </a:bodyPr>
          <a:lstStyle/>
          <a:p>
            <a:pPr marL="285750" indent="-285750" algn="just" fontAlgn="t">
              <a:lnSpc>
                <a:spcPct val="150000"/>
              </a:lnSpc>
              <a:buFont typeface="Wingdings" panose="05000000000000000000" pitchFamily="2" charset="2"/>
              <a:buChar char="q"/>
            </a:pPr>
            <a:r>
              <a:rPr lang="en-ZA" sz="1200" b="1" dirty="0">
                <a:solidFill>
                  <a:srgbClr val="002060"/>
                </a:solidFill>
              </a:rPr>
              <a:t>Problem Context</a:t>
            </a:r>
          </a:p>
          <a:p>
            <a:pPr marL="742950" lvl="1" indent="-285750" algn="just" fontAlgn="t">
              <a:lnSpc>
                <a:spcPct val="150000"/>
              </a:lnSpc>
              <a:buFont typeface="Wingdings" panose="05000000000000000000" pitchFamily="2" charset="2"/>
              <a:buChar char="§"/>
            </a:pPr>
            <a:r>
              <a:rPr lang="en-ZA" sz="1200" dirty="0">
                <a:solidFill>
                  <a:srgbClr val="002060"/>
                </a:solidFill>
              </a:rPr>
              <a:t>Increasing NOₓ (NO and NO</a:t>
            </a:r>
            <a:r>
              <a:rPr lang="en-ZA" sz="1200" baseline="-50000" dirty="0">
                <a:solidFill>
                  <a:srgbClr val="002060"/>
                </a:solidFill>
              </a:rPr>
              <a:t>2</a:t>
            </a:r>
            <a:r>
              <a:rPr lang="en-ZA" sz="1200" dirty="0">
                <a:solidFill>
                  <a:srgbClr val="002060"/>
                </a:solidFill>
              </a:rPr>
              <a:t>) emissions with severe impact on: Air quality, environment and human health</a:t>
            </a:r>
          </a:p>
          <a:p>
            <a:pPr marL="742950" lvl="1" indent="-285750" algn="just" fontAlgn="t">
              <a:lnSpc>
                <a:spcPct val="150000"/>
              </a:lnSpc>
              <a:buFont typeface="Wingdings" panose="05000000000000000000" pitchFamily="2" charset="2"/>
              <a:buChar char="§"/>
            </a:pPr>
            <a:r>
              <a:rPr lang="en-ZA" sz="1200" dirty="0">
                <a:solidFill>
                  <a:srgbClr val="002060"/>
                </a:solidFill>
              </a:rPr>
              <a:t>Detection during medical diagnostics</a:t>
            </a:r>
          </a:p>
          <a:p>
            <a:pPr marL="742950" lvl="1" indent="-285750" algn="just" fontAlgn="t">
              <a:lnSpc>
                <a:spcPct val="150000"/>
              </a:lnSpc>
              <a:buFont typeface="Wingdings" panose="05000000000000000000" pitchFamily="2" charset="2"/>
              <a:buChar char="§"/>
            </a:pPr>
            <a:r>
              <a:rPr lang="en-ZA" sz="1200" dirty="0">
                <a:solidFill>
                  <a:srgbClr val="002060"/>
                </a:solidFill>
              </a:rPr>
              <a:t>Demand for real-time, ultra-sensitive, low-cost monitoring technologies</a:t>
            </a:r>
          </a:p>
          <a:p>
            <a:pPr marL="742950" lvl="1" indent="-285750" algn="just" fontAlgn="t">
              <a:lnSpc>
                <a:spcPct val="150000"/>
              </a:lnSpc>
              <a:buFont typeface="Wingdings" panose="05000000000000000000" pitchFamily="2" charset="2"/>
              <a:buChar char="§"/>
            </a:pPr>
            <a:endParaRPr lang="en-ZA" sz="400" dirty="0">
              <a:solidFill>
                <a:srgbClr val="002060"/>
              </a:solidFill>
            </a:endParaRPr>
          </a:p>
        </p:txBody>
      </p:sp>
      <p:grpSp>
        <p:nvGrpSpPr>
          <p:cNvPr id="12" name="Group 11">
            <a:extLst>
              <a:ext uri="{FF2B5EF4-FFF2-40B4-BE49-F238E27FC236}">
                <a16:creationId xmlns:a16="http://schemas.microsoft.com/office/drawing/2014/main" id="{18D391F5-E06F-D956-FED6-AFE4F5B4A182}"/>
              </a:ext>
            </a:extLst>
          </p:cNvPr>
          <p:cNvGrpSpPr/>
          <p:nvPr/>
        </p:nvGrpSpPr>
        <p:grpSpPr>
          <a:xfrm>
            <a:off x="-36512" y="4379646"/>
            <a:ext cx="8856984" cy="784393"/>
            <a:chOff x="-36512" y="4379646"/>
            <a:chExt cx="8856984" cy="784393"/>
          </a:xfrm>
        </p:grpSpPr>
        <p:pic>
          <p:nvPicPr>
            <p:cNvPr id="6" name="Picture 5">
              <a:extLst>
                <a:ext uri="{FF2B5EF4-FFF2-40B4-BE49-F238E27FC236}">
                  <a16:creationId xmlns:a16="http://schemas.microsoft.com/office/drawing/2014/main" id="{B27EAB38-47B5-8A99-B28C-6326B39A0AE7}"/>
                </a:ext>
              </a:extLst>
            </p:cNvPr>
            <p:cNvPicPr/>
            <p:nvPr/>
          </p:nvPicPr>
          <p:blipFill rotWithShape="1">
            <a:blip r:embed="rId3"/>
            <a:srcRect l="35336" t="40894" r="55309" b="38302"/>
            <a:stretch/>
          </p:blipFill>
          <p:spPr>
            <a:xfrm>
              <a:off x="-36512" y="4587974"/>
              <a:ext cx="1010200" cy="576065"/>
            </a:xfrm>
            <a:prstGeom prst="rect">
              <a:avLst/>
            </a:prstGeom>
            <a:ln>
              <a:noFill/>
            </a:ln>
          </p:spPr>
        </p:pic>
        <p:sp>
          <p:nvSpPr>
            <p:cNvPr id="7" name="CustomShape 6">
              <a:extLst>
                <a:ext uri="{FF2B5EF4-FFF2-40B4-BE49-F238E27FC236}">
                  <a16:creationId xmlns:a16="http://schemas.microsoft.com/office/drawing/2014/main" id="{7DCCE519-9095-CC3E-FBD4-B2D30038416B}"/>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8" name="CustomShape 8">
              <a:extLst>
                <a:ext uri="{FF2B5EF4-FFF2-40B4-BE49-F238E27FC236}">
                  <a16:creationId xmlns:a16="http://schemas.microsoft.com/office/drawing/2014/main" id="{2F7B91B1-1668-371C-EB1F-83196DE876F7}"/>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9" name="Straight Connector 8">
              <a:extLst>
                <a:ext uri="{FF2B5EF4-FFF2-40B4-BE49-F238E27FC236}">
                  <a16:creationId xmlns:a16="http://schemas.microsoft.com/office/drawing/2014/main" id="{99CCDA9A-AF45-634E-B215-7EBAE8CC1DBC}"/>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E92B088-34A3-8225-21A1-276381F0D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3572" y="4379646"/>
              <a:ext cx="1396900" cy="784392"/>
            </a:xfrm>
            <a:prstGeom prst="rect">
              <a:avLst/>
            </a:prstGeom>
          </p:spPr>
        </p:pic>
      </p:grpSp>
      <p:pic>
        <p:nvPicPr>
          <p:cNvPr id="15" name="Picture 14">
            <a:extLst>
              <a:ext uri="{FF2B5EF4-FFF2-40B4-BE49-F238E27FC236}">
                <a16:creationId xmlns:a16="http://schemas.microsoft.com/office/drawing/2014/main" id="{E527F94C-4DE2-8104-F6CD-D37549B1DE2B}"/>
              </a:ext>
            </a:extLst>
          </p:cNvPr>
          <p:cNvPicPr>
            <a:picLocks noChangeAspect="1"/>
          </p:cNvPicPr>
          <p:nvPr/>
        </p:nvPicPr>
        <p:blipFill>
          <a:blip r:embed="rId5"/>
          <a:stretch>
            <a:fillRect/>
          </a:stretch>
        </p:blipFill>
        <p:spPr>
          <a:xfrm>
            <a:off x="4571726" y="518285"/>
            <a:ext cx="4410274" cy="388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TextBox 9">
            <a:extLst>
              <a:ext uri="{FF2B5EF4-FFF2-40B4-BE49-F238E27FC236}">
                <a16:creationId xmlns:a16="http://schemas.microsoft.com/office/drawing/2014/main" id="{0663C3B7-DCE8-FB72-F7C2-14FE1E31A949}"/>
              </a:ext>
            </a:extLst>
          </p:cNvPr>
          <p:cNvSpPr txBox="1"/>
          <p:nvPr/>
        </p:nvSpPr>
        <p:spPr>
          <a:xfrm>
            <a:off x="161999" y="2537684"/>
            <a:ext cx="3545905" cy="1200329"/>
          </a:xfrm>
          <a:prstGeom prst="rect">
            <a:avLst/>
          </a:prstGeom>
          <a:noFill/>
        </p:spPr>
        <p:txBody>
          <a:bodyPr wrap="square" rtlCol="0">
            <a:spAutoFit/>
          </a:bodyPr>
          <a:lstStyle/>
          <a:p>
            <a:pPr marL="285750" indent="-285750" algn="just" fontAlgn="t">
              <a:lnSpc>
                <a:spcPct val="150000"/>
              </a:lnSpc>
              <a:buFont typeface="Wingdings" panose="05000000000000000000" pitchFamily="2" charset="2"/>
              <a:buChar char="q"/>
            </a:pPr>
            <a:r>
              <a:rPr lang="en-ZA" sz="1200" b="1" dirty="0">
                <a:solidFill>
                  <a:srgbClr val="002060"/>
                </a:solidFill>
              </a:rPr>
              <a:t>Limitations of Current Sensors</a:t>
            </a:r>
          </a:p>
          <a:p>
            <a:pPr marL="742950" lvl="1" indent="-285750" algn="just" fontAlgn="t">
              <a:lnSpc>
                <a:spcPct val="150000"/>
              </a:lnSpc>
              <a:buFont typeface="Wingdings" panose="05000000000000000000" pitchFamily="2" charset="2"/>
              <a:buChar char="§"/>
            </a:pPr>
            <a:r>
              <a:rPr lang="en-ZA" sz="1200" dirty="0">
                <a:solidFill>
                  <a:srgbClr val="002060"/>
                </a:solidFill>
              </a:rPr>
              <a:t>Poor sensitivity</a:t>
            </a:r>
          </a:p>
          <a:p>
            <a:pPr marL="742950" lvl="1" indent="-285750" algn="just" fontAlgn="t">
              <a:lnSpc>
                <a:spcPct val="150000"/>
              </a:lnSpc>
              <a:buFont typeface="Wingdings" panose="05000000000000000000" pitchFamily="2" charset="2"/>
              <a:buChar char="§"/>
            </a:pPr>
            <a:r>
              <a:rPr lang="en-ZA" sz="1200" dirty="0">
                <a:solidFill>
                  <a:srgbClr val="002060"/>
                </a:solidFill>
              </a:rPr>
              <a:t>Humidity interference</a:t>
            </a:r>
            <a:endParaRPr lang="en-ZA" sz="1200" dirty="0"/>
          </a:p>
          <a:p>
            <a:pPr marL="742950" lvl="1" indent="-285750" algn="just" fontAlgn="t">
              <a:lnSpc>
                <a:spcPct val="150000"/>
              </a:lnSpc>
              <a:buFont typeface="Wingdings" panose="05000000000000000000" pitchFamily="2" charset="2"/>
              <a:buChar char="§"/>
            </a:pPr>
            <a:r>
              <a:rPr lang="en-ZA" sz="1200" dirty="0">
                <a:solidFill>
                  <a:srgbClr val="002060"/>
                </a:solidFill>
              </a:rPr>
              <a:t>High operating temperature</a:t>
            </a:r>
          </a:p>
        </p:txBody>
      </p:sp>
      <p:sp>
        <p:nvSpPr>
          <p:cNvPr id="16" name="TextBox 15">
            <a:extLst>
              <a:ext uri="{FF2B5EF4-FFF2-40B4-BE49-F238E27FC236}">
                <a16:creationId xmlns:a16="http://schemas.microsoft.com/office/drawing/2014/main" id="{138B085F-954E-2F97-60C3-8B79421CFEEF}"/>
              </a:ext>
            </a:extLst>
          </p:cNvPr>
          <p:cNvSpPr txBox="1"/>
          <p:nvPr/>
        </p:nvSpPr>
        <p:spPr>
          <a:xfrm>
            <a:off x="0" y="3911836"/>
            <a:ext cx="5292080" cy="646331"/>
          </a:xfrm>
          <a:prstGeom prst="rect">
            <a:avLst/>
          </a:prstGeom>
          <a:noFill/>
        </p:spPr>
        <p:txBody>
          <a:bodyPr wrap="square">
            <a:spAutoFit/>
          </a:bodyPr>
          <a:lstStyle/>
          <a:p>
            <a:pPr marL="0" marR="0" lvl="0" indent="0" algn="just" defTabSz="914400" rtl="0" eaLnBrk="1" fontAlgn="t" latinLnBrk="0" hangingPunct="1">
              <a:lnSpc>
                <a:spcPct val="150000"/>
              </a:lnSpc>
              <a:spcBef>
                <a:spcPts val="0"/>
              </a:spcBef>
              <a:spcAft>
                <a:spcPts val="0"/>
              </a:spcAft>
              <a:buClrTx/>
              <a:buSzTx/>
              <a:buFontTx/>
              <a:buNone/>
              <a:tabLst/>
              <a:defRPr/>
            </a:pPr>
            <a:r>
              <a:rPr kumimoji="0" lang="en-ZA" sz="1200" b="1" i="0" u="none" strike="noStrike" kern="1200" cap="none" spc="0" normalizeH="0" baseline="0" noProof="0" dirty="0">
                <a:ln>
                  <a:noFill/>
                </a:ln>
                <a:solidFill>
                  <a:srgbClr val="FF0000"/>
                </a:solidFill>
                <a:effectLst/>
                <a:uLnTx/>
                <a:uFillTx/>
                <a:latin typeface="Arial"/>
                <a:ea typeface="+mn-ea"/>
                <a:cs typeface="+mn-cs"/>
              </a:rPr>
              <a:t>AIM: Develop a low-power, highly sensitive (ppb-level) NO sensor  </a:t>
            </a:r>
            <a:r>
              <a:rPr kumimoji="0" lang="en-ZA" sz="1200" b="0" i="0" u="none" strike="noStrike" kern="1200" cap="none" spc="0" normalizeH="0" baseline="0" noProof="0" dirty="0">
                <a:ln>
                  <a:noFill/>
                </a:ln>
                <a:solidFill>
                  <a:srgbClr val="002060"/>
                </a:solidFill>
                <a:effectLst/>
                <a:uLnTx/>
                <a:uFillTx/>
                <a:latin typeface="Arial"/>
                <a:ea typeface="+mn-ea"/>
                <a:cs typeface="+mn-cs"/>
              </a:rPr>
              <a:t>Noble metal-sensitized Co</a:t>
            </a:r>
            <a:r>
              <a:rPr kumimoji="0" lang="en-ZA" sz="1200" b="0" i="0" u="none" strike="noStrike" kern="1200" cap="none" spc="0" normalizeH="0" baseline="-40000" noProof="0" dirty="0">
                <a:ln>
                  <a:noFill/>
                </a:ln>
                <a:solidFill>
                  <a:srgbClr val="002060"/>
                </a:solidFill>
                <a:effectLst/>
                <a:uLnTx/>
                <a:uFillTx/>
                <a:latin typeface="Arial"/>
                <a:ea typeface="+mn-ea"/>
                <a:cs typeface="+mn-cs"/>
              </a:rPr>
              <a:t>3</a:t>
            </a:r>
            <a:r>
              <a:rPr kumimoji="0" lang="en-ZA" sz="1200" b="0" i="0" u="none" strike="noStrike" kern="1200" cap="none" spc="0" normalizeH="0" baseline="0" noProof="0" dirty="0">
                <a:ln>
                  <a:noFill/>
                </a:ln>
                <a:solidFill>
                  <a:srgbClr val="002060"/>
                </a:solidFill>
                <a:effectLst/>
                <a:uLnTx/>
                <a:uFillTx/>
                <a:latin typeface="Arial"/>
                <a:ea typeface="+mn-ea"/>
                <a:cs typeface="+mn-cs"/>
              </a:rPr>
              <a:t>O</a:t>
            </a:r>
            <a:r>
              <a:rPr kumimoji="0" lang="en-ZA" sz="1200" b="0" i="0" u="none" strike="noStrike" kern="1200" cap="none" spc="0" normalizeH="0" baseline="-40000" noProof="0" dirty="0">
                <a:ln>
                  <a:noFill/>
                </a:ln>
                <a:solidFill>
                  <a:srgbClr val="002060"/>
                </a:solidFill>
                <a:effectLst/>
                <a:uLnTx/>
                <a:uFillTx/>
                <a:latin typeface="Arial"/>
                <a:ea typeface="+mn-ea"/>
                <a:cs typeface="+mn-cs"/>
              </a:rPr>
              <a:t>4</a:t>
            </a:r>
            <a:r>
              <a:rPr kumimoji="0" lang="en-ZA" sz="1200" b="0" i="0" u="none" strike="noStrike" kern="1200" cap="none" spc="0" normalizeH="0" baseline="0" noProof="0" dirty="0">
                <a:ln>
                  <a:noFill/>
                </a:ln>
                <a:solidFill>
                  <a:srgbClr val="002060"/>
                </a:solidFill>
                <a:effectLst/>
                <a:uLnTx/>
                <a:uFillTx/>
                <a:latin typeface="Arial"/>
                <a:ea typeface="+mn-ea"/>
                <a:cs typeface="+mn-cs"/>
              </a:rPr>
              <a:t>/NiTiO</a:t>
            </a:r>
            <a:r>
              <a:rPr kumimoji="0" lang="en-ZA" sz="1200" b="0" i="0" u="none" strike="noStrike" kern="1200" cap="none" spc="0" normalizeH="0" baseline="-40000" noProof="0" dirty="0">
                <a:ln>
                  <a:noFill/>
                </a:ln>
                <a:solidFill>
                  <a:srgbClr val="002060"/>
                </a:solidFill>
                <a:effectLst/>
                <a:uLnTx/>
                <a:uFillTx/>
                <a:latin typeface="Arial"/>
                <a:ea typeface="+mn-ea"/>
                <a:cs typeface="+mn-cs"/>
              </a:rPr>
              <a:t>3</a:t>
            </a:r>
            <a:r>
              <a:rPr kumimoji="0" lang="en-ZA" sz="1200" b="0" i="0" u="none" strike="noStrike" kern="1200" cap="none" spc="0" normalizeH="0" baseline="0" noProof="0" dirty="0">
                <a:ln>
                  <a:noFill/>
                </a:ln>
                <a:solidFill>
                  <a:srgbClr val="002060"/>
                </a:solidFill>
                <a:effectLst/>
                <a:uLnTx/>
                <a:uFillTx/>
                <a:latin typeface="Arial"/>
                <a:ea typeface="+mn-ea"/>
                <a:cs typeface="+mn-cs"/>
              </a:rPr>
              <a:t> heterojunctions</a:t>
            </a:r>
          </a:p>
        </p:txBody>
      </p:sp>
    </p:spTree>
    <p:extLst>
      <p:ext uri="{BB962C8B-B14F-4D97-AF65-F5344CB8AC3E}">
        <p14:creationId xmlns:p14="http://schemas.microsoft.com/office/powerpoint/2010/main" val="334043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3ED37-CD95-44A8-3D0C-F9D75090F0A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0FFCD49-127C-4475-9407-9E5FD97D1E4C}"/>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4</a:t>
            </a:fld>
            <a:endParaRPr lang="en-ZA" dirty="0"/>
          </a:p>
        </p:txBody>
      </p:sp>
      <p:sp>
        <p:nvSpPr>
          <p:cNvPr id="2" name="Rectangle: Rounded Corners 1">
            <a:extLst>
              <a:ext uri="{FF2B5EF4-FFF2-40B4-BE49-F238E27FC236}">
                <a16:creationId xmlns:a16="http://schemas.microsoft.com/office/drawing/2014/main" id="{1C874275-043F-7843-A823-D34E55AFFBD7}"/>
              </a:ext>
            </a:extLst>
          </p:cNvPr>
          <p:cNvSpPr/>
          <p:nvPr/>
        </p:nvSpPr>
        <p:spPr>
          <a:xfrm>
            <a:off x="180000" y="123478"/>
            <a:ext cx="8784000"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B0F01FD-9E8D-9618-7C2B-153B92DF4550}"/>
              </a:ext>
            </a:extLst>
          </p:cNvPr>
          <p:cNvSpPr txBox="1"/>
          <p:nvPr/>
        </p:nvSpPr>
        <p:spPr>
          <a:xfrm>
            <a:off x="323528" y="123518"/>
            <a:ext cx="1338828"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Synthesis </a:t>
            </a:r>
          </a:p>
        </p:txBody>
      </p:sp>
      <p:grpSp>
        <p:nvGrpSpPr>
          <p:cNvPr id="11" name="Group 10">
            <a:extLst>
              <a:ext uri="{FF2B5EF4-FFF2-40B4-BE49-F238E27FC236}">
                <a16:creationId xmlns:a16="http://schemas.microsoft.com/office/drawing/2014/main" id="{968267AC-97AB-A22A-CDFA-7ACA78931477}"/>
              </a:ext>
            </a:extLst>
          </p:cNvPr>
          <p:cNvGrpSpPr/>
          <p:nvPr/>
        </p:nvGrpSpPr>
        <p:grpSpPr>
          <a:xfrm>
            <a:off x="33408" y="4302182"/>
            <a:ext cx="8787064" cy="789849"/>
            <a:chOff x="33408" y="4302182"/>
            <a:chExt cx="8787064" cy="789849"/>
          </a:xfrm>
        </p:grpSpPr>
        <p:pic>
          <p:nvPicPr>
            <p:cNvPr id="12" name="Picture 11">
              <a:extLst>
                <a:ext uri="{FF2B5EF4-FFF2-40B4-BE49-F238E27FC236}">
                  <a16:creationId xmlns:a16="http://schemas.microsoft.com/office/drawing/2014/main" id="{713484FD-48CA-41F5-C7DD-AEAD816AB13F}"/>
                </a:ext>
              </a:extLst>
            </p:cNvPr>
            <p:cNvPicPr/>
            <p:nvPr/>
          </p:nvPicPr>
          <p:blipFill rotWithShape="1">
            <a:blip r:embed="rId3"/>
            <a:srcRect l="35336" t="40894" r="55309" b="38302"/>
            <a:stretch/>
          </p:blipFill>
          <p:spPr>
            <a:xfrm>
              <a:off x="33408" y="4515966"/>
              <a:ext cx="1010200" cy="576065"/>
            </a:xfrm>
            <a:prstGeom prst="rect">
              <a:avLst/>
            </a:prstGeom>
            <a:ln>
              <a:noFill/>
            </a:ln>
          </p:spPr>
        </p:pic>
        <p:pic>
          <p:nvPicPr>
            <p:cNvPr id="16" name="Picture 15">
              <a:extLst>
                <a:ext uri="{FF2B5EF4-FFF2-40B4-BE49-F238E27FC236}">
                  <a16:creationId xmlns:a16="http://schemas.microsoft.com/office/drawing/2014/main" id="{0BBFAC01-D243-D00B-A6C8-792B02A27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3572" y="4302182"/>
              <a:ext cx="1396900" cy="784392"/>
            </a:xfrm>
            <a:prstGeom prst="rect">
              <a:avLst/>
            </a:prstGeom>
          </p:spPr>
        </p:pic>
      </p:grpSp>
      <p:grpSp>
        <p:nvGrpSpPr>
          <p:cNvPr id="20" name="Group 19">
            <a:extLst>
              <a:ext uri="{FF2B5EF4-FFF2-40B4-BE49-F238E27FC236}">
                <a16:creationId xmlns:a16="http://schemas.microsoft.com/office/drawing/2014/main" id="{B848F276-270A-412D-2C81-B67A5DAAAD1E}"/>
              </a:ext>
            </a:extLst>
          </p:cNvPr>
          <p:cNvGrpSpPr/>
          <p:nvPr/>
        </p:nvGrpSpPr>
        <p:grpSpPr>
          <a:xfrm>
            <a:off x="4763657" y="631772"/>
            <a:ext cx="4251110" cy="3708000"/>
            <a:chOff x="4777841" y="784427"/>
            <a:chExt cx="4379417" cy="3600000"/>
          </a:xfrm>
        </p:grpSpPr>
        <p:sp>
          <p:nvSpPr>
            <p:cNvPr id="4" name="Right Brace 3">
              <a:extLst>
                <a:ext uri="{FF2B5EF4-FFF2-40B4-BE49-F238E27FC236}">
                  <a16:creationId xmlns:a16="http://schemas.microsoft.com/office/drawing/2014/main" id="{439AF347-AA10-DCB0-AAF5-678AE0BDB087}"/>
                </a:ext>
              </a:extLst>
            </p:cNvPr>
            <p:cNvSpPr/>
            <p:nvPr/>
          </p:nvSpPr>
          <p:spPr>
            <a:xfrm>
              <a:off x="4777841" y="784427"/>
              <a:ext cx="432000" cy="3600000"/>
            </a:xfrm>
            <a:prstGeom prst="rightBrace">
              <a:avLst/>
            </a:prstGeom>
            <a:noFill/>
            <a:ln>
              <a:solidFill>
                <a:srgbClr val="7030A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ZA" dirty="0"/>
            </a:p>
          </p:txBody>
        </p:sp>
        <p:pic>
          <p:nvPicPr>
            <p:cNvPr id="17" name="Picture 16">
              <a:extLst>
                <a:ext uri="{FF2B5EF4-FFF2-40B4-BE49-F238E27FC236}">
                  <a16:creationId xmlns:a16="http://schemas.microsoft.com/office/drawing/2014/main" id="{64E65887-0144-5DE1-CADE-2EA2850A5576}"/>
                </a:ext>
              </a:extLst>
            </p:cNvPr>
            <p:cNvPicPr>
              <a:picLocks noChangeAspect="1"/>
            </p:cNvPicPr>
            <p:nvPr/>
          </p:nvPicPr>
          <p:blipFill>
            <a:blip r:embed="rId5"/>
            <a:stretch>
              <a:fillRect/>
            </a:stretch>
          </p:blipFill>
          <p:spPr>
            <a:xfrm>
              <a:off x="5070404" y="894180"/>
              <a:ext cx="4086854" cy="2132039"/>
            </a:xfrm>
            <a:prstGeom prst="rect">
              <a:avLst/>
            </a:prstGeom>
          </p:spPr>
        </p:pic>
      </p:grpSp>
      <p:sp>
        <p:nvSpPr>
          <p:cNvPr id="21" name="TextBox 20">
            <a:extLst>
              <a:ext uri="{FF2B5EF4-FFF2-40B4-BE49-F238E27FC236}">
                <a16:creationId xmlns:a16="http://schemas.microsoft.com/office/drawing/2014/main" id="{16620834-83BB-B423-BCE5-1505DA840A43}"/>
              </a:ext>
            </a:extLst>
          </p:cNvPr>
          <p:cNvSpPr txBox="1"/>
          <p:nvPr/>
        </p:nvSpPr>
        <p:spPr>
          <a:xfrm>
            <a:off x="1095617" y="4866501"/>
            <a:ext cx="6140679" cy="276999"/>
          </a:xfrm>
          <a:prstGeom prst="rect">
            <a:avLst/>
          </a:prstGeom>
          <a:noFill/>
        </p:spPr>
        <p:txBody>
          <a:bodyPr wrap="square" rtlCol="0">
            <a:spAutoFit/>
          </a:bodyPr>
          <a:lstStyle/>
          <a:p>
            <a:pPr algn="just"/>
            <a:r>
              <a:rPr lang="en-ZA" sz="1200" b="1" dirty="0">
                <a:solidFill>
                  <a:schemeClr val="accent1"/>
                </a:solidFill>
              </a:rPr>
              <a:t>Figure 1: </a:t>
            </a:r>
            <a:r>
              <a:rPr lang="en-ZA" sz="1200" dirty="0">
                <a:solidFill>
                  <a:schemeClr val="accent1"/>
                </a:solidFill>
              </a:rPr>
              <a:t>Schematic depiction of the synthesis process and sensor fabrication. </a:t>
            </a:r>
          </a:p>
        </p:txBody>
      </p:sp>
      <p:grpSp>
        <p:nvGrpSpPr>
          <p:cNvPr id="27" name="Group 26">
            <a:extLst>
              <a:ext uri="{FF2B5EF4-FFF2-40B4-BE49-F238E27FC236}">
                <a16:creationId xmlns:a16="http://schemas.microsoft.com/office/drawing/2014/main" id="{D7BCB588-C392-A801-CB3C-FA5C98BBD2B4}"/>
              </a:ext>
            </a:extLst>
          </p:cNvPr>
          <p:cNvGrpSpPr/>
          <p:nvPr/>
        </p:nvGrpSpPr>
        <p:grpSpPr>
          <a:xfrm>
            <a:off x="2366733" y="447106"/>
            <a:ext cx="2418957" cy="2228919"/>
            <a:chOff x="308584" y="476805"/>
            <a:chExt cx="2418957" cy="2228919"/>
          </a:xfrm>
        </p:grpSpPr>
        <p:pic>
          <p:nvPicPr>
            <p:cNvPr id="13" name="Picture 12">
              <a:extLst>
                <a:ext uri="{FF2B5EF4-FFF2-40B4-BE49-F238E27FC236}">
                  <a16:creationId xmlns:a16="http://schemas.microsoft.com/office/drawing/2014/main" id="{F844E8B1-0216-8AE1-C118-90BA624FCBE4}"/>
                </a:ext>
              </a:extLst>
            </p:cNvPr>
            <p:cNvPicPr>
              <a:picLocks noChangeAspect="1"/>
            </p:cNvPicPr>
            <p:nvPr/>
          </p:nvPicPr>
          <p:blipFill>
            <a:blip r:embed="rId6" cstate="print">
              <a:extLst>
                <a:ext uri="{28A0092B-C50C-407E-A947-70E740481C1C}">
                  <a14:useLocalDpi xmlns:a14="http://schemas.microsoft.com/office/drawing/2010/main" val="0"/>
                </a:ext>
              </a:extLst>
            </a:blip>
            <a:srcRect l="15137" t="41330" r="15360" b="30009"/>
            <a:stretch>
              <a:fillRect/>
            </a:stretch>
          </p:blipFill>
          <p:spPr>
            <a:xfrm>
              <a:off x="308584" y="545724"/>
              <a:ext cx="2418957" cy="2160000"/>
            </a:xfrm>
            <a:prstGeom prst="rect">
              <a:avLst/>
            </a:prstGeom>
          </p:spPr>
        </p:pic>
        <p:sp>
          <p:nvSpPr>
            <p:cNvPr id="25" name="TextBox 24">
              <a:extLst>
                <a:ext uri="{FF2B5EF4-FFF2-40B4-BE49-F238E27FC236}">
                  <a16:creationId xmlns:a16="http://schemas.microsoft.com/office/drawing/2014/main" id="{93A70C72-DBEB-C538-E725-D01A36080B5A}"/>
                </a:ext>
              </a:extLst>
            </p:cNvPr>
            <p:cNvSpPr txBox="1"/>
            <p:nvPr/>
          </p:nvSpPr>
          <p:spPr>
            <a:xfrm>
              <a:off x="980366" y="476805"/>
              <a:ext cx="979755" cy="369332"/>
            </a:xfrm>
            <a:prstGeom prst="rect">
              <a:avLst/>
            </a:prstGeom>
            <a:noFill/>
          </p:spPr>
          <p:txBody>
            <a:bodyPr wrap="none" rtlCol="0">
              <a:spAutoFit/>
            </a:bodyPr>
            <a:lstStyle/>
            <a:p>
              <a:r>
                <a:rPr lang="en-ZA" b="1" dirty="0">
                  <a:solidFill>
                    <a:srgbClr val="FF0000"/>
                  </a:solidFill>
                </a:rPr>
                <a:t>FRONT</a:t>
              </a:r>
            </a:p>
          </p:txBody>
        </p:sp>
      </p:grpSp>
      <p:grpSp>
        <p:nvGrpSpPr>
          <p:cNvPr id="28" name="Group 27">
            <a:extLst>
              <a:ext uri="{FF2B5EF4-FFF2-40B4-BE49-F238E27FC236}">
                <a16:creationId xmlns:a16="http://schemas.microsoft.com/office/drawing/2014/main" id="{293543C0-D827-7F05-9DC1-AD8850B3976C}"/>
              </a:ext>
            </a:extLst>
          </p:cNvPr>
          <p:cNvGrpSpPr/>
          <p:nvPr/>
        </p:nvGrpSpPr>
        <p:grpSpPr>
          <a:xfrm>
            <a:off x="160809" y="2638427"/>
            <a:ext cx="2183538" cy="1877498"/>
            <a:chOff x="1492038" y="2705724"/>
            <a:chExt cx="2183538" cy="1877498"/>
          </a:xfrm>
        </p:grpSpPr>
        <p:pic>
          <p:nvPicPr>
            <p:cNvPr id="24" name="Picture 23">
              <a:extLst>
                <a:ext uri="{FF2B5EF4-FFF2-40B4-BE49-F238E27FC236}">
                  <a16:creationId xmlns:a16="http://schemas.microsoft.com/office/drawing/2014/main" id="{4077AFEF-16CA-2F50-B724-61AC7AA6C1E1}"/>
                </a:ext>
              </a:extLst>
            </p:cNvPr>
            <p:cNvPicPr>
              <a:picLocks noChangeAspect="1"/>
            </p:cNvPicPr>
            <p:nvPr/>
          </p:nvPicPr>
          <p:blipFill>
            <a:blip r:embed="rId7" cstate="print">
              <a:extLst>
                <a:ext uri="{28A0092B-C50C-407E-A947-70E740481C1C}">
                  <a14:useLocalDpi xmlns:a14="http://schemas.microsoft.com/office/drawing/2010/main" val="0"/>
                </a:ext>
              </a:extLst>
            </a:blip>
            <a:srcRect t="38040" r="15135" b="28361"/>
            <a:stretch>
              <a:fillRect/>
            </a:stretch>
          </p:blipFill>
          <p:spPr>
            <a:xfrm>
              <a:off x="1492038" y="2711222"/>
              <a:ext cx="2183538" cy="1872000"/>
            </a:xfrm>
            <a:prstGeom prst="rect">
              <a:avLst/>
            </a:prstGeom>
          </p:spPr>
        </p:pic>
        <p:sp>
          <p:nvSpPr>
            <p:cNvPr id="26" name="TextBox 25">
              <a:extLst>
                <a:ext uri="{FF2B5EF4-FFF2-40B4-BE49-F238E27FC236}">
                  <a16:creationId xmlns:a16="http://schemas.microsoft.com/office/drawing/2014/main" id="{317AB0CA-EC5F-4985-A61F-062887A7F13A}"/>
                </a:ext>
              </a:extLst>
            </p:cNvPr>
            <p:cNvSpPr txBox="1"/>
            <p:nvPr/>
          </p:nvSpPr>
          <p:spPr>
            <a:xfrm>
              <a:off x="1954491" y="2705724"/>
              <a:ext cx="851515" cy="369332"/>
            </a:xfrm>
            <a:prstGeom prst="rect">
              <a:avLst/>
            </a:prstGeom>
            <a:noFill/>
          </p:spPr>
          <p:txBody>
            <a:bodyPr wrap="none" rtlCol="0">
              <a:spAutoFit/>
            </a:bodyPr>
            <a:lstStyle/>
            <a:p>
              <a:r>
                <a:rPr lang="en-ZA" b="1" dirty="0">
                  <a:solidFill>
                    <a:srgbClr val="FF0000"/>
                  </a:solidFill>
                </a:rPr>
                <a:t>BACK</a:t>
              </a:r>
            </a:p>
          </p:txBody>
        </p:sp>
      </p:grpSp>
      <p:pic>
        <p:nvPicPr>
          <p:cNvPr id="36" name="Picture 35">
            <a:extLst>
              <a:ext uri="{FF2B5EF4-FFF2-40B4-BE49-F238E27FC236}">
                <a16:creationId xmlns:a16="http://schemas.microsoft.com/office/drawing/2014/main" id="{B97F76CC-CD72-3BCC-EE1E-A9481B9A71AE}"/>
              </a:ext>
            </a:extLst>
          </p:cNvPr>
          <p:cNvPicPr>
            <a:picLocks noChangeAspect="1"/>
          </p:cNvPicPr>
          <p:nvPr/>
        </p:nvPicPr>
        <p:blipFill>
          <a:blip r:embed="rId8"/>
          <a:stretch>
            <a:fillRect/>
          </a:stretch>
        </p:blipFill>
        <p:spPr>
          <a:xfrm>
            <a:off x="160809" y="516025"/>
            <a:ext cx="5444200" cy="4113984"/>
          </a:xfrm>
          <a:prstGeom prst="rect">
            <a:avLst/>
          </a:prstGeom>
          <a:solidFill>
            <a:schemeClr val="bg1"/>
          </a:solidFill>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60809C-5DC7-A8BF-A113-9126E37E7B4D}"/>
                  </a:ext>
                </a:extLst>
              </p:cNvPr>
              <p:cNvSpPr txBox="1"/>
              <p:nvPr/>
            </p:nvSpPr>
            <p:spPr>
              <a:xfrm>
                <a:off x="5137099" y="3078051"/>
                <a:ext cx="3788217" cy="1187441"/>
              </a:xfrm>
              <a:prstGeom prst="rect">
                <a:avLst/>
              </a:prstGeom>
              <a:noFill/>
            </p:spPr>
            <p:txBody>
              <a:bodyPr wrap="none" rtlCol="0">
                <a:spAutoFit/>
              </a:bodyPr>
              <a:lstStyle/>
              <a:p>
                <a:r>
                  <a:rPr lang="en-ZA" sz="1400" dirty="0">
                    <a:solidFill>
                      <a:schemeClr val="accent1"/>
                    </a:solidFill>
                  </a:rPr>
                  <a:t>Chemiresistive sensor </a:t>
                </a:r>
              </a:p>
              <a:p>
                <a:pPr/>
                <a14:m>
                  <m:oMathPara xmlns:m="http://schemas.openxmlformats.org/officeDocument/2006/math">
                    <m:oMathParaPr>
                      <m:jc m:val="centerGroup"/>
                    </m:oMathParaPr>
                    <m:oMath xmlns:m="http://schemas.openxmlformats.org/officeDocument/2006/math">
                      <m:r>
                        <a:rPr lang="en-ZA" sz="1400" b="0" i="1" smtClean="0">
                          <a:solidFill>
                            <a:schemeClr val="accent1"/>
                          </a:solidFill>
                          <a:latin typeface="Cambria Math" panose="02040503050406030204" pitchFamily="18" charset="0"/>
                        </a:rPr>
                        <m:t>𝑅𝑒𝑠𝑝𝑜𝑛𝑠𝑒</m:t>
                      </m:r>
                      <m:r>
                        <a:rPr lang="en-ZA" sz="1400" b="0" i="1" smtClean="0">
                          <a:solidFill>
                            <a:schemeClr val="accent1"/>
                          </a:solidFill>
                          <a:latin typeface="Cambria Math" panose="02040503050406030204" pitchFamily="18" charset="0"/>
                        </a:rPr>
                        <m:t>(</m:t>
                      </m:r>
                      <m:r>
                        <a:rPr lang="en-ZA" sz="1400" b="0" i="1" smtClean="0">
                          <a:solidFill>
                            <a:schemeClr val="accent1"/>
                          </a:solidFill>
                          <a:latin typeface="Cambria Math" panose="02040503050406030204" pitchFamily="18" charset="0"/>
                        </a:rPr>
                        <m:t>𝑆</m:t>
                      </m:r>
                      <m:r>
                        <a:rPr lang="en-ZA" sz="1400" b="0" i="1" smtClean="0">
                          <a:solidFill>
                            <a:schemeClr val="accent1"/>
                          </a:solidFill>
                          <a:latin typeface="Cambria Math" panose="02040503050406030204" pitchFamily="18" charset="0"/>
                        </a:rPr>
                        <m:t>)=</m:t>
                      </m:r>
                      <m:f>
                        <m:fPr>
                          <m:ctrlPr>
                            <a:rPr lang="en-ZA" sz="1400" b="0" i="1" smtClean="0">
                              <a:solidFill>
                                <a:schemeClr val="accent1"/>
                              </a:solidFill>
                              <a:latin typeface="Cambria Math" panose="02040503050406030204" pitchFamily="18" charset="0"/>
                            </a:rPr>
                          </m:ctrlPr>
                        </m:fPr>
                        <m:num>
                          <m:sSub>
                            <m:sSubPr>
                              <m:ctrlPr>
                                <a:rPr lang="en-ZA" sz="1400" i="1">
                                  <a:solidFill>
                                    <a:schemeClr val="accent1"/>
                                  </a:solidFill>
                                  <a:latin typeface="Cambria Math" panose="02040503050406030204" pitchFamily="18" charset="0"/>
                                </a:rPr>
                              </m:ctrlPr>
                            </m:sSubPr>
                            <m:e>
                              <m:r>
                                <a:rPr lang="en-ZA" sz="1400" b="0" i="1" smtClean="0">
                                  <a:solidFill>
                                    <a:schemeClr val="accent1"/>
                                  </a:solidFill>
                                  <a:latin typeface="Cambria Math" panose="02040503050406030204" pitchFamily="18" charset="0"/>
                                </a:rPr>
                                <m:t>𝑅</m:t>
                              </m:r>
                            </m:e>
                            <m:sub>
                              <m:r>
                                <a:rPr lang="en-ZA" sz="1400" b="0" i="1" smtClean="0">
                                  <a:solidFill>
                                    <a:schemeClr val="accent1"/>
                                  </a:solidFill>
                                  <a:latin typeface="Cambria Math" panose="02040503050406030204" pitchFamily="18" charset="0"/>
                                </a:rPr>
                                <m:t>𝑔</m:t>
                              </m:r>
                            </m:sub>
                          </m:sSub>
                          <m:r>
                            <a:rPr lang="en-ZA" sz="1400" i="1">
                              <a:solidFill>
                                <a:schemeClr val="accent1"/>
                              </a:solidFill>
                              <a:latin typeface="Cambria Math" panose="02040503050406030204" pitchFamily="18" charset="0"/>
                            </a:rPr>
                            <m:t>−</m:t>
                          </m:r>
                          <m:sSub>
                            <m:sSubPr>
                              <m:ctrlPr>
                                <a:rPr lang="en-ZA" sz="1400" i="1">
                                  <a:solidFill>
                                    <a:schemeClr val="accent1"/>
                                  </a:solidFill>
                                  <a:latin typeface="Cambria Math" panose="02040503050406030204" pitchFamily="18" charset="0"/>
                                </a:rPr>
                              </m:ctrlPr>
                            </m:sSubPr>
                            <m:e>
                              <m:r>
                                <a:rPr lang="en-ZA" sz="1400" b="0" i="1" smtClean="0">
                                  <a:solidFill>
                                    <a:schemeClr val="accent1"/>
                                  </a:solidFill>
                                  <a:latin typeface="Cambria Math" panose="02040503050406030204" pitchFamily="18" charset="0"/>
                                </a:rPr>
                                <m:t>𝑅</m:t>
                              </m:r>
                            </m:e>
                            <m:sub>
                              <m:r>
                                <a:rPr lang="en-ZA" sz="1400" b="0" i="1" smtClean="0">
                                  <a:solidFill>
                                    <a:schemeClr val="accent1"/>
                                  </a:solidFill>
                                  <a:latin typeface="Cambria Math" panose="02040503050406030204" pitchFamily="18" charset="0"/>
                                </a:rPr>
                                <m:t>𝑎</m:t>
                              </m:r>
                            </m:sub>
                          </m:sSub>
                        </m:num>
                        <m:den>
                          <m:sSub>
                            <m:sSubPr>
                              <m:ctrlPr>
                                <a:rPr lang="en-ZA" sz="1400" b="0" i="1" smtClean="0">
                                  <a:solidFill>
                                    <a:schemeClr val="accent1"/>
                                  </a:solidFill>
                                  <a:latin typeface="Cambria Math" panose="02040503050406030204" pitchFamily="18" charset="0"/>
                                </a:rPr>
                              </m:ctrlPr>
                            </m:sSubPr>
                            <m:e>
                              <m:r>
                                <a:rPr lang="en-ZA" sz="1400" b="0" i="1" smtClean="0">
                                  <a:solidFill>
                                    <a:schemeClr val="accent1"/>
                                  </a:solidFill>
                                  <a:latin typeface="Cambria Math" panose="02040503050406030204" pitchFamily="18" charset="0"/>
                                </a:rPr>
                                <m:t>𝑅</m:t>
                              </m:r>
                            </m:e>
                            <m:sub>
                              <m:r>
                                <a:rPr lang="en-ZA" sz="1400" b="0" i="1" smtClean="0">
                                  <a:solidFill>
                                    <a:schemeClr val="accent1"/>
                                  </a:solidFill>
                                  <a:latin typeface="Cambria Math" panose="02040503050406030204" pitchFamily="18" charset="0"/>
                                </a:rPr>
                                <m:t>𝑎</m:t>
                              </m:r>
                            </m:sub>
                          </m:sSub>
                        </m:den>
                      </m:f>
                    </m:oMath>
                  </m:oMathPara>
                </a14:m>
                <a:endParaRPr lang="en-ZA" sz="1400" dirty="0">
                  <a:solidFill>
                    <a:schemeClr val="accent1"/>
                  </a:solidFill>
                </a:endParaRPr>
              </a:p>
              <a:p>
                <a:r>
                  <a:rPr lang="en-ZA" sz="1400" dirty="0">
                    <a:solidFill>
                      <a:schemeClr val="accent1"/>
                    </a:solidFill>
                  </a:rPr>
                  <a:t>R</a:t>
                </a:r>
                <a:r>
                  <a:rPr lang="en-ZA" sz="1400" baseline="-40000" dirty="0">
                    <a:solidFill>
                      <a:schemeClr val="accent1"/>
                    </a:solidFill>
                  </a:rPr>
                  <a:t>g</a:t>
                </a:r>
                <a:r>
                  <a:rPr lang="en-ZA" sz="1400" dirty="0">
                    <a:solidFill>
                      <a:schemeClr val="accent1"/>
                    </a:solidFill>
                  </a:rPr>
                  <a:t> = Resistance in the presence of target gas</a:t>
                </a:r>
              </a:p>
              <a:p>
                <a:r>
                  <a:rPr lang="en-ZA" sz="1400" dirty="0">
                    <a:solidFill>
                      <a:schemeClr val="accent1"/>
                    </a:solidFill>
                  </a:rPr>
                  <a:t>R</a:t>
                </a:r>
                <a:r>
                  <a:rPr lang="en-ZA" sz="1400" baseline="-40000" dirty="0">
                    <a:solidFill>
                      <a:schemeClr val="accent1"/>
                    </a:solidFill>
                  </a:rPr>
                  <a:t>a</a:t>
                </a:r>
                <a:r>
                  <a:rPr lang="en-ZA" sz="1400" dirty="0">
                    <a:solidFill>
                      <a:schemeClr val="accent1"/>
                    </a:solidFill>
                  </a:rPr>
                  <a:t> = Resistance in air</a:t>
                </a:r>
              </a:p>
            </p:txBody>
          </p:sp>
        </mc:Choice>
        <mc:Fallback xmlns="">
          <p:sp>
            <p:nvSpPr>
              <p:cNvPr id="6" name="TextBox 5">
                <a:extLst>
                  <a:ext uri="{FF2B5EF4-FFF2-40B4-BE49-F238E27FC236}">
                    <a16:creationId xmlns:a16="http://schemas.microsoft.com/office/drawing/2014/main" id="{A160809C-5DC7-A8BF-A113-9126E37E7B4D}"/>
                  </a:ext>
                </a:extLst>
              </p:cNvPr>
              <p:cNvSpPr txBox="1">
                <a:spLocks noRot="1" noChangeAspect="1" noMove="1" noResize="1" noEditPoints="1" noAdjustHandles="1" noChangeArrowheads="1" noChangeShapeType="1" noTextEdit="1"/>
              </p:cNvSpPr>
              <p:nvPr/>
            </p:nvSpPr>
            <p:spPr>
              <a:xfrm>
                <a:off x="5137099" y="3078051"/>
                <a:ext cx="3788217" cy="1187441"/>
              </a:xfrm>
              <a:prstGeom prst="rect">
                <a:avLst/>
              </a:prstGeom>
              <a:blipFill>
                <a:blip r:embed="rId9"/>
                <a:stretch>
                  <a:fillRect l="-483" t="-1026" b="-5128"/>
                </a:stretch>
              </a:blipFill>
            </p:spPr>
            <p:txBody>
              <a:bodyPr/>
              <a:lstStyle/>
              <a:p>
                <a:r>
                  <a:rPr lang="en-ZA">
                    <a:noFill/>
                  </a:rPr>
                  <a:t> </a:t>
                </a:r>
              </a:p>
            </p:txBody>
          </p:sp>
        </mc:Fallback>
      </mc:AlternateContent>
    </p:spTree>
    <p:extLst>
      <p:ext uri="{BB962C8B-B14F-4D97-AF65-F5344CB8AC3E}">
        <p14:creationId xmlns:p14="http://schemas.microsoft.com/office/powerpoint/2010/main" val="3912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7B1A0-B47B-89EE-3164-B97D65E8BAE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2E6A40-BCDC-0F35-38A2-9294A4433110}"/>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5</a:t>
            </a:fld>
            <a:endParaRPr lang="en-ZA" dirty="0"/>
          </a:p>
        </p:txBody>
      </p:sp>
      <p:sp>
        <p:nvSpPr>
          <p:cNvPr id="2" name="Rectangle: Rounded Corners 1">
            <a:extLst>
              <a:ext uri="{FF2B5EF4-FFF2-40B4-BE49-F238E27FC236}">
                <a16:creationId xmlns:a16="http://schemas.microsoft.com/office/drawing/2014/main" id="{569A971B-1368-94A8-E9D4-F860BDD31BA8}"/>
              </a:ext>
            </a:extLst>
          </p:cNvPr>
          <p:cNvSpPr/>
          <p:nvPr/>
        </p:nvSpPr>
        <p:spPr>
          <a:xfrm>
            <a:off x="180000" y="123478"/>
            <a:ext cx="8784000"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935C404-49F1-A61F-5ABE-8BDAEC553F83}"/>
              </a:ext>
            </a:extLst>
          </p:cNvPr>
          <p:cNvSpPr txBox="1"/>
          <p:nvPr/>
        </p:nvSpPr>
        <p:spPr>
          <a:xfrm>
            <a:off x="323528" y="123518"/>
            <a:ext cx="1274708" cy="360000"/>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Synthesis</a:t>
            </a:r>
          </a:p>
        </p:txBody>
      </p:sp>
      <p:pic>
        <p:nvPicPr>
          <p:cNvPr id="19" name="Picture 18">
            <a:extLst>
              <a:ext uri="{FF2B5EF4-FFF2-40B4-BE49-F238E27FC236}">
                <a16:creationId xmlns:a16="http://schemas.microsoft.com/office/drawing/2014/main" id="{3630F96D-8DB6-EEDA-70A4-F8655ACBE915}"/>
              </a:ext>
            </a:extLst>
          </p:cNvPr>
          <p:cNvPicPr>
            <a:picLocks noChangeAspect="1"/>
          </p:cNvPicPr>
          <p:nvPr/>
        </p:nvPicPr>
        <p:blipFill>
          <a:blip r:embed="rId3"/>
          <a:stretch>
            <a:fillRect/>
          </a:stretch>
        </p:blipFill>
        <p:spPr>
          <a:xfrm>
            <a:off x="2190446" y="6219489"/>
            <a:ext cx="7011008" cy="585267"/>
          </a:xfrm>
          <a:prstGeom prst="rect">
            <a:avLst/>
          </a:prstGeom>
          <a:ln>
            <a:solidFill>
              <a:schemeClr val="accent1"/>
            </a:solidFill>
            <a:prstDash val="dash"/>
          </a:ln>
        </p:spPr>
      </p:pic>
      <p:pic>
        <p:nvPicPr>
          <p:cNvPr id="13" name="Picture 12">
            <a:extLst>
              <a:ext uri="{FF2B5EF4-FFF2-40B4-BE49-F238E27FC236}">
                <a16:creationId xmlns:a16="http://schemas.microsoft.com/office/drawing/2014/main" id="{1C896100-9D09-CEE5-330B-DF60D8AB6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428" y="585484"/>
            <a:ext cx="7443144" cy="4320000"/>
          </a:xfrm>
          <a:prstGeom prst="rect">
            <a:avLst/>
          </a:prstGeom>
        </p:spPr>
      </p:pic>
      <p:pic>
        <p:nvPicPr>
          <p:cNvPr id="22" name="Picture 21">
            <a:extLst>
              <a:ext uri="{FF2B5EF4-FFF2-40B4-BE49-F238E27FC236}">
                <a16:creationId xmlns:a16="http://schemas.microsoft.com/office/drawing/2014/main" id="{9A254D98-52DE-A727-26F7-25366414F015}"/>
              </a:ext>
            </a:extLst>
          </p:cNvPr>
          <p:cNvPicPr>
            <a:picLocks noChangeAspect="1"/>
          </p:cNvPicPr>
          <p:nvPr/>
        </p:nvPicPr>
        <p:blipFill>
          <a:blip r:embed="rId5"/>
          <a:srcRect l="50000"/>
          <a:stretch>
            <a:fillRect/>
          </a:stretch>
        </p:blipFill>
        <p:spPr>
          <a:xfrm>
            <a:off x="6012160" y="1995686"/>
            <a:ext cx="2003961" cy="2016000"/>
          </a:xfrm>
          <a:prstGeom prst="rect">
            <a:avLst/>
          </a:prstGeom>
        </p:spPr>
      </p:pic>
    </p:spTree>
    <p:extLst>
      <p:ext uri="{BB962C8B-B14F-4D97-AF65-F5344CB8AC3E}">
        <p14:creationId xmlns:p14="http://schemas.microsoft.com/office/powerpoint/2010/main" val="3659578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5B1B7-F9A1-97E1-0336-5128F38067C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229866A-487D-0D38-E1E7-6F7B09A2B267}"/>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6</a:t>
            </a:fld>
            <a:endParaRPr lang="en-ZA" dirty="0"/>
          </a:p>
        </p:txBody>
      </p:sp>
      <p:sp>
        <p:nvSpPr>
          <p:cNvPr id="2" name="Rectangle: Rounded Corners 1">
            <a:extLst>
              <a:ext uri="{FF2B5EF4-FFF2-40B4-BE49-F238E27FC236}">
                <a16:creationId xmlns:a16="http://schemas.microsoft.com/office/drawing/2014/main" id="{F2E16B89-8538-C24A-7AED-A700BD73B044}"/>
              </a:ext>
            </a:extLst>
          </p:cNvPr>
          <p:cNvSpPr/>
          <p:nvPr/>
        </p:nvSpPr>
        <p:spPr>
          <a:xfrm>
            <a:off x="162000" y="123478"/>
            <a:ext cx="8820000"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C261552-B2F2-C765-D6EC-50867091DCE0}"/>
              </a:ext>
            </a:extLst>
          </p:cNvPr>
          <p:cNvSpPr txBox="1"/>
          <p:nvPr/>
        </p:nvSpPr>
        <p:spPr>
          <a:xfrm>
            <a:off x="195899" y="108236"/>
            <a:ext cx="2787943" cy="360000"/>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Results and Discussion</a:t>
            </a:r>
          </a:p>
        </p:txBody>
      </p:sp>
      <p:pic>
        <p:nvPicPr>
          <p:cNvPr id="12" name="Picture 11">
            <a:extLst>
              <a:ext uri="{FF2B5EF4-FFF2-40B4-BE49-F238E27FC236}">
                <a16:creationId xmlns:a16="http://schemas.microsoft.com/office/drawing/2014/main" id="{4B04BFB1-7782-9CC6-071F-B4C48014779D}"/>
              </a:ext>
            </a:extLst>
          </p:cNvPr>
          <p:cNvPicPr/>
          <p:nvPr/>
        </p:nvPicPr>
        <p:blipFill rotWithShape="1">
          <a:blip r:embed="rId3"/>
          <a:srcRect l="35336" t="40894" r="55309" b="38302"/>
          <a:stretch/>
        </p:blipFill>
        <p:spPr>
          <a:xfrm>
            <a:off x="33408" y="4515966"/>
            <a:ext cx="1010200" cy="576065"/>
          </a:xfrm>
          <a:prstGeom prst="rect">
            <a:avLst/>
          </a:prstGeom>
          <a:ln>
            <a:noFill/>
          </a:ln>
        </p:spPr>
      </p:pic>
      <p:sp>
        <p:nvSpPr>
          <p:cNvPr id="13" name="CustomShape 6">
            <a:extLst>
              <a:ext uri="{FF2B5EF4-FFF2-40B4-BE49-F238E27FC236}">
                <a16:creationId xmlns:a16="http://schemas.microsoft.com/office/drawing/2014/main" id="{7C8C3F25-4621-DB74-8B9E-21888E94494F}"/>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14" name="CustomShape 8">
            <a:extLst>
              <a:ext uri="{FF2B5EF4-FFF2-40B4-BE49-F238E27FC236}">
                <a16:creationId xmlns:a16="http://schemas.microsoft.com/office/drawing/2014/main" id="{E51638E2-4E2F-E0C3-FBBE-493C657EF7DF}"/>
              </a:ext>
            </a:extLst>
          </p:cNvPr>
          <p:cNvSpPr/>
          <p:nvPr/>
        </p:nvSpPr>
        <p:spPr>
          <a:xfrm>
            <a:off x="3271096" y="483266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E561AB62-7548-E4E4-4F35-C6938AF4FB72}"/>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102F4F0-FDB9-F89C-2146-D5AF1317234E}"/>
              </a:ext>
            </a:extLst>
          </p:cNvPr>
          <p:cNvSpPr txBox="1"/>
          <p:nvPr/>
        </p:nvSpPr>
        <p:spPr>
          <a:xfrm>
            <a:off x="5585223" y="512682"/>
            <a:ext cx="3435661" cy="1431161"/>
          </a:xfrm>
          <a:prstGeom prst="rect">
            <a:avLst/>
          </a:prstGeom>
          <a:noFill/>
        </p:spPr>
        <p:txBody>
          <a:bodyPr wrap="square" rtlCol="0">
            <a:spAutoFit/>
          </a:bodyPr>
          <a:lstStyle/>
          <a:p>
            <a:pPr marL="285750" marR="0" lvl="0" indent="-285750" algn="just" defTabSz="914400" rtl="0" eaLnBrk="1" fontAlgn="auto" latinLnBrk="0" hangingPunct="1">
              <a:spcBef>
                <a:spcPts val="0"/>
              </a:spcBef>
              <a:spcAft>
                <a:spcPts val="0"/>
              </a:spcAft>
              <a:buClrTx/>
              <a:buSzTx/>
              <a:buFont typeface="Wingdings" panose="05000000000000000000" pitchFamily="2" charset="2"/>
              <a:buChar char="q"/>
              <a:tabLst/>
              <a:defRPr/>
            </a:pPr>
            <a:r>
              <a:rPr kumimoji="0" lang="en-US" sz="1400" b="1" i="0" u="none" strike="noStrike" kern="1200" cap="none" spc="0" normalizeH="0" baseline="0" noProof="0" dirty="0">
                <a:ln>
                  <a:noFill/>
                </a:ln>
                <a:solidFill>
                  <a:srgbClr val="0039A7">
                    <a:lumMod val="50000"/>
                  </a:srgbClr>
                </a:solidFill>
                <a:effectLst/>
                <a:uLnTx/>
                <a:uFillTx/>
                <a:ea typeface="+mn-ea"/>
                <a:cs typeface="+mn-cs"/>
              </a:rPr>
              <a:t>Gas </a:t>
            </a:r>
            <a:r>
              <a:rPr kumimoji="0" lang="en-US" sz="1400" b="1" i="0" u="none" strike="noStrike" kern="1200" cap="none" spc="0" normalizeH="0" baseline="0" noProof="0" dirty="0">
                <a:ln>
                  <a:noFill/>
                </a:ln>
                <a:solidFill>
                  <a:schemeClr val="accent1"/>
                </a:solidFill>
                <a:effectLst/>
                <a:uLnTx/>
                <a:uFillTx/>
                <a:ea typeface="+mn-ea"/>
                <a:cs typeface="+mn-cs"/>
              </a:rPr>
              <a:t>Sensor</a:t>
            </a:r>
            <a:r>
              <a:rPr kumimoji="0" lang="en-US" sz="1400" b="1" i="0" u="none" strike="noStrike" kern="1200" cap="none" spc="0" normalizeH="0" baseline="0" noProof="0" dirty="0">
                <a:ln>
                  <a:noFill/>
                </a:ln>
                <a:solidFill>
                  <a:srgbClr val="0039A7">
                    <a:lumMod val="50000"/>
                  </a:srgbClr>
                </a:solidFill>
                <a:effectLst/>
                <a:uLnTx/>
                <a:uFillTx/>
                <a:ea typeface="+mn-ea"/>
                <a:cs typeface="+mn-cs"/>
              </a:rPr>
              <a:t> </a:t>
            </a:r>
            <a:r>
              <a:rPr kumimoji="0" lang="en-US" sz="1400" b="1" i="0" u="none" strike="noStrike" kern="1200" cap="none" spc="0" normalizeH="0" baseline="0" noProof="0" dirty="0">
                <a:ln>
                  <a:noFill/>
                </a:ln>
                <a:solidFill>
                  <a:srgbClr val="00153E"/>
                </a:solidFill>
                <a:effectLst/>
                <a:uLnTx/>
                <a:uFillTx/>
                <a:ea typeface="+mn-ea"/>
                <a:cs typeface="+mn-cs"/>
              </a:rPr>
              <a:t>Performance</a:t>
            </a:r>
          </a:p>
          <a:p>
            <a:pPr marL="271462" lvl="1" algn="just" fontAlgn="t">
              <a:lnSpc>
                <a:spcPct val="150000"/>
              </a:lnSpc>
            </a:pPr>
            <a:r>
              <a:rPr lang="en-ZA" sz="1200" dirty="0">
                <a:solidFill>
                  <a:srgbClr val="002060"/>
                </a:solidFill>
              </a:rPr>
              <a:t>Metal loading significantly improve NO</a:t>
            </a:r>
            <a:r>
              <a:rPr lang="en-ZA" sz="1200" baseline="-36000" dirty="0">
                <a:solidFill>
                  <a:srgbClr val="002060"/>
                </a:solidFill>
              </a:rPr>
              <a:t> </a:t>
            </a:r>
            <a:r>
              <a:rPr lang="en-ZA" sz="1200" dirty="0">
                <a:solidFill>
                  <a:srgbClr val="002060"/>
                </a:solidFill>
              </a:rPr>
              <a:t>detection capability.</a:t>
            </a:r>
          </a:p>
          <a:p>
            <a:pPr marL="271462" lvl="1" algn="just" fontAlgn="t">
              <a:lnSpc>
                <a:spcPct val="150000"/>
              </a:lnSpc>
            </a:pPr>
            <a:endParaRPr lang="en-ZA" sz="800" dirty="0">
              <a:solidFill>
                <a:srgbClr val="002060"/>
              </a:solidFill>
            </a:endParaRPr>
          </a:p>
          <a:p>
            <a:pPr marL="271462" lvl="1" algn="just" fontAlgn="t"/>
            <a:endParaRPr lang="en-ZA" sz="500" b="1" dirty="0">
              <a:solidFill>
                <a:srgbClr val="002060"/>
              </a:solidFill>
            </a:endParaRPr>
          </a:p>
          <a:p>
            <a:pPr marL="442912" lvl="1" indent="-171450" algn="just" fontAlgn="t">
              <a:buFont typeface="Wingdings" panose="05000000000000000000" pitchFamily="2" charset="2"/>
              <a:buChar char="q"/>
            </a:pPr>
            <a:r>
              <a:rPr lang="en-ZA" sz="1200" b="1" dirty="0">
                <a:solidFill>
                  <a:srgbClr val="FF0000"/>
                </a:solidFill>
              </a:rPr>
              <a:t>Optimum Operating Temperature:</a:t>
            </a:r>
          </a:p>
          <a:p>
            <a:pPr marL="442912" lvl="1" indent="-171450" algn="just" fontAlgn="t">
              <a:buFont typeface="Wingdings" panose="05000000000000000000" pitchFamily="2" charset="2"/>
              <a:buChar char="q"/>
            </a:pPr>
            <a:endParaRPr lang="en-ZA" sz="200" b="1" dirty="0">
              <a:solidFill>
                <a:srgbClr val="FF0000"/>
              </a:solidFill>
            </a:endParaRPr>
          </a:p>
          <a:p>
            <a:pPr marL="442912" lvl="1" indent="-171450" fontAlgn="t">
              <a:buFont typeface="Wingdings" panose="05000000000000000000" pitchFamily="2" charset="2"/>
              <a:buChar char="§"/>
            </a:pPr>
            <a:endParaRPr lang="en-ZA" sz="600" dirty="0">
              <a:solidFill>
                <a:schemeClr val="accent1"/>
              </a:solidFill>
            </a:endParaRPr>
          </a:p>
        </p:txBody>
      </p:sp>
      <p:sp>
        <p:nvSpPr>
          <p:cNvPr id="35" name="TextBox 34">
            <a:extLst>
              <a:ext uri="{FF2B5EF4-FFF2-40B4-BE49-F238E27FC236}">
                <a16:creationId xmlns:a16="http://schemas.microsoft.com/office/drawing/2014/main" id="{F4520B4D-74B6-9D7F-4C23-C350A0DC976F}"/>
              </a:ext>
            </a:extLst>
          </p:cNvPr>
          <p:cNvSpPr txBox="1"/>
          <p:nvPr/>
        </p:nvSpPr>
        <p:spPr>
          <a:xfrm>
            <a:off x="216404" y="4127727"/>
            <a:ext cx="5609212" cy="461665"/>
          </a:xfrm>
          <a:prstGeom prst="rect">
            <a:avLst/>
          </a:prstGeom>
          <a:noFill/>
        </p:spPr>
        <p:txBody>
          <a:bodyPr wrap="square" rtlCol="0">
            <a:spAutoFit/>
          </a:bodyPr>
          <a:lstStyle/>
          <a:p>
            <a:pPr algn="just"/>
            <a:r>
              <a:rPr lang="en-ZA" sz="1200" b="1" dirty="0">
                <a:solidFill>
                  <a:schemeClr val="accent1"/>
                </a:solidFill>
              </a:rPr>
              <a:t>Figure 2: (a) </a:t>
            </a:r>
            <a:r>
              <a:rPr lang="en-ZA" sz="1200" dirty="0">
                <a:solidFill>
                  <a:schemeClr val="accent1"/>
                </a:solidFill>
              </a:rPr>
              <a:t>Sensor response as a function of operating temperature toward 100 ppb NO. </a:t>
            </a:r>
            <a:r>
              <a:rPr lang="en-ZA" sz="1200" b="1" dirty="0">
                <a:solidFill>
                  <a:schemeClr val="accent1"/>
                </a:solidFill>
              </a:rPr>
              <a:t>(b)</a:t>
            </a:r>
            <a:r>
              <a:rPr lang="en-ZA" sz="1200" dirty="0">
                <a:solidFill>
                  <a:schemeClr val="accent1"/>
                </a:solidFill>
              </a:rPr>
              <a:t> Activation energy estimation using natural log of Arrhenius plot.</a:t>
            </a:r>
          </a:p>
        </p:txBody>
      </p:sp>
      <p:grpSp>
        <p:nvGrpSpPr>
          <p:cNvPr id="25" name="Group 24">
            <a:extLst>
              <a:ext uri="{FF2B5EF4-FFF2-40B4-BE49-F238E27FC236}">
                <a16:creationId xmlns:a16="http://schemas.microsoft.com/office/drawing/2014/main" id="{D9832FCC-DC0D-DEBD-86DF-2FC2FBC64356}"/>
              </a:ext>
            </a:extLst>
          </p:cNvPr>
          <p:cNvGrpSpPr/>
          <p:nvPr/>
        </p:nvGrpSpPr>
        <p:grpSpPr>
          <a:xfrm>
            <a:off x="123115" y="535781"/>
            <a:ext cx="2859372" cy="3404121"/>
            <a:chOff x="123115" y="535781"/>
            <a:chExt cx="2859372" cy="3404121"/>
          </a:xfrm>
        </p:grpSpPr>
        <p:grpSp>
          <p:nvGrpSpPr>
            <p:cNvPr id="44" name="Group 43">
              <a:extLst>
                <a:ext uri="{FF2B5EF4-FFF2-40B4-BE49-F238E27FC236}">
                  <a16:creationId xmlns:a16="http://schemas.microsoft.com/office/drawing/2014/main" id="{C89F133A-BE35-4F45-5AD6-4D45B977C387}"/>
                </a:ext>
              </a:extLst>
            </p:cNvPr>
            <p:cNvGrpSpPr/>
            <p:nvPr/>
          </p:nvGrpSpPr>
          <p:grpSpPr>
            <a:xfrm>
              <a:off x="123115" y="699902"/>
              <a:ext cx="2859372" cy="3240000"/>
              <a:chOff x="364789" y="428594"/>
              <a:chExt cx="2859372" cy="3240000"/>
            </a:xfrm>
          </p:grpSpPr>
          <p:pic>
            <p:nvPicPr>
              <p:cNvPr id="41" name="Picture 40">
                <a:extLst>
                  <a:ext uri="{FF2B5EF4-FFF2-40B4-BE49-F238E27FC236}">
                    <a16:creationId xmlns:a16="http://schemas.microsoft.com/office/drawing/2014/main" id="{A40BA5CC-07FC-4D7D-6143-B65BE47D555A}"/>
                  </a:ext>
                </a:extLst>
              </p:cNvPr>
              <p:cNvPicPr>
                <a:picLocks noChangeAspect="1"/>
              </p:cNvPicPr>
              <p:nvPr/>
            </p:nvPicPr>
            <p:blipFill>
              <a:blip r:embed="rId4" cstate="print">
                <a:extLst>
                  <a:ext uri="{28A0092B-C50C-407E-A947-70E740481C1C}">
                    <a14:useLocalDpi xmlns:a14="http://schemas.microsoft.com/office/drawing/2010/main" val="0"/>
                  </a:ext>
                </a:extLst>
              </a:blip>
              <a:srcRect t="7361" r="11494" b="4888"/>
              <a:stretch>
                <a:fillRect/>
              </a:stretch>
            </p:blipFill>
            <p:spPr>
              <a:xfrm>
                <a:off x="364789" y="428594"/>
                <a:ext cx="2859372" cy="3240000"/>
              </a:xfrm>
              <a:prstGeom prst="rect">
                <a:avLst/>
              </a:prstGeom>
            </p:spPr>
          </p:pic>
          <p:pic>
            <p:nvPicPr>
              <p:cNvPr id="43" name="Picture 42">
                <a:extLst>
                  <a:ext uri="{FF2B5EF4-FFF2-40B4-BE49-F238E27FC236}">
                    <a16:creationId xmlns:a16="http://schemas.microsoft.com/office/drawing/2014/main" id="{DE5DC8A2-C8ED-C5FC-A6EB-7EB6D55B4A30}"/>
                  </a:ext>
                </a:extLst>
              </p:cNvPr>
              <p:cNvPicPr>
                <a:picLocks noChangeAspect="1"/>
              </p:cNvPicPr>
              <p:nvPr/>
            </p:nvPicPr>
            <p:blipFill>
              <a:blip r:embed="rId5" cstate="print">
                <a:extLst>
                  <a:ext uri="{28A0092B-C50C-407E-A947-70E740481C1C}">
                    <a14:useLocalDpi xmlns:a14="http://schemas.microsoft.com/office/drawing/2010/main" val="0"/>
                  </a:ext>
                </a:extLst>
              </a:blip>
              <a:srcRect l="2847" t="5715" b="2846"/>
              <a:stretch>
                <a:fillRect/>
              </a:stretch>
            </p:blipFill>
            <p:spPr>
              <a:xfrm>
                <a:off x="1953601" y="1312880"/>
                <a:ext cx="1147500" cy="1080000"/>
              </a:xfrm>
              <a:prstGeom prst="rect">
                <a:avLst/>
              </a:prstGeom>
            </p:spPr>
          </p:pic>
        </p:grpSp>
        <p:sp>
          <p:nvSpPr>
            <p:cNvPr id="20" name="TextBox 19">
              <a:extLst>
                <a:ext uri="{FF2B5EF4-FFF2-40B4-BE49-F238E27FC236}">
                  <a16:creationId xmlns:a16="http://schemas.microsoft.com/office/drawing/2014/main" id="{3674D0CC-34BF-A97C-E5F9-13E91BF82D63}"/>
                </a:ext>
              </a:extLst>
            </p:cNvPr>
            <p:cNvSpPr txBox="1"/>
            <p:nvPr/>
          </p:nvSpPr>
          <p:spPr>
            <a:xfrm>
              <a:off x="755576" y="535781"/>
              <a:ext cx="402674" cy="307777"/>
            </a:xfrm>
            <a:prstGeom prst="rect">
              <a:avLst/>
            </a:prstGeom>
            <a:noFill/>
          </p:spPr>
          <p:txBody>
            <a:bodyPr wrap="none" rtlCol="0">
              <a:spAutoFit/>
            </a:bodyPr>
            <a:lstStyle/>
            <a:p>
              <a:r>
                <a:rPr lang="en-ZA" sz="1400" b="1" dirty="0">
                  <a:solidFill>
                    <a:schemeClr val="accent1"/>
                  </a:solidFill>
                </a:rPr>
                <a:t>(a)</a:t>
              </a:r>
              <a:endParaRPr lang="en-ZA" sz="1400" dirty="0"/>
            </a:p>
          </p:txBody>
        </p:sp>
      </p:grpSp>
      <p:grpSp>
        <p:nvGrpSpPr>
          <p:cNvPr id="26" name="Group 25">
            <a:extLst>
              <a:ext uri="{FF2B5EF4-FFF2-40B4-BE49-F238E27FC236}">
                <a16:creationId xmlns:a16="http://schemas.microsoft.com/office/drawing/2014/main" id="{6F2853FB-4766-3E1D-93E6-26922E16D91E}"/>
              </a:ext>
            </a:extLst>
          </p:cNvPr>
          <p:cNvGrpSpPr/>
          <p:nvPr/>
        </p:nvGrpSpPr>
        <p:grpSpPr>
          <a:xfrm>
            <a:off x="2918261" y="545858"/>
            <a:ext cx="2899591" cy="3465692"/>
            <a:chOff x="2918261" y="545858"/>
            <a:chExt cx="2899591" cy="3465692"/>
          </a:xfrm>
        </p:grpSpPr>
        <p:pic>
          <p:nvPicPr>
            <p:cNvPr id="19" name="Picture 18">
              <a:extLst>
                <a:ext uri="{FF2B5EF4-FFF2-40B4-BE49-F238E27FC236}">
                  <a16:creationId xmlns:a16="http://schemas.microsoft.com/office/drawing/2014/main" id="{8E6A8F86-6D25-5505-F82B-E60C776D9C45}"/>
                </a:ext>
              </a:extLst>
            </p:cNvPr>
            <p:cNvPicPr>
              <a:picLocks noChangeAspect="1"/>
            </p:cNvPicPr>
            <p:nvPr/>
          </p:nvPicPr>
          <p:blipFill>
            <a:blip r:embed="rId6" cstate="print">
              <a:extLst>
                <a:ext uri="{28A0092B-C50C-407E-A947-70E740481C1C}">
                  <a14:useLocalDpi xmlns:a14="http://schemas.microsoft.com/office/drawing/2010/main" val="0"/>
                </a:ext>
              </a:extLst>
            </a:blip>
            <a:srcRect l="4451" t="9581" r="7339" b="4173"/>
            <a:stretch>
              <a:fillRect/>
            </a:stretch>
          </p:blipFill>
          <p:spPr>
            <a:xfrm>
              <a:off x="2918261" y="771550"/>
              <a:ext cx="2899591" cy="3240000"/>
            </a:xfrm>
            <a:prstGeom prst="rect">
              <a:avLst/>
            </a:prstGeom>
          </p:spPr>
        </p:pic>
        <p:sp>
          <p:nvSpPr>
            <p:cNvPr id="22" name="TextBox 21">
              <a:extLst>
                <a:ext uri="{FF2B5EF4-FFF2-40B4-BE49-F238E27FC236}">
                  <a16:creationId xmlns:a16="http://schemas.microsoft.com/office/drawing/2014/main" id="{E6554D62-665C-2125-9AF6-5F80C867F472}"/>
                </a:ext>
              </a:extLst>
            </p:cNvPr>
            <p:cNvSpPr txBox="1"/>
            <p:nvPr/>
          </p:nvSpPr>
          <p:spPr>
            <a:xfrm>
              <a:off x="3203848" y="545858"/>
              <a:ext cx="412292" cy="307777"/>
            </a:xfrm>
            <a:prstGeom prst="rect">
              <a:avLst/>
            </a:prstGeom>
            <a:noFill/>
          </p:spPr>
          <p:txBody>
            <a:bodyPr wrap="none" rtlCol="0">
              <a:spAutoFit/>
            </a:bodyPr>
            <a:lstStyle/>
            <a:p>
              <a:r>
                <a:rPr lang="en-ZA" sz="1400" b="1" dirty="0">
                  <a:solidFill>
                    <a:schemeClr val="accent1"/>
                  </a:solidFill>
                </a:rPr>
                <a:t>(b)</a:t>
              </a:r>
              <a:endParaRPr lang="en-ZA" sz="1400" dirty="0"/>
            </a:p>
          </p:txBody>
        </p: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9ACA04A-1EA8-738A-446B-F9C33E41A23E}"/>
                  </a:ext>
                </a:extLst>
              </p:cNvPr>
              <p:cNvSpPr txBox="1"/>
              <p:nvPr/>
            </p:nvSpPr>
            <p:spPr>
              <a:xfrm>
                <a:off x="5654573" y="1779662"/>
                <a:ext cx="3435661" cy="1846659"/>
              </a:xfrm>
              <a:prstGeom prst="rect">
                <a:avLst/>
              </a:prstGeom>
              <a:noFill/>
            </p:spPr>
            <p:txBody>
              <a:bodyPr wrap="square" rtlCol="0">
                <a:spAutoFit/>
              </a:bodyPr>
              <a:lstStyle/>
              <a:p>
                <a:pPr marL="442912" lvl="1" indent="-171450" fontAlgn="t">
                  <a:lnSpc>
                    <a:spcPct val="150000"/>
                  </a:lnSpc>
                  <a:buFont typeface="Wingdings" panose="05000000000000000000" pitchFamily="2" charset="2"/>
                  <a:buChar char="§"/>
                  <a:defRPr/>
                </a:pPr>
                <a:r>
                  <a:rPr lang="en-ZA" sz="1200" dirty="0">
                    <a:solidFill>
                      <a:schemeClr val="accent1"/>
                    </a:solidFill>
                  </a:rPr>
                  <a:t>Gaussian-like temperature-dependent response: Adsorption/Desorption, and surface reaction rate.</a:t>
                </a:r>
              </a:p>
              <a:p>
                <a:pPr marL="442912" marR="0" lvl="1" indent="-171450" algn="l"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02060"/>
                    </a:solidFill>
                    <a:effectLst/>
                    <a:uLnTx/>
                    <a:uFillTx/>
                    <a:latin typeface="Arial"/>
                    <a:ea typeface="+mn-ea"/>
                    <a:cs typeface="+mn-cs"/>
                  </a:rPr>
                  <a:t>OT = 100</a:t>
                </a:r>
                <a14:m>
                  <m:oMath xmlns:m="http://schemas.openxmlformats.org/officeDocument/2006/math">
                    <m:r>
                      <a:rPr kumimoji="0" lang="en-ZA" sz="1200" b="0" i="1" u="none" strike="noStrike" kern="120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mn-cs"/>
                      </a:rPr>
                      <m:t>℃</m:t>
                    </m:r>
                  </m:oMath>
                </a14:m>
                <a:r>
                  <a:rPr kumimoji="0" lang="en-ZA" sz="1200" b="0" i="0" u="none" strike="noStrike" kern="1200" cap="none" spc="0" normalizeH="0" baseline="0" noProof="0" dirty="0">
                    <a:ln>
                      <a:noFill/>
                    </a:ln>
                    <a:solidFill>
                      <a:srgbClr val="002060"/>
                    </a:solidFill>
                    <a:effectLst/>
                    <a:uLnTx/>
                    <a:uFillTx/>
                    <a:latin typeface="Arial"/>
                    <a:ea typeface="+mn-ea"/>
                    <a:cs typeface="+mn-cs"/>
                  </a:rPr>
                  <a:t>: Dominance of highly reactive oxygen species </a:t>
                </a:r>
                <a14:m>
                  <m:oMath xmlns:m="http://schemas.openxmlformats.org/officeDocument/2006/math">
                    <m:sSup>
                      <m:sSupPr>
                        <m:ctrlPr>
                          <a:rPr kumimoji="0" lang="en-ZA" sz="1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sSupPr>
                      <m:e>
                        <m:r>
                          <a:rPr kumimoji="0" lang="en-ZA" sz="1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en-ZA" sz="1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𝑂</m:t>
                        </m:r>
                      </m:e>
                      <m:sup>
                        <m:r>
                          <a:rPr kumimoji="0" lang="en-ZA" sz="1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sup>
                    </m:sSup>
                    <m:r>
                      <a:rPr kumimoji="0" lang="en-ZA" sz="12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m:t>
                    </m:r>
                    <m:r>
                      <a:rPr kumimoji="0" lang="en-ZA" sz="1200" b="0" i="0"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 </m:t>
                    </m:r>
                  </m:oMath>
                </a14:m>
                <a:r>
                  <a:rPr kumimoji="0" lang="en-ZA" sz="1200" b="0" i="0" u="none" strike="noStrike" kern="1200" cap="none" spc="0" normalizeH="0" baseline="0" noProof="0" dirty="0">
                    <a:ln>
                      <a:noFill/>
                    </a:ln>
                    <a:solidFill>
                      <a:srgbClr val="002060"/>
                    </a:solidFill>
                    <a:effectLst/>
                    <a:uLnTx/>
                    <a:uFillTx/>
                    <a:latin typeface="Arial"/>
                    <a:ea typeface="+mn-ea"/>
                    <a:cs typeface="+mn-cs"/>
                  </a:rPr>
                  <a:t>and efficient NO adsorption and conversion.</a:t>
                </a:r>
              </a:p>
              <a:p>
                <a:pPr marL="271462" marR="0" lvl="1" algn="l" defTabSz="914400" rtl="0" eaLnBrk="1" fontAlgn="t" latinLnBrk="0" hangingPunct="1">
                  <a:lnSpc>
                    <a:spcPct val="100000"/>
                  </a:lnSpc>
                  <a:spcBef>
                    <a:spcPts val="0"/>
                  </a:spcBef>
                  <a:spcAft>
                    <a:spcPts val="0"/>
                  </a:spcAft>
                  <a:buClrTx/>
                  <a:buSzTx/>
                  <a:tabLst/>
                  <a:defRPr/>
                </a:pPr>
                <a:endParaRPr kumimoji="0" lang="en-ZA" sz="600" b="0" i="0" u="none" strike="noStrike" kern="1200" cap="none" spc="0" normalizeH="0" baseline="0" noProof="0" dirty="0">
                  <a:ln>
                    <a:noFill/>
                  </a:ln>
                  <a:solidFill>
                    <a:srgbClr val="002060"/>
                  </a:solidFill>
                  <a:effectLst/>
                  <a:uLnTx/>
                  <a:uFillTx/>
                  <a:latin typeface="Arial"/>
                  <a:ea typeface="+mn-ea"/>
                  <a:cs typeface="+mn-cs"/>
                </a:endParaRPr>
              </a:p>
            </p:txBody>
          </p:sp>
        </mc:Choice>
        <mc:Fallback xmlns="">
          <p:sp>
            <p:nvSpPr>
              <p:cNvPr id="6" name="TextBox 5">
                <a:extLst>
                  <a:ext uri="{FF2B5EF4-FFF2-40B4-BE49-F238E27FC236}">
                    <a16:creationId xmlns:a16="http://schemas.microsoft.com/office/drawing/2014/main" id="{39ACA04A-1EA8-738A-446B-F9C33E41A23E}"/>
                  </a:ext>
                </a:extLst>
              </p:cNvPr>
              <p:cNvSpPr txBox="1">
                <a:spLocks noRot="1" noChangeAspect="1" noMove="1" noResize="1" noEditPoints="1" noAdjustHandles="1" noChangeArrowheads="1" noChangeShapeType="1" noTextEdit="1"/>
              </p:cNvSpPr>
              <p:nvPr/>
            </p:nvSpPr>
            <p:spPr>
              <a:xfrm>
                <a:off x="5654573" y="1779662"/>
                <a:ext cx="3435661" cy="1846659"/>
              </a:xfrm>
              <a:prstGeom prst="rect">
                <a:avLst/>
              </a:prstGeom>
              <a:blipFill>
                <a:blip r:embed="rId7"/>
                <a:stretch>
                  <a:fillRect/>
                </a:stretch>
              </a:blipFill>
            </p:spPr>
            <p:txBody>
              <a:bodyPr/>
              <a:lstStyle/>
              <a:p>
                <a:r>
                  <a:rPr lang="en-ZA">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31FC547-BC4C-8938-3A15-1DA7B6A9FE3F}"/>
                  </a:ext>
                </a:extLst>
              </p:cNvPr>
              <p:cNvSpPr txBox="1"/>
              <p:nvPr/>
            </p:nvSpPr>
            <p:spPr>
              <a:xfrm>
                <a:off x="5777633" y="1344640"/>
                <a:ext cx="3435661" cy="2479846"/>
              </a:xfrm>
              <a:prstGeom prst="rect">
                <a:avLst/>
              </a:prstGeom>
              <a:solidFill>
                <a:schemeClr val="bg1"/>
              </a:solidFill>
            </p:spPr>
            <p:txBody>
              <a:bodyPr wrap="square" rtlCol="0">
                <a:spAutoFit/>
              </a:bodyPr>
              <a:lstStyle/>
              <a:p>
                <a:pPr marL="450850" marR="0" lvl="1" indent="-179388"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kumimoji="0" lang="en-ZA" sz="1200" b="1" i="0" u="none" strike="noStrike" kern="1200" cap="none" spc="0" normalizeH="0" baseline="0" noProof="0" dirty="0">
                    <a:ln>
                      <a:noFill/>
                    </a:ln>
                    <a:solidFill>
                      <a:srgbClr val="FF0000"/>
                    </a:solidFill>
                    <a:effectLst/>
                    <a:uLnTx/>
                    <a:uFillTx/>
                    <a:latin typeface="Arial"/>
                    <a:ea typeface="+mn-ea"/>
                    <a:cs typeface="+mn-cs"/>
                  </a:rPr>
                  <a:t>Activation energy (</a:t>
                </a:r>
                <a:r>
                  <a:rPr kumimoji="0" lang="en-ZA" sz="1200" b="1" i="0" u="none" strike="noStrike" kern="1200" cap="none" spc="0" normalizeH="0" baseline="0" noProof="0" dirty="0" err="1">
                    <a:ln>
                      <a:noFill/>
                    </a:ln>
                    <a:solidFill>
                      <a:srgbClr val="FF0000"/>
                    </a:solidFill>
                    <a:effectLst/>
                    <a:uLnTx/>
                    <a:uFillTx/>
                    <a:latin typeface="Arial"/>
                    <a:ea typeface="+mn-ea"/>
                    <a:cs typeface="+mn-cs"/>
                  </a:rPr>
                  <a:t>E</a:t>
                </a:r>
                <a:r>
                  <a:rPr kumimoji="0" lang="en-ZA" sz="1200" b="1" i="0" u="none" strike="noStrike" kern="1200" cap="none" spc="0" normalizeH="0" baseline="-50000" noProof="0" dirty="0" err="1">
                    <a:ln>
                      <a:noFill/>
                    </a:ln>
                    <a:solidFill>
                      <a:srgbClr val="FF0000"/>
                    </a:solidFill>
                    <a:effectLst/>
                    <a:uLnTx/>
                    <a:uFillTx/>
                    <a:latin typeface="Arial"/>
                    <a:ea typeface="+mn-ea"/>
                    <a:cs typeface="+mn-cs"/>
                  </a:rPr>
                  <a:t>a</a:t>
                </a:r>
                <a:r>
                  <a:rPr kumimoji="0" lang="en-ZA" sz="1200" b="1" i="0" u="none" strike="noStrike" kern="1200" cap="none" spc="0" normalizeH="0" baseline="0" noProof="0" dirty="0">
                    <a:ln>
                      <a:noFill/>
                    </a:ln>
                    <a:solidFill>
                      <a:srgbClr val="FF0000"/>
                    </a:solidFill>
                    <a:effectLst/>
                    <a:uLnTx/>
                    <a:uFillTx/>
                    <a:latin typeface="Arial"/>
                    <a:ea typeface="+mn-ea"/>
                    <a:cs typeface="+mn-cs"/>
                  </a:rPr>
                  <a:t>):</a:t>
                </a:r>
              </a:p>
              <a:p>
                <a:pPr marL="450850" marR="0" lvl="1" indent="-179388"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lang="en-ZA" sz="1200" dirty="0">
                    <a:solidFill>
                      <a:srgbClr val="FF0000"/>
                    </a:solidFill>
                    <a:latin typeface="Arial"/>
                  </a:rPr>
                  <a:t>Arrhenius equation</a:t>
                </a:r>
              </a:p>
              <a:p>
                <a:pPr marL="271462" lvl="1" algn="just" fontAlgn="t">
                  <a:lnSpc>
                    <a:spcPct val="150000"/>
                  </a:lnSpc>
                  <a:defRPr/>
                </a:pPr>
                <a14:m>
                  <m:oMathPara xmlns:m="http://schemas.openxmlformats.org/officeDocument/2006/math">
                    <m:oMathParaPr>
                      <m:jc m:val="centerGroup"/>
                    </m:oMathParaPr>
                    <m:oMath xmlns:m="http://schemas.openxmlformats.org/officeDocument/2006/math">
                      <m:r>
                        <m:rPr>
                          <m:sty m:val="p"/>
                        </m:rPr>
                        <a:rPr lang="en-ZA" sz="1200" b="0" i="0" smtClean="0">
                          <a:solidFill>
                            <a:srgbClr val="FF0000"/>
                          </a:solidFill>
                          <a:latin typeface="Cambria Math" panose="02040503050406030204" pitchFamily="18" charset="0"/>
                        </a:rPr>
                        <m:t>S</m:t>
                      </m:r>
                      <m:r>
                        <a:rPr lang="en-ZA" sz="1200" b="0" i="0" smtClean="0">
                          <a:solidFill>
                            <a:srgbClr val="FF0000"/>
                          </a:solidFill>
                          <a:latin typeface="Cambria Math" panose="02040503050406030204" pitchFamily="18" charset="0"/>
                        </a:rPr>
                        <m:t>= </m:t>
                      </m:r>
                      <m:sSub>
                        <m:sSubPr>
                          <m:ctrlPr>
                            <a:rPr lang="en-ZA" sz="1200" i="1" smtClean="0">
                              <a:solidFill>
                                <a:srgbClr val="FF0000"/>
                              </a:solidFill>
                              <a:latin typeface="Cambria Math" panose="02040503050406030204" pitchFamily="18" charset="0"/>
                            </a:rPr>
                          </m:ctrlPr>
                        </m:sSubPr>
                        <m:e>
                          <m:r>
                            <m:rPr>
                              <m:sty m:val="p"/>
                            </m:rPr>
                            <a:rPr lang="en-ZA" sz="1200" b="0" i="0" smtClean="0">
                              <a:solidFill>
                                <a:srgbClr val="FF0000"/>
                              </a:solidFill>
                              <a:latin typeface="Cambria Math" panose="02040503050406030204" pitchFamily="18" charset="0"/>
                            </a:rPr>
                            <m:t>S</m:t>
                          </m:r>
                        </m:e>
                        <m:sub>
                          <m:r>
                            <a:rPr lang="en-ZA" sz="1200" b="0" i="0" smtClean="0">
                              <a:solidFill>
                                <a:srgbClr val="FF0000"/>
                              </a:solidFill>
                              <a:latin typeface="Cambria Math" panose="02040503050406030204" pitchFamily="18" charset="0"/>
                            </a:rPr>
                            <m:t>0</m:t>
                          </m:r>
                        </m:sub>
                      </m:sSub>
                      <m:r>
                        <a:rPr lang="en-ZA" sz="1200" b="0" i="0" smtClean="0">
                          <a:solidFill>
                            <a:srgbClr val="FF0000"/>
                          </a:solidFill>
                          <a:latin typeface="Cambria Math" panose="02040503050406030204" pitchFamily="18" charset="0"/>
                        </a:rPr>
                        <m:t> </m:t>
                      </m:r>
                      <m:r>
                        <m:rPr>
                          <m:sty m:val="p"/>
                        </m:rPr>
                        <a:rPr lang="en-ZA" sz="1200" b="0" i="0" smtClean="0">
                          <a:solidFill>
                            <a:srgbClr val="FF0000"/>
                          </a:solidFill>
                          <a:latin typeface="Cambria Math" panose="02040503050406030204" pitchFamily="18" charset="0"/>
                        </a:rPr>
                        <m:t>exp</m:t>
                      </m:r>
                      <m:r>
                        <a:rPr lang="en-ZA" sz="1200" b="0" i="0" smtClean="0">
                          <a:solidFill>
                            <a:srgbClr val="FF0000"/>
                          </a:solidFill>
                          <a:latin typeface="Cambria Math" panose="02040503050406030204" pitchFamily="18" charset="0"/>
                        </a:rPr>
                        <m:t> ( − </m:t>
                      </m:r>
                      <m:f>
                        <m:fPr>
                          <m:ctrlPr>
                            <a:rPr lang="en-ZA" sz="1200" i="1">
                              <a:solidFill>
                                <a:srgbClr val="FF0000"/>
                              </a:solidFill>
                              <a:latin typeface="Cambria Math" panose="02040503050406030204" pitchFamily="18" charset="0"/>
                            </a:rPr>
                          </m:ctrlPr>
                        </m:fPr>
                        <m:num>
                          <m:sSub>
                            <m:sSubPr>
                              <m:ctrlPr>
                                <a:rPr lang="en-ZA" sz="1200" i="1">
                                  <a:solidFill>
                                    <a:srgbClr val="FF0000"/>
                                  </a:solidFill>
                                  <a:latin typeface="Cambria Math" panose="02040503050406030204" pitchFamily="18" charset="0"/>
                                </a:rPr>
                              </m:ctrlPr>
                            </m:sSubPr>
                            <m:e>
                              <m:r>
                                <m:rPr>
                                  <m:sty m:val="p"/>
                                </m:rPr>
                                <a:rPr lang="en-ZA" sz="1200" b="0" i="0">
                                  <a:solidFill>
                                    <a:srgbClr val="FF0000"/>
                                  </a:solidFill>
                                  <a:latin typeface="Cambria Math" panose="02040503050406030204" pitchFamily="18" charset="0"/>
                                </a:rPr>
                                <m:t>E</m:t>
                              </m:r>
                            </m:e>
                            <m:sub>
                              <m:r>
                                <m:rPr>
                                  <m:sty m:val="p"/>
                                </m:rPr>
                                <a:rPr lang="en-ZA" sz="1200" b="0" i="0">
                                  <a:solidFill>
                                    <a:srgbClr val="FF0000"/>
                                  </a:solidFill>
                                  <a:latin typeface="Cambria Math" panose="02040503050406030204" pitchFamily="18" charset="0"/>
                                </a:rPr>
                                <m:t>a</m:t>
                              </m:r>
                            </m:sub>
                          </m:sSub>
                        </m:num>
                        <m:den>
                          <m:sSub>
                            <m:sSubPr>
                              <m:ctrlPr>
                                <a:rPr lang="en-ZA" sz="1200" i="1">
                                  <a:solidFill>
                                    <a:srgbClr val="FF0000"/>
                                  </a:solidFill>
                                  <a:latin typeface="Cambria Math" panose="02040503050406030204" pitchFamily="18" charset="0"/>
                                </a:rPr>
                              </m:ctrlPr>
                            </m:sSubPr>
                            <m:e>
                              <m:r>
                                <a:rPr lang="en-ZA" sz="1200" b="0" i="1">
                                  <a:solidFill>
                                    <a:srgbClr val="FF0000"/>
                                  </a:solidFill>
                                  <a:latin typeface="Cambria Math" panose="02040503050406030204" pitchFamily="18" charset="0"/>
                                </a:rPr>
                                <m:t>𝐾</m:t>
                              </m:r>
                            </m:e>
                            <m:sub>
                              <m:r>
                                <m:rPr>
                                  <m:sty m:val="p"/>
                                </m:rPr>
                                <a:rPr lang="en-ZA" sz="1200" b="0" i="0">
                                  <a:solidFill>
                                    <a:srgbClr val="FF0000"/>
                                  </a:solidFill>
                                  <a:latin typeface="Cambria Math" panose="02040503050406030204" pitchFamily="18" charset="0"/>
                                </a:rPr>
                                <m:t>B</m:t>
                              </m:r>
                            </m:sub>
                          </m:sSub>
                          <m:r>
                            <m:rPr>
                              <m:sty m:val="p"/>
                            </m:rPr>
                            <a:rPr lang="en-ZA" sz="1200" b="0" i="0">
                              <a:solidFill>
                                <a:srgbClr val="FF0000"/>
                              </a:solidFill>
                              <a:latin typeface="Cambria Math" panose="02040503050406030204" pitchFamily="18" charset="0"/>
                            </a:rPr>
                            <m:t>T</m:t>
                          </m:r>
                          <m:r>
                            <a:rPr lang="en-ZA" sz="1200" b="0" i="0">
                              <a:solidFill>
                                <a:srgbClr val="FF0000"/>
                              </a:solidFill>
                              <a:latin typeface="Cambria Math" panose="02040503050406030204" pitchFamily="18" charset="0"/>
                            </a:rPr>
                            <m:t> </m:t>
                          </m:r>
                        </m:den>
                      </m:f>
                      <m:r>
                        <a:rPr lang="en-ZA" sz="1200" b="0" i="0">
                          <a:solidFill>
                            <a:srgbClr val="FF0000"/>
                          </a:solidFill>
                          <a:latin typeface="Cambria Math" panose="02040503050406030204" pitchFamily="18" charset="0"/>
                        </a:rPr>
                        <m:t>)</m:t>
                      </m:r>
                    </m:oMath>
                  </m:oMathPara>
                </a14:m>
                <a:endParaRPr lang="en-ZA" sz="1200" dirty="0">
                  <a:solidFill>
                    <a:srgbClr val="FF0000"/>
                  </a:solidFill>
                  <a:latin typeface="Arial"/>
                </a:endParaRPr>
              </a:p>
              <a:p>
                <a:pPr marL="450850" lvl="1" indent="-179388" fontAlgn="t">
                  <a:lnSpc>
                    <a:spcPct val="150000"/>
                  </a:lnSpc>
                  <a:buFont typeface="Wingdings" panose="05000000000000000000" pitchFamily="2" charset="2"/>
                  <a:buChar char="§"/>
                  <a:defRPr/>
                </a:pPr>
                <a:r>
                  <a:rPr lang="en-ZA" sz="1100" dirty="0">
                    <a:solidFill>
                      <a:srgbClr val="FF0000"/>
                    </a:solidFill>
                  </a:rPr>
                  <a:t>S = response</a:t>
                </a:r>
              </a:p>
              <a:p>
                <a:pPr marL="450850" lvl="1" indent="-179388" fontAlgn="t">
                  <a:lnSpc>
                    <a:spcPct val="150000"/>
                  </a:lnSpc>
                  <a:buFont typeface="Wingdings" panose="05000000000000000000" pitchFamily="2" charset="2"/>
                  <a:buChar char="§"/>
                  <a:defRPr/>
                </a:pPr>
                <a:r>
                  <a:rPr lang="en-ZA" sz="1100" dirty="0">
                    <a:solidFill>
                      <a:srgbClr val="FF0000"/>
                    </a:solidFill>
                  </a:rPr>
                  <a:t>S</a:t>
                </a:r>
                <a:r>
                  <a:rPr lang="en-ZA" sz="1100" baseline="-36000" dirty="0">
                    <a:solidFill>
                      <a:srgbClr val="FF0000"/>
                    </a:solidFill>
                  </a:rPr>
                  <a:t>0</a:t>
                </a:r>
                <a:r>
                  <a:rPr lang="en-ZA" sz="1100" dirty="0">
                    <a:solidFill>
                      <a:srgbClr val="FF0000"/>
                    </a:solidFill>
                  </a:rPr>
                  <a:t>​ = pre-exponential factor</a:t>
                </a:r>
              </a:p>
              <a:p>
                <a:pPr marL="450850" lvl="1" indent="-179388" fontAlgn="t">
                  <a:lnSpc>
                    <a:spcPct val="150000"/>
                  </a:lnSpc>
                  <a:buFont typeface="Wingdings" panose="05000000000000000000" pitchFamily="2" charset="2"/>
                  <a:buChar char="§"/>
                  <a:defRPr/>
                </a:pPr>
                <a:r>
                  <a:rPr lang="en-ZA" sz="1100" dirty="0" err="1">
                    <a:solidFill>
                      <a:srgbClr val="FF0000"/>
                    </a:solidFill>
                  </a:rPr>
                  <a:t>E</a:t>
                </a:r>
                <a:r>
                  <a:rPr lang="en-ZA" sz="1100" baseline="-36000" dirty="0" err="1">
                    <a:solidFill>
                      <a:srgbClr val="FF0000"/>
                    </a:solidFill>
                  </a:rPr>
                  <a:t>a</a:t>
                </a:r>
                <a:r>
                  <a:rPr lang="en-ZA" sz="1100" baseline="-36000" dirty="0">
                    <a:solidFill>
                      <a:srgbClr val="FF0000"/>
                    </a:solidFill>
                  </a:rPr>
                  <a:t> </a:t>
                </a:r>
                <a:r>
                  <a:rPr lang="en-ZA" sz="1100" dirty="0">
                    <a:solidFill>
                      <a:srgbClr val="FF0000"/>
                    </a:solidFill>
                  </a:rPr>
                  <a:t>= activation energy (eV)</a:t>
                </a:r>
              </a:p>
              <a:p>
                <a:pPr marL="450850" lvl="1" indent="-179388" fontAlgn="t">
                  <a:lnSpc>
                    <a:spcPct val="150000"/>
                  </a:lnSpc>
                  <a:buFont typeface="Wingdings" panose="05000000000000000000" pitchFamily="2" charset="2"/>
                  <a:buChar char="§"/>
                  <a:defRPr/>
                </a:pPr>
                <a:r>
                  <a:rPr lang="en-ZA" sz="1100" i="1" dirty="0">
                    <a:solidFill>
                      <a:srgbClr val="FF0000"/>
                    </a:solidFill>
                  </a:rPr>
                  <a:t>K</a:t>
                </a:r>
                <a:r>
                  <a:rPr lang="en-ZA" sz="1100" i="1" baseline="-36000" dirty="0">
                    <a:solidFill>
                      <a:srgbClr val="FF0000"/>
                    </a:solidFill>
                  </a:rPr>
                  <a:t>B</a:t>
                </a:r>
                <a:r>
                  <a:rPr lang="en-ZA" sz="1100" baseline="-36000" dirty="0">
                    <a:solidFill>
                      <a:srgbClr val="FF0000"/>
                    </a:solidFill>
                  </a:rPr>
                  <a:t> </a:t>
                </a:r>
                <a:r>
                  <a:rPr lang="en-ZA" sz="1100" dirty="0">
                    <a:solidFill>
                      <a:srgbClr val="FF0000"/>
                    </a:solidFill>
                  </a:rPr>
                  <a:t>= Boltzmann constant (8.617×10</a:t>
                </a:r>
                <a:r>
                  <a:rPr lang="en-ZA" sz="1100" baseline="30000" dirty="0">
                    <a:solidFill>
                      <a:srgbClr val="FF0000"/>
                    </a:solidFill>
                  </a:rPr>
                  <a:t>−5</a:t>
                </a:r>
                <a:r>
                  <a:rPr lang="en-ZA" sz="1100" dirty="0">
                    <a:solidFill>
                      <a:srgbClr val="FF0000"/>
                    </a:solidFill>
                  </a:rPr>
                  <a:t> eV)</a:t>
                </a:r>
              </a:p>
              <a:p>
                <a:pPr marL="450850" lvl="1" indent="-179388" fontAlgn="t">
                  <a:lnSpc>
                    <a:spcPct val="150000"/>
                  </a:lnSpc>
                  <a:buFont typeface="Wingdings" panose="05000000000000000000" pitchFamily="2" charset="2"/>
                  <a:buChar char="§"/>
                  <a:defRPr/>
                </a:pPr>
                <a:r>
                  <a:rPr lang="en-ZA" sz="1100" dirty="0">
                    <a:solidFill>
                      <a:srgbClr val="FF0000"/>
                    </a:solidFill>
                  </a:rPr>
                  <a:t>T = absolute temperature (K)</a:t>
                </a:r>
                <a:endParaRPr kumimoji="0" lang="en-ZA" sz="1100" u="none" strike="noStrike" kern="1200" cap="none" spc="0" normalizeH="0" baseline="0" noProof="0" dirty="0">
                  <a:ln>
                    <a:noFill/>
                  </a:ln>
                  <a:solidFill>
                    <a:srgbClr val="FF0000"/>
                  </a:solidFill>
                  <a:effectLst/>
                  <a:uLnTx/>
                  <a:uFillTx/>
                  <a:latin typeface="Arial"/>
                </a:endParaRPr>
              </a:p>
            </p:txBody>
          </p:sp>
        </mc:Choice>
        <mc:Fallback xmlns="">
          <p:sp>
            <p:nvSpPr>
              <p:cNvPr id="4" name="TextBox 3">
                <a:extLst>
                  <a:ext uri="{FF2B5EF4-FFF2-40B4-BE49-F238E27FC236}">
                    <a16:creationId xmlns:a16="http://schemas.microsoft.com/office/drawing/2014/main" id="{131FC547-BC4C-8938-3A15-1DA7B6A9FE3F}"/>
                  </a:ext>
                </a:extLst>
              </p:cNvPr>
              <p:cNvSpPr txBox="1">
                <a:spLocks noRot="1" noChangeAspect="1" noMove="1" noResize="1" noEditPoints="1" noAdjustHandles="1" noChangeArrowheads="1" noChangeShapeType="1" noTextEdit="1"/>
              </p:cNvSpPr>
              <p:nvPr/>
            </p:nvSpPr>
            <p:spPr>
              <a:xfrm>
                <a:off x="5777633" y="1344640"/>
                <a:ext cx="3435661" cy="2479846"/>
              </a:xfrm>
              <a:prstGeom prst="rect">
                <a:avLst/>
              </a:prstGeom>
              <a:blipFill>
                <a:blip r:embed="rId8"/>
                <a:stretch>
                  <a:fillRect b="-985"/>
                </a:stretch>
              </a:blipFill>
            </p:spPr>
            <p:txBody>
              <a:bodyPr/>
              <a:lstStyle/>
              <a:p>
                <a:r>
                  <a:rPr lang="en-ZA">
                    <a:noFill/>
                  </a:rPr>
                  <a:t> </a:t>
                </a:r>
              </a:p>
            </p:txBody>
          </p:sp>
        </mc:Fallback>
      </mc:AlternateContent>
      <p:sp>
        <p:nvSpPr>
          <p:cNvPr id="16" name="TextBox 15">
            <a:extLst>
              <a:ext uri="{FF2B5EF4-FFF2-40B4-BE49-F238E27FC236}">
                <a16:creationId xmlns:a16="http://schemas.microsoft.com/office/drawing/2014/main" id="{9BB23E93-B972-5B23-2F99-3559876079E7}"/>
              </a:ext>
            </a:extLst>
          </p:cNvPr>
          <p:cNvSpPr txBox="1"/>
          <p:nvPr/>
        </p:nvSpPr>
        <p:spPr>
          <a:xfrm>
            <a:off x="5853738" y="1344640"/>
            <a:ext cx="3326148" cy="2862322"/>
          </a:xfrm>
          <a:prstGeom prst="rect">
            <a:avLst/>
          </a:prstGeom>
          <a:solidFill>
            <a:schemeClr val="bg1"/>
          </a:solidFill>
        </p:spPr>
        <p:txBody>
          <a:bodyPr wrap="square" rtlCol="0">
            <a:spAutoFit/>
          </a:bodyPr>
          <a:lstStyle/>
          <a:p>
            <a:pPr marL="450850" marR="0" lvl="1" indent="-179388"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kumimoji="0" lang="en-ZA" sz="1200" b="1" i="0" u="none" strike="noStrike" kern="1200" cap="none" spc="0" normalizeH="0" baseline="0" noProof="0" dirty="0">
                <a:ln>
                  <a:noFill/>
                </a:ln>
                <a:solidFill>
                  <a:srgbClr val="FF0000"/>
                </a:solidFill>
                <a:effectLst/>
                <a:uLnTx/>
                <a:uFillTx/>
                <a:latin typeface="Arial"/>
                <a:ea typeface="+mn-ea"/>
                <a:cs typeface="+mn-cs"/>
              </a:rPr>
              <a:t>Activation energy (</a:t>
            </a:r>
            <a:r>
              <a:rPr kumimoji="0" lang="en-ZA" sz="1200" b="1" i="0" u="none" strike="noStrike" kern="1200" cap="none" spc="0" normalizeH="0" baseline="0" noProof="0" dirty="0" err="1">
                <a:ln>
                  <a:noFill/>
                </a:ln>
                <a:solidFill>
                  <a:srgbClr val="FF0000"/>
                </a:solidFill>
                <a:effectLst/>
                <a:uLnTx/>
                <a:uFillTx/>
                <a:latin typeface="Arial"/>
                <a:ea typeface="+mn-ea"/>
                <a:cs typeface="+mn-cs"/>
              </a:rPr>
              <a:t>E</a:t>
            </a:r>
            <a:r>
              <a:rPr kumimoji="0" lang="en-ZA" sz="1200" b="1" i="0" u="none" strike="noStrike" kern="1200" cap="none" spc="0" normalizeH="0" baseline="-50000" noProof="0" dirty="0" err="1">
                <a:ln>
                  <a:noFill/>
                </a:ln>
                <a:solidFill>
                  <a:srgbClr val="FF0000"/>
                </a:solidFill>
                <a:effectLst/>
                <a:uLnTx/>
                <a:uFillTx/>
                <a:latin typeface="Arial"/>
                <a:ea typeface="+mn-ea"/>
                <a:cs typeface="+mn-cs"/>
              </a:rPr>
              <a:t>a</a:t>
            </a:r>
            <a:r>
              <a:rPr kumimoji="0" lang="en-ZA" sz="1200" b="1" i="0" u="none" strike="noStrike" kern="1200" cap="none" spc="0" normalizeH="0" baseline="0" noProof="0" dirty="0">
                <a:ln>
                  <a:noFill/>
                </a:ln>
                <a:solidFill>
                  <a:srgbClr val="FF0000"/>
                </a:solidFill>
                <a:effectLst/>
                <a:uLnTx/>
                <a:uFillTx/>
                <a:latin typeface="Arial"/>
                <a:ea typeface="+mn-ea"/>
                <a:cs typeface="+mn-cs"/>
              </a:rPr>
              <a:t>):</a:t>
            </a:r>
          </a:p>
          <a:p>
            <a:pPr marL="908050" marR="0" lvl="2" indent="-179388"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F204B"/>
                </a:solidFill>
                <a:effectLst/>
                <a:uLnTx/>
                <a:uFillTx/>
                <a:latin typeface="Arial"/>
                <a:ea typeface="+mn-ea"/>
                <a:cs typeface="+mn-cs"/>
              </a:rPr>
              <a:t>Co</a:t>
            </a:r>
            <a:r>
              <a:rPr kumimoji="0" lang="en-ZA" sz="1200" b="0" i="0" u="none" strike="noStrike" kern="1200" cap="none" spc="0" normalizeH="0" baseline="-46000" noProof="0" dirty="0">
                <a:ln>
                  <a:noFill/>
                </a:ln>
                <a:solidFill>
                  <a:srgbClr val="0F204B"/>
                </a:solidFill>
                <a:effectLst/>
                <a:uLnTx/>
                <a:uFillTx/>
                <a:latin typeface="Arial"/>
                <a:ea typeface="+mn-ea"/>
                <a:cs typeface="+mn-cs"/>
              </a:rPr>
              <a:t>3</a:t>
            </a:r>
            <a:r>
              <a:rPr kumimoji="0" lang="en-ZA" sz="1200" b="0" i="0" u="none" strike="noStrike" kern="1200" cap="none" spc="0" normalizeH="0" baseline="0" noProof="0" dirty="0">
                <a:ln>
                  <a:noFill/>
                </a:ln>
                <a:solidFill>
                  <a:srgbClr val="0F204B"/>
                </a:solidFill>
                <a:effectLst/>
                <a:uLnTx/>
                <a:uFillTx/>
                <a:latin typeface="Arial"/>
                <a:ea typeface="+mn-ea"/>
                <a:cs typeface="+mn-cs"/>
              </a:rPr>
              <a:t>O</a:t>
            </a:r>
            <a:r>
              <a:rPr kumimoji="0" lang="en-ZA" sz="1200" b="0" i="0" u="none" strike="noStrike" kern="1200" cap="none" spc="0" normalizeH="0" baseline="-46000" noProof="0" dirty="0">
                <a:ln>
                  <a:noFill/>
                </a:ln>
                <a:solidFill>
                  <a:srgbClr val="0F204B"/>
                </a:solidFill>
                <a:effectLst/>
                <a:uLnTx/>
                <a:uFillTx/>
                <a:latin typeface="Arial"/>
                <a:ea typeface="+mn-ea"/>
                <a:cs typeface="+mn-cs"/>
              </a:rPr>
              <a:t>4</a:t>
            </a:r>
            <a:r>
              <a:rPr kumimoji="0" lang="en-ZA" sz="1200" b="0" i="0" u="none" strike="noStrike" kern="1200" cap="none" spc="0" normalizeH="0" baseline="0" noProof="0" dirty="0">
                <a:ln>
                  <a:noFill/>
                </a:ln>
                <a:solidFill>
                  <a:srgbClr val="0F204B"/>
                </a:solidFill>
                <a:effectLst/>
                <a:uLnTx/>
                <a:uFillTx/>
                <a:latin typeface="Arial"/>
                <a:ea typeface="+mn-ea"/>
                <a:cs typeface="+mn-cs"/>
              </a:rPr>
              <a:t>/NiTiO</a:t>
            </a:r>
            <a:r>
              <a:rPr kumimoji="0" lang="en-ZA" sz="1200" b="0" i="0" u="none" strike="noStrike" kern="1200" cap="none" spc="0" normalizeH="0" baseline="-46000" noProof="0" dirty="0">
                <a:ln>
                  <a:noFill/>
                </a:ln>
                <a:solidFill>
                  <a:srgbClr val="0F204B"/>
                </a:solidFill>
                <a:effectLst/>
                <a:uLnTx/>
                <a:uFillTx/>
                <a:latin typeface="Arial"/>
                <a:ea typeface="+mn-ea"/>
                <a:cs typeface="+mn-cs"/>
              </a:rPr>
              <a:t>3</a:t>
            </a:r>
            <a:r>
              <a:rPr kumimoji="0" lang="en-ZA" sz="1200" b="0" i="0" u="none" strike="noStrike" kern="1200" cap="none" spc="0" normalizeH="0" baseline="0" noProof="0" dirty="0">
                <a:ln>
                  <a:noFill/>
                </a:ln>
                <a:solidFill>
                  <a:srgbClr val="0F204B"/>
                </a:solidFill>
                <a:effectLst/>
                <a:uLnTx/>
                <a:uFillTx/>
                <a:latin typeface="Arial"/>
                <a:ea typeface="+mn-ea"/>
                <a:cs typeface="+mn-cs"/>
              </a:rPr>
              <a:t> = 1.23 eV</a:t>
            </a:r>
          </a:p>
          <a:p>
            <a:pPr marL="908050" marR="0" lvl="2" indent="-179388"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F204B"/>
                </a:solidFill>
                <a:effectLst/>
                <a:uLnTx/>
                <a:uFillTx/>
                <a:latin typeface="Arial"/>
                <a:ea typeface="+mn-ea"/>
                <a:cs typeface="+mn-cs"/>
              </a:rPr>
              <a:t>0.75 wt% Ag   = 0.79 eV</a:t>
            </a:r>
          </a:p>
          <a:p>
            <a:pPr marL="908050" marR="0" lvl="2" indent="-179388"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kumimoji="0" lang="en-ZA" sz="1200" b="1" i="0" u="none" strike="noStrike" kern="1200" cap="none" spc="0" normalizeH="0" baseline="0" noProof="0" dirty="0">
                <a:ln>
                  <a:noFill/>
                </a:ln>
                <a:solidFill>
                  <a:srgbClr val="FF0000"/>
                </a:solidFill>
                <a:effectLst/>
                <a:uLnTx/>
                <a:uFillTx/>
                <a:latin typeface="Arial"/>
                <a:ea typeface="+mn-ea"/>
                <a:cs typeface="+mn-cs"/>
              </a:rPr>
              <a:t>0.75 wt% Pd   = 0.68 eV</a:t>
            </a:r>
          </a:p>
          <a:p>
            <a:pPr marL="908050" marR="0" lvl="2" indent="-179388"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endParaRPr lang="en-ZA" sz="1200" b="1" dirty="0">
              <a:solidFill>
                <a:srgbClr val="FF0000"/>
              </a:solidFill>
              <a:latin typeface="Arial"/>
            </a:endParaRPr>
          </a:p>
          <a:p>
            <a:pPr marL="908050" marR="0" lvl="2" indent="-179388"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endParaRPr kumimoji="0" lang="en-ZA" sz="1200" b="1" i="0" u="none" strike="noStrike" kern="1200" cap="none" spc="0" normalizeH="0" baseline="0" noProof="0" dirty="0">
              <a:ln>
                <a:noFill/>
              </a:ln>
              <a:solidFill>
                <a:srgbClr val="FF0000"/>
              </a:solidFill>
              <a:effectLst/>
              <a:uLnTx/>
              <a:uFillTx/>
              <a:latin typeface="Arial"/>
              <a:ea typeface="+mn-ea"/>
              <a:cs typeface="+mn-cs"/>
            </a:endParaRPr>
          </a:p>
          <a:p>
            <a:pPr marL="728662" marR="0" lvl="2" algn="just" defTabSz="914400" rtl="0" eaLnBrk="1" fontAlgn="t" latinLnBrk="0" hangingPunct="1">
              <a:lnSpc>
                <a:spcPct val="150000"/>
              </a:lnSpc>
              <a:spcBef>
                <a:spcPts val="0"/>
              </a:spcBef>
              <a:spcAft>
                <a:spcPts val="0"/>
              </a:spcAft>
              <a:buClrTx/>
              <a:buSzTx/>
              <a:tabLst/>
              <a:defRPr/>
            </a:pPr>
            <a:endParaRPr kumimoji="0" lang="en-ZA" sz="1200" b="1" i="0" u="none" strike="noStrike" kern="1200" cap="none" spc="0" normalizeH="0" baseline="0" noProof="0" dirty="0">
              <a:ln>
                <a:noFill/>
              </a:ln>
              <a:solidFill>
                <a:srgbClr val="FF0000"/>
              </a:solidFill>
              <a:effectLst/>
              <a:uLnTx/>
              <a:uFillTx/>
              <a:latin typeface="Arial"/>
              <a:ea typeface="+mn-ea"/>
              <a:cs typeface="+mn-cs"/>
            </a:endParaRPr>
          </a:p>
          <a:p>
            <a:pPr marL="908050" marR="0" lvl="2" indent="-179388"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endParaRPr kumimoji="0" lang="en-ZA" sz="1200" b="1" i="0" u="none" strike="noStrike" kern="1200" cap="none" spc="0" normalizeH="0" baseline="0" noProof="0" dirty="0">
              <a:ln>
                <a:noFill/>
              </a:ln>
              <a:solidFill>
                <a:srgbClr val="FF0000"/>
              </a:solidFill>
              <a:effectLst/>
              <a:uLnTx/>
              <a:uFillTx/>
              <a:latin typeface="Arial"/>
              <a:ea typeface="+mn-ea"/>
              <a:cs typeface="+mn-cs"/>
            </a:endParaRPr>
          </a:p>
          <a:p>
            <a:pPr marL="908050" marR="0" lvl="2" indent="-179388"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endParaRPr kumimoji="0" lang="en-ZA" sz="1200" b="1" i="0" u="none" strike="noStrike" kern="1200" cap="none" spc="0" normalizeH="0" baseline="0" noProof="0" dirty="0">
              <a:ln>
                <a:noFill/>
              </a:ln>
              <a:solidFill>
                <a:srgbClr val="FF0000"/>
              </a:solidFill>
              <a:effectLst/>
              <a:uLnTx/>
              <a:uFillTx/>
              <a:latin typeface="Arial"/>
              <a:ea typeface="+mn-ea"/>
              <a:cs typeface="+mn-cs"/>
            </a:endParaRPr>
          </a:p>
          <a:p>
            <a:pPr marL="908050" marR="0" lvl="2" indent="-179388" algn="just"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endParaRPr kumimoji="0" lang="en-ZA" sz="1200" b="1"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306453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D45E8-A6DE-02A5-BABA-5C974C7B0F8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EF5764-2F06-8286-54EB-D7884084EAF7}"/>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7</a:t>
            </a:fld>
            <a:endParaRPr lang="en-ZA" dirty="0"/>
          </a:p>
        </p:txBody>
      </p:sp>
      <p:sp>
        <p:nvSpPr>
          <p:cNvPr id="2" name="Rectangle: Rounded Corners 1">
            <a:extLst>
              <a:ext uri="{FF2B5EF4-FFF2-40B4-BE49-F238E27FC236}">
                <a16:creationId xmlns:a16="http://schemas.microsoft.com/office/drawing/2014/main" id="{092D2A19-AD7E-3E7F-3B93-E8E75621A0A7}"/>
              </a:ext>
            </a:extLst>
          </p:cNvPr>
          <p:cNvSpPr/>
          <p:nvPr/>
        </p:nvSpPr>
        <p:spPr>
          <a:xfrm>
            <a:off x="162000" y="123478"/>
            <a:ext cx="8820000"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B474AC1-ABD0-C74B-484D-E6719B75429C}"/>
              </a:ext>
            </a:extLst>
          </p:cNvPr>
          <p:cNvSpPr txBox="1"/>
          <p:nvPr/>
        </p:nvSpPr>
        <p:spPr>
          <a:xfrm>
            <a:off x="377552" y="121738"/>
            <a:ext cx="2787943"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Results and Discussion</a:t>
            </a:r>
          </a:p>
        </p:txBody>
      </p:sp>
      <p:grpSp>
        <p:nvGrpSpPr>
          <p:cNvPr id="11" name="Group 10">
            <a:extLst>
              <a:ext uri="{FF2B5EF4-FFF2-40B4-BE49-F238E27FC236}">
                <a16:creationId xmlns:a16="http://schemas.microsoft.com/office/drawing/2014/main" id="{8EE3B4F4-BBF8-2B2F-C829-9E4480744815}"/>
              </a:ext>
            </a:extLst>
          </p:cNvPr>
          <p:cNvGrpSpPr/>
          <p:nvPr/>
        </p:nvGrpSpPr>
        <p:grpSpPr>
          <a:xfrm>
            <a:off x="33408" y="4331752"/>
            <a:ext cx="8733040" cy="803616"/>
            <a:chOff x="33408" y="4331752"/>
            <a:chExt cx="8733040" cy="803616"/>
          </a:xfrm>
        </p:grpSpPr>
        <p:pic>
          <p:nvPicPr>
            <p:cNvPr id="12" name="Picture 11">
              <a:extLst>
                <a:ext uri="{FF2B5EF4-FFF2-40B4-BE49-F238E27FC236}">
                  <a16:creationId xmlns:a16="http://schemas.microsoft.com/office/drawing/2014/main" id="{8F60AB7A-C812-43D6-C43B-83F6186697D3}"/>
                </a:ext>
              </a:extLst>
            </p:cNvPr>
            <p:cNvPicPr/>
            <p:nvPr/>
          </p:nvPicPr>
          <p:blipFill rotWithShape="1">
            <a:blip r:embed="rId3"/>
            <a:srcRect l="35336" t="40894" r="55309" b="38302"/>
            <a:stretch/>
          </p:blipFill>
          <p:spPr>
            <a:xfrm>
              <a:off x="33408" y="4515966"/>
              <a:ext cx="1010200" cy="576065"/>
            </a:xfrm>
            <a:prstGeom prst="rect">
              <a:avLst/>
            </a:prstGeom>
            <a:ln>
              <a:noFill/>
            </a:ln>
          </p:spPr>
        </p:pic>
        <p:sp>
          <p:nvSpPr>
            <p:cNvPr id="13" name="CustomShape 6">
              <a:extLst>
                <a:ext uri="{FF2B5EF4-FFF2-40B4-BE49-F238E27FC236}">
                  <a16:creationId xmlns:a16="http://schemas.microsoft.com/office/drawing/2014/main" id="{17DB7FE5-A8E2-B9A4-9D91-14B4A6D6C5B4}"/>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14" name="CustomShape 8">
              <a:extLst>
                <a:ext uri="{FF2B5EF4-FFF2-40B4-BE49-F238E27FC236}">
                  <a16:creationId xmlns:a16="http://schemas.microsoft.com/office/drawing/2014/main" id="{3A8BB10E-6C45-38B8-0088-2A5A5E24E4B7}"/>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046B273A-DBDD-74C4-6C0A-72C42DEBE47B}"/>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C3C8E18-76A7-F005-A26A-DD4035223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548" y="4331752"/>
              <a:ext cx="1396900" cy="784392"/>
            </a:xfrm>
            <a:prstGeom prst="rect">
              <a:avLst/>
            </a:prstGeom>
          </p:spPr>
        </p:pic>
      </p:grpSp>
      <p:sp>
        <p:nvSpPr>
          <p:cNvPr id="21" name="TextBox 20">
            <a:extLst>
              <a:ext uri="{FF2B5EF4-FFF2-40B4-BE49-F238E27FC236}">
                <a16:creationId xmlns:a16="http://schemas.microsoft.com/office/drawing/2014/main" id="{2F49637B-150F-22BC-0535-30FD61E4DE19}"/>
              </a:ext>
            </a:extLst>
          </p:cNvPr>
          <p:cNvSpPr txBox="1"/>
          <p:nvPr/>
        </p:nvSpPr>
        <p:spPr>
          <a:xfrm>
            <a:off x="5345851" y="378039"/>
            <a:ext cx="3456384" cy="2239074"/>
          </a:xfrm>
          <a:prstGeom prst="rect">
            <a:avLst/>
          </a:prstGeom>
          <a:noFill/>
        </p:spPr>
        <p:txBody>
          <a:bodyPr wrap="square" rtlCol="0">
            <a:spAutoFit/>
          </a:bodyPr>
          <a:lstStyle/>
          <a:p>
            <a:pPr marL="442912" lvl="1" indent="-171450" fontAlgn="t">
              <a:lnSpc>
                <a:spcPct val="150000"/>
              </a:lnSpc>
              <a:buFont typeface="Wingdings" panose="05000000000000000000" pitchFamily="2" charset="2"/>
              <a:buChar char="q"/>
            </a:pPr>
            <a:r>
              <a:rPr lang="en-ZA" sz="1400" b="1" dirty="0">
                <a:solidFill>
                  <a:srgbClr val="FF0000"/>
                </a:solidFill>
              </a:rPr>
              <a:t>Response-Recovery Dynamics:</a:t>
            </a:r>
          </a:p>
          <a:p>
            <a:pPr marL="442912" lvl="1" indent="-171450" fontAlgn="t">
              <a:lnSpc>
                <a:spcPct val="150000"/>
              </a:lnSpc>
              <a:buFont typeface="Wingdings" panose="05000000000000000000" pitchFamily="2" charset="2"/>
              <a:buChar char="q"/>
            </a:pPr>
            <a:endParaRPr lang="en-ZA" sz="800" b="1" dirty="0">
              <a:solidFill>
                <a:srgbClr val="FF0000"/>
              </a:solidFill>
            </a:endParaRPr>
          </a:p>
          <a:p>
            <a:pPr marL="450850" marR="0" lvl="1" indent="-179388"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02060"/>
                </a:solidFill>
                <a:effectLst/>
                <a:uLnTx/>
                <a:uFillTx/>
                <a:latin typeface="Arial"/>
                <a:ea typeface="+mn-ea"/>
                <a:cs typeface="+mn-cs"/>
              </a:rPr>
              <a:t>Pristine and 0.75 wt% Ag-loaded sensors display potential sensor poisoning:</a:t>
            </a:r>
          </a:p>
          <a:p>
            <a:pPr marL="450850" marR="0" lvl="1" indent="-179388"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endParaRPr kumimoji="0" lang="en-ZA" sz="400" b="0" i="0" u="none" strike="noStrike" kern="1200" cap="none" spc="0" normalizeH="0" baseline="0" noProof="0" dirty="0">
              <a:ln>
                <a:noFill/>
              </a:ln>
              <a:solidFill>
                <a:srgbClr val="002060"/>
              </a:solidFill>
              <a:effectLst/>
              <a:uLnTx/>
              <a:uFillTx/>
              <a:latin typeface="Arial"/>
              <a:ea typeface="+mn-ea"/>
              <a:cs typeface="+mn-cs"/>
            </a:endParaRPr>
          </a:p>
          <a:p>
            <a:pPr marL="908050" marR="0" lvl="2" indent="-179388"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02060"/>
                </a:solidFill>
                <a:effectLst/>
                <a:uLnTx/>
                <a:uFillTx/>
                <a:latin typeface="Arial"/>
                <a:ea typeface="+mn-ea"/>
                <a:cs typeface="+mn-cs"/>
              </a:rPr>
              <a:t>Poor recovery due to accumulation of surface species.</a:t>
            </a:r>
          </a:p>
          <a:p>
            <a:pPr marL="908050" marR="0" lvl="2" indent="-179388"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endParaRPr kumimoji="0" lang="en-ZA" sz="200" b="0" i="0" u="none" strike="noStrike" kern="1200" cap="none" spc="0" normalizeH="0" baseline="0" noProof="0" dirty="0">
              <a:ln>
                <a:noFill/>
              </a:ln>
              <a:solidFill>
                <a:srgbClr val="002060"/>
              </a:solidFill>
              <a:effectLst/>
              <a:uLnTx/>
              <a:uFillTx/>
              <a:latin typeface="Arial"/>
              <a:ea typeface="+mn-ea"/>
              <a:cs typeface="+mn-cs"/>
            </a:endParaRPr>
          </a:p>
          <a:p>
            <a:pPr marL="908050" marR="0" lvl="2" indent="-179388"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02060"/>
                </a:solidFill>
                <a:effectLst/>
                <a:uLnTx/>
                <a:uFillTx/>
                <a:latin typeface="Arial"/>
                <a:ea typeface="+mn-ea"/>
                <a:cs typeface="+mn-cs"/>
              </a:rPr>
              <a:t>Baseline shift and signal drift.</a:t>
            </a:r>
          </a:p>
          <a:p>
            <a:pPr marL="908050" marR="0" lvl="2" indent="-179388"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endParaRPr kumimoji="0" lang="en-ZA" sz="200" b="0" i="0" u="none" strike="noStrike" kern="1200" cap="none" spc="0" normalizeH="0" baseline="0" noProof="0" dirty="0">
              <a:ln>
                <a:noFill/>
              </a:ln>
              <a:solidFill>
                <a:srgbClr val="002060"/>
              </a:solidFill>
              <a:effectLst/>
              <a:uLnTx/>
              <a:uFillTx/>
              <a:latin typeface="Arial"/>
              <a:ea typeface="+mn-ea"/>
              <a:cs typeface="+mn-cs"/>
            </a:endParaRPr>
          </a:p>
          <a:p>
            <a:pPr marL="908050" marR="0" lvl="2" indent="-179388" algn="l" defTabSz="914400" rtl="0" eaLnBrk="1" fontAlgn="t" latinLnBrk="0" hangingPunct="1">
              <a:lnSpc>
                <a:spcPct val="10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02060"/>
                </a:solidFill>
                <a:effectLst/>
                <a:uLnTx/>
                <a:uFillTx/>
                <a:latin typeface="Arial"/>
                <a:ea typeface="+mn-ea"/>
                <a:cs typeface="+mn-cs"/>
              </a:rPr>
              <a:t>Reduces sensor reliability.</a:t>
            </a:r>
          </a:p>
          <a:p>
            <a:pPr marL="271462" lvl="1" fontAlgn="t">
              <a:lnSpc>
                <a:spcPct val="150000"/>
              </a:lnSpc>
            </a:pPr>
            <a:endParaRPr lang="en-ZA" sz="1400" b="1" dirty="0">
              <a:solidFill>
                <a:srgbClr val="FF0000"/>
              </a:solidFill>
            </a:endParaRPr>
          </a:p>
          <a:p>
            <a:pPr marL="908050" lvl="2" indent="-179388" fontAlgn="t">
              <a:buFont typeface="Wingdings" panose="05000000000000000000" pitchFamily="2" charset="2"/>
              <a:buChar char="§"/>
            </a:pPr>
            <a:endParaRPr lang="en-ZA" sz="400" dirty="0">
              <a:solidFill>
                <a:srgbClr val="002060"/>
              </a:solidFil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385DAD3-BD0A-1F55-ABFC-A12D8115CD3F}"/>
                  </a:ext>
                </a:extLst>
              </p:cNvPr>
              <p:cNvSpPr txBox="1"/>
              <p:nvPr/>
            </p:nvSpPr>
            <p:spPr>
              <a:xfrm>
                <a:off x="377552" y="4207974"/>
                <a:ext cx="5343921" cy="276999"/>
              </a:xfrm>
              <a:prstGeom prst="rect">
                <a:avLst/>
              </a:prstGeom>
              <a:noFill/>
            </p:spPr>
            <p:txBody>
              <a:bodyPr wrap="square" rtlCol="0">
                <a:spAutoFit/>
              </a:bodyPr>
              <a:lstStyle/>
              <a:p>
                <a:pPr algn="just"/>
                <a:r>
                  <a:rPr lang="en-ZA" sz="1200" b="1" dirty="0">
                    <a:solidFill>
                      <a:schemeClr val="accent1"/>
                    </a:solidFill>
                  </a:rPr>
                  <a:t>Figure 3: </a:t>
                </a:r>
                <a:r>
                  <a:rPr lang="en-ZA" sz="1200" dirty="0">
                    <a:solidFill>
                      <a:schemeClr val="accent1"/>
                    </a:solidFill>
                  </a:rPr>
                  <a:t>Dynamic sensing curve under varying NO concentration at 100 </a:t>
                </a:r>
                <a14:m>
                  <m:oMath xmlns:m="http://schemas.openxmlformats.org/officeDocument/2006/math">
                    <m:r>
                      <a:rPr lang="en-ZA" sz="1200" i="1">
                        <a:solidFill>
                          <a:schemeClr val="accent1"/>
                        </a:solidFill>
                        <a:latin typeface="Cambria Math" panose="02040503050406030204" pitchFamily="18" charset="0"/>
                        <a:ea typeface="Cambria Math" panose="02040503050406030204" pitchFamily="18" charset="0"/>
                      </a:rPr>
                      <m:t>℃</m:t>
                    </m:r>
                  </m:oMath>
                </a14:m>
                <a:r>
                  <a:rPr lang="en-ZA" sz="1200" dirty="0">
                    <a:solidFill>
                      <a:schemeClr val="accent1"/>
                    </a:solidFill>
                  </a:rPr>
                  <a:t>. </a:t>
                </a:r>
              </a:p>
            </p:txBody>
          </p:sp>
        </mc:Choice>
        <mc:Fallback xmlns="">
          <p:sp>
            <p:nvSpPr>
              <p:cNvPr id="23" name="TextBox 22">
                <a:extLst>
                  <a:ext uri="{FF2B5EF4-FFF2-40B4-BE49-F238E27FC236}">
                    <a16:creationId xmlns:a16="http://schemas.microsoft.com/office/drawing/2014/main" id="{D385DAD3-BD0A-1F55-ABFC-A12D8115CD3F}"/>
                  </a:ext>
                </a:extLst>
              </p:cNvPr>
              <p:cNvSpPr txBox="1">
                <a:spLocks noRot="1" noChangeAspect="1" noMove="1" noResize="1" noEditPoints="1" noAdjustHandles="1" noChangeArrowheads="1" noChangeShapeType="1" noTextEdit="1"/>
              </p:cNvSpPr>
              <p:nvPr/>
            </p:nvSpPr>
            <p:spPr>
              <a:xfrm>
                <a:off x="377552" y="4207974"/>
                <a:ext cx="5343921" cy="276999"/>
              </a:xfrm>
              <a:prstGeom prst="rect">
                <a:avLst/>
              </a:prstGeom>
              <a:blipFill>
                <a:blip r:embed="rId5"/>
                <a:stretch>
                  <a:fillRect l="-114" t="-2174" b="-13043"/>
                </a:stretch>
              </a:blipFill>
            </p:spPr>
            <p:txBody>
              <a:bodyPr/>
              <a:lstStyle/>
              <a:p>
                <a:r>
                  <a:rPr lang="en-ZA">
                    <a:noFill/>
                  </a:rPr>
                  <a:t> </a:t>
                </a:r>
              </a:p>
            </p:txBody>
          </p:sp>
        </mc:Fallback>
      </mc:AlternateContent>
      <p:sp>
        <p:nvSpPr>
          <p:cNvPr id="22" name="TextBox 21">
            <a:extLst>
              <a:ext uri="{FF2B5EF4-FFF2-40B4-BE49-F238E27FC236}">
                <a16:creationId xmlns:a16="http://schemas.microsoft.com/office/drawing/2014/main" id="{BCAB58CE-5BEF-4C77-DA37-FD6F08CCB03B}"/>
              </a:ext>
            </a:extLst>
          </p:cNvPr>
          <p:cNvSpPr txBox="1"/>
          <p:nvPr/>
        </p:nvSpPr>
        <p:spPr>
          <a:xfrm>
            <a:off x="5345851" y="2309982"/>
            <a:ext cx="3456384" cy="1123384"/>
          </a:xfrm>
          <a:prstGeom prst="rect">
            <a:avLst/>
          </a:prstGeom>
          <a:solidFill>
            <a:schemeClr val="bg1"/>
          </a:solidFill>
        </p:spPr>
        <p:txBody>
          <a:bodyPr wrap="square" rtlCol="0">
            <a:spAutoFit/>
          </a:bodyPr>
          <a:lstStyle/>
          <a:p>
            <a:pPr marL="450850" lvl="1" indent="-179388" fontAlgn="t">
              <a:buFont typeface="Wingdings" panose="05000000000000000000" pitchFamily="2" charset="2"/>
              <a:buChar char="§"/>
            </a:pPr>
            <a:r>
              <a:rPr lang="en-ZA" sz="1200" dirty="0">
                <a:solidFill>
                  <a:srgbClr val="002060"/>
                </a:solidFill>
              </a:rPr>
              <a:t>0.75 wt% Pd-loaded sensor exhibits:</a:t>
            </a:r>
          </a:p>
          <a:p>
            <a:pPr marL="450850" lvl="1" indent="-179388" fontAlgn="t">
              <a:buFont typeface="Wingdings" panose="05000000000000000000" pitchFamily="2" charset="2"/>
              <a:buChar char="§"/>
            </a:pPr>
            <a:endParaRPr lang="en-ZA" sz="200" dirty="0">
              <a:solidFill>
                <a:srgbClr val="002060"/>
              </a:solidFill>
            </a:endParaRPr>
          </a:p>
          <a:p>
            <a:pPr marL="908050" lvl="2" indent="-179388" fontAlgn="t">
              <a:buFont typeface="Wingdings" panose="05000000000000000000" pitchFamily="2" charset="2"/>
              <a:buChar char="§"/>
            </a:pPr>
            <a:r>
              <a:rPr lang="en-ZA" sz="1200" dirty="0">
                <a:solidFill>
                  <a:srgbClr val="002060"/>
                </a:solidFill>
              </a:rPr>
              <a:t>Faster reaction reversibility preventing surface poisoning.</a:t>
            </a:r>
          </a:p>
          <a:p>
            <a:pPr marL="908050" lvl="2" indent="-179388" fontAlgn="t">
              <a:buFont typeface="Wingdings" panose="05000000000000000000" pitchFamily="2" charset="2"/>
              <a:buChar char="§"/>
            </a:pPr>
            <a:endParaRPr lang="en-ZA" sz="200" dirty="0">
              <a:solidFill>
                <a:srgbClr val="002060"/>
              </a:solidFill>
            </a:endParaRPr>
          </a:p>
          <a:p>
            <a:pPr marL="908050" lvl="2" indent="-179388" fontAlgn="t">
              <a:buFont typeface="Wingdings" panose="05000000000000000000" pitchFamily="2" charset="2"/>
              <a:buChar char="§"/>
            </a:pPr>
            <a:r>
              <a:rPr lang="en-ZA" sz="1200" dirty="0">
                <a:solidFill>
                  <a:srgbClr val="002060"/>
                </a:solidFill>
              </a:rPr>
              <a:t>Significantly reduced signal drift and enhanced stability.</a:t>
            </a:r>
          </a:p>
          <a:p>
            <a:pPr marL="908050" lvl="2" indent="-179388" fontAlgn="t">
              <a:lnSpc>
                <a:spcPct val="150000"/>
              </a:lnSpc>
              <a:buFont typeface="Wingdings" panose="05000000000000000000" pitchFamily="2" charset="2"/>
              <a:buChar char="§"/>
            </a:pPr>
            <a:endParaRPr lang="en-ZA" sz="200" dirty="0">
              <a:solidFill>
                <a:srgbClr val="002060"/>
              </a:solidFill>
            </a:endParaRPr>
          </a:p>
        </p:txBody>
      </p:sp>
      <p:pic>
        <p:nvPicPr>
          <p:cNvPr id="24" name="Picture 23">
            <a:extLst>
              <a:ext uri="{FF2B5EF4-FFF2-40B4-BE49-F238E27FC236}">
                <a16:creationId xmlns:a16="http://schemas.microsoft.com/office/drawing/2014/main" id="{BFAE561A-3721-AB07-D9B4-742A51A8DA95}"/>
              </a:ext>
            </a:extLst>
          </p:cNvPr>
          <p:cNvPicPr>
            <a:picLocks noChangeAspect="1"/>
          </p:cNvPicPr>
          <p:nvPr/>
        </p:nvPicPr>
        <p:blipFill>
          <a:blip r:embed="rId6" cstate="print">
            <a:extLst>
              <a:ext uri="{28A0092B-C50C-407E-A947-70E740481C1C}">
                <a14:useLocalDpi xmlns:a14="http://schemas.microsoft.com/office/drawing/2010/main" val="0"/>
              </a:ext>
            </a:extLst>
          </a:blip>
          <a:srcRect t="6109" b="2876"/>
          <a:stretch>
            <a:fillRect/>
          </a:stretch>
        </p:blipFill>
        <p:spPr>
          <a:xfrm>
            <a:off x="1961488" y="563078"/>
            <a:ext cx="2610512" cy="3564000"/>
          </a:xfrm>
          <a:prstGeom prst="rect">
            <a:avLst/>
          </a:prstGeom>
        </p:spPr>
      </p:pic>
      <p:sp>
        <p:nvSpPr>
          <p:cNvPr id="25" name="TextBox 24">
            <a:extLst>
              <a:ext uri="{FF2B5EF4-FFF2-40B4-BE49-F238E27FC236}">
                <a16:creationId xmlns:a16="http://schemas.microsoft.com/office/drawing/2014/main" id="{746466CD-41DB-8377-9C5C-C7F2F55DAF3C}"/>
              </a:ext>
            </a:extLst>
          </p:cNvPr>
          <p:cNvSpPr txBox="1"/>
          <p:nvPr/>
        </p:nvSpPr>
        <p:spPr>
          <a:xfrm>
            <a:off x="5440860" y="3310056"/>
            <a:ext cx="3077766" cy="923330"/>
          </a:xfrm>
          <a:prstGeom prst="rect">
            <a:avLst/>
          </a:prstGeom>
          <a:noFill/>
        </p:spPr>
        <p:txBody>
          <a:bodyPr wrap="none" rtlCol="0">
            <a:spAutoFit/>
          </a:bodyPr>
          <a:lstStyle/>
          <a:p>
            <a:pPr marL="450850" lvl="1" indent="-179388" fontAlgn="t">
              <a:lnSpc>
                <a:spcPct val="150000"/>
              </a:lnSpc>
              <a:buFont typeface="Wingdings" panose="05000000000000000000" pitchFamily="2" charset="2"/>
              <a:buChar char="§"/>
            </a:pPr>
            <a:r>
              <a:rPr lang="en-ZA" sz="1200" b="1" dirty="0">
                <a:solidFill>
                  <a:srgbClr val="FF0000"/>
                </a:solidFill>
              </a:rPr>
              <a:t>Response time</a:t>
            </a:r>
          </a:p>
          <a:p>
            <a:pPr marL="908050" lvl="2" indent="-179388" algn="just" fontAlgn="t">
              <a:buFont typeface="Wingdings" panose="05000000000000000000" pitchFamily="2" charset="2"/>
              <a:buChar char="§"/>
            </a:pPr>
            <a:r>
              <a:rPr lang="en-ZA" sz="1200" dirty="0">
                <a:solidFill>
                  <a:schemeClr val="accent1"/>
                </a:solidFill>
              </a:rPr>
              <a:t>Co</a:t>
            </a:r>
            <a:r>
              <a:rPr lang="en-ZA" sz="1200" baseline="-36000" dirty="0">
                <a:solidFill>
                  <a:schemeClr val="accent1"/>
                </a:solidFill>
              </a:rPr>
              <a:t>3</a:t>
            </a:r>
            <a:r>
              <a:rPr lang="en-ZA" sz="1200" dirty="0">
                <a:solidFill>
                  <a:schemeClr val="accent1"/>
                </a:solidFill>
              </a:rPr>
              <a:t>O</a:t>
            </a:r>
            <a:r>
              <a:rPr lang="en-ZA" sz="1200" baseline="-38000" dirty="0">
                <a:solidFill>
                  <a:schemeClr val="accent1"/>
                </a:solidFill>
              </a:rPr>
              <a:t>4</a:t>
            </a:r>
            <a:r>
              <a:rPr lang="en-ZA" sz="1200" dirty="0">
                <a:solidFill>
                  <a:schemeClr val="accent1"/>
                </a:solidFill>
              </a:rPr>
              <a:t>/NiTiO</a:t>
            </a:r>
            <a:r>
              <a:rPr lang="en-ZA" sz="1200" baseline="-36000" dirty="0">
                <a:solidFill>
                  <a:schemeClr val="accent1"/>
                </a:solidFill>
              </a:rPr>
              <a:t>3</a:t>
            </a:r>
            <a:r>
              <a:rPr lang="en-ZA" sz="1200" dirty="0">
                <a:solidFill>
                  <a:schemeClr val="accent1"/>
                </a:solidFill>
              </a:rPr>
              <a:t>  ~ 86 sec</a:t>
            </a:r>
          </a:p>
          <a:p>
            <a:pPr marL="908050" lvl="2" indent="-179388" algn="just" fontAlgn="t">
              <a:buFont typeface="Wingdings" panose="05000000000000000000" pitchFamily="2" charset="2"/>
              <a:buChar char="§"/>
            </a:pPr>
            <a:r>
              <a:rPr lang="en-ZA" sz="1200" b="1" dirty="0">
                <a:solidFill>
                  <a:schemeClr val="accent1"/>
                </a:solidFill>
              </a:rPr>
              <a:t>0.75 wt% Pd   ~ 38 </a:t>
            </a:r>
            <a:r>
              <a:rPr lang="en-ZA" sz="1200" dirty="0">
                <a:solidFill>
                  <a:schemeClr val="accent1"/>
                </a:solidFill>
              </a:rPr>
              <a:t>sec</a:t>
            </a:r>
          </a:p>
          <a:p>
            <a:pPr marL="728662" lvl="2" fontAlgn="t"/>
            <a:r>
              <a:rPr lang="en-ZA" sz="1200" b="1" dirty="0">
                <a:solidFill>
                  <a:srgbClr val="FF0000"/>
                </a:solidFill>
              </a:rPr>
              <a:t>Pd –rapid adsorption kinetics</a:t>
            </a:r>
          </a:p>
        </p:txBody>
      </p:sp>
    </p:spTree>
    <p:extLst>
      <p:ext uri="{BB962C8B-B14F-4D97-AF65-F5344CB8AC3E}">
        <p14:creationId xmlns:p14="http://schemas.microsoft.com/office/powerpoint/2010/main" val="14649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903F4-CE2A-B474-FEAF-A9B21D7DFDA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897FC2-2E9E-8AC8-C810-AADCDCE396F4}"/>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8</a:t>
            </a:fld>
            <a:endParaRPr lang="en-ZA" dirty="0"/>
          </a:p>
        </p:txBody>
      </p:sp>
      <p:sp>
        <p:nvSpPr>
          <p:cNvPr id="2" name="Rectangle: Rounded Corners 1">
            <a:extLst>
              <a:ext uri="{FF2B5EF4-FFF2-40B4-BE49-F238E27FC236}">
                <a16:creationId xmlns:a16="http://schemas.microsoft.com/office/drawing/2014/main" id="{20E68A91-299D-87B4-7B48-50D640B759EF}"/>
              </a:ext>
            </a:extLst>
          </p:cNvPr>
          <p:cNvSpPr/>
          <p:nvPr/>
        </p:nvSpPr>
        <p:spPr>
          <a:xfrm>
            <a:off x="162000" y="123478"/>
            <a:ext cx="8820000"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C44F74-FE49-CF19-942D-756D356DCA8A}"/>
              </a:ext>
            </a:extLst>
          </p:cNvPr>
          <p:cNvSpPr txBox="1"/>
          <p:nvPr/>
        </p:nvSpPr>
        <p:spPr>
          <a:xfrm>
            <a:off x="195887" y="123477"/>
            <a:ext cx="2787943" cy="369332"/>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Results and Discussion</a:t>
            </a:r>
          </a:p>
        </p:txBody>
      </p:sp>
      <p:grpSp>
        <p:nvGrpSpPr>
          <p:cNvPr id="11" name="Group 10">
            <a:extLst>
              <a:ext uri="{FF2B5EF4-FFF2-40B4-BE49-F238E27FC236}">
                <a16:creationId xmlns:a16="http://schemas.microsoft.com/office/drawing/2014/main" id="{7EF680BA-F038-852E-B11F-67366941A993}"/>
              </a:ext>
            </a:extLst>
          </p:cNvPr>
          <p:cNvGrpSpPr/>
          <p:nvPr/>
        </p:nvGrpSpPr>
        <p:grpSpPr>
          <a:xfrm>
            <a:off x="33408" y="4249423"/>
            <a:ext cx="8671796" cy="885945"/>
            <a:chOff x="33408" y="4249423"/>
            <a:chExt cx="8671796" cy="885945"/>
          </a:xfrm>
        </p:grpSpPr>
        <p:pic>
          <p:nvPicPr>
            <p:cNvPr id="12" name="Picture 11">
              <a:extLst>
                <a:ext uri="{FF2B5EF4-FFF2-40B4-BE49-F238E27FC236}">
                  <a16:creationId xmlns:a16="http://schemas.microsoft.com/office/drawing/2014/main" id="{98A3CAF5-228F-3BCB-52F6-F503AA2D2D8E}"/>
                </a:ext>
              </a:extLst>
            </p:cNvPr>
            <p:cNvPicPr/>
            <p:nvPr/>
          </p:nvPicPr>
          <p:blipFill rotWithShape="1">
            <a:blip r:embed="rId3"/>
            <a:srcRect l="35336" t="40894" r="55309" b="38302"/>
            <a:stretch/>
          </p:blipFill>
          <p:spPr>
            <a:xfrm>
              <a:off x="33408" y="4515966"/>
              <a:ext cx="1010200" cy="576065"/>
            </a:xfrm>
            <a:prstGeom prst="rect">
              <a:avLst/>
            </a:prstGeom>
            <a:ln>
              <a:noFill/>
            </a:ln>
          </p:spPr>
        </p:pic>
        <p:sp>
          <p:nvSpPr>
            <p:cNvPr id="13" name="CustomShape 6">
              <a:extLst>
                <a:ext uri="{FF2B5EF4-FFF2-40B4-BE49-F238E27FC236}">
                  <a16:creationId xmlns:a16="http://schemas.microsoft.com/office/drawing/2014/main" id="{3FA8F21A-375E-DC06-CB68-7DD17D7B5927}"/>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14" name="CustomShape 8">
              <a:extLst>
                <a:ext uri="{FF2B5EF4-FFF2-40B4-BE49-F238E27FC236}">
                  <a16:creationId xmlns:a16="http://schemas.microsoft.com/office/drawing/2014/main" id="{C13E96DC-BD43-C367-BC91-E2EA8F5B088F}"/>
                </a:ext>
              </a:extLst>
            </p:cNvPr>
            <p:cNvSpPr/>
            <p:nvPr/>
          </p:nvSpPr>
          <p:spPr>
            <a:xfrm>
              <a:off x="3271096" y="480399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21DB36AA-1CC8-FACE-984C-D4DE4CBABB3B}"/>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4BF5DCD-2D69-B456-454E-84A6C6ABDD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4249423"/>
              <a:ext cx="1396900" cy="784392"/>
            </a:xfrm>
            <a:prstGeom prst="rect">
              <a:avLst/>
            </a:prstGeom>
          </p:spPr>
        </p:pic>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7A1E3DE-5E88-AE63-4942-7D79129DFFC4}"/>
                  </a:ext>
                </a:extLst>
              </p:cNvPr>
              <p:cNvSpPr txBox="1"/>
              <p:nvPr/>
            </p:nvSpPr>
            <p:spPr>
              <a:xfrm>
                <a:off x="5364088" y="549832"/>
                <a:ext cx="3456384" cy="3344762"/>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1400" b="1" i="0" u="none" strike="noStrike" kern="1200" cap="none" spc="0" normalizeH="0" baseline="0" noProof="0" dirty="0">
                    <a:ln>
                      <a:noFill/>
                    </a:ln>
                    <a:solidFill>
                      <a:srgbClr val="FF0000"/>
                    </a:solidFill>
                    <a:effectLst/>
                    <a:uLnTx/>
                    <a:uFillTx/>
                    <a:ea typeface="+mn-ea"/>
                    <a:cs typeface="+mn-cs"/>
                  </a:rPr>
                  <a:t>Pd improves Sensitivity</a:t>
                </a:r>
                <a:endParaRPr lang="en-US" sz="1400" b="1" dirty="0">
                  <a:solidFill>
                    <a:srgbClr val="FF0000"/>
                  </a:solidFill>
                </a:endParaRP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ZA" sz="1200" dirty="0">
                    <a:solidFill>
                      <a:srgbClr val="002060"/>
                    </a:solidFill>
                  </a:rPr>
                  <a:t>Natural logarithm of the sensor response and the gas concentration: </a:t>
                </a:r>
                <a14:m>
                  <m:oMath xmlns:m="http://schemas.openxmlformats.org/officeDocument/2006/math">
                    <m:r>
                      <a:rPr lang="en-ZA" sz="1200" b="0" i="1" smtClean="0">
                        <a:solidFill>
                          <a:srgbClr val="002060"/>
                        </a:solidFill>
                        <a:latin typeface="Cambria Math" panose="02040503050406030204" pitchFamily="18" charset="0"/>
                      </a:rPr>
                      <m:t>𝑆</m:t>
                    </m:r>
                    <m:r>
                      <a:rPr lang="en-ZA" sz="1200" b="0" i="1" smtClean="0">
                        <a:solidFill>
                          <a:srgbClr val="002060"/>
                        </a:solidFill>
                        <a:latin typeface="Cambria Math" panose="02040503050406030204" pitchFamily="18" charset="0"/>
                      </a:rPr>
                      <m:t>=</m:t>
                    </m:r>
                    <m:r>
                      <a:rPr lang="en-ZA" sz="1200" b="0" i="1" smtClean="0">
                        <a:solidFill>
                          <a:srgbClr val="002060"/>
                        </a:solidFill>
                        <a:latin typeface="Cambria Math" panose="02040503050406030204" pitchFamily="18" charset="0"/>
                      </a:rPr>
                      <m:t>𝑎</m:t>
                    </m:r>
                    <m:sSup>
                      <m:sSupPr>
                        <m:ctrlPr>
                          <a:rPr lang="en-ZA" sz="1200" b="0" i="1" smtClean="0">
                            <a:solidFill>
                              <a:srgbClr val="002060"/>
                            </a:solidFill>
                            <a:latin typeface="Cambria Math" panose="02040503050406030204" pitchFamily="18" charset="0"/>
                          </a:rPr>
                        </m:ctrlPr>
                      </m:sSupPr>
                      <m:e>
                        <m:r>
                          <a:rPr lang="en-ZA" sz="1200" b="0" i="1" smtClean="0">
                            <a:solidFill>
                              <a:srgbClr val="002060"/>
                            </a:solidFill>
                            <a:latin typeface="Cambria Math" panose="02040503050406030204" pitchFamily="18" charset="0"/>
                          </a:rPr>
                          <m:t>𝐶</m:t>
                        </m:r>
                      </m:e>
                      <m:sup>
                        <m:r>
                          <a:rPr lang="en-ZA" sz="1200" b="0" i="1" smtClean="0">
                            <a:solidFill>
                              <a:srgbClr val="002060"/>
                            </a:solidFill>
                            <a:latin typeface="Cambria Math" panose="02040503050406030204" pitchFamily="18" charset="0"/>
                          </a:rPr>
                          <m:t>𝑚</m:t>
                        </m:r>
                      </m:sup>
                    </m:sSup>
                  </m:oMath>
                </a14:m>
                <a:endParaRPr lang="en-ZA" sz="1200" dirty="0">
                  <a:solidFill>
                    <a:srgbClr val="002060"/>
                  </a:solidFill>
                </a:endParaRPr>
              </a:p>
              <a:p>
                <a:pPr marL="171450" marR="0" lvl="0" indent="-1714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ZA" sz="1200" dirty="0">
                    <a:solidFill>
                      <a:srgbClr val="002060"/>
                    </a:solidFill>
                  </a:rPr>
                  <a:t>Sensitivity exponent reflects surface reaction kinetics: </a:t>
                </a:r>
              </a:p>
              <a:p>
                <a:pPr marL="450850" lvl="1" indent="-179388" algn="just" fontAlgn="t">
                  <a:lnSpc>
                    <a:spcPct val="150000"/>
                  </a:lnSpc>
                  <a:buFont typeface="Wingdings" panose="05000000000000000000" pitchFamily="2" charset="2"/>
                  <a:buChar char="§"/>
                </a:pPr>
                <a:r>
                  <a:rPr lang="en-ZA" sz="1200" dirty="0">
                    <a:solidFill>
                      <a:srgbClr val="002060"/>
                    </a:solidFill>
                  </a:rPr>
                  <a:t>m ≤ 0.5: Oxygen ion-controlled adsorption (O⁻ dominant).</a:t>
                </a:r>
              </a:p>
              <a:p>
                <a:pPr marL="450850" lvl="1" indent="-179388" algn="just" fontAlgn="t">
                  <a:lnSpc>
                    <a:spcPct val="150000"/>
                  </a:lnSpc>
                  <a:buFont typeface="Wingdings" panose="05000000000000000000" pitchFamily="2" charset="2"/>
                  <a:buChar char="§"/>
                </a:pPr>
                <a:endParaRPr lang="en-ZA" sz="200" dirty="0">
                  <a:solidFill>
                    <a:srgbClr val="002060"/>
                  </a:solidFill>
                </a:endParaRPr>
              </a:p>
              <a:p>
                <a:pPr marL="450850" lvl="1" indent="-179388" algn="just" fontAlgn="t">
                  <a:lnSpc>
                    <a:spcPct val="150000"/>
                  </a:lnSpc>
                  <a:buFont typeface="Wingdings" panose="05000000000000000000" pitchFamily="2" charset="2"/>
                  <a:buChar char="§"/>
                </a:pPr>
                <a:r>
                  <a:rPr lang="en-ZA" sz="1200" dirty="0">
                    <a:solidFill>
                      <a:srgbClr val="002060"/>
                    </a:solidFill>
                  </a:rPr>
                  <a:t>m ≈ 1: Gas concentration dependent reaction.</a:t>
                </a:r>
              </a:p>
              <a:p>
                <a:pPr marL="450850" lvl="1" indent="-179388" algn="just" fontAlgn="t">
                  <a:lnSpc>
                    <a:spcPct val="150000"/>
                  </a:lnSpc>
                  <a:buFont typeface="Wingdings" panose="05000000000000000000" pitchFamily="2" charset="2"/>
                  <a:buChar char="§"/>
                </a:pPr>
                <a:endParaRPr lang="en-ZA" sz="200" dirty="0">
                  <a:solidFill>
                    <a:srgbClr val="002060"/>
                  </a:solidFill>
                </a:endParaRPr>
              </a:p>
              <a:p>
                <a:pPr marL="450850" lvl="1" indent="-179388" algn="just" fontAlgn="t">
                  <a:lnSpc>
                    <a:spcPct val="150000"/>
                  </a:lnSpc>
                  <a:buFont typeface="Wingdings" panose="05000000000000000000" pitchFamily="2" charset="2"/>
                  <a:buChar char="§"/>
                </a:pPr>
                <a:r>
                  <a:rPr lang="en-ZA" sz="1200" dirty="0">
                    <a:solidFill>
                      <a:srgbClr val="002060"/>
                    </a:solidFill>
                  </a:rPr>
                  <a:t>m &gt; 1: Multi-step reactions and catalytic enhancement.</a:t>
                </a:r>
                <a:endParaRPr lang="en-ZA" sz="1200" dirty="0">
                  <a:solidFill>
                    <a:srgbClr val="002060"/>
                  </a:solidFill>
                  <a:highlight>
                    <a:srgbClr val="FFFF00"/>
                  </a:highlight>
                </a:endParaRPr>
              </a:p>
            </p:txBody>
          </p:sp>
        </mc:Choice>
        <mc:Fallback xmlns="">
          <p:sp>
            <p:nvSpPr>
              <p:cNvPr id="21" name="TextBox 20">
                <a:extLst>
                  <a:ext uri="{FF2B5EF4-FFF2-40B4-BE49-F238E27FC236}">
                    <a16:creationId xmlns:a16="http://schemas.microsoft.com/office/drawing/2014/main" id="{C7A1E3DE-5E88-AE63-4942-7D79129DFFC4}"/>
                  </a:ext>
                </a:extLst>
              </p:cNvPr>
              <p:cNvSpPr txBox="1">
                <a:spLocks noRot="1" noChangeAspect="1" noMove="1" noResize="1" noEditPoints="1" noAdjustHandles="1" noChangeArrowheads="1" noChangeShapeType="1" noTextEdit="1"/>
              </p:cNvSpPr>
              <p:nvPr/>
            </p:nvSpPr>
            <p:spPr>
              <a:xfrm>
                <a:off x="5364088" y="549832"/>
                <a:ext cx="3456384" cy="3344762"/>
              </a:xfrm>
              <a:prstGeom prst="rect">
                <a:avLst/>
              </a:prstGeom>
              <a:blipFill>
                <a:blip r:embed="rId5"/>
                <a:stretch>
                  <a:fillRect l="-353"/>
                </a:stretch>
              </a:blipFill>
            </p:spPr>
            <p:txBody>
              <a:bodyPr/>
              <a:lstStyle/>
              <a:p>
                <a:r>
                  <a:rPr lang="en-ZA">
                    <a:noFill/>
                  </a:rPr>
                  <a:t> </a:t>
                </a:r>
              </a:p>
            </p:txBody>
          </p:sp>
        </mc:Fallback>
      </mc:AlternateContent>
      <p:sp>
        <p:nvSpPr>
          <p:cNvPr id="23" name="TextBox 22">
            <a:extLst>
              <a:ext uri="{FF2B5EF4-FFF2-40B4-BE49-F238E27FC236}">
                <a16:creationId xmlns:a16="http://schemas.microsoft.com/office/drawing/2014/main" id="{228365E0-C112-C614-6C83-6AA123F5EA44}"/>
              </a:ext>
            </a:extLst>
          </p:cNvPr>
          <p:cNvSpPr txBox="1"/>
          <p:nvPr/>
        </p:nvSpPr>
        <p:spPr>
          <a:xfrm>
            <a:off x="134595" y="4082972"/>
            <a:ext cx="5202088" cy="461665"/>
          </a:xfrm>
          <a:prstGeom prst="rect">
            <a:avLst/>
          </a:prstGeom>
          <a:noFill/>
        </p:spPr>
        <p:txBody>
          <a:bodyPr wrap="square" rtlCol="0">
            <a:spAutoFit/>
          </a:bodyPr>
          <a:lstStyle/>
          <a:p>
            <a:pPr algn="just"/>
            <a:r>
              <a:rPr lang="en-ZA" sz="1200" b="1" dirty="0">
                <a:solidFill>
                  <a:schemeClr val="accent1"/>
                </a:solidFill>
              </a:rPr>
              <a:t>Figure 4: </a:t>
            </a:r>
            <a:r>
              <a:rPr lang="en-ZA" sz="1200" dirty="0">
                <a:solidFill>
                  <a:schemeClr val="accent1"/>
                </a:solidFill>
              </a:rPr>
              <a:t>log–log plot of sensor response (ln S) versus NO gas concentration (ln C).</a:t>
            </a:r>
          </a:p>
        </p:txBody>
      </p:sp>
      <p:sp>
        <p:nvSpPr>
          <p:cNvPr id="4" name="TextBox 3">
            <a:extLst>
              <a:ext uri="{FF2B5EF4-FFF2-40B4-BE49-F238E27FC236}">
                <a16:creationId xmlns:a16="http://schemas.microsoft.com/office/drawing/2014/main" id="{36C31051-09F3-5A66-48C7-CC7377324445}"/>
              </a:ext>
            </a:extLst>
          </p:cNvPr>
          <p:cNvSpPr txBox="1"/>
          <p:nvPr/>
        </p:nvSpPr>
        <p:spPr>
          <a:xfrm>
            <a:off x="5277860" y="936862"/>
            <a:ext cx="3628840" cy="2862322"/>
          </a:xfrm>
          <a:prstGeom prst="rect">
            <a:avLst/>
          </a:prstGeom>
          <a:solidFill>
            <a:schemeClr val="bg1"/>
          </a:solidFill>
          <a:ln>
            <a:solidFill>
              <a:schemeClr val="bg1"/>
            </a:solidFill>
          </a:ln>
        </p:spPr>
        <p:txBody>
          <a:bodyPr wrap="square" rtlCol="0">
            <a:spAutoFit/>
          </a:bodyPr>
          <a:lstStyle/>
          <a:p>
            <a:pPr marL="450850" lvl="1" indent="-179388" algn="just" fontAlgn="t">
              <a:buFont typeface="Wingdings" panose="05000000000000000000" pitchFamily="2" charset="2"/>
              <a:buChar char="§"/>
            </a:pPr>
            <a:endParaRPr lang="en-ZA" sz="1200" dirty="0">
              <a:solidFill>
                <a:srgbClr val="FF0000"/>
              </a:solidFill>
              <a:highlight>
                <a:srgbClr val="FFFF00"/>
              </a:highlight>
            </a:endParaRPr>
          </a:p>
          <a:p>
            <a:pPr marL="450850" lvl="1" indent="-179388" algn="just" fontAlgn="t">
              <a:lnSpc>
                <a:spcPct val="150000"/>
              </a:lnSpc>
              <a:buFont typeface="Wingdings" panose="05000000000000000000" pitchFamily="2" charset="2"/>
              <a:buChar char="§"/>
            </a:pPr>
            <a:r>
              <a:rPr lang="en-ZA" sz="1200" dirty="0">
                <a:solidFill>
                  <a:schemeClr val="accent1"/>
                </a:solidFill>
              </a:rPr>
              <a:t>Pristine (m &lt; 1): Limited surface reaction or adsorption-controlled behavior.</a:t>
            </a:r>
          </a:p>
          <a:p>
            <a:pPr marL="450850" lvl="1" indent="-179388" algn="just" fontAlgn="t">
              <a:lnSpc>
                <a:spcPct val="150000"/>
              </a:lnSpc>
              <a:buFont typeface="Wingdings" panose="05000000000000000000" pitchFamily="2" charset="2"/>
              <a:buChar char="§"/>
            </a:pPr>
            <a:endParaRPr lang="en-ZA" sz="400" dirty="0">
              <a:solidFill>
                <a:schemeClr val="accent1"/>
              </a:solidFill>
            </a:endParaRPr>
          </a:p>
          <a:p>
            <a:pPr marL="450850" lvl="1" indent="-179388" algn="just" fontAlgn="t">
              <a:lnSpc>
                <a:spcPct val="150000"/>
              </a:lnSpc>
              <a:buFont typeface="Wingdings" panose="05000000000000000000" pitchFamily="2" charset="2"/>
              <a:buChar char="§"/>
            </a:pPr>
            <a:r>
              <a:rPr lang="en-ZA" sz="1200" dirty="0">
                <a:solidFill>
                  <a:schemeClr val="accent1"/>
                </a:solidFill>
              </a:rPr>
              <a:t>0.75 wt% Pd-loaded sensors  (m &gt; 1): Catalytic activated reactions improved charge transfer and gas conversion.</a:t>
            </a:r>
          </a:p>
          <a:p>
            <a:pPr marL="450850" lvl="1" indent="-179388" algn="just" fontAlgn="t">
              <a:lnSpc>
                <a:spcPct val="150000"/>
              </a:lnSpc>
              <a:buFont typeface="Wingdings" panose="05000000000000000000" pitchFamily="2" charset="2"/>
              <a:buChar char="§"/>
            </a:pPr>
            <a:endParaRPr lang="en-ZA" sz="1200" dirty="0">
              <a:solidFill>
                <a:schemeClr val="accent1"/>
              </a:solidFill>
            </a:endParaRPr>
          </a:p>
          <a:p>
            <a:pPr marL="450850" lvl="1" indent="-179388" algn="just" fontAlgn="t">
              <a:lnSpc>
                <a:spcPct val="150000"/>
              </a:lnSpc>
              <a:buFont typeface="Wingdings" panose="05000000000000000000" pitchFamily="2" charset="2"/>
              <a:buChar char="§"/>
            </a:pPr>
            <a:r>
              <a:rPr lang="en-ZA" sz="1200" b="1" dirty="0">
                <a:solidFill>
                  <a:schemeClr val="accent1"/>
                </a:solidFill>
              </a:rPr>
              <a:t>Limit of detection (LOD) = 0.5 ± 0.04 ppb</a:t>
            </a:r>
          </a:p>
          <a:p>
            <a:pPr marL="450850" lvl="1" indent="-179388" algn="just" fontAlgn="t">
              <a:lnSpc>
                <a:spcPct val="150000"/>
              </a:lnSpc>
              <a:buFont typeface="Wingdings" panose="05000000000000000000" pitchFamily="2" charset="2"/>
              <a:buChar char="§"/>
            </a:pPr>
            <a:endParaRPr lang="en-ZA" sz="1200" dirty="0">
              <a:solidFill>
                <a:srgbClr val="FF0000"/>
              </a:solidFill>
              <a:highlight>
                <a:srgbClr val="FFFF00"/>
              </a:highlight>
            </a:endParaRPr>
          </a:p>
          <a:p>
            <a:pPr marL="450850" lvl="1" indent="-179388" algn="just" fontAlgn="t">
              <a:lnSpc>
                <a:spcPct val="150000"/>
              </a:lnSpc>
              <a:buFont typeface="Wingdings" panose="05000000000000000000" pitchFamily="2" charset="2"/>
              <a:buChar char="§"/>
            </a:pPr>
            <a:endParaRPr lang="en-ZA" sz="1200" dirty="0">
              <a:solidFill>
                <a:srgbClr val="FF0000"/>
              </a:solidFill>
              <a:highlight>
                <a:srgbClr val="FFFF00"/>
              </a:highlight>
            </a:endParaRPr>
          </a:p>
        </p:txBody>
      </p:sp>
      <p:pic>
        <p:nvPicPr>
          <p:cNvPr id="7" name="Picture 6">
            <a:extLst>
              <a:ext uri="{FF2B5EF4-FFF2-40B4-BE49-F238E27FC236}">
                <a16:creationId xmlns:a16="http://schemas.microsoft.com/office/drawing/2014/main" id="{BA6AA45E-0282-DDED-C33E-57B2A21BA766}"/>
              </a:ext>
            </a:extLst>
          </p:cNvPr>
          <p:cNvPicPr>
            <a:picLocks noChangeAspect="1"/>
          </p:cNvPicPr>
          <p:nvPr/>
        </p:nvPicPr>
        <p:blipFill>
          <a:blip r:embed="rId6" cstate="print">
            <a:extLst>
              <a:ext uri="{28A0092B-C50C-407E-A947-70E740481C1C}">
                <a14:useLocalDpi xmlns:a14="http://schemas.microsoft.com/office/drawing/2010/main" val="0"/>
              </a:ext>
            </a:extLst>
          </a:blip>
          <a:srcRect l="5201" t="9581" r="11396" b="5200"/>
          <a:stretch>
            <a:fillRect/>
          </a:stretch>
        </p:blipFill>
        <p:spPr>
          <a:xfrm>
            <a:off x="1340290" y="568023"/>
            <a:ext cx="3082934" cy="3600000"/>
          </a:xfrm>
          <a:prstGeom prst="rect">
            <a:avLst/>
          </a:prstGeom>
        </p:spPr>
      </p:pic>
    </p:spTree>
    <p:extLst>
      <p:ext uri="{BB962C8B-B14F-4D97-AF65-F5344CB8AC3E}">
        <p14:creationId xmlns:p14="http://schemas.microsoft.com/office/powerpoint/2010/main" val="416451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9BA6A-DD1B-F26F-5AC0-98B3BD946D2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3BA5A6-7E09-0AE4-61E5-BE9463ADB098}"/>
              </a:ext>
            </a:extLst>
          </p:cNvPr>
          <p:cNvSpPr>
            <a:spLocks noGrp="1"/>
          </p:cNvSpPr>
          <p:nvPr>
            <p:ph type="sldNum" sz="quarter" idx="12"/>
          </p:nvPr>
        </p:nvSpPr>
        <p:spPr>
          <a:xfrm>
            <a:off x="8766448" y="4768562"/>
            <a:ext cx="755103" cy="273844"/>
          </a:xfrm>
        </p:spPr>
        <p:txBody>
          <a:bodyPr/>
          <a:lstStyle/>
          <a:p>
            <a:fld id="{7A7388AF-5871-411C-8AC2-D2D8F5469041}" type="slidenum">
              <a:rPr lang="en-ZA" smtClean="0"/>
              <a:t>9</a:t>
            </a:fld>
            <a:endParaRPr lang="en-ZA" dirty="0"/>
          </a:p>
        </p:txBody>
      </p:sp>
      <p:sp>
        <p:nvSpPr>
          <p:cNvPr id="2" name="Rectangle: Rounded Corners 1">
            <a:extLst>
              <a:ext uri="{FF2B5EF4-FFF2-40B4-BE49-F238E27FC236}">
                <a16:creationId xmlns:a16="http://schemas.microsoft.com/office/drawing/2014/main" id="{3BBC3360-699D-6CCC-7E88-BB60F08C0845}"/>
              </a:ext>
            </a:extLst>
          </p:cNvPr>
          <p:cNvSpPr/>
          <p:nvPr/>
        </p:nvSpPr>
        <p:spPr>
          <a:xfrm>
            <a:off x="162000" y="123478"/>
            <a:ext cx="8820000" cy="36933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68C8AC-1597-66B8-04A5-5047A69820D6}"/>
              </a:ext>
            </a:extLst>
          </p:cNvPr>
          <p:cNvSpPr txBox="1"/>
          <p:nvPr/>
        </p:nvSpPr>
        <p:spPr>
          <a:xfrm>
            <a:off x="224172" y="115749"/>
            <a:ext cx="2787943" cy="360000"/>
          </a:xfrm>
          <a:prstGeom prst="rect">
            <a:avLst/>
          </a:prstGeom>
          <a:noFill/>
          <a:scene3d>
            <a:camera prst="orthographicFront"/>
            <a:lightRig rig="threePt" dir="t"/>
          </a:scene3d>
          <a:sp3d>
            <a:bevelT w="0"/>
          </a:sp3d>
        </p:spPr>
        <p:txBody>
          <a:bodyPr wrap="none" rtlCol="0">
            <a:spAutoFit/>
          </a:bodyPr>
          <a:lstStyle/>
          <a:p>
            <a:r>
              <a:rPr lang="en-US" b="1" dirty="0">
                <a:solidFill>
                  <a:schemeClr val="bg1"/>
                </a:solidFill>
              </a:rPr>
              <a:t>Results and Discussion</a:t>
            </a:r>
          </a:p>
        </p:txBody>
      </p:sp>
      <p:grpSp>
        <p:nvGrpSpPr>
          <p:cNvPr id="11" name="Group 10">
            <a:extLst>
              <a:ext uri="{FF2B5EF4-FFF2-40B4-BE49-F238E27FC236}">
                <a16:creationId xmlns:a16="http://schemas.microsoft.com/office/drawing/2014/main" id="{3F42D1E9-2367-E649-43DB-A7DAF7513534}"/>
              </a:ext>
            </a:extLst>
          </p:cNvPr>
          <p:cNvGrpSpPr/>
          <p:nvPr/>
        </p:nvGrpSpPr>
        <p:grpSpPr>
          <a:xfrm>
            <a:off x="33408" y="4299942"/>
            <a:ext cx="8743804" cy="864096"/>
            <a:chOff x="33408" y="4299942"/>
            <a:chExt cx="8743804" cy="864096"/>
          </a:xfrm>
        </p:grpSpPr>
        <p:pic>
          <p:nvPicPr>
            <p:cNvPr id="12" name="Picture 11">
              <a:extLst>
                <a:ext uri="{FF2B5EF4-FFF2-40B4-BE49-F238E27FC236}">
                  <a16:creationId xmlns:a16="http://schemas.microsoft.com/office/drawing/2014/main" id="{061D991F-3DDC-203A-29BA-C57D76972279}"/>
                </a:ext>
              </a:extLst>
            </p:cNvPr>
            <p:cNvPicPr/>
            <p:nvPr/>
          </p:nvPicPr>
          <p:blipFill rotWithShape="1">
            <a:blip r:embed="rId3"/>
            <a:srcRect l="35336" t="40894" r="55309" b="38302"/>
            <a:stretch/>
          </p:blipFill>
          <p:spPr>
            <a:xfrm>
              <a:off x="33408" y="4515966"/>
              <a:ext cx="1010200" cy="576065"/>
            </a:xfrm>
            <a:prstGeom prst="rect">
              <a:avLst/>
            </a:prstGeom>
            <a:ln>
              <a:noFill/>
            </a:ln>
          </p:spPr>
        </p:pic>
        <p:sp>
          <p:nvSpPr>
            <p:cNvPr id="13" name="CustomShape 6">
              <a:extLst>
                <a:ext uri="{FF2B5EF4-FFF2-40B4-BE49-F238E27FC236}">
                  <a16:creationId xmlns:a16="http://schemas.microsoft.com/office/drawing/2014/main" id="{F656A717-E44F-A6C3-E3E1-71E12E629579}"/>
                </a:ext>
              </a:extLst>
            </p:cNvPr>
            <p:cNvSpPr/>
            <p:nvPr/>
          </p:nvSpPr>
          <p:spPr>
            <a:xfrm>
              <a:off x="2767040" y="4587974"/>
              <a:ext cx="3177876" cy="288032"/>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ZA" sz="1400" b="1" strike="noStrike" spc="-1" dirty="0">
                  <a:solidFill>
                    <a:srgbClr val="17375E"/>
                  </a:solidFill>
                  <a:latin typeface="Calibri"/>
                </a:rPr>
                <a:t>SAIP 2026</a:t>
              </a:r>
              <a:endParaRPr lang="en-ZA" sz="1400" b="0" strike="noStrike" spc="-1" dirty="0">
                <a:latin typeface="Arial"/>
              </a:endParaRPr>
            </a:p>
          </p:txBody>
        </p:sp>
        <p:sp>
          <p:nvSpPr>
            <p:cNvPr id="14" name="CustomShape 8">
              <a:extLst>
                <a:ext uri="{FF2B5EF4-FFF2-40B4-BE49-F238E27FC236}">
                  <a16:creationId xmlns:a16="http://schemas.microsoft.com/office/drawing/2014/main" id="{615208C7-880C-70EF-738F-8A907356F388}"/>
                </a:ext>
              </a:extLst>
            </p:cNvPr>
            <p:cNvSpPr/>
            <p:nvPr/>
          </p:nvSpPr>
          <p:spPr>
            <a:xfrm>
              <a:off x="3271096" y="4832668"/>
              <a:ext cx="2169764" cy="331370"/>
            </a:xfrm>
            <a:custGeom>
              <a:avLst/>
              <a:gdLst/>
              <a:ahLst/>
              <a:cxnLst/>
              <a:rect l="l" t="t" r="r" b="b"/>
              <a:pathLst>
                <a:path w="21600" h="21600">
                  <a:moveTo>
                    <a:pt x="0" y="0"/>
                  </a:moveTo>
                  <a:lnTo>
                    <a:pt x="21600" y="0"/>
                  </a:lnTo>
                  <a:lnTo>
                    <a:pt x="21600" y="21600"/>
                  </a:lnTo>
                  <a:lnTo>
                    <a:pt x="0" y="2160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en-GB" sz="1400" b="1" spc="-1" dirty="0">
                  <a:solidFill>
                    <a:srgbClr val="17375E"/>
                  </a:solidFill>
                  <a:latin typeface="Calibri"/>
                </a:rPr>
                <a:t>6-10 July 2026</a:t>
              </a:r>
              <a:endParaRPr lang="en-ZA" sz="1400" b="0" strike="noStrike" spc="-1" dirty="0">
                <a:latin typeface="Arial"/>
              </a:endParaRPr>
            </a:p>
          </p:txBody>
        </p:sp>
        <p:cxnSp>
          <p:nvCxnSpPr>
            <p:cNvPr id="15" name="Straight Connector 14">
              <a:extLst>
                <a:ext uri="{FF2B5EF4-FFF2-40B4-BE49-F238E27FC236}">
                  <a16:creationId xmlns:a16="http://schemas.microsoft.com/office/drawing/2014/main" id="{1C25F398-7C86-2DB0-2C85-899B384FFD90}"/>
                </a:ext>
              </a:extLst>
            </p:cNvPr>
            <p:cNvCxnSpPr>
              <a:cxnSpLocks/>
            </p:cNvCxnSpPr>
            <p:nvPr/>
          </p:nvCxnSpPr>
          <p:spPr>
            <a:xfrm>
              <a:off x="2438242" y="4876006"/>
              <a:ext cx="3969964" cy="0"/>
            </a:xfrm>
            <a:prstGeom prst="line">
              <a:avLst/>
            </a:prstGeom>
            <a:ln w="25400">
              <a:solidFill>
                <a:srgbClr val="A7193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5C780D1-30F2-0A38-91C1-9419F6EDD5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4299942"/>
              <a:ext cx="1396900" cy="784392"/>
            </a:xfrm>
            <a:prstGeom prst="rect">
              <a:avLst/>
            </a:prstGeom>
          </p:spPr>
        </p:pic>
      </p:grpSp>
      <p:sp>
        <p:nvSpPr>
          <p:cNvPr id="21" name="TextBox 20">
            <a:extLst>
              <a:ext uri="{FF2B5EF4-FFF2-40B4-BE49-F238E27FC236}">
                <a16:creationId xmlns:a16="http://schemas.microsoft.com/office/drawing/2014/main" id="{200AAFE9-48C0-458A-7870-CEDF68152FD2}"/>
              </a:ext>
            </a:extLst>
          </p:cNvPr>
          <p:cNvSpPr txBox="1"/>
          <p:nvPr/>
        </p:nvSpPr>
        <p:spPr>
          <a:xfrm>
            <a:off x="5698189" y="525515"/>
            <a:ext cx="3312000" cy="20928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400" b="1" i="0" u="none" strike="noStrike" kern="1200" cap="none" spc="0" normalizeH="0" baseline="0" noProof="0" dirty="0">
                <a:ln>
                  <a:noFill/>
                </a:ln>
                <a:solidFill>
                  <a:srgbClr val="0039A7">
                    <a:lumMod val="50000"/>
                  </a:srgbClr>
                </a:solidFill>
                <a:effectLst/>
                <a:uLnTx/>
                <a:uFillTx/>
                <a:ea typeface="+mn-ea"/>
                <a:cs typeface="+mn-cs"/>
              </a:rPr>
              <a:t>APPLICABILITY</a:t>
            </a:r>
            <a:endParaRPr kumimoji="0" lang="en-US" sz="1400" b="1" i="0" u="none" strike="noStrike" kern="1200" cap="none" spc="0" normalizeH="0" baseline="0" noProof="0" dirty="0">
              <a:ln>
                <a:noFill/>
              </a:ln>
              <a:solidFill>
                <a:srgbClr val="00153E"/>
              </a:solidFill>
              <a:effectLst/>
              <a:uLnTx/>
              <a:uFillTx/>
              <a:ea typeface="+mn-ea"/>
              <a:cs typeface="+mn-cs"/>
            </a:endParaRPr>
          </a:p>
          <a:p>
            <a:pPr marL="450850" lvl="1" indent="-179388" fontAlgn="t">
              <a:lnSpc>
                <a:spcPct val="150000"/>
              </a:lnSpc>
              <a:buFont typeface="Wingdings" panose="05000000000000000000" pitchFamily="2" charset="2"/>
              <a:buChar char="q"/>
            </a:pPr>
            <a:r>
              <a:rPr lang="en-ZA" sz="1200" b="1" dirty="0">
                <a:solidFill>
                  <a:srgbClr val="FF0000"/>
                </a:solidFill>
              </a:rPr>
              <a:t>SELECTIVITY at 100 °C</a:t>
            </a:r>
          </a:p>
          <a:p>
            <a:pPr marL="442912" lvl="1" indent="-171450" fontAlgn="t">
              <a:lnSpc>
                <a:spcPct val="150000"/>
              </a:lnSpc>
              <a:buFont typeface="Wingdings" panose="05000000000000000000" pitchFamily="2" charset="2"/>
              <a:buChar char="§"/>
            </a:pPr>
            <a:endParaRPr lang="en-ZA" sz="200" dirty="0">
              <a:solidFill>
                <a:srgbClr val="00153E"/>
              </a:solidFill>
            </a:endParaRPr>
          </a:p>
          <a:p>
            <a:pPr marL="442912" lvl="1" indent="-171450" fontAlgn="t">
              <a:lnSpc>
                <a:spcPct val="150000"/>
              </a:lnSpc>
              <a:buFont typeface="Wingdings" panose="05000000000000000000" pitchFamily="2" charset="2"/>
              <a:buChar char="§"/>
            </a:pPr>
            <a:r>
              <a:rPr lang="en-ZA" sz="1200" dirty="0">
                <a:solidFill>
                  <a:srgbClr val="00153E"/>
                </a:solidFill>
              </a:rPr>
              <a:t>Pd acts as a Catalytic filter of VOCs</a:t>
            </a:r>
          </a:p>
          <a:p>
            <a:pPr marL="442912" lvl="1" indent="-171450" fontAlgn="t">
              <a:lnSpc>
                <a:spcPct val="150000"/>
              </a:lnSpc>
              <a:buFont typeface="Wingdings" panose="05000000000000000000" pitchFamily="2" charset="2"/>
              <a:buChar char="§"/>
            </a:pPr>
            <a:r>
              <a:rPr lang="en-ZA" sz="1200" dirty="0">
                <a:solidFill>
                  <a:srgbClr val="00153E"/>
                </a:solidFill>
              </a:rPr>
              <a:t>NO is a radical with an unpaired electron</a:t>
            </a:r>
          </a:p>
          <a:p>
            <a:pPr marL="442912" lvl="1" indent="-171450" fontAlgn="t">
              <a:lnSpc>
                <a:spcPct val="150000"/>
              </a:lnSpc>
              <a:buFont typeface="Wingdings" panose="05000000000000000000" pitchFamily="2" charset="2"/>
              <a:buChar char="§"/>
            </a:pPr>
            <a:endParaRPr lang="en-ZA" sz="200" dirty="0">
              <a:solidFill>
                <a:srgbClr val="00153E"/>
              </a:solidFill>
            </a:endParaRPr>
          </a:p>
          <a:p>
            <a:pPr marL="442912" lvl="1" indent="-171450" fontAlgn="t">
              <a:lnSpc>
                <a:spcPct val="150000"/>
              </a:lnSpc>
              <a:buFont typeface="Wingdings" panose="05000000000000000000" pitchFamily="2" charset="2"/>
              <a:buChar char="§"/>
            </a:pPr>
            <a:r>
              <a:rPr lang="en-ZA" sz="1200" dirty="0">
                <a:solidFill>
                  <a:srgbClr val="00153E"/>
                </a:solidFill>
              </a:rPr>
              <a:t>Strong chemisorption of H</a:t>
            </a:r>
            <a:r>
              <a:rPr lang="en-ZA" sz="1200" baseline="-40000" dirty="0">
                <a:solidFill>
                  <a:srgbClr val="00153E"/>
                </a:solidFill>
              </a:rPr>
              <a:t>2</a:t>
            </a:r>
            <a:r>
              <a:rPr lang="en-ZA" sz="1200" dirty="0">
                <a:solidFill>
                  <a:srgbClr val="00153E"/>
                </a:solidFill>
              </a:rPr>
              <a:t>S results to surface poisoning.</a:t>
            </a:r>
          </a:p>
          <a:p>
            <a:pPr marL="442912" lvl="1" indent="-171450" fontAlgn="t">
              <a:buFont typeface="Wingdings" panose="05000000000000000000" pitchFamily="2" charset="2"/>
              <a:buChar char="§"/>
            </a:pPr>
            <a:endParaRPr lang="en-ZA" sz="200" dirty="0">
              <a:solidFill>
                <a:srgbClr val="FF0000"/>
              </a:solidFill>
            </a:endParaRPr>
          </a:p>
        </p:txBody>
      </p:sp>
      <p:sp>
        <p:nvSpPr>
          <p:cNvPr id="35" name="TextBox 34">
            <a:extLst>
              <a:ext uri="{FF2B5EF4-FFF2-40B4-BE49-F238E27FC236}">
                <a16:creationId xmlns:a16="http://schemas.microsoft.com/office/drawing/2014/main" id="{94B98260-06E7-ADD6-093A-3DDB9901B0E6}"/>
              </a:ext>
            </a:extLst>
          </p:cNvPr>
          <p:cNvSpPr txBox="1"/>
          <p:nvPr/>
        </p:nvSpPr>
        <p:spPr>
          <a:xfrm>
            <a:off x="183952" y="4028351"/>
            <a:ext cx="5514237" cy="461665"/>
          </a:xfrm>
          <a:prstGeom prst="rect">
            <a:avLst/>
          </a:prstGeom>
          <a:noFill/>
        </p:spPr>
        <p:txBody>
          <a:bodyPr wrap="square" rtlCol="0">
            <a:spAutoFit/>
          </a:bodyPr>
          <a:lstStyle/>
          <a:p>
            <a:pPr algn="just"/>
            <a:r>
              <a:rPr lang="en-ZA" sz="1200" b="1" dirty="0">
                <a:solidFill>
                  <a:schemeClr val="accent1"/>
                </a:solidFill>
              </a:rPr>
              <a:t>Figure 5: (a) </a:t>
            </a:r>
            <a:r>
              <a:rPr lang="en-ZA" sz="1200" dirty="0">
                <a:solidFill>
                  <a:schemeClr val="accent1"/>
                </a:solidFill>
              </a:rPr>
              <a:t>Selectivity plot, </a:t>
            </a:r>
            <a:r>
              <a:rPr lang="en-ZA" sz="1200" b="1" dirty="0">
                <a:solidFill>
                  <a:schemeClr val="accent1"/>
                </a:solidFill>
              </a:rPr>
              <a:t>(b) </a:t>
            </a:r>
            <a:r>
              <a:rPr lang="en-ZA" sz="1200" dirty="0">
                <a:solidFill>
                  <a:schemeClr val="accent1"/>
                </a:solidFill>
              </a:rPr>
              <a:t>Response against Relative humidity plot and </a:t>
            </a:r>
            <a:r>
              <a:rPr lang="en-ZA" sz="1200" b="1" dirty="0">
                <a:solidFill>
                  <a:schemeClr val="accent1"/>
                </a:solidFill>
              </a:rPr>
              <a:t>(c)</a:t>
            </a:r>
            <a:r>
              <a:rPr lang="en-ZA" sz="1200" dirty="0">
                <a:solidFill>
                  <a:schemeClr val="accent1"/>
                </a:solidFill>
              </a:rPr>
              <a:t> Long term stability.</a:t>
            </a:r>
          </a:p>
        </p:txBody>
      </p:sp>
      <p:grpSp>
        <p:nvGrpSpPr>
          <p:cNvPr id="10" name="Group 9">
            <a:extLst>
              <a:ext uri="{FF2B5EF4-FFF2-40B4-BE49-F238E27FC236}">
                <a16:creationId xmlns:a16="http://schemas.microsoft.com/office/drawing/2014/main" id="{7B86904C-FC3A-6870-9941-AA4918F9A60F}"/>
              </a:ext>
            </a:extLst>
          </p:cNvPr>
          <p:cNvGrpSpPr/>
          <p:nvPr/>
        </p:nvGrpSpPr>
        <p:grpSpPr>
          <a:xfrm>
            <a:off x="179512" y="628289"/>
            <a:ext cx="2722039" cy="3240000"/>
            <a:chOff x="179512" y="628289"/>
            <a:chExt cx="2722039" cy="3240000"/>
          </a:xfrm>
        </p:grpSpPr>
        <p:grpSp>
          <p:nvGrpSpPr>
            <p:cNvPr id="36" name="Group 35">
              <a:extLst>
                <a:ext uri="{FF2B5EF4-FFF2-40B4-BE49-F238E27FC236}">
                  <a16:creationId xmlns:a16="http://schemas.microsoft.com/office/drawing/2014/main" id="{BFFFE64F-DED3-A2B4-8790-0BAB23D070B0}"/>
                </a:ext>
              </a:extLst>
            </p:cNvPr>
            <p:cNvGrpSpPr/>
            <p:nvPr/>
          </p:nvGrpSpPr>
          <p:grpSpPr>
            <a:xfrm>
              <a:off x="179512" y="628289"/>
              <a:ext cx="2722039" cy="3240000"/>
              <a:chOff x="3168741" y="643854"/>
              <a:chExt cx="2722039" cy="3240000"/>
            </a:xfrm>
          </p:grpSpPr>
          <p:pic>
            <p:nvPicPr>
              <p:cNvPr id="22" name="Picture 21">
                <a:extLst>
                  <a:ext uri="{FF2B5EF4-FFF2-40B4-BE49-F238E27FC236}">
                    <a16:creationId xmlns:a16="http://schemas.microsoft.com/office/drawing/2014/main" id="{84590F88-DA27-9CF6-A5BE-DC6F5022A67A}"/>
                  </a:ext>
                </a:extLst>
              </p:cNvPr>
              <p:cNvPicPr>
                <a:picLocks noChangeAspect="1"/>
              </p:cNvPicPr>
              <p:nvPr/>
            </p:nvPicPr>
            <p:blipFill>
              <a:blip r:embed="rId5" cstate="print">
                <a:extLst>
                  <a:ext uri="{28A0092B-C50C-407E-A947-70E740481C1C}">
                    <a14:useLocalDpi xmlns:a14="http://schemas.microsoft.com/office/drawing/2010/main" val="0"/>
                  </a:ext>
                </a:extLst>
              </a:blip>
              <a:srcRect l="7108" t="9581" r="11070" b="5200"/>
              <a:stretch>
                <a:fillRect/>
              </a:stretch>
            </p:blipFill>
            <p:spPr>
              <a:xfrm>
                <a:off x="3168741" y="643854"/>
                <a:ext cx="2722039" cy="3240000"/>
              </a:xfrm>
              <a:prstGeom prst="rect">
                <a:avLst/>
              </a:prstGeom>
            </p:spPr>
          </p:pic>
          <p:pic>
            <p:nvPicPr>
              <p:cNvPr id="24" name="Picture 23">
                <a:extLst>
                  <a:ext uri="{FF2B5EF4-FFF2-40B4-BE49-F238E27FC236}">
                    <a16:creationId xmlns:a16="http://schemas.microsoft.com/office/drawing/2014/main" id="{1DA12B95-8D69-4EBE-C8BA-066813AFB101}"/>
                  </a:ext>
                </a:extLst>
              </p:cNvPr>
              <p:cNvPicPr>
                <a:picLocks noChangeAspect="1"/>
              </p:cNvPicPr>
              <p:nvPr/>
            </p:nvPicPr>
            <p:blipFill>
              <a:blip r:embed="rId6" cstate="print">
                <a:extLst>
                  <a:ext uri="{28A0092B-C50C-407E-A947-70E740481C1C}">
                    <a14:useLocalDpi xmlns:a14="http://schemas.microsoft.com/office/drawing/2010/main" val="0"/>
                  </a:ext>
                </a:extLst>
              </a:blip>
              <a:srcRect t="20059" b="19657"/>
              <a:stretch>
                <a:fillRect/>
              </a:stretch>
            </p:blipFill>
            <p:spPr>
              <a:xfrm rot="20060231">
                <a:off x="3660113" y="1069329"/>
                <a:ext cx="318495" cy="144000"/>
              </a:xfrm>
              <a:prstGeom prst="rect">
                <a:avLst/>
              </a:prstGeom>
            </p:spPr>
          </p:pic>
          <p:pic>
            <p:nvPicPr>
              <p:cNvPr id="26" name="Picture 25">
                <a:extLst>
                  <a:ext uri="{FF2B5EF4-FFF2-40B4-BE49-F238E27FC236}">
                    <a16:creationId xmlns:a16="http://schemas.microsoft.com/office/drawing/2014/main" id="{EBD509E5-547E-DB32-DC13-E9158065E822}"/>
                  </a:ext>
                </a:extLst>
              </p:cNvPr>
              <p:cNvPicPr>
                <a:picLocks noChangeAspect="1"/>
              </p:cNvPicPr>
              <p:nvPr/>
            </p:nvPicPr>
            <p:blipFill>
              <a:blip r:embed="rId7"/>
              <a:srcRect b="10543"/>
              <a:stretch>
                <a:fillRect/>
              </a:stretch>
            </p:blipFill>
            <p:spPr>
              <a:xfrm rot="20006585">
                <a:off x="4013753" y="2082690"/>
                <a:ext cx="398978" cy="288000"/>
              </a:xfrm>
              <a:prstGeom prst="rect">
                <a:avLst/>
              </a:prstGeom>
            </p:spPr>
          </p:pic>
          <p:pic>
            <p:nvPicPr>
              <p:cNvPr id="28" name="Picture 27" descr="Carbon Monoxide Co Toxic Gas Molecule Stock Illustration 214622857 |  Shutterstock">
                <a:extLst>
                  <a:ext uri="{FF2B5EF4-FFF2-40B4-BE49-F238E27FC236}">
                    <a16:creationId xmlns:a16="http://schemas.microsoft.com/office/drawing/2014/main" id="{AF0C706E-F243-D598-7CC3-506CBB4D2EEF}"/>
                  </a:ext>
                </a:extLst>
              </p:cNvPr>
              <p:cNvPicPr>
                <a:picLocks noChangeAspect="1"/>
              </p:cNvPicPr>
              <p:nvPr/>
            </p:nvPicPr>
            <p:blipFill>
              <a:blip r:embed="rId8"/>
              <a:srcRect t="2627" b="10973"/>
              <a:stretch>
                <a:fillRect/>
              </a:stretch>
            </p:blipFill>
            <p:spPr>
              <a:xfrm>
                <a:off x="4328363" y="2823104"/>
                <a:ext cx="291076" cy="216000"/>
              </a:xfrm>
              <a:prstGeom prst="rect">
                <a:avLst/>
              </a:prstGeom>
            </p:spPr>
          </p:pic>
          <p:pic>
            <p:nvPicPr>
              <p:cNvPr id="30" name="Picture 29">
                <a:extLst>
                  <a:ext uri="{FF2B5EF4-FFF2-40B4-BE49-F238E27FC236}">
                    <a16:creationId xmlns:a16="http://schemas.microsoft.com/office/drawing/2014/main" id="{AAAE1FF8-00D7-EA07-65F6-85697E697DA9}"/>
                  </a:ext>
                </a:extLst>
              </p:cNvPr>
              <p:cNvPicPr>
                <a:picLocks noChangeAspect="1"/>
              </p:cNvPicPr>
              <p:nvPr/>
            </p:nvPicPr>
            <p:blipFill>
              <a:blip r:embed="rId9"/>
              <a:stretch>
                <a:fillRect/>
              </a:stretch>
            </p:blipFill>
            <p:spPr>
              <a:xfrm>
                <a:off x="4639654" y="2890400"/>
                <a:ext cx="406676" cy="288000"/>
              </a:xfrm>
              <a:prstGeom prst="rect">
                <a:avLst/>
              </a:prstGeom>
            </p:spPr>
          </p:pic>
          <p:pic>
            <p:nvPicPr>
              <p:cNvPr id="32" name="Picture 31">
                <a:extLst>
                  <a:ext uri="{FF2B5EF4-FFF2-40B4-BE49-F238E27FC236}">
                    <a16:creationId xmlns:a16="http://schemas.microsoft.com/office/drawing/2014/main" id="{5B93CD55-6B49-81B2-8AD4-E47A5365F50B}"/>
                  </a:ext>
                </a:extLst>
              </p:cNvPr>
              <p:cNvPicPr>
                <a:picLocks noChangeAspect="1"/>
              </p:cNvPicPr>
              <p:nvPr/>
            </p:nvPicPr>
            <p:blipFill>
              <a:blip r:embed="rId10"/>
              <a:stretch>
                <a:fillRect/>
              </a:stretch>
            </p:blipFill>
            <p:spPr>
              <a:xfrm>
                <a:off x="4908421" y="2587348"/>
                <a:ext cx="461538" cy="360000"/>
              </a:xfrm>
              <a:prstGeom prst="rect">
                <a:avLst/>
              </a:prstGeom>
            </p:spPr>
          </p:pic>
          <p:pic>
            <p:nvPicPr>
              <p:cNvPr id="34" name="Picture 33">
                <a:extLst>
                  <a:ext uri="{FF2B5EF4-FFF2-40B4-BE49-F238E27FC236}">
                    <a16:creationId xmlns:a16="http://schemas.microsoft.com/office/drawing/2014/main" id="{2621999E-D24A-6DA9-FE0D-37A645E20C64}"/>
                  </a:ext>
                </a:extLst>
              </p:cNvPr>
              <p:cNvPicPr>
                <a:picLocks noChangeAspect="1"/>
              </p:cNvPicPr>
              <p:nvPr/>
            </p:nvPicPr>
            <p:blipFill>
              <a:blip r:embed="rId11"/>
              <a:srcRect l="43634"/>
              <a:stretch>
                <a:fillRect/>
              </a:stretch>
            </p:blipFill>
            <p:spPr>
              <a:xfrm>
                <a:off x="5342819" y="2940766"/>
                <a:ext cx="387484" cy="288000"/>
              </a:xfrm>
              <a:prstGeom prst="rect">
                <a:avLst/>
              </a:prstGeom>
            </p:spPr>
          </p:pic>
        </p:grpSp>
        <p:sp>
          <p:nvSpPr>
            <p:cNvPr id="20" name="TextBox 19">
              <a:extLst>
                <a:ext uri="{FF2B5EF4-FFF2-40B4-BE49-F238E27FC236}">
                  <a16:creationId xmlns:a16="http://schemas.microsoft.com/office/drawing/2014/main" id="{57C3F059-C4AD-D1B4-886A-25C919210017}"/>
                </a:ext>
              </a:extLst>
            </p:cNvPr>
            <p:cNvSpPr txBox="1"/>
            <p:nvPr/>
          </p:nvSpPr>
          <p:spPr>
            <a:xfrm>
              <a:off x="1153848" y="748344"/>
              <a:ext cx="402674" cy="307777"/>
            </a:xfrm>
            <a:prstGeom prst="rect">
              <a:avLst/>
            </a:prstGeom>
            <a:noFill/>
          </p:spPr>
          <p:txBody>
            <a:bodyPr wrap="none" rtlCol="0">
              <a:spAutoFit/>
            </a:bodyPr>
            <a:lstStyle/>
            <a:p>
              <a:r>
                <a:rPr lang="en-ZA" sz="1400" b="1" dirty="0">
                  <a:solidFill>
                    <a:schemeClr val="accent1"/>
                  </a:solidFill>
                </a:rPr>
                <a:t>(a)</a:t>
              </a:r>
              <a:endParaRPr lang="en-ZA" sz="1400" dirty="0"/>
            </a:p>
          </p:txBody>
        </p:sp>
      </p:grpSp>
      <p:grpSp>
        <p:nvGrpSpPr>
          <p:cNvPr id="27" name="Group 26">
            <a:extLst>
              <a:ext uri="{FF2B5EF4-FFF2-40B4-BE49-F238E27FC236}">
                <a16:creationId xmlns:a16="http://schemas.microsoft.com/office/drawing/2014/main" id="{02A00D61-85E0-533A-95DE-7EB76FF818D4}"/>
              </a:ext>
            </a:extLst>
          </p:cNvPr>
          <p:cNvGrpSpPr/>
          <p:nvPr/>
        </p:nvGrpSpPr>
        <p:grpSpPr>
          <a:xfrm>
            <a:off x="2881214" y="656146"/>
            <a:ext cx="2784865" cy="2633190"/>
            <a:chOff x="2881214" y="656146"/>
            <a:chExt cx="2784865" cy="2633190"/>
          </a:xfrm>
        </p:grpSpPr>
        <p:pic>
          <p:nvPicPr>
            <p:cNvPr id="17" name="Picture 16">
              <a:extLst>
                <a:ext uri="{FF2B5EF4-FFF2-40B4-BE49-F238E27FC236}">
                  <a16:creationId xmlns:a16="http://schemas.microsoft.com/office/drawing/2014/main" id="{62F32680-82D1-9E8B-4E8B-F625AE9D405D}"/>
                </a:ext>
              </a:extLst>
            </p:cNvPr>
            <p:cNvPicPr>
              <a:picLocks noChangeAspect="1"/>
            </p:cNvPicPr>
            <p:nvPr/>
          </p:nvPicPr>
          <p:blipFill>
            <a:blip r:embed="rId12" cstate="print">
              <a:extLst>
                <a:ext uri="{28A0092B-C50C-407E-A947-70E740481C1C}">
                  <a14:useLocalDpi xmlns:a14="http://schemas.microsoft.com/office/drawing/2010/main" val="0"/>
                </a:ext>
              </a:extLst>
            </a:blip>
            <a:srcRect l="10061" r="82520"/>
            <a:stretch>
              <a:fillRect/>
            </a:stretch>
          </p:blipFill>
          <p:spPr>
            <a:xfrm>
              <a:off x="2881214" y="1201336"/>
              <a:ext cx="309807" cy="2088000"/>
            </a:xfrm>
            <a:prstGeom prst="rect">
              <a:avLst/>
            </a:prstGeom>
          </p:spPr>
        </p:pic>
        <p:grpSp>
          <p:nvGrpSpPr>
            <p:cNvPr id="8" name="Group 7">
              <a:extLst>
                <a:ext uri="{FF2B5EF4-FFF2-40B4-BE49-F238E27FC236}">
                  <a16:creationId xmlns:a16="http://schemas.microsoft.com/office/drawing/2014/main" id="{96796200-16B6-C078-B0EE-466360B09A5A}"/>
                </a:ext>
              </a:extLst>
            </p:cNvPr>
            <p:cNvGrpSpPr/>
            <p:nvPr/>
          </p:nvGrpSpPr>
          <p:grpSpPr>
            <a:xfrm>
              <a:off x="3146079" y="656146"/>
              <a:ext cx="2520000" cy="1640241"/>
              <a:chOff x="3146079" y="656146"/>
              <a:chExt cx="2520000" cy="1640241"/>
            </a:xfrm>
          </p:grpSpPr>
          <p:pic>
            <p:nvPicPr>
              <p:cNvPr id="9" name="Picture 8">
                <a:extLst>
                  <a:ext uri="{FF2B5EF4-FFF2-40B4-BE49-F238E27FC236}">
                    <a16:creationId xmlns:a16="http://schemas.microsoft.com/office/drawing/2014/main" id="{7FE9DD07-2F7E-D736-ACBD-B9EC69982B64}"/>
                  </a:ext>
                </a:extLst>
              </p:cNvPr>
              <p:cNvPicPr>
                <a:picLocks noChangeAspect="1"/>
              </p:cNvPicPr>
              <p:nvPr/>
            </p:nvPicPr>
            <p:blipFill>
              <a:blip r:embed="rId13" cstate="print">
                <a:extLst>
                  <a:ext uri="{28A0092B-C50C-407E-A947-70E740481C1C}">
                    <a14:useLocalDpi xmlns:a14="http://schemas.microsoft.com/office/drawing/2010/main" val="0"/>
                  </a:ext>
                </a:extLst>
              </a:blip>
              <a:srcRect l="16210" r="6972"/>
              <a:stretch>
                <a:fillRect/>
              </a:stretch>
            </p:blipFill>
            <p:spPr>
              <a:xfrm>
                <a:off x="3146079" y="656146"/>
                <a:ext cx="2520000" cy="1640241"/>
              </a:xfrm>
              <a:prstGeom prst="rect">
                <a:avLst/>
              </a:prstGeom>
            </p:spPr>
          </p:pic>
          <p:sp>
            <p:nvSpPr>
              <p:cNvPr id="23" name="TextBox 22">
                <a:extLst>
                  <a:ext uri="{FF2B5EF4-FFF2-40B4-BE49-F238E27FC236}">
                    <a16:creationId xmlns:a16="http://schemas.microsoft.com/office/drawing/2014/main" id="{BAE065DC-98C3-2FB4-9A6D-749241D06B82}"/>
                  </a:ext>
                </a:extLst>
              </p:cNvPr>
              <p:cNvSpPr txBox="1"/>
              <p:nvPr/>
            </p:nvSpPr>
            <p:spPr>
              <a:xfrm>
                <a:off x="4528833" y="780841"/>
                <a:ext cx="412292" cy="307777"/>
              </a:xfrm>
              <a:prstGeom prst="rect">
                <a:avLst/>
              </a:prstGeom>
              <a:noFill/>
            </p:spPr>
            <p:txBody>
              <a:bodyPr wrap="none" rtlCol="0">
                <a:spAutoFit/>
              </a:bodyPr>
              <a:lstStyle/>
              <a:p>
                <a:r>
                  <a:rPr lang="en-ZA" sz="1400" b="1" dirty="0">
                    <a:solidFill>
                      <a:schemeClr val="accent1"/>
                    </a:solidFill>
                  </a:rPr>
                  <a:t>(b)</a:t>
                </a:r>
                <a:endParaRPr lang="en-ZA" sz="1400" dirty="0"/>
              </a:p>
            </p:txBody>
          </p:sp>
        </p:grpSp>
      </p:grpSp>
      <p:grpSp>
        <p:nvGrpSpPr>
          <p:cNvPr id="19" name="Group 18">
            <a:extLst>
              <a:ext uri="{FF2B5EF4-FFF2-40B4-BE49-F238E27FC236}">
                <a16:creationId xmlns:a16="http://schemas.microsoft.com/office/drawing/2014/main" id="{41347897-EA48-936E-2A3A-B2D05B724D74}"/>
              </a:ext>
            </a:extLst>
          </p:cNvPr>
          <p:cNvGrpSpPr/>
          <p:nvPr/>
        </p:nvGrpSpPr>
        <p:grpSpPr>
          <a:xfrm>
            <a:off x="3172186" y="2283718"/>
            <a:ext cx="2571940" cy="1656000"/>
            <a:chOff x="3172186" y="2245335"/>
            <a:chExt cx="2571940" cy="1656000"/>
          </a:xfrm>
        </p:grpSpPr>
        <p:pic>
          <p:nvPicPr>
            <p:cNvPr id="6" name="Picture 5">
              <a:extLst>
                <a:ext uri="{FF2B5EF4-FFF2-40B4-BE49-F238E27FC236}">
                  <a16:creationId xmlns:a16="http://schemas.microsoft.com/office/drawing/2014/main" id="{86371556-66A1-6969-2AD0-DEA66947FC01}"/>
                </a:ext>
              </a:extLst>
            </p:cNvPr>
            <p:cNvPicPr>
              <a:picLocks noChangeAspect="1"/>
            </p:cNvPicPr>
            <p:nvPr/>
          </p:nvPicPr>
          <p:blipFill>
            <a:blip r:embed="rId12" cstate="print">
              <a:extLst>
                <a:ext uri="{28A0092B-C50C-407E-A947-70E740481C1C}">
                  <a14:useLocalDpi xmlns:a14="http://schemas.microsoft.com/office/drawing/2010/main" val="0"/>
                </a:ext>
              </a:extLst>
            </a:blip>
            <a:srcRect l="17080" r="5265"/>
            <a:stretch>
              <a:fillRect/>
            </a:stretch>
          </p:blipFill>
          <p:spPr>
            <a:xfrm>
              <a:off x="3172186" y="2245335"/>
              <a:ext cx="2571940" cy="1656000"/>
            </a:xfrm>
            <a:prstGeom prst="rect">
              <a:avLst/>
            </a:prstGeom>
          </p:spPr>
        </p:pic>
        <p:sp>
          <p:nvSpPr>
            <p:cNvPr id="25" name="TextBox 24">
              <a:extLst>
                <a:ext uri="{FF2B5EF4-FFF2-40B4-BE49-F238E27FC236}">
                  <a16:creationId xmlns:a16="http://schemas.microsoft.com/office/drawing/2014/main" id="{79734C85-0902-4CC5-DA4A-123A7C64DAAC}"/>
                </a:ext>
              </a:extLst>
            </p:cNvPr>
            <p:cNvSpPr txBox="1"/>
            <p:nvPr/>
          </p:nvSpPr>
          <p:spPr>
            <a:xfrm>
              <a:off x="4126159" y="2915539"/>
              <a:ext cx="402674" cy="307777"/>
            </a:xfrm>
            <a:prstGeom prst="rect">
              <a:avLst/>
            </a:prstGeom>
            <a:noFill/>
          </p:spPr>
          <p:txBody>
            <a:bodyPr wrap="none" rtlCol="0">
              <a:spAutoFit/>
            </a:bodyPr>
            <a:lstStyle/>
            <a:p>
              <a:r>
                <a:rPr lang="en-ZA" sz="1400" b="1" dirty="0">
                  <a:solidFill>
                    <a:schemeClr val="accent1"/>
                  </a:solidFill>
                </a:rPr>
                <a:t>(c)</a:t>
              </a:r>
              <a:endParaRPr lang="en-ZA" sz="1400" dirty="0"/>
            </a:p>
          </p:txBody>
        </p:sp>
      </p:grpSp>
      <p:sp>
        <p:nvSpPr>
          <p:cNvPr id="4" name="TextBox 3">
            <a:extLst>
              <a:ext uri="{FF2B5EF4-FFF2-40B4-BE49-F238E27FC236}">
                <a16:creationId xmlns:a16="http://schemas.microsoft.com/office/drawing/2014/main" id="{3364D19F-797A-D4BC-8264-DC97841F1C0E}"/>
              </a:ext>
            </a:extLst>
          </p:cNvPr>
          <p:cNvSpPr txBox="1"/>
          <p:nvPr/>
        </p:nvSpPr>
        <p:spPr>
          <a:xfrm>
            <a:off x="5748458" y="804443"/>
            <a:ext cx="3263707" cy="1846659"/>
          </a:xfrm>
          <a:prstGeom prst="rect">
            <a:avLst/>
          </a:prstGeom>
          <a:solidFill>
            <a:schemeClr val="bg1"/>
          </a:solidFill>
        </p:spPr>
        <p:txBody>
          <a:bodyPr wrap="square" rtlCol="0">
            <a:spAutoFit/>
          </a:bodyPr>
          <a:lstStyle/>
          <a:p>
            <a:pPr marL="442912" lvl="1" indent="-171450" fontAlgn="t">
              <a:lnSpc>
                <a:spcPct val="150000"/>
              </a:lnSpc>
              <a:buFont typeface="Wingdings" panose="05000000000000000000" pitchFamily="2" charset="2"/>
              <a:buChar char="q"/>
            </a:pPr>
            <a:endParaRPr lang="en-ZA" sz="1200" b="1" dirty="0">
              <a:solidFill>
                <a:srgbClr val="FF0000"/>
              </a:solidFill>
            </a:endParaRPr>
          </a:p>
          <a:p>
            <a:pPr marL="442912" lvl="1" indent="-171450" fontAlgn="t">
              <a:lnSpc>
                <a:spcPct val="150000"/>
              </a:lnSpc>
              <a:buFont typeface="Wingdings" panose="05000000000000000000" pitchFamily="2" charset="2"/>
              <a:buChar char="q"/>
            </a:pPr>
            <a:r>
              <a:rPr lang="en-ZA" sz="1200" b="1" dirty="0">
                <a:solidFill>
                  <a:srgbClr val="FF0000"/>
                </a:solidFill>
              </a:rPr>
              <a:t>RELATIVE HUMIDITY</a:t>
            </a:r>
          </a:p>
          <a:p>
            <a:pPr marL="450850" lvl="1" indent="-179388" fontAlgn="t">
              <a:lnSpc>
                <a:spcPct val="150000"/>
              </a:lnSpc>
              <a:buFont typeface="Wingdings" panose="05000000000000000000" pitchFamily="2" charset="2"/>
              <a:buChar char="§"/>
            </a:pPr>
            <a:r>
              <a:rPr lang="en-ZA" sz="1200" dirty="0">
                <a:solidFill>
                  <a:srgbClr val="00153E"/>
                </a:solidFill>
              </a:rPr>
              <a:t>Pristine sensor: RH dependence (≈ 293%)</a:t>
            </a:r>
          </a:p>
          <a:p>
            <a:pPr marL="450850" lvl="1" indent="-179388" fontAlgn="t">
              <a:lnSpc>
                <a:spcPct val="150000"/>
              </a:lnSpc>
              <a:buFont typeface="Wingdings" panose="05000000000000000000" pitchFamily="2" charset="2"/>
              <a:buChar char="§"/>
            </a:pPr>
            <a:r>
              <a:rPr lang="en-ZA" sz="1200" dirty="0">
                <a:solidFill>
                  <a:srgbClr val="00153E"/>
                </a:solidFill>
              </a:rPr>
              <a:t>Pd-loaded sensor: Tolerance (≈ 14%)</a:t>
            </a:r>
          </a:p>
          <a:p>
            <a:pPr marL="450850" lvl="1" indent="-179388" fontAlgn="t">
              <a:buFont typeface="Wingdings" panose="05000000000000000000" pitchFamily="2" charset="2"/>
              <a:buChar char="§"/>
            </a:pPr>
            <a:endParaRPr lang="en-ZA" sz="1200" dirty="0">
              <a:solidFill>
                <a:srgbClr val="00153E"/>
              </a:solidFill>
            </a:endParaRPr>
          </a:p>
          <a:p>
            <a:pPr marL="450850" lvl="1" indent="-179388" fontAlgn="t">
              <a:buFont typeface="Wingdings" panose="05000000000000000000" pitchFamily="2" charset="2"/>
              <a:buChar char="§"/>
            </a:pPr>
            <a:endParaRPr lang="en-ZA" sz="1200" dirty="0">
              <a:solidFill>
                <a:srgbClr val="00153E"/>
              </a:solidFill>
            </a:endParaRPr>
          </a:p>
        </p:txBody>
      </p:sp>
      <p:sp>
        <p:nvSpPr>
          <p:cNvPr id="7" name="TextBox 6">
            <a:extLst>
              <a:ext uri="{FF2B5EF4-FFF2-40B4-BE49-F238E27FC236}">
                <a16:creationId xmlns:a16="http://schemas.microsoft.com/office/drawing/2014/main" id="{1F9EC856-868B-A59B-314D-B217EEA70973}"/>
              </a:ext>
            </a:extLst>
          </p:cNvPr>
          <p:cNvSpPr txBox="1"/>
          <p:nvPr/>
        </p:nvSpPr>
        <p:spPr>
          <a:xfrm>
            <a:off x="5794395" y="811398"/>
            <a:ext cx="3312000" cy="1754326"/>
          </a:xfrm>
          <a:prstGeom prst="rect">
            <a:avLst/>
          </a:prstGeom>
          <a:solidFill>
            <a:schemeClr val="bg1"/>
          </a:solidFill>
        </p:spPr>
        <p:txBody>
          <a:bodyPr wrap="square" rtlCol="0">
            <a:spAutoFit/>
          </a:bodyPr>
          <a:lstStyle/>
          <a:p>
            <a:pPr marL="450850" marR="0" lvl="1" indent="-179388" algn="l" defTabSz="914400" rtl="0" eaLnBrk="1" fontAlgn="t" latinLnBrk="0" hangingPunct="1">
              <a:lnSpc>
                <a:spcPct val="150000"/>
              </a:lnSpc>
              <a:spcBef>
                <a:spcPts val="0"/>
              </a:spcBef>
              <a:spcAft>
                <a:spcPts val="0"/>
              </a:spcAft>
              <a:buClrTx/>
              <a:buSzTx/>
              <a:buFont typeface="Wingdings" panose="05000000000000000000" pitchFamily="2" charset="2"/>
              <a:buChar char="q"/>
              <a:tabLst/>
              <a:defRPr/>
            </a:pPr>
            <a:endParaRPr kumimoji="0" lang="en-ZA" sz="1200" b="1" i="0" u="none" strike="noStrike" kern="1200" cap="none" spc="0" normalizeH="0" baseline="0" noProof="0" dirty="0">
              <a:ln>
                <a:noFill/>
              </a:ln>
              <a:solidFill>
                <a:srgbClr val="FF0000"/>
              </a:solidFill>
              <a:effectLst/>
              <a:uLnTx/>
              <a:uFillTx/>
              <a:latin typeface="Arial"/>
              <a:ea typeface="+mn-ea"/>
              <a:cs typeface="+mn-cs"/>
            </a:endParaRPr>
          </a:p>
          <a:p>
            <a:pPr marL="450850" marR="0" lvl="1" indent="-179388" algn="l" defTabSz="914400" rtl="0" eaLnBrk="1" fontAlgn="t" latinLnBrk="0" hangingPunct="1">
              <a:lnSpc>
                <a:spcPct val="150000"/>
              </a:lnSpc>
              <a:spcBef>
                <a:spcPts val="0"/>
              </a:spcBef>
              <a:spcAft>
                <a:spcPts val="0"/>
              </a:spcAft>
              <a:buClrTx/>
              <a:buSzTx/>
              <a:buFont typeface="Wingdings" panose="05000000000000000000" pitchFamily="2" charset="2"/>
              <a:buChar char="q"/>
              <a:tabLst/>
              <a:defRPr/>
            </a:pPr>
            <a:r>
              <a:rPr kumimoji="0" lang="en-ZA" sz="1200" b="1" i="0" u="none" strike="noStrike" kern="1200" cap="none" spc="0" normalizeH="0" baseline="0" noProof="0" dirty="0">
                <a:ln>
                  <a:noFill/>
                </a:ln>
                <a:solidFill>
                  <a:srgbClr val="FF0000"/>
                </a:solidFill>
                <a:effectLst/>
                <a:uLnTx/>
                <a:uFillTx/>
                <a:latin typeface="Arial"/>
                <a:ea typeface="+mn-ea"/>
                <a:cs typeface="+mn-cs"/>
              </a:rPr>
              <a:t>STABILITY</a:t>
            </a:r>
          </a:p>
          <a:p>
            <a:pPr marL="450850" marR="0" lvl="1" indent="-179388" algn="l"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0153E"/>
                </a:solidFill>
                <a:effectLst/>
                <a:uLnTx/>
                <a:uFillTx/>
                <a:latin typeface="Arial"/>
                <a:ea typeface="+mn-ea"/>
                <a:cs typeface="+mn-cs"/>
              </a:rPr>
              <a:t>minor signal drift, gradual, degradation</a:t>
            </a:r>
          </a:p>
          <a:p>
            <a:pPr marL="450850" marR="0" lvl="1" indent="-179388" algn="l"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r>
              <a:rPr kumimoji="0" lang="en-ZA" sz="1200" b="0" i="0" u="none" strike="noStrike" kern="1200" cap="none" spc="0" normalizeH="0" baseline="0" noProof="0" dirty="0">
                <a:ln>
                  <a:noFill/>
                </a:ln>
                <a:solidFill>
                  <a:srgbClr val="00153E"/>
                </a:solidFill>
                <a:effectLst/>
                <a:uLnTx/>
                <a:uFillTx/>
                <a:latin typeface="Arial"/>
                <a:ea typeface="+mn-ea"/>
                <a:cs typeface="+mn-cs"/>
              </a:rPr>
              <a:t>≈17 %  over 60 days</a:t>
            </a:r>
            <a:endParaRPr lang="en-ZA" sz="1200" dirty="0">
              <a:solidFill>
                <a:srgbClr val="00153E"/>
              </a:solidFill>
              <a:latin typeface="Arial"/>
            </a:endParaRPr>
          </a:p>
          <a:p>
            <a:pPr marL="450850" marR="0" lvl="1" indent="-179388" algn="l"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endParaRPr kumimoji="0" lang="en-ZA" sz="1200" b="0" i="0" u="none" strike="noStrike" kern="1200" cap="none" spc="0" normalizeH="0" baseline="0" noProof="0" dirty="0">
              <a:ln>
                <a:noFill/>
              </a:ln>
              <a:solidFill>
                <a:srgbClr val="00153E"/>
              </a:solidFill>
              <a:effectLst/>
              <a:uLnTx/>
              <a:uFillTx/>
              <a:latin typeface="Arial"/>
              <a:ea typeface="+mn-ea"/>
              <a:cs typeface="+mn-cs"/>
            </a:endParaRPr>
          </a:p>
          <a:p>
            <a:pPr marL="450850" marR="0" lvl="1" indent="-179388" algn="l" defTabSz="914400" rtl="0" eaLnBrk="1" fontAlgn="t" latinLnBrk="0" hangingPunct="1">
              <a:lnSpc>
                <a:spcPct val="150000"/>
              </a:lnSpc>
              <a:spcBef>
                <a:spcPts val="0"/>
              </a:spcBef>
              <a:spcAft>
                <a:spcPts val="0"/>
              </a:spcAft>
              <a:buClrTx/>
              <a:buSzTx/>
              <a:buFont typeface="Wingdings" panose="05000000000000000000" pitchFamily="2" charset="2"/>
              <a:buChar char="§"/>
              <a:tabLst/>
              <a:defRPr/>
            </a:pPr>
            <a:endParaRPr kumimoji="0" lang="en-ZA" sz="1200" b="0" i="0" u="none" strike="noStrike" kern="1200" cap="none" spc="0" normalizeH="0" baseline="0" noProof="0" dirty="0">
              <a:ln>
                <a:noFill/>
              </a:ln>
              <a:solidFill>
                <a:srgbClr val="00153E"/>
              </a:solidFill>
              <a:effectLst/>
              <a:uLnTx/>
              <a:uFillTx/>
              <a:latin typeface="Arial"/>
              <a:ea typeface="+mn-ea"/>
              <a:cs typeface="+mn-cs"/>
            </a:endParaRPr>
          </a:p>
        </p:txBody>
      </p:sp>
    </p:spTree>
    <p:extLst>
      <p:ext uri="{BB962C8B-B14F-4D97-AF65-F5344CB8AC3E}">
        <p14:creationId xmlns:p14="http://schemas.microsoft.com/office/powerpoint/2010/main" val="419066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Office Theme">
  <a:themeElements>
    <a:clrScheme name="UFS Primary">
      <a:dk1>
        <a:sysClr val="windowText" lastClr="000000"/>
      </a:dk1>
      <a:lt1>
        <a:sysClr val="window" lastClr="FFFFFF"/>
      </a:lt1>
      <a:dk2>
        <a:srgbClr val="7F7F7F"/>
      </a:dk2>
      <a:lt2>
        <a:srgbClr val="FFFFFF"/>
      </a:lt2>
      <a:accent1>
        <a:srgbClr val="0F204B"/>
      </a:accent1>
      <a:accent2>
        <a:srgbClr val="A71930"/>
      </a:accent2>
      <a:accent3>
        <a:srgbClr val="00675A"/>
      </a:accent3>
      <a:accent4>
        <a:srgbClr val="490E6F"/>
      </a:accent4>
      <a:accent5>
        <a:srgbClr val="0039A7"/>
      </a:accent5>
      <a:accent6>
        <a:srgbClr val="EA8400"/>
      </a:accent6>
      <a:hlink>
        <a:srgbClr val="A7193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nguage xmlns="c6ec084a-b98f-4399-b421-8b05f7ba3a93">Afrikaans</Language>
    <lcf76f155ced4ddcb4097134ff3c332f xmlns="c6ec084a-b98f-4399-b421-8b05f7ba3a93">
      <Terms xmlns="http://schemas.microsoft.com/office/infopath/2007/PartnerControls"/>
    </lcf76f155ced4ddcb4097134ff3c332f>
    <Sort_x0020_order xmlns="c6ec084a-b98f-4399-b421-8b05f7ba3a93" xsi:nil="true"/>
    <TaxCatchAll xmlns="2e17b6d9-a30c-4ee1-b521-635a6477c378" xsi:nil="true"/>
    <Titel xmlns="c6ec084a-b98f-4399-b421-8b05f7ba3a9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55C5E6CDE09C4EB40A0C0482D2EF3D" ma:contentTypeVersion="87" ma:contentTypeDescription="Create a new document." ma:contentTypeScope="" ma:versionID="c53c0caca4d7a6c40af9adac960413c4">
  <xsd:schema xmlns:xsd="http://www.w3.org/2001/XMLSchema" xmlns:xs="http://www.w3.org/2001/XMLSchema" xmlns:p="http://schemas.microsoft.com/office/2006/metadata/properties" xmlns:ns2="2e17b6d9-a30c-4ee1-b521-635a6477c378" xmlns:ns3="c6ec084a-b98f-4399-b421-8b05f7ba3a93" targetNamespace="http://schemas.microsoft.com/office/2006/metadata/properties" ma:root="true" ma:fieldsID="b405cfe3ad021d077f2f58e1dba6333a" ns2:_="" ns3:_="">
    <xsd:import namespace="2e17b6d9-a30c-4ee1-b521-635a6477c378"/>
    <xsd:import namespace="c6ec084a-b98f-4399-b421-8b05f7ba3a93"/>
    <xsd:element name="properties">
      <xsd:complexType>
        <xsd:sequence>
          <xsd:element name="documentManagement">
            <xsd:complexType>
              <xsd:all>
                <xsd:element ref="ns2:_dlc_DocId" minOccurs="0"/>
                <xsd:element ref="ns2:_dlc_DocIdUrl" minOccurs="0"/>
                <xsd:element ref="ns2:_dlc_DocIdPersistId" minOccurs="0"/>
                <xsd:element ref="ns3:Sort_x0020_order" minOccurs="0"/>
                <xsd:element ref="ns3:Language" minOccurs="0"/>
                <xsd:element ref="ns3:Titel"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2:SharedWithUsers" minOccurs="0"/>
                <xsd:element ref="ns2:SharedWithDetail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7b6d9-a30c-4ee1-b521-635a6477c37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e105e2bf-d8c5-4182-a752-8d28c4832cec}" ma:internalName="TaxCatchAll" ma:showField="CatchAllData" ma:web="2e17b6d9-a30c-4ee1-b521-635a6477c37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ec084a-b98f-4399-b421-8b05f7ba3a93" elementFormDefault="qualified">
    <xsd:import namespace="http://schemas.microsoft.com/office/2006/documentManagement/types"/>
    <xsd:import namespace="http://schemas.microsoft.com/office/infopath/2007/PartnerControls"/>
    <xsd:element name="Sort_x0020_order" ma:index="11" nillable="true" ma:displayName="Sort Order" ma:internalName="Sort_x0020_order" ma:readOnly="false">
      <xsd:simpleType>
        <xsd:restriction base="dms:Text">
          <xsd:maxLength value="5"/>
        </xsd:restriction>
      </xsd:simpleType>
    </xsd:element>
    <xsd:element name="Language" ma:index="12" nillable="true" ma:displayName="Language" ma:default="Afrikaans" ma:format="Dropdown" ma:internalName="Language" ma:readOnly="false">
      <xsd:simpleType>
        <xsd:restriction base="dms:Choice">
          <xsd:enumeration value="Afrikaans"/>
          <xsd:enumeration value="Bilingual"/>
          <xsd:enumeration value="English"/>
        </xsd:restriction>
      </xsd:simpleType>
    </xsd:element>
    <xsd:element name="Titel" ma:index="13" nillable="true" ma:displayName="Titel" ma:internalName="Titel" ma:readOnly="false">
      <xsd:simpleType>
        <xsd:restriction base="dms:Text">
          <xsd:maxLength value="2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386c9f1-85a7-427c-99b8-c162cb69bdd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25697D6D-1B5A-4988-9666-F80176BE6470}">
  <ds:schemaRefs>
    <ds:schemaRef ds:uri="http://schemas.microsoft.com/sharepoint/v3/contenttype/forms"/>
  </ds:schemaRefs>
</ds:datastoreItem>
</file>

<file path=customXml/itemProps2.xml><?xml version="1.0" encoding="utf-8"?>
<ds:datastoreItem xmlns:ds="http://schemas.openxmlformats.org/officeDocument/2006/customXml" ds:itemID="{8CD0CB5D-79F7-42F2-928A-323D05DB585C}">
  <ds:schemaRefs>
    <ds:schemaRef ds:uri="http://www.w3.org/XML/1998/namespace"/>
    <ds:schemaRef ds:uri="http://purl.org/dc/dcmitype/"/>
    <ds:schemaRef ds:uri="2e17b6d9-a30c-4ee1-b521-635a6477c378"/>
    <ds:schemaRef ds:uri="c6ec084a-b98f-4399-b421-8b05f7ba3a93"/>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1E3974B-F80D-4854-8281-49B19D99B5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17b6d9-a30c-4ee1-b521-635a6477c378"/>
    <ds:schemaRef ds:uri="c6ec084a-b98f-4399-b421-8b05f7ba3a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075991F-C15B-4603-8C5C-3B6D18D7A2AA}">
  <ds:schemaRefs>
    <ds:schemaRef ds:uri="http://schemas.microsoft.com/sharepoint/events"/>
  </ds:schemaRefs>
</ds:datastoreItem>
</file>

<file path=docMetadata/LabelInfo.xml><?xml version="1.0" encoding="utf-8"?>
<clbl:labelList xmlns:clbl="http://schemas.microsoft.com/office/2020/mipLabelMetadata">
  <clbl:label id="{8efc1bb9-b90f-4a48-bf6c-ba0686193b80}" enabled="0" method="" siteId="{8efc1bb9-b90f-4a48-bf6c-ba0686193b80}" removed="1"/>
</clbl:labelList>
</file>

<file path=docProps/app.xml><?xml version="1.0" encoding="utf-8"?>
<Properties xmlns="http://schemas.openxmlformats.org/officeDocument/2006/extended-properties" xmlns:vt="http://schemas.openxmlformats.org/officeDocument/2006/docPropsVTypes">
  <TotalTime>7954</TotalTime>
  <Words>2985</Words>
  <Application>Microsoft Office PowerPoint</Application>
  <PresentationFormat>On-screen Show (16:9)</PresentationFormat>
  <Paragraphs>383</Paragraphs>
  <Slides>29</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29</vt:i4>
      </vt:variant>
    </vt:vector>
  </HeadingPairs>
  <TitlesOfParts>
    <vt:vector size="36" baseType="lpstr">
      <vt:lpstr>Aptos</vt:lpstr>
      <vt:lpstr>Arial</vt:lpstr>
      <vt:lpstr>Calibri</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dc:creator>
  <cp:lastModifiedBy>Zamaswazi Tshabalala</cp:lastModifiedBy>
  <cp:revision>111</cp:revision>
  <dcterms:created xsi:type="dcterms:W3CDTF">2020-01-27T07:13:27Z</dcterms:created>
  <dcterms:modified xsi:type="dcterms:W3CDTF">2026-07-09T08:08:57Z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0x0101004055C5E6CDE09C4EB40A0C0482D2EF3D</vt:lpwstr>
  </property>
</Properties>
</file>