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embeddedFontLst>
    <p:embeddedFont>
      <p:font typeface="Arimo" panose="020B0604020202090204" pitchFamily="34" charset="0"/>
      <p:regular r:id="rId32"/>
      <p:bold r:id="rId33"/>
      <p:italic r:id="rId34"/>
      <p:boldItalic r:id="rId35"/>
    </p:embeddedFont>
    <p:embeddedFont>
      <p:font typeface="DM Serif Text" pitchFamily="2" charset="0"/>
      <p:regular r:id="rId36"/>
      <p:italic r:id="rId37"/>
    </p:embeddedFont>
    <p:embeddedFont>
      <p:font typeface="Lato" panose="020F0502020204030203" pitchFamily="34" charset="0"/>
      <p:regular r:id="rId38"/>
      <p:bold r:id="rId39"/>
      <p:italic r:id="rId40"/>
      <p:boldItalic r:id="rId41"/>
    </p:embeddedFont>
    <p:embeddedFont>
      <p:font typeface="Lato Light" panose="020F0502020204030203" pitchFamily="34" charset="0"/>
      <p:regular r:id="rId42"/>
      <p:bold r:id="rId43"/>
      <p:italic r:id="rId44"/>
      <p:boldItalic r:id="rId45"/>
    </p:embeddedFont>
    <p:embeddedFont>
      <p:font typeface="Raleway" pitchFamily="2" charset="77"/>
      <p:regular r:id="rId46"/>
      <p:bold r:id="rId47"/>
      <p:italic r:id="rId48"/>
      <p:boldItalic r:id="rId49"/>
    </p:embeddedFont>
    <p:embeddedFont>
      <p:font typeface="Roboto" panose="02000000000000000000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ee417c32c0_1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ee417c32c0_1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ee417c32c0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ee417c32c0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ee417c32c0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3ee417c32c0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ef1d340b4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ef1d340b4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ee417c32c0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3ee417c32c0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f1bf571b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3f1bf571b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ee417c32c0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ee417c32c0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cc37e893c5e5d6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cc37e893c5e5d6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ee417c32c0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ee417c32c0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ee417c32c0_1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ee417c32c0_1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ee417c32c0_1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3ee417c32c0_1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6f20195b5b2ede0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6f20195b5b2ede0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ee417c32c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ee417c32c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3ef1d340b44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3ef1d340b44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ef1d340b44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3ef1d340b44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90665ade79931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190665ade79931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90665ade79931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190665ade79931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90665ade799313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190665ade799313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90665ade79931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190665ade799313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190665ade799313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190665ade799313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190665ade799313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190665ade799313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90665ade799313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190665ade799313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ee417c32c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ee417c32c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ee417c32c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ee417c32c0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ee417c32c0_1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ee417c32c0_1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ee417c32c0_1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ee417c32c0_1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ee417c32c0_1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3ee417c32c0_1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ee417c32c0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ee417c32c0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ee417c32c0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ee417c32c0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5100" y="1012438"/>
            <a:ext cx="6251100" cy="15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572000" y="3721563"/>
            <a:ext cx="38568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4608500"/>
            <a:ext cx="9144000" cy="53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8800388" y="-8450"/>
            <a:ext cx="13" cy="5152025"/>
            <a:chOff x="8800388" y="-8450"/>
            <a:chExt cx="13" cy="5152025"/>
          </a:xfrm>
        </p:grpSpPr>
        <p:cxnSp>
          <p:nvCxnSpPr>
            <p:cNvPr id="14" name="Google Shape;14;p2"/>
            <p:cNvCxnSpPr/>
            <p:nvPr/>
          </p:nvCxnSpPr>
          <p:spPr>
            <a:xfrm rot="10800000">
              <a:off x="8800400" y="-8450"/>
              <a:ext cx="0" cy="4616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 rot="10800000">
              <a:off x="8800388" y="4608975"/>
              <a:ext cx="0" cy="5346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" name="Google Shape;16;p2"/>
          <p:cNvGrpSpPr/>
          <p:nvPr/>
        </p:nvGrpSpPr>
        <p:grpSpPr>
          <a:xfrm>
            <a:off x="320975" y="4733475"/>
            <a:ext cx="394125" cy="271800"/>
            <a:chOff x="215225" y="4734875"/>
            <a:chExt cx="394125" cy="271800"/>
          </a:xfrm>
        </p:grpSpPr>
        <p:sp>
          <p:nvSpPr>
            <p:cNvPr id="17" name="Google Shape;17;p2"/>
            <p:cNvSpPr/>
            <p:nvPr/>
          </p:nvSpPr>
          <p:spPr>
            <a:xfrm>
              <a:off x="215225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37550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1"/>
          <p:cNvSpPr/>
          <p:nvPr/>
        </p:nvSpPr>
        <p:spPr>
          <a:xfrm>
            <a:off x="0" y="0"/>
            <a:ext cx="9144000" cy="398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11"/>
          <p:cNvGrpSpPr/>
          <p:nvPr/>
        </p:nvGrpSpPr>
        <p:grpSpPr>
          <a:xfrm rot="5400000">
            <a:off x="145975" y="1971996"/>
            <a:ext cx="394125" cy="271800"/>
            <a:chOff x="215225" y="4734875"/>
            <a:chExt cx="394125" cy="271800"/>
          </a:xfrm>
        </p:grpSpPr>
        <p:sp>
          <p:nvSpPr>
            <p:cNvPr id="113" name="Google Shape;113;p11"/>
            <p:cNvSpPr/>
            <p:nvPr/>
          </p:nvSpPr>
          <p:spPr>
            <a:xfrm>
              <a:off x="215225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337550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8800350" y="-25"/>
            <a:ext cx="600" cy="5152225"/>
            <a:chOff x="8803725" y="-25"/>
            <a:chExt cx="600" cy="5152225"/>
          </a:xfrm>
        </p:grpSpPr>
        <p:cxnSp>
          <p:nvCxnSpPr>
            <p:cNvPr id="116" name="Google Shape;116;p11"/>
            <p:cNvCxnSpPr/>
            <p:nvPr/>
          </p:nvCxnSpPr>
          <p:spPr>
            <a:xfrm rot="10800000">
              <a:off x="8803725" y="3979800"/>
              <a:ext cx="600" cy="1172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11"/>
            <p:cNvCxnSpPr/>
            <p:nvPr/>
          </p:nvCxnSpPr>
          <p:spPr>
            <a:xfrm rot="10800000">
              <a:off x="8804325" y="-25"/>
              <a:ext cx="0" cy="39786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8" name="Google Shape;118;p11"/>
          <p:cNvSpPr txBox="1">
            <a:spLocks noGrp="1"/>
          </p:cNvSpPr>
          <p:nvPr>
            <p:ph type="title" hasCustomPrompt="1"/>
          </p:nvPr>
        </p:nvSpPr>
        <p:spPr>
          <a:xfrm>
            <a:off x="1660950" y="1484200"/>
            <a:ext cx="5822100" cy="124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9" name="Google Shape;119;p11"/>
          <p:cNvSpPr txBox="1">
            <a:spLocks noGrp="1"/>
          </p:cNvSpPr>
          <p:nvPr>
            <p:ph type="subTitle" idx="1"/>
          </p:nvPr>
        </p:nvSpPr>
        <p:spPr>
          <a:xfrm>
            <a:off x="1660950" y="2731600"/>
            <a:ext cx="58221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77952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3" hasCustomPrompt="1"/>
          </p:nvPr>
        </p:nvSpPr>
        <p:spPr>
          <a:xfrm>
            <a:off x="720000" y="321284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4" hasCustomPrompt="1"/>
          </p:nvPr>
        </p:nvSpPr>
        <p:spPr>
          <a:xfrm>
            <a:off x="3419275" y="177952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5" hasCustomPrompt="1"/>
          </p:nvPr>
        </p:nvSpPr>
        <p:spPr>
          <a:xfrm>
            <a:off x="3419275" y="321284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6" hasCustomPrompt="1"/>
          </p:nvPr>
        </p:nvSpPr>
        <p:spPr>
          <a:xfrm>
            <a:off x="6118550" y="177952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7" hasCustomPrompt="1"/>
          </p:nvPr>
        </p:nvSpPr>
        <p:spPr>
          <a:xfrm>
            <a:off x="6118550" y="321284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"/>
          </p:nvPr>
        </p:nvSpPr>
        <p:spPr>
          <a:xfrm>
            <a:off x="720000" y="2227125"/>
            <a:ext cx="2305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8"/>
          </p:nvPr>
        </p:nvSpPr>
        <p:spPr>
          <a:xfrm>
            <a:off x="3419275" y="2227125"/>
            <a:ext cx="2305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9"/>
          </p:nvPr>
        </p:nvSpPr>
        <p:spPr>
          <a:xfrm>
            <a:off x="6118550" y="2227125"/>
            <a:ext cx="2305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13"/>
          </p:nvPr>
        </p:nvSpPr>
        <p:spPr>
          <a:xfrm>
            <a:off x="720000" y="3660450"/>
            <a:ext cx="2305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4"/>
          </p:nvPr>
        </p:nvSpPr>
        <p:spPr>
          <a:xfrm>
            <a:off x="3419275" y="3660450"/>
            <a:ext cx="2305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5"/>
          </p:nvPr>
        </p:nvSpPr>
        <p:spPr>
          <a:xfrm>
            <a:off x="6118550" y="3660450"/>
            <a:ext cx="2305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6" name="Google Shape;136;p13"/>
          <p:cNvSpPr/>
          <p:nvPr/>
        </p:nvSpPr>
        <p:spPr>
          <a:xfrm>
            <a:off x="8428900" y="75"/>
            <a:ext cx="7152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13"/>
          <p:cNvGrpSpPr/>
          <p:nvPr/>
        </p:nvGrpSpPr>
        <p:grpSpPr>
          <a:xfrm rot="5400000">
            <a:off x="8589425" y="4564550"/>
            <a:ext cx="394125" cy="271800"/>
            <a:chOff x="215225" y="4734875"/>
            <a:chExt cx="394125" cy="271800"/>
          </a:xfrm>
        </p:grpSpPr>
        <p:sp>
          <p:nvSpPr>
            <p:cNvPr id="138" name="Google Shape;138;p13"/>
            <p:cNvSpPr/>
            <p:nvPr/>
          </p:nvSpPr>
          <p:spPr>
            <a:xfrm>
              <a:off x="215225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337550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140;p13"/>
          <p:cNvGrpSpPr/>
          <p:nvPr/>
        </p:nvGrpSpPr>
        <p:grpSpPr>
          <a:xfrm>
            <a:off x="0" y="-8275"/>
            <a:ext cx="9152325" cy="5153700"/>
            <a:chOff x="0" y="-8275"/>
            <a:chExt cx="9152325" cy="5153700"/>
          </a:xfrm>
        </p:grpSpPr>
        <p:cxnSp>
          <p:nvCxnSpPr>
            <p:cNvPr id="141" name="Google Shape;141;p13"/>
            <p:cNvCxnSpPr/>
            <p:nvPr/>
          </p:nvCxnSpPr>
          <p:spPr>
            <a:xfrm>
              <a:off x="0" y="251525"/>
              <a:ext cx="8445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3"/>
            <p:cNvCxnSpPr/>
            <p:nvPr/>
          </p:nvCxnSpPr>
          <p:spPr>
            <a:xfrm>
              <a:off x="8428125" y="251525"/>
              <a:ext cx="7242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3"/>
            <p:cNvCxnSpPr/>
            <p:nvPr/>
          </p:nvCxnSpPr>
          <p:spPr>
            <a:xfrm rot="10800000">
              <a:off x="343300" y="-8275"/>
              <a:ext cx="0" cy="5153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4"/>
          <p:cNvSpPr/>
          <p:nvPr/>
        </p:nvSpPr>
        <p:spPr>
          <a:xfrm>
            <a:off x="0" y="2395100"/>
            <a:ext cx="9144000" cy="2757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147;p14"/>
          <p:cNvGrpSpPr/>
          <p:nvPr/>
        </p:nvGrpSpPr>
        <p:grpSpPr>
          <a:xfrm>
            <a:off x="4374938" y="4739233"/>
            <a:ext cx="394125" cy="271800"/>
            <a:chOff x="215225" y="4734875"/>
            <a:chExt cx="394125" cy="271800"/>
          </a:xfrm>
        </p:grpSpPr>
        <p:sp>
          <p:nvSpPr>
            <p:cNvPr id="148" name="Google Shape;148;p14"/>
            <p:cNvSpPr/>
            <p:nvPr/>
          </p:nvSpPr>
          <p:spPr>
            <a:xfrm>
              <a:off x="215225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337550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150;p14"/>
          <p:cNvGrpSpPr/>
          <p:nvPr/>
        </p:nvGrpSpPr>
        <p:grpSpPr>
          <a:xfrm>
            <a:off x="342700" y="-50"/>
            <a:ext cx="0" cy="5152250"/>
            <a:chOff x="8804325" y="-50"/>
            <a:chExt cx="0" cy="5152250"/>
          </a:xfrm>
        </p:grpSpPr>
        <p:cxnSp>
          <p:nvCxnSpPr>
            <p:cNvPr id="151" name="Google Shape;151;p14"/>
            <p:cNvCxnSpPr/>
            <p:nvPr/>
          </p:nvCxnSpPr>
          <p:spPr>
            <a:xfrm rot="10800000">
              <a:off x="8804325" y="2399100"/>
              <a:ext cx="0" cy="2753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4"/>
            <p:cNvCxnSpPr/>
            <p:nvPr/>
          </p:nvCxnSpPr>
          <p:spPr>
            <a:xfrm rot="10800000">
              <a:off x="8804325" y="-50"/>
              <a:ext cx="0" cy="240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3" name="Google Shape;153;p14"/>
          <p:cNvCxnSpPr/>
          <p:nvPr/>
        </p:nvCxnSpPr>
        <p:spPr>
          <a:xfrm>
            <a:off x="-286075" y="534000"/>
            <a:ext cx="9896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4" name="Google Shape;154;p14"/>
          <p:cNvSpPr txBox="1">
            <a:spLocks noGrp="1"/>
          </p:cNvSpPr>
          <p:nvPr>
            <p:ph type="title" hasCustomPrompt="1"/>
          </p:nvPr>
        </p:nvSpPr>
        <p:spPr>
          <a:xfrm>
            <a:off x="798388" y="2748375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14"/>
          <p:cNvSpPr txBox="1">
            <a:spLocks noGrp="1"/>
          </p:cNvSpPr>
          <p:nvPr>
            <p:ph type="subTitle" idx="1"/>
          </p:nvPr>
        </p:nvSpPr>
        <p:spPr>
          <a:xfrm>
            <a:off x="798388" y="3507297"/>
            <a:ext cx="34926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4"/>
          <p:cNvSpPr txBox="1">
            <a:spLocks noGrp="1"/>
          </p:cNvSpPr>
          <p:nvPr>
            <p:ph type="title" idx="2" hasCustomPrompt="1"/>
          </p:nvPr>
        </p:nvSpPr>
        <p:spPr>
          <a:xfrm>
            <a:off x="2825700" y="1037389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" name="Google Shape;157;p14"/>
          <p:cNvSpPr txBox="1">
            <a:spLocks noGrp="1"/>
          </p:cNvSpPr>
          <p:nvPr>
            <p:ph type="subTitle" idx="3"/>
          </p:nvPr>
        </p:nvSpPr>
        <p:spPr>
          <a:xfrm>
            <a:off x="2825700" y="1796301"/>
            <a:ext cx="34926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14"/>
          <p:cNvSpPr txBox="1">
            <a:spLocks noGrp="1"/>
          </p:cNvSpPr>
          <p:nvPr>
            <p:ph type="title" idx="4" hasCustomPrompt="1"/>
          </p:nvPr>
        </p:nvSpPr>
        <p:spPr>
          <a:xfrm>
            <a:off x="4853013" y="2748375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9" name="Google Shape;159;p14"/>
          <p:cNvSpPr txBox="1">
            <a:spLocks noGrp="1"/>
          </p:cNvSpPr>
          <p:nvPr>
            <p:ph type="subTitle" idx="5"/>
          </p:nvPr>
        </p:nvSpPr>
        <p:spPr>
          <a:xfrm>
            <a:off x="4853013" y="3507297"/>
            <a:ext cx="34926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5"/>
          <p:cNvSpPr txBox="1">
            <a:spLocks noGrp="1"/>
          </p:cNvSpPr>
          <p:nvPr>
            <p:ph type="title"/>
          </p:nvPr>
        </p:nvSpPr>
        <p:spPr>
          <a:xfrm>
            <a:off x="720000" y="823225"/>
            <a:ext cx="3123900" cy="61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5"/>
          <p:cNvSpPr txBox="1">
            <a:spLocks noGrp="1"/>
          </p:cNvSpPr>
          <p:nvPr>
            <p:ph type="subTitle" idx="1"/>
          </p:nvPr>
        </p:nvSpPr>
        <p:spPr>
          <a:xfrm>
            <a:off x="720000" y="1491175"/>
            <a:ext cx="31239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5"/>
          <p:cNvSpPr>
            <a:spLocks noGrp="1"/>
          </p:cNvSpPr>
          <p:nvPr>
            <p:ph type="pic" idx="2"/>
          </p:nvPr>
        </p:nvSpPr>
        <p:spPr>
          <a:xfrm>
            <a:off x="6212050" y="535000"/>
            <a:ext cx="2216700" cy="410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5"/>
          <p:cNvSpPr>
            <a:spLocks noGrp="1"/>
          </p:cNvSpPr>
          <p:nvPr>
            <p:ph type="pic" idx="3"/>
          </p:nvPr>
        </p:nvSpPr>
        <p:spPr>
          <a:xfrm>
            <a:off x="715100" y="2701800"/>
            <a:ext cx="2541000" cy="1937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15"/>
          <p:cNvSpPr>
            <a:spLocks noGrp="1"/>
          </p:cNvSpPr>
          <p:nvPr>
            <p:ph type="pic" idx="4"/>
          </p:nvPr>
        </p:nvSpPr>
        <p:spPr>
          <a:xfrm>
            <a:off x="3346050" y="2701775"/>
            <a:ext cx="2776200" cy="1937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15"/>
          <p:cNvSpPr>
            <a:spLocks noGrp="1"/>
          </p:cNvSpPr>
          <p:nvPr>
            <p:ph type="pic" idx="5"/>
          </p:nvPr>
        </p:nvSpPr>
        <p:spPr>
          <a:xfrm>
            <a:off x="4386900" y="535000"/>
            <a:ext cx="1735200" cy="2064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15"/>
          <p:cNvSpPr/>
          <p:nvPr/>
        </p:nvSpPr>
        <p:spPr>
          <a:xfrm>
            <a:off x="-125" y="-11925"/>
            <a:ext cx="9144000" cy="546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" name="Google Shape;169;p15"/>
          <p:cNvGrpSpPr/>
          <p:nvPr/>
        </p:nvGrpSpPr>
        <p:grpSpPr>
          <a:xfrm>
            <a:off x="4374800" y="123825"/>
            <a:ext cx="394125" cy="271800"/>
            <a:chOff x="215225" y="4734875"/>
            <a:chExt cx="394125" cy="271800"/>
          </a:xfrm>
        </p:grpSpPr>
        <p:sp>
          <p:nvSpPr>
            <p:cNvPr id="170" name="Google Shape;170;p15"/>
            <p:cNvSpPr/>
            <p:nvPr/>
          </p:nvSpPr>
          <p:spPr>
            <a:xfrm>
              <a:off x="215225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37550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172;p15"/>
          <p:cNvGrpSpPr/>
          <p:nvPr/>
        </p:nvGrpSpPr>
        <p:grpSpPr>
          <a:xfrm>
            <a:off x="0" y="-11550"/>
            <a:ext cx="9151800" cy="5156975"/>
            <a:chOff x="0" y="-11550"/>
            <a:chExt cx="9151800" cy="5156975"/>
          </a:xfrm>
        </p:grpSpPr>
        <p:cxnSp>
          <p:nvCxnSpPr>
            <p:cNvPr id="173" name="Google Shape;173;p15"/>
            <p:cNvCxnSpPr/>
            <p:nvPr/>
          </p:nvCxnSpPr>
          <p:spPr>
            <a:xfrm>
              <a:off x="0" y="4897525"/>
              <a:ext cx="9151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74" name="Google Shape;174;p15"/>
            <p:cNvGrpSpPr/>
            <p:nvPr/>
          </p:nvGrpSpPr>
          <p:grpSpPr>
            <a:xfrm>
              <a:off x="343300" y="-11550"/>
              <a:ext cx="0" cy="5156975"/>
              <a:chOff x="343300" y="-11550"/>
              <a:chExt cx="0" cy="5156975"/>
            </a:xfrm>
          </p:grpSpPr>
          <p:cxnSp>
            <p:nvCxnSpPr>
              <p:cNvPr id="175" name="Google Shape;175;p15"/>
              <p:cNvCxnSpPr/>
              <p:nvPr/>
            </p:nvCxnSpPr>
            <p:spPr>
              <a:xfrm rot="10800000">
                <a:off x="343300" y="533225"/>
                <a:ext cx="0" cy="4612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15"/>
              <p:cNvCxnSpPr/>
              <p:nvPr/>
            </p:nvCxnSpPr>
            <p:spPr>
              <a:xfrm rot="10800000">
                <a:off x="343300" y="-11550"/>
                <a:ext cx="0" cy="54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_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6"/>
          <p:cNvSpPr txBox="1">
            <a:spLocks noGrp="1"/>
          </p:cNvSpPr>
          <p:nvPr>
            <p:ph type="title"/>
          </p:nvPr>
        </p:nvSpPr>
        <p:spPr>
          <a:xfrm>
            <a:off x="887950" y="1339775"/>
            <a:ext cx="3309900" cy="1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6"/>
          <p:cNvSpPr txBox="1">
            <a:spLocks noGrp="1"/>
          </p:cNvSpPr>
          <p:nvPr>
            <p:ph type="subTitle" idx="1"/>
          </p:nvPr>
        </p:nvSpPr>
        <p:spPr>
          <a:xfrm>
            <a:off x="887950" y="2799325"/>
            <a:ext cx="33099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6"/>
          <p:cNvSpPr>
            <a:spLocks noGrp="1"/>
          </p:cNvSpPr>
          <p:nvPr>
            <p:ph type="pic" idx="2"/>
          </p:nvPr>
        </p:nvSpPr>
        <p:spPr>
          <a:xfrm>
            <a:off x="5005812" y="820425"/>
            <a:ext cx="3250200" cy="3502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16"/>
          <p:cNvSpPr/>
          <p:nvPr/>
        </p:nvSpPr>
        <p:spPr>
          <a:xfrm>
            <a:off x="-125" y="-11925"/>
            <a:ext cx="9144000" cy="546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" name="Google Shape;183;p16"/>
          <p:cNvGrpSpPr/>
          <p:nvPr/>
        </p:nvGrpSpPr>
        <p:grpSpPr>
          <a:xfrm>
            <a:off x="343050" y="-14925"/>
            <a:ext cx="0" cy="5158500"/>
            <a:chOff x="343050" y="-14925"/>
            <a:chExt cx="0" cy="5158500"/>
          </a:xfrm>
        </p:grpSpPr>
        <p:cxnSp>
          <p:nvCxnSpPr>
            <p:cNvPr id="184" name="Google Shape;184;p16"/>
            <p:cNvCxnSpPr/>
            <p:nvPr/>
          </p:nvCxnSpPr>
          <p:spPr>
            <a:xfrm rot="10800000">
              <a:off x="343050" y="533475"/>
              <a:ext cx="0" cy="46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6"/>
            <p:cNvCxnSpPr/>
            <p:nvPr/>
          </p:nvCxnSpPr>
          <p:spPr>
            <a:xfrm rot="10800000">
              <a:off x="343050" y="-14925"/>
              <a:ext cx="0" cy="549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6" name="Google Shape;186;p16"/>
          <p:cNvGrpSpPr/>
          <p:nvPr/>
        </p:nvGrpSpPr>
        <p:grpSpPr>
          <a:xfrm>
            <a:off x="8603888" y="123825"/>
            <a:ext cx="394125" cy="271800"/>
            <a:chOff x="215225" y="4734875"/>
            <a:chExt cx="394125" cy="271800"/>
          </a:xfrm>
        </p:grpSpPr>
        <p:sp>
          <p:nvSpPr>
            <p:cNvPr id="187" name="Google Shape;187;p16"/>
            <p:cNvSpPr/>
            <p:nvPr/>
          </p:nvSpPr>
          <p:spPr>
            <a:xfrm>
              <a:off x="215225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337550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BODY_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6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93" name="Google Shape;193;p17"/>
          <p:cNvSpPr/>
          <p:nvPr/>
        </p:nvSpPr>
        <p:spPr>
          <a:xfrm flipH="1">
            <a:off x="1926" y="75"/>
            <a:ext cx="7152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" name="Google Shape;194;p17"/>
          <p:cNvGrpSpPr/>
          <p:nvPr/>
        </p:nvGrpSpPr>
        <p:grpSpPr>
          <a:xfrm rot="-5400000" flipH="1">
            <a:off x="162316" y="595490"/>
            <a:ext cx="394125" cy="271746"/>
            <a:chOff x="215225" y="4734875"/>
            <a:chExt cx="394125" cy="271800"/>
          </a:xfrm>
        </p:grpSpPr>
        <p:sp>
          <p:nvSpPr>
            <p:cNvPr id="195" name="Google Shape;195;p17"/>
            <p:cNvSpPr/>
            <p:nvPr/>
          </p:nvSpPr>
          <p:spPr>
            <a:xfrm>
              <a:off x="215225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7"/>
            <p:cNvSpPr/>
            <p:nvPr/>
          </p:nvSpPr>
          <p:spPr>
            <a:xfrm>
              <a:off x="337550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17"/>
          <p:cNvGrpSpPr/>
          <p:nvPr/>
        </p:nvGrpSpPr>
        <p:grpSpPr>
          <a:xfrm>
            <a:off x="973" y="-8375"/>
            <a:ext cx="9143739" cy="5152800"/>
            <a:chOff x="973" y="-8375"/>
            <a:chExt cx="9143739" cy="5152800"/>
          </a:xfrm>
        </p:grpSpPr>
        <p:cxnSp>
          <p:nvCxnSpPr>
            <p:cNvPr id="198" name="Google Shape;198;p17"/>
            <p:cNvCxnSpPr/>
            <p:nvPr/>
          </p:nvCxnSpPr>
          <p:spPr>
            <a:xfrm rot="10800000">
              <a:off x="700912" y="4890750"/>
              <a:ext cx="8443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7"/>
            <p:cNvCxnSpPr/>
            <p:nvPr/>
          </p:nvCxnSpPr>
          <p:spPr>
            <a:xfrm rot="10800000">
              <a:off x="973" y="4890750"/>
              <a:ext cx="717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7"/>
            <p:cNvCxnSpPr/>
            <p:nvPr/>
          </p:nvCxnSpPr>
          <p:spPr>
            <a:xfrm rot="10800000">
              <a:off x="8800950" y="-8375"/>
              <a:ext cx="0" cy="5152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8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>
            <a:off x="715100" y="1137550"/>
            <a:ext cx="7704000" cy="9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subTitle" idx="2"/>
          </p:nvPr>
        </p:nvSpPr>
        <p:spPr>
          <a:xfrm>
            <a:off x="715100" y="2135050"/>
            <a:ext cx="77040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>
            <a:off x="715100" y="3611160"/>
            <a:ext cx="7704000" cy="9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8"/>
          <p:cNvSpPr/>
          <p:nvPr/>
        </p:nvSpPr>
        <p:spPr>
          <a:xfrm>
            <a:off x="8428900" y="75"/>
            <a:ext cx="7152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" name="Google Shape;208;p18"/>
          <p:cNvGrpSpPr/>
          <p:nvPr/>
        </p:nvGrpSpPr>
        <p:grpSpPr>
          <a:xfrm rot="5400000">
            <a:off x="8589425" y="4564550"/>
            <a:ext cx="394125" cy="271800"/>
            <a:chOff x="215225" y="4734875"/>
            <a:chExt cx="394125" cy="271800"/>
          </a:xfrm>
        </p:grpSpPr>
        <p:sp>
          <p:nvSpPr>
            <p:cNvPr id="209" name="Google Shape;209;p18"/>
            <p:cNvSpPr/>
            <p:nvPr/>
          </p:nvSpPr>
          <p:spPr>
            <a:xfrm>
              <a:off x="215225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8"/>
            <p:cNvSpPr/>
            <p:nvPr/>
          </p:nvSpPr>
          <p:spPr>
            <a:xfrm>
              <a:off x="337550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" name="Google Shape;211;p18"/>
          <p:cNvGrpSpPr/>
          <p:nvPr/>
        </p:nvGrpSpPr>
        <p:grpSpPr>
          <a:xfrm>
            <a:off x="0" y="-8275"/>
            <a:ext cx="9152325" cy="5153700"/>
            <a:chOff x="0" y="-8275"/>
            <a:chExt cx="9152325" cy="5153700"/>
          </a:xfrm>
        </p:grpSpPr>
        <p:cxnSp>
          <p:nvCxnSpPr>
            <p:cNvPr id="212" name="Google Shape;212;p18"/>
            <p:cNvCxnSpPr/>
            <p:nvPr/>
          </p:nvCxnSpPr>
          <p:spPr>
            <a:xfrm>
              <a:off x="0" y="251525"/>
              <a:ext cx="8445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18"/>
            <p:cNvCxnSpPr/>
            <p:nvPr/>
          </p:nvCxnSpPr>
          <p:spPr>
            <a:xfrm>
              <a:off x="8428125" y="251525"/>
              <a:ext cx="7242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8"/>
            <p:cNvCxnSpPr/>
            <p:nvPr/>
          </p:nvCxnSpPr>
          <p:spPr>
            <a:xfrm rot="10800000">
              <a:off x="343300" y="-8275"/>
              <a:ext cx="0" cy="5153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9"/>
          <p:cNvSpPr txBox="1">
            <a:spLocks noGrp="1"/>
          </p:cNvSpPr>
          <p:nvPr>
            <p:ph type="subTitle" idx="1"/>
          </p:nvPr>
        </p:nvSpPr>
        <p:spPr>
          <a:xfrm>
            <a:off x="824075" y="2421750"/>
            <a:ext cx="2243400" cy="17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2"/>
          </p:nvPr>
        </p:nvSpPr>
        <p:spPr>
          <a:xfrm>
            <a:off x="3450365" y="2421750"/>
            <a:ext cx="2243400" cy="17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subTitle" idx="3"/>
          </p:nvPr>
        </p:nvSpPr>
        <p:spPr>
          <a:xfrm>
            <a:off x="6076661" y="2421750"/>
            <a:ext cx="2243400" cy="17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4"/>
          </p:nvPr>
        </p:nvSpPr>
        <p:spPr>
          <a:xfrm>
            <a:off x="824075" y="1806675"/>
            <a:ext cx="2243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subTitle" idx="5"/>
          </p:nvPr>
        </p:nvSpPr>
        <p:spPr>
          <a:xfrm>
            <a:off x="3450368" y="1806676"/>
            <a:ext cx="2243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6"/>
          </p:nvPr>
        </p:nvSpPr>
        <p:spPr>
          <a:xfrm>
            <a:off x="6076661" y="1806675"/>
            <a:ext cx="2243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4" name="Google Shape;224;p19"/>
          <p:cNvSpPr/>
          <p:nvPr/>
        </p:nvSpPr>
        <p:spPr>
          <a:xfrm>
            <a:off x="-125" y="-11925"/>
            <a:ext cx="9144000" cy="546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" name="Google Shape;225;p19"/>
          <p:cNvGrpSpPr/>
          <p:nvPr/>
        </p:nvGrpSpPr>
        <p:grpSpPr>
          <a:xfrm>
            <a:off x="4374800" y="123825"/>
            <a:ext cx="394125" cy="271800"/>
            <a:chOff x="215225" y="4734875"/>
            <a:chExt cx="394125" cy="271800"/>
          </a:xfrm>
        </p:grpSpPr>
        <p:sp>
          <p:nvSpPr>
            <p:cNvPr id="226" name="Google Shape;226;p19"/>
            <p:cNvSpPr/>
            <p:nvPr/>
          </p:nvSpPr>
          <p:spPr>
            <a:xfrm>
              <a:off x="215225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9"/>
            <p:cNvSpPr/>
            <p:nvPr/>
          </p:nvSpPr>
          <p:spPr>
            <a:xfrm>
              <a:off x="337550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19"/>
          <p:cNvGrpSpPr/>
          <p:nvPr/>
        </p:nvGrpSpPr>
        <p:grpSpPr>
          <a:xfrm>
            <a:off x="0" y="-11550"/>
            <a:ext cx="9151800" cy="5156975"/>
            <a:chOff x="0" y="-11550"/>
            <a:chExt cx="9151800" cy="5156975"/>
          </a:xfrm>
        </p:grpSpPr>
        <p:cxnSp>
          <p:nvCxnSpPr>
            <p:cNvPr id="229" name="Google Shape;229;p19"/>
            <p:cNvCxnSpPr/>
            <p:nvPr/>
          </p:nvCxnSpPr>
          <p:spPr>
            <a:xfrm>
              <a:off x="0" y="4897525"/>
              <a:ext cx="9151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30" name="Google Shape;230;p19"/>
            <p:cNvGrpSpPr/>
            <p:nvPr/>
          </p:nvGrpSpPr>
          <p:grpSpPr>
            <a:xfrm>
              <a:off x="343300" y="-11550"/>
              <a:ext cx="0" cy="5156975"/>
              <a:chOff x="343300" y="-11550"/>
              <a:chExt cx="0" cy="5156975"/>
            </a:xfrm>
          </p:grpSpPr>
          <p:cxnSp>
            <p:nvCxnSpPr>
              <p:cNvPr id="231" name="Google Shape;231;p19"/>
              <p:cNvCxnSpPr/>
              <p:nvPr/>
            </p:nvCxnSpPr>
            <p:spPr>
              <a:xfrm rot="10800000">
                <a:off x="343300" y="533225"/>
                <a:ext cx="0" cy="4612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19"/>
              <p:cNvCxnSpPr/>
              <p:nvPr/>
            </p:nvCxnSpPr>
            <p:spPr>
              <a:xfrm rot="10800000">
                <a:off x="343300" y="-11550"/>
                <a:ext cx="0" cy="54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0"/>
          <p:cNvSpPr txBox="1">
            <a:spLocks noGrp="1"/>
          </p:cNvSpPr>
          <p:nvPr>
            <p:ph type="subTitle" idx="1"/>
          </p:nvPr>
        </p:nvSpPr>
        <p:spPr>
          <a:xfrm>
            <a:off x="1163725" y="1230275"/>
            <a:ext cx="2967000" cy="52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37" name="Google Shape;237;p20"/>
          <p:cNvSpPr txBox="1">
            <a:spLocks noGrp="1"/>
          </p:cNvSpPr>
          <p:nvPr>
            <p:ph type="subTitle" idx="2"/>
          </p:nvPr>
        </p:nvSpPr>
        <p:spPr>
          <a:xfrm>
            <a:off x="1163726" y="1756175"/>
            <a:ext cx="2967000" cy="102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0"/>
          <p:cNvSpPr txBox="1">
            <a:spLocks noGrp="1"/>
          </p:cNvSpPr>
          <p:nvPr>
            <p:ph type="subTitle" idx="3"/>
          </p:nvPr>
        </p:nvSpPr>
        <p:spPr>
          <a:xfrm>
            <a:off x="5013252" y="1756175"/>
            <a:ext cx="2967000" cy="102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0"/>
          <p:cNvSpPr txBox="1">
            <a:spLocks noGrp="1"/>
          </p:cNvSpPr>
          <p:nvPr>
            <p:ph type="subTitle" idx="4"/>
          </p:nvPr>
        </p:nvSpPr>
        <p:spPr>
          <a:xfrm>
            <a:off x="1163726" y="3504500"/>
            <a:ext cx="2967000" cy="102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subTitle" idx="5"/>
          </p:nvPr>
        </p:nvSpPr>
        <p:spPr>
          <a:xfrm>
            <a:off x="5013252" y="3504500"/>
            <a:ext cx="2967000" cy="102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0"/>
          <p:cNvSpPr txBox="1">
            <a:spLocks noGrp="1"/>
          </p:cNvSpPr>
          <p:nvPr>
            <p:ph type="subTitle" idx="6"/>
          </p:nvPr>
        </p:nvSpPr>
        <p:spPr>
          <a:xfrm>
            <a:off x="1163725" y="2978600"/>
            <a:ext cx="2967000" cy="52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42" name="Google Shape;242;p20"/>
          <p:cNvSpPr txBox="1">
            <a:spLocks noGrp="1"/>
          </p:cNvSpPr>
          <p:nvPr>
            <p:ph type="subTitle" idx="7"/>
          </p:nvPr>
        </p:nvSpPr>
        <p:spPr>
          <a:xfrm>
            <a:off x="5013250" y="1230275"/>
            <a:ext cx="2967000" cy="52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43" name="Google Shape;243;p20"/>
          <p:cNvSpPr txBox="1">
            <a:spLocks noGrp="1"/>
          </p:cNvSpPr>
          <p:nvPr>
            <p:ph type="subTitle" idx="8"/>
          </p:nvPr>
        </p:nvSpPr>
        <p:spPr>
          <a:xfrm>
            <a:off x="5013250" y="2978600"/>
            <a:ext cx="2967000" cy="52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44" name="Google Shape;244;p20"/>
          <p:cNvSpPr/>
          <p:nvPr/>
        </p:nvSpPr>
        <p:spPr>
          <a:xfrm>
            <a:off x="8428900" y="75"/>
            <a:ext cx="7152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5" name="Google Shape;245;p20"/>
          <p:cNvGrpSpPr/>
          <p:nvPr/>
        </p:nvGrpSpPr>
        <p:grpSpPr>
          <a:xfrm rot="5400000">
            <a:off x="8589425" y="202025"/>
            <a:ext cx="394125" cy="271800"/>
            <a:chOff x="215225" y="4734875"/>
            <a:chExt cx="394125" cy="271800"/>
          </a:xfrm>
        </p:grpSpPr>
        <p:sp>
          <p:nvSpPr>
            <p:cNvPr id="246" name="Google Shape;246;p20"/>
            <p:cNvSpPr/>
            <p:nvPr/>
          </p:nvSpPr>
          <p:spPr>
            <a:xfrm>
              <a:off x="215225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0"/>
            <p:cNvSpPr/>
            <p:nvPr/>
          </p:nvSpPr>
          <p:spPr>
            <a:xfrm>
              <a:off x="337550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248;p20"/>
          <p:cNvGrpSpPr/>
          <p:nvPr/>
        </p:nvGrpSpPr>
        <p:grpSpPr>
          <a:xfrm>
            <a:off x="0" y="-8275"/>
            <a:ext cx="9201825" cy="5153700"/>
            <a:chOff x="0" y="-8275"/>
            <a:chExt cx="9201825" cy="5153700"/>
          </a:xfrm>
        </p:grpSpPr>
        <p:grpSp>
          <p:nvGrpSpPr>
            <p:cNvPr id="249" name="Google Shape;249;p20"/>
            <p:cNvGrpSpPr/>
            <p:nvPr/>
          </p:nvGrpSpPr>
          <p:grpSpPr>
            <a:xfrm>
              <a:off x="0" y="4897525"/>
              <a:ext cx="9201825" cy="0"/>
              <a:chOff x="0" y="4897525"/>
              <a:chExt cx="9201825" cy="0"/>
            </a:xfrm>
          </p:grpSpPr>
          <p:cxnSp>
            <p:nvCxnSpPr>
              <p:cNvPr id="250" name="Google Shape;250;p20"/>
              <p:cNvCxnSpPr/>
              <p:nvPr/>
            </p:nvCxnSpPr>
            <p:spPr>
              <a:xfrm>
                <a:off x="0" y="4897525"/>
                <a:ext cx="8445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20"/>
              <p:cNvCxnSpPr/>
              <p:nvPr/>
            </p:nvCxnSpPr>
            <p:spPr>
              <a:xfrm>
                <a:off x="8428125" y="4897525"/>
                <a:ext cx="773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52" name="Google Shape;252;p20"/>
            <p:cNvCxnSpPr/>
            <p:nvPr/>
          </p:nvCxnSpPr>
          <p:spPr>
            <a:xfrm rot="10800000">
              <a:off x="343300" y="-8275"/>
              <a:ext cx="0" cy="5153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/>
          <p:nvPr/>
        </p:nvSpPr>
        <p:spPr>
          <a:xfrm>
            <a:off x="0" y="1478750"/>
            <a:ext cx="9144000" cy="3665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320975" y="4739233"/>
            <a:ext cx="394125" cy="271800"/>
            <a:chOff x="215225" y="4734875"/>
            <a:chExt cx="394125" cy="271800"/>
          </a:xfrm>
        </p:grpSpPr>
        <p:sp>
          <p:nvSpPr>
            <p:cNvPr id="23" name="Google Shape;23;p3"/>
            <p:cNvSpPr/>
            <p:nvPr/>
          </p:nvSpPr>
          <p:spPr>
            <a:xfrm>
              <a:off x="215225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37550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3"/>
          <p:cNvGrpSpPr/>
          <p:nvPr/>
        </p:nvGrpSpPr>
        <p:grpSpPr>
          <a:xfrm>
            <a:off x="8800950" y="-75"/>
            <a:ext cx="0" cy="5152275"/>
            <a:chOff x="8804325" y="-75"/>
            <a:chExt cx="0" cy="5152275"/>
          </a:xfrm>
        </p:grpSpPr>
        <p:cxnSp>
          <p:nvCxnSpPr>
            <p:cNvPr id="26" name="Google Shape;26;p3"/>
            <p:cNvCxnSpPr/>
            <p:nvPr/>
          </p:nvCxnSpPr>
          <p:spPr>
            <a:xfrm rot="10800000">
              <a:off x="8804325" y="1477500"/>
              <a:ext cx="0" cy="3674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 rot="10800000">
              <a:off x="8804325" y="-75"/>
              <a:ext cx="0" cy="1479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4485400" y="1809175"/>
            <a:ext cx="39435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535000"/>
            <a:ext cx="1117500" cy="9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1"/>
          <p:cNvSpPr txBox="1">
            <a:spLocks noGrp="1"/>
          </p:cNvSpPr>
          <p:nvPr>
            <p:ph type="subTitle" idx="1"/>
          </p:nvPr>
        </p:nvSpPr>
        <p:spPr>
          <a:xfrm>
            <a:off x="720000" y="1756186"/>
            <a:ext cx="19860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1"/>
          <p:cNvSpPr txBox="1">
            <a:spLocks noGrp="1"/>
          </p:cNvSpPr>
          <p:nvPr>
            <p:ph type="subTitle" idx="2"/>
          </p:nvPr>
        </p:nvSpPr>
        <p:spPr>
          <a:xfrm>
            <a:off x="3579000" y="1756186"/>
            <a:ext cx="19860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1"/>
          <p:cNvSpPr txBox="1">
            <a:spLocks noGrp="1"/>
          </p:cNvSpPr>
          <p:nvPr>
            <p:ph type="subTitle" idx="3"/>
          </p:nvPr>
        </p:nvSpPr>
        <p:spPr>
          <a:xfrm>
            <a:off x="720000" y="3504500"/>
            <a:ext cx="19938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1"/>
          <p:cNvSpPr txBox="1">
            <a:spLocks noGrp="1"/>
          </p:cNvSpPr>
          <p:nvPr>
            <p:ph type="subTitle" idx="4"/>
          </p:nvPr>
        </p:nvSpPr>
        <p:spPr>
          <a:xfrm>
            <a:off x="3579000" y="3504500"/>
            <a:ext cx="19782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1"/>
          <p:cNvSpPr txBox="1">
            <a:spLocks noGrp="1"/>
          </p:cNvSpPr>
          <p:nvPr>
            <p:ph type="subTitle" idx="5"/>
          </p:nvPr>
        </p:nvSpPr>
        <p:spPr>
          <a:xfrm>
            <a:off x="6437997" y="1756186"/>
            <a:ext cx="19860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1"/>
          <p:cNvSpPr txBox="1">
            <a:spLocks noGrp="1"/>
          </p:cNvSpPr>
          <p:nvPr>
            <p:ph type="subTitle" idx="6"/>
          </p:nvPr>
        </p:nvSpPr>
        <p:spPr>
          <a:xfrm>
            <a:off x="6438000" y="3504500"/>
            <a:ext cx="19860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subTitle" idx="7"/>
          </p:nvPr>
        </p:nvSpPr>
        <p:spPr>
          <a:xfrm>
            <a:off x="723900" y="1230275"/>
            <a:ext cx="1986000" cy="52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subTitle" idx="8"/>
          </p:nvPr>
        </p:nvSpPr>
        <p:spPr>
          <a:xfrm>
            <a:off x="3582900" y="1230275"/>
            <a:ext cx="1986000" cy="52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subTitle" idx="9"/>
          </p:nvPr>
        </p:nvSpPr>
        <p:spPr>
          <a:xfrm>
            <a:off x="6441900" y="1230275"/>
            <a:ext cx="1986000" cy="52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subTitle" idx="13"/>
          </p:nvPr>
        </p:nvSpPr>
        <p:spPr>
          <a:xfrm>
            <a:off x="723900" y="2978600"/>
            <a:ext cx="1986000" cy="52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66" name="Google Shape;266;p21"/>
          <p:cNvSpPr txBox="1">
            <a:spLocks noGrp="1"/>
          </p:cNvSpPr>
          <p:nvPr>
            <p:ph type="subTitle" idx="14"/>
          </p:nvPr>
        </p:nvSpPr>
        <p:spPr>
          <a:xfrm>
            <a:off x="3582900" y="2978600"/>
            <a:ext cx="1986000" cy="52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67" name="Google Shape;267;p21"/>
          <p:cNvSpPr txBox="1">
            <a:spLocks noGrp="1"/>
          </p:cNvSpPr>
          <p:nvPr>
            <p:ph type="subTitle" idx="15"/>
          </p:nvPr>
        </p:nvSpPr>
        <p:spPr>
          <a:xfrm>
            <a:off x="6441900" y="2978600"/>
            <a:ext cx="1986000" cy="52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68" name="Google Shape;268;p21"/>
          <p:cNvSpPr/>
          <p:nvPr/>
        </p:nvSpPr>
        <p:spPr>
          <a:xfrm>
            <a:off x="0" y="4608500"/>
            <a:ext cx="9144000" cy="53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9" name="Google Shape;269;p21"/>
          <p:cNvGrpSpPr/>
          <p:nvPr/>
        </p:nvGrpSpPr>
        <p:grpSpPr>
          <a:xfrm>
            <a:off x="4374925" y="4740200"/>
            <a:ext cx="394125" cy="271800"/>
            <a:chOff x="215225" y="4734875"/>
            <a:chExt cx="394125" cy="271800"/>
          </a:xfrm>
        </p:grpSpPr>
        <p:sp>
          <p:nvSpPr>
            <p:cNvPr id="270" name="Google Shape;270;p21"/>
            <p:cNvSpPr/>
            <p:nvPr/>
          </p:nvSpPr>
          <p:spPr>
            <a:xfrm>
              <a:off x="215225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1"/>
            <p:cNvSpPr/>
            <p:nvPr/>
          </p:nvSpPr>
          <p:spPr>
            <a:xfrm>
              <a:off x="337550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272;p21"/>
          <p:cNvGrpSpPr/>
          <p:nvPr/>
        </p:nvGrpSpPr>
        <p:grpSpPr>
          <a:xfrm>
            <a:off x="-6303" y="-673"/>
            <a:ext cx="9170700" cy="5161600"/>
            <a:chOff x="-6303" y="-673"/>
            <a:chExt cx="9170700" cy="5161600"/>
          </a:xfrm>
        </p:grpSpPr>
        <p:grpSp>
          <p:nvGrpSpPr>
            <p:cNvPr id="273" name="Google Shape;273;p21"/>
            <p:cNvGrpSpPr/>
            <p:nvPr/>
          </p:nvGrpSpPr>
          <p:grpSpPr>
            <a:xfrm>
              <a:off x="8800938" y="-673"/>
              <a:ext cx="13" cy="5161600"/>
              <a:chOff x="8800938" y="-18025"/>
              <a:chExt cx="13" cy="5161600"/>
            </a:xfrm>
          </p:grpSpPr>
          <p:cxnSp>
            <p:nvCxnSpPr>
              <p:cNvPr id="274" name="Google Shape;274;p21"/>
              <p:cNvCxnSpPr/>
              <p:nvPr/>
            </p:nvCxnSpPr>
            <p:spPr>
              <a:xfrm rot="10800000">
                <a:off x="8800950" y="-18025"/>
                <a:ext cx="0" cy="4615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21"/>
              <p:cNvCxnSpPr/>
              <p:nvPr/>
            </p:nvCxnSpPr>
            <p:spPr>
              <a:xfrm rot="10800000">
                <a:off x="8800938" y="4590975"/>
                <a:ext cx="0" cy="552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76" name="Google Shape;276;p21"/>
            <p:cNvCxnSpPr/>
            <p:nvPr/>
          </p:nvCxnSpPr>
          <p:spPr>
            <a:xfrm>
              <a:off x="-6303" y="251525"/>
              <a:ext cx="9170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22"/>
          <p:cNvSpPr/>
          <p:nvPr/>
        </p:nvSpPr>
        <p:spPr>
          <a:xfrm>
            <a:off x="0" y="4608500"/>
            <a:ext cx="9144000" cy="53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1" name="Google Shape;281;p22"/>
          <p:cNvGrpSpPr/>
          <p:nvPr/>
        </p:nvGrpSpPr>
        <p:grpSpPr>
          <a:xfrm>
            <a:off x="4374925" y="4740200"/>
            <a:ext cx="394125" cy="271800"/>
            <a:chOff x="215225" y="4734875"/>
            <a:chExt cx="394125" cy="271800"/>
          </a:xfrm>
        </p:grpSpPr>
        <p:sp>
          <p:nvSpPr>
            <p:cNvPr id="282" name="Google Shape;282;p22"/>
            <p:cNvSpPr/>
            <p:nvPr/>
          </p:nvSpPr>
          <p:spPr>
            <a:xfrm>
              <a:off x="215225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2"/>
            <p:cNvSpPr/>
            <p:nvPr/>
          </p:nvSpPr>
          <p:spPr>
            <a:xfrm>
              <a:off x="337550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" name="Google Shape;284;p22"/>
          <p:cNvGrpSpPr/>
          <p:nvPr/>
        </p:nvGrpSpPr>
        <p:grpSpPr>
          <a:xfrm>
            <a:off x="-6303" y="-673"/>
            <a:ext cx="9170700" cy="5161600"/>
            <a:chOff x="-6303" y="-673"/>
            <a:chExt cx="9170700" cy="5161600"/>
          </a:xfrm>
        </p:grpSpPr>
        <p:grpSp>
          <p:nvGrpSpPr>
            <p:cNvPr id="285" name="Google Shape;285;p22"/>
            <p:cNvGrpSpPr/>
            <p:nvPr/>
          </p:nvGrpSpPr>
          <p:grpSpPr>
            <a:xfrm>
              <a:off x="8800938" y="-673"/>
              <a:ext cx="13" cy="5161600"/>
              <a:chOff x="8800938" y="-18025"/>
              <a:chExt cx="13" cy="5161600"/>
            </a:xfrm>
          </p:grpSpPr>
          <p:cxnSp>
            <p:nvCxnSpPr>
              <p:cNvPr id="286" name="Google Shape;286;p22"/>
              <p:cNvCxnSpPr/>
              <p:nvPr/>
            </p:nvCxnSpPr>
            <p:spPr>
              <a:xfrm rot="10800000">
                <a:off x="8800950" y="-18025"/>
                <a:ext cx="0" cy="4615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22"/>
              <p:cNvCxnSpPr/>
              <p:nvPr/>
            </p:nvCxnSpPr>
            <p:spPr>
              <a:xfrm rot="10800000">
                <a:off x="8800938" y="4590975"/>
                <a:ext cx="0" cy="552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88" name="Google Shape;288;p22"/>
            <p:cNvCxnSpPr/>
            <p:nvPr/>
          </p:nvCxnSpPr>
          <p:spPr>
            <a:xfrm>
              <a:off x="-6303" y="251525"/>
              <a:ext cx="9170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3"/>
          <p:cNvSpPr/>
          <p:nvPr/>
        </p:nvSpPr>
        <p:spPr>
          <a:xfrm flipH="1">
            <a:off x="1926" y="75"/>
            <a:ext cx="7152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93;p23"/>
          <p:cNvGrpSpPr/>
          <p:nvPr/>
        </p:nvGrpSpPr>
        <p:grpSpPr>
          <a:xfrm rot="-5400000" flipH="1">
            <a:off x="162316" y="2435865"/>
            <a:ext cx="394125" cy="271746"/>
            <a:chOff x="215225" y="4734875"/>
            <a:chExt cx="394125" cy="271800"/>
          </a:xfrm>
        </p:grpSpPr>
        <p:sp>
          <p:nvSpPr>
            <p:cNvPr id="294" name="Google Shape;294;p23"/>
            <p:cNvSpPr/>
            <p:nvPr/>
          </p:nvSpPr>
          <p:spPr>
            <a:xfrm>
              <a:off x="215225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3"/>
            <p:cNvSpPr/>
            <p:nvPr/>
          </p:nvSpPr>
          <p:spPr>
            <a:xfrm>
              <a:off x="337550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23"/>
          <p:cNvGrpSpPr/>
          <p:nvPr/>
        </p:nvGrpSpPr>
        <p:grpSpPr>
          <a:xfrm>
            <a:off x="973" y="-8375"/>
            <a:ext cx="9143739" cy="5152800"/>
            <a:chOff x="973" y="-8375"/>
            <a:chExt cx="9143739" cy="5152800"/>
          </a:xfrm>
        </p:grpSpPr>
        <p:cxnSp>
          <p:nvCxnSpPr>
            <p:cNvPr id="297" name="Google Shape;297;p23"/>
            <p:cNvCxnSpPr/>
            <p:nvPr/>
          </p:nvCxnSpPr>
          <p:spPr>
            <a:xfrm rot="10800000">
              <a:off x="700912" y="4890750"/>
              <a:ext cx="8443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23"/>
            <p:cNvCxnSpPr/>
            <p:nvPr/>
          </p:nvCxnSpPr>
          <p:spPr>
            <a:xfrm rot="10800000">
              <a:off x="973" y="4890750"/>
              <a:ext cx="717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23"/>
            <p:cNvCxnSpPr/>
            <p:nvPr/>
          </p:nvCxnSpPr>
          <p:spPr>
            <a:xfrm rot="10800000">
              <a:off x="8800950" y="-8375"/>
              <a:ext cx="0" cy="5152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2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4"/>
          <p:cNvSpPr/>
          <p:nvPr/>
        </p:nvSpPr>
        <p:spPr>
          <a:xfrm>
            <a:off x="0" y="0"/>
            <a:ext cx="41532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3" name="Google Shape;303;p24"/>
          <p:cNvGrpSpPr/>
          <p:nvPr/>
        </p:nvGrpSpPr>
        <p:grpSpPr>
          <a:xfrm>
            <a:off x="-44825" y="535513"/>
            <a:ext cx="9247000" cy="13"/>
            <a:chOff x="-44825" y="535513"/>
            <a:chExt cx="9247000" cy="13"/>
          </a:xfrm>
        </p:grpSpPr>
        <p:cxnSp>
          <p:nvCxnSpPr>
            <p:cNvPr id="304" name="Google Shape;304;p24"/>
            <p:cNvCxnSpPr/>
            <p:nvPr/>
          </p:nvCxnSpPr>
          <p:spPr>
            <a:xfrm>
              <a:off x="-44825" y="535513"/>
              <a:ext cx="4198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24"/>
            <p:cNvCxnSpPr/>
            <p:nvPr/>
          </p:nvCxnSpPr>
          <p:spPr>
            <a:xfrm>
              <a:off x="4153775" y="535525"/>
              <a:ext cx="5048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6" name="Google Shape;306;p24"/>
          <p:cNvSpPr txBox="1">
            <a:spLocks noGrp="1"/>
          </p:cNvSpPr>
          <p:nvPr>
            <p:ph type="ctrTitle"/>
          </p:nvPr>
        </p:nvSpPr>
        <p:spPr>
          <a:xfrm>
            <a:off x="4915200" y="862150"/>
            <a:ext cx="35136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07" name="Google Shape;307;p24"/>
          <p:cNvSpPr txBox="1">
            <a:spLocks noGrp="1"/>
          </p:cNvSpPr>
          <p:nvPr>
            <p:ph type="subTitle" idx="1"/>
          </p:nvPr>
        </p:nvSpPr>
        <p:spPr>
          <a:xfrm>
            <a:off x="4915275" y="1820675"/>
            <a:ext cx="3513600" cy="9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08" name="Google Shape;308;p24"/>
          <p:cNvSpPr txBox="1"/>
          <p:nvPr/>
        </p:nvSpPr>
        <p:spPr>
          <a:xfrm>
            <a:off x="4915263" y="3329950"/>
            <a:ext cx="3513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CREDITS:</a:t>
            </a:r>
            <a:r>
              <a:rPr lang="en" sz="10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This presentation template was created by </a:t>
            </a:r>
            <a:r>
              <a:rPr lang="en" sz="1000" b="1" u="sng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 b="1" u="sng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,</a:t>
            </a:r>
            <a:r>
              <a:rPr lang="en" sz="1000" b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" sz="10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and includes icons by </a:t>
            </a:r>
            <a:r>
              <a:rPr lang="en" sz="1000" b="1" u="sng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 b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" sz="10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and infographics &amp; images by </a:t>
            </a:r>
            <a:r>
              <a:rPr lang="en" sz="1000" b="1" u="sng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 u="sng">
              <a:solidFill>
                <a:schemeClr val="dk1"/>
              </a:solidFill>
              <a:highlight>
                <a:srgbClr val="DFDEFC"/>
              </a:highlight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2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5"/>
          <p:cNvSpPr/>
          <p:nvPr/>
        </p:nvSpPr>
        <p:spPr>
          <a:xfrm>
            <a:off x="-125" y="-11925"/>
            <a:ext cx="9144000" cy="546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2" name="Google Shape;312;p25"/>
          <p:cNvGrpSpPr/>
          <p:nvPr/>
        </p:nvGrpSpPr>
        <p:grpSpPr>
          <a:xfrm>
            <a:off x="0" y="-14925"/>
            <a:ext cx="9151800" cy="5158500"/>
            <a:chOff x="0" y="-14925"/>
            <a:chExt cx="9151800" cy="5158500"/>
          </a:xfrm>
        </p:grpSpPr>
        <p:cxnSp>
          <p:nvCxnSpPr>
            <p:cNvPr id="313" name="Google Shape;313;p25"/>
            <p:cNvCxnSpPr/>
            <p:nvPr/>
          </p:nvCxnSpPr>
          <p:spPr>
            <a:xfrm>
              <a:off x="0" y="4897525"/>
              <a:ext cx="9151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25"/>
            <p:cNvCxnSpPr/>
            <p:nvPr/>
          </p:nvCxnSpPr>
          <p:spPr>
            <a:xfrm rot="10800000">
              <a:off x="343050" y="533475"/>
              <a:ext cx="0" cy="46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25"/>
            <p:cNvCxnSpPr/>
            <p:nvPr/>
          </p:nvCxnSpPr>
          <p:spPr>
            <a:xfrm rot="10800000">
              <a:off x="343050" y="-14925"/>
              <a:ext cx="0" cy="549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16" name="Google Shape;316;p25"/>
          <p:cNvGrpSpPr/>
          <p:nvPr/>
        </p:nvGrpSpPr>
        <p:grpSpPr>
          <a:xfrm>
            <a:off x="8603888" y="123825"/>
            <a:ext cx="394125" cy="271800"/>
            <a:chOff x="215225" y="4734875"/>
            <a:chExt cx="394125" cy="271800"/>
          </a:xfrm>
        </p:grpSpPr>
        <p:sp>
          <p:nvSpPr>
            <p:cNvPr id="317" name="Google Shape;317;p25"/>
            <p:cNvSpPr/>
            <p:nvPr/>
          </p:nvSpPr>
          <p:spPr>
            <a:xfrm>
              <a:off x="215225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5"/>
            <p:cNvSpPr/>
            <p:nvPr/>
          </p:nvSpPr>
          <p:spPr>
            <a:xfrm>
              <a:off x="337550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2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6"/>
          <p:cNvSpPr/>
          <p:nvPr/>
        </p:nvSpPr>
        <p:spPr>
          <a:xfrm>
            <a:off x="8428900" y="75"/>
            <a:ext cx="7152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" name="Google Shape;322;p26"/>
          <p:cNvGrpSpPr/>
          <p:nvPr/>
        </p:nvGrpSpPr>
        <p:grpSpPr>
          <a:xfrm rot="5400000">
            <a:off x="8589425" y="4564550"/>
            <a:ext cx="394125" cy="271800"/>
            <a:chOff x="215225" y="4734875"/>
            <a:chExt cx="394125" cy="271800"/>
          </a:xfrm>
        </p:grpSpPr>
        <p:sp>
          <p:nvSpPr>
            <p:cNvPr id="323" name="Google Shape;323;p26"/>
            <p:cNvSpPr/>
            <p:nvPr/>
          </p:nvSpPr>
          <p:spPr>
            <a:xfrm>
              <a:off x="215225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6"/>
            <p:cNvSpPr/>
            <p:nvPr/>
          </p:nvSpPr>
          <p:spPr>
            <a:xfrm>
              <a:off x="337550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" name="Google Shape;325;p26"/>
          <p:cNvGrpSpPr/>
          <p:nvPr/>
        </p:nvGrpSpPr>
        <p:grpSpPr>
          <a:xfrm>
            <a:off x="0" y="-8275"/>
            <a:ext cx="9152325" cy="5153700"/>
            <a:chOff x="0" y="-8275"/>
            <a:chExt cx="9152325" cy="5153700"/>
          </a:xfrm>
        </p:grpSpPr>
        <p:cxnSp>
          <p:nvCxnSpPr>
            <p:cNvPr id="326" name="Google Shape;326;p26"/>
            <p:cNvCxnSpPr/>
            <p:nvPr/>
          </p:nvCxnSpPr>
          <p:spPr>
            <a:xfrm>
              <a:off x="0" y="251525"/>
              <a:ext cx="8445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26"/>
            <p:cNvCxnSpPr/>
            <p:nvPr/>
          </p:nvCxnSpPr>
          <p:spPr>
            <a:xfrm>
              <a:off x="8428125" y="251525"/>
              <a:ext cx="7242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26"/>
            <p:cNvCxnSpPr/>
            <p:nvPr/>
          </p:nvCxnSpPr>
          <p:spPr>
            <a:xfrm rot="10800000">
              <a:off x="343300" y="-8275"/>
              <a:ext cx="0" cy="5153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8428900" y="75"/>
            <a:ext cx="7152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35;p4"/>
          <p:cNvGrpSpPr/>
          <p:nvPr/>
        </p:nvGrpSpPr>
        <p:grpSpPr>
          <a:xfrm rot="5400000">
            <a:off x="8589425" y="4564550"/>
            <a:ext cx="394125" cy="271800"/>
            <a:chOff x="215225" y="4734875"/>
            <a:chExt cx="394125" cy="271800"/>
          </a:xfrm>
        </p:grpSpPr>
        <p:sp>
          <p:nvSpPr>
            <p:cNvPr id="36" name="Google Shape;36;p4"/>
            <p:cNvSpPr/>
            <p:nvPr/>
          </p:nvSpPr>
          <p:spPr>
            <a:xfrm>
              <a:off x="215225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337550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38;p4"/>
          <p:cNvGrpSpPr/>
          <p:nvPr/>
        </p:nvGrpSpPr>
        <p:grpSpPr>
          <a:xfrm>
            <a:off x="0" y="-8275"/>
            <a:ext cx="9152325" cy="5153700"/>
            <a:chOff x="0" y="-8275"/>
            <a:chExt cx="9152325" cy="5153700"/>
          </a:xfrm>
        </p:grpSpPr>
        <p:cxnSp>
          <p:nvCxnSpPr>
            <p:cNvPr id="39" name="Google Shape;39;p4"/>
            <p:cNvCxnSpPr/>
            <p:nvPr/>
          </p:nvCxnSpPr>
          <p:spPr>
            <a:xfrm>
              <a:off x="0" y="251525"/>
              <a:ext cx="8445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4"/>
            <p:cNvCxnSpPr/>
            <p:nvPr/>
          </p:nvCxnSpPr>
          <p:spPr>
            <a:xfrm>
              <a:off x="8428125" y="251525"/>
              <a:ext cx="7242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4"/>
            <p:cNvCxnSpPr/>
            <p:nvPr/>
          </p:nvCxnSpPr>
          <p:spPr>
            <a:xfrm rot="10800000">
              <a:off x="343300" y="-8275"/>
              <a:ext cx="0" cy="5153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/>
          <p:nvPr/>
        </p:nvSpPr>
        <p:spPr>
          <a:xfrm flipH="1">
            <a:off x="1926" y="75"/>
            <a:ext cx="7152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" name="Google Shape;45;p5"/>
          <p:cNvGrpSpPr/>
          <p:nvPr/>
        </p:nvGrpSpPr>
        <p:grpSpPr>
          <a:xfrm rot="-5400000" flipH="1">
            <a:off x="162316" y="2435865"/>
            <a:ext cx="394125" cy="271746"/>
            <a:chOff x="215225" y="4734875"/>
            <a:chExt cx="394125" cy="271800"/>
          </a:xfrm>
        </p:grpSpPr>
        <p:sp>
          <p:nvSpPr>
            <p:cNvPr id="46" name="Google Shape;46;p5"/>
            <p:cNvSpPr/>
            <p:nvPr/>
          </p:nvSpPr>
          <p:spPr>
            <a:xfrm>
              <a:off x="215225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337550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5"/>
          <p:cNvGrpSpPr/>
          <p:nvPr/>
        </p:nvGrpSpPr>
        <p:grpSpPr>
          <a:xfrm>
            <a:off x="973" y="-8375"/>
            <a:ext cx="9143739" cy="5152800"/>
            <a:chOff x="973" y="-8375"/>
            <a:chExt cx="9143739" cy="5152800"/>
          </a:xfrm>
        </p:grpSpPr>
        <p:cxnSp>
          <p:nvCxnSpPr>
            <p:cNvPr id="49" name="Google Shape;49;p5"/>
            <p:cNvCxnSpPr/>
            <p:nvPr/>
          </p:nvCxnSpPr>
          <p:spPr>
            <a:xfrm rot="10800000">
              <a:off x="700912" y="4890750"/>
              <a:ext cx="8443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5"/>
            <p:cNvCxnSpPr/>
            <p:nvPr/>
          </p:nvCxnSpPr>
          <p:spPr>
            <a:xfrm rot="10800000">
              <a:off x="973" y="4890750"/>
              <a:ext cx="717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5"/>
            <p:cNvCxnSpPr/>
            <p:nvPr/>
          </p:nvCxnSpPr>
          <p:spPr>
            <a:xfrm rot="10800000">
              <a:off x="8800950" y="-8375"/>
              <a:ext cx="0" cy="5152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1"/>
          </p:nvPr>
        </p:nvSpPr>
        <p:spPr>
          <a:xfrm>
            <a:off x="4923250" y="2421751"/>
            <a:ext cx="2505600" cy="15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2"/>
          </p:nvPr>
        </p:nvSpPr>
        <p:spPr>
          <a:xfrm>
            <a:off x="1715375" y="2421750"/>
            <a:ext cx="2505600" cy="15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3"/>
          </p:nvPr>
        </p:nvSpPr>
        <p:spPr>
          <a:xfrm>
            <a:off x="1715375" y="177189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4"/>
          </p:nvPr>
        </p:nvSpPr>
        <p:spPr>
          <a:xfrm>
            <a:off x="4923250" y="17719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6"/>
          <p:cNvSpPr/>
          <p:nvPr/>
        </p:nvSpPr>
        <p:spPr>
          <a:xfrm>
            <a:off x="-125" y="-11925"/>
            <a:ext cx="9144000" cy="546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0" y="-14925"/>
            <a:ext cx="9151800" cy="5158500"/>
            <a:chOff x="0" y="-14925"/>
            <a:chExt cx="9151800" cy="5158500"/>
          </a:xfrm>
        </p:grpSpPr>
        <p:cxnSp>
          <p:nvCxnSpPr>
            <p:cNvPr id="61" name="Google Shape;61;p6"/>
            <p:cNvCxnSpPr/>
            <p:nvPr/>
          </p:nvCxnSpPr>
          <p:spPr>
            <a:xfrm>
              <a:off x="0" y="4897525"/>
              <a:ext cx="9151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6"/>
            <p:cNvCxnSpPr/>
            <p:nvPr/>
          </p:nvCxnSpPr>
          <p:spPr>
            <a:xfrm rot="10800000">
              <a:off x="343050" y="533475"/>
              <a:ext cx="0" cy="46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6"/>
            <p:cNvCxnSpPr/>
            <p:nvPr/>
          </p:nvCxnSpPr>
          <p:spPr>
            <a:xfrm rot="10800000">
              <a:off x="343050" y="-14925"/>
              <a:ext cx="0" cy="549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4" name="Google Shape;64;p6"/>
          <p:cNvGrpSpPr/>
          <p:nvPr/>
        </p:nvGrpSpPr>
        <p:grpSpPr>
          <a:xfrm>
            <a:off x="8603888" y="123825"/>
            <a:ext cx="394125" cy="271800"/>
            <a:chOff x="215225" y="4734875"/>
            <a:chExt cx="394125" cy="271800"/>
          </a:xfrm>
        </p:grpSpPr>
        <p:sp>
          <p:nvSpPr>
            <p:cNvPr id="65" name="Google Shape;65;p6"/>
            <p:cNvSpPr/>
            <p:nvPr/>
          </p:nvSpPr>
          <p:spPr>
            <a:xfrm>
              <a:off x="215225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337550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7"/>
          <p:cNvSpPr txBox="1">
            <a:spLocks noGrp="1"/>
          </p:cNvSpPr>
          <p:nvPr>
            <p:ph type="title"/>
          </p:nvPr>
        </p:nvSpPr>
        <p:spPr>
          <a:xfrm>
            <a:off x="720000" y="1042800"/>
            <a:ext cx="3852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body" idx="1"/>
          </p:nvPr>
        </p:nvSpPr>
        <p:spPr>
          <a:xfrm>
            <a:off x="720000" y="1615500"/>
            <a:ext cx="3852000" cy="2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7"/>
          <p:cNvSpPr>
            <a:spLocks noGrp="1"/>
          </p:cNvSpPr>
          <p:nvPr>
            <p:ph type="pic" idx="2"/>
          </p:nvPr>
        </p:nvSpPr>
        <p:spPr>
          <a:xfrm>
            <a:off x="5304925" y="681375"/>
            <a:ext cx="3123900" cy="37806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7"/>
          <p:cNvSpPr/>
          <p:nvPr/>
        </p:nvSpPr>
        <p:spPr>
          <a:xfrm>
            <a:off x="0" y="4608500"/>
            <a:ext cx="9144000" cy="53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74;p7"/>
          <p:cNvGrpSpPr/>
          <p:nvPr/>
        </p:nvGrpSpPr>
        <p:grpSpPr>
          <a:xfrm>
            <a:off x="4374925" y="4740200"/>
            <a:ext cx="394125" cy="271800"/>
            <a:chOff x="215225" y="4734875"/>
            <a:chExt cx="394125" cy="271800"/>
          </a:xfrm>
        </p:grpSpPr>
        <p:sp>
          <p:nvSpPr>
            <p:cNvPr id="75" name="Google Shape;75;p7"/>
            <p:cNvSpPr/>
            <p:nvPr/>
          </p:nvSpPr>
          <p:spPr>
            <a:xfrm>
              <a:off x="215225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337550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7"/>
          <p:cNvGrpSpPr/>
          <p:nvPr/>
        </p:nvGrpSpPr>
        <p:grpSpPr>
          <a:xfrm>
            <a:off x="-6303" y="-673"/>
            <a:ext cx="9170700" cy="5161600"/>
            <a:chOff x="-6303" y="-673"/>
            <a:chExt cx="9170700" cy="5161600"/>
          </a:xfrm>
        </p:grpSpPr>
        <p:grpSp>
          <p:nvGrpSpPr>
            <p:cNvPr id="78" name="Google Shape;78;p7"/>
            <p:cNvGrpSpPr/>
            <p:nvPr/>
          </p:nvGrpSpPr>
          <p:grpSpPr>
            <a:xfrm>
              <a:off x="8800938" y="-673"/>
              <a:ext cx="13" cy="5161600"/>
              <a:chOff x="8800938" y="-18025"/>
              <a:chExt cx="13" cy="5161600"/>
            </a:xfrm>
          </p:grpSpPr>
          <p:cxnSp>
            <p:nvCxnSpPr>
              <p:cNvPr id="79" name="Google Shape;79;p7"/>
              <p:cNvCxnSpPr/>
              <p:nvPr/>
            </p:nvCxnSpPr>
            <p:spPr>
              <a:xfrm rot="10800000">
                <a:off x="8800950" y="-18025"/>
                <a:ext cx="0" cy="4615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7"/>
              <p:cNvCxnSpPr/>
              <p:nvPr/>
            </p:nvCxnSpPr>
            <p:spPr>
              <a:xfrm rot="10800000">
                <a:off x="8800938" y="4590975"/>
                <a:ext cx="0" cy="552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1" name="Google Shape;81;p7"/>
            <p:cNvCxnSpPr/>
            <p:nvPr/>
          </p:nvCxnSpPr>
          <p:spPr>
            <a:xfrm>
              <a:off x="-6303" y="251525"/>
              <a:ext cx="9170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8"/>
          <p:cNvSpPr txBox="1">
            <a:spLocks noGrp="1"/>
          </p:cNvSpPr>
          <p:nvPr>
            <p:ph type="title"/>
          </p:nvPr>
        </p:nvSpPr>
        <p:spPr>
          <a:xfrm>
            <a:off x="2724150" y="1307100"/>
            <a:ext cx="369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85" name="Google Shape;85;p8"/>
          <p:cNvSpPr/>
          <p:nvPr/>
        </p:nvSpPr>
        <p:spPr>
          <a:xfrm flipH="1">
            <a:off x="1926" y="75"/>
            <a:ext cx="7152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8"/>
          <p:cNvGrpSpPr/>
          <p:nvPr/>
        </p:nvGrpSpPr>
        <p:grpSpPr>
          <a:xfrm rot="-5400000" flipH="1">
            <a:off x="162316" y="2435865"/>
            <a:ext cx="394125" cy="271746"/>
            <a:chOff x="215225" y="4734875"/>
            <a:chExt cx="394125" cy="271800"/>
          </a:xfrm>
        </p:grpSpPr>
        <p:sp>
          <p:nvSpPr>
            <p:cNvPr id="87" name="Google Shape;87;p8"/>
            <p:cNvSpPr/>
            <p:nvPr/>
          </p:nvSpPr>
          <p:spPr>
            <a:xfrm>
              <a:off x="215225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337550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973" y="-8375"/>
            <a:ext cx="9143739" cy="5152800"/>
            <a:chOff x="973" y="-8375"/>
            <a:chExt cx="9143739" cy="5152800"/>
          </a:xfrm>
        </p:grpSpPr>
        <p:cxnSp>
          <p:nvCxnSpPr>
            <p:cNvPr id="90" name="Google Shape;90;p8"/>
            <p:cNvCxnSpPr/>
            <p:nvPr/>
          </p:nvCxnSpPr>
          <p:spPr>
            <a:xfrm rot="10800000">
              <a:off x="700912" y="4890750"/>
              <a:ext cx="8443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8"/>
            <p:cNvCxnSpPr/>
            <p:nvPr/>
          </p:nvCxnSpPr>
          <p:spPr>
            <a:xfrm rot="10800000">
              <a:off x="973" y="4890750"/>
              <a:ext cx="717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8"/>
            <p:cNvCxnSpPr/>
            <p:nvPr/>
          </p:nvCxnSpPr>
          <p:spPr>
            <a:xfrm rot="10800000">
              <a:off x="8800950" y="-8375"/>
              <a:ext cx="0" cy="5152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2201850" y="1584874"/>
            <a:ext cx="4740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2201925" y="2427926"/>
            <a:ext cx="4740300" cy="11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-125" y="-11925"/>
            <a:ext cx="9144000" cy="546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8;p9"/>
          <p:cNvGrpSpPr/>
          <p:nvPr/>
        </p:nvGrpSpPr>
        <p:grpSpPr>
          <a:xfrm>
            <a:off x="4374800" y="123825"/>
            <a:ext cx="394125" cy="271800"/>
            <a:chOff x="215225" y="4734875"/>
            <a:chExt cx="394125" cy="271800"/>
          </a:xfrm>
        </p:grpSpPr>
        <p:sp>
          <p:nvSpPr>
            <p:cNvPr id="99" name="Google Shape;99;p9"/>
            <p:cNvSpPr/>
            <p:nvPr/>
          </p:nvSpPr>
          <p:spPr>
            <a:xfrm>
              <a:off x="215225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337550" y="4734875"/>
              <a:ext cx="271800" cy="271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101;p9"/>
          <p:cNvGrpSpPr/>
          <p:nvPr/>
        </p:nvGrpSpPr>
        <p:grpSpPr>
          <a:xfrm>
            <a:off x="0" y="-11550"/>
            <a:ext cx="9151800" cy="5156975"/>
            <a:chOff x="0" y="-11550"/>
            <a:chExt cx="9151800" cy="5156975"/>
          </a:xfrm>
        </p:grpSpPr>
        <p:cxnSp>
          <p:nvCxnSpPr>
            <p:cNvPr id="102" name="Google Shape;102;p9"/>
            <p:cNvCxnSpPr/>
            <p:nvPr/>
          </p:nvCxnSpPr>
          <p:spPr>
            <a:xfrm>
              <a:off x="0" y="4897525"/>
              <a:ext cx="9151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03" name="Google Shape;103;p9"/>
            <p:cNvGrpSpPr/>
            <p:nvPr/>
          </p:nvGrpSpPr>
          <p:grpSpPr>
            <a:xfrm>
              <a:off x="343300" y="-11550"/>
              <a:ext cx="0" cy="5156975"/>
              <a:chOff x="343300" y="-11550"/>
              <a:chExt cx="0" cy="5156975"/>
            </a:xfrm>
          </p:grpSpPr>
          <p:cxnSp>
            <p:nvCxnSpPr>
              <p:cNvPr id="104" name="Google Shape;104;p9"/>
              <p:cNvCxnSpPr/>
              <p:nvPr/>
            </p:nvCxnSpPr>
            <p:spPr>
              <a:xfrm rot="10800000">
                <a:off x="343300" y="533225"/>
                <a:ext cx="0" cy="4612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9"/>
              <p:cNvCxnSpPr/>
              <p:nvPr/>
            </p:nvCxnSpPr>
            <p:spPr>
              <a:xfrm rot="10800000">
                <a:off x="343300" y="-11550"/>
                <a:ext cx="0" cy="54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"/>
          <p:cNvSpPr>
            <a:spLocks noGrp="1"/>
          </p:cNvSpPr>
          <p:nvPr>
            <p:ph type="pic" idx="2"/>
          </p:nvPr>
        </p:nvSpPr>
        <p:spPr>
          <a:xfrm>
            <a:off x="-6875" y="0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10"/>
          <p:cNvSpPr txBox="1">
            <a:spLocks noGrp="1"/>
          </p:cNvSpPr>
          <p:nvPr>
            <p:ph type="title"/>
          </p:nvPr>
        </p:nvSpPr>
        <p:spPr>
          <a:xfrm>
            <a:off x="720000" y="4038000"/>
            <a:ext cx="7704000" cy="5727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erif Text"/>
              <a:buNone/>
              <a:defRPr sz="30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erif Text"/>
              <a:buNone/>
              <a:defRPr sz="35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erif Text"/>
              <a:buNone/>
              <a:defRPr sz="35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erif Text"/>
              <a:buNone/>
              <a:defRPr sz="35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erif Text"/>
              <a:buNone/>
              <a:defRPr sz="35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erif Text"/>
              <a:buNone/>
              <a:defRPr sz="35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erif Text"/>
              <a:buNone/>
              <a:defRPr sz="35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erif Text"/>
              <a:buNone/>
              <a:defRPr sz="35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erif Text"/>
              <a:buNone/>
              <a:defRPr sz="35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●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○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■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●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○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■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●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○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■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gif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doi.org/10.23919/URSI-AT-RASC2024" TargetMode="External"/><Relationship Id="rId5" Type="http://schemas.openxmlformats.org/officeDocument/2006/relationships/hyperlink" Target="https://doi.org/10.23919/URSI-AT-RASC49751.2020.9369997" TargetMode="Externa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spaceweather.gov/phenomena/total-electron-content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27" title="Screenshot_19-6-2026_144925_docs.google.com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6750" y="4619400"/>
            <a:ext cx="1109901" cy="5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7"/>
          <p:cNvSpPr txBox="1">
            <a:spLocks noGrp="1"/>
          </p:cNvSpPr>
          <p:nvPr>
            <p:ph type="ctrTitle" idx="4294967295"/>
          </p:nvPr>
        </p:nvSpPr>
        <p:spPr>
          <a:xfrm>
            <a:off x="715100" y="1012438"/>
            <a:ext cx="6251100" cy="15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Traveling Ionospheric Disturbance Detection</a:t>
            </a:r>
            <a:endParaRPr sz="4800"/>
          </a:p>
        </p:txBody>
      </p:sp>
      <p:sp>
        <p:nvSpPr>
          <p:cNvPr id="335" name="Google Shape;335;p27"/>
          <p:cNvSpPr txBox="1">
            <a:spLocks noGrp="1"/>
          </p:cNvSpPr>
          <p:nvPr>
            <p:ph type="subTitle" idx="4294967295"/>
          </p:nvPr>
        </p:nvSpPr>
        <p:spPr>
          <a:xfrm>
            <a:off x="715100" y="2583238"/>
            <a:ext cx="38568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Hudson D. Mims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9" y="833625"/>
            <a:ext cx="3629599" cy="360458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 Detrending</a:t>
            </a:r>
            <a:endParaRPr/>
          </a:p>
        </p:txBody>
      </p:sp>
      <p:sp>
        <p:nvSpPr>
          <p:cNvPr id="424" name="Google Shape;424;p36"/>
          <p:cNvSpPr txBox="1">
            <a:spLocks noGrp="1"/>
          </p:cNvSpPr>
          <p:nvPr>
            <p:ph type="body" idx="1"/>
          </p:nvPr>
        </p:nvSpPr>
        <p:spPr>
          <a:xfrm>
            <a:off x="494775" y="1509975"/>
            <a:ext cx="393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In order to find TIDs, we must first extract the </a:t>
            </a:r>
            <a:r>
              <a:rPr lang="en" b="1" dirty="0">
                <a:latin typeface="Lato"/>
                <a:ea typeface="Lato"/>
                <a:cs typeface="Lato"/>
                <a:sym typeface="Lato"/>
              </a:rPr>
              <a:t>background TEC</a:t>
            </a:r>
            <a:endParaRPr b="1" dirty="0"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 u="sng" dirty="0"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 u="sng" dirty="0">
              <a:latin typeface="Lato"/>
              <a:ea typeface="Lato"/>
              <a:cs typeface="Lato"/>
              <a:sym typeface="La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○"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With the background, we can compute TEC </a:t>
            </a:r>
            <a:r>
              <a:rPr lang="en" b="1" dirty="0">
                <a:latin typeface="Lato"/>
                <a:ea typeface="Lato"/>
                <a:cs typeface="Lato"/>
                <a:sym typeface="Lato"/>
              </a:rPr>
              <a:t>perturbation </a:t>
            </a:r>
            <a:r>
              <a:rPr lang="en" dirty="0">
                <a:latin typeface="Lato"/>
                <a:ea typeface="Lato"/>
                <a:cs typeface="Lato"/>
                <a:sym typeface="Lato"/>
              </a:rPr>
              <a:t>to extract the TID signal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	</a:t>
            </a:r>
            <a:r>
              <a:rPr lang="en-US" dirty="0">
                <a:latin typeface="Lato"/>
                <a:ea typeface="Lato"/>
                <a:cs typeface="Lato"/>
                <a:sym typeface="Lato"/>
              </a:rPr>
              <a:t>              </a:t>
            </a:r>
            <a:r>
              <a:rPr lang="en" sz="1000" b="1" dirty="0">
                <a:latin typeface="Lato"/>
                <a:ea typeface="Lato"/>
                <a:cs typeface="Lato"/>
                <a:sym typeface="Lato"/>
              </a:rPr>
              <a:t>Perturbation = Data - Background 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Satellites pass over ground stations at </a:t>
            </a:r>
            <a:br>
              <a:rPr lang="en" dirty="0">
                <a:latin typeface="Lato"/>
                <a:ea typeface="Lato"/>
                <a:cs typeface="Lato"/>
                <a:sym typeface="Lato"/>
              </a:rPr>
            </a:br>
            <a:r>
              <a:rPr lang="en" dirty="0">
                <a:latin typeface="Lato"/>
                <a:ea typeface="Lato"/>
                <a:cs typeface="Lato"/>
                <a:sym typeface="Lato"/>
              </a:rPr>
              <a:t>different points in time and space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 dirty="0">
              <a:latin typeface="Lato"/>
              <a:ea typeface="Lato"/>
              <a:cs typeface="Lato"/>
              <a:sym typeface="La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○"/>
            </a:pPr>
            <a:r>
              <a:rPr lang="en" dirty="0" err="1">
                <a:latin typeface="Lato"/>
                <a:ea typeface="Lato"/>
                <a:cs typeface="Lato"/>
                <a:sym typeface="Lato"/>
              </a:rPr>
              <a:t>Detrending</a:t>
            </a:r>
            <a:r>
              <a:rPr lang="en" dirty="0">
                <a:latin typeface="Lato"/>
                <a:ea typeface="Lato"/>
                <a:cs typeface="Lato"/>
                <a:sym typeface="Lato"/>
              </a:rPr>
              <a:t> is applied</a:t>
            </a:r>
            <a:r>
              <a:rPr lang="en" b="1" dirty="0">
                <a:latin typeface="Lato"/>
                <a:ea typeface="Lato"/>
                <a:cs typeface="Lato"/>
                <a:sym typeface="Lato"/>
              </a:rPr>
              <a:t> per satellite pass</a:t>
            </a:r>
            <a:r>
              <a:rPr lang="en" dirty="0">
                <a:latin typeface="Lato"/>
                <a:ea typeface="Lato"/>
                <a:cs typeface="Lato"/>
                <a:sym typeface="Lato"/>
              </a:rPr>
              <a:t> over each individual ground station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 dirty="0">
              <a:latin typeface="Lato"/>
              <a:ea typeface="Lato"/>
              <a:cs typeface="Lato"/>
              <a:sym typeface="La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 dirty="0">
              <a:latin typeface="Lato"/>
              <a:ea typeface="Lato"/>
              <a:cs typeface="Lato"/>
              <a:sym typeface="La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○"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The data is then re-combined after </a:t>
            </a:r>
            <a:r>
              <a:rPr lang="en" dirty="0" err="1">
                <a:latin typeface="Lato"/>
                <a:ea typeface="Lato"/>
                <a:cs typeface="Lato"/>
                <a:sym typeface="Lato"/>
              </a:rPr>
              <a:t>detrending</a:t>
            </a:r>
            <a:r>
              <a:rPr lang="en" dirty="0">
                <a:latin typeface="Lato"/>
                <a:ea typeface="Lato"/>
                <a:cs typeface="Lato"/>
                <a:sym typeface="Lato"/>
              </a:rPr>
              <a:t> locally per-satellite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25" name="Google Shape;425;p36" title="Screenshot_19-6-2026_145115_docs.google.com.jpeg"/>
          <p:cNvPicPr preferRelativeResize="0"/>
          <p:nvPr/>
        </p:nvPicPr>
        <p:blipFill rotWithShape="1">
          <a:blip r:embed="rId4">
            <a:alphaModFix/>
          </a:blip>
          <a:srcRect r="12327"/>
          <a:stretch/>
        </p:blipFill>
        <p:spPr>
          <a:xfrm>
            <a:off x="8446100" y="3894175"/>
            <a:ext cx="685600" cy="1249325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36"/>
          <p:cNvSpPr txBox="1">
            <a:spLocks noGrp="1"/>
          </p:cNvSpPr>
          <p:nvPr>
            <p:ph type="body" idx="1"/>
          </p:nvPr>
        </p:nvSpPr>
        <p:spPr>
          <a:xfrm>
            <a:off x="4528738" y="4438200"/>
            <a:ext cx="3716100" cy="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One satellite pass over one ground station, showing real vTEC data and the background extraction using a Savitzky-Golay filter</a:t>
            </a:r>
            <a:endParaRPr sz="1000">
              <a:solidFill>
                <a:srgbClr val="33415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6186" y="1947095"/>
            <a:ext cx="2981743" cy="296117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32" name="Google Shape;432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a Synthetic TID</a:t>
            </a:r>
            <a:endParaRPr/>
          </a:p>
        </p:txBody>
      </p:sp>
      <p:sp>
        <p:nvSpPr>
          <p:cNvPr id="433" name="Google Shape;433;p3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10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Create a TID with known parameters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, and apply it to </a:t>
            </a:r>
            <a:r>
              <a:rPr lang="en" i="1">
                <a:latin typeface="Lato"/>
                <a:ea typeface="Lato"/>
                <a:cs typeface="Lato"/>
                <a:sym typeface="Lato"/>
              </a:rPr>
              <a:t>real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TEC background data (March 8th, quiet day)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endParaRPr sz="600">
              <a:latin typeface="Lato"/>
              <a:ea typeface="Lato"/>
              <a:cs typeface="Lato"/>
              <a:sym typeface="La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This gives a clear known signal to quantify</a:t>
            </a:r>
            <a:r>
              <a:rPr lang="en" b="1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how well each method can extract the true background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34" name="Google Shape;434;p37" title="Screenshot_19-6-2026_145115_docs.google.com.jpeg"/>
          <p:cNvPicPr preferRelativeResize="0"/>
          <p:nvPr/>
        </p:nvPicPr>
        <p:blipFill rotWithShape="1">
          <a:blip r:embed="rId4">
            <a:alphaModFix/>
          </a:blip>
          <a:srcRect r="12327"/>
          <a:stretch/>
        </p:blipFill>
        <p:spPr>
          <a:xfrm>
            <a:off x="8446100" y="3894175"/>
            <a:ext cx="685600" cy="1249325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37"/>
          <p:cNvSpPr txBox="1">
            <a:spLocks noGrp="1"/>
          </p:cNvSpPr>
          <p:nvPr>
            <p:ph type="body" idx="1"/>
          </p:nvPr>
        </p:nvSpPr>
        <p:spPr>
          <a:xfrm>
            <a:off x="799750" y="4846425"/>
            <a:ext cx="5055300" cy="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Synthetic TID in latitude vs longitude, propagating in time</a:t>
            </a:r>
            <a:endParaRPr sz="1000">
              <a:solidFill>
                <a:srgbClr val="33415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6" name="Google Shape;436;p37"/>
          <p:cNvSpPr txBox="1">
            <a:spLocks noGrp="1"/>
          </p:cNvSpPr>
          <p:nvPr>
            <p:ph type="body" idx="1"/>
          </p:nvPr>
        </p:nvSpPr>
        <p:spPr>
          <a:xfrm>
            <a:off x="5013850" y="4846425"/>
            <a:ext cx="5055300" cy="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One satellite pass over one ground station, TID imposed</a:t>
            </a:r>
            <a:endParaRPr sz="1000">
              <a:solidFill>
                <a:srgbClr val="33415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7" name="Google Shape;437;p37"/>
          <p:cNvSpPr txBox="1"/>
          <p:nvPr/>
        </p:nvSpPr>
        <p:spPr>
          <a:xfrm>
            <a:off x="5548525" y="3225750"/>
            <a:ext cx="16086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TID Parameters:</a:t>
            </a:r>
            <a:endParaRPr sz="1200" u="sng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-Amplitude = 1TECu</a:t>
            </a:r>
            <a:endParaRPr sz="10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-Wavelength = 1000km</a:t>
            </a:r>
            <a:endParaRPr sz="10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-Direction = 0 degrees</a:t>
            </a:r>
            <a:endParaRPr sz="10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-Period = 1.5 hours</a:t>
            </a:r>
            <a:endParaRPr sz="10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438" name="Google Shape;43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758" y="1947100"/>
            <a:ext cx="3948242" cy="2961176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9575" y="735900"/>
            <a:ext cx="3851751" cy="389816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4" name="Google Shape;444;p38" title="Screenshot_19-6-2026_144925_docs.google.com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34100" y="0"/>
            <a:ext cx="1109901" cy="5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8"/>
          <p:cNvSpPr txBox="1">
            <a:spLocks noGrp="1"/>
          </p:cNvSpPr>
          <p:nvPr>
            <p:ph type="title"/>
          </p:nvPr>
        </p:nvSpPr>
        <p:spPr>
          <a:xfrm>
            <a:off x="631550" y="6299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Detrending Methods</a:t>
            </a:r>
            <a:endParaRPr/>
          </a:p>
        </p:txBody>
      </p:sp>
      <p:sp>
        <p:nvSpPr>
          <p:cNvPr id="446" name="Google Shape;446;p38"/>
          <p:cNvSpPr txBox="1">
            <a:spLocks noGrp="1"/>
          </p:cNvSpPr>
          <p:nvPr>
            <p:ph type="body" idx="4294967295"/>
          </p:nvPr>
        </p:nvSpPr>
        <p:spPr>
          <a:xfrm>
            <a:off x="631550" y="1202600"/>
            <a:ext cx="4230000" cy="35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b="1" dirty="0">
                <a:latin typeface="Lato"/>
                <a:ea typeface="Lato"/>
                <a:cs typeface="Lato"/>
                <a:sym typeface="Lato"/>
              </a:rPr>
              <a:t>Moving Average: </a:t>
            </a:r>
            <a:r>
              <a:rPr lang="en" dirty="0">
                <a:latin typeface="Lato"/>
                <a:ea typeface="Lato"/>
                <a:cs typeface="Lato"/>
                <a:sym typeface="Lato"/>
              </a:rPr>
              <a:t>Replaces values with the arithmetic mean of all points in a sliding 30 minute window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b="1" dirty="0" err="1">
                <a:latin typeface="Lato"/>
                <a:ea typeface="Lato"/>
                <a:cs typeface="Lato"/>
                <a:sym typeface="Lato"/>
              </a:rPr>
              <a:t>Savitzky-Golay</a:t>
            </a:r>
            <a:r>
              <a:rPr lang="en" b="1" dirty="0">
                <a:latin typeface="Lato"/>
                <a:ea typeface="Lato"/>
                <a:cs typeface="Lato"/>
                <a:sym typeface="Lato"/>
              </a:rPr>
              <a:t> Filter (SGOLAY): </a:t>
            </a:r>
            <a:r>
              <a:rPr lang="en" dirty="0">
                <a:latin typeface="Lato"/>
                <a:ea typeface="Lato"/>
                <a:cs typeface="Lato"/>
                <a:sym typeface="Lato"/>
              </a:rPr>
              <a:t>) 120 minute sliding window fits a 2nd degree polynomial, the central value of that polynomial creates a continuous curve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○"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Guerra et al. 2024 and Guerra et al. 2025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b="1" dirty="0">
                <a:latin typeface="Lato"/>
                <a:ea typeface="Lato"/>
                <a:cs typeface="Lato"/>
                <a:sym typeface="Lato"/>
              </a:rPr>
              <a:t>Adaptive Polynomial Fit: </a:t>
            </a:r>
            <a:r>
              <a:rPr lang="en" dirty="0">
                <a:latin typeface="Lato"/>
                <a:ea typeface="Lato"/>
                <a:cs typeface="Lato"/>
                <a:sym typeface="Lato"/>
              </a:rPr>
              <a:t>Fits one polynomial to an entire pass simultaneously, with varying degrees 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○"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Degree scales to the duration of the pass (1-8)</a:t>
            </a:r>
            <a:br>
              <a:rPr lang="en" dirty="0">
                <a:latin typeface="Lato"/>
                <a:ea typeface="Lato"/>
                <a:cs typeface="Lato"/>
                <a:sym typeface="Lato"/>
              </a:rPr>
            </a:b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b="1" dirty="0">
                <a:latin typeface="Lato"/>
                <a:ea typeface="Lato"/>
                <a:cs typeface="Lato"/>
                <a:sym typeface="Lato"/>
              </a:rPr>
              <a:t>Butterworth Bandpass Filter: </a:t>
            </a:r>
            <a:r>
              <a:rPr lang="en" dirty="0">
                <a:latin typeface="Lato"/>
                <a:ea typeface="Lato"/>
                <a:cs typeface="Lato"/>
                <a:sym typeface="Lato"/>
              </a:rPr>
              <a:t>Zero-phase, 8th-order bandpass that removes frequencies outside of the LSTID range, leaves desired frequencies unattenuated </a:t>
            </a:r>
            <a:br>
              <a:rPr lang="en" dirty="0">
                <a:latin typeface="Lato"/>
                <a:ea typeface="Lato"/>
                <a:cs typeface="Lato"/>
                <a:sym typeface="Lato"/>
              </a:rPr>
            </a:b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b="1" dirty="0">
                <a:latin typeface="Lato"/>
                <a:ea typeface="Lato"/>
                <a:cs typeface="Lato"/>
                <a:sym typeface="Lato"/>
              </a:rPr>
              <a:t>Exponentially Weighted Moving Window (EWM): </a:t>
            </a:r>
            <a:r>
              <a:rPr lang="en" dirty="0">
                <a:latin typeface="Lato"/>
                <a:ea typeface="Lato"/>
                <a:cs typeface="Lato"/>
                <a:sym typeface="Lato"/>
              </a:rPr>
              <a:t>Zero-phase moving average, with an infinite and exponentially decaying sliding window (alpha = 0.05)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7" name="Google Shape;447;p38"/>
          <p:cNvSpPr txBox="1">
            <a:spLocks noGrp="1"/>
          </p:cNvSpPr>
          <p:nvPr>
            <p:ph type="body" idx="4294967295"/>
          </p:nvPr>
        </p:nvSpPr>
        <p:spPr>
          <a:xfrm>
            <a:off x="4940050" y="4614325"/>
            <a:ext cx="3716100" cy="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Detrending of a TID-imposed satellite pass</a:t>
            </a:r>
            <a:endParaRPr sz="1000">
              <a:solidFill>
                <a:srgbClr val="33415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8" name="Google Shape;448;p38"/>
          <p:cNvPicPr preferRelativeResize="0"/>
          <p:nvPr/>
        </p:nvPicPr>
        <p:blipFill rotWithShape="1">
          <a:blip r:embed="rId3">
            <a:alphaModFix/>
          </a:blip>
          <a:srcRect l="25544" t="47961" r="29125" b="25761"/>
          <a:stretch/>
        </p:blipFill>
        <p:spPr>
          <a:xfrm>
            <a:off x="8062250" y="1548300"/>
            <a:ext cx="545076" cy="100974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8"/>
          <p:cNvSpPr txBox="1"/>
          <p:nvPr/>
        </p:nvSpPr>
        <p:spPr>
          <a:xfrm>
            <a:off x="7907975" y="1340750"/>
            <a:ext cx="623400" cy="514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925" tIns="115925" rIns="115925" bIns="1159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22"/>
              </a:spcBef>
              <a:spcAft>
                <a:spcPts val="1522"/>
              </a:spcAft>
              <a:buNone/>
            </a:pPr>
            <a:r>
              <a:rPr lang="en" sz="650">
                <a:latin typeface="Roboto"/>
                <a:ea typeface="Roboto"/>
                <a:cs typeface="Roboto"/>
                <a:sym typeface="Roboto"/>
              </a:rPr>
              <a:t>EWM</a:t>
            </a:r>
            <a:endParaRPr sz="65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275" y="0"/>
            <a:ext cx="91492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9"/>
          <p:cNvSpPr txBox="1">
            <a:spLocks noGrp="1"/>
          </p:cNvSpPr>
          <p:nvPr>
            <p:ph type="ctrTitle" idx="4294967295"/>
          </p:nvPr>
        </p:nvSpPr>
        <p:spPr>
          <a:xfrm>
            <a:off x="715100" y="1012450"/>
            <a:ext cx="7495200" cy="15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Results.</a:t>
            </a:r>
            <a:endParaRPr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019" y="2571750"/>
            <a:ext cx="3046641" cy="231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4950" y="2055025"/>
            <a:ext cx="4660374" cy="282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8744" y="2902300"/>
            <a:ext cx="2810499" cy="2133526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3" name="Google Shape;463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8100" y="663977"/>
            <a:ext cx="2810499" cy="2133513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4" name="Google Shape;464;p40" title="Screenshot_19-6-2026_144925_docs.google.com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1109901" cy="5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0"/>
          <p:cNvSpPr txBox="1">
            <a:spLocks noGrp="1"/>
          </p:cNvSpPr>
          <p:nvPr>
            <p:ph type="title" idx="4294967295"/>
          </p:nvPr>
        </p:nvSpPr>
        <p:spPr>
          <a:xfrm>
            <a:off x="173525" y="578350"/>
            <a:ext cx="400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Detrending Results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66" name="Google Shape;466;p40"/>
          <p:cNvSpPr txBox="1">
            <a:spLocks noGrp="1"/>
          </p:cNvSpPr>
          <p:nvPr>
            <p:ph type="body" idx="4294967295"/>
          </p:nvPr>
        </p:nvSpPr>
        <p:spPr>
          <a:xfrm>
            <a:off x="173500" y="1205300"/>
            <a:ext cx="4005300" cy="30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Char char="●"/>
            </a:pPr>
            <a:r>
              <a:rPr lang="en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Each method’s data is binned and averaged in 1 degree &amp; 5 minute intervals</a:t>
            </a:r>
            <a:br>
              <a:rPr lang="en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endParaRPr sz="6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Char char="○"/>
            </a:pPr>
            <a:r>
              <a:rPr lang="en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Perturbation data is plotted in latitude vs time, </a:t>
            </a:r>
            <a:r>
              <a:rPr lang="en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clear diagonal oscillations</a:t>
            </a:r>
            <a:r>
              <a:rPr lang="en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 are expected as seen below </a:t>
            </a: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467" name="Google Shape;467;p40"/>
          <p:cNvPicPr preferRelativeResize="0"/>
          <p:nvPr/>
        </p:nvPicPr>
        <p:blipFill rotWithShape="1">
          <a:blip r:embed="rId8">
            <a:alphaModFix/>
          </a:blip>
          <a:srcRect l="12822" t="20433" r="52221" b="74301"/>
          <a:stretch/>
        </p:blipFill>
        <p:spPr>
          <a:xfrm>
            <a:off x="6631252" y="2919842"/>
            <a:ext cx="1850791" cy="101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0"/>
          <p:cNvPicPr preferRelativeResize="0"/>
          <p:nvPr/>
        </p:nvPicPr>
        <p:blipFill rotWithShape="1">
          <a:blip r:embed="rId8">
            <a:alphaModFix/>
          </a:blip>
          <a:srcRect l="12822" t="20433" r="52221" b="74301"/>
          <a:stretch/>
        </p:blipFill>
        <p:spPr>
          <a:xfrm>
            <a:off x="4717299" y="684702"/>
            <a:ext cx="1856221" cy="101988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0"/>
          <p:cNvSpPr txBox="1"/>
          <p:nvPr/>
        </p:nvSpPr>
        <p:spPr>
          <a:xfrm>
            <a:off x="4853425" y="356950"/>
            <a:ext cx="14355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250" tIns="116250" rIns="116250" bIns="11625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526"/>
              </a:spcBef>
              <a:spcAft>
                <a:spcPts val="1526"/>
              </a:spcAft>
              <a:buNone/>
            </a:pPr>
            <a:r>
              <a:rPr lang="en" sz="763" b="1">
                <a:latin typeface="Roboto"/>
                <a:ea typeface="Roboto"/>
                <a:cs typeface="Roboto"/>
                <a:sym typeface="Roboto"/>
              </a:rPr>
              <a:t>Adaptive Polynomial </a:t>
            </a:r>
            <a:endParaRPr sz="763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0"/>
          <p:cNvSpPr txBox="1"/>
          <p:nvPr/>
        </p:nvSpPr>
        <p:spPr>
          <a:xfrm>
            <a:off x="6608755" y="2497548"/>
            <a:ext cx="1738500" cy="9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925" tIns="115925" rIns="115925" bIns="1159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22"/>
              </a:spcBef>
              <a:spcAft>
                <a:spcPts val="1522"/>
              </a:spcAft>
              <a:buNone/>
            </a:pPr>
            <a:r>
              <a:rPr lang="en" sz="761" b="1">
                <a:latin typeface="Roboto"/>
                <a:ea typeface="Roboto"/>
                <a:cs typeface="Roboto"/>
                <a:sym typeface="Roboto"/>
              </a:rPr>
              <a:t>30 Minute Moving Average </a:t>
            </a:r>
            <a:endParaRPr sz="761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1" name="Google Shape;471;p40"/>
          <p:cNvSpPr txBox="1">
            <a:spLocks noGrp="1"/>
          </p:cNvSpPr>
          <p:nvPr>
            <p:ph type="body" idx="4294967295"/>
          </p:nvPr>
        </p:nvSpPr>
        <p:spPr>
          <a:xfrm>
            <a:off x="525150" y="4843000"/>
            <a:ext cx="5055300" cy="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Synthetic TID in latitude vs time and latitude vs longitude 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2" name="Google Shape;472;p40"/>
          <p:cNvSpPr txBox="1">
            <a:spLocks noGrp="1"/>
          </p:cNvSpPr>
          <p:nvPr>
            <p:ph type="body" idx="4294967295"/>
          </p:nvPr>
        </p:nvSpPr>
        <p:spPr>
          <a:xfrm>
            <a:off x="4108325" y="258919"/>
            <a:ext cx="74097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Extracted TID perturbation for two detrending methods</a:t>
            </a:r>
            <a:endParaRPr sz="1000">
              <a:solidFill>
                <a:srgbClr val="33415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3" name="Google Shape;473;p40"/>
          <p:cNvSpPr txBox="1">
            <a:spLocks noGrp="1"/>
          </p:cNvSpPr>
          <p:nvPr>
            <p:ph type="body" idx="4294967295"/>
          </p:nvPr>
        </p:nvSpPr>
        <p:spPr>
          <a:xfrm>
            <a:off x="4178800" y="2797525"/>
            <a:ext cx="1021800" cy="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Great results</a:t>
            </a:r>
            <a:endParaRPr sz="1000">
              <a:solidFill>
                <a:srgbClr val="33415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4" name="Google Shape;474;p40"/>
          <p:cNvSpPr txBox="1">
            <a:spLocks noGrp="1"/>
          </p:cNvSpPr>
          <p:nvPr>
            <p:ph type="body" idx="4294967295"/>
          </p:nvPr>
        </p:nvSpPr>
        <p:spPr>
          <a:xfrm>
            <a:off x="7930725" y="2587100"/>
            <a:ext cx="1371600" cy="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Less great results</a:t>
            </a:r>
            <a:endParaRPr sz="1000">
              <a:solidFill>
                <a:srgbClr val="33415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75" name="Google Shape;475;p4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64950" y="3122700"/>
            <a:ext cx="1788074" cy="1357425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6" name="Google Shape;476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27900" y="1229701"/>
            <a:ext cx="1788074" cy="1357406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477" name="Google Shape;477;p40"/>
          <p:cNvCxnSpPr/>
          <p:nvPr/>
        </p:nvCxnSpPr>
        <p:spPr>
          <a:xfrm rot="10800000" flipH="1">
            <a:off x="5056413" y="2848956"/>
            <a:ext cx="317700" cy="85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78" name="Google Shape;478;p40"/>
          <p:cNvCxnSpPr/>
          <p:nvPr/>
        </p:nvCxnSpPr>
        <p:spPr>
          <a:xfrm>
            <a:off x="5053728" y="2992812"/>
            <a:ext cx="339300" cy="79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79" name="Google Shape;479;p40"/>
          <p:cNvCxnSpPr/>
          <p:nvPr/>
        </p:nvCxnSpPr>
        <p:spPr>
          <a:xfrm rot="10800000">
            <a:off x="7643067" y="2640985"/>
            <a:ext cx="311100" cy="72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80" name="Google Shape;480;p40"/>
          <p:cNvCxnSpPr/>
          <p:nvPr/>
        </p:nvCxnSpPr>
        <p:spPr>
          <a:xfrm flipH="1">
            <a:off x="7646748" y="2782692"/>
            <a:ext cx="327000" cy="77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481" name="Google Shape;481;p40"/>
          <p:cNvPicPr preferRelativeResize="0"/>
          <p:nvPr/>
        </p:nvPicPr>
        <p:blipFill rotWithShape="1">
          <a:blip r:embed="rId11">
            <a:alphaModFix/>
          </a:blip>
          <a:srcRect r="17430"/>
          <a:stretch/>
        </p:blipFill>
        <p:spPr>
          <a:xfrm>
            <a:off x="1628606" y="3352878"/>
            <a:ext cx="1371600" cy="1261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2" name="Google Shape;482;p40"/>
          <p:cNvPicPr preferRelativeResize="0"/>
          <p:nvPr/>
        </p:nvPicPr>
        <p:blipFill rotWithShape="1">
          <a:blip r:embed="rId11">
            <a:alphaModFix/>
          </a:blip>
          <a:srcRect t="5132" r="17430" b="88923"/>
          <a:stretch/>
        </p:blipFill>
        <p:spPr>
          <a:xfrm>
            <a:off x="4264950" y="3192100"/>
            <a:ext cx="1471074" cy="8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40"/>
          <p:cNvPicPr preferRelativeResize="0"/>
          <p:nvPr/>
        </p:nvPicPr>
        <p:blipFill rotWithShape="1">
          <a:blip r:embed="rId11">
            <a:alphaModFix/>
          </a:blip>
          <a:srcRect t="5132" r="17430" b="88923"/>
          <a:stretch/>
        </p:blipFill>
        <p:spPr>
          <a:xfrm>
            <a:off x="7227900" y="1298706"/>
            <a:ext cx="1471074" cy="8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Quantitative Detrending Results</a:t>
            </a:r>
            <a:endParaRPr/>
          </a:p>
        </p:txBody>
      </p:sp>
      <p:sp>
        <p:nvSpPr>
          <p:cNvPr id="489" name="Google Shape;489;p4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11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Once 3D perturbation data has been obtained for each method, the results can be compared to the input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The four metrics below will be used to evaluate detrending success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Lato"/>
              <a:ea typeface="Lato"/>
              <a:cs typeface="Lato"/>
              <a:sym typeface="La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This example plot is the averaged result across all TID inputs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90" name="Google Shape;490;p41" title="Screenshot_19-6-2026_145115_docs.google.com.jpeg"/>
          <p:cNvPicPr preferRelativeResize="0"/>
          <p:nvPr/>
        </p:nvPicPr>
        <p:blipFill rotWithShape="1">
          <a:blip r:embed="rId3">
            <a:alphaModFix/>
          </a:blip>
          <a:srcRect r="12327"/>
          <a:stretch/>
        </p:blipFill>
        <p:spPr>
          <a:xfrm>
            <a:off x="8446100" y="3894175"/>
            <a:ext cx="685600" cy="1249325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1"/>
          <p:cNvSpPr txBox="1">
            <a:spLocks noGrp="1"/>
          </p:cNvSpPr>
          <p:nvPr>
            <p:ph type="body" idx="1"/>
          </p:nvPr>
        </p:nvSpPr>
        <p:spPr>
          <a:xfrm>
            <a:off x="1403625" y="4699475"/>
            <a:ext cx="7409700" cy="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TEC detrending results across all TID inputs </a:t>
            </a:r>
            <a:endParaRPr sz="1000">
              <a:solidFill>
                <a:srgbClr val="33415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92" name="Google Shape;49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3614" y="2077954"/>
            <a:ext cx="5907302" cy="2621525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3" name="Google Shape;493;p41"/>
          <p:cNvPicPr preferRelativeResize="0"/>
          <p:nvPr/>
        </p:nvPicPr>
        <p:blipFill rotWithShape="1">
          <a:blip r:embed="rId4">
            <a:alphaModFix/>
          </a:blip>
          <a:srcRect r="85214" b="94309"/>
          <a:stretch/>
        </p:blipFill>
        <p:spPr>
          <a:xfrm>
            <a:off x="1697901" y="3840225"/>
            <a:ext cx="193552" cy="14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41"/>
          <p:cNvSpPr txBox="1"/>
          <p:nvPr/>
        </p:nvSpPr>
        <p:spPr>
          <a:xfrm>
            <a:off x="1476825" y="3382550"/>
            <a:ext cx="685500" cy="8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925" tIns="115925" rIns="115925" bIns="1159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22"/>
              </a:spcBef>
              <a:spcAft>
                <a:spcPts val="1522"/>
              </a:spcAft>
              <a:buNone/>
            </a:pPr>
            <a:r>
              <a:rPr lang="en" sz="450" b="1">
                <a:latin typeface="Roboto"/>
                <a:ea typeface="Roboto"/>
                <a:cs typeface="Roboto"/>
                <a:sym typeface="Roboto"/>
              </a:rPr>
              <a:t>EWM</a:t>
            </a:r>
            <a:endParaRPr sz="450"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TID Extraction Results</a:t>
            </a:r>
            <a:endParaRPr/>
          </a:p>
        </p:txBody>
      </p:sp>
      <p:sp>
        <p:nvSpPr>
          <p:cNvPr id="500" name="Google Shape;500;p42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2572500" cy="27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Over 100 TID Configurations tested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Lato"/>
              <a:ea typeface="Lato"/>
              <a:cs typeface="Lato"/>
              <a:sym typeface="La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Gives insight into which methods perform in which settings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Lato"/>
              <a:ea typeface="Lato"/>
              <a:cs typeface="Lato"/>
              <a:sym typeface="La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Butterworth underperforms at lower periods, but dominates at higher periods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Lots of ways to analyze, this plot is just one of many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01" name="Google Shape;501;p42" title="Screenshot_19-6-2026_145115_docs.google.com.jpeg"/>
          <p:cNvPicPr preferRelativeResize="0"/>
          <p:nvPr/>
        </p:nvPicPr>
        <p:blipFill rotWithShape="1">
          <a:blip r:embed="rId3">
            <a:alphaModFix/>
          </a:blip>
          <a:srcRect r="12327"/>
          <a:stretch/>
        </p:blipFill>
        <p:spPr>
          <a:xfrm>
            <a:off x="8446100" y="3894175"/>
            <a:ext cx="685600" cy="124932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42"/>
          <p:cNvSpPr txBox="1">
            <a:spLocks noGrp="1"/>
          </p:cNvSpPr>
          <p:nvPr>
            <p:ph type="body" idx="1"/>
          </p:nvPr>
        </p:nvSpPr>
        <p:spPr>
          <a:xfrm>
            <a:off x="3294300" y="4494150"/>
            <a:ext cx="7561800" cy="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Correlation for each detrending method as the TID input period changes</a:t>
            </a:r>
            <a:endParaRPr sz="1000">
              <a:solidFill>
                <a:srgbClr val="334155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(Averaged across other input parameters)</a:t>
            </a:r>
            <a:endParaRPr sz="1000">
              <a:solidFill>
                <a:srgbClr val="33415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03" name="Google Shape;503;p42"/>
          <p:cNvPicPr preferRelativeResize="0"/>
          <p:nvPr/>
        </p:nvPicPr>
        <p:blipFill rotWithShape="1">
          <a:blip r:embed="rId4">
            <a:alphaModFix/>
          </a:blip>
          <a:srcRect l="45282" t="6197" r="29829" b="68397"/>
          <a:stretch/>
        </p:blipFill>
        <p:spPr>
          <a:xfrm>
            <a:off x="3292500" y="1289307"/>
            <a:ext cx="4397625" cy="3124152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4" name="Google Shape;504;p42"/>
          <p:cNvPicPr preferRelativeResize="0"/>
          <p:nvPr/>
        </p:nvPicPr>
        <p:blipFill rotWithShape="1">
          <a:blip r:embed="rId4">
            <a:alphaModFix/>
          </a:blip>
          <a:srcRect l="90563" t="3950" r="214" b="86105"/>
          <a:stretch/>
        </p:blipFill>
        <p:spPr>
          <a:xfrm>
            <a:off x="7344399" y="964951"/>
            <a:ext cx="1608251" cy="132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2"/>
          <p:cNvPicPr preferRelativeResize="0"/>
          <p:nvPr/>
        </p:nvPicPr>
        <p:blipFill rotWithShape="1">
          <a:blip r:embed="rId5">
            <a:alphaModFix/>
          </a:blip>
          <a:srcRect l="16511" t="-15177" r="4487" b="-5465"/>
          <a:stretch/>
        </p:blipFill>
        <p:spPr>
          <a:xfrm>
            <a:off x="3294300" y="1289307"/>
            <a:ext cx="674926" cy="312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42"/>
          <p:cNvPicPr preferRelativeResize="0"/>
          <p:nvPr/>
        </p:nvPicPr>
        <p:blipFill rotWithShape="1">
          <a:blip r:embed="rId5">
            <a:alphaModFix/>
          </a:blip>
          <a:srcRect l="16512" t="5471" r="38102" b="88396"/>
          <a:stretch/>
        </p:blipFill>
        <p:spPr>
          <a:xfrm>
            <a:off x="3294300" y="1370000"/>
            <a:ext cx="494425" cy="48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2"/>
          <p:cNvPicPr preferRelativeResize="0"/>
          <p:nvPr/>
        </p:nvPicPr>
        <p:blipFill rotWithShape="1">
          <a:blip r:embed="rId6">
            <a:alphaModFix/>
          </a:blip>
          <a:srcRect l="59445" t="44056" r="34253" b="54317"/>
          <a:stretch/>
        </p:blipFill>
        <p:spPr>
          <a:xfrm>
            <a:off x="7825441" y="1985807"/>
            <a:ext cx="461250" cy="242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275" y="0"/>
            <a:ext cx="91492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43"/>
          <p:cNvSpPr txBox="1">
            <a:spLocks noGrp="1"/>
          </p:cNvSpPr>
          <p:nvPr>
            <p:ph type="ctrTitle" idx="4294967295"/>
          </p:nvPr>
        </p:nvSpPr>
        <p:spPr>
          <a:xfrm>
            <a:off x="337226" y="197721"/>
            <a:ext cx="7495200" cy="15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Summary</a:t>
            </a:r>
            <a:endParaRPr sz="4800">
              <a:solidFill>
                <a:schemeClr val="lt1"/>
              </a:solidFill>
            </a:endParaRPr>
          </a:p>
        </p:txBody>
      </p:sp>
      <p:pic>
        <p:nvPicPr>
          <p:cNvPr id="515" name="Google Shape;515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6020" y="270113"/>
            <a:ext cx="3452425" cy="4603274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16" name="Google Shape;516;p43"/>
          <p:cNvSpPr txBox="1">
            <a:spLocks noGrp="1"/>
          </p:cNvSpPr>
          <p:nvPr>
            <p:ph type="body" idx="4294967295"/>
          </p:nvPr>
        </p:nvSpPr>
        <p:spPr>
          <a:xfrm>
            <a:off x="673150" y="1470825"/>
            <a:ext cx="3898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ato"/>
              <a:buChar char="●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TIDs  are the ionospheric manifestations of AGWs, and are observed as small perturbations in the TEC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ato"/>
              <a:buChar char="●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The best method for TEC detrending is still a debated topic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ato"/>
              <a:buChar char="●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By imposing a synthetic TID onto real TEC background data, we can  evaluate each detrending method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ato"/>
              <a:buChar char="●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Confirmed the results of Guerra et al. 2024 that Savitzky Golay is one of the best options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ato"/>
              <a:buChar char="●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Additionally found that the new adaptive polynomial works wonderfully as well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ato"/>
              <a:buChar char="●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There is not one method that dominates in every TID regime 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7" name="Google Shape;517;p43"/>
          <p:cNvSpPr txBox="1"/>
          <p:nvPr/>
        </p:nvSpPr>
        <p:spPr>
          <a:xfrm>
            <a:off x="5336025" y="270125"/>
            <a:ext cx="3452400" cy="4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Maletckii, B., &amp; Astafyeva, E. (2020). Near-real-time classification of traveling ionospheric disturbances of natural hazards and space weather by GNSS data. URSI Atlantic Radio Science Conference (AT-RASC), Gran Canaria. </a:t>
            </a:r>
            <a:r>
              <a:rPr lang="en" sz="1100">
                <a:solidFill>
                  <a:srgbClr val="FFFFFF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https://doi.org/10.23919/URSI-AT-RASC49751.2020.9369997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Guerra, M., Cesaroni, C., Ravanelli, M., &amp; Spogli, L. (2024). Travelling ionospheric disturbances detection: A statistical study on detrending techniques, induced period error and near real-time observables. URSI Atlantic Radio Science Conference (AT-RASC), Gran Canaria. </a:t>
            </a:r>
            <a:r>
              <a:rPr lang="en" sz="1100">
                <a:solidFill>
                  <a:srgbClr val="FFFFFF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https://doi.org/10.23919/URSI-AT-RASC2024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Habarulema, J. B., Katamzi, Z. T., Yizengaw, E., Yamazaki, Y., &amp; Seemala, G. (2016). Simultaneous storm time equatorward and poleward large-scale TIDs on a global scale. Geophysical Research Letters, 43(13), 6678–6686. https://doi.org/10.1002/2016GL069740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275" y="0"/>
            <a:ext cx="91492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44"/>
          <p:cNvSpPr txBox="1">
            <a:spLocks noGrp="1"/>
          </p:cNvSpPr>
          <p:nvPr>
            <p:ph type="ctrTitle" idx="4294967295"/>
          </p:nvPr>
        </p:nvSpPr>
        <p:spPr>
          <a:xfrm>
            <a:off x="715100" y="1012450"/>
            <a:ext cx="7495200" cy="15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Backup Slides</a:t>
            </a:r>
            <a:endParaRPr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287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of Choice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45"/>
          <p:cNvSpPr txBox="1">
            <a:spLocks noGrp="1"/>
          </p:cNvSpPr>
          <p:nvPr>
            <p:ph type="body" idx="1"/>
          </p:nvPr>
        </p:nvSpPr>
        <p:spPr>
          <a:xfrm>
            <a:off x="577125" y="1017725"/>
            <a:ext cx="3074400" cy="40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March 2012: geomagnetic storm</a:t>
            </a:r>
            <a:br>
              <a:rPr lang="en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</a:br>
            <a:endParaRPr sz="100">
              <a:solidFill>
                <a:srgbClr val="334155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4155"/>
              </a:buClr>
              <a:buSzPts val="1200"/>
              <a:buFont typeface="Lato"/>
              <a:buChar char="●"/>
            </a:pPr>
            <a:r>
              <a:rPr lang="en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Southern Africa sector</a:t>
            </a:r>
            <a:br>
              <a:rPr lang="en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</a:br>
            <a:endParaRPr sz="100">
              <a:solidFill>
                <a:srgbClr val="334155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4155"/>
              </a:buClr>
              <a:buSzPts val="1200"/>
              <a:buFont typeface="Lato"/>
              <a:buChar char="●"/>
            </a:pPr>
            <a:r>
              <a:rPr lang="en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Bounding applied to ensure higher data concentration</a:t>
            </a:r>
            <a:endParaRPr>
              <a:solidFill>
                <a:srgbClr val="33415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30" name="Google Shape;530;p45" title="Screenshot_19-6-2026_145115_docs.google.com.jpeg"/>
          <p:cNvPicPr preferRelativeResize="0"/>
          <p:nvPr/>
        </p:nvPicPr>
        <p:blipFill rotWithShape="1">
          <a:blip r:embed="rId3">
            <a:alphaModFix/>
          </a:blip>
          <a:srcRect r="12327"/>
          <a:stretch/>
        </p:blipFill>
        <p:spPr>
          <a:xfrm>
            <a:off x="8458400" y="3894175"/>
            <a:ext cx="685600" cy="12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6641" y="2753326"/>
            <a:ext cx="4652303" cy="1980868"/>
          </a:xfrm>
          <a:prstGeom prst="rect">
            <a:avLst/>
          </a:prstGeom>
          <a:noFill/>
          <a:ln w="306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32" name="Google Shape;532;p45"/>
          <p:cNvPicPr preferRelativeResize="0"/>
          <p:nvPr/>
        </p:nvPicPr>
        <p:blipFill rotWithShape="1">
          <a:blip r:embed="rId5">
            <a:alphaModFix/>
          </a:blip>
          <a:srcRect l="-4561" r="-4561"/>
          <a:stretch/>
        </p:blipFill>
        <p:spPr>
          <a:xfrm>
            <a:off x="3606640" y="1115664"/>
            <a:ext cx="4652315" cy="1396218"/>
          </a:xfrm>
          <a:prstGeom prst="rect">
            <a:avLst/>
          </a:prstGeom>
          <a:noFill/>
          <a:ln w="306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33" name="Google Shape;533;p45"/>
          <p:cNvPicPr preferRelativeResize="0"/>
          <p:nvPr/>
        </p:nvPicPr>
        <p:blipFill rotWithShape="1">
          <a:blip r:embed="rId6">
            <a:alphaModFix/>
          </a:blip>
          <a:srcRect l="15699" t="48553" r="73964" b="47512"/>
          <a:stretch/>
        </p:blipFill>
        <p:spPr>
          <a:xfrm>
            <a:off x="3606648" y="1115676"/>
            <a:ext cx="199557" cy="1396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5"/>
          <p:cNvPicPr preferRelativeResize="0"/>
          <p:nvPr/>
        </p:nvPicPr>
        <p:blipFill rotWithShape="1">
          <a:blip r:embed="rId6">
            <a:alphaModFix/>
          </a:blip>
          <a:srcRect l="15699" t="48553" r="73964" b="47512"/>
          <a:stretch/>
        </p:blipFill>
        <p:spPr>
          <a:xfrm>
            <a:off x="8035493" y="1115676"/>
            <a:ext cx="223323" cy="1396208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45"/>
          <p:cNvSpPr txBox="1">
            <a:spLocks noGrp="1"/>
          </p:cNvSpPr>
          <p:nvPr>
            <p:ph type="body" idx="1"/>
          </p:nvPr>
        </p:nvSpPr>
        <p:spPr>
          <a:xfrm>
            <a:off x="3277397" y="581500"/>
            <a:ext cx="5056200" cy="666600"/>
          </a:xfrm>
          <a:prstGeom prst="rect">
            <a:avLst/>
          </a:prstGeom>
        </p:spPr>
        <p:txBody>
          <a:bodyPr spcFirstLastPara="1" wrap="square" lIns="93325" tIns="93325" rIns="93325" bIns="933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Disturbance Storm Time Index (DST):</a:t>
            </a:r>
            <a:endParaRPr sz="1100" u="sng">
              <a:solidFill>
                <a:srgbClr val="334155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Measures the decrease in strength of Earth’s magnetic field, metric for geomagnetic storm magnitude</a:t>
            </a:r>
            <a:endParaRPr sz="800">
              <a:solidFill>
                <a:srgbClr val="33415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6" name="Google Shape;536;p45"/>
          <p:cNvSpPr txBox="1">
            <a:spLocks noGrp="1"/>
          </p:cNvSpPr>
          <p:nvPr>
            <p:ph type="body" idx="1"/>
          </p:nvPr>
        </p:nvSpPr>
        <p:spPr>
          <a:xfrm>
            <a:off x="3202550" y="4734208"/>
            <a:ext cx="5056200" cy="666600"/>
          </a:xfrm>
          <a:prstGeom prst="rect">
            <a:avLst/>
          </a:prstGeom>
        </p:spPr>
        <p:txBody>
          <a:bodyPr spcFirstLastPara="1" wrap="square" lIns="93325" tIns="93325" rIns="93325" bIns="933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Latitude vs Time (vTEC), March 8th to March 11th</a:t>
            </a:r>
            <a:endParaRPr sz="1000">
              <a:solidFill>
                <a:srgbClr val="33415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7" name="Google Shape;537;p45"/>
          <p:cNvSpPr/>
          <p:nvPr/>
        </p:nvSpPr>
        <p:spPr>
          <a:xfrm>
            <a:off x="3824957" y="2976317"/>
            <a:ext cx="1279200" cy="1583100"/>
          </a:xfrm>
          <a:prstGeom prst="roundRect">
            <a:avLst>
              <a:gd name="adj" fmla="val 16667"/>
            </a:avLst>
          </a:prstGeom>
          <a:noFill/>
          <a:ln w="422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1325" tIns="101325" rIns="101325" bIns="1013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51"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38" name="Google Shape;538;p45"/>
          <p:cNvSpPr/>
          <p:nvPr/>
        </p:nvSpPr>
        <p:spPr>
          <a:xfrm>
            <a:off x="3824819" y="1224651"/>
            <a:ext cx="1279200" cy="642600"/>
          </a:xfrm>
          <a:prstGeom prst="roundRect">
            <a:avLst>
              <a:gd name="adj" fmla="val 16667"/>
            </a:avLst>
          </a:prstGeom>
          <a:noFill/>
          <a:ln w="422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1325" tIns="101325" rIns="101325" bIns="1013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51"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539" name="Google Shape;539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7126" y="2221700"/>
            <a:ext cx="2752699" cy="2722492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275" y="0"/>
            <a:ext cx="91492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8"/>
          <p:cNvSpPr txBox="1">
            <a:spLocks noGrp="1"/>
          </p:cNvSpPr>
          <p:nvPr>
            <p:ph type="ctrTitle" idx="4294967295"/>
          </p:nvPr>
        </p:nvSpPr>
        <p:spPr>
          <a:xfrm>
            <a:off x="715100" y="1012450"/>
            <a:ext cx="7495200" cy="15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Outline.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342" name="Google Shape;342;p28"/>
          <p:cNvSpPr txBox="1">
            <a:spLocks noGrp="1"/>
          </p:cNvSpPr>
          <p:nvPr>
            <p:ph type="body" idx="4294967295"/>
          </p:nvPr>
        </p:nvSpPr>
        <p:spPr>
          <a:xfrm>
            <a:off x="715100" y="1981100"/>
            <a:ext cx="4005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AutoNum type="arabicPeriod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Introduction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AutoNum type="arabicPeriod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is the Ionosphere?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AutoNum type="arabicPeriod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is the data?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AutoNum type="arabicPeriod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is the problem?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AutoNum type="arabicPeriod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My Approach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AutoNum type="arabicPeriod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Results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46" title="Screenshot_19-6-2026_144925_docs.google.com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4100" y="0"/>
            <a:ext cx="1109901" cy="5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46"/>
          <p:cNvSpPr txBox="1">
            <a:spLocks noGrp="1"/>
          </p:cNvSpPr>
          <p:nvPr>
            <p:ph type="title"/>
          </p:nvPr>
        </p:nvSpPr>
        <p:spPr>
          <a:xfrm>
            <a:off x="631550" y="6299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Density</a:t>
            </a:r>
            <a:endParaRPr/>
          </a:p>
        </p:txBody>
      </p:sp>
      <p:sp>
        <p:nvSpPr>
          <p:cNvPr id="546" name="Google Shape;546;p46"/>
          <p:cNvSpPr txBox="1">
            <a:spLocks noGrp="1"/>
          </p:cNvSpPr>
          <p:nvPr>
            <p:ph type="body" idx="4294967295"/>
          </p:nvPr>
        </p:nvSpPr>
        <p:spPr>
          <a:xfrm>
            <a:off x="631550" y="1202600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Data density latitude vs time over the full march 8th to march 11th time range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47" name="Google Shape;54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363" y="1601849"/>
            <a:ext cx="7801523" cy="312747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47" title="Screenshot_19-6-2026_144925_docs.google.com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4100" y="0"/>
            <a:ext cx="1109901" cy="5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47"/>
          <p:cNvSpPr txBox="1">
            <a:spLocks noGrp="1"/>
          </p:cNvSpPr>
          <p:nvPr>
            <p:ph type="title"/>
          </p:nvPr>
        </p:nvSpPr>
        <p:spPr>
          <a:xfrm>
            <a:off x="720000" y="5241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Detrending Examples</a:t>
            </a:r>
            <a:endParaRPr/>
          </a:p>
        </p:txBody>
      </p:sp>
      <p:pic>
        <p:nvPicPr>
          <p:cNvPr id="554" name="Google Shape;55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900" y="1202600"/>
            <a:ext cx="1768344" cy="1802317"/>
          </a:xfrm>
          <a:prstGeom prst="rect">
            <a:avLst/>
          </a:prstGeom>
          <a:noFill/>
          <a:ln w="280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55" name="Google Shape;55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901" y="3004924"/>
            <a:ext cx="1768344" cy="1802317"/>
          </a:xfrm>
          <a:prstGeom prst="rect">
            <a:avLst/>
          </a:prstGeom>
          <a:noFill/>
          <a:ln w="280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56" name="Google Shape;556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09568" y="1202600"/>
            <a:ext cx="1768344" cy="1802309"/>
          </a:xfrm>
          <a:prstGeom prst="rect">
            <a:avLst/>
          </a:prstGeom>
          <a:noFill/>
          <a:ln w="280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57" name="Google Shape;557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09568" y="3004908"/>
            <a:ext cx="1768344" cy="1802309"/>
          </a:xfrm>
          <a:prstGeom prst="rect">
            <a:avLst/>
          </a:prstGeom>
          <a:noFill/>
          <a:ln w="280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58" name="Google Shape;558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38237" y="1202600"/>
            <a:ext cx="1768343" cy="1789644"/>
          </a:xfrm>
          <a:prstGeom prst="rect">
            <a:avLst/>
          </a:prstGeom>
          <a:noFill/>
          <a:ln w="280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59" name="Google Shape;559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38237" y="3004932"/>
            <a:ext cx="1768343" cy="1789654"/>
          </a:xfrm>
          <a:prstGeom prst="rect">
            <a:avLst/>
          </a:prstGeom>
          <a:noFill/>
          <a:ln w="280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0" name="Google Shape;560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66905" y="1202600"/>
            <a:ext cx="1768344" cy="1802324"/>
          </a:xfrm>
          <a:prstGeom prst="rect">
            <a:avLst/>
          </a:prstGeom>
          <a:noFill/>
          <a:ln w="280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1" name="Google Shape;561;p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66905" y="3020164"/>
            <a:ext cx="1768344" cy="1802312"/>
          </a:xfrm>
          <a:prstGeom prst="rect">
            <a:avLst/>
          </a:prstGeom>
          <a:noFill/>
          <a:ln w="280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62" name="Google Shape;562;p47"/>
          <p:cNvSpPr txBox="1">
            <a:spLocks noGrp="1"/>
          </p:cNvSpPr>
          <p:nvPr>
            <p:ph type="body" idx="4294967295"/>
          </p:nvPr>
        </p:nvSpPr>
        <p:spPr>
          <a:xfrm rot="-5400000">
            <a:off x="-273675" y="1871163"/>
            <a:ext cx="1845000" cy="3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ato"/>
                <a:ea typeface="Lato"/>
                <a:cs typeface="Lato"/>
                <a:sym typeface="Lato"/>
              </a:rPr>
              <a:t>Background Extraction</a:t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3" name="Google Shape;563;p47"/>
          <p:cNvSpPr txBox="1">
            <a:spLocks noGrp="1"/>
          </p:cNvSpPr>
          <p:nvPr>
            <p:ph type="body" idx="4294967295"/>
          </p:nvPr>
        </p:nvSpPr>
        <p:spPr>
          <a:xfrm rot="-5400000">
            <a:off x="-273675" y="3720038"/>
            <a:ext cx="1845000" cy="3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ato"/>
                <a:ea typeface="Lato"/>
                <a:cs typeface="Lato"/>
                <a:sym typeface="Lato"/>
              </a:rPr>
              <a:t>TID Injection &amp; Detrending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48" title="Screenshot_19-6-2026_144925_docs.google.com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4100" y="0"/>
            <a:ext cx="1109901" cy="5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48"/>
          <p:cNvSpPr txBox="1">
            <a:spLocks noGrp="1"/>
          </p:cNvSpPr>
          <p:nvPr>
            <p:ph type="title"/>
          </p:nvPr>
        </p:nvSpPr>
        <p:spPr>
          <a:xfrm>
            <a:off x="720000" y="5241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Detrending, Poor Example</a:t>
            </a:r>
            <a:endParaRPr/>
          </a:p>
        </p:txBody>
      </p:sp>
      <p:pic>
        <p:nvPicPr>
          <p:cNvPr id="570" name="Google Shape;57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1823" y="1183375"/>
            <a:ext cx="3431675" cy="3515375"/>
          </a:xfrm>
          <a:prstGeom prst="rect">
            <a:avLst/>
          </a:prstGeom>
          <a:noFill/>
          <a:ln w="268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1" name="Google Shape;571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2850" y="1183375"/>
            <a:ext cx="3431675" cy="3515375"/>
          </a:xfrm>
          <a:prstGeom prst="rect">
            <a:avLst/>
          </a:prstGeom>
          <a:noFill/>
          <a:ln w="268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49" title="Screenshot_19-6-2026_144925_docs.google.com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4100" y="0"/>
            <a:ext cx="1109901" cy="5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49"/>
          <p:cNvSpPr txBox="1">
            <a:spLocks noGrp="1"/>
          </p:cNvSpPr>
          <p:nvPr>
            <p:ph type="title"/>
          </p:nvPr>
        </p:nvSpPr>
        <p:spPr>
          <a:xfrm>
            <a:off x="631550" y="6299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Detrending </a:t>
            </a:r>
            <a:endParaRPr/>
          </a:p>
        </p:txBody>
      </p:sp>
      <p:pic>
        <p:nvPicPr>
          <p:cNvPr id="578" name="Google Shape;57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200" y="1354962"/>
            <a:ext cx="2232576" cy="1694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9107" y="1296794"/>
            <a:ext cx="2232576" cy="1694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65140" y="3085793"/>
            <a:ext cx="2232551" cy="1694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75716" y="3085800"/>
            <a:ext cx="2232565" cy="169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03005" y="1296800"/>
            <a:ext cx="2232551" cy="169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50" title="Screenshot_19-6-2026_144925_docs.google.com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4100" y="0"/>
            <a:ext cx="1109901" cy="5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50"/>
          <p:cNvSpPr txBox="1">
            <a:spLocks noGrp="1"/>
          </p:cNvSpPr>
          <p:nvPr>
            <p:ph type="title"/>
          </p:nvPr>
        </p:nvSpPr>
        <p:spPr>
          <a:xfrm>
            <a:off x="631550" y="6299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Detrending </a:t>
            </a:r>
            <a:endParaRPr/>
          </a:p>
        </p:txBody>
      </p:sp>
      <p:pic>
        <p:nvPicPr>
          <p:cNvPr id="589" name="Google Shape;58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200" y="1354962"/>
            <a:ext cx="2232576" cy="1694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200" y="1354950"/>
            <a:ext cx="2232576" cy="1694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15165" y="3202150"/>
            <a:ext cx="2004675" cy="1521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56021" y="3202125"/>
            <a:ext cx="2004675" cy="152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33549" y="1354963"/>
            <a:ext cx="2232576" cy="1694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5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71904" y="1308400"/>
            <a:ext cx="2232576" cy="1694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51" title="Screenshot_19-6-2026_144925_docs.google.com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4100" y="0"/>
            <a:ext cx="1109901" cy="5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51"/>
          <p:cNvSpPr txBox="1">
            <a:spLocks noGrp="1"/>
          </p:cNvSpPr>
          <p:nvPr>
            <p:ph type="title"/>
          </p:nvPr>
        </p:nvSpPr>
        <p:spPr>
          <a:xfrm>
            <a:off x="631550" y="6299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Results</a:t>
            </a:r>
            <a:endParaRPr/>
          </a:p>
        </p:txBody>
      </p:sp>
      <p:pic>
        <p:nvPicPr>
          <p:cNvPr id="601" name="Google Shape;60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6575" y="1737150"/>
            <a:ext cx="6493925" cy="288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52" title="Screenshot_19-6-2026_144925_docs.google.com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4100" y="0"/>
            <a:ext cx="1109901" cy="5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6576" y="0"/>
            <a:ext cx="7390845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53" title="Screenshot_19-6-2026_144925_docs.google.com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4100" y="0"/>
            <a:ext cx="1109901" cy="5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0349" y="1469237"/>
            <a:ext cx="5583300" cy="288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54" title="Screenshot_19-6-2026_144925_docs.google.com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4100" y="0"/>
            <a:ext cx="1109901" cy="5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54"/>
          <p:cNvSpPr txBox="1">
            <a:spLocks noGrp="1"/>
          </p:cNvSpPr>
          <p:nvPr>
            <p:ph type="title"/>
          </p:nvPr>
        </p:nvSpPr>
        <p:spPr>
          <a:xfrm>
            <a:off x="631550" y="6299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Results</a:t>
            </a:r>
            <a:endParaRPr/>
          </a:p>
        </p:txBody>
      </p:sp>
      <p:pic>
        <p:nvPicPr>
          <p:cNvPr id="620" name="Google Shape;62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6575" y="1737150"/>
            <a:ext cx="6493925" cy="288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6575" y="1737151"/>
            <a:ext cx="6493895" cy="288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55" title="Screenshot_19-6-2026_144925_docs.google.com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4100" y="0"/>
            <a:ext cx="1109901" cy="5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6575" y="0"/>
            <a:ext cx="7390852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9" title="Screenshot_19-6-2026_144925_docs.google.com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09901" cy="5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9"/>
          <p:cNvSpPr txBox="1">
            <a:spLocks noGrp="1"/>
          </p:cNvSpPr>
          <p:nvPr>
            <p:ph type="title" idx="4294967295"/>
          </p:nvPr>
        </p:nvSpPr>
        <p:spPr>
          <a:xfrm>
            <a:off x="173525" y="578350"/>
            <a:ext cx="400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Who am I?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49" name="Google Shape;349;p29"/>
          <p:cNvSpPr txBox="1">
            <a:spLocks noGrp="1"/>
          </p:cNvSpPr>
          <p:nvPr>
            <p:ph type="body" idx="4294967295"/>
          </p:nvPr>
        </p:nvSpPr>
        <p:spPr>
          <a:xfrm>
            <a:off x="173525" y="1285800"/>
            <a:ext cx="3805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4th Year Undergraduate at </a:t>
            </a:r>
            <a:b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University of Michigan</a:t>
            </a:r>
            <a:b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endParaRPr sz="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○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Majoring in Aerospace Engineering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○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Minoring in Space Sciences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South African National Space Agency (SANSA)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○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Research-Abroad program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○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Mentored by John Bosco Habarulema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Loving South Africa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○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Just got to see the Milky Way core  for the first time in my life! →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0" name="Google Shape;35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1900" y="1151050"/>
            <a:ext cx="4660374" cy="282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9"/>
          <p:cNvPicPr preferRelativeResize="0"/>
          <p:nvPr/>
        </p:nvPicPr>
        <p:blipFill rotWithShape="1">
          <a:blip r:embed="rId5">
            <a:alphaModFix/>
          </a:blip>
          <a:srcRect t="10191" b="14655"/>
          <a:stretch/>
        </p:blipFill>
        <p:spPr>
          <a:xfrm>
            <a:off x="6487662" y="2485455"/>
            <a:ext cx="2474100" cy="2479119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2" name="Google Shape;352;p29"/>
          <p:cNvPicPr preferRelativeResize="0"/>
          <p:nvPr/>
        </p:nvPicPr>
        <p:blipFill rotWithShape="1">
          <a:blip r:embed="rId6">
            <a:alphaModFix/>
          </a:blip>
          <a:srcRect l="3456" t="12540" b="14933"/>
          <a:stretch/>
        </p:blipFill>
        <p:spPr>
          <a:xfrm>
            <a:off x="4355325" y="751825"/>
            <a:ext cx="2474101" cy="2478077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275" y="0"/>
            <a:ext cx="91492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0"/>
          <p:cNvSpPr txBox="1">
            <a:spLocks noGrp="1"/>
          </p:cNvSpPr>
          <p:nvPr>
            <p:ph type="ctrTitle" idx="4294967295"/>
          </p:nvPr>
        </p:nvSpPr>
        <p:spPr>
          <a:xfrm>
            <a:off x="715100" y="1012450"/>
            <a:ext cx="7495200" cy="15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Context.</a:t>
            </a:r>
            <a:endParaRPr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31"/>
          <p:cNvPicPr preferRelativeResize="0"/>
          <p:nvPr/>
        </p:nvPicPr>
        <p:blipFill rotWithShape="1">
          <a:blip r:embed="rId3">
            <a:alphaModFix/>
          </a:blip>
          <a:srcRect l="65765" t="73334" r="25024" b="20926"/>
          <a:stretch/>
        </p:blipFill>
        <p:spPr>
          <a:xfrm>
            <a:off x="1816250" y="3108150"/>
            <a:ext cx="321125" cy="179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1"/>
          <p:cNvPicPr preferRelativeResize="0"/>
          <p:nvPr/>
        </p:nvPicPr>
        <p:blipFill rotWithShape="1">
          <a:blip r:embed="rId3">
            <a:alphaModFix/>
          </a:blip>
          <a:srcRect l="65765" t="73334" r="25024" b="20926"/>
          <a:stretch/>
        </p:blipFill>
        <p:spPr>
          <a:xfrm>
            <a:off x="4674875" y="3108150"/>
            <a:ext cx="653975" cy="179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1"/>
          <p:cNvSpPr/>
          <p:nvPr/>
        </p:nvSpPr>
        <p:spPr>
          <a:xfrm>
            <a:off x="6074122" y="365050"/>
            <a:ext cx="404730" cy="3692088"/>
          </a:xfrm>
          <a:prstGeom prst="flowChartTerminator">
            <a:avLst/>
          </a:prstGeom>
          <a:solidFill>
            <a:schemeClr val="dk1"/>
          </a:solidFill>
          <a:ln w="302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6750" tIns="96750" rIns="96750" bIns="967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2"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66" name="Google Shape;366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11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Ionosphere</a:t>
            </a:r>
            <a:endParaRPr/>
          </a:p>
        </p:txBody>
      </p:sp>
      <p:sp>
        <p:nvSpPr>
          <p:cNvPr id="367" name="Google Shape;367;p3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5357100" cy="20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The Ionosphere is the </a:t>
            </a:r>
            <a:r>
              <a:rPr lang="en" i="1">
                <a:latin typeface="Lato"/>
                <a:ea typeface="Lato"/>
                <a:cs typeface="Lato"/>
                <a:sym typeface="Lato"/>
              </a:rPr>
              <a:t>ionized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part of Earth’s upper atmosphere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Lato"/>
              <a:ea typeface="Lato"/>
              <a:cs typeface="Lato"/>
              <a:sym typeface="La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Unlike the </a:t>
            </a:r>
            <a:r>
              <a:rPr lang="en" i="1">
                <a:latin typeface="Lato"/>
                <a:ea typeface="Lato"/>
                <a:cs typeface="Lato"/>
                <a:sym typeface="Lato"/>
              </a:rPr>
              <a:t>neutral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atmosphere, the ionosphere is comprised 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r>
              <a:rPr lang="en">
                <a:latin typeface="Lato"/>
                <a:ea typeface="Lato"/>
                <a:cs typeface="Lato"/>
                <a:sym typeface="Lato"/>
              </a:rPr>
              <a:t>of ions and free electrons, aka a </a:t>
            </a:r>
            <a:r>
              <a:rPr lang="en" b="1">
                <a:latin typeface="Lato"/>
                <a:ea typeface="Lato"/>
                <a:cs typeface="Lato"/>
                <a:sym typeface="Lato"/>
              </a:rPr>
              <a:t>plasma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Lato"/>
              <a:ea typeface="Lato"/>
              <a:cs typeface="Lato"/>
              <a:sym typeface="La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latin typeface="Lato"/>
              <a:ea typeface="Lato"/>
              <a:cs typeface="Lato"/>
              <a:sym typeface="La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Spans from around 50 to 1000 km in altitude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latin typeface="Lato"/>
              <a:ea typeface="Lato"/>
              <a:cs typeface="Lato"/>
              <a:sym typeface="Lato"/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■"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Overlaps with and Interacts with Earth’s upper atmosphere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8" name="Google Shape;368;p31" title="Screenshot_19-6-2026_145115_docs.google.com.jpeg"/>
          <p:cNvPicPr preferRelativeResize="0"/>
          <p:nvPr/>
        </p:nvPicPr>
        <p:blipFill rotWithShape="1">
          <a:blip r:embed="rId4">
            <a:alphaModFix/>
          </a:blip>
          <a:srcRect r="12327"/>
          <a:stretch/>
        </p:blipFill>
        <p:spPr>
          <a:xfrm>
            <a:off x="8446100" y="3894175"/>
            <a:ext cx="685600" cy="12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1" title="basic layers of the atmosphere.jpg"/>
          <p:cNvPicPr preferRelativeResize="0"/>
          <p:nvPr/>
        </p:nvPicPr>
        <p:blipFill rotWithShape="1">
          <a:blip r:embed="rId5">
            <a:alphaModFix/>
          </a:blip>
          <a:srcRect l="15804"/>
          <a:stretch/>
        </p:blipFill>
        <p:spPr>
          <a:xfrm>
            <a:off x="6843152" y="365050"/>
            <a:ext cx="1304600" cy="4648649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70" name="Google Shape;370;p31"/>
          <p:cNvSpPr/>
          <p:nvPr/>
        </p:nvSpPr>
        <p:spPr>
          <a:xfrm>
            <a:off x="6295675" y="445025"/>
            <a:ext cx="612600" cy="2832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71" name="Google Shape;371;p31"/>
          <p:cNvSpPr/>
          <p:nvPr/>
        </p:nvSpPr>
        <p:spPr>
          <a:xfrm>
            <a:off x="6295675" y="3689550"/>
            <a:ext cx="612600" cy="2832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72" name="Google Shape;372;p31"/>
          <p:cNvSpPr txBox="1">
            <a:spLocks noGrp="1"/>
          </p:cNvSpPr>
          <p:nvPr>
            <p:ph type="title"/>
          </p:nvPr>
        </p:nvSpPr>
        <p:spPr>
          <a:xfrm rot="-5400000">
            <a:off x="5046995" y="1964374"/>
            <a:ext cx="2472346" cy="505515"/>
          </a:xfrm>
          <a:prstGeom prst="rect">
            <a:avLst/>
          </a:prstGeom>
        </p:spPr>
        <p:txBody>
          <a:bodyPr spcFirstLastPara="1" wrap="square" lIns="96750" tIns="96750" rIns="96750" bIns="967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6">
                <a:solidFill>
                  <a:schemeClr val="lt1"/>
                </a:solidFill>
              </a:rPr>
              <a:t>The  Ionosphere</a:t>
            </a:r>
            <a:endParaRPr sz="1906">
              <a:solidFill>
                <a:schemeClr val="lt1"/>
              </a:solidFill>
            </a:endParaRPr>
          </a:p>
        </p:txBody>
      </p:sp>
      <p:pic>
        <p:nvPicPr>
          <p:cNvPr id="373" name="Google Shape;373;p31" title="layers of the ionosphere.jpg"/>
          <p:cNvPicPr preferRelativeResize="0"/>
          <p:nvPr/>
        </p:nvPicPr>
        <p:blipFill rotWithShape="1">
          <a:blip r:embed="rId6">
            <a:alphaModFix/>
          </a:blip>
          <a:srcRect l="-11987" r="-25640"/>
          <a:stretch/>
        </p:blipFill>
        <p:spPr>
          <a:xfrm>
            <a:off x="1816250" y="3108150"/>
            <a:ext cx="3512600" cy="17932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4" name="Google Shape;374;p31" title="layers of the ionosphere.jpg"/>
          <p:cNvPicPr preferRelativeResize="0"/>
          <p:nvPr/>
        </p:nvPicPr>
        <p:blipFill rotWithShape="1">
          <a:blip r:embed="rId7">
            <a:alphaModFix/>
          </a:blip>
          <a:srcRect l="64088" t="15317" b="28639"/>
          <a:stretch/>
        </p:blipFill>
        <p:spPr>
          <a:xfrm>
            <a:off x="3800850" y="3299325"/>
            <a:ext cx="1304600" cy="12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1" title="layers of the ionosphere.jpg"/>
          <p:cNvPicPr preferRelativeResize="0"/>
          <p:nvPr/>
        </p:nvPicPr>
        <p:blipFill rotWithShape="1">
          <a:blip r:embed="rId7">
            <a:alphaModFix/>
          </a:blip>
          <a:srcRect l="16189" t="23142" r="53641" b="32406"/>
          <a:stretch/>
        </p:blipFill>
        <p:spPr>
          <a:xfrm>
            <a:off x="2539500" y="3523100"/>
            <a:ext cx="770100" cy="797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1"/>
          <p:cNvSpPr txBox="1"/>
          <p:nvPr/>
        </p:nvSpPr>
        <p:spPr>
          <a:xfrm>
            <a:off x="3577450" y="3108150"/>
            <a:ext cx="175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r" rtl="0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r" rtl="0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r" rtl="0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r" rtl="0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r" rtl="0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Ionospheric layers </a:t>
            </a:r>
            <a:endParaRPr sz="12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77" name="Google Shape;377;p31"/>
          <p:cNvSpPr txBox="1"/>
          <p:nvPr/>
        </p:nvSpPr>
        <p:spPr>
          <a:xfrm>
            <a:off x="1723925" y="4854200"/>
            <a:ext cx="9624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ato"/>
                <a:ea typeface="Lato"/>
                <a:cs typeface="Lato"/>
                <a:sym typeface="Lato"/>
              </a:rPr>
              <a:t>Images from  the National Oceanic and Atmospheric Administration (NOAA)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8" name="Google Shape;378;p31"/>
          <p:cNvSpPr txBox="1"/>
          <p:nvPr/>
        </p:nvSpPr>
        <p:spPr>
          <a:xfrm>
            <a:off x="4322725" y="4727225"/>
            <a:ext cx="175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 to Scale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2"/>
          <p:cNvSpPr txBox="1">
            <a:spLocks noGrp="1"/>
          </p:cNvSpPr>
          <p:nvPr>
            <p:ph type="title"/>
          </p:nvPr>
        </p:nvSpPr>
        <p:spPr>
          <a:xfrm>
            <a:off x="979750" y="266250"/>
            <a:ext cx="7414800" cy="11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Atmospheric Gravity Waves (AGWs) &amp;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Traveling Ionospheric Disturbances (TIDs)</a:t>
            </a:r>
            <a:endParaRPr/>
          </a:p>
        </p:txBody>
      </p:sp>
      <p:sp>
        <p:nvSpPr>
          <p:cNvPr id="384" name="Google Shape;384;p32"/>
          <p:cNvSpPr txBox="1">
            <a:spLocks noGrp="1"/>
          </p:cNvSpPr>
          <p:nvPr>
            <p:ph type="body" idx="4294967295"/>
          </p:nvPr>
        </p:nvSpPr>
        <p:spPr>
          <a:xfrm>
            <a:off x="779660" y="1849417"/>
            <a:ext cx="4655700" cy="31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AGWs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are </a:t>
            </a:r>
            <a:r>
              <a:rPr lang="en" i="1">
                <a:latin typeface="Lato"/>
                <a:ea typeface="Lato"/>
                <a:cs typeface="Lato"/>
                <a:sym typeface="Lato"/>
              </a:rPr>
              <a:t>imbalances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in the neutral atmosphere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latin typeface="Lato"/>
              <a:ea typeface="Lato"/>
              <a:cs typeface="Lato"/>
              <a:sym typeface="La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Form when air becomes displaced from equilibrium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endParaRPr sz="100">
              <a:latin typeface="Lato"/>
              <a:ea typeface="Lato"/>
              <a:cs typeface="Lato"/>
              <a:sym typeface="Lato"/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■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Buoyancy &amp; Gravity create oscillation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endParaRPr sz="600">
              <a:latin typeface="Lato"/>
              <a:ea typeface="Lato"/>
              <a:cs typeface="Lato"/>
              <a:sym typeface="La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Propagate as waves, and </a:t>
            </a:r>
            <a:r>
              <a:rPr lang="en" b="1">
                <a:latin typeface="Lato"/>
                <a:ea typeface="Lato"/>
                <a:cs typeface="Lato"/>
                <a:sym typeface="Lato"/>
              </a:rPr>
              <a:t>give rise to TIDs when they reach ionospheric heights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Lato"/>
              <a:ea typeface="Lato"/>
              <a:cs typeface="Lato"/>
              <a:sym typeface="La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Lato"/>
              <a:ea typeface="Lato"/>
              <a:cs typeface="Lato"/>
              <a:sym typeface="La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TIDs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are the </a:t>
            </a:r>
            <a:r>
              <a:rPr lang="en" i="1">
                <a:latin typeface="Lato"/>
                <a:ea typeface="Lato"/>
                <a:cs typeface="Lato"/>
                <a:sym typeface="Lato"/>
              </a:rPr>
              <a:t>ionospheric manifestations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of AGWs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latin typeface="Lato"/>
              <a:ea typeface="Lato"/>
              <a:cs typeface="Lato"/>
              <a:sym typeface="La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Two main sources: tropospheric and </a:t>
            </a:r>
            <a:r>
              <a:rPr lang="en" b="1">
                <a:latin typeface="Lato"/>
                <a:ea typeface="Lato"/>
                <a:cs typeface="Lato"/>
                <a:sym typeface="Lato"/>
              </a:rPr>
              <a:t>aurora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l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endParaRPr sz="600">
              <a:latin typeface="Lato"/>
              <a:ea typeface="Lato"/>
              <a:cs typeface="Lato"/>
              <a:sym typeface="La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○"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Large-Scale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TIDs (typically from auroral sources), have periods from 0.5-4 hours, wavelengths 300-3000km, and speeds from 250-1000 m/s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5" name="Google Shape;385;p32" title="Screenshot_19-6-2026_145115_docs.google.com.jpeg"/>
          <p:cNvPicPr preferRelativeResize="0"/>
          <p:nvPr/>
        </p:nvPicPr>
        <p:blipFill rotWithShape="1">
          <a:blip r:embed="rId3">
            <a:alphaModFix/>
          </a:blip>
          <a:srcRect r="12327"/>
          <a:stretch/>
        </p:blipFill>
        <p:spPr>
          <a:xfrm>
            <a:off x="0" y="1952516"/>
            <a:ext cx="720000" cy="131201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2"/>
          <p:cNvSpPr txBox="1"/>
          <p:nvPr/>
        </p:nvSpPr>
        <p:spPr>
          <a:xfrm>
            <a:off x="5545792" y="4405725"/>
            <a:ext cx="3598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ato"/>
                <a:ea typeface="Lato"/>
                <a:cs typeface="Lato"/>
                <a:sym typeface="Lato"/>
              </a:rPr>
              <a:t>Image of the sky yesterday evening  (June 7th 2026)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7" name="Google Shape;387;p32"/>
          <p:cNvPicPr preferRelativeResize="0"/>
          <p:nvPr/>
        </p:nvPicPr>
        <p:blipFill rotWithShape="1">
          <a:blip r:embed="rId4">
            <a:alphaModFix/>
          </a:blip>
          <a:srcRect l="31764"/>
          <a:stretch/>
        </p:blipFill>
        <p:spPr>
          <a:xfrm>
            <a:off x="5683902" y="1426350"/>
            <a:ext cx="2710658" cy="2979372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3" title="Screenshot_19-6-2026_144925_docs.google.com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09901" cy="5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3"/>
          <p:cNvSpPr txBox="1">
            <a:spLocks noGrp="1"/>
          </p:cNvSpPr>
          <p:nvPr>
            <p:ph type="title" idx="4294967295"/>
          </p:nvPr>
        </p:nvSpPr>
        <p:spPr>
          <a:xfrm>
            <a:off x="178250" y="572400"/>
            <a:ext cx="400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</a:rPr>
              <a:t>Total Electron Content</a:t>
            </a:r>
            <a:endParaRPr sz="2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</a:endParaRPr>
          </a:p>
        </p:txBody>
      </p:sp>
      <p:sp>
        <p:nvSpPr>
          <p:cNvPr id="394" name="Google Shape;394;p33"/>
          <p:cNvSpPr txBox="1">
            <a:spLocks noGrp="1"/>
          </p:cNvSpPr>
          <p:nvPr>
            <p:ph type="body" idx="4294967295"/>
          </p:nvPr>
        </p:nvSpPr>
        <p:spPr>
          <a:xfrm>
            <a:off x="76113" y="1063700"/>
            <a:ext cx="4005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Char char="●"/>
            </a:pPr>
            <a:r>
              <a:rPr lang="en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Total Electron Content (TEC) is the measure of ionospheric electron concentration</a:t>
            </a: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○"/>
            </a:pPr>
            <a:r>
              <a:rPr lang="en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It is measuring the total number of electrons (1 TECu = 10^16 e-/m^2) from GNSS satellites to ground stations →</a:t>
            </a: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Char char="●"/>
            </a:pPr>
            <a:r>
              <a:rPr lang="en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TIDs show up as small perturbations in the TEC</a:t>
            </a: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○"/>
            </a:pPr>
            <a:r>
              <a:rPr lang="en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One must </a:t>
            </a:r>
            <a:r>
              <a:rPr lang="en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detrend</a:t>
            </a:r>
            <a:r>
              <a:rPr lang="en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 the TEC background to see these TID </a:t>
            </a:r>
            <a:r>
              <a:rPr lang="en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perturbation</a:t>
            </a:r>
            <a:r>
              <a:rPr lang="en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 signals</a:t>
            </a: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95" name="Google Shape;39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963" y="2921275"/>
            <a:ext cx="3719575" cy="2014525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6" name="Google Shape;39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1900" y="1802325"/>
            <a:ext cx="4660374" cy="2829513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3"/>
          <p:cNvSpPr txBox="1"/>
          <p:nvPr/>
        </p:nvSpPr>
        <p:spPr>
          <a:xfrm>
            <a:off x="76125" y="4873275"/>
            <a:ext cx="3719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 credit: NOAA Space Weather Prediction Center</a:t>
            </a: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8" name="Google Shape;398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90439" y="677500"/>
            <a:ext cx="2470554" cy="244345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9" name="Google Shape;399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52211" y="2753475"/>
            <a:ext cx="3081014" cy="2301526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0" name="Google Shape;400;p33"/>
          <p:cNvPicPr preferRelativeResize="0"/>
          <p:nvPr/>
        </p:nvPicPr>
        <p:blipFill rotWithShape="1">
          <a:blip r:embed="rId8">
            <a:alphaModFix/>
          </a:blip>
          <a:srcRect l="63479" t="1770" r="17108" b="93733"/>
          <a:stretch/>
        </p:blipFill>
        <p:spPr>
          <a:xfrm>
            <a:off x="6236000" y="2753475"/>
            <a:ext cx="2197424" cy="195424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3"/>
          <p:cNvSpPr txBox="1"/>
          <p:nvPr/>
        </p:nvSpPr>
        <p:spPr>
          <a:xfrm>
            <a:off x="5676012" y="2596850"/>
            <a:ext cx="3317400" cy="5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925" tIns="115925" rIns="115925" bIns="1159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22"/>
              </a:spcBef>
              <a:spcAft>
                <a:spcPts val="1522"/>
              </a:spcAft>
              <a:buNone/>
            </a:pPr>
            <a:r>
              <a:rPr lang="en" sz="650" b="1">
                <a:latin typeface="Roboto"/>
                <a:ea typeface="Roboto"/>
                <a:cs typeface="Roboto"/>
                <a:sym typeface="Roboto"/>
              </a:rPr>
              <a:t>Example LSTID: Latitude vs Longitude | TEC Perturbation </a:t>
            </a:r>
            <a:endParaRPr sz="65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2" name="Google Shape;402;p33"/>
          <p:cNvSpPr txBox="1"/>
          <p:nvPr/>
        </p:nvSpPr>
        <p:spPr>
          <a:xfrm>
            <a:off x="7351378" y="2472060"/>
            <a:ext cx="3598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ato"/>
                <a:ea typeface="Lato"/>
                <a:cs typeface="Lato"/>
                <a:sym typeface="Lato"/>
              </a:rPr>
              <a:t>TID in TEC perturbation data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3" name="Google Shape;403;p33"/>
          <p:cNvSpPr txBox="1"/>
          <p:nvPr/>
        </p:nvSpPr>
        <p:spPr>
          <a:xfrm>
            <a:off x="4223776" y="3083718"/>
            <a:ext cx="3598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ato"/>
                <a:ea typeface="Lato"/>
                <a:cs typeface="Lato"/>
                <a:sym typeface="Lato"/>
              </a:rPr>
              <a:t>Ground stations 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1813" y="1530938"/>
            <a:ext cx="4660374" cy="2829513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4"/>
          <p:cNvSpPr txBox="1">
            <a:spLocks noGrp="1"/>
          </p:cNvSpPr>
          <p:nvPr>
            <p:ph type="title"/>
          </p:nvPr>
        </p:nvSpPr>
        <p:spPr>
          <a:xfrm>
            <a:off x="720000" y="418500"/>
            <a:ext cx="7704000" cy="572700"/>
          </a:xfrm>
          <a:prstGeom prst="rect">
            <a:avLst/>
          </a:prstGeom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Problem?</a:t>
            </a:r>
            <a:endParaRPr/>
          </a:p>
        </p:txBody>
      </p:sp>
      <p:sp>
        <p:nvSpPr>
          <p:cNvPr id="410" name="Google Shape;410;p34"/>
          <p:cNvSpPr txBox="1">
            <a:spLocks noGrp="1"/>
          </p:cNvSpPr>
          <p:nvPr>
            <p:ph type="body" idx="4294967295"/>
          </p:nvPr>
        </p:nvSpPr>
        <p:spPr>
          <a:xfrm>
            <a:off x="2241825" y="1530950"/>
            <a:ext cx="4660500" cy="28296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The best method for detecting TIDs from TEC data is still an ongoing debate.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" i="1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" i="1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" i="1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 </a:t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 i="1">
                <a:latin typeface="Lato"/>
                <a:ea typeface="Lato"/>
                <a:cs typeface="Lato"/>
                <a:sym typeface="Lato"/>
              </a:rPr>
              <a:t> </a:t>
            </a:r>
            <a:endParaRPr sz="300" i="1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" i="1">
              <a:latin typeface="Lato"/>
              <a:ea typeface="Lato"/>
              <a:cs typeface="Lato"/>
              <a:sym typeface="Lato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 sz="11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Maletckii et al. (2020)</a:t>
            </a:r>
            <a:r>
              <a:rPr lang="en" sz="1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: Notes that the majority of studies utilize </a:t>
            </a:r>
            <a:r>
              <a:rPr lang="en" sz="11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centered moving averages</a:t>
            </a:r>
            <a:r>
              <a:rPr lang="en" sz="1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or </a:t>
            </a:r>
            <a:r>
              <a:rPr lang="en" sz="11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polynomial fitting</a:t>
            </a:r>
            <a:r>
              <a:rPr lang="en" sz="1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. Concluding that they are indeed among  the best options.</a:t>
            </a:r>
            <a:br>
              <a:rPr lang="en" sz="1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endParaRPr sz="1100"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 sz="11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Guerra et al. (2024)</a:t>
            </a:r>
            <a:r>
              <a:rPr lang="en" sz="1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: Concluded that </a:t>
            </a:r>
            <a:r>
              <a:rPr lang="en" sz="11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Savitzky-Golay (SGOLAY) filter</a:t>
            </a:r>
            <a:r>
              <a:rPr lang="en" sz="1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and a unique method called </a:t>
            </a:r>
            <a:r>
              <a:rPr lang="en" sz="11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Fast Iterative Filtering (FIF)</a:t>
            </a:r>
            <a:r>
              <a:rPr lang="en" sz="1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were the best.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I aim to put many methods to the test, and systematically determine </a:t>
            </a:r>
            <a:r>
              <a:rPr lang="en" b="1">
                <a:latin typeface="Lato"/>
                <a:ea typeface="Lato"/>
                <a:cs typeface="Lato"/>
                <a:sym typeface="Lato"/>
              </a:rPr>
              <a:t>which methods are the best and in what scenarios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.</a:t>
            </a:r>
            <a:endParaRPr i="1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11" name="Google Shape;411;p34"/>
          <p:cNvCxnSpPr/>
          <p:nvPr/>
        </p:nvCxnSpPr>
        <p:spPr>
          <a:xfrm>
            <a:off x="2368150" y="2242700"/>
            <a:ext cx="4403400" cy="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275" y="0"/>
            <a:ext cx="91492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5"/>
          <p:cNvSpPr txBox="1">
            <a:spLocks noGrp="1"/>
          </p:cNvSpPr>
          <p:nvPr>
            <p:ph type="ctrTitle" idx="4294967295"/>
          </p:nvPr>
        </p:nvSpPr>
        <p:spPr>
          <a:xfrm>
            <a:off x="715100" y="1012450"/>
            <a:ext cx="7495200" cy="15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Methodology.</a:t>
            </a:r>
            <a:endParaRPr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legant and Clean Case Report by Slidesgo">
  <a:themeElements>
    <a:clrScheme name="Simple Light">
      <a:dk1>
        <a:srgbClr val="092F53"/>
      </a:dk1>
      <a:lt1>
        <a:srgbClr val="EBEBEB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92F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29</Slides>
  <Notes>29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Elegant and Clean Case Report by Slidesgo</vt:lpstr>
      <vt:lpstr>Traveling Ionospheric Disturbance Detection</vt:lpstr>
      <vt:lpstr>Outline.</vt:lpstr>
      <vt:lpstr>Who am I?</vt:lpstr>
      <vt:lpstr>Context.</vt:lpstr>
      <vt:lpstr>The Ionosphere</vt:lpstr>
      <vt:lpstr>Atmospheric Gravity Waves (AGWs) &amp; Traveling Ionospheric Disturbances (TIDs)</vt:lpstr>
      <vt:lpstr>Total Electron Content </vt:lpstr>
      <vt:lpstr>What is the Problem?</vt:lpstr>
      <vt:lpstr>Methodology.</vt:lpstr>
      <vt:lpstr>TEC Detrending</vt:lpstr>
      <vt:lpstr>Creating a Synthetic TID</vt:lpstr>
      <vt:lpstr>Detrending Methods</vt:lpstr>
      <vt:lpstr>Results.</vt:lpstr>
      <vt:lpstr>Detrending Results</vt:lpstr>
      <vt:lpstr>Quantitative Detrending Results</vt:lpstr>
      <vt:lpstr>TID Extraction Results</vt:lpstr>
      <vt:lpstr>Summary</vt:lpstr>
      <vt:lpstr>Backup Slides</vt:lpstr>
      <vt:lpstr>Data of Choice  </vt:lpstr>
      <vt:lpstr>Data Density</vt:lpstr>
      <vt:lpstr>Detrending Examples</vt:lpstr>
      <vt:lpstr>Detrending, Poor Example</vt:lpstr>
      <vt:lpstr>Detrending </vt:lpstr>
      <vt:lpstr>Detrending </vt:lpstr>
      <vt:lpstr>Full Results</vt:lpstr>
      <vt:lpstr>PowerPoint Presentation</vt:lpstr>
      <vt:lpstr>PowerPoint Presentation</vt:lpstr>
      <vt:lpstr>Full Results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Traveling Ionospheric Disturbance Detection</dc:title>
  <cp:lastModifiedBy>Hudson Mims</cp:lastModifiedBy>
  <cp:revision>1</cp:revision>
  <dcterms:modified xsi:type="dcterms:W3CDTF">2026-07-07T22:08:22Z</dcterms:modified>
</cp:coreProperties>
</file>