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9" r:id="rId5"/>
    <p:sldId id="300" r:id="rId6"/>
    <p:sldId id="274" r:id="rId7"/>
    <p:sldId id="299" r:id="rId8"/>
    <p:sldId id="304" r:id="rId9"/>
    <p:sldId id="302" r:id="rId10"/>
    <p:sldId id="289" r:id="rId11"/>
    <p:sldId id="290" r:id="rId12"/>
    <p:sldId id="292" r:id="rId13"/>
    <p:sldId id="276" r:id="rId14"/>
    <p:sldId id="296" r:id="rId15"/>
    <p:sldId id="298" r:id="rId16"/>
    <p:sldId id="293" r:id="rId17"/>
    <p:sldId id="301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E38455-3BF8-45E0-9A7E-0704D848D8D0}" v="10" dt="2026-07-03T08:51:47.186"/>
    <p1510:client id="{C007C9D3-6F04-4A32-915F-4EDD7ED89C29}" v="58" dt="2026-07-02T20:51:30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68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osch" userId="2fb4a1f8-9af3-4458-8fe0-cb8f102dff01" providerId="ADAL" clId="{484CA00A-861C-44BF-A2BE-B012F3C5376A}"/>
    <pc:docChg chg="modSld">
      <pc:chgData name="Michael Kosch" userId="2fb4a1f8-9af3-4458-8fe0-cb8f102dff01" providerId="ADAL" clId="{484CA00A-861C-44BF-A2BE-B012F3C5376A}" dt="2026-07-03T08:52:58.597" v="51" actId="207"/>
      <pc:docMkLst>
        <pc:docMk/>
      </pc:docMkLst>
      <pc:sldChg chg="modSp mod">
        <pc:chgData name="Michael Kosch" userId="2fb4a1f8-9af3-4458-8fe0-cb8f102dff01" providerId="ADAL" clId="{484CA00A-861C-44BF-A2BE-B012F3C5376A}" dt="2026-07-03T08:49:42.709" v="32" actId="207"/>
        <pc:sldMkLst>
          <pc:docMk/>
          <pc:sldMk cId="789202935" sldId="276"/>
        </pc:sldMkLst>
        <pc:spChg chg="mod">
          <ac:chgData name="Michael Kosch" userId="2fb4a1f8-9af3-4458-8fe0-cb8f102dff01" providerId="ADAL" clId="{484CA00A-861C-44BF-A2BE-B012F3C5376A}" dt="2026-07-03T08:49:42.709" v="32" actId="207"/>
          <ac:spMkLst>
            <pc:docMk/>
            <pc:sldMk cId="789202935" sldId="276"/>
            <ac:spMk id="3" creationId="{A5206222-71A0-F665-19D2-F74CA974DC9F}"/>
          </ac:spMkLst>
        </pc:spChg>
        <pc:spChg chg="mod">
          <ac:chgData name="Michael Kosch" userId="2fb4a1f8-9af3-4458-8fe0-cb8f102dff01" providerId="ADAL" clId="{484CA00A-861C-44BF-A2BE-B012F3C5376A}" dt="2026-07-03T08:49:04.709" v="30" actId="6549"/>
          <ac:spMkLst>
            <pc:docMk/>
            <pc:sldMk cId="789202935" sldId="276"/>
            <ac:spMk id="8" creationId="{50719AC0-82B4-98E4-EB89-586C297F6980}"/>
          </ac:spMkLst>
        </pc:spChg>
      </pc:sldChg>
      <pc:sldChg chg="modSp mod">
        <pc:chgData name="Michael Kosch" userId="2fb4a1f8-9af3-4458-8fe0-cb8f102dff01" providerId="ADAL" clId="{484CA00A-861C-44BF-A2BE-B012F3C5376A}" dt="2026-07-03T08:45:40.425" v="28" actId="20577"/>
        <pc:sldMkLst>
          <pc:docMk/>
          <pc:sldMk cId="3378982935" sldId="290"/>
        </pc:sldMkLst>
        <pc:spChg chg="mod">
          <ac:chgData name="Michael Kosch" userId="2fb4a1f8-9af3-4458-8fe0-cb8f102dff01" providerId="ADAL" clId="{484CA00A-861C-44BF-A2BE-B012F3C5376A}" dt="2026-07-03T08:45:40.425" v="28" actId="20577"/>
          <ac:spMkLst>
            <pc:docMk/>
            <pc:sldMk cId="3378982935" sldId="290"/>
            <ac:spMk id="3" creationId="{8E26C00E-AB96-80CC-77E8-97A29C945B89}"/>
          </ac:spMkLst>
        </pc:spChg>
      </pc:sldChg>
      <pc:sldChg chg="modSp mod">
        <pc:chgData name="Michael Kosch" userId="2fb4a1f8-9af3-4458-8fe0-cb8f102dff01" providerId="ADAL" clId="{484CA00A-861C-44BF-A2BE-B012F3C5376A}" dt="2026-07-03T08:47:14.339" v="29" actId="1076"/>
        <pc:sldMkLst>
          <pc:docMk/>
          <pc:sldMk cId="724077752" sldId="292"/>
        </pc:sldMkLst>
        <pc:spChg chg="mod">
          <ac:chgData name="Michael Kosch" userId="2fb4a1f8-9af3-4458-8fe0-cb8f102dff01" providerId="ADAL" clId="{484CA00A-861C-44BF-A2BE-B012F3C5376A}" dt="2026-07-03T08:47:14.339" v="29" actId="1076"/>
          <ac:spMkLst>
            <pc:docMk/>
            <pc:sldMk cId="724077752" sldId="292"/>
            <ac:spMk id="6" creationId="{72262481-4456-D300-3172-43CFCF81EB1F}"/>
          </ac:spMkLst>
        </pc:spChg>
      </pc:sldChg>
      <pc:sldChg chg="modSp mod">
        <pc:chgData name="Michael Kosch" userId="2fb4a1f8-9af3-4458-8fe0-cb8f102dff01" providerId="ADAL" clId="{484CA00A-861C-44BF-A2BE-B012F3C5376A}" dt="2026-07-03T08:52:58.597" v="51" actId="207"/>
        <pc:sldMkLst>
          <pc:docMk/>
          <pc:sldMk cId="1931479322" sldId="293"/>
        </pc:sldMkLst>
        <pc:spChg chg="mod">
          <ac:chgData name="Michael Kosch" userId="2fb4a1f8-9af3-4458-8fe0-cb8f102dff01" providerId="ADAL" clId="{484CA00A-861C-44BF-A2BE-B012F3C5376A}" dt="2026-07-03T08:52:58.597" v="51" actId="207"/>
          <ac:spMkLst>
            <pc:docMk/>
            <pc:sldMk cId="1931479322" sldId="293"/>
            <ac:spMk id="3" creationId="{32897014-1361-7749-C998-A3C47A4CC73E}"/>
          </ac:spMkLst>
        </pc:spChg>
      </pc:sldChg>
      <pc:sldChg chg="modSp">
        <pc:chgData name="Michael Kosch" userId="2fb4a1f8-9af3-4458-8fe0-cb8f102dff01" providerId="ADAL" clId="{484CA00A-861C-44BF-A2BE-B012F3C5376A}" dt="2026-07-03T08:51:30.431" v="35" actId="120"/>
        <pc:sldMkLst>
          <pc:docMk/>
          <pc:sldMk cId="3939899779" sldId="296"/>
        </pc:sldMkLst>
        <pc:spChg chg="mod">
          <ac:chgData name="Michael Kosch" userId="2fb4a1f8-9af3-4458-8fe0-cb8f102dff01" providerId="ADAL" clId="{484CA00A-861C-44BF-A2BE-B012F3C5376A}" dt="2026-07-03T08:51:30.431" v="35" actId="120"/>
          <ac:spMkLst>
            <pc:docMk/>
            <pc:sldMk cId="3939899779" sldId="296"/>
            <ac:spMk id="5" creationId="{6211FA91-267B-AE9E-4F00-4D66A4638AB3}"/>
          </ac:spMkLst>
        </pc:spChg>
      </pc:sldChg>
      <pc:sldChg chg="modSp">
        <pc:chgData name="Michael Kosch" userId="2fb4a1f8-9af3-4458-8fe0-cb8f102dff01" providerId="ADAL" clId="{484CA00A-861C-44BF-A2BE-B012F3C5376A}" dt="2026-07-03T08:51:47.186" v="37" actId="207"/>
        <pc:sldMkLst>
          <pc:docMk/>
          <pc:sldMk cId="3619121279" sldId="298"/>
        </pc:sldMkLst>
        <pc:spChg chg="mod">
          <ac:chgData name="Michael Kosch" userId="2fb4a1f8-9af3-4458-8fe0-cb8f102dff01" providerId="ADAL" clId="{484CA00A-861C-44BF-A2BE-B012F3C5376A}" dt="2026-07-03T08:51:47.186" v="37" actId="207"/>
          <ac:spMkLst>
            <pc:docMk/>
            <pc:sldMk cId="3619121279" sldId="298"/>
            <ac:spMk id="5" creationId="{8EE0A24C-3F88-FCCD-6E3E-C11EB1C88BCB}"/>
          </ac:spMkLst>
        </pc:spChg>
      </pc:sldChg>
      <pc:sldChg chg="modSp mod">
        <pc:chgData name="Michael Kosch" userId="2fb4a1f8-9af3-4458-8fe0-cb8f102dff01" providerId="ADAL" clId="{484CA00A-861C-44BF-A2BE-B012F3C5376A}" dt="2026-07-03T08:42:51.361" v="10" actId="1076"/>
        <pc:sldMkLst>
          <pc:docMk/>
          <pc:sldMk cId="3832834578" sldId="299"/>
        </pc:sldMkLst>
        <pc:spChg chg="mod">
          <ac:chgData name="Michael Kosch" userId="2fb4a1f8-9af3-4458-8fe0-cb8f102dff01" providerId="ADAL" clId="{484CA00A-861C-44BF-A2BE-B012F3C5376A}" dt="2026-07-03T08:42:13.274" v="9" actId="1076"/>
          <ac:spMkLst>
            <pc:docMk/>
            <pc:sldMk cId="3832834578" sldId="299"/>
            <ac:spMk id="10" creationId="{D5466BEF-A8D7-AA9F-7921-5A5EDB6E8399}"/>
          </ac:spMkLst>
        </pc:spChg>
        <pc:picChg chg="mod">
          <ac:chgData name="Michael Kosch" userId="2fb4a1f8-9af3-4458-8fe0-cb8f102dff01" providerId="ADAL" clId="{484CA00A-861C-44BF-A2BE-B012F3C5376A}" dt="2026-07-03T08:42:51.361" v="10" actId="1076"/>
          <ac:picMkLst>
            <pc:docMk/>
            <pc:sldMk cId="3832834578" sldId="299"/>
            <ac:picMk id="4" creationId="{9FDC5E76-1505-9E16-A48C-EEF4450EAFD2}"/>
          </ac:picMkLst>
        </pc:picChg>
        <pc:picChg chg="mod">
          <ac:chgData name="Michael Kosch" userId="2fb4a1f8-9af3-4458-8fe0-cb8f102dff01" providerId="ADAL" clId="{484CA00A-861C-44BF-A2BE-B012F3C5376A}" dt="2026-07-03T08:42:51.361" v="10" actId="1076"/>
          <ac:picMkLst>
            <pc:docMk/>
            <pc:sldMk cId="3832834578" sldId="299"/>
            <ac:picMk id="5" creationId="{1D10AB86-AB3B-FCD3-3AC3-6A138A1C4350}"/>
          </ac:picMkLst>
        </pc:picChg>
      </pc:sldChg>
      <pc:sldChg chg="modSp mod">
        <pc:chgData name="Michael Kosch" userId="2fb4a1f8-9af3-4458-8fe0-cb8f102dff01" providerId="ADAL" clId="{484CA00A-861C-44BF-A2BE-B012F3C5376A}" dt="2026-07-03T08:44:32.849" v="24" actId="1076"/>
        <pc:sldMkLst>
          <pc:docMk/>
          <pc:sldMk cId="816476963" sldId="302"/>
        </pc:sldMkLst>
        <pc:spChg chg="mod">
          <ac:chgData name="Michael Kosch" userId="2fb4a1f8-9af3-4458-8fe0-cb8f102dff01" providerId="ADAL" clId="{484CA00A-861C-44BF-A2BE-B012F3C5376A}" dt="2026-07-03T08:44:32.849" v="24" actId="1076"/>
          <ac:spMkLst>
            <pc:docMk/>
            <pc:sldMk cId="816476963" sldId="302"/>
            <ac:spMk id="4" creationId="{7AC78D8B-6EE8-0040-28F2-4762921BBD39}"/>
          </ac:spMkLst>
        </pc:spChg>
      </pc:sldChg>
      <pc:sldChg chg="modSp mod">
        <pc:chgData name="Michael Kosch" userId="2fb4a1f8-9af3-4458-8fe0-cb8f102dff01" providerId="ADAL" clId="{484CA00A-861C-44BF-A2BE-B012F3C5376A}" dt="2026-07-03T08:44:02.536" v="11" actId="20577"/>
        <pc:sldMkLst>
          <pc:docMk/>
          <pc:sldMk cId="26701727" sldId="304"/>
        </pc:sldMkLst>
        <pc:spChg chg="mod">
          <ac:chgData name="Michael Kosch" userId="2fb4a1f8-9af3-4458-8fe0-cb8f102dff01" providerId="ADAL" clId="{484CA00A-861C-44BF-A2BE-B012F3C5376A}" dt="2026-07-03T08:44:02.536" v="11" actId="20577"/>
          <ac:spMkLst>
            <pc:docMk/>
            <pc:sldMk cId="26701727" sldId="304"/>
            <ac:spMk id="42" creationId="{BDEC802A-A0FC-72C9-FE8A-F9B95DC573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947A7-A110-264F-A050-BDEB11025066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E31B8-217C-FC47-8340-7FBCF50D1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E31B8-217C-FC47-8340-7FBCF50D12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68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www.sansa.org.za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www.sansa.org.za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www.sansa.org.za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www.sansa.org.za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84C5E8-0F32-B129-3D7F-6185E1C56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6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2F2F3-9D32-CE71-D663-C5B7A55DE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1565" y="2929466"/>
            <a:ext cx="8537480" cy="661723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75D38-1C57-86FF-ED46-51FC75CAC5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565" y="3591189"/>
            <a:ext cx="853748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SECONDARY COPY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57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538C7A-869F-74B9-7D1D-21D537CFA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566361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3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538C7A-869F-74B9-7D1D-21D537CFA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7" cy="566361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55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84C5E8-0F32-B129-3D7F-6185E1C56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6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2F2F3-9D32-CE71-D663-C5B7A55DE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1565" y="2524874"/>
            <a:ext cx="8537480" cy="661723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CEC7F7-4B9D-401A-DCB3-E72D250846A7}"/>
              </a:ext>
            </a:extLst>
          </p:cNvPr>
          <p:cNvGrpSpPr/>
          <p:nvPr userDrawn="1"/>
        </p:nvGrpSpPr>
        <p:grpSpPr>
          <a:xfrm>
            <a:off x="3186546" y="3641296"/>
            <a:ext cx="341662" cy="1517352"/>
            <a:chOff x="3959701" y="3703019"/>
            <a:chExt cx="341662" cy="1517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A2712E-7293-F329-6032-3F08B9F453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73150" y="3703019"/>
              <a:ext cx="328213" cy="3282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585C3-0AA1-4D89-3624-B40FD0D51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9702" y="4123308"/>
              <a:ext cx="328214" cy="3282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6FB5C7-4695-AD8E-CEFB-FD982EFF7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959702" y="4507732"/>
              <a:ext cx="328214" cy="3282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1BEF78-DADE-AA86-C114-8DE2A85E6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959701" y="4892156"/>
              <a:ext cx="328215" cy="32821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15F3C4-EAC0-C6C2-9B44-B7E04F080F65}"/>
              </a:ext>
            </a:extLst>
          </p:cNvPr>
          <p:cNvSpPr txBox="1"/>
          <p:nvPr userDrawn="1"/>
        </p:nvSpPr>
        <p:spPr>
          <a:xfrm>
            <a:off x="3350653" y="3257800"/>
            <a:ext cx="8414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  <a:hlinkClick r:id="rId7"/>
              </a:rPr>
              <a:t>www.sansa.org.za</a:t>
            </a:r>
            <a:endParaRPr lang="en-US" sz="2400" b="0" i="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@SANSA7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 (SANSA)</a:t>
            </a:r>
          </a:p>
        </p:txBody>
      </p:sp>
    </p:spTree>
    <p:extLst>
      <p:ext uri="{BB962C8B-B14F-4D97-AF65-F5344CB8AC3E}">
        <p14:creationId xmlns:p14="http://schemas.microsoft.com/office/powerpoint/2010/main" val="4079814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84C5E8-0F32-B129-3D7F-6185E1C56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566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2F2F3-9D32-CE71-D663-C5B7A55DE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7920" y="2524874"/>
            <a:ext cx="8537480" cy="661723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CEC7F7-4B9D-401A-DCB3-E72D250846A7}"/>
              </a:ext>
            </a:extLst>
          </p:cNvPr>
          <p:cNvGrpSpPr/>
          <p:nvPr userDrawn="1"/>
        </p:nvGrpSpPr>
        <p:grpSpPr>
          <a:xfrm>
            <a:off x="1132901" y="3641296"/>
            <a:ext cx="341662" cy="1517352"/>
            <a:chOff x="3959701" y="3703019"/>
            <a:chExt cx="341662" cy="1517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A2712E-7293-F329-6032-3F08B9F453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73150" y="3703019"/>
              <a:ext cx="328213" cy="3282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585C3-0AA1-4D89-3624-B40FD0D51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9702" y="4123308"/>
              <a:ext cx="328214" cy="3282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6FB5C7-4695-AD8E-CEFB-FD982EFF7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959702" y="4507732"/>
              <a:ext cx="328214" cy="3282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1BEF78-DADE-AA86-C114-8DE2A85E6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959701" y="4892156"/>
              <a:ext cx="328215" cy="32821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15F3C4-EAC0-C6C2-9B44-B7E04F080F65}"/>
              </a:ext>
            </a:extLst>
          </p:cNvPr>
          <p:cNvSpPr txBox="1"/>
          <p:nvPr userDrawn="1"/>
        </p:nvSpPr>
        <p:spPr>
          <a:xfrm>
            <a:off x="1297008" y="3257800"/>
            <a:ext cx="8414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  <a:hlinkClick r:id="rId7"/>
              </a:rPr>
              <a:t>www.sansa.org.za</a:t>
            </a:r>
            <a:endParaRPr lang="en-US" sz="2400" b="0" i="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@SANSA7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 (SANSA)</a:t>
            </a:r>
          </a:p>
        </p:txBody>
      </p:sp>
    </p:spTree>
    <p:extLst>
      <p:ext uri="{BB962C8B-B14F-4D97-AF65-F5344CB8AC3E}">
        <p14:creationId xmlns:p14="http://schemas.microsoft.com/office/powerpoint/2010/main" val="860022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84C5E8-0F32-B129-3D7F-6185E1C567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rcRect/>
          <a:stretch/>
        </p:blipFill>
        <p:spPr>
          <a:xfrm>
            <a:off x="0" y="0"/>
            <a:ext cx="12191999" cy="566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2F2F3-9D32-CE71-D663-C5B7A55DE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7920" y="2524874"/>
            <a:ext cx="8537480" cy="661723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CEC7F7-4B9D-401A-DCB3-E72D250846A7}"/>
              </a:ext>
            </a:extLst>
          </p:cNvPr>
          <p:cNvGrpSpPr/>
          <p:nvPr userDrawn="1"/>
        </p:nvGrpSpPr>
        <p:grpSpPr>
          <a:xfrm>
            <a:off x="1132901" y="3641296"/>
            <a:ext cx="341662" cy="1517352"/>
            <a:chOff x="3959701" y="3703019"/>
            <a:chExt cx="341662" cy="1517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A2712E-7293-F329-6032-3F08B9F453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73150" y="3703019"/>
              <a:ext cx="328213" cy="3282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585C3-0AA1-4D89-3624-B40FD0D51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9702" y="4123308"/>
              <a:ext cx="328214" cy="3282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6FB5C7-4695-AD8E-CEFB-FD982EFF7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959702" y="4507732"/>
              <a:ext cx="328214" cy="3282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1BEF78-DADE-AA86-C114-8DE2A85E6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959701" y="4892156"/>
              <a:ext cx="328215" cy="32821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15F3C4-EAC0-C6C2-9B44-B7E04F080F65}"/>
              </a:ext>
            </a:extLst>
          </p:cNvPr>
          <p:cNvSpPr txBox="1"/>
          <p:nvPr userDrawn="1"/>
        </p:nvSpPr>
        <p:spPr>
          <a:xfrm>
            <a:off x="1297008" y="3257800"/>
            <a:ext cx="8414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  <a:hlinkClick r:id="rId7"/>
              </a:rPr>
              <a:t>www.sansa.org.za</a:t>
            </a:r>
            <a:endParaRPr lang="en-US" sz="2400" b="0" i="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@SANSA7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 (SANSA)</a:t>
            </a:r>
          </a:p>
        </p:txBody>
      </p:sp>
    </p:spTree>
    <p:extLst>
      <p:ext uri="{BB962C8B-B14F-4D97-AF65-F5344CB8AC3E}">
        <p14:creationId xmlns:p14="http://schemas.microsoft.com/office/powerpoint/2010/main" val="2458046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84C5E8-0F32-B129-3D7F-6185E1C56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566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2F2F3-9D32-CE71-D663-C5B7A55DE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1565" y="2524874"/>
            <a:ext cx="8537480" cy="661723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CEC7F7-4B9D-401A-DCB3-E72D250846A7}"/>
              </a:ext>
            </a:extLst>
          </p:cNvPr>
          <p:cNvGrpSpPr/>
          <p:nvPr userDrawn="1"/>
        </p:nvGrpSpPr>
        <p:grpSpPr>
          <a:xfrm>
            <a:off x="3186546" y="3641296"/>
            <a:ext cx="341662" cy="1517352"/>
            <a:chOff x="3959701" y="3703019"/>
            <a:chExt cx="341662" cy="1517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A2712E-7293-F329-6032-3F08B9F453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73150" y="3703019"/>
              <a:ext cx="328213" cy="3282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585C3-0AA1-4D89-3624-B40FD0D51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9702" y="4123308"/>
              <a:ext cx="328214" cy="3282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6FB5C7-4695-AD8E-CEFB-FD982EFF7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959702" y="4507732"/>
              <a:ext cx="328214" cy="3282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1BEF78-DADE-AA86-C114-8DE2A85E6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959701" y="4892156"/>
              <a:ext cx="328215" cy="32821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C15F3C4-EAC0-C6C2-9B44-B7E04F080F65}"/>
              </a:ext>
            </a:extLst>
          </p:cNvPr>
          <p:cNvSpPr txBox="1"/>
          <p:nvPr userDrawn="1"/>
        </p:nvSpPr>
        <p:spPr>
          <a:xfrm>
            <a:off x="3350653" y="3257800"/>
            <a:ext cx="8414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  <a:hlinkClick r:id="rId7"/>
              </a:rPr>
              <a:t>www.sansa.org.za</a:t>
            </a:r>
            <a:endParaRPr lang="en-US" sz="2400" b="0" i="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@SANSA7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 (SANSA)</a:t>
            </a:r>
          </a:p>
        </p:txBody>
      </p:sp>
    </p:spTree>
    <p:extLst>
      <p:ext uri="{BB962C8B-B14F-4D97-AF65-F5344CB8AC3E}">
        <p14:creationId xmlns:p14="http://schemas.microsoft.com/office/powerpoint/2010/main" val="362346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538C7A-869F-74B9-7D1D-21D537CFA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6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2F2F3-9D32-CE71-D663-C5B7A55DE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1565" y="2929466"/>
            <a:ext cx="8537480" cy="661723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GB" dirty="0"/>
              <a:t>DIVIDER SLIDE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75D38-1C57-86FF-ED46-51FC75CAC5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565" y="3591189"/>
            <a:ext cx="853748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SECONDARY COPY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5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5AE4EA-C356-6292-A765-8ABED156B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63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2F2F3-9D32-CE71-D663-C5B7A55DE1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1565" y="2929466"/>
            <a:ext cx="8537480" cy="661723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GB" dirty="0"/>
              <a:t>SECTIONAL SLIDE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75D38-1C57-86FF-ED46-51FC75CAC5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1565" y="3591189"/>
            <a:ext cx="853748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SECONDARY COPY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44CB-521B-7BB6-4401-47093CCA9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55" y="1405554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SECONDARY HEADING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06CDE-DFCC-6FA6-0590-929E92D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758D5-0A66-24E0-483C-B679D27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DC235-DF79-12DA-A83E-6B732C5E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14731D-4549-5BA3-F235-771834D7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755" y="2060316"/>
            <a:ext cx="11326607" cy="3421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ZA" dirty="0"/>
              <a:t>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endParaRPr lang="en-ZA" dirty="0"/>
          </a:p>
          <a:p>
            <a:pPr lvl="0"/>
            <a:endParaRPr lang="en-ZA" dirty="0"/>
          </a:p>
          <a:p>
            <a:pPr lvl="0"/>
            <a:r>
              <a:rPr lang="en-ZA" dirty="0"/>
              <a:t>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1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44CB-521B-7BB6-4401-47093CCA9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55" y="1405554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SECONDARY HEADING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06CDE-DFCC-6FA6-0590-929E92D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758D5-0A66-24E0-483C-B679D27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DC235-DF79-12DA-A83E-6B732C5E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14731D-4549-5BA3-F235-771834D7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755" y="2060316"/>
            <a:ext cx="7588045" cy="3421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ZA" dirty="0"/>
              <a:t>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AABF5-1148-1B86-6776-66F464CD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163" t="-29" r="15703" b="29"/>
          <a:stretch/>
        </p:blipFill>
        <p:spPr>
          <a:xfrm>
            <a:off x="8160774" y="1867078"/>
            <a:ext cx="3618272" cy="3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44CB-521B-7BB6-4401-47093CCA9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55" y="1405554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SECONDARY HEADING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06CDE-DFCC-6FA6-0590-929E92D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758D5-0A66-24E0-483C-B679D27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DC235-DF79-12DA-A83E-6B732C5E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14731D-4549-5BA3-F235-771834D7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755" y="2060316"/>
            <a:ext cx="7588045" cy="3421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ZA" dirty="0"/>
              <a:t>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AABF5-1148-1B86-6776-66F464CD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657" t="-29" r="26201" b="29"/>
          <a:stretch/>
        </p:blipFill>
        <p:spPr>
          <a:xfrm>
            <a:off x="8160774" y="1867078"/>
            <a:ext cx="3618272" cy="3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6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44CB-521B-7BB6-4401-47093CCA9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55" y="1405554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SECONDARY HEADING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06CDE-DFCC-6FA6-0590-929E92D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758D5-0A66-24E0-483C-B679D27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DC235-DF79-12DA-A83E-6B732C5E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14731D-4549-5BA3-F235-771834D7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755" y="2060316"/>
            <a:ext cx="7588045" cy="3421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ZA" dirty="0"/>
              <a:t>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AABF5-1148-1B86-6776-66F464CD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" r="27406"/>
          <a:stretch/>
        </p:blipFill>
        <p:spPr>
          <a:xfrm>
            <a:off x="8160774" y="1867078"/>
            <a:ext cx="3618272" cy="3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844CB-521B-7BB6-4401-47093CCA9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755" y="1405554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SECONDARY HEADING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06CDE-DFCC-6FA6-0590-929E92D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758D5-0A66-24E0-483C-B679D27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DC235-DF79-12DA-A83E-6B732C5E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14731D-4549-5BA3-F235-771834D7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755" y="2060316"/>
            <a:ext cx="7588045" cy="3421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ZA" dirty="0"/>
              <a:t>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labore et dolore magna </a:t>
            </a:r>
            <a:r>
              <a:rPr lang="en-ZA" dirty="0" err="1"/>
              <a:t>aliqua</a:t>
            </a:r>
            <a:r>
              <a:rPr lang="en-ZA" dirty="0"/>
              <a:t>. Ut </a:t>
            </a:r>
            <a:r>
              <a:rPr lang="en-ZA" dirty="0" err="1"/>
              <a:t>enim</a:t>
            </a:r>
            <a:r>
              <a:rPr lang="en-ZA" dirty="0"/>
              <a:t> ad minim </a:t>
            </a:r>
            <a:r>
              <a:rPr lang="en-ZA" dirty="0" err="1"/>
              <a:t>veniam</a:t>
            </a:r>
            <a:r>
              <a:rPr lang="en-ZA" dirty="0"/>
              <a:t>, </a:t>
            </a:r>
            <a:r>
              <a:rPr lang="en-ZA" dirty="0" err="1"/>
              <a:t>quis</a:t>
            </a:r>
            <a:r>
              <a:rPr lang="en-ZA" dirty="0"/>
              <a:t> </a:t>
            </a:r>
            <a:r>
              <a:rPr lang="en-ZA" dirty="0" err="1"/>
              <a:t>nostrud</a:t>
            </a:r>
            <a:r>
              <a:rPr lang="en-ZA" dirty="0"/>
              <a:t> exercitation </a:t>
            </a:r>
            <a:r>
              <a:rPr lang="en-ZA" dirty="0" err="1"/>
              <a:t>ullamco</a:t>
            </a:r>
            <a:r>
              <a:rPr lang="en-ZA" dirty="0"/>
              <a:t> </a:t>
            </a:r>
            <a:r>
              <a:rPr lang="en-ZA" dirty="0" err="1"/>
              <a:t>laboris</a:t>
            </a:r>
            <a:r>
              <a:rPr lang="en-ZA" dirty="0"/>
              <a:t> nisi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aliquip</a:t>
            </a:r>
            <a:r>
              <a:rPr lang="en-ZA" dirty="0"/>
              <a:t> ex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commodo</a:t>
            </a:r>
            <a:r>
              <a:rPr lang="en-ZA" dirty="0"/>
              <a:t> </a:t>
            </a:r>
            <a:r>
              <a:rPr lang="en-ZA" dirty="0" err="1"/>
              <a:t>consequat</a:t>
            </a:r>
            <a:r>
              <a:rPr lang="en-ZA" dirty="0"/>
              <a:t>. Duis </a:t>
            </a:r>
            <a:r>
              <a:rPr lang="en-ZA" dirty="0" err="1"/>
              <a:t>aute</a:t>
            </a:r>
            <a:r>
              <a:rPr lang="en-ZA" dirty="0"/>
              <a:t> </a:t>
            </a:r>
            <a:r>
              <a:rPr lang="en-ZA" dirty="0" err="1"/>
              <a:t>irure</a:t>
            </a:r>
            <a:r>
              <a:rPr lang="en-ZA" dirty="0"/>
              <a:t> </a:t>
            </a:r>
            <a:r>
              <a:rPr lang="en-ZA" dirty="0" err="1"/>
              <a:t>dolor</a:t>
            </a:r>
            <a:r>
              <a:rPr lang="en-ZA" dirty="0"/>
              <a:t> in </a:t>
            </a:r>
            <a:r>
              <a:rPr lang="en-ZA" dirty="0" err="1"/>
              <a:t>reprehenderit</a:t>
            </a:r>
            <a:r>
              <a:rPr lang="en-ZA" dirty="0"/>
              <a:t> in </a:t>
            </a:r>
            <a:r>
              <a:rPr lang="en-ZA" dirty="0" err="1"/>
              <a:t>voluptate</a:t>
            </a:r>
            <a:r>
              <a:rPr lang="en-ZA" dirty="0"/>
              <a:t> </a:t>
            </a:r>
            <a:r>
              <a:rPr lang="en-ZA" dirty="0" err="1"/>
              <a:t>velit</a:t>
            </a:r>
            <a:r>
              <a:rPr lang="en-ZA" dirty="0"/>
              <a:t> </a:t>
            </a:r>
            <a:r>
              <a:rPr lang="en-ZA" dirty="0" err="1"/>
              <a:t>esse</a:t>
            </a:r>
            <a:r>
              <a:rPr lang="en-ZA" dirty="0"/>
              <a:t> </a:t>
            </a:r>
            <a:r>
              <a:rPr lang="en-ZA" dirty="0" err="1"/>
              <a:t>cillum</a:t>
            </a:r>
            <a:r>
              <a:rPr lang="en-ZA" dirty="0"/>
              <a:t> dolore </a:t>
            </a:r>
            <a:r>
              <a:rPr lang="en-ZA" dirty="0" err="1"/>
              <a:t>eu</a:t>
            </a:r>
            <a:r>
              <a:rPr lang="en-ZA" dirty="0"/>
              <a:t> </a:t>
            </a:r>
            <a:r>
              <a:rPr lang="en-ZA" dirty="0" err="1"/>
              <a:t>fugiat</a:t>
            </a:r>
            <a:r>
              <a:rPr lang="en-ZA" dirty="0"/>
              <a:t> </a:t>
            </a:r>
            <a:r>
              <a:rPr lang="en-ZA" dirty="0" err="1"/>
              <a:t>nulla</a:t>
            </a:r>
            <a:r>
              <a:rPr lang="en-ZA" dirty="0"/>
              <a:t> </a:t>
            </a:r>
            <a:r>
              <a:rPr lang="en-ZA" dirty="0" err="1"/>
              <a:t>pariatur</a:t>
            </a:r>
            <a:r>
              <a:rPr lang="en-ZA" dirty="0"/>
              <a:t>. </a:t>
            </a:r>
            <a:r>
              <a:rPr lang="en-ZA" dirty="0" err="1"/>
              <a:t>Excepteur</a:t>
            </a:r>
            <a:r>
              <a:rPr lang="en-ZA" dirty="0"/>
              <a:t> </a:t>
            </a:r>
            <a:r>
              <a:rPr lang="en-ZA" dirty="0" err="1"/>
              <a:t>sint</a:t>
            </a:r>
            <a:r>
              <a:rPr lang="en-ZA" dirty="0"/>
              <a:t> </a:t>
            </a:r>
            <a:r>
              <a:rPr lang="en-ZA" dirty="0" err="1"/>
              <a:t>occaecat</a:t>
            </a:r>
            <a:r>
              <a:rPr lang="en-ZA" dirty="0"/>
              <a:t> </a:t>
            </a:r>
            <a:r>
              <a:rPr lang="en-ZA" dirty="0" err="1"/>
              <a:t>cupidatat</a:t>
            </a:r>
            <a:r>
              <a:rPr lang="en-ZA" dirty="0"/>
              <a:t> non </a:t>
            </a:r>
            <a:r>
              <a:rPr lang="en-ZA" dirty="0" err="1"/>
              <a:t>proident</a:t>
            </a:r>
            <a:r>
              <a:rPr lang="en-ZA" dirty="0"/>
              <a:t>, sunt in culpa qui </a:t>
            </a:r>
            <a:r>
              <a:rPr lang="en-ZA" dirty="0" err="1"/>
              <a:t>officia</a:t>
            </a:r>
            <a:r>
              <a:rPr lang="en-ZA" dirty="0"/>
              <a:t> </a:t>
            </a:r>
            <a:r>
              <a:rPr lang="en-ZA" dirty="0" err="1"/>
              <a:t>deserunt</a:t>
            </a:r>
            <a:r>
              <a:rPr lang="en-ZA" dirty="0"/>
              <a:t> </a:t>
            </a:r>
            <a:r>
              <a:rPr lang="en-ZA" dirty="0" err="1"/>
              <a:t>mollit</a:t>
            </a:r>
            <a:r>
              <a:rPr lang="en-ZA" dirty="0"/>
              <a:t> </a:t>
            </a:r>
            <a:r>
              <a:rPr lang="en-ZA" dirty="0" err="1"/>
              <a:t>anim</a:t>
            </a:r>
            <a:r>
              <a:rPr lang="en-ZA" dirty="0"/>
              <a:t> id </a:t>
            </a:r>
            <a:r>
              <a:rPr lang="en-ZA" dirty="0" err="1"/>
              <a:t>est</a:t>
            </a:r>
            <a:r>
              <a:rPr lang="en-ZA" dirty="0"/>
              <a:t> </a:t>
            </a:r>
            <a:r>
              <a:rPr lang="en-ZA" dirty="0" err="1"/>
              <a:t>laborum</a:t>
            </a:r>
            <a:r>
              <a:rPr lang="en-ZA" dirty="0"/>
              <a:t>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consectetur</a:t>
            </a:r>
            <a:r>
              <a:rPr lang="en-ZA" dirty="0"/>
              <a:t> </a:t>
            </a:r>
            <a:r>
              <a:rPr lang="en-ZA" dirty="0" err="1"/>
              <a:t>adipiscing</a:t>
            </a:r>
            <a:r>
              <a:rPr lang="en-ZA" dirty="0"/>
              <a:t> </a:t>
            </a:r>
            <a:r>
              <a:rPr lang="en-ZA" dirty="0" err="1"/>
              <a:t>elit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do </a:t>
            </a:r>
            <a:r>
              <a:rPr lang="en-ZA" dirty="0" err="1"/>
              <a:t>eiusmod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incididunt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AABF5-1148-1B86-6776-66F464CD0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929" r="21929"/>
          <a:stretch/>
        </p:blipFill>
        <p:spPr>
          <a:xfrm>
            <a:off x="8160774" y="1867078"/>
            <a:ext cx="3618272" cy="3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538C7A-869F-74B9-7D1D-21D537CFA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566361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22E2-5867-9B4A-259C-7F2F46A4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0746" y="6127750"/>
            <a:ext cx="1300655" cy="365125"/>
          </a:xfrm>
          <a:prstGeom prst="rect">
            <a:avLst/>
          </a:prstGeom>
        </p:spPr>
        <p:txBody>
          <a:bodyPr/>
          <a:lstStyle/>
          <a:p>
            <a:fld id="{D3C5897C-6F89-A245-9083-5CF3609EEBAB}" type="datetimeFigureOut">
              <a:rPr lang="en-US" smtClean="0"/>
              <a:t>7/6/2026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5446-418E-8483-BEFB-D4665D3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7DF9-4735-7786-A5D7-481D444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4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ECBCB-007D-90E9-4688-D49291225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63711" y="6180038"/>
            <a:ext cx="2280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C6088-3B4B-F720-1813-72B0E9075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0229" y="6180038"/>
            <a:ext cx="1793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F4DCC-4845-244A-8CF9-A150C147CB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CED252B-E0E4-8C4C-1147-1623B75DA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79641" y="6180038"/>
            <a:ext cx="1793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2729F-B57C-1142-BE2E-6A6D0A303D54}" type="datetimeFigureOut">
              <a:rPr lang="en-US" smtClean="0"/>
              <a:t>7/6/2026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C7D506-3A81-FA19-A83D-C2F9FE9A18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58317" y="6087087"/>
            <a:ext cx="1783592" cy="551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8372C-3B7D-82A0-184B-BD1B28B9716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309673" y="6087087"/>
            <a:ext cx="1424010" cy="55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3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09JA014979" TargetMode="External"/><Relationship Id="rId2" Type="http://schemas.openxmlformats.org/officeDocument/2006/relationships/hyperlink" Target="https://www.spaceweather.gov/content/aurora-tutoria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Doi_(identifier)" TargetMode="External"/><Relationship Id="rId5" Type="http://schemas.openxmlformats.org/officeDocument/2006/relationships/hyperlink" Target="https://ui.adsabs.harvard.edu/abs/2010JGRA..115.7202L" TargetMode="External"/><Relationship Id="rId4" Type="http://schemas.openxmlformats.org/officeDocument/2006/relationships/hyperlink" Target="https://en.wikipedia.org/wiki/Bibcode_(identifier)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://www.sansa.org.z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paceweather.gov/content/aurora-tutoria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jpe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916BB-8D93-B764-EC34-5A3878351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572"/>
            <a:ext cx="12192000" cy="56636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D6FB94-3BE8-3BBF-E476-9C8A1738AC08}"/>
              </a:ext>
            </a:extLst>
          </p:cNvPr>
          <p:cNvSpPr txBox="1">
            <a:spLocks/>
          </p:cNvSpPr>
          <p:nvPr/>
        </p:nvSpPr>
        <p:spPr>
          <a:xfrm>
            <a:off x="3096709" y="1099088"/>
            <a:ext cx="8537480" cy="66172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A8DE85-E8FB-7E0F-37CE-7BF5E72C4713}"/>
              </a:ext>
            </a:extLst>
          </p:cNvPr>
          <p:cNvSpPr txBox="1">
            <a:spLocks/>
          </p:cNvSpPr>
          <p:nvPr/>
        </p:nvSpPr>
        <p:spPr>
          <a:xfrm>
            <a:off x="9079221" y="4546652"/>
            <a:ext cx="406641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Prof. Michael Kosch </a:t>
            </a:r>
          </a:p>
          <a:p>
            <a:r>
              <a:rPr lang="en-GB" dirty="0"/>
              <a:t>Dr. Judy Stephenson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A4074-CD91-136A-E9A5-C3D2ACC77822}"/>
              </a:ext>
            </a:extLst>
          </p:cNvPr>
          <p:cNvSpPr txBox="1"/>
          <p:nvPr/>
        </p:nvSpPr>
        <p:spPr>
          <a:xfrm>
            <a:off x="7271442" y="4469248"/>
            <a:ext cx="198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chemeClr val="bg1"/>
                </a:solidFill>
              </a:rPr>
              <a:t>Supervisors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7DA93-6B8D-95A6-9521-84BFE374385E}"/>
              </a:ext>
            </a:extLst>
          </p:cNvPr>
          <p:cNvSpPr txBox="1"/>
          <p:nvPr/>
        </p:nvSpPr>
        <p:spPr>
          <a:xfrm>
            <a:off x="3548256" y="4407686"/>
            <a:ext cx="198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Siyanda Hlathi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C4807-FFF6-F416-21C8-B523AAA2D30B}"/>
              </a:ext>
            </a:extLst>
          </p:cNvPr>
          <p:cNvSpPr txBox="1"/>
          <p:nvPr/>
        </p:nvSpPr>
        <p:spPr>
          <a:xfrm>
            <a:off x="3847723" y="1120676"/>
            <a:ext cx="8344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Investigating the Impact of Auroral arcs on ionospheric electric fields, thermospheric Neutral Winds, and Joule Heating</a:t>
            </a:r>
            <a:r>
              <a:rPr lang="en-US" sz="3600" dirty="0">
                <a:solidFill>
                  <a:schemeClr val="bg2"/>
                </a:solidFill>
              </a:rPr>
              <a:t>.</a:t>
            </a:r>
            <a:endParaRPr lang="en-ZA" sz="3600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BA8DE-14AE-C756-E1E9-3CE740080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pic>
        <p:nvPicPr>
          <p:cNvPr id="11" name="Picture 10" descr="NRF funding release and payment process for UKZN honors students">
            <a:extLst>
              <a:ext uri="{FF2B5EF4-FFF2-40B4-BE49-F238E27FC236}">
                <a16:creationId xmlns:a16="http://schemas.microsoft.com/office/drawing/2014/main" id="{CE8E64FD-EFE0-075B-1D8F-2B8AF4759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462" y="5903313"/>
            <a:ext cx="2449079" cy="9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3"/>
    </mc:Choice>
    <mc:Fallback xmlns="">
      <p:transition spd="slow" advTm="2311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88F0-45E3-0B9A-BC35-E163371D4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543" y="144168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en-US" dirty="0"/>
              <a:t>Pedersen Conductance and Joule Heating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719AC0-82B4-98E4-EB89-586C297F6980}"/>
                  </a:ext>
                </a:extLst>
              </p:cNvPr>
              <p:cNvSpPr txBox="1"/>
              <p:nvPr/>
            </p:nvSpPr>
            <p:spPr>
              <a:xfrm>
                <a:off x="809798" y="606744"/>
                <a:ext cx="9654499" cy="1183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defTabSz="7132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</a:rPr>
                  <a:t>Joule heating is calculated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𝑱𝑯</m:t>
                        </m:r>
                      </m:sub>
                    </m:sSub>
                    <m:r>
                      <a:rPr kumimoji="0" lang="en-ZA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kumimoji="0" lang="el-GR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</a:rPr>
                  <a:t>, linking electric field strength and Pedersen conductance to energy dissipation.</a:t>
                </a:r>
              </a:p>
              <a:p>
                <a:pPr marL="285750" lvl="0" indent="-285750" defTabSz="713232"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</a:rPr>
                  <a:t>Pedersen conductance is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</a:rPr>
                  <a:t>estimated from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</a:rPr>
                  <a:t>a global model </a:t>
                </a: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</a:rPr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kumimoji="0" lang="el-GR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kumimoji="0" lang="en-US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𝑵𝒆</m:t>
                    </m:r>
                    <m:r>
                      <a:rPr kumimoji="0" lang="en-US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  <m:r>
                      <a:rPr kumimoji="0" lang="en-ZA" sz="16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ZA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𝑪</m:t>
                    </m:r>
                    <m:r>
                      <a:rPr kumimoji="0" lang="en-ZA" sz="16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ZA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𝑲</m:t>
                    </m:r>
                    <m:rad>
                      <m:radPr>
                        <m:degHide m:val="on"/>
                        <m:ctrlP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ZA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ZA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𝑰</m:t>
                            </m:r>
                            <m:r>
                              <a:rPr lang="en-ZA" sz="1600" b="1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ZA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ZA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</a:rPr>
                  <a:t> ,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ZA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kumimoji="0" lang="en-ZA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𝟔𝟑𝟎</m:t>
                        </m:r>
                      </m:sub>
                    </m:sSub>
                    <m:r>
                      <a:rPr kumimoji="0" lang="en-ZA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ZA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kumimoji="0" lang="en-ZA" sz="16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16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𝐍</m:t>
                    </m:r>
                    <m:r>
                      <a:rPr kumimoji="0" lang="en-US" sz="1600" b="1" i="0" u="none" strike="noStrike" kern="0" cap="none" spc="0" normalizeH="0" baseline="-2500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𝐞</m:t>
                    </m:r>
                  </m:oMath>
                </a14:m>
                <a:endParaRPr kumimoji="0" lang="en-US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719AC0-82B4-98E4-EB89-586C297F6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98" y="606744"/>
                <a:ext cx="9654499" cy="1183914"/>
              </a:xfrm>
              <a:prstGeom prst="rect">
                <a:avLst/>
              </a:prstGeom>
              <a:blipFill>
                <a:blip r:embed="rId2"/>
                <a:stretch>
                  <a:fillRect l="-253" t="-515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471A1C5-86C4-77A2-32A0-6C347DE7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74" y="5948170"/>
            <a:ext cx="976029" cy="924427"/>
          </a:xfrm>
          <a:prstGeom prst="rect">
            <a:avLst/>
          </a:prstGeom>
        </p:spPr>
      </p:pic>
      <p:pic>
        <p:nvPicPr>
          <p:cNvPr id="6" name="Picture 5" descr="NRF funding release and payment process for UKZN honors students">
            <a:extLst>
              <a:ext uri="{FF2B5EF4-FFF2-40B4-BE49-F238E27FC236}">
                <a16:creationId xmlns:a16="http://schemas.microsoft.com/office/drawing/2014/main" id="{C6A88226-0EF7-1598-7867-7D0282A86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62" y="5946311"/>
            <a:ext cx="2340437" cy="92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6DDAE-9854-C33C-9755-BA96D426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703" y="1790658"/>
            <a:ext cx="7389137" cy="36945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206222-71A0-F665-19D2-F74CA974DC9F}"/>
                  </a:ext>
                </a:extLst>
              </p:cNvPr>
              <p:cNvSpPr txBox="1"/>
              <p:nvPr/>
            </p:nvSpPr>
            <p:spPr>
              <a:xfrm>
                <a:off x="9530715" y="2284207"/>
                <a:ext cx="23050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Z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Z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Z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Z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ZA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ZA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Q</a:t>
                </a:r>
                <a:r>
                  <a:rPr lang="en-GB" baseline="-25000" dirty="0"/>
                  <a:t>total</a:t>
                </a:r>
                <a:r>
                  <a:rPr lang="en-GB" dirty="0"/>
                  <a:t> = </a:t>
                </a:r>
                <a:r>
                  <a:rPr lang="en-GB" dirty="0" smtClean="0"/>
                  <a:t>8.8 </a:t>
                </a:r>
                <a:r>
                  <a:rPr lang="en-GB" dirty="0"/>
                  <a:t>GW</a:t>
                </a:r>
                <a:r>
                  <a:rPr lang="en-GB" dirty="0">
                    <a:solidFill>
                      <a:srgbClr val="FF0000"/>
                    </a:solidFill>
                  </a:rPr>
                  <a:t>	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206222-71A0-F665-19D2-F74CA974D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715" y="2284207"/>
                <a:ext cx="2305050" cy="923330"/>
              </a:xfrm>
              <a:prstGeom prst="rect">
                <a:avLst/>
              </a:prstGeom>
              <a:blipFill>
                <a:blip r:embed="rId6"/>
                <a:stretch>
                  <a:fillRect l="-2111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0C18B28-7745-8DDF-EA6C-57603066057F}"/>
              </a:ext>
            </a:extLst>
          </p:cNvPr>
          <p:cNvSpPr txBox="1"/>
          <p:nvPr/>
        </p:nvSpPr>
        <p:spPr>
          <a:xfrm>
            <a:off x="2588293" y="5447840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The AE dependent empirical model of ionospheric Pedersen conductivity by Spiro et al. (1982)</a:t>
            </a:r>
          </a:p>
        </p:txBody>
      </p:sp>
    </p:spTree>
    <p:extLst>
      <p:ext uri="{BB962C8B-B14F-4D97-AF65-F5344CB8AC3E}">
        <p14:creationId xmlns:p14="http://schemas.microsoft.com/office/powerpoint/2010/main" val="7892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F32B-96C4-5EC4-FAAE-A2D65B52B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FE55-8C55-9511-1496-5751046BF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167" y="427779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en-US" dirty="0"/>
              <a:t>Pedersen Conductance and Joule Heating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E2B3C-9B91-A7F6-124E-0A9AC943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71" y="1217007"/>
            <a:ext cx="8809022" cy="4404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41090-C0C3-0D8D-C8B6-645A4788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742" y="5759523"/>
            <a:ext cx="1175206" cy="1113074"/>
          </a:xfrm>
          <a:prstGeom prst="rect">
            <a:avLst/>
          </a:prstGeom>
        </p:spPr>
      </p:pic>
      <p:pic>
        <p:nvPicPr>
          <p:cNvPr id="9" name="Picture 8" descr="NRF funding release and payment process for UKZN honors students">
            <a:extLst>
              <a:ext uri="{FF2B5EF4-FFF2-40B4-BE49-F238E27FC236}">
                <a16:creationId xmlns:a16="http://schemas.microsoft.com/office/drawing/2014/main" id="{0D70CEDC-2C7A-05CE-B802-BDBD1B59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37" y="6006492"/>
            <a:ext cx="2141261" cy="8474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11FA91-267B-AE9E-4F00-4D66A4638AB3}"/>
                  </a:ext>
                </a:extLst>
              </p:cNvPr>
              <p:cNvSpPr txBox="1"/>
              <p:nvPr/>
            </p:nvSpPr>
            <p:spPr>
              <a:xfrm>
                <a:off x="10571429" y="2828835"/>
                <a:ext cx="15951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ZA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Q</a:t>
                </a:r>
                <a:r>
                  <a:rPr lang="en-GB" baseline="-25000" dirty="0"/>
                  <a:t>total</a:t>
                </a:r>
                <a:r>
                  <a:rPr lang="en-GB" dirty="0"/>
                  <a:t> = </a:t>
                </a:r>
                <a:r>
                  <a:rPr lang="en-GB" dirty="0" smtClean="0"/>
                  <a:t>38 GW</a:t>
                </a:r>
                <a:r>
                  <a:rPr lang="en-GB" dirty="0">
                    <a:solidFill>
                      <a:srgbClr val="FF0000"/>
                    </a:solidFill>
                  </a:rPr>
                  <a:t>	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11FA91-267B-AE9E-4F00-4D66A4638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1429" y="2828835"/>
                <a:ext cx="1595120" cy="1200329"/>
              </a:xfrm>
              <a:prstGeom prst="rect">
                <a:avLst/>
              </a:prstGeom>
              <a:blipFill>
                <a:blip r:embed="rId5"/>
                <a:stretch>
                  <a:fillRect l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8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25A5-5665-201B-A55F-1BB5613AE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762A-4E7C-F5ED-DE08-9E22BA1AF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167" y="427779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en-US" dirty="0"/>
              <a:t>Pedersen Conductance and Joule Heating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F46C7-2E36-7005-F06A-EB0F54651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308" y="1218341"/>
            <a:ext cx="8799968" cy="4399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653A4-F479-4FE3-BB4A-7A4B47E4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09" y="5710628"/>
            <a:ext cx="1211419" cy="1147372"/>
          </a:xfrm>
          <a:prstGeom prst="rect">
            <a:avLst/>
          </a:prstGeom>
        </p:spPr>
      </p:pic>
      <p:pic>
        <p:nvPicPr>
          <p:cNvPr id="9" name="Picture 8" descr="NRF funding release and payment process for UKZN honors students">
            <a:extLst>
              <a:ext uri="{FF2B5EF4-FFF2-40B4-BE49-F238E27FC236}">
                <a16:creationId xmlns:a16="http://schemas.microsoft.com/office/drawing/2014/main" id="{813A2EA4-B892-472D-BA98-9958581ED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62" y="5946311"/>
            <a:ext cx="2340437" cy="9262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E0A24C-3F88-FCCD-6E3E-C11EB1C88BCB}"/>
                  </a:ext>
                </a:extLst>
              </p:cNvPr>
              <p:cNvSpPr txBox="1"/>
              <p:nvPr/>
            </p:nvSpPr>
            <p:spPr>
              <a:xfrm>
                <a:off x="10084337" y="1795145"/>
                <a:ext cx="15951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Z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ZA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ZA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Q</a:t>
                </a:r>
                <a:r>
                  <a:rPr lang="en-GB" baseline="-25000" dirty="0"/>
                  <a:t>total</a:t>
                </a:r>
                <a:r>
                  <a:rPr lang="en-GB" dirty="0"/>
                  <a:t> = </a:t>
                </a:r>
                <a:r>
                  <a:rPr lang="en-GB" dirty="0" smtClean="0"/>
                  <a:t>7 GW</a:t>
                </a:r>
                <a:r>
                  <a:rPr lang="en-GB" dirty="0">
                    <a:solidFill>
                      <a:srgbClr val="FF0000"/>
                    </a:solidFill>
                  </a:rPr>
                  <a:t>	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E0A24C-3F88-FCCD-6E3E-C11EB1C88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337" y="1795145"/>
                <a:ext cx="1595120" cy="1200329"/>
              </a:xfrm>
              <a:prstGeom prst="rect">
                <a:avLst/>
              </a:prstGeom>
              <a:blipFill>
                <a:blip r:embed="rId5"/>
                <a:stretch>
                  <a:fillRect l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91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ACB4B-82D5-8813-47E0-14DA4783F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FB038-6D40-3926-5164-DD5F98BE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E12EF-EA54-FD44-8DB4-250EDA2F4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488" y="192388"/>
            <a:ext cx="11442290" cy="46257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97014-1361-7749-C998-A3C47A4CC73E}"/>
              </a:ext>
            </a:extLst>
          </p:cNvPr>
          <p:cNvSpPr txBox="1"/>
          <p:nvPr/>
        </p:nvSpPr>
        <p:spPr>
          <a:xfrm>
            <a:off x="654710" y="619995"/>
            <a:ext cx="10045178" cy="474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713232">
              <a:buFont typeface="Wingdings" panose="05000000000000000000" pitchFamily="2" charset="2"/>
              <a:buChar char="q"/>
            </a:pPr>
            <a:r>
              <a:rPr lang="en-ZA" sz="1600" dirty="0">
                <a:solidFill>
                  <a:srgbClr val="000000"/>
                </a:solidFill>
                <a:latin typeface="Montserrat" panose="00000500000000000000" pitchFamily="2" charset="0"/>
              </a:rPr>
              <a:t>The event studied occurred at Kevo (</a:t>
            </a:r>
            <a:r>
              <a:rPr lang="en-ZA" sz="1600" dirty="0">
                <a:latin typeface="Montserrat" panose="00000500000000000000" pitchFamily="2" charset="0"/>
              </a:rPr>
              <a:t>69.76° N, 27.01° E</a:t>
            </a:r>
            <a:r>
              <a:rPr lang="en-ZA" sz="1600" dirty="0">
                <a:solidFill>
                  <a:srgbClr val="000000"/>
                </a:solidFill>
                <a:latin typeface="Montserrat" panose="00000500000000000000" pitchFamily="2" charset="0"/>
              </a:rPr>
              <a:t>), Northern Finland on 19 February 2025 at approximately 17:40 UT. </a:t>
            </a:r>
          </a:p>
          <a:p>
            <a:pPr marL="285750" indent="-285750" defTabSz="713232">
              <a:buFont typeface="Wingdings" panose="05000000000000000000" pitchFamily="2" charset="2"/>
              <a:buChar char="q"/>
            </a:pPr>
            <a:endParaRPr lang="en-ZA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 defTabSz="713232">
              <a:buFont typeface="Wingdings" panose="05000000000000000000" pitchFamily="2" charset="2"/>
              <a:buChar char="q"/>
            </a:pPr>
            <a:r>
              <a:rPr lang="en-ZA" sz="1600" dirty="0">
                <a:solidFill>
                  <a:srgbClr val="000000"/>
                </a:solidFill>
                <a:latin typeface="Montserrat" panose="00000500000000000000" pitchFamily="2" charset="0"/>
              </a:rPr>
              <a:t>We successfully </a:t>
            </a:r>
            <a:r>
              <a:rPr lang="en-ZA" sz="1600" dirty="0">
                <a:latin typeface="Montserrat" panose="00000500000000000000" pitchFamily="2" charset="0"/>
              </a:rPr>
              <a:t>extracted and </a:t>
            </a:r>
            <a:r>
              <a:rPr lang="en-ZA" sz="1600" dirty="0">
                <a:solidFill>
                  <a:srgbClr val="000000"/>
                </a:solidFill>
                <a:latin typeface="Montserrat" panose="00000500000000000000" pitchFamily="2" charset="0"/>
              </a:rPr>
              <a:t>mapped SuperDARN plasma flow data within the field of view (FOV) of the SDI. </a:t>
            </a:r>
          </a:p>
          <a:p>
            <a:pPr marL="285750" indent="-285750" defTabSz="713232">
              <a:buFont typeface="Wingdings" panose="05000000000000000000" pitchFamily="2" charset="2"/>
              <a:buChar char="q"/>
            </a:pPr>
            <a:endParaRPr lang="en-ZA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 defTabSz="713232">
              <a:buFont typeface="Wingdings" panose="05000000000000000000" pitchFamily="2" charset="2"/>
              <a:buChar char="q"/>
            </a:pPr>
            <a:r>
              <a:rPr lang="en-ZA" sz="1600" dirty="0">
                <a:solidFill>
                  <a:srgbClr val="000000"/>
                </a:solidFill>
                <a:latin typeface="Montserrat" panose="00000500000000000000" pitchFamily="2" charset="0"/>
              </a:rPr>
              <a:t>The observations reveal related changes in both plasma flow and neutral wind flow during the event. </a:t>
            </a:r>
          </a:p>
          <a:p>
            <a:pPr marL="285750" indent="-285750" defTabSz="713232">
              <a:buFont typeface="Wingdings" panose="05000000000000000000" pitchFamily="2" charset="2"/>
              <a:buChar char="q"/>
            </a:pPr>
            <a:endParaRPr lang="en-ZA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 defTabSz="713232">
              <a:buFont typeface="Wingdings" panose="05000000000000000000" pitchFamily="2" charset="2"/>
              <a:buChar char="q"/>
            </a:pPr>
            <a:r>
              <a:rPr lang="en-ZA" sz="1600" dirty="0">
                <a:solidFill>
                  <a:srgbClr val="000000"/>
                </a:solidFill>
                <a:latin typeface="Montserrat" panose="00000500000000000000" pitchFamily="2" charset="0"/>
              </a:rPr>
              <a:t>The correspondence between plasma and neutral wind behaviour </a:t>
            </a:r>
            <a:r>
              <a:rPr lang="en-ZA" sz="1600" dirty="0">
                <a:latin typeface="Montserrat" panose="00000500000000000000" pitchFamily="2" charset="0"/>
              </a:rPr>
              <a:t>indicates</a:t>
            </a:r>
            <a:r>
              <a:rPr lang="en-ZA" sz="1600" dirty="0">
                <a:solidFill>
                  <a:srgbClr val="000000"/>
                </a:solidFill>
                <a:latin typeface="Montserrat" panose="00000500000000000000" pitchFamily="2" charset="0"/>
              </a:rPr>
              <a:t> that ion drag may have been the dominant force driving the neutral wind response in this case.</a:t>
            </a:r>
          </a:p>
          <a:p>
            <a:pPr marL="285750" indent="-285750" defTabSz="713232">
              <a:buFont typeface="Wingdings" panose="05000000000000000000" pitchFamily="2" charset="2"/>
              <a:buChar char="q"/>
            </a:pPr>
            <a:endParaRPr lang="en-ZA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defTabSz="713232"/>
            <a:r>
              <a:rPr lang="en-ZA" sz="1600" b="1" dirty="0">
                <a:solidFill>
                  <a:srgbClr val="00B0F0"/>
                </a:solidFill>
                <a:latin typeface="Montserrat" panose="00000500000000000000" pitchFamily="2" charset="0"/>
              </a:rPr>
              <a:t>Conclusion</a:t>
            </a:r>
          </a:p>
          <a:p>
            <a:pPr defTabSz="713232"/>
            <a:r>
              <a:rPr lang="en-ZA" sz="1600" dirty="0">
                <a:latin typeface="Montserrat" panose="00000500000000000000" pitchFamily="2" charset="0"/>
              </a:rPr>
              <a:t>Joule heating showed enhanced values (approximately an order </a:t>
            </a:r>
            <a:r>
              <a:rPr lang="en-ZA" sz="1600" dirty="0" smtClean="0">
                <a:latin typeface="Montserrat" panose="00000500000000000000" pitchFamily="2" charset="0"/>
              </a:rPr>
              <a:t>of magnitude</a:t>
            </a:r>
            <a:r>
              <a:rPr lang="en-ZA" sz="1600" dirty="0">
                <a:latin typeface="Montserrat" panose="00000500000000000000" pitchFamily="2" charset="0"/>
              </a:rPr>
              <a:t>) in the vicinity of the auroral arc, indicating increased energy deposition into the upper atmosphere (about </a:t>
            </a:r>
            <a:r>
              <a:rPr lang="en-ZA" sz="1600" dirty="0">
                <a:latin typeface="Montserrat" panose="00000500000000000000" pitchFamily="2" charset="0"/>
              </a:rPr>
              <a:t>4</a:t>
            </a:r>
            <a:r>
              <a:rPr lang="en-ZA" sz="1600" dirty="0" smtClean="0">
                <a:latin typeface="Montserrat" panose="00000500000000000000" pitchFamily="2" charset="0"/>
              </a:rPr>
              <a:t> </a:t>
            </a:r>
            <a:r>
              <a:rPr lang="en-ZA" sz="1600" dirty="0">
                <a:latin typeface="Montserrat" panose="00000500000000000000" pitchFamily="2" charset="0"/>
              </a:rPr>
              <a:t>times greater in the SDI </a:t>
            </a:r>
            <a:r>
              <a:rPr lang="en-ZA" sz="1600" dirty="0" smtClean="0">
                <a:latin typeface="Montserrat" panose="00000500000000000000" pitchFamily="2" charset="0"/>
              </a:rPr>
              <a:t>FOV), </a:t>
            </a:r>
            <a:r>
              <a:rPr lang="en-ZA" sz="1600" dirty="0">
                <a:latin typeface="Montserrat" panose="00000500000000000000" pitchFamily="2" charset="0"/>
              </a:rPr>
              <a:t>which is not accounted for in global Joule heating models.</a:t>
            </a:r>
          </a:p>
          <a:p>
            <a:pPr defTabSz="713232"/>
            <a:endParaRPr lang="en-ZA" sz="1404" dirty="0">
              <a:latin typeface="Montserrat" panose="00000500000000000000" pitchFamily="2" charset="0"/>
            </a:endParaRPr>
          </a:p>
          <a:p>
            <a:r>
              <a:rPr lang="en-ZA" sz="1600" b="1" dirty="0">
                <a:solidFill>
                  <a:srgbClr val="00B0F0"/>
                </a:solidFill>
                <a:latin typeface="Montserrat" panose="00000500000000000000" pitchFamily="2" charset="0"/>
              </a:rPr>
              <a:t>Future work</a:t>
            </a:r>
            <a:endParaRPr lang="en-ZA" sz="1600" b="1" strike="sngStrike" dirty="0">
              <a:solidFill>
                <a:srgbClr val="00B0F0"/>
              </a:solidFill>
              <a:latin typeface="Montserrat" panose="00000500000000000000" pitchFamily="2" charset="0"/>
            </a:endParaRPr>
          </a:p>
          <a:p>
            <a:r>
              <a:rPr lang="en-ZA" sz="1600" dirty="0">
                <a:latin typeface="Montserrat" panose="00000500000000000000" pitchFamily="2" charset="0"/>
              </a:rPr>
              <a:t>Find </a:t>
            </a:r>
            <a:r>
              <a:rPr lang="en-ZA" sz="1600" dirty="0" smtClean="0">
                <a:latin typeface="Montserrat" panose="00000500000000000000" pitchFamily="2" charset="0"/>
              </a:rPr>
              <a:t>the SDI </a:t>
            </a:r>
            <a:r>
              <a:rPr lang="en-ZA" sz="1600" dirty="0">
                <a:latin typeface="Montserrat" panose="00000500000000000000" pitchFamily="2" charset="0"/>
              </a:rPr>
              <a:t>data set with E-region winds (557.7 nm</a:t>
            </a:r>
            <a:r>
              <a:rPr lang="en-ZA" sz="1600" dirty="0" smtClean="0">
                <a:latin typeface="Montserrat" panose="00000500000000000000" pitchFamily="2" charset="0"/>
              </a:rPr>
              <a:t>). At the </a:t>
            </a:r>
            <a:r>
              <a:rPr lang="en-ZA" sz="1600" dirty="0">
                <a:latin typeface="Montserrat" panose="00000500000000000000" pitchFamily="2" charset="0"/>
              </a:rPr>
              <a:t>E-region is </a:t>
            </a:r>
            <a:r>
              <a:rPr lang="en-ZA" sz="1600" dirty="0" smtClean="0">
                <a:latin typeface="Montserrat" panose="00000500000000000000" pitchFamily="2" charset="0"/>
              </a:rPr>
              <a:t>where the </a:t>
            </a:r>
            <a:r>
              <a:rPr lang="en-ZA" sz="1600" dirty="0">
                <a:latin typeface="Montserrat" panose="00000500000000000000" pitchFamily="2" charset="0"/>
              </a:rPr>
              <a:t>Joule heating maximises. Look for pressure gradient </a:t>
            </a:r>
            <a:r>
              <a:rPr lang="en-ZA" sz="1600" dirty="0" smtClean="0">
                <a:latin typeface="Montserrat" panose="00000500000000000000" pitchFamily="2" charset="0"/>
              </a:rPr>
              <a:t>effect</a:t>
            </a:r>
            <a:r>
              <a:rPr lang="en-ZA" sz="1600" dirty="0">
                <a:solidFill>
                  <a:srgbClr val="FF0000"/>
                </a:solidFill>
                <a:latin typeface="Montserrat" panose="00000500000000000000" pitchFamily="2" charset="0"/>
              </a:rPr>
              <a:t>.</a:t>
            </a:r>
            <a:endParaRPr lang="en-ZA" sz="1404" strike="sngStrike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NRF funding release and payment process for UKZN honors students">
            <a:extLst>
              <a:ext uri="{FF2B5EF4-FFF2-40B4-BE49-F238E27FC236}">
                <a16:creationId xmlns:a16="http://schemas.microsoft.com/office/drawing/2014/main" id="{B8F5E062-4086-B76E-1005-3A79D075F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62" y="5817868"/>
            <a:ext cx="2664974" cy="10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1CD3-019B-1EA0-9469-093EC6DD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57" y="129016"/>
            <a:ext cx="11442290" cy="462576"/>
          </a:xfrm>
        </p:spPr>
        <p:txBody>
          <a:bodyPr/>
          <a:lstStyle/>
          <a:p>
            <a:pPr algn="ctr"/>
            <a:r>
              <a:rPr lang="en-ZA" dirty="0"/>
              <a:t>References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9691C-9D19-80DA-3B50-C2DF0CFC28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862" y="733331"/>
            <a:ext cx="11767728" cy="5450186"/>
          </a:xfrm>
        </p:spPr>
        <p:txBody>
          <a:bodyPr/>
          <a:lstStyle/>
          <a:p>
            <a:r>
              <a:rPr lang="en-ZA" dirty="0">
                <a:hlinkClick r:id="rId2"/>
              </a:rPr>
              <a:t>https://www.spaceweather.gov/content/aurora-tutorial</a:t>
            </a:r>
            <a:endParaRPr lang="en-ZA" dirty="0"/>
          </a:p>
          <a:p>
            <a:r>
              <a:rPr lang="en-ZA" dirty="0">
                <a:hlinkClick r:id="rId2"/>
              </a:rPr>
              <a:t>https://www.spaceweather.gov/content/aurora-tutorial</a:t>
            </a:r>
            <a:endParaRPr lang="en-ZA" dirty="0"/>
          </a:p>
          <a:p>
            <a:r>
              <a:rPr lang="en-ZA" dirty="0"/>
              <a:t> </a:t>
            </a:r>
            <a:r>
              <a:rPr lang="en-ZA" i="1" dirty="0"/>
              <a:t>Le, G.; J. A. Slavin; R. J. Strangeway (2010). </a:t>
            </a:r>
            <a:r>
              <a:rPr lang="en-ZA" i="1" u="sng" dirty="0">
                <a:hlinkClick r:id="rId3"/>
              </a:rPr>
              <a:t>"Space Technology 5 observations of the imbalance of regions 1 and 2 field-aligned currents and its implication to the cross-polar cap Pedersen currents"</a:t>
            </a:r>
            <a:r>
              <a:rPr lang="en-ZA" i="1" dirty="0"/>
              <a:t>. J. Geophys. Res. </a:t>
            </a:r>
            <a:r>
              <a:rPr lang="en-ZA" b="1" i="1" dirty="0"/>
              <a:t>115</a:t>
            </a:r>
            <a:r>
              <a:rPr lang="en-ZA" i="1" dirty="0"/>
              <a:t> (A07202): A07202. </a:t>
            </a:r>
            <a:r>
              <a:rPr lang="en-ZA" i="1" dirty="0">
                <a:hlinkClick r:id="rId4" tooltip="Bibcode (identifier)"/>
              </a:rPr>
              <a:t>Bibcode</a:t>
            </a:r>
            <a:r>
              <a:rPr lang="en-ZA" i="1" dirty="0"/>
              <a:t>:</a:t>
            </a:r>
            <a:r>
              <a:rPr lang="en-ZA" i="1" dirty="0">
                <a:hlinkClick r:id="rId5"/>
              </a:rPr>
              <a:t>2010JGRA..115.7202L</a:t>
            </a:r>
            <a:r>
              <a:rPr lang="en-ZA" i="1" dirty="0"/>
              <a:t>. </a:t>
            </a:r>
            <a:r>
              <a:rPr lang="en-ZA" i="1" dirty="0">
                <a:hlinkClick r:id="rId6" tooltip="Doi (identifier)"/>
              </a:rPr>
              <a:t>doi</a:t>
            </a:r>
            <a:r>
              <a:rPr lang="en-ZA" i="1" dirty="0"/>
              <a:t>:</a:t>
            </a:r>
            <a:r>
              <a:rPr lang="en-ZA" i="1" dirty="0">
                <a:hlinkClick r:id="rId3"/>
              </a:rPr>
              <a:t>10.1029/2009JA014979</a:t>
            </a:r>
            <a:r>
              <a:rPr lang="en-ZA" i="1" dirty="0"/>
              <a:t>.</a:t>
            </a:r>
          </a:p>
          <a:p>
            <a:r>
              <a:rPr lang="en-ZA" dirty="0"/>
              <a:t>Kosch, M. J., and E. Nielsen (1995), Coherent radar estimates of average high‐latitude ionospheric Joule heating, J. Geophys. Res., 100, 12,201-12,215.</a:t>
            </a:r>
          </a:p>
          <a:p>
            <a:r>
              <a:rPr lang="en-ZA" dirty="0"/>
              <a:t>Kosch, M. J., et al. (1998), Extrapolating EISCAT height‐integrated Ped ersen conductivities to other parts of the sky using ground‐based auroral images, Ann. Geophys., 16, 583–588.</a:t>
            </a:r>
          </a:p>
          <a:p>
            <a:r>
              <a:rPr lang="en-ZA" dirty="0"/>
              <a:t>Kosch, M. J., et al. (2010). First observations of simultaneous inter hemispheric conjugate high-latitude thermospheric winds. Journal of Geophysical Research, 115, A09328. https://doi.org/10.1029/ 2009JA015178</a:t>
            </a:r>
          </a:p>
          <a:p>
            <a:r>
              <a:rPr lang="en-ZA" dirty="0"/>
              <a:t>Zou,Y., et al. (2018). Mesoscale F region neutral winds associated with quasi-steady and transient nightside auroral forms. Journal of Geophysical Research: Space Physics, 123, 7968–7984. https://doi.org/ 10.1029/2018JA025457</a:t>
            </a:r>
            <a:endParaRPr lang="en-ZA" dirty="0">
              <a:solidFill>
                <a:srgbClr val="FF0000"/>
              </a:solidFill>
            </a:endParaRPr>
          </a:p>
          <a:p>
            <a:r>
              <a:rPr lang="en-ZA" dirty="0"/>
              <a:t>Spiro, R. W., P. H. Reiff, and L. J. Maher Jr., Precipitating electron energy flux and auroral zone conductance: An empirical model, J. Geophys. Res., 87, 8215-8227, 1982. </a:t>
            </a:r>
          </a:p>
          <a:p>
            <a:r>
              <a:rPr lang="en-ZA" dirty="0"/>
              <a:t>Conde, M., et al. (2001), Assimilated observations of thermospheric winds, the aurora, and ionospheric currents over Alaska, J. Geophys. Res., 106, 10,493–10,508.</a:t>
            </a:r>
            <a:endParaRPr lang="en-ZA" dirty="0">
              <a:solidFill>
                <a:srgbClr val="FF0000"/>
              </a:solidFill>
            </a:endParaRPr>
          </a:p>
          <a:p>
            <a:endParaRPr lang="en-ZA" dirty="0">
              <a:solidFill>
                <a:srgbClr val="FF0000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926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55CE1-49CB-2A06-8D6F-EDDEAB15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636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1F100E-8355-005E-68EC-4CA391F60674}"/>
              </a:ext>
            </a:extLst>
          </p:cNvPr>
          <p:cNvSpPr txBox="1">
            <a:spLocks/>
          </p:cNvSpPr>
          <p:nvPr/>
        </p:nvSpPr>
        <p:spPr>
          <a:xfrm>
            <a:off x="3241565" y="2524874"/>
            <a:ext cx="8537480" cy="66172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86326-F41E-54A3-0FF6-6AAAF4B1215A}"/>
              </a:ext>
            </a:extLst>
          </p:cNvPr>
          <p:cNvGrpSpPr/>
          <p:nvPr/>
        </p:nvGrpSpPr>
        <p:grpSpPr>
          <a:xfrm>
            <a:off x="3186546" y="3641296"/>
            <a:ext cx="341662" cy="1517352"/>
            <a:chOff x="3959701" y="3703019"/>
            <a:chExt cx="341662" cy="15173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45284B-EB90-0160-6243-96E9AC3D9C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73150" y="3703019"/>
              <a:ext cx="328213" cy="3282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C2D817-14E5-0980-1768-692160277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9702" y="4123308"/>
              <a:ext cx="328214" cy="3282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A429C3-7B6B-7DE3-0D2E-083DB6078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959702" y="4507732"/>
              <a:ext cx="328214" cy="3282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D11A5F-2802-7D20-6ED2-B7472703D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959701" y="4892156"/>
              <a:ext cx="328215" cy="32821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62919E9-18DA-4FA4-CCC6-86AC825AEE10}"/>
              </a:ext>
            </a:extLst>
          </p:cNvPr>
          <p:cNvSpPr txBox="1"/>
          <p:nvPr/>
        </p:nvSpPr>
        <p:spPr>
          <a:xfrm>
            <a:off x="3350653" y="3257800"/>
            <a:ext cx="8414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  <a:hlinkClick r:id="rId7"/>
              </a:rPr>
              <a:t>www.sansa.org.za</a:t>
            </a:r>
            <a:endParaRPr lang="en-US" sz="2400" b="0" i="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@SANSA7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</a:t>
            </a:r>
          </a:p>
          <a:p>
            <a:r>
              <a:rPr lang="en-US" sz="2400" b="0" i="0" dirty="0">
                <a:solidFill>
                  <a:schemeClr val="bg1"/>
                </a:solidFill>
                <a:latin typeface="Montserrat" pitchFamily="2" charset="77"/>
              </a:rPr>
              <a:t>    South African National Space Agency (SANSA)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5F42DB-F401-19C2-05C9-E61226A9B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2474" y="5661178"/>
            <a:ext cx="1211419" cy="121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7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9676-5254-0AC0-7FB5-48FB0CA6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7" y="93088"/>
            <a:ext cx="11442290" cy="462576"/>
          </a:xfrm>
        </p:spPr>
        <p:txBody>
          <a:bodyPr/>
          <a:lstStyle/>
          <a:p>
            <a:pPr algn="ctr"/>
            <a:r>
              <a:rPr lang="en-ZA" dirty="0"/>
              <a:t>The Physics of Auroral Displays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98D67-569E-B603-4F90-E4544766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7" y="820514"/>
            <a:ext cx="7038761" cy="3959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6AC49-DE37-4926-A0E4-C5947394B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pic>
        <p:nvPicPr>
          <p:cNvPr id="9" name="Picture 8" descr="NRF funding release and payment process for UKZN honors students">
            <a:extLst>
              <a:ext uri="{FF2B5EF4-FFF2-40B4-BE49-F238E27FC236}">
                <a16:creationId xmlns:a16="http://schemas.microsoft.com/office/drawing/2014/main" id="{41300A53-E55F-6D08-C00E-90C39469C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62" y="5903313"/>
            <a:ext cx="2449079" cy="969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074D5B-7EB5-3FBE-FD39-1DBD3A881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703" y="839604"/>
            <a:ext cx="4418091" cy="3959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F5DC0-68E9-1F34-6A89-4BA3CB5921EE}"/>
              </a:ext>
            </a:extLst>
          </p:cNvPr>
          <p:cNvSpPr txBox="1"/>
          <p:nvPr/>
        </p:nvSpPr>
        <p:spPr>
          <a:xfrm>
            <a:off x="7311535" y="4881372"/>
            <a:ext cx="4168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hlinkClick r:id="rId6"/>
              </a:rPr>
              <a:t>https://mindthegraph.com/blog/northern-lights-science/</a:t>
            </a:r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E38C9-0DAF-2E62-CE75-D1507AE5C93A}"/>
              </a:ext>
            </a:extLst>
          </p:cNvPr>
          <p:cNvSpPr txBox="1"/>
          <p:nvPr/>
        </p:nvSpPr>
        <p:spPr>
          <a:xfrm>
            <a:off x="712206" y="4987687"/>
            <a:ext cx="489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hlinkClick r:id="rId6"/>
              </a:rPr>
              <a:t>https://www.spaceweather.gov/content/aurora-tutorial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4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68C824-EADD-3E09-4B2A-D49AD193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87" y="240251"/>
            <a:ext cx="11442290" cy="462576"/>
          </a:xfrm>
        </p:spPr>
        <p:txBody>
          <a:bodyPr/>
          <a:lstStyle/>
          <a:p>
            <a:pPr algn="ctr"/>
            <a:r>
              <a:rPr lang="en-ZA" dirty="0"/>
              <a:t>High-latitude ionospheric current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E470-EEF5-855F-2A64-5DC31DAE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99" y="1698808"/>
            <a:ext cx="4385262" cy="4299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30078-B501-AE82-E4EC-EBC74F683CF7}"/>
              </a:ext>
            </a:extLst>
          </p:cNvPr>
          <p:cNvSpPr txBox="1"/>
          <p:nvPr/>
        </p:nvSpPr>
        <p:spPr>
          <a:xfrm>
            <a:off x="833241" y="770738"/>
            <a:ext cx="1052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600" dirty="0">
                <a:latin typeface="Montserrat" panose="00000500000000000000" pitchFamily="2" charset="0"/>
              </a:rPr>
              <a:t>Solar wind energy enters the magnetosphere and is carried into the polar ionosphere by </a:t>
            </a:r>
            <a:r>
              <a:rPr lang="en-ZA" sz="1600" b="1" dirty="0">
                <a:latin typeface="Montserrat" panose="00000500000000000000" pitchFamily="2" charset="0"/>
              </a:rPr>
              <a:t>field-aligned (Birkeland) currents</a:t>
            </a:r>
            <a:r>
              <a:rPr lang="en-ZA" sz="1600" dirty="0">
                <a:latin typeface="Montserrat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600" dirty="0">
                <a:latin typeface="Montserrat" panose="00000500000000000000" pitchFamily="2" charset="0"/>
              </a:rPr>
              <a:t>In the ionosphere, the current spread horizontally into </a:t>
            </a:r>
            <a:r>
              <a:rPr lang="en-ZA" sz="1600" b="1" dirty="0">
                <a:latin typeface="Montserrat" panose="00000500000000000000" pitchFamily="2" charset="0"/>
              </a:rPr>
              <a:t>Pedersen</a:t>
            </a:r>
            <a:r>
              <a:rPr lang="en-ZA" sz="1600" dirty="0">
                <a:latin typeface="Montserrat" panose="00000500000000000000" pitchFamily="2" charset="0"/>
              </a:rPr>
              <a:t> and </a:t>
            </a:r>
            <a:r>
              <a:rPr lang="en-ZA" sz="1600" b="1" dirty="0">
                <a:latin typeface="Montserrat" panose="00000500000000000000" pitchFamily="2" charset="0"/>
              </a:rPr>
              <a:t>Hall currents</a:t>
            </a:r>
            <a:r>
              <a:rPr lang="en-ZA" sz="1600" dirty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600" dirty="0">
                <a:latin typeface="Montserrat" panose="00000500000000000000" pitchFamily="2" charset="0"/>
              </a:rPr>
              <a:t>Together, these currents form a closed </a:t>
            </a:r>
            <a:r>
              <a:rPr lang="en-ZA" sz="1600" b="1" dirty="0">
                <a:latin typeface="Montserrat" panose="00000500000000000000" pitchFamily="2" charset="0"/>
              </a:rPr>
              <a:t>magnetosphere–ionosphere electrical circuit</a:t>
            </a:r>
            <a:r>
              <a:rPr lang="en-ZA" sz="1600" dirty="0">
                <a:latin typeface="Montserrat" panose="00000500000000000000" pitchFamily="2" charset="0"/>
              </a:rPr>
              <a:t>.</a:t>
            </a:r>
            <a:endParaRPr lang="en-US" sz="1600" dirty="0">
              <a:latin typeface="Montserrat" panose="00000500000000000000" pitchFamily="2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88FB-6311-C0A5-9DE7-EF230866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49" y="2223644"/>
            <a:ext cx="3963371" cy="324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874760-5B36-EB73-F573-4FF86D9892B4}"/>
              </a:ext>
            </a:extLst>
          </p:cNvPr>
          <p:cNvSpPr txBox="1"/>
          <p:nvPr/>
        </p:nvSpPr>
        <p:spPr>
          <a:xfrm>
            <a:off x="9537399" y="5264686"/>
            <a:ext cx="2564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i="0" dirty="0">
                <a:solidFill>
                  <a:srgbClr val="0A0A0A"/>
                </a:solidFill>
                <a:effectLst/>
                <a:latin typeface="Google Sans"/>
              </a:rPr>
              <a:t>Dungey cycle</a:t>
            </a:r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C1C6D6-6DDA-7F1E-02AF-F1F9D721B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pic>
        <p:nvPicPr>
          <p:cNvPr id="12" name="Picture 11" descr="NRF funding release and payment process for UKZN honors students">
            <a:extLst>
              <a:ext uri="{FF2B5EF4-FFF2-40B4-BE49-F238E27FC236}">
                <a16:creationId xmlns:a16="http://schemas.microsoft.com/office/drawing/2014/main" id="{7959B476-80D0-93B5-0694-803E76EA0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633" y="5982252"/>
            <a:ext cx="2249625" cy="89034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5E3C43-6B68-9DED-B857-87713C9107A5}"/>
              </a:ext>
            </a:extLst>
          </p:cNvPr>
          <p:cNvSpPr/>
          <p:nvPr/>
        </p:nvSpPr>
        <p:spPr>
          <a:xfrm rot="1251628">
            <a:off x="7069999" y="3185821"/>
            <a:ext cx="284480" cy="782320"/>
          </a:xfrm>
          <a:prstGeom prst="ellipse">
            <a:avLst/>
          </a:prstGeom>
          <a:solidFill>
            <a:srgbClr val="FF00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1405-4CB0-834F-1668-E018915C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1FB3C-5814-89F1-AB82-728B43359810}"/>
              </a:ext>
            </a:extLst>
          </p:cNvPr>
          <p:cNvSpPr txBox="1"/>
          <p:nvPr/>
        </p:nvSpPr>
        <p:spPr>
          <a:xfrm>
            <a:off x="896294" y="113425"/>
            <a:ext cx="821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1"/>
                </a:solidFill>
                <a:latin typeface="Montserrat" panose="00000500000000000000" pitchFamily="2" charset="0"/>
              </a:rPr>
              <a:t>Scanning Doppler Imager (SDI)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0AB86-AB3B-FCD3-3AC3-6A138A1C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70" y="1450766"/>
            <a:ext cx="4200809" cy="3953490"/>
          </a:xfrm>
          <a:prstGeom prst="rect">
            <a:avLst/>
          </a:prstGeom>
        </p:spPr>
      </p:pic>
      <p:pic>
        <p:nvPicPr>
          <p:cNvPr id="9" name="Picture 8" descr="NRF funding release and payment process for UKZN honors students">
            <a:extLst>
              <a:ext uri="{FF2B5EF4-FFF2-40B4-BE49-F238E27FC236}">
                <a16:creationId xmlns:a16="http://schemas.microsoft.com/office/drawing/2014/main" id="{0E98F7B0-3257-DEB9-E1E8-823972DF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62" y="5903313"/>
            <a:ext cx="2449079" cy="969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66BEF-A8D7-AA9F-7921-5A5EDB6E8399}"/>
              </a:ext>
            </a:extLst>
          </p:cNvPr>
          <p:cNvSpPr txBox="1"/>
          <p:nvPr/>
        </p:nvSpPr>
        <p:spPr>
          <a:xfrm>
            <a:off x="4730955" y="5404256"/>
            <a:ext cx="2047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Conde et al., 1997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4895F-FC13-6D6E-63BA-82D8D90BC3C3}"/>
              </a:ext>
            </a:extLst>
          </p:cNvPr>
          <p:cNvSpPr txBox="1"/>
          <p:nvPr/>
        </p:nvSpPr>
        <p:spPr>
          <a:xfrm>
            <a:off x="778597" y="751318"/>
            <a:ext cx="10420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600" b="1" dirty="0">
                <a:latin typeface="Montserrat" panose="00000500000000000000" pitchFamily="2" charset="0"/>
              </a:rPr>
              <a:t>Scanning Doppler Imager</a:t>
            </a:r>
            <a:r>
              <a:rPr lang="en-ZA" sz="1600" dirty="0">
                <a:latin typeface="Montserrat" panose="00000500000000000000" pitchFamily="2" charset="0"/>
              </a:rPr>
              <a:t> (SDI) is an optical instrument that measures neutral winds in the </a:t>
            </a:r>
            <a:r>
              <a:rPr lang="en-ZA" sz="1600" b="1" dirty="0">
                <a:latin typeface="Montserrat" panose="00000500000000000000" pitchFamily="2" charset="0"/>
              </a:rPr>
              <a:t>high-latitude thermosphere </a:t>
            </a:r>
            <a:r>
              <a:rPr lang="en-ZA" sz="1600" dirty="0">
                <a:latin typeface="Montserrat" panose="00000500000000000000" pitchFamily="2" charset="0"/>
              </a:rPr>
              <a:t>using the Doppler shift of airglow emissions.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C4B77-4284-D1FE-E88F-1D5E947D3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C5E76-1505-9E16-A48C-EEF4450EA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649" y="1450766"/>
            <a:ext cx="2635659" cy="3953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C12B9-324E-16B9-6284-AC20E29E324E}"/>
              </a:ext>
            </a:extLst>
          </p:cNvPr>
          <p:cNvSpPr txBox="1"/>
          <p:nvPr/>
        </p:nvSpPr>
        <p:spPr>
          <a:xfrm>
            <a:off x="2513649" y="1969004"/>
            <a:ext cx="753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630.0 nm</a:t>
            </a:r>
          </a:p>
        </p:txBody>
      </p:sp>
    </p:spTree>
    <p:extLst>
      <p:ext uri="{BB962C8B-B14F-4D97-AF65-F5344CB8AC3E}">
        <p14:creationId xmlns:p14="http://schemas.microsoft.com/office/powerpoint/2010/main" val="383283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5F6E5-7E0E-E056-2A3E-0108E798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DE6D-9C8B-778D-A5C2-0ACCB3F5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7" y="93088"/>
            <a:ext cx="11442290" cy="462576"/>
          </a:xfrm>
        </p:spPr>
        <p:txBody>
          <a:bodyPr/>
          <a:lstStyle/>
          <a:p>
            <a:pPr algn="ctr"/>
            <a:r>
              <a:rPr lang="en-ZA" dirty="0"/>
              <a:t>Interaction of E-region neutral winds with auroral arcs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CB813-B8C9-C524-F3A7-450764009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pic>
        <p:nvPicPr>
          <p:cNvPr id="9" name="Picture 8" descr="NRF funding release and payment process for UKZN honors students">
            <a:extLst>
              <a:ext uri="{FF2B5EF4-FFF2-40B4-BE49-F238E27FC236}">
                <a16:creationId xmlns:a16="http://schemas.microsoft.com/office/drawing/2014/main" id="{27355BDF-8DD3-120B-441B-CCCD28FDD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62" y="5795628"/>
            <a:ext cx="2449079" cy="969284"/>
          </a:xfrm>
          <a:prstGeom prst="rect">
            <a:avLst/>
          </a:prstGeom>
        </p:spPr>
      </p:pic>
      <p:pic>
        <p:nvPicPr>
          <p:cNvPr id="8" name="Picture 3" descr="G:\Data_D\MawsonMovies\08Data\162_Green\frame0029.bmp">
            <a:extLst>
              <a:ext uri="{FF2B5EF4-FFF2-40B4-BE49-F238E27FC236}">
                <a16:creationId xmlns:a16="http://schemas.microsoft.com/office/drawing/2014/main" id="{7296C181-0568-ED52-3705-7DC3C018A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353" y="1132083"/>
            <a:ext cx="2000250" cy="200025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7F639-C5D1-7DF7-2CFC-84FE396D1839}"/>
              </a:ext>
            </a:extLst>
          </p:cNvPr>
          <p:cNvSpPr txBox="1"/>
          <p:nvPr/>
        </p:nvSpPr>
        <p:spPr>
          <a:xfrm>
            <a:off x="3961763" y="5259057"/>
            <a:ext cx="2885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Mawson SDI, 10 June 2008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G:\Data_D\MawsonMovies\08Data\162_Red\frame0029.bmp">
            <a:extLst>
              <a:ext uri="{FF2B5EF4-FFF2-40B4-BE49-F238E27FC236}">
                <a16:creationId xmlns:a16="http://schemas.microsoft.com/office/drawing/2014/main" id="{DA7EE642-4A35-58F9-4465-F38A37B7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3967" y="3175226"/>
            <a:ext cx="2000250" cy="2000250"/>
          </a:xfrm>
          <a:prstGeom prst="rect">
            <a:avLst/>
          </a:prstGeom>
          <a:noFill/>
        </p:spPr>
      </p:pic>
      <p:pic>
        <p:nvPicPr>
          <p:cNvPr id="16" name="Picture 6" descr="G:\Data_D\MawsonMovies\08Data\162_Green\frame0020.bmp">
            <a:extLst>
              <a:ext uri="{FF2B5EF4-FFF2-40B4-BE49-F238E27FC236}">
                <a16:creationId xmlns:a16="http://schemas.microsoft.com/office/drawing/2014/main" id="{A405BF88-BEB1-462E-C5C6-1E234667E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8759" y="1137450"/>
            <a:ext cx="2000250" cy="2000250"/>
          </a:xfrm>
          <a:prstGeom prst="rect">
            <a:avLst/>
          </a:prstGeom>
          <a:noFill/>
        </p:spPr>
      </p:pic>
      <p:pic>
        <p:nvPicPr>
          <p:cNvPr id="18" name="Picture 5" descr="G:\Data_D\MawsonMovies\08Data\162_Red\frame0020.bmp">
            <a:extLst>
              <a:ext uri="{FF2B5EF4-FFF2-40B4-BE49-F238E27FC236}">
                <a16:creationId xmlns:a16="http://schemas.microsoft.com/office/drawing/2014/main" id="{B39D4B41-C1A3-89BC-7D65-2F1791A4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9334" y="3175226"/>
            <a:ext cx="2000250" cy="2000250"/>
          </a:xfrm>
          <a:prstGeom prst="rect">
            <a:avLst/>
          </a:prstGeom>
          <a:noFill/>
        </p:spPr>
      </p:pic>
      <p:pic>
        <p:nvPicPr>
          <p:cNvPr id="20" name="Picture 2" descr="G:\Data_D\MawsonMovies\08Data\162_Red\frame0036.bmp">
            <a:extLst>
              <a:ext uri="{FF2B5EF4-FFF2-40B4-BE49-F238E27FC236}">
                <a16:creationId xmlns:a16="http://schemas.microsoft.com/office/drawing/2014/main" id="{78674F64-AA71-7D60-2FC4-D87B8157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4011" y="3175226"/>
            <a:ext cx="2000250" cy="2000250"/>
          </a:xfrm>
          <a:prstGeom prst="rect">
            <a:avLst/>
          </a:prstGeom>
          <a:noFill/>
        </p:spPr>
      </p:pic>
      <p:pic>
        <p:nvPicPr>
          <p:cNvPr id="22" name="Picture 3" descr="G:\Data_D\MawsonMovies\08Data\162_Green\frame0036.bmp">
            <a:extLst>
              <a:ext uri="{FF2B5EF4-FFF2-40B4-BE49-F238E27FC236}">
                <a16:creationId xmlns:a16="http://schemas.microsoft.com/office/drawing/2014/main" id="{D1A31D13-015B-C08E-5B1F-ACA18908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84011" y="1132083"/>
            <a:ext cx="2000250" cy="2000250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67773F0-F3E0-5369-F050-C016F217F262}"/>
              </a:ext>
            </a:extLst>
          </p:cNvPr>
          <p:cNvSpPr txBox="1"/>
          <p:nvPr/>
        </p:nvSpPr>
        <p:spPr>
          <a:xfrm>
            <a:off x="9130705" y="1328118"/>
            <a:ext cx="1139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E-region 557.7 nm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A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23BCB9-1EB5-D9A2-23A4-832EFE90C47F}"/>
              </a:ext>
            </a:extLst>
          </p:cNvPr>
          <p:cNvSpPr txBox="1"/>
          <p:nvPr/>
        </p:nvSpPr>
        <p:spPr>
          <a:xfrm>
            <a:off x="9130705" y="3806244"/>
            <a:ext cx="111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1A3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F-region 630.0 nm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A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C802A-A0FC-72C9-FE8A-F9B95DC573B9}"/>
              </a:ext>
            </a:extLst>
          </p:cNvPr>
          <p:cNvSpPr txBox="1"/>
          <p:nvPr/>
        </p:nvSpPr>
        <p:spPr>
          <a:xfrm>
            <a:off x="3342474" y="749345"/>
            <a:ext cx="99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BEFORE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A24D9E-80F9-41DB-A2C8-725216A8C7B2}"/>
              </a:ext>
            </a:extLst>
          </p:cNvPr>
          <p:cNvSpPr txBox="1"/>
          <p:nvPr/>
        </p:nvSpPr>
        <p:spPr>
          <a:xfrm>
            <a:off x="5510321" y="749345"/>
            <a:ext cx="99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DURING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3148DE-C41C-7EEE-95F3-A9DFE33F29A1}"/>
              </a:ext>
            </a:extLst>
          </p:cNvPr>
          <p:cNvSpPr txBox="1"/>
          <p:nvPr/>
        </p:nvSpPr>
        <p:spPr>
          <a:xfrm>
            <a:off x="7179404" y="749366"/>
            <a:ext cx="99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AFTER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FEDB1ED-29ED-F8B7-ECE0-36FCA61C7A98}"/>
              </a:ext>
            </a:extLst>
          </p:cNvPr>
          <p:cNvSpPr/>
          <p:nvPr/>
        </p:nvSpPr>
        <p:spPr>
          <a:xfrm>
            <a:off x="3932514" y="1721003"/>
            <a:ext cx="916839" cy="424222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3C8CA36-E077-ACBE-F7DA-F689FA943195}"/>
              </a:ext>
            </a:extLst>
          </p:cNvPr>
          <p:cNvSpPr/>
          <p:nvPr/>
        </p:nvSpPr>
        <p:spPr>
          <a:xfrm>
            <a:off x="5908325" y="1748448"/>
            <a:ext cx="916839" cy="424222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2DA745-1186-EDB6-29CD-7FAB148D4F0A}"/>
              </a:ext>
            </a:extLst>
          </p:cNvPr>
          <p:cNvSpPr/>
          <p:nvPr/>
        </p:nvSpPr>
        <p:spPr>
          <a:xfrm>
            <a:off x="7936750" y="1748448"/>
            <a:ext cx="916839" cy="424222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FCD155-6B4F-3171-9BCA-CEF876358460}"/>
              </a:ext>
            </a:extLst>
          </p:cNvPr>
          <p:cNvSpPr txBox="1"/>
          <p:nvPr/>
        </p:nvSpPr>
        <p:spPr>
          <a:xfrm>
            <a:off x="4581053" y="5634018"/>
            <a:ext cx="2000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Kosch et al., 2010</a:t>
            </a:r>
          </a:p>
        </p:txBody>
      </p:sp>
    </p:spTree>
    <p:extLst>
      <p:ext uri="{BB962C8B-B14F-4D97-AF65-F5344CB8AC3E}">
        <p14:creationId xmlns:p14="http://schemas.microsoft.com/office/powerpoint/2010/main" val="267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3189-A600-9FB7-13AA-EAB0C50CF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45" y="282924"/>
            <a:ext cx="11442290" cy="462576"/>
          </a:xfrm>
        </p:spPr>
        <p:txBody>
          <a:bodyPr/>
          <a:lstStyle/>
          <a:p>
            <a:pPr algn="ctr"/>
            <a:r>
              <a:rPr lang="en-ZA" dirty="0"/>
              <a:t>SDI Observations on 19 February 2025 at Kevo</a:t>
            </a:r>
            <a:r>
              <a:rPr lang="en-ZA" dirty="0">
                <a:solidFill>
                  <a:schemeClr val="accent1"/>
                </a:solidFill>
              </a:rPr>
              <a:t>,</a:t>
            </a:r>
            <a:r>
              <a:rPr lang="en-ZA" dirty="0">
                <a:solidFill>
                  <a:srgbClr val="FF0000"/>
                </a:solidFill>
              </a:rPr>
              <a:t> </a:t>
            </a:r>
            <a:r>
              <a:rPr lang="en-ZA" dirty="0">
                <a:solidFill>
                  <a:schemeClr val="accent1"/>
                </a:solidFill>
              </a:rPr>
              <a:t>Finland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419F1-41F6-B11D-8F64-9861502FD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93" y="1753248"/>
            <a:ext cx="10230416" cy="3768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F20DA-F014-0FCF-BC25-814E7DCD843A}"/>
              </a:ext>
            </a:extLst>
          </p:cNvPr>
          <p:cNvSpPr txBox="1"/>
          <p:nvPr/>
        </p:nvSpPr>
        <p:spPr>
          <a:xfrm>
            <a:off x="644572" y="994892"/>
            <a:ext cx="10672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latin typeface="Montserrat" panose="00000500000000000000" pitchFamily="2" charset="0"/>
              </a:rPr>
              <a:t>In the </a:t>
            </a:r>
            <a:r>
              <a:rPr lang="en-ZA" b="1" dirty="0">
                <a:latin typeface="Montserrat" panose="00000500000000000000" pitchFamily="2" charset="0"/>
              </a:rPr>
              <a:t>F-region</a:t>
            </a:r>
            <a:r>
              <a:rPr lang="en-ZA" dirty="0">
                <a:latin typeface="Montserrat" panose="00000500000000000000" pitchFamily="2" charset="0"/>
              </a:rPr>
              <a:t>, the most likely mechanisms affecting the neutral wind are </a:t>
            </a:r>
            <a:r>
              <a:rPr lang="en-ZA" b="1" dirty="0">
                <a:latin typeface="Montserrat" panose="00000500000000000000" pitchFamily="2" charset="0"/>
              </a:rPr>
              <a:t>ion drag </a:t>
            </a:r>
            <a:r>
              <a:rPr lang="en-ZA" dirty="0">
                <a:latin typeface="Montserrat" panose="00000500000000000000" pitchFamily="2" charset="0"/>
              </a:rPr>
              <a:t>from plasma convection and </a:t>
            </a:r>
            <a:r>
              <a:rPr lang="en-ZA" b="1" dirty="0">
                <a:latin typeface="Montserrat" panose="00000500000000000000" pitchFamily="2" charset="0"/>
              </a:rPr>
              <a:t>pressure-gradient</a:t>
            </a:r>
            <a:r>
              <a:rPr lang="en-ZA" dirty="0">
                <a:latin typeface="Montserrat" panose="00000500000000000000" pitchFamily="2" charset="0"/>
              </a:rPr>
              <a:t> forces generated by solar and Joule heating.</a:t>
            </a:r>
            <a:r>
              <a:rPr lang="en-ZA" dirty="0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78D8B-6EE8-0040-28F2-4762921BBD39}"/>
              </a:ext>
            </a:extLst>
          </p:cNvPr>
          <p:cNvSpPr txBox="1"/>
          <p:nvPr/>
        </p:nvSpPr>
        <p:spPr>
          <a:xfrm>
            <a:off x="4291770" y="5613150"/>
            <a:ext cx="28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630.0 nm   245 km altitude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79E2A-A198-C00B-87C3-85420FEB9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499" y="5613150"/>
            <a:ext cx="1238579" cy="1238579"/>
          </a:xfrm>
          <a:prstGeom prst="rect">
            <a:avLst/>
          </a:prstGeom>
        </p:spPr>
      </p:pic>
      <p:pic>
        <p:nvPicPr>
          <p:cNvPr id="9" name="Picture 8" descr="NRF funding release and payment process for UKZN honors students">
            <a:extLst>
              <a:ext uri="{FF2B5EF4-FFF2-40B4-BE49-F238E27FC236}">
                <a16:creationId xmlns:a16="http://schemas.microsoft.com/office/drawing/2014/main" id="{9F5CAABA-9EE0-F693-7BB8-58724F598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62" y="5903313"/>
            <a:ext cx="2449079" cy="9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2B586-1590-8A93-8F00-1613FA89C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1FB65-5BBF-CFB0-3D58-51509A8517DB}"/>
              </a:ext>
            </a:extLst>
          </p:cNvPr>
          <p:cNvSpPr txBox="1"/>
          <p:nvPr/>
        </p:nvSpPr>
        <p:spPr>
          <a:xfrm>
            <a:off x="896294" y="113425"/>
            <a:ext cx="1022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1"/>
                </a:solidFill>
                <a:latin typeface="Montserrat" panose="00000500000000000000" pitchFamily="2" charset="0"/>
              </a:rPr>
              <a:t>Super Dual Auroral Radar Network(SuperDARN)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AFAF7-866B-D677-09B1-BC09FEB5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12" y="2582278"/>
            <a:ext cx="3781425" cy="2543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0B24DF-3786-178E-6D76-7F81B2EC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366" y="1922238"/>
            <a:ext cx="3634266" cy="3618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739CDE-96D6-9302-D4F7-920BC83E9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632" y="1922238"/>
            <a:ext cx="3611836" cy="3595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E2DC3-B985-600A-0559-D2958B498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pic>
        <p:nvPicPr>
          <p:cNvPr id="15" name="Picture 14" descr="NRF funding release and payment process for UKZN honors students">
            <a:extLst>
              <a:ext uri="{FF2B5EF4-FFF2-40B4-BE49-F238E27FC236}">
                <a16:creationId xmlns:a16="http://schemas.microsoft.com/office/drawing/2014/main" id="{CB3A495B-7243-4C9A-97D0-D43C3EEC9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462" y="5903313"/>
            <a:ext cx="2449079" cy="96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3E9C2-D0D9-0DEB-70D9-C725F2C97EE3}"/>
              </a:ext>
            </a:extLst>
          </p:cNvPr>
          <p:cNvSpPr txBox="1"/>
          <p:nvPr/>
        </p:nvSpPr>
        <p:spPr>
          <a:xfrm>
            <a:off x="778597" y="751318"/>
            <a:ext cx="10420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600" b="1" dirty="0">
                <a:latin typeface="Montserrat" panose="00000500000000000000" pitchFamily="2" charset="0"/>
              </a:rPr>
              <a:t>SuperDARN</a:t>
            </a:r>
            <a:r>
              <a:rPr lang="en-ZA" sz="1600" dirty="0">
                <a:latin typeface="Montserrat" panose="00000500000000000000" pitchFamily="2" charset="0"/>
              </a:rPr>
              <a:t> is a global network of HF radars that measures plasma flows in the </a:t>
            </a:r>
            <a:r>
              <a:rPr lang="en-ZA" sz="1600" b="1" dirty="0">
                <a:latin typeface="Montserrat" panose="00000500000000000000" pitchFamily="2" charset="0"/>
              </a:rPr>
              <a:t>high-latitude ionosphere </a:t>
            </a:r>
            <a:r>
              <a:rPr lang="en-ZA" sz="1600" dirty="0">
                <a:latin typeface="Montserrat" panose="00000500000000000000" pitchFamily="2" charset="0"/>
              </a:rPr>
              <a:t>of both hemispheres</a:t>
            </a:r>
            <a:r>
              <a:rPr lang="en-ZA" sz="1600" dirty="0">
                <a:solidFill>
                  <a:srgbClr val="FF0000"/>
                </a:solidFill>
                <a:latin typeface="Montserrat" panose="00000500000000000000" pitchFamily="2" charset="0"/>
              </a:rPr>
              <a:t> </a:t>
            </a:r>
            <a:r>
              <a:rPr lang="en-ZA" sz="1600" dirty="0">
                <a:latin typeface="Montserrat" panose="00000500000000000000" pitchFamily="2" charset="0"/>
              </a:rPr>
              <a:t>from the </a:t>
            </a:r>
            <a:r>
              <a:rPr lang="en-ZA" sz="1600" b="1" dirty="0">
                <a:latin typeface="Montserrat" panose="00000500000000000000" pitchFamily="2" charset="0"/>
              </a:rPr>
              <a:t>Doppler shift of plasma irregularities</a:t>
            </a:r>
            <a:r>
              <a:rPr lang="en-ZA" sz="1600" dirty="0">
                <a:latin typeface="Montserrat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1600" dirty="0">
                <a:latin typeface="Montserrat" panose="00000500000000000000" pitchFamily="2" charset="0"/>
              </a:rPr>
              <a:t>The observations are used to map ionospheric convection and electric fields, providing insight into the transfer of solar wind energy into the magnetosphere-ionosphere system.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442EA-DFE0-EA63-6EF3-9DFBA1711178}"/>
              </a:ext>
            </a:extLst>
          </p:cNvPr>
          <p:cNvSpPr txBox="1"/>
          <p:nvPr/>
        </p:nvSpPr>
        <p:spPr>
          <a:xfrm>
            <a:off x="4979406" y="5517986"/>
            <a:ext cx="263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Southern Hemisphere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79F03-EBD8-7989-749F-BE02C3C2C6EC}"/>
              </a:ext>
            </a:extLst>
          </p:cNvPr>
          <p:cNvSpPr txBox="1"/>
          <p:nvPr/>
        </p:nvSpPr>
        <p:spPr>
          <a:xfrm>
            <a:off x="8727541" y="5525984"/>
            <a:ext cx="226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Northern Hemisphere</a:t>
            </a:r>
          </a:p>
        </p:txBody>
      </p:sp>
    </p:spTree>
    <p:extLst>
      <p:ext uri="{BB962C8B-B14F-4D97-AF65-F5344CB8AC3E}">
        <p14:creationId xmlns:p14="http://schemas.microsoft.com/office/powerpoint/2010/main" val="21094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9AC0-A26C-DD8F-F122-5E6314EF0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03714-1736-96A0-F5B0-289588D45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549" y="934896"/>
            <a:ext cx="5985850" cy="4988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B1660-8604-833B-B7CF-49612BDA2381}"/>
              </a:ext>
            </a:extLst>
          </p:cNvPr>
          <p:cNvSpPr txBox="1"/>
          <p:nvPr/>
        </p:nvSpPr>
        <p:spPr>
          <a:xfrm>
            <a:off x="1280311" y="177185"/>
            <a:ext cx="9828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chemeClr val="accent1"/>
                </a:solidFill>
                <a:latin typeface="Montserrat" panose="00000500000000000000" pitchFamily="2" charset="0"/>
              </a:rPr>
              <a:t>SuperDARN Convection Map and SDI field of view overlaid at the Kevo site</a:t>
            </a:r>
            <a:r>
              <a:rPr lang="en-ZA" sz="2800" dirty="0">
                <a:latin typeface="Montserrat" panose="00000500000000000000" pitchFamily="2" charset="0"/>
              </a:rPr>
              <a:t>, </a:t>
            </a:r>
            <a:r>
              <a:rPr lang="en-ZA" sz="2800" dirty="0">
                <a:solidFill>
                  <a:schemeClr val="accent1"/>
                </a:solidFill>
                <a:latin typeface="Montserrat" panose="00000500000000000000" pitchFamily="2" charset="0"/>
              </a:rPr>
              <a:t>northern Finland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F5B63-14D6-F5E1-BA14-D9D6E87CD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96" y="1296719"/>
            <a:ext cx="4264561" cy="42645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597973F-48A0-F2A3-DC5E-90B07A6E2730}"/>
              </a:ext>
            </a:extLst>
          </p:cNvPr>
          <p:cNvSpPr/>
          <p:nvPr/>
        </p:nvSpPr>
        <p:spPr>
          <a:xfrm>
            <a:off x="1620570" y="3666653"/>
            <a:ext cx="407405" cy="4255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5946A-45B2-80A7-D41A-7A8CFAC5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474" y="5634018"/>
            <a:ext cx="1238579" cy="1238579"/>
          </a:xfrm>
          <a:prstGeom prst="rect">
            <a:avLst/>
          </a:prstGeom>
        </p:spPr>
      </p:pic>
      <p:pic>
        <p:nvPicPr>
          <p:cNvPr id="9" name="Picture 8" descr="NRF funding release and payment process for UKZN honors students">
            <a:extLst>
              <a:ext uri="{FF2B5EF4-FFF2-40B4-BE49-F238E27FC236}">
                <a16:creationId xmlns:a16="http://schemas.microsoft.com/office/drawing/2014/main" id="{AF85D16E-1950-0A8F-F1A2-996F9819C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95" y="5903313"/>
            <a:ext cx="2449079" cy="96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26C00E-AB96-80CC-77E8-97A29C945B89}"/>
              </a:ext>
            </a:extLst>
          </p:cNvPr>
          <p:cNvSpPr txBox="1"/>
          <p:nvPr/>
        </p:nvSpPr>
        <p:spPr>
          <a:xfrm>
            <a:off x="5080000" y="113129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 Feb 2025  ~17:45 UT</a:t>
            </a:r>
          </a:p>
        </p:txBody>
      </p:sp>
    </p:spTree>
    <p:extLst>
      <p:ext uri="{BB962C8B-B14F-4D97-AF65-F5344CB8AC3E}">
        <p14:creationId xmlns:p14="http://schemas.microsoft.com/office/powerpoint/2010/main" val="33789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593F4-9EA5-96A3-67BB-CA8D11AD2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5BB813-A44C-133E-4307-F0E457027EFE}"/>
              </a:ext>
            </a:extLst>
          </p:cNvPr>
          <p:cNvSpPr txBox="1"/>
          <p:nvPr/>
        </p:nvSpPr>
        <p:spPr>
          <a:xfrm>
            <a:off x="637137" y="240173"/>
            <a:ext cx="1124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1"/>
                </a:solidFill>
                <a:latin typeface="Montserrat" panose="00000500000000000000" pitchFamily="2" charset="0"/>
              </a:rPr>
              <a:t>Ion And Neutral Wind Flow Around the Arc (19 February 2025)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0DDF0-F842-5B14-CF05-FCDE5A0F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475" y="5676523"/>
            <a:ext cx="1196074" cy="1196074"/>
          </a:xfrm>
          <a:prstGeom prst="rect">
            <a:avLst/>
          </a:prstGeom>
        </p:spPr>
      </p:pic>
      <p:pic>
        <p:nvPicPr>
          <p:cNvPr id="7" name="Picture 6" descr="NRF funding release and payment process for UKZN honors students">
            <a:extLst>
              <a:ext uri="{FF2B5EF4-FFF2-40B4-BE49-F238E27FC236}">
                <a16:creationId xmlns:a16="http://schemas.microsoft.com/office/drawing/2014/main" id="{29A2AF2E-CC9C-D6CB-E3ED-F50D1ABEB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62" y="5903313"/>
            <a:ext cx="2449079" cy="969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2685ED-C983-4350-5F52-451AB170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725" y="854419"/>
            <a:ext cx="4510250" cy="4510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B7B114-C527-2F41-E3D7-8EFE79558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416" y="854419"/>
            <a:ext cx="4510250" cy="4510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32E3D-48D2-193D-6B7B-99BE312F0E10}"/>
              </a:ext>
            </a:extLst>
          </p:cNvPr>
          <p:cNvSpPr txBox="1"/>
          <p:nvPr/>
        </p:nvSpPr>
        <p:spPr>
          <a:xfrm>
            <a:off x="7884161" y="5547360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245 km altitude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62481-4456-D300-3172-43CFCF81EB1F}"/>
              </a:ext>
            </a:extLst>
          </p:cNvPr>
          <p:cNvSpPr txBox="1"/>
          <p:nvPr/>
        </p:nvSpPr>
        <p:spPr>
          <a:xfrm>
            <a:off x="2443890" y="5491857"/>
            <a:ext cx="240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of view ~ 1150 km</a:t>
            </a:r>
          </a:p>
        </p:txBody>
      </p:sp>
    </p:spTree>
    <p:extLst>
      <p:ext uri="{BB962C8B-B14F-4D97-AF65-F5344CB8AC3E}">
        <p14:creationId xmlns:p14="http://schemas.microsoft.com/office/powerpoint/2010/main" val="7240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C53CB1-D9CF-AF46-8FC5-3DE8F07CF7EA}" vid="{534D7FB7-38F4-264E-919A-2CB63BD185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A54374B9EC7A41AE515E20FC62AF90" ma:contentTypeVersion="13" ma:contentTypeDescription="Create a new document." ma:contentTypeScope="" ma:versionID="998c5e6a990ea5c79cf6a6352d2c26b5">
  <xsd:schema xmlns:xsd="http://www.w3.org/2001/XMLSchema" xmlns:xs="http://www.w3.org/2001/XMLSchema" xmlns:p="http://schemas.microsoft.com/office/2006/metadata/properties" xmlns:ns2="0a75c191-3bb3-43d2-b9f4-c56d1e87cc59" xmlns:ns3="05690984-07f3-4627-af62-c8062fb74d88" xmlns:ns4="8b1643ac-9436-48d2-93f4-0f0e09840cb8" targetNamespace="http://schemas.microsoft.com/office/2006/metadata/properties" ma:root="true" ma:fieldsID="2c0592ca410fb9cba921928863ef0dba" ns2:_="" ns3:_="" ns4:_="">
    <xsd:import namespace="0a75c191-3bb3-43d2-b9f4-c56d1e87cc59"/>
    <xsd:import namespace="05690984-07f3-4627-af62-c8062fb74d88"/>
    <xsd:import namespace="8b1643ac-9436-48d2-93f4-0f0e09840c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5c191-3bb3-43d2-b9f4-c56d1e87cc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ec5b1b8-edab-4f9b-84fe-14c541d0df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690984-07f3-4627-af62-c8062fb74d8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9b766cc-0537-4168-9c9b-f1dc490bb592}" ma:internalName="TaxCatchAll" ma:showField="CatchAllData" ma:web="05690984-07f3-4627-af62-c8062fb74d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643ac-9436-48d2-93f4-0f0e09840cb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690984-07f3-4627-af62-c8062fb74d88" xsi:nil="true"/>
    <lcf76f155ced4ddcb4097134ff3c332f xmlns="0a75c191-3bb3-43d2-b9f4-c56d1e87cc5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71BA4C-48A1-4923-9816-C025CFF77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75c191-3bb3-43d2-b9f4-c56d1e87cc59"/>
    <ds:schemaRef ds:uri="05690984-07f3-4627-af62-c8062fb74d88"/>
    <ds:schemaRef ds:uri="8b1643ac-9436-48d2-93f4-0f0e09840c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D0F93A-C45D-44AD-9EE1-B8BEFA542DD0}">
  <ds:schemaRefs>
    <ds:schemaRef ds:uri="http://schemas.openxmlformats.org/package/2006/metadata/core-properties"/>
    <ds:schemaRef ds:uri="http://schemas.microsoft.com/office/infopath/2007/PartnerControls"/>
    <ds:schemaRef ds:uri="0a75c191-3bb3-43d2-b9f4-c56d1e87cc59"/>
    <ds:schemaRef ds:uri="8b1643ac-9436-48d2-93f4-0f0e09840cb8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05690984-07f3-4627-af62-c8062fb74d88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08B600-64FA-4428-B895-77791913EB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SANSA Presentation</Template>
  <TotalTime>36609</TotalTime>
  <Words>556</Words>
  <Application>Microsoft Office PowerPoint</Application>
  <PresentationFormat>Widescreen</PresentationFormat>
  <Paragraphs>84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Cambria Math</vt:lpstr>
      <vt:lpstr>Google Sans</vt:lpstr>
      <vt:lpstr>Montserrat</vt:lpstr>
      <vt:lpstr>Montserrat Medium</vt:lpstr>
      <vt:lpstr>Symbol</vt:lpstr>
      <vt:lpstr>Wingdings</vt:lpstr>
      <vt:lpstr>Office Theme</vt:lpstr>
      <vt:lpstr>PowerPoint Presentation</vt:lpstr>
      <vt:lpstr>The Physics of Auroral Displays</vt:lpstr>
      <vt:lpstr>High-latitude ionospheric current system</vt:lpstr>
      <vt:lpstr>PowerPoint Presentation</vt:lpstr>
      <vt:lpstr>Interaction of E-region neutral winds with auroral arcs</vt:lpstr>
      <vt:lpstr>SDI Observations on 19 February 2025 at Kevo, Finland</vt:lpstr>
      <vt:lpstr>PowerPoint Presentation</vt:lpstr>
      <vt:lpstr>PowerPoint Presentation</vt:lpstr>
      <vt:lpstr>PowerPoint Presentation</vt:lpstr>
      <vt:lpstr>Pedersen Conductance and Joule Heating</vt:lpstr>
      <vt:lpstr>Pedersen Conductance and Joule Heating</vt:lpstr>
      <vt:lpstr>Pedersen Conductance and Joule Heating</vt:lpstr>
      <vt:lpstr>Summary</vt:lpstr>
      <vt:lpstr>References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Siyanda Hlathi</dc:creator>
  <cp:lastModifiedBy>Siyanda Hlathi (217024605)</cp:lastModifiedBy>
  <cp:revision>21</cp:revision>
  <dcterms:created xsi:type="dcterms:W3CDTF">2025-10-08T21:20:15Z</dcterms:created>
  <dcterms:modified xsi:type="dcterms:W3CDTF">2026-07-07T15:45:21Z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0x0101004EA54374B9EC7A41AE515E20FC62AF90</vt:lpwstr>
  </property>
  <property fmtid="{D5CDD505-2E9C-101B-9397-08002B2CF9AE}" pid="3" name="MSIP_Label_ee036504-ffdc-49d0-8800-2a717b545941_Enabled">
    <vt:lpwstr>true</vt:lpwstr>
  </property>
  <property fmtid="{D5CDD505-2E9C-101B-9397-08002B2CF9AE}" pid="4" name="MSIP_Label_ee036504-ffdc-49d0-8800-2a717b545941_SetDate">
    <vt:lpwstr>2025-10-08T21:40:17Z</vt:lpwstr>
  </property>
  <property fmtid="{D5CDD505-2E9C-101B-9397-08002B2CF9AE}" pid="5" name="MSIP_Label_ee036504-ffdc-49d0-8800-2a717b545941_Method">
    <vt:lpwstr>Standard</vt:lpwstr>
  </property>
  <property fmtid="{D5CDD505-2E9C-101B-9397-08002B2CF9AE}" pid="6" name="MSIP_Label_ee036504-ffdc-49d0-8800-2a717b545941_Name">
    <vt:lpwstr>defa4170-0d19-0005-0004-bc88714345d2</vt:lpwstr>
  </property>
  <property fmtid="{D5CDD505-2E9C-101B-9397-08002B2CF9AE}" pid="7" name="MSIP_Label_ee036504-ffdc-49d0-8800-2a717b545941_SiteId">
    <vt:lpwstr>e0112018-a80c-491e-89d5-68f3d65e9b80</vt:lpwstr>
  </property>
  <property fmtid="{D5CDD505-2E9C-101B-9397-08002B2CF9AE}" pid="8" name="MSIP_Label_ee036504-ffdc-49d0-8800-2a717b545941_ActionId">
    <vt:lpwstr>c62d5b2f-0221-48cb-a313-80c7db02223f</vt:lpwstr>
  </property>
  <property fmtid="{D5CDD505-2E9C-101B-9397-08002B2CF9AE}" pid="9" name="MSIP_Label_ee036504-ffdc-49d0-8800-2a717b545941_ContentBits">
    <vt:lpwstr>0</vt:lpwstr>
  </property>
  <property fmtid="{D5CDD505-2E9C-101B-9397-08002B2CF9AE}" pid="10" name="MSIP_Label_ee036504-ffdc-49d0-8800-2a717b545941_Tag">
    <vt:lpwstr>10, 3, 0, 1</vt:lpwstr>
  </property>
</Properties>
</file>