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74" r:id="rId5"/>
    <p:sldId id="258" r:id="rId6"/>
    <p:sldId id="271" r:id="rId7"/>
    <p:sldId id="261" r:id="rId8"/>
    <p:sldId id="276" r:id="rId9"/>
    <p:sldId id="283" r:id="rId10"/>
    <p:sldId id="270" r:id="rId11"/>
    <p:sldId id="272" r:id="rId12"/>
    <p:sldId id="279" r:id="rId13"/>
    <p:sldId id="275" r:id="rId14"/>
    <p:sldId id="277" r:id="rId15"/>
    <p:sldId id="285" r:id="rId16"/>
    <p:sldId id="278" r:id="rId17"/>
    <p:sldId id="281" r:id="rId18"/>
    <p:sldId id="282" r:id="rId19"/>
    <p:sldId id="284" r:id="rId20"/>
    <p:sldId id="280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46" autoAdjust="0"/>
  </p:normalViewPr>
  <p:slideViewPr>
    <p:cSldViewPr snapToGrid="0">
      <p:cViewPr varScale="1">
        <p:scale>
          <a:sx n="89" d="100"/>
          <a:sy n="89" d="100"/>
        </p:scale>
        <p:origin x="131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32F80-A635-476F-B72D-846FCCF53D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FFAB1-143E-4E98-A8FF-C0AD28AAABB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dirty="0"/>
            <a:t>U-</a:t>
          </a:r>
          <a:r>
            <a:rPr lang="en-ZA" dirty="0" err="1"/>
            <a:t>blox</a:t>
          </a:r>
          <a:r>
            <a:rPr lang="en-ZA" dirty="0"/>
            <a:t> ZED-F9P</a:t>
          </a:r>
          <a:endParaRPr lang="en-US" dirty="0"/>
        </a:p>
      </dgm:t>
    </dgm:pt>
    <dgm:pt modelId="{75DB8A50-2F18-4E4D-A8C0-252B75BDFECD}" type="parTrans" cxnId="{4EEFB0C9-2541-4753-846B-522CBB380BC5}">
      <dgm:prSet/>
      <dgm:spPr/>
      <dgm:t>
        <a:bodyPr/>
        <a:lstStyle/>
        <a:p>
          <a:endParaRPr lang="en-US"/>
        </a:p>
      </dgm:t>
    </dgm:pt>
    <dgm:pt modelId="{C10A8C1F-CD24-41CF-BBC8-FBE6E2F21262}" type="sibTrans" cxnId="{4EEFB0C9-2541-4753-846B-522CBB380BC5}">
      <dgm:prSet/>
      <dgm:spPr/>
      <dgm:t>
        <a:bodyPr/>
        <a:lstStyle/>
        <a:p>
          <a:endParaRPr lang="en-US"/>
        </a:p>
      </dgm:t>
    </dgm:pt>
    <dgm:pt modelId="{E2D682F3-4DD2-4F6A-9BE6-4B682722B7B4}" type="pres">
      <dgm:prSet presAssocID="{2F932F80-A635-476F-B72D-846FCCF53D67}" presName="linear" presStyleCnt="0">
        <dgm:presLayoutVars>
          <dgm:animLvl val="lvl"/>
          <dgm:resizeHandles val="exact"/>
        </dgm:presLayoutVars>
      </dgm:prSet>
      <dgm:spPr/>
    </dgm:pt>
    <dgm:pt modelId="{6D266A48-82C1-4662-9605-0BE70A1FF355}" type="pres">
      <dgm:prSet presAssocID="{E74FFAB1-143E-4E98-A8FF-C0AD28AAABBB}" presName="parentText" presStyleLbl="node1" presStyleIdx="0" presStyleCnt="1" custLinFactNeighborX="11216" custLinFactNeighborY="-10498">
        <dgm:presLayoutVars>
          <dgm:chMax val="0"/>
          <dgm:bulletEnabled val="1"/>
        </dgm:presLayoutVars>
      </dgm:prSet>
      <dgm:spPr/>
    </dgm:pt>
  </dgm:ptLst>
  <dgm:cxnLst>
    <dgm:cxn modelId="{4340F012-A062-42B5-87D9-5F7F96B03884}" type="presOf" srcId="{E74FFAB1-143E-4E98-A8FF-C0AD28AAABBB}" destId="{6D266A48-82C1-4662-9605-0BE70A1FF355}" srcOrd="0" destOrd="0" presId="urn:microsoft.com/office/officeart/2005/8/layout/vList2"/>
    <dgm:cxn modelId="{181DED5E-E36E-4517-B525-34EF40438F4E}" type="presOf" srcId="{2F932F80-A635-476F-B72D-846FCCF53D67}" destId="{E2D682F3-4DD2-4F6A-9BE6-4B682722B7B4}" srcOrd="0" destOrd="0" presId="urn:microsoft.com/office/officeart/2005/8/layout/vList2"/>
    <dgm:cxn modelId="{4EEFB0C9-2541-4753-846B-522CBB380BC5}" srcId="{2F932F80-A635-476F-B72D-846FCCF53D67}" destId="{E74FFAB1-143E-4E98-A8FF-C0AD28AAABBB}" srcOrd="0" destOrd="0" parTransId="{75DB8A50-2F18-4E4D-A8C0-252B75BDFECD}" sibTransId="{C10A8C1F-CD24-41CF-BBC8-FBE6E2F21262}"/>
    <dgm:cxn modelId="{80BC386B-5CCB-47D3-A593-9DDF1D3C431B}" type="presParOf" srcId="{E2D682F3-4DD2-4F6A-9BE6-4B682722B7B4}" destId="{6D266A48-82C1-4662-9605-0BE70A1FF3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C3D0E-B905-41C1-8307-4FEDE308FB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3E3CC-E9BD-44BF-B928-7CA7B943951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SparkFun</a:t>
          </a:r>
          <a:r>
            <a:rPr lang="en-US" dirty="0"/>
            <a:t> GNSS Flex </a:t>
          </a:r>
          <a:r>
            <a:rPr lang="en-US" dirty="0" err="1"/>
            <a:t>pHAT</a:t>
          </a:r>
          <a:endParaRPr lang="en-US" dirty="0"/>
        </a:p>
      </dgm:t>
    </dgm:pt>
    <dgm:pt modelId="{2B9409F5-0262-494B-B3FA-6E531CE20C76}" type="parTrans" cxnId="{474EB870-0B99-4091-9A15-066FD6F89315}">
      <dgm:prSet/>
      <dgm:spPr/>
      <dgm:t>
        <a:bodyPr/>
        <a:lstStyle/>
        <a:p>
          <a:endParaRPr lang="en-US"/>
        </a:p>
      </dgm:t>
    </dgm:pt>
    <dgm:pt modelId="{5FA3A03F-DF43-4CBB-A357-E01BED2EFD2C}" type="sibTrans" cxnId="{474EB870-0B99-4091-9A15-066FD6F89315}">
      <dgm:prSet/>
      <dgm:spPr/>
      <dgm:t>
        <a:bodyPr/>
        <a:lstStyle/>
        <a:p>
          <a:endParaRPr lang="en-US"/>
        </a:p>
      </dgm:t>
    </dgm:pt>
    <dgm:pt modelId="{8E2124FF-FD6A-4447-8049-1F684AC7ADFE}" type="pres">
      <dgm:prSet presAssocID="{A37C3D0E-B905-41C1-8307-4FEDE308FB1A}" presName="linear" presStyleCnt="0">
        <dgm:presLayoutVars>
          <dgm:animLvl val="lvl"/>
          <dgm:resizeHandles val="exact"/>
        </dgm:presLayoutVars>
      </dgm:prSet>
      <dgm:spPr/>
    </dgm:pt>
    <dgm:pt modelId="{0FDFFB77-EB0D-40D3-A71F-2DDC5726FB5B}" type="pres">
      <dgm:prSet presAssocID="{0CB3E3CC-E9BD-44BF-B928-7CA7B943951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74EB870-0B99-4091-9A15-066FD6F89315}" srcId="{A37C3D0E-B905-41C1-8307-4FEDE308FB1A}" destId="{0CB3E3CC-E9BD-44BF-B928-7CA7B9439518}" srcOrd="0" destOrd="0" parTransId="{2B9409F5-0262-494B-B3FA-6E531CE20C76}" sibTransId="{5FA3A03F-DF43-4CBB-A357-E01BED2EFD2C}"/>
    <dgm:cxn modelId="{55E642E8-B494-491A-942B-A026B0AEDB15}" type="presOf" srcId="{A37C3D0E-B905-41C1-8307-4FEDE308FB1A}" destId="{8E2124FF-FD6A-4447-8049-1F684AC7ADFE}" srcOrd="0" destOrd="0" presId="urn:microsoft.com/office/officeart/2005/8/layout/vList2"/>
    <dgm:cxn modelId="{F2D6FAEE-C25F-4BC3-B640-12CFB573C642}" type="presOf" srcId="{0CB3E3CC-E9BD-44BF-B928-7CA7B9439518}" destId="{0FDFFB77-EB0D-40D3-A71F-2DDC5726FB5B}" srcOrd="0" destOrd="0" presId="urn:microsoft.com/office/officeart/2005/8/layout/vList2"/>
    <dgm:cxn modelId="{AAB47BC7-D5A7-4B65-9A44-CEF93A0B6F79}" type="presParOf" srcId="{8E2124FF-FD6A-4447-8049-1F684AC7ADFE}" destId="{0FDFFB77-EB0D-40D3-A71F-2DDC5726FB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27044-69DC-4E79-8029-2A8E285AEA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15AB7-60B3-42F6-92FD-ADFDDF7B246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ZA" dirty="0"/>
            <a:t>Mosaic-X5 GNSS </a:t>
          </a:r>
          <a:r>
            <a:rPr lang="en-ZA" dirty="0" err="1"/>
            <a:t>pHAT</a:t>
          </a:r>
          <a:r>
            <a:rPr lang="en-ZA" dirty="0"/>
            <a:t> </a:t>
          </a:r>
          <a:endParaRPr lang="en-US" dirty="0"/>
        </a:p>
      </dgm:t>
    </dgm:pt>
    <dgm:pt modelId="{8FDB25A3-3853-4521-A5F1-5836503CBF35}" type="parTrans" cxnId="{C8C515FD-BADE-4F1B-BB1D-D5E7BCDCDC99}">
      <dgm:prSet/>
      <dgm:spPr/>
      <dgm:t>
        <a:bodyPr/>
        <a:lstStyle/>
        <a:p>
          <a:endParaRPr lang="en-US"/>
        </a:p>
      </dgm:t>
    </dgm:pt>
    <dgm:pt modelId="{572266FD-768D-4E05-B2D6-57A32D0238DC}" type="sibTrans" cxnId="{C8C515FD-BADE-4F1B-BB1D-D5E7BCDCDC99}">
      <dgm:prSet/>
      <dgm:spPr/>
      <dgm:t>
        <a:bodyPr/>
        <a:lstStyle/>
        <a:p>
          <a:endParaRPr lang="en-US"/>
        </a:p>
      </dgm:t>
    </dgm:pt>
    <dgm:pt modelId="{F2FB7AEC-A313-4CC4-ACA2-2A63BB5ABA2D}" type="pres">
      <dgm:prSet presAssocID="{FF127044-69DC-4E79-8029-2A8E285AEA7B}" presName="linear" presStyleCnt="0">
        <dgm:presLayoutVars>
          <dgm:animLvl val="lvl"/>
          <dgm:resizeHandles val="exact"/>
        </dgm:presLayoutVars>
      </dgm:prSet>
      <dgm:spPr/>
    </dgm:pt>
    <dgm:pt modelId="{3D56911A-2CEE-481C-B3AF-8A56BF8B7A5F}" type="pres">
      <dgm:prSet presAssocID="{24815AB7-60B3-42F6-92FD-ADFDDF7B24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90940F-0097-4A35-AE79-777C0110505C}" type="presOf" srcId="{24815AB7-60B3-42F6-92FD-ADFDDF7B246F}" destId="{3D56911A-2CEE-481C-B3AF-8A56BF8B7A5F}" srcOrd="0" destOrd="0" presId="urn:microsoft.com/office/officeart/2005/8/layout/vList2"/>
    <dgm:cxn modelId="{6A976A26-9482-4D0A-805D-3CEB697CB9E1}" type="presOf" srcId="{FF127044-69DC-4E79-8029-2A8E285AEA7B}" destId="{F2FB7AEC-A313-4CC4-ACA2-2A63BB5ABA2D}" srcOrd="0" destOrd="0" presId="urn:microsoft.com/office/officeart/2005/8/layout/vList2"/>
    <dgm:cxn modelId="{C8C515FD-BADE-4F1B-BB1D-D5E7BCDCDC99}" srcId="{FF127044-69DC-4E79-8029-2A8E285AEA7B}" destId="{24815AB7-60B3-42F6-92FD-ADFDDF7B246F}" srcOrd="0" destOrd="0" parTransId="{8FDB25A3-3853-4521-A5F1-5836503CBF35}" sibTransId="{572266FD-768D-4E05-B2D6-57A32D0238DC}"/>
    <dgm:cxn modelId="{449982B9-F575-4E39-94EB-CA86ABB30486}" type="presParOf" srcId="{F2FB7AEC-A313-4CC4-ACA2-2A63BB5ABA2D}" destId="{3D56911A-2CEE-481C-B3AF-8A56BF8B7A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66A48-82C1-4662-9605-0BE70A1FF355}">
      <dsp:nvSpPr>
        <dsp:cNvPr id="0" name=""/>
        <dsp:cNvSpPr/>
      </dsp:nvSpPr>
      <dsp:spPr>
        <a:xfrm>
          <a:off x="0" y="0"/>
          <a:ext cx="1639019" cy="359774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U-</a:t>
          </a:r>
          <a:r>
            <a:rPr lang="en-ZA" sz="1500" kern="1200" dirty="0" err="1"/>
            <a:t>blox</a:t>
          </a:r>
          <a:r>
            <a:rPr lang="en-ZA" sz="1500" kern="1200" dirty="0"/>
            <a:t> ZED-F9P</a:t>
          </a:r>
          <a:endParaRPr lang="en-US" sz="1500" kern="1200" dirty="0"/>
        </a:p>
      </dsp:txBody>
      <dsp:txXfrm>
        <a:off x="17563" y="17563"/>
        <a:ext cx="1603893" cy="32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FFB77-EB0D-40D3-A71F-2DDC5726FB5B}">
      <dsp:nvSpPr>
        <dsp:cNvPr id="0" name=""/>
        <dsp:cNvSpPr/>
      </dsp:nvSpPr>
      <dsp:spPr>
        <a:xfrm>
          <a:off x="0" y="4778"/>
          <a:ext cx="2627723" cy="359774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SparkFun</a:t>
          </a:r>
          <a:r>
            <a:rPr lang="en-US" sz="1500" kern="1200" dirty="0"/>
            <a:t> GNSS Flex </a:t>
          </a:r>
          <a:r>
            <a:rPr lang="en-US" sz="1500" kern="1200" dirty="0" err="1"/>
            <a:t>pHAT</a:t>
          </a:r>
          <a:endParaRPr lang="en-US" sz="1500" kern="1200" dirty="0"/>
        </a:p>
      </dsp:txBody>
      <dsp:txXfrm>
        <a:off x="17563" y="22341"/>
        <a:ext cx="2592597" cy="3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6911A-2CEE-481C-B3AF-8A56BF8B7A5F}">
      <dsp:nvSpPr>
        <dsp:cNvPr id="0" name=""/>
        <dsp:cNvSpPr/>
      </dsp:nvSpPr>
      <dsp:spPr>
        <a:xfrm>
          <a:off x="0" y="4778"/>
          <a:ext cx="2328441" cy="359774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Mosaic-X5 GNSS </a:t>
          </a:r>
          <a:r>
            <a:rPr lang="en-ZA" sz="1500" kern="1200" dirty="0" err="1"/>
            <a:t>pHAT</a:t>
          </a:r>
          <a:r>
            <a:rPr lang="en-ZA" sz="1500" kern="1200" dirty="0"/>
            <a:t> </a:t>
          </a:r>
          <a:endParaRPr lang="en-US" sz="1500" kern="1200" dirty="0"/>
        </a:p>
      </dsp:txBody>
      <dsp:txXfrm>
        <a:off x="17563" y="22341"/>
        <a:ext cx="2293315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EA7603-0362-7C23-228B-40B92D224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E3A70-B06F-DE62-3140-D339924992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4C60-BB1D-264A-91EC-88BFAC43A778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9871D-096D-D2BD-FB75-1952A49EEF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6D394-6408-73C3-B546-469FE6D259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07670-AF8A-EC47-A2F9-357C3CEB4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59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E0C06-B361-EF44-A24C-0CCB9B5DDE9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B1E82-D540-B944-B230-81AA29CD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097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541F-04A1-22B3-6533-5DF913F02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63C66-3DC6-50A0-752A-23D8619A6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51659-83DC-BC64-3729-AFBA6401C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E9090-A8FA-8CB1-4F6D-93DB4CFD32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416B4-1687-B819-61C3-CBFFA5AB7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B1E82-D540-B944-B230-81AA29CD04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183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195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189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C759EFE-F81B-334F-B13B-37EC077329E4}"/>
              </a:ext>
            </a:extLst>
          </p:cNvPr>
          <p:cNvSpPr/>
          <p:nvPr userDrawn="1"/>
        </p:nvSpPr>
        <p:spPr>
          <a:xfrm>
            <a:off x="-92" y="3429001"/>
            <a:ext cx="9144000" cy="252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53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BCF3-811C-3E4C-8884-07ABE94773E4}"/>
              </a:ext>
            </a:extLst>
          </p:cNvPr>
          <p:cNvSpPr/>
          <p:nvPr userDrawn="1"/>
        </p:nvSpPr>
        <p:spPr>
          <a:xfrm>
            <a:off x="0" y="2"/>
            <a:ext cx="9144000" cy="5266943"/>
          </a:xfrm>
          <a:prstGeom prst="rect">
            <a:avLst/>
          </a:prstGeom>
          <a:solidFill>
            <a:srgbClr val="ED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53" dirty="0"/>
          </a:p>
        </p:txBody>
      </p:sp>
      <p:sp>
        <p:nvSpPr>
          <p:cNvPr id="28" name="Google Shape;14;p3">
            <a:extLst>
              <a:ext uri="{FF2B5EF4-FFF2-40B4-BE49-F238E27FC236}">
                <a16:creationId xmlns:a16="http://schemas.microsoft.com/office/drawing/2014/main" id="{04518476-202D-7E47-83E1-98720C62FE29}"/>
              </a:ext>
            </a:extLst>
          </p:cNvPr>
          <p:cNvSpPr/>
          <p:nvPr userDrawn="1"/>
        </p:nvSpPr>
        <p:spPr>
          <a:xfrm rot="10800000">
            <a:off x="0" y="1858195"/>
            <a:ext cx="9144000" cy="55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040" y="2627255"/>
            <a:ext cx="8306436" cy="2122639"/>
          </a:xfrm>
          <a:noFill/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49F49-9D7F-944B-ACFA-E438CC8E3309}"/>
              </a:ext>
            </a:extLst>
          </p:cNvPr>
          <p:cNvSpPr txBox="1"/>
          <p:nvPr userDrawn="1"/>
        </p:nvSpPr>
        <p:spPr>
          <a:xfrm>
            <a:off x="8753477" y="1117601"/>
            <a:ext cx="184731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3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95E57B-DE9F-BE44-9A3D-8A19F93C21E4}"/>
              </a:ext>
            </a:extLst>
          </p:cNvPr>
          <p:cNvGrpSpPr/>
          <p:nvPr userDrawn="1"/>
        </p:nvGrpSpPr>
        <p:grpSpPr>
          <a:xfrm>
            <a:off x="-184" y="350434"/>
            <a:ext cx="9144000" cy="1849732"/>
            <a:chOff x="0" y="34608"/>
            <a:chExt cx="9144000" cy="1541443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D60DCCE-E079-AB44-A7F0-3E467D0D8A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" t="23254" b="56275"/>
            <a:stretch/>
          </p:blipFill>
          <p:spPr>
            <a:xfrm>
              <a:off x="0" y="34608"/>
              <a:ext cx="9144000" cy="1334325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8682243-34FF-304B-AD74-9DF5475B03ED}"/>
                </a:ext>
              </a:extLst>
            </p:cNvPr>
            <p:cNvSpPr txBox="1"/>
            <p:nvPr userDrawn="1"/>
          </p:nvSpPr>
          <p:spPr>
            <a:xfrm>
              <a:off x="3444896" y="1287573"/>
              <a:ext cx="1158349" cy="282128"/>
            </a:xfrm>
            <a:prstGeom prst="rect">
              <a:avLst/>
            </a:prstGeom>
            <a:solidFill>
              <a:srgbClr val="ED1B2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ZA" sz="800" b="1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Edgewood </a:t>
              </a:r>
              <a:br>
                <a:rPr lang="en-ZA" sz="800" b="1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</a:br>
              <a:r>
                <a:rPr lang="en-ZA" sz="800" b="0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Campus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855B514-09E8-F148-B7CF-A83EA54D7332}"/>
                </a:ext>
              </a:extLst>
            </p:cNvPr>
            <p:cNvSpPr txBox="1"/>
            <p:nvPr userDrawn="1"/>
          </p:nvSpPr>
          <p:spPr>
            <a:xfrm>
              <a:off x="4590765" y="1287773"/>
              <a:ext cx="1142290" cy="282128"/>
            </a:xfrm>
            <a:prstGeom prst="rect">
              <a:avLst/>
            </a:prstGeom>
            <a:solidFill>
              <a:srgbClr val="F99D1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ZA" sz="800" b="1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Howard College </a:t>
              </a:r>
              <a:r>
                <a:rPr lang="en-ZA" sz="800" b="0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Campus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94E92B2-0C34-8948-84A9-50EE9D79CD5D}"/>
                </a:ext>
              </a:extLst>
            </p:cNvPr>
            <p:cNvSpPr txBox="1"/>
            <p:nvPr userDrawn="1"/>
          </p:nvSpPr>
          <p:spPr>
            <a:xfrm>
              <a:off x="5730443" y="1287773"/>
              <a:ext cx="1152865" cy="282128"/>
            </a:xfrm>
            <a:prstGeom prst="rect">
              <a:avLst/>
            </a:prstGeom>
            <a:solidFill>
              <a:srgbClr val="FFDD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ZA" sz="800" b="1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Nelson R Mandela </a:t>
              </a:r>
              <a:r>
                <a:rPr lang="en-ZA" sz="800" b="0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Campus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52B25F7-5A4D-F349-80F6-29682255DC3E}"/>
                </a:ext>
              </a:extLst>
            </p:cNvPr>
            <p:cNvSpPr txBox="1"/>
            <p:nvPr userDrawn="1"/>
          </p:nvSpPr>
          <p:spPr>
            <a:xfrm>
              <a:off x="6883400" y="1291076"/>
              <a:ext cx="1127014" cy="282128"/>
            </a:xfrm>
            <a:prstGeom prst="rect">
              <a:avLst/>
            </a:prstGeom>
            <a:solidFill>
              <a:srgbClr val="00A65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ZA" sz="800" b="1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Pietermaritzburg </a:t>
              </a:r>
              <a:r>
                <a:rPr lang="en-ZA" sz="800" b="0" i="0" u="none" strike="noStrike" cap="none" dirty="0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Campus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32A4E1A-B031-CF43-B21F-E95EEBC34D78}"/>
                </a:ext>
              </a:extLst>
            </p:cNvPr>
            <p:cNvSpPr txBox="1"/>
            <p:nvPr userDrawn="1"/>
          </p:nvSpPr>
          <p:spPr>
            <a:xfrm>
              <a:off x="8010506" y="1293923"/>
              <a:ext cx="1133402" cy="2821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800" b="1" i="0" u="none" strike="noStrike" cap="none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Westville</a:t>
              </a:r>
              <a:r>
                <a:rPr lang="en-ZA" sz="800" b="0" i="0" u="none" strike="noStrike" cap="none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lang="en-ZA" sz="800" b="0" i="0" u="none" strike="noStrike" cap="none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</a:br>
              <a:r>
                <a:rPr lang="en-ZA" sz="800" b="0" i="0" u="none" strike="noStrike" cap="none">
                  <a:solidFill>
                    <a:schemeClr val="bg1"/>
                  </a:solidFill>
                  <a:effectLst/>
                  <a:latin typeface="Arial"/>
                  <a:ea typeface="Arial"/>
                  <a:cs typeface="Arial"/>
                  <a:sym typeface="Arial"/>
                </a:rPr>
                <a:t>Campus</a:t>
              </a:r>
              <a:endParaRPr lang="en-ZA" sz="800" b="0" i="0" u="none" strike="noStrike" cap="none" dirty="0">
                <a:solidFill>
                  <a:schemeClr val="bg1"/>
                </a:solidFill>
                <a:effectLst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0B6B88-060F-574F-A2B3-78201ED21BDA}"/>
              </a:ext>
            </a:extLst>
          </p:cNvPr>
          <p:cNvGrpSpPr/>
          <p:nvPr userDrawn="1"/>
        </p:nvGrpSpPr>
        <p:grpSpPr>
          <a:xfrm>
            <a:off x="1" y="6311899"/>
            <a:ext cx="9144075" cy="550490"/>
            <a:chOff x="-2097782" y="2919259"/>
            <a:chExt cx="16273836" cy="8164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BCAF14-B59E-3944-935A-C26741577B42}"/>
                </a:ext>
              </a:extLst>
            </p:cNvPr>
            <p:cNvSpPr/>
            <p:nvPr/>
          </p:nvSpPr>
          <p:spPr>
            <a:xfrm>
              <a:off x="-2097782" y="2919259"/>
              <a:ext cx="16273836" cy="8164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79F383-2C3A-8F42-AB18-68D760C17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4857" y="2937008"/>
              <a:ext cx="14561714" cy="78093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2D095C6-D65E-4F48-8690-410380767748}"/>
              </a:ext>
            </a:extLst>
          </p:cNvPr>
          <p:cNvSpPr/>
          <p:nvPr userDrawn="1"/>
        </p:nvSpPr>
        <p:spPr>
          <a:xfrm>
            <a:off x="298580" y="526248"/>
            <a:ext cx="2929812" cy="1601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ED2FDA6D-CB94-C24B-9D54-ECCB1E2AD1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4" y="543042"/>
            <a:ext cx="2500604" cy="17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961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521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550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484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503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72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13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01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4ADA-03D4-4222-AA8A-D61A127012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59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12.png"/><Relationship Id="rId21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4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9FAC0-AA96-0076-2CB2-74B76A1C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24C8-0E9D-E0B1-F282-8249BC1D6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0" y="2446101"/>
            <a:ext cx="8850702" cy="801745"/>
          </a:xfrm>
        </p:spPr>
        <p:txBody>
          <a:bodyPr>
            <a:normAutofit fontScale="90000"/>
          </a:bodyPr>
          <a:lstStyle/>
          <a:p>
            <a:pPr algn="l"/>
            <a:r>
              <a:rPr lang="en-ZA" sz="2000" dirty="0"/>
              <a:t>DEVELOPMENT OF A REMOTE, SELF-SUSTAINED, LOW-COST, LOW-POWER GNSS RTK BASE STATION FOR CONTINUOUSLY OPERATING REFERENCE STATION (CORS) NETWORKS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AF4A-8E4C-3300-0061-A7AE641DCF74}"/>
              </a:ext>
            </a:extLst>
          </p:cNvPr>
          <p:cNvSpPr txBox="1">
            <a:spLocks/>
          </p:cNvSpPr>
          <p:nvPr/>
        </p:nvSpPr>
        <p:spPr>
          <a:xfrm>
            <a:off x="94890" y="3353006"/>
            <a:ext cx="6523904" cy="1755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>
                <a:cs typeface="Times New Roman" panose="02020603050405020304" pitchFamily="18" charset="0"/>
              </a:rPr>
              <a:t>Presenter: Mbhasobhi Manqele</a:t>
            </a:r>
          </a:p>
          <a:p>
            <a:r>
              <a:rPr lang="en-ZA" sz="1600" dirty="0">
                <a:cs typeface="Times New Roman" panose="02020603050405020304" pitchFamily="18" charset="0"/>
              </a:rPr>
              <a:t>Degree: MSc in Space Science</a:t>
            </a:r>
          </a:p>
          <a:p>
            <a:r>
              <a:rPr lang="en-ZA" sz="1600" dirty="0">
                <a:cs typeface="Times New Roman" panose="02020603050405020304" pitchFamily="18" charset="0"/>
              </a:rPr>
              <a:t>Institution: University of KwaZulu-Natal (UKZN)</a:t>
            </a:r>
          </a:p>
          <a:p>
            <a:r>
              <a:rPr lang="en-ZA" sz="1600" dirty="0">
                <a:cs typeface="Times New Roman" panose="02020603050405020304" pitchFamily="18" charset="0"/>
              </a:rPr>
              <a:t>Supervisors: Prof. Riaan Stopforth (UKZN) &amp; Prof. Michael Kosch (SANSA)</a:t>
            </a:r>
          </a:p>
          <a:p>
            <a:r>
              <a:rPr lang="en-ZA" sz="1600" dirty="0">
                <a:cs typeface="Times New Roman" panose="02020603050405020304" pitchFamily="18" charset="0"/>
              </a:rPr>
              <a:t>07 July, 2026</a:t>
            </a:r>
            <a:r>
              <a:rPr lang="en-ZA" sz="1600" dirty="0">
                <a:solidFill>
                  <a:schemeClr val="accent3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40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C5F2-D3E1-4906-CEAA-EC72873D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EBBD-15E5-8D3C-21D0-C57DF9957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360D4-E2C9-BAA3-721B-006CED5AA65F}"/>
              </a:ext>
            </a:extLst>
          </p:cNvPr>
          <p:cNvSpPr/>
          <p:nvPr/>
        </p:nvSpPr>
        <p:spPr>
          <a:xfrm>
            <a:off x="0" y="6537238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727188-06C1-6294-B280-54D4D779F3B3}"/>
              </a:ext>
            </a:extLst>
          </p:cNvPr>
          <p:cNvCxnSpPr/>
          <p:nvPr/>
        </p:nvCxnSpPr>
        <p:spPr>
          <a:xfrm>
            <a:off x="0" y="39628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19CA720B-FD2F-0D67-4378-795FC72E8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64A051-519F-3F1A-4EAE-039D6C7A8D4F}"/>
              </a:ext>
            </a:extLst>
          </p:cNvPr>
          <p:cNvSpPr txBox="1">
            <a:spLocks/>
          </p:cNvSpPr>
          <p:nvPr/>
        </p:nvSpPr>
        <p:spPr>
          <a:xfrm>
            <a:off x="294593" y="-74064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C4B62-10D0-FB5F-B041-E1D8284C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11</a:t>
            </a:fld>
            <a:endParaRPr lang="en-Z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2595EA-0958-C036-AE0F-007D6A3980B8}"/>
              </a:ext>
            </a:extLst>
          </p:cNvPr>
          <p:cNvSpPr/>
          <p:nvPr/>
        </p:nvSpPr>
        <p:spPr>
          <a:xfrm>
            <a:off x="664234" y="396280"/>
            <a:ext cx="7177381" cy="430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GNSS Satellite – </a:t>
            </a:r>
            <a:r>
              <a:rPr lang="en-ZA" dirty="0" err="1"/>
              <a:t>GPS.GLONASS.Galileo.BeiDou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D084-2BED-F816-4191-A3ABCD931489}"/>
              </a:ext>
            </a:extLst>
          </p:cNvPr>
          <p:cNvSpPr/>
          <p:nvPr/>
        </p:nvSpPr>
        <p:spPr>
          <a:xfrm>
            <a:off x="664234" y="978434"/>
            <a:ext cx="7177381" cy="9749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4A26D8-3A41-4E90-36A2-3D872546E38C}"/>
              </a:ext>
            </a:extLst>
          </p:cNvPr>
          <p:cNvSpPr/>
          <p:nvPr/>
        </p:nvSpPr>
        <p:spPr>
          <a:xfrm>
            <a:off x="1296262" y="1290217"/>
            <a:ext cx="2386411" cy="5305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GNSS Antenna</a:t>
            </a:r>
          </a:p>
          <a:p>
            <a:pPr algn="ctr"/>
            <a:r>
              <a:rPr lang="en-ZA" sz="1400" dirty="0"/>
              <a:t>u-</a:t>
            </a:r>
            <a:r>
              <a:rPr lang="en-ZA" sz="1400" dirty="0" err="1"/>
              <a:t>blox</a:t>
            </a:r>
            <a:r>
              <a:rPr lang="en-ZA" sz="1400" dirty="0"/>
              <a:t> ANN-MB-00</a:t>
            </a:r>
            <a:endParaRPr lang="en-US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61C3FB-E29C-7D86-C9F5-548278328EA1}"/>
              </a:ext>
            </a:extLst>
          </p:cNvPr>
          <p:cNvSpPr/>
          <p:nvPr/>
        </p:nvSpPr>
        <p:spPr>
          <a:xfrm>
            <a:off x="4798587" y="1290217"/>
            <a:ext cx="2386411" cy="5305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U-</a:t>
            </a:r>
            <a:r>
              <a:rPr lang="en-ZA" dirty="0" err="1"/>
              <a:t>blox</a:t>
            </a:r>
            <a:r>
              <a:rPr lang="en-ZA" dirty="0"/>
              <a:t> ZED-F9P</a:t>
            </a:r>
          </a:p>
          <a:p>
            <a:pPr algn="ctr"/>
            <a:r>
              <a:rPr lang="en-ZA" sz="1400" dirty="0"/>
              <a:t>RTCM 3.3 MSM7 output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38035-F8E9-5B83-5FCD-09D2177BE82A}"/>
              </a:ext>
            </a:extLst>
          </p:cNvPr>
          <p:cNvSpPr txBox="1"/>
          <p:nvPr/>
        </p:nvSpPr>
        <p:spPr>
          <a:xfrm>
            <a:off x="877835" y="923992"/>
            <a:ext cx="90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Sensing</a:t>
            </a:r>
            <a:endParaRPr lang="en-US" sz="1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8271CB-D639-FDC3-A999-B9B085165F2F}"/>
              </a:ext>
            </a:extLst>
          </p:cNvPr>
          <p:cNvSpPr/>
          <p:nvPr/>
        </p:nvSpPr>
        <p:spPr>
          <a:xfrm>
            <a:off x="1980224" y="2208899"/>
            <a:ext cx="4701050" cy="795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1249C8-3171-7108-18C9-F9FF2265A45C}"/>
              </a:ext>
            </a:extLst>
          </p:cNvPr>
          <p:cNvSpPr/>
          <p:nvPr/>
        </p:nvSpPr>
        <p:spPr>
          <a:xfrm>
            <a:off x="3294472" y="2301166"/>
            <a:ext cx="2230017" cy="5447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Raspberry Pi 4 (8GB)</a:t>
            </a:r>
          </a:p>
          <a:p>
            <a:pPr algn="ctr"/>
            <a:r>
              <a:rPr lang="en-ZA" sz="1400" dirty="0"/>
              <a:t>Streaming &amp; logging host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07C39F-B66F-7C85-62A2-F02D4F6E70EF}"/>
              </a:ext>
            </a:extLst>
          </p:cNvPr>
          <p:cNvSpPr/>
          <p:nvPr/>
        </p:nvSpPr>
        <p:spPr>
          <a:xfrm>
            <a:off x="5778138" y="3358936"/>
            <a:ext cx="2063477" cy="886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D77202-9DE4-7CCD-DAEB-6D41ED6B5218}"/>
              </a:ext>
            </a:extLst>
          </p:cNvPr>
          <p:cNvSpPr txBox="1"/>
          <p:nvPr/>
        </p:nvSpPr>
        <p:spPr>
          <a:xfrm>
            <a:off x="2069575" y="2180363"/>
            <a:ext cx="110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Computer</a:t>
            </a:r>
            <a:endParaRPr lang="en-US" sz="1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3A249B-C0E2-6F51-FBD6-FAAC26D99885}"/>
              </a:ext>
            </a:extLst>
          </p:cNvPr>
          <p:cNvSpPr/>
          <p:nvPr/>
        </p:nvSpPr>
        <p:spPr>
          <a:xfrm>
            <a:off x="143614" y="3383503"/>
            <a:ext cx="2063477" cy="886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ED3C2A1-75F6-E5D2-2AB4-61CB5555EE9A}"/>
              </a:ext>
            </a:extLst>
          </p:cNvPr>
          <p:cNvSpPr/>
          <p:nvPr/>
        </p:nvSpPr>
        <p:spPr>
          <a:xfrm>
            <a:off x="275710" y="3687290"/>
            <a:ext cx="1891958" cy="4748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RINEX 3 logging</a:t>
            </a:r>
          </a:p>
          <a:p>
            <a:pPr algn="ctr"/>
            <a:r>
              <a:rPr lang="en-US" sz="1400" dirty="0"/>
              <a:t>RINEX files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3097524-AE32-1A03-7A31-B86AAA3A438B}"/>
              </a:ext>
            </a:extLst>
          </p:cNvPr>
          <p:cNvSpPr/>
          <p:nvPr/>
        </p:nvSpPr>
        <p:spPr>
          <a:xfrm>
            <a:off x="5874211" y="3582116"/>
            <a:ext cx="1926028" cy="5362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NTRIP</a:t>
            </a:r>
          </a:p>
          <a:p>
            <a:pPr algn="ctr"/>
            <a:r>
              <a:rPr lang="en-ZA" sz="1400" dirty="0"/>
              <a:t>Streams RTCM MSM7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C9DFEB-1E27-1C3D-C5E5-F22B0C3083B9}"/>
              </a:ext>
            </a:extLst>
          </p:cNvPr>
          <p:cNvSpPr txBox="1"/>
          <p:nvPr/>
        </p:nvSpPr>
        <p:spPr>
          <a:xfrm>
            <a:off x="5830824" y="5291328"/>
            <a:ext cx="162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ED87A-B307-560F-C0A0-B9F833C08E25}"/>
              </a:ext>
            </a:extLst>
          </p:cNvPr>
          <p:cNvSpPr txBox="1"/>
          <p:nvPr/>
        </p:nvSpPr>
        <p:spPr>
          <a:xfrm>
            <a:off x="6231032" y="5191094"/>
            <a:ext cx="162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792648-20FF-79DE-77F5-FE83B8ECEEF3}"/>
              </a:ext>
            </a:extLst>
          </p:cNvPr>
          <p:cNvSpPr txBox="1"/>
          <p:nvPr/>
        </p:nvSpPr>
        <p:spPr>
          <a:xfrm>
            <a:off x="5827774" y="3323153"/>
            <a:ext cx="140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Communications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6F63D3-2ECC-3079-9A53-77F89A94ADA2}"/>
              </a:ext>
            </a:extLst>
          </p:cNvPr>
          <p:cNvSpPr txBox="1"/>
          <p:nvPr/>
        </p:nvSpPr>
        <p:spPr>
          <a:xfrm>
            <a:off x="294593" y="3376563"/>
            <a:ext cx="116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Local storage</a:t>
            </a:r>
            <a:endParaRPr lang="en-US" sz="1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2272FB1-5DC3-78E3-5930-534B7EACBD1B}"/>
              </a:ext>
            </a:extLst>
          </p:cNvPr>
          <p:cNvSpPr/>
          <p:nvPr/>
        </p:nvSpPr>
        <p:spPr>
          <a:xfrm>
            <a:off x="664234" y="4607892"/>
            <a:ext cx="7177381" cy="1079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33057DF-6F9C-7E54-83B8-64AFB577F2B6}"/>
              </a:ext>
            </a:extLst>
          </p:cNvPr>
          <p:cNvSpPr/>
          <p:nvPr/>
        </p:nvSpPr>
        <p:spPr>
          <a:xfrm>
            <a:off x="5678234" y="4922905"/>
            <a:ext cx="1908575" cy="6516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Solar panel</a:t>
            </a:r>
          </a:p>
          <a:p>
            <a:pPr algn="ctr"/>
            <a:r>
              <a:rPr lang="en-ZA" sz="1400" dirty="0"/>
              <a:t>100W panel</a:t>
            </a:r>
            <a:endParaRPr lang="en-US" sz="14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E82BB9E-DFAC-FDB3-40DC-71024A06CB6B}"/>
              </a:ext>
            </a:extLst>
          </p:cNvPr>
          <p:cNvSpPr/>
          <p:nvPr/>
        </p:nvSpPr>
        <p:spPr>
          <a:xfrm>
            <a:off x="3358364" y="4929717"/>
            <a:ext cx="1908575" cy="6516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MPPT controllers</a:t>
            </a:r>
          </a:p>
          <a:p>
            <a:pPr algn="ctr"/>
            <a:r>
              <a:rPr lang="en-ZA" sz="1400" dirty="0"/>
              <a:t>Charge regulation</a:t>
            </a:r>
            <a:endParaRPr lang="en-US" sz="14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34FF27C-326D-69FE-D91D-81E9B3C117DB}"/>
              </a:ext>
            </a:extLst>
          </p:cNvPr>
          <p:cNvSpPr/>
          <p:nvPr/>
        </p:nvSpPr>
        <p:spPr>
          <a:xfrm>
            <a:off x="1046531" y="4929717"/>
            <a:ext cx="1908575" cy="6516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Battery &amp; UPS</a:t>
            </a:r>
          </a:p>
          <a:p>
            <a:pPr algn="ctr"/>
            <a:r>
              <a:rPr lang="en-ZA" sz="1400" dirty="0"/>
              <a:t>3-5 day autonomy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A09CC9-7F4B-F161-AEAC-4181FCE47438}"/>
              </a:ext>
            </a:extLst>
          </p:cNvPr>
          <p:cNvSpPr txBox="1"/>
          <p:nvPr/>
        </p:nvSpPr>
        <p:spPr>
          <a:xfrm>
            <a:off x="871268" y="4603941"/>
            <a:ext cx="79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Power</a:t>
            </a:r>
            <a:endParaRPr lang="en-US" sz="1400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F012F1A4-603D-57EF-BE30-3524B2A9983E}"/>
              </a:ext>
            </a:extLst>
          </p:cNvPr>
          <p:cNvSpPr/>
          <p:nvPr/>
        </p:nvSpPr>
        <p:spPr>
          <a:xfrm>
            <a:off x="3682673" y="1495980"/>
            <a:ext cx="1115914" cy="1676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B81F4B16-D477-F7C9-7D54-B97EDA3C2579}"/>
              </a:ext>
            </a:extLst>
          </p:cNvPr>
          <p:cNvSpPr/>
          <p:nvPr/>
        </p:nvSpPr>
        <p:spPr>
          <a:xfrm rot="10800000">
            <a:off x="4179556" y="3022673"/>
            <a:ext cx="164592" cy="14947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30F31CE2-57D7-9DC5-8EDC-85C34A3A3C47}"/>
              </a:ext>
            </a:extLst>
          </p:cNvPr>
          <p:cNvSpPr/>
          <p:nvPr/>
        </p:nvSpPr>
        <p:spPr>
          <a:xfrm rot="10800000">
            <a:off x="5258902" y="5183463"/>
            <a:ext cx="411295" cy="1922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00C191AD-2E6E-AA65-8A84-A2FE5EF70A0A}"/>
              </a:ext>
            </a:extLst>
          </p:cNvPr>
          <p:cNvSpPr/>
          <p:nvPr/>
        </p:nvSpPr>
        <p:spPr>
          <a:xfrm rot="10800000">
            <a:off x="2937055" y="5173267"/>
            <a:ext cx="411295" cy="1922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Bent 49">
            <a:extLst>
              <a:ext uri="{FF2B5EF4-FFF2-40B4-BE49-F238E27FC236}">
                <a16:creationId xmlns:a16="http://schemas.microsoft.com/office/drawing/2014/main" id="{7E02FE4E-7FCC-B032-397E-1BBE5ACBCF67}"/>
              </a:ext>
            </a:extLst>
          </p:cNvPr>
          <p:cNvSpPr/>
          <p:nvPr/>
        </p:nvSpPr>
        <p:spPr>
          <a:xfrm rot="10800000">
            <a:off x="6723410" y="1836794"/>
            <a:ext cx="346353" cy="81040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66158089-4FB4-0FE3-AD8F-A92E677197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98106" y="3014719"/>
            <a:ext cx="898500" cy="56083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C1662FD-C276-AB90-1E95-C04DC248DA55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 flipV="1">
            <a:off x="1221240" y="2573526"/>
            <a:ext cx="2073233" cy="70149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9237F5-A2B9-322E-BCD3-8B710C084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14" name="Picture 13" descr="A purple and red text&#10;&#10;Description automatically generated">
            <a:extLst>
              <a:ext uri="{FF2B5EF4-FFF2-40B4-BE49-F238E27FC236}">
                <a16:creationId xmlns:a16="http://schemas.microsoft.com/office/drawing/2014/main" id="{240FA518-7A29-AB0E-7C6B-EB6F14CEB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4BF28-0FC8-6167-97B9-C603B504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A00D-AE24-F62A-AFB9-D75706C8D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7DE8E-5215-8248-965B-688009E81704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8C467F-EA81-9D24-51CB-105838A14E44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7296F163-AF21-D3F2-5385-75CA8BE22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F30D00-ABDF-9110-3B36-7359A1EEA69C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8253222" cy="474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RINEX: THE STANDARD FORMAT FOR SCIENTIFIC GNSS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20BCF-AE6F-4D76-87B9-6967002D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12</a:t>
            </a:fld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5476401-DB3E-D197-178A-3192A0C5D6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4179" y="742843"/>
            <a:ext cx="7517524" cy="15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Receiver Independent Exchange Format (RINEX)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International standard for storing &amp; exchanging raw GNSS observations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Supports precise positioning and ionospheric research</a:t>
            </a:r>
          </a:p>
          <a:p>
            <a:pPr algn="l"/>
            <a:r>
              <a:rPr lang="en-US" sz="1600" b="1" dirty="0"/>
              <a:t>Information Stored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/>
              <a:t>Pseudorange</a:t>
            </a:r>
            <a:r>
              <a:rPr lang="en-US" sz="1600" dirty="0"/>
              <a:t>, Carrier phase, Doppler &amp; Signal strength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EFDDED-2346-B694-109A-82052917C818}"/>
              </a:ext>
            </a:extLst>
          </p:cNvPr>
          <p:cNvSpPr/>
          <p:nvPr/>
        </p:nvSpPr>
        <p:spPr>
          <a:xfrm>
            <a:off x="272375" y="3059666"/>
            <a:ext cx="1884218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Satellite Signals</a:t>
            </a:r>
            <a:endParaRPr lang="en-US" sz="1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75ECD7-3F73-C155-C4A5-9D26BDA9D89D}"/>
              </a:ext>
            </a:extLst>
          </p:cNvPr>
          <p:cNvSpPr/>
          <p:nvPr/>
        </p:nvSpPr>
        <p:spPr>
          <a:xfrm>
            <a:off x="2403957" y="3059270"/>
            <a:ext cx="1884218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ZED-F9P</a:t>
            </a:r>
            <a:endParaRPr lang="en-US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DF948A-2233-B6AB-1749-36D9481139FA}"/>
              </a:ext>
            </a:extLst>
          </p:cNvPr>
          <p:cNvSpPr/>
          <p:nvPr/>
        </p:nvSpPr>
        <p:spPr>
          <a:xfrm>
            <a:off x="6667121" y="3046084"/>
            <a:ext cx="1884218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RINEX Obs. files</a:t>
            </a:r>
            <a:endParaRPr lang="en-US" sz="1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C164BB-CE4C-CB89-CA85-3EB48BDAEADB}"/>
              </a:ext>
            </a:extLst>
          </p:cNvPr>
          <p:cNvSpPr/>
          <p:nvPr/>
        </p:nvSpPr>
        <p:spPr>
          <a:xfrm>
            <a:off x="4535539" y="3046084"/>
            <a:ext cx="1884218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UBX Binary</a:t>
            </a:r>
            <a:endParaRPr lang="en-US" sz="16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128991-8207-2BB4-32F7-97769DE2FFF9}"/>
              </a:ext>
            </a:extLst>
          </p:cNvPr>
          <p:cNvSpPr/>
          <p:nvPr/>
        </p:nvSpPr>
        <p:spPr>
          <a:xfrm>
            <a:off x="4535539" y="4203619"/>
            <a:ext cx="1884218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Scientific Processing</a:t>
            </a:r>
            <a:endParaRPr lang="en-US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C64272-51A6-AC06-356B-1BCD53629034}"/>
              </a:ext>
            </a:extLst>
          </p:cNvPr>
          <p:cNvSpPr/>
          <p:nvPr/>
        </p:nvSpPr>
        <p:spPr>
          <a:xfrm>
            <a:off x="6667121" y="4203619"/>
            <a:ext cx="1884218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FTP Server</a:t>
            </a:r>
            <a:endParaRPr lang="en-US" sz="16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6E8714E-1BA1-0AC6-FF47-F0D7E1068748}"/>
              </a:ext>
            </a:extLst>
          </p:cNvPr>
          <p:cNvSpPr/>
          <p:nvPr/>
        </p:nvSpPr>
        <p:spPr>
          <a:xfrm>
            <a:off x="2169469" y="3182256"/>
            <a:ext cx="229946" cy="820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FC61D67-E6A7-CE8E-84F0-B349507FACCA}"/>
              </a:ext>
            </a:extLst>
          </p:cNvPr>
          <p:cNvSpPr/>
          <p:nvPr/>
        </p:nvSpPr>
        <p:spPr>
          <a:xfrm rot="5400000">
            <a:off x="7212106" y="3737137"/>
            <a:ext cx="794248" cy="6732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FA88CAA-8AF2-B4EF-B409-750CBC1BAE94}"/>
              </a:ext>
            </a:extLst>
          </p:cNvPr>
          <p:cNvSpPr/>
          <p:nvPr/>
        </p:nvSpPr>
        <p:spPr>
          <a:xfrm>
            <a:off x="1326557" y="4754757"/>
            <a:ext cx="1368544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.UBX</a:t>
            </a:r>
            <a:endParaRPr lang="en-US" sz="16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2D6501E-7B93-52CC-C9AC-EB90330029F0}"/>
              </a:ext>
            </a:extLst>
          </p:cNvPr>
          <p:cNvSpPr/>
          <p:nvPr/>
        </p:nvSpPr>
        <p:spPr>
          <a:xfrm>
            <a:off x="1368867" y="5348928"/>
            <a:ext cx="1368544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SBF</a:t>
            </a:r>
            <a:endParaRPr lang="en-US" sz="16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84BF9C-7835-D390-A934-7F1976DCEB73}"/>
              </a:ext>
            </a:extLst>
          </p:cNvPr>
          <p:cNvSpPr/>
          <p:nvPr/>
        </p:nvSpPr>
        <p:spPr>
          <a:xfrm>
            <a:off x="4807021" y="4740816"/>
            <a:ext cx="2574408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TEC+S4+SigmaPhi (approx.)</a:t>
            </a:r>
            <a:endParaRPr lang="en-US" sz="16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BA26D9-8180-AC6D-72A5-FFEFA14B71DB}"/>
              </a:ext>
            </a:extLst>
          </p:cNvPr>
          <p:cNvSpPr/>
          <p:nvPr/>
        </p:nvSpPr>
        <p:spPr>
          <a:xfrm>
            <a:off x="3049804" y="4734287"/>
            <a:ext cx="1368544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RINEX files</a:t>
            </a:r>
            <a:endParaRPr lang="en-US" sz="1600" dirty="0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A85F15B9-C7E3-C835-D35F-ECCBFF8AF14E}"/>
              </a:ext>
            </a:extLst>
          </p:cNvPr>
          <p:cNvSpPr/>
          <p:nvPr/>
        </p:nvSpPr>
        <p:spPr>
          <a:xfrm rot="5400000">
            <a:off x="6494429" y="1728157"/>
            <a:ext cx="172292" cy="22482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4F24EF-6DDB-169C-602D-D9D5E0054518}"/>
              </a:ext>
            </a:extLst>
          </p:cNvPr>
          <p:cNvSpPr txBox="1"/>
          <p:nvPr/>
        </p:nvSpPr>
        <p:spPr>
          <a:xfrm>
            <a:off x="5757349" y="2401701"/>
            <a:ext cx="179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Conversion script</a:t>
            </a:r>
            <a:endParaRPr lang="en-US" sz="16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385C1D-32F1-E92A-7493-4782403B9CEA}"/>
              </a:ext>
            </a:extLst>
          </p:cNvPr>
          <p:cNvSpPr/>
          <p:nvPr/>
        </p:nvSpPr>
        <p:spPr>
          <a:xfrm>
            <a:off x="3092114" y="5340275"/>
            <a:ext cx="1368544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RINEX/ISMR</a:t>
            </a:r>
            <a:endParaRPr lang="en-US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1552E8-E114-1E9C-98F6-DB3B17057566}"/>
              </a:ext>
            </a:extLst>
          </p:cNvPr>
          <p:cNvSpPr/>
          <p:nvPr/>
        </p:nvSpPr>
        <p:spPr>
          <a:xfrm>
            <a:off x="4849331" y="5359023"/>
            <a:ext cx="1912666" cy="344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TEC+S4+SigmaPhi</a:t>
            </a: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52C50-E333-1D43-F941-C97FA95D119F}"/>
              </a:ext>
            </a:extLst>
          </p:cNvPr>
          <p:cNvSpPr txBox="1"/>
          <p:nvPr/>
        </p:nvSpPr>
        <p:spPr>
          <a:xfrm>
            <a:off x="7646816" y="4966795"/>
            <a:ext cx="119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/>
              <a:t>Conversion </a:t>
            </a:r>
          </a:p>
          <a:p>
            <a:r>
              <a:rPr lang="en-ZA" sz="1600" b="1" dirty="0"/>
              <a:t>formats</a:t>
            </a:r>
            <a:endParaRPr lang="en-US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CC53F6-0557-229C-5A02-992B6200E187}"/>
              </a:ext>
            </a:extLst>
          </p:cNvPr>
          <p:cNvSpPr txBox="1"/>
          <p:nvPr/>
        </p:nvSpPr>
        <p:spPr>
          <a:xfrm>
            <a:off x="210370" y="4728843"/>
            <a:ext cx="104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/>
              <a:t>ZED-F9P:</a:t>
            </a:r>
            <a:endParaRPr lang="en-US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92AAC-751B-F49C-D37D-66C5AE8A8575}"/>
              </a:ext>
            </a:extLst>
          </p:cNvPr>
          <p:cNvSpPr txBox="1"/>
          <p:nvPr/>
        </p:nvSpPr>
        <p:spPr>
          <a:xfrm>
            <a:off x="210370" y="5372982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/>
              <a:t>Mosaic-X5</a:t>
            </a:r>
            <a:endParaRPr lang="en-US" sz="1600" b="1" dirty="0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22A81EE8-1832-7004-FA5C-7317CAB3E513}"/>
              </a:ext>
            </a:extLst>
          </p:cNvPr>
          <p:cNvSpPr/>
          <p:nvPr/>
        </p:nvSpPr>
        <p:spPr>
          <a:xfrm rot="10800000">
            <a:off x="7452064" y="4913296"/>
            <a:ext cx="219553" cy="81733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BA1761BD-DD73-4C68-5AAE-310297F8741B}"/>
              </a:ext>
            </a:extLst>
          </p:cNvPr>
          <p:cNvSpPr/>
          <p:nvPr/>
        </p:nvSpPr>
        <p:spPr>
          <a:xfrm rot="16200000">
            <a:off x="4219950" y="2480998"/>
            <a:ext cx="172292" cy="22482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E42A9B-DA0C-554D-D21D-674F8766D568}"/>
              </a:ext>
            </a:extLst>
          </p:cNvPr>
          <p:cNvSpPr txBox="1"/>
          <p:nvPr/>
        </p:nvSpPr>
        <p:spPr>
          <a:xfrm>
            <a:off x="3706783" y="3681955"/>
            <a:ext cx="1368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Logging script</a:t>
            </a:r>
            <a:endParaRPr lang="en-US" sz="1600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5971140-332F-1389-1741-D8CD3FE51320}"/>
              </a:ext>
            </a:extLst>
          </p:cNvPr>
          <p:cNvSpPr/>
          <p:nvPr/>
        </p:nvSpPr>
        <p:spPr>
          <a:xfrm>
            <a:off x="2682731" y="4862470"/>
            <a:ext cx="367073" cy="1264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2B95874-AC34-B1B3-19BC-DDDE03878810}"/>
              </a:ext>
            </a:extLst>
          </p:cNvPr>
          <p:cNvSpPr/>
          <p:nvPr/>
        </p:nvSpPr>
        <p:spPr>
          <a:xfrm>
            <a:off x="4439948" y="4863973"/>
            <a:ext cx="367073" cy="1264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0315E4D5-CA89-A4F5-4D9F-29C991FD81CF}"/>
              </a:ext>
            </a:extLst>
          </p:cNvPr>
          <p:cNvSpPr/>
          <p:nvPr/>
        </p:nvSpPr>
        <p:spPr>
          <a:xfrm>
            <a:off x="2725040" y="5470751"/>
            <a:ext cx="367073" cy="1264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7FF0165-4843-B02B-9F7D-154835A99BD1}"/>
              </a:ext>
            </a:extLst>
          </p:cNvPr>
          <p:cNvSpPr/>
          <p:nvPr/>
        </p:nvSpPr>
        <p:spPr>
          <a:xfrm>
            <a:off x="4482258" y="5467108"/>
            <a:ext cx="367073" cy="1264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B03EEB7-B3E6-C787-8178-F84A41776606}"/>
              </a:ext>
            </a:extLst>
          </p:cNvPr>
          <p:cNvSpPr/>
          <p:nvPr/>
        </p:nvSpPr>
        <p:spPr>
          <a:xfrm>
            <a:off x="4296884" y="3213513"/>
            <a:ext cx="229946" cy="820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B93715A5-C71E-0228-FC93-EE14BC5C53BC}"/>
              </a:ext>
            </a:extLst>
          </p:cNvPr>
          <p:cNvSpPr/>
          <p:nvPr/>
        </p:nvSpPr>
        <p:spPr>
          <a:xfrm>
            <a:off x="6430026" y="3177660"/>
            <a:ext cx="229946" cy="820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E449F8E-12F8-B061-6400-C386E95B9744}"/>
              </a:ext>
            </a:extLst>
          </p:cNvPr>
          <p:cNvSpPr/>
          <p:nvPr/>
        </p:nvSpPr>
        <p:spPr>
          <a:xfrm rot="10800000">
            <a:off x="6430026" y="4378272"/>
            <a:ext cx="229946" cy="820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F70F12-111E-1B19-99F7-324FA62730EB}"/>
              </a:ext>
            </a:extLst>
          </p:cNvPr>
          <p:cNvSpPr txBox="1"/>
          <p:nvPr/>
        </p:nvSpPr>
        <p:spPr>
          <a:xfrm>
            <a:off x="244179" y="2467897"/>
            <a:ext cx="23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Receiving GNSS Data</a:t>
            </a:r>
            <a:endParaRPr lang="en-US" b="1" dirty="0"/>
          </a:p>
        </p:txBody>
      </p:sp>
      <p:pic>
        <p:nvPicPr>
          <p:cNvPr id="15" name="Picture 14" descr="A purple and red text&#10;&#10;Description automatically generated">
            <a:extLst>
              <a:ext uri="{FF2B5EF4-FFF2-40B4-BE49-F238E27FC236}">
                <a16:creationId xmlns:a16="http://schemas.microsoft.com/office/drawing/2014/main" id="{37635A02-667E-234D-DD21-7CC6832D9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09859A-51FF-6228-D302-D7EC1A638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1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0337-D637-4039-DBC6-241A0FD9E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1163-40AA-2736-0FC4-CEA13619D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B984F-456D-E085-DCFF-825897856AB9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994DBF-A40F-1B2B-C751-8316DB3DE195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29D08F43-0445-E556-D92C-3949645BC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03527F-AFB8-E017-201F-1337E27101D9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TESTING: PROTOTYPE HARDWARE INTEGRATION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9564E-6B00-3EA7-52E3-2CD783C6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13</a:t>
            </a:fld>
            <a:endParaRPr lang="en-Z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321799-346D-F591-6AE4-B30A51414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28" y="611868"/>
            <a:ext cx="2010847" cy="1978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E6F6C5-7826-EDAF-EC88-C6DEC8FD9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79" y="3281558"/>
            <a:ext cx="2097379" cy="19781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34641-28F2-1455-899B-8BA617949F4D}"/>
              </a:ext>
            </a:extLst>
          </p:cNvPr>
          <p:cNvSpPr txBox="1"/>
          <p:nvPr/>
        </p:nvSpPr>
        <p:spPr>
          <a:xfrm>
            <a:off x="6137277" y="2681652"/>
            <a:ext cx="31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u-</a:t>
            </a:r>
            <a:r>
              <a:rPr lang="en-US" dirty="0" err="1"/>
              <a:t>blox</a:t>
            </a:r>
            <a:r>
              <a:rPr lang="en-US" dirty="0"/>
              <a:t> ZED-F9P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3CAAB-3FF4-D88F-9659-D757131D7662}"/>
              </a:ext>
            </a:extLst>
          </p:cNvPr>
          <p:cNvSpPr txBox="1"/>
          <p:nvPr/>
        </p:nvSpPr>
        <p:spPr>
          <a:xfrm>
            <a:off x="6096917" y="5334677"/>
            <a:ext cx="329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</a:t>
            </a:r>
            <a:r>
              <a:rPr lang="en-US" dirty="0" err="1"/>
              <a:t>Septentrio</a:t>
            </a:r>
            <a:r>
              <a:rPr lang="en-US" dirty="0"/>
              <a:t> Mosaic-X5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A571D-D183-0DE5-3FDC-45F87F97E103}"/>
              </a:ext>
            </a:extLst>
          </p:cNvPr>
          <p:cNvSpPr txBox="1"/>
          <p:nvPr/>
        </p:nvSpPr>
        <p:spPr>
          <a:xfrm>
            <a:off x="383823" y="1292772"/>
            <a:ext cx="57130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Hardware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Raspberry Pi 4 is used as the embedded processing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 GNSS observations monitored using </a:t>
            </a:r>
            <a:r>
              <a:rPr lang="en-US" dirty="0" err="1"/>
              <a:t>PyGPSClient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Purpose for Testing before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 SSH for remote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receiver communication with the Raspberry Pi.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data acquisition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hardware or communication issues before deployment.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stable operation for autonomous field use.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90D237-D081-F0A9-D093-7ECE80637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25" name="Picture 24" descr="A purple and red text&#10;&#10;Description automatically generated">
            <a:extLst>
              <a:ext uri="{FF2B5EF4-FFF2-40B4-BE49-F238E27FC236}">
                <a16:creationId xmlns:a16="http://schemas.microsoft.com/office/drawing/2014/main" id="{03D4F4B5-62AB-F1AF-43A4-BD0DBDBD0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62604-A3E4-8486-0E70-614C936B1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0167-3B41-389A-13BF-98383531B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EE33E-A50B-0579-F108-C31B34E574E5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0681E3EC-F620-0932-BC64-40A4844A9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2B66D5-F1C1-76E2-F54B-B9A29EB1BADF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TESTING: REAL-TIME GNSS DATA ACQUISITION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93E7E-90AA-AC59-D604-97ABE85F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14</a:t>
            </a:fld>
            <a:endParaRPr lang="en-ZA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9C49FBC-E496-70F9-9342-ED47DCA0ADCB}"/>
              </a:ext>
            </a:extLst>
          </p:cNvPr>
          <p:cNvSpPr/>
          <p:nvPr/>
        </p:nvSpPr>
        <p:spPr>
          <a:xfrm>
            <a:off x="0" y="3850557"/>
            <a:ext cx="2173856" cy="2209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err="1"/>
              <a:t>PyGPSClient</a:t>
            </a:r>
            <a:r>
              <a:rPr lang="en-ZA" dirty="0"/>
              <a:t> Window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C1ACAC-D5CA-F78E-67AB-EFC3920A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29" r="26533" b="7119"/>
          <a:stretch>
            <a:fillRect/>
          </a:stretch>
        </p:blipFill>
        <p:spPr>
          <a:xfrm>
            <a:off x="4589253" y="2126738"/>
            <a:ext cx="4554747" cy="326576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2DED1DE-0FCF-0CEA-39DE-3EE6070938CD}"/>
              </a:ext>
            </a:extLst>
          </p:cNvPr>
          <p:cNvSpPr/>
          <p:nvPr/>
        </p:nvSpPr>
        <p:spPr>
          <a:xfrm>
            <a:off x="4589253" y="5392507"/>
            <a:ext cx="1566269" cy="2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Data Logging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ABBD2-7F49-2C3A-43EC-D7B6F8870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449"/>
            <a:ext cx="4572000" cy="32657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15254-9B5B-9886-9678-1DDC32545E9A}"/>
              </a:ext>
            </a:extLst>
          </p:cNvPr>
          <p:cNvSpPr txBox="1"/>
          <p:nvPr/>
        </p:nvSpPr>
        <p:spPr>
          <a:xfrm>
            <a:off x="4572000" y="866761"/>
            <a:ext cx="455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ZED-F9P GNSS receiver</a:t>
            </a:r>
            <a:r>
              <a:rPr lang="en-US" dirty="0"/>
              <a:t> is 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</a:t>
            </a:r>
            <a:r>
              <a:rPr lang="en-US" dirty="0" err="1"/>
              <a:t>eceiving</a:t>
            </a:r>
            <a:r>
              <a:rPr lang="en-US" dirty="0"/>
              <a:t> live satellite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Decoding multiple GNSS constellations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Displaying the observations in </a:t>
            </a:r>
            <a:r>
              <a:rPr lang="en-US" b="1" dirty="0" err="1"/>
              <a:t>PyGPSClient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963DE-1D5D-B3E0-5B78-CE1B02CD1528}"/>
              </a:ext>
            </a:extLst>
          </p:cNvPr>
          <p:cNvSpPr txBox="1"/>
          <p:nvPr/>
        </p:nvSpPr>
        <p:spPr>
          <a:xfrm>
            <a:off x="0" y="4107395"/>
            <a:ext cx="4154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UBX provides:</a:t>
            </a:r>
            <a:br>
              <a:rPr lang="en-ZA" b="1" dirty="0"/>
            </a:br>
            <a:r>
              <a:rPr lang="en-US" dirty="0"/>
              <a:t>raw measurements, carrier phase, </a:t>
            </a:r>
            <a:r>
              <a:rPr lang="en-US" dirty="0" err="1"/>
              <a:t>pseudorange</a:t>
            </a:r>
            <a:r>
              <a:rPr lang="en-US" dirty="0"/>
              <a:t>, Doppler, receiver status</a:t>
            </a:r>
          </a:p>
          <a:p>
            <a:r>
              <a:rPr lang="en-US" b="1" dirty="0"/>
              <a:t>Used for:</a:t>
            </a:r>
          </a:p>
          <a:p>
            <a:r>
              <a:rPr lang="en-US" dirty="0"/>
              <a:t>RINEX generation, TEC estimation &amp; scientific processing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BBE141-67DA-F2C6-786B-C39981A8C273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D56097-018F-E35D-206B-A319E4B25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18" name="Picture 17" descr="A purple and red text&#10;&#10;Description automatically generated">
            <a:extLst>
              <a:ext uri="{FF2B5EF4-FFF2-40B4-BE49-F238E27FC236}">
                <a16:creationId xmlns:a16="http://schemas.microsoft.com/office/drawing/2014/main" id="{DDAC11D4-E73E-7C90-DB76-4079ACCB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75765-E1C5-6215-0842-ECCF2B1E0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C9EE-CCB3-BB15-23FE-08E0F41ED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CA4379-9019-549A-4938-29EB00B16B3D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D8B5BD-8148-BBFC-08A7-C9068EE9329A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8665B428-87DE-BF15-FACF-3B462D4AD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136CC2-AAC7-D44D-77F2-6387A4B22B84}"/>
              </a:ext>
            </a:extLst>
          </p:cNvPr>
          <p:cNvSpPr txBox="1">
            <a:spLocks/>
          </p:cNvSpPr>
          <p:nvPr/>
        </p:nvSpPr>
        <p:spPr>
          <a:xfrm>
            <a:off x="262128" y="-16739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TESTING: AUTOMATIC COMPUTATION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9E81-3C7C-01FE-9F6C-069B7ADD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15</a:t>
            </a:fld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C34030-712D-4E71-C7A6-A0A56C2D08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47736" b="47037"/>
          <a:stretch>
            <a:fillRect/>
          </a:stretch>
        </p:blipFill>
        <p:spPr>
          <a:xfrm>
            <a:off x="4592691" y="576397"/>
            <a:ext cx="4561655" cy="2758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7A8498-4DED-5059-E0D6-BC3FEF89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05" t="27213" r="40755" b="22138"/>
          <a:stretch>
            <a:fillRect/>
          </a:stretch>
        </p:blipFill>
        <p:spPr>
          <a:xfrm>
            <a:off x="-10344" y="2596258"/>
            <a:ext cx="4572000" cy="313971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16225-4E26-B34D-F4D2-5C3741EB7F4E}"/>
              </a:ext>
            </a:extLst>
          </p:cNvPr>
          <p:cNvSpPr/>
          <p:nvPr/>
        </p:nvSpPr>
        <p:spPr>
          <a:xfrm>
            <a:off x="16626" y="5735973"/>
            <a:ext cx="1371600" cy="240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RINEX files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00B570-A4AE-8D78-C31D-C436D1DE3ED9}"/>
              </a:ext>
            </a:extLst>
          </p:cNvPr>
          <p:cNvSpPr/>
          <p:nvPr/>
        </p:nvSpPr>
        <p:spPr>
          <a:xfrm>
            <a:off x="4592691" y="3451229"/>
            <a:ext cx="1566269" cy="275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Satellite Data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5E35C-B4A9-65AC-4B9C-FE48DFCD5139}"/>
              </a:ext>
            </a:extLst>
          </p:cNvPr>
          <p:cNvSpPr txBox="1"/>
          <p:nvPr/>
        </p:nvSpPr>
        <p:spPr>
          <a:xfrm>
            <a:off x="4592691" y="3968353"/>
            <a:ext cx="4260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system is </a:t>
            </a:r>
            <a:r>
              <a:rPr lang="en-US" b="1" dirty="0"/>
              <a:t>doing more than simply collecting GNSS data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Processing the raw observations into ionospheric scintillation parameters</a:t>
            </a:r>
            <a:r>
              <a:rPr lang="en-US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primary scientific objectives of your project.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A7308-196A-8EB8-6A0A-EF0BD038A799}"/>
              </a:ext>
            </a:extLst>
          </p:cNvPr>
          <p:cNvSpPr txBox="1"/>
          <p:nvPr/>
        </p:nvSpPr>
        <p:spPr>
          <a:xfrm>
            <a:off x="262128" y="875489"/>
            <a:ext cx="4289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Automatically converting and archiving binary files into standard RINEX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directory on the Raspberry Pi where the automatically generated RINEX files are stored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767A32-5D72-D530-F9E1-EE007C5BC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10" name="Picture 9" descr="A purple and red text&#10;&#10;Description automatically generated">
            <a:extLst>
              <a:ext uri="{FF2B5EF4-FFF2-40B4-BE49-F238E27FC236}">
                <a16:creationId xmlns:a16="http://schemas.microsoft.com/office/drawing/2014/main" id="{03E9FF05-B825-20F1-1D40-A67BDE90E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B124-BDBE-1927-EDC6-0803E390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BD33-7D70-ED15-8A87-102952BA5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15D24-5B40-169B-E21F-262D65AD7E54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684D8F-50B1-4EDB-69B3-42C686DB6936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C3996E90-BF2E-6170-4FD9-1180FF747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6C8563-2EF8-36FF-5F13-BCBC31E0B5DF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TESTING: RAW GNSS DATA LIVE MONITORING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1E997-A9F9-A01A-3FDA-D9B044CE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16</a:t>
            </a:fld>
            <a:endParaRPr lang="en-ZA"/>
          </a:p>
        </p:txBody>
      </p:sp>
      <p:pic>
        <p:nvPicPr>
          <p:cNvPr id="3" name="PyGPSClient">
            <a:hlinkClick r:id="" action="ppaction://media"/>
            <a:extLst>
              <a:ext uri="{FF2B5EF4-FFF2-40B4-BE49-F238E27FC236}">
                <a16:creationId xmlns:a16="http://schemas.microsoft.com/office/drawing/2014/main" id="{33950A96-261C-A6B2-6CE2-5252F0724D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7" y="576397"/>
            <a:ext cx="9123966" cy="5132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5F901-03CC-CB1C-208D-16D247901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9" name="Picture 8" descr="A purple and red text&#10;&#10;Description automatically generated">
            <a:extLst>
              <a:ext uri="{FF2B5EF4-FFF2-40B4-BE49-F238E27FC236}">
                <a16:creationId xmlns:a16="http://schemas.microsoft.com/office/drawing/2014/main" id="{9A8103F4-7F98-F76D-0546-339B3BA279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E9B9E-2C64-F1A5-EA19-633148A9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0954-711A-4647-AB1D-FA9815324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AEC1D-B5A9-82E9-7C3A-EE663DF55452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8DAC43-93EC-DECA-C82C-130D0747E13B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DDA35628-D5CE-67E3-6C60-6A6CEE581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F40568-2755-31E2-E972-FC312D2D8922}"/>
              </a:ext>
            </a:extLst>
          </p:cNvPr>
          <p:cNvSpPr txBox="1">
            <a:spLocks/>
          </p:cNvSpPr>
          <p:nvPr/>
        </p:nvSpPr>
        <p:spPr>
          <a:xfrm>
            <a:off x="262128" y="84696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03CA-FE04-66BF-60B9-8C3E1288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17</a:t>
            </a:fld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E585B03-FFEC-8FA2-F7E3-CDD6BC9BCB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3823" y="1014290"/>
            <a:ext cx="751752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Successfully designed and developed a </a:t>
            </a:r>
            <a:r>
              <a:rPr lang="en-US" sz="1600" b="1" dirty="0"/>
              <a:t>low-cost, low-power GNSS RTK base station prototype</a:t>
            </a:r>
            <a:r>
              <a:rPr lang="en-US" sz="1600" dirty="0"/>
              <a:t> using COTS components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Demonstrated reliable </a:t>
            </a:r>
            <a:r>
              <a:rPr lang="en-US" sz="1600" b="1" dirty="0"/>
              <a:t>multi-constellation, dual-frequency GNSS data acquisition.</a:t>
            </a:r>
          </a:p>
          <a:p>
            <a:pPr marL="28575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Developed an </a:t>
            </a:r>
            <a:r>
              <a:rPr lang="en-US" sz="1600" b="1" dirty="0"/>
              <a:t>autonomous software framework</a:t>
            </a:r>
            <a:r>
              <a:rPr lang="en-US" sz="1600" dirty="0"/>
              <a:t> capable of continuous data acquisition, health monitoring, automatic file generation, local storage, and remote data transmission without user intervention.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Demonstrated the ability to compute </a:t>
            </a:r>
            <a:r>
              <a:rPr lang="en-US" sz="1600" b="1" dirty="0"/>
              <a:t>ionospheric scintillation parameters</a:t>
            </a:r>
            <a:r>
              <a:rPr lang="en-US" sz="1600" dirty="0"/>
              <a:t> (S4, and Sigma Phi), highlighting the prototype's capability for </a:t>
            </a:r>
            <a:r>
              <a:rPr lang="en-US" sz="1600" b="1" dirty="0"/>
              <a:t>space weather and ionospheric monitoring</a:t>
            </a:r>
            <a:r>
              <a:rPr lang="en-US" sz="1600" dirty="0"/>
              <a:t>.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/>
              <a:t>Proposed Future Research: </a:t>
            </a:r>
            <a:r>
              <a:rPr lang="en-US" sz="1600" b="1" dirty="0" err="1"/>
              <a:t>OrbitSense</a:t>
            </a:r>
            <a:r>
              <a:rPr lang="en-US" sz="1600" b="1" dirty="0"/>
              <a:t> AI Platform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Extend the low-cost GNSS base station into a </a:t>
            </a:r>
            <a:r>
              <a:rPr lang="en-US" sz="1600" b="1" dirty="0"/>
              <a:t>network of autonomous CORS stations</a:t>
            </a:r>
            <a:r>
              <a:rPr lang="en-US" sz="1600" dirty="0"/>
              <a:t> deployed across South Africa.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Integrate multiple GNSS stations into the </a:t>
            </a:r>
            <a:r>
              <a:rPr lang="en-US" sz="1600" b="1" dirty="0" err="1"/>
              <a:t>OrbitSense</a:t>
            </a:r>
            <a:r>
              <a:rPr lang="en-US" sz="1600" b="1" dirty="0"/>
              <a:t> AI Platform</a:t>
            </a:r>
            <a:r>
              <a:rPr lang="en-US" sz="1600" dirty="0"/>
              <a:t> for centralized data collection, storage, monitoring, and management.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Develop an </a:t>
            </a:r>
            <a:r>
              <a:rPr lang="en-US" sz="1600" b="1" dirty="0"/>
              <a:t>AI-powered analytics platform</a:t>
            </a:r>
            <a:r>
              <a:rPr lang="en-US" sz="1600" dirty="0"/>
              <a:t> capable of processing real-time GNSS observations from multiple stations simultaneously.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E4D34-0138-2933-0C6F-228279774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8" name="Picture 7" descr="A purple and red text&#10;&#10;Description automatically generated">
            <a:extLst>
              <a:ext uri="{FF2B5EF4-FFF2-40B4-BE49-F238E27FC236}">
                <a16:creationId xmlns:a16="http://schemas.microsoft.com/office/drawing/2014/main" id="{DD6F9FA0-FCF6-3499-62E8-2566061BB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8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F1A8-364A-3F83-53AF-E48AD72D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AA9A-1D6A-90F4-82C6-E10E9374B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31E2F-0279-4700-EF32-9E9253CD1A23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E89906-71EE-4B8E-0700-AFE02A59B88D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B5893986-AB27-6A5C-0443-DAF9B6B95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FD1F6-BC00-6ED1-5F52-8C4C61D4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18</a:t>
            </a:fld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F57A18-33AC-CFC3-F64D-3B4EC1FF6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35" y="1706007"/>
            <a:ext cx="4064000" cy="304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89C4B8-1A0E-2EA6-79AD-D80C4B67048B}"/>
              </a:ext>
            </a:extLst>
          </p:cNvPr>
          <p:cNvSpPr txBox="1"/>
          <p:nvPr/>
        </p:nvSpPr>
        <p:spPr>
          <a:xfrm>
            <a:off x="2889849" y="1052423"/>
            <a:ext cx="376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		</a:t>
            </a:r>
            <a:r>
              <a:rPr lang="en-ZA" b="1" dirty="0"/>
              <a:t>……….......</a:t>
            </a:r>
          </a:p>
          <a:p>
            <a:r>
              <a:rPr lang="en-ZA" b="1" dirty="0"/>
              <a:t>_________________________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D2ABF6-BAAB-7377-F8A7-2290A85A1C40}"/>
              </a:ext>
            </a:extLst>
          </p:cNvPr>
          <p:cNvSpPr txBox="1"/>
          <p:nvPr/>
        </p:nvSpPr>
        <p:spPr>
          <a:xfrm>
            <a:off x="2460313" y="4368606"/>
            <a:ext cx="376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	</a:t>
            </a:r>
            <a:r>
              <a:rPr lang="en-ZA" b="1" dirty="0"/>
              <a:t>_________________________</a:t>
            </a:r>
          </a:p>
          <a:p>
            <a:r>
              <a:rPr lang="en-ZA" b="1" dirty="0"/>
              <a:t>			……….......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EDC16-8245-AB70-2D92-247AF8C14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7" name="Picture 6" descr="A purple and red text&#10;&#10;Description automatically generated">
            <a:extLst>
              <a:ext uri="{FF2B5EF4-FFF2-40B4-BE49-F238E27FC236}">
                <a16:creationId xmlns:a16="http://schemas.microsoft.com/office/drawing/2014/main" id="{9033965A-5130-2760-35FB-905013F9B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A389C-82A1-913E-FB3E-511BE5FF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1B55-363F-86FE-08A4-70352BD62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CB2AF-E735-4957-768E-66F3C1B887C8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2A9FD7-4AB3-0A01-CFCD-ADEF3138885D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3931FBD0-6BCB-3CEF-80E5-1080DC03D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225040-1786-6E46-E2EC-9CCA6A1AD3EF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41873-4436-6559-9A57-AA705F69675F}"/>
              </a:ext>
            </a:extLst>
          </p:cNvPr>
          <p:cNvSpPr txBox="1"/>
          <p:nvPr/>
        </p:nvSpPr>
        <p:spPr>
          <a:xfrm>
            <a:off x="383822" y="1096232"/>
            <a:ext cx="840998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N. </a:t>
            </a:r>
            <a:r>
              <a:rPr lang="en-US" dirty="0" err="1"/>
              <a:t>Wielgocka</a:t>
            </a:r>
            <a:r>
              <a:rPr lang="en-US" dirty="0"/>
              <a:t>, T. Hadas, A. Kaczmarek, and G. Marut, “Feasibility of using low-cost dual-frequency </a:t>
            </a:r>
            <a:r>
              <a:rPr lang="en-US" dirty="0" err="1"/>
              <a:t>gnss</a:t>
            </a:r>
            <a:r>
              <a:rPr lang="en-US" dirty="0"/>
              <a:t> receivers for land surveying,” </a:t>
            </a:r>
            <a:r>
              <a:rPr lang="en-US" i="1" dirty="0"/>
              <a:t>Sensors</a:t>
            </a:r>
            <a:r>
              <a:rPr lang="en-US" dirty="0"/>
              <a:t>, vol. 21, no. 6, p. 1956, 2021.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V. Hamza, B. Stopar, and O. Sterle, “Testing the performance of multi-frequency low-cost </a:t>
            </a:r>
            <a:r>
              <a:rPr lang="en-US" dirty="0" err="1"/>
              <a:t>gnss</a:t>
            </a:r>
            <a:r>
              <a:rPr lang="en-US" dirty="0"/>
              <a:t> receivers and antennas,” </a:t>
            </a:r>
            <a:r>
              <a:rPr lang="en-US" i="1" dirty="0"/>
              <a:t>Sensors</a:t>
            </a:r>
            <a:r>
              <a:rPr lang="en-US" dirty="0"/>
              <a:t>, vol. 21, no. 6, p. 2029, 2021</a:t>
            </a:r>
            <a:r>
              <a:rPr lang="en-US" sz="1600" dirty="0"/>
              <a:t> </a:t>
            </a:r>
            <a:br>
              <a:rPr lang="en-US" sz="1600" dirty="0"/>
            </a:b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D9282-5818-DC14-1D22-1544D240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19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97E1B-EB86-969C-FCFB-5D69A2380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9" name="Picture 8" descr="A purple and red text&#10;&#10;Description automatically generated">
            <a:extLst>
              <a:ext uri="{FF2B5EF4-FFF2-40B4-BE49-F238E27FC236}">
                <a16:creationId xmlns:a16="http://schemas.microsoft.com/office/drawing/2014/main" id="{1B9E148E-9E79-3914-FD13-047156C17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6409-5546-DC97-E31E-97690429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6EA8-279F-F181-5203-C3FD4659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A0159-4748-A894-61CC-11FF3A892681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A8E3FE-B3D2-6314-D7D6-8C24788B02BB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E2AB5232-A9CD-CE3C-E5C9-D2A7FDD23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45A87A-8FAE-423C-9B53-66626D3ECCC2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5" name="Picture 4" descr="A purple and red text&#10;&#10;Description automatically generated">
            <a:extLst>
              <a:ext uri="{FF2B5EF4-FFF2-40B4-BE49-F238E27FC236}">
                <a16:creationId xmlns:a16="http://schemas.microsoft.com/office/drawing/2014/main" id="{3A311778-4055-676F-F5C4-3F13211A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7F5CA-B49F-8F7F-0F60-153E8D95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3</a:t>
            </a:fld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C775B41-9C45-71A0-29D7-94887C0235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3823" y="1413158"/>
            <a:ext cx="751752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Methodology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GNSS fundamentals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RTK &amp; CORS concept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GNSS receiver selection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 design and implementation </a:t>
            </a:r>
          </a:p>
          <a:p>
            <a:pPr marL="28575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RINEX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 and evaluation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ontribution and future work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6F408D-B860-2546-037B-02F27FEBB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AB7E7-174F-395C-8FED-CBBE3B83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3AB1-75C0-DDF0-6BB6-36ECBB137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193CA-A7F1-A129-2ACB-7A00D0675A7F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DDD6EE-2104-A144-9441-3766A8EEDF9D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C58F80C5-1EFF-8C6E-3478-7F8EC0717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1DA12F-221B-2D8B-5312-A5929268F389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8C478-9868-EA18-32BE-3EABA7CA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4</a:t>
            </a:fld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1475FCD-EB8B-BA75-2FD8-A67A99C9D3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356" y="563390"/>
            <a:ext cx="6818785" cy="552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Why a Low-Cost CORS Station?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Professional GNSS reference stations with high accuracy are expensive &amp; difficult to deploy (slide 3)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Low-cost dual-frequency GNSS receivers now provide Raw observations, Multi-constellation capability, and RTCM output.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1" dirty="0"/>
              <a:t>Impact Areas: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Precision agriculture, Surveying and infrastructure development, Geodetic research, and Space weather monitoring</a:t>
            </a:r>
            <a:endParaRPr lang="en-US" sz="1800" b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Objectives: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Design, integrate, and deploy a working prototype of a low-cost hardware system.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system that delivers GNSS data to a centralized server based at SANSA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Evaluate the performance of the GNSS prototype in terms of data quality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Estimate TEC capability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urple and red text&#10;&#10;Description automatically generated">
            <a:extLst>
              <a:ext uri="{FF2B5EF4-FFF2-40B4-BE49-F238E27FC236}">
                <a16:creationId xmlns:a16="http://schemas.microsoft.com/office/drawing/2014/main" id="{756875CA-9820-2896-C40A-1A0DE991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DB14A-DB38-C07E-A29A-F7A9C4055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079F2D-AC3D-4330-864A-6E3EE6233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85" y="596610"/>
            <a:ext cx="2673341" cy="23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EDCF-74F9-18E0-C134-02A3011DA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548B-2A7A-5BC8-A46C-F4F81A6C7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12047-FEBE-2C41-D944-7009C8540C07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BE56E-D27A-1E54-BD57-926CFAFC3F94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72079221-6651-317A-588F-929BF5695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8FAC9A-83BD-E6C1-D1B8-1F68E4669C40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ESEARCH METHODOLOGY</a:t>
            </a:r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75E6-22D8-B249-B373-E2933E2E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5</a:t>
            </a:fld>
            <a:endParaRPr lang="en-Z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B01F6C-38E4-168F-615A-9F72A15F615C}"/>
              </a:ext>
            </a:extLst>
          </p:cNvPr>
          <p:cNvSpPr/>
          <p:nvPr/>
        </p:nvSpPr>
        <p:spPr>
          <a:xfrm>
            <a:off x="262128" y="678098"/>
            <a:ext cx="2553908" cy="5520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Literature Review	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BBF796-1BAD-CD0F-1770-94ECEA801FA0}"/>
              </a:ext>
            </a:extLst>
          </p:cNvPr>
          <p:cNvSpPr/>
          <p:nvPr/>
        </p:nvSpPr>
        <p:spPr>
          <a:xfrm>
            <a:off x="262128" y="1643276"/>
            <a:ext cx="2553908" cy="5520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Requirement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258248-020C-4D40-7D0D-647AD94826C0}"/>
              </a:ext>
            </a:extLst>
          </p:cNvPr>
          <p:cNvSpPr/>
          <p:nvPr/>
        </p:nvSpPr>
        <p:spPr>
          <a:xfrm>
            <a:off x="262128" y="2650803"/>
            <a:ext cx="2553908" cy="5520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Hardware Development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214642-D904-0EC6-0747-360F91C97F27}"/>
              </a:ext>
            </a:extLst>
          </p:cNvPr>
          <p:cNvSpPr/>
          <p:nvPr/>
        </p:nvSpPr>
        <p:spPr>
          <a:xfrm>
            <a:off x="262127" y="3593114"/>
            <a:ext cx="2553908" cy="5520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Software Integration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B1DB9C-AB32-E8A1-E634-880725236D08}"/>
              </a:ext>
            </a:extLst>
          </p:cNvPr>
          <p:cNvSpPr/>
          <p:nvPr/>
        </p:nvSpPr>
        <p:spPr>
          <a:xfrm>
            <a:off x="3081487" y="4259380"/>
            <a:ext cx="2553908" cy="5520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Field Testing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498F8E-6188-60DC-E8DF-AAB6824C406A}"/>
              </a:ext>
            </a:extLst>
          </p:cNvPr>
          <p:cNvSpPr/>
          <p:nvPr/>
        </p:nvSpPr>
        <p:spPr>
          <a:xfrm>
            <a:off x="6034033" y="4259380"/>
            <a:ext cx="2553908" cy="5520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Performance Evaluation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24BB0-8A82-6CAD-B723-BE236B892065}"/>
              </a:ext>
            </a:extLst>
          </p:cNvPr>
          <p:cNvSpPr txBox="1"/>
          <p:nvPr/>
        </p:nvSpPr>
        <p:spPr>
          <a:xfrm>
            <a:off x="3627783" y="941917"/>
            <a:ext cx="5132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the theoretical foundation required for GNSS RTK and CORS station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Identified the technical requirements for a low-cost scientific GNSS reference 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Design specifications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CFE71-CD40-0E98-C39F-C4911073DA58}"/>
              </a:ext>
            </a:extLst>
          </p:cNvPr>
          <p:cNvSpPr txBox="1"/>
          <p:nvPr/>
        </p:nvSpPr>
        <p:spPr>
          <a:xfrm>
            <a:off x="262127" y="4953102"/>
            <a:ext cx="541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Translate research objectives and operational requirements into measurable system specifications.</a:t>
            </a: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ACE23BE4-61DD-0D9E-CA78-0004B77CAF7B}"/>
              </a:ext>
            </a:extLst>
          </p:cNvPr>
          <p:cNvSpPr/>
          <p:nvPr/>
        </p:nvSpPr>
        <p:spPr>
          <a:xfrm rot="5400000">
            <a:off x="2153001" y="3677006"/>
            <a:ext cx="262812" cy="1594156"/>
          </a:xfrm>
          <a:prstGeom prst="ben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317EF5A9-5AD1-1CF7-A24F-363D4F1D8226}"/>
              </a:ext>
            </a:extLst>
          </p:cNvPr>
          <p:cNvSpPr/>
          <p:nvPr/>
        </p:nvSpPr>
        <p:spPr>
          <a:xfrm>
            <a:off x="1471612" y="1243739"/>
            <a:ext cx="124222" cy="40106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A5C32677-E9D9-3621-C70C-0A38B9803F85}"/>
              </a:ext>
            </a:extLst>
          </p:cNvPr>
          <p:cNvSpPr/>
          <p:nvPr/>
        </p:nvSpPr>
        <p:spPr>
          <a:xfrm>
            <a:off x="1478696" y="3207387"/>
            <a:ext cx="120770" cy="3986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red text&#10;&#10;Description automatically generated">
            <a:extLst>
              <a:ext uri="{FF2B5EF4-FFF2-40B4-BE49-F238E27FC236}">
                <a16:creationId xmlns:a16="http://schemas.microsoft.com/office/drawing/2014/main" id="{E1B004AE-8B98-A60D-0BA8-95F55206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BC15C9-4B70-6D28-6CCC-A36DBF96A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46FE799D-DB19-4505-7F3E-A95E57B3CC42}"/>
              </a:ext>
            </a:extLst>
          </p:cNvPr>
          <p:cNvSpPr/>
          <p:nvPr/>
        </p:nvSpPr>
        <p:spPr>
          <a:xfrm>
            <a:off x="1471612" y="2218712"/>
            <a:ext cx="124222" cy="40106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D43F252-98FF-4601-6381-741EF841C13D}"/>
              </a:ext>
            </a:extLst>
          </p:cNvPr>
          <p:cNvSpPr/>
          <p:nvPr/>
        </p:nvSpPr>
        <p:spPr>
          <a:xfrm>
            <a:off x="1471612" y="4154368"/>
            <a:ext cx="120770" cy="3986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DF080F7-A817-B63E-2376-53556FA920C8}"/>
              </a:ext>
            </a:extLst>
          </p:cNvPr>
          <p:cNvSpPr/>
          <p:nvPr/>
        </p:nvSpPr>
        <p:spPr>
          <a:xfrm rot="16200000">
            <a:off x="5774329" y="4353687"/>
            <a:ext cx="120770" cy="3986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2955-5D4A-3521-F337-B0153C53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5E04-38C8-DC4F-D690-43E055310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67B81-5018-A8CE-AF72-8BF15113E013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16EEA4-E874-D860-6A2D-398134E4401B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E200FD53-CCDB-0F37-A9A1-46FA29ED6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61BB37-AC96-6856-3B3E-E80F240528D2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GNSS FUNDAMENTALS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5C1C6-1F7C-9AB4-CA15-06190DB8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6</a:t>
            </a:fld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36D2DD-4B4D-6218-2472-54C526A19719}"/>
              </a:ext>
            </a:extLst>
          </p:cNvPr>
          <p:cNvSpPr/>
          <p:nvPr/>
        </p:nvSpPr>
        <p:spPr>
          <a:xfrm>
            <a:off x="1995258" y="835784"/>
            <a:ext cx="5153483" cy="5028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GLOBAL NAVIGATION SATELLITE SYSTEMS (GNSS)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4648E1-2F33-46C2-8E01-360368DD3071}"/>
              </a:ext>
            </a:extLst>
          </p:cNvPr>
          <p:cNvSpPr/>
          <p:nvPr/>
        </p:nvSpPr>
        <p:spPr>
          <a:xfrm>
            <a:off x="7266430" y="1910747"/>
            <a:ext cx="1792236" cy="765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Regional Systems</a:t>
            </a:r>
          </a:p>
          <a:p>
            <a:pPr algn="ctr"/>
            <a:r>
              <a:rPr lang="en-ZA" sz="1400" dirty="0"/>
              <a:t>QZSS (Japan</a:t>
            </a:r>
            <a:r>
              <a:rPr lang="en-ZA" dirty="0"/>
              <a:t>)</a:t>
            </a:r>
          </a:p>
          <a:p>
            <a:pPr algn="ctr"/>
            <a:r>
              <a:rPr lang="en-ZA" sz="1400" dirty="0" err="1"/>
              <a:t>NavIC</a:t>
            </a:r>
            <a:r>
              <a:rPr lang="en-ZA" sz="1400" dirty="0"/>
              <a:t> (India)</a:t>
            </a:r>
            <a:endParaRPr lang="en-US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4537DF-2E71-5076-9AAC-E65AF12D49FF}"/>
              </a:ext>
            </a:extLst>
          </p:cNvPr>
          <p:cNvSpPr/>
          <p:nvPr/>
        </p:nvSpPr>
        <p:spPr>
          <a:xfrm>
            <a:off x="5472458" y="1921073"/>
            <a:ext cx="1793971" cy="765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BeiDou</a:t>
            </a:r>
          </a:p>
          <a:p>
            <a:pPr algn="ctr"/>
            <a:r>
              <a:rPr lang="en-ZA" dirty="0"/>
              <a:t>(</a:t>
            </a:r>
            <a:r>
              <a:rPr lang="en-ZA" sz="1400" dirty="0"/>
              <a:t>China</a:t>
            </a:r>
            <a:r>
              <a:rPr lang="en-ZA" dirty="0"/>
              <a:t>)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00FAAA-4818-E6C5-3016-91EF8CC3041C}"/>
              </a:ext>
            </a:extLst>
          </p:cNvPr>
          <p:cNvSpPr/>
          <p:nvPr/>
        </p:nvSpPr>
        <p:spPr>
          <a:xfrm>
            <a:off x="3675013" y="1922375"/>
            <a:ext cx="1793971" cy="765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Galileo</a:t>
            </a:r>
          </a:p>
          <a:p>
            <a:pPr algn="ctr"/>
            <a:r>
              <a:rPr lang="en-ZA" dirty="0"/>
              <a:t>(</a:t>
            </a:r>
            <a:r>
              <a:rPr lang="en-ZA" sz="1400" dirty="0"/>
              <a:t>EU</a:t>
            </a:r>
            <a:r>
              <a:rPr lang="en-ZA" dirty="0"/>
              <a:t>)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5E03EA-0A86-8406-9BA9-E4C43B63F4D3}"/>
              </a:ext>
            </a:extLst>
          </p:cNvPr>
          <p:cNvSpPr/>
          <p:nvPr/>
        </p:nvSpPr>
        <p:spPr>
          <a:xfrm>
            <a:off x="83597" y="1922375"/>
            <a:ext cx="1793971" cy="765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GPS</a:t>
            </a:r>
          </a:p>
          <a:p>
            <a:pPr algn="ctr"/>
            <a:r>
              <a:rPr lang="en-ZA" dirty="0"/>
              <a:t>(</a:t>
            </a:r>
            <a:r>
              <a:rPr lang="en-ZA" sz="1400" dirty="0"/>
              <a:t>USA</a:t>
            </a:r>
            <a:r>
              <a:rPr lang="en-ZA" dirty="0"/>
              <a:t>)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CCF8B6-0D0B-E46A-5608-49ECD92453AC}"/>
              </a:ext>
            </a:extLst>
          </p:cNvPr>
          <p:cNvSpPr/>
          <p:nvPr/>
        </p:nvSpPr>
        <p:spPr>
          <a:xfrm>
            <a:off x="1877568" y="1938185"/>
            <a:ext cx="1793971" cy="765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GLONASS</a:t>
            </a:r>
          </a:p>
          <a:p>
            <a:pPr algn="ctr"/>
            <a:r>
              <a:rPr lang="en-ZA" sz="1400" dirty="0"/>
              <a:t>(Russia</a:t>
            </a:r>
            <a:r>
              <a:rPr lang="en-ZA" dirty="0"/>
              <a:t>)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D8FF4-98C1-3D51-342F-01DC4DD77CB9}"/>
              </a:ext>
            </a:extLst>
          </p:cNvPr>
          <p:cNvSpPr txBox="1"/>
          <p:nvPr/>
        </p:nvSpPr>
        <p:spPr>
          <a:xfrm>
            <a:off x="565842" y="2667113"/>
            <a:ext cx="82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~31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CAD788-DC65-2C87-3C06-19D0D51CE581}"/>
              </a:ext>
            </a:extLst>
          </p:cNvPr>
          <p:cNvSpPr txBox="1"/>
          <p:nvPr/>
        </p:nvSpPr>
        <p:spPr>
          <a:xfrm>
            <a:off x="4162469" y="2688529"/>
            <a:ext cx="82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~28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A6FC2-1EF4-54B6-FA3F-6BA5546FF86A}"/>
              </a:ext>
            </a:extLst>
          </p:cNvPr>
          <p:cNvSpPr txBox="1"/>
          <p:nvPr/>
        </p:nvSpPr>
        <p:spPr>
          <a:xfrm>
            <a:off x="2361549" y="2709431"/>
            <a:ext cx="82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~24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2B049F-E10B-8DBE-96C1-2F8A8A00FC72}"/>
              </a:ext>
            </a:extLst>
          </p:cNvPr>
          <p:cNvSpPr txBox="1"/>
          <p:nvPr/>
        </p:nvSpPr>
        <p:spPr>
          <a:xfrm>
            <a:off x="5945770" y="2688529"/>
            <a:ext cx="82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~30</a:t>
            </a:r>
            <a:endParaRPr lang="en-US" sz="1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3006F5-E927-D4BB-C826-D30D91BE8C4D}"/>
              </a:ext>
            </a:extLst>
          </p:cNvPr>
          <p:cNvCxnSpPr/>
          <p:nvPr/>
        </p:nvCxnSpPr>
        <p:spPr>
          <a:xfrm>
            <a:off x="978846" y="1545336"/>
            <a:ext cx="7184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03AF64-6065-5CDE-38F0-DE31F337B934}"/>
              </a:ext>
            </a:extLst>
          </p:cNvPr>
          <p:cNvCxnSpPr>
            <a:endCxn id="20" idx="0"/>
          </p:cNvCxnSpPr>
          <p:nvPr/>
        </p:nvCxnSpPr>
        <p:spPr>
          <a:xfrm>
            <a:off x="978846" y="1545336"/>
            <a:ext cx="1737" cy="37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7C870D-791C-58EE-ED0F-3B17BF050442}"/>
              </a:ext>
            </a:extLst>
          </p:cNvPr>
          <p:cNvCxnSpPr/>
          <p:nvPr/>
        </p:nvCxnSpPr>
        <p:spPr>
          <a:xfrm>
            <a:off x="2768470" y="1533708"/>
            <a:ext cx="1737" cy="37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BFFA2B-7E34-857A-8EDB-4F5500BE10D8}"/>
              </a:ext>
            </a:extLst>
          </p:cNvPr>
          <p:cNvCxnSpPr/>
          <p:nvPr/>
        </p:nvCxnSpPr>
        <p:spPr>
          <a:xfrm>
            <a:off x="4574604" y="1559799"/>
            <a:ext cx="1737" cy="37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75FE54-1460-2260-27D9-2E399F1D7BE0}"/>
              </a:ext>
            </a:extLst>
          </p:cNvPr>
          <p:cNvCxnSpPr/>
          <p:nvPr/>
        </p:nvCxnSpPr>
        <p:spPr>
          <a:xfrm>
            <a:off x="6348331" y="1553241"/>
            <a:ext cx="1737" cy="37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ED4F3D7-4291-F9A7-DE28-949D601D7714}"/>
              </a:ext>
            </a:extLst>
          </p:cNvPr>
          <p:cNvCxnSpPr/>
          <p:nvPr/>
        </p:nvCxnSpPr>
        <p:spPr>
          <a:xfrm>
            <a:off x="8153596" y="1542684"/>
            <a:ext cx="1737" cy="37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2DCC588-82C6-2FB0-6F05-518C9A00315D}"/>
              </a:ext>
            </a:extLst>
          </p:cNvPr>
          <p:cNvCxnSpPr>
            <a:stCxn id="8" idx="2"/>
          </p:cNvCxnSpPr>
          <p:nvPr/>
        </p:nvCxnSpPr>
        <p:spPr>
          <a:xfrm flipH="1">
            <a:off x="4571130" y="1338596"/>
            <a:ext cx="870" cy="221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5E5CC60C-2ECA-FACE-CA67-D23343BFF99A}"/>
              </a:ext>
            </a:extLst>
          </p:cNvPr>
          <p:cNvSpPr/>
          <p:nvPr/>
        </p:nvSpPr>
        <p:spPr>
          <a:xfrm rot="16200000">
            <a:off x="3493319" y="-476459"/>
            <a:ext cx="365124" cy="718456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44925C-63BD-479D-B82E-2058F73B77ED}"/>
              </a:ext>
            </a:extLst>
          </p:cNvPr>
          <p:cNvSpPr txBox="1"/>
          <p:nvPr/>
        </p:nvSpPr>
        <p:spPr>
          <a:xfrm>
            <a:off x="1752577" y="3318205"/>
            <a:ext cx="384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Global satellite (18-30 operational satellites</a:t>
            </a:r>
            <a:r>
              <a:rPr lang="en-US" sz="1600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041787-808E-5AB1-D9E4-BE1C471830F8}"/>
              </a:ext>
            </a:extLst>
          </p:cNvPr>
          <p:cNvSpPr txBox="1"/>
          <p:nvPr/>
        </p:nvSpPr>
        <p:spPr>
          <a:xfrm>
            <a:off x="383823" y="3776472"/>
            <a:ext cx="3778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Contents of the GNSS signals: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Carrier wave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Pseudo-Random Noise (PRN)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Navigation Message</a:t>
            </a:r>
            <a:br>
              <a:rPr lang="en-ZA" dirty="0"/>
            </a:br>
            <a:br>
              <a:rPr lang="en-ZA" dirty="0"/>
            </a:br>
            <a:endParaRPr lang="en-US" dirty="0"/>
          </a:p>
        </p:txBody>
      </p:sp>
      <p:pic>
        <p:nvPicPr>
          <p:cNvPr id="9" name="Picture 8" descr="A purple and red text&#10;&#10;Description automatically generated">
            <a:extLst>
              <a:ext uri="{FF2B5EF4-FFF2-40B4-BE49-F238E27FC236}">
                <a16:creationId xmlns:a16="http://schemas.microsoft.com/office/drawing/2014/main" id="{C1075848-B883-872B-FB47-F2205072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168A4-C31A-ED95-B6FF-5D4CF482B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2430C-A765-9E22-652F-674B9B4E6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06" y="3242538"/>
            <a:ext cx="2286888" cy="22820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88F00E-9F76-28CA-EF33-5CDB856C0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169" y="3190564"/>
            <a:ext cx="39627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8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EECC-8491-EA8B-510D-80AC0B83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F349-F3A0-F48B-6B0A-A9B00F90B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0A568-483D-FAEE-6A57-F0FA388D7F2A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0694F-D53C-4FDA-B466-E9C9596396FC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0C13B7F0-1DFC-0A57-1832-B2D4AC330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843980-D4B6-5834-84DC-3C065B8A8DC9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6ADED-2C1A-9F70-2E3E-2E3CB543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7</a:t>
            </a:fld>
            <a:endParaRPr lang="en-ZA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B96099-3483-6B1F-6424-D96C08AF0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31595"/>
              </p:ext>
            </p:extLst>
          </p:nvPr>
        </p:nvGraphicFramePr>
        <p:xfrm>
          <a:off x="0" y="590450"/>
          <a:ext cx="9144000" cy="5085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4845">
                  <a:extLst>
                    <a:ext uri="{9D8B030D-6E8A-4147-A177-3AD203B41FA5}">
                      <a16:colId xmlns:a16="http://schemas.microsoft.com/office/drawing/2014/main" val="2036329459"/>
                    </a:ext>
                  </a:extLst>
                </a:gridCol>
                <a:gridCol w="3278038">
                  <a:extLst>
                    <a:ext uri="{9D8B030D-6E8A-4147-A177-3AD203B41FA5}">
                      <a16:colId xmlns:a16="http://schemas.microsoft.com/office/drawing/2014/main" val="1523993763"/>
                    </a:ext>
                  </a:extLst>
                </a:gridCol>
                <a:gridCol w="3761117">
                  <a:extLst>
                    <a:ext uri="{9D8B030D-6E8A-4147-A177-3AD203B41FA5}">
                      <a16:colId xmlns:a16="http://schemas.microsoft.com/office/drawing/2014/main" val="1165441654"/>
                    </a:ext>
                  </a:extLst>
                </a:gridCol>
              </a:tblGrid>
              <a:tr h="3414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Feature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Low-Cost Receiver (u-</a:t>
                      </a:r>
                      <a:r>
                        <a:rPr lang="en-US" sz="1400" dirty="0" err="1"/>
                        <a:t>blox</a:t>
                      </a:r>
                      <a:r>
                        <a:rPr lang="en-US" sz="1400" dirty="0"/>
                        <a:t> ZED-F9P)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High-Grade Receiver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7342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~R4,000–R6,000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R80,000–R300,000+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53249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Power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1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3–10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114108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Size &amp;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Compact and lightweight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Larger and heavier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18922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GNSS Constellations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GPS, Galileo, GLONASS, BeiDou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All major constellations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915738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Multi-frequency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Dual-frequency (L1/L2/E5b/B2I)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Multi-frequency (L1, L2, L5, E5, E6,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30923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RTK Positioning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✔ Centimeter-level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✔ Survey-grade </a:t>
                      </a:r>
                      <a:r>
                        <a:rPr lang="en-US" sz="1400" dirty="0" err="1"/>
                        <a:t>centimetre</a:t>
                      </a:r>
                      <a:r>
                        <a:rPr lang="en-US" sz="1400" dirty="0"/>
                        <a:t>-level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853647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Raw Data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UBX, RTCM, RINEX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SBF, RTCM, RINEX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574496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Real-time Streaming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✔ RTCM MSM7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✔ RTCM MSM7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68586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Ionospheric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✔ Suitable for TEC estimation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✔ Scientific-grade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9262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r>
                        <a:rPr lang="en-US" sz="1400" dirty="0"/>
                        <a:t>Scintillation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Possible through post-processing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Often includes dedicated scintillation capabilities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62335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Internal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 internal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70962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en-US" sz="1400" dirty="0"/>
                        <a:t>Environmental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Requires external enclosure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Rugged industrial enclosure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63543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r>
                        <a:rPr lang="en-US" sz="1400" dirty="0"/>
                        <a:t>Intended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Low-cost CORS, UAVs, Robotics,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National CORS, Geodesy, Scientific Observatories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783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626740-13C7-A4FA-6C4C-11873A54AC7A}"/>
              </a:ext>
            </a:extLst>
          </p:cNvPr>
          <p:cNvSpPr txBox="1"/>
          <p:nvPr/>
        </p:nvSpPr>
        <p:spPr>
          <a:xfrm>
            <a:off x="0" y="237231"/>
            <a:ext cx="991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GNSS RECEIVER VS HIGH-GRADE GEODETIC GNSS RECEIVER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urple and red text&#10;&#10;Description automatically generated">
            <a:extLst>
              <a:ext uri="{FF2B5EF4-FFF2-40B4-BE49-F238E27FC236}">
                <a16:creationId xmlns:a16="http://schemas.microsoft.com/office/drawing/2014/main" id="{A0688115-F922-1D67-FF6A-BDD8AF3B0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83B75-09FE-5535-8898-53F70711F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477A-1848-ED8D-0746-A7F41682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4AC4-BF67-00F9-8F90-A6D821B88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D70B0-F9E8-8D2F-8AA6-2E23E9258172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82AD94-3FC1-673A-8018-395192222590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00BD71EC-62E0-2735-7B57-9ACF521B7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607DF1-63A8-6B3B-A6FD-C0E89F78AF01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RTK AND CORS CONCEPT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DBCA3-0DAA-7BFF-7F42-262A9462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8</a:t>
            </a:fld>
            <a:endParaRPr lang="en-ZA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20CF8350-A7F1-51B0-F016-F496CBB8D9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2128" y="797438"/>
            <a:ext cx="657641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Achieving Centimeter-Level Positioning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RTK principle: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 fixed base station provides correction data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Rover receiver applies corrections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Common GNSS errors are reduced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CORS network: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Permanent RTK reference stations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Continuously collect GNSS observations</a:t>
            </a:r>
            <a:endParaRPr lang="en-US" sz="1800" b="1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Provide corrections through communication networks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NTRIP communication: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Standard protocol for transmitting RTCM corrections over the internet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8BFC05-5147-0D67-267E-B75308DD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407" y="588230"/>
            <a:ext cx="2881955" cy="251108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E01745AF-B828-C9B9-B2AB-11B6124B13B5}"/>
              </a:ext>
            </a:extLst>
          </p:cNvPr>
          <p:cNvSpPr txBox="1"/>
          <p:nvPr/>
        </p:nvSpPr>
        <p:spPr>
          <a:xfrm>
            <a:off x="6082580" y="3099314"/>
            <a:ext cx="337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dirty="0"/>
              <a:t>Figure 1: GNSS RTK Base (left) and Rover (right)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A32501-87DA-643E-A1E1-968DF888D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29" y="3376313"/>
            <a:ext cx="2890471" cy="2329875"/>
          </a:xfrm>
          <a:prstGeom prst="rect">
            <a:avLst/>
          </a:prstGeom>
        </p:spPr>
      </p:pic>
      <p:pic>
        <p:nvPicPr>
          <p:cNvPr id="3" name="Picture 2" descr="A purple and red text&#10;&#10;Description automatically generated">
            <a:extLst>
              <a:ext uri="{FF2B5EF4-FFF2-40B4-BE49-F238E27FC236}">
                <a16:creationId xmlns:a16="http://schemas.microsoft.com/office/drawing/2014/main" id="{EE60A566-5E27-A46E-1F47-533C8BF5B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179C98-4667-C7CB-035F-89043C750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6F2BC-FE60-41A1-B091-165CFCEF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53AA-E143-D74B-6154-357BD6771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72463-AB23-7AF6-F141-665178ED1131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644B61-65C3-74B5-8BAC-32FA9C764181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1DF0866F-3CAA-9BF5-76FA-D513E0C40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DCA357-C6C1-0C83-55C9-43EA2514F56B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GNSS RECEIVER SELECTION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B29FF-5FA9-337F-4EA0-2BCA2EF4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9</a:t>
            </a:fld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F3E1D51-4374-EF10-CE4B-A8094E16D3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3822" y="821288"/>
            <a:ext cx="418817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/>
              <a:t>ZED-F9P: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Affordable &amp; Low power consumption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Dual-frequency GNSS capability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Multi-constellation support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RTCM MSM7 output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Suitable for autonomous CORS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8A1D1-D43C-5CBA-AE70-61346970F850}"/>
              </a:ext>
            </a:extLst>
          </p:cNvPr>
          <p:cNvSpPr txBox="1"/>
          <p:nvPr/>
        </p:nvSpPr>
        <p:spPr>
          <a:xfrm>
            <a:off x="4760702" y="768069"/>
            <a:ext cx="339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Septentrio</a:t>
            </a:r>
            <a:r>
              <a:rPr lang="en-US" b="1" dirty="0"/>
              <a:t> mosaic-X5: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accuracy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Multi-frequency GNSS tracking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grade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Scientific benchmark</a:t>
            </a:r>
          </a:p>
          <a:p>
            <a:r>
              <a:rPr lang="en-US" b="1" dirty="0"/>
              <a:t>Suitable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Geodesy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Atmospheric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weather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Permanent GNSS networks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0DD18-C6C4-DE55-1738-84EE2FCF1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" y="3501105"/>
            <a:ext cx="2627723" cy="1843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C0B8E2-D2C8-1E74-8134-5BD9774FA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06" y="3520465"/>
            <a:ext cx="2688753" cy="1804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2A946B-8450-6E17-8417-07EB4B379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88" y="3526983"/>
            <a:ext cx="2792028" cy="1845967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8137E39-8475-FB97-0B06-5EB9CC4E2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218149"/>
              </p:ext>
            </p:extLst>
          </p:nvPr>
        </p:nvGraphicFramePr>
        <p:xfrm>
          <a:off x="451984" y="5321704"/>
          <a:ext cx="163901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42AEBF6-0566-E1BA-EBFF-2EC415164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604006"/>
              </p:ext>
            </p:extLst>
          </p:nvPr>
        </p:nvGraphicFramePr>
        <p:xfrm>
          <a:off x="3133372" y="5354269"/>
          <a:ext cx="262772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59951790-60DF-CEF7-527F-FCF94790E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858807"/>
              </p:ext>
            </p:extLst>
          </p:nvPr>
        </p:nvGraphicFramePr>
        <p:xfrm>
          <a:off x="6250754" y="5349732"/>
          <a:ext cx="232844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8" name="Picture 7" descr="A purple and red text&#10;&#10;Description automatically generated">
            <a:extLst>
              <a:ext uri="{FF2B5EF4-FFF2-40B4-BE49-F238E27FC236}">
                <a16:creationId xmlns:a16="http://schemas.microsoft.com/office/drawing/2014/main" id="{C08CF062-9FEC-6C80-4870-12C88CF21F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08C50-876B-28BE-AF3B-F10C16488C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6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7431A-B872-0858-C0D9-C4F94425A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8ACF-EC5C-7529-FD08-1BCA906ED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3" y="101618"/>
            <a:ext cx="7922724" cy="400106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BED26-9DBF-B3B5-304E-00CBF7D9213F}"/>
              </a:ext>
            </a:extLst>
          </p:cNvPr>
          <p:cNvSpPr/>
          <p:nvPr/>
        </p:nvSpPr>
        <p:spPr>
          <a:xfrm>
            <a:off x="0" y="6513040"/>
            <a:ext cx="9144000" cy="34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25C296-6559-DADB-44AF-498D2F79A1F9}"/>
              </a:ext>
            </a:extLst>
          </p:cNvPr>
          <p:cNvCxnSpPr/>
          <p:nvPr/>
        </p:nvCxnSpPr>
        <p:spPr>
          <a:xfrm>
            <a:off x="0" y="576644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red line in a black background&#10;&#10;AI-generated content may be incorrect.">
            <a:extLst>
              <a:ext uri="{FF2B5EF4-FFF2-40B4-BE49-F238E27FC236}">
                <a16:creationId xmlns:a16="http://schemas.microsoft.com/office/drawing/2014/main" id="{19A310ED-86EC-AA25-B1FA-869810884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827"/>
            <a:ext cx="1271494" cy="4798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2F07BF-DE53-1B5C-88E9-1EBDB5B59D00}"/>
              </a:ext>
            </a:extLst>
          </p:cNvPr>
          <p:cNvSpPr txBox="1">
            <a:spLocks/>
          </p:cNvSpPr>
          <p:nvPr/>
        </p:nvSpPr>
        <p:spPr>
          <a:xfrm>
            <a:off x="262128" y="12892"/>
            <a:ext cx="6455664" cy="474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329F2-EBBF-CA25-C6A4-627360B9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4ADA-03D4-4222-AA8A-D61A12701227}" type="slidenum">
              <a:rPr lang="en-ZA" smtClean="0"/>
              <a:t>10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10074-D2B6-F4CA-505D-DB248039D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60" y="4505164"/>
            <a:ext cx="2738671" cy="1684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1F195-886F-86C6-0165-109CA30D0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3" y="2792532"/>
            <a:ext cx="1109489" cy="11517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A1D8F1-C060-45D1-9A86-00691A446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1" y="598249"/>
            <a:ext cx="1969424" cy="1699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C5A5E8-58E8-5E0E-B615-ABD1679D9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02" y="598214"/>
            <a:ext cx="2367360" cy="16433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581264-B223-80AF-3F40-D02A3A663D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15" y="1403977"/>
            <a:ext cx="3580482" cy="26853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955399-37CB-C737-9DEE-42812AC1D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5653" y="2618145"/>
            <a:ext cx="1678347" cy="2274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581B1D-8BF0-3AAA-19BB-7E08557C1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35" y="3982471"/>
            <a:ext cx="1821893" cy="123708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C77A654-2595-29B3-3FE8-35F573156602}"/>
              </a:ext>
            </a:extLst>
          </p:cNvPr>
          <p:cNvSpPr/>
          <p:nvPr/>
        </p:nvSpPr>
        <p:spPr>
          <a:xfrm>
            <a:off x="3360473" y="3891108"/>
            <a:ext cx="1830731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Raspberry Pi 4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CBA4FB-05C9-CAB4-5C94-A412E4A4B8C5}"/>
              </a:ext>
            </a:extLst>
          </p:cNvPr>
          <p:cNvSpPr/>
          <p:nvPr/>
        </p:nvSpPr>
        <p:spPr>
          <a:xfrm>
            <a:off x="580681" y="2309525"/>
            <a:ext cx="1768094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GNSS Antenna</a:t>
            </a:r>
            <a:endParaRPr lang="en-US" sz="16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D86FE0-C3FD-FEF2-D45A-A53BC8DE1793}"/>
              </a:ext>
            </a:extLst>
          </p:cNvPr>
          <p:cNvSpPr/>
          <p:nvPr/>
        </p:nvSpPr>
        <p:spPr>
          <a:xfrm>
            <a:off x="549712" y="3912375"/>
            <a:ext cx="1969424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LiFePO4 Battery Pack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433D83-2DA6-D80D-72F7-ED6BCFE2AD58}"/>
              </a:ext>
            </a:extLst>
          </p:cNvPr>
          <p:cNvSpPr/>
          <p:nvPr/>
        </p:nvSpPr>
        <p:spPr>
          <a:xfrm>
            <a:off x="6128739" y="2241549"/>
            <a:ext cx="1821893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ZED-F9P</a:t>
            </a:r>
            <a:endParaRPr lang="en-US" sz="16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CBB996-EC8D-86C5-0F8B-75011810694C}"/>
              </a:ext>
            </a:extLst>
          </p:cNvPr>
          <p:cNvSpPr/>
          <p:nvPr/>
        </p:nvSpPr>
        <p:spPr>
          <a:xfrm>
            <a:off x="7360018" y="4892785"/>
            <a:ext cx="1783982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Solar Panel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EC6FD22-3AB5-78B3-8ABB-9F8E7308CF84}"/>
              </a:ext>
            </a:extLst>
          </p:cNvPr>
          <p:cNvSpPr/>
          <p:nvPr/>
        </p:nvSpPr>
        <p:spPr>
          <a:xfrm>
            <a:off x="2674629" y="6085503"/>
            <a:ext cx="1969424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UPS </a:t>
            </a:r>
            <a:r>
              <a:rPr lang="en-ZA" sz="1600" dirty="0" err="1"/>
              <a:t>module+RPi</a:t>
            </a:r>
            <a:endParaRPr lang="en-US" sz="1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FE1C60-8F90-B9A7-1FDC-5A31AB02AB45}"/>
              </a:ext>
            </a:extLst>
          </p:cNvPr>
          <p:cNvSpPr/>
          <p:nvPr/>
        </p:nvSpPr>
        <p:spPr>
          <a:xfrm>
            <a:off x="5191204" y="5360636"/>
            <a:ext cx="2257740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MPPT Charge controllers</a:t>
            </a:r>
            <a:endParaRPr lang="en-US" sz="16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EFC0F5-F0E1-001E-FBF0-1D0359E5F6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0" y="4322313"/>
            <a:ext cx="1686945" cy="162461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35149B-23C8-6AF2-3034-723514059361}"/>
              </a:ext>
            </a:extLst>
          </p:cNvPr>
          <p:cNvSpPr/>
          <p:nvPr/>
        </p:nvSpPr>
        <p:spPr>
          <a:xfrm>
            <a:off x="549712" y="5659785"/>
            <a:ext cx="1940303" cy="380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UPS Module</a:t>
            </a:r>
            <a:endParaRPr lang="en-US" sz="1600" dirty="0"/>
          </a:p>
        </p:txBody>
      </p:sp>
      <p:pic>
        <p:nvPicPr>
          <p:cNvPr id="9" name="Picture 8" descr="A purple and red text&#10;&#10;Description automatically generated">
            <a:extLst>
              <a:ext uri="{FF2B5EF4-FFF2-40B4-BE49-F238E27FC236}">
                <a16:creationId xmlns:a16="http://schemas.microsoft.com/office/drawing/2014/main" id="{F15BAA81-EDC4-D50F-2151-C0087F16D6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5808382"/>
            <a:ext cx="1285336" cy="693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4502DC-6930-DD1C-5732-D8D5FCB3CA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 b="29623"/>
          <a:stretch>
            <a:fillRect/>
          </a:stretch>
        </p:blipFill>
        <p:spPr>
          <a:xfrm>
            <a:off x="6311648" y="5808382"/>
            <a:ext cx="148663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6584DDE868C459A734E148200282E" ma:contentTypeVersion="16" ma:contentTypeDescription="Create a new document." ma:contentTypeScope="" ma:versionID="0432e1521d8fe166c96310161a8c25f7">
  <xsd:schema xmlns:xsd="http://www.w3.org/2001/XMLSchema" xmlns:xs="http://www.w3.org/2001/XMLSchema" xmlns:p="http://schemas.microsoft.com/office/2006/metadata/properties" xmlns:ns3="2671bbf5-a096-4bfe-8513-a54c4c64e5a4" xmlns:ns4="3802cde8-d101-446f-a266-c849f1db6ee4" targetNamespace="http://schemas.microsoft.com/office/2006/metadata/properties" ma:root="true" ma:fieldsID="d821c65c8fc07503d246911813016377" ns3:_="" ns4:_="">
    <xsd:import namespace="2671bbf5-a096-4bfe-8513-a54c4c64e5a4"/>
    <xsd:import namespace="3802cde8-d101-446f-a266-c849f1db6e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DateTaken" minOccurs="0"/>
                <xsd:element ref="ns3:MediaServiceSearchPropertie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1bbf5-a096-4bfe-8513-a54c4c64e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2cde8-d101-446f-a266-c849f1db6ee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71bbf5-a096-4bfe-8513-a54c4c64e5a4" xsi:nil="true"/>
  </documentManagement>
</p:properties>
</file>

<file path=customXml/itemProps1.xml><?xml version="1.0" encoding="utf-8"?>
<ds:datastoreItem xmlns:ds="http://schemas.openxmlformats.org/officeDocument/2006/customXml" ds:itemID="{EED2736A-D6C9-4AD5-8D1F-A276274077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7EB6DE-0838-4529-9741-3056932E2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71bbf5-a096-4bfe-8513-a54c4c64e5a4"/>
    <ds:schemaRef ds:uri="3802cde8-d101-446f-a266-c849f1db6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6C0325-D4E1-4355-BA2B-AD8DB0212BFC}">
  <ds:schemaRefs>
    <ds:schemaRef ds:uri="http://www.w3.org/XML/1998/namespace"/>
    <ds:schemaRef ds:uri="http://purl.org/dc/elements/1.1/"/>
    <ds:schemaRef ds:uri="http://schemas.microsoft.com/office/2006/documentManagement/types"/>
    <ds:schemaRef ds:uri="2671bbf5-a096-4bfe-8513-a54c4c64e5a4"/>
    <ds:schemaRef ds:uri="http://purl.org/dc/terms/"/>
    <ds:schemaRef ds:uri="3802cde8-d101-446f-a266-c849f1db6ee4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13477</TotalTime>
  <Words>1258</Words>
  <Application>Microsoft Office PowerPoint</Application>
  <PresentationFormat>On-screen Show (4:3)</PresentationFormat>
  <Paragraphs>300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Office 2013 - 2022 Theme</vt:lpstr>
      <vt:lpstr>DEVELOPMENT OF A REMOTE, SELF-SUSTAINED, LOW-COST, LOW-POWER GNSS RTK BASE STATION FOR CONTINUOUSLY OPERATING REFERENCE STATION (CORS) NETWORKS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>UKZN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Asokaran Rajh</dc:creator>
  <cp:lastModifiedBy>Mbhasobhi Manqele (219037124)</cp:lastModifiedBy>
  <cp:revision>46</cp:revision>
  <dcterms:created xsi:type="dcterms:W3CDTF">2021-11-11T07:37:02Z</dcterms:created>
  <dcterms:modified xsi:type="dcterms:W3CDTF">2026-07-07T04:36:28Z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0x0101008196584DDE868C459A734E148200282E</vt:lpwstr>
  </property>
</Properties>
</file>