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1"/>
  </p:notesMasterIdLst>
  <p:handoutMasterIdLst>
    <p:handoutMasterId r:id="rId22"/>
  </p:handoutMasterIdLst>
  <p:sldIdLst>
    <p:sldId id="256" r:id="rId3"/>
    <p:sldId id="274" r:id="rId4"/>
    <p:sldId id="275" r:id="rId5"/>
    <p:sldId id="260" r:id="rId6"/>
    <p:sldId id="276" r:id="rId7"/>
    <p:sldId id="277" r:id="rId8"/>
    <p:sldId id="279" r:id="rId9"/>
    <p:sldId id="278" r:id="rId10"/>
    <p:sldId id="280" r:id="rId11"/>
    <p:sldId id="281" r:id="rId12"/>
    <p:sldId id="282" r:id="rId13"/>
    <p:sldId id="283" r:id="rId14"/>
    <p:sldId id="284" r:id="rId15"/>
    <p:sldId id="285" r:id="rId16"/>
    <p:sldId id="286" r:id="rId17"/>
    <p:sldId id="287" r:id="rId18"/>
    <p:sldId id="288" r:id="rId19"/>
    <p:sldId id="273"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61222-8C50-C0EB-1EB8-9600170B4663}" name="Anette Degenaar" initials="AD" userId="S::Anette.Degenaar@nwu.ac.za::c5373076-bdc7-4218-81d8-36caca5060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ETTE DEGENAAR" initials="AD" lastIdx="6" clrIdx="0">
    <p:extLst>
      <p:ext uri="{19B8F6BF-5375-455C-9EA6-DF929625EA0E}">
        <p15:presenceInfo xmlns:p15="http://schemas.microsoft.com/office/powerpoint/2012/main" userId="ANETTE DEGENAAR" providerId="None"/>
      </p:ext>
    </p:extLst>
  </p:cmAuthor>
  <p:cmAuthor id="2" name="LYNNETTE FOURIE" initials="LF" lastIdx="4" clrIdx="1">
    <p:extLst>
      <p:ext uri="{19B8F6BF-5375-455C-9EA6-DF929625EA0E}">
        <p15:presenceInfo xmlns:p15="http://schemas.microsoft.com/office/powerpoint/2012/main" userId="S::10071474@staff365.msfed.nwu.ac.za::45d901da-945b-4ca9-90b6-1a0e3dde8b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C8D"/>
    <a:srgbClr val="CCBFE7"/>
    <a:srgbClr val="C896DE"/>
    <a:srgbClr val="FF7C80"/>
    <a:srgbClr val="6C3D91"/>
    <a:srgbClr val="00889C"/>
    <a:srgbClr val="FFD525"/>
    <a:srgbClr val="788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033" autoAdjust="0"/>
  </p:normalViewPr>
  <p:slideViewPr>
    <p:cSldViewPr snapToGrid="0" snapToObjects="1">
      <p:cViewPr varScale="1">
        <p:scale>
          <a:sx n="82" d="100"/>
          <a:sy n="82" d="100"/>
        </p:scale>
        <p:origin x="629" y="72"/>
      </p:cViewPr>
      <p:guideLst/>
    </p:cSldViewPr>
  </p:slideViewPr>
  <p:notesTextViewPr>
    <p:cViewPr>
      <p:scale>
        <a:sx n="300" d="100"/>
        <a:sy n="300" d="100"/>
      </p:scale>
      <p:origin x="0" y="0"/>
    </p:cViewPr>
  </p:notesTextViewPr>
  <p:sorterViewPr>
    <p:cViewPr>
      <p:scale>
        <a:sx n="100" d="100"/>
        <a:sy n="100" d="100"/>
      </p:scale>
      <p:origin x="0" y="0"/>
    </p:cViewPr>
  </p:sorterViewPr>
  <p:notesViewPr>
    <p:cSldViewPr snapToGrid="0" snapToObjects="1">
      <p:cViewPr varScale="1">
        <p:scale>
          <a:sx n="81" d="100"/>
          <a:sy n="81" d="100"/>
        </p:scale>
        <p:origin x="31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tte Drevin" userId="6e202735-5d76-49d3-bb2f-05ce03c62129" providerId="ADAL" clId="{53DFF442-B2FD-4CFD-A0A0-A203B80C454F}"/>
    <pc:docChg chg="undo custSel modSld">
      <pc:chgData name="Lynette Drevin" userId="6e202735-5d76-49d3-bb2f-05ce03c62129" providerId="ADAL" clId="{53DFF442-B2FD-4CFD-A0A0-A203B80C454F}" dt="2026-02-20T12:06:17.393" v="104" actId="20577"/>
      <pc:docMkLst>
        <pc:docMk/>
      </pc:docMkLst>
      <pc:sldChg chg="modSp mod">
        <pc:chgData name="Lynette Drevin" userId="6e202735-5d76-49d3-bb2f-05ce03c62129" providerId="ADAL" clId="{53DFF442-B2FD-4CFD-A0A0-A203B80C454F}" dt="2026-02-20T12:04:08.054" v="86" actId="113"/>
        <pc:sldMkLst>
          <pc:docMk/>
          <pc:sldMk cId="1753774604" sldId="256"/>
        </pc:sldMkLst>
        <pc:spChg chg="mod">
          <ac:chgData name="Lynette Drevin" userId="6e202735-5d76-49d3-bb2f-05ce03c62129" providerId="ADAL" clId="{53DFF442-B2FD-4CFD-A0A0-A203B80C454F}" dt="2026-02-20T12:03:21.947" v="64" actId="122"/>
          <ac:spMkLst>
            <pc:docMk/>
            <pc:sldMk cId="1753774604" sldId="256"/>
            <ac:spMk id="2" creationId="{00000000-0000-0000-0000-000000000000}"/>
          </ac:spMkLst>
        </pc:spChg>
        <pc:spChg chg="mod">
          <ac:chgData name="Lynette Drevin" userId="6e202735-5d76-49d3-bb2f-05ce03c62129" providerId="ADAL" clId="{53DFF442-B2FD-4CFD-A0A0-A203B80C454F}" dt="2026-02-20T12:03:48.957" v="70" actId="20577"/>
          <ac:spMkLst>
            <pc:docMk/>
            <pc:sldMk cId="1753774604" sldId="256"/>
            <ac:spMk id="3" creationId="{00000000-0000-0000-0000-000000000000}"/>
          </ac:spMkLst>
        </pc:spChg>
        <pc:spChg chg="mod">
          <ac:chgData name="Lynette Drevin" userId="6e202735-5d76-49d3-bb2f-05ce03c62129" providerId="ADAL" clId="{53DFF442-B2FD-4CFD-A0A0-A203B80C454F}" dt="2026-02-20T12:04:08.054" v="86" actId="113"/>
          <ac:spMkLst>
            <pc:docMk/>
            <pc:sldMk cId="1753774604" sldId="256"/>
            <ac:spMk id="8" creationId="{00000000-0000-0000-0000-000000000000}"/>
          </ac:spMkLst>
        </pc:spChg>
      </pc:sldChg>
      <pc:sldChg chg="modSp mod">
        <pc:chgData name="Lynette Drevin" userId="6e202735-5d76-49d3-bb2f-05ce03c62129" providerId="ADAL" clId="{53DFF442-B2FD-4CFD-A0A0-A203B80C454F}" dt="2026-02-20T12:05:36.171" v="102" actId="14100"/>
        <pc:sldMkLst>
          <pc:docMk/>
          <pc:sldMk cId="1060563017" sldId="259"/>
        </pc:sldMkLst>
        <pc:spChg chg="mod">
          <ac:chgData name="Lynette Drevin" userId="6e202735-5d76-49d3-bb2f-05ce03c62129" providerId="ADAL" clId="{53DFF442-B2FD-4CFD-A0A0-A203B80C454F}" dt="2026-02-20T12:05:17.333" v="96" actId="1076"/>
          <ac:spMkLst>
            <pc:docMk/>
            <pc:sldMk cId="1060563017" sldId="259"/>
            <ac:spMk id="4" creationId="{34B1BBEB-9E6E-8978-D415-E7D542D1181E}"/>
          </ac:spMkLst>
        </pc:spChg>
        <pc:spChg chg="mod">
          <ac:chgData name="Lynette Drevin" userId="6e202735-5d76-49d3-bb2f-05ce03c62129" providerId="ADAL" clId="{53DFF442-B2FD-4CFD-A0A0-A203B80C454F}" dt="2026-02-20T12:05:36.171" v="102" actId="14100"/>
          <ac:spMkLst>
            <pc:docMk/>
            <pc:sldMk cId="1060563017" sldId="259"/>
            <ac:spMk id="5" creationId="{C51EF1BA-CF40-F09F-D68E-AAC946739BC7}"/>
          </ac:spMkLst>
        </pc:spChg>
        <pc:picChg chg="mod">
          <ac:chgData name="Lynette Drevin" userId="6e202735-5d76-49d3-bb2f-05ce03c62129" providerId="ADAL" clId="{53DFF442-B2FD-4CFD-A0A0-A203B80C454F}" dt="2026-02-20T12:04:33.859" v="89" actId="1076"/>
          <ac:picMkLst>
            <pc:docMk/>
            <pc:sldMk cId="1060563017" sldId="259"/>
            <ac:picMk id="3" creationId="{EEF448DA-7041-1E53-7670-D8400853266B}"/>
          </ac:picMkLst>
        </pc:picChg>
      </pc:sldChg>
      <pc:sldChg chg="modSp mod">
        <pc:chgData name="Lynette Drevin" userId="6e202735-5d76-49d3-bb2f-05ce03c62129" providerId="ADAL" clId="{53DFF442-B2FD-4CFD-A0A0-A203B80C454F}" dt="2026-02-20T12:06:17.393" v="104" actId="20577"/>
        <pc:sldMkLst>
          <pc:docMk/>
          <pc:sldMk cId="529448294" sldId="262"/>
        </pc:sldMkLst>
        <pc:spChg chg="mod">
          <ac:chgData name="Lynette Drevin" userId="6e202735-5d76-49d3-bb2f-05ce03c62129" providerId="ADAL" clId="{53DFF442-B2FD-4CFD-A0A0-A203B80C454F}" dt="2026-02-20T12:06:17.393" v="104" actId="20577"/>
          <ac:spMkLst>
            <pc:docMk/>
            <pc:sldMk cId="529448294" sldId="262"/>
            <ac:spMk id="5" creationId="{5FAE9B92-8B10-E818-A238-14394B898394}"/>
          </ac:spMkLst>
        </pc:spChg>
      </pc:sldChg>
      <pc:sldChg chg="modSp mod">
        <pc:chgData name="Lynette Drevin" userId="6e202735-5d76-49d3-bb2f-05ce03c62129" providerId="ADAL" clId="{53DFF442-B2FD-4CFD-A0A0-A203B80C454F}" dt="2026-02-20T12:01:49.929" v="59" actId="20577"/>
        <pc:sldMkLst>
          <pc:docMk/>
          <pc:sldMk cId="1777862718" sldId="264"/>
        </pc:sldMkLst>
        <pc:spChg chg="mod">
          <ac:chgData name="Lynette Drevin" userId="6e202735-5d76-49d3-bb2f-05ce03c62129" providerId="ADAL" clId="{53DFF442-B2FD-4CFD-A0A0-A203B80C454F}" dt="2026-02-20T12:01:49.929" v="59" actId="20577"/>
          <ac:spMkLst>
            <pc:docMk/>
            <pc:sldMk cId="1777862718" sldId="264"/>
            <ac:spMk id="5" creationId="{68271BF9-3C6F-6229-C4DF-C959AE355BA5}"/>
          </ac:spMkLst>
        </pc:spChg>
        <pc:picChg chg="mod">
          <ac:chgData name="Lynette Drevin" userId="6e202735-5d76-49d3-bb2f-05ce03c62129" providerId="ADAL" clId="{53DFF442-B2FD-4CFD-A0A0-A203B80C454F}" dt="2026-02-20T12:01:25.917" v="34" actId="1076"/>
          <ac:picMkLst>
            <pc:docMk/>
            <pc:sldMk cId="1777862718" sldId="264"/>
            <ac:picMk id="3" creationId="{A470496C-1235-36D4-B61F-E5D5B034D5D2}"/>
          </ac:picMkLst>
        </pc:picChg>
      </pc:sldChg>
      <pc:sldChg chg="modSp mod">
        <pc:chgData name="Lynette Drevin" userId="6e202735-5d76-49d3-bb2f-05ce03c62129" providerId="ADAL" clId="{53DFF442-B2FD-4CFD-A0A0-A203B80C454F}" dt="2026-02-20T12:02:08.253" v="60" actId="33524"/>
        <pc:sldMkLst>
          <pc:docMk/>
          <pc:sldMk cId="4128037548" sldId="265"/>
        </pc:sldMkLst>
        <pc:spChg chg="mod">
          <ac:chgData name="Lynette Drevin" userId="6e202735-5d76-49d3-bb2f-05ce03c62129" providerId="ADAL" clId="{53DFF442-B2FD-4CFD-A0A0-A203B80C454F}" dt="2026-02-20T12:02:08.253" v="60" actId="33524"/>
          <ac:spMkLst>
            <pc:docMk/>
            <pc:sldMk cId="4128037548" sldId="265"/>
            <ac:spMk id="5" creationId="{B1F573EE-F4C3-2773-BA0A-129F21341A56}"/>
          </ac:spMkLst>
        </pc:spChg>
      </pc:sldChg>
      <pc:sldChg chg="modSp mod">
        <pc:chgData name="Lynette Drevin" userId="6e202735-5d76-49d3-bb2f-05ce03c62129" providerId="ADAL" clId="{53DFF442-B2FD-4CFD-A0A0-A203B80C454F}" dt="2026-02-20T11:59:54.993" v="2" actId="12"/>
        <pc:sldMkLst>
          <pc:docMk/>
          <pc:sldMk cId="1034738407" sldId="270"/>
        </pc:sldMkLst>
        <pc:spChg chg="mod">
          <ac:chgData name="Lynette Drevin" userId="6e202735-5d76-49d3-bb2f-05ce03c62129" providerId="ADAL" clId="{53DFF442-B2FD-4CFD-A0A0-A203B80C454F}" dt="2026-02-20T11:59:54.993" v="2" actId="12"/>
          <ac:spMkLst>
            <pc:docMk/>
            <pc:sldMk cId="1034738407" sldId="270"/>
            <ac:spMk id="5" creationId="{D9A6A140-A950-9FC9-C63B-11A588B37E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688285-5851-4C91-BAB5-0330854CC28D}" type="datetimeFigureOut">
              <a:rPr lang="en-ZA" smtClean="0"/>
              <a:t>2026/07/07</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270B5A-80FC-4E2F-88DF-4847C78B6BC1}" type="slidenum">
              <a:rPr lang="en-ZA" smtClean="0"/>
              <a:t>‹#›</a:t>
            </a:fld>
            <a:endParaRPr lang="en-ZA"/>
          </a:p>
        </p:txBody>
      </p:sp>
    </p:spTree>
    <p:extLst>
      <p:ext uri="{BB962C8B-B14F-4D97-AF65-F5344CB8AC3E}">
        <p14:creationId xmlns:p14="http://schemas.microsoft.com/office/powerpoint/2010/main" val="776054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6F781-C774-354D-A82E-25D0CDEA6942}" type="datetimeFigureOut">
              <a:rPr lang="en-US" smtClean="0"/>
              <a:t>7/7/2026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15650-CA33-A740-ADD5-EB46FA1DD63F}" type="slidenum">
              <a:rPr lang="en-US" smtClean="0"/>
              <a:t>‹#›</a:t>
            </a:fld>
            <a:endParaRPr lang="en-US"/>
          </a:p>
        </p:txBody>
      </p:sp>
    </p:spTree>
    <p:extLst>
      <p:ext uri="{BB962C8B-B14F-4D97-AF65-F5344CB8AC3E}">
        <p14:creationId xmlns:p14="http://schemas.microsoft.com/office/powerpoint/2010/main" val="10957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050" dirty="0"/>
              <a:t>Good day, everyone. My name is Bernard Swanepoel, and I will be presenting the work titled “An unsupervised deep learning approach to McIntosh sunspot classification.”</a:t>
            </a:r>
          </a:p>
          <a:p>
            <a:endParaRPr lang="en-US" sz="1050" dirty="0"/>
          </a:p>
          <a:p>
            <a:r>
              <a:rPr lang="en-US" sz="1050" dirty="0"/>
              <a:t>This work was conducted at North-West University in collaboration with Gunther Drevin and Heystek Grobler from the School of Computer Science and Information Systems and Roelf du Toit Strauss, Petrus Johannes Steyn, and </a:t>
            </a:r>
            <a:r>
              <a:rPr lang="en-US" sz="1050" dirty="0" err="1"/>
              <a:t>Calmay</a:t>
            </a:r>
            <a:r>
              <a:rPr lang="en-US" sz="1050" dirty="0"/>
              <a:t> Lee from the Center for Space Research.</a:t>
            </a:r>
          </a:p>
        </p:txBody>
      </p:sp>
      <p:sp>
        <p:nvSpPr>
          <p:cNvPr id="4" name="Slide Number Placeholder 3"/>
          <p:cNvSpPr>
            <a:spLocks noGrp="1"/>
          </p:cNvSpPr>
          <p:nvPr>
            <p:ph type="sldNum" sz="quarter" idx="5"/>
          </p:nvPr>
        </p:nvSpPr>
        <p:spPr/>
        <p:txBody>
          <a:bodyPr/>
          <a:lstStyle/>
          <a:p>
            <a:fld id="{4FC15650-CA33-A740-ADD5-EB46FA1DD63F}" type="slidenum">
              <a:rPr lang="en-US" smtClean="0"/>
              <a:t>1</a:t>
            </a:fld>
            <a:endParaRPr lang="en-US"/>
          </a:p>
        </p:txBody>
      </p:sp>
    </p:spTree>
    <p:extLst>
      <p:ext uri="{BB962C8B-B14F-4D97-AF65-F5344CB8AC3E}">
        <p14:creationId xmlns:p14="http://schemas.microsoft.com/office/powerpoint/2010/main" val="117512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E582-E924-99CB-2474-02F0D74C7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BF30B-9AE4-3207-1CE3-FF526F51F5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80CE8F-6FAC-DDA2-1F18-23E86D18E849}"/>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4B55B692-C79F-7226-F1D0-C6B83D7A63E6}"/>
              </a:ext>
            </a:extLst>
          </p:cNvPr>
          <p:cNvSpPr>
            <a:spLocks noGrp="1"/>
          </p:cNvSpPr>
          <p:nvPr>
            <p:ph type="sldNum" sz="quarter" idx="5"/>
          </p:nvPr>
        </p:nvSpPr>
        <p:spPr/>
        <p:txBody>
          <a:bodyPr/>
          <a:lstStyle/>
          <a:p>
            <a:fld id="{4FC15650-CA33-A740-ADD5-EB46FA1DD63F}" type="slidenum">
              <a:rPr lang="en-US" smtClean="0"/>
              <a:t>10</a:t>
            </a:fld>
            <a:endParaRPr lang="en-US"/>
          </a:p>
        </p:txBody>
      </p:sp>
    </p:spTree>
    <p:extLst>
      <p:ext uri="{BB962C8B-B14F-4D97-AF65-F5344CB8AC3E}">
        <p14:creationId xmlns:p14="http://schemas.microsoft.com/office/powerpoint/2010/main" val="407850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67A69-886B-0107-0324-6E9F742A2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24610-31C5-91A5-D10B-519608FF0A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CCA4995-8F4E-5D48-4CAE-1E814C4E63A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EC90A957-C88F-FB9B-7E3A-1BFFE8BA610A}"/>
              </a:ext>
            </a:extLst>
          </p:cNvPr>
          <p:cNvSpPr>
            <a:spLocks noGrp="1"/>
          </p:cNvSpPr>
          <p:nvPr>
            <p:ph type="sldNum" sz="quarter" idx="5"/>
          </p:nvPr>
        </p:nvSpPr>
        <p:spPr/>
        <p:txBody>
          <a:bodyPr/>
          <a:lstStyle/>
          <a:p>
            <a:fld id="{4FC15650-CA33-A740-ADD5-EB46FA1DD63F}" type="slidenum">
              <a:rPr lang="en-US" smtClean="0"/>
              <a:t>11</a:t>
            </a:fld>
            <a:endParaRPr lang="en-US"/>
          </a:p>
        </p:txBody>
      </p:sp>
    </p:spTree>
    <p:extLst>
      <p:ext uri="{BB962C8B-B14F-4D97-AF65-F5344CB8AC3E}">
        <p14:creationId xmlns:p14="http://schemas.microsoft.com/office/powerpoint/2010/main" val="40629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AF748-4A82-316D-7853-E182EA52A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D80F2-C741-BB83-ED80-4867E5E5C3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85CE1C-DA09-60FB-14FB-7552B4AA9EC9}"/>
              </a:ext>
            </a:extLst>
          </p:cNvPr>
          <p:cNvSpPr>
            <a:spLocks noGrp="1"/>
          </p:cNvSpPr>
          <p:nvPr>
            <p:ph type="body" idx="1"/>
          </p:nvPr>
        </p:nvSpPr>
        <p:spPr/>
        <p:txBody>
          <a:bodyPr/>
          <a:lstStyle/>
          <a:p>
            <a:r>
              <a:rPr lang="en-US" dirty="0"/>
              <a:t>This slide </a:t>
            </a:r>
            <a:r>
              <a:rPr lang="en-US" dirty="0" err="1"/>
              <a:t>summarises</a:t>
            </a:r>
            <a:r>
              <a:rPr lang="en-US" dirty="0"/>
              <a:t> the clustering metrics for the Z, p, and c McIntosh components.</a:t>
            </a:r>
          </a:p>
          <a:p>
            <a:endParaRPr lang="en-US" dirty="0"/>
          </a:p>
          <a:p>
            <a:r>
              <a:rPr lang="en-US" dirty="0"/>
              <a:t>The Silhouette score measures how well each sample fits within its own cluster compared to other clusters. The best case is close to 1, while values near 0 indicate overlap and negative values indicate poor clustering.</a:t>
            </a:r>
          </a:p>
          <a:p>
            <a:endParaRPr lang="en-US" dirty="0"/>
          </a:p>
          <a:p>
            <a:r>
              <a:rPr lang="en-US" dirty="0"/>
              <a:t>The </a:t>
            </a:r>
            <a:r>
              <a:rPr lang="en-US" dirty="0" err="1"/>
              <a:t>Calinski-Harabasz</a:t>
            </a:r>
            <a:r>
              <a:rPr lang="en-US" dirty="0"/>
              <a:t> score measures how separated the clusters are compared to how compact they are internally. There is no fixed maximum value, but higher values are better.</a:t>
            </a:r>
          </a:p>
          <a:p>
            <a:endParaRPr lang="en-US" dirty="0"/>
          </a:p>
          <a:p>
            <a:r>
              <a:rPr lang="en-US" dirty="0"/>
              <a:t>The Davies-Bouldin score measures how similar clusters are to one another. In this case, lower values are better, with values closer to 0 indicating better-separated clusters.</a:t>
            </a:r>
          </a:p>
          <a:p>
            <a:endParaRPr lang="en-US" dirty="0"/>
          </a:p>
          <a:p>
            <a:r>
              <a:rPr lang="en-US" dirty="0"/>
              <a:t>For the results, all three McIntosh components show good clustering performance. The p component achieved the highest Silhouette score, while the c component achieved the highest </a:t>
            </a:r>
            <a:r>
              <a:rPr lang="en-US" dirty="0" err="1"/>
              <a:t>Calinski-Harabasz</a:t>
            </a:r>
            <a:r>
              <a:rPr lang="en-US" dirty="0"/>
              <a:t> score and the lowest Davies-Bouldin value, indicating particularly strong separation.</a:t>
            </a:r>
          </a:p>
          <a:p>
            <a:endParaRPr lang="en-ZA" dirty="0"/>
          </a:p>
        </p:txBody>
      </p:sp>
      <p:sp>
        <p:nvSpPr>
          <p:cNvPr id="4" name="Slide Number Placeholder 3">
            <a:extLst>
              <a:ext uri="{FF2B5EF4-FFF2-40B4-BE49-F238E27FC236}">
                <a16:creationId xmlns:a16="http://schemas.microsoft.com/office/drawing/2014/main" id="{CE11B515-811F-F77D-56CF-35AB152BD41D}"/>
              </a:ext>
            </a:extLst>
          </p:cNvPr>
          <p:cNvSpPr>
            <a:spLocks noGrp="1"/>
          </p:cNvSpPr>
          <p:nvPr>
            <p:ph type="sldNum" sz="quarter" idx="5"/>
          </p:nvPr>
        </p:nvSpPr>
        <p:spPr/>
        <p:txBody>
          <a:bodyPr/>
          <a:lstStyle/>
          <a:p>
            <a:fld id="{4FC15650-CA33-A740-ADD5-EB46FA1DD63F}" type="slidenum">
              <a:rPr lang="en-US" smtClean="0"/>
              <a:t>12</a:t>
            </a:fld>
            <a:endParaRPr lang="en-US"/>
          </a:p>
        </p:txBody>
      </p:sp>
    </p:spTree>
    <p:extLst>
      <p:ext uri="{BB962C8B-B14F-4D97-AF65-F5344CB8AC3E}">
        <p14:creationId xmlns:p14="http://schemas.microsoft.com/office/powerpoint/2010/main" val="396306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D6C2-FA47-756E-72E1-AAC0B4E11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4837B-53E0-57EB-DB69-1B3F8BA5A0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A769BF-0413-7F07-EFFD-007976E1B4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Supervised ViTB16 models were trained using both the original ground-truth dataset and the clustered dataset produced by the unsupervised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Across all three McIntosh components, the clustered dataset achieved higher accuracy than the ground-truth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clustered dataset achieved an 82.3% average accuracy, which was 14.6 percentage points higher than the ground-truth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Table 2 you can also observe the per component performance for Z, p and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results indicate a </a:t>
            </a:r>
            <a:r>
              <a:rPr lang="en-US" dirty="0" err="1"/>
              <a:t>potensial</a:t>
            </a:r>
            <a:r>
              <a:rPr lang="en-US" dirty="0"/>
              <a:t> for a AI-based Mcintosh classification.</a:t>
            </a:r>
          </a:p>
          <a:p>
            <a:endParaRPr lang="en-ZA" dirty="0"/>
          </a:p>
        </p:txBody>
      </p:sp>
      <p:sp>
        <p:nvSpPr>
          <p:cNvPr id="4" name="Slide Number Placeholder 3">
            <a:extLst>
              <a:ext uri="{FF2B5EF4-FFF2-40B4-BE49-F238E27FC236}">
                <a16:creationId xmlns:a16="http://schemas.microsoft.com/office/drawing/2014/main" id="{97DED867-DFCA-6C02-5FD4-F7603C9A3D02}"/>
              </a:ext>
            </a:extLst>
          </p:cNvPr>
          <p:cNvSpPr>
            <a:spLocks noGrp="1"/>
          </p:cNvSpPr>
          <p:nvPr>
            <p:ph type="sldNum" sz="quarter" idx="5"/>
          </p:nvPr>
        </p:nvSpPr>
        <p:spPr/>
        <p:txBody>
          <a:bodyPr/>
          <a:lstStyle/>
          <a:p>
            <a:fld id="{4FC15650-CA33-A740-ADD5-EB46FA1DD63F}" type="slidenum">
              <a:rPr lang="en-US" smtClean="0"/>
              <a:t>13</a:t>
            </a:fld>
            <a:endParaRPr lang="en-US"/>
          </a:p>
        </p:txBody>
      </p:sp>
    </p:spTree>
    <p:extLst>
      <p:ext uri="{BB962C8B-B14F-4D97-AF65-F5344CB8AC3E}">
        <p14:creationId xmlns:p14="http://schemas.microsoft.com/office/powerpoint/2010/main" val="233102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LIME is an explainable artificial intelligence technique that explains model predictions by highlighting the image regions that influenced the classification. In the LIME images, green segments indicate features that supported the classification, while red segments indicate features that caused confusion for the model.</a:t>
            </a:r>
          </a:p>
          <a:p>
            <a:endParaRPr lang="en-US" dirty="0"/>
          </a:p>
          <a:p>
            <a:r>
              <a:rPr lang="en-US" dirty="0"/>
              <a:t>In this study, LIME was used as an XAI technique to highlight the features that influenced the supervised model’s classification of the clustered dataset.</a:t>
            </a:r>
          </a:p>
          <a:p>
            <a:endParaRPr lang="en-US" dirty="0"/>
          </a:p>
          <a:p>
            <a:r>
              <a:rPr lang="en-US" dirty="0"/>
              <a:t>This can be used by physicist to verify </a:t>
            </a:r>
            <a:r>
              <a:rPr lang="en-US"/>
              <a:t>the validity </a:t>
            </a:r>
            <a:r>
              <a:rPr lang="en-US" dirty="0"/>
              <a:t>of this unsupervised approach.</a:t>
            </a:r>
          </a:p>
        </p:txBody>
      </p:sp>
      <p:sp>
        <p:nvSpPr>
          <p:cNvPr id="4" name="Slide Number Placeholder 3"/>
          <p:cNvSpPr>
            <a:spLocks noGrp="1"/>
          </p:cNvSpPr>
          <p:nvPr>
            <p:ph type="sldNum" sz="quarter" idx="5"/>
          </p:nvPr>
        </p:nvSpPr>
        <p:spPr/>
        <p:txBody>
          <a:bodyPr/>
          <a:lstStyle/>
          <a:p>
            <a:fld id="{4FC15650-CA33-A740-ADD5-EB46FA1DD63F}" type="slidenum">
              <a:rPr lang="en-US" smtClean="0"/>
              <a:t>14</a:t>
            </a:fld>
            <a:endParaRPr lang="en-US"/>
          </a:p>
        </p:txBody>
      </p:sp>
    </p:spTree>
    <p:extLst>
      <p:ext uri="{BB962C8B-B14F-4D97-AF65-F5344CB8AC3E}">
        <p14:creationId xmlns:p14="http://schemas.microsoft.com/office/powerpoint/2010/main" val="22972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shows LIME-annotated samples for the Z, p, and c components. From left to right, the columns correspond to Z, p, and c. The first row shows correctly classified samples, while the second row shows incorrectly classified samples.</a:t>
            </a:r>
          </a:p>
          <a:p>
            <a:endParaRPr lang="en-US" dirty="0"/>
          </a:p>
          <a:p>
            <a:r>
              <a:rPr lang="en-US" dirty="0"/>
              <a:t>The yellow lines show the </a:t>
            </a:r>
            <a:r>
              <a:rPr lang="en-US" dirty="0" err="1"/>
              <a:t>superpixel</a:t>
            </a:r>
            <a:r>
              <a:rPr lang="en-US" dirty="0"/>
              <a:t> boundaries used by LIME, where the image is divided into larger meaningful segments instead of individual pixels. LIME then masks different </a:t>
            </a:r>
            <a:r>
              <a:rPr lang="en-US" dirty="0" err="1"/>
              <a:t>superpixels</a:t>
            </a:r>
            <a:r>
              <a:rPr lang="en-US" dirty="0"/>
              <a:t> and observes how the model prediction changes. Green regions indicate </a:t>
            </a:r>
            <a:r>
              <a:rPr lang="en-US" dirty="0" err="1"/>
              <a:t>superpixels</a:t>
            </a:r>
            <a:r>
              <a:rPr lang="en-US" dirty="0"/>
              <a:t> that supported the classification, while red regions indicate </a:t>
            </a:r>
            <a:r>
              <a:rPr lang="en-US" dirty="0" err="1"/>
              <a:t>superpixels</a:t>
            </a:r>
            <a:r>
              <a:rPr lang="en-US" dirty="0"/>
              <a:t> that contributed to confusion.</a:t>
            </a:r>
          </a:p>
          <a:p>
            <a:endParaRPr lang="en-US" dirty="0"/>
          </a:p>
        </p:txBody>
      </p:sp>
      <p:sp>
        <p:nvSpPr>
          <p:cNvPr id="4" name="Slide Number Placeholder 3"/>
          <p:cNvSpPr>
            <a:spLocks noGrp="1"/>
          </p:cNvSpPr>
          <p:nvPr>
            <p:ph type="sldNum" sz="quarter" idx="5"/>
          </p:nvPr>
        </p:nvSpPr>
        <p:spPr/>
        <p:txBody>
          <a:bodyPr/>
          <a:lstStyle/>
          <a:p>
            <a:fld id="{4FC15650-CA33-A740-ADD5-EB46FA1DD63F}" type="slidenum">
              <a:rPr lang="en-US" smtClean="0"/>
              <a:t>15</a:t>
            </a:fld>
            <a:endParaRPr lang="en-US"/>
          </a:p>
        </p:txBody>
      </p:sp>
    </p:spTree>
    <p:extLst>
      <p:ext uri="{BB962C8B-B14F-4D97-AF65-F5344CB8AC3E}">
        <p14:creationId xmlns:p14="http://schemas.microsoft.com/office/powerpoint/2010/main" val="280069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5650-CA33-A740-ADD5-EB46FA1DD63F}" type="slidenum">
              <a:rPr lang="en-US" smtClean="0"/>
              <a:t>16</a:t>
            </a:fld>
            <a:endParaRPr lang="en-US"/>
          </a:p>
        </p:txBody>
      </p:sp>
    </p:spTree>
    <p:extLst>
      <p:ext uri="{BB962C8B-B14F-4D97-AF65-F5344CB8AC3E}">
        <p14:creationId xmlns:p14="http://schemas.microsoft.com/office/powerpoint/2010/main" val="55519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6D35-6A5E-BF84-19A5-CE72BE766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EFA41-23CD-44AC-DE14-66F261E3C4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ACDB81-722A-423F-788A-346C7DA8F89F}"/>
              </a:ext>
            </a:extLst>
          </p:cNvPr>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main idea of this work is to investigate whether deep learning can learn useful visual features directly from sunspot images, without relying on the original ground truth Mcintosh labels. An unsupervised approach was therefore used to group sunspot data into clusters based on the visual patterns learned by the model.</a:t>
            </a:r>
          </a:p>
          <a:p>
            <a:pPr marL="0" indent="0">
              <a:buFont typeface="Arial" panose="020B0604020202020204" pitchFamily="34" charset="0"/>
              <a:buNone/>
            </a:pPr>
            <a:endParaRPr lang="en-ZA" dirty="0"/>
          </a:p>
        </p:txBody>
      </p:sp>
      <p:sp>
        <p:nvSpPr>
          <p:cNvPr id="4" name="Slide Number Placeholder 3">
            <a:extLst>
              <a:ext uri="{FF2B5EF4-FFF2-40B4-BE49-F238E27FC236}">
                <a16:creationId xmlns:a16="http://schemas.microsoft.com/office/drawing/2014/main" id="{496C0587-9EC0-7CD9-E19B-1A356A0191A7}"/>
              </a:ext>
            </a:extLst>
          </p:cNvPr>
          <p:cNvSpPr>
            <a:spLocks noGrp="1"/>
          </p:cNvSpPr>
          <p:nvPr>
            <p:ph type="sldNum" sz="quarter" idx="5"/>
          </p:nvPr>
        </p:nvSpPr>
        <p:spPr/>
        <p:txBody>
          <a:bodyPr/>
          <a:lstStyle/>
          <a:p>
            <a:fld id="{4FC15650-CA33-A740-ADD5-EB46FA1DD63F}" type="slidenum">
              <a:rPr lang="en-US" smtClean="0"/>
              <a:t>2</a:t>
            </a:fld>
            <a:endParaRPr lang="en-US"/>
          </a:p>
        </p:txBody>
      </p:sp>
    </p:spTree>
    <p:extLst>
      <p:ext uri="{BB962C8B-B14F-4D97-AF65-F5344CB8AC3E}">
        <p14:creationId xmlns:p14="http://schemas.microsoft.com/office/powerpoint/2010/main" val="131434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1A54-5ECC-8150-49BF-BA58D75E8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DCEBE-0792-B612-8A77-30697AE0A4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AB0806-6F60-D068-9C94-2E57828BC91F}"/>
              </a:ext>
            </a:extLst>
          </p:cNvPr>
          <p:cNvSpPr>
            <a:spLocks noGrp="1"/>
          </p:cNvSpPr>
          <p:nvPr>
            <p:ph type="body" idx="1"/>
          </p:nvPr>
        </p:nvSpPr>
        <p:spPr/>
        <p:txBody>
          <a:bodyPr/>
          <a:lstStyle/>
          <a:p>
            <a:pPr marL="171450" indent="-171450">
              <a:buFont typeface="Arial" panose="020B0604020202020204" pitchFamily="34" charset="0"/>
              <a:buChar char="•"/>
            </a:pPr>
            <a:r>
              <a:rPr lang="en-US" dirty="0"/>
              <a:t>Sunspots are magnetic features on the solar surface that appear dark because they are cooler than the surrounding photosphere. Each sunspot has a dark central umbra and a lighter surrounding penumbra, as shown in Figure 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vary significantly in size and lifetime, from small short-lived spots to large sunspots that can persist for several weeks. Their number and distribution also follow the approximately 11-year solar cycle, which makes them important indicators of solar activity.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Because instruments such as HMI aboard SDO can capture high-resolution solar images, sunspots can be monitored and classified using image-based methods.</a:t>
            </a:r>
          </a:p>
          <a:p>
            <a:pPr marL="171450" indent="-17145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396E134-E7BB-0636-9C7B-BF60A782EE21}"/>
              </a:ext>
            </a:extLst>
          </p:cNvPr>
          <p:cNvSpPr>
            <a:spLocks noGrp="1"/>
          </p:cNvSpPr>
          <p:nvPr>
            <p:ph type="sldNum" sz="quarter" idx="5"/>
          </p:nvPr>
        </p:nvSpPr>
        <p:spPr/>
        <p:txBody>
          <a:bodyPr/>
          <a:lstStyle/>
          <a:p>
            <a:fld id="{4FC15650-CA33-A740-ADD5-EB46FA1DD63F}" type="slidenum">
              <a:rPr lang="en-US" smtClean="0"/>
              <a:t>3</a:t>
            </a:fld>
            <a:endParaRPr lang="en-US"/>
          </a:p>
        </p:txBody>
      </p:sp>
    </p:spTree>
    <p:extLst>
      <p:ext uri="{BB962C8B-B14F-4D97-AF65-F5344CB8AC3E}">
        <p14:creationId xmlns:p14="http://schemas.microsoft.com/office/powerpoint/2010/main" val="262435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Sunspot can be grouped according to the McIntosh Classification scheme using three components: Z, p, and c. The Z component represents the modified Zurich class, p describes the type of the principal sunspot, and c indicates the compactness of the group’s interior.</a:t>
            </a:r>
          </a:p>
          <a:p>
            <a:endParaRPr lang="en-US" dirty="0"/>
          </a:p>
          <a:p>
            <a:r>
              <a:rPr lang="en-US" dirty="0"/>
              <a:t>Together, these components describe the morphology and magnetic structure of a sunspot group. This is useful because it helps distinguish between unipolar and bipolar groups and provides insight into magnetic complexity and solar activity.</a:t>
            </a:r>
          </a:p>
          <a:p>
            <a:endParaRPr lang="en-US" dirty="0"/>
          </a:p>
          <a:p>
            <a:r>
              <a:rPr lang="en-US" dirty="0"/>
              <a:t>In this work, the unsupervised classification was applied separately to each of these three components, meaning that an individual dataset was used per subcomponent of the McIntosh classification which will be described in the next slide.</a:t>
            </a:r>
            <a:endParaRPr lang="en-ZA" dirty="0"/>
          </a:p>
        </p:txBody>
      </p:sp>
      <p:sp>
        <p:nvSpPr>
          <p:cNvPr id="4" name="Slide Number Placeholder 3"/>
          <p:cNvSpPr>
            <a:spLocks noGrp="1"/>
          </p:cNvSpPr>
          <p:nvPr>
            <p:ph type="sldNum" sz="quarter" idx="5"/>
          </p:nvPr>
        </p:nvSpPr>
        <p:spPr/>
        <p:txBody>
          <a:bodyPr/>
          <a:lstStyle/>
          <a:p>
            <a:fld id="{4FC15650-CA33-A740-ADD5-EB46FA1DD63F}" type="slidenum">
              <a:rPr lang="en-US" smtClean="0"/>
              <a:t>4</a:t>
            </a:fld>
            <a:endParaRPr lang="en-US"/>
          </a:p>
        </p:txBody>
      </p:sp>
    </p:spTree>
    <p:extLst>
      <p:ext uri="{BB962C8B-B14F-4D97-AF65-F5344CB8AC3E}">
        <p14:creationId xmlns:p14="http://schemas.microsoft.com/office/powerpoint/2010/main" val="261076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3C67-96F8-CEE5-BE9E-A7FE86B4D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57AEA-9814-0169-CDE4-8F4E2B352F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13CEFB-4E71-9A3B-1147-83D385259B4E}"/>
              </a:ext>
            </a:extLst>
          </p:cNvPr>
          <p:cNvSpPr>
            <a:spLocks noGrp="1"/>
          </p:cNvSpPr>
          <p:nvPr>
            <p:ph type="body" idx="1"/>
          </p:nvPr>
        </p:nvSpPr>
        <p:spPr/>
        <p:txBody>
          <a:bodyPr/>
          <a:lstStyle/>
          <a:p>
            <a:r>
              <a:rPr lang="en-US" dirty="0"/>
              <a:t>The dataset consists of 3,501 solar disk photos containing 14,014 sunspots. These images were collected from the Solar Dynamics Observatory through the Joint Science Operations Center database.</a:t>
            </a:r>
          </a:p>
          <a:p>
            <a:endParaRPr lang="en-US" dirty="0"/>
          </a:p>
          <a:p>
            <a:r>
              <a:rPr lang="en-US" dirty="0"/>
              <a:t>Before annotation, the solar disk images were masked to remove sunspots located at the limb of the Sun. This was done because sunspots near the limb may be distorted or less reliable for classification.</a:t>
            </a:r>
          </a:p>
          <a:p>
            <a:endParaRPr lang="en-US" dirty="0"/>
          </a:p>
          <a:p>
            <a:r>
              <a:rPr lang="en-US" dirty="0"/>
              <a:t>To make annotation easier, a semi-automated approach was developed. Coordinates containing the McIntosh classifications were used together with object detection techniques to identify the sunspot regions of interest. The detected regions were then extracted and linked to the corresponding McIntosh classification information.</a:t>
            </a:r>
          </a:p>
          <a:p>
            <a:endParaRPr lang="en-US" dirty="0"/>
          </a:p>
          <a:p>
            <a:r>
              <a:rPr lang="en-US" dirty="0"/>
              <a:t>Using this approach, three separate datasets were created: one for the Z component, one for the p component, and one for the c component of the McIntosh classification system.</a:t>
            </a:r>
          </a:p>
          <a:p>
            <a:endParaRPr lang="en-ZA" dirty="0"/>
          </a:p>
        </p:txBody>
      </p:sp>
      <p:sp>
        <p:nvSpPr>
          <p:cNvPr id="4" name="Slide Number Placeholder 3">
            <a:extLst>
              <a:ext uri="{FF2B5EF4-FFF2-40B4-BE49-F238E27FC236}">
                <a16:creationId xmlns:a16="http://schemas.microsoft.com/office/drawing/2014/main" id="{93DBBC09-7809-5475-687E-06EF97D9BCBD}"/>
              </a:ext>
            </a:extLst>
          </p:cNvPr>
          <p:cNvSpPr>
            <a:spLocks noGrp="1"/>
          </p:cNvSpPr>
          <p:nvPr>
            <p:ph type="sldNum" sz="quarter" idx="5"/>
          </p:nvPr>
        </p:nvSpPr>
        <p:spPr/>
        <p:txBody>
          <a:bodyPr/>
          <a:lstStyle/>
          <a:p>
            <a:fld id="{4FC15650-CA33-A740-ADD5-EB46FA1DD63F}" type="slidenum">
              <a:rPr lang="en-US" smtClean="0"/>
              <a:t>5</a:t>
            </a:fld>
            <a:endParaRPr lang="en-US"/>
          </a:p>
        </p:txBody>
      </p:sp>
    </p:spTree>
    <p:extLst>
      <p:ext uri="{BB962C8B-B14F-4D97-AF65-F5344CB8AC3E}">
        <p14:creationId xmlns:p14="http://schemas.microsoft.com/office/powerpoint/2010/main" val="175526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0E5F-C068-0A32-49AF-158F69066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7C903-38EA-BBFB-3230-8558B82B57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041F00-6A10-2E76-04EF-766FC55EE024}"/>
              </a:ext>
            </a:extLst>
          </p:cNvPr>
          <p:cNvSpPr>
            <a:spLocks noGrp="1"/>
          </p:cNvSpPr>
          <p:nvPr>
            <p:ph type="body" idx="1"/>
          </p:nvPr>
        </p:nvSpPr>
        <p:spPr/>
        <p:txBody>
          <a:bodyPr/>
          <a:lstStyle/>
          <a:p>
            <a:r>
              <a:rPr lang="en-US" dirty="0"/>
              <a:t>The deep learning architecture used was the Vision Transformer, or </a:t>
            </a:r>
            <a:r>
              <a:rPr lang="en-US" dirty="0" err="1"/>
              <a:t>ViT</a:t>
            </a:r>
            <a:r>
              <a:rPr lang="en-US" dirty="0"/>
              <a:t>. Vision Transformers are based on the transformer architecture introduced by Vaswani et al., but adapted for vision tasks.</a:t>
            </a:r>
          </a:p>
          <a:p>
            <a:endParaRPr lang="en-US" dirty="0"/>
          </a:p>
          <a:p>
            <a:r>
              <a:rPr lang="en-US" dirty="0"/>
              <a:t>Instead of processing an image in the same way as a traditional convolutional neural network, a </a:t>
            </a:r>
            <a:r>
              <a:rPr lang="en-US" dirty="0" err="1"/>
              <a:t>ViT</a:t>
            </a:r>
            <a:r>
              <a:rPr lang="en-US" dirty="0"/>
              <a:t> divides the input image into non-overlapping patches. Each patch is flattened and converted into a one-dimensional token embedding. These token embeddings are then passed through a transformer encoder, where the model learns relationships between different regions of the image.</a:t>
            </a:r>
          </a:p>
          <a:p>
            <a:endParaRPr lang="en-US" dirty="0"/>
          </a:p>
          <a:p>
            <a:r>
              <a:rPr lang="en-US" dirty="0"/>
              <a:t>In this study, ViTB16 was used as the main transformer model for both the supervised and unsupervised approaches. The model was </a:t>
            </a:r>
            <a:r>
              <a:rPr lang="en-US" dirty="0" err="1"/>
              <a:t>initialised</a:t>
            </a:r>
            <a:r>
              <a:rPr lang="en-US" dirty="0"/>
              <a:t> using pretrained </a:t>
            </a:r>
            <a:r>
              <a:rPr lang="en-US" dirty="0" err="1"/>
              <a:t>PyTorch</a:t>
            </a:r>
            <a:r>
              <a:rPr lang="en-US" dirty="0"/>
              <a:t> weights, which allowed it to start from already learned visual representations instead of training completely from scratch.</a:t>
            </a:r>
          </a:p>
          <a:p>
            <a:endParaRPr lang="en-ZA" dirty="0"/>
          </a:p>
        </p:txBody>
      </p:sp>
      <p:sp>
        <p:nvSpPr>
          <p:cNvPr id="4" name="Slide Number Placeholder 3">
            <a:extLst>
              <a:ext uri="{FF2B5EF4-FFF2-40B4-BE49-F238E27FC236}">
                <a16:creationId xmlns:a16="http://schemas.microsoft.com/office/drawing/2014/main" id="{8E19D210-A06B-3A6E-540C-51887E900CF0}"/>
              </a:ext>
            </a:extLst>
          </p:cNvPr>
          <p:cNvSpPr>
            <a:spLocks noGrp="1"/>
          </p:cNvSpPr>
          <p:nvPr>
            <p:ph type="sldNum" sz="quarter" idx="5"/>
          </p:nvPr>
        </p:nvSpPr>
        <p:spPr/>
        <p:txBody>
          <a:bodyPr/>
          <a:lstStyle/>
          <a:p>
            <a:fld id="{4FC15650-CA33-A740-ADD5-EB46FA1DD63F}" type="slidenum">
              <a:rPr lang="en-US" smtClean="0"/>
              <a:t>6</a:t>
            </a:fld>
            <a:endParaRPr lang="en-US"/>
          </a:p>
        </p:txBody>
      </p:sp>
    </p:spTree>
    <p:extLst>
      <p:ext uri="{BB962C8B-B14F-4D97-AF65-F5344CB8AC3E}">
        <p14:creationId xmlns:p14="http://schemas.microsoft.com/office/powerpoint/2010/main" val="390894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8262-3BB3-5E44-2183-733ACB8CB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76267-D78D-8C0E-095E-263C2D7064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68E5F1-9B59-13C9-71DE-5B1C26152D63}"/>
              </a:ext>
            </a:extLst>
          </p:cNvPr>
          <p:cNvSpPr>
            <a:spLocks noGrp="1"/>
          </p:cNvSpPr>
          <p:nvPr>
            <p:ph type="body" idx="1"/>
          </p:nvPr>
        </p:nvSpPr>
        <p:spPr/>
        <p:txBody>
          <a:bodyPr/>
          <a:lstStyle/>
          <a:p>
            <a:r>
              <a:rPr lang="en-US" dirty="0"/>
              <a:t>The unsupervised approach was applied separately to the three McIntosh components: Z, p, and c. For each component, a pretrained ViTB16 model extracted feature embeddings from the sunspot images. These embeddings represent the visual characteristics learned by the model, with similar sunspots positioned closer together in feature space.</a:t>
            </a:r>
          </a:p>
          <a:p>
            <a:endParaRPr lang="en-US" dirty="0"/>
          </a:p>
          <a:p>
            <a:r>
              <a:rPr lang="en-US" dirty="0"/>
              <a:t>The embeddings were then clustered using HDBSCAN, and the resulting cluster assignments were converted into pseudo-labels. These pseudo-labels were used to train the model, after which new feature embeddings were extracted and clustered again.</a:t>
            </a:r>
          </a:p>
          <a:p>
            <a:endParaRPr lang="en-US" dirty="0"/>
          </a:p>
          <a:p>
            <a:r>
              <a:rPr lang="en-US" dirty="0"/>
              <a:t>This iterative process allowed the feature representations and cluster assignments to be progressively refined based on the visual structure of the data, without using the original ground-truth McIntosh labels during training.</a:t>
            </a:r>
          </a:p>
          <a:p>
            <a:endParaRPr lang="en-US" dirty="0"/>
          </a:p>
          <a:p>
            <a:r>
              <a:rPr lang="en-US" dirty="0"/>
              <a:t>The final cluster structure was constrained to the required number of classes for each McIntosh component. The next slide explains how this adjustment was performed.</a:t>
            </a:r>
          </a:p>
        </p:txBody>
      </p:sp>
      <p:sp>
        <p:nvSpPr>
          <p:cNvPr id="4" name="Slide Number Placeholder 3">
            <a:extLst>
              <a:ext uri="{FF2B5EF4-FFF2-40B4-BE49-F238E27FC236}">
                <a16:creationId xmlns:a16="http://schemas.microsoft.com/office/drawing/2014/main" id="{2944B00A-0205-6A0A-2A9E-1DFEBC6ACC79}"/>
              </a:ext>
            </a:extLst>
          </p:cNvPr>
          <p:cNvSpPr>
            <a:spLocks noGrp="1"/>
          </p:cNvSpPr>
          <p:nvPr>
            <p:ph type="sldNum" sz="quarter" idx="5"/>
          </p:nvPr>
        </p:nvSpPr>
        <p:spPr/>
        <p:txBody>
          <a:bodyPr/>
          <a:lstStyle/>
          <a:p>
            <a:fld id="{4FC15650-CA33-A740-ADD5-EB46FA1DD63F}" type="slidenum">
              <a:rPr lang="en-US" smtClean="0"/>
              <a:t>7</a:t>
            </a:fld>
            <a:endParaRPr lang="en-US"/>
          </a:p>
        </p:txBody>
      </p:sp>
    </p:spTree>
    <p:extLst>
      <p:ext uri="{BB962C8B-B14F-4D97-AF65-F5344CB8AC3E}">
        <p14:creationId xmlns:p14="http://schemas.microsoft.com/office/powerpoint/2010/main" val="139402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9015-73E6-863E-57D9-9FE8BB281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8BFDE-10B6-0E1E-256C-3308C4E6B7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A3B422-F4BB-4BD7-33C0-52529F58B91C}"/>
              </a:ext>
            </a:extLst>
          </p:cNvPr>
          <p:cNvSpPr>
            <a:spLocks noGrp="1"/>
          </p:cNvSpPr>
          <p:nvPr>
            <p:ph type="body" idx="1"/>
          </p:nvPr>
        </p:nvSpPr>
        <p:spPr/>
        <p:txBody>
          <a:bodyPr/>
          <a:lstStyle/>
          <a:p>
            <a:r>
              <a:rPr lang="en-US" dirty="0"/>
              <a:t>HDBSCAN was selected because it can identify density-based cluster structures without requiring the number of clusters to be specified in advance. This allowed the algorithm to first discover natural groupings within the learned sunspot feature space.</a:t>
            </a:r>
          </a:p>
          <a:p>
            <a:endParaRPr lang="en-US" dirty="0"/>
          </a:p>
          <a:p>
            <a:r>
              <a:rPr lang="en-US" dirty="0"/>
              <a:t>However, direct comparison with the McIntosh system required a fixed number of final groups. For example, the Z component contains seven classes. If HDBSCAN identified more than seven clusters, the cluster structure was reduced to seven final groups. If fewer than seven clusters were identified, broader clusters were subdivided until seven final groups were obtained.</a:t>
            </a:r>
          </a:p>
          <a:p>
            <a:endParaRPr lang="en-US" dirty="0"/>
          </a:p>
          <a:p>
            <a:r>
              <a:rPr lang="en-US" dirty="0"/>
              <a:t>The same procedure was applied to the p and c components, using six and four final groups, respectively.</a:t>
            </a:r>
          </a:p>
          <a:p>
            <a:endParaRPr lang="en-US" dirty="0"/>
          </a:p>
          <a:p>
            <a:r>
              <a:rPr lang="en-US" dirty="0"/>
              <a:t>Therefore, HDBSCAN first discovered the underlying density-based structure of the data, while the subsequent adjustment ensured that the final pseudo-labels followed the same class-count constraints as the McIntosh system. This allowed a direct comparison between models trained on the clustered dataset and those trained on the original ground-truth dataset.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slides will </a:t>
            </a:r>
            <a:r>
              <a:rPr lang="en-US" dirty="0" err="1"/>
              <a:t>visualise</a:t>
            </a:r>
            <a:r>
              <a:rPr lang="en-US" dirty="0"/>
              <a:t> the clusters produced by the trained unsupervised models for each McIntosh component in feature space, followed by the clustering metrics for each component.</a:t>
            </a:r>
          </a:p>
        </p:txBody>
      </p:sp>
      <p:sp>
        <p:nvSpPr>
          <p:cNvPr id="4" name="Slide Number Placeholder 3">
            <a:extLst>
              <a:ext uri="{FF2B5EF4-FFF2-40B4-BE49-F238E27FC236}">
                <a16:creationId xmlns:a16="http://schemas.microsoft.com/office/drawing/2014/main" id="{4BB58DBC-0A93-E5A8-F446-117B5DA3529D}"/>
              </a:ext>
            </a:extLst>
          </p:cNvPr>
          <p:cNvSpPr>
            <a:spLocks noGrp="1"/>
          </p:cNvSpPr>
          <p:nvPr>
            <p:ph type="sldNum" sz="quarter" idx="5"/>
          </p:nvPr>
        </p:nvSpPr>
        <p:spPr/>
        <p:txBody>
          <a:bodyPr/>
          <a:lstStyle/>
          <a:p>
            <a:fld id="{4FC15650-CA33-A740-ADD5-EB46FA1DD63F}" type="slidenum">
              <a:rPr lang="en-US" smtClean="0"/>
              <a:t>8</a:t>
            </a:fld>
            <a:endParaRPr lang="en-US"/>
          </a:p>
        </p:txBody>
      </p:sp>
    </p:spTree>
    <p:extLst>
      <p:ext uri="{BB962C8B-B14F-4D97-AF65-F5344CB8AC3E}">
        <p14:creationId xmlns:p14="http://schemas.microsoft.com/office/powerpoint/2010/main" val="358926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F9D9E-6125-ABCE-9CB1-BA34B60FF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EB399-7A90-1B47-61ED-64D5AA9116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373CC3-0C46-8B53-0B80-8852BFD85E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t-SNE is used as a visualization technique to project the high-dimensional feature embeddings into a two-dimensional space, allowing the cluster separation and label overlap to be visually inspected.</a:t>
            </a:r>
            <a:endParaRPr lang="en-ZA" dirty="0"/>
          </a:p>
          <a:p>
            <a:endParaRPr lang="en-US" dirty="0"/>
          </a:p>
          <a:p>
            <a:r>
              <a:rPr lang="en-US" dirty="0"/>
              <a:t>The left figure shows the t-SNE cluster results for the Z component on the test set, showing clear separation between classes. The right figure shows the same data points coloured according to the ground-truth labels. This shows that the data points form clear clusters in feature space, but that these clusters do not align directly with the ground-truth class separation. This is also observable in the p component and c component.</a:t>
            </a:r>
          </a:p>
        </p:txBody>
      </p:sp>
      <p:sp>
        <p:nvSpPr>
          <p:cNvPr id="4" name="Slide Number Placeholder 3">
            <a:extLst>
              <a:ext uri="{FF2B5EF4-FFF2-40B4-BE49-F238E27FC236}">
                <a16:creationId xmlns:a16="http://schemas.microsoft.com/office/drawing/2014/main" id="{EFC42BCE-31DF-088B-6F6D-9A4880F2B80E}"/>
              </a:ext>
            </a:extLst>
          </p:cNvPr>
          <p:cNvSpPr>
            <a:spLocks noGrp="1"/>
          </p:cNvSpPr>
          <p:nvPr>
            <p:ph type="sldNum" sz="quarter" idx="5"/>
          </p:nvPr>
        </p:nvSpPr>
        <p:spPr/>
        <p:txBody>
          <a:bodyPr/>
          <a:lstStyle/>
          <a:p>
            <a:fld id="{4FC15650-CA33-A740-ADD5-EB46FA1DD63F}" type="slidenum">
              <a:rPr lang="en-US" smtClean="0"/>
              <a:t>9</a:t>
            </a:fld>
            <a:endParaRPr lang="en-US"/>
          </a:p>
        </p:txBody>
      </p:sp>
    </p:spTree>
    <p:extLst>
      <p:ext uri="{BB962C8B-B14F-4D97-AF65-F5344CB8AC3E}">
        <p14:creationId xmlns:p14="http://schemas.microsoft.com/office/powerpoint/2010/main" val="909144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5DC4A6-D2E3-A6BA-8E03-92D56E775326}"/>
              </a:ext>
            </a:extLst>
          </p:cNvPr>
          <p:cNvPicPr>
            <a:picLocks noChangeAspect="1"/>
          </p:cNvPicPr>
          <p:nvPr userDrawn="1"/>
        </p:nvPicPr>
        <p:blipFill>
          <a:blip r:embed="rId3"/>
          <a:srcRect/>
          <a:stretch/>
        </p:blipFill>
        <p:spPr>
          <a:xfrm>
            <a:off x="0" y="1714"/>
            <a:ext cx="12191998" cy="6854572"/>
          </a:xfrm>
          <a:prstGeom prst="rect">
            <a:avLst/>
          </a:prstGeom>
        </p:spPr>
      </p:pic>
      <p:sp>
        <p:nvSpPr>
          <p:cNvPr id="2" name="Title 1"/>
          <p:cNvSpPr>
            <a:spLocks noGrp="1"/>
          </p:cNvSpPr>
          <p:nvPr>
            <p:ph type="ctrTitle" hasCustomPrompt="1"/>
          </p:nvPr>
        </p:nvSpPr>
        <p:spPr>
          <a:xfrm>
            <a:off x="4212388" y="611374"/>
            <a:ext cx="7431464" cy="917592"/>
          </a:xfrm>
        </p:spPr>
        <p:txBody>
          <a:bodyPr anchor="b">
            <a:noAutofit/>
          </a:bodyPr>
          <a:lstStyle>
            <a:lvl1pPr algn="l">
              <a:defRPr sz="32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4212388" y="1622878"/>
            <a:ext cx="7431464" cy="819133"/>
          </a:xfrm>
        </p:spPr>
        <p:txBody>
          <a:bodyPr>
            <a:normAutofit/>
          </a:bodyPr>
          <a:lstStyle>
            <a:lvl1pPr marL="0" indent="0" algn="l">
              <a:buNone/>
              <a:defRPr sz="2400" b="0" i="1">
                <a:solidFill>
                  <a:srgbClr val="00889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5DC4A6-D2E3-A6BA-8E03-92D56E775326}"/>
              </a:ext>
            </a:extLst>
          </p:cNvPr>
          <p:cNvPicPr>
            <a:picLocks noChangeAspect="1"/>
          </p:cNvPicPr>
          <p:nvPr userDrawn="1"/>
        </p:nvPicPr>
        <p:blipFill>
          <a:blip r:embed="rId3"/>
          <a:srcRect/>
          <a:stretch/>
        </p:blipFill>
        <p:spPr>
          <a:xfrm>
            <a:off x="0" y="1714"/>
            <a:ext cx="12191998" cy="6854572"/>
          </a:xfrm>
          <a:prstGeom prst="rect">
            <a:avLst/>
          </a:prstGeom>
        </p:spPr>
      </p:pic>
      <p:sp>
        <p:nvSpPr>
          <p:cNvPr id="2" name="Title 1"/>
          <p:cNvSpPr>
            <a:spLocks noGrp="1"/>
          </p:cNvSpPr>
          <p:nvPr>
            <p:ph type="ctrTitle" hasCustomPrompt="1"/>
          </p:nvPr>
        </p:nvSpPr>
        <p:spPr>
          <a:xfrm>
            <a:off x="4212388" y="611374"/>
            <a:ext cx="7431464" cy="917592"/>
          </a:xfrm>
        </p:spPr>
        <p:txBody>
          <a:bodyPr anchor="b">
            <a:noAutofit/>
          </a:bodyPr>
          <a:lstStyle>
            <a:lvl1pPr algn="l">
              <a:defRPr sz="32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4212388" y="1622878"/>
            <a:ext cx="7431464" cy="819133"/>
          </a:xfrm>
        </p:spPr>
        <p:txBody>
          <a:bodyPr>
            <a:normAutofit/>
          </a:bodyPr>
          <a:lstStyle>
            <a:lvl1pPr marL="0" indent="0" algn="l">
              <a:buNone/>
              <a:defRPr sz="2400" b="0" i="1">
                <a:solidFill>
                  <a:srgbClr val="00889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11487121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06" y="365127"/>
            <a:ext cx="11278389" cy="898066"/>
          </a:xfrm>
        </p:spPr>
        <p:txBody>
          <a:bodyPr anchor="t">
            <a:normAutofit/>
          </a:bodyPr>
          <a:lstStyle>
            <a:lvl1pPr>
              <a:defRPr sz="3000" b="1" i="0">
                <a:solidFill>
                  <a:srgbClr val="6C3D9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56806" y="1460981"/>
            <a:ext cx="11278389" cy="451561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89438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5571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473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512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2428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539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8861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06" y="365127"/>
            <a:ext cx="11278389" cy="898066"/>
          </a:xfrm>
        </p:spPr>
        <p:txBody>
          <a:bodyPr anchor="t">
            <a:normAutofit/>
          </a:bodyPr>
          <a:lstStyle>
            <a:lvl1pPr>
              <a:defRPr sz="3000" b="1" i="0">
                <a:solidFill>
                  <a:srgbClr val="6C3D9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56806" y="1460981"/>
            <a:ext cx="11278389" cy="451561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6921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282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20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and blue background&#10;&#10;Description automatically generated with medium confidence">
            <a:extLst>
              <a:ext uri="{FF2B5EF4-FFF2-40B4-BE49-F238E27FC236}">
                <a16:creationId xmlns:a16="http://schemas.microsoft.com/office/drawing/2014/main" id="{42B42A02-A6ED-8777-CAE2-050C5F6EA1D1}"/>
              </a:ext>
            </a:extLst>
          </p:cNvPr>
          <p:cNvPicPr>
            <a:picLocks noChangeAspect="1"/>
          </p:cNvPicPr>
          <p:nvPr userDrawn="1"/>
        </p:nvPicPr>
        <p:blipFill>
          <a:blip r:embed="rId13"/>
          <a:stretch>
            <a:fillRect/>
          </a:stretch>
        </p:blipFill>
        <p:spPr>
          <a:xfrm>
            <a:off x="0" y="1713"/>
            <a:ext cx="12192000" cy="6854573"/>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2210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B42A02-A6ED-8777-CAE2-050C5F6EA1D1}"/>
              </a:ext>
            </a:extLst>
          </p:cNvPr>
          <p:cNvPicPr>
            <a:picLocks noChangeAspect="1"/>
          </p:cNvPicPr>
          <p:nvPr userDrawn="1"/>
        </p:nvPicPr>
        <p:blipFill>
          <a:blip r:embed="rId13"/>
          <a:srcRect/>
          <a:stretch/>
        </p:blipFill>
        <p:spPr>
          <a:xfrm>
            <a:off x="0" y="1713"/>
            <a:ext cx="12192000" cy="6854572"/>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619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4360" y="171789"/>
            <a:ext cx="8410471" cy="1425813"/>
          </a:xfrm>
        </p:spPr>
        <p:txBody>
          <a:bodyPr/>
          <a:lstStyle/>
          <a:p>
            <a:pPr algn="ctr">
              <a:lnSpc>
                <a:spcPct val="92000"/>
              </a:lnSpc>
              <a:spcAft>
                <a:spcPts val="500"/>
              </a:spcAft>
            </a:pPr>
            <a:r>
              <a:rPr lang="en-US" dirty="0">
                <a:solidFill>
                  <a:srgbClr val="FFFFFF"/>
                </a:solidFill>
                <a:latin typeface="Arial"/>
              </a:rPr>
              <a:t>An unsupervised deep learning approach to McIntosh sunspot classification</a:t>
            </a:r>
          </a:p>
        </p:txBody>
      </p:sp>
      <p:sp>
        <p:nvSpPr>
          <p:cNvPr id="3" name="Subtitle 2"/>
          <p:cNvSpPr>
            <a:spLocks noGrp="1"/>
          </p:cNvSpPr>
          <p:nvPr>
            <p:ph type="subTitle" idx="1"/>
          </p:nvPr>
        </p:nvSpPr>
        <p:spPr>
          <a:xfrm>
            <a:off x="223830" y="2613694"/>
            <a:ext cx="6094070" cy="819133"/>
          </a:xfrm>
        </p:spPr>
        <p:txBody>
          <a:bodyPr>
            <a:normAutofit fontScale="92500" lnSpcReduction="10000"/>
          </a:bodyPr>
          <a:lstStyle/>
          <a:p>
            <a:pPr lvl="0">
              <a:lnSpc>
                <a:spcPct val="92000"/>
              </a:lnSpc>
              <a:spcBef>
                <a:spcPts val="0"/>
              </a:spcBef>
              <a:spcAft>
                <a:spcPts val="500"/>
              </a:spcAf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Presenter: Bernard Swanepoel¹</a:t>
            </a:r>
          </a:p>
          <a:p>
            <a:pPr lvl="0">
              <a:lnSpc>
                <a:spcPct val="92000"/>
              </a:lnSpc>
              <a:spcBef>
                <a:spcPts val="0"/>
              </a:spcBef>
              <a:spcAft>
                <a:spcPts val="500"/>
              </a:spcAf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Co-authors: Gunther Drevin¹, Heystek Grobler¹</a:t>
            </a:r>
            <a:r>
              <a:rPr lang="en-US" sz="1800" dirty="0">
                <a:solidFill>
                  <a:srgbClr val="FFFFFF"/>
                </a:solidFill>
                <a:latin typeface="Arial"/>
                <a:ea typeface="+mn-ea"/>
                <a:cs typeface="+mn-cs"/>
              </a:rPr>
              <a:t> </a:t>
            </a:r>
            <a:r>
              <a:rPr lang="en-US" sz="1800" dirty="0">
                <a:solidFill>
                  <a:srgbClr val="FFFFFF"/>
                </a:solidFill>
                <a:latin typeface="Arial"/>
              </a:rPr>
              <a:t>²</a:t>
            </a:r>
            <a:r>
              <a:rPr kumimoji="0" lang="en-US" sz="1800" b="0" i="1" u="none" strike="noStrike" kern="1200" cap="none" spc="0" normalizeH="0" baseline="0" noProof="0" dirty="0">
                <a:ln>
                  <a:noFill/>
                </a:ln>
                <a:solidFill>
                  <a:srgbClr val="FFFFFF"/>
                </a:solidFill>
                <a:effectLst/>
                <a:uLnTx/>
                <a:uFillTx/>
                <a:latin typeface="Arial"/>
                <a:ea typeface="+mn-ea"/>
                <a:cs typeface="+mn-cs"/>
              </a:rPr>
              <a:t>, Roelf du Toit Strauss², Petrus Johannes Steyn², </a:t>
            </a:r>
            <a:r>
              <a:rPr kumimoji="0" lang="en-US" sz="1800" b="0" i="1" u="none" strike="noStrike" kern="1200" cap="none" spc="0" normalizeH="0" baseline="0" noProof="0" dirty="0" err="1">
                <a:ln>
                  <a:noFill/>
                </a:ln>
                <a:solidFill>
                  <a:srgbClr val="FFFFFF"/>
                </a:solidFill>
                <a:effectLst/>
                <a:uLnTx/>
                <a:uFillTx/>
                <a:latin typeface="Arial"/>
                <a:ea typeface="+mn-ea"/>
                <a:cs typeface="+mn-cs"/>
              </a:rPr>
              <a:t>Calmay</a:t>
            </a:r>
            <a:r>
              <a:rPr kumimoji="0" lang="en-US" sz="1800" b="0" i="1" u="none" strike="noStrike" kern="1200" cap="none" spc="0" normalizeH="0" baseline="0" noProof="0" dirty="0">
                <a:ln>
                  <a:noFill/>
                </a:ln>
                <a:solidFill>
                  <a:srgbClr val="FFFFFF"/>
                </a:solidFill>
                <a:effectLst/>
                <a:uLnTx/>
                <a:uFillTx/>
                <a:latin typeface="Arial"/>
                <a:ea typeface="+mn-ea"/>
                <a:cs typeface="+mn-cs"/>
              </a:rPr>
              <a:t> Lee²</a:t>
            </a:r>
          </a:p>
        </p:txBody>
      </p:sp>
      <p:sp>
        <p:nvSpPr>
          <p:cNvPr id="8" name="TextBox 7"/>
          <p:cNvSpPr txBox="1"/>
          <p:nvPr/>
        </p:nvSpPr>
        <p:spPr>
          <a:xfrm>
            <a:off x="223829" y="3429000"/>
            <a:ext cx="3710367" cy="2961323"/>
          </a:xfrm>
          <a:prstGeom prst="rect">
            <a:avLst/>
          </a:prstGeom>
          <a:noFill/>
        </p:spPr>
        <p:txBody>
          <a:bodyPr wrap="square" rtlCol="0">
            <a:spAutoFit/>
          </a:bodyPr>
          <a:lstStyle/>
          <a:p>
            <a:pPr marL="0" marR="0" lvl="0" indent="0" algn="l" defTabSz="914400" rtl="0" eaLnBrk="1" fontAlgn="auto" latinLnBrk="0" hangingPunct="1">
              <a:lnSpc>
                <a:spcPct val="92000"/>
              </a:lnSpc>
              <a:spcBef>
                <a:spcPts val="0"/>
              </a:spcBef>
              <a:spcAft>
                <a:spcPts val="50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¹ School of Computer Science and Information Systems, North-West University,</a:t>
            </a:r>
          </a:p>
          <a:p>
            <a:pPr marL="0" marR="0" lvl="0" indent="0" algn="l" defTabSz="914400" rtl="0" eaLnBrk="1" fontAlgn="auto" latinLnBrk="0" hangingPunct="1">
              <a:lnSpc>
                <a:spcPct val="92000"/>
              </a:lnSpc>
              <a:spcBef>
                <a:spcPts val="0"/>
              </a:spcBef>
              <a:spcAft>
                <a:spcPts val="50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Potchefstroom Campus, Potchefstroom, 2520, North West, South Africa</a:t>
            </a:r>
          </a:p>
          <a:p>
            <a:pPr marL="0" marR="0" lvl="0" indent="0" algn="l" defTabSz="914400" rtl="0" eaLnBrk="1" fontAlgn="auto" latinLnBrk="0" hangingPunct="1">
              <a:lnSpc>
                <a:spcPct val="92000"/>
              </a:lnSpc>
              <a:spcBef>
                <a:spcPts val="0"/>
              </a:spcBef>
              <a:spcAft>
                <a:spcPts val="50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a:ea typeface="+mn-ea"/>
              <a:cs typeface="+mn-cs"/>
            </a:endParaRPr>
          </a:p>
          <a:p>
            <a:pPr lvl="0">
              <a:lnSpc>
                <a:spcPct val="92000"/>
              </a:lnSpc>
              <a:spcAft>
                <a:spcPts val="500"/>
              </a:spcAf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² </a:t>
            </a:r>
            <a:r>
              <a:rPr lang="en-US" sz="1500" dirty="0">
                <a:solidFill>
                  <a:srgbClr val="FFFFFF"/>
                </a:solidFill>
                <a:latin typeface="Arial"/>
              </a:rPr>
              <a:t>Centre for Space Research</a:t>
            </a:r>
            <a:r>
              <a:rPr kumimoji="0" lang="en-US" sz="1500" b="0" i="0" u="none" strike="noStrike" kern="1200" cap="none" spc="0" normalizeH="0" baseline="0" noProof="0" dirty="0">
                <a:ln>
                  <a:noFill/>
                </a:ln>
                <a:solidFill>
                  <a:srgbClr val="FFFFFF"/>
                </a:solidFill>
                <a:effectLst/>
                <a:uLnTx/>
                <a:uFillTx/>
                <a:latin typeface="Arial"/>
                <a:ea typeface="+mn-ea"/>
                <a:cs typeface="+mn-cs"/>
              </a:rPr>
              <a:t>, North-West University, Potchefstroom Campus, Potchefstroom, 2520,</a:t>
            </a:r>
          </a:p>
          <a:p>
            <a:pPr marL="0" marR="0" lvl="0" indent="0" algn="l" defTabSz="914400" rtl="0" eaLnBrk="1" fontAlgn="auto" latinLnBrk="0" hangingPunct="1">
              <a:lnSpc>
                <a:spcPct val="92000"/>
              </a:lnSpc>
              <a:spcBef>
                <a:spcPts val="0"/>
              </a:spcBef>
              <a:spcAft>
                <a:spcPts val="50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North West, South Africa</a:t>
            </a:r>
          </a:p>
          <a:p>
            <a:pPr marL="0" marR="0" lvl="0" indent="0" algn="l" defTabSz="914400" rtl="0" eaLnBrk="1" fontAlgn="auto" latinLnBrk="0" hangingPunct="1">
              <a:lnSpc>
                <a:spcPct val="92000"/>
              </a:lnSpc>
              <a:spcBef>
                <a:spcPts val="0"/>
              </a:spcBef>
              <a:spcAft>
                <a:spcPts val="50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E-mail: BernardSwanepoel1510@gmail.com</a:t>
            </a:r>
          </a:p>
        </p:txBody>
      </p:sp>
      <p:sp>
        <p:nvSpPr>
          <p:cNvPr id="5" name="TextBox 4">
            <a:extLst>
              <a:ext uri="{FF2B5EF4-FFF2-40B4-BE49-F238E27FC236}">
                <a16:creationId xmlns:a16="http://schemas.microsoft.com/office/drawing/2014/main" id="{373A8424-CCDC-A4CC-794A-455D57B2EF06}"/>
              </a:ext>
            </a:extLst>
          </p:cNvPr>
          <p:cNvSpPr txBox="1"/>
          <p:nvPr/>
        </p:nvSpPr>
        <p:spPr>
          <a:xfrm>
            <a:off x="223829" y="6425048"/>
            <a:ext cx="6094070" cy="347146"/>
          </a:xfrm>
          <a:prstGeom prst="rect">
            <a:avLst/>
          </a:prstGeom>
          <a:noFill/>
        </p:spPr>
        <p:txBody>
          <a:bodyPr wrap="square">
            <a:spAutoFit/>
          </a:bodyPr>
          <a:lstStyle/>
          <a:p>
            <a:pPr algn="l">
              <a:lnSpc>
                <a:spcPct val="92000"/>
              </a:lnSpc>
              <a:spcAft>
                <a:spcPts val="500"/>
              </a:spcAft>
            </a:pPr>
            <a:r>
              <a:rPr lang="en-US" sz="1800" b="1" i="0" dirty="0">
                <a:solidFill>
                  <a:srgbClr val="FFFFFF"/>
                </a:solidFill>
                <a:latin typeface="Arial"/>
              </a:rPr>
              <a:t>SAIP 2026</a:t>
            </a:r>
          </a:p>
        </p:txBody>
      </p:sp>
    </p:spTree>
    <p:custDataLst>
      <p:tags r:id="rId1"/>
    </p:custDataLst>
    <p:extLst>
      <p:ext uri="{BB962C8B-B14F-4D97-AF65-F5344CB8AC3E}">
        <p14:creationId xmlns:p14="http://schemas.microsoft.com/office/powerpoint/2010/main" val="175377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F983-6476-3D16-A51D-AF467E0CD0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5DA230-9A75-5875-B6AB-3CB6C778D44B}"/>
              </a:ext>
            </a:extLst>
          </p:cNvPr>
          <p:cNvSpPr>
            <a:spLocks noGrp="1"/>
          </p:cNvSpPr>
          <p:nvPr>
            <p:ph type="title"/>
          </p:nvPr>
        </p:nvSpPr>
        <p:spPr/>
        <p:txBody>
          <a:bodyPr/>
          <a:lstStyle/>
          <a:p>
            <a:pPr algn="l"/>
            <a:r>
              <a:rPr lang="en-ZA" sz="2800" dirty="0"/>
              <a:t>p component clustering results</a:t>
            </a:r>
            <a:endParaRPr lang="en-ZA" dirty="0"/>
          </a:p>
        </p:txBody>
      </p:sp>
      <p:sp>
        <p:nvSpPr>
          <p:cNvPr id="7" name="TextBox 6">
            <a:extLst>
              <a:ext uri="{FF2B5EF4-FFF2-40B4-BE49-F238E27FC236}">
                <a16:creationId xmlns:a16="http://schemas.microsoft.com/office/drawing/2014/main" id="{CF20B3D2-970A-3770-00EF-A4A0BCD0059A}"/>
              </a:ext>
            </a:extLst>
          </p:cNvPr>
          <p:cNvSpPr txBox="1"/>
          <p:nvPr/>
        </p:nvSpPr>
        <p:spPr>
          <a:xfrm>
            <a:off x="399656" y="5879306"/>
            <a:ext cx="10698480" cy="480131"/>
          </a:xfrm>
          <a:prstGeom prst="rect">
            <a:avLst/>
          </a:prstGeom>
          <a:noFill/>
        </p:spPr>
        <p:txBody>
          <a:bodyPr wrap="square" lIns="73152" rIns="73152" anchor="t">
            <a:spAutoFit/>
          </a:bodyPr>
          <a:lstStyle/>
          <a:p>
            <a:pPr algn="l">
              <a:lnSpc>
                <a:spcPct val="90000"/>
              </a:lnSpc>
              <a:spcAft>
                <a:spcPts val="500"/>
              </a:spcAft>
            </a:pPr>
            <a:r>
              <a:rPr sz="1400" b="0" i="0" dirty="0">
                <a:solidFill>
                  <a:srgbClr val="2D2D2D"/>
                </a:solidFill>
                <a:latin typeface="Arial"/>
              </a:rPr>
              <a:t>Figure </a:t>
            </a:r>
            <a:r>
              <a:rPr lang="en-US" sz="1400" dirty="0">
                <a:solidFill>
                  <a:srgbClr val="2D2D2D"/>
                </a:solidFill>
                <a:latin typeface="Arial"/>
              </a:rPr>
              <a:t>4</a:t>
            </a:r>
            <a:r>
              <a:rPr lang="en-US" sz="1400" b="0" i="0" dirty="0">
                <a:solidFill>
                  <a:srgbClr val="2D2D2D"/>
                </a:solidFill>
                <a:latin typeface="Arial"/>
              </a:rPr>
              <a:t>:</a:t>
            </a:r>
            <a:r>
              <a:rPr sz="1400" b="0" i="0" dirty="0">
                <a:solidFill>
                  <a:srgbClr val="2D2D2D"/>
                </a:solidFill>
                <a:latin typeface="Arial"/>
              </a:rPr>
              <a:t> The left figure shows the unsupervised clustering results for the </a:t>
            </a:r>
            <a:r>
              <a:rPr lang="en-US" sz="1400" dirty="0">
                <a:solidFill>
                  <a:srgbClr val="2D2D2D"/>
                </a:solidFill>
                <a:latin typeface="Arial"/>
              </a:rPr>
              <a:t>p</a:t>
            </a:r>
            <a:r>
              <a:rPr sz="1400" b="0" i="0" dirty="0">
                <a:solidFill>
                  <a:srgbClr val="2D2D2D"/>
                </a:solidFill>
                <a:latin typeface="Arial"/>
              </a:rPr>
              <a:t> component, while the right figure shows the clusters coloured by ground-truth labels.</a:t>
            </a:r>
          </a:p>
        </p:txBody>
      </p:sp>
      <p:pic>
        <p:nvPicPr>
          <p:cNvPr id="10" name="Content Placeholder 9" descr="fig3.png">
            <a:extLst>
              <a:ext uri="{FF2B5EF4-FFF2-40B4-BE49-F238E27FC236}">
                <a16:creationId xmlns:a16="http://schemas.microsoft.com/office/drawing/2014/main" id="{A9C35C7F-E83B-67AF-2443-81441923A34C}"/>
              </a:ext>
            </a:extLst>
          </p:cNvPr>
          <p:cNvPicPr>
            <a:picLocks noGrp="1" noChangeAspect="1"/>
          </p:cNvPicPr>
          <p:nvPr>
            <p:ph idx="1"/>
          </p:nvPr>
        </p:nvPicPr>
        <p:blipFill>
          <a:blip r:embed="rId3"/>
          <a:stretch>
            <a:fillRect/>
          </a:stretch>
        </p:blipFill>
        <p:spPr>
          <a:xfrm>
            <a:off x="457200" y="1637595"/>
            <a:ext cx="11277600" cy="4162248"/>
          </a:xfrm>
          <a:prstGeom prst="rect">
            <a:avLst/>
          </a:prstGeom>
        </p:spPr>
      </p:pic>
    </p:spTree>
    <p:extLst>
      <p:ext uri="{BB962C8B-B14F-4D97-AF65-F5344CB8AC3E}">
        <p14:creationId xmlns:p14="http://schemas.microsoft.com/office/powerpoint/2010/main" val="355155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73409-3D8C-FAF8-0589-A9AE020DB7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53B0D0-9286-3844-7301-85E2D1F97C67}"/>
              </a:ext>
            </a:extLst>
          </p:cNvPr>
          <p:cNvSpPr>
            <a:spLocks noGrp="1"/>
          </p:cNvSpPr>
          <p:nvPr>
            <p:ph type="title"/>
          </p:nvPr>
        </p:nvSpPr>
        <p:spPr/>
        <p:txBody>
          <a:bodyPr/>
          <a:lstStyle/>
          <a:p>
            <a:pPr algn="l"/>
            <a:r>
              <a:rPr lang="en-ZA" sz="2800" dirty="0"/>
              <a:t>c component clustering results</a:t>
            </a:r>
            <a:endParaRPr lang="en-ZA" dirty="0"/>
          </a:p>
        </p:txBody>
      </p:sp>
      <p:sp>
        <p:nvSpPr>
          <p:cNvPr id="7" name="TextBox 6">
            <a:extLst>
              <a:ext uri="{FF2B5EF4-FFF2-40B4-BE49-F238E27FC236}">
                <a16:creationId xmlns:a16="http://schemas.microsoft.com/office/drawing/2014/main" id="{F0BA3F52-3F17-F916-9E5B-56C0C5FA954C}"/>
              </a:ext>
            </a:extLst>
          </p:cNvPr>
          <p:cNvSpPr txBox="1"/>
          <p:nvPr/>
        </p:nvSpPr>
        <p:spPr>
          <a:xfrm>
            <a:off x="399656" y="5879306"/>
            <a:ext cx="10698480" cy="480131"/>
          </a:xfrm>
          <a:prstGeom prst="rect">
            <a:avLst/>
          </a:prstGeom>
          <a:noFill/>
        </p:spPr>
        <p:txBody>
          <a:bodyPr wrap="square" lIns="73152" rIns="73152" anchor="t">
            <a:spAutoFit/>
          </a:bodyPr>
          <a:lstStyle/>
          <a:p>
            <a:pPr>
              <a:lnSpc>
                <a:spcPct val="90000"/>
              </a:lnSpc>
              <a:spcAft>
                <a:spcPts val="500"/>
              </a:spcAft>
            </a:pPr>
            <a:r>
              <a:rPr lang="en-US" sz="1400" dirty="0">
                <a:solidFill>
                  <a:srgbClr val="2D2D2D"/>
                </a:solidFill>
                <a:latin typeface="Arial"/>
              </a:rPr>
              <a:t>Figure 5: The left figure shows the unsupervised clustering results for the c component, while the right figure shows the clusters coloured by ground-truth labels.</a:t>
            </a:r>
          </a:p>
        </p:txBody>
      </p:sp>
      <p:pic>
        <p:nvPicPr>
          <p:cNvPr id="10" name="Content Placeholder 9" descr="fig4.png">
            <a:extLst>
              <a:ext uri="{FF2B5EF4-FFF2-40B4-BE49-F238E27FC236}">
                <a16:creationId xmlns:a16="http://schemas.microsoft.com/office/drawing/2014/main" id="{6FC5EB30-2266-75A9-5449-72F75E874B2D}"/>
              </a:ext>
            </a:extLst>
          </p:cNvPr>
          <p:cNvPicPr>
            <a:picLocks noGrp="1" noChangeAspect="1"/>
          </p:cNvPicPr>
          <p:nvPr>
            <p:ph idx="1"/>
          </p:nvPr>
        </p:nvPicPr>
        <p:blipFill>
          <a:blip r:embed="rId3"/>
          <a:stretch>
            <a:fillRect/>
          </a:stretch>
        </p:blipFill>
        <p:spPr>
          <a:xfrm>
            <a:off x="457200" y="1579463"/>
            <a:ext cx="11277600" cy="4278512"/>
          </a:xfrm>
          <a:prstGeom prst="rect">
            <a:avLst/>
          </a:prstGeom>
        </p:spPr>
      </p:pic>
    </p:spTree>
    <p:extLst>
      <p:ext uri="{BB962C8B-B14F-4D97-AF65-F5344CB8AC3E}">
        <p14:creationId xmlns:p14="http://schemas.microsoft.com/office/powerpoint/2010/main" val="373247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48B9F-5910-FA9C-D6A9-CC3CB380D2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186669-FF38-15FF-D21D-690C8960EB8B}"/>
              </a:ext>
            </a:extLst>
          </p:cNvPr>
          <p:cNvSpPr>
            <a:spLocks noGrp="1"/>
          </p:cNvSpPr>
          <p:nvPr>
            <p:ph type="title"/>
          </p:nvPr>
        </p:nvSpPr>
        <p:spPr/>
        <p:txBody>
          <a:bodyPr/>
          <a:lstStyle/>
          <a:p>
            <a:pPr algn="l"/>
            <a:r>
              <a:rPr lang="en-ZA" sz="2800" dirty="0"/>
              <a:t>Analysis of clustering results</a:t>
            </a:r>
            <a:endParaRPr lang="en-ZA" dirty="0"/>
          </a:p>
        </p:txBody>
      </p:sp>
      <p:sp>
        <p:nvSpPr>
          <p:cNvPr id="3" name="Content Placeholder 2">
            <a:extLst>
              <a:ext uri="{FF2B5EF4-FFF2-40B4-BE49-F238E27FC236}">
                <a16:creationId xmlns:a16="http://schemas.microsoft.com/office/drawing/2014/main" id="{10F91871-3134-BD67-3E81-EEC2A7925A4A}"/>
              </a:ext>
            </a:extLst>
          </p:cNvPr>
          <p:cNvSpPr>
            <a:spLocks noGrp="1"/>
          </p:cNvSpPr>
          <p:nvPr>
            <p:ph idx="1"/>
          </p:nvPr>
        </p:nvSpPr>
        <p:spPr>
          <a:xfrm>
            <a:off x="456806" y="1003781"/>
            <a:ext cx="11278389" cy="4515613"/>
          </a:xfrm>
        </p:spPr>
        <p:txBody>
          <a:bodyPr/>
          <a:lstStyle/>
          <a:p>
            <a:pPr marL="0" indent="0" algn="l">
              <a:buNone/>
            </a:pPr>
            <a:r>
              <a:rPr lang="en-US" dirty="0">
                <a:solidFill>
                  <a:srgbClr val="2D2D2D"/>
                </a:solidFill>
                <a:latin typeface="Arial"/>
              </a:rPr>
              <a:t>The clustering results indicate good internal clustering quality across all three McIntosh components. The high Silhouette and </a:t>
            </a:r>
            <a:r>
              <a:rPr lang="en-US" dirty="0" err="1">
                <a:solidFill>
                  <a:srgbClr val="2D2D2D"/>
                </a:solidFill>
                <a:latin typeface="Arial"/>
              </a:rPr>
              <a:t>Calinski</a:t>
            </a:r>
            <a:r>
              <a:rPr lang="en-US" dirty="0">
                <a:solidFill>
                  <a:srgbClr val="2D2D2D"/>
                </a:solidFill>
                <a:latin typeface="Arial"/>
              </a:rPr>
              <a:t>–</a:t>
            </a:r>
            <a:r>
              <a:rPr lang="en-US" dirty="0" err="1">
                <a:solidFill>
                  <a:srgbClr val="2D2D2D"/>
                </a:solidFill>
                <a:latin typeface="Arial"/>
              </a:rPr>
              <a:t>Harabasz</a:t>
            </a:r>
            <a:r>
              <a:rPr lang="en-US" dirty="0">
                <a:solidFill>
                  <a:srgbClr val="2D2D2D"/>
                </a:solidFill>
                <a:latin typeface="Arial"/>
              </a:rPr>
              <a:t> scores, together with the low Davies–Bouldin values, suggest that the clusters were compact and well separated in feature space. The clustering metrics per McIntosh subclassification are summarised in Table 1.</a:t>
            </a:r>
          </a:p>
          <a:p>
            <a:pPr algn="l"/>
            <a:endParaRPr lang="en-US" dirty="0"/>
          </a:p>
        </p:txBody>
      </p:sp>
      <p:graphicFrame>
        <p:nvGraphicFramePr>
          <p:cNvPr id="6" name="Table 5">
            <a:extLst>
              <a:ext uri="{FF2B5EF4-FFF2-40B4-BE49-F238E27FC236}">
                <a16:creationId xmlns:a16="http://schemas.microsoft.com/office/drawing/2014/main" id="{4F211183-2F06-1621-D84C-408DD9685069}"/>
              </a:ext>
            </a:extLst>
          </p:cNvPr>
          <p:cNvGraphicFramePr>
            <a:graphicFrameLocks noGrp="1"/>
          </p:cNvGraphicFramePr>
          <p:nvPr>
            <p:extLst>
              <p:ext uri="{D42A27DB-BD31-4B8C-83A1-F6EECF244321}">
                <p14:modId xmlns:p14="http://schemas.microsoft.com/office/powerpoint/2010/main" val="58073542"/>
              </p:ext>
            </p:extLst>
          </p:nvPr>
        </p:nvGraphicFramePr>
        <p:xfrm>
          <a:off x="3867148" y="3903061"/>
          <a:ext cx="4160517" cy="1700022"/>
        </p:xfrm>
        <a:graphic>
          <a:graphicData uri="http://schemas.openxmlformats.org/drawingml/2006/table">
            <a:tbl>
              <a:tblPr firstRow="1" bandRow="1">
                <a:tableStyleId>{5C22544A-7EE6-4342-B048-85BDC9FD1C3A}</a:tableStyleId>
              </a:tblPr>
              <a:tblGrid>
                <a:gridCol w="1007283">
                  <a:extLst>
                    <a:ext uri="{9D8B030D-6E8A-4147-A177-3AD203B41FA5}">
                      <a16:colId xmlns:a16="http://schemas.microsoft.com/office/drawing/2014/main" val="20000"/>
                    </a:ext>
                  </a:extLst>
                </a:gridCol>
                <a:gridCol w="875898">
                  <a:extLst>
                    <a:ext uri="{9D8B030D-6E8A-4147-A177-3AD203B41FA5}">
                      <a16:colId xmlns:a16="http://schemas.microsoft.com/office/drawing/2014/main" val="20001"/>
                    </a:ext>
                  </a:extLst>
                </a:gridCol>
                <a:gridCol w="1182463">
                  <a:extLst>
                    <a:ext uri="{9D8B030D-6E8A-4147-A177-3AD203B41FA5}">
                      <a16:colId xmlns:a16="http://schemas.microsoft.com/office/drawing/2014/main" val="20002"/>
                    </a:ext>
                  </a:extLst>
                </a:gridCol>
                <a:gridCol w="1094873">
                  <a:extLst>
                    <a:ext uri="{9D8B030D-6E8A-4147-A177-3AD203B41FA5}">
                      <a16:colId xmlns:a16="http://schemas.microsoft.com/office/drawing/2014/main" val="20003"/>
                    </a:ext>
                  </a:extLst>
                </a:gridCol>
              </a:tblGrid>
              <a:tr h="400050">
                <a:tc>
                  <a:txBody>
                    <a:bodyPr/>
                    <a:lstStyle/>
                    <a:p>
                      <a:pPr algn="l"/>
                      <a:r>
                        <a:rPr sz="1400" b="1" dirty="0">
                          <a:solidFill>
                            <a:srgbClr val="FFFFFF"/>
                          </a:solidFill>
                          <a:latin typeface="Arial"/>
                        </a:rPr>
                        <a:t>Classification</a:t>
                      </a:r>
                    </a:p>
                  </a:txBody>
                  <a:tcPr marL="45720" marR="45720" marT="36576" marB="36576">
                    <a:solidFill>
                      <a:srgbClr val="5C3A92"/>
                    </a:solidFill>
                  </a:tcPr>
                </a:tc>
                <a:tc>
                  <a:txBody>
                    <a:bodyPr/>
                    <a:lstStyle/>
                    <a:p>
                      <a:pPr algn="ctr"/>
                      <a:r>
                        <a:rPr sz="1400" b="1" dirty="0">
                          <a:solidFill>
                            <a:srgbClr val="FFFFFF"/>
                          </a:solidFill>
                          <a:latin typeface="Arial"/>
                        </a:rPr>
                        <a:t>Silhouette</a:t>
                      </a:r>
                    </a:p>
                  </a:txBody>
                  <a:tcPr marL="45720" marR="45720" marT="36576" marB="36576">
                    <a:solidFill>
                      <a:srgbClr val="5C3A92"/>
                    </a:solidFill>
                  </a:tcPr>
                </a:tc>
                <a:tc>
                  <a:txBody>
                    <a:bodyPr/>
                    <a:lstStyle/>
                    <a:p>
                      <a:pPr algn="ctr"/>
                      <a:r>
                        <a:rPr sz="1400" b="1">
                          <a:solidFill>
                            <a:srgbClr val="FFFFFF"/>
                          </a:solidFill>
                          <a:latin typeface="Arial"/>
                        </a:rPr>
                        <a:t>Calinski–Harabasz</a:t>
                      </a:r>
                    </a:p>
                  </a:txBody>
                  <a:tcPr marL="45720" marR="45720" marT="36576" marB="36576">
                    <a:solidFill>
                      <a:srgbClr val="5C3A92"/>
                    </a:solidFill>
                  </a:tcPr>
                </a:tc>
                <a:tc>
                  <a:txBody>
                    <a:bodyPr/>
                    <a:lstStyle/>
                    <a:p>
                      <a:pPr algn="ctr"/>
                      <a:r>
                        <a:rPr sz="1400" b="1" dirty="0">
                          <a:solidFill>
                            <a:srgbClr val="FFFFFF"/>
                          </a:solidFill>
                          <a:latin typeface="Arial"/>
                        </a:rPr>
                        <a:t>Davies–Bouldin</a:t>
                      </a:r>
                    </a:p>
                  </a:txBody>
                  <a:tcPr marL="45720" marR="45720" marT="36576" marB="36576">
                    <a:solidFill>
                      <a:srgbClr val="5C3A92"/>
                    </a:solidFill>
                  </a:tcPr>
                </a:tc>
                <a:extLst>
                  <a:ext uri="{0D108BD9-81ED-4DB2-BD59-A6C34878D82A}">
                    <a16:rowId xmlns:a16="http://schemas.microsoft.com/office/drawing/2014/main" val="10000"/>
                  </a:ext>
                </a:extLst>
              </a:tr>
              <a:tr h="400050">
                <a:tc>
                  <a:txBody>
                    <a:bodyPr/>
                    <a:lstStyle/>
                    <a:p>
                      <a:pPr algn="l"/>
                      <a:r>
                        <a:rPr sz="1400" b="0" dirty="0">
                          <a:solidFill>
                            <a:srgbClr val="2D2D2D"/>
                          </a:solidFill>
                          <a:latin typeface="Arial"/>
                        </a:rPr>
                        <a:t>Z</a:t>
                      </a:r>
                    </a:p>
                  </a:txBody>
                  <a:tcPr marL="45720" marR="45720" marT="36576" marB="36576">
                    <a:solidFill>
                      <a:srgbClr val="FFFFFF"/>
                    </a:solidFill>
                  </a:tcPr>
                </a:tc>
                <a:tc>
                  <a:txBody>
                    <a:bodyPr/>
                    <a:lstStyle/>
                    <a:p>
                      <a:pPr algn="ctr"/>
                      <a:r>
                        <a:rPr sz="1400" b="0" dirty="0">
                          <a:solidFill>
                            <a:srgbClr val="2D2D2D"/>
                          </a:solidFill>
                          <a:latin typeface="Arial"/>
                        </a:rPr>
                        <a:t>0.781</a:t>
                      </a:r>
                    </a:p>
                  </a:txBody>
                  <a:tcPr marL="45720" marR="45720" marT="36576" marB="36576">
                    <a:solidFill>
                      <a:srgbClr val="FFFFFF"/>
                    </a:solidFill>
                  </a:tcPr>
                </a:tc>
                <a:tc>
                  <a:txBody>
                    <a:bodyPr/>
                    <a:lstStyle/>
                    <a:p>
                      <a:pPr algn="ctr"/>
                      <a:r>
                        <a:rPr sz="1400" b="0">
                          <a:solidFill>
                            <a:srgbClr val="2D2D2D"/>
                          </a:solidFill>
                          <a:latin typeface="Arial"/>
                        </a:rPr>
                        <a:t>3818.2</a:t>
                      </a:r>
                    </a:p>
                  </a:txBody>
                  <a:tcPr marL="45720" marR="45720" marT="36576" marB="36576">
                    <a:solidFill>
                      <a:srgbClr val="FFFFFF"/>
                    </a:solidFill>
                  </a:tcPr>
                </a:tc>
                <a:tc>
                  <a:txBody>
                    <a:bodyPr/>
                    <a:lstStyle/>
                    <a:p>
                      <a:pPr algn="ctr"/>
                      <a:r>
                        <a:rPr sz="1400" b="0">
                          <a:solidFill>
                            <a:srgbClr val="2D2D2D"/>
                          </a:solidFill>
                          <a:latin typeface="Arial"/>
                        </a:rPr>
                        <a:t>0.331</a:t>
                      </a:r>
                    </a:p>
                  </a:txBody>
                  <a:tcPr marL="45720" marR="45720" marT="36576" marB="36576">
                    <a:solidFill>
                      <a:srgbClr val="FFFFFF"/>
                    </a:solidFill>
                  </a:tcPr>
                </a:tc>
                <a:extLst>
                  <a:ext uri="{0D108BD9-81ED-4DB2-BD59-A6C34878D82A}">
                    <a16:rowId xmlns:a16="http://schemas.microsoft.com/office/drawing/2014/main" val="10001"/>
                  </a:ext>
                </a:extLst>
              </a:tr>
              <a:tr h="400050">
                <a:tc>
                  <a:txBody>
                    <a:bodyPr/>
                    <a:lstStyle/>
                    <a:p>
                      <a:pPr algn="l"/>
                      <a:r>
                        <a:rPr sz="1400" b="0" dirty="0">
                          <a:solidFill>
                            <a:srgbClr val="2D2D2D"/>
                          </a:solidFill>
                          <a:latin typeface="Arial"/>
                        </a:rPr>
                        <a:t>p</a:t>
                      </a:r>
                    </a:p>
                  </a:txBody>
                  <a:tcPr marL="45720" marR="45720" marT="36576" marB="36576">
                    <a:solidFill>
                      <a:srgbClr val="FFFFFF"/>
                    </a:solidFill>
                  </a:tcPr>
                </a:tc>
                <a:tc>
                  <a:txBody>
                    <a:bodyPr/>
                    <a:lstStyle/>
                    <a:p>
                      <a:pPr algn="ctr"/>
                      <a:r>
                        <a:rPr sz="1400" b="0" dirty="0">
                          <a:solidFill>
                            <a:srgbClr val="2D2D2D"/>
                          </a:solidFill>
                          <a:latin typeface="Arial"/>
                        </a:rPr>
                        <a:t>0.810</a:t>
                      </a:r>
                    </a:p>
                  </a:txBody>
                  <a:tcPr marL="45720" marR="45720" marT="36576" marB="36576">
                    <a:solidFill>
                      <a:srgbClr val="FFFFFF"/>
                    </a:solidFill>
                  </a:tcPr>
                </a:tc>
                <a:tc>
                  <a:txBody>
                    <a:bodyPr/>
                    <a:lstStyle/>
                    <a:p>
                      <a:pPr algn="ctr"/>
                      <a:r>
                        <a:rPr sz="1400" b="0">
                          <a:solidFill>
                            <a:srgbClr val="2D2D2D"/>
                          </a:solidFill>
                          <a:latin typeface="Arial"/>
                        </a:rPr>
                        <a:t>5247.7</a:t>
                      </a:r>
                    </a:p>
                  </a:txBody>
                  <a:tcPr marL="45720" marR="45720" marT="36576" marB="36576">
                    <a:solidFill>
                      <a:srgbClr val="FFFFFF"/>
                    </a:solidFill>
                  </a:tcPr>
                </a:tc>
                <a:tc>
                  <a:txBody>
                    <a:bodyPr/>
                    <a:lstStyle/>
                    <a:p>
                      <a:pPr algn="ctr"/>
                      <a:r>
                        <a:rPr sz="1400" b="0">
                          <a:solidFill>
                            <a:srgbClr val="2D2D2D"/>
                          </a:solidFill>
                          <a:latin typeface="Arial"/>
                        </a:rPr>
                        <a:t>0.279</a:t>
                      </a:r>
                    </a:p>
                  </a:txBody>
                  <a:tcPr marL="45720" marR="45720" marT="36576" marB="36576">
                    <a:solidFill>
                      <a:srgbClr val="FFFFFF"/>
                    </a:solidFill>
                  </a:tcPr>
                </a:tc>
                <a:extLst>
                  <a:ext uri="{0D108BD9-81ED-4DB2-BD59-A6C34878D82A}">
                    <a16:rowId xmlns:a16="http://schemas.microsoft.com/office/drawing/2014/main" val="10002"/>
                  </a:ext>
                </a:extLst>
              </a:tr>
              <a:tr h="400050">
                <a:tc>
                  <a:txBody>
                    <a:bodyPr/>
                    <a:lstStyle/>
                    <a:p>
                      <a:pPr algn="l"/>
                      <a:r>
                        <a:rPr sz="1400" b="0" dirty="0">
                          <a:solidFill>
                            <a:srgbClr val="2D2D2D"/>
                          </a:solidFill>
                          <a:latin typeface="Arial"/>
                        </a:rPr>
                        <a:t>c</a:t>
                      </a:r>
                    </a:p>
                  </a:txBody>
                  <a:tcPr marL="45720" marR="45720" marT="36576" marB="36576">
                    <a:solidFill>
                      <a:srgbClr val="FFFFFF"/>
                    </a:solidFill>
                  </a:tcPr>
                </a:tc>
                <a:tc>
                  <a:txBody>
                    <a:bodyPr/>
                    <a:lstStyle/>
                    <a:p>
                      <a:pPr algn="ctr"/>
                      <a:r>
                        <a:rPr sz="1400" b="0" dirty="0">
                          <a:solidFill>
                            <a:srgbClr val="2D2D2D"/>
                          </a:solidFill>
                          <a:latin typeface="Arial"/>
                        </a:rPr>
                        <a:t>0.801</a:t>
                      </a:r>
                    </a:p>
                  </a:txBody>
                  <a:tcPr marL="45720" marR="45720" marT="36576" marB="36576">
                    <a:solidFill>
                      <a:srgbClr val="FFFFFF"/>
                    </a:solidFill>
                  </a:tcPr>
                </a:tc>
                <a:tc>
                  <a:txBody>
                    <a:bodyPr/>
                    <a:lstStyle/>
                    <a:p>
                      <a:pPr algn="ctr"/>
                      <a:r>
                        <a:rPr sz="1400" b="0">
                          <a:solidFill>
                            <a:srgbClr val="2D2D2D"/>
                          </a:solidFill>
                          <a:latin typeface="Arial"/>
                        </a:rPr>
                        <a:t>7355.9</a:t>
                      </a:r>
                    </a:p>
                  </a:txBody>
                  <a:tcPr marL="45720" marR="45720" marT="36576" marB="36576">
                    <a:solidFill>
                      <a:srgbClr val="FFFFFF"/>
                    </a:solidFill>
                  </a:tcPr>
                </a:tc>
                <a:tc>
                  <a:txBody>
                    <a:bodyPr/>
                    <a:lstStyle/>
                    <a:p>
                      <a:pPr algn="ctr"/>
                      <a:r>
                        <a:rPr sz="1400" b="0" dirty="0">
                          <a:solidFill>
                            <a:srgbClr val="2D2D2D"/>
                          </a:solidFill>
                          <a:latin typeface="Arial"/>
                        </a:rPr>
                        <a:t>0.277</a:t>
                      </a:r>
                    </a:p>
                  </a:txBody>
                  <a:tcPr marL="45720" marR="45720" marT="36576" marB="36576">
                    <a:solidFill>
                      <a:srgbClr val="FFFFFF"/>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A3F4F9E0-87E6-A9E6-FEE7-1BA3961D37AC}"/>
              </a:ext>
            </a:extLst>
          </p:cNvPr>
          <p:cNvSpPr txBox="1"/>
          <p:nvPr/>
        </p:nvSpPr>
        <p:spPr>
          <a:xfrm>
            <a:off x="3867148" y="3439063"/>
            <a:ext cx="4160517" cy="480131"/>
          </a:xfrm>
          <a:prstGeom prst="rect">
            <a:avLst/>
          </a:prstGeom>
          <a:noFill/>
        </p:spPr>
        <p:txBody>
          <a:bodyPr wrap="square" lIns="73152" rIns="73152" anchor="t">
            <a:spAutoFit/>
          </a:bodyPr>
          <a:lstStyle/>
          <a:p>
            <a:pPr algn="l">
              <a:lnSpc>
                <a:spcPct val="90000"/>
              </a:lnSpc>
              <a:spcAft>
                <a:spcPts val="500"/>
              </a:spcAft>
            </a:pPr>
            <a:r>
              <a:rPr sz="1400" b="0" i="0" dirty="0">
                <a:solidFill>
                  <a:srgbClr val="2D2D2D"/>
                </a:solidFill>
                <a:latin typeface="Arial"/>
              </a:rPr>
              <a:t>Table 1: Unsupervised clustering performance metrics for the Z, p, and c subclassifications.</a:t>
            </a:r>
          </a:p>
        </p:txBody>
      </p:sp>
    </p:spTree>
    <p:extLst>
      <p:ext uri="{BB962C8B-B14F-4D97-AF65-F5344CB8AC3E}">
        <p14:creationId xmlns:p14="http://schemas.microsoft.com/office/powerpoint/2010/main" val="262866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8E6F0-DB40-A791-F358-25B48C9AEA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F6308C-3D40-9BA6-A2BF-CF8C82AAEB88}"/>
              </a:ext>
            </a:extLst>
          </p:cNvPr>
          <p:cNvSpPr>
            <a:spLocks noGrp="1"/>
          </p:cNvSpPr>
          <p:nvPr>
            <p:ph type="title"/>
          </p:nvPr>
        </p:nvSpPr>
        <p:spPr/>
        <p:txBody>
          <a:bodyPr/>
          <a:lstStyle/>
          <a:p>
            <a:pPr algn="l"/>
            <a:r>
              <a:rPr lang="en-ZA" sz="2800" dirty="0"/>
              <a:t>Supervised learning</a:t>
            </a:r>
            <a:endParaRPr lang="en-US" sz="2800" dirty="0">
              <a:solidFill>
                <a:srgbClr val="5C3A92"/>
              </a:solidFill>
              <a:latin typeface="Arial"/>
            </a:endParaRPr>
          </a:p>
        </p:txBody>
      </p:sp>
      <p:sp>
        <p:nvSpPr>
          <p:cNvPr id="3" name="Content Placeholder 2">
            <a:extLst>
              <a:ext uri="{FF2B5EF4-FFF2-40B4-BE49-F238E27FC236}">
                <a16:creationId xmlns:a16="http://schemas.microsoft.com/office/drawing/2014/main" id="{4E01F306-80F1-E514-6D3B-9F1A7C8CE773}"/>
              </a:ext>
            </a:extLst>
          </p:cNvPr>
          <p:cNvSpPr>
            <a:spLocks noGrp="1"/>
          </p:cNvSpPr>
          <p:nvPr>
            <p:ph idx="1"/>
          </p:nvPr>
        </p:nvSpPr>
        <p:spPr>
          <a:xfrm>
            <a:off x="456806" y="1003781"/>
            <a:ext cx="11278389" cy="4515613"/>
          </a:xfrm>
        </p:spPr>
        <p:txBody>
          <a:bodyPr>
            <a:normAutofit/>
          </a:bodyPr>
          <a:lstStyle/>
          <a:p>
            <a:pPr algn="l">
              <a:lnSpc>
                <a:spcPct val="92000"/>
              </a:lnSpc>
              <a:spcAft>
                <a:spcPts val="500"/>
              </a:spcAft>
            </a:pPr>
            <a:r>
              <a:rPr lang="en-US" sz="2600" dirty="0">
                <a:solidFill>
                  <a:srgbClr val="2D2D2D"/>
                </a:solidFill>
                <a:latin typeface="Arial"/>
              </a:rPr>
              <a:t>Supervised ViTB16 models were trained on both the original ground-truth dataset and the results of the unsupervised model, the clustered dataset, and the resulting classification accuracies are summarised in Table 2 for the Z, p, and c subclassifications, together with the average accuracy.</a:t>
            </a:r>
          </a:p>
          <a:p>
            <a:pPr algn="l">
              <a:lnSpc>
                <a:spcPct val="92000"/>
              </a:lnSpc>
              <a:spcAft>
                <a:spcPts val="500"/>
              </a:spcAft>
            </a:pPr>
            <a:r>
              <a:rPr lang="en-US" sz="2600" dirty="0">
                <a:solidFill>
                  <a:srgbClr val="2D2D2D"/>
                </a:solidFill>
                <a:latin typeface="Arial"/>
              </a:rPr>
              <a:t>As observed in Table 2, the models trained on the clustered dataset achieved higher accuracy than the models trained on the ground-truth dataset per component of McIntosh, having an overall accuracy that was 14.6% percentage points higher than that of the ground-truth dataset.</a:t>
            </a:r>
          </a:p>
        </p:txBody>
      </p:sp>
      <p:sp>
        <p:nvSpPr>
          <p:cNvPr id="9" name="TextBox 8">
            <a:extLst>
              <a:ext uri="{FF2B5EF4-FFF2-40B4-BE49-F238E27FC236}">
                <a16:creationId xmlns:a16="http://schemas.microsoft.com/office/drawing/2014/main" id="{643FA270-FAEF-BFE6-97BA-E33C42338B0C}"/>
              </a:ext>
            </a:extLst>
          </p:cNvPr>
          <p:cNvSpPr txBox="1"/>
          <p:nvPr/>
        </p:nvSpPr>
        <p:spPr>
          <a:xfrm>
            <a:off x="3060386" y="4246902"/>
            <a:ext cx="5166356" cy="480131"/>
          </a:xfrm>
          <a:prstGeom prst="rect">
            <a:avLst/>
          </a:prstGeom>
          <a:noFill/>
        </p:spPr>
        <p:txBody>
          <a:bodyPr wrap="square" lIns="73152" rIns="73152" anchor="t">
            <a:spAutoFit/>
          </a:bodyPr>
          <a:lstStyle/>
          <a:p>
            <a:pPr>
              <a:lnSpc>
                <a:spcPct val="90000"/>
              </a:lnSpc>
              <a:spcAft>
                <a:spcPts val="500"/>
              </a:spcAft>
            </a:pPr>
            <a:r>
              <a:rPr lang="en-US" sz="1400" dirty="0">
                <a:solidFill>
                  <a:srgbClr val="2D2D2D"/>
                </a:solidFill>
                <a:latin typeface="Arial"/>
              </a:rPr>
              <a:t>Table 2: Classification accuracies for the original ground-truth and clustered datasets.</a:t>
            </a:r>
          </a:p>
        </p:txBody>
      </p:sp>
      <p:graphicFrame>
        <p:nvGraphicFramePr>
          <p:cNvPr id="5" name="Table 4">
            <a:extLst>
              <a:ext uri="{FF2B5EF4-FFF2-40B4-BE49-F238E27FC236}">
                <a16:creationId xmlns:a16="http://schemas.microsoft.com/office/drawing/2014/main" id="{26D8ADF4-1857-DF12-5F20-498DEB77FEA3}"/>
              </a:ext>
            </a:extLst>
          </p:cNvPr>
          <p:cNvGraphicFramePr>
            <a:graphicFrameLocks noGrp="1"/>
          </p:cNvGraphicFramePr>
          <p:nvPr>
            <p:extLst>
              <p:ext uri="{D42A27DB-BD31-4B8C-83A1-F6EECF244321}">
                <p14:modId xmlns:p14="http://schemas.microsoft.com/office/powerpoint/2010/main" val="1870441771"/>
              </p:ext>
            </p:extLst>
          </p:nvPr>
        </p:nvGraphicFramePr>
        <p:xfrm>
          <a:off x="3060386" y="4739583"/>
          <a:ext cx="5166356" cy="1499616"/>
        </p:xfrm>
        <a:graphic>
          <a:graphicData uri="http://schemas.openxmlformats.org/drawingml/2006/table">
            <a:tbl>
              <a:tblPr firstRow="1" bandRow="1">
                <a:tableStyleId>{5C22544A-7EE6-4342-B048-85BDC9FD1C3A}</a:tableStyleId>
              </a:tblPr>
              <a:tblGrid>
                <a:gridCol w="1404887">
                  <a:extLst>
                    <a:ext uri="{9D8B030D-6E8A-4147-A177-3AD203B41FA5}">
                      <a16:colId xmlns:a16="http://schemas.microsoft.com/office/drawing/2014/main" val="20000"/>
                    </a:ext>
                  </a:extLst>
                </a:gridCol>
                <a:gridCol w="906378">
                  <a:extLst>
                    <a:ext uri="{9D8B030D-6E8A-4147-A177-3AD203B41FA5}">
                      <a16:colId xmlns:a16="http://schemas.microsoft.com/office/drawing/2014/main" val="20001"/>
                    </a:ext>
                  </a:extLst>
                </a:gridCol>
                <a:gridCol w="906378">
                  <a:extLst>
                    <a:ext uri="{9D8B030D-6E8A-4147-A177-3AD203B41FA5}">
                      <a16:colId xmlns:a16="http://schemas.microsoft.com/office/drawing/2014/main" val="20002"/>
                    </a:ext>
                  </a:extLst>
                </a:gridCol>
                <a:gridCol w="906378">
                  <a:extLst>
                    <a:ext uri="{9D8B030D-6E8A-4147-A177-3AD203B41FA5}">
                      <a16:colId xmlns:a16="http://schemas.microsoft.com/office/drawing/2014/main" val="20003"/>
                    </a:ext>
                  </a:extLst>
                </a:gridCol>
                <a:gridCol w="1042335">
                  <a:extLst>
                    <a:ext uri="{9D8B030D-6E8A-4147-A177-3AD203B41FA5}">
                      <a16:colId xmlns:a16="http://schemas.microsoft.com/office/drawing/2014/main" val="20004"/>
                    </a:ext>
                  </a:extLst>
                </a:gridCol>
              </a:tblGrid>
              <a:tr h="390144">
                <a:tc>
                  <a:txBody>
                    <a:bodyPr/>
                    <a:lstStyle/>
                    <a:p>
                      <a:pPr algn="l"/>
                      <a:r>
                        <a:rPr sz="1400" b="1" dirty="0">
                          <a:solidFill>
                            <a:srgbClr val="FFFFFF"/>
                          </a:solidFill>
                          <a:latin typeface="Arial"/>
                        </a:rPr>
                        <a:t>Dataset</a:t>
                      </a:r>
                    </a:p>
                  </a:txBody>
                  <a:tcPr marL="45720" marR="45720" marT="36576" marB="36576">
                    <a:solidFill>
                      <a:srgbClr val="5C3A92"/>
                    </a:solidFill>
                  </a:tcPr>
                </a:tc>
                <a:tc>
                  <a:txBody>
                    <a:bodyPr/>
                    <a:lstStyle/>
                    <a:p>
                      <a:pPr algn="ctr"/>
                      <a:r>
                        <a:rPr sz="1400" b="1" dirty="0">
                          <a:solidFill>
                            <a:srgbClr val="FFFFFF"/>
                          </a:solidFill>
                          <a:latin typeface="Arial"/>
                        </a:rPr>
                        <a:t>Z accuracy</a:t>
                      </a:r>
                    </a:p>
                  </a:txBody>
                  <a:tcPr marL="45720" marR="45720" marT="36576" marB="36576">
                    <a:solidFill>
                      <a:srgbClr val="5C3A92"/>
                    </a:solidFill>
                  </a:tcPr>
                </a:tc>
                <a:tc>
                  <a:txBody>
                    <a:bodyPr/>
                    <a:lstStyle/>
                    <a:p>
                      <a:pPr algn="ctr"/>
                      <a:r>
                        <a:rPr sz="1400" b="1" dirty="0">
                          <a:solidFill>
                            <a:srgbClr val="FFFFFF"/>
                          </a:solidFill>
                          <a:latin typeface="Arial"/>
                        </a:rPr>
                        <a:t>p accuracy</a:t>
                      </a:r>
                    </a:p>
                  </a:txBody>
                  <a:tcPr marL="45720" marR="45720" marT="36576" marB="36576">
                    <a:solidFill>
                      <a:srgbClr val="5C3A92"/>
                    </a:solidFill>
                  </a:tcPr>
                </a:tc>
                <a:tc>
                  <a:txBody>
                    <a:bodyPr/>
                    <a:lstStyle/>
                    <a:p>
                      <a:pPr algn="ctr"/>
                      <a:r>
                        <a:rPr sz="1400" b="1" dirty="0">
                          <a:solidFill>
                            <a:srgbClr val="FFFFFF"/>
                          </a:solidFill>
                          <a:latin typeface="Arial"/>
                        </a:rPr>
                        <a:t>c accuracy</a:t>
                      </a:r>
                    </a:p>
                  </a:txBody>
                  <a:tcPr marL="45720" marR="45720" marT="36576" marB="36576">
                    <a:solidFill>
                      <a:srgbClr val="5C3A92"/>
                    </a:solidFill>
                  </a:tcPr>
                </a:tc>
                <a:tc>
                  <a:txBody>
                    <a:bodyPr/>
                    <a:lstStyle/>
                    <a:p>
                      <a:pPr algn="ctr"/>
                      <a:r>
                        <a:rPr sz="1400" b="1">
                          <a:solidFill>
                            <a:srgbClr val="FFFFFF"/>
                          </a:solidFill>
                          <a:latin typeface="Arial"/>
                        </a:rPr>
                        <a:t>Average accuracy</a:t>
                      </a:r>
                    </a:p>
                  </a:txBody>
                  <a:tcPr marL="45720" marR="45720" marT="36576" marB="36576">
                    <a:solidFill>
                      <a:srgbClr val="5C3A92"/>
                    </a:solidFill>
                  </a:tcPr>
                </a:tc>
                <a:extLst>
                  <a:ext uri="{0D108BD9-81ED-4DB2-BD59-A6C34878D82A}">
                    <a16:rowId xmlns:a16="http://schemas.microsoft.com/office/drawing/2014/main" val="10000"/>
                  </a:ext>
                </a:extLst>
              </a:tr>
              <a:tr h="390144">
                <a:tc>
                  <a:txBody>
                    <a:bodyPr/>
                    <a:lstStyle/>
                    <a:p>
                      <a:pPr algn="l"/>
                      <a:r>
                        <a:rPr sz="1400" b="0" dirty="0">
                          <a:solidFill>
                            <a:srgbClr val="2D2D2D"/>
                          </a:solidFill>
                          <a:latin typeface="Arial"/>
                        </a:rPr>
                        <a:t>Clustered dataset</a:t>
                      </a:r>
                    </a:p>
                  </a:txBody>
                  <a:tcPr marL="45720" marR="45720" marT="36576" marB="36576">
                    <a:solidFill>
                      <a:srgbClr val="FFFFFF"/>
                    </a:solidFill>
                  </a:tcPr>
                </a:tc>
                <a:tc>
                  <a:txBody>
                    <a:bodyPr/>
                    <a:lstStyle/>
                    <a:p>
                      <a:pPr algn="ctr"/>
                      <a:r>
                        <a:rPr sz="1400" b="0" dirty="0">
                          <a:solidFill>
                            <a:srgbClr val="2D2D2D"/>
                          </a:solidFill>
                          <a:latin typeface="Arial"/>
                        </a:rPr>
                        <a:t>81.2%</a:t>
                      </a:r>
                    </a:p>
                  </a:txBody>
                  <a:tcPr marL="45720" marR="45720" marT="36576" marB="36576">
                    <a:solidFill>
                      <a:srgbClr val="FFFFFF"/>
                    </a:solidFill>
                  </a:tcPr>
                </a:tc>
                <a:tc>
                  <a:txBody>
                    <a:bodyPr/>
                    <a:lstStyle/>
                    <a:p>
                      <a:pPr algn="ctr"/>
                      <a:r>
                        <a:rPr sz="1400" b="0" dirty="0">
                          <a:solidFill>
                            <a:srgbClr val="2D2D2D"/>
                          </a:solidFill>
                          <a:latin typeface="Arial"/>
                        </a:rPr>
                        <a:t>80.2%</a:t>
                      </a:r>
                    </a:p>
                  </a:txBody>
                  <a:tcPr marL="45720" marR="45720" marT="36576" marB="36576">
                    <a:solidFill>
                      <a:srgbClr val="FFFFFF"/>
                    </a:solidFill>
                  </a:tcPr>
                </a:tc>
                <a:tc>
                  <a:txBody>
                    <a:bodyPr/>
                    <a:lstStyle/>
                    <a:p>
                      <a:pPr algn="ctr"/>
                      <a:r>
                        <a:rPr sz="1400" b="0">
                          <a:solidFill>
                            <a:srgbClr val="2D2D2D"/>
                          </a:solidFill>
                          <a:latin typeface="Arial"/>
                        </a:rPr>
                        <a:t>85.6%</a:t>
                      </a:r>
                    </a:p>
                  </a:txBody>
                  <a:tcPr marL="45720" marR="45720" marT="36576" marB="36576">
                    <a:solidFill>
                      <a:srgbClr val="FFFFFF"/>
                    </a:solidFill>
                  </a:tcPr>
                </a:tc>
                <a:tc>
                  <a:txBody>
                    <a:bodyPr/>
                    <a:lstStyle/>
                    <a:p>
                      <a:pPr algn="ctr"/>
                      <a:r>
                        <a:rPr sz="1400" b="0" dirty="0">
                          <a:solidFill>
                            <a:srgbClr val="2D2D2D"/>
                          </a:solidFill>
                          <a:latin typeface="Arial"/>
                        </a:rPr>
                        <a:t>82.3%</a:t>
                      </a:r>
                    </a:p>
                  </a:txBody>
                  <a:tcPr marL="45720" marR="45720" marT="36576" marB="36576">
                    <a:solidFill>
                      <a:srgbClr val="FFFFFF"/>
                    </a:solidFill>
                  </a:tcPr>
                </a:tc>
                <a:extLst>
                  <a:ext uri="{0D108BD9-81ED-4DB2-BD59-A6C34878D82A}">
                    <a16:rowId xmlns:a16="http://schemas.microsoft.com/office/drawing/2014/main" val="10001"/>
                  </a:ext>
                </a:extLst>
              </a:tr>
              <a:tr h="390144">
                <a:tc>
                  <a:txBody>
                    <a:bodyPr/>
                    <a:lstStyle/>
                    <a:p>
                      <a:pPr algn="l"/>
                      <a:r>
                        <a:rPr sz="1400" b="0" dirty="0">
                          <a:solidFill>
                            <a:srgbClr val="2D2D2D"/>
                          </a:solidFill>
                          <a:latin typeface="Arial"/>
                        </a:rPr>
                        <a:t>Ground-truth dataset</a:t>
                      </a:r>
                    </a:p>
                  </a:txBody>
                  <a:tcPr marL="45720" marR="45720" marT="36576" marB="36576">
                    <a:solidFill>
                      <a:srgbClr val="FFFFFF"/>
                    </a:solidFill>
                  </a:tcPr>
                </a:tc>
                <a:tc>
                  <a:txBody>
                    <a:bodyPr/>
                    <a:lstStyle/>
                    <a:p>
                      <a:pPr algn="ctr"/>
                      <a:r>
                        <a:rPr sz="1400" b="0" dirty="0">
                          <a:solidFill>
                            <a:srgbClr val="2D2D2D"/>
                          </a:solidFill>
                          <a:latin typeface="Arial"/>
                        </a:rPr>
                        <a:t>63.9%</a:t>
                      </a:r>
                    </a:p>
                  </a:txBody>
                  <a:tcPr marL="45720" marR="45720" marT="36576" marB="36576">
                    <a:solidFill>
                      <a:srgbClr val="FFFFFF"/>
                    </a:solidFill>
                  </a:tcPr>
                </a:tc>
                <a:tc>
                  <a:txBody>
                    <a:bodyPr/>
                    <a:lstStyle/>
                    <a:p>
                      <a:pPr algn="ctr"/>
                      <a:r>
                        <a:rPr sz="1400" b="0">
                          <a:solidFill>
                            <a:srgbClr val="2D2D2D"/>
                          </a:solidFill>
                          <a:latin typeface="Arial"/>
                        </a:rPr>
                        <a:t>65.2%</a:t>
                      </a:r>
                    </a:p>
                  </a:txBody>
                  <a:tcPr marL="45720" marR="45720" marT="36576" marB="36576">
                    <a:solidFill>
                      <a:srgbClr val="FFFFFF"/>
                    </a:solidFill>
                  </a:tcPr>
                </a:tc>
                <a:tc>
                  <a:txBody>
                    <a:bodyPr/>
                    <a:lstStyle/>
                    <a:p>
                      <a:pPr algn="ctr"/>
                      <a:r>
                        <a:rPr sz="1400" b="0" dirty="0">
                          <a:solidFill>
                            <a:srgbClr val="2D2D2D"/>
                          </a:solidFill>
                          <a:latin typeface="Arial"/>
                        </a:rPr>
                        <a:t>73.9%</a:t>
                      </a:r>
                    </a:p>
                  </a:txBody>
                  <a:tcPr marL="45720" marR="45720" marT="36576" marB="36576">
                    <a:solidFill>
                      <a:srgbClr val="FFFFFF"/>
                    </a:solidFill>
                  </a:tcPr>
                </a:tc>
                <a:tc>
                  <a:txBody>
                    <a:bodyPr/>
                    <a:lstStyle/>
                    <a:p>
                      <a:pPr algn="ctr"/>
                      <a:r>
                        <a:rPr sz="1400" b="0" dirty="0">
                          <a:solidFill>
                            <a:srgbClr val="2D2D2D"/>
                          </a:solidFill>
                          <a:latin typeface="Arial"/>
                        </a:rPr>
                        <a:t>67.7%</a:t>
                      </a:r>
                    </a:p>
                  </a:txBody>
                  <a:tcPr marL="45720" marR="45720" marT="36576" marB="36576">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7981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56FC-025B-1F50-2C54-BEC1B5EBADD2}"/>
              </a:ext>
            </a:extLst>
          </p:cNvPr>
          <p:cNvSpPr>
            <a:spLocks noGrp="1"/>
          </p:cNvSpPr>
          <p:nvPr>
            <p:ph type="title"/>
          </p:nvPr>
        </p:nvSpPr>
        <p:spPr/>
        <p:txBody>
          <a:bodyPr>
            <a:normAutofit fontScale="90000"/>
          </a:bodyPr>
          <a:lstStyle/>
          <a:p>
            <a:pPr algn="l"/>
            <a:r>
              <a:rPr lang="en-US" dirty="0"/>
              <a:t>LIME XAI techniques applied to unsupervised </a:t>
            </a:r>
            <a:r>
              <a:rPr lang="en-US" dirty="0" err="1"/>
              <a:t>ViT</a:t>
            </a:r>
            <a:r>
              <a:rPr lang="en-US" dirty="0"/>
              <a:t> predictions</a:t>
            </a:r>
          </a:p>
        </p:txBody>
      </p:sp>
      <p:sp>
        <p:nvSpPr>
          <p:cNvPr id="3" name="Content Placeholder 2">
            <a:extLst>
              <a:ext uri="{FF2B5EF4-FFF2-40B4-BE49-F238E27FC236}">
                <a16:creationId xmlns:a16="http://schemas.microsoft.com/office/drawing/2014/main" id="{CFBE9746-66DC-F6FE-7257-5E6AB12C89E8}"/>
              </a:ext>
            </a:extLst>
          </p:cNvPr>
          <p:cNvSpPr>
            <a:spLocks noGrp="1"/>
          </p:cNvSpPr>
          <p:nvPr>
            <p:ph idx="1"/>
          </p:nvPr>
        </p:nvSpPr>
        <p:spPr/>
        <p:txBody>
          <a:bodyPr>
            <a:normAutofit fontScale="92500"/>
          </a:bodyPr>
          <a:lstStyle/>
          <a:p>
            <a:pPr algn="l"/>
            <a:r>
              <a:rPr lang="en-US" dirty="0">
                <a:solidFill>
                  <a:srgbClr val="2D2D2D"/>
                </a:solidFill>
                <a:latin typeface="Arial"/>
              </a:rPr>
              <a:t>LIME is an explainable artificial intelligence (XAI) technique that explains the predictions of regression and classification models by approximating them locally with an interpretable model [10]. It is designed to provide explanations that are simple to interpret while maintaining local fidelity.</a:t>
            </a:r>
          </a:p>
          <a:p>
            <a:pPr algn="l">
              <a:lnSpc>
                <a:spcPct val="92000"/>
              </a:lnSpc>
              <a:spcAft>
                <a:spcPts val="500"/>
              </a:spcAft>
            </a:pPr>
            <a:r>
              <a:rPr lang="en-US" dirty="0">
                <a:solidFill>
                  <a:srgbClr val="2D2D2D"/>
                </a:solidFill>
                <a:latin typeface="Arial"/>
              </a:rPr>
              <a:t>LIME XAI image samples were generated for each McIntosh component. These images can assist physicists in understanding the predictions made by the unsupervised clustering model.</a:t>
            </a:r>
          </a:p>
          <a:p>
            <a:pPr algn="l">
              <a:lnSpc>
                <a:spcPct val="92000"/>
              </a:lnSpc>
              <a:spcAft>
                <a:spcPts val="500"/>
              </a:spcAft>
            </a:pPr>
            <a:r>
              <a:rPr lang="en-US" dirty="0">
                <a:solidFill>
                  <a:srgbClr val="2D2D2D"/>
                </a:solidFill>
                <a:latin typeface="Arial"/>
              </a:rPr>
              <a:t>In the LIME images, green segments highlight features that supported the classification, while red segments indicate features that caused confusion for the model. These LIME images can be viewed in Figure 6.</a:t>
            </a:r>
          </a:p>
          <a:p>
            <a:pPr algn="l"/>
            <a:endParaRPr lang="en-US" dirty="0"/>
          </a:p>
        </p:txBody>
      </p:sp>
    </p:spTree>
    <p:extLst>
      <p:ext uri="{BB962C8B-B14F-4D97-AF65-F5344CB8AC3E}">
        <p14:creationId xmlns:p14="http://schemas.microsoft.com/office/powerpoint/2010/main" val="404366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2A47-9541-196F-4BBC-570DC0B8DCFD}"/>
              </a:ext>
            </a:extLst>
          </p:cNvPr>
          <p:cNvSpPr>
            <a:spLocks noGrp="1"/>
          </p:cNvSpPr>
          <p:nvPr>
            <p:ph type="title"/>
          </p:nvPr>
        </p:nvSpPr>
        <p:spPr>
          <a:xfrm>
            <a:off x="456806" y="117477"/>
            <a:ext cx="11278389" cy="898066"/>
          </a:xfrm>
        </p:spPr>
        <p:txBody>
          <a:bodyPr/>
          <a:lstStyle/>
          <a:p>
            <a:pPr algn="l"/>
            <a:r>
              <a:rPr lang="en-US" dirty="0"/>
              <a:t>LIME XAI </a:t>
            </a:r>
            <a:r>
              <a:rPr lang="en-US" dirty="0" err="1"/>
              <a:t>visualised</a:t>
            </a:r>
            <a:r>
              <a:rPr lang="en-US" dirty="0"/>
              <a:t>.</a:t>
            </a:r>
          </a:p>
        </p:txBody>
      </p:sp>
      <p:pic>
        <p:nvPicPr>
          <p:cNvPr id="5" name="Content Placeholder 4">
            <a:extLst>
              <a:ext uri="{FF2B5EF4-FFF2-40B4-BE49-F238E27FC236}">
                <a16:creationId xmlns:a16="http://schemas.microsoft.com/office/drawing/2014/main" id="{EAE50F2D-C6B9-DB10-A1F0-B0D554ABFA72}"/>
              </a:ext>
            </a:extLst>
          </p:cNvPr>
          <p:cNvPicPr>
            <a:picLocks noGrp="1" noChangeAspect="1"/>
          </p:cNvPicPr>
          <p:nvPr>
            <p:ph idx="1"/>
          </p:nvPr>
        </p:nvPicPr>
        <p:blipFill>
          <a:blip r:embed="rId3"/>
          <a:stretch>
            <a:fillRect/>
          </a:stretch>
        </p:blipFill>
        <p:spPr>
          <a:xfrm>
            <a:off x="1985054" y="575092"/>
            <a:ext cx="8221892" cy="5510111"/>
          </a:xfrm>
          <a:prstGeom prst="rect">
            <a:avLst/>
          </a:prstGeom>
        </p:spPr>
      </p:pic>
      <p:sp>
        <p:nvSpPr>
          <p:cNvPr id="11" name="TextBox 10">
            <a:extLst>
              <a:ext uri="{FF2B5EF4-FFF2-40B4-BE49-F238E27FC236}">
                <a16:creationId xmlns:a16="http://schemas.microsoft.com/office/drawing/2014/main" id="{FCE1A3F8-602F-9E9A-ECC4-54657FB6B4E2}"/>
              </a:ext>
            </a:extLst>
          </p:cNvPr>
          <p:cNvSpPr txBox="1"/>
          <p:nvPr/>
        </p:nvSpPr>
        <p:spPr>
          <a:xfrm>
            <a:off x="1827070" y="6085203"/>
            <a:ext cx="8379875" cy="4247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500"/>
              </a:spcAft>
              <a:buClrTx/>
              <a:buSzTx/>
              <a:buFontTx/>
              <a:buNone/>
              <a:tabLst/>
              <a:defRPr/>
            </a:pPr>
            <a:r>
              <a:rPr kumimoji="0" lang="en-US" sz="1200" b="0" i="0" u="none" strike="noStrike" kern="1200" cap="none" spc="0" normalizeH="0" baseline="0" noProof="0" dirty="0">
                <a:ln>
                  <a:noFill/>
                </a:ln>
                <a:solidFill>
                  <a:srgbClr val="2D2D2D"/>
                </a:solidFill>
                <a:effectLst/>
                <a:uLnTx/>
                <a:uFillTx/>
                <a:latin typeface="Arial"/>
                <a:ea typeface="+mn-ea"/>
                <a:cs typeface="+mn-cs"/>
              </a:rPr>
              <a:t>Figure 6: LIME-annotated samples for the Z, p, and c components. From left to right, the columns correspond to Z, p, and c. The first row shows correctly classified samples, while the second row shows incorrectly classified samples.</a:t>
            </a:r>
          </a:p>
        </p:txBody>
      </p:sp>
    </p:spTree>
    <p:extLst>
      <p:ext uri="{BB962C8B-B14F-4D97-AF65-F5344CB8AC3E}">
        <p14:creationId xmlns:p14="http://schemas.microsoft.com/office/powerpoint/2010/main" val="241540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6388-C98B-31F2-BEBC-09D57A19F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BDC0A-0FF4-DB10-90A0-A9A8D8324D8F}"/>
              </a:ext>
            </a:extLst>
          </p:cNvPr>
          <p:cNvSpPr>
            <a:spLocks noGrp="1"/>
          </p:cNvSpPr>
          <p:nvPr>
            <p:ph type="title"/>
          </p:nvPr>
        </p:nvSpPr>
        <p:spPr>
          <a:xfrm>
            <a:off x="456806" y="346077"/>
            <a:ext cx="11278389" cy="898066"/>
          </a:xfrm>
        </p:spPr>
        <p:txBody>
          <a:bodyPr/>
          <a:lstStyle/>
          <a:p>
            <a:pPr algn="l"/>
            <a:r>
              <a:rPr lang="en-US" dirty="0"/>
              <a:t>Conclusion</a:t>
            </a:r>
          </a:p>
        </p:txBody>
      </p:sp>
      <p:sp>
        <p:nvSpPr>
          <p:cNvPr id="4" name="Content Placeholder 3">
            <a:extLst>
              <a:ext uri="{FF2B5EF4-FFF2-40B4-BE49-F238E27FC236}">
                <a16:creationId xmlns:a16="http://schemas.microsoft.com/office/drawing/2014/main" id="{452A76A6-9C5F-C52D-C940-408496FECCA1}"/>
              </a:ext>
            </a:extLst>
          </p:cNvPr>
          <p:cNvSpPr>
            <a:spLocks noGrp="1"/>
          </p:cNvSpPr>
          <p:nvPr>
            <p:ph idx="1"/>
          </p:nvPr>
        </p:nvSpPr>
        <p:spPr/>
        <p:txBody>
          <a:bodyPr/>
          <a:lstStyle/>
          <a:p>
            <a:pPr algn="l">
              <a:lnSpc>
                <a:spcPct val="92000"/>
              </a:lnSpc>
              <a:spcAft>
                <a:spcPts val="500"/>
              </a:spcAft>
            </a:pPr>
            <a:r>
              <a:rPr lang="en-US" dirty="0">
                <a:solidFill>
                  <a:srgbClr val="2D2D2D"/>
                </a:solidFill>
                <a:latin typeface="Arial"/>
              </a:rPr>
              <a:t>This study has covered the use of unsupervised techniques for the classification of sunspots. This study shows that there is potential for unsupervised techniques to be used in the development of an AI-based classification framework for sunspots.</a:t>
            </a:r>
          </a:p>
          <a:p>
            <a:pPr algn="l">
              <a:lnSpc>
                <a:spcPct val="92000"/>
              </a:lnSpc>
              <a:spcAft>
                <a:spcPts val="500"/>
              </a:spcAft>
            </a:pPr>
            <a:r>
              <a:rPr lang="en-US" dirty="0">
                <a:solidFill>
                  <a:srgbClr val="2D2D2D"/>
                </a:solidFill>
                <a:latin typeface="Arial"/>
              </a:rPr>
              <a:t>Future work can include using other XAI techniques such as </a:t>
            </a:r>
            <a:r>
              <a:rPr lang="en-US" dirty="0" err="1">
                <a:solidFill>
                  <a:srgbClr val="2D2D2D"/>
                </a:solidFill>
                <a:latin typeface="Arial"/>
              </a:rPr>
              <a:t>SHapley</a:t>
            </a:r>
            <a:r>
              <a:rPr lang="en-US" dirty="0">
                <a:solidFill>
                  <a:srgbClr val="2D2D2D"/>
                </a:solidFill>
                <a:latin typeface="Arial"/>
              </a:rPr>
              <a:t> Additive </a:t>
            </a:r>
            <a:r>
              <a:rPr lang="en-US" dirty="0" err="1">
                <a:solidFill>
                  <a:srgbClr val="2D2D2D"/>
                </a:solidFill>
                <a:latin typeface="Arial"/>
              </a:rPr>
              <a:t>exPlanations</a:t>
            </a:r>
            <a:r>
              <a:rPr lang="en-US" dirty="0">
                <a:solidFill>
                  <a:srgbClr val="2D2D2D"/>
                </a:solidFill>
                <a:latin typeface="Arial"/>
              </a:rPr>
              <a:t> (SHAP), using larger and more complex architectures that have been developed after the publication of this study, and using an algorithm such as HDBSCAN without constraining it to the McIntosh classification system to create a fully AI-based classification framework.</a:t>
            </a:r>
          </a:p>
          <a:p>
            <a:endParaRPr lang="en-US" dirty="0"/>
          </a:p>
        </p:txBody>
      </p:sp>
    </p:spTree>
    <p:extLst>
      <p:ext uri="{BB962C8B-B14F-4D97-AF65-F5344CB8AC3E}">
        <p14:creationId xmlns:p14="http://schemas.microsoft.com/office/powerpoint/2010/main" val="322808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92E1-4A98-28F4-744A-5A2CD2D5A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AAB93-85CB-8FAB-6D67-8A83C446F95C}"/>
              </a:ext>
            </a:extLst>
          </p:cNvPr>
          <p:cNvSpPr>
            <a:spLocks noGrp="1"/>
          </p:cNvSpPr>
          <p:nvPr>
            <p:ph type="title"/>
          </p:nvPr>
        </p:nvSpPr>
        <p:spPr>
          <a:xfrm>
            <a:off x="456806" y="346077"/>
            <a:ext cx="11278389" cy="898066"/>
          </a:xfrm>
        </p:spPr>
        <p:txBody>
          <a:bodyPr/>
          <a:lstStyle/>
          <a:p>
            <a:pPr algn="l"/>
            <a:r>
              <a:rPr lang="en-US" dirty="0"/>
              <a:t>Acknowledgements </a:t>
            </a:r>
          </a:p>
        </p:txBody>
      </p:sp>
      <p:sp>
        <p:nvSpPr>
          <p:cNvPr id="4" name="Content Placeholder 3">
            <a:extLst>
              <a:ext uri="{FF2B5EF4-FFF2-40B4-BE49-F238E27FC236}">
                <a16:creationId xmlns:a16="http://schemas.microsoft.com/office/drawing/2014/main" id="{73B6AE19-97CE-44D9-27B3-1FB2E0ADDB55}"/>
              </a:ext>
            </a:extLst>
          </p:cNvPr>
          <p:cNvSpPr>
            <a:spLocks noGrp="1"/>
          </p:cNvSpPr>
          <p:nvPr>
            <p:ph idx="1"/>
          </p:nvPr>
        </p:nvSpPr>
        <p:spPr/>
        <p:txBody>
          <a:bodyPr/>
          <a:lstStyle/>
          <a:p>
            <a:pPr marL="0" indent="0" algn="l">
              <a:buNone/>
            </a:pPr>
            <a:r>
              <a:rPr lang="en-US" dirty="0"/>
              <a:t>This work relates to Department of Navy award N62909-25-1-2077 issued by the Office of Naval Research.</a:t>
            </a:r>
          </a:p>
        </p:txBody>
      </p:sp>
    </p:spTree>
    <p:extLst>
      <p:ext uri="{BB962C8B-B14F-4D97-AF65-F5344CB8AC3E}">
        <p14:creationId xmlns:p14="http://schemas.microsoft.com/office/powerpoint/2010/main" val="281728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B35E-6C88-2B8C-52AC-26D4A3A7D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6C31F-4AA4-467D-1BE1-CA5B7B50B74D}"/>
              </a:ext>
            </a:extLst>
          </p:cNvPr>
          <p:cNvSpPr>
            <a:spLocks noGrp="1"/>
          </p:cNvSpPr>
          <p:nvPr>
            <p:ph type="title"/>
          </p:nvPr>
        </p:nvSpPr>
        <p:spPr>
          <a:xfrm>
            <a:off x="457200" y="280924"/>
            <a:ext cx="10572750" cy="590293"/>
          </a:xfrm>
        </p:spPr>
        <p:txBody>
          <a:bodyPr>
            <a:normAutofit/>
          </a:bodyPr>
          <a:lstStyle/>
          <a:p>
            <a:pPr algn="l"/>
            <a:r>
              <a:rPr lang="en-ZA" sz="2800" dirty="0"/>
              <a:t>References</a:t>
            </a:r>
          </a:p>
        </p:txBody>
      </p:sp>
      <p:sp>
        <p:nvSpPr>
          <p:cNvPr id="7" name="Content Placeholder 6">
            <a:extLst>
              <a:ext uri="{FF2B5EF4-FFF2-40B4-BE49-F238E27FC236}">
                <a16:creationId xmlns:a16="http://schemas.microsoft.com/office/drawing/2014/main" id="{273742B1-F0F5-9C3E-610A-07FAF569F5BE}"/>
              </a:ext>
            </a:extLst>
          </p:cNvPr>
          <p:cNvSpPr>
            <a:spLocks noGrp="1"/>
          </p:cNvSpPr>
          <p:nvPr>
            <p:ph idx="1"/>
          </p:nvPr>
        </p:nvSpPr>
        <p:spPr>
          <a:xfrm>
            <a:off x="457200" y="996697"/>
            <a:ext cx="11277995" cy="5285232"/>
          </a:xfrm>
        </p:spPr>
        <p:txBody>
          <a:bodyPr>
            <a:noAutofit/>
          </a:bodyPr>
          <a:lstStyle/>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[1] Solanki S K 2003 Sunspots: an overview The Astronomy and Astrophysics Review 11 153–286</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[2] Wilkinson J 2012 New Eyes on the Sun: A Guide to Satellite Images and Amateur Observation (Berlin, Heidelberg: Springer) ISBN 978-3642228384</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[3] </a:t>
            </a:r>
            <a:r>
              <a:rPr lang="en-ZA" sz="1200" dirty="0" err="1">
                <a:solidFill>
                  <a:srgbClr val="702C8D"/>
                </a:solidFill>
                <a:latin typeface="Arial" panose="020B0604020202020204" pitchFamily="34" charset="0"/>
                <a:cs typeface="Arial" panose="020B0604020202020204" pitchFamily="34" charset="0"/>
              </a:rPr>
              <a:t>Jaeggli</a:t>
            </a:r>
            <a:r>
              <a:rPr lang="en-ZA" sz="1200" dirty="0">
                <a:solidFill>
                  <a:srgbClr val="702C8D"/>
                </a:solidFill>
                <a:latin typeface="Arial" panose="020B0604020202020204" pitchFamily="34" charset="0"/>
                <a:cs typeface="Arial" panose="020B0604020202020204" pitchFamily="34" charset="0"/>
              </a:rPr>
              <a:t> S A, Lin H and Uitenbroek H 2011 An observational study of the formation and evolution of sunspots AAS/Solar Physics Division Abstracts 42 3–02</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[4] Hathaway D H 2015 The solar cycle Living Reviews in Solar Physics 12 4</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[5] Scherrer P H, Schou J, Bush R I, </a:t>
            </a:r>
            <a:r>
              <a:rPr lang="en-ZA" sz="1200" dirty="0" err="1">
                <a:solidFill>
                  <a:srgbClr val="702C8D"/>
                </a:solidFill>
                <a:latin typeface="Arial" panose="020B0604020202020204" pitchFamily="34" charset="0"/>
                <a:cs typeface="Arial" panose="020B0604020202020204" pitchFamily="34" charset="0"/>
              </a:rPr>
              <a:t>Kosovichev</a:t>
            </a:r>
            <a:r>
              <a:rPr lang="en-ZA" sz="1200" dirty="0">
                <a:solidFill>
                  <a:srgbClr val="702C8D"/>
                </a:solidFill>
                <a:latin typeface="Arial" panose="020B0604020202020204" pitchFamily="34" charset="0"/>
                <a:cs typeface="Arial" panose="020B0604020202020204" pitchFamily="34" charset="0"/>
              </a:rPr>
              <a:t> A G, Bogart R S, Hoeksema J T, Liu Y, Duvall T L, Zhao J, Title A M et al. 2012 The </a:t>
            </a:r>
            <a:r>
              <a:rPr lang="en-ZA" sz="1200" dirty="0" err="1">
                <a:solidFill>
                  <a:srgbClr val="702C8D"/>
                </a:solidFill>
                <a:latin typeface="Arial" panose="020B0604020202020204" pitchFamily="34" charset="0"/>
                <a:cs typeface="Arial" panose="020B0604020202020204" pitchFamily="34" charset="0"/>
              </a:rPr>
              <a:t>Helioseismic</a:t>
            </a:r>
            <a:r>
              <a:rPr lang="en-ZA" sz="1200" dirty="0">
                <a:solidFill>
                  <a:srgbClr val="702C8D"/>
                </a:solidFill>
                <a:latin typeface="Arial" panose="020B0604020202020204" pitchFamily="34" charset="0"/>
                <a:cs typeface="Arial" panose="020B0604020202020204" pitchFamily="34" charset="0"/>
              </a:rPr>
              <a:t> and Magnetic Imager (HMI) investigation for the Solar Dynamics Observatory (SDO) Solar Physics 275 207–227</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[6] McIntosh P S 1990 The classification of sunspot groups Solar Physics 125 251–267</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[7] Vaswani A, </a:t>
            </a:r>
            <a:r>
              <a:rPr lang="en-ZA" sz="1200" dirty="0" err="1">
                <a:solidFill>
                  <a:srgbClr val="702C8D"/>
                </a:solidFill>
                <a:latin typeface="Arial" panose="020B0604020202020204" pitchFamily="34" charset="0"/>
                <a:cs typeface="Arial" panose="020B0604020202020204" pitchFamily="34" charset="0"/>
              </a:rPr>
              <a:t>Shazeer</a:t>
            </a:r>
            <a:r>
              <a:rPr lang="en-ZA" sz="1200" dirty="0">
                <a:solidFill>
                  <a:srgbClr val="702C8D"/>
                </a:solidFill>
                <a:latin typeface="Arial" panose="020B0604020202020204" pitchFamily="34" charset="0"/>
                <a:cs typeface="Arial" panose="020B0604020202020204" pitchFamily="34" charset="0"/>
              </a:rPr>
              <a:t> N, Parmar N, </a:t>
            </a:r>
            <a:r>
              <a:rPr lang="en-ZA" sz="1200" dirty="0" err="1">
                <a:solidFill>
                  <a:srgbClr val="702C8D"/>
                </a:solidFill>
                <a:latin typeface="Arial" panose="020B0604020202020204" pitchFamily="34" charset="0"/>
                <a:cs typeface="Arial" panose="020B0604020202020204" pitchFamily="34" charset="0"/>
              </a:rPr>
              <a:t>Uszkoreit</a:t>
            </a:r>
            <a:r>
              <a:rPr lang="en-ZA" sz="1200" dirty="0">
                <a:solidFill>
                  <a:srgbClr val="702C8D"/>
                </a:solidFill>
                <a:latin typeface="Arial" panose="020B0604020202020204" pitchFamily="34" charset="0"/>
                <a:cs typeface="Arial" panose="020B0604020202020204" pitchFamily="34" charset="0"/>
              </a:rPr>
              <a:t> J, Jones L, Gomez A N, Kaiser Ł and </a:t>
            </a:r>
            <a:r>
              <a:rPr lang="en-ZA" sz="1200" dirty="0" err="1">
                <a:solidFill>
                  <a:srgbClr val="702C8D"/>
                </a:solidFill>
                <a:latin typeface="Arial" panose="020B0604020202020204" pitchFamily="34" charset="0"/>
                <a:cs typeface="Arial" panose="020B0604020202020204" pitchFamily="34" charset="0"/>
              </a:rPr>
              <a:t>Polosukhin</a:t>
            </a:r>
            <a:r>
              <a:rPr lang="en-ZA" sz="1200" dirty="0">
                <a:solidFill>
                  <a:srgbClr val="702C8D"/>
                </a:solidFill>
                <a:latin typeface="Arial" panose="020B0604020202020204" pitchFamily="34" charset="0"/>
                <a:cs typeface="Arial" panose="020B0604020202020204" pitchFamily="34" charset="0"/>
              </a:rPr>
              <a:t> I 2017 Attention is all you need Advances in Neural Information Processing Systems vol 30</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[8] Arnab A, Dehghani M, </a:t>
            </a:r>
            <a:r>
              <a:rPr lang="en-ZA" sz="1200" dirty="0" err="1">
                <a:solidFill>
                  <a:srgbClr val="702C8D"/>
                </a:solidFill>
                <a:latin typeface="Arial" panose="020B0604020202020204" pitchFamily="34" charset="0"/>
                <a:cs typeface="Arial" panose="020B0604020202020204" pitchFamily="34" charset="0"/>
              </a:rPr>
              <a:t>Heigold</a:t>
            </a:r>
            <a:r>
              <a:rPr lang="en-ZA" sz="1200" dirty="0">
                <a:solidFill>
                  <a:srgbClr val="702C8D"/>
                </a:solidFill>
                <a:latin typeface="Arial" panose="020B0604020202020204" pitchFamily="34" charset="0"/>
                <a:cs typeface="Arial" panose="020B0604020202020204" pitchFamily="34" charset="0"/>
              </a:rPr>
              <a:t> G, Sun C, Lučić M and Schmid C 2021 </a:t>
            </a:r>
            <a:r>
              <a:rPr lang="en-ZA" sz="1200" dirty="0" err="1">
                <a:solidFill>
                  <a:srgbClr val="702C8D"/>
                </a:solidFill>
                <a:latin typeface="Arial" panose="020B0604020202020204" pitchFamily="34" charset="0"/>
                <a:cs typeface="Arial" panose="020B0604020202020204" pitchFamily="34" charset="0"/>
              </a:rPr>
              <a:t>ViViT</a:t>
            </a:r>
            <a:r>
              <a:rPr lang="en-ZA" sz="1200" dirty="0">
                <a:solidFill>
                  <a:srgbClr val="702C8D"/>
                </a:solidFill>
                <a:latin typeface="Arial" panose="020B0604020202020204" pitchFamily="34" charset="0"/>
                <a:cs typeface="Arial" panose="020B0604020202020204" pitchFamily="34" charset="0"/>
              </a:rPr>
              <a:t>: a video vision transformer Proceedings of the IEEE/CVF International Conference on Computer Vision pp 6836–6846</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[9] </a:t>
            </a:r>
            <a:r>
              <a:rPr lang="en-ZA" sz="1200" dirty="0" err="1">
                <a:solidFill>
                  <a:srgbClr val="702C8D"/>
                </a:solidFill>
                <a:latin typeface="Arial" panose="020B0604020202020204" pitchFamily="34" charset="0"/>
                <a:cs typeface="Arial" panose="020B0604020202020204" pitchFamily="34" charset="0"/>
              </a:rPr>
              <a:t>Ibraimoh</a:t>
            </a:r>
            <a:r>
              <a:rPr lang="en-ZA" sz="1200" dirty="0">
                <a:solidFill>
                  <a:srgbClr val="702C8D"/>
                </a:solidFill>
                <a:latin typeface="Arial" panose="020B0604020202020204" pitchFamily="34" charset="0"/>
                <a:cs typeface="Arial" panose="020B0604020202020204" pitchFamily="34" charset="0"/>
              </a:rPr>
              <a:t> R and </a:t>
            </a:r>
            <a:r>
              <a:rPr lang="en-ZA" sz="1200" dirty="0" err="1">
                <a:solidFill>
                  <a:srgbClr val="702C8D"/>
                </a:solidFill>
                <a:latin typeface="Arial" panose="020B0604020202020204" pitchFamily="34" charset="0"/>
                <a:cs typeface="Arial" panose="020B0604020202020204" pitchFamily="34" charset="0"/>
              </a:rPr>
              <a:t>Aderoba</a:t>
            </a:r>
            <a:r>
              <a:rPr lang="en-ZA" sz="1200" dirty="0">
                <a:solidFill>
                  <a:srgbClr val="702C8D"/>
                </a:solidFill>
                <a:latin typeface="Arial" panose="020B0604020202020204" pitchFamily="34" charset="0"/>
                <a:cs typeface="Arial" panose="020B0604020202020204" pitchFamily="34" charset="0"/>
              </a:rPr>
              <a:t> A 2024 Comparison of K-means and HDBSCAN clustering approaches to enhance marketing strategies Iconic Research and Engineering Journals 8 272–282 ISSN 2456-8880</a:t>
            </a:r>
          </a:p>
          <a:p>
            <a:pPr marL="0" indent="0" algn="l">
              <a:lnSpc>
                <a:spcPct val="110000"/>
              </a:lnSpc>
              <a:spcBef>
                <a:spcPts val="600"/>
              </a:spcBef>
              <a:spcAft>
                <a:spcPts val="600"/>
              </a:spcAft>
              <a:buNone/>
            </a:pPr>
            <a:r>
              <a:rPr lang="en-ZA" sz="1200" dirty="0">
                <a:solidFill>
                  <a:srgbClr val="702C8D"/>
                </a:solidFill>
                <a:latin typeface="Arial" panose="020B0604020202020204" pitchFamily="34" charset="0"/>
                <a:cs typeface="Arial" panose="020B0604020202020204" pitchFamily="34" charset="0"/>
              </a:rPr>
              <a:t>[10] Ribeiro M T, Singh S and </a:t>
            </a:r>
            <a:r>
              <a:rPr lang="en-ZA" sz="1200" dirty="0" err="1">
                <a:solidFill>
                  <a:srgbClr val="702C8D"/>
                </a:solidFill>
                <a:latin typeface="Arial" panose="020B0604020202020204" pitchFamily="34" charset="0"/>
                <a:cs typeface="Arial" panose="020B0604020202020204" pitchFamily="34" charset="0"/>
              </a:rPr>
              <a:t>Guestrin</a:t>
            </a:r>
            <a:r>
              <a:rPr lang="en-ZA" sz="1200" dirty="0">
                <a:solidFill>
                  <a:srgbClr val="702C8D"/>
                </a:solidFill>
                <a:latin typeface="Arial" panose="020B0604020202020204" pitchFamily="34" charset="0"/>
                <a:cs typeface="Arial" panose="020B0604020202020204" pitchFamily="34" charset="0"/>
              </a:rPr>
              <a:t> C 2016 “Why should I trust you?” Explaining the predictions of any classifier Proceedings of the 22nd ACM SIGKDD International Conference on Knowledge Discovery and Data Mining pp 1135–1144</a:t>
            </a:r>
          </a:p>
        </p:txBody>
      </p:sp>
    </p:spTree>
    <p:extLst>
      <p:ext uri="{BB962C8B-B14F-4D97-AF65-F5344CB8AC3E}">
        <p14:creationId xmlns:p14="http://schemas.microsoft.com/office/powerpoint/2010/main" val="379555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93EA-E8FC-490D-B4D6-3C8F2FE340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C40985-C006-FB04-D808-D4A251661ADA}"/>
              </a:ext>
            </a:extLst>
          </p:cNvPr>
          <p:cNvSpPr>
            <a:spLocks noGrp="1"/>
          </p:cNvSpPr>
          <p:nvPr>
            <p:ph type="title"/>
          </p:nvPr>
        </p:nvSpPr>
        <p:spPr>
          <a:xfrm>
            <a:off x="322929" y="365127"/>
            <a:ext cx="11278389" cy="898066"/>
          </a:xfrm>
        </p:spPr>
        <p:txBody>
          <a:bodyPr>
            <a:normAutofit/>
          </a:bodyPr>
          <a:lstStyle/>
          <a:p>
            <a:pPr algn="l"/>
            <a:r>
              <a:rPr lang="fr-FR" sz="2800" dirty="0"/>
              <a:t>Abstract</a:t>
            </a:r>
            <a:endParaRPr lang="en-ZA" sz="2800" dirty="0"/>
          </a:p>
        </p:txBody>
      </p:sp>
      <p:sp>
        <p:nvSpPr>
          <p:cNvPr id="5" name="Content Placeholder 4">
            <a:extLst>
              <a:ext uri="{FF2B5EF4-FFF2-40B4-BE49-F238E27FC236}">
                <a16:creationId xmlns:a16="http://schemas.microsoft.com/office/drawing/2014/main" id="{8C216504-2A79-EDCF-C914-B08DFC6CE658}"/>
              </a:ext>
            </a:extLst>
          </p:cNvPr>
          <p:cNvSpPr>
            <a:spLocks noGrp="1"/>
          </p:cNvSpPr>
          <p:nvPr>
            <p:ph idx="1"/>
          </p:nvPr>
        </p:nvSpPr>
        <p:spPr>
          <a:xfrm>
            <a:off x="322929" y="894945"/>
            <a:ext cx="11546142" cy="5446776"/>
          </a:xfrm>
        </p:spPr>
        <p:txBody>
          <a:bodyPr>
            <a:normAutofit/>
          </a:bodyPr>
          <a:lstStyle/>
          <a:p>
            <a:pPr marL="0" indent="0" algn="l">
              <a:lnSpc>
                <a:spcPct val="92000"/>
              </a:lnSpc>
              <a:spcAft>
                <a:spcPts val="500"/>
              </a:spcAft>
              <a:buNone/>
            </a:pPr>
            <a:r>
              <a:rPr lang="en-US" dirty="0">
                <a:solidFill>
                  <a:srgbClr val="2D2D2D"/>
                </a:solidFill>
                <a:latin typeface="Arial"/>
              </a:rPr>
              <a:t>The McIntosh sunspot classification system categorises sunspots according to their morphology and size. Because this process is typically performed manually, it is susceptible to labeling errors. In contrast, deep learning methods learn features directly from the data and classify samples based on these learned representations. In this paper, an unsupervised approach to McIntosh sunspot classification is presented, and how the models group sunspot data into clusters is examined. The results indicate that the unsupervised approach outperformed the conventional supervised approach trained on the ground-truth labels. The findings highlight the potential for developing an AI-based McIntosh classification framework.</a:t>
            </a:r>
          </a:p>
          <a:p>
            <a:pPr marL="0" indent="0">
              <a:buNone/>
            </a:pPr>
            <a:endParaRPr lang="en-ZA" dirty="0"/>
          </a:p>
          <a:p>
            <a:pPr algn="l"/>
            <a:endParaRPr lang="en-ZA" dirty="0"/>
          </a:p>
        </p:txBody>
      </p:sp>
    </p:spTree>
    <p:extLst>
      <p:ext uri="{BB962C8B-B14F-4D97-AF65-F5344CB8AC3E}">
        <p14:creationId xmlns:p14="http://schemas.microsoft.com/office/powerpoint/2010/main" val="232474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D19D-760F-985E-1EF0-4B89B4FD7F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D2990B-2BAE-902C-A652-7181227CD2D9}"/>
              </a:ext>
            </a:extLst>
          </p:cNvPr>
          <p:cNvSpPr>
            <a:spLocks noGrp="1"/>
          </p:cNvSpPr>
          <p:nvPr>
            <p:ph type="title"/>
          </p:nvPr>
        </p:nvSpPr>
        <p:spPr/>
        <p:txBody>
          <a:bodyPr/>
          <a:lstStyle/>
          <a:p>
            <a:pPr algn="l"/>
            <a:r>
              <a:rPr lang="en-US" sz="2800" dirty="0"/>
              <a:t>Introduction</a:t>
            </a:r>
            <a:endParaRPr lang="en-ZA" dirty="0"/>
          </a:p>
        </p:txBody>
      </p:sp>
      <p:sp>
        <p:nvSpPr>
          <p:cNvPr id="5" name="Content Placeholder 4">
            <a:extLst>
              <a:ext uri="{FF2B5EF4-FFF2-40B4-BE49-F238E27FC236}">
                <a16:creationId xmlns:a16="http://schemas.microsoft.com/office/drawing/2014/main" id="{F2D3B031-C5DF-C16E-5FEC-B4CECCAE497E}"/>
              </a:ext>
            </a:extLst>
          </p:cNvPr>
          <p:cNvSpPr>
            <a:spLocks noGrp="1"/>
          </p:cNvSpPr>
          <p:nvPr>
            <p:ph idx="1"/>
          </p:nvPr>
        </p:nvSpPr>
        <p:spPr>
          <a:xfrm>
            <a:off x="456806" y="1039457"/>
            <a:ext cx="6950992" cy="4515613"/>
          </a:xfrm>
        </p:spPr>
        <p:txBody>
          <a:bodyPr>
            <a:normAutofit fontScale="77500" lnSpcReduction="20000"/>
          </a:bodyPr>
          <a:lstStyle/>
          <a:p>
            <a:pPr algn="l">
              <a:lnSpc>
                <a:spcPct val="92000"/>
              </a:lnSpc>
              <a:spcAft>
                <a:spcPts val="500"/>
              </a:spcAft>
            </a:pPr>
            <a:r>
              <a:rPr lang="en-US" sz="2400" dirty="0">
                <a:solidFill>
                  <a:srgbClr val="2D2D2D"/>
                </a:solidFill>
                <a:latin typeface="Arial"/>
              </a:rPr>
              <a:t>Sunspots are magnetic features on the solar surface that appear dark due to reduced temperatures compared to the surrounding photosphere. Each sunspot consists of a dark central region called the umbra, surrounded by a lighter penumbra [1]. An example of a sunspot is shown in Figure 1.</a:t>
            </a:r>
          </a:p>
          <a:p>
            <a:pPr algn="l">
              <a:lnSpc>
                <a:spcPct val="92000"/>
              </a:lnSpc>
              <a:spcAft>
                <a:spcPts val="500"/>
              </a:spcAft>
            </a:pPr>
            <a:r>
              <a:rPr lang="en-US" sz="2400" dirty="0">
                <a:solidFill>
                  <a:srgbClr val="2D2D2D"/>
                </a:solidFill>
                <a:latin typeface="Arial"/>
              </a:rPr>
              <a:t>Sunspots vary in size, with the largest reaching up to 60,000 km in diameter, while smaller ones measure only a few thousand kilometers across [2].</a:t>
            </a:r>
          </a:p>
          <a:p>
            <a:pPr algn="l">
              <a:lnSpc>
                <a:spcPct val="92000"/>
              </a:lnSpc>
              <a:spcAft>
                <a:spcPts val="500"/>
              </a:spcAft>
            </a:pPr>
            <a:r>
              <a:rPr lang="en-US" sz="2400" dirty="0">
                <a:solidFill>
                  <a:srgbClr val="2D2D2D"/>
                </a:solidFill>
                <a:latin typeface="Arial"/>
              </a:rPr>
              <a:t>Depending on magnetic strength and size, sunspots can persist from hours to several weeks [3].</a:t>
            </a:r>
          </a:p>
          <a:p>
            <a:pPr algn="l">
              <a:lnSpc>
                <a:spcPct val="92000"/>
              </a:lnSpc>
              <a:spcAft>
                <a:spcPts val="500"/>
              </a:spcAft>
            </a:pPr>
            <a:r>
              <a:rPr lang="en-US" sz="2400" dirty="0">
                <a:solidFill>
                  <a:srgbClr val="2D2D2D"/>
                </a:solidFill>
                <a:latin typeface="Arial"/>
              </a:rPr>
              <a:t>The number and distribution of sunspots follow the approximately 11-year solar cycle [4].</a:t>
            </a:r>
          </a:p>
          <a:p>
            <a:pPr algn="l">
              <a:lnSpc>
                <a:spcPct val="92000"/>
              </a:lnSpc>
              <a:spcAft>
                <a:spcPts val="500"/>
              </a:spcAft>
            </a:pPr>
            <a:r>
              <a:rPr lang="en-US" sz="2400" dirty="0">
                <a:solidFill>
                  <a:srgbClr val="2D2D2D"/>
                </a:solidFill>
                <a:latin typeface="Arial"/>
              </a:rPr>
              <a:t>High-resolution imaging instruments, such as the </a:t>
            </a:r>
            <a:r>
              <a:rPr lang="en-US" sz="2400" dirty="0" err="1">
                <a:solidFill>
                  <a:srgbClr val="2D2D2D"/>
                </a:solidFill>
                <a:latin typeface="Arial"/>
              </a:rPr>
              <a:t>Helioseismic</a:t>
            </a:r>
            <a:r>
              <a:rPr lang="en-US" sz="2400" dirty="0">
                <a:solidFill>
                  <a:srgbClr val="2D2D2D"/>
                </a:solidFill>
                <a:latin typeface="Arial"/>
              </a:rPr>
              <a:t> and Magnetic Imager (HMI) aboard the Solar Dynamics Observatory (SDO), capture </a:t>
            </a:r>
            <a:r>
              <a:rPr lang="en-US" sz="2400" dirty="0" err="1">
                <a:solidFill>
                  <a:srgbClr val="2D2D2D"/>
                </a:solidFill>
                <a:latin typeface="Arial"/>
              </a:rPr>
              <a:t>photospheric</a:t>
            </a:r>
            <a:r>
              <a:rPr lang="en-US" sz="2400" dirty="0">
                <a:solidFill>
                  <a:srgbClr val="2D2D2D"/>
                </a:solidFill>
                <a:latin typeface="Arial"/>
              </a:rPr>
              <a:t> continuum and magnetic field data that make sunspots highly visible for monitoring and classification [5].</a:t>
            </a:r>
          </a:p>
          <a:p>
            <a:pPr algn="l"/>
            <a:endParaRPr lang="en-ZA" sz="2200" dirty="0"/>
          </a:p>
        </p:txBody>
      </p:sp>
      <p:pic>
        <p:nvPicPr>
          <p:cNvPr id="3" name="Picture 2">
            <a:extLst>
              <a:ext uri="{FF2B5EF4-FFF2-40B4-BE49-F238E27FC236}">
                <a16:creationId xmlns:a16="http://schemas.microsoft.com/office/drawing/2014/main" id="{66E9F342-3B66-E4FE-A94D-56A2BA59F463}"/>
              </a:ext>
            </a:extLst>
          </p:cNvPr>
          <p:cNvPicPr>
            <a:picLocks noChangeAspect="1"/>
          </p:cNvPicPr>
          <p:nvPr/>
        </p:nvPicPr>
        <p:blipFill>
          <a:blip r:embed="rId3"/>
          <a:stretch>
            <a:fillRect/>
          </a:stretch>
        </p:blipFill>
        <p:spPr>
          <a:xfrm>
            <a:off x="7647446" y="1039457"/>
            <a:ext cx="3848100" cy="3924300"/>
          </a:xfrm>
          <a:prstGeom prst="rect">
            <a:avLst/>
          </a:prstGeom>
        </p:spPr>
      </p:pic>
      <p:sp>
        <p:nvSpPr>
          <p:cNvPr id="7" name="TextBox 6">
            <a:extLst>
              <a:ext uri="{FF2B5EF4-FFF2-40B4-BE49-F238E27FC236}">
                <a16:creationId xmlns:a16="http://schemas.microsoft.com/office/drawing/2014/main" id="{166E46A3-5BB4-67D2-74A6-026CADAD2613}"/>
              </a:ext>
            </a:extLst>
          </p:cNvPr>
          <p:cNvSpPr txBox="1"/>
          <p:nvPr/>
        </p:nvSpPr>
        <p:spPr>
          <a:xfrm>
            <a:off x="7577996" y="4961976"/>
            <a:ext cx="6094070" cy="286232"/>
          </a:xfrm>
          <a:prstGeom prst="rect">
            <a:avLst/>
          </a:prstGeom>
          <a:noFill/>
        </p:spPr>
        <p:txBody>
          <a:bodyPr wrap="square">
            <a:spAutoFit/>
          </a:bodyPr>
          <a:lstStyle/>
          <a:p>
            <a:pPr algn="l">
              <a:lnSpc>
                <a:spcPct val="90000"/>
              </a:lnSpc>
              <a:spcAft>
                <a:spcPts val="500"/>
              </a:spcAft>
            </a:pPr>
            <a:r>
              <a:rPr lang="en-US" sz="1400" b="0" i="0" dirty="0">
                <a:solidFill>
                  <a:srgbClr val="2D2D2D"/>
                </a:solidFill>
                <a:latin typeface="Arial"/>
              </a:rPr>
              <a:t>Figure </a:t>
            </a:r>
            <a:r>
              <a:rPr lang="en-US" sz="1400" dirty="0">
                <a:solidFill>
                  <a:srgbClr val="2D2D2D"/>
                </a:solidFill>
                <a:latin typeface="Arial"/>
              </a:rPr>
              <a:t>1:</a:t>
            </a:r>
            <a:r>
              <a:rPr lang="en-US" sz="1400" b="0" i="0" dirty="0">
                <a:solidFill>
                  <a:srgbClr val="2D2D2D"/>
                </a:solidFill>
                <a:latin typeface="Arial"/>
              </a:rPr>
              <a:t> Example of a sunspot.</a:t>
            </a:r>
          </a:p>
        </p:txBody>
      </p:sp>
    </p:spTree>
    <p:extLst>
      <p:ext uri="{BB962C8B-B14F-4D97-AF65-F5344CB8AC3E}">
        <p14:creationId xmlns:p14="http://schemas.microsoft.com/office/powerpoint/2010/main" val="47829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48B3-F3AD-5A5B-7118-B3CB839065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D03177-D5E1-F831-15D9-B54606613F75}"/>
              </a:ext>
            </a:extLst>
          </p:cNvPr>
          <p:cNvSpPr>
            <a:spLocks noGrp="1"/>
          </p:cNvSpPr>
          <p:nvPr>
            <p:ph type="title"/>
          </p:nvPr>
        </p:nvSpPr>
        <p:spPr/>
        <p:txBody>
          <a:bodyPr/>
          <a:lstStyle/>
          <a:p>
            <a:pPr algn="l"/>
            <a:r>
              <a:rPr lang="fr-FR" sz="2800" dirty="0"/>
              <a:t>The McIntosh classification system</a:t>
            </a:r>
            <a:endParaRPr lang="en-ZA" dirty="0"/>
          </a:p>
        </p:txBody>
      </p:sp>
      <p:sp>
        <p:nvSpPr>
          <p:cNvPr id="5" name="Content Placeholder 4">
            <a:extLst>
              <a:ext uri="{FF2B5EF4-FFF2-40B4-BE49-F238E27FC236}">
                <a16:creationId xmlns:a16="http://schemas.microsoft.com/office/drawing/2014/main" id="{5A5F95E4-F862-9129-F2B6-4875F9632274}"/>
              </a:ext>
            </a:extLst>
          </p:cNvPr>
          <p:cNvSpPr>
            <a:spLocks noGrp="1"/>
          </p:cNvSpPr>
          <p:nvPr>
            <p:ph idx="1"/>
          </p:nvPr>
        </p:nvSpPr>
        <p:spPr>
          <a:xfrm>
            <a:off x="456805" y="894945"/>
            <a:ext cx="6344045" cy="5446776"/>
          </a:xfrm>
        </p:spPr>
        <p:txBody>
          <a:bodyPr>
            <a:normAutofit fontScale="92500" lnSpcReduction="20000"/>
          </a:bodyPr>
          <a:lstStyle/>
          <a:p>
            <a:pPr algn="l">
              <a:lnSpc>
                <a:spcPct val="92000"/>
              </a:lnSpc>
              <a:spcAft>
                <a:spcPts val="500"/>
              </a:spcAft>
            </a:pPr>
            <a:r>
              <a:rPr lang="en-US" dirty="0">
                <a:solidFill>
                  <a:srgbClr val="2D2D2D"/>
                </a:solidFill>
                <a:latin typeface="Arial"/>
              </a:rPr>
              <a:t>The McIntosh classification system is widely used to describe sunspot groups and is applied in this paper to </a:t>
            </a:r>
            <a:r>
              <a:rPr lang="en-US" dirty="0" err="1">
                <a:solidFill>
                  <a:srgbClr val="2D2D2D"/>
                </a:solidFill>
                <a:latin typeface="Arial"/>
              </a:rPr>
              <a:t>categorise</a:t>
            </a:r>
            <a:r>
              <a:rPr lang="en-US" dirty="0">
                <a:solidFill>
                  <a:srgbClr val="2D2D2D"/>
                </a:solidFill>
                <a:latin typeface="Arial"/>
              </a:rPr>
              <a:t> them by their morphological and magnetic properties.</a:t>
            </a:r>
          </a:p>
          <a:p>
            <a:pPr algn="l">
              <a:lnSpc>
                <a:spcPct val="92000"/>
              </a:lnSpc>
              <a:spcAft>
                <a:spcPts val="500"/>
              </a:spcAft>
            </a:pPr>
            <a:r>
              <a:rPr lang="en-US" dirty="0">
                <a:solidFill>
                  <a:srgbClr val="2D2D2D"/>
                </a:solidFill>
                <a:latin typeface="Arial"/>
              </a:rPr>
              <a:t>As summarised in Figure 1, this classification scheme uses three parameters: Z, representing the modified Zurich class; p, describing the type of the principal sunspot; and c, indicating the compactness of the group’s interior [6].</a:t>
            </a:r>
          </a:p>
          <a:p>
            <a:pPr algn="l">
              <a:lnSpc>
                <a:spcPct val="92000"/>
              </a:lnSpc>
              <a:spcAft>
                <a:spcPts val="500"/>
              </a:spcAft>
            </a:pPr>
            <a:r>
              <a:rPr lang="en-US" dirty="0">
                <a:solidFill>
                  <a:srgbClr val="2D2D2D"/>
                </a:solidFill>
                <a:latin typeface="Arial"/>
              </a:rPr>
              <a:t>This system distinguishes between unipolar and bipolar groups and provides insight into the relationship between magnetic complexity and solar activity, including flare productivity.</a:t>
            </a:r>
          </a:p>
          <a:p>
            <a:pPr algn="l"/>
            <a:endParaRPr lang="en-ZA" dirty="0"/>
          </a:p>
        </p:txBody>
      </p:sp>
      <p:pic>
        <p:nvPicPr>
          <p:cNvPr id="3" name="Picture 2" descr="fig1.png">
            <a:extLst>
              <a:ext uri="{FF2B5EF4-FFF2-40B4-BE49-F238E27FC236}">
                <a16:creationId xmlns:a16="http://schemas.microsoft.com/office/drawing/2014/main" id="{F2D01E53-029A-750B-FDE6-0AA78720541A}"/>
              </a:ext>
            </a:extLst>
          </p:cNvPr>
          <p:cNvPicPr>
            <a:picLocks noChangeAspect="1"/>
          </p:cNvPicPr>
          <p:nvPr/>
        </p:nvPicPr>
        <p:blipFill>
          <a:blip r:embed="rId3"/>
          <a:stretch>
            <a:fillRect/>
          </a:stretch>
        </p:blipFill>
        <p:spPr>
          <a:xfrm>
            <a:off x="6800850" y="365127"/>
            <a:ext cx="5144223" cy="5587692"/>
          </a:xfrm>
          <a:prstGeom prst="rect">
            <a:avLst/>
          </a:prstGeom>
        </p:spPr>
      </p:pic>
      <p:sp>
        <p:nvSpPr>
          <p:cNvPr id="7" name="TextBox 6">
            <a:extLst>
              <a:ext uri="{FF2B5EF4-FFF2-40B4-BE49-F238E27FC236}">
                <a16:creationId xmlns:a16="http://schemas.microsoft.com/office/drawing/2014/main" id="{32BC8604-A66D-421B-9E4A-972AC70B68B1}"/>
              </a:ext>
            </a:extLst>
          </p:cNvPr>
          <p:cNvSpPr txBox="1"/>
          <p:nvPr/>
        </p:nvSpPr>
        <p:spPr>
          <a:xfrm>
            <a:off x="6800850" y="5951163"/>
            <a:ext cx="5144223" cy="480131"/>
          </a:xfrm>
          <a:prstGeom prst="rect">
            <a:avLst/>
          </a:prstGeom>
          <a:noFill/>
        </p:spPr>
        <p:txBody>
          <a:bodyPr wrap="square" lIns="73152" rIns="73152" anchor="t">
            <a:spAutoFit/>
          </a:bodyPr>
          <a:lstStyle/>
          <a:p>
            <a:pPr algn="l">
              <a:lnSpc>
                <a:spcPct val="90000"/>
              </a:lnSpc>
              <a:spcAft>
                <a:spcPts val="500"/>
              </a:spcAft>
            </a:pPr>
            <a:r>
              <a:rPr sz="1400" b="0" i="0" dirty="0">
                <a:solidFill>
                  <a:srgbClr val="2D2D2D"/>
                </a:solidFill>
                <a:latin typeface="Arial"/>
              </a:rPr>
              <a:t>Figure </a:t>
            </a:r>
            <a:r>
              <a:rPr lang="en-US" sz="1400" b="0" i="0" dirty="0">
                <a:solidFill>
                  <a:srgbClr val="2D2D2D"/>
                </a:solidFill>
                <a:latin typeface="Arial"/>
              </a:rPr>
              <a:t>2</a:t>
            </a:r>
            <a:r>
              <a:rPr sz="1400" b="0" i="0" dirty="0">
                <a:solidFill>
                  <a:srgbClr val="2D2D2D"/>
                </a:solidFill>
                <a:latin typeface="Arial"/>
              </a:rPr>
              <a:t>: The three component McIntosh classification with examples [6].</a:t>
            </a:r>
          </a:p>
        </p:txBody>
      </p:sp>
    </p:spTree>
    <p:extLst>
      <p:ext uri="{BB962C8B-B14F-4D97-AF65-F5344CB8AC3E}">
        <p14:creationId xmlns:p14="http://schemas.microsoft.com/office/powerpoint/2010/main" val="211795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4F59-9058-F2FA-0744-756EBB39C2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3068BD-B208-7413-5D3F-17D11CAE7AE6}"/>
              </a:ext>
            </a:extLst>
          </p:cNvPr>
          <p:cNvSpPr>
            <a:spLocks noGrp="1"/>
          </p:cNvSpPr>
          <p:nvPr>
            <p:ph type="title"/>
          </p:nvPr>
        </p:nvSpPr>
        <p:spPr/>
        <p:txBody>
          <a:bodyPr/>
          <a:lstStyle/>
          <a:p>
            <a:pPr algn="l"/>
            <a:r>
              <a:rPr lang="fr-FR" sz="2800" dirty="0"/>
              <a:t>Dataset collection</a:t>
            </a:r>
            <a:endParaRPr lang="en-ZA" dirty="0"/>
          </a:p>
        </p:txBody>
      </p:sp>
      <p:sp>
        <p:nvSpPr>
          <p:cNvPr id="5" name="Content Placeholder 4">
            <a:extLst>
              <a:ext uri="{FF2B5EF4-FFF2-40B4-BE49-F238E27FC236}">
                <a16:creationId xmlns:a16="http://schemas.microsoft.com/office/drawing/2014/main" id="{CCD14135-FC79-6A3A-C785-7C70D0CDB766}"/>
              </a:ext>
            </a:extLst>
          </p:cNvPr>
          <p:cNvSpPr>
            <a:spLocks noGrp="1"/>
          </p:cNvSpPr>
          <p:nvPr>
            <p:ph idx="1"/>
          </p:nvPr>
        </p:nvSpPr>
        <p:spPr>
          <a:xfrm>
            <a:off x="456805" y="894945"/>
            <a:ext cx="11278389" cy="5446776"/>
          </a:xfrm>
        </p:spPr>
        <p:txBody>
          <a:bodyPr>
            <a:normAutofit/>
          </a:bodyPr>
          <a:lstStyle/>
          <a:p>
            <a:pPr algn="l">
              <a:lnSpc>
                <a:spcPct val="92000"/>
              </a:lnSpc>
              <a:spcAft>
                <a:spcPts val="500"/>
              </a:spcAft>
            </a:pPr>
            <a:r>
              <a:rPr lang="en-US" dirty="0">
                <a:solidFill>
                  <a:srgbClr val="2D2D2D"/>
                </a:solidFill>
                <a:latin typeface="Arial"/>
              </a:rPr>
              <a:t>The dataset used for this paper consists of 3,501 solar disk photos containing 14,014 sunspots, collected from the SDO via the Joint Science Operations Center (JSOC) database.</a:t>
            </a:r>
          </a:p>
          <a:p>
            <a:pPr algn="l">
              <a:lnSpc>
                <a:spcPct val="92000"/>
              </a:lnSpc>
              <a:spcAft>
                <a:spcPts val="500"/>
              </a:spcAft>
            </a:pPr>
            <a:r>
              <a:rPr lang="en-US" dirty="0">
                <a:solidFill>
                  <a:srgbClr val="2D2D2D"/>
                </a:solidFill>
                <a:latin typeface="Arial"/>
              </a:rPr>
              <a:t>All solar disk images were masked to remove sunspots present at the limb of the Sun.</a:t>
            </a:r>
          </a:p>
          <a:p>
            <a:pPr algn="l">
              <a:lnSpc>
                <a:spcPct val="92000"/>
              </a:lnSpc>
              <a:spcAft>
                <a:spcPts val="500"/>
              </a:spcAft>
            </a:pPr>
            <a:r>
              <a:rPr lang="en-US" dirty="0">
                <a:solidFill>
                  <a:srgbClr val="2D2D2D"/>
                </a:solidFill>
                <a:latin typeface="Arial"/>
              </a:rPr>
              <a:t>To ease the annotation of solar disk images, a semi-automated approach was developed using coordinates signifying the McIntosh classification of sunspots and object detection techniques to detect sunspot regions of interest, where the region detection labels were replaced with the coordinates containing the sunspot classification.</a:t>
            </a:r>
          </a:p>
          <a:p>
            <a:pPr algn="l">
              <a:lnSpc>
                <a:spcPct val="92000"/>
              </a:lnSpc>
              <a:spcAft>
                <a:spcPts val="500"/>
              </a:spcAft>
            </a:pPr>
            <a:r>
              <a:rPr lang="en-US" dirty="0">
                <a:solidFill>
                  <a:srgbClr val="2D2D2D"/>
                </a:solidFill>
                <a:latin typeface="Arial"/>
              </a:rPr>
              <a:t>With this approach, three datasets were constructed, one for each of the McIntosh subclassifications: Z, p, and c.</a:t>
            </a:r>
          </a:p>
          <a:p>
            <a:pPr algn="l"/>
            <a:endParaRPr lang="en-ZA" dirty="0"/>
          </a:p>
        </p:txBody>
      </p:sp>
    </p:spTree>
    <p:extLst>
      <p:ext uri="{BB962C8B-B14F-4D97-AF65-F5344CB8AC3E}">
        <p14:creationId xmlns:p14="http://schemas.microsoft.com/office/powerpoint/2010/main" val="57384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E5C5-E081-A455-5D78-71A9EBA72F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F7B561-200F-FE41-E911-41CCAC670556}"/>
              </a:ext>
            </a:extLst>
          </p:cNvPr>
          <p:cNvSpPr>
            <a:spLocks noGrp="1"/>
          </p:cNvSpPr>
          <p:nvPr>
            <p:ph type="title"/>
          </p:nvPr>
        </p:nvSpPr>
        <p:spPr/>
        <p:txBody>
          <a:bodyPr/>
          <a:lstStyle/>
          <a:p>
            <a:pPr algn="l"/>
            <a:r>
              <a:rPr lang="fr-FR" sz="2800" dirty="0"/>
              <a:t>Model architecture - Vision transformer (</a:t>
            </a:r>
            <a:r>
              <a:rPr lang="fr-FR" sz="2800" dirty="0" err="1"/>
              <a:t>ViT</a:t>
            </a:r>
            <a:r>
              <a:rPr lang="fr-FR" sz="2800" dirty="0"/>
              <a:t>) </a:t>
            </a:r>
            <a:endParaRPr lang="en-US" sz="2800" dirty="0">
              <a:solidFill>
                <a:srgbClr val="5C3A92"/>
              </a:solidFill>
              <a:latin typeface="Arial"/>
            </a:endParaRPr>
          </a:p>
        </p:txBody>
      </p:sp>
      <p:sp>
        <p:nvSpPr>
          <p:cNvPr id="5" name="Content Placeholder 4">
            <a:extLst>
              <a:ext uri="{FF2B5EF4-FFF2-40B4-BE49-F238E27FC236}">
                <a16:creationId xmlns:a16="http://schemas.microsoft.com/office/drawing/2014/main" id="{0A1D1523-5AEB-AF26-89A0-E8B2A87C2B8F}"/>
              </a:ext>
            </a:extLst>
          </p:cNvPr>
          <p:cNvSpPr>
            <a:spLocks noGrp="1"/>
          </p:cNvSpPr>
          <p:nvPr>
            <p:ph idx="1"/>
          </p:nvPr>
        </p:nvSpPr>
        <p:spPr>
          <a:xfrm>
            <a:off x="456805" y="894945"/>
            <a:ext cx="11278390" cy="5446776"/>
          </a:xfrm>
        </p:spPr>
        <p:txBody>
          <a:bodyPr>
            <a:normAutofit/>
          </a:bodyPr>
          <a:lstStyle/>
          <a:p>
            <a:pPr algn="l">
              <a:lnSpc>
                <a:spcPct val="92000"/>
              </a:lnSpc>
              <a:spcAft>
                <a:spcPts val="500"/>
              </a:spcAft>
            </a:pPr>
            <a:r>
              <a:rPr lang="en-US" dirty="0">
                <a:solidFill>
                  <a:srgbClr val="2D2D2D"/>
                </a:solidFill>
                <a:latin typeface="Arial"/>
              </a:rPr>
              <a:t>ViTs adapt the transformer architecture introduced by Vaswani et al. [7] for the processing of two-dimensional images [8].</a:t>
            </a:r>
          </a:p>
          <a:p>
            <a:pPr algn="l">
              <a:lnSpc>
                <a:spcPct val="92000"/>
              </a:lnSpc>
              <a:spcAft>
                <a:spcPts val="500"/>
              </a:spcAft>
            </a:pPr>
            <a:r>
              <a:rPr lang="en-US" dirty="0">
                <a:solidFill>
                  <a:srgbClr val="2D2D2D"/>
                </a:solidFill>
                <a:latin typeface="Arial"/>
              </a:rPr>
              <a:t>An input image is partitioned into N non-overlapping patches, which are flattened and linearly projected into one-dimensional token embeddings that are then processed by a transformer encoder.</a:t>
            </a:r>
          </a:p>
          <a:p>
            <a:pPr algn="l">
              <a:lnSpc>
                <a:spcPct val="92000"/>
              </a:lnSpc>
              <a:spcAft>
                <a:spcPts val="500"/>
              </a:spcAft>
            </a:pPr>
            <a:r>
              <a:rPr lang="en-US" dirty="0">
                <a:solidFill>
                  <a:srgbClr val="2D2D2D"/>
                </a:solidFill>
                <a:latin typeface="Arial"/>
              </a:rPr>
              <a:t>ViTB16 was used as the primary model in this paper for both the supervised and unsupervised approaches and was </a:t>
            </a:r>
            <a:r>
              <a:rPr lang="en-US" dirty="0" err="1">
                <a:solidFill>
                  <a:srgbClr val="2D2D2D"/>
                </a:solidFill>
                <a:latin typeface="Arial"/>
              </a:rPr>
              <a:t>initialised</a:t>
            </a:r>
            <a:r>
              <a:rPr lang="en-US" dirty="0">
                <a:solidFill>
                  <a:srgbClr val="2D2D2D"/>
                </a:solidFill>
                <a:latin typeface="Arial"/>
              </a:rPr>
              <a:t> using pretrained weights from </a:t>
            </a:r>
            <a:r>
              <a:rPr lang="en-US" dirty="0" err="1">
                <a:solidFill>
                  <a:srgbClr val="2D2D2D"/>
                </a:solidFill>
                <a:latin typeface="Arial"/>
              </a:rPr>
              <a:t>PyTorch</a:t>
            </a:r>
            <a:r>
              <a:rPr lang="en-US" dirty="0">
                <a:solidFill>
                  <a:srgbClr val="2D2D2D"/>
                </a:solidFill>
                <a:latin typeface="Arial"/>
              </a:rPr>
              <a:t>.</a:t>
            </a:r>
          </a:p>
          <a:p>
            <a:pPr algn="l"/>
            <a:endParaRPr lang="en-ZA" dirty="0"/>
          </a:p>
        </p:txBody>
      </p:sp>
    </p:spTree>
    <p:extLst>
      <p:ext uri="{BB962C8B-B14F-4D97-AF65-F5344CB8AC3E}">
        <p14:creationId xmlns:p14="http://schemas.microsoft.com/office/powerpoint/2010/main" val="66838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086D0-ED86-A0CD-CADF-77586C6211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AE1790-D2A3-E86D-81FB-89E46248FC3B}"/>
              </a:ext>
            </a:extLst>
          </p:cNvPr>
          <p:cNvSpPr>
            <a:spLocks noGrp="1"/>
          </p:cNvSpPr>
          <p:nvPr>
            <p:ph type="title"/>
          </p:nvPr>
        </p:nvSpPr>
        <p:spPr/>
        <p:txBody>
          <a:bodyPr/>
          <a:lstStyle/>
          <a:p>
            <a:pPr algn="l"/>
            <a:r>
              <a:rPr lang="en-ZA" sz="2800" dirty="0"/>
              <a:t>Unsupervised learning</a:t>
            </a:r>
            <a:endParaRPr lang="en-ZA" dirty="0"/>
          </a:p>
        </p:txBody>
      </p:sp>
      <p:sp>
        <p:nvSpPr>
          <p:cNvPr id="5" name="Content Placeholder 4">
            <a:extLst>
              <a:ext uri="{FF2B5EF4-FFF2-40B4-BE49-F238E27FC236}">
                <a16:creationId xmlns:a16="http://schemas.microsoft.com/office/drawing/2014/main" id="{F610A312-8B48-B65E-FEC1-51F2543C4C5F}"/>
              </a:ext>
            </a:extLst>
          </p:cNvPr>
          <p:cNvSpPr>
            <a:spLocks noGrp="1"/>
          </p:cNvSpPr>
          <p:nvPr>
            <p:ph idx="1"/>
          </p:nvPr>
        </p:nvSpPr>
        <p:spPr>
          <a:xfrm>
            <a:off x="456805" y="894945"/>
            <a:ext cx="11278390" cy="5446776"/>
          </a:xfrm>
        </p:spPr>
        <p:txBody>
          <a:bodyPr>
            <a:normAutofit fontScale="92500" lnSpcReduction="10000"/>
          </a:bodyPr>
          <a:lstStyle/>
          <a:p>
            <a:pPr algn="l">
              <a:lnSpc>
                <a:spcPct val="92000"/>
              </a:lnSpc>
              <a:spcAft>
                <a:spcPts val="500"/>
              </a:spcAft>
            </a:pPr>
            <a:r>
              <a:rPr lang="en-US" dirty="0">
                <a:solidFill>
                  <a:srgbClr val="2D2D2D"/>
                </a:solidFill>
                <a:latin typeface="Arial"/>
              </a:rPr>
              <a:t>The unsupervised models were applied separately to the three McIntosh subclassifications, Z, p, and c. For each subclassification, a pretrained ViTB16 model was used to extract feature embeddings from the sunspot images, allowing visually similar samples to be represented close together in feature space.</a:t>
            </a:r>
          </a:p>
          <a:p>
            <a:pPr algn="l">
              <a:lnSpc>
                <a:spcPct val="92000"/>
              </a:lnSpc>
              <a:spcAft>
                <a:spcPts val="500"/>
              </a:spcAft>
            </a:pPr>
            <a:r>
              <a:rPr lang="en-US" dirty="0">
                <a:solidFill>
                  <a:srgbClr val="2D2D2D"/>
                </a:solidFill>
                <a:latin typeface="Arial"/>
              </a:rPr>
              <a:t>These embeddings were then clustered using HDBSCAN, after which the cluster assignments were adjusted to match the required number of classes for each task, namely seven for Z, six for p, and four for c.</a:t>
            </a:r>
          </a:p>
          <a:p>
            <a:pPr algn="l">
              <a:lnSpc>
                <a:spcPct val="92000"/>
              </a:lnSpc>
              <a:spcAft>
                <a:spcPts val="500"/>
              </a:spcAft>
            </a:pPr>
            <a:r>
              <a:rPr lang="en-US" dirty="0">
                <a:solidFill>
                  <a:srgbClr val="2D2D2D"/>
                </a:solidFill>
                <a:latin typeface="Arial"/>
              </a:rPr>
              <a:t>The resulting cluster labels were treated as pseudo-labels and used to iteratively train the models, with the feature representations being re-extracted and </a:t>
            </a:r>
            <a:r>
              <a:rPr lang="en-US" dirty="0" err="1">
                <a:solidFill>
                  <a:srgbClr val="2D2D2D"/>
                </a:solidFill>
                <a:latin typeface="Arial"/>
              </a:rPr>
              <a:t>reclustered</a:t>
            </a:r>
            <a:r>
              <a:rPr lang="en-US" dirty="0">
                <a:solidFill>
                  <a:srgbClr val="2D2D2D"/>
                </a:solidFill>
                <a:latin typeface="Arial"/>
              </a:rPr>
              <a:t> after each training stage.</a:t>
            </a:r>
          </a:p>
          <a:p>
            <a:pPr algn="l">
              <a:lnSpc>
                <a:spcPct val="92000"/>
              </a:lnSpc>
              <a:spcAft>
                <a:spcPts val="500"/>
              </a:spcAft>
            </a:pPr>
            <a:r>
              <a:rPr lang="en-US" dirty="0">
                <a:solidFill>
                  <a:srgbClr val="2D2D2D"/>
                </a:solidFill>
                <a:latin typeface="Arial"/>
              </a:rPr>
              <a:t>In this way, the models learned to group sunspot images according to underlying visual patterns without relying on the original ground-truth labels during training. </a:t>
            </a:r>
          </a:p>
        </p:txBody>
      </p:sp>
    </p:spTree>
    <p:extLst>
      <p:ext uri="{BB962C8B-B14F-4D97-AF65-F5344CB8AC3E}">
        <p14:creationId xmlns:p14="http://schemas.microsoft.com/office/powerpoint/2010/main" val="162037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1AC5A-9A79-CF9D-1CC9-1F7145FC0B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0E956E-5AE0-917E-694C-A80F2DD5FBC3}"/>
              </a:ext>
            </a:extLst>
          </p:cNvPr>
          <p:cNvSpPr>
            <a:spLocks noGrp="1"/>
          </p:cNvSpPr>
          <p:nvPr>
            <p:ph type="title"/>
          </p:nvPr>
        </p:nvSpPr>
        <p:spPr/>
        <p:txBody>
          <a:bodyPr/>
          <a:lstStyle/>
          <a:p>
            <a:pPr algn="l"/>
            <a:r>
              <a:rPr lang="en-ZA" sz="2800" dirty="0"/>
              <a:t>HDBSCAN</a:t>
            </a:r>
            <a:endParaRPr lang="en-ZA" dirty="0"/>
          </a:p>
        </p:txBody>
      </p:sp>
      <p:sp>
        <p:nvSpPr>
          <p:cNvPr id="5" name="Content Placeholder 4">
            <a:extLst>
              <a:ext uri="{FF2B5EF4-FFF2-40B4-BE49-F238E27FC236}">
                <a16:creationId xmlns:a16="http://schemas.microsoft.com/office/drawing/2014/main" id="{51C04BAD-E4B3-DEB8-B59D-85D3A5D175F8}"/>
              </a:ext>
            </a:extLst>
          </p:cNvPr>
          <p:cNvSpPr>
            <a:spLocks noGrp="1"/>
          </p:cNvSpPr>
          <p:nvPr>
            <p:ph idx="1"/>
          </p:nvPr>
        </p:nvSpPr>
        <p:spPr>
          <a:xfrm>
            <a:off x="456805" y="894945"/>
            <a:ext cx="11278390" cy="5446776"/>
          </a:xfrm>
        </p:spPr>
        <p:txBody>
          <a:bodyPr>
            <a:normAutofit fontScale="92500" lnSpcReduction="20000"/>
          </a:bodyPr>
          <a:lstStyle/>
          <a:p>
            <a:pPr algn="l"/>
            <a:r>
              <a:rPr lang="en-US" dirty="0"/>
              <a:t>HDBSCAN is a hierarchical clustering algorithm that identifies clusters with varying shapes and densities and, unlike K-means, does not require a predefined number of clusters [9].</a:t>
            </a:r>
          </a:p>
          <a:p>
            <a:pPr algn="l"/>
            <a:r>
              <a:rPr lang="en-US" dirty="0"/>
              <a:t>Because the McIntosh classification system contains fixed class counts, the HDBSCAN cluster assignments were adjusted after clustering to match seven classes for Z, six for p, and four for c.</a:t>
            </a:r>
          </a:p>
          <a:p>
            <a:pPr algn="l"/>
            <a:r>
              <a:rPr lang="en-US" dirty="0"/>
              <a:t>If too many clusters were produced, the cluster structure was reduced to the required number of final pseudo-label groups; if too few were produced, broader clusters were subdivided until the required class count was reached.</a:t>
            </a:r>
          </a:p>
          <a:p>
            <a:pPr algn="l"/>
            <a:r>
              <a:rPr lang="en-US" dirty="0"/>
              <a:t>This adjustment allowed the pseudo-labels to be directly compared with the ground-truth labels and used to train models under the same class-count constraints.</a:t>
            </a:r>
          </a:p>
          <a:p>
            <a:pPr algn="l"/>
            <a:r>
              <a:rPr lang="en-US" dirty="0"/>
              <a:t>HDBSCAN therefore discovered natural density-based visual groupings in feature space, while the final pseudo-labels were constrained to the McIntosh class structure for evaluation.</a:t>
            </a:r>
          </a:p>
        </p:txBody>
      </p:sp>
    </p:spTree>
    <p:extLst>
      <p:ext uri="{BB962C8B-B14F-4D97-AF65-F5344CB8AC3E}">
        <p14:creationId xmlns:p14="http://schemas.microsoft.com/office/powerpoint/2010/main" val="34193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5C59-7FE9-A8AA-DFFD-4AC1E9D728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CF6221-5575-D6B2-EB78-29674C7C2DBF}"/>
              </a:ext>
            </a:extLst>
          </p:cNvPr>
          <p:cNvSpPr>
            <a:spLocks noGrp="1"/>
          </p:cNvSpPr>
          <p:nvPr>
            <p:ph type="title"/>
          </p:nvPr>
        </p:nvSpPr>
        <p:spPr/>
        <p:txBody>
          <a:bodyPr/>
          <a:lstStyle/>
          <a:p>
            <a:pPr algn="l"/>
            <a:r>
              <a:rPr lang="en-ZA" sz="2800" dirty="0"/>
              <a:t>Z component clustering results</a:t>
            </a:r>
            <a:endParaRPr lang="en-ZA" dirty="0"/>
          </a:p>
        </p:txBody>
      </p:sp>
      <p:pic>
        <p:nvPicPr>
          <p:cNvPr id="3" name="Content Placeholder 2" descr="fig2.png">
            <a:extLst>
              <a:ext uri="{FF2B5EF4-FFF2-40B4-BE49-F238E27FC236}">
                <a16:creationId xmlns:a16="http://schemas.microsoft.com/office/drawing/2014/main" id="{574BCC5A-2D13-1F52-B5B9-AAB2077D9B50}"/>
              </a:ext>
            </a:extLst>
          </p:cNvPr>
          <p:cNvPicPr>
            <a:picLocks noGrp="1" noChangeAspect="1"/>
          </p:cNvPicPr>
          <p:nvPr>
            <p:ph idx="1"/>
          </p:nvPr>
        </p:nvPicPr>
        <p:blipFill>
          <a:blip r:embed="rId3"/>
          <a:stretch>
            <a:fillRect/>
          </a:stretch>
        </p:blipFill>
        <p:spPr>
          <a:xfrm>
            <a:off x="457200" y="1386682"/>
            <a:ext cx="11277600" cy="4464049"/>
          </a:xfrm>
          <a:prstGeom prst="rect">
            <a:avLst/>
          </a:prstGeom>
        </p:spPr>
      </p:pic>
      <p:sp>
        <p:nvSpPr>
          <p:cNvPr id="7" name="TextBox 6">
            <a:extLst>
              <a:ext uri="{FF2B5EF4-FFF2-40B4-BE49-F238E27FC236}">
                <a16:creationId xmlns:a16="http://schemas.microsoft.com/office/drawing/2014/main" id="{032CF1AC-9A39-25C2-70FF-63C52993156B}"/>
              </a:ext>
            </a:extLst>
          </p:cNvPr>
          <p:cNvSpPr txBox="1"/>
          <p:nvPr/>
        </p:nvSpPr>
        <p:spPr>
          <a:xfrm>
            <a:off x="399656" y="5879306"/>
            <a:ext cx="10698480" cy="480131"/>
          </a:xfrm>
          <a:prstGeom prst="rect">
            <a:avLst/>
          </a:prstGeom>
          <a:noFill/>
        </p:spPr>
        <p:txBody>
          <a:bodyPr wrap="square" lIns="73152" rIns="73152" anchor="t">
            <a:spAutoFit/>
          </a:bodyPr>
          <a:lstStyle/>
          <a:p>
            <a:pPr algn="l">
              <a:lnSpc>
                <a:spcPct val="90000"/>
              </a:lnSpc>
              <a:spcAft>
                <a:spcPts val="500"/>
              </a:spcAft>
            </a:pPr>
            <a:r>
              <a:rPr sz="1400" b="0" i="0" dirty="0">
                <a:solidFill>
                  <a:srgbClr val="2D2D2D"/>
                </a:solidFill>
                <a:latin typeface="Arial"/>
              </a:rPr>
              <a:t>Figure </a:t>
            </a:r>
            <a:r>
              <a:rPr lang="en-US" sz="1400" b="0" i="0" dirty="0">
                <a:solidFill>
                  <a:srgbClr val="2D2D2D"/>
                </a:solidFill>
                <a:latin typeface="Arial"/>
              </a:rPr>
              <a:t>3</a:t>
            </a:r>
            <a:r>
              <a:rPr sz="1400" b="0" i="0" dirty="0">
                <a:solidFill>
                  <a:srgbClr val="2D2D2D"/>
                </a:solidFill>
                <a:latin typeface="Arial"/>
              </a:rPr>
              <a:t>: The left figure shows the unsupervised clustering results for the Z component, while the right figure shows the clusters coloured by ground-truth labels.</a:t>
            </a:r>
          </a:p>
        </p:txBody>
      </p:sp>
    </p:spTree>
    <p:extLst>
      <p:ext uri="{BB962C8B-B14F-4D97-AF65-F5344CB8AC3E}">
        <p14:creationId xmlns:p14="http://schemas.microsoft.com/office/powerpoint/2010/main" val="1361970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 name="ARTICULATE_DESIGN_ID_OFFICE THEME" val="1O48MR6n"/>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U_Small_PPT Template_Pattern_grey.pptx" id="{A3FEB61B-6C3F-47AF-9A48-6CD9D0E3D813}" vid="{5CA0A863-9E39-4635-9D00-ED64B3FE097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U_Small_PPT Template_Pattern_grey.pptx" id="{A3FEB61B-6C3F-47AF-9A48-6CD9D0E3D813}" vid="{5CA0A863-9E39-4635-9D00-ED64B3FE09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4d86f1-83ba-4b13-a702-b5c0231b9337}" enabled="0" method="" siteId="{b14d86f1-83ba-4b13-a702-b5c0231b9337}" removed="1"/>
</clbl:labelList>
</file>

<file path=docProps/app.xml><?xml version="1.0" encoding="utf-8"?>
<Properties xmlns="http://schemas.openxmlformats.org/officeDocument/2006/extended-properties" xmlns:vt="http://schemas.openxmlformats.org/officeDocument/2006/docPropsVTypes">
  <Template>NWU_Small_PPT Template_Pattern_grey</Template>
  <TotalTime>2379</TotalTime>
  <Words>3493</Words>
  <Application>Microsoft Office PowerPoint</Application>
  <PresentationFormat>Widescreen</PresentationFormat>
  <Paragraphs>198</Paragraphs>
  <Slides>18</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An unsupervised deep learning approach to McIntosh sunspot classification</vt:lpstr>
      <vt:lpstr>Abstract</vt:lpstr>
      <vt:lpstr>Introduction</vt:lpstr>
      <vt:lpstr>The McIntosh classification system</vt:lpstr>
      <vt:lpstr>Dataset collection</vt:lpstr>
      <vt:lpstr>Model architecture - Vision transformer (ViT) </vt:lpstr>
      <vt:lpstr>Unsupervised learning</vt:lpstr>
      <vt:lpstr>HDBSCAN</vt:lpstr>
      <vt:lpstr>Z component clustering results</vt:lpstr>
      <vt:lpstr>p component clustering results</vt:lpstr>
      <vt:lpstr>c component clustering results</vt:lpstr>
      <vt:lpstr>Analysis of clustering results</vt:lpstr>
      <vt:lpstr>Supervised learning</vt:lpstr>
      <vt:lpstr>LIME XAI techniques applied to unsupervised ViT predictions</vt:lpstr>
      <vt:lpstr>LIME XAI visualised.</vt:lpstr>
      <vt:lpstr>Conclusion</vt:lpstr>
      <vt:lpstr>Acknowledgements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NWUUSER</dc:creator>
  <cp:lastModifiedBy>Berriebeer Swanepoel</cp:lastModifiedBy>
  <cp:revision>261</cp:revision>
  <dcterms:created xsi:type="dcterms:W3CDTF">2019-11-07T12:14:35Z</dcterms:created>
  <dcterms:modified xsi:type="dcterms:W3CDTF">2026-07-07T16:36:58Z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2491B7AF-2EC0-4966-BF57-3F970DC8AF35</vt:lpwstr>
  </property>
  <property fmtid="{D5CDD505-2E9C-101B-9397-08002B2CF9AE}" pid="3" name="ArticulatePath">
    <vt:lpwstr>POWERPOINT TEMPLAAT_1024x768</vt:lpwstr>
  </property>
</Properties>
</file>