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1" r:id="rId6"/>
    <p:sldId id="281" r:id="rId7"/>
    <p:sldId id="283" r:id="rId8"/>
    <p:sldId id="279" r:id="rId9"/>
    <p:sldId id="284" r:id="rId10"/>
    <p:sldId id="290" r:id="rId11"/>
    <p:sldId id="287" r:id="rId12"/>
    <p:sldId id="282" r:id="rId13"/>
    <p:sldId id="291" r:id="rId14"/>
    <p:sldId id="265" r:id="rId15"/>
    <p:sldId id="266" r:id="rId16"/>
    <p:sldId id="269" r:id="rId17"/>
    <p:sldId id="271" r:id="rId18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Inter Semi-Bold" panose="020B0604020202020204" charset="0"/>
      <p:regular r:id="rId24"/>
    </p:embeddedFont>
    <p:embeddedFont>
      <p:font typeface="Canva Sans" panose="020B0604020202020204" charset="0"/>
      <p:regular r:id="rId25"/>
    </p:embeddedFont>
    <p:embeddedFont>
      <p:font typeface="Anton" panose="020B0604020202020204" charset="0"/>
      <p:regular r:id="rId26"/>
    </p:embeddedFont>
    <p:embeddedFont>
      <p:font typeface="Cambria Math" panose="02040503050406030204" pitchFamily="18" charset="0"/>
      <p:regular r:id="rId27"/>
    </p:embeddedFont>
    <p:embeddedFont>
      <p:font typeface="Calisto MT" panose="02040603050505030304" pitchFamily="18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b3ebdc07f3fc8d0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86318" autoAdjust="0"/>
  </p:normalViewPr>
  <p:slideViewPr>
    <p:cSldViewPr>
      <p:cViewPr varScale="1">
        <p:scale>
          <a:sx n="48" d="100"/>
          <a:sy n="48" d="100"/>
        </p:scale>
        <p:origin x="379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087E7-AC4E-4462-B3AD-A02B7F7C6EFB}" type="datetimeFigureOut">
              <a:rPr lang="en-GB" smtClean="0"/>
              <a:t>08/07/2026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EB902-D856-4E20-B015-996397C129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141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EB902-D856-4E20-B015-996397C129A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648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EB902-D856-4E20-B015-996397C129A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772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EB902-D856-4E20-B015-996397C129A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285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Font typeface="Courier New" panose="02070309020205020404" pitchFamily="49" charset="0"/>
                  <a:buNone/>
                </a:pPr>
                <a:endParaRPr lang="en-GB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57200" indent="-457200">
                  <a:buFont typeface="Courier New" panose="02070309020205020404" pitchFamily="49" charset="0"/>
                  <a:buChar char="o"/>
                </a:pPr>
                <a:r>
                  <a:rPr lang="en-US" sz="1200" spc="-207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Canva Sans"/>
                  </a:rPr>
                  <a:t>SW Composition: protons, electrons, heavy ions (e.g., </a:t>
                </a:r>
                <a:r>
                  <a:rPr lang="en-GB" sz="1200" b="0" i="0" spc="-207" smtClean="0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𝑂</a:t>
                </a:r>
                <a:r>
                  <a:rPr lang="en-US" sz="1200" b="0" i="0" spc="-207" smtClean="0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^(</a:t>
                </a:r>
                <a:r>
                  <a:rPr lang="en-GB" sz="1200" b="0" i="0" spc="-207" smtClean="0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6+</a:t>
                </a:r>
                <a:r>
                  <a:rPr lang="en-US" sz="1200" b="0" i="0" spc="-207" smtClean="0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)</a:t>
                </a:r>
                <a:r>
                  <a:rPr lang="en-US" sz="1200" spc="-207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Canva Sans"/>
                  </a:rPr>
                  <a:t>, </a:t>
                </a:r>
                <a:r>
                  <a:rPr lang="en-GB" sz="1200" b="0" i="0" spc="-207" smtClean="0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𝑂</a:t>
                </a:r>
                <a:r>
                  <a:rPr lang="en-US" sz="1200" b="0" i="0" spc="-207" smtClean="0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^(</a:t>
                </a:r>
                <a:r>
                  <a:rPr lang="en-GB" sz="1200" b="0" i="0" spc="-207" smtClean="0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7+</a:t>
                </a:r>
                <a:r>
                  <a:rPr lang="en-US" sz="1200" b="0" i="0" spc="-207" smtClean="0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)</a:t>
                </a:r>
                <a:r>
                  <a:rPr lang="en-US" sz="1200" spc="-207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Canva Sans"/>
                  </a:rPr>
                  <a:t>, Fe, </a:t>
                </a:r>
                <a:r>
                  <a:rPr lang="en-GB" sz="1200" b="0" i="0" spc="-207" smtClean="0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𝐶</a:t>
                </a:r>
                <a:r>
                  <a:rPr lang="en-US" sz="1200" b="0" i="0" spc="-207" smtClean="0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^(</a:t>
                </a:r>
                <a:r>
                  <a:rPr lang="en-GB" sz="1200" b="0" i="0" spc="-207" smtClean="0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5+</a:t>
                </a:r>
                <a:r>
                  <a:rPr lang="en-US" sz="1200" b="0" i="0" spc="-207" smtClean="0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)</a:t>
                </a:r>
                <a:r>
                  <a:rPr lang="en-US" sz="1200" spc="-207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Canva Sans"/>
                  </a:rPr>
                  <a:t>, </a:t>
                </a:r>
                <a:r>
                  <a:rPr lang="en-GB" sz="1200" b="0" i="0" spc="-207" smtClean="0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𝐶</a:t>
                </a:r>
                <a:r>
                  <a:rPr lang="en-US" sz="1200" b="0" i="0" spc="-207" smtClean="0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^(</a:t>
                </a:r>
                <a:r>
                  <a:rPr lang="en-GB" sz="1200" b="0" i="0" spc="-207" smtClean="0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6+</a:t>
                </a:r>
                <a:r>
                  <a:rPr lang="en-US" sz="1200" b="0" i="0" spc="-207" smtClean="0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)</a:t>
                </a:r>
                <a:r>
                  <a:rPr lang="en-US" sz="1200" spc="-207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Canva Sans"/>
                  </a:rPr>
                  <a:t>). </a:t>
                </a:r>
                <a:endParaRPr lang="en-GB" sz="1200" dirty="0" smtClean="0">
                  <a:latin typeface="Arial" panose="020B0604020202020204" pitchFamily="34" charset="0"/>
                  <a:cs typeface="Arial" panose="020B0604020202020204" pitchFamily="34" charset="0"/>
                  <a:sym typeface="Canva Sans"/>
                </a:endParaRPr>
              </a:p>
              <a:p>
                <a:endParaRPr lang="en-US" sz="1200" spc="-207" dirty="0">
                  <a:solidFill>
                    <a:srgbClr val="FFFFFF"/>
                  </a:solidFill>
                  <a:latin typeface="Arial" panose="020B0604020202020204" pitchFamily="34" charset="0"/>
                  <a:ea typeface="Canva Sans"/>
                  <a:cs typeface="Arial" panose="020B0604020202020204" pitchFamily="34" charset="0"/>
                  <a:sym typeface="Canva Sans"/>
                </a:endParaRPr>
              </a:p>
              <a:p>
                <a:pPr marL="457200" indent="-457200">
                  <a:buFont typeface="Courier New" panose="02070309020205020404" pitchFamily="49" charset="0"/>
                  <a:buChar char="o"/>
                </a:pPr>
                <a:r>
                  <a:rPr lang="en-US" sz="1200" spc="-207" dirty="0" smtClean="0">
                    <a:solidFill>
                      <a:srgbClr val="FFFFFF"/>
                    </a:solidFill>
                    <a:latin typeface="Arial" panose="020B0604020202020204" pitchFamily="34" charset="0"/>
                    <a:ea typeface="Canva Sans"/>
                    <a:cs typeface="Arial" panose="020B0604020202020204" pitchFamily="34" charset="0"/>
                    <a:sym typeface="Canva Sans"/>
                  </a:rPr>
                  <a:t>CHs have lower temperatures compared to the surrounding coronal plasma.</a:t>
                </a:r>
              </a:p>
              <a:p>
                <a:endParaRPr lang="en-US" sz="1200" spc="-207" dirty="0" smtClean="0">
                  <a:solidFill>
                    <a:srgbClr val="FFFFFF"/>
                  </a:solidFill>
                  <a:latin typeface="Arial" panose="020B0604020202020204" pitchFamily="34" charset="0"/>
                  <a:ea typeface="Canva Sans"/>
                  <a:cs typeface="Arial" panose="020B0604020202020204" pitchFamily="34" charset="0"/>
                  <a:sym typeface="Canva Sans"/>
                </a:endParaRPr>
              </a:p>
              <a:p>
                <a:pPr marL="457200" indent="-457200">
                  <a:buFont typeface="Courier New" panose="02070309020205020404" pitchFamily="49" charset="0"/>
                  <a:buChar char="o"/>
                </a:pPr>
                <a:r>
                  <a:rPr lang="en-US" sz="1200" spc="-207" dirty="0" smtClean="0">
                    <a:solidFill>
                      <a:srgbClr val="FFFFFF"/>
                    </a:solidFill>
                    <a:latin typeface="Arial" panose="020B0604020202020204" pitchFamily="34" charset="0"/>
                    <a:ea typeface="Canva Sans"/>
                    <a:cs typeface="Arial" panose="020B0604020202020204" pitchFamily="34" charset="0"/>
                    <a:sym typeface="Canva Sans"/>
                  </a:rPr>
                  <a:t>PCHs have typical temperatures of 0.8 – 1.1 MK (e.g.,  </a:t>
                </a:r>
                <a:r>
                  <a:rPr lang="en-US" sz="1200" spc="-207" dirty="0" err="1" smtClean="0">
                    <a:solidFill>
                      <a:srgbClr val="FFFFFF"/>
                    </a:solidFill>
                    <a:latin typeface="Arial" panose="020B0604020202020204" pitchFamily="34" charset="0"/>
                    <a:ea typeface="Canva Sans"/>
                    <a:cs typeface="Arial" panose="020B0604020202020204" pitchFamily="34" charset="0"/>
                    <a:sym typeface="Canva Sans"/>
                  </a:rPr>
                  <a:t>Zirin</a:t>
                </a:r>
                <a:r>
                  <a:rPr lang="en-US" sz="1200" spc="-207" dirty="0" smtClean="0">
                    <a:solidFill>
                      <a:srgbClr val="FFFFFF"/>
                    </a:solidFill>
                    <a:latin typeface="Arial" panose="020B0604020202020204" pitchFamily="34" charset="0"/>
                    <a:ea typeface="Canva Sans"/>
                    <a:cs typeface="Arial" panose="020B0604020202020204" pitchFamily="34" charset="0"/>
                    <a:sym typeface="Canva Sans"/>
                  </a:rPr>
                  <a:t> et al, 2002)</a:t>
                </a:r>
              </a:p>
              <a:p>
                <a:endParaRPr lang="en-US" sz="1200" spc="-207" dirty="0" smtClean="0">
                  <a:solidFill>
                    <a:srgbClr val="FFFFFF"/>
                  </a:solidFill>
                  <a:latin typeface="Arial" panose="020B0604020202020204" pitchFamily="34" charset="0"/>
                  <a:ea typeface="Canva Sans"/>
                  <a:cs typeface="Arial" panose="020B0604020202020204" pitchFamily="34" charset="0"/>
                  <a:sym typeface="Canva Sans"/>
                </a:endParaRPr>
              </a:p>
              <a:p>
                <a:pPr marL="457200" indent="-457200">
                  <a:buFont typeface="Courier New" panose="02070309020205020404" pitchFamily="49" charset="0"/>
                  <a:buChar char="o"/>
                </a:pPr>
                <a:r>
                  <a:rPr lang="en-US" sz="1200" spc="-207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Canva Sans"/>
                  </a:rPr>
                  <a:t>Cooler temperatures </a:t>
                </a:r>
                <a:r>
                  <a:rPr lang="en-GB" sz="1200" dirty="0" smtClean="0"/>
                  <a:t>⇒ Process of ionisation and recombination slows down.</a:t>
                </a:r>
              </a:p>
              <a:p>
                <a:endParaRPr lang="en-GB" sz="12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Courier New" panose="02070309020205020404" pitchFamily="49" charset="0"/>
                  <a:buChar char="o"/>
                </a:pPr>
                <a:r>
                  <a:rPr lang="en-GB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As a result, collisions slow down.</a:t>
                </a:r>
              </a:p>
              <a:p>
                <a:endParaRPr lang="en-GB" sz="12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Courier New" panose="02070309020205020404" pitchFamily="49" charset="0"/>
                  <a:buChar char="o"/>
                </a:pPr>
                <a:r>
                  <a:rPr lang="en-GB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At a certain height around 1-3 solar radii, the field lines become frozen-in, carrying with it information on the temperatures at which they came from.</a:t>
                </a:r>
              </a:p>
              <a:p>
                <a:endParaRPr lang="en-GB" sz="12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Courier New" panose="02070309020205020404" pitchFamily="49" charset="0"/>
                  <a:buChar char="o"/>
                </a:pPr>
                <a:r>
                  <a:rPr lang="en-GB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Some examples of these ratios we investigate:  </a:t>
                </a:r>
                <a:r>
                  <a:rPr lang="en-GB" sz="1200" i="0" spc="-207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𝑂</a:t>
                </a:r>
                <a:r>
                  <a:rPr lang="en-US" sz="1200" i="0" spc="-207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^(</a:t>
                </a:r>
                <a:r>
                  <a:rPr lang="en-GB" sz="1200" i="0" spc="-207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7+</a:t>
                </a:r>
                <a:r>
                  <a:rPr lang="en-US" sz="1200" i="0" spc="-207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)⁄</a:t>
                </a:r>
                <a:r>
                  <a:rPr lang="en-GB" sz="1200" i="0" spc="-207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𝑂</a:t>
                </a:r>
                <a:r>
                  <a:rPr lang="en-US" sz="1200" i="0" spc="-207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^(</a:t>
                </a:r>
                <a:r>
                  <a:rPr lang="en-GB" sz="1200" i="0" spc="-207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6+</a:t>
                </a:r>
                <a:r>
                  <a:rPr lang="en-US" sz="1200" i="0" spc="-207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)</a:t>
                </a:r>
                <a:r>
                  <a:rPr lang="en-GB" sz="1200" i="0" spc="-207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 </a:t>
                </a:r>
                <a:r>
                  <a:rPr lang="en-GB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, </a:t>
                </a:r>
                <a:r>
                  <a:rPr lang="en-GB" sz="1200" b="0" i="0" spc="-207" smtClean="0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𝐶</a:t>
                </a:r>
                <a:r>
                  <a:rPr lang="en-US" sz="1200" b="0" i="0" spc="-207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^(</a:t>
                </a:r>
                <a:r>
                  <a:rPr lang="en-GB" sz="1200" b="0" i="0" spc="-207" smtClean="0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6</a:t>
                </a:r>
                <a:r>
                  <a:rPr lang="en-GB" sz="1200" i="0" spc="-207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+</a:t>
                </a:r>
                <a:r>
                  <a:rPr lang="en-US" sz="1200" i="0" spc="-207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)⁄</a:t>
                </a:r>
                <a:r>
                  <a:rPr lang="en-GB" sz="1200" b="0" i="0" spc="-207" smtClean="0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𝐶</a:t>
                </a:r>
                <a:r>
                  <a:rPr lang="en-US" sz="1200" b="0" i="0" spc="-207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^(</a:t>
                </a:r>
                <a:r>
                  <a:rPr lang="en-GB" sz="1200" b="0" i="0" spc="-207" smtClean="0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5</a:t>
                </a:r>
                <a:r>
                  <a:rPr lang="en-GB" sz="1200" i="0" spc="-207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+</a:t>
                </a:r>
                <a:r>
                  <a:rPr lang="en-US" sz="1200" i="0" spc="-207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)</a:t>
                </a:r>
                <a:r>
                  <a:rPr lang="en-GB" sz="1200" i="0" spc="-207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 </a:t>
                </a:r>
                <a:r>
                  <a:rPr lang="en-GB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, </a:t>
                </a:r>
                <a:r>
                  <a:rPr lang="en-GB" sz="1200" b="0" i="0" spc="-207" smtClean="0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𝐹𝑒</a:t>
                </a:r>
                <a:r>
                  <a:rPr lang="en-US" sz="1200" b="0" i="0" spc="-207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⁄</a:t>
                </a:r>
                <a:r>
                  <a:rPr lang="en-GB" sz="1200" b="0" i="0" spc="-207" smtClean="0">
                    <a:solidFill>
                      <a:srgbClr val="FFFFFF"/>
                    </a:solidFill>
                    <a:latin typeface="Cambria Math" panose="02040503050406030204" pitchFamily="18" charset="0"/>
                    <a:cs typeface="Arial" panose="020B0604020202020204" pitchFamily="34" charset="0"/>
                    <a:sym typeface="Canva Sans"/>
                  </a:rPr>
                  <a:t>𝑂</a:t>
                </a:r>
                <a:r>
                  <a:rPr lang="en-GB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endParaRPr lang="en-GB" sz="12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Courier New" panose="02070309020205020404" pitchFamily="49" charset="0"/>
                  <a:buChar char="o"/>
                </a:pPr>
                <a:r>
                  <a:rPr lang="en-GB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Data source: Solar </a:t>
                </a:r>
                <a:r>
                  <a:rPr lang="en-GB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Wind Ion Composition </a:t>
                </a:r>
                <a:r>
                  <a:rPr lang="en-GB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Spectrometer (SWICS) on-board the Advanced </a:t>
                </a:r>
                <a:r>
                  <a:rPr lang="en-GB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Composition </a:t>
                </a:r>
                <a:r>
                  <a:rPr lang="en-GB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Explorer</a:t>
                </a:r>
                <a:r>
                  <a:rPr lang="en-GB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(ACE) spacecraft</a:t>
                </a:r>
                <a:r>
                  <a:rPr lang="en-GB" sz="1200" dirty="0" smtClean="0"/>
                  <a:t>.</a:t>
                </a:r>
                <a:r>
                  <a:rPr lang="en-GB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GB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EB902-D856-4E20-B015-996397C129A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687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EB902-D856-4E20-B015-996397C129A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314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EB902-D856-4E20-B015-996397C129A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082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EB902-D856-4E20-B015-996397C129A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992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EB902-D856-4E20-B015-996397C129A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306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EB902-D856-4E20-B015-996397C129A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106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EB902-D856-4E20-B015-996397C129A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649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EB902-D856-4E20-B015-996397C129A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182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EB902-D856-4E20-B015-996397C129A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784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EB902-D856-4E20-B015-996397C129A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36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EB902-D856-4E20-B015-996397C129A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823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EB902-D856-4E20-B015-996397C129A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424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4.png"/><Relationship Id="rId3" Type="http://schemas.openxmlformats.org/officeDocument/2006/relationships/image" Target="../media/image1.png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88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.png"/><Relationship Id="rId4" Type="http://schemas.openxmlformats.org/officeDocument/2006/relationships/image" Target="../media/image8.sv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1.png"/><Relationship Id="rId4" Type="http://schemas.openxmlformats.org/officeDocument/2006/relationships/image" Target="../media/image8.sv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7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1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40810" y="-102683"/>
            <a:ext cx="2456715" cy="2456715"/>
          </a:xfrm>
          <a:custGeom>
            <a:avLst/>
            <a:gdLst/>
            <a:ahLst/>
            <a:cxnLst/>
            <a:rect l="l" t="t" r="r" b="b"/>
            <a:pathLst>
              <a:path w="2456715" h="2456715">
                <a:moveTo>
                  <a:pt x="0" y="0"/>
                </a:moveTo>
                <a:lnTo>
                  <a:pt x="2456715" y="0"/>
                </a:lnTo>
                <a:lnTo>
                  <a:pt x="2456715" y="2456715"/>
                </a:lnTo>
                <a:lnTo>
                  <a:pt x="0" y="2456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514600"/>
            <a:ext cx="18288000" cy="7772400"/>
          </a:xfrm>
          <a:custGeom>
            <a:avLst/>
            <a:gdLst/>
            <a:ahLst/>
            <a:cxnLst/>
            <a:rect l="l" t="t" r="r" b="b"/>
            <a:pathLst>
              <a:path w="18288000" h="7772400">
                <a:moveTo>
                  <a:pt x="0" y="0"/>
                </a:moveTo>
                <a:lnTo>
                  <a:pt x="18288000" y="0"/>
                </a:lnTo>
                <a:lnTo>
                  <a:pt x="18288000" y="7772400"/>
                </a:lnTo>
                <a:lnTo>
                  <a:pt x="0" y="7772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200919" y="183080"/>
            <a:ext cx="11886161" cy="2170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6"/>
              </a:lnSpc>
            </a:pPr>
            <a:r>
              <a:rPr lang="en-US" sz="4154" b="1" spc="-216">
                <a:solidFill>
                  <a:srgbClr val="FFFFF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Linking Coronal Structures to L1 Solar</a:t>
            </a:r>
          </a:p>
          <a:p>
            <a:pPr algn="ctr">
              <a:lnSpc>
                <a:spcPts val="5816"/>
              </a:lnSpc>
            </a:pPr>
            <a:r>
              <a:rPr lang="en-US" sz="4154" b="1" spc="-216">
                <a:solidFill>
                  <a:srgbClr val="FFFFF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Wind Disturbances over Three Solar</a:t>
            </a:r>
          </a:p>
          <a:p>
            <a:pPr algn="ctr">
              <a:lnSpc>
                <a:spcPts val="5816"/>
              </a:lnSpc>
              <a:spcBef>
                <a:spcPct val="0"/>
              </a:spcBef>
            </a:pPr>
            <a:r>
              <a:rPr lang="en-US" sz="4154" b="1" spc="-216">
                <a:solidFill>
                  <a:srgbClr val="FFFFF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Minima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5700888" y="2727287"/>
            <a:ext cx="6262975" cy="933091"/>
            <a:chOff x="0" y="0"/>
            <a:chExt cx="1649508" cy="2457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49508" cy="245752"/>
            </a:xfrm>
            <a:custGeom>
              <a:avLst/>
              <a:gdLst/>
              <a:ahLst/>
              <a:cxnLst/>
              <a:rect l="l" t="t" r="r" b="b"/>
              <a:pathLst>
                <a:path w="1649508" h="245752">
                  <a:moveTo>
                    <a:pt x="0" y="0"/>
                  </a:moveTo>
                  <a:lnTo>
                    <a:pt x="1649508" y="0"/>
                  </a:lnTo>
                  <a:lnTo>
                    <a:pt x="1649508" y="245752"/>
                  </a:lnTo>
                  <a:lnTo>
                    <a:pt x="0" y="245752"/>
                  </a:lnTo>
                  <a:close/>
                </a:path>
              </a:pathLst>
            </a:custGeom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649508" cy="302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</a:pPr>
              <a:r>
                <a:rPr lang="en-US" sz="26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Thembalethu Zulu¹      Presenter</a:t>
              </a:r>
            </a:p>
            <a:p>
              <a:pPr algn="ctr">
                <a:lnSpc>
                  <a:spcPts val="2659"/>
                </a:lnSpc>
              </a:pPr>
              <a:endParaRPr lang="en-US" sz="26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242002" y="3325435"/>
            <a:ext cx="5180747" cy="669887"/>
            <a:chOff x="0" y="0"/>
            <a:chExt cx="1364477" cy="1764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64477" cy="176431"/>
            </a:xfrm>
            <a:custGeom>
              <a:avLst/>
              <a:gdLst/>
              <a:ahLst/>
              <a:cxnLst/>
              <a:rect l="l" t="t" r="r" b="b"/>
              <a:pathLst>
                <a:path w="1364477" h="176431">
                  <a:moveTo>
                    <a:pt x="0" y="0"/>
                  </a:moveTo>
                  <a:lnTo>
                    <a:pt x="1364477" y="0"/>
                  </a:lnTo>
                  <a:lnTo>
                    <a:pt x="1364477" y="176431"/>
                  </a:lnTo>
                  <a:lnTo>
                    <a:pt x="0" y="176431"/>
                  </a:lnTo>
                  <a:close/>
                </a:path>
              </a:pathLst>
            </a:custGeom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64477" cy="2145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Dr. Ruhann Steyn¹                        Supervisor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6200" y="9376200"/>
            <a:ext cx="345167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Financially supported by:</a:t>
            </a:r>
          </a:p>
        </p:txBody>
      </p:sp>
      <p:sp>
        <p:nvSpPr>
          <p:cNvPr id="12" name="Freeform 12"/>
          <p:cNvSpPr/>
          <p:nvPr/>
        </p:nvSpPr>
        <p:spPr>
          <a:xfrm>
            <a:off x="0" y="9722449"/>
            <a:ext cx="4317622" cy="564551"/>
          </a:xfrm>
          <a:custGeom>
            <a:avLst/>
            <a:gdLst/>
            <a:ahLst/>
            <a:cxnLst/>
            <a:rect l="l" t="t" r="r" b="b"/>
            <a:pathLst>
              <a:path w="4317622" h="564551">
                <a:moveTo>
                  <a:pt x="0" y="0"/>
                </a:moveTo>
                <a:lnTo>
                  <a:pt x="4317622" y="0"/>
                </a:lnTo>
                <a:lnTo>
                  <a:pt x="4317622" y="564551"/>
                </a:lnTo>
                <a:lnTo>
                  <a:pt x="0" y="5645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205601" y="6986558"/>
            <a:ext cx="7253551" cy="3010224"/>
          </a:xfrm>
          <a:custGeom>
            <a:avLst/>
            <a:gdLst/>
            <a:ahLst/>
            <a:cxnLst/>
            <a:rect l="l" t="t" r="r" b="b"/>
            <a:pathLst>
              <a:path w="7253551" h="3010224">
                <a:moveTo>
                  <a:pt x="0" y="0"/>
                </a:moveTo>
                <a:lnTo>
                  <a:pt x="7253550" y="0"/>
                </a:lnTo>
                <a:lnTo>
                  <a:pt x="7253550" y="3010223"/>
                </a:lnTo>
                <a:lnTo>
                  <a:pt x="0" y="30102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7600950" y="5903491"/>
            <a:ext cx="3086100" cy="826353"/>
            <a:chOff x="0" y="0"/>
            <a:chExt cx="812800" cy="2176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217640"/>
            </a:xfrm>
            <a:custGeom>
              <a:avLst/>
              <a:gdLst/>
              <a:ahLst/>
              <a:cxnLst/>
              <a:rect l="l" t="t" r="r" b="b"/>
              <a:pathLst>
                <a:path w="812800" h="217640">
                  <a:moveTo>
                    <a:pt x="0" y="0"/>
                  </a:moveTo>
                  <a:lnTo>
                    <a:pt x="812800" y="0"/>
                  </a:lnTo>
                  <a:lnTo>
                    <a:pt x="812800" y="217640"/>
                  </a:lnTo>
                  <a:lnTo>
                    <a:pt x="0" y="217640"/>
                  </a:lnTo>
                  <a:close/>
                </a:path>
              </a:pathLst>
            </a:custGeom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255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SAIP 2026 Conference</a:t>
              </a:r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sz="18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11554167" y="2007671"/>
            <a:ext cx="2203608" cy="1652706"/>
          </a:xfrm>
          <a:custGeom>
            <a:avLst/>
            <a:gdLst/>
            <a:ahLst/>
            <a:cxnLst/>
            <a:rect l="l" t="t" r="r" b="b"/>
            <a:pathLst>
              <a:path w="2203608" h="1652706">
                <a:moveTo>
                  <a:pt x="0" y="0"/>
                </a:moveTo>
                <a:lnTo>
                  <a:pt x="2203609" y="0"/>
                </a:lnTo>
                <a:lnTo>
                  <a:pt x="2203609" y="1652707"/>
                </a:lnTo>
                <a:lnTo>
                  <a:pt x="0" y="16527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7373207" y="4343387"/>
            <a:ext cx="3541585" cy="1303391"/>
            <a:chOff x="0" y="0"/>
            <a:chExt cx="932763" cy="3432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32763" cy="343280"/>
            </a:xfrm>
            <a:custGeom>
              <a:avLst/>
              <a:gdLst/>
              <a:ahLst/>
              <a:cxnLst/>
              <a:rect l="l" t="t" r="r" b="b"/>
              <a:pathLst>
                <a:path w="932763" h="343280">
                  <a:moveTo>
                    <a:pt x="0" y="0"/>
                  </a:moveTo>
                  <a:lnTo>
                    <a:pt x="932763" y="0"/>
                  </a:lnTo>
                  <a:lnTo>
                    <a:pt x="932763" y="343280"/>
                  </a:lnTo>
                  <a:lnTo>
                    <a:pt x="0" y="343280"/>
                  </a:lnTo>
                  <a:close/>
                </a:path>
              </a:pathLst>
            </a:custGeom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932763" cy="381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North-West University¹</a:t>
              </a:r>
            </a:p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Centre for Space Research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-378172" y="85708"/>
            <a:ext cx="3243119" cy="2270777"/>
          </a:xfrm>
          <a:custGeom>
            <a:avLst/>
            <a:gdLst/>
            <a:ahLst/>
            <a:cxnLst/>
            <a:rect l="l" t="t" r="r" b="b"/>
            <a:pathLst>
              <a:path w="3243119" h="2270777">
                <a:moveTo>
                  <a:pt x="0" y="0"/>
                </a:moveTo>
                <a:lnTo>
                  <a:pt x="3243120" y="0"/>
                </a:lnTo>
                <a:lnTo>
                  <a:pt x="3243120" y="2270777"/>
                </a:lnTo>
                <a:lnTo>
                  <a:pt x="0" y="22707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31285" y="-102683"/>
            <a:ext cx="2456715" cy="2456715"/>
          </a:xfrm>
          <a:custGeom>
            <a:avLst/>
            <a:gdLst/>
            <a:ahLst/>
            <a:cxnLst/>
            <a:rect l="l" t="t" r="r" b="b"/>
            <a:pathLst>
              <a:path w="2456715" h="2456715">
                <a:moveTo>
                  <a:pt x="0" y="0"/>
                </a:moveTo>
                <a:lnTo>
                  <a:pt x="2456715" y="0"/>
                </a:lnTo>
                <a:lnTo>
                  <a:pt x="2456715" y="2456715"/>
                </a:lnTo>
                <a:lnTo>
                  <a:pt x="0" y="2456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5" name="Rectangle 24"/>
          <p:cNvSpPr/>
          <p:nvPr/>
        </p:nvSpPr>
        <p:spPr>
          <a:xfrm>
            <a:off x="16611600" y="9410700"/>
            <a:ext cx="685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4363" y="621757"/>
            <a:ext cx="15066922" cy="1289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81"/>
              </a:lnSpc>
            </a:pPr>
            <a:r>
              <a:rPr lang="en-US" sz="8000" spc="-224" dirty="0" smtClean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RESULTS – SOLAR CYCLE 23-24</a:t>
            </a:r>
            <a:endParaRPr lang="en-US" sz="9778" spc="-224" dirty="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2860220" y="8300701"/>
            <a:ext cx="457200" cy="457200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Flowchart: Connector 15"/>
          <p:cNvSpPr/>
          <p:nvPr/>
        </p:nvSpPr>
        <p:spPr>
          <a:xfrm>
            <a:off x="11506200" y="8300701"/>
            <a:ext cx="457200" cy="457200"/>
          </a:xfrm>
          <a:prstGeom prst="flowChartConnec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Flowchart: Connector 16"/>
          <p:cNvSpPr/>
          <p:nvPr/>
        </p:nvSpPr>
        <p:spPr>
          <a:xfrm>
            <a:off x="6096000" y="8300701"/>
            <a:ext cx="457200" cy="457200"/>
          </a:xfrm>
          <a:prstGeom prst="flowChartConnec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381000" y="2379735"/>
            <a:ext cx="17291960" cy="6936320"/>
            <a:chOff x="381000" y="2379735"/>
            <a:chExt cx="17291960" cy="6936320"/>
          </a:xfrm>
        </p:grpSpPr>
        <p:grpSp>
          <p:nvGrpSpPr>
            <p:cNvPr id="14" name="Group 13"/>
            <p:cNvGrpSpPr/>
            <p:nvPr/>
          </p:nvGrpSpPr>
          <p:grpSpPr>
            <a:xfrm>
              <a:off x="381000" y="2379735"/>
              <a:ext cx="17291960" cy="6936320"/>
              <a:chOff x="16042" y="2621663"/>
              <a:chExt cx="18053900" cy="7494213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6042" y="2621663"/>
                <a:ext cx="9067257" cy="7494213"/>
                <a:chOff x="535763" y="3127243"/>
                <a:chExt cx="8913037" cy="7189413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5763" y="6736864"/>
                  <a:ext cx="8913037" cy="3579792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5763" y="3127243"/>
                  <a:ext cx="8873415" cy="3609621"/>
                </a:xfrm>
                <a:prstGeom prst="rect">
                  <a:avLst/>
                </a:prstGeom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42992" y="6378299"/>
                <a:ext cx="9026950" cy="3737577"/>
              </a:xfrm>
              <a:prstGeom prst="rect">
                <a:avLst/>
              </a:prstGeom>
            </p:spPr>
          </p:pic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4545" y="2379736"/>
              <a:ext cx="8658415" cy="3476980"/>
            </a:xfrm>
            <a:prstGeom prst="rect">
              <a:avLst/>
            </a:prstGeom>
          </p:spPr>
        </p:pic>
      </p:grpSp>
      <p:sp>
        <p:nvSpPr>
          <p:cNvPr id="18" name="Flowchart: Connector 17"/>
          <p:cNvSpPr/>
          <p:nvPr/>
        </p:nvSpPr>
        <p:spPr>
          <a:xfrm>
            <a:off x="5410200" y="2573734"/>
            <a:ext cx="457200" cy="457200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lowchart: Connector 18"/>
          <p:cNvSpPr/>
          <p:nvPr/>
        </p:nvSpPr>
        <p:spPr>
          <a:xfrm>
            <a:off x="9220200" y="2579178"/>
            <a:ext cx="457200" cy="457200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lowchart: Connector 19"/>
          <p:cNvSpPr/>
          <p:nvPr/>
        </p:nvSpPr>
        <p:spPr>
          <a:xfrm>
            <a:off x="13598980" y="2573734"/>
            <a:ext cx="457200" cy="457200"/>
          </a:xfrm>
          <a:prstGeom prst="flowChartConnec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lowchart: Connector 20"/>
          <p:cNvSpPr/>
          <p:nvPr/>
        </p:nvSpPr>
        <p:spPr>
          <a:xfrm>
            <a:off x="6108435" y="8300701"/>
            <a:ext cx="457200" cy="457200"/>
          </a:xfrm>
          <a:prstGeom prst="flowChartConnec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lowchart: Connector 21"/>
          <p:cNvSpPr/>
          <p:nvPr/>
        </p:nvSpPr>
        <p:spPr>
          <a:xfrm>
            <a:off x="11271383" y="8300700"/>
            <a:ext cx="457200" cy="457200"/>
          </a:xfrm>
          <a:prstGeom prst="flowChartConnec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lowchart: Connector 22"/>
          <p:cNvSpPr/>
          <p:nvPr/>
        </p:nvSpPr>
        <p:spPr>
          <a:xfrm>
            <a:off x="2784020" y="8306969"/>
            <a:ext cx="457200" cy="457200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 rot="5400000">
            <a:off x="1138750" y="3511410"/>
            <a:ext cx="22945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NO DATA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 rot="5400000">
            <a:off x="14706980" y="3474101"/>
            <a:ext cx="22945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NO DATA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5400000">
            <a:off x="15464350" y="6976785"/>
            <a:ext cx="22945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NO DATA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61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31285" y="-102683"/>
            <a:ext cx="2456715" cy="2456715"/>
          </a:xfrm>
          <a:custGeom>
            <a:avLst/>
            <a:gdLst/>
            <a:ahLst/>
            <a:cxnLst/>
            <a:rect l="l" t="t" r="r" b="b"/>
            <a:pathLst>
              <a:path w="2456715" h="2456715">
                <a:moveTo>
                  <a:pt x="0" y="0"/>
                </a:moveTo>
                <a:lnTo>
                  <a:pt x="2456715" y="0"/>
                </a:lnTo>
                <a:lnTo>
                  <a:pt x="2456715" y="2456715"/>
                </a:lnTo>
                <a:lnTo>
                  <a:pt x="0" y="2456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5" name="Rectangle 24"/>
          <p:cNvSpPr/>
          <p:nvPr/>
        </p:nvSpPr>
        <p:spPr>
          <a:xfrm>
            <a:off x="16611600" y="9410700"/>
            <a:ext cx="685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764363" y="621757"/>
            <a:ext cx="15066922" cy="1289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81"/>
              </a:lnSpc>
            </a:pPr>
            <a:r>
              <a:rPr lang="en-US" sz="8000" spc="-224" dirty="0" smtClean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RESULTS – SOLAR CYCLE 24-25</a:t>
            </a:r>
            <a:r>
              <a:rPr lang="en-US" sz="9778" spc="-224" dirty="0" smtClean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endParaRPr lang="en-US" sz="9778" spc="-224" dirty="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4800" y="2354032"/>
            <a:ext cx="17447437" cy="6655938"/>
            <a:chOff x="150974" y="2426756"/>
            <a:chExt cx="18087652" cy="725873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9400" y="2426757"/>
              <a:ext cx="9069226" cy="36419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426756"/>
              <a:ext cx="9067800" cy="36419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9093" y="6037367"/>
              <a:ext cx="9149533" cy="36481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74" y="6037367"/>
              <a:ext cx="9005726" cy="3648127"/>
            </a:xfrm>
            <a:prstGeom prst="rect">
              <a:avLst/>
            </a:prstGeom>
          </p:spPr>
        </p:pic>
      </p:grpSp>
      <p:sp>
        <p:nvSpPr>
          <p:cNvPr id="10" name="Flowchart: Connector 9"/>
          <p:cNvSpPr/>
          <p:nvPr/>
        </p:nvSpPr>
        <p:spPr>
          <a:xfrm>
            <a:off x="9998628" y="7979956"/>
            <a:ext cx="457200" cy="457200"/>
          </a:xfrm>
          <a:prstGeom prst="flowChartConnec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owchart: Connector 10"/>
          <p:cNvSpPr/>
          <p:nvPr/>
        </p:nvSpPr>
        <p:spPr>
          <a:xfrm>
            <a:off x="6858000" y="7979956"/>
            <a:ext cx="457200" cy="457200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lowchart: Connector 11"/>
          <p:cNvSpPr/>
          <p:nvPr/>
        </p:nvSpPr>
        <p:spPr>
          <a:xfrm>
            <a:off x="3929877" y="7979956"/>
            <a:ext cx="457200" cy="457200"/>
          </a:xfrm>
          <a:prstGeom prst="flowChartConnec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lowchart: Connector 12"/>
          <p:cNvSpPr/>
          <p:nvPr/>
        </p:nvSpPr>
        <p:spPr>
          <a:xfrm>
            <a:off x="10095549" y="2489564"/>
            <a:ext cx="457200" cy="457200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lowchart: Connector 13"/>
          <p:cNvSpPr/>
          <p:nvPr/>
        </p:nvSpPr>
        <p:spPr>
          <a:xfrm>
            <a:off x="6018704" y="2489564"/>
            <a:ext cx="457200" cy="457200"/>
          </a:xfrm>
          <a:prstGeom prst="flowChartConnec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lowchart: Connector 14"/>
          <p:cNvSpPr/>
          <p:nvPr/>
        </p:nvSpPr>
        <p:spPr>
          <a:xfrm>
            <a:off x="12920927" y="2489564"/>
            <a:ext cx="457200" cy="457200"/>
          </a:xfrm>
          <a:prstGeom prst="flowChartConnec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28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31285" y="-102683"/>
            <a:ext cx="2456715" cy="2456715"/>
          </a:xfrm>
          <a:custGeom>
            <a:avLst/>
            <a:gdLst/>
            <a:ahLst/>
            <a:cxnLst/>
            <a:rect l="l" t="t" r="r" b="b"/>
            <a:pathLst>
              <a:path w="2456715" h="2456715">
                <a:moveTo>
                  <a:pt x="0" y="0"/>
                </a:moveTo>
                <a:lnTo>
                  <a:pt x="2456715" y="0"/>
                </a:lnTo>
                <a:lnTo>
                  <a:pt x="2456715" y="2456715"/>
                </a:lnTo>
                <a:lnTo>
                  <a:pt x="0" y="2456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36605" y="9258300"/>
            <a:ext cx="790022" cy="495480"/>
          </a:xfrm>
          <a:custGeom>
            <a:avLst/>
            <a:gdLst/>
            <a:ahLst/>
            <a:cxnLst/>
            <a:rect l="l" t="t" r="r" b="b"/>
            <a:pathLst>
              <a:path w="208072" h="130497">
                <a:moveTo>
                  <a:pt x="0" y="0"/>
                </a:moveTo>
                <a:lnTo>
                  <a:pt x="208072" y="0"/>
                </a:lnTo>
                <a:lnTo>
                  <a:pt x="208072" y="130497"/>
                </a:lnTo>
                <a:lnTo>
                  <a:pt x="0" y="130497"/>
                </a:lnTo>
                <a:close/>
              </a:path>
            </a:pathLst>
          </a:custGeom>
        </p:spPr>
      </p:sp>
      <p:sp>
        <p:nvSpPr>
          <p:cNvPr id="12" name="TextBox 6"/>
          <p:cNvSpPr txBox="1"/>
          <p:nvPr/>
        </p:nvSpPr>
        <p:spPr>
          <a:xfrm>
            <a:off x="764363" y="621757"/>
            <a:ext cx="15066922" cy="120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81"/>
              </a:lnSpc>
            </a:pPr>
            <a:r>
              <a:rPr lang="en-US" sz="8000" spc="-224" dirty="0" smtClean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PARKER HMF &amp; PFSS EXTRAPOLATION</a:t>
            </a:r>
            <a:endParaRPr lang="en-US" sz="8000" spc="-224" dirty="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781800" y="5406511"/>
            <a:ext cx="4572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16611600" y="9410700"/>
            <a:ext cx="685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64363" y="970164"/>
                <a:ext cx="10423182" cy="767964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Courier New" panose="02070309020205020404" pitchFamily="49" charset="0"/>
                  <a:buChar char="o"/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r>
                  <a: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 use the Parker HMF model to trace the field lines from L1 to the SWSS.</a:t>
                </a:r>
              </a:p>
              <a:p>
                <a:endParaRPr lang="en-GB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Courier New" panose="02070309020205020404" pitchFamily="49" charset="0"/>
                  <a:buChar char="o"/>
                </a:pPr>
                <a:r>
                  <a: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From the SWSS, we then use the PFSS extrapolation to trace the field lines back to their </a:t>
                </a:r>
                <a:r>
                  <a:rPr lang="en-GB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photospheric</a:t>
                </a:r>
                <a:r>
                  <a: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and, consequently, their CH origin.</a:t>
                </a:r>
                <a14:m>
                  <m:oMath xmlns:m="http://schemas.openxmlformats.org/officeDocument/2006/math"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                   </m:t>
                    </m:r>
                  </m:oMath>
                </a14:m>
                <a:endParaRPr lang="en-GB" sz="2800" b="1" i="1" dirty="0">
                  <a:latin typeface="Cambria Math" panose="02040503050406030204" pitchFamily="18" charset="0"/>
                </a:endParaRPr>
              </a:p>
              <a:p>
                <a:r>
                  <a:rPr lang="en-GB" sz="2800" b="1" dirty="0"/>
                  <a:t>       </a:t>
                </a:r>
                <a:endParaRPr lang="en-GB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PFSS extrapolation model assumption:</a:t>
                </a:r>
              </a:p>
              <a:p>
                <a:pPr marL="1200150" lvl="2" indent="-285750">
                  <a:buFont typeface="Courier New" panose="02070309020205020404" pitchFamily="49" charset="0"/>
                  <a:buChar char="o"/>
                </a:pPr>
                <a:r>
                  <a: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Current free solar corona.</a:t>
                </a:r>
                <a:endParaRPr lang="en-GB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/>
                <a:endParaRPr lang="en-GB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This assumption ensures that </a:t>
                </a:r>
                <a14:m>
                  <m:oMath xmlns:m="http://schemas.openxmlformats.org/officeDocument/2006/math">
                    <m:r>
                      <a:rPr lang="en-GB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𝜵</m:t>
                    </m:r>
                    <m:r>
                      <a:rPr lang="en-GB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a:rPr lang="en-GB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𝑩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GB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𝑩</m:t>
                    </m:r>
                    <m:r>
                      <a:rPr lang="en-GB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en-GB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𝜵</m:t>
                    </m:r>
                    <m:r>
                      <a:rPr lang="en-GB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𝜑</m:t>
                    </m:r>
                    <m:r>
                      <a:rPr lang="en-GB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GB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Here </a:t>
                </a:r>
                <a14:m>
                  <m:oMath xmlns:m="http://schemas.openxmlformats.org/officeDocument/2006/math">
                    <m:r>
                      <a:rPr lang="en-GB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𝜑</m:t>
                    </m:r>
                  </m:oMath>
                </a14:m>
                <a:r>
                  <a: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satisfies the Laplace equation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GB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𝛻</m:t>
                        </m:r>
                      </m:e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GB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𝜑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363" y="970164"/>
                <a:ext cx="10423182" cy="7679642"/>
              </a:xfrm>
              <a:prstGeom prst="rect">
                <a:avLst/>
              </a:prstGeom>
              <a:blipFill>
                <a:blip r:embed="rId4"/>
                <a:stretch>
                  <a:fillRect l="-1053" r="-1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4239236" y="3481008"/>
                <a:ext cx="381450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9236" y="3481008"/>
                <a:ext cx="381450" cy="283219"/>
              </a:xfrm>
              <a:prstGeom prst="rect">
                <a:avLst/>
              </a:prstGeom>
              <a:blipFill>
                <a:blip r:embed="rId15"/>
                <a:stretch>
                  <a:fillRect l="-14516" t="-4348" r="-8065" b="-8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4110995" y="6896100"/>
                <a:ext cx="509691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135</m:t>
                          </m:r>
                        </m:e>
                        <m:sup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0995" y="6896100"/>
                <a:ext cx="509691" cy="283219"/>
              </a:xfrm>
              <a:prstGeom prst="rect">
                <a:avLst/>
              </a:prstGeom>
              <a:blipFill>
                <a:blip r:embed="rId16"/>
                <a:stretch>
                  <a:fillRect l="-10843" t="-4255" r="-6024" b="-63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6455154" y="4991100"/>
                <a:ext cx="381451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90</m:t>
                          </m:r>
                        </m:e>
                        <m:sup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5154" y="4991100"/>
                <a:ext cx="381451" cy="283219"/>
              </a:xfrm>
              <a:prstGeom prst="rect">
                <a:avLst/>
              </a:prstGeom>
              <a:blipFill>
                <a:blip r:embed="rId17"/>
                <a:stretch>
                  <a:fillRect l="-12698" t="-4348" r="-6349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9866103" y="2575496"/>
            <a:ext cx="7611361" cy="6682804"/>
            <a:chOff x="-846931" y="2548257"/>
            <a:chExt cx="7611361" cy="668280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64363" y="2548257"/>
              <a:ext cx="6000067" cy="605889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-846931" y="8545261"/>
              <a:ext cx="6858000" cy="685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Courtesy of Arden et al.  (2016).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510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14190" y="-1943100"/>
            <a:ext cx="13758710" cy="13758710"/>
          </a:xfrm>
          <a:custGeom>
            <a:avLst/>
            <a:gdLst/>
            <a:ahLst/>
            <a:cxnLst/>
            <a:rect l="l" t="t" r="r" b="b"/>
            <a:pathLst>
              <a:path w="13758710" h="13758710">
                <a:moveTo>
                  <a:pt x="0" y="0"/>
                </a:moveTo>
                <a:lnTo>
                  <a:pt x="13758710" y="0"/>
                </a:lnTo>
                <a:lnTo>
                  <a:pt x="13758710" y="13758710"/>
                </a:lnTo>
                <a:lnTo>
                  <a:pt x="0" y="137587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901300" y="-1257300"/>
            <a:ext cx="13758710" cy="13758710"/>
          </a:xfrm>
          <a:custGeom>
            <a:avLst/>
            <a:gdLst/>
            <a:ahLst/>
            <a:cxnLst/>
            <a:rect l="l" t="t" r="r" b="b"/>
            <a:pathLst>
              <a:path w="13758710" h="13758710">
                <a:moveTo>
                  <a:pt x="0" y="0"/>
                </a:moveTo>
                <a:lnTo>
                  <a:pt x="13758710" y="0"/>
                </a:lnTo>
                <a:lnTo>
                  <a:pt x="13758710" y="13758710"/>
                </a:lnTo>
                <a:lnTo>
                  <a:pt x="0" y="137587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31285" y="-102683"/>
            <a:ext cx="2456715" cy="2456715"/>
          </a:xfrm>
          <a:custGeom>
            <a:avLst/>
            <a:gdLst/>
            <a:ahLst/>
            <a:cxnLst/>
            <a:rect l="l" t="t" r="r" b="b"/>
            <a:pathLst>
              <a:path w="2456715" h="2456715">
                <a:moveTo>
                  <a:pt x="0" y="0"/>
                </a:moveTo>
                <a:lnTo>
                  <a:pt x="2456715" y="0"/>
                </a:lnTo>
                <a:lnTo>
                  <a:pt x="2456715" y="2456715"/>
                </a:lnTo>
                <a:lnTo>
                  <a:pt x="0" y="24567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764363" y="621757"/>
            <a:ext cx="15066922" cy="120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81"/>
              </a:lnSpc>
            </a:pPr>
            <a:r>
              <a:rPr lang="en-US" sz="8000" spc="-224" dirty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HEAVY IONS CHARGE STATE RATIOS</a:t>
            </a:r>
          </a:p>
        </p:txBody>
      </p:sp>
      <p:sp>
        <p:nvSpPr>
          <p:cNvPr id="19" name="Freeform 19"/>
          <p:cNvSpPr/>
          <p:nvPr/>
        </p:nvSpPr>
        <p:spPr>
          <a:xfrm>
            <a:off x="3496797" y="8844313"/>
            <a:ext cx="861262" cy="661726"/>
          </a:xfrm>
          <a:custGeom>
            <a:avLst/>
            <a:gdLst/>
            <a:ahLst/>
            <a:cxnLst/>
            <a:rect l="l" t="t" r="r" b="b"/>
            <a:pathLst>
              <a:path w="226835" h="174282">
                <a:moveTo>
                  <a:pt x="0" y="0"/>
                </a:moveTo>
                <a:lnTo>
                  <a:pt x="226835" y="0"/>
                </a:lnTo>
                <a:lnTo>
                  <a:pt x="226835" y="174282"/>
                </a:lnTo>
                <a:lnTo>
                  <a:pt x="0" y="174282"/>
                </a:lnTo>
                <a:close/>
              </a:path>
            </a:pathLst>
          </a:custGeom>
        </p:spPr>
      </p:sp>
      <p:sp>
        <p:nvSpPr>
          <p:cNvPr id="22" name="Freeform 22"/>
          <p:cNvSpPr/>
          <p:nvPr/>
        </p:nvSpPr>
        <p:spPr>
          <a:xfrm>
            <a:off x="8713369" y="8844313"/>
            <a:ext cx="861262" cy="661726"/>
          </a:xfrm>
          <a:custGeom>
            <a:avLst/>
            <a:gdLst/>
            <a:ahLst/>
            <a:cxnLst/>
            <a:rect l="l" t="t" r="r" b="b"/>
            <a:pathLst>
              <a:path w="226835" h="174282">
                <a:moveTo>
                  <a:pt x="0" y="0"/>
                </a:moveTo>
                <a:lnTo>
                  <a:pt x="226835" y="0"/>
                </a:lnTo>
                <a:lnTo>
                  <a:pt x="226835" y="174282"/>
                </a:lnTo>
                <a:lnTo>
                  <a:pt x="0" y="174282"/>
                </a:lnTo>
                <a:close/>
              </a:path>
            </a:pathLst>
          </a:custGeom>
        </p:spPr>
      </p:sp>
      <p:sp>
        <p:nvSpPr>
          <p:cNvPr id="25" name="Freeform 25"/>
          <p:cNvSpPr/>
          <p:nvPr/>
        </p:nvSpPr>
        <p:spPr>
          <a:xfrm>
            <a:off x="13716036" y="8844313"/>
            <a:ext cx="861262" cy="661726"/>
          </a:xfrm>
          <a:custGeom>
            <a:avLst/>
            <a:gdLst/>
            <a:ahLst/>
            <a:cxnLst/>
            <a:rect l="l" t="t" r="r" b="b"/>
            <a:pathLst>
              <a:path w="226835" h="174282">
                <a:moveTo>
                  <a:pt x="0" y="0"/>
                </a:moveTo>
                <a:lnTo>
                  <a:pt x="226835" y="0"/>
                </a:lnTo>
                <a:lnTo>
                  <a:pt x="226835" y="174282"/>
                </a:lnTo>
                <a:lnTo>
                  <a:pt x="0" y="174282"/>
                </a:lnTo>
                <a:close/>
              </a:path>
            </a:pathLst>
          </a:custGeom>
        </p:spPr>
      </p:sp>
      <p:sp>
        <p:nvSpPr>
          <p:cNvPr id="28" name="Rectangle 27"/>
          <p:cNvSpPr/>
          <p:nvPr/>
        </p:nvSpPr>
        <p:spPr>
          <a:xfrm>
            <a:off x="16611600" y="9410700"/>
            <a:ext cx="685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 12"/>
          <p:cNvSpPr/>
          <p:nvPr/>
        </p:nvSpPr>
        <p:spPr>
          <a:xfrm>
            <a:off x="5170026" y="3776533"/>
            <a:ext cx="10433144" cy="574897"/>
          </a:xfrm>
          <a:custGeom>
            <a:avLst/>
            <a:gdLst/>
            <a:ahLst/>
            <a:cxnLst/>
            <a:rect l="l" t="t" r="r" b="b"/>
            <a:pathLst>
              <a:path w="2747824" h="151413">
                <a:moveTo>
                  <a:pt x="0" y="0"/>
                </a:moveTo>
                <a:lnTo>
                  <a:pt x="2747824" y="0"/>
                </a:lnTo>
                <a:lnTo>
                  <a:pt x="2747824" y="151413"/>
                </a:lnTo>
                <a:lnTo>
                  <a:pt x="0" y="151413"/>
                </a:lnTo>
                <a:close/>
              </a:path>
            </a:pathLst>
          </a:custGeom>
        </p:spPr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63" y="1782809"/>
            <a:ext cx="9753047" cy="440919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159708" y="3607918"/>
            <a:ext cx="11405700" cy="6920681"/>
            <a:chOff x="6744176" y="3988225"/>
            <a:chExt cx="10553224" cy="6410766"/>
          </a:xfrm>
        </p:grpSpPr>
        <p:grpSp>
          <p:nvGrpSpPr>
            <p:cNvPr id="12" name="Group 11"/>
            <p:cNvGrpSpPr/>
            <p:nvPr/>
          </p:nvGrpSpPr>
          <p:grpSpPr>
            <a:xfrm>
              <a:off x="6887027" y="3988225"/>
              <a:ext cx="10410373" cy="6132503"/>
              <a:chOff x="1394108" y="2628270"/>
              <a:chExt cx="14638522" cy="840451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2887634" y="2628270"/>
                <a:ext cx="6236118" cy="927348"/>
              </a:xfrm>
              <a:custGeom>
                <a:avLst/>
                <a:gdLst/>
                <a:ahLst/>
                <a:cxnLst/>
                <a:rect l="l" t="t" r="r" b="b"/>
                <a:pathLst>
                  <a:path w="1642434" h="244239">
                    <a:moveTo>
                      <a:pt x="0" y="0"/>
                    </a:moveTo>
                    <a:lnTo>
                      <a:pt x="1642434" y="0"/>
                    </a:lnTo>
                    <a:lnTo>
                      <a:pt x="1642434" y="244239"/>
                    </a:lnTo>
                    <a:lnTo>
                      <a:pt x="0" y="244239"/>
                    </a:lnTo>
                    <a:close/>
                  </a:path>
                </a:pathLst>
              </a:custGeom>
            </p:spPr>
          </p:sp>
          <p:grpSp>
            <p:nvGrpSpPr>
              <p:cNvPr id="11" name="Group 10"/>
              <p:cNvGrpSpPr/>
              <p:nvPr/>
            </p:nvGrpSpPr>
            <p:grpSpPr>
              <a:xfrm>
                <a:off x="1394108" y="5320541"/>
                <a:ext cx="14638522" cy="5712240"/>
                <a:chOff x="1229707" y="2861820"/>
                <a:chExt cx="16526075" cy="7007150"/>
              </a:xfrm>
            </p:grpSpPr>
            <p:sp>
              <p:nvSpPr>
                <p:cNvPr id="14" name="Freeform 14"/>
                <p:cNvSpPr/>
                <p:nvPr/>
              </p:nvSpPr>
              <p:spPr>
                <a:xfrm>
                  <a:off x="1229707" y="3152834"/>
                  <a:ext cx="6183495" cy="6364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6958" h="6356958">
                      <a:moveTo>
                        <a:pt x="0" y="0"/>
                      </a:moveTo>
                      <a:lnTo>
                        <a:pt x="6356958" y="0"/>
                      </a:lnTo>
                      <a:lnTo>
                        <a:pt x="6356958" y="6356958"/>
                      </a:lnTo>
                      <a:lnTo>
                        <a:pt x="0" y="63569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52024" y="3029903"/>
                  <a:ext cx="6619185" cy="6619185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48632" y="2861820"/>
                  <a:ext cx="7007150" cy="7007150"/>
                </a:xfrm>
                <a:prstGeom prst="rect">
                  <a:avLst/>
                </a:prstGeom>
              </p:spPr>
            </p:pic>
          </p:grpSp>
        </p:grpSp>
        <p:sp>
          <p:nvSpPr>
            <p:cNvPr id="33" name="TextBox 10"/>
            <p:cNvSpPr txBox="1"/>
            <p:nvPr/>
          </p:nvSpPr>
          <p:spPr>
            <a:xfrm>
              <a:off x="6744176" y="9182320"/>
              <a:ext cx="10404882" cy="1216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2800" dirty="0">
                  <a:solidFill>
                    <a:srgbClr val="FFFFFF"/>
                  </a:solidFill>
                  <a:latin typeface="Arial" panose="020B0604020202020204" pitchFamily="34" charset="0"/>
                  <a:ea typeface="Canva Sans"/>
                  <a:cs typeface="Arial" panose="020B0604020202020204" pitchFamily="34" charset="0"/>
                  <a:sym typeface="Canva Sans"/>
                </a:rPr>
                <a:t>Bohr </a:t>
              </a:r>
              <a:r>
                <a:rPr lang="en-US" sz="2800" dirty="0" smtClean="0">
                  <a:solidFill>
                    <a:srgbClr val="FFFFFF"/>
                  </a:solidFill>
                  <a:latin typeface="Arial" panose="020B0604020202020204" pitchFamily="34" charset="0"/>
                  <a:ea typeface="Canva Sans"/>
                  <a:cs typeface="Arial" panose="020B0604020202020204" pitchFamily="34" charset="0"/>
                  <a:sym typeface="Canva Sans"/>
                </a:rPr>
                <a:t>atomic model for the oxygen ions.</a:t>
              </a:r>
              <a:endParaRPr lang="en-US" sz="280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1000343" y="2202201"/>
            <a:ext cx="7153909" cy="42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Data source: Solar Wind Ion Composition Spectrometer (SWICS) on-board the Advanced Composition Explorer (ACE) spacecraft</a:t>
            </a:r>
            <a:r>
              <a:rPr lang="en-GB" sz="2800" dirty="0"/>
              <a:t>.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Dates: 1) 5% left: 28 August 2008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2) Peak: 11 September 2008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3) 5% right: 24 September 2008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3764" y="7090926"/>
            <a:ext cx="7463549" cy="17249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800" dirty="0" smtClean="0"/>
              <a:t>Heavy ions carry a permanent record of how hot it was at the exact spot on the Sun where they come from.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31568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34899" y="-1934965"/>
            <a:ext cx="13758710" cy="13758710"/>
          </a:xfrm>
          <a:custGeom>
            <a:avLst/>
            <a:gdLst/>
            <a:ahLst/>
            <a:cxnLst/>
            <a:rect l="l" t="t" r="r" b="b"/>
            <a:pathLst>
              <a:path w="13758710" h="13758710">
                <a:moveTo>
                  <a:pt x="0" y="0"/>
                </a:moveTo>
                <a:lnTo>
                  <a:pt x="13758710" y="0"/>
                </a:lnTo>
                <a:lnTo>
                  <a:pt x="13758710" y="13758710"/>
                </a:lnTo>
                <a:lnTo>
                  <a:pt x="0" y="137587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051210" y="-1934965"/>
            <a:ext cx="13758710" cy="13758710"/>
          </a:xfrm>
          <a:custGeom>
            <a:avLst/>
            <a:gdLst/>
            <a:ahLst/>
            <a:cxnLst/>
            <a:rect l="l" t="t" r="r" b="b"/>
            <a:pathLst>
              <a:path w="13758710" h="13758710">
                <a:moveTo>
                  <a:pt x="0" y="0"/>
                </a:moveTo>
                <a:lnTo>
                  <a:pt x="13758710" y="0"/>
                </a:lnTo>
                <a:lnTo>
                  <a:pt x="13758710" y="13758710"/>
                </a:lnTo>
                <a:lnTo>
                  <a:pt x="0" y="137587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31285" y="-102683"/>
            <a:ext cx="2456715" cy="2456715"/>
          </a:xfrm>
          <a:custGeom>
            <a:avLst/>
            <a:gdLst/>
            <a:ahLst/>
            <a:cxnLst/>
            <a:rect l="l" t="t" r="r" b="b"/>
            <a:pathLst>
              <a:path w="2456715" h="2456715">
                <a:moveTo>
                  <a:pt x="0" y="0"/>
                </a:moveTo>
                <a:lnTo>
                  <a:pt x="2456715" y="0"/>
                </a:lnTo>
                <a:lnTo>
                  <a:pt x="2456715" y="2456715"/>
                </a:lnTo>
                <a:lnTo>
                  <a:pt x="0" y="24567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36605" y="9258300"/>
            <a:ext cx="790022" cy="495480"/>
          </a:xfrm>
          <a:custGeom>
            <a:avLst/>
            <a:gdLst/>
            <a:ahLst/>
            <a:cxnLst/>
            <a:rect l="l" t="t" r="r" b="b"/>
            <a:pathLst>
              <a:path w="208072" h="130497">
                <a:moveTo>
                  <a:pt x="0" y="0"/>
                </a:moveTo>
                <a:lnTo>
                  <a:pt x="208072" y="0"/>
                </a:lnTo>
                <a:lnTo>
                  <a:pt x="208072" y="130497"/>
                </a:lnTo>
                <a:lnTo>
                  <a:pt x="0" y="130497"/>
                </a:lnTo>
                <a:close/>
              </a:path>
            </a:pathLst>
          </a:custGeom>
        </p:spPr>
      </p:sp>
      <p:sp>
        <p:nvSpPr>
          <p:cNvPr id="8" name="TextBox 8"/>
          <p:cNvSpPr txBox="1"/>
          <p:nvPr/>
        </p:nvSpPr>
        <p:spPr>
          <a:xfrm>
            <a:off x="764363" y="621757"/>
            <a:ext cx="15066922" cy="120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81"/>
              </a:lnSpc>
            </a:pPr>
            <a:r>
              <a:rPr lang="en-US" sz="8000" spc="-224" dirty="0" smtClean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RESULTS – SOLAR CYCLES 23-24</a:t>
            </a:r>
            <a:endParaRPr lang="en-US" sz="8000" spc="-224" dirty="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611600" y="9410700"/>
            <a:ext cx="685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2019300"/>
            <a:ext cx="18288000" cy="8267700"/>
            <a:chOff x="214848" y="1988079"/>
            <a:chExt cx="18288038" cy="822961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8867" y="6102887"/>
              <a:ext cx="9144019" cy="411480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48" y="6102887"/>
              <a:ext cx="9144019" cy="411480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48" y="1988079"/>
              <a:ext cx="9144019" cy="411480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8867" y="1992907"/>
              <a:ext cx="9144019" cy="411480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34899" y="-1934965"/>
            <a:ext cx="13758710" cy="13758710"/>
          </a:xfrm>
          <a:custGeom>
            <a:avLst/>
            <a:gdLst/>
            <a:ahLst/>
            <a:cxnLst/>
            <a:rect l="l" t="t" r="r" b="b"/>
            <a:pathLst>
              <a:path w="13758710" h="13758710">
                <a:moveTo>
                  <a:pt x="0" y="0"/>
                </a:moveTo>
                <a:lnTo>
                  <a:pt x="13758710" y="0"/>
                </a:lnTo>
                <a:lnTo>
                  <a:pt x="13758710" y="13758710"/>
                </a:lnTo>
                <a:lnTo>
                  <a:pt x="0" y="137587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051210" y="-1934965"/>
            <a:ext cx="13758710" cy="13758710"/>
          </a:xfrm>
          <a:custGeom>
            <a:avLst/>
            <a:gdLst/>
            <a:ahLst/>
            <a:cxnLst/>
            <a:rect l="l" t="t" r="r" b="b"/>
            <a:pathLst>
              <a:path w="13758710" h="13758710">
                <a:moveTo>
                  <a:pt x="0" y="0"/>
                </a:moveTo>
                <a:lnTo>
                  <a:pt x="13758710" y="0"/>
                </a:lnTo>
                <a:lnTo>
                  <a:pt x="13758710" y="13758710"/>
                </a:lnTo>
                <a:lnTo>
                  <a:pt x="0" y="137587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31285" y="-102683"/>
            <a:ext cx="2456715" cy="2456715"/>
          </a:xfrm>
          <a:custGeom>
            <a:avLst/>
            <a:gdLst/>
            <a:ahLst/>
            <a:cxnLst/>
            <a:rect l="l" t="t" r="r" b="b"/>
            <a:pathLst>
              <a:path w="2456715" h="2456715">
                <a:moveTo>
                  <a:pt x="0" y="0"/>
                </a:moveTo>
                <a:lnTo>
                  <a:pt x="2456715" y="0"/>
                </a:lnTo>
                <a:lnTo>
                  <a:pt x="2456715" y="2456715"/>
                </a:lnTo>
                <a:lnTo>
                  <a:pt x="0" y="24567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Rectangle 9"/>
          <p:cNvSpPr/>
          <p:nvPr/>
        </p:nvSpPr>
        <p:spPr>
          <a:xfrm>
            <a:off x="16611600" y="9410700"/>
            <a:ext cx="685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764363" y="621757"/>
            <a:ext cx="15066922" cy="120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81"/>
              </a:lnSpc>
            </a:pPr>
            <a:r>
              <a:rPr lang="en-US" sz="8000" spc="-224" dirty="0" smtClean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RESULTS – SOLAR CYCLES 24-25</a:t>
            </a:r>
            <a:endParaRPr lang="en-US" sz="8000" spc="-224" dirty="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0880" y="1943738"/>
            <a:ext cx="18247120" cy="8218633"/>
            <a:chOff x="40880" y="1943738"/>
            <a:chExt cx="18247120" cy="82186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3981" y="1943738"/>
              <a:ext cx="9144019" cy="411480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0182" y="6047563"/>
              <a:ext cx="9144019" cy="411480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80" y="1943738"/>
              <a:ext cx="9144019" cy="411480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861081" y="617001"/>
            <a:ext cx="398219" cy="398219"/>
          </a:xfrm>
          <a:custGeom>
            <a:avLst/>
            <a:gdLst/>
            <a:ahLst/>
            <a:cxnLst/>
            <a:rect l="l" t="t" r="r" b="b"/>
            <a:pathLst>
              <a:path w="398219" h="398219">
                <a:moveTo>
                  <a:pt x="0" y="0"/>
                </a:moveTo>
                <a:lnTo>
                  <a:pt x="398219" y="0"/>
                </a:lnTo>
                <a:lnTo>
                  <a:pt x="398219" y="398219"/>
                </a:lnTo>
                <a:lnTo>
                  <a:pt x="0" y="3982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31285" y="-102683"/>
            <a:ext cx="2456715" cy="2456715"/>
          </a:xfrm>
          <a:custGeom>
            <a:avLst/>
            <a:gdLst/>
            <a:ahLst/>
            <a:cxnLst/>
            <a:rect l="l" t="t" r="r" b="b"/>
            <a:pathLst>
              <a:path w="2456715" h="2456715">
                <a:moveTo>
                  <a:pt x="0" y="0"/>
                </a:moveTo>
                <a:lnTo>
                  <a:pt x="2456715" y="0"/>
                </a:lnTo>
                <a:lnTo>
                  <a:pt x="2456715" y="2456715"/>
                </a:lnTo>
                <a:lnTo>
                  <a:pt x="0" y="24567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64363" y="621757"/>
            <a:ext cx="15066922" cy="120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81"/>
              </a:lnSpc>
            </a:pPr>
            <a:r>
              <a:rPr lang="en-US" sz="8000" spc="-224" dirty="0" smtClean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CONCLUSION &amp; FUTURE WORK</a:t>
            </a:r>
            <a:endParaRPr lang="en-US" sz="8000" spc="-224" dirty="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611600" y="9410700"/>
            <a:ext cx="685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64363" y="1714500"/>
                <a:ext cx="14175563" cy="62484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Courier New" panose="02070309020205020404" pitchFamily="49" charset="0"/>
                  <a:buChar char="o"/>
                </a:pPr>
                <a:r>
                  <a: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Fisk HMF model was used to trace the field lines from L1 to their PCH origins.</a:t>
                </a:r>
              </a:p>
              <a:p>
                <a:endParaRPr lang="en-GB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Courier New" panose="02070309020205020404" pitchFamily="49" charset="0"/>
                  <a:buChar char="o"/>
                </a:pPr>
                <a:r>
                  <a: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 Fisk model confirms that L1 solar wind disturbances during solar minima consistently originate from PCHs.</a:t>
                </a:r>
              </a:p>
              <a:p>
                <a:endParaRPr lang="en-GB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Courier New" panose="02070309020205020404" pitchFamily="49" charset="0"/>
                  <a:buChar char="o"/>
                </a:pPr>
                <a:r>
                  <a:rPr lang="en-US" sz="2800" dirty="0">
                    <a:solidFill>
                      <a:srgbClr val="FFFFFF"/>
                    </a:solidFill>
                    <a:latin typeface="Arial" panose="020B0604020202020204" pitchFamily="34" charset="0"/>
                    <a:ea typeface="Canva Sans"/>
                    <a:cs typeface="Arial" panose="020B0604020202020204" pitchFamily="34" charset="0"/>
                    <a:sym typeface="Canva Sans"/>
                  </a:rPr>
                  <a:t>O⁷⁺/O⁶⁺ </a:t>
                </a:r>
                <a:r>
                  <a: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charge state ratios provide independent chemical evidence that these disturbances are associated with CHs.</a:t>
                </a:r>
                <a:endParaRPr lang="en-GB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Courier New" panose="02070309020205020404" pitchFamily="49" charset="0"/>
                  <a:buChar char="o"/>
                </a:pPr>
                <a:r>
                  <a: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Next steps:</a:t>
                </a:r>
              </a:p>
              <a:p>
                <a:pPr marL="1371600" lvl="2" indent="-457200">
                  <a:buFont typeface="Courier New" panose="02070309020205020404" pitchFamily="49" charset="0"/>
                  <a:buChar char="o"/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Tracing using the Parker + PFSS </a:t>
                </a:r>
                <a:r>
                  <a: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extrapolation.</a:t>
                </a:r>
                <a:endParaRPr lang="en-GB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371600" lvl="2" indent="-457200">
                  <a:buFont typeface="Courier New" panose="02070309020205020404" pitchFamily="49" charset="0"/>
                  <a:buChar char="o"/>
                </a:pPr>
                <a:endParaRPr lang="en-GB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371600" lvl="2" indent="-457200">
                  <a:buFont typeface="Courier New" panose="02070309020205020404" pitchFamily="49" charset="0"/>
                  <a:buChar char="o"/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Investigate other heavy </a:t>
                </a:r>
                <a:r>
                  <a: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ions charge 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state ratios </a:t>
                </a:r>
                <a:r>
                  <a: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such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6+</m:t>
                        </m:r>
                      </m:sup>
                    </m:sSup>
                    <m:r>
                      <a:rPr lang="en-GB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sSup>
                      <m:sSupPr>
                        <m:ctrlPr>
                          <a:rPr lang="en-GB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5+</m:t>
                        </m:r>
                      </m:sup>
                    </m:sSup>
                  </m:oMath>
                </a14:m>
                <a:r>
                  <a: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𝐹𝑒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GB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363" y="1714500"/>
                <a:ext cx="14175563" cy="6248400"/>
              </a:xfrm>
              <a:prstGeom prst="rect">
                <a:avLst/>
              </a:prstGeom>
              <a:blipFill>
                <a:blip r:embed="rId8"/>
                <a:stretch>
                  <a:fillRect l="-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reeform 9"/>
          <p:cNvSpPr/>
          <p:nvPr/>
        </p:nvSpPr>
        <p:spPr>
          <a:xfrm>
            <a:off x="0" y="-419100"/>
            <a:ext cx="15440150" cy="10287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6000"/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27059" y="-2242501"/>
            <a:ext cx="13758710" cy="13758710"/>
          </a:xfrm>
          <a:custGeom>
            <a:avLst/>
            <a:gdLst/>
            <a:ahLst/>
            <a:cxnLst/>
            <a:rect l="l" t="t" r="r" b="b"/>
            <a:pathLst>
              <a:path w="13758710" h="13758710">
                <a:moveTo>
                  <a:pt x="0" y="0"/>
                </a:moveTo>
                <a:lnTo>
                  <a:pt x="13758710" y="0"/>
                </a:lnTo>
                <a:lnTo>
                  <a:pt x="13758710" y="13758710"/>
                </a:lnTo>
                <a:lnTo>
                  <a:pt x="0" y="13758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3833433" y="3555401"/>
            <a:ext cx="15506989" cy="3315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39"/>
              </a:lnSpc>
            </a:pPr>
            <a:r>
              <a:rPr lang="en-US" sz="12671" spc="-291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THANK YOU.</a:t>
            </a:r>
          </a:p>
          <a:p>
            <a:pPr algn="ctr">
              <a:lnSpc>
                <a:spcPts val="8450"/>
              </a:lnSpc>
              <a:spcBef>
                <a:spcPct val="0"/>
              </a:spcBef>
            </a:pPr>
            <a:r>
              <a:rPr lang="en-US" sz="6035" spc="-138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QUESTIONS ?</a:t>
            </a:r>
          </a:p>
        </p:txBody>
      </p:sp>
      <p:sp>
        <p:nvSpPr>
          <p:cNvPr id="4" name="Freeform 4"/>
          <p:cNvSpPr/>
          <p:nvPr/>
        </p:nvSpPr>
        <p:spPr>
          <a:xfrm>
            <a:off x="15831285" y="-102683"/>
            <a:ext cx="2456715" cy="2456715"/>
          </a:xfrm>
          <a:custGeom>
            <a:avLst/>
            <a:gdLst/>
            <a:ahLst/>
            <a:cxnLst/>
            <a:rect l="l" t="t" r="r" b="b"/>
            <a:pathLst>
              <a:path w="2456715" h="2456715">
                <a:moveTo>
                  <a:pt x="0" y="0"/>
                </a:moveTo>
                <a:lnTo>
                  <a:pt x="2456715" y="0"/>
                </a:lnTo>
                <a:lnTo>
                  <a:pt x="2456715" y="2456715"/>
                </a:lnTo>
                <a:lnTo>
                  <a:pt x="0" y="24567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36605" y="9258300"/>
            <a:ext cx="790022" cy="495480"/>
          </a:xfrm>
          <a:custGeom>
            <a:avLst/>
            <a:gdLst/>
            <a:ahLst/>
            <a:cxnLst/>
            <a:rect l="l" t="t" r="r" b="b"/>
            <a:pathLst>
              <a:path w="208072" h="130497">
                <a:moveTo>
                  <a:pt x="0" y="0"/>
                </a:moveTo>
                <a:lnTo>
                  <a:pt x="208072" y="0"/>
                </a:lnTo>
                <a:lnTo>
                  <a:pt x="208072" y="130497"/>
                </a:lnTo>
                <a:lnTo>
                  <a:pt x="0" y="130497"/>
                </a:lnTo>
                <a:close/>
              </a:path>
            </a:pathLst>
          </a:custGeom>
        </p:spPr>
      </p:sp>
      <p:sp>
        <p:nvSpPr>
          <p:cNvPr id="8" name="Freeform 8"/>
          <p:cNvSpPr/>
          <p:nvPr/>
        </p:nvSpPr>
        <p:spPr>
          <a:xfrm>
            <a:off x="8099583" y="1925418"/>
            <a:ext cx="8064135" cy="8064135"/>
          </a:xfrm>
          <a:custGeom>
            <a:avLst/>
            <a:gdLst/>
            <a:ahLst/>
            <a:cxnLst/>
            <a:rect l="l" t="t" r="r" b="b"/>
            <a:pathLst>
              <a:path w="8064135" h="8064135">
                <a:moveTo>
                  <a:pt x="0" y="0"/>
                </a:moveTo>
                <a:lnTo>
                  <a:pt x="8064136" y="0"/>
                </a:lnTo>
                <a:lnTo>
                  <a:pt x="8064136" y="8064136"/>
                </a:lnTo>
                <a:lnTo>
                  <a:pt x="0" y="8064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Rectangle 9"/>
          <p:cNvSpPr/>
          <p:nvPr/>
        </p:nvSpPr>
        <p:spPr>
          <a:xfrm>
            <a:off x="16611600" y="9410700"/>
            <a:ext cx="685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879355" y="-571500"/>
            <a:ext cx="13758710" cy="13758710"/>
          </a:xfrm>
          <a:custGeom>
            <a:avLst/>
            <a:gdLst/>
            <a:ahLst/>
            <a:cxnLst/>
            <a:rect l="l" t="t" r="r" b="b"/>
            <a:pathLst>
              <a:path w="13758710" h="13758710">
                <a:moveTo>
                  <a:pt x="0" y="0"/>
                </a:moveTo>
                <a:lnTo>
                  <a:pt x="13758710" y="0"/>
                </a:lnTo>
                <a:lnTo>
                  <a:pt x="13758710" y="13758710"/>
                </a:lnTo>
                <a:lnTo>
                  <a:pt x="0" y="137587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36605" y="9258300"/>
            <a:ext cx="790022" cy="495480"/>
          </a:xfrm>
          <a:custGeom>
            <a:avLst/>
            <a:gdLst/>
            <a:ahLst/>
            <a:cxnLst/>
            <a:rect l="l" t="t" r="r" b="b"/>
            <a:pathLst>
              <a:path w="208072" h="130497">
                <a:moveTo>
                  <a:pt x="0" y="0"/>
                </a:moveTo>
                <a:lnTo>
                  <a:pt x="208072" y="0"/>
                </a:lnTo>
                <a:lnTo>
                  <a:pt x="208072" y="130497"/>
                </a:lnTo>
                <a:lnTo>
                  <a:pt x="0" y="130497"/>
                </a:lnTo>
                <a:close/>
              </a:path>
            </a:pathLst>
          </a:custGeom>
        </p:spPr>
      </p:sp>
      <p:sp>
        <p:nvSpPr>
          <p:cNvPr id="7" name="Freeform 7"/>
          <p:cNvSpPr/>
          <p:nvPr/>
        </p:nvSpPr>
        <p:spPr>
          <a:xfrm>
            <a:off x="15840810" y="-102683"/>
            <a:ext cx="2456715" cy="2456715"/>
          </a:xfrm>
          <a:custGeom>
            <a:avLst/>
            <a:gdLst/>
            <a:ahLst/>
            <a:cxnLst/>
            <a:rect l="l" t="t" r="r" b="b"/>
            <a:pathLst>
              <a:path w="2456715" h="2456715">
                <a:moveTo>
                  <a:pt x="0" y="0"/>
                </a:moveTo>
                <a:lnTo>
                  <a:pt x="2456715" y="0"/>
                </a:lnTo>
                <a:lnTo>
                  <a:pt x="2456715" y="2456715"/>
                </a:lnTo>
                <a:lnTo>
                  <a:pt x="0" y="24567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64363" y="1358099"/>
            <a:ext cx="10597680" cy="7163238"/>
          </a:xfrm>
          <a:custGeom>
            <a:avLst/>
            <a:gdLst/>
            <a:ahLst/>
            <a:cxnLst/>
            <a:rect l="l" t="t" r="r" b="b"/>
            <a:pathLst>
              <a:path w="2791159" h="1886614">
                <a:moveTo>
                  <a:pt x="0" y="0"/>
                </a:moveTo>
                <a:lnTo>
                  <a:pt x="2791159" y="0"/>
                </a:lnTo>
                <a:lnTo>
                  <a:pt x="2791159" y="1886614"/>
                </a:lnTo>
                <a:lnTo>
                  <a:pt x="0" y="1886614"/>
                </a:lnTo>
                <a:close/>
              </a:path>
            </a:pathLst>
          </a:custGeom>
        </p:spPr>
      </p:sp>
      <p:sp>
        <p:nvSpPr>
          <p:cNvPr id="12" name="TextBox 12"/>
          <p:cNvSpPr txBox="1"/>
          <p:nvPr/>
        </p:nvSpPr>
        <p:spPr>
          <a:xfrm>
            <a:off x="764363" y="621757"/>
            <a:ext cx="15066922" cy="120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81"/>
              </a:lnSpc>
            </a:pPr>
            <a:r>
              <a:rPr lang="en-US" sz="8000" spc="-224" dirty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PRESENTATION ROADMAP</a:t>
            </a:r>
          </a:p>
        </p:txBody>
      </p:sp>
      <p:sp>
        <p:nvSpPr>
          <p:cNvPr id="14" name="PlaceHolder 1"/>
          <p:cNvSpPr txBox="1">
            <a:spLocks/>
          </p:cNvSpPr>
          <p:nvPr/>
        </p:nvSpPr>
        <p:spPr>
          <a:xfrm>
            <a:off x="764363" y="2360048"/>
            <a:ext cx="11317051" cy="7759039"/>
          </a:xfrm>
          <a:prstGeom prst="rect">
            <a:avLst/>
          </a:prstGeom>
          <a:noFill/>
          <a:ln w="0">
            <a:noFill/>
          </a:ln>
          <a:effectLst>
            <a:outerShdw blurRad="25560" rotWithShape="0">
              <a:srgbClr val="000000">
                <a:alpha val="46000"/>
              </a:srgbClr>
            </a:outerShdw>
          </a:effectLst>
        </p:spPr>
        <p:txBody>
          <a:bodyPr lIns="91440" tIns="45720" rIns="91440" bIns="4572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4280" indent="-457200" defTabSz="457200">
              <a:spcBef>
                <a:spcPts val="561"/>
              </a:spcBef>
              <a:spcAft>
                <a:spcPts val="601"/>
              </a:spcAft>
              <a:buClr>
                <a:srgbClr val="DADADA"/>
              </a:buClr>
              <a:buSzPct val="70000"/>
              <a:buFont typeface="Wingdings" panose="05000000000000000000" pitchFamily="2" charset="2"/>
              <a:buChar char="Ø"/>
            </a:pPr>
            <a:r>
              <a:rPr lang="en-GB" sz="3600" spc="-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  <a:endParaRPr lang="en-US" sz="3600" spc="-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4280" indent="-457200" defTabSz="457200">
              <a:spcBef>
                <a:spcPts val="561"/>
              </a:spcBef>
              <a:spcAft>
                <a:spcPts val="601"/>
              </a:spcAft>
              <a:buClr>
                <a:srgbClr val="DADADA"/>
              </a:buClr>
              <a:buSzPct val="70000"/>
              <a:buFont typeface="Wingdings" panose="05000000000000000000" pitchFamily="2" charset="2"/>
              <a:buChar char="Ø"/>
            </a:pPr>
            <a:r>
              <a:rPr lang="en-GB" sz="3600" spc="-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lang="en-US" sz="3600" spc="-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4280" indent="-457200" defTabSz="457200">
              <a:spcBef>
                <a:spcPts val="561"/>
              </a:spcBef>
              <a:spcAft>
                <a:spcPts val="601"/>
              </a:spcAft>
              <a:buClr>
                <a:srgbClr val="DADADA"/>
              </a:buClr>
              <a:buSzPct val="70000"/>
              <a:buFont typeface="Wingdings" panose="05000000000000000000" pitchFamily="2" charset="2"/>
              <a:buChar char="Ø"/>
            </a:pPr>
            <a:r>
              <a:rPr lang="en-GB" sz="3600" spc="-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</a:t>
            </a:r>
            <a:endParaRPr lang="en-US" sz="3600" spc="-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4280" indent="-457200" defTabSz="457200">
              <a:spcBef>
                <a:spcPts val="561"/>
              </a:spcBef>
              <a:spcAft>
                <a:spcPts val="601"/>
              </a:spcAft>
              <a:buClr>
                <a:srgbClr val="DADADA"/>
              </a:buClr>
              <a:buSzPct val="70000"/>
              <a:buFont typeface="Wingdings" panose="05000000000000000000" pitchFamily="2" charset="2"/>
              <a:buChar char="Ø"/>
            </a:pPr>
            <a:r>
              <a:rPr lang="en-GB" sz="3600" spc="-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ions charge state ratios</a:t>
            </a:r>
            <a:endParaRPr lang="en-US" sz="3600" spc="-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4280" indent="-457200" defTabSz="457200">
              <a:spcBef>
                <a:spcPts val="561"/>
              </a:spcBef>
              <a:spcAft>
                <a:spcPts val="601"/>
              </a:spcAft>
              <a:buClr>
                <a:srgbClr val="DADADA"/>
              </a:buClr>
              <a:buSzPct val="70000"/>
              <a:buFont typeface="Wingdings" panose="05000000000000000000" pitchFamily="2" charset="2"/>
              <a:buChar char="Ø"/>
            </a:pPr>
            <a:r>
              <a:rPr lang="en-GB" sz="3600" spc="-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en-US" sz="3600" spc="-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defTabSz="457200">
              <a:spcBef>
                <a:spcPts val="561"/>
              </a:spcBef>
              <a:spcAft>
                <a:spcPts val="601"/>
              </a:spcAft>
              <a:buFont typeface="Arial" pitchFamily="34" charset="0"/>
              <a:buNone/>
            </a:pPr>
            <a:endParaRPr lang="en-US" sz="2800" spc="-1" dirty="0" smtClean="0">
              <a:solidFill>
                <a:schemeClr val="bg1"/>
              </a:solidFill>
              <a:latin typeface="Calisto MT"/>
            </a:endParaRPr>
          </a:p>
          <a:p>
            <a:pPr indent="0" defTabSz="457200">
              <a:spcBef>
                <a:spcPts val="561"/>
              </a:spcBef>
              <a:spcAft>
                <a:spcPts val="601"/>
              </a:spcAft>
              <a:buFont typeface="Arial" pitchFamily="34" charset="0"/>
              <a:buNone/>
            </a:pPr>
            <a:endParaRPr lang="en-US" sz="2800" spc="-1" dirty="0">
              <a:solidFill>
                <a:schemeClr val="bg1"/>
              </a:solidFill>
              <a:latin typeface="Calisto MT"/>
            </a:endParaRPr>
          </a:p>
        </p:txBody>
      </p:sp>
      <p:sp>
        <p:nvSpPr>
          <p:cNvPr id="16" name="AutoShape 2" descr="Steps to success roadmap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AutoShape 4" descr="Steps to success roadmap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AutoShape 6" descr="Research workflow infographic in five step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16611600" y="9410700"/>
            <a:ext cx="685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A black background with a black rectangle&#10;&#10;AI-generated content may be incorrect.">
            <a:extLst>
              <a:ext uri="{FF2B5EF4-FFF2-40B4-BE49-F238E27FC236}">
                <a16:creationId xmlns:a16="http://schemas.microsoft.com/office/drawing/2014/main" id="{08DFA8F2-3927-B5FB-34D3-976E65A822E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26"/>
          <a:stretch>
            <a:fillRect/>
          </a:stretch>
        </p:blipFill>
        <p:spPr>
          <a:xfrm>
            <a:off x="4298229" y="2164897"/>
            <a:ext cx="9277487" cy="7341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908" y="2162892"/>
            <a:ext cx="5791200" cy="579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15200" y="-876300"/>
            <a:ext cx="13758710" cy="13758710"/>
          </a:xfrm>
          <a:custGeom>
            <a:avLst/>
            <a:gdLst/>
            <a:ahLst/>
            <a:cxnLst/>
            <a:rect l="l" t="t" r="r" b="b"/>
            <a:pathLst>
              <a:path w="13758710" h="13758710">
                <a:moveTo>
                  <a:pt x="0" y="0"/>
                </a:moveTo>
                <a:lnTo>
                  <a:pt x="13758710" y="0"/>
                </a:lnTo>
                <a:lnTo>
                  <a:pt x="13758710" y="13758710"/>
                </a:lnTo>
                <a:lnTo>
                  <a:pt x="0" y="137587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31285" y="-102683"/>
            <a:ext cx="2456715" cy="2456715"/>
          </a:xfrm>
          <a:custGeom>
            <a:avLst/>
            <a:gdLst/>
            <a:ahLst/>
            <a:cxnLst/>
            <a:rect l="l" t="t" r="r" b="b"/>
            <a:pathLst>
              <a:path w="2456715" h="2456715">
                <a:moveTo>
                  <a:pt x="0" y="0"/>
                </a:moveTo>
                <a:lnTo>
                  <a:pt x="2456715" y="0"/>
                </a:lnTo>
                <a:lnTo>
                  <a:pt x="2456715" y="2456715"/>
                </a:lnTo>
                <a:lnTo>
                  <a:pt x="0" y="24567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81043" y="2580987"/>
            <a:ext cx="4381392" cy="781996"/>
          </a:xfrm>
          <a:custGeom>
            <a:avLst/>
            <a:gdLst/>
            <a:ahLst/>
            <a:cxnLst/>
            <a:rect l="l" t="t" r="r" b="b"/>
            <a:pathLst>
              <a:path w="1153947" h="205958">
                <a:moveTo>
                  <a:pt x="0" y="0"/>
                </a:moveTo>
                <a:lnTo>
                  <a:pt x="1153947" y="0"/>
                </a:lnTo>
                <a:lnTo>
                  <a:pt x="1153947" y="205958"/>
                </a:lnTo>
                <a:lnTo>
                  <a:pt x="0" y="205958"/>
                </a:lnTo>
                <a:close/>
              </a:path>
            </a:pathLst>
          </a:custGeom>
        </p:spPr>
      </p:sp>
      <p:sp>
        <p:nvSpPr>
          <p:cNvPr id="12" name="Freeform 12"/>
          <p:cNvSpPr/>
          <p:nvPr/>
        </p:nvSpPr>
        <p:spPr>
          <a:xfrm>
            <a:off x="56627" y="7268713"/>
            <a:ext cx="4712746" cy="448621"/>
          </a:xfrm>
          <a:custGeom>
            <a:avLst/>
            <a:gdLst/>
            <a:ahLst/>
            <a:cxnLst/>
            <a:rect l="l" t="t" r="r" b="b"/>
            <a:pathLst>
              <a:path w="1241217" h="118155">
                <a:moveTo>
                  <a:pt x="0" y="0"/>
                </a:moveTo>
                <a:lnTo>
                  <a:pt x="1241217" y="0"/>
                </a:lnTo>
                <a:lnTo>
                  <a:pt x="1241217" y="118155"/>
                </a:lnTo>
                <a:lnTo>
                  <a:pt x="0" y="118155"/>
                </a:lnTo>
                <a:close/>
              </a:path>
            </a:pathLst>
          </a:custGeom>
        </p:spPr>
      </p:sp>
      <p:grpSp>
        <p:nvGrpSpPr>
          <p:cNvPr id="14" name="Group 14"/>
          <p:cNvGrpSpPr/>
          <p:nvPr/>
        </p:nvGrpSpPr>
        <p:grpSpPr>
          <a:xfrm>
            <a:off x="11281464" y="2498693"/>
            <a:ext cx="6800050" cy="5665013"/>
            <a:chOff x="0" y="-38100"/>
            <a:chExt cx="1280885" cy="951201"/>
          </a:xfrm>
        </p:grpSpPr>
        <p:sp>
          <p:nvSpPr>
            <p:cNvPr id="15" name="Freeform 15"/>
            <p:cNvSpPr/>
            <p:nvPr/>
          </p:nvSpPr>
          <p:spPr>
            <a:xfrm>
              <a:off x="0" y="19453"/>
              <a:ext cx="1280885" cy="893648"/>
            </a:xfrm>
            <a:custGeom>
              <a:avLst/>
              <a:gdLst/>
              <a:ahLst/>
              <a:cxnLst/>
              <a:rect l="l" t="t" r="r" b="b"/>
              <a:pathLst>
                <a:path w="1280885" h="893648">
                  <a:moveTo>
                    <a:pt x="0" y="0"/>
                  </a:moveTo>
                  <a:lnTo>
                    <a:pt x="1280885" y="0"/>
                  </a:lnTo>
                  <a:lnTo>
                    <a:pt x="1280885" y="893648"/>
                  </a:lnTo>
                  <a:lnTo>
                    <a:pt x="0" y="893648"/>
                  </a:lnTo>
                  <a:close/>
                </a:path>
              </a:pathLst>
            </a:custGeom>
            <a:ln w="762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280885" cy="931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  <a:p>
              <a:pPr algn="ctr">
                <a:lnSpc>
                  <a:spcPts val="2659"/>
                </a:lnSpc>
              </a:pPr>
              <a:r>
                <a:rPr lang="en-US" sz="2800" dirty="0">
                  <a:solidFill>
                    <a:srgbClr val="FFFFFF"/>
                  </a:solidFill>
                  <a:latin typeface="Arial" panose="020B0604020202020204" pitchFamily="34" charset="0"/>
                  <a:ea typeface="Canva Sans"/>
                  <a:cs typeface="Arial" panose="020B0604020202020204" pitchFamily="34" charset="0"/>
                  <a:sym typeface="Canva Sans"/>
                </a:rPr>
                <a:t>Connecting L1 solar wind disturbances </a:t>
              </a:r>
              <a:r>
                <a:rPr lang="en-US" sz="2800" dirty="0" smtClean="0">
                  <a:solidFill>
                    <a:srgbClr val="FFFFFF"/>
                  </a:solidFill>
                  <a:latin typeface="Arial" panose="020B0604020202020204" pitchFamily="34" charset="0"/>
                  <a:ea typeface="Canva Sans"/>
                  <a:cs typeface="Arial" panose="020B0604020202020204" pitchFamily="34" charset="0"/>
                  <a:sym typeface="Canva Sans"/>
                </a:rPr>
                <a:t>to polar coronal holes (PCHs) across the last three solar cycle minima 22-23, 23-24, and 24-25.</a:t>
              </a:r>
              <a:endParaRPr lang="en-US" sz="280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64363" y="621757"/>
            <a:ext cx="15066922" cy="1289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81"/>
              </a:lnSpc>
            </a:pPr>
            <a:r>
              <a:rPr lang="en-US" sz="8000" spc="-224" dirty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OBJECTIVE</a:t>
            </a:r>
            <a:r>
              <a:rPr lang="en-US" sz="9778" spc="-224" dirty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-774167" y="2354032"/>
            <a:ext cx="8549031" cy="926657"/>
            <a:chOff x="-1097650" y="-38100"/>
            <a:chExt cx="2251597" cy="24405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153947" cy="205958"/>
            </a:xfrm>
            <a:custGeom>
              <a:avLst/>
              <a:gdLst/>
              <a:ahLst/>
              <a:cxnLst/>
              <a:rect l="l" t="t" r="r" b="b"/>
              <a:pathLst>
                <a:path w="1153947" h="205958">
                  <a:moveTo>
                    <a:pt x="0" y="0"/>
                  </a:moveTo>
                  <a:lnTo>
                    <a:pt x="1153947" y="0"/>
                  </a:lnTo>
                  <a:lnTo>
                    <a:pt x="1153947" y="205958"/>
                  </a:lnTo>
                  <a:lnTo>
                    <a:pt x="0" y="205958"/>
                  </a:lnTo>
                  <a:close/>
                </a:path>
              </a:pathLst>
            </a:custGeom>
          </p:spPr>
        </p:sp>
        <p:sp>
          <p:nvSpPr>
            <p:cNvPr id="28" name="TextBox 28"/>
            <p:cNvSpPr txBox="1"/>
            <p:nvPr/>
          </p:nvSpPr>
          <p:spPr>
            <a:xfrm>
              <a:off x="-1097650" y="-38100"/>
              <a:ext cx="1153947" cy="244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2800" dirty="0">
                  <a:solidFill>
                    <a:srgbClr val="FFFFFF"/>
                  </a:solidFill>
                  <a:latin typeface="Arial" panose="020B0604020202020204" pitchFamily="34" charset="0"/>
                  <a:ea typeface="Canva Sans"/>
                  <a:cs typeface="Arial" panose="020B0604020202020204" pitchFamily="34" charset="0"/>
                  <a:sym typeface="Canva Sans"/>
                </a:rPr>
                <a:t>The Solar </a:t>
              </a:r>
              <a:r>
                <a:rPr lang="en-US" sz="2800" dirty="0" smtClean="0">
                  <a:solidFill>
                    <a:srgbClr val="FFFFFF"/>
                  </a:solidFill>
                  <a:latin typeface="Arial" panose="020B0604020202020204" pitchFamily="34" charset="0"/>
                  <a:ea typeface="Canva Sans"/>
                  <a:cs typeface="Arial" panose="020B0604020202020204" pitchFamily="34" charset="0"/>
                  <a:sym typeface="Canva Sans"/>
                </a:rPr>
                <a:t>Wind</a:t>
              </a:r>
              <a:endParaRPr lang="en-US" sz="280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endParaRPr>
            </a:p>
            <a:p>
              <a:pPr algn="ctr">
                <a:lnSpc>
                  <a:spcPts val="2659"/>
                </a:lnSpc>
              </a:pPr>
              <a:endPara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956776" y="2354032"/>
            <a:ext cx="5879730" cy="944160"/>
            <a:chOff x="-394624" y="-42710"/>
            <a:chExt cx="1548571" cy="24866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153947" cy="205958"/>
            </a:xfrm>
            <a:custGeom>
              <a:avLst/>
              <a:gdLst/>
              <a:ahLst/>
              <a:cxnLst/>
              <a:rect l="l" t="t" r="r" b="b"/>
              <a:pathLst>
                <a:path w="1153947" h="205958">
                  <a:moveTo>
                    <a:pt x="0" y="0"/>
                  </a:moveTo>
                  <a:lnTo>
                    <a:pt x="1153947" y="0"/>
                  </a:lnTo>
                  <a:lnTo>
                    <a:pt x="1153947" y="205958"/>
                  </a:lnTo>
                  <a:lnTo>
                    <a:pt x="0" y="205958"/>
                  </a:lnTo>
                  <a:close/>
                </a:path>
              </a:pathLst>
            </a:custGeom>
          </p:spPr>
        </p:sp>
        <p:sp>
          <p:nvSpPr>
            <p:cNvPr id="31" name="TextBox 31"/>
            <p:cNvSpPr txBox="1"/>
            <p:nvPr/>
          </p:nvSpPr>
          <p:spPr>
            <a:xfrm>
              <a:off x="-394624" y="-42710"/>
              <a:ext cx="1153947" cy="244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2800" dirty="0">
                  <a:solidFill>
                    <a:srgbClr val="FFFFFF"/>
                  </a:solidFill>
                  <a:latin typeface="Arial" panose="020B0604020202020204" pitchFamily="34" charset="0"/>
                  <a:ea typeface="Canva Sans"/>
                  <a:cs typeface="Arial" panose="020B0604020202020204" pitchFamily="34" charset="0"/>
                  <a:sym typeface="Canva Sans"/>
                </a:rPr>
                <a:t>Study Aim</a:t>
              </a:r>
            </a:p>
            <a:p>
              <a:pPr algn="ctr">
                <a:lnSpc>
                  <a:spcPts val="2659"/>
                </a:lnSpc>
              </a:pPr>
              <a:endPara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sp>
        <p:nvSpPr>
          <p:cNvPr id="38" name="Right Arrow 37"/>
          <p:cNvSpPr/>
          <p:nvPr/>
        </p:nvSpPr>
        <p:spPr>
          <a:xfrm>
            <a:off x="9836935" y="5237515"/>
            <a:ext cx="1181084" cy="530134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16611600" y="9410700"/>
            <a:ext cx="685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32" name="14892_SWind_Texture_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626" y="2819633"/>
            <a:ext cx="9500574" cy="5344073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-106905" y="8217423"/>
            <a:ext cx="9708105" cy="659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59"/>
              </a:lnSpc>
            </a:pP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Courtesy of NASA Goddard/CIL/Adriana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Manrique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 Gutierrez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630400" y="-1943100"/>
            <a:ext cx="13758710" cy="13758710"/>
          </a:xfrm>
          <a:custGeom>
            <a:avLst/>
            <a:gdLst/>
            <a:ahLst/>
            <a:cxnLst/>
            <a:rect l="l" t="t" r="r" b="b"/>
            <a:pathLst>
              <a:path w="13758710" h="13758710">
                <a:moveTo>
                  <a:pt x="0" y="0"/>
                </a:moveTo>
                <a:lnTo>
                  <a:pt x="13758711" y="0"/>
                </a:lnTo>
                <a:lnTo>
                  <a:pt x="13758711" y="13758710"/>
                </a:lnTo>
                <a:lnTo>
                  <a:pt x="0" y="137587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060190" y="1554947"/>
            <a:ext cx="398219" cy="398219"/>
          </a:xfrm>
          <a:custGeom>
            <a:avLst/>
            <a:gdLst/>
            <a:ahLst/>
            <a:cxnLst/>
            <a:rect l="l" t="t" r="r" b="b"/>
            <a:pathLst>
              <a:path w="398219" h="398219">
                <a:moveTo>
                  <a:pt x="0" y="0"/>
                </a:moveTo>
                <a:lnTo>
                  <a:pt x="398220" y="0"/>
                </a:lnTo>
                <a:lnTo>
                  <a:pt x="398220" y="398219"/>
                </a:lnTo>
                <a:lnTo>
                  <a:pt x="0" y="3982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831285" y="-102683"/>
            <a:ext cx="2456715" cy="2456715"/>
          </a:xfrm>
          <a:custGeom>
            <a:avLst/>
            <a:gdLst/>
            <a:ahLst/>
            <a:cxnLst/>
            <a:rect l="l" t="t" r="r" b="b"/>
            <a:pathLst>
              <a:path w="2456715" h="2456715">
                <a:moveTo>
                  <a:pt x="0" y="0"/>
                </a:moveTo>
                <a:lnTo>
                  <a:pt x="2456715" y="0"/>
                </a:lnTo>
                <a:lnTo>
                  <a:pt x="2456715" y="2456715"/>
                </a:lnTo>
                <a:lnTo>
                  <a:pt x="0" y="24567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6158" y="-102683"/>
            <a:ext cx="15440150" cy="10287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6000"/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028700" y="2680594"/>
            <a:ext cx="15113440" cy="7073185"/>
            <a:chOff x="0" y="0"/>
            <a:chExt cx="3980494" cy="18628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980494" cy="1862897"/>
            </a:xfrm>
            <a:custGeom>
              <a:avLst/>
              <a:gdLst/>
              <a:ahLst/>
              <a:cxnLst/>
              <a:rect l="l" t="t" r="r" b="b"/>
              <a:pathLst>
                <a:path w="3980494" h="1862897">
                  <a:moveTo>
                    <a:pt x="0" y="0"/>
                  </a:moveTo>
                  <a:lnTo>
                    <a:pt x="3980494" y="0"/>
                  </a:lnTo>
                  <a:lnTo>
                    <a:pt x="3980494" y="1862897"/>
                  </a:lnTo>
                  <a:lnTo>
                    <a:pt x="0" y="1862897"/>
                  </a:lnTo>
                  <a:close/>
                </a:path>
              </a:pathLst>
            </a:custGeom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980494" cy="19009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580102" y="2233350"/>
            <a:ext cx="5720097" cy="6510084"/>
          </a:xfrm>
          <a:custGeom>
            <a:avLst/>
            <a:gdLst/>
            <a:ahLst/>
            <a:cxnLst/>
            <a:rect l="l" t="t" r="r" b="b"/>
            <a:pathLst>
              <a:path w="5720097" h="6510084">
                <a:moveTo>
                  <a:pt x="0" y="0"/>
                </a:moveTo>
                <a:lnTo>
                  <a:pt x="5720096" y="0"/>
                </a:lnTo>
                <a:lnTo>
                  <a:pt x="5720096" y="6510085"/>
                </a:lnTo>
                <a:lnTo>
                  <a:pt x="0" y="6510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764363" y="621757"/>
            <a:ext cx="15066922" cy="120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81"/>
              </a:lnSpc>
            </a:pPr>
            <a:r>
              <a:rPr lang="en-US" sz="8000" spc="-224" dirty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SOLAR WIND DATA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762616" y="6791817"/>
            <a:ext cx="7588201" cy="3031068"/>
            <a:chOff x="762616" y="6791817"/>
            <a:chExt cx="7588201" cy="30310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764363" y="6791817"/>
                  <a:ext cx="7586454" cy="9144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Useful conversion:</a:t>
                  </a:r>
                </a:p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GB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a14:m>
                  <a:r>
                    <a:rPr lang="en-GB" sz="2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a14:m>
                  <a:r>
                    <a:rPr lang="en-GB" sz="2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=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a14:m>
                  <a:r>
                    <a:rPr lang="en-GB" sz="2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a14:m>
                  <a:r>
                    <a:rPr lang="en-GB" sz="2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=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a14:m>
                  <a:r>
                    <a:rPr lang="en-GB" sz="2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(e.g. Steyn et al., 2024)</a:t>
                  </a:r>
                </a:p>
                <a:p>
                  <a:pPr algn="ctr"/>
                  <a:endParaRPr lang="en-GB" sz="24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endParaRPr lang="en-GB" dirty="0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363" y="6791817"/>
                  <a:ext cx="7586454" cy="914400"/>
                </a:xfrm>
                <a:prstGeom prst="rect">
                  <a:avLst/>
                </a:prstGeom>
                <a:blipFill>
                  <a:blip r:embed="rId10"/>
                  <a:stretch>
                    <a:fillRect t="-36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764363" y="7775323"/>
                  <a:ext cx="7010400" cy="132167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a14:m>
                  <a:r>
                    <a:rPr lang="en-GB" sz="2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= </a:t>
                  </a:r>
                  <a14:m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func>
                        <m:func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func>
                        <m:func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func>
                    </m:oMath>
                  </a14:m>
                  <a:r>
                    <a:rPr lang="en-GB" sz="2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a14:m>
                  <a:r>
                    <a:rPr lang="en-GB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= </a:t>
                  </a:r>
                  <a14:m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</a:rPr>
                        <m:t>𝑉</m:t>
                      </m:r>
                      <m:func>
                        <m:func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func>
                        <m:func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func>
                    </m:oMath>
                  </a14:m>
                  <a:r>
                    <a:rPr lang="en-GB" sz="2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a14:m>
                  <a:r>
                    <a:rPr lang="en-GB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= </a:t>
                  </a:r>
                  <a14:m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</a:rPr>
                        <m:t>𝑉</m:t>
                      </m:r>
                      <m:func>
                        <m:func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a14:m>
                  <a:endParaRPr lang="en-GB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endParaRPr lang="en-GB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endParaRPr lang="en-GB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363" y="7775323"/>
                  <a:ext cx="7010400" cy="132167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Down Arrow 24"/>
            <p:cNvSpPr/>
            <p:nvPr/>
          </p:nvSpPr>
          <p:spPr>
            <a:xfrm>
              <a:off x="4017854" y="8357412"/>
              <a:ext cx="401745" cy="519888"/>
            </a:xfrm>
            <a:prstGeom prst="down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762616" y="8570628"/>
                  <a:ext cx="6544602" cy="125225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a14:m>
                  <a:r>
                    <a:rPr lang="en-GB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a14:m>
                  <a:r>
                    <a:rPr lang="en-GB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=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a14:m>
                  <a:r>
                    <a:rPr lang="en-GB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a14:m>
                  <a:r>
                    <a:rPr lang="en-GB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=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a14:m>
                  <a:endParaRPr lang="en-GB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616" y="8570628"/>
                  <a:ext cx="6544602" cy="125225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/>
          <p:cNvGrpSpPr/>
          <p:nvPr/>
        </p:nvGrpSpPr>
        <p:grpSpPr>
          <a:xfrm>
            <a:off x="603576" y="2354032"/>
            <a:ext cx="10571521" cy="7581648"/>
            <a:chOff x="603576" y="2354032"/>
            <a:chExt cx="10571521" cy="75816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764363" y="2354032"/>
                  <a:ext cx="10410734" cy="460864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457200" indent="-457200">
                    <a:buFont typeface="Courier New" panose="02070309020205020404" pitchFamily="49" charset="0"/>
                    <a:buChar char="o"/>
                  </a:pPr>
                  <a:r>
                    <a:rPr lang="en-GB" sz="2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Data source: Wind spacecraft</a:t>
                  </a:r>
                </a:p>
                <a:p>
                  <a:endPara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285750" indent="-285750">
                    <a:buFont typeface="Courier New" panose="02070309020205020404" pitchFamily="49" charset="0"/>
                    <a:buChar char="o"/>
                  </a:pPr>
                  <a:r>
                    <a:rPr lang="en-GB" sz="2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Date(s): 1) 1 Feb 1996 - 31 Jan 1997 (Solar Cycle 22-23)</a:t>
                  </a:r>
                </a:p>
                <a:p>
                  <a:r>
                    <a:rPr lang="en-GB" sz="2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                2) 6 July 2008 – 6 July  2009 (Solar Cycle 23-24)</a:t>
                  </a:r>
                </a:p>
                <a:p>
                  <a:r>
                    <a:rPr lang="en-GB" sz="2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                3) 1 June 2019- 31 May 2020 (Solar Cycle 24-25)</a:t>
                  </a:r>
                </a:p>
                <a:p>
                  <a:endPara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285750" indent="-285750">
                    <a:buFont typeface="Courier New" panose="02070309020205020404" pitchFamily="49" charset="0"/>
                    <a:buChar char="o"/>
                  </a:pPr>
                  <a:r>
                    <a:rPr lang="en-GB" sz="2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Cadence: 1 Hour    </a:t>
                  </a:r>
                </a:p>
                <a:p>
                  <a:endPara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285750" indent="-285750">
                    <a:buFont typeface="Courier New" panose="02070309020205020404" pitchFamily="49" charset="0"/>
                    <a:buChar char="o"/>
                  </a:pPr>
                  <a:r>
                    <a:rPr lang="en-GB" sz="2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Solar wind components: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a14:m>
                  <a:r>
                    <a:rPr lang="en-GB" sz="2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a14:m>
                  <a:r>
                    <a:rPr lang="en-GB" sz="2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a14:m>
                  <a:r>
                    <a:rPr lang="en-GB" sz="2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GB" sz="2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a14:m>
                  <a:r>
                    <a:rPr lang="en-GB" sz="2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a14:m>
                  <a:r>
                    <a:rPr lang="en-GB" sz="2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a14:m>
                  <a:endPara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endPara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285750" indent="-285750" algn="ctr">
                    <a:buFont typeface="Courier New" panose="02070309020205020404" pitchFamily="49" charset="0"/>
                    <a:buChar char="o"/>
                  </a:pPr>
                  <a:endPara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363" y="2354032"/>
                  <a:ext cx="10410734" cy="4608644"/>
                </a:xfrm>
                <a:prstGeom prst="rect">
                  <a:avLst/>
                </a:prstGeom>
                <a:blipFill>
                  <a:blip r:embed="rId13"/>
                  <a:stretch>
                    <a:fillRect l="-1054" t="-330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/>
            <p:cNvSpPr/>
            <p:nvPr/>
          </p:nvSpPr>
          <p:spPr>
            <a:xfrm>
              <a:off x="603576" y="6507052"/>
              <a:ext cx="7829181" cy="3428628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12268200" y="8684524"/>
            <a:ext cx="5702352" cy="678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59"/>
              </a:lnSpc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https://omniweb.gsfc.nasa.gov/form/dx1.html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6611600" y="9410700"/>
            <a:ext cx="685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31285" y="-102683"/>
            <a:ext cx="2456715" cy="2456715"/>
          </a:xfrm>
          <a:custGeom>
            <a:avLst/>
            <a:gdLst/>
            <a:ahLst/>
            <a:cxnLst/>
            <a:rect l="l" t="t" r="r" b="b"/>
            <a:pathLst>
              <a:path w="2456715" h="2456715">
                <a:moveTo>
                  <a:pt x="0" y="0"/>
                </a:moveTo>
                <a:lnTo>
                  <a:pt x="2456715" y="0"/>
                </a:lnTo>
                <a:lnTo>
                  <a:pt x="2456715" y="2456715"/>
                </a:lnTo>
                <a:lnTo>
                  <a:pt x="0" y="2456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36605" y="9258300"/>
            <a:ext cx="790022" cy="495480"/>
          </a:xfrm>
          <a:custGeom>
            <a:avLst/>
            <a:gdLst/>
            <a:ahLst/>
            <a:cxnLst/>
            <a:rect l="l" t="t" r="r" b="b"/>
            <a:pathLst>
              <a:path w="208072" h="130497">
                <a:moveTo>
                  <a:pt x="0" y="0"/>
                </a:moveTo>
                <a:lnTo>
                  <a:pt x="208072" y="0"/>
                </a:lnTo>
                <a:lnTo>
                  <a:pt x="208072" y="130497"/>
                </a:lnTo>
                <a:lnTo>
                  <a:pt x="0" y="130497"/>
                </a:lnTo>
                <a:close/>
              </a:path>
            </a:pathLst>
          </a:custGeom>
        </p:spPr>
      </p:sp>
      <p:sp>
        <p:nvSpPr>
          <p:cNvPr id="6" name="TextBox 6"/>
          <p:cNvSpPr txBox="1"/>
          <p:nvPr/>
        </p:nvSpPr>
        <p:spPr>
          <a:xfrm>
            <a:off x="764363" y="621757"/>
            <a:ext cx="15066922" cy="120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81"/>
              </a:lnSpc>
            </a:pPr>
            <a:r>
              <a:rPr lang="en-US" sz="8000" spc="-224" dirty="0" smtClean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WAVELET ANALYSIS </a:t>
            </a:r>
            <a:endParaRPr lang="en-US" sz="8000" spc="-224" dirty="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4816" y="2048044"/>
            <a:ext cx="8238322" cy="6390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  <a:p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Solar cycle 24-25 </a:t>
            </a:r>
          </a:p>
          <a:p>
            <a:pPr algn="ctr"/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Signal 1:</a:t>
            </a: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5% left: 2019/08/13</a:t>
            </a:r>
          </a:p>
          <a:p>
            <a:pPr marL="342900" indent="-342900">
              <a:buAutoNum type="arabicParenR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Peak: 2019/08/23</a:t>
            </a:r>
          </a:p>
          <a:p>
            <a:pPr marL="342900" indent="-342900">
              <a:buAutoNum type="arabicParenR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5% right: 2019/09/03 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Signal 2</a:t>
            </a: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5% left: 2020/01/02</a:t>
            </a:r>
          </a:p>
          <a:p>
            <a:pPr marL="342900" indent="-342900">
              <a:buAutoNum type="arabicParenR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Peak: 2020/01/13</a:t>
            </a:r>
          </a:p>
          <a:p>
            <a:pPr marL="342900" indent="-342900">
              <a:buAutoNum type="arabicParenR"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5% right: 2020/01/23</a:t>
            </a:r>
          </a:p>
          <a:p>
            <a:pPr algn="ctr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935451" y="2244998"/>
            <a:ext cx="10296165" cy="7508782"/>
            <a:chOff x="6935451" y="2244998"/>
            <a:chExt cx="10296165" cy="750878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451" y="2244998"/>
              <a:ext cx="10296165" cy="6928118"/>
            </a:xfrm>
            <a:prstGeom prst="rect">
              <a:avLst/>
            </a:prstGeom>
          </p:spPr>
        </p:pic>
        <p:sp>
          <p:nvSpPr>
            <p:cNvPr id="11" name="Left Brace 10"/>
            <p:cNvSpPr/>
            <p:nvPr/>
          </p:nvSpPr>
          <p:spPr>
            <a:xfrm rot="5400000" flipH="1">
              <a:off x="9343030" y="8445320"/>
              <a:ext cx="295850" cy="628740"/>
            </a:xfrm>
            <a:prstGeom prst="leftBrac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Left Brace 11"/>
            <p:cNvSpPr/>
            <p:nvPr/>
          </p:nvSpPr>
          <p:spPr>
            <a:xfrm rot="5400000" flipH="1">
              <a:off x="12663244" y="8448175"/>
              <a:ext cx="295850" cy="628740"/>
            </a:xfrm>
            <a:prstGeom prst="leftBrac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Curved Connector 13"/>
            <p:cNvCxnSpPr/>
            <p:nvPr/>
          </p:nvCxnSpPr>
          <p:spPr>
            <a:xfrm rot="10800000" flipV="1">
              <a:off x="8053597" y="8934435"/>
              <a:ext cx="1447800" cy="618550"/>
            </a:xfrm>
            <a:prstGeom prst="curvedConnector3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4"/>
            <p:cNvCxnSpPr/>
            <p:nvPr/>
          </p:nvCxnSpPr>
          <p:spPr>
            <a:xfrm rot="10800000" flipH="1" flipV="1">
              <a:off x="12811170" y="8943739"/>
              <a:ext cx="1447800" cy="618550"/>
            </a:xfrm>
            <a:prstGeom prst="curvedConnector3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7137635" y="9397343"/>
              <a:ext cx="926596" cy="35643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Signal 1</a:t>
              </a:r>
              <a:endParaRPr lang="en-GB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258970" y="9397343"/>
              <a:ext cx="926596" cy="35643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Signal 2</a:t>
              </a:r>
              <a:endParaRPr lang="en-GB" dirty="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16611600" y="9410700"/>
            <a:ext cx="685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31285" y="-102683"/>
            <a:ext cx="2456715" cy="2456715"/>
          </a:xfrm>
          <a:custGeom>
            <a:avLst/>
            <a:gdLst/>
            <a:ahLst/>
            <a:cxnLst/>
            <a:rect l="l" t="t" r="r" b="b"/>
            <a:pathLst>
              <a:path w="2456715" h="2456715">
                <a:moveTo>
                  <a:pt x="0" y="0"/>
                </a:moveTo>
                <a:lnTo>
                  <a:pt x="2456715" y="0"/>
                </a:lnTo>
                <a:lnTo>
                  <a:pt x="2456715" y="2456715"/>
                </a:lnTo>
                <a:lnTo>
                  <a:pt x="0" y="2456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36605" y="9258300"/>
            <a:ext cx="790022" cy="495480"/>
          </a:xfrm>
          <a:custGeom>
            <a:avLst/>
            <a:gdLst/>
            <a:ahLst/>
            <a:cxnLst/>
            <a:rect l="l" t="t" r="r" b="b"/>
            <a:pathLst>
              <a:path w="208072" h="130497">
                <a:moveTo>
                  <a:pt x="0" y="0"/>
                </a:moveTo>
                <a:lnTo>
                  <a:pt x="208072" y="0"/>
                </a:lnTo>
                <a:lnTo>
                  <a:pt x="208072" y="130497"/>
                </a:lnTo>
                <a:lnTo>
                  <a:pt x="0" y="130497"/>
                </a:lnTo>
                <a:close/>
              </a:path>
            </a:pathLst>
          </a:custGeom>
        </p:spPr>
      </p:sp>
      <p:sp>
        <p:nvSpPr>
          <p:cNvPr id="12" name="TextBox 6"/>
          <p:cNvSpPr txBox="1"/>
          <p:nvPr/>
        </p:nvSpPr>
        <p:spPr>
          <a:xfrm>
            <a:off x="764363" y="621757"/>
            <a:ext cx="15066922" cy="120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81"/>
              </a:lnSpc>
            </a:pPr>
            <a:r>
              <a:rPr lang="en-US" sz="8000" spc="-224" dirty="0" smtClean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FISK HMF MODEL</a:t>
            </a:r>
            <a:endParaRPr lang="en-US" sz="8000" spc="-224" dirty="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6611600" y="9410700"/>
            <a:ext cx="685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829800" y="2247900"/>
            <a:ext cx="7796827" cy="7010400"/>
            <a:chOff x="8839200" y="2548256"/>
            <a:chExt cx="7416629" cy="632904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1292" y="2548256"/>
              <a:ext cx="6604537" cy="5567043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8839200" y="8115299"/>
              <a:ext cx="6477000" cy="76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Figure adapted from </a:t>
              </a:r>
              <a:r>
                <a:rPr lang="en-GB" sz="2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Zurbuchen</a:t>
              </a:r>
              <a:r>
                <a:rPr lang="en-GB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et al. (1997)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64363" y="1959658"/>
                <a:ext cx="9147645" cy="767964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 solar wind carries with it the magnetic field lines from the Sun.</a:t>
                </a:r>
              </a:p>
              <a:p>
                <a:endParaRPr lang="en-GB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Assumptions:</a:t>
                </a:r>
              </a:p>
              <a:p>
                <a:pPr marL="1200150" lvl="2" indent="-285750">
                  <a:buFont typeface="Courier New" panose="02070309020205020404" pitchFamily="49" charset="0"/>
                  <a:buChar char="o"/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Sun rotates differentially.</a:t>
                </a:r>
              </a:p>
              <a:p>
                <a:pPr marL="1200150" lvl="2" indent="-285750">
                  <a:buFont typeface="Courier New" panose="02070309020205020404" pitchFamily="49" charset="0"/>
                  <a:buChar char="o"/>
                </a:pPr>
                <a:r>
                  <a: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Open magnetic field lines expand super-radially as they leave the Sun.</a:t>
                </a:r>
              </a:p>
              <a:p>
                <a:endParaRPr lang="en-GB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Most of the 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Fisk-type field </a:t>
                </a:r>
                <a:r>
                  <a: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lines are assumed to originate 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from </a:t>
                </a:r>
                <a:r>
                  <a: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 higher latitudes.</a:t>
                </a:r>
                <a:endParaRPr lang="en-GB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 Fisk HMF equation as reported by </a:t>
                </a:r>
                <a:r>
                  <a:rPr lang="en-GB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Zurbuchen</a:t>
                </a:r>
                <a:r>
                  <a: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et al. (1997) is given by: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                   </m:t>
                      </m:r>
                    </m:oMath>
                  </m:oMathPara>
                </a14:m>
                <a:endParaRPr lang="en-GB" sz="2800" b="1" i="1" dirty="0" smtClean="0">
                  <a:latin typeface="Cambria Math" panose="02040503050406030204" pitchFamily="18" charset="0"/>
                </a:endParaRPr>
              </a:p>
              <a:p>
                <a:r>
                  <a:rPr lang="en-GB" sz="2800" b="1" dirty="0" smtClean="0"/>
                  <a:t>           </a:t>
                </a:r>
                <a14:m>
                  <m:oMath xmlns:m="http://schemas.openxmlformats.org/officeDocument/2006/math">
                    <m:r>
                      <a:rPr lang="en-GB" sz="28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8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800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acc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GB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num>
                          <m:den>
                            <m: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den>
                        </m:f>
                        <m:acc>
                          <m:accPr>
                            <m:chr m:val="̂"/>
                            <m:ctrlP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</m:acc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GB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GB" sz="2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l-GR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Ω</m:t>
                                </m:r>
                                <m:r>
                                  <a:rPr lang="en-GB" sz="2800" b="1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GB" sz="28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𝝎</m:t>
                                </m:r>
                              </m:e>
                            </m:d>
                            <m:r>
                              <a:rPr lang="en-GB" sz="2800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  <m:func>
                              <m:funcPr>
                                <m:ctrlPr>
                                  <a:rPr lang="en-GB" sz="2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GB" sz="2800" b="0" i="0" smtClean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GB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</m:num>
                          <m:den>
                            <m:r>
                              <a:rPr lang="en-GB" sz="2800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den>
                        </m:f>
                        <m:acc>
                          <m:accPr>
                            <m:chr m:val="̂"/>
                            <m:ctrlPr>
                              <a:rPr lang="en-GB" sz="28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sz="2800" b="1" i="1">
                                <a:latin typeface="Cambria Math" panose="02040503050406030204" pitchFamily="18" charset="0"/>
                              </a:rPr>
                              <m:t>𝝓</m:t>
                            </m:r>
                          </m:e>
                        </m:acc>
                      </m:e>
                    </m:d>
                  </m:oMath>
                </a14:m>
                <a:r>
                  <a:rPr lang="en-GB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GB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363" y="1959658"/>
                <a:ext cx="9147645" cy="7679642"/>
              </a:xfrm>
              <a:prstGeom prst="rect">
                <a:avLst/>
              </a:prstGeom>
              <a:blipFill>
                <a:blip r:embed="rId5"/>
                <a:stretch>
                  <a:fillRect l="-11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138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31285" y="-102683"/>
            <a:ext cx="2456715" cy="2456715"/>
          </a:xfrm>
          <a:custGeom>
            <a:avLst/>
            <a:gdLst/>
            <a:ahLst/>
            <a:cxnLst/>
            <a:rect l="l" t="t" r="r" b="b"/>
            <a:pathLst>
              <a:path w="2456715" h="2456715">
                <a:moveTo>
                  <a:pt x="0" y="0"/>
                </a:moveTo>
                <a:lnTo>
                  <a:pt x="2456715" y="0"/>
                </a:lnTo>
                <a:lnTo>
                  <a:pt x="2456715" y="2456715"/>
                </a:lnTo>
                <a:lnTo>
                  <a:pt x="0" y="2456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36605" y="9258300"/>
            <a:ext cx="790022" cy="495480"/>
          </a:xfrm>
          <a:custGeom>
            <a:avLst/>
            <a:gdLst/>
            <a:ahLst/>
            <a:cxnLst/>
            <a:rect l="l" t="t" r="r" b="b"/>
            <a:pathLst>
              <a:path w="208072" h="130497">
                <a:moveTo>
                  <a:pt x="0" y="0"/>
                </a:moveTo>
                <a:lnTo>
                  <a:pt x="208072" y="0"/>
                </a:lnTo>
                <a:lnTo>
                  <a:pt x="208072" y="130497"/>
                </a:lnTo>
                <a:lnTo>
                  <a:pt x="0" y="130497"/>
                </a:lnTo>
                <a:close/>
              </a:path>
            </a:pathLst>
          </a:custGeom>
        </p:spPr>
      </p:sp>
      <p:sp>
        <p:nvSpPr>
          <p:cNvPr id="12" name="TextBox 6"/>
          <p:cNvSpPr txBox="1"/>
          <p:nvPr/>
        </p:nvSpPr>
        <p:spPr>
          <a:xfrm>
            <a:off x="764363" y="621757"/>
            <a:ext cx="15066922" cy="120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81"/>
              </a:lnSpc>
            </a:pPr>
            <a:r>
              <a:rPr lang="en-US" sz="8000" spc="-224" dirty="0" smtClean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FISK TRACING EQUATIONS</a:t>
            </a:r>
            <a:endParaRPr lang="en-US" sz="8000" spc="-224" dirty="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6611600" y="9410700"/>
            <a:ext cx="685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336753" y="2205232"/>
            <a:ext cx="10166553" cy="6839585"/>
            <a:chOff x="-435865" y="2640800"/>
            <a:chExt cx="12323065" cy="6839585"/>
          </a:xfrm>
        </p:grpSpPr>
        <p:grpSp>
          <p:nvGrpSpPr>
            <p:cNvPr id="7" name="Group 6"/>
            <p:cNvGrpSpPr/>
            <p:nvPr/>
          </p:nvGrpSpPr>
          <p:grpSpPr>
            <a:xfrm>
              <a:off x="304800" y="4023766"/>
              <a:ext cx="11582400" cy="5456619"/>
              <a:chOff x="228600" y="3871633"/>
              <a:chExt cx="6400800" cy="465164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228600" y="3871633"/>
                    <a:ext cx="6400800" cy="41438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GB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GB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h𝑚</m:t>
                            </m:r>
                          </m:sub>
                          <m:sup>
                            <m:r>
                              <a:rPr lang="en-GB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𝑠𝑠</m:t>
                            </m:r>
                          </m:sup>
                        </m:sSubSup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GB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sz="2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 sz="2800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lang="en-GB" sz="2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fName>
                          <m:e>
                            <m:r>
                              <a:rPr lang="en-GB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func>
                              <m:funcPr>
                                <m:ctrlPr>
                                  <a:rPr lang="en-GB" sz="2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GB" sz="2800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sSubSup>
                                  <m:sSubSupPr>
                                    <m:ctrlPr>
                                      <a:rPr lang="en-GB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GB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h𝑔</m:t>
                                    </m:r>
                                  </m:sub>
                                  <m:sup>
                                    <m:r>
                                      <a:rPr lang="en-GB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𝑠𝑠</m:t>
                                    </m:r>
                                  </m:sup>
                                </m:sSubSup>
                              </m:e>
                            </m:func>
                            <m:func>
                              <m:funcPr>
                                <m:ctrlPr>
                                  <a:rPr lang="en-GB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GB" sz="28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l-GR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func>
                            <m:r>
                              <a:rPr lang="en-GB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unc>
                              <m:funcPr>
                                <m:ctrlPr>
                                  <a:rPr lang="en-GB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GB" sz="28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sSubSup>
                                  <m:sSubSupPr>
                                    <m:ctrlPr>
                                      <a:rPr lang="en-GB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GB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h𝑔</m:t>
                                    </m:r>
                                  </m:sub>
                                  <m:sup>
                                    <m:r>
                                      <a:rPr lang="en-GB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𝑠𝑠</m:t>
                                    </m:r>
                                  </m:sup>
                                </m:sSubSup>
                                <m:func>
                                  <m:funcPr>
                                    <m:ctrlPr>
                                      <a:rPr lang="en-GB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sz="2800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l-GR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func>
                                <m:func>
                                  <m:funcPr>
                                    <m:ctrlPr>
                                      <a:rPr lang="en-GB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sz="280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sSubSup>
                                      <m:sSubSupPr>
                                        <m:ctrlP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l-GR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h𝑔</m:t>
                                        </m:r>
                                      </m:sub>
                                      <m:sup>
                                        <m: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𝑠𝑠</m:t>
                                        </m:r>
                                      </m:sup>
                                    </m:sSubSup>
                                  </m:e>
                                </m:func>
                              </m:e>
                            </m:func>
                            <m:r>
                              <a:rPr lang="en-GB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oMath>
                    </a14:m>
                    <a:r>
                      <a:rPr lang="en-GB" sz="28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</a:t>
                    </a:r>
                    <a:r>
                      <a:rPr lang="en-GB" sz="28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(1)</a:t>
                    </a:r>
                    <a:endParaRPr lang="en-GB" sz="2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" name="TextBox 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8600" y="3871633"/>
                    <a:ext cx="6400800" cy="41438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22785" b="-3291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228600" y="4442273"/>
                    <a:ext cx="6400800" cy="68741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GB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l-GR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GB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GB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𝑠𝑠</m:t>
                            </m:r>
                          </m:sup>
                        </m:sSubSup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GB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sz="2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 sz="2800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lang="en-GB" sz="2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fName>
                          <m:e>
                            <m:r>
                              <a:rPr lang="en-GB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f>
                              <m:fPr>
                                <m:ctrlPr>
                                  <a:rPr lang="en-GB" sz="2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func>
                                  <m:funcPr>
                                    <m:ctrlPr>
                                      <a:rPr lang="en-GB" sz="28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sz="2800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sSubSup>
                                      <m:sSubSupPr>
                                        <m:ctrlP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  <m:r>
                                          <a:rPr lang="en-GB" sz="28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  <m:sup>
                                        <m: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𝑠𝑠</m:t>
                                        </m:r>
                                      </m:sup>
                                    </m:sSubSup>
                                  </m:e>
                                </m:func>
                                <m:func>
                                  <m:funcPr>
                                    <m:ctrlPr>
                                      <a:rPr lang="en-GB" sz="28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sz="2800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sSubSup>
                                      <m:sSubSupPr>
                                        <m:ctrlP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l-GR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h𝑔</m:t>
                                        </m:r>
                                      </m:sub>
                                      <m:sup>
                                        <m: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𝑠𝑠</m:t>
                                        </m:r>
                                      </m:sup>
                                    </m:sSubSup>
                                  </m:e>
                                </m:func>
                                <m:func>
                                  <m:funcPr>
                                    <m:ctrlPr>
                                      <a:rPr lang="en-GB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sz="2800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l-GR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func>
                                <m:r>
                                  <a:rPr lang="en-GB" sz="2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GB" sz="28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sz="2800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sSubSup>
                                      <m:sSubSupPr>
                                        <m:ctrlP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  <m:r>
                                          <a:rPr lang="en-GB" sz="28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  <m:sup>
                                        <m: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𝑠𝑠</m:t>
                                        </m:r>
                                      </m:sup>
                                    </m:sSubSup>
                                    <m:func>
                                      <m:funcPr>
                                        <m:ctrlP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GB" sz="2800" b="0" i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r>
                                          <a:rPr lang="el-GR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</m:func>
                                  </m:e>
                                </m:func>
                              </m:num>
                              <m:den>
                                <m:func>
                                  <m:funcPr>
                                    <m:ctrlPr>
                                      <a:rPr lang="en-GB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sz="280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sSubSup>
                                      <m:sSubSupPr>
                                        <m:ctrlP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  <m:r>
                                          <a:rPr lang="en-GB" sz="28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  <m:sup>
                                        <m: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𝑠𝑠</m:t>
                                        </m:r>
                                      </m:sup>
                                    </m:sSubSup>
                                  </m:e>
                                </m:func>
                              </m:den>
                            </m:f>
                            <m:r>
                              <a:rPr lang="en-GB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oMath>
                    </a14:m>
                    <a:r>
                      <a:rPr lang="en-GB" sz="2800" dirty="0" smtClean="0"/>
                      <a:t>                     </a:t>
                    </a:r>
                    <a:r>
                      <a:rPr lang="en-GB" sz="2800" dirty="0" smtClean="0">
                        <a:solidFill>
                          <a:schemeClr val="bg1"/>
                        </a:solidFill>
                      </a:rPr>
                      <a:t>(2)</a:t>
                    </a:r>
                    <a:endParaRPr lang="en-GB" sz="28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TextBox 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8600" y="4442273"/>
                    <a:ext cx="6400800" cy="68741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526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228600" y="5276360"/>
                    <a:ext cx="6400800" cy="1085240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GB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GB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h𝑚</m:t>
                            </m:r>
                          </m:sub>
                          <m:sup>
                            <m:r>
                              <a:rPr lang="en-GB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𝑝h</m:t>
                            </m:r>
                          </m:sup>
                        </m:sSubSup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GB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sz="2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 sz="2800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en-GB" sz="2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fName>
                          <m:e>
                            <m:r>
                              <a:rPr lang="en-GB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ad>
                              <m:radPr>
                                <m:degHide m:val="on"/>
                                <m:ctrlPr>
                                  <a:rPr lang="en-GB" sz="2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en-GB" sz="28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28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(1−</m:t>
                                    </m:r>
                                    <m:func>
                                      <m:funcPr>
                                        <m:ctrlP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GB" sz="2800" b="0" i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sSubSup>
                                          <m:sSubSupPr>
                                            <m:ctrlPr>
                                              <a:rPr lang="en-GB" sz="28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GB" sz="28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GB" sz="28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h𝑚</m:t>
                                            </m:r>
                                          </m:sub>
                                          <m:sup>
                                            <m:r>
                                              <a:rPr lang="en-GB" sz="28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𝑠𝑠</m:t>
                                            </m:r>
                                          </m:sup>
                                        </m:sSubSup>
                                      </m:e>
                                    </m:func>
                                    <m:r>
                                      <a:rPr lang="en-GB" sz="28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  <m:func>
                                      <m:funcPr>
                                        <m:ctrlPr>
                                          <a:rPr lang="en-GB" sz="28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sSup>
                                          <m:sSupPr>
                                            <m:ctrlPr>
                                              <a:rPr lang="en-GB" sz="28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2800" b="0" i="0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sin</m:t>
                                            </m:r>
                                          </m:e>
                                          <m:sup>
                                            <m:r>
                                              <a:rPr lang="en-GB" sz="28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fName>
                                      <m:e>
                                        <m:sSubSup>
                                          <m:sSubSupPr>
                                            <m:ctrlPr>
                                              <a:rPr lang="en-GB" sz="28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GB" sz="28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GB" sz="28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  <m:r>
                                              <a:rPr lang="en-GB" sz="28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sub>
                                          <m:sup>
                                            <m:r>
                                              <a:rPr lang="en-GB" sz="28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𝑝h</m:t>
                                            </m:r>
                                          </m:sup>
                                        </m:sSubSup>
                                      </m:e>
                                    </m:func>
                                  </m:num>
                                  <m:den>
                                    <m:r>
                                      <a:rPr lang="en-GB" sz="28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(1−</m:t>
                                    </m:r>
                                    <m:func>
                                      <m:funcPr>
                                        <m:ctrlPr>
                                          <a:rPr lang="en-GB" sz="280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GB" sz="280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sSubSup>
                                          <m:sSubSupPr>
                                            <m:ctrlPr>
                                              <a:rPr lang="en-GB" sz="28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GB" sz="28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GB" sz="28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𝑚𝑚</m:t>
                                            </m:r>
                                          </m:sub>
                                          <m:sup>
                                            <m:r>
                                              <a:rPr lang="en-GB" sz="28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𝑠𝑠</m:t>
                                            </m:r>
                                          </m:sup>
                                        </m:sSubSup>
                                        <m:r>
                                          <a:rPr lang="en-GB" sz="28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func>
                                  </m:den>
                                </m:f>
                              </m:e>
                            </m:rad>
                            <m:r>
                              <a:rPr lang="en-GB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oMath>
                    </a14:m>
                    <a:r>
                      <a:rPr lang="en-GB" sz="2800" dirty="0" smtClean="0"/>
                      <a:t>                                       </a:t>
                    </a:r>
                    <a:r>
                      <a:rPr lang="en-GB" sz="2800" dirty="0" smtClean="0">
                        <a:solidFill>
                          <a:schemeClr val="bg1"/>
                        </a:solidFill>
                      </a:rPr>
                      <a:t>(3)</a:t>
                    </a:r>
                    <a:endParaRPr lang="en-GB" sz="2800" dirty="0"/>
                  </a:p>
                </p:txBody>
              </p:sp>
            </mc:Choice>
            <mc:Fallback xmlns="">
              <p:sp>
                <p:nvSpPr>
                  <p:cNvPr id="22" name="TextBox 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8600" y="5276360"/>
                    <a:ext cx="6400800" cy="108524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228600" y="6327414"/>
                    <a:ext cx="6400800" cy="44565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GB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l-GR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GB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GB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𝑝h</m:t>
                            </m:r>
                          </m:sup>
                        </m:sSubSup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GB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l-GR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h𝑚</m:t>
                            </m:r>
                          </m:sub>
                          <m:sup>
                            <m:r>
                              <a:rPr lang="en-GB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𝑠𝑠</m:t>
                            </m:r>
                          </m:sup>
                        </m:sSubSup>
                      </m:oMath>
                    </a14:m>
                    <a:r>
                      <a:rPr lang="en-GB" sz="2800" dirty="0" smtClean="0"/>
                      <a:t>                                                                                  </a:t>
                    </a:r>
                    <a:r>
                      <a:rPr lang="en-GB" sz="2800" dirty="0" smtClean="0">
                        <a:solidFill>
                          <a:schemeClr val="bg1"/>
                        </a:solidFill>
                      </a:rPr>
                      <a:t>(4)</a:t>
                    </a:r>
                    <a:endParaRPr lang="en-GB" sz="2800" dirty="0"/>
                  </a:p>
                </p:txBody>
              </p:sp>
            </mc:Choice>
            <mc:Fallback xmlns="">
              <p:sp>
                <p:nvSpPr>
                  <p:cNvPr id="23" name="TextBox 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8600" y="6327414"/>
                    <a:ext cx="6400800" cy="44565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t="-5814" b="-3837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228600" y="6987544"/>
                    <a:ext cx="6400800" cy="48752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GB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GB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h𝑔</m:t>
                            </m:r>
                          </m:sub>
                          <m:sup>
                            <m:r>
                              <a:rPr lang="en-GB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𝑝h</m:t>
                            </m:r>
                          </m:sup>
                        </m:sSubSup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GB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sz="2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 sz="2800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lang="en-GB" sz="2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fName>
                          <m:e>
                            <m:r>
                              <a:rPr lang="en-GB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func>
                              <m:funcPr>
                                <m:ctrlPr>
                                  <a:rPr lang="en-GB" sz="2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GB" sz="2800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sSubSup>
                                  <m:sSubSupPr>
                                    <m:ctrlPr>
                                      <a:rPr lang="en-GB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GB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  <m:r>
                                      <a:rPr lang="en-GB" sz="28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  <m:sup>
                                    <m:r>
                                      <a:rPr lang="en-GB" sz="28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𝑝h</m:t>
                                    </m:r>
                                  </m:sup>
                                </m:sSubSup>
                              </m:e>
                            </m:func>
                            <m:func>
                              <m:funcPr>
                                <m:ctrlPr>
                                  <a:rPr lang="en-GB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GB" sz="28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l-GR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func>
                            <m:r>
                              <a:rPr lang="en-GB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lang="en-GB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GB" sz="28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sSubSup>
                                  <m:sSubSupPr>
                                    <m:ctrlPr>
                                      <a:rPr lang="en-GB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GB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  <m:r>
                                      <a:rPr lang="en-GB" sz="28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  <m:sup>
                                    <m:r>
                                      <a:rPr lang="en-GB" sz="28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𝑝h</m:t>
                                    </m:r>
                                  </m:sup>
                                </m:sSubSup>
                                <m:func>
                                  <m:funcPr>
                                    <m:ctrlPr>
                                      <a:rPr lang="en-GB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sz="2800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sSubSup>
                                      <m:sSubSupPr>
                                        <m:ctrlP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l-GR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h𝑚</m:t>
                                        </m:r>
                                      </m:sub>
                                      <m:sup>
                                        <m: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𝑝h</m:t>
                                        </m:r>
                                      </m:sup>
                                    </m:sSubSup>
                                  </m:e>
                                </m:func>
                                <m:func>
                                  <m:funcPr>
                                    <m:ctrlPr>
                                      <a:rPr lang="en-GB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sz="2800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l-GR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func>
                              </m:e>
                            </m:func>
                            <m:r>
                              <a:rPr lang="en-GB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oMath>
                    </a14:m>
                    <a:r>
                      <a:rPr lang="en-GB" sz="2800" dirty="0" smtClean="0"/>
                      <a:t>        </a:t>
                    </a:r>
                    <a:r>
                      <a:rPr lang="en-GB" sz="2800" dirty="0" smtClean="0">
                        <a:solidFill>
                          <a:schemeClr val="bg1"/>
                        </a:solidFill>
                      </a:rPr>
                      <a:t>(5)</a:t>
                    </a:r>
                    <a:endParaRPr lang="en-GB" sz="2800" dirty="0"/>
                  </a:p>
                </p:txBody>
              </p:sp>
            </mc:Choice>
            <mc:Fallback xmlns="">
              <p:sp>
                <p:nvSpPr>
                  <p:cNvPr id="25" name="Text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8600" y="6987544"/>
                    <a:ext cx="6400800" cy="48752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5319" b="-26596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228600" y="7703530"/>
                    <a:ext cx="6400800" cy="81975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GB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l-GR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GB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GB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  <m:sup>
                            <m:r>
                              <a:rPr lang="en-GB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𝑝h</m:t>
                            </m:r>
                          </m:sup>
                        </m:sSubSup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GB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sz="2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 sz="2800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lang="en-GB" sz="2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fName>
                          <m:e>
                            <m:r>
                              <a:rPr lang="en-GB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f>
                              <m:fPr>
                                <m:ctrlPr>
                                  <a:rPr lang="en-GB" sz="2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func>
                                  <m:funcPr>
                                    <m:ctrlPr>
                                      <a:rPr lang="en-GB" sz="28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sz="2800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sSubSup>
                                      <m:sSubSupPr>
                                        <m:ctrlP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GB" sz="28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h𝑚</m:t>
                                        </m:r>
                                      </m:sub>
                                      <m:sup>
                                        <m:r>
                                          <a:rPr lang="en-GB" sz="28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𝑝h</m:t>
                                        </m:r>
                                      </m:sup>
                                    </m:sSubSup>
                                  </m:e>
                                </m:func>
                                <m:func>
                                  <m:funcPr>
                                    <m:ctrlPr>
                                      <a:rPr lang="en-GB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sz="280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l-GR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func>
                                <m:r>
                                  <a:rPr lang="en-GB" sz="2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GB" sz="28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sz="2800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sSubSup>
                                      <m:sSubSupPr>
                                        <m:ctrlP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  <m:r>
                                          <a:rPr lang="en-GB" sz="28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  <m:sup>
                                        <m: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𝑝h</m:t>
                                        </m:r>
                                      </m:sup>
                                    </m:sSubSup>
                                  </m:e>
                                </m:func>
                                <m:func>
                                  <m:funcPr>
                                    <m:ctrlPr>
                                      <a:rPr lang="en-GB" sz="28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sz="2800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sSubSup>
                                      <m:sSubSupPr>
                                        <m:ctrlP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l-GR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h𝑚</m:t>
                                        </m:r>
                                      </m:sub>
                                      <m:sup>
                                        <m: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𝑝h</m:t>
                                        </m:r>
                                      </m:sup>
                                    </m:sSubSup>
                                    <m:func>
                                      <m:funcPr>
                                        <m:ctrlP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GB" sz="280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r>
                                          <a:rPr lang="el-GR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</m:func>
                                  </m:e>
                                </m:func>
                              </m:num>
                              <m:den>
                                <m:func>
                                  <m:funcPr>
                                    <m:ctrlPr>
                                      <a:rPr lang="en-GB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sz="280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sSubSup>
                                      <m:sSubSupPr>
                                        <m:ctrlP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GB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  <m:r>
                                          <a:rPr lang="en-GB" sz="28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  <m:sup>
                                        <m:r>
                                          <a:rPr lang="en-GB" sz="28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𝑝h</m:t>
                                        </m:r>
                                      </m:sup>
                                    </m:sSubSup>
                                  </m:e>
                                </m:func>
                              </m:den>
                            </m:f>
                            <m:r>
                              <a:rPr lang="en-GB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oMath>
                    </a14:m>
                    <a:r>
                      <a:rPr lang="en-GB" sz="2800" dirty="0" smtClean="0"/>
                      <a:t>                    </a:t>
                    </a:r>
                    <a:r>
                      <a:rPr lang="en-GB" sz="2800" dirty="0" smtClean="0">
                        <a:solidFill>
                          <a:schemeClr val="bg1"/>
                        </a:solidFill>
                      </a:rPr>
                      <a:t>(6)</a:t>
                    </a:r>
                    <a:endParaRPr lang="en-GB" sz="2800" dirty="0"/>
                  </a:p>
                </p:txBody>
              </p:sp>
            </mc:Choice>
            <mc:Fallback xmlns="">
              <p:sp>
                <p:nvSpPr>
                  <p:cNvPr id="26" name="TextBox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8600" y="7703530"/>
                    <a:ext cx="6400800" cy="81975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" name="Rectangle 2"/>
            <p:cNvSpPr/>
            <p:nvPr/>
          </p:nvSpPr>
          <p:spPr>
            <a:xfrm>
              <a:off x="-435865" y="2640800"/>
              <a:ext cx="8229601" cy="1371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smtClean="0"/>
                <a:t>The Fisk tracing equations are given by:</a:t>
              </a:r>
              <a:endParaRPr lang="en-GB" sz="28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372600" y="5091835"/>
            <a:ext cx="8701389" cy="2151484"/>
            <a:chOff x="9245278" y="3375499"/>
            <a:chExt cx="8701389" cy="215148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245278" y="3375499"/>
              <a:ext cx="8701389" cy="170920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9545158" y="5087480"/>
              <a:ext cx="8101627" cy="4395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Table adapted from Steyn (2016).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824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31285" y="-102683"/>
            <a:ext cx="2456715" cy="2456715"/>
          </a:xfrm>
          <a:custGeom>
            <a:avLst/>
            <a:gdLst/>
            <a:ahLst/>
            <a:cxnLst/>
            <a:rect l="l" t="t" r="r" b="b"/>
            <a:pathLst>
              <a:path w="2456715" h="2456715">
                <a:moveTo>
                  <a:pt x="0" y="0"/>
                </a:moveTo>
                <a:lnTo>
                  <a:pt x="2456715" y="0"/>
                </a:lnTo>
                <a:lnTo>
                  <a:pt x="2456715" y="2456715"/>
                </a:lnTo>
                <a:lnTo>
                  <a:pt x="0" y="2456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64363" y="621757"/>
            <a:ext cx="15066922" cy="1289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81"/>
              </a:lnSpc>
            </a:pPr>
            <a:r>
              <a:rPr lang="en-US" sz="8000" spc="-224" dirty="0" smtClean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RESULTS – CARRINGTON MAPS</a:t>
            </a:r>
            <a:r>
              <a:rPr lang="en-US" sz="9778" spc="-224" dirty="0" smtClean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endParaRPr lang="en-US" sz="9778" spc="-224" dirty="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611600" y="9410700"/>
            <a:ext cx="685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055729"/>
              </p:ext>
            </p:extLst>
          </p:nvPr>
        </p:nvGraphicFramePr>
        <p:xfrm>
          <a:off x="363048" y="6450814"/>
          <a:ext cx="8534400" cy="2590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44800">
                  <a:extLst>
                    <a:ext uri="{9D8B030D-6E8A-4147-A177-3AD203B41FA5}">
                      <a16:colId xmlns:a16="http://schemas.microsoft.com/office/drawing/2014/main" val="1727520880"/>
                    </a:ext>
                  </a:extLst>
                </a:gridCol>
                <a:gridCol w="2844800">
                  <a:extLst>
                    <a:ext uri="{9D8B030D-6E8A-4147-A177-3AD203B41FA5}">
                      <a16:colId xmlns:a16="http://schemas.microsoft.com/office/drawing/2014/main" val="1252905743"/>
                    </a:ext>
                  </a:extLst>
                </a:gridCol>
                <a:gridCol w="2844800">
                  <a:extLst>
                    <a:ext uri="{9D8B030D-6E8A-4147-A177-3AD203B41FA5}">
                      <a16:colId xmlns:a16="http://schemas.microsoft.com/office/drawing/2014/main" val="2651430460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Signal 1 </a:t>
                      </a:r>
                      <a:r>
                        <a:rPr lang="en-GB" baseline="0" dirty="0" smtClean="0"/>
                        <a:t> date at L1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Signal 1 date on the Sun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492494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GB" dirty="0" smtClean="0"/>
                        <a:t>5%</a:t>
                      </a:r>
                      <a:r>
                        <a:rPr lang="en-GB" baseline="0" dirty="0" smtClean="0"/>
                        <a:t> left of max signal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2019/08/13 01:00:00 UTC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2019/08/09 02:15:14 UTC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460942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GB" dirty="0" smtClean="0"/>
                        <a:t>Max signal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2019/08/23 11:00:00  UTC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2019/08/18 17:17:11 UTC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457100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GB" dirty="0" smtClean="0"/>
                        <a:t>5% right of max signal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2019/09/03 04:00:00 UTC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2019/08/31</a:t>
                      </a:r>
                      <a:r>
                        <a:rPr lang="en-GB" baseline="0" dirty="0" smtClean="0"/>
                        <a:t> 10:43:04 UTC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8006470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152400" y="2292172"/>
            <a:ext cx="17939993" cy="3509722"/>
            <a:chOff x="214745" y="2740845"/>
            <a:chExt cx="18411048" cy="370257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5593" y="2740845"/>
              <a:ext cx="9220200" cy="370257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745" y="2746449"/>
              <a:ext cx="9190848" cy="369137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9677400" y="6177363"/>
            <a:ext cx="6934200" cy="4008157"/>
            <a:chOff x="5791200" y="2244998"/>
            <a:chExt cx="11440416" cy="750878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451" y="2244998"/>
              <a:ext cx="10296165" cy="6928118"/>
            </a:xfrm>
            <a:prstGeom prst="rect">
              <a:avLst/>
            </a:prstGeom>
          </p:spPr>
        </p:pic>
        <p:sp>
          <p:nvSpPr>
            <p:cNvPr id="15" name="Left Brace 14"/>
            <p:cNvSpPr/>
            <p:nvPr/>
          </p:nvSpPr>
          <p:spPr>
            <a:xfrm rot="5400000" flipH="1">
              <a:off x="9343030" y="8445320"/>
              <a:ext cx="295850" cy="628740"/>
            </a:xfrm>
            <a:prstGeom prst="leftBrac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Left Brace 15"/>
            <p:cNvSpPr/>
            <p:nvPr/>
          </p:nvSpPr>
          <p:spPr>
            <a:xfrm rot="5400000" flipH="1">
              <a:off x="12663244" y="8448175"/>
              <a:ext cx="295850" cy="628740"/>
            </a:xfrm>
            <a:prstGeom prst="leftBrac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Curved Connector 16"/>
            <p:cNvCxnSpPr/>
            <p:nvPr/>
          </p:nvCxnSpPr>
          <p:spPr>
            <a:xfrm rot="10800000" flipV="1">
              <a:off x="8053597" y="8934435"/>
              <a:ext cx="1447800" cy="618550"/>
            </a:xfrm>
            <a:prstGeom prst="curvedConnector3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urved Connector 17"/>
            <p:cNvCxnSpPr/>
            <p:nvPr/>
          </p:nvCxnSpPr>
          <p:spPr>
            <a:xfrm rot="10800000" flipH="1" flipV="1">
              <a:off x="12811170" y="8943739"/>
              <a:ext cx="1447800" cy="618550"/>
            </a:xfrm>
            <a:prstGeom prst="curvedConnector3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5791200" y="9410700"/>
              <a:ext cx="2273031" cy="3430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Signal 1</a:t>
              </a:r>
              <a:endParaRPr lang="en-GB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4258970" y="9410700"/>
              <a:ext cx="2124030" cy="3430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Signal 2</a:t>
              </a:r>
              <a:endParaRPr lang="en-GB" dirty="0"/>
            </a:p>
          </p:txBody>
        </p:sp>
      </p:grpSp>
      <p:sp>
        <p:nvSpPr>
          <p:cNvPr id="4" name="Flowchart: Connector 3"/>
          <p:cNvSpPr/>
          <p:nvPr/>
        </p:nvSpPr>
        <p:spPr>
          <a:xfrm>
            <a:off x="6019800" y="2540182"/>
            <a:ext cx="457200" cy="457200"/>
          </a:xfrm>
          <a:prstGeom prst="flowChartConnec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lowchart: Connector 20"/>
          <p:cNvSpPr/>
          <p:nvPr/>
        </p:nvSpPr>
        <p:spPr>
          <a:xfrm>
            <a:off x="10267592" y="2540182"/>
            <a:ext cx="457200" cy="457200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lowchart: Connector 21"/>
          <p:cNvSpPr/>
          <p:nvPr/>
        </p:nvSpPr>
        <p:spPr>
          <a:xfrm>
            <a:off x="13143044" y="2540182"/>
            <a:ext cx="457200" cy="457200"/>
          </a:xfrm>
          <a:prstGeom prst="flowChartConnec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30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31285" y="-102683"/>
            <a:ext cx="2456715" cy="2456715"/>
          </a:xfrm>
          <a:custGeom>
            <a:avLst/>
            <a:gdLst/>
            <a:ahLst/>
            <a:cxnLst/>
            <a:rect l="l" t="t" r="r" b="b"/>
            <a:pathLst>
              <a:path w="2456715" h="2456715">
                <a:moveTo>
                  <a:pt x="0" y="0"/>
                </a:moveTo>
                <a:lnTo>
                  <a:pt x="2456715" y="0"/>
                </a:lnTo>
                <a:lnTo>
                  <a:pt x="2456715" y="2456715"/>
                </a:lnTo>
                <a:lnTo>
                  <a:pt x="0" y="2456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64363" y="621757"/>
            <a:ext cx="15066922" cy="1289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81"/>
              </a:lnSpc>
            </a:pPr>
            <a:r>
              <a:rPr lang="en-US" sz="8000" spc="-224" dirty="0" smtClean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RESULTS – SOLAR CYCLE 22-23</a:t>
            </a:r>
            <a:r>
              <a:rPr lang="en-US" sz="9778" spc="-224" dirty="0" smtClean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endParaRPr lang="en-US" sz="9778" spc="-224" dirty="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611600" y="9410700"/>
            <a:ext cx="685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81000" y="2354032"/>
            <a:ext cx="17359200" cy="6970257"/>
            <a:chOff x="101543" y="3125508"/>
            <a:chExt cx="17359200" cy="697025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143" y="3125508"/>
              <a:ext cx="8675086" cy="348422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43" y="3125508"/>
              <a:ext cx="8679600" cy="348603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143" y="6609730"/>
              <a:ext cx="8679600" cy="348603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43" y="6609730"/>
              <a:ext cx="8679600" cy="3486035"/>
            </a:xfrm>
            <a:prstGeom prst="rect">
              <a:avLst/>
            </a:prstGeom>
          </p:spPr>
        </p:pic>
      </p:grpSp>
      <p:sp>
        <p:nvSpPr>
          <p:cNvPr id="16" name="Flowchart: Connector 15"/>
          <p:cNvSpPr/>
          <p:nvPr/>
        </p:nvSpPr>
        <p:spPr>
          <a:xfrm>
            <a:off x="16611600" y="2540182"/>
            <a:ext cx="457200" cy="457200"/>
          </a:xfrm>
          <a:prstGeom prst="flowChartConnec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lowchart: Connector 16"/>
          <p:cNvSpPr/>
          <p:nvPr/>
        </p:nvSpPr>
        <p:spPr>
          <a:xfrm>
            <a:off x="13944600" y="2540182"/>
            <a:ext cx="457200" cy="457200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lowchart: Connector 17"/>
          <p:cNvSpPr/>
          <p:nvPr/>
        </p:nvSpPr>
        <p:spPr>
          <a:xfrm>
            <a:off x="15487514" y="2540182"/>
            <a:ext cx="457200" cy="457200"/>
          </a:xfrm>
          <a:prstGeom prst="flowChartConnec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lowchart: Connector 18"/>
          <p:cNvSpPr/>
          <p:nvPr/>
        </p:nvSpPr>
        <p:spPr>
          <a:xfrm>
            <a:off x="10816800" y="2540182"/>
            <a:ext cx="457200" cy="457200"/>
          </a:xfrm>
          <a:prstGeom prst="flowChartConnec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Flowchart: Connector 19"/>
          <p:cNvSpPr/>
          <p:nvPr/>
        </p:nvSpPr>
        <p:spPr>
          <a:xfrm>
            <a:off x="10132214" y="2540182"/>
            <a:ext cx="457200" cy="457200"/>
          </a:xfrm>
          <a:prstGeom prst="flowChartConnec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Flowchart: Connector 20"/>
          <p:cNvSpPr/>
          <p:nvPr/>
        </p:nvSpPr>
        <p:spPr>
          <a:xfrm>
            <a:off x="5791200" y="2540182"/>
            <a:ext cx="457200" cy="457200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lowchart: Connector 21"/>
          <p:cNvSpPr/>
          <p:nvPr/>
        </p:nvSpPr>
        <p:spPr>
          <a:xfrm>
            <a:off x="6028300" y="6057125"/>
            <a:ext cx="457200" cy="457200"/>
          </a:xfrm>
          <a:prstGeom prst="flowChartConnec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Flowchart: Connector 22"/>
          <p:cNvSpPr/>
          <p:nvPr/>
        </p:nvSpPr>
        <p:spPr>
          <a:xfrm>
            <a:off x="12090529" y="6057125"/>
            <a:ext cx="457200" cy="457200"/>
          </a:xfrm>
          <a:prstGeom prst="flowChartConnec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Flowchart: Connector 23"/>
          <p:cNvSpPr/>
          <p:nvPr/>
        </p:nvSpPr>
        <p:spPr>
          <a:xfrm>
            <a:off x="8458200" y="6057125"/>
            <a:ext cx="457200" cy="457200"/>
          </a:xfrm>
          <a:prstGeom prst="flowChartConnec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 rot="5400000">
            <a:off x="533065" y="3465126"/>
            <a:ext cx="22945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NO DATA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 rot="5400000">
            <a:off x="4070807" y="3486543"/>
            <a:ext cx="22945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NO DATA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 rot="5400000">
            <a:off x="8781264" y="3486543"/>
            <a:ext cx="22945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NO DATA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5400000">
            <a:off x="12644950" y="6752818"/>
            <a:ext cx="22945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NO DATA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rot="5400000">
            <a:off x="1437044" y="3465126"/>
            <a:ext cx="22945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NO DATA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47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10912</TotalTime>
  <Words>1564</Words>
  <Application>Microsoft Office PowerPoint</Application>
  <PresentationFormat>Custom</PresentationFormat>
  <Paragraphs>172</Paragraphs>
  <Slides>17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Calibri</vt:lpstr>
      <vt:lpstr>Inter Semi-Bold</vt:lpstr>
      <vt:lpstr>Wingdings</vt:lpstr>
      <vt:lpstr>Canva Sans</vt:lpstr>
      <vt:lpstr>Anton</vt:lpstr>
      <vt:lpstr>Cambria Math</vt:lpstr>
      <vt:lpstr>Calisto MT</vt:lpstr>
      <vt:lpstr>Courier New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Linking</dc:title>
  <dc:creator>user</dc:creator>
  <cp:lastModifiedBy>user</cp:lastModifiedBy>
  <cp:revision>165</cp:revision>
  <dcterms:created xsi:type="dcterms:W3CDTF">2006-08-16T00:00:00Z</dcterms:created>
  <dcterms:modified xsi:type="dcterms:W3CDTF">2026-07-08T07:05:55Z</dcterms:modified>
  <dc:identifier>DAHMXie2HtM</dc:identifier>
</cp:coreProperties>
</file>