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17.jpg" ContentType="image/jpeg"/>
  <Override PartName="/ppt/media/image21.jpg" ContentType="image/jpeg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340" r:id="rId4"/>
    <p:sldId id="308" r:id="rId5"/>
    <p:sldId id="350" r:id="rId6"/>
    <p:sldId id="309" r:id="rId7"/>
    <p:sldId id="351" r:id="rId8"/>
    <p:sldId id="349" r:id="rId9"/>
    <p:sldId id="344" r:id="rId10"/>
    <p:sldId id="345" r:id="rId11"/>
    <p:sldId id="313" r:id="rId12"/>
    <p:sldId id="298" r:id="rId13"/>
    <p:sldId id="299" r:id="rId14"/>
    <p:sldId id="322" r:id="rId15"/>
    <p:sldId id="334" r:id="rId16"/>
    <p:sldId id="300" r:id="rId17"/>
    <p:sldId id="325" r:id="rId18"/>
    <p:sldId id="354" r:id="rId19"/>
    <p:sldId id="346" r:id="rId20"/>
    <p:sldId id="275" r:id="rId21"/>
    <p:sldId id="352" r:id="rId22"/>
    <p:sldId id="258" r:id="rId23"/>
    <p:sldId id="312" r:id="rId24"/>
    <p:sldId id="324" r:id="rId25"/>
    <p:sldId id="306" r:id="rId26"/>
    <p:sldId id="353" r:id="rId27"/>
    <p:sldId id="326" r:id="rId28"/>
    <p:sldId id="262" r:id="rId29"/>
    <p:sldId id="263" r:id="rId30"/>
    <p:sldId id="264" r:id="rId31"/>
    <p:sldId id="265" r:id="rId32"/>
    <p:sldId id="355" r:id="rId33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4094FB-112D-478C-A374-3A79076BAE13}" v="690" dt="2026-07-07T23:13:57.77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6" autoAdjust="0"/>
    <p:restoredTop sz="93341" autoAdjust="0"/>
  </p:normalViewPr>
  <p:slideViewPr>
    <p:cSldViewPr>
      <p:cViewPr varScale="1">
        <p:scale>
          <a:sx n="136" d="100"/>
          <a:sy n="136" d="100"/>
        </p:scale>
        <p:origin x="24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270BA-4E47-4942-94E8-2CDC7BBEC775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0AEB1D44-23AC-4C20-AB66-2FB4FDF1001C}">
      <dgm:prSet phldrT="[Text]" phldr="0"/>
      <dgm:spPr/>
      <dgm:t>
        <a:bodyPr/>
        <a:lstStyle/>
        <a:p>
          <a:r>
            <a:rPr lang="en-ZA" dirty="0"/>
            <a:t>Model-independent search</a:t>
          </a:r>
        </a:p>
      </dgm:t>
    </dgm:pt>
    <dgm:pt modelId="{A930D399-29A4-4C3D-8CF3-E68442CBDCA7}" type="parTrans" cxnId="{4D176FE5-2457-4F0F-8F75-C23A172B5402}">
      <dgm:prSet/>
      <dgm:spPr/>
      <dgm:t>
        <a:bodyPr/>
        <a:lstStyle/>
        <a:p>
          <a:endParaRPr lang="en-ZA"/>
        </a:p>
      </dgm:t>
    </dgm:pt>
    <dgm:pt modelId="{76FD4CF6-C1E0-40B8-92A8-A1AFC6C85359}" type="sibTrans" cxnId="{4D176FE5-2457-4F0F-8F75-C23A172B5402}">
      <dgm:prSet/>
      <dgm:spPr/>
      <dgm:t>
        <a:bodyPr/>
        <a:lstStyle/>
        <a:p>
          <a:endParaRPr lang="en-ZA"/>
        </a:p>
      </dgm:t>
    </dgm:pt>
    <mc:AlternateContent xmlns:mc="http://schemas.openxmlformats.org/markup-compatibility/2006" xmlns:a14="http://schemas.microsoft.com/office/drawing/2010/main">
      <mc:Choice Requires="a14">
        <dgm:pt modelId="{9816DC55-772C-4A8C-871B-8F2E93F501B6}">
          <dgm:prSet phldrT="[Text]" phldr="0"/>
          <dgm:spPr/>
          <dgm:t>
            <a:bodyPr/>
            <a:lstStyle/>
            <a:p>
              <a:r>
                <a:rPr lang="en-ZA" dirty="0"/>
                <a:t>Reconstruct </a:t>
              </a:r>
              <a14:m>
                <m:oMath xmlns:m="http://schemas.openxmlformats.org/officeDocument/2006/math">
                  <m:r>
                    <a:rPr lang="en-ZA" b="0" i="1" smtClean="0">
                      <a:latin typeface="Cambria Math" panose="02040503050406030204" pitchFamily="18" charset="0"/>
                    </a:rPr>
                    <m:t>𝛾𝛾</m:t>
                  </m:r>
                  <m:r>
                    <a:rPr lang="en-ZA" b="0" i="1" smtClean="0">
                      <a:latin typeface="Cambria Math" panose="02040503050406030204" pitchFamily="18" charset="0"/>
                    </a:rPr>
                    <m:t>+</m:t>
                  </m:r>
                  <m:r>
                    <a:rPr lang="en-ZA" b="0" i="1" smtClean="0">
                      <a:latin typeface="Cambria Math" panose="02040503050406030204" pitchFamily="18" charset="0"/>
                    </a:rPr>
                    <m:t>𝑋</m:t>
                  </m:r>
                </m:oMath>
              </a14:m>
              <a:r>
                <a:rPr lang="en-ZA" dirty="0"/>
                <a:t> final states</a:t>
              </a:r>
            </a:p>
          </dgm:t>
        </dgm:pt>
      </mc:Choice>
      <mc:Fallback xmlns="">
        <dgm:pt modelId="{9816DC55-772C-4A8C-871B-8F2E93F501B6}">
          <dgm:prSet phldrT="[Text]" phldr="0"/>
          <dgm:spPr/>
          <dgm:t>
            <a:bodyPr/>
            <a:lstStyle/>
            <a:p>
              <a:r>
                <a:rPr lang="en-ZA" dirty="0"/>
                <a:t>Reconstruct </a:t>
              </a:r>
              <a:r>
                <a:rPr lang="en-ZA" b="0" i="0">
                  <a:latin typeface="Cambria Math" panose="02040503050406030204" pitchFamily="18" charset="0"/>
                </a:rPr>
                <a:t>𝛾𝛾+𝑋</a:t>
              </a:r>
              <a:r>
                <a:rPr lang="en-ZA" dirty="0"/>
                <a:t> final states</a:t>
              </a:r>
            </a:p>
          </dgm:t>
        </dgm:pt>
      </mc:Fallback>
    </mc:AlternateContent>
    <dgm:pt modelId="{CCF378A7-4E6B-4972-BA02-355C07E1E607}" type="parTrans" cxnId="{523A8AA1-1B98-4B37-8896-E4AF0F0BE2DD}">
      <dgm:prSet/>
      <dgm:spPr/>
      <dgm:t>
        <a:bodyPr/>
        <a:lstStyle/>
        <a:p>
          <a:endParaRPr lang="en-ZA"/>
        </a:p>
      </dgm:t>
    </dgm:pt>
    <dgm:pt modelId="{75AFDB71-8BF8-4C89-885A-29D4DDE805E8}" type="sibTrans" cxnId="{523A8AA1-1B98-4B37-8896-E4AF0F0BE2DD}">
      <dgm:prSet/>
      <dgm:spPr/>
      <dgm:t>
        <a:bodyPr/>
        <a:lstStyle/>
        <a:p>
          <a:endParaRPr lang="en-ZA"/>
        </a:p>
      </dgm:t>
    </dgm:pt>
    <dgm:pt modelId="{A6471263-FCB6-4362-8EB3-CC55BC31FB0C}">
      <dgm:prSet phldrT="[Text]" phldr="0"/>
      <dgm:spPr/>
      <dgm:t>
        <a:bodyPr/>
        <a:lstStyle/>
        <a:p>
          <a:r>
            <a:rPr lang="en-ZA" dirty="0"/>
            <a:t>Look for excesses over background</a:t>
          </a:r>
        </a:p>
      </dgm:t>
    </dgm:pt>
    <dgm:pt modelId="{C9FF1621-3450-4799-8E7B-7AC44B28FCD2}" type="parTrans" cxnId="{38040BB6-B1DC-4CCF-AC7B-1337E7C479C2}">
      <dgm:prSet/>
      <dgm:spPr/>
      <dgm:t>
        <a:bodyPr/>
        <a:lstStyle/>
        <a:p>
          <a:endParaRPr lang="en-ZA"/>
        </a:p>
      </dgm:t>
    </dgm:pt>
    <dgm:pt modelId="{F286755A-2437-4494-9216-A04AAB8CA677}" type="sibTrans" cxnId="{38040BB6-B1DC-4CCF-AC7B-1337E7C479C2}">
      <dgm:prSet/>
      <dgm:spPr/>
      <dgm:t>
        <a:bodyPr/>
        <a:lstStyle/>
        <a:p>
          <a:endParaRPr lang="en-ZA"/>
        </a:p>
      </dgm:t>
    </dgm:pt>
    <dgm:pt modelId="{D19F9CAC-6D1A-46D0-9F77-FF37804DC2C0}" type="pres">
      <dgm:prSet presAssocID="{97E270BA-4E47-4942-94E8-2CDC7BBEC775}" presName="linearFlow" presStyleCnt="0">
        <dgm:presLayoutVars>
          <dgm:resizeHandles val="exact"/>
        </dgm:presLayoutVars>
      </dgm:prSet>
      <dgm:spPr/>
    </dgm:pt>
    <dgm:pt modelId="{C848B003-BF4E-4CB7-A129-826DE2E6B1AB}" type="pres">
      <dgm:prSet presAssocID="{0AEB1D44-23AC-4C20-AB66-2FB4FDF1001C}" presName="node" presStyleLbl="node1" presStyleIdx="0" presStyleCnt="3">
        <dgm:presLayoutVars>
          <dgm:bulletEnabled val="1"/>
        </dgm:presLayoutVars>
      </dgm:prSet>
      <dgm:spPr/>
    </dgm:pt>
    <dgm:pt modelId="{BA66BD0B-248B-4D1F-B844-75E0E58FA225}" type="pres">
      <dgm:prSet presAssocID="{76FD4CF6-C1E0-40B8-92A8-A1AFC6C85359}" presName="sibTrans" presStyleLbl="sibTrans2D1" presStyleIdx="0" presStyleCnt="2"/>
      <dgm:spPr/>
    </dgm:pt>
    <dgm:pt modelId="{CC2F6652-0ED5-4922-A747-DC5C93B61D4D}" type="pres">
      <dgm:prSet presAssocID="{76FD4CF6-C1E0-40B8-92A8-A1AFC6C85359}" presName="connectorText" presStyleLbl="sibTrans2D1" presStyleIdx="0" presStyleCnt="2"/>
      <dgm:spPr/>
    </dgm:pt>
    <dgm:pt modelId="{F133D993-966E-4D01-970C-E2CD11C01D42}" type="pres">
      <dgm:prSet presAssocID="{9816DC55-772C-4A8C-871B-8F2E93F501B6}" presName="node" presStyleLbl="node1" presStyleIdx="1" presStyleCnt="3">
        <dgm:presLayoutVars>
          <dgm:bulletEnabled val="1"/>
        </dgm:presLayoutVars>
      </dgm:prSet>
      <dgm:spPr/>
    </dgm:pt>
    <dgm:pt modelId="{AF28BADE-DDE6-4CF0-B3F3-F3B9A5DF062A}" type="pres">
      <dgm:prSet presAssocID="{75AFDB71-8BF8-4C89-885A-29D4DDE805E8}" presName="sibTrans" presStyleLbl="sibTrans2D1" presStyleIdx="1" presStyleCnt="2"/>
      <dgm:spPr/>
    </dgm:pt>
    <dgm:pt modelId="{A31D590D-FED3-4393-8400-D52833AA2A57}" type="pres">
      <dgm:prSet presAssocID="{75AFDB71-8BF8-4C89-885A-29D4DDE805E8}" presName="connectorText" presStyleLbl="sibTrans2D1" presStyleIdx="1" presStyleCnt="2"/>
      <dgm:spPr/>
    </dgm:pt>
    <dgm:pt modelId="{FEBE2049-2D8C-439D-9758-EAEF8C764BAA}" type="pres">
      <dgm:prSet presAssocID="{A6471263-FCB6-4362-8EB3-CC55BC31FB0C}" presName="node" presStyleLbl="node1" presStyleIdx="2" presStyleCnt="3">
        <dgm:presLayoutVars>
          <dgm:bulletEnabled val="1"/>
        </dgm:presLayoutVars>
      </dgm:prSet>
      <dgm:spPr/>
    </dgm:pt>
  </dgm:ptLst>
  <dgm:cxnLst>
    <dgm:cxn modelId="{F13C6A03-4675-43AF-85A3-C60CAE517EE8}" type="presOf" srcId="{A6471263-FCB6-4362-8EB3-CC55BC31FB0C}" destId="{FEBE2049-2D8C-439D-9758-EAEF8C764BAA}" srcOrd="0" destOrd="0" presId="urn:microsoft.com/office/officeart/2005/8/layout/process2"/>
    <dgm:cxn modelId="{60E37B23-23E6-4916-A52C-47F84F44C328}" type="presOf" srcId="{75AFDB71-8BF8-4C89-885A-29D4DDE805E8}" destId="{AF28BADE-DDE6-4CF0-B3F3-F3B9A5DF062A}" srcOrd="0" destOrd="0" presId="urn:microsoft.com/office/officeart/2005/8/layout/process2"/>
    <dgm:cxn modelId="{BC689A64-B7CC-45FC-8B5B-8FB40D74CCBB}" type="presOf" srcId="{75AFDB71-8BF8-4C89-885A-29D4DDE805E8}" destId="{A31D590D-FED3-4393-8400-D52833AA2A57}" srcOrd="1" destOrd="0" presId="urn:microsoft.com/office/officeart/2005/8/layout/process2"/>
    <dgm:cxn modelId="{B9734973-2742-414D-AFBD-49CB437FE8CE}" type="presOf" srcId="{9816DC55-772C-4A8C-871B-8F2E93F501B6}" destId="{F133D993-966E-4D01-970C-E2CD11C01D42}" srcOrd="0" destOrd="0" presId="urn:microsoft.com/office/officeart/2005/8/layout/process2"/>
    <dgm:cxn modelId="{473E878B-6D2B-4AE1-9971-B3283E3EB694}" type="presOf" srcId="{97E270BA-4E47-4942-94E8-2CDC7BBEC775}" destId="{D19F9CAC-6D1A-46D0-9F77-FF37804DC2C0}" srcOrd="0" destOrd="0" presId="urn:microsoft.com/office/officeart/2005/8/layout/process2"/>
    <dgm:cxn modelId="{523A8AA1-1B98-4B37-8896-E4AF0F0BE2DD}" srcId="{97E270BA-4E47-4942-94E8-2CDC7BBEC775}" destId="{9816DC55-772C-4A8C-871B-8F2E93F501B6}" srcOrd="1" destOrd="0" parTransId="{CCF378A7-4E6B-4972-BA02-355C07E1E607}" sibTransId="{75AFDB71-8BF8-4C89-885A-29D4DDE805E8}"/>
    <dgm:cxn modelId="{CAE660AF-A565-4495-8CF5-0AE09732793A}" type="presOf" srcId="{76FD4CF6-C1E0-40B8-92A8-A1AFC6C85359}" destId="{CC2F6652-0ED5-4922-A747-DC5C93B61D4D}" srcOrd="1" destOrd="0" presId="urn:microsoft.com/office/officeart/2005/8/layout/process2"/>
    <dgm:cxn modelId="{38040BB6-B1DC-4CCF-AC7B-1337E7C479C2}" srcId="{97E270BA-4E47-4942-94E8-2CDC7BBEC775}" destId="{A6471263-FCB6-4362-8EB3-CC55BC31FB0C}" srcOrd="2" destOrd="0" parTransId="{C9FF1621-3450-4799-8E7B-7AC44B28FCD2}" sibTransId="{F286755A-2437-4494-9216-A04AAB8CA677}"/>
    <dgm:cxn modelId="{4D176FE5-2457-4F0F-8F75-C23A172B5402}" srcId="{97E270BA-4E47-4942-94E8-2CDC7BBEC775}" destId="{0AEB1D44-23AC-4C20-AB66-2FB4FDF1001C}" srcOrd="0" destOrd="0" parTransId="{A930D399-29A4-4C3D-8CF3-E68442CBDCA7}" sibTransId="{76FD4CF6-C1E0-40B8-92A8-A1AFC6C85359}"/>
    <dgm:cxn modelId="{0C0084E8-4AAA-4A59-A446-84AFE55D10DF}" type="presOf" srcId="{76FD4CF6-C1E0-40B8-92A8-A1AFC6C85359}" destId="{BA66BD0B-248B-4D1F-B844-75E0E58FA225}" srcOrd="0" destOrd="0" presId="urn:microsoft.com/office/officeart/2005/8/layout/process2"/>
    <dgm:cxn modelId="{C94B6EFA-5DE5-4849-923C-7ABF68B2B980}" type="presOf" srcId="{0AEB1D44-23AC-4C20-AB66-2FB4FDF1001C}" destId="{C848B003-BF4E-4CB7-A129-826DE2E6B1AB}" srcOrd="0" destOrd="0" presId="urn:microsoft.com/office/officeart/2005/8/layout/process2"/>
    <dgm:cxn modelId="{042877FC-3EFA-44E0-A3CE-881CC193B329}" type="presParOf" srcId="{D19F9CAC-6D1A-46D0-9F77-FF37804DC2C0}" destId="{C848B003-BF4E-4CB7-A129-826DE2E6B1AB}" srcOrd="0" destOrd="0" presId="urn:microsoft.com/office/officeart/2005/8/layout/process2"/>
    <dgm:cxn modelId="{CAAADFA3-564F-4744-9711-243F8EB5B439}" type="presParOf" srcId="{D19F9CAC-6D1A-46D0-9F77-FF37804DC2C0}" destId="{BA66BD0B-248B-4D1F-B844-75E0E58FA225}" srcOrd="1" destOrd="0" presId="urn:microsoft.com/office/officeart/2005/8/layout/process2"/>
    <dgm:cxn modelId="{99C904BC-CD22-40CE-BDF2-34E8CD20D4CA}" type="presParOf" srcId="{BA66BD0B-248B-4D1F-B844-75E0E58FA225}" destId="{CC2F6652-0ED5-4922-A747-DC5C93B61D4D}" srcOrd="0" destOrd="0" presId="urn:microsoft.com/office/officeart/2005/8/layout/process2"/>
    <dgm:cxn modelId="{576620D4-0FDB-4B99-9A90-CC0703B02E5A}" type="presParOf" srcId="{D19F9CAC-6D1A-46D0-9F77-FF37804DC2C0}" destId="{F133D993-966E-4D01-970C-E2CD11C01D42}" srcOrd="2" destOrd="0" presId="urn:microsoft.com/office/officeart/2005/8/layout/process2"/>
    <dgm:cxn modelId="{03CDC900-6C9E-442F-9683-1633692A4E1D}" type="presParOf" srcId="{D19F9CAC-6D1A-46D0-9F77-FF37804DC2C0}" destId="{AF28BADE-DDE6-4CF0-B3F3-F3B9A5DF062A}" srcOrd="3" destOrd="0" presId="urn:microsoft.com/office/officeart/2005/8/layout/process2"/>
    <dgm:cxn modelId="{7C2AA93F-C301-45A1-AF49-CAB38C9A0C87}" type="presParOf" srcId="{AF28BADE-DDE6-4CF0-B3F3-F3B9A5DF062A}" destId="{A31D590D-FED3-4393-8400-D52833AA2A57}" srcOrd="0" destOrd="0" presId="urn:microsoft.com/office/officeart/2005/8/layout/process2"/>
    <dgm:cxn modelId="{38BFEB33-A114-4B58-888B-B5F5A5767404}" type="presParOf" srcId="{D19F9CAC-6D1A-46D0-9F77-FF37804DC2C0}" destId="{FEBE2049-2D8C-439D-9758-EAEF8C764BA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E270BA-4E47-4942-94E8-2CDC7BBEC775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0AEB1D44-23AC-4C20-AB66-2FB4FDF1001C}">
      <dgm:prSet phldrT="[Text]" phldr="0"/>
      <dgm:spPr/>
      <dgm:t>
        <a:bodyPr/>
        <a:lstStyle/>
        <a:p>
          <a:r>
            <a:rPr lang="en-ZA" dirty="0"/>
            <a:t>Model-independent search</a:t>
          </a:r>
        </a:p>
      </dgm:t>
    </dgm:pt>
    <dgm:pt modelId="{A930D399-29A4-4C3D-8CF3-E68442CBDCA7}" type="parTrans" cxnId="{4D176FE5-2457-4F0F-8F75-C23A172B5402}">
      <dgm:prSet/>
      <dgm:spPr/>
      <dgm:t>
        <a:bodyPr/>
        <a:lstStyle/>
        <a:p>
          <a:endParaRPr lang="en-ZA"/>
        </a:p>
      </dgm:t>
    </dgm:pt>
    <dgm:pt modelId="{76FD4CF6-C1E0-40B8-92A8-A1AFC6C85359}" type="sibTrans" cxnId="{4D176FE5-2457-4F0F-8F75-C23A172B5402}">
      <dgm:prSet/>
      <dgm:spPr/>
      <dgm:t>
        <a:bodyPr/>
        <a:lstStyle/>
        <a:p>
          <a:endParaRPr lang="en-ZA"/>
        </a:p>
      </dgm:t>
    </dgm:pt>
    <dgm:pt modelId="{9816DC55-772C-4A8C-871B-8F2E93F501B6}">
      <dgm:prSet phldrT="[Text]" phldr="0"/>
      <dgm:spPr>
        <a:blipFill>
          <a:blip xmlns:r="http://schemas.openxmlformats.org/officeDocument/2006/relationships" r:embed="rId1"/>
          <a:stretch>
            <a:fillRect b="-2924"/>
          </a:stretch>
        </a:blipFill>
      </dgm:spPr>
      <dgm:t>
        <a:bodyPr/>
        <a:lstStyle/>
        <a:p>
          <a:r>
            <a:rPr lang="en-ZA">
              <a:noFill/>
            </a:rPr>
            <a:t> </a:t>
          </a:r>
        </a:p>
      </dgm:t>
    </dgm:pt>
    <dgm:pt modelId="{CCF378A7-4E6B-4972-BA02-355C07E1E607}" type="parTrans" cxnId="{523A8AA1-1B98-4B37-8896-E4AF0F0BE2DD}">
      <dgm:prSet/>
      <dgm:spPr/>
      <dgm:t>
        <a:bodyPr/>
        <a:lstStyle/>
        <a:p>
          <a:endParaRPr lang="en-ZA"/>
        </a:p>
      </dgm:t>
    </dgm:pt>
    <dgm:pt modelId="{75AFDB71-8BF8-4C89-885A-29D4DDE805E8}" type="sibTrans" cxnId="{523A8AA1-1B98-4B37-8896-E4AF0F0BE2DD}">
      <dgm:prSet/>
      <dgm:spPr/>
      <dgm:t>
        <a:bodyPr/>
        <a:lstStyle/>
        <a:p>
          <a:endParaRPr lang="en-ZA"/>
        </a:p>
      </dgm:t>
    </dgm:pt>
    <dgm:pt modelId="{A6471263-FCB6-4362-8EB3-CC55BC31FB0C}">
      <dgm:prSet phldrT="[Text]" phldr="0"/>
      <dgm:spPr/>
      <dgm:t>
        <a:bodyPr/>
        <a:lstStyle/>
        <a:p>
          <a:r>
            <a:rPr lang="en-ZA" dirty="0"/>
            <a:t>Look for excesses over background</a:t>
          </a:r>
        </a:p>
      </dgm:t>
    </dgm:pt>
    <dgm:pt modelId="{C9FF1621-3450-4799-8E7B-7AC44B28FCD2}" type="parTrans" cxnId="{38040BB6-B1DC-4CCF-AC7B-1337E7C479C2}">
      <dgm:prSet/>
      <dgm:spPr/>
      <dgm:t>
        <a:bodyPr/>
        <a:lstStyle/>
        <a:p>
          <a:endParaRPr lang="en-ZA"/>
        </a:p>
      </dgm:t>
    </dgm:pt>
    <dgm:pt modelId="{F286755A-2437-4494-9216-A04AAB8CA677}" type="sibTrans" cxnId="{38040BB6-B1DC-4CCF-AC7B-1337E7C479C2}">
      <dgm:prSet/>
      <dgm:spPr/>
      <dgm:t>
        <a:bodyPr/>
        <a:lstStyle/>
        <a:p>
          <a:endParaRPr lang="en-ZA"/>
        </a:p>
      </dgm:t>
    </dgm:pt>
    <dgm:pt modelId="{D19F9CAC-6D1A-46D0-9F77-FF37804DC2C0}" type="pres">
      <dgm:prSet presAssocID="{97E270BA-4E47-4942-94E8-2CDC7BBEC775}" presName="linearFlow" presStyleCnt="0">
        <dgm:presLayoutVars>
          <dgm:resizeHandles val="exact"/>
        </dgm:presLayoutVars>
      </dgm:prSet>
      <dgm:spPr/>
    </dgm:pt>
    <dgm:pt modelId="{C848B003-BF4E-4CB7-A129-826DE2E6B1AB}" type="pres">
      <dgm:prSet presAssocID="{0AEB1D44-23AC-4C20-AB66-2FB4FDF1001C}" presName="node" presStyleLbl="node1" presStyleIdx="0" presStyleCnt="3">
        <dgm:presLayoutVars>
          <dgm:bulletEnabled val="1"/>
        </dgm:presLayoutVars>
      </dgm:prSet>
      <dgm:spPr/>
    </dgm:pt>
    <dgm:pt modelId="{BA66BD0B-248B-4D1F-B844-75E0E58FA225}" type="pres">
      <dgm:prSet presAssocID="{76FD4CF6-C1E0-40B8-92A8-A1AFC6C85359}" presName="sibTrans" presStyleLbl="sibTrans2D1" presStyleIdx="0" presStyleCnt="2"/>
      <dgm:spPr/>
    </dgm:pt>
    <dgm:pt modelId="{CC2F6652-0ED5-4922-A747-DC5C93B61D4D}" type="pres">
      <dgm:prSet presAssocID="{76FD4CF6-C1E0-40B8-92A8-A1AFC6C85359}" presName="connectorText" presStyleLbl="sibTrans2D1" presStyleIdx="0" presStyleCnt="2"/>
      <dgm:spPr/>
    </dgm:pt>
    <dgm:pt modelId="{F133D993-966E-4D01-970C-E2CD11C01D42}" type="pres">
      <dgm:prSet presAssocID="{9816DC55-772C-4A8C-871B-8F2E93F501B6}" presName="node" presStyleLbl="node1" presStyleIdx="1" presStyleCnt="3">
        <dgm:presLayoutVars>
          <dgm:bulletEnabled val="1"/>
        </dgm:presLayoutVars>
      </dgm:prSet>
      <dgm:spPr/>
    </dgm:pt>
    <dgm:pt modelId="{AF28BADE-DDE6-4CF0-B3F3-F3B9A5DF062A}" type="pres">
      <dgm:prSet presAssocID="{75AFDB71-8BF8-4C89-885A-29D4DDE805E8}" presName="sibTrans" presStyleLbl="sibTrans2D1" presStyleIdx="1" presStyleCnt="2"/>
      <dgm:spPr/>
    </dgm:pt>
    <dgm:pt modelId="{A31D590D-FED3-4393-8400-D52833AA2A57}" type="pres">
      <dgm:prSet presAssocID="{75AFDB71-8BF8-4C89-885A-29D4DDE805E8}" presName="connectorText" presStyleLbl="sibTrans2D1" presStyleIdx="1" presStyleCnt="2"/>
      <dgm:spPr/>
    </dgm:pt>
    <dgm:pt modelId="{FEBE2049-2D8C-439D-9758-EAEF8C764BAA}" type="pres">
      <dgm:prSet presAssocID="{A6471263-FCB6-4362-8EB3-CC55BC31FB0C}" presName="node" presStyleLbl="node1" presStyleIdx="2" presStyleCnt="3">
        <dgm:presLayoutVars>
          <dgm:bulletEnabled val="1"/>
        </dgm:presLayoutVars>
      </dgm:prSet>
      <dgm:spPr/>
    </dgm:pt>
  </dgm:ptLst>
  <dgm:cxnLst>
    <dgm:cxn modelId="{F13C6A03-4675-43AF-85A3-C60CAE517EE8}" type="presOf" srcId="{A6471263-FCB6-4362-8EB3-CC55BC31FB0C}" destId="{FEBE2049-2D8C-439D-9758-EAEF8C764BAA}" srcOrd="0" destOrd="0" presId="urn:microsoft.com/office/officeart/2005/8/layout/process2"/>
    <dgm:cxn modelId="{60E37B23-23E6-4916-A52C-47F84F44C328}" type="presOf" srcId="{75AFDB71-8BF8-4C89-885A-29D4DDE805E8}" destId="{AF28BADE-DDE6-4CF0-B3F3-F3B9A5DF062A}" srcOrd="0" destOrd="0" presId="urn:microsoft.com/office/officeart/2005/8/layout/process2"/>
    <dgm:cxn modelId="{BC689A64-B7CC-45FC-8B5B-8FB40D74CCBB}" type="presOf" srcId="{75AFDB71-8BF8-4C89-885A-29D4DDE805E8}" destId="{A31D590D-FED3-4393-8400-D52833AA2A57}" srcOrd="1" destOrd="0" presId="urn:microsoft.com/office/officeart/2005/8/layout/process2"/>
    <dgm:cxn modelId="{B9734973-2742-414D-AFBD-49CB437FE8CE}" type="presOf" srcId="{9816DC55-772C-4A8C-871B-8F2E93F501B6}" destId="{F133D993-966E-4D01-970C-E2CD11C01D42}" srcOrd="0" destOrd="0" presId="urn:microsoft.com/office/officeart/2005/8/layout/process2"/>
    <dgm:cxn modelId="{473E878B-6D2B-4AE1-9971-B3283E3EB694}" type="presOf" srcId="{97E270BA-4E47-4942-94E8-2CDC7BBEC775}" destId="{D19F9CAC-6D1A-46D0-9F77-FF37804DC2C0}" srcOrd="0" destOrd="0" presId="urn:microsoft.com/office/officeart/2005/8/layout/process2"/>
    <dgm:cxn modelId="{523A8AA1-1B98-4B37-8896-E4AF0F0BE2DD}" srcId="{97E270BA-4E47-4942-94E8-2CDC7BBEC775}" destId="{9816DC55-772C-4A8C-871B-8F2E93F501B6}" srcOrd="1" destOrd="0" parTransId="{CCF378A7-4E6B-4972-BA02-355C07E1E607}" sibTransId="{75AFDB71-8BF8-4C89-885A-29D4DDE805E8}"/>
    <dgm:cxn modelId="{CAE660AF-A565-4495-8CF5-0AE09732793A}" type="presOf" srcId="{76FD4CF6-C1E0-40B8-92A8-A1AFC6C85359}" destId="{CC2F6652-0ED5-4922-A747-DC5C93B61D4D}" srcOrd="1" destOrd="0" presId="urn:microsoft.com/office/officeart/2005/8/layout/process2"/>
    <dgm:cxn modelId="{38040BB6-B1DC-4CCF-AC7B-1337E7C479C2}" srcId="{97E270BA-4E47-4942-94E8-2CDC7BBEC775}" destId="{A6471263-FCB6-4362-8EB3-CC55BC31FB0C}" srcOrd="2" destOrd="0" parTransId="{C9FF1621-3450-4799-8E7B-7AC44B28FCD2}" sibTransId="{F286755A-2437-4494-9216-A04AAB8CA677}"/>
    <dgm:cxn modelId="{4D176FE5-2457-4F0F-8F75-C23A172B5402}" srcId="{97E270BA-4E47-4942-94E8-2CDC7BBEC775}" destId="{0AEB1D44-23AC-4C20-AB66-2FB4FDF1001C}" srcOrd="0" destOrd="0" parTransId="{A930D399-29A4-4C3D-8CF3-E68442CBDCA7}" sibTransId="{76FD4CF6-C1E0-40B8-92A8-A1AFC6C85359}"/>
    <dgm:cxn modelId="{0C0084E8-4AAA-4A59-A446-84AFE55D10DF}" type="presOf" srcId="{76FD4CF6-C1E0-40B8-92A8-A1AFC6C85359}" destId="{BA66BD0B-248B-4D1F-B844-75E0E58FA225}" srcOrd="0" destOrd="0" presId="urn:microsoft.com/office/officeart/2005/8/layout/process2"/>
    <dgm:cxn modelId="{C94B6EFA-5DE5-4849-923C-7ABF68B2B980}" type="presOf" srcId="{0AEB1D44-23AC-4C20-AB66-2FB4FDF1001C}" destId="{C848B003-BF4E-4CB7-A129-826DE2E6B1AB}" srcOrd="0" destOrd="0" presId="urn:microsoft.com/office/officeart/2005/8/layout/process2"/>
    <dgm:cxn modelId="{042877FC-3EFA-44E0-A3CE-881CC193B329}" type="presParOf" srcId="{D19F9CAC-6D1A-46D0-9F77-FF37804DC2C0}" destId="{C848B003-BF4E-4CB7-A129-826DE2E6B1AB}" srcOrd="0" destOrd="0" presId="urn:microsoft.com/office/officeart/2005/8/layout/process2"/>
    <dgm:cxn modelId="{CAAADFA3-564F-4744-9711-243F8EB5B439}" type="presParOf" srcId="{D19F9CAC-6D1A-46D0-9F77-FF37804DC2C0}" destId="{BA66BD0B-248B-4D1F-B844-75E0E58FA225}" srcOrd="1" destOrd="0" presId="urn:microsoft.com/office/officeart/2005/8/layout/process2"/>
    <dgm:cxn modelId="{99C904BC-CD22-40CE-BDF2-34E8CD20D4CA}" type="presParOf" srcId="{BA66BD0B-248B-4D1F-B844-75E0E58FA225}" destId="{CC2F6652-0ED5-4922-A747-DC5C93B61D4D}" srcOrd="0" destOrd="0" presId="urn:microsoft.com/office/officeart/2005/8/layout/process2"/>
    <dgm:cxn modelId="{576620D4-0FDB-4B99-9A90-CC0703B02E5A}" type="presParOf" srcId="{D19F9CAC-6D1A-46D0-9F77-FF37804DC2C0}" destId="{F133D993-966E-4D01-970C-E2CD11C01D42}" srcOrd="2" destOrd="0" presId="urn:microsoft.com/office/officeart/2005/8/layout/process2"/>
    <dgm:cxn modelId="{03CDC900-6C9E-442F-9683-1633692A4E1D}" type="presParOf" srcId="{D19F9CAC-6D1A-46D0-9F77-FF37804DC2C0}" destId="{AF28BADE-DDE6-4CF0-B3F3-F3B9A5DF062A}" srcOrd="3" destOrd="0" presId="urn:microsoft.com/office/officeart/2005/8/layout/process2"/>
    <dgm:cxn modelId="{7C2AA93F-C301-45A1-AF49-CAB38C9A0C87}" type="presParOf" srcId="{AF28BADE-DDE6-4CF0-B3F3-F3B9A5DF062A}" destId="{A31D590D-FED3-4393-8400-D52833AA2A57}" srcOrd="0" destOrd="0" presId="urn:microsoft.com/office/officeart/2005/8/layout/process2"/>
    <dgm:cxn modelId="{38BFEB33-A114-4B58-888B-B5F5A5767404}" type="presParOf" srcId="{D19F9CAC-6D1A-46D0-9F77-FF37804DC2C0}" destId="{FEBE2049-2D8C-439D-9758-EAEF8C764BA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061E26-1248-4C77-9996-ECF884363CEA}" type="doc">
      <dgm:prSet loTypeId="urn:microsoft.com/office/officeart/2005/8/layout/process1" loCatId="process" qsTypeId="urn:microsoft.com/office/officeart/2005/8/quickstyle/simple4" qsCatId="simple" csTypeId="urn:microsoft.com/office/officeart/2005/8/colors/colorful5" csCatId="colorful" phldr="1"/>
      <dgm:spPr/>
    </dgm:pt>
    <dgm:pt modelId="{C3066234-4ED3-4993-B028-8DC3B2B231CA}">
      <dgm:prSet phldrT="[Text]"/>
      <dgm:spPr/>
      <dgm:t>
        <a:bodyPr/>
        <a:lstStyle/>
        <a:p>
          <a:r>
            <a:rPr lang="en-ZA"/>
            <a:t>Validation Complete</a:t>
          </a:r>
          <a:endParaRPr lang="en-ZA" dirty="0"/>
        </a:p>
      </dgm:t>
    </dgm:pt>
    <dgm:pt modelId="{12A5B54D-EA9A-4220-82FE-9F6D3530773D}" type="parTrans" cxnId="{44ADCE52-F291-48FE-B9BC-48D37A320A0A}">
      <dgm:prSet/>
      <dgm:spPr/>
      <dgm:t>
        <a:bodyPr/>
        <a:lstStyle/>
        <a:p>
          <a:endParaRPr lang="en-ZA"/>
        </a:p>
      </dgm:t>
    </dgm:pt>
    <dgm:pt modelId="{91909C52-5B73-4414-A2C5-375600549FEB}" type="sibTrans" cxnId="{44ADCE52-F291-48FE-B9BC-48D37A320A0A}">
      <dgm:prSet/>
      <dgm:spPr/>
      <dgm:t>
        <a:bodyPr/>
        <a:lstStyle/>
        <a:p>
          <a:endParaRPr lang="en-ZA"/>
        </a:p>
      </dgm:t>
    </dgm:pt>
    <dgm:pt modelId="{5785912D-639D-4004-9C3E-496AE97EF1D1}">
      <dgm:prSet phldrT="[Text]"/>
      <dgm:spPr/>
      <dgm:t>
        <a:bodyPr/>
        <a:lstStyle/>
        <a:p>
          <a:r>
            <a:rPr lang="en-ZA" dirty="0"/>
            <a:t>JIRA Ticket submission</a:t>
          </a:r>
        </a:p>
      </dgm:t>
    </dgm:pt>
    <dgm:pt modelId="{534748D1-6A90-4636-A3B0-05C2274700F7}" type="parTrans" cxnId="{FAAA3B53-4EB0-424C-BDF0-CC531D2046C3}">
      <dgm:prSet/>
      <dgm:spPr/>
      <dgm:t>
        <a:bodyPr/>
        <a:lstStyle/>
        <a:p>
          <a:endParaRPr lang="en-ZA"/>
        </a:p>
      </dgm:t>
    </dgm:pt>
    <dgm:pt modelId="{B1BD18AB-5190-490C-8230-0DBD06C0D49E}" type="sibTrans" cxnId="{FAAA3B53-4EB0-424C-BDF0-CC531D2046C3}">
      <dgm:prSet/>
      <dgm:spPr/>
      <dgm:t>
        <a:bodyPr/>
        <a:lstStyle/>
        <a:p>
          <a:endParaRPr lang="en-ZA"/>
        </a:p>
      </dgm:t>
    </dgm:pt>
    <dgm:pt modelId="{755BCE7A-2F34-4A42-B86A-E4C1806058E9}">
      <dgm:prSet phldrT="[Text]"/>
      <dgm:spPr/>
      <dgm:t>
        <a:bodyPr/>
        <a:lstStyle/>
        <a:p>
          <a:r>
            <a:rPr lang="en-ZA"/>
            <a:t>Review and Comments</a:t>
          </a:r>
          <a:endParaRPr lang="en-ZA" dirty="0"/>
        </a:p>
      </dgm:t>
    </dgm:pt>
    <dgm:pt modelId="{CCA1EA37-AFC5-4097-936C-BCB7A27F1EEF}" type="parTrans" cxnId="{4500DCE2-08A8-43F4-B20B-D55C9AC67472}">
      <dgm:prSet/>
      <dgm:spPr/>
      <dgm:t>
        <a:bodyPr/>
        <a:lstStyle/>
        <a:p>
          <a:endParaRPr lang="en-ZA"/>
        </a:p>
      </dgm:t>
    </dgm:pt>
    <dgm:pt modelId="{FD6E9F55-73C0-4DC4-93F4-EFB2BE105DF0}" type="sibTrans" cxnId="{4500DCE2-08A8-43F4-B20B-D55C9AC67472}">
      <dgm:prSet/>
      <dgm:spPr/>
      <dgm:t>
        <a:bodyPr/>
        <a:lstStyle/>
        <a:p>
          <a:endParaRPr lang="en-ZA"/>
        </a:p>
      </dgm:t>
    </dgm:pt>
    <dgm:pt modelId="{D29012EA-9DB7-4371-9187-4F3581327C27}">
      <dgm:prSet/>
      <dgm:spPr/>
      <dgm:t>
        <a:bodyPr/>
        <a:lstStyle/>
        <a:p>
          <a:r>
            <a:rPr lang="en-ZA"/>
            <a:t>Approval and Production</a:t>
          </a:r>
          <a:endParaRPr lang="en-ZA" dirty="0"/>
        </a:p>
      </dgm:t>
    </dgm:pt>
    <dgm:pt modelId="{07F2F85E-755B-4416-80D1-B8B6A01B1F18}" type="parTrans" cxnId="{09FF1394-6471-4049-B62A-56659482DC64}">
      <dgm:prSet/>
      <dgm:spPr/>
      <dgm:t>
        <a:bodyPr/>
        <a:lstStyle/>
        <a:p>
          <a:endParaRPr lang="en-ZA"/>
        </a:p>
      </dgm:t>
    </dgm:pt>
    <dgm:pt modelId="{B546F006-3A7E-4B25-A31F-932CA56D8788}" type="sibTrans" cxnId="{09FF1394-6471-4049-B62A-56659482DC64}">
      <dgm:prSet/>
      <dgm:spPr/>
      <dgm:t>
        <a:bodyPr/>
        <a:lstStyle/>
        <a:p>
          <a:endParaRPr lang="en-ZA"/>
        </a:p>
      </dgm:t>
    </dgm:pt>
    <dgm:pt modelId="{DCC13F68-6F46-4609-80D2-6CE022F03CC3}">
      <dgm:prSet/>
      <dgm:spPr/>
      <dgm:t>
        <a:bodyPr/>
        <a:lstStyle/>
        <a:p>
          <a:r>
            <a:rPr lang="en-ZA"/>
            <a:t>Dataset appears on GRID</a:t>
          </a:r>
          <a:endParaRPr lang="en-ZA" dirty="0"/>
        </a:p>
      </dgm:t>
    </dgm:pt>
    <dgm:pt modelId="{F41084DD-1C5A-49D8-80FA-456DB5E6394E}" type="parTrans" cxnId="{5F516696-CE0F-4F3B-9DC3-62EA7A2E5B57}">
      <dgm:prSet/>
      <dgm:spPr/>
      <dgm:t>
        <a:bodyPr/>
        <a:lstStyle/>
        <a:p>
          <a:endParaRPr lang="en-ZA"/>
        </a:p>
      </dgm:t>
    </dgm:pt>
    <dgm:pt modelId="{E31C29DC-775E-40EA-AA0F-96D29BD25F14}" type="sibTrans" cxnId="{5F516696-CE0F-4F3B-9DC3-62EA7A2E5B57}">
      <dgm:prSet/>
      <dgm:spPr/>
      <dgm:t>
        <a:bodyPr/>
        <a:lstStyle/>
        <a:p>
          <a:endParaRPr lang="en-ZA"/>
        </a:p>
      </dgm:t>
    </dgm:pt>
    <dgm:pt modelId="{07A4767D-D4F9-46A8-9E99-23C03C9628EF}" type="pres">
      <dgm:prSet presAssocID="{2D061E26-1248-4C77-9996-ECF884363CEA}" presName="Name0" presStyleCnt="0">
        <dgm:presLayoutVars>
          <dgm:dir/>
          <dgm:resizeHandles val="exact"/>
        </dgm:presLayoutVars>
      </dgm:prSet>
      <dgm:spPr/>
    </dgm:pt>
    <dgm:pt modelId="{D41F10AA-AC2E-468C-A512-F1B5BB09AF29}" type="pres">
      <dgm:prSet presAssocID="{C3066234-4ED3-4993-B028-8DC3B2B231CA}" presName="node" presStyleLbl="node1" presStyleIdx="0" presStyleCnt="5">
        <dgm:presLayoutVars>
          <dgm:bulletEnabled val="1"/>
        </dgm:presLayoutVars>
      </dgm:prSet>
      <dgm:spPr/>
    </dgm:pt>
    <dgm:pt modelId="{EAD21CDE-EE20-4FFA-86B5-0D437DDCB45E}" type="pres">
      <dgm:prSet presAssocID="{91909C52-5B73-4414-A2C5-375600549FEB}" presName="sibTrans" presStyleLbl="sibTrans2D1" presStyleIdx="0" presStyleCnt="4"/>
      <dgm:spPr/>
    </dgm:pt>
    <dgm:pt modelId="{7E18C1D0-42AB-4FE2-B71A-AAB18BEDE58F}" type="pres">
      <dgm:prSet presAssocID="{91909C52-5B73-4414-A2C5-375600549FEB}" presName="connectorText" presStyleLbl="sibTrans2D1" presStyleIdx="0" presStyleCnt="4"/>
      <dgm:spPr/>
    </dgm:pt>
    <dgm:pt modelId="{9518A196-9860-4182-BAFE-1A749141263F}" type="pres">
      <dgm:prSet presAssocID="{5785912D-639D-4004-9C3E-496AE97EF1D1}" presName="node" presStyleLbl="node1" presStyleIdx="1" presStyleCnt="5">
        <dgm:presLayoutVars>
          <dgm:bulletEnabled val="1"/>
        </dgm:presLayoutVars>
      </dgm:prSet>
      <dgm:spPr/>
    </dgm:pt>
    <dgm:pt modelId="{1159CF3D-08E7-4524-B8E5-609B87DEC493}" type="pres">
      <dgm:prSet presAssocID="{B1BD18AB-5190-490C-8230-0DBD06C0D49E}" presName="sibTrans" presStyleLbl="sibTrans2D1" presStyleIdx="1" presStyleCnt="4"/>
      <dgm:spPr/>
    </dgm:pt>
    <dgm:pt modelId="{EE8BD711-9676-4F8D-9C8C-AD2BB9EA73E5}" type="pres">
      <dgm:prSet presAssocID="{B1BD18AB-5190-490C-8230-0DBD06C0D49E}" presName="connectorText" presStyleLbl="sibTrans2D1" presStyleIdx="1" presStyleCnt="4"/>
      <dgm:spPr/>
    </dgm:pt>
    <dgm:pt modelId="{11434C1E-4E20-448A-89AB-BFE25FE2EA70}" type="pres">
      <dgm:prSet presAssocID="{755BCE7A-2F34-4A42-B86A-E4C1806058E9}" presName="node" presStyleLbl="node1" presStyleIdx="2" presStyleCnt="5">
        <dgm:presLayoutVars>
          <dgm:bulletEnabled val="1"/>
        </dgm:presLayoutVars>
      </dgm:prSet>
      <dgm:spPr/>
    </dgm:pt>
    <dgm:pt modelId="{CCA942B4-179D-41E2-81C2-D0C828DA3088}" type="pres">
      <dgm:prSet presAssocID="{FD6E9F55-73C0-4DC4-93F4-EFB2BE105DF0}" presName="sibTrans" presStyleLbl="sibTrans2D1" presStyleIdx="2" presStyleCnt="4"/>
      <dgm:spPr/>
    </dgm:pt>
    <dgm:pt modelId="{B10EE16E-23F4-41CC-82A6-6012271FCD17}" type="pres">
      <dgm:prSet presAssocID="{FD6E9F55-73C0-4DC4-93F4-EFB2BE105DF0}" presName="connectorText" presStyleLbl="sibTrans2D1" presStyleIdx="2" presStyleCnt="4"/>
      <dgm:spPr/>
    </dgm:pt>
    <dgm:pt modelId="{E0E68F98-C1D9-4695-9F23-5C0B7965A8BE}" type="pres">
      <dgm:prSet presAssocID="{D29012EA-9DB7-4371-9187-4F3581327C27}" presName="node" presStyleLbl="node1" presStyleIdx="3" presStyleCnt="5">
        <dgm:presLayoutVars>
          <dgm:bulletEnabled val="1"/>
        </dgm:presLayoutVars>
      </dgm:prSet>
      <dgm:spPr/>
    </dgm:pt>
    <dgm:pt modelId="{AA4CEA38-CEB0-4E92-B1B9-27E65E67DC2E}" type="pres">
      <dgm:prSet presAssocID="{B546F006-3A7E-4B25-A31F-932CA56D8788}" presName="sibTrans" presStyleLbl="sibTrans2D1" presStyleIdx="3" presStyleCnt="4"/>
      <dgm:spPr/>
    </dgm:pt>
    <dgm:pt modelId="{A9FC31D8-521E-4731-B7F0-7E6D3A0451F5}" type="pres">
      <dgm:prSet presAssocID="{B546F006-3A7E-4B25-A31F-932CA56D8788}" presName="connectorText" presStyleLbl="sibTrans2D1" presStyleIdx="3" presStyleCnt="4"/>
      <dgm:spPr/>
    </dgm:pt>
    <dgm:pt modelId="{079648A4-3BA5-48D3-BB79-32E24056C911}" type="pres">
      <dgm:prSet presAssocID="{DCC13F68-6F46-4609-80D2-6CE022F03CC3}" presName="node" presStyleLbl="node1" presStyleIdx="4" presStyleCnt="5">
        <dgm:presLayoutVars>
          <dgm:bulletEnabled val="1"/>
        </dgm:presLayoutVars>
      </dgm:prSet>
      <dgm:spPr/>
    </dgm:pt>
  </dgm:ptLst>
  <dgm:cxnLst>
    <dgm:cxn modelId="{0B4B5B0F-B1F1-47CD-A74D-0EECBDDDED1C}" type="presOf" srcId="{D29012EA-9DB7-4371-9187-4F3581327C27}" destId="{E0E68F98-C1D9-4695-9F23-5C0B7965A8BE}" srcOrd="0" destOrd="0" presId="urn:microsoft.com/office/officeart/2005/8/layout/process1"/>
    <dgm:cxn modelId="{D7A27E0F-AB5E-454B-A83B-9679C98FC8C2}" type="presOf" srcId="{C3066234-4ED3-4993-B028-8DC3B2B231CA}" destId="{D41F10AA-AC2E-468C-A512-F1B5BB09AF29}" srcOrd="0" destOrd="0" presId="urn:microsoft.com/office/officeart/2005/8/layout/process1"/>
    <dgm:cxn modelId="{8C898110-7C34-4DD5-BED4-341BFAD61DA7}" type="presOf" srcId="{B546F006-3A7E-4B25-A31F-932CA56D8788}" destId="{A9FC31D8-521E-4731-B7F0-7E6D3A0451F5}" srcOrd="1" destOrd="0" presId="urn:microsoft.com/office/officeart/2005/8/layout/process1"/>
    <dgm:cxn modelId="{68069F15-2EA2-46EC-A284-BFF9F4B98D57}" type="presOf" srcId="{91909C52-5B73-4414-A2C5-375600549FEB}" destId="{EAD21CDE-EE20-4FFA-86B5-0D437DDCB45E}" srcOrd="0" destOrd="0" presId="urn:microsoft.com/office/officeart/2005/8/layout/process1"/>
    <dgm:cxn modelId="{8564ED24-FCF8-4DF7-B8D2-449FF13D49D2}" type="presOf" srcId="{FD6E9F55-73C0-4DC4-93F4-EFB2BE105DF0}" destId="{CCA942B4-179D-41E2-81C2-D0C828DA3088}" srcOrd="0" destOrd="0" presId="urn:microsoft.com/office/officeart/2005/8/layout/process1"/>
    <dgm:cxn modelId="{00B75325-A30D-434B-AB9D-54B44C031D87}" type="presOf" srcId="{B1BD18AB-5190-490C-8230-0DBD06C0D49E}" destId="{EE8BD711-9676-4F8D-9C8C-AD2BB9EA73E5}" srcOrd="1" destOrd="0" presId="urn:microsoft.com/office/officeart/2005/8/layout/process1"/>
    <dgm:cxn modelId="{C959FA2C-3331-4BAA-9EDD-4F401648D8E5}" type="presOf" srcId="{DCC13F68-6F46-4609-80D2-6CE022F03CC3}" destId="{079648A4-3BA5-48D3-BB79-32E24056C911}" srcOrd="0" destOrd="0" presId="urn:microsoft.com/office/officeart/2005/8/layout/process1"/>
    <dgm:cxn modelId="{D91EAB41-0D8C-452D-967E-AFC32E8E84CB}" type="presOf" srcId="{B546F006-3A7E-4B25-A31F-932CA56D8788}" destId="{AA4CEA38-CEB0-4E92-B1B9-27E65E67DC2E}" srcOrd="0" destOrd="0" presId="urn:microsoft.com/office/officeart/2005/8/layout/process1"/>
    <dgm:cxn modelId="{09B2F367-932C-41EB-8808-1925A3A470FD}" type="presOf" srcId="{2D061E26-1248-4C77-9996-ECF884363CEA}" destId="{07A4767D-D4F9-46A8-9E99-23C03C9628EF}" srcOrd="0" destOrd="0" presId="urn:microsoft.com/office/officeart/2005/8/layout/process1"/>
    <dgm:cxn modelId="{44ADCE52-F291-48FE-B9BC-48D37A320A0A}" srcId="{2D061E26-1248-4C77-9996-ECF884363CEA}" destId="{C3066234-4ED3-4993-B028-8DC3B2B231CA}" srcOrd="0" destOrd="0" parTransId="{12A5B54D-EA9A-4220-82FE-9F6D3530773D}" sibTransId="{91909C52-5B73-4414-A2C5-375600549FEB}"/>
    <dgm:cxn modelId="{FAAA3B53-4EB0-424C-BDF0-CC531D2046C3}" srcId="{2D061E26-1248-4C77-9996-ECF884363CEA}" destId="{5785912D-639D-4004-9C3E-496AE97EF1D1}" srcOrd="1" destOrd="0" parTransId="{534748D1-6A90-4636-A3B0-05C2274700F7}" sibTransId="{B1BD18AB-5190-490C-8230-0DBD06C0D49E}"/>
    <dgm:cxn modelId="{411A978A-3CC3-4140-9E31-E9B58A128EDD}" type="presOf" srcId="{5785912D-639D-4004-9C3E-496AE97EF1D1}" destId="{9518A196-9860-4182-BAFE-1A749141263F}" srcOrd="0" destOrd="0" presId="urn:microsoft.com/office/officeart/2005/8/layout/process1"/>
    <dgm:cxn modelId="{09FF1394-6471-4049-B62A-56659482DC64}" srcId="{2D061E26-1248-4C77-9996-ECF884363CEA}" destId="{D29012EA-9DB7-4371-9187-4F3581327C27}" srcOrd="3" destOrd="0" parTransId="{07F2F85E-755B-4416-80D1-B8B6A01B1F18}" sibTransId="{B546F006-3A7E-4B25-A31F-932CA56D8788}"/>
    <dgm:cxn modelId="{5F516696-CE0F-4F3B-9DC3-62EA7A2E5B57}" srcId="{2D061E26-1248-4C77-9996-ECF884363CEA}" destId="{DCC13F68-6F46-4609-80D2-6CE022F03CC3}" srcOrd="4" destOrd="0" parTransId="{F41084DD-1C5A-49D8-80FA-456DB5E6394E}" sibTransId="{E31C29DC-775E-40EA-AA0F-96D29BD25F14}"/>
    <dgm:cxn modelId="{A75BD6A5-1FBD-47C7-A695-1877D525C306}" type="presOf" srcId="{91909C52-5B73-4414-A2C5-375600549FEB}" destId="{7E18C1D0-42AB-4FE2-B71A-AAB18BEDE58F}" srcOrd="1" destOrd="0" presId="urn:microsoft.com/office/officeart/2005/8/layout/process1"/>
    <dgm:cxn modelId="{5264CDCE-B5A2-4DA7-B367-66F5533688D5}" type="presOf" srcId="{B1BD18AB-5190-490C-8230-0DBD06C0D49E}" destId="{1159CF3D-08E7-4524-B8E5-609B87DEC493}" srcOrd="0" destOrd="0" presId="urn:microsoft.com/office/officeart/2005/8/layout/process1"/>
    <dgm:cxn modelId="{4500DCE2-08A8-43F4-B20B-D55C9AC67472}" srcId="{2D061E26-1248-4C77-9996-ECF884363CEA}" destId="{755BCE7A-2F34-4A42-B86A-E4C1806058E9}" srcOrd="2" destOrd="0" parTransId="{CCA1EA37-AFC5-4097-936C-BCB7A27F1EEF}" sibTransId="{FD6E9F55-73C0-4DC4-93F4-EFB2BE105DF0}"/>
    <dgm:cxn modelId="{123D09E5-239A-4938-9B8C-FF01E66B457C}" type="presOf" srcId="{755BCE7A-2F34-4A42-B86A-E4C1806058E9}" destId="{11434C1E-4E20-448A-89AB-BFE25FE2EA70}" srcOrd="0" destOrd="0" presId="urn:microsoft.com/office/officeart/2005/8/layout/process1"/>
    <dgm:cxn modelId="{5C9920F6-63FA-40C1-8B1B-17CBD7C49DE6}" type="presOf" srcId="{FD6E9F55-73C0-4DC4-93F4-EFB2BE105DF0}" destId="{B10EE16E-23F4-41CC-82A6-6012271FCD17}" srcOrd="1" destOrd="0" presId="urn:microsoft.com/office/officeart/2005/8/layout/process1"/>
    <dgm:cxn modelId="{F7D04038-C532-4C82-B6E5-0DF538A01337}" type="presParOf" srcId="{07A4767D-D4F9-46A8-9E99-23C03C9628EF}" destId="{D41F10AA-AC2E-468C-A512-F1B5BB09AF29}" srcOrd="0" destOrd="0" presId="urn:microsoft.com/office/officeart/2005/8/layout/process1"/>
    <dgm:cxn modelId="{3C8980E5-5DF2-46C8-BF3D-D623E8CA80D6}" type="presParOf" srcId="{07A4767D-D4F9-46A8-9E99-23C03C9628EF}" destId="{EAD21CDE-EE20-4FFA-86B5-0D437DDCB45E}" srcOrd="1" destOrd="0" presId="urn:microsoft.com/office/officeart/2005/8/layout/process1"/>
    <dgm:cxn modelId="{174BA744-7EC5-4325-BD92-7005E5B68D15}" type="presParOf" srcId="{EAD21CDE-EE20-4FFA-86B5-0D437DDCB45E}" destId="{7E18C1D0-42AB-4FE2-B71A-AAB18BEDE58F}" srcOrd="0" destOrd="0" presId="urn:microsoft.com/office/officeart/2005/8/layout/process1"/>
    <dgm:cxn modelId="{44C86BF3-F84E-47A4-A7F0-08785B66BE35}" type="presParOf" srcId="{07A4767D-D4F9-46A8-9E99-23C03C9628EF}" destId="{9518A196-9860-4182-BAFE-1A749141263F}" srcOrd="2" destOrd="0" presId="urn:microsoft.com/office/officeart/2005/8/layout/process1"/>
    <dgm:cxn modelId="{A0A43992-8F37-4602-A195-8345422313C6}" type="presParOf" srcId="{07A4767D-D4F9-46A8-9E99-23C03C9628EF}" destId="{1159CF3D-08E7-4524-B8E5-609B87DEC493}" srcOrd="3" destOrd="0" presId="urn:microsoft.com/office/officeart/2005/8/layout/process1"/>
    <dgm:cxn modelId="{58F5D2CA-4757-4E78-94D4-FF2C4B9BE98B}" type="presParOf" srcId="{1159CF3D-08E7-4524-B8E5-609B87DEC493}" destId="{EE8BD711-9676-4F8D-9C8C-AD2BB9EA73E5}" srcOrd="0" destOrd="0" presId="urn:microsoft.com/office/officeart/2005/8/layout/process1"/>
    <dgm:cxn modelId="{C6915556-BD6D-465A-ACFC-479480A3D241}" type="presParOf" srcId="{07A4767D-D4F9-46A8-9E99-23C03C9628EF}" destId="{11434C1E-4E20-448A-89AB-BFE25FE2EA70}" srcOrd="4" destOrd="0" presId="urn:microsoft.com/office/officeart/2005/8/layout/process1"/>
    <dgm:cxn modelId="{CBF57C39-33D3-45FD-9368-1E8ABDCA3845}" type="presParOf" srcId="{07A4767D-D4F9-46A8-9E99-23C03C9628EF}" destId="{CCA942B4-179D-41E2-81C2-D0C828DA3088}" srcOrd="5" destOrd="0" presId="urn:microsoft.com/office/officeart/2005/8/layout/process1"/>
    <dgm:cxn modelId="{935BE98C-1240-433A-AEF8-4CA3E374BE69}" type="presParOf" srcId="{CCA942B4-179D-41E2-81C2-D0C828DA3088}" destId="{B10EE16E-23F4-41CC-82A6-6012271FCD17}" srcOrd="0" destOrd="0" presId="urn:microsoft.com/office/officeart/2005/8/layout/process1"/>
    <dgm:cxn modelId="{09A97202-B5B9-4AF6-92CC-E63904D68B9F}" type="presParOf" srcId="{07A4767D-D4F9-46A8-9E99-23C03C9628EF}" destId="{E0E68F98-C1D9-4695-9F23-5C0B7965A8BE}" srcOrd="6" destOrd="0" presId="urn:microsoft.com/office/officeart/2005/8/layout/process1"/>
    <dgm:cxn modelId="{F6BCCBD1-A3EF-4463-A1A1-F74630C1EE4D}" type="presParOf" srcId="{07A4767D-D4F9-46A8-9E99-23C03C9628EF}" destId="{AA4CEA38-CEB0-4E92-B1B9-27E65E67DC2E}" srcOrd="7" destOrd="0" presId="urn:microsoft.com/office/officeart/2005/8/layout/process1"/>
    <dgm:cxn modelId="{95D01600-D9D4-481E-B644-CC150D1398CD}" type="presParOf" srcId="{AA4CEA38-CEB0-4E92-B1B9-27E65E67DC2E}" destId="{A9FC31D8-521E-4731-B7F0-7E6D3A0451F5}" srcOrd="0" destOrd="0" presId="urn:microsoft.com/office/officeart/2005/8/layout/process1"/>
    <dgm:cxn modelId="{EB865261-54F8-4335-AB0D-882B684DBB2E}" type="presParOf" srcId="{07A4767D-D4F9-46A8-9E99-23C03C9628EF}" destId="{079648A4-3BA5-48D3-BB79-32E24056C91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974813-17E1-4038-B2A2-6891403AD7C8}" type="doc">
      <dgm:prSet loTypeId="urn:microsoft.com/office/officeart/2005/8/layout/hProcess10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E8ACD017-6DAB-4C13-ACEE-D07C47EBF494}">
      <dgm:prSet phldrT="[Text]"/>
      <dgm:spPr/>
      <dgm:t>
        <a:bodyPr/>
        <a:lstStyle/>
        <a:p>
          <a:r>
            <a:rPr lang="en-ZA" b="1"/>
            <a:t>Event Generation</a:t>
          </a:r>
          <a:endParaRPr lang="en-ZA" b="1" dirty="0"/>
        </a:p>
      </dgm:t>
    </dgm:pt>
    <dgm:pt modelId="{8C926B6E-B852-4ADA-9008-F48A438F57B5}" type="parTrans" cxnId="{C3BC1DBC-E050-433E-AE48-C0B7E4F0C701}">
      <dgm:prSet/>
      <dgm:spPr/>
      <dgm:t>
        <a:bodyPr/>
        <a:lstStyle/>
        <a:p>
          <a:endParaRPr lang="en-ZA"/>
        </a:p>
      </dgm:t>
    </dgm:pt>
    <dgm:pt modelId="{103A5CDB-DEF1-4E23-AA2A-6D397B4AAD4C}" type="sibTrans" cxnId="{C3BC1DBC-E050-433E-AE48-C0B7E4F0C701}">
      <dgm:prSet/>
      <dgm:spPr/>
      <dgm:t>
        <a:bodyPr/>
        <a:lstStyle/>
        <a:p>
          <a:endParaRPr lang="en-ZA"/>
        </a:p>
      </dgm:t>
    </dgm:pt>
    <dgm:pt modelId="{2368A5D2-0B20-466A-9AE0-D707A94D6168}">
      <dgm:prSet phldrT="[Text]"/>
      <dgm:spPr/>
      <dgm:t>
        <a:bodyPr/>
        <a:lstStyle/>
        <a:p>
          <a:r>
            <a:rPr lang="en-ZA" b="1"/>
            <a:t>Detector Simulation</a:t>
          </a:r>
          <a:endParaRPr lang="en-ZA" b="1" dirty="0"/>
        </a:p>
      </dgm:t>
    </dgm:pt>
    <dgm:pt modelId="{4533DC66-860B-48FA-B1D5-DC43EEE23017}" type="parTrans" cxnId="{05835B7F-FF77-490C-AA66-8137AE91C213}">
      <dgm:prSet/>
      <dgm:spPr/>
      <dgm:t>
        <a:bodyPr/>
        <a:lstStyle/>
        <a:p>
          <a:endParaRPr lang="en-ZA"/>
        </a:p>
      </dgm:t>
    </dgm:pt>
    <dgm:pt modelId="{0C0FF81D-B387-4D5E-8091-89D6608923AF}" type="sibTrans" cxnId="{05835B7F-FF77-490C-AA66-8137AE91C213}">
      <dgm:prSet/>
      <dgm:spPr/>
      <dgm:t>
        <a:bodyPr/>
        <a:lstStyle/>
        <a:p>
          <a:endParaRPr lang="en-ZA"/>
        </a:p>
      </dgm:t>
    </dgm:pt>
    <dgm:pt modelId="{FFD8E657-288F-4B36-922D-89911B925E7D}">
      <dgm:prSet phldrT="[Text]"/>
      <dgm:spPr/>
      <dgm:t>
        <a:bodyPr/>
        <a:lstStyle/>
        <a:p>
          <a:r>
            <a:rPr lang="en-ZA" b="1"/>
            <a:t>Digitization</a:t>
          </a:r>
          <a:endParaRPr lang="en-ZA" b="1" dirty="0"/>
        </a:p>
      </dgm:t>
    </dgm:pt>
    <dgm:pt modelId="{5F2135BE-9325-4F92-906A-3D300E486F00}" type="parTrans" cxnId="{DB118E76-DFDE-4D16-9EDD-C8925EA2656D}">
      <dgm:prSet/>
      <dgm:spPr/>
      <dgm:t>
        <a:bodyPr/>
        <a:lstStyle/>
        <a:p>
          <a:endParaRPr lang="en-ZA"/>
        </a:p>
      </dgm:t>
    </dgm:pt>
    <dgm:pt modelId="{27642ADE-3E90-4F39-AB17-37EF2A225A6E}" type="sibTrans" cxnId="{DB118E76-DFDE-4D16-9EDD-C8925EA2656D}">
      <dgm:prSet/>
      <dgm:spPr/>
      <dgm:t>
        <a:bodyPr/>
        <a:lstStyle/>
        <a:p>
          <a:endParaRPr lang="en-ZA"/>
        </a:p>
      </dgm:t>
    </dgm:pt>
    <dgm:pt modelId="{371D7D8F-A1A9-4AB9-8914-9E32B6A59BDE}">
      <dgm:prSet/>
      <dgm:spPr/>
      <dgm:t>
        <a:bodyPr/>
        <a:lstStyle/>
        <a:p>
          <a:r>
            <a:rPr lang="en-ZA" b="1"/>
            <a:t>Reconstruction</a:t>
          </a:r>
          <a:endParaRPr lang="en-ZA" b="1" dirty="0"/>
        </a:p>
      </dgm:t>
    </dgm:pt>
    <dgm:pt modelId="{6A6AA8BA-2E17-4643-8380-1C56EE5BC04D}" type="parTrans" cxnId="{F0410E13-0C30-4E6A-A8A3-DD706A123094}">
      <dgm:prSet/>
      <dgm:spPr/>
      <dgm:t>
        <a:bodyPr/>
        <a:lstStyle/>
        <a:p>
          <a:endParaRPr lang="en-ZA"/>
        </a:p>
      </dgm:t>
    </dgm:pt>
    <dgm:pt modelId="{969FFE78-4495-4460-9E47-4121A6A1D465}" type="sibTrans" cxnId="{F0410E13-0C30-4E6A-A8A3-DD706A123094}">
      <dgm:prSet/>
      <dgm:spPr/>
      <dgm:t>
        <a:bodyPr/>
        <a:lstStyle/>
        <a:p>
          <a:endParaRPr lang="en-ZA"/>
        </a:p>
      </dgm:t>
    </dgm:pt>
    <dgm:pt modelId="{D65256F1-BCC8-445A-9F52-BF54A11DD0E7}">
      <dgm:prSet/>
      <dgm:spPr/>
      <dgm:t>
        <a:bodyPr/>
        <a:lstStyle/>
        <a:p>
          <a:r>
            <a:rPr lang="en-ZA" b="1"/>
            <a:t>ROOTification</a:t>
          </a:r>
          <a:endParaRPr lang="en-ZA" b="1" dirty="0"/>
        </a:p>
      </dgm:t>
    </dgm:pt>
    <dgm:pt modelId="{2CC935DA-2B23-4ED7-8A54-9DE6DFC8F09B}" type="parTrans" cxnId="{B8AA455A-6EA3-4CEF-8177-2C2B605179A7}">
      <dgm:prSet/>
      <dgm:spPr/>
      <dgm:t>
        <a:bodyPr/>
        <a:lstStyle/>
        <a:p>
          <a:endParaRPr lang="en-ZA"/>
        </a:p>
      </dgm:t>
    </dgm:pt>
    <dgm:pt modelId="{53EB922F-673D-4CAB-9337-A898327AE34E}" type="sibTrans" cxnId="{B8AA455A-6EA3-4CEF-8177-2C2B605179A7}">
      <dgm:prSet/>
      <dgm:spPr/>
      <dgm:t>
        <a:bodyPr/>
        <a:lstStyle/>
        <a:p>
          <a:endParaRPr lang="en-ZA"/>
        </a:p>
      </dgm:t>
    </dgm:pt>
    <dgm:pt modelId="{83C8CEA2-7921-40AD-AAB6-523D581A695C}" type="pres">
      <dgm:prSet presAssocID="{32974813-17E1-4038-B2A2-6891403AD7C8}" presName="Name0" presStyleCnt="0">
        <dgm:presLayoutVars>
          <dgm:dir/>
          <dgm:resizeHandles val="exact"/>
        </dgm:presLayoutVars>
      </dgm:prSet>
      <dgm:spPr/>
    </dgm:pt>
    <dgm:pt modelId="{AD42AADF-A1DF-452B-B2C4-0F9AB464F63F}" type="pres">
      <dgm:prSet presAssocID="{E8ACD017-6DAB-4C13-ACEE-D07C47EBF494}" presName="composite" presStyleCnt="0"/>
      <dgm:spPr/>
    </dgm:pt>
    <dgm:pt modelId="{AC4660C9-5F84-4713-92CF-DA91BEC8DFB4}" type="pres">
      <dgm:prSet presAssocID="{E8ACD017-6DAB-4C13-ACEE-D07C47EBF494}" presName="imagSh" presStyleLbl="bgImgPlace1" presStyleIdx="0" presStyleCnt="5" custScaleX="183958" custScaleY="130771"/>
      <dgm:spPr>
        <a:blipFill>
          <a:blip xmlns:r="http://schemas.openxmlformats.org/officeDocument/2006/relationships" r:embed="rId1"/>
          <a:srcRect/>
          <a:stretch>
            <a:fillRect t="-15000" b="-15000"/>
          </a:stretch>
        </a:blipFill>
      </dgm:spPr>
    </dgm:pt>
    <dgm:pt modelId="{72FFD7CD-28DA-4DD2-842C-AD663979E817}" type="pres">
      <dgm:prSet presAssocID="{E8ACD017-6DAB-4C13-ACEE-D07C47EBF494}" presName="txNode" presStyleLbl="node1" presStyleIdx="0" presStyleCnt="5" custScaleX="82403" custScaleY="53423" custLinFactNeighborX="-2739" custLinFactNeighborY="-2739">
        <dgm:presLayoutVars>
          <dgm:bulletEnabled val="1"/>
        </dgm:presLayoutVars>
      </dgm:prSet>
      <dgm:spPr/>
    </dgm:pt>
    <dgm:pt modelId="{4918249E-938C-4F56-B96A-CEDFC9D5EC91}" type="pres">
      <dgm:prSet presAssocID="{103A5CDB-DEF1-4E23-AA2A-6D397B4AAD4C}" presName="sibTrans" presStyleLbl="sibTrans2D1" presStyleIdx="0" presStyleCnt="4"/>
      <dgm:spPr/>
    </dgm:pt>
    <dgm:pt modelId="{CED646F8-37B4-4244-B18E-CF2337E3CF0C}" type="pres">
      <dgm:prSet presAssocID="{103A5CDB-DEF1-4E23-AA2A-6D397B4AAD4C}" presName="connTx" presStyleLbl="sibTrans2D1" presStyleIdx="0" presStyleCnt="4"/>
      <dgm:spPr/>
    </dgm:pt>
    <dgm:pt modelId="{2D7FB44A-3694-42B0-954E-3D547B947350}" type="pres">
      <dgm:prSet presAssocID="{2368A5D2-0B20-466A-9AE0-D707A94D6168}" presName="composite" presStyleCnt="0"/>
      <dgm:spPr/>
    </dgm:pt>
    <dgm:pt modelId="{1386D218-8F7E-410D-84FB-9DD6CC27E38E}" type="pres">
      <dgm:prSet presAssocID="{2368A5D2-0B20-466A-9AE0-D707A94D6168}" presName="imagSh" presStyleLbl="bgImgPlace1" presStyleIdx="1" presStyleCnt="5" custScaleX="172411" custScaleY="132423" custLinFactNeighborY="-2152"/>
      <dgm:spPr>
        <a:blipFill>
          <a:blip xmlns:r="http://schemas.openxmlformats.org/officeDocument/2006/relationships" r:embed="rId2"/>
          <a:srcRect/>
          <a:stretch>
            <a:fillRect l="-18000" r="-18000"/>
          </a:stretch>
        </a:blipFill>
      </dgm:spPr>
    </dgm:pt>
    <dgm:pt modelId="{81B87440-2A16-4F9C-B7B7-DC90CC064F41}" type="pres">
      <dgm:prSet presAssocID="{2368A5D2-0B20-466A-9AE0-D707A94D6168}" presName="txNode" presStyleLbl="node1" presStyleIdx="1" presStyleCnt="5" custScaleX="85362" custScaleY="52504">
        <dgm:presLayoutVars>
          <dgm:bulletEnabled val="1"/>
        </dgm:presLayoutVars>
      </dgm:prSet>
      <dgm:spPr/>
    </dgm:pt>
    <dgm:pt modelId="{002BB328-62C6-417F-8A3A-15DBC1C16618}" type="pres">
      <dgm:prSet presAssocID="{0C0FF81D-B387-4D5E-8091-89D6608923AF}" presName="sibTrans" presStyleLbl="sibTrans2D1" presStyleIdx="1" presStyleCnt="4"/>
      <dgm:spPr/>
    </dgm:pt>
    <dgm:pt modelId="{159090B1-D59A-423A-91D3-A9A5E7E6096E}" type="pres">
      <dgm:prSet presAssocID="{0C0FF81D-B387-4D5E-8091-89D6608923AF}" presName="connTx" presStyleLbl="sibTrans2D1" presStyleIdx="1" presStyleCnt="4"/>
      <dgm:spPr/>
    </dgm:pt>
    <dgm:pt modelId="{2A56DB8E-4B5F-488F-A07C-FA8CCBEF3AB7}" type="pres">
      <dgm:prSet presAssocID="{FFD8E657-288F-4B36-922D-89911B925E7D}" presName="composite" presStyleCnt="0"/>
      <dgm:spPr/>
    </dgm:pt>
    <dgm:pt modelId="{16792C8D-5988-4527-B5D7-C23FB1C97FCB}" type="pres">
      <dgm:prSet presAssocID="{FFD8E657-288F-4B36-922D-89911B925E7D}" presName="imagSh" presStyleLbl="bgImgPlace1" presStyleIdx="2" presStyleCnt="5" custScaleX="164606" custScaleY="144703" custLinFactNeighborX="-1659" custLinFactNeighborY="972"/>
      <dgm:spPr>
        <a:blipFill>
          <a:blip xmlns:r="http://schemas.openxmlformats.org/officeDocument/2006/relationships" r:embed="rId3"/>
          <a:srcRect/>
          <a:stretch>
            <a:fillRect l="-19000" r="-19000"/>
          </a:stretch>
        </a:blipFill>
      </dgm:spPr>
    </dgm:pt>
    <dgm:pt modelId="{5B4736B3-0C15-4F7E-B783-74CBFA68403B}" type="pres">
      <dgm:prSet presAssocID="{FFD8E657-288F-4B36-922D-89911B925E7D}" presName="txNode" presStyleLbl="node1" presStyleIdx="2" presStyleCnt="5" custScaleX="95638" custScaleY="60969">
        <dgm:presLayoutVars>
          <dgm:bulletEnabled val="1"/>
        </dgm:presLayoutVars>
      </dgm:prSet>
      <dgm:spPr/>
    </dgm:pt>
    <dgm:pt modelId="{76EF4576-49E9-4A8C-8CB4-15E584983D9B}" type="pres">
      <dgm:prSet presAssocID="{27642ADE-3E90-4F39-AB17-37EF2A225A6E}" presName="sibTrans" presStyleLbl="sibTrans2D1" presStyleIdx="2" presStyleCnt="4"/>
      <dgm:spPr/>
    </dgm:pt>
    <dgm:pt modelId="{2B663639-56AC-4152-81A8-FB2840568E89}" type="pres">
      <dgm:prSet presAssocID="{27642ADE-3E90-4F39-AB17-37EF2A225A6E}" presName="connTx" presStyleLbl="sibTrans2D1" presStyleIdx="2" presStyleCnt="4"/>
      <dgm:spPr/>
    </dgm:pt>
    <dgm:pt modelId="{30CEFB25-3B00-4EE6-BB44-3CDDCD5C421F}" type="pres">
      <dgm:prSet presAssocID="{371D7D8F-A1A9-4AB9-8914-9E32B6A59BDE}" presName="composite" presStyleCnt="0"/>
      <dgm:spPr/>
    </dgm:pt>
    <dgm:pt modelId="{04666F55-3ACE-4EC3-A219-6A71CCB6FB5B}" type="pres">
      <dgm:prSet presAssocID="{371D7D8F-A1A9-4AB9-8914-9E32B6A59BDE}" presName="imagSh" presStyleLbl="bgImgPlace1" presStyleIdx="3" presStyleCnt="5" custScaleX="164079" custScaleY="121616"/>
      <dgm:spPr>
        <a:blipFill>
          <a:blip xmlns:r="http://schemas.openxmlformats.org/officeDocument/2006/relationships" r:embed="rId4"/>
          <a:srcRect/>
          <a:stretch>
            <a:fillRect l="-26000" r="-26000"/>
          </a:stretch>
        </a:blipFill>
      </dgm:spPr>
    </dgm:pt>
    <dgm:pt modelId="{F5ABE40D-CC90-400C-B9BF-91BE7665632E}" type="pres">
      <dgm:prSet presAssocID="{371D7D8F-A1A9-4AB9-8914-9E32B6A59BDE}" presName="txNode" presStyleLbl="node1" presStyleIdx="3" presStyleCnt="5" custScaleX="89441" custScaleY="56597">
        <dgm:presLayoutVars>
          <dgm:bulletEnabled val="1"/>
        </dgm:presLayoutVars>
      </dgm:prSet>
      <dgm:spPr/>
    </dgm:pt>
    <dgm:pt modelId="{4E4980FD-3C3E-4AE5-B3B8-A70F87F070C1}" type="pres">
      <dgm:prSet presAssocID="{969FFE78-4495-4460-9E47-4121A6A1D465}" presName="sibTrans" presStyleLbl="sibTrans2D1" presStyleIdx="3" presStyleCnt="4"/>
      <dgm:spPr/>
    </dgm:pt>
    <dgm:pt modelId="{7D146884-187C-462D-BBCE-6BC0ED177342}" type="pres">
      <dgm:prSet presAssocID="{969FFE78-4495-4460-9E47-4121A6A1D465}" presName="connTx" presStyleLbl="sibTrans2D1" presStyleIdx="3" presStyleCnt="4"/>
      <dgm:spPr/>
    </dgm:pt>
    <dgm:pt modelId="{4936A9F4-7485-430B-93D8-FF9B309DDEC7}" type="pres">
      <dgm:prSet presAssocID="{D65256F1-BCC8-445A-9F52-BF54A11DD0E7}" presName="composite" presStyleCnt="0"/>
      <dgm:spPr/>
    </dgm:pt>
    <dgm:pt modelId="{D431EE92-08EC-4911-8EEC-C7058A946D7A}" type="pres">
      <dgm:prSet presAssocID="{D65256F1-BCC8-445A-9F52-BF54A11DD0E7}" presName="imagSh" presStyleLbl="bgImgPlace1" presStyleIdx="4" presStyleCnt="5" custScaleX="177968" custScaleY="145694"/>
      <dgm:spPr>
        <a:blipFill>
          <a:blip xmlns:r="http://schemas.openxmlformats.org/officeDocument/2006/relationships" r:embed="rId5"/>
          <a:srcRect/>
          <a:stretch>
            <a:fillRect l="-2000" r="-2000"/>
          </a:stretch>
        </a:blipFill>
      </dgm:spPr>
    </dgm:pt>
    <dgm:pt modelId="{BECF9500-208A-49B5-8B30-6E599493488B}" type="pres">
      <dgm:prSet presAssocID="{D65256F1-BCC8-445A-9F52-BF54A11DD0E7}" presName="txNode" presStyleLbl="node1" presStyleIdx="4" presStyleCnt="5" custScaleX="75178" custScaleY="55610">
        <dgm:presLayoutVars>
          <dgm:bulletEnabled val="1"/>
        </dgm:presLayoutVars>
      </dgm:prSet>
      <dgm:spPr/>
    </dgm:pt>
  </dgm:ptLst>
  <dgm:cxnLst>
    <dgm:cxn modelId="{BBD2B002-1A3C-4CF7-B751-15DC92928BD6}" type="presOf" srcId="{D65256F1-BCC8-445A-9F52-BF54A11DD0E7}" destId="{BECF9500-208A-49B5-8B30-6E599493488B}" srcOrd="0" destOrd="0" presId="urn:microsoft.com/office/officeart/2005/8/layout/hProcess10"/>
    <dgm:cxn modelId="{FE430103-70AD-43E6-A032-9A4D3AEE30D7}" type="presOf" srcId="{371D7D8F-A1A9-4AB9-8914-9E32B6A59BDE}" destId="{F5ABE40D-CC90-400C-B9BF-91BE7665632E}" srcOrd="0" destOrd="0" presId="urn:microsoft.com/office/officeart/2005/8/layout/hProcess10"/>
    <dgm:cxn modelId="{0CAC490F-C26F-4F61-B5CA-F81FF35E341F}" type="presOf" srcId="{32974813-17E1-4038-B2A2-6891403AD7C8}" destId="{83C8CEA2-7921-40AD-AAB6-523D581A695C}" srcOrd="0" destOrd="0" presId="urn:microsoft.com/office/officeart/2005/8/layout/hProcess10"/>
    <dgm:cxn modelId="{CED29A10-ABD3-4625-9DF0-31B6A98E23D0}" type="presOf" srcId="{969FFE78-4495-4460-9E47-4121A6A1D465}" destId="{7D146884-187C-462D-BBCE-6BC0ED177342}" srcOrd="1" destOrd="0" presId="urn:microsoft.com/office/officeart/2005/8/layout/hProcess10"/>
    <dgm:cxn modelId="{F0410E13-0C30-4E6A-A8A3-DD706A123094}" srcId="{32974813-17E1-4038-B2A2-6891403AD7C8}" destId="{371D7D8F-A1A9-4AB9-8914-9E32B6A59BDE}" srcOrd="3" destOrd="0" parTransId="{6A6AA8BA-2E17-4643-8380-1C56EE5BC04D}" sibTransId="{969FFE78-4495-4460-9E47-4121A6A1D465}"/>
    <dgm:cxn modelId="{EDBA0914-ED1E-41C2-A532-6FF5FF72B66A}" type="presOf" srcId="{0C0FF81D-B387-4D5E-8091-89D6608923AF}" destId="{002BB328-62C6-417F-8A3A-15DBC1C16618}" srcOrd="0" destOrd="0" presId="urn:microsoft.com/office/officeart/2005/8/layout/hProcess10"/>
    <dgm:cxn modelId="{39390B17-B757-409D-BC57-66DF265C6E9F}" type="presOf" srcId="{27642ADE-3E90-4F39-AB17-37EF2A225A6E}" destId="{2B663639-56AC-4152-81A8-FB2840568E89}" srcOrd="1" destOrd="0" presId="urn:microsoft.com/office/officeart/2005/8/layout/hProcess10"/>
    <dgm:cxn modelId="{7AB58336-C4E9-47C0-811D-EA27999EAC09}" type="presOf" srcId="{FFD8E657-288F-4B36-922D-89911B925E7D}" destId="{5B4736B3-0C15-4F7E-B783-74CBFA68403B}" srcOrd="0" destOrd="0" presId="urn:microsoft.com/office/officeart/2005/8/layout/hProcess10"/>
    <dgm:cxn modelId="{EF447552-262C-4C62-8FEB-CAC6EA9427FD}" type="presOf" srcId="{103A5CDB-DEF1-4E23-AA2A-6D397B4AAD4C}" destId="{4918249E-938C-4F56-B96A-CEDFC9D5EC91}" srcOrd="0" destOrd="0" presId="urn:microsoft.com/office/officeart/2005/8/layout/hProcess10"/>
    <dgm:cxn modelId="{DB118E76-DFDE-4D16-9EDD-C8925EA2656D}" srcId="{32974813-17E1-4038-B2A2-6891403AD7C8}" destId="{FFD8E657-288F-4B36-922D-89911B925E7D}" srcOrd="2" destOrd="0" parTransId="{5F2135BE-9325-4F92-906A-3D300E486F00}" sibTransId="{27642ADE-3E90-4F39-AB17-37EF2A225A6E}"/>
    <dgm:cxn modelId="{B8AA455A-6EA3-4CEF-8177-2C2B605179A7}" srcId="{32974813-17E1-4038-B2A2-6891403AD7C8}" destId="{D65256F1-BCC8-445A-9F52-BF54A11DD0E7}" srcOrd="4" destOrd="0" parTransId="{2CC935DA-2B23-4ED7-8A54-9DE6DFC8F09B}" sibTransId="{53EB922F-673D-4CAB-9337-A898327AE34E}"/>
    <dgm:cxn modelId="{05835B7F-FF77-490C-AA66-8137AE91C213}" srcId="{32974813-17E1-4038-B2A2-6891403AD7C8}" destId="{2368A5D2-0B20-466A-9AE0-D707A94D6168}" srcOrd="1" destOrd="0" parTransId="{4533DC66-860B-48FA-B1D5-DC43EEE23017}" sibTransId="{0C0FF81D-B387-4D5E-8091-89D6608923AF}"/>
    <dgm:cxn modelId="{C3BC1DBC-E050-433E-AE48-C0B7E4F0C701}" srcId="{32974813-17E1-4038-B2A2-6891403AD7C8}" destId="{E8ACD017-6DAB-4C13-ACEE-D07C47EBF494}" srcOrd="0" destOrd="0" parTransId="{8C926B6E-B852-4ADA-9008-F48A438F57B5}" sibTransId="{103A5CDB-DEF1-4E23-AA2A-6D397B4AAD4C}"/>
    <dgm:cxn modelId="{5773A0C9-8AF8-497F-88C9-1CAF115DA877}" type="presOf" srcId="{0C0FF81D-B387-4D5E-8091-89D6608923AF}" destId="{159090B1-D59A-423A-91D3-A9A5E7E6096E}" srcOrd="1" destOrd="0" presId="urn:microsoft.com/office/officeart/2005/8/layout/hProcess10"/>
    <dgm:cxn modelId="{FA7BD3D0-8FEC-4487-B2B5-6775DD689580}" type="presOf" srcId="{27642ADE-3E90-4F39-AB17-37EF2A225A6E}" destId="{76EF4576-49E9-4A8C-8CB4-15E584983D9B}" srcOrd="0" destOrd="0" presId="urn:microsoft.com/office/officeart/2005/8/layout/hProcess10"/>
    <dgm:cxn modelId="{4DDFD6D2-0688-4F65-9A11-D92368B993AB}" type="presOf" srcId="{103A5CDB-DEF1-4E23-AA2A-6D397B4AAD4C}" destId="{CED646F8-37B4-4244-B18E-CF2337E3CF0C}" srcOrd="1" destOrd="0" presId="urn:microsoft.com/office/officeart/2005/8/layout/hProcess10"/>
    <dgm:cxn modelId="{28950CE2-6032-4B13-ACAC-04B0D7C7DC27}" type="presOf" srcId="{E8ACD017-6DAB-4C13-ACEE-D07C47EBF494}" destId="{72FFD7CD-28DA-4DD2-842C-AD663979E817}" srcOrd="0" destOrd="0" presId="urn:microsoft.com/office/officeart/2005/8/layout/hProcess10"/>
    <dgm:cxn modelId="{24DB39E4-8E0D-4A1F-BA09-E6DE25CE8F98}" type="presOf" srcId="{2368A5D2-0B20-466A-9AE0-D707A94D6168}" destId="{81B87440-2A16-4F9C-B7B7-DC90CC064F41}" srcOrd="0" destOrd="0" presId="urn:microsoft.com/office/officeart/2005/8/layout/hProcess10"/>
    <dgm:cxn modelId="{E1012CF4-00B5-4A71-8753-2F93492FBAC8}" type="presOf" srcId="{969FFE78-4495-4460-9E47-4121A6A1D465}" destId="{4E4980FD-3C3E-4AE5-B3B8-A70F87F070C1}" srcOrd="0" destOrd="0" presId="urn:microsoft.com/office/officeart/2005/8/layout/hProcess10"/>
    <dgm:cxn modelId="{45B5F1E3-DD48-4791-B389-B2EC6FD12526}" type="presParOf" srcId="{83C8CEA2-7921-40AD-AAB6-523D581A695C}" destId="{AD42AADF-A1DF-452B-B2C4-0F9AB464F63F}" srcOrd="0" destOrd="0" presId="urn:microsoft.com/office/officeart/2005/8/layout/hProcess10"/>
    <dgm:cxn modelId="{620AA532-D561-4997-A770-EEC79AFD73B6}" type="presParOf" srcId="{AD42AADF-A1DF-452B-B2C4-0F9AB464F63F}" destId="{AC4660C9-5F84-4713-92CF-DA91BEC8DFB4}" srcOrd="0" destOrd="0" presId="urn:microsoft.com/office/officeart/2005/8/layout/hProcess10"/>
    <dgm:cxn modelId="{CFE59DAA-AE1F-4E29-B5B0-F376A066E3E3}" type="presParOf" srcId="{AD42AADF-A1DF-452B-B2C4-0F9AB464F63F}" destId="{72FFD7CD-28DA-4DD2-842C-AD663979E817}" srcOrd="1" destOrd="0" presId="urn:microsoft.com/office/officeart/2005/8/layout/hProcess10"/>
    <dgm:cxn modelId="{FDC339C6-73EC-470A-9FB2-A9D40AAEE22D}" type="presParOf" srcId="{83C8CEA2-7921-40AD-AAB6-523D581A695C}" destId="{4918249E-938C-4F56-B96A-CEDFC9D5EC91}" srcOrd="1" destOrd="0" presId="urn:microsoft.com/office/officeart/2005/8/layout/hProcess10"/>
    <dgm:cxn modelId="{D1000320-24C1-4966-8623-FADF4B313825}" type="presParOf" srcId="{4918249E-938C-4F56-B96A-CEDFC9D5EC91}" destId="{CED646F8-37B4-4244-B18E-CF2337E3CF0C}" srcOrd="0" destOrd="0" presId="urn:microsoft.com/office/officeart/2005/8/layout/hProcess10"/>
    <dgm:cxn modelId="{60EA708F-FCD4-4B3A-8B20-C876DC19FFA7}" type="presParOf" srcId="{83C8CEA2-7921-40AD-AAB6-523D581A695C}" destId="{2D7FB44A-3694-42B0-954E-3D547B947350}" srcOrd="2" destOrd="0" presId="urn:microsoft.com/office/officeart/2005/8/layout/hProcess10"/>
    <dgm:cxn modelId="{678C7155-D220-4528-A1FE-CAA8C2397683}" type="presParOf" srcId="{2D7FB44A-3694-42B0-954E-3D547B947350}" destId="{1386D218-8F7E-410D-84FB-9DD6CC27E38E}" srcOrd="0" destOrd="0" presId="urn:microsoft.com/office/officeart/2005/8/layout/hProcess10"/>
    <dgm:cxn modelId="{EC2526A4-6957-4FDA-9E97-B930828D2FA9}" type="presParOf" srcId="{2D7FB44A-3694-42B0-954E-3D547B947350}" destId="{81B87440-2A16-4F9C-B7B7-DC90CC064F41}" srcOrd="1" destOrd="0" presId="urn:microsoft.com/office/officeart/2005/8/layout/hProcess10"/>
    <dgm:cxn modelId="{6B3A1C6D-649D-47B2-BB6F-2C0F21DCF291}" type="presParOf" srcId="{83C8CEA2-7921-40AD-AAB6-523D581A695C}" destId="{002BB328-62C6-417F-8A3A-15DBC1C16618}" srcOrd="3" destOrd="0" presId="urn:microsoft.com/office/officeart/2005/8/layout/hProcess10"/>
    <dgm:cxn modelId="{F0924F03-440D-4AB8-B44F-8CB6D895FFE2}" type="presParOf" srcId="{002BB328-62C6-417F-8A3A-15DBC1C16618}" destId="{159090B1-D59A-423A-91D3-A9A5E7E6096E}" srcOrd="0" destOrd="0" presId="urn:microsoft.com/office/officeart/2005/8/layout/hProcess10"/>
    <dgm:cxn modelId="{0977D6EA-FB35-476C-B24F-18A96CCC1EDC}" type="presParOf" srcId="{83C8CEA2-7921-40AD-AAB6-523D581A695C}" destId="{2A56DB8E-4B5F-488F-A07C-FA8CCBEF3AB7}" srcOrd="4" destOrd="0" presId="urn:microsoft.com/office/officeart/2005/8/layout/hProcess10"/>
    <dgm:cxn modelId="{37B8255A-AFE2-483E-BFA3-30D18A5CC15D}" type="presParOf" srcId="{2A56DB8E-4B5F-488F-A07C-FA8CCBEF3AB7}" destId="{16792C8D-5988-4527-B5D7-C23FB1C97FCB}" srcOrd="0" destOrd="0" presId="urn:microsoft.com/office/officeart/2005/8/layout/hProcess10"/>
    <dgm:cxn modelId="{729CE820-A098-4B70-B8A6-CBEA23E0753B}" type="presParOf" srcId="{2A56DB8E-4B5F-488F-A07C-FA8CCBEF3AB7}" destId="{5B4736B3-0C15-4F7E-B783-74CBFA68403B}" srcOrd="1" destOrd="0" presId="urn:microsoft.com/office/officeart/2005/8/layout/hProcess10"/>
    <dgm:cxn modelId="{B13B45BB-2ED9-44C9-B35C-607D2BD64E8F}" type="presParOf" srcId="{83C8CEA2-7921-40AD-AAB6-523D581A695C}" destId="{76EF4576-49E9-4A8C-8CB4-15E584983D9B}" srcOrd="5" destOrd="0" presId="urn:microsoft.com/office/officeart/2005/8/layout/hProcess10"/>
    <dgm:cxn modelId="{936A0BB1-AF14-479C-8016-15A62916E2D1}" type="presParOf" srcId="{76EF4576-49E9-4A8C-8CB4-15E584983D9B}" destId="{2B663639-56AC-4152-81A8-FB2840568E89}" srcOrd="0" destOrd="0" presId="urn:microsoft.com/office/officeart/2005/8/layout/hProcess10"/>
    <dgm:cxn modelId="{A7321F8D-7775-4E8C-A9B0-3A5BF8EFF026}" type="presParOf" srcId="{83C8CEA2-7921-40AD-AAB6-523D581A695C}" destId="{30CEFB25-3B00-4EE6-BB44-3CDDCD5C421F}" srcOrd="6" destOrd="0" presId="urn:microsoft.com/office/officeart/2005/8/layout/hProcess10"/>
    <dgm:cxn modelId="{AD420D2D-DBD2-4434-8F3F-6E03388D1B83}" type="presParOf" srcId="{30CEFB25-3B00-4EE6-BB44-3CDDCD5C421F}" destId="{04666F55-3ACE-4EC3-A219-6A71CCB6FB5B}" srcOrd="0" destOrd="0" presId="urn:microsoft.com/office/officeart/2005/8/layout/hProcess10"/>
    <dgm:cxn modelId="{297393ED-EAB5-42EA-AA79-D51E84A2C8E1}" type="presParOf" srcId="{30CEFB25-3B00-4EE6-BB44-3CDDCD5C421F}" destId="{F5ABE40D-CC90-400C-B9BF-91BE7665632E}" srcOrd="1" destOrd="0" presId="urn:microsoft.com/office/officeart/2005/8/layout/hProcess10"/>
    <dgm:cxn modelId="{DB9B390A-04A7-4E64-A41A-8CFF8357F76F}" type="presParOf" srcId="{83C8CEA2-7921-40AD-AAB6-523D581A695C}" destId="{4E4980FD-3C3E-4AE5-B3B8-A70F87F070C1}" srcOrd="7" destOrd="0" presId="urn:microsoft.com/office/officeart/2005/8/layout/hProcess10"/>
    <dgm:cxn modelId="{119650FE-89A7-4AAF-B42B-13FB7AEEE8B6}" type="presParOf" srcId="{4E4980FD-3C3E-4AE5-B3B8-A70F87F070C1}" destId="{7D146884-187C-462D-BBCE-6BC0ED177342}" srcOrd="0" destOrd="0" presId="urn:microsoft.com/office/officeart/2005/8/layout/hProcess10"/>
    <dgm:cxn modelId="{A5A65E65-32C4-418C-BD9A-8B36FBAABB7E}" type="presParOf" srcId="{83C8CEA2-7921-40AD-AAB6-523D581A695C}" destId="{4936A9F4-7485-430B-93D8-FF9B309DDEC7}" srcOrd="8" destOrd="0" presId="urn:microsoft.com/office/officeart/2005/8/layout/hProcess10"/>
    <dgm:cxn modelId="{F9F767E3-4120-4736-ADC2-1A63071807B3}" type="presParOf" srcId="{4936A9F4-7485-430B-93D8-FF9B309DDEC7}" destId="{D431EE92-08EC-4911-8EEC-C7058A946D7A}" srcOrd="0" destOrd="0" presId="urn:microsoft.com/office/officeart/2005/8/layout/hProcess10"/>
    <dgm:cxn modelId="{3851EA0B-C59D-412F-9FA1-567EE65E4508}" type="presParOf" srcId="{4936A9F4-7485-430B-93D8-FF9B309DDEC7}" destId="{BECF9500-208A-49B5-8B30-6E599493488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5B497B-A0DF-48A1-8545-92F7BDE70D2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6CE92EB7-ECDF-4D87-850B-BB24021E40FC}">
      <dgm:prSet phldrT="[Text]"/>
      <dgm:spPr/>
      <dgm:t>
        <a:bodyPr/>
        <a:lstStyle/>
        <a:p>
          <a:r>
            <a:rPr lang="en-ZA" b="1" dirty="0"/>
            <a:t>240k events requested</a:t>
          </a:r>
        </a:p>
      </dgm:t>
    </dgm:pt>
    <dgm:pt modelId="{6B7784AC-572C-4244-A69C-1393DBB0B0CE}" type="parTrans" cxnId="{879683CE-72CC-404E-8240-C1D203471121}">
      <dgm:prSet/>
      <dgm:spPr/>
      <dgm:t>
        <a:bodyPr/>
        <a:lstStyle/>
        <a:p>
          <a:endParaRPr lang="en-ZA"/>
        </a:p>
      </dgm:t>
    </dgm:pt>
    <dgm:pt modelId="{DC572FBF-EB90-4709-94C1-B8EE163587BD}" type="sibTrans" cxnId="{879683CE-72CC-404E-8240-C1D203471121}">
      <dgm:prSet/>
      <dgm:spPr/>
      <dgm:t>
        <a:bodyPr/>
        <a:lstStyle/>
        <a:p>
          <a:endParaRPr lang="en-ZA"/>
        </a:p>
      </dgm:t>
    </dgm:pt>
    <dgm:pt modelId="{B87EB5D9-3F73-4B36-8B0D-08AA6AC1ED6C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ZA" b="1" dirty="0"/>
            <a:t>Full Sim:</a:t>
          </a:r>
        </a:p>
        <a:p>
          <a:pPr>
            <a:buFont typeface="Arial" panose="020B0604020202020204" pitchFamily="34" charset="0"/>
            <a:buChar char="•"/>
          </a:pPr>
          <a:r>
            <a:rPr lang="en-ZA" b="1" dirty="0"/>
            <a:t>Low pile-up level = 20k</a:t>
          </a:r>
        </a:p>
        <a:p>
          <a:pPr>
            <a:buFont typeface="Arial" panose="020B0604020202020204" pitchFamily="34" charset="0"/>
            <a:buChar char="•"/>
          </a:pPr>
          <a:r>
            <a:rPr lang="en-ZA" b="1" dirty="0"/>
            <a:t>Medium pile-up level = 20k</a:t>
          </a:r>
        </a:p>
        <a:p>
          <a:pPr>
            <a:buFont typeface="Arial" panose="020B0604020202020204" pitchFamily="34" charset="0"/>
            <a:buChar char="•"/>
          </a:pPr>
          <a:r>
            <a:rPr lang="en-ZA" b="1" dirty="0"/>
            <a:t>High pile-up level = 80k</a:t>
          </a:r>
        </a:p>
      </dgm:t>
    </dgm:pt>
    <dgm:pt modelId="{81FAD501-A613-455C-BAFB-1CDD7319FE0F}" type="parTrans" cxnId="{014AD4F6-A1C3-47A0-9E48-B133F47DAC92}">
      <dgm:prSet/>
      <dgm:spPr/>
      <dgm:t>
        <a:bodyPr/>
        <a:lstStyle/>
        <a:p>
          <a:endParaRPr lang="en-ZA"/>
        </a:p>
      </dgm:t>
    </dgm:pt>
    <dgm:pt modelId="{DA7FE928-5D08-461C-9D67-DD340CA9417F}" type="sibTrans" cxnId="{014AD4F6-A1C3-47A0-9E48-B133F47DAC92}">
      <dgm:prSet/>
      <dgm:spPr/>
      <dgm:t>
        <a:bodyPr/>
        <a:lstStyle/>
        <a:p>
          <a:endParaRPr lang="en-ZA"/>
        </a:p>
      </dgm:t>
    </dgm:pt>
    <dgm:pt modelId="{B03135D7-1BA2-459B-A54E-8E35FFE64E1A}">
      <dgm:prSet phldrT="[Text]"/>
      <dgm:spPr/>
      <dgm:t>
        <a:bodyPr/>
        <a:lstStyle/>
        <a:p>
          <a:r>
            <a:rPr lang="en-ZA" b="1" dirty="0"/>
            <a:t>AF3:</a:t>
          </a:r>
        </a:p>
        <a:p>
          <a:pPr>
            <a:buFont typeface="Arial" panose="020B0604020202020204" pitchFamily="34" charset="0"/>
            <a:buChar char="•"/>
          </a:pPr>
          <a:r>
            <a:rPr lang="en-ZA" b="1" dirty="0"/>
            <a:t>Low pile-up level = 20k</a:t>
          </a:r>
        </a:p>
        <a:p>
          <a:pPr>
            <a:buFont typeface="Arial" panose="020B0604020202020204" pitchFamily="34" charset="0"/>
            <a:buChar char="•"/>
          </a:pPr>
          <a:r>
            <a:rPr lang="en-ZA" b="1" dirty="0"/>
            <a:t>Medium pile-up level = 20k</a:t>
          </a:r>
        </a:p>
        <a:p>
          <a:pPr>
            <a:buFont typeface="Arial" panose="020B0604020202020204" pitchFamily="34" charset="0"/>
            <a:buChar char="•"/>
          </a:pPr>
          <a:r>
            <a:rPr lang="en-ZA" b="1" dirty="0"/>
            <a:t>High pile-up level = 80k</a:t>
          </a:r>
        </a:p>
      </dgm:t>
    </dgm:pt>
    <dgm:pt modelId="{2DB56D0B-A327-488C-8531-B538C213F8F1}" type="parTrans" cxnId="{C77ED729-4794-41B5-8231-B5F8BBB83135}">
      <dgm:prSet/>
      <dgm:spPr/>
      <dgm:t>
        <a:bodyPr/>
        <a:lstStyle/>
        <a:p>
          <a:endParaRPr lang="en-ZA"/>
        </a:p>
      </dgm:t>
    </dgm:pt>
    <dgm:pt modelId="{A0A81A42-EC0D-4116-8591-4C88A6CCF50D}" type="sibTrans" cxnId="{C77ED729-4794-41B5-8231-B5F8BBB83135}">
      <dgm:prSet/>
      <dgm:spPr/>
      <dgm:t>
        <a:bodyPr/>
        <a:lstStyle/>
        <a:p>
          <a:endParaRPr lang="en-ZA"/>
        </a:p>
      </dgm:t>
    </dgm:pt>
    <dgm:pt modelId="{85B905ED-FC70-45B8-8C3C-D93ED0379E1A}" type="pres">
      <dgm:prSet presAssocID="{985B497B-A0DF-48A1-8545-92F7BDE70D2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7336BFC-5C20-4197-B71D-C3A46F43C844}" type="pres">
      <dgm:prSet presAssocID="{6CE92EB7-ECDF-4D87-850B-BB24021E40FC}" presName="hierRoot1" presStyleCnt="0">
        <dgm:presLayoutVars>
          <dgm:hierBranch val="init"/>
        </dgm:presLayoutVars>
      </dgm:prSet>
      <dgm:spPr/>
    </dgm:pt>
    <dgm:pt modelId="{612E4926-505F-4778-B847-AA38EB5B5F5F}" type="pres">
      <dgm:prSet presAssocID="{6CE92EB7-ECDF-4D87-850B-BB24021E40FC}" presName="rootComposite1" presStyleCnt="0"/>
      <dgm:spPr/>
    </dgm:pt>
    <dgm:pt modelId="{5BEB8A03-0C3A-4838-AA8C-8CDC7A280185}" type="pres">
      <dgm:prSet presAssocID="{6CE92EB7-ECDF-4D87-850B-BB24021E40FC}" presName="rootText1" presStyleLbl="node0" presStyleIdx="0" presStyleCnt="1" custLinFactNeighborY="769">
        <dgm:presLayoutVars>
          <dgm:chPref val="3"/>
        </dgm:presLayoutVars>
      </dgm:prSet>
      <dgm:spPr/>
    </dgm:pt>
    <dgm:pt modelId="{9B289AA8-F070-44C3-AF21-364F6A690862}" type="pres">
      <dgm:prSet presAssocID="{6CE92EB7-ECDF-4D87-850B-BB24021E40FC}" presName="rootConnector1" presStyleLbl="node1" presStyleIdx="0" presStyleCnt="0"/>
      <dgm:spPr/>
    </dgm:pt>
    <dgm:pt modelId="{B1C1C835-D97C-402E-B76E-77C61B4816C5}" type="pres">
      <dgm:prSet presAssocID="{6CE92EB7-ECDF-4D87-850B-BB24021E40FC}" presName="hierChild2" presStyleCnt="0"/>
      <dgm:spPr/>
    </dgm:pt>
    <dgm:pt modelId="{E7B435A8-D7B2-4F92-81CF-4D3A1A033D22}" type="pres">
      <dgm:prSet presAssocID="{81FAD501-A613-455C-BAFB-1CDD7319FE0F}" presName="Name37" presStyleLbl="parChTrans1D2" presStyleIdx="0" presStyleCnt="2"/>
      <dgm:spPr/>
    </dgm:pt>
    <dgm:pt modelId="{37AB0DCE-8936-4AB0-A7A3-A4E5FBD5C5A6}" type="pres">
      <dgm:prSet presAssocID="{B87EB5D9-3F73-4B36-8B0D-08AA6AC1ED6C}" presName="hierRoot2" presStyleCnt="0">
        <dgm:presLayoutVars>
          <dgm:hierBranch val="init"/>
        </dgm:presLayoutVars>
      </dgm:prSet>
      <dgm:spPr/>
    </dgm:pt>
    <dgm:pt modelId="{7AA56B30-ECE7-4BEF-AC65-9B91D9C994BB}" type="pres">
      <dgm:prSet presAssocID="{B87EB5D9-3F73-4B36-8B0D-08AA6AC1ED6C}" presName="rootComposite" presStyleCnt="0"/>
      <dgm:spPr/>
    </dgm:pt>
    <dgm:pt modelId="{DCF12F7E-F74D-4862-A662-6E1684D3C417}" type="pres">
      <dgm:prSet presAssocID="{B87EB5D9-3F73-4B36-8B0D-08AA6AC1ED6C}" presName="rootText" presStyleLbl="node2" presStyleIdx="0" presStyleCnt="2" custLinFactNeighborX="636" custLinFactNeighborY="101">
        <dgm:presLayoutVars>
          <dgm:chPref val="3"/>
        </dgm:presLayoutVars>
      </dgm:prSet>
      <dgm:spPr/>
    </dgm:pt>
    <dgm:pt modelId="{2138B3AA-9EAE-45FE-B753-B33DC4A03B94}" type="pres">
      <dgm:prSet presAssocID="{B87EB5D9-3F73-4B36-8B0D-08AA6AC1ED6C}" presName="rootConnector" presStyleLbl="node2" presStyleIdx="0" presStyleCnt="2"/>
      <dgm:spPr/>
    </dgm:pt>
    <dgm:pt modelId="{E620B1A1-3AA1-4E28-9521-6214EF0CFE3B}" type="pres">
      <dgm:prSet presAssocID="{B87EB5D9-3F73-4B36-8B0D-08AA6AC1ED6C}" presName="hierChild4" presStyleCnt="0"/>
      <dgm:spPr/>
    </dgm:pt>
    <dgm:pt modelId="{0054A890-326B-4328-A478-647775824C50}" type="pres">
      <dgm:prSet presAssocID="{B87EB5D9-3F73-4B36-8B0D-08AA6AC1ED6C}" presName="hierChild5" presStyleCnt="0"/>
      <dgm:spPr/>
    </dgm:pt>
    <dgm:pt modelId="{F51136E5-2C15-4796-82EC-D9FBEFE11273}" type="pres">
      <dgm:prSet presAssocID="{2DB56D0B-A327-488C-8531-B538C213F8F1}" presName="Name37" presStyleLbl="parChTrans1D2" presStyleIdx="1" presStyleCnt="2"/>
      <dgm:spPr/>
    </dgm:pt>
    <dgm:pt modelId="{CC67B5D7-E732-454F-9A1D-06F2DBB15464}" type="pres">
      <dgm:prSet presAssocID="{B03135D7-1BA2-459B-A54E-8E35FFE64E1A}" presName="hierRoot2" presStyleCnt="0">
        <dgm:presLayoutVars>
          <dgm:hierBranch val="init"/>
        </dgm:presLayoutVars>
      </dgm:prSet>
      <dgm:spPr/>
    </dgm:pt>
    <dgm:pt modelId="{44707A11-31E6-4433-8910-166210783A52}" type="pres">
      <dgm:prSet presAssocID="{B03135D7-1BA2-459B-A54E-8E35FFE64E1A}" presName="rootComposite" presStyleCnt="0"/>
      <dgm:spPr/>
    </dgm:pt>
    <dgm:pt modelId="{C34AC558-ED6B-4480-B8A8-2E75A8D06327}" type="pres">
      <dgm:prSet presAssocID="{B03135D7-1BA2-459B-A54E-8E35FFE64E1A}" presName="rootText" presStyleLbl="node2" presStyleIdx="1" presStyleCnt="2">
        <dgm:presLayoutVars>
          <dgm:chPref val="3"/>
        </dgm:presLayoutVars>
      </dgm:prSet>
      <dgm:spPr/>
    </dgm:pt>
    <dgm:pt modelId="{FD089008-DB6A-404C-B1B5-E333EE5C21F3}" type="pres">
      <dgm:prSet presAssocID="{B03135D7-1BA2-459B-A54E-8E35FFE64E1A}" presName="rootConnector" presStyleLbl="node2" presStyleIdx="1" presStyleCnt="2"/>
      <dgm:spPr/>
    </dgm:pt>
    <dgm:pt modelId="{33232733-E60E-424C-A6B7-7EA0F6DB7778}" type="pres">
      <dgm:prSet presAssocID="{B03135D7-1BA2-459B-A54E-8E35FFE64E1A}" presName="hierChild4" presStyleCnt="0"/>
      <dgm:spPr/>
    </dgm:pt>
    <dgm:pt modelId="{A154B0E4-D8D4-401C-9B2E-4D6A3A1960D2}" type="pres">
      <dgm:prSet presAssocID="{B03135D7-1BA2-459B-A54E-8E35FFE64E1A}" presName="hierChild5" presStyleCnt="0"/>
      <dgm:spPr/>
    </dgm:pt>
    <dgm:pt modelId="{694C1E6F-1B38-4923-9FB1-880261A24BBE}" type="pres">
      <dgm:prSet presAssocID="{6CE92EB7-ECDF-4D87-850B-BB24021E40FC}" presName="hierChild3" presStyleCnt="0"/>
      <dgm:spPr/>
    </dgm:pt>
  </dgm:ptLst>
  <dgm:cxnLst>
    <dgm:cxn modelId="{A5FF6E06-5186-44F5-9635-6067414F7252}" type="presOf" srcId="{B87EB5D9-3F73-4B36-8B0D-08AA6AC1ED6C}" destId="{DCF12F7E-F74D-4862-A662-6E1684D3C417}" srcOrd="0" destOrd="0" presId="urn:microsoft.com/office/officeart/2005/8/layout/orgChart1"/>
    <dgm:cxn modelId="{9548C908-E1B3-41A4-913C-E96EEAD11143}" type="presOf" srcId="{B03135D7-1BA2-459B-A54E-8E35FFE64E1A}" destId="{FD089008-DB6A-404C-B1B5-E333EE5C21F3}" srcOrd="1" destOrd="0" presId="urn:microsoft.com/office/officeart/2005/8/layout/orgChart1"/>
    <dgm:cxn modelId="{C77ED729-4794-41B5-8231-B5F8BBB83135}" srcId="{6CE92EB7-ECDF-4D87-850B-BB24021E40FC}" destId="{B03135D7-1BA2-459B-A54E-8E35FFE64E1A}" srcOrd="1" destOrd="0" parTransId="{2DB56D0B-A327-488C-8531-B538C213F8F1}" sibTransId="{A0A81A42-EC0D-4116-8591-4C88A6CCF50D}"/>
    <dgm:cxn modelId="{2AD6AE2D-9D67-45F4-A099-DC057E5C414F}" type="presOf" srcId="{B87EB5D9-3F73-4B36-8B0D-08AA6AC1ED6C}" destId="{2138B3AA-9EAE-45FE-B753-B33DC4A03B94}" srcOrd="1" destOrd="0" presId="urn:microsoft.com/office/officeart/2005/8/layout/orgChart1"/>
    <dgm:cxn modelId="{C18F1442-7C42-4B36-B972-77A0507E2AC6}" type="presOf" srcId="{6CE92EB7-ECDF-4D87-850B-BB24021E40FC}" destId="{9B289AA8-F070-44C3-AF21-364F6A690862}" srcOrd="1" destOrd="0" presId="urn:microsoft.com/office/officeart/2005/8/layout/orgChart1"/>
    <dgm:cxn modelId="{D35DA262-AE65-4362-BEA3-687B97391F62}" type="presOf" srcId="{B03135D7-1BA2-459B-A54E-8E35FFE64E1A}" destId="{C34AC558-ED6B-4480-B8A8-2E75A8D06327}" srcOrd="0" destOrd="0" presId="urn:microsoft.com/office/officeart/2005/8/layout/orgChart1"/>
    <dgm:cxn modelId="{6684A357-C646-441A-BDD0-C59F25377EDE}" type="presOf" srcId="{985B497B-A0DF-48A1-8545-92F7BDE70D21}" destId="{85B905ED-FC70-45B8-8C3C-D93ED0379E1A}" srcOrd="0" destOrd="0" presId="urn:microsoft.com/office/officeart/2005/8/layout/orgChart1"/>
    <dgm:cxn modelId="{ED38B9CD-6972-4D77-85E1-55A586EDA8D0}" type="presOf" srcId="{81FAD501-A613-455C-BAFB-1CDD7319FE0F}" destId="{E7B435A8-D7B2-4F92-81CF-4D3A1A033D22}" srcOrd="0" destOrd="0" presId="urn:microsoft.com/office/officeart/2005/8/layout/orgChart1"/>
    <dgm:cxn modelId="{879683CE-72CC-404E-8240-C1D203471121}" srcId="{985B497B-A0DF-48A1-8545-92F7BDE70D21}" destId="{6CE92EB7-ECDF-4D87-850B-BB24021E40FC}" srcOrd="0" destOrd="0" parTransId="{6B7784AC-572C-4244-A69C-1393DBB0B0CE}" sibTransId="{DC572FBF-EB90-4709-94C1-B8EE163587BD}"/>
    <dgm:cxn modelId="{A95BA4DC-1583-4082-9E47-66E5B5DD6C1A}" type="presOf" srcId="{2DB56D0B-A327-488C-8531-B538C213F8F1}" destId="{F51136E5-2C15-4796-82EC-D9FBEFE11273}" srcOrd="0" destOrd="0" presId="urn:microsoft.com/office/officeart/2005/8/layout/orgChart1"/>
    <dgm:cxn modelId="{014AD4F6-A1C3-47A0-9E48-B133F47DAC92}" srcId="{6CE92EB7-ECDF-4D87-850B-BB24021E40FC}" destId="{B87EB5D9-3F73-4B36-8B0D-08AA6AC1ED6C}" srcOrd="0" destOrd="0" parTransId="{81FAD501-A613-455C-BAFB-1CDD7319FE0F}" sibTransId="{DA7FE928-5D08-461C-9D67-DD340CA9417F}"/>
    <dgm:cxn modelId="{436022FD-329D-4CB1-868C-FE5A7BD82256}" type="presOf" srcId="{6CE92EB7-ECDF-4D87-850B-BB24021E40FC}" destId="{5BEB8A03-0C3A-4838-AA8C-8CDC7A280185}" srcOrd="0" destOrd="0" presId="urn:microsoft.com/office/officeart/2005/8/layout/orgChart1"/>
    <dgm:cxn modelId="{EF521D42-3631-4B54-BC68-658FDFEF4CEF}" type="presParOf" srcId="{85B905ED-FC70-45B8-8C3C-D93ED0379E1A}" destId="{B7336BFC-5C20-4197-B71D-C3A46F43C844}" srcOrd="0" destOrd="0" presId="urn:microsoft.com/office/officeart/2005/8/layout/orgChart1"/>
    <dgm:cxn modelId="{326EF1BD-5AD1-43EF-A2DF-0C0CD064E5A6}" type="presParOf" srcId="{B7336BFC-5C20-4197-B71D-C3A46F43C844}" destId="{612E4926-505F-4778-B847-AA38EB5B5F5F}" srcOrd="0" destOrd="0" presId="urn:microsoft.com/office/officeart/2005/8/layout/orgChart1"/>
    <dgm:cxn modelId="{050E49CE-2603-4E4B-A916-CCF1F94F0811}" type="presParOf" srcId="{612E4926-505F-4778-B847-AA38EB5B5F5F}" destId="{5BEB8A03-0C3A-4838-AA8C-8CDC7A280185}" srcOrd="0" destOrd="0" presId="urn:microsoft.com/office/officeart/2005/8/layout/orgChart1"/>
    <dgm:cxn modelId="{616D84CD-A62F-48BB-8E63-396FDCE327BD}" type="presParOf" srcId="{612E4926-505F-4778-B847-AA38EB5B5F5F}" destId="{9B289AA8-F070-44C3-AF21-364F6A690862}" srcOrd="1" destOrd="0" presId="urn:microsoft.com/office/officeart/2005/8/layout/orgChart1"/>
    <dgm:cxn modelId="{2BB3678D-6641-4E5C-B4FA-12CF5E86916D}" type="presParOf" srcId="{B7336BFC-5C20-4197-B71D-C3A46F43C844}" destId="{B1C1C835-D97C-402E-B76E-77C61B4816C5}" srcOrd="1" destOrd="0" presId="urn:microsoft.com/office/officeart/2005/8/layout/orgChart1"/>
    <dgm:cxn modelId="{A871E295-1D75-4768-8D20-79B467AF8E2B}" type="presParOf" srcId="{B1C1C835-D97C-402E-B76E-77C61B4816C5}" destId="{E7B435A8-D7B2-4F92-81CF-4D3A1A033D22}" srcOrd="0" destOrd="0" presId="urn:microsoft.com/office/officeart/2005/8/layout/orgChart1"/>
    <dgm:cxn modelId="{AFC3946C-E86F-4B42-8FA4-FE4577618BF5}" type="presParOf" srcId="{B1C1C835-D97C-402E-B76E-77C61B4816C5}" destId="{37AB0DCE-8936-4AB0-A7A3-A4E5FBD5C5A6}" srcOrd="1" destOrd="0" presId="urn:microsoft.com/office/officeart/2005/8/layout/orgChart1"/>
    <dgm:cxn modelId="{C363C57A-5B84-4327-A270-A58711A5015A}" type="presParOf" srcId="{37AB0DCE-8936-4AB0-A7A3-A4E5FBD5C5A6}" destId="{7AA56B30-ECE7-4BEF-AC65-9B91D9C994BB}" srcOrd="0" destOrd="0" presId="urn:microsoft.com/office/officeart/2005/8/layout/orgChart1"/>
    <dgm:cxn modelId="{04D00FFF-E6F4-417F-B9D8-22DCD287D9C2}" type="presParOf" srcId="{7AA56B30-ECE7-4BEF-AC65-9B91D9C994BB}" destId="{DCF12F7E-F74D-4862-A662-6E1684D3C417}" srcOrd="0" destOrd="0" presId="urn:microsoft.com/office/officeart/2005/8/layout/orgChart1"/>
    <dgm:cxn modelId="{6C406957-F2C7-4BE7-86E0-02694E5C58C9}" type="presParOf" srcId="{7AA56B30-ECE7-4BEF-AC65-9B91D9C994BB}" destId="{2138B3AA-9EAE-45FE-B753-B33DC4A03B94}" srcOrd="1" destOrd="0" presId="urn:microsoft.com/office/officeart/2005/8/layout/orgChart1"/>
    <dgm:cxn modelId="{CE2A76B0-6956-4BBA-B8A9-82FD06F2CF1E}" type="presParOf" srcId="{37AB0DCE-8936-4AB0-A7A3-A4E5FBD5C5A6}" destId="{E620B1A1-3AA1-4E28-9521-6214EF0CFE3B}" srcOrd="1" destOrd="0" presId="urn:microsoft.com/office/officeart/2005/8/layout/orgChart1"/>
    <dgm:cxn modelId="{8993925E-B24C-44D8-9626-7931A737549E}" type="presParOf" srcId="{37AB0DCE-8936-4AB0-A7A3-A4E5FBD5C5A6}" destId="{0054A890-326B-4328-A478-647775824C50}" srcOrd="2" destOrd="0" presId="urn:microsoft.com/office/officeart/2005/8/layout/orgChart1"/>
    <dgm:cxn modelId="{470C0DBA-65F3-45F9-8FA8-F62492C0A9E0}" type="presParOf" srcId="{B1C1C835-D97C-402E-B76E-77C61B4816C5}" destId="{F51136E5-2C15-4796-82EC-D9FBEFE11273}" srcOrd="2" destOrd="0" presId="urn:microsoft.com/office/officeart/2005/8/layout/orgChart1"/>
    <dgm:cxn modelId="{E07070A0-6E01-4681-A0A3-E004B9F409BF}" type="presParOf" srcId="{B1C1C835-D97C-402E-B76E-77C61B4816C5}" destId="{CC67B5D7-E732-454F-9A1D-06F2DBB15464}" srcOrd="3" destOrd="0" presId="urn:microsoft.com/office/officeart/2005/8/layout/orgChart1"/>
    <dgm:cxn modelId="{87DB54E6-67AE-48DF-B937-342E0A343BFB}" type="presParOf" srcId="{CC67B5D7-E732-454F-9A1D-06F2DBB15464}" destId="{44707A11-31E6-4433-8910-166210783A52}" srcOrd="0" destOrd="0" presId="urn:microsoft.com/office/officeart/2005/8/layout/orgChart1"/>
    <dgm:cxn modelId="{2B1E6C4E-6416-4E3E-BB18-5DE68DBA70DD}" type="presParOf" srcId="{44707A11-31E6-4433-8910-166210783A52}" destId="{C34AC558-ED6B-4480-B8A8-2E75A8D06327}" srcOrd="0" destOrd="0" presId="urn:microsoft.com/office/officeart/2005/8/layout/orgChart1"/>
    <dgm:cxn modelId="{BC3090AA-F692-4777-A347-E6BB0B76A3B5}" type="presParOf" srcId="{44707A11-31E6-4433-8910-166210783A52}" destId="{FD089008-DB6A-404C-B1B5-E333EE5C21F3}" srcOrd="1" destOrd="0" presId="urn:microsoft.com/office/officeart/2005/8/layout/orgChart1"/>
    <dgm:cxn modelId="{4162E112-FF63-4B5C-B497-33E6A4654D43}" type="presParOf" srcId="{CC67B5D7-E732-454F-9A1D-06F2DBB15464}" destId="{33232733-E60E-424C-A6B7-7EA0F6DB7778}" srcOrd="1" destOrd="0" presId="urn:microsoft.com/office/officeart/2005/8/layout/orgChart1"/>
    <dgm:cxn modelId="{8E43D0BF-7991-4459-A007-DF29DADCB053}" type="presParOf" srcId="{CC67B5D7-E732-454F-9A1D-06F2DBB15464}" destId="{A154B0E4-D8D4-401C-9B2E-4D6A3A1960D2}" srcOrd="2" destOrd="0" presId="urn:microsoft.com/office/officeart/2005/8/layout/orgChart1"/>
    <dgm:cxn modelId="{577A4D24-5E93-4947-908D-4127743C2070}" type="presParOf" srcId="{B7336BFC-5C20-4197-B71D-C3A46F43C844}" destId="{694C1E6F-1B38-4923-9FB1-880261A24B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8B003-BF4E-4CB7-A129-826DE2E6B1AB}">
      <dsp:nvSpPr>
        <dsp:cNvPr id="0" name=""/>
        <dsp:cNvSpPr/>
      </dsp:nvSpPr>
      <dsp:spPr>
        <a:xfrm>
          <a:off x="2133600" y="0"/>
          <a:ext cx="1828800" cy="1016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 dirty="0"/>
            <a:t>Model-independent search</a:t>
          </a:r>
        </a:p>
      </dsp:txBody>
      <dsp:txXfrm>
        <a:off x="2163358" y="29758"/>
        <a:ext cx="1769284" cy="956484"/>
      </dsp:txXfrm>
    </dsp:sp>
    <dsp:sp modelId="{BA66BD0B-248B-4D1F-B844-75E0E58FA225}">
      <dsp:nvSpPr>
        <dsp:cNvPr id="0" name=""/>
        <dsp:cNvSpPr/>
      </dsp:nvSpPr>
      <dsp:spPr>
        <a:xfrm rot="5400000">
          <a:off x="2857500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/>
        </a:p>
      </dsp:txBody>
      <dsp:txXfrm rot="-5400000">
        <a:off x="2910840" y="1079499"/>
        <a:ext cx="274320" cy="266699"/>
      </dsp:txXfrm>
    </dsp:sp>
    <dsp:sp modelId="{F133D993-966E-4D01-970C-E2CD11C01D42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 dirty="0"/>
            <a:t>Reconstruct </a:t>
          </a:r>
          <a14:m xmlns:a14="http://schemas.microsoft.com/office/drawing/2010/main">
            <m:oMath xmlns:m="http://schemas.openxmlformats.org/officeDocument/2006/math">
              <m:r>
                <a:rPr lang="en-ZA" sz="1900" b="0" i="1" kern="1200" smtClean="0">
                  <a:latin typeface="Cambria Math" panose="02040503050406030204" pitchFamily="18" charset="0"/>
                </a:rPr>
                <m:t>𝛾𝛾</m:t>
              </m:r>
              <m:r>
                <a:rPr lang="en-ZA" sz="1900" b="0" i="1" kern="1200" smtClean="0">
                  <a:latin typeface="Cambria Math" panose="02040503050406030204" pitchFamily="18" charset="0"/>
                </a:rPr>
                <m:t>+</m:t>
              </m:r>
              <m:r>
                <a:rPr lang="en-ZA" sz="1900" b="0" i="1" kern="1200" smtClean="0">
                  <a:latin typeface="Cambria Math" panose="02040503050406030204" pitchFamily="18" charset="0"/>
                </a:rPr>
                <m:t>𝑋</m:t>
              </m:r>
            </m:oMath>
          </a14:m>
          <a:r>
            <a:rPr lang="en-ZA" sz="1900" kern="1200" dirty="0"/>
            <a:t> final states</a:t>
          </a:r>
        </a:p>
      </dsp:txBody>
      <dsp:txXfrm>
        <a:off x="2163358" y="1553757"/>
        <a:ext cx="1769284" cy="956484"/>
      </dsp:txXfrm>
    </dsp:sp>
    <dsp:sp modelId="{AF28BADE-DDE6-4CF0-B3F3-F3B9A5DF062A}">
      <dsp:nvSpPr>
        <dsp:cNvPr id="0" name=""/>
        <dsp:cNvSpPr/>
      </dsp:nvSpPr>
      <dsp:spPr>
        <a:xfrm rot="5400000">
          <a:off x="2857500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/>
        </a:p>
      </dsp:txBody>
      <dsp:txXfrm rot="-5400000">
        <a:off x="2910840" y="2603499"/>
        <a:ext cx="274320" cy="266700"/>
      </dsp:txXfrm>
    </dsp:sp>
    <dsp:sp modelId="{FEBE2049-2D8C-439D-9758-EAEF8C764BAA}">
      <dsp:nvSpPr>
        <dsp:cNvPr id="0" name=""/>
        <dsp:cNvSpPr/>
      </dsp:nvSpPr>
      <dsp:spPr>
        <a:xfrm>
          <a:off x="2133600" y="3047999"/>
          <a:ext cx="1828800" cy="101600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 dirty="0"/>
            <a:t>Look for excesses over background</a:t>
          </a:r>
        </a:p>
      </dsp:txBody>
      <dsp:txXfrm>
        <a:off x="2163358" y="3077757"/>
        <a:ext cx="1769284" cy="956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F10AA-AC2E-468C-A512-F1B5BB09AF29}">
      <dsp:nvSpPr>
        <dsp:cNvPr id="0" name=""/>
        <dsp:cNvSpPr/>
      </dsp:nvSpPr>
      <dsp:spPr>
        <a:xfrm>
          <a:off x="3720" y="337921"/>
          <a:ext cx="1153417" cy="854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Validation Complete</a:t>
          </a:r>
          <a:endParaRPr lang="en-ZA" sz="1600" kern="1200" dirty="0"/>
        </a:p>
      </dsp:txBody>
      <dsp:txXfrm>
        <a:off x="28740" y="362941"/>
        <a:ext cx="1103377" cy="804210"/>
      </dsp:txXfrm>
    </dsp:sp>
    <dsp:sp modelId="{EAD21CDE-EE20-4FFA-86B5-0D437DDCB45E}">
      <dsp:nvSpPr>
        <dsp:cNvPr id="0" name=""/>
        <dsp:cNvSpPr/>
      </dsp:nvSpPr>
      <dsp:spPr>
        <a:xfrm>
          <a:off x="1272480" y="622022"/>
          <a:ext cx="244524" cy="2860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200" kern="1200"/>
        </a:p>
      </dsp:txBody>
      <dsp:txXfrm>
        <a:off x="1272480" y="679231"/>
        <a:ext cx="171167" cy="171629"/>
      </dsp:txXfrm>
    </dsp:sp>
    <dsp:sp modelId="{9518A196-9860-4182-BAFE-1A749141263F}">
      <dsp:nvSpPr>
        <dsp:cNvPr id="0" name=""/>
        <dsp:cNvSpPr/>
      </dsp:nvSpPr>
      <dsp:spPr>
        <a:xfrm>
          <a:off x="1618505" y="337921"/>
          <a:ext cx="1153417" cy="854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JIRA Ticket submission</a:t>
          </a:r>
        </a:p>
      </dsp:txBody>
      <dsp:txXfrm>
        <a:off x="1643525" y="362941"/>
        <a:ext cx="1103377" cy="804210"/>
      </dsp:txXfrm>
    </dsp:sp>
    <dsp:sp modelId="{1159CF3D-08E7-4524-B8E5-609B87DEC493}">
      <dsp:nvSpPr>
        <dsp:cNvPr id="0" name=""/>
        <dsp:cNvSpPr/>
      </dsp:nvSpPr>
      <dsp:spPr>
        <a:xfrm>
          <a:off x="2887265" y="622022"/>
          <a:ext cx="244524" cy="2860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200" kern="1200"/>
        </a:p>
      </dsp:txBody>
      <dsp:txXfrm>
        <a:off x="2887265" y="679231"/>
        <a:ext cx="171167" cy="171629"/>
      </dsp:txXfrm>
    </dsp:sp>
    <dsp:sp modelId="{11434C1E-4E20-448A-89AB-BFE25FE2EA70}">
      <dsp:nvSpPr>
        <dsp:cNvPr id="0" name=""/>
        <dsp:cNvSpPr/>
      </dsp:nvSpPr>
      <dsp:spPr>
        <a:xfrm>
          <a:off x="3233291" y="337921"/>
          <a:ext cx="1153417" cy="854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Review and Comments</a:t>
          </a:r>
          <a:endParaRPr lang="en-ZA" sz="1600" kern="1200" dirty="0"/>
        </a:p>
      </dsp:txBody>
      <dsp:txXfrm>
        <a:off x="3258311" y="362941"/>
        <a:ext cx="1103377" cy="804210"/>
      </dsp:txXfrm>
    </dsp:sp>
    <dsp:sp modelId="{CCA942B4-179D-41E2-81C2-D0C828DA3088}">
      <dsp:nvSpPr>
        <dsp:cNvPr id="0" name=""/>
        <dsp:cNvSpPr/>
      </dsp:nvSpPr>
      <dsp:spPr>
        <a:xfrm>
          <a:off x="4502050" y="622022"/>
          <a:ext cx="244524" cy="2860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200" kern="1200"/>
        </a:p>
      </dsp:txBody>
      <dsp:txXfrm>
        <a:off x="4502050" y="679231"/>
        <a:ext cx="171167" cy="171629"/>
      </dsp:txXfrm>
    </dsp:sp>
    <dsp:sp modelId="{E0E68F98-C1D9-4695-9F23-5C0B7965A8BE}">
      <dsp:nvSpPr>
        <dsp:cNvPr id="0" name=""/>
        <dsp:cNvSpPr/>
      </dsp:nvSpPr>
      <dsp:spPr>
        <a:xfrm>
          <a:off x="4848076" y="337921"/>
          <a:ext cx="1153417" cy="854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Approval and Production</a:t>
          </a:r>
          <a:endParaRPr lang="en-ZA" sz="1600" kern="1200" dirty="0"/>
        </a:p>
      </dsp:txBody>
      <dsp:txXfrm>
        <a:off x="4873096" y="362941"/>
        <a:ext cx="1103377" cy="804210"/>
      </dsp:txXfrm>
    </dsp:sp>
    <dsp:sp modelId="{AA4CEA38-CEB0-4E92-B1B9-27E65E67DC2E}">
      <dsp:nvSpPr>
        <dsp:cNvPr id="0" name=""/>
        <dsp:cNvSpPr/>
      </dsp:nvSpPr>
      <dsp:spPr>
        <a:xfrm>
          <a:off x="6116835" y="622022"/>
          <a:ext cx="244524" cy="2860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200" kern="1200"/>
        </a:p>
      </dsp:txBody>
      <dsp:txXfrm>
        <a:off x="6116835" y="679231"/>
        <a:ext cx="171167" cy="171629"/>
      </dsp:txXfrm>
    </dsp:sp>
    <dsp:sp modelId="{079648A4-3BA5-48D3-BB79-32E24056C911}">
      <dsp:nvSpPr>
        <dsp:cNvPr id="0" name=""/>
        <dsp:cNvSpPr/>
      </dsp:nvSpPr>
      <dsp:spPr>
        <a:xfrm>
          <a:off x="6462861" y="337921"/>
          <a:ext cx="1153417" cy="854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Dataset appears on GRID</a:t>
          </a:r>
          <a:endParaRPr lang="en-ZA" sz="1600" kern="1200" dirty="0"/>
        </a:p>
      </dsp:txBody>
      <dsp:txXfrm>
        <a:off x="6487881" y="362941"/>
        <a:ext cx="1103377" cy="804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660C9-5F84-4713-92CF-DA91BEC8DFB4}">
      <dsp:nvSpPr>
        <dsp:cNvPr id="0" name=""/>
        <dsp:cNvSpPr/>
      </dsp:nvSpPr>
      <dsp:spPr>
        <a:xfrm>
          <a:off x="2976" y="651309"/>
          <a:ext cx="1493027" cy="10613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15000" b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FFD7CD-28DA-4DD2-842C-AD663979E817}">
      <dsp:nvSpPr>
        <dsp:cNvPr id="0" name=""/>
        <dsp:cNvSpPr/>
      </dsp:nvSpPr>
      <dsp:spPr>
        <a:xfrm>
          <a:off x="524986" y="1429930"/>
          <a:ext cx="668793" cy="433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700" b="1" kern="1200"/>
            <a:t>Event Generation</a:t>
          </a:r>
          <a:endParaRPr lang="en-ZA" sz="700" b="1" kern="1200" dirty="0"/>
        </a:p>
      </dsp:txBody>
      <dsp:txXfrm>
        <a:off x="537685" y="1442629"/>
        <a:ext cx="643395" cy="408190"/>
      </dsp:txXfrm>
    </dsp:sp>
    <dsp:sp modelId="{4918249E-938C-4F56-B96A-CEDFC9D5EC91}">
      <dsp:nvSpPr>
        <dsp:cNvPr id="0" name=""/>
        <dsp:cNvSpPr/>
      </dsp:nvSpPr>
      <dsp:spPr>
        <a:xfrm rot="21576084">
          <a:off x="1606094" y="1078134"/>
          <a:ext cx="110094" cy="1950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1606094" y="1117253"/>
        <a:ext cx="77066" cy="117011"/>
      </dsp:txXfrm>
    </dsp:sp>
    <dsp:sp modelId="{1386D218-8F7E-410D-84FB-9DD6CC27E38E}">
      <dsp:nvSpPr>
        <dsp:cNvPr id="0" name=""/>
        <dsp:cNvSpPr/>
      </dsp:nvSpPr>
      <dsp:spPr>
        <a:xfrm>
          <a:off x="1810551" y="632355"/>
          <a:ext cx="1399310" cy="10747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18000" r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B87440-2A16-4F9C-B7B7-DC90CC064F41}">
      <dsp:nvSpPr>
        <dsp:cNvPr id="0" name=""/>
        <dsp:cNvSpPr/>
      </dsp:nvSpPr>
      <dsp:spPr>
        <a:xfrm>
          <a:off x="2295925" y="1461106"/>
          <a:ext cx="692809" cy="426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700" b="1" kern="1200"/>
            <a:t>Detector Simulation</a:t>
          </a:r>
          <a:endParaRPr lang="en-ZA" sz="700" b="1" kern="1200" dirty="0"/>
        </a:p>
      </dsp:txBody>
      <dsp:txXfrm>
        <a:off x="2308406" y="1473587"/>
        <a:ext cx="667847" cy="401167"/>
      </dsp:txXfrm>
    </dsp:sp>
    <dsp:sp modelId="{002BB328-62C6-417F-8A3A-15DBC1C16618}">
      <dsp:nvSpPr>
        <dsp:cNvPr id="0" name=""/>
        <dsp:cNvSpPr/>
      </dsp:nvSpPr>
      <dsp:spPr>
        <a:xfrm rot="68172">
          <a:off x="3315231" y="1089238"/>
          <a:ext cx="105399" cy="1950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3315234" y="1127929"/>
        <a:ext cx="73779" cy="117011"/>
      </dsp:txXfrm>
    </dsp:sp>
    <dsp:sp modelId="{16792C8D-5988-4527-B5D7-C23FB1C97FCB}">
      <dsp:nvSpPr>
        <dsp:cNvPr id="0" name=""/>
        <dsp:cNvSpPr/>
      </dsp:nvSpPr>
      <dsp:spPr>
        <a:xfrm>
          <a:off x="3510945" y="615618"/>
          <a:ext cx="1335964" cy="11744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l="-19000" r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4736B3-0C15-4F7E-B783-74CBFA68403B}">
      <dsp:nvSpPr>
        <dsp:cNvPr id="0" name=""/>
        <dsp:cNvSpPr/>
      </dsp:nvSpPr>
      <dsp:spPr>
        <a:xfrm>
          <a:off x="3936409" y="1434495"/>
          <a:ext cx="776210" cy="494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700" b="1" kern="1200"/>
            <a:t>Digitization</a:t>
          </a:r>
          <a:endParaRPr lang="en-ZA" sz="700" b="1" kern="1200" dirty="0"/>
        </a:p>
      </dsp:txBody>
      <dsp:txXfrm>
        <a:off x="3950902" y="1448988"/>
        <a:ext cx="747224" cy="465846"/>
      </dsp:txXfrm>
    </dsp:sp>
    <dsp:sp modelId="{76EF4576-49E9-4A8C-8CB4-15E584983D9B}">
      <dsp:nvSpPr>
        <dsp:cNvPr id="0" name=""/>
        <dsp:cNvSpPr/>
      </dsp:nvSpPr>
      <dsp:spPr>
        <a:xfrm rot="21505152">
          <a:off x="4961692" y="1082136"/>
          <a:ext cx="114847" cy="1950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4961699" y="1121615"/>
        <a:ext cx="80393" cy="117011"/>
      </dsp:txXfrm>
    </dsp:sp>
    <dsp:sp modelId="{04666F55-3ACE-4EC3-A219-6A71CCB6FB5B}">
      <dsp:nvSpPr>
        <dsp:cNvPr id="0" name=""/>
        <dsp:cNvSpPr/>
      </dsp:nvSpPr>
      <dsp:spPr>
        <a:xfrm>
          <a:off x="5174921" y="663444"/>
          <a:ext cx="1331687" cy="9870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/>
          <a:stretch>
            <a:fillRect l="-26000" r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ABE40D-CC90-400C-B9BF-91BE7665632E}">
      <dsp:nvSpPr>
        <dsp:cNvPr id="0" name=""/>
        <dsp:cNvSpPr/>
      </dsp:nvSpPr>
      <dsp:spPr>
        <a:xfrm>
          <a:off x="5609930" y="1414264"/>
          <a:ext cx="725915" cy="459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700" b="1" kern="1200"/>
            <a:t>Reconstruction</a:t>
          </a:r>
          <a:endParaRPr lang="en-ZA" sz="700" b="1" kern="1200" dirty="0"/>
        </a:p>
      </dsp:txBody>
      <dsp:txXfrm>
        <a:off x="5623384" y="1427718"/>
        <a:ext cx="699007" cy="432440"/>
      </dsp:txXfrm>
    </dsp:sp>
    <dsp:sp modelId="{4E4980FD-3C3E-4AE5-B3B8-A70F87F070C1}">
      <dsp:nvSpPr>
        <dsp:cNvPr id="0" name=""/>
        <dsp:cNvSpPr/>
      </dsp:nvSpPr>
      <dsp:spPr>
        <a:xfrm rot="102657">
          <a:off x="6616675" y="1084282"/>
          <a:ext cx="110140" cy="1950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6616682" y="1122793"/>
        <a:ext cx="77098" cy="117011"/>
      </dsp:txXfrm>
    </dsp:sp>
    <dsp:sp modelId="{D431EE92-08EC-4911-8EEC-C7058A946D7A}">
      <dsp:nvSpPr>
        <dsp:cNvPr id="0" name=""/>
        <dsp:cNvSpPr/>
      </dsp:nvSpPr>
      <dsp:spPr>
        <a:xfrm>
          <a:off x="6821156" y="616592"/>
          <a:ext cx="1444412" cy="11824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/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CF9500-208A-49B5-8B30-6E599493488B}">
      <dsp:nvSpPr>
        <dsp:cNvPr id="0" name=""/>
        <dsp:cNvSpPr/>
      </dsp:nvSpPr>
      <dsp:spPr>
        <a:xfrm>
          <a:off x="7370408" y="1469127"/>
          <a:ext cx="610154" cy="4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700" b="1" kern="1200"/>
            <a:t>ROOTification</a:t>
          </a:r>
          <a:endParaRPr lang="en-ZA" sz="700" b="1" kern="1200" dirty="0"/>
        </a:p>
      </dsp:txBody>
      <dsp:txXfrm>
        <a:off x="7383627" y="1482346"/>
        <a:ext cx="583716" cy="424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136E5-2C15-4796-82EC-D9FBEFE11273}">
      <dsp:nvSpPr>
        <dsp:cNvPr id="0" name=""/>
        <dsp:cNvSpPr/>
      </dsp:nvSpPr>
      <dsp:spPr>
        <a:xfrm>
          <a:off x="2400300" y="809737"/>
          <a:ext cx="971430" cy="331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21"/>
              </a:lnTo>
              <a:lnTo>
                <a:pt x="971430" y="162421"/>
              </a:lnTo>
              <a:lnTo>
                <a:pt x="971430" y="3310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435A8-D7B2-4F92-81CF-4D3A1A033D22}">
      <dsp:nvSpPr>
        <dsp:cNvPr id="0" name=""/>
        <dsp:cNvSpPr/>
      </dsp:nvSpPr>
      <dsp:spPr>
        <a:xfrm>
          <a:off x="1439082" y="809737"/>
          <a:ext cx="961217" cy="331745"/>
        </a:xfrm>
        <a:custGeom>
          <a:avLst/>
          <a:gdLst/>
          <a:ahLst/>
          <a:cxnLst/>
          <a:rect l="0" t="0" r="0" b="0"/>
          <a:pathLst>
            <a:path>
              <a:moveTo>
                <a:pt x="961217" y="0"/>
              </a:moveTo>
              <a:lnTo>
                <a:pt x="961217" y="163149"/>
              </a:lnTo>
              <a:lnTo>
                <a:pt x="0" y="163149"/>
              </a:lnTo>
              <a:lnTo>
                <a:pt x="0" y="3317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B8A03-0C3A-4838-AA8C-8CDC7A280185}">
      <dsp:nvSpPr>
        <dsp:cNvPr id="0" name=""/>
        <dsp:cNvSpPr/>
      </dsp:nvSpPr>
      <dsp:spPr>
        <a:xfrm>
          <a:off x="1597465" y="6902"/>
          <a:ext cx="1605669" cy="8028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b="1" kern="1200" dirty="0"/>
            <a:t>240k events requested</a:t>
          </a:r>
        </a:p>
      </dsp:txBody>
      <dsp:txXfrm>
        <a:off x="1597465" y="6902"/>
        <a:ext cx="1605669" cy="802834"/>
      </dsp:txXfrm>
    </dsp:sp>
    <dsp:sp modelId="{DCF12F7E-F74D-4862-A662-6E1684D3C417}">
      <dsp:nvSpPr>
        <dsp:cNvPr id="0" name=""/>
        <dsp:cNvSpPr/>
      </dsp:nvSpPr>
      <dsp:spPr>
        <a:xfrm>
          <a:off x="636247" y="1141482"/>
          <a:ext cx="1605669" cy="8028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ZA" sz="1000" b="1" kern="1200" dirty="0"/>
            <a:t>Full Sim: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ZA" sz="1000" b="1" kern="1200" dirty="0"/>
            <a:t>Low pile-up level = 20k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ZA" sz="1000" b="1" kern="1200" dirty="0"/>
            <a:t>Medium pile-up level = 20k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ZA" sz="1000" b="1" kern="1200" dirty="0"/>
            <a:t>High pile-up level = 80k</a:t>
          </a:r>
        </a:p>
      </dsp:txBody>
      <dsp:txXfrm>
        <a:off x="636247" y="1141482"/>
        <a:ext cx="1605669" cy="802834"/>
      </dsp:txXfrm>
    </dsp:sp>
    <dsp:sp modelId="{C34AC558-ED6B-4480-B8A8-2E75A8D06327}">
      <dsp:nvSpPr>
        <dsp:cNvPr id="0" name=""/>
        <dsp:cNvSpPr/>
      </dsp:nvSpPr>
      <dsp:spPr>
        <a:xfrm>
          <a:off x="2568895" y="1140753"/>
          <a:ext cx="1605669" cy="8028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b="1" kern="1200" dirty="0"/>
            <a:t>AF3: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ZA" sz="1000" b="1" kern="1200" dirty="0"/>
            <a:t>Low pile-up level = 20k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ZA" sz="1000" b="1" kern="1200" dirty="0"/>
            <a:t>Medium pile-up level = 20k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ZA" sz="1000" b="1" kern="1200" dirty="0"/>
            <a:t>High pile-up level = 80k</a:t>
          </a:r>
        </a:p>
      </dsp:txBody>
      <dsp:txXfrm>
        <a:off x="2568895" y="1140753"/>
        <a:ext cx="1605669" cy="802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7C0E1-892D-4936-9878-7B0C50983C1C}" type="datetimeFigureOut">
              <a:rPr lang="en-ZA" smtClean="0"/>
              <a:t>2026/07/06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07C60-76ED-4D72-B089-D0811EE02CD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117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7C60-76ED-4D72-B089-D0811EE02CD3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026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36A54-BBD0-2E12-CFE8-D769FD7ED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33EE1D-46EA-A7AB-5D12-15F210170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1533A6-912F-97BF-A1CA-D08E0CA04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13A19-282A-4F9D-D096-01603A8B28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7C60-76ED-4D72-B089-D0811EE02CD3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906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DF7C3-1E5C-5A8C-0D1B-72856E182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106B3B-F86C-5F3A-8138-04ECC29EF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B1005C-F630-7603-0F4A-C2F3B4A9D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50AD1-EAA6-B99B-356F-AC62311EED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7C60-76ED-4D72-B089-D0811EE02CD3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966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56D2F-CA9C-40D9-99DC-B0DCB2A7D108}" type="datetime1">
              <a:rPr lang="en-US" smtClean="0"/>
              <a:t>7/6/2026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FA6A0-8B03-4CD4-9E2C-0A42D5770EF7}" type="datetime1">
              <a:rPr lang="en-US" smtClean="0"/>
              <a:t>7/6/2026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FCA8C-FFBF-4789-97DB-5AC25858F1FE}" type="datetime1">
              <a:rPr lang="en-US" smtClean="0"/>
              <a:t>7/6/2026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9A2B9-0772-4C27-9F41-725BB00B9F73}" type="datetime1">
              <a:rPr lang="en-US" smtClean="0"/>
              <a:t>7/6/2026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6F99-70B3-4A7C-85C0-A0749F287FEF}" type="datetime1">
              <a:rPr lang="en-US" smtClean="0"/>
              <a:t>7/6/2026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629112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83159" y="0"/>
            <a:ext cx="1560696" cy="61632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7583805" cy="616585"/>
          </a:xfrm>
          <a:custGeom>
            <a:avLst/>
            <a:gdLst/>
            <a:ahLst/>
            <a:cxnLst/>
            <a:rect l="l" t="t" r="r" b="b"/>
            <a:pathLst>
              <a:path w="7583805" h="616585">
                <a:moveTo>
                  <a:pt x="7583284" y="616378"/>
                </a:moveTo>
                <a:lnTo>
                  <a:pt x="0" y="616378"/>
                </a:lnTo>
                <a:lnTo>
                  <a:pt x="0" y="0"/>
                </a:lnTo>
                <a:lnTo>
                  <a:pt x="7583284" y="0"/>
                </a:lnTo>
                <a:lnTo>
                  <a:pt x="7583284" y="616378"/>
                </a:lnTo>
                <a:close/>
              </a:path>
            </a:pathLst>
          </a:custGeom>
          <a:solidFill>
            <a:srgbClr val="0880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799" y="56844"/>
            <a:ext cx="8564880" cy="8180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56328-A0FD-43D6-B7E2-2786E20443F8}" type="datetime1">
              <a:rPr lang="en-US" smtClean="0"/>
              <a:t>7/6/2026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56625" y="5005774"/>
            <a:ext cx="15367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49.png"/><Relationship Id="rId7" Type="http://schemas.openxmlformats.org/officeDocument/2006/relationships/image" Target="../media/image24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gitlab.cern.ch/atlas/athena/-/blob/release/23.0.27/Generators/GeneratorFilters/src/xAODTauFilter.cxx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7" Type="http://schemas.openxmlformats.org/officeDocument/2006/relationships/image" Target="../media/image58.sv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Nat%20Rev%20Phys%206,%20294&#8211;309%20(2024).%20https:/doi.org/10.1038/s42254-024-00703-6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physletb.2021.136651" TargetMode="External"/><Relationship Id="rId3" Type="http://schemas.openxmlformats.org/officeDocument/2006/relationships/image" Target="../media/image11.jpg"/><Relationship Id="rId7" Type="http://schemas.openxmlformats.org/officeDocument/2006/relationships/hyperlink" Target="http://indico.cern.ch/event/1526165/#b-610424-scalar-resonance-sear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7/JHEP04%282025%29003" TargetMode="External"/><Relationship Id="rId5" Type="http://schemas.openxmlformats.org/officeDocument/2006/relationships/hyperlink" Target="https://doi.org/10.1140/epjc/s10052-016-4435-8" TargetMode="Externa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82" y="4369623"/>
            <a:ext cx="1219197" cy="7479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0600" y="1135366"/>
            <a:ext cx="7620000" cy="1798107"/>
          </a:xfrm>
          <a:prstGeom prst="rect">
            <a:avLst/>
          </a:prstGeom>
        </p:spPr>
        <p:txBody>
          <a:bodyPr vert="horz" wrap="square" lIns="0" tIns="73837" rIns="0" bIns="0" rtlCol="0">
            <a:spAutoFit/>
          </a:bodyPr>
          <a:lstStyle/>
          <a:p>
            <a:pPr marL="12700" marR="5080" indent="90805">
              <a:lnSpc>
                <a:spcPct val="100000"/>
              </a:lnSpc>
              <a:spcBef>
                <a:spcPts val="100"/>
              </a:spcBef>
            </a:pPr>
            <a:r>
              <a:rPr lang="en-ZA" sz="2800" dirty="0"/>
              <a:t>Searches for Scalar Resonances in Diphoton Final States in Association with </a:t>
            </a:r>
            <a:r>
              <a:rPr lang="en-ZA" sz="2800" dirty="0" err="1"/>
              <a:t>Multileptons</a:t>
            </a:r>
            <a:r>
              <a:rPr lang="en-ZA" sz="2800" dirty="0"/>
              <a:t> at the Electroweak Scale in the ATLAS Detector at the LHC: Monte Carlo Generation</a:t>
            </a:r>
            <a:endParaRPr sz="2800" spc="-25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4191463"/>
            <a:ext cx="1143000" cy="9268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82" y="15586"/>
            <a:ext cx="2722418" cy="107627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76745" y="3040459"/>
            <a:ext cx="7509509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l">
              <a:lnSpc>
                <a:spcPct val="100000"/>
              </a:lnSpc>
              <a:spcBef>
                <a:spcPts val="100"/>
              </a:spcBef>
            </a:pPr>
            <a:r>
              <a:rPr lang="en-ZA" sz="14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Presenter: </a:t>
            </a:r>
            <a:r>
              <a:rPr lang="en-ZA" sz="140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Njokweni Mbuyiswa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400" dirty="0">
              <a:latin typeface="Tahoma"/>
              <a:cs typeface="Tahoma"/>
            </a:endParaRPr>
          </a:p>
          <a:p>
            <a:pPr marL="12065" marR="5080" indent="1905" algn="ctr">
              <a:lnSpc>
                <a:spcPct val="100000"/>
              </a:lnSpc>
            </a:pPr>
            <a:r>
              <a:rPr lang="en-ZA" sz="1400" dirty="0">
                <a:latin typeface="Arial"/>
                <a:cs typeface="Arial"/>
              </a:rPr>
              <a:t>Arnav Chauhan, Francesco Curcio, </a:t>
            </a:r>
            <a:r>
              <a:rPr lang="en-ZA" sz="1400" dirty="0" err="1">
                <a:latin typeface="Arial"/>
                <a:cs typeface="Arial"/>
              </a:rPr>
              <a:t>Vuyolwethu</a:t>
            </a:r>
            <a:r>
              <a:rPr lang="en-ZA" sz="1400" dirty="0">
                <a:latin typeface="Arial"/>
                <a:cs typeface="Arial"/>
              </a:rPr>
              <a:t> </a:t>
            </a:r>
            <a:r>
              <a:rPr lang="en-ZA" sz="1400" dirty="0" err="1">
                <a:latin typeface="Arial"/>
                <a:cs typeface="Arial"/>
              </a:rPr>
              <a:t>Kakancu</a:t>
            </a:r>
            <a:r>
              <a:rPr lang="en-ZA" sz="1400" dirty="0">
                <a:latin typeface="Arial"/>
                <a:cs typeface="Arial"/>
              </a:rPr>
              <a:t>, Mukesh Kumar, Thapelo </a:t>
            </a:r>
            <a:r>
              <a:rPr lang="en-ZA" sz="1400" dirty="0" err="1">
                <a:latin typeface="Arial"/>
                <a:cs typeface="Arial"/>
              </a:rPr>
              <a:t>Leboho</a:t>
            </a:r>
            <a:r>
              <a:rPr lang="en-ZA" sz="1400" dirty="0">
                <a:latin typeface="Arial"/>
                <a:cs typeface="Arial"/>
              </a:rPr>
              <a:t>, Bruce Mellado, Rachid Mazini, </a:t>
            </a:r>
            <a:r>
              <a:rPr lang="en-ZA" sz="1400" dirty="0" err="1">
                <a:latin typeface="Arial"/>
                <a:cs typeface="Arial"/>
              </a:rPr>
              <a:t>Phodiso</a:t>
            </a:r>
            <a:r>
              <a:rPr lang="en-ZA" sz="1400" dirty="0">
                <a:latin typeface="Arial"/>
                <a:cs typeface="Arial"/>
              </a:rPr>
              <a:t> </a:t>
            </a:r>
            <a:r>
              <a:rPr lang="en-ZA" sz="1400" dirty="0" err="1">
                <a:latin typeface="Arial"/>
                <a:cs typeface="Arial"/>
              </a:rPr>
              <a:t>Maroeshe</a:t>
            </a:r>
            <a:r>
              <a:rPr lang="en-ZA" sz="1400" dirty="0">
                <a:latin typeface="Arial"/>
                <a:cs typeface="Arial"/>
              </a:rPr>
              <a:t>, Edward Nkadimeng, Chinedu Nnaji, Paballo Ndhlovu, Phuti </a:t>
            </a:r>
            <a:r>
              <a:rPr lang="en-ZA" sz="1400" dirty="0" err="1">
                <a:latin typeface="Arial"/>
                <a:cs typeface="Arial"/>
              </a:rPr>
              <a:t>Rapheeha</a:t>
            </a:r>
            <a:r>
              <a:rPr lang="en-ZA" sz="1400" dirty="0">
                <a:latin typeface="Arial"/>
                <a:cs typeface="Arial"/>
              </a:rPr>
              <a:t>, Kgothatso Ntumbe, </a:t>
            </a:r>
            <a:r>
              <a:rPr lang="en-ZA" sz="1400" dirty="0" err="1">
                <a:latin typeface="Arial"/>
                <a:cs typeface="Arial"/>
              </a:rPr>
              <a:t>Sijing</a:t>
            </a:r>
            <a:r>
              <a:rPr lang="en-ZA" sz="1400" dirty="0">
                <a:latin typeface="Arial"/>
                <a:cs typeface="Arial"/>
              </a:rPr>
              <a:t> Zhang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8212" y="4320708"/>
            <a:ext cx="1516302" cy="822792"/>
          </a:xfrm>
          <a:prstGeom prst="rect">
            <a:avLst/>
          </a:prstGeom>
        </p:spPr>
      </p:pic>
      <p:pic>
        <p:nvPicPr>
          <p:cNvPr id="8" name="Picture 7" descr="SAIP2026 Prospectus">
            <a:extLst>
              <a:ext uri="{FF2B5EF4-FFF2-40B4-BE49-F238E27FC236}">
                <a16:creationId xmlns:a16="http://schemas.microsoft.com/office/drawing/2014/main" id="{DE97898A-8E5A-5352-159C-847591882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1906" y="4062750"/>
            <a:ext cx="1512094" cy="10703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AF505-4EE9-D221-617E-63C25936D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8CBDB6A-B9FF-097E-3930-D8B0377EEC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838200" y="0"/>
            <a:ext cx="8534400" cy="834043"/>
          </a:xfrm>
          <a:prstGeom prst="rect">
            <a:avLst/>
          </a:prstGeom>
        </p:spPr>
        <p:txBody>
          <a:bodyPr vert="horz" wrap="square" lIns="0" tIns="94457" rIns="0" bIns="0" rtlCol="0">
            <a:spAutoFit/>
          </a:bodyPr>
          <a:lstStyle/>
          <a:p>
            <a:pPr marL="2536190">
              <a:lnSpc>
                <a:spcPct val="100000"/>
              </a:lnSpc>
              <a:spcBef>
                <a:spcPts val="100"/>
              </a:spcBef>
            </a:pPr>
            <a:r>
              <a:rPr lang="en-GB" spc="-10" dirty="0"/>
              <a:t>MC Request Workflow and Pile-Up Campaigns</a:t>
            </a:r>
            <a:br>
              <a:rPr lang="en-GB" spc="-10" dirty="0"/>
            </a:br>
            <a:endParaRPr spc="-10" dirty="0"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1C806ECC-08E8-7385-81C3-AE484E73DE2A}"/>
              </a:ext>
            </a:extLst>
          </p:cNvPr>
          <p:cNvSpPr txBox="1"/>
          <p:nvPr/>
        </p:nvSpPr>
        <p:spPr>
          <a:xfrm>
            <a:off x="6959016" y="1015430"/>
            <a:ext cx="1169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Association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EBAE2C4-EF1C-6B2A-5752-DE6E7BEB14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276083"/>
              </p:ext>
            </p:extLst>
          </p:nvPr>
        </p:nvGraphicFramePr>
        <p:xfrm>
          <a:off x="381000" y="415692"/>
          <a:ext cx="8268545" cy="2537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66AFF2B-3294-3B19-1BC7-81ED720894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2129853"/>
              </p:ext>
            </p:extLst>
          </p:nvPr>
        </p:nvGraphicFramePr>
        <p:xfrm>
          <a:off x="76200" y="2724150"/>
          <a:ext cx="4800600" cy="1944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4C6F17A-D516-4ABB-6036-43862267CD1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39200" y="5040630"/>
            <a:ext cx="271095" cy="117544"/>
          </a:xfrm>
        </p:spPr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10</a:t>
            </a:fld>
            <a:endParaRPr lang="en-ZA" spc="-5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FB021F-FCE3-4982-FBE1-9C194CFB0C08}"/>
              </a:ext>
            </a:extLst>
          </p:cNvPr>
          <p:cNvSpPr/>
          <p:nvPr/>
        </p:nvSpPr>
        <p:spPr>
          <a:xfrm>
            <a:off x="4572000" y="2419350"/>
            <a:ext cx="3962400" cy="2590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100" b="1" dirty="0">
                <a:solidFill>
                  <a:schemeClr val="tx1"/>
                </a:solidFill>
              </a:rPr>
              <a:t>Full Simulation / Geant4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/>
              <a:t>Detailed particle-by-particle simulation of the ATLAS detector response.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/>
              <a:t>Models how particles interact with detector material.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/>
              <a:t>Highest-fidelity detector simulation.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/>
              <a:t>Provides the reference used to validate faster simulation.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100" b="1" dirty="0">
              <a:solidFill>
                <a:schemeClr val="tx1"/>
              </a:solidFill>
            </a:endParaRPr>
          </a:p>
          <a:p>
            <a:pPr algn="l"/>
            <a:r>
              <a:rPr lang="en-GB" sz="1100" b="1" dirty="0">
                <a:solidFill>
                  <a:schemeClr val="tx1"/>
                </a:solidFill>
              </a:rPr>
              <a:t>AF3 / AtlFast3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/>
              <a:t>Uses fast parameterised detector-response models instead of simulating every interaction in full detail.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/>
              <a:t>Built and validated using Full Simulation and detector performance studies.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/>
              <a:t>Useful for producing large MC samples and many benchmark points.</a:t>
            </a:r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val="90299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FAE22-EF89-3E40-88BC-0CED9D6A3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DC61077-3AA5-6827-A276-58FDE5B601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8608131"/>
                  </p:ext>
                </p:extLst>
              </p:nvPr>
            </p:nvGraphicFramePr>
            <p:xfrm>
              <a:off x="685800" y="2114550"/>
              <a:ext cx="8077200" cy="25821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9300">
                      <a:extLst>
                        <a:ext uri="{9D8B030D-6E8A-4147-A177-3AD203B41FA5}">
                          <a16:colId xmlns:a16="http://schemas.microsoft.com/office/drawing/2014/main" val="3664087268"/>
                        </a:ext>
                      </a:extLst>
                    </a:gridCol>
                    <a:gridCol w="3365500">
                      <a:extLst>
                        <a:ext uri="{9D8B030D-6E8A-4147-A177-3AD203B41FA5}">
                          <a16:colId xmlns:a16="http://schemas.microsoft.com/office/drawing/2014/main" val="1727544121"/>
                        </a:ext>
                      </a:extLst>
                    </a:gridCol>
                    <a:gridCol w="2692400">
                      <a:extLst>
                        <a:ext uri="{9D8B030D-6E8A-4147-A177-3AD203B41FA5}">
                          <a16:colId xmlns:a16="http://schemas.microsoft.com/office/drawing/2014/main" val="4195850988"/>
                        </a:ext>
                      </a:extLst>
                    </a:gridCol>
                  </a:tblGrid>
                  <a:tr h="4810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Object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Minimum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ZA" b="1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oMath>
                          </a14:m>
                          <a:r>
                            <a:rPr lang="en-ZA" dirty="0"/>
                            <a:t> [GeV]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</m:d>
                            </m:oMath>
                          </a14:m>
                          <a:r>
                            <a:rPr lang="en-ZA" dirty="0"/>
                            <a:t> Requirement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1038750"/>
                      </a:ext>
                    </a:extLst>
                  </a:tr>
                  <a:tr h="68245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&lt;1.37 </m:t>
                              </m:r>
                            </m:oMath>
                          </a14:m>
                          <a:r>
                            <a:rPr lang="en-ZA" dirty="0"/>
                            <a:t>OR </a:t>
                          </a:r>
                          <a14:m>
                            <m:oMath xmlns:m="http://schemas.openxmlformats.org/officeDocument/2006/math"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1.52&lt;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&lt;2.37</m:t>
                              </m:r>
                            </m:oMath>
                          </a14:m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641972"/>
                      </a:ext>
                    </a:extLst>
                  </a:tr>
                  <a:tr h="2748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Z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</m:d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&lt;2.7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9505045"/>
                      </a:ext>
                    </a:extLst>
                  </a:tr>
                  <a:tr h="31495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h𝑎𝑑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Z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</m:d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&lt;2.5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2650574"/>
                      </a:ext>
                    </a:extLst>
                  </a:tr>
                  <a:tr h="6871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&lt;2.37</m:t>
                              </m:r>
                            </m:oMath>
                          </a14:m>
                          <a:r>
                            <a:rPr lang="en-ZA" dirty="0"/>
                            <a:t> (excluding</a:t>
                          </a:r>
                          <a:r>
                            <a:rPr lang="en-ZA" baseline="0" dirty="0"/>
                            <a:t> crack region)</a:t>
                          </a:r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27100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DC61077-3AA5-6827-A276-58FDE5B601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8608131"/>
                  </p:ext>
                </p:extLst>
              </p:nvPr>
            </p:nvGraphicFramePr>
            <p:xfrm>
              <a:off x="685800" y="2114550"/>
              <a:ext cx="8077200" cy="25821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9300">
                      <a:extLst>
                        <a:ext uri="{9D8B030D-6E8A-4147-A177-3AD203B41FA5}">
                          <a16:colId xmlns:a16="http://schemas.microsoft.com/office/drawing/2014/main" val="3664087268"/>
                        </a:ext>
                      </a:extLst>
                    </a:gridCol>
                    <a:gridCol w="3365500">
                      <a:extLst>
                        <a:ext uri="{9D8B030D-6E8A-4147-A177-3AD203B41FA5}">
                          <a16:colId xmlns:a16="http://schemas.microsoft.com/office/drawing/2014/main" val="1727544121"/>
                        </a:ext>
                      </a:extLst>
                    </a:gridCol>
                    <a:gridCol w="2692400">
                      <a:extLst>
                        <a:ext uri="{9D8B030D-6E8A-4147-A177-3AD203B41FA5}">
                          <a16:colId xmlns:a16="http://schemas.microsoft.com/office/drawing/2014/main" val="4195850988"/>
                        </a:ext>
                      </a:extLst>
                    </a:gridCol>
                  </a:tblGrid>
                  <a:tr h="4810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Object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326" t="-6329" r="-80797" b="-448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26" t="-6329" r="-905" b="-4481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1038750"/>
                      </a:ext>
                    </a:extLst>
                  </a:tr>
                  <a:tr h="6824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" t="-75000" r="-300602" b="-216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26" t="-75000" r="-905" b="-2160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64197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" t="-321311" r="-300602" b="-2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26" t="-321311" r="-905" b="-296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950504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" t="-428333" r="-300602" b="-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26" t="-428333" r="-905" b="-2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2650574"/>
                      </a:ext>
                    </a:extLst>
                  </a:tr>
                  <a:tr h="6871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" t="-280531" r="-300602" b="-70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26" t="-280531" r="-905" b="-70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27100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">
                <a:extLst>
                  <a:ext uri="{FF2B5EF4-FFF2-40B4-BE49-F238E27FC236}">
                    <a16:creationId xmlns:a16="http://schemas.microsoft.com/office/drawing/2014/main" id="{D55FFC6A-C693-266D-EA55-8431A5126C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295400" y="57150"/>
                <a:ext cx="8763000" cy="464711"/>
              </a:xfrm>
              <a:prstGeom prst="rect">
                <a:avLst/>
              </a:prstGeom>
            </p:spPr>
            <p:txBody>
              <a:bodyPr vert="horz" wrap="square" lIns="0" tIns="94457" rIns="0" bIns="0" rtlCol="0">
                <a:spAutoFit/>
              </a:bodyPr>
              <a:lstStyle>
                <a:lvl1pPr>
                  <a:defRPr sz="2400" b="1" i="0">
                    <a:solidFill>
                      <a:schemeClr val="tx1"/>
                    </a:solidFill>
                    <a:latin typeface="Calibri"/>
                    <a:ea typeface="+mj-ea"/>
                    <a:cs typeface="Calibri"/>
                  </a:defRPr>
                </a:lvl1pPr>
              </a:lstStyle>
              <a:p>
                <a:pPr marL="2536190" algn="l">
                  <a:spcBef>
                    <a:spcPts val="100"/>
                  </a:spcBef>
                </a:pPr>
                <a:r>
                  <a:rPr lang="en-GB" spc="-20" dirty="0"/>
                  <a:t>Re</a:t>
                </a:r>
                <a:r>
                  <a:rPr lang="en-GB" spc="-20" dirty="0" err="1"/>
                  <a:t>ference</a:t>
                </a:r>
                <a:r>
                  <a:rPr lang="en-GB" spc="-20" dirty="0"/>
                  <a:t> Object Selections from </a:t>
                </a:r>
                <a14:m>
                  <m:oMath xmlns:m="http://schemas.openxmlformats.org/officeDocument/2006/math">
                    <m:r>
                      <a:rPr lang="en-GB" i="1" spc="-20" smtClean="0">
                        <a:latin typeface="Cambria Math" panose="02040503050406030204" pitchFamily="18" charset="0"/>
                      </a:rPr>
                      <m:t>𝜸𝜸</m:t>
                    </m:r>
                    <m:r>
                      <a:rPr lang="en-GB" i="1" spc="-2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 spc="-20" smtClean="0">
                        <a:latin typeface="Cambria Math" panose="02040503050406030204" pitchFamily="18" charset="0"/>
                      </a:rPr>
                      <m:t>𝑴𝑳</m:t>
                    </m:r>
                  </m:oMath>
                </a14:m>
                <a:r>
                  <a:rPr lang="en-GB" spc="-10" dirty="0"/>
                  <a:t> study</a:t>
                </a:r>
              </a:p>
            </p:txBody>
          </p:sp>
        </mc:Choice>
        <mc:Fallback xmlns="">
          <p:sp>
            <p:nvSpPr>
              <p:cNvPr id="7" name="object 2">
                <a:extLst>
                  <a:ext uri="{FF2B5EF4-FFF2-40B4-BE49-F238E27FC236}">
                    <a16:creationId xmlns:a16="http://schemas.microsoft.com/office/drawing/2014/main" id="{D55FFC6A-C693-266D-EA55-8431A5126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95400" y="57150"/>
                <a:ext cx="8763000" cy="464711"/>
              </a:xfrm>
              <a:prstGeom prst="rect">
                <a:avLst/>
              </a:prstGeom>
              <a:blipFill>
                <a:blip r:embed="rId3"/>
                <a:stretch>
                  <a:fillRect r="-1182" b="-3766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6BE63432-3624-D939-5774-F73BBACC1B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1419575"/>
                  </p:ext>
                </p:extLst>
              </p:nvPr>
            </p:nvGraphicFramePr>
            <p:xfrm>
              <a:off x="2971800" y="872823"/>
              <a:ext cx="3809999" cy="1010992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769180">
                      <a:extLst>
                        <a:ext uri="{9D8B030D-6E8A-4147-A177-3AD203B41FA5}">
                          <a16:colId xmlns:a16="http://schemas.microsoft.com/office/drawing/2014/main" val="3394512232"/>
                        </a:ext>
                      </a:extLst>
                    </a:gridCol>
                    <a:gridCol w="3040819">
                      <a:extLst>
                        <a:ext uri="{9D8B030D-6E8A-4147-A177-3AD203B41FA5}">
                          <a16:colId xmlns:a16="http://schemas.microsoft.com/office/drawing/2014/main" val="1800109523"/>
                        </a:ext>
                      </a:extLst>
                    </a:gridCol>
                  </a:tblGrid>
                  <a:tr h="252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050" dirty="0">
                              <a:solidFill>
                                <a:schemeClr val="bg1"/>
                              </a:solidFill>
                            </a:rPr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050" dirty="0">
                              <a:solidFill>
                                <a:schemeClr val="bg1"/>
                              </a:solidFill>
                            </a:rPr>
                            <a:t>Definition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1717188"/>
                      </a:ext>
                    </a:extLst>
                  </a:tr>
                  <a:tr h="2527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sz="105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ZA" sz="105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ZA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050" dirty="0"/>
                            <a:t>Transverse momentum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0864981"/>
                      </a:ext>
                    </a:extLst>
                  </a:tr>
                  <a:tr h="2527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1050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en-ZA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050" dirty="0"/>
                            <a:t>Pseudo-rapidity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4380050"/>
                      </a:ext>
                    </a:extLst>
                  </a:tr>
                  <a:tr h="2527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ZA" sz="105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ZA" sz="105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ZA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050" dirty="0"/>
                            <a:t>Angular separation (in the </a:t>
                          </a:r>
                          <a14:m>
                            <m:oMath xmlns:m="http://schemas.openxmlformats.org/officeDocument/2006/math">
                              <m:r>
                                <a:rPr lang="en-ZA" sz="105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ZA" sz="105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ZA" sz="105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oMath>
                          </a14:m>
                          <a:r>
                            <a:rPr lang="en-ZA" sz="1050" dirty="0"/>
                            <a:t> space)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64195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6BE63432-3624-D939-5774-F73BBACC1B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1419575"/>
                  </p:ext>
                </p:extLst>
              </p:nvPr>
            </p:nvGraphicFramePr>
            <p:xfrm>
              <a:off x="2971800" y="872823"/>
              <a:ext cx="3809999" cy="1010992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769180">
                      <a:extLst>
                        <a:ext uri="{9D8B030D-6E8A-4147-A177-3AD203B41FA5}">
                          <a16:colId xmlns:a16="http://schemas.microsoft.com/office/drawing/2014/main" val="3394512232"/>
                        </a:ext>
                      </a:extLst>
                    </a:gridCol>
                    <a:gridCol w="3040819">
                      <a:extLst>
                        <a:ext uri="{9D8B030D-6E8A-4147-A177-3AD203B41FA5}">
                          <a16:colId xmlns:a16="http://schemas.microsoft.com/office/drawing/2014/main" val="1800109523"/>
                        </a:ext>
                      </a:extLst>
                    </a:gridCol>
                  </a:tblGrid>
                  <a:tr h="252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050" dirty="0">
                              <a:solidFill>
                                <a:schemeClr val="bg1"/>
                              </a:solidFill>
                            </a:rPr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050" dirty="0">
                              <a:solidFill>
                                <a:schemeClr val="bg1"/>
                              </a:solidFill>
                            </a:rPr>
                            <a:t>Definition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1717188"/>
                      </a:ext>
                    </a:extLst>
                  </a:tr>
                  <a:tr h="2527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556" t="-109524" r="-403968" b="-2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050" dirty="0"/>
                            <a:t>Transverse momentum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0864981"/>
                      </a:ext>
                    </a:extLst>
                  </a:tr>
                  <a:tr h="2527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556" t="-214634" r="-403968" b="-1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050" dirty="0"/>
                            <a:t>Pseudo-rapidity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4380050"/>
                      </a:ext>
                    </a:extLst>
                  </a:tr>
                  <a:tr h="2527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556" t="-307143" r="-403968" b="-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600" t="-307143" r="-1800" b="-2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64195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3B1C9-25B7-CDA5-4344-AF137B7FDEE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39200" y="5040630"/>
            <a:ext cx="271095" cy="117544"/>
          </a:xfrm>
        </p:spPr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11</a:t>
            </a:fld>
            <a:endParaRPr lang="en-ZA" spc="-50" dirty="0"/>
          </a:p>
        </p:txBody>
      </p:sp>
    </p:spTree>
    <p:extLst>
      <p:ext uri="{BB962C8B-B14F-4D97-AF65-F5344CB8AC3E}">
        <p14:creationId xmlns:p14="http://schemas.microsoft.com/office/powerpoint/2010/main" val="329855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901EF-DA28-2DC3-C4DE-109DC6A8A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B41AB28-F7F8-F2C2-4AC5-9EF65D7297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400" y="57150"/>
            <a:ext cx="6019800" cy="464711"/>
          </a:xfrm>
          <a:prstGeom prst="rect">
            <a:avLst/>
          </a:prstGeom>
        </p:spPr>
        <p:txBody>
          <a:bodyPr vert="horz" wrap="square" lIns="0" tIns="94457" rIns="0" bIns="0" rtlCol="0">
            <a:spAutoFit/>
          </a:bodyPr>
          <a:lstStyle/>
          <a:p>
            <a:pPr marL="2536190" algn="l">
              <a:lnSpc>
                <a:spcPct val="100000"/>
              </a:lnSpc>
              <a:spcBef>
                <a:spcPts val="100"/>
              </a:spcBef>
            </a:pPr>
            <a:r>
              <a:rPr lang="en-ZA" spc="-20" dirty="0"/>
              <a:t>Filters</a:t>
            </a:r>
            <a:endParaRPr spc="-1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C4391B8-CBF6-9312-E07D-7EEC9D8718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1958935"/>
                  </p:ext>
                </p:extLst>
              </p:nvPr>
            </p:nvGraphicFramePr>
            <p:xfrm>
              <a:off x="1143000" y="1070245"/>
              <a:ext cx="6667500" cy="14463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875">
                      <a:extLst>
                        <a:ext uri="{9D8B030D-6E8A-4147-A177-3AD203B41FA5}">
                          <a16:colId xmlns:a16="http://schemas.microsoft.com/office/drawing/2014/main" val="3664087268"/>
                        </a:ext>
                      </a:extLst>
                    </a:gridCol>
                    <a:gridCol w="2778125">
                      <a:extLst>
                        <a:ext uri="{9D8B030D-6E8A-4147-A177-3AD203B41FA5}">
                          <a16:colId xmlns:a16="http://schemas.microsoft.com/office/drawing/2014/main" val="1727544121"/>
                        </a:ext>
                      </a:extLst>
                    </a:gridCol>
                    <a:gridCol w="2222500">
                      <a:extLst>
                        <a:ext uri="{9D8B030D-6E8A-4147-A177-3AD203B41FA5}">
                          <a16:colId xmlns:a16="http://schemas.microsoft.com/office/drawing/2014/main" val="4195850988"/>
                        </a:ext>
                      </a:extLst>
                    </a:gridCol>
                  </a:tblGrid>
                  <a:tr h="2329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100" dirty="0"/>
                            <a:t>Object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100" dirty="0"/>
                            <a:t>Minimum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sz="11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ZA" sz="1100" b="1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oMath>
                          </a14:m>
                          <a:r>
                            <a:rPr lang="en-ZA" sz="1100" dirty="0"/>
                            <a:t> [GeV]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ZA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ZA" sz="1100" b="1" i="1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</m:d>
                            </m:oMath>
                          </a14:m>
                          <a:r>
                            <a:rPr lang="en-ZA" sz="1100" dirty="0"/>
                            <a:t> Requirement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1038750"/>
                      </a:ext>
                    </a:extLst>
                  </a:tr>
                  <a:tr h="26708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1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ZA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ZA" sz="11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  <m:r>
                                <a:rPr lang="en-ZA" sz="1100" b="0" i="1" smtClean="0">
                                  <a:latin typeface="Cambria Math" panose="02040503050406030204" pitchFamily="18" charset="0"/>
                                </a:rPr>
                                <m:t>&lt;1.37 </m:t>
                              </m:r>
                            </m:oMath>
                          </a14:m>
                          <a:r>
                            <a:rPr lang="en-ZA" sz="1100" dirty="0"/>
                            <a:t>OR </a:t>
                          </a:r>
                          <a14:m>
                            <m:oMath xmlns:m="http://schemas.openxmlformats.org/officeDocument/2006/math">
                              <m:r>
                                <a:rPr lang="en-ZA" sz="1100" b="0" i="1" smtClean="0">
                                  <a:latin typeface="Cambria Math" panose="02040503050406030204" pitchFamily="18" charset="0"/>
                                </a:rPr>
                                <m:t>1.52&lt;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ZA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ZA" sz="11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  <m:r>
                                <a:rPr lang="en-ZA" sz="1100" b="0" i="1" smtClean="0">
                                  <a:latin typeface="Cambria Math" panose="02040503050406030204" pitchFamily="18" charset="0"/>
                                </a:rPr>
                                <m:t>&lt;2.37</m:t>
                              </m:r>
                            </m:oMath>
                          </a14:m>
                          <a:endParaRPr lang="en-Z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641972"/>
                      </a:ext>
                    </a:extLst>
                  </a:tr>
                  <a:tr h="2256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11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1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ZA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100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</m:d>
                                <m:r>
                                  <a:rPr lang="en-ZA" sz="1100" b="0" i="1" smtClean="0">
                                    <a:latin typeface="Cambria Math" panose="02040503050406030204" pitchFamily="18" charset="0"/>
                                  </a:rPr>
                                  <m:t>&lt;2.7</m:t>
                                </m:r>
                              </m:oMath>
                            </m:oMathPara>
                          </a14:m>
                          <a:endParaRPr lang="en-Z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9505045"/>
                      </a:ext>
                    </a:extLst>
                  </a:tr>
                  <a:tr h="25850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h𝑎𝑑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100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ZA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100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</m:d>
                                <m:r>
                                  <a:rPr lang="en-ZA" sz="1100" b="0" i="1" smtClean="0">
                                    <a:latin typeface="Cambria Math" panose="02040503050406030204" pitchFamily="18" charset="0"/>
                                  </a:rPr>
                                  <m:t>&lt;2.5</m:t>
                                </m:r>
                              </m:oMath>
                            </m:oMathPara>
                          </a14:m>
                          <a:endParaRPr lang="en-Z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2650574"/>
                      </a:ext>
                    </a:extLst>
                  </a:tr>
                  <a:tr h="394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11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100" dirty="0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ZA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ZA" sz="11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  <m:r>
                                <a:rPr lang="en-ZA" sz="1100" b="0" i="1" smtClean="0">
                                  <a:latin typeface="Cambria Math" panose="02040503050406030204" pitchFamily="18" charset="0"/>
                                </a:rPr>
                                <m:t>&lt;2.37</m:t>
                              </m:r>
                            </m:oMath>
                          </a14:m>
                          <a:r>
                            <a:rPr lang="en-ZA" sz="1100" dirty="0"/>
                            <a:t> (excluding</a:t>
                          </a:r>
                          <a:r>
                            <a:rPr lang="en-ZA" sz="1100" baseline="0" dirty="0"/>
                            <a:t> crack region)</a:t>
                          </a:r>
                          <a:endParaRPr lang="en-Z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27100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C4391B8-CBF6-9312-E07D-7EEC9D8718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1958935"/>
                  </p:ext>
                </p:extLst>
              </p:nvPr>
            </p:nvGraphicFramePr>
            <p:xfrm>
              <a:off x="1143000" y="1070245"/>
              <a:ext cx="6667500" cy="14463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875">
                      <a:extLst>
                        <a:ext uri="{9D8B030D-6E8A-4147-A177-3AD203B41FA5}">
                          <a16:colId xmlns:a16="http://schemas.microsoft.com/office/drawing/2014/main" val="3664087268"/>
                        </a:ext>
                      </a:extLst>
                    </a:gridCol>
                    <a:gridCol w="2778125">
                      <a:extLst>
                        <a:ext uri="{9D8B030D-6E8A-4147-A177-3AD203B41FA5}">
                          <a16:colId xmlns:a16="http://schemas.microsoft.com/office/drawing/2014/main" val="1727544121"/>
                        </a:ext>
                      </a:extLst>
                    </a:gridCol>
                    <a:gridCol w="2222500">
                      <a:extLst>
                        <a:ext uri="{9D8B030D-6E8A-4147-A177-3AD203B41FA5}">
                          <a16:colId xmlns:a16="http://schemas.microsoft.com/office/drawing/2014/main" val="4195850988"/>
                        </a:ext>
                      </a:extLst>
                    </a:gridCol>
                  </a:tblGrid>
                  <a:tr h="266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100" dirty="0"/>
                            <a:t>Object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307" t="-2273" r="-80921" b="-4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74" t="-2273" r="-1096" b="-44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1038750"/>
                      </a:ext>
                    </a:extLst>
                  </a:tr>
                  <a:tr h="2670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5" t="-102273" r="-301095" b="-3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1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74" t="-102273" r="-1096" b="-34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641972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5" t="-211905" r="-301095" b="-2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1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74" t="-211905" r="-1096" b="-2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9505045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5" t="-304651" r="-301095" b="-155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100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74" t="-304651" r="-1096" b="-1558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2650574"/>
                      </a:ext>
                    </a:extLst>
                  </a:tr>
                  <a:tr h="394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5" t="-267692" r="-301095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100" dirty="0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74" t="-267692" r="-1096" b="-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27100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6233BACA-3188-F4A1-A598-36EB78B3BB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2197480"/>
                  </p:ext>
                </p:extLst>
              </p:nvPr>
            </p:nvGraphicFramePr>
            <p:xfrm>
              <a:off x="1440873" y="3333750"/>
              <a:ext cx="6248400" cy="1421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0628">
                      <a:extLst>
                        <a:ext uri="{9D8B030D-6E8A-4147-A177-3AD203B41FA5}">
                          <a16:colId xmlns:a16="http://schemas.microsoft.com/office/drawing/2014/main" val="3664087268"/>
                        </a:ext>
                      </a:extLst>
                    </a:gridCol>
                    <a:gridCol w="2534381">
                      <a:extLst>
                        <a:ext uri="{9D8B030D-6E8A-4147-A177-3AD203B41FA5}">
                          <a16:colId xmlns:a16="http://schemas.microsoft.com/office/drawing/2014/main" val="1727544121"/>
                        </a:ext>
                      </a:extLst>
                    </a:gridCol>
                    <a:gridCol w="2193391">
                      <a:extLst>
                        <a:ext uri="{9D8B030D-6E8A-4147-A177-3AD203B41FA5}">
                          <a16:colId xmlns:a16="http://schemas.microsoft.com/office/drawing/2014/main" val="4195850988"/>
                        </a:ext>
                      </a:extLst>
                    </a:gridCol>
                  </a:tblGrid>
                  <a:tr h="257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100" dirty="0"/>
                            <a:t>Object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100" dirty="0"/>
                            <a:t>Minimum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sz="11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ZA" sz="1100" b="1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oMath>
                          </a14:m>
                          <a:r>
                            <a:rPr lang="en-ZA" sz="1100" dirty="0"/>
                            <a:t> [GeV]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ZA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ZA" sz="1100" b="1" i="1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</m:d>
                            </m:oMath>
                          </a14:m>
                          <a:r>
                            <a:rPr lang="en-ZA" sz="1100" dirty="0"/>
                            <a:t> Requirement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1038750"/>
                      </a:ext>
                    </a:extLst>
                  </a:tr>
                  <a:tr h="24909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1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ZA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100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</m:d>
                                <m:r>
                                  <a:rPr lang="en-ZA" sz="1100" b="0" i="1" smtClean="0">
                                    <a:latin typeface="Cambria Math" panose="02040503050406030204" pitchFamily="18" charset="0"/>
                                  </a:rPr>
                                  <m:t>&lt;2.5</m:t>
                                </m:r>
                              </m:oMath>
                            </m:oMathPara>
                          </a14:m>
                          <a:endParaRPr lang="en-Z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641972"/>
                      </a:ext>
                    </a:extLst>
                  </a:tr>
                  <a:tr h="2449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11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1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ZA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100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</m:d>
                                <m:r>
                                  <a:rPr lang="en-ZA" sz="1100" b="0" i="1" smtClean="0">
                                    <a:latin typeface="Cambria Math" panose="02040503050406030204" pitchFamily="18" charset="0"/>
                                  </a:rPr>
                                  <m:t>&lt;2.8</m:t>
                                </m:r>
                              </m:oMath>
                            </m:oMathPara>
                          </a14:m>
                          <a:endParaRPr lang="en-Z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9505045"/>
                      </a:ext>
                    </a:extLst>
                  </a:tr>
                  <a:tr h="2806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h𝑎𝑑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1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ZA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100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</m:d>
                                <m:r>
                                  <a:rPr lang="en-ZA" sz="1100" b="0" i="1" smtClean="0">
                                    <a:latin typeface="Cambria Math" panose="02040503050406030204" pitchFamily="18" charset="0"/>
                                  </a:rPr>
                                  <m:t>&lt;2.6</m:t>
                                </m:r>
                              </m:oMath>
                            </m:oMathPara>
                          </a14:m>
                          <a:endParaRPr lang="en-Z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2650574"/>
                      </a:ext>
                    </a:extLst>
                  </a:tr>
                  <a:tr h="35585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11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100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ZA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100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</m:d>
                                <m:r>
                                  <a:rPr lang="en-ZA" sz="1100" b="0" i="1" smtClean="0">
                                    <a:latin typeface="Cambria Math" panose="02040503050406030204" pitchFamily="18" charset="0"/>
                                  </a:rPr>
                                  <m:t>&lt;2.5</m:t>
                                </m:r>
                              </m:oMath>
                            </m:oMathPara>
                          </a14:m>
                          <a:endParaRPr lang="en-Z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27100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6233BACA-3188-F4A1-A598-36EB78B3BB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2197480"/>
                  </p:ext>
                </p:extLst>
              </p:nvPr>
            </p:nvGraphicFramePr>
            <p:xfrm>
              <a:off x="1440873" y="3333750"/>
              <a:ext cx="6248400" cy="1421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0628">
                      <a:extLst>
                        <a:ext uri="{9D8B030D-6E8A-4147-A177-3AD203B41FA5}">
                          <a16:colId xmlns:a16="http://schemas.microsoft.com/office/drawing/2014/main" val="3664087268"/>
                        </a:ext>
                      </a:extLst>
                    </a:gridCol>
                    <a:gridCol w="2534381">
                      <a:extLst>
                        <a:ext uri="{9D8B030D-6E8A-4147-A177-3AD203B41FA5}">
                          <a16:colId xmlns:a16="http://schemas.microsoft.com/office/drawing/2014/main" val="1727544121"/>
                        </a:ext>
                      </a:extLst>
                    </a:gridCol>
                    <a:gridCol w="2193391">
                      <a:extLst>
                        <a:ext uri="{9D8B030D-6E8A-4147-A177-3AD203B41FA5}">
                          <a16:colId xmlns:a16="http://schemas.microsoft.com/office/drawing/2014/main" val="4195850988"/>
                        </a:ext>
                      </a:extLst>
                    </a:gridCol>
                  </a:tblGrid>
                  <a:tr h="266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100" dirty="0"/>
                            <a:t>Object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337" t="-2273" r="-87500" b="-438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78" t="-2273" r="-1111" b="-438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1038750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" t="-104651" r="-312000" b="-34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1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78" t="-104651" r="-1111" b="-348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641972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" t="-209524" r="-312000" b="-2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1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78" t="-209524" r="-1111" b="-2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9505045"/>
                      </a:ext>
                    </a:extLst>
                  </a:tr>
                  <a:tr h="2806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" t="-282609" r="-312000" b="-1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1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78" t="-282609" r="-1111" b="-1347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2650574"/>
                      </a:ext>
                    </a:extLst>
                  </a:tr>
                  <a:tr h="3558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" t="-298305" r="-312000" b="-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100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78" t="-298305" r="-1111" b="-5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27100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765B868-9745-0502-5B6B-68023BB14569}"/>
              </a:ext>
            </a:extLst>
          </p:cNvPr>
          <p:cNvSpPr txBox="1"/>
          <p:nvPr/>
        </p:nvSpPr>
        <p:spPr>
          <a:xfrm>
            <a:off x="1676400" y="66675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Object Selections</a:t>
            </a:r>
            <a:r>
              <a:rPr lang="en-ZA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67197-BFF0-D7B7-0BA1-9B2864A24F2C}"/>
              </a:ext>
            </a:extLst>
          </p:cNvPr>
          <p:cNvSpPr txBox="1"/>
          <p:nvPr/>
        </p:nvSpPr>
        <p:spPr>
          <a:xfrm>
            <a:off x="1219200" y="2842249"/>
            <a:ext cx="666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Filter Selections used are slightly looser than object </a:t>
            </a:r>
            <a:r>
              <a:rPr lang="en-ZA" dirty="0"/>
              <a:t>selections: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A2BCA-573E-850C-76AA-EB9A14D1F0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915400" y="5040630"/>
            <a:ext cx="194895" cy="117544"/>
          </a:xfrm>
        </p:spPr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12</a:t>
            </a:fld>
            <a:endParaRPr lang="en-ZA" spc="-50" dirty="0"/>
          </a:p>
        </p:txBody>
      </p:sp>
    </p:spTree>
    <p:extLst>
      <p:ext uri="{BB962C8B-B14F-4D97-AF65-F5344CB8AC3E}">
        <p14:creationId xmlns:p14="http://schemas.microsoft.com/office/powerpoint/2010/main" val="1591169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73009-4CC9-0BAD-E6F0-DB85B734D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70293976-62ED-B34E-B450-026E1E309998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-381000" y="0"/>
                <a:ext cx="8382000" cy="464711"/>
              </a:xfrm>
              <a:prstGeom prst="rect">
                <a:avLst/>
              </a:prstGeom>
            </p:spPr>
            <p:txBody>
              <a:bodyPr vert="horz" wrap="square" lIns="0" tIns="94457" rIns="0" bIns="0" rtlCol="0">
                <a:spAutoFit/>
              </a:bodyPr>
              <a:lstStyle/>
              <a:p>
                <a:pPr marL="253619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 xmlns:m="http://schemas.openxmlformats.org/officeDocument/2006/math">
                    <m:r>
                      <a:rPr lang="en-ZA" b="1" i="1" spc="-10" smtClean="0">
                        <a:latin typeface="Cambria Math" panose="02040503050406030204" pitchFamily="18" charset="0"/>
                      </a:rPr>
                      <m:t>𝜸𝜸</m:t>
                    </m:r>
                    <m:r>
                      <a:rPr lang="en-ZA" b="1" i="1" spc="-1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ZA" b="1" i="1" spc="-1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1" i="1" spc="-10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ZA" b="1" i="1" spc="-1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ZA" b="1" i="1" spc="-1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1" i="1" spc="-10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ZA" b="1" i="1" spc="-1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spc="-10" dirty="0"/>
                  <a:t> generated for </a:t>
                </a:r>
                <a14:m>
                  <m:oMath xmlns:m="http://schemas.openxmlformats.org/officeDocument/2006/math">
                    <m:r>
                      <a:rPr lang="en-GB" b="1" i="1" spc="-10" smtClean="0">
                        <a:latin typeface="Cambria Math" panose="02040503050406030204" pitchFamily="18" charset="0"/>
                      </a:rPr>
                      <m:t>𝜸𝜸</m:t>
                    </m:r>
                    <m:r>
                      <a:rPr lang="en-GB" b="1" i="1" spc="-1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pc="-10" smtClean="0">
                        <a:latin typeface="Cambria Math" panose="02040503050406030204" pitchFamily="18" charset="0"/>
                      </a:rPr>
                      <m:t>𝟏</m:t>
                    </m:r>
                    <m:sSub>
                      <m:sSubPr>
                        <m:ctrlPr>
                          <a:rPr lang="en-GB" b="1" i="1" spc="-1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pc="-10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GB" b="1" i="1" spc="-10" smtClean="0">
                            <a:latin typeface="Cambria Math" panose="02040503050406030204" pitchFamily="18" charset="0"/>
                          </a:rPr>
                          <m:t>𝒉𝒂𝒅</m:t>
                        </m:r>
                      </m:sub>
                    </m:sSub>
                  </m:oMath>
                </a14:m>
                <a:endParaRPr spc="-10" dirty="0"/>
              </a:p>
            </p:txBody>
          </p:sp>
        </mc:Choice>
        <mc:Fallback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70293976-62ED-B34E-B450-026E1E30999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381000" y="0"/>
                <a:ext cx="8382000" cy="464711"/>
              </a:xfrm>
              <a:prstGeom prst="rect">
                <a:avLst/>
              </a:prstGeom>
              <a:blipFill>
                <a:blip r:embed="rId2"/>
                <a:stretch>
                  <a:fillRect b="-3947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ject 18">
            <a:extLst>
              <a:ext uri="{FF2B5EF4-FFF2-40B4-BE49-F238E27FC236}">
                <a16:creationId xmlns:a16="http://schemas.microsoft.com/office/drawing/2014/main" id="{754D2FCA-FE4F-B259-0DE6-380DBB40F607}"/>
              </a:ext>
            </a:extLst>
          </p:cNvPr>
          <p:cNvSpPr txBox="1"/>
          <p:nvPr/>
        </p:nvSpPr>
        <p:spPr>
          <a:xfrm>
            <a:off x="6959016" y="1015430"/>
            <a:ext cx="1169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Association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160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02BB7CE-9234-7140-7D71-A626CD47CB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1230655"/>
                  </p:ext>
                </p:extLst>
              </p:nvPr>
            </p:nvGraphicFramePr>
            <p:xfrm>
              <a:off x="381000" y="1205644"/>
              <a:ext cx="4267200" cy="23772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0210">
                      <a:extLst>
                        <a:ext uri="{9D8B030D-6E8A-4147-A177-3AD203B41FA5}">
                          <a16:colId xmlns:a16="http://schemas.microsoft.com/office/drawing/2014/main" val="4183164417"/>
                        </a:ext>
                      </a:extLst>
                    </a:gridCol>
                    <a:gridCol w="1079136">
                      <a:extLst>
                        <a:ext uri="{9D8B030D-6E8A-4147-A177-3AD203B41FA5}">
                          <a16:colId xmlns:a16="http://schemas.microsoft.com/office/drawing/2014/main" val="1662822578"/>
                        </a:ext>
                      </a:extLst>
                    </a:gridCol>
                    <a:gridCol w="971054">
                      <a:extLst>
                        <a:ext uri="{9D8B030D-6E8A-4147-A177-3AD203B41FA5}">
                          <a16:colId xmlns:a16="http://schemas.microsoft.com/office/drawing/2014/main" val="4267985599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284783214"/>
                        </a:ext>
                      </a:extLst>
                    </a:gridCol>
                  </a:tblGrid>
                  <a:tr h="473282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Filter</a:t>
                          </a:r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Requirement</a:t>
                          </a:r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Minimum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oMath>
                          </a14:m>
                          <a:r>
                            <a:rPr lang="en-ZA" sz="1100" dirty="0"/>
                            <a:t> [GeV]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Maximum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</m:d>
                            </m:oMath>
                          </a14:m>
                          <a:endParaRPr lang="en-Z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8624567"/>
                      </a:ext>
                    </a:extLst>
                  </a:tr>
                  <a:tr h="391999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solidFill>
                                <a:schemeClr val="tx1"/>
                              </a:solidFill>
                            </a:rPr>
                            <a:t>Photon Filter</a:t>
                          </a:r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GB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≥2</m:t>
                                </m:r>
                              </m:oMath>
                            </m:oMathPara>
                          </a14:m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2.5</m:t>
                                </m:r>
                              </m:oMath>
                            </m:oMathPara>
                          </a14:m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842601"/>
                      </a:ext>
                    </a:extLst>
                  </a:tr>
                  <a:tr h="391999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solidFill>
                                <a:schemeClr val="tx1"/>
                              </a:solidFill>
                            </a:rPr>
                            <a:t>Tau Filter</a:t>
                          </a:r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GB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h𝑎𝑑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2.6</m:t>
                                </m:r>
                              </m:oMath>
                            </m:oMathPara>
                          </a14:m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8756991"/>
                      </a:ext>
                    </a:extLst>
                  </a:tr>
                  <a:tr h="559998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solidFill>
                                <a:schemeClr val="tx1"/>
                              </a:solidFill>
                            </a:rPr>
                            <a:t>Electron Acceptance</a:t>
                          </a:r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solidFill>
                                <a:schemeClr val="tx1"/>
                              </a:solidFill>
                            </a:rPr>
                            <a:t>Inclusive</a:t>
                          </a:r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2.5</m:t>
                                </m:r>
                              </m:oMath>
                            </m:oMathPara>
                          </a14:m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4924751"/>
                      </a:ext>
                    </a:extLst>
                  </a:tr>
                  <a:tr h="559998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solidFill>
                                <a:schemeClr val="tx1"/>
                              </a:solidFill>
                            </a:rPr>
                            <a:t>Muon Acceptance</a:t>
                          </a:r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solidFill>
                                <a:schemeClr val="tx1"/>
                              </a:solidFill>
                            </a:rPr>
                            <a:t>Inclusive</a:t>
                          </a:r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2.8</m:t>
                                </m:r>
                              </m:oMath>
                            </m:oMathPara>
                          </a14:m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22561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02BB7CE-9234-7140-7D71-A626CD47CB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1230655"/>
                  </p:ext>
                </p:extLst>
              </p:nvPr>
            </p:nvGraphicFramePr>
            <p:xfrm>
              <a:off x="381000" y="1205644"/>
              <a:ext cx="4267200" cy="23772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0210">
                      <a:extLst>
                        <a:ext uri="{9D8B030D-6E8A-4147-A177-3AD203B41FA5}">
                          <a16:colId xmlns:a16="http://schemas.microsoft.com/office/drawing/2014/main" val="4183164417"/>
                        </a:ext>
                      </a:extLst>
                    </a:gridCol>
                    <a:gridCol w="1079136">
                      <a:extLst>
                        <a:ext uri="{9D8B030D-6E8A-4147-A177-3AD203B41FA5}">
                          <a16:colId xmlns:a16="http://schemas.microsoft.com/office/drawing/2014/main" val="1662822578"/>
                        </a:ext>
                      </a:extLst>
                    </a:gridCol>
                    <a:gridCol w="971054">
                      <a:extLst>
                        <a:ext uri="{9D8B030D-6E8A-4147-A177-3AD203B41FA5}">
                          <a16:colId xmlns:a16="http://schemas.microsoft.com/office/drawing/2014/main" val="4267985599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284783214"/>
                        </a:ext>
                      </a:extLst>
                    </a:gridCol>
                  </a:tblGrid>
                  <a:tr h="473282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Filter</a:t>
                          </a:r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Requirement</a:t>
                          </a:r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9375" t="-1282" r="-111875" b="-4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143" t="-1282" r="-2286" b="-4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8624567"/>
                      </a:ext>
                    </a:extLst>
                  </a:tr>
                  <a:tr h="391999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solidFill>
                                <a:schemeClr val="tx1"/>
                              </a:solidFill>
                            </a:rPr>
                            <a:t>Photon Filter</a:t>
                          </a:r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7345" t="-123438" r="-191525" b="-392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9375" t="-123438" r="-111875" b="-392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143" t="-123438" r="-2286" b="-392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842601"/>
                      </a:ext>
                    </a:extLst>
                  </a:tr>
                  <a:tr h="391999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solidFill>
                                <a:schemeClr val="tx1"/>
                              </a:solidFill>
                            </a:rPr>
                            <a:t>Tau Filter</a:t>
                          </a:r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7345" t="-220000" r="-191525" b="-28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9375" t="-220000" r="-111875" b="-28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143" t="-220000" r="-2286" b="-28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756991"/>
                      </a:ext>
                    </a:extLst>
                  </a:tr>
                  <a:tr h="559998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solidFill>
                                <a:schemeClr val="tx1"/>
                              </a:solidFill>
                            </a:rPr>
                            <a:t>Electron Acceptance</a:t>
                          </a:r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solidFill>
                                <a:schemeClr val="tx1"/>
                              </a:solidFill>
                            </a:rPr>
                            <a:t>Inclusive</a:t>
                          </a:r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9375" t="-226087" r="-111875" b="-1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143" t="-226087" r="-2286" b="-1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4924751"/>
                      </a:ext>
                    </a:extLst>
                  </a:tr>
                  <a:tr h="559998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solidFill>
                                <a:schemeClr val="tx1"/>
                              </a:solidFill>
                            </a:rPr>
                            <a:t>Muon Acceptance</a:t>
                          </a:r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solidFill>
                                <a:schemeClr val="tx1"/>
                              </a:solidFill>
                            </a:rPr>
                            <a:t>Inclusive</a:t>
                          </a:r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9375" t="-326087" r="-111875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143" t="-326087" r="-2286" b="-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2256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83CD90B-BE51-275E-1F54-4944759654B6}"/>
              </a:ext>
            </a:extLst>
          </p:cNvPr>
          <p:cNvSpPr/>
          <p:nvPr/>
        </p:nvSpPr>
        <p:spPr>
          <a:xfrm>
            <a:off x="3200400" y="4309938"/>
            <a:ext cx="2743200" cy="6592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A434ABA-5AC0-52A8-C60C-AD83BAC6043B}"/>
                  </a:ext>
                </a:extLst>
              </p:cNvPr>
              <p:cNvSpPr txBox="1"/>
              <p:nvPr/>
            </p:nvSpPr>
            <p:spPr>
              <a:xfrm>
                <a:off x="3368979" y="4429700"/>
                <a:ext cx="25746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Filter Efficiency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ZA" b="0" dirty="0"/>
              </a:p>
              <a:p>
                <a:endParaRPr lang="en-ZA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A434ABA-5AC0-52A8-C60C-AD83BAC60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979" y="4429700"/>
                <a:ext cx="2574621" cy="646331"/>
              </a:xfrm>
              <a:prstGeom prst="rect">
                <a:avLst/>
              </a:prstGeom>
              <a:blipFill>
                <a:blip r:embed="rId4"/>
                <a:stretch>
                  <a:fillRect l="-2133" t="-566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bject 13">
            <a:extLst>
              <a:ext uri="{FF2B5EF4-FFF2-40B4-BE49-F238E27FC236}">
                <a16:creationId xmlns:a16="http://schemas.microsoft.com/office/drawing/2014/main" id="{63EBC0FD-9895-1507-F668-16CB9E1A667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3000" y="4969176"/>
            <a:ext cx="34766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en-ZA" sz="1000" dirty="0">
                <a:latin typeface="Calibri"/>
                <a:cs typeface="Calibri"/>
              </a:rPr>
              <a:t>14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1A1FD-9BBB-9A46-3D97-C577889AA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192456"/>
            <a:ext cx="3451568" cy="253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70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3DD01-AE94-4055-50D3-2AB4CE2C6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5CDF3D9-3E2C-7A3A-0518-3D2E25C42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0"/>
            <a:ext cx="6781800" cy="464711"/>
          </a:xfrm>
          <a:prstGeom prst="rect">
            <a:avLst/>
          </a:prstGeom>
        </p:spPr>
        <p:txBody>
          <a:bodyPr vert="horz" wrap="square" lIns="0" tIns="94457" rIns="0" bIns="0" rtlCol="0">
            <a:spAutoFit/>
          </a:bodyPr>
          <a:lstStyle/>
          <a:p>
            <a:pPr marL="2536190">
              <a:lnSpc>
                <a:spcPct val="100000"/>
              </a:lnSpc>
              <a:spcBef>
                <a:spcPts val="100"/>
              </a:spcBef>
            </a:pPr>
            <a:r>
              <a:rPr lang="en-GB" spc="-10" dirty="0"/>
              <a:t>Validation Plots</a:t>
            </a:r>
            <a:endParaRPr spc="-10" dirty="0"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898C2320-55B2-B61A-805A-3200B2DE9375}"/>
              </a:ext>
            </a:extLst>
          </p:cNvPr>
          <p:cNvSpPr txBox="1"/>
          <p:nvPr/>
        </p:nvSpPr>
        <p:spPr>
          <a:xfrm>
            <a:off x="6959016" y="1015430"/>
            <a:ext cx="1169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Association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D9BD32A-A4B2-2EE6-6550-1109FA301D3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915400" y="5004059"/>
            <a:ext cx="194895" cy="154115"/>
          </a:xfrm>
        </p:spPr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14</a:t>
            </a:fld>
            <a:endParaRPr lang="en-ZA" spc="-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36AB9-D15C-8721-63F4-1C5075236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982980"/>
            <a:ext cx="2768898" cy="1911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7E2C1-8171-1A7A-526A-480FA39DE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812" y="817879"/>
            <a:ext cx="3038278" cy="20821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6F7C20-CCBC-A147-B61C-FE551349B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966273"/>
            <a:ext cx="2895600" cy="21148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00853F-DDDC-EFEB-642A-7AE986EFB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191" y="2894494"/>
            <a:ext cx="3282495" cy="2249006"/>
          </a:xfrm>
          <a:prstGeom prst="rect">
            <a:avLst/>
          </a:prstGeom>
        </p:spPr>
      </p:pic>
      <p:pic>
        <p:nvPicPr>
          <p:cNvPr id="19" name="Picture 18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4001C750-F8FF-0BAF-388C-4AEEA07F02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22402"/>
            <a:ext cx="1406108" cy="457200"/>
          </a:xfrm>
          <a:prstGeom prst="rect">
            <a:avLst/>
          </a:prstGeom>
        </p:spPr>
      </p:pic>
      <p:pic>
        <p:nvPicPr>
          <p:cNvPr id="21" name="Picture 20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A7EE9EE0-72E1-A8D9-B167-AD69C65576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27" y="1073861"/>
            <a:ext cx="1576422" cy="512578"/>
          </a:xfrm>
          <a:prstGeom prst="rect">
            <a:avLst/>
          </a:prstGeom>
        </p:spPr>
      </p:pic>
      <p:pic>
        <p:nvPicPr>
          <p:cNvPr id="23" name="Picture 2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02B93BE3-09BE-5B0B-81BB-B912C779EB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6" y="3111665"/>
            <a:ext cx="984034" cy="319962"/>
          </a:xfrm>
          <a:prstGeom prst="rect">
            <a:avLst/>
          </a:prstGeom>
        </p:spPr>
      </p:pic>
      <p:pic>
        <p:nvPicPr>
          <p:cNvPr id="25" name="Picture 2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FA42BDDA-BDF7-80AA-1634-EFC5240268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023484"/>
            <a:ext cx="971027" cy="3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34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04F4D-D15F-8682-3DDB-E266E1852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6C4C564-F642-E044-AC85-9832C83F95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0"/>
            <a:ext cx="6781800" cy="464711"/>
          </a:xfrm>
          <a:prstGeom prst="rect">
            <a:avLst/>
          </a:prstGeom>
        </p:spPr>
        <p:txBody>
          <a:bodyPr vert="horz" wrap="square" lIns="0" tIns="94457" rIns="0" bIns="0" rtlCol="0">
            <a:spAutoFit/>
          </a:bodyPr>
          <a:lstStyle/>
          <a:p>
            <a:pPr marL="2536190">
              <a:lnSpc>
                <a:spcPct val="100000"/>
              </a:lnSpc>
              <a:spcBef>
                <a:spcPts val="100"/>
              </a:spcBef>
            </a:pPr>
            <a:r>
              <a:rPr lang="en-GB" spc="-10" dirty="0"/>
              <a:t>Validation Plots</a:t>
            </a:r>
            <a:endParaRPr spc="-10" dirty="0"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1F0A6E55-A2D7-EA57-6805-472440579127}"/>
              </a:ext>
            </a:extLst>
          </p:cNvPr>
          <p:cNvSpPr txBox="1"/>
          <p:nvPr/>
        </p:nvSpPr>
        <p:spPr>
          <a:xfrm>
            <a:off x="6959016" y="1015430"/>
            <a:ext cx="1169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Association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72258-30FF-D88A-93D8-4D5F4E0741E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35657" y="5040630"/>
            <a:ext cx="274638" cy="117544"/>
          </a:xfrm>
        </p:spPr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15</a:t>
            </a:fld>
            <a:endParaRPr lang="en-ZA" spc="-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0FA01-7008-0B51-98AD-D11B8D41E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50" y="1063870"/>
            <a:ext cx="3697634" cy="3104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3BEAF1-F3CE-36FF-8B55-30F8850A6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355" y="1001709"/>
            <a:ext cx="3840493" cy="3228974"/>
          </a:xfrm>
          <a:prstGeom prst="rect">
            <a:avLst/>
          </a:prstGeom>
        </p:spPr>
      </p:pic>
      <p:pic>
        <p:nvPicPr>
          <p:cNvPr id="12" name="Picture 11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F188A37C-7951-D9CC-67C5-331BCC617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8510"/>
            <a:ext cx="1462105" cy="475408"/>
          </a:xfrm>
          <a:prstGeom prst="rect">
            <a:avLst/>
          </a:prstGeom>
        </p:spPr>
      </p:pic>
      <p:pic>
        <p:nvPicPr>
          <p:cNvPr id="14" name="Picture 1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1BBEF39-C82F-FC50-94EC-CFE68943B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72" y="1328766"/>
            <a:ext cx="2265833" cy="7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87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5E6EF-5231-B2CC-2C0B-4EE57B2E6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F49C9EE8-1031-B07E-E7CF-992676E38C3E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-685800" y="0"/>
                <a:ext cx="8686800" cy="865655"/>
              </a:xfrm>
              <a:prstGeom prst="rect">
                <a:avLst/>
              </a:prstGeom>
            </p:spPr>
            <p:txBody>
              <a:bodyPr vert="horz" wrap="square" lIns="0" tIns="94457" rIns="0" bIns="0" rtlCol="0">
                <a:spAutoFit/>
              </a:bodyPr>
              <a:lstStyle/>
              <a:p>
                <a:pPr marL="253619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 xmlns:m="http://schemas.openxmlformats.org/officeDocument/2006/math">
                    <m:r>
                      <a:rPr lang="en-GB" b="1" i="1" spc="-10" smtClean="0">
                        <a:latin typeface="Cambria Math" panose="02040503050406030204" pitchFamily="18" charset="0"/>
                      </a:rPr>
                      <m:t>𝜸𝜸</m:t>
                    </m:r>
                    <m:r>
                      <a:rPr lang="en-GB" b="1" i="1" spc="-1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pc="-10" smtClean="0">
                        <a:latin typeface="Cambria Math" panose="02040503050406030204" pitchFamily="18" charset="0"/>
                      </a:rPr>
                      <m:t>𝑾𝑾</m:t>
                    </m:r>
                  </m:oMath>
                </a14:m>
                <a:r>
                  <a:rPr lang="en-ZA" spc="-10" dirty="0"/>
                  <a:t> generated for </a:t>
                </a:r>
                <a14:m>
                  <m:oMath xmlns:m="http://schemas.openxmlformats.org/officeDocument/2006/math">
                    <m:r>
                      <a:rPr lang="en-ZA" b="1" i="1" spc="-10" smtClean="0">
                        <a:latin typeface="Cambria Math" panose="02040503050406030204" pitchFamily="18" charset="0"/>
                      </a:rPr>
                      <m:t>𝜸𝜸</m:t>
                    </m:r>
                    <m:r>
                      <a:rPr lang="en-ZA" b="1" i="1" spc="-1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ZA" b="1" i="1" spc="-1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pc="-1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pc="-10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GB" b="1" i="1" spc="-1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 spc="-10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GB" b="1" i="1" spc="-1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1" i="1" spc="-1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pc="-10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GB" b="1" i="1" spc="-10" smtClean="0">
                            <a:latin typeface="Cambria Math" panose="02040503050406030204" pitchFamily="18" charset="0"/>
                          </a:rPr>
                          <m:t>𝒉𝒂𝒅</m:t>
                        </m:r>
                      </m:sub>
                    </m:sSub>
                    <m:r>
                      <a:rPr lang="en-GB" b="1" i="1" spc="-1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GB" b="1" spc="-10" dirty="0"/>
                </a:br>
                <a:endParaRPr spc="-10" dirty="0"/>
              </a:p>
            </p:txBody>
          </p:sp>
        </mc:Choice>
        <mc:Fallback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F49C9EE8-1031-B07E-E7CF-992676E38C3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685800" y="0"/>
                <a:ext cx="8686800" cy="8656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ject 18">
            <a:extLst>
              <a:ext uri="{FF2B5EF4-FFF2-40B4-BE49-F238E27FC236}">
                <a16:creationId xmlns:a16="http://schemas.microsoft.com/office/drawing/2014/main" id="{C7B50B6D-B3BB-0EF5-66DE-62BB0AC5F6DC}"/>
              </a:ext>
            </a:extLst>
          </p:cNvPr>
          <p:cNvSpPr txBox="1"/>
          <p:nvPr/>
        </p:nvSpPr>
        <p:spPr>
          <a:xfrm>
            <a:off x="6959016" y="1015430"/>
            <a:ext cx="1169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Association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160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D713D7D-E04D-02B9-126B-95995559FD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2015968"/>
                  </p:ext>
                </p:extLst>
              </p:nvPr>
            </p:nvGraphicFramePr>
            <p:xfrm>
              <a:off x="133100" y="1446300"/>
              <a:ext cx="4976857" cy="1937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0900">
                      <a:extLst>
                        <a:ext uri="{9D8B030D-6E8A-4147-A177-3AD203B41FA5}">
                          <a16:colId xmlns:a16="http://schemas.microsoft.com/office/drawing/2014/main" val="4183164417"/>
                        </a:ext>
                      </a:extLst>
                    </a:gridCol>
                    <a:gridCol w="1164266">
                      <a:extLst>
                        <a:ext uri="{9D8B030D-6E8A-4147-A177-3AD203B41FA5}">
                          <a16:colId xmlns:a16="http://schemas.microsoft.com/office/drawing/2014/main" val="1662822578"/>
                        </a:ext>
                      </a:extLst>
                    </a:gridCol>
                    <a:gridCol w="1484262">
                      <a:extLst>
                        <a:ext uri="{9D8B030D-6E8A-4147-A177-3AD203B41FA5}">
                          <a16:colId xmlns:a16="http://schemas.microsoft.com/office/drawing/2014/main" val="4267985599"/>
                        </a:ext>
                      </a:extLst>
                    </a:gridCol>
                    <a:gridCol w="937429">
                      <a:extLst>
                        <a:ext uri="{9D8B030D-6E8A-4147-A177-3AD203B41FA5}">
                          <a16:colId xmlns:a16="http://schemas.microsoft.com/office/drawing/2014/main" val="2284783214"/>
                        </a:ext>
                      </a:extLst>
                    </a:gridCol>
                  </a:tblGrid>
                  <a:tr h="481798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Filter</a:t>
                          </a:r>
                          <a:endParaRPr lang="en-ZA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Requirement</a:t>
                          </a:r>
                          <a:endParaRPr lang="en-ZA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Minimum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GB" sz="12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oMath>
                          </a14:m>
                          <a:r>
                            <a:rPr lang="en-ZA" sz="1200" dirty="0"/>
                            <a:t> [GeV]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Maximum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1" i="1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</m:d>
                            </m:oMath>
                          </a14:m>
                          <a:endParaRPr lang="en-ZA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8624567"/>
                      </a:ext>
                    </a:extLst>
                  </a:tr>
                  <a:tr h="481798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Photon Filter</a:t>
                          </a:r>
                          <a:endParaRPr lang="en-ZA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≥2</m:t>
                                </m:r>
                              </m:oMath>
                            </m:oMathPara>
                          </a14:m>
                          <a:endParaRPr lang="en-ZA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ZA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2.5</m:t>
                                </m:r>
                              </m:oMath>
                            </m:oMathPara>
                          </a14:m>
                          <a:endParaRPr lang="en-ZA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842601"/>
                      </a:ext>
                    </a:extLst>
                  </a:tr>
                  <a:tr h="481798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Multilepton Filter</a:t>
                          </a:r>
                          <a:endParaRPr lang="en-ZA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en-ZA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ZA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2.8</m:t>
                                </m:r>
                              </m:oMath>
                            </m:oMathPara>
                          </a14:m>
                          <a:endParaRPr lang="en-ZA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8248771"/>
                      </a:ext>
                    </a:extLst>
                  </a:tr>
                  <a:tr h="491926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Tau Filter</a:t>
                          </a:r>
                          <a:endParaRPr lang="en-ZA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GB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h𝑎𝑑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en-ZA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Z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2.6</m:t>
                                </m:r>
                              </m:oMath>
                            </m:oMathPara>
                          </a14:m>
                          <a:endParaRPr lang="en-Z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87569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D713D7D-E04D-02B9-126B-95995559FD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2015968"/>
                  </p:ext>
                </p:extLst>
              </p:nvPr>
            </p:nvGraphicFramePr>
            <p:xfrm>
              <a:off x="133100" y="1446300"/>
              <a:ext cx="4976857" cy="1937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0900">
                      <a:extLst>
                        <a:ext uri="{9D8B030D-6E8A-4147-A177-3AD203B41FA5}">
                          <a16:colId xmlns:a16="http://schemas.microsoft.com/office/drawing/2014/main" val="4183164417"/>
                        </a:ext>
                      </a:extLst>
                    </a:gridCol>
                    <a:gridCol w="1164266">
                      <a:extLst>
                        <a:ext uri="{9D8B030D-6E8A-4147-A177-3AD203B41FA5}">
                          <a16:colId xmlns:a16="http://schemas.microsoft.com/office/drawing/2014/main" val="1662822578"/>
                        </a:ext>
                      </a:extLst>
                    </a:gridCol>
                    <a:gridCol w="1484262">
                      <a:extLst>
                        <a:ext uri="{9D8B030D-6E8A-4147-A177-3AD203B41FA5}">
                          <a16:colId xmlns:a16="http://schemas.microsoft.com/office/drawing/2014/main" val="4267985599"/>
                        </a:ext>
                      </a:extLst>
                    </a:gridCol>
                    <a:gridCol w="937429">
                      <a:extLst>
                        <a:ext uri="{9D8B030D-6E8A-4147-A177-3AD203B41FA5}">
                          <a16:colId xmlns:a16="http://schemas.microsoft.com/office/drawing/2014/main" val="2284783214"/>
                        </a:ext>
                      </a:extLst>
                    </a:gridCol>
                  </a:tblGrid>
                  <a:tr h="481798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Filter</a:t>
                          </a:r>
                          <a:endParaRPr lang="en-ZA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Requirement</a:t>
                          </a:r>
                          <a:endParaRPr lang="en-ZA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541" t="-1266" r="-64754" b="-3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1818" t="-1266" r="-2597" b="-306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8624567"/>
                      </a:ext>
                    </a:extLst>
                  </a:tr>
                  <a:tr h="481798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Photon Filter</a:t>
                          </a:r>
                          <a:endParaRPr lang="en-ZA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419" t="-100000" r="-210471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541" t="-100000" r="-64754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1818" t="-100000" r="-2597" b="-2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842601"/>
                      </a:ext>
                    </a:extLst>
                  </a:tr>
                  <a:tr h="481798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Multilepton Filter</a:t>
                          </a:r>
                          <a:endParaRPr lang="en-ZA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419" t="-202532" r="-210471" b="-1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541" t="-202532" r="-64754" b="-1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1818" t="-202532" r="-2597" b="-105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248771"/>
                      </a:ext>
                    </a:extLst>
                  </a:tr>
                  <a:tr h="491926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Tau Filter</a:t>
                          </a:r>
                          <a:endParaRPr lang="en-ZA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419" t="-295062" r="-210471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541" t="-295062" r="-64754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1818" t="-295062" r="-2597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7569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55C62E-BC5A-27A5-273E-7B9CE0BE530F}"/>
              </a:ext>
            </a:extLst>
          </p:cNvPr>
          <p:cNvSpPr/>
          <p:nvPr/>
        </p:nvSpPr>
        <p:spPr>
          <a:xfrm>
            <a:off x="3684087" y="4121992"/>
            <a:ext cx="2743200" cy="6592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E19EA9-0779-750F-9EE0-087AD3692202}"/>
              </a:ext>
            </a:extLst>
          </p:cNvPr>
          <p:cNvSpPr txBox="1"/>
          <p:nvPr/>
        </p:nvSpPr>
        <p:spPr>
          <a:xfrm>
            <a:off x="3776699" y="426694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Filter Efficiency = 33.8% 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46916-461C-6C1A-4425-4F87B4F13F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915400" y="5040630"/>
            <a:ext cx="194895" cy="117544"/>
          </a:xfrm>
        </p:spPr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16</a:t>
            </a:fld>
            <a:endParaRPr lang="en-ZA" spc="-5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3EE676-F26C-6FBD-D830-B1DD4F4CE98F}"/>
              </a:ext>
            </a:extLst>
          </p:cNvPr>
          <p:cNvSpPr/>
          <p:nvPr/>
        </p:nvSpPr>
        <p:spPr>
          <a:xfrm>
            <a:off x="6172200" y="865655"/>
            <a:ext cx="1600200" cy="51308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Generated</a:t>
            </a:r>
          </a:p>
          <a:p>
            <a:pPr algn="ctr"/>
            <a:r>
              <a:rPr lang="en-GB" sz="1400" dirty="0"/>
              <a:t>29 554</a:t>
            </a:r>
            <a:endParaRPr lang="en-ZA" sz="1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5A7C752-1689-4F7B-23A1-A7DD3E152B25}"/>
              </a:ext>
            </a:extLst>
          </p:cNvPr>
          <p:cNvSpPr/>
          <p:nvPr/>
        </p:nvSpPr>
        <p:spPr>
          <a:xfrm>
            <a:off x="5177044" y="2571561"/>
            <a:ext cx="1600200" cy="51308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Multilepton</a:t>
            </a:r>
            <a:r>
              <a:rPr lang="en-ZA" sz="1400" dirty="0">
                <a:solidFill>
                  <a:schemeClr val="tx1"/>
                </a:solidFill>
              </a:rPr>
              <a:t> Filter</a:t>
            </a:r>
          </a:p>
          <a:p>
            <a:pPr algn="ctr"/>
            <a:r>
              <a:rPr lang="en-ZA" sz="1400" dirty="0"/>
              <a:t>8 772</a:t>
            </a:r>
            <a:endParaRPr lang="en-GB" sz="1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AB006F-7775-4E13-7D69-99B84D6F9BBD}"/>
              </a:ext>
            </a:extLst>
          </p:cNvPr>
          <p:cNvSpPr/>
          <p:nvPr/>
        </p:nvSpPr>
        <p:spPr>
          <a:xfrm>
            <a:off x="7424370" y="2571561"/>
            <a:ext cx="1600200" cy="51308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Tau Filter</a:t>
            </a:r>
          </a:p>
          <a:p>
            <a:pPr algn="ctr"/>
            <a:r>
              <a:rPr lang="en-GB" sz="1400" dirty="0"/>
              <a:t>1 228</a:t>
            </a:r>
            <a:endParaRPr lang="en-ZA" sz="1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C65F043-3C27-F1A6-C4A7-260FF9648274}"/>
              </a:ext>
            </a:extLst>
          </p:cNvPr>
          <p:cNvSpPr/>
          <p:nvPr/>
        </p:nvSpPr>
        <p:spPr>
          <a:xfrm>
            <a:off x="6172200" y="1745280"/>
            <a:ext cx="1600200" cy="51308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Photon Filter</a:t>
            </a:r>
          </a:p>
          <a:p>
            <a:pPr algn="ctr"/>
            <a:r>
              <a:rPr lang="en-GB" sz="1400" dirty="0"/>
              <a:t>22 713</a:t>
            </a:r>
            <a:endParaRPr lang="en-ZA" sz="14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61490F2-C81D-273C-1D75-CBADB58F401B}"/>
              </a:ext>
            </a:extLst>
          </p:cNvPr>
          <p:cNvSpPr/>
          <p:nvPr/>
        </p:nvSpPr>
        <p:spPr>
          <a:xfrm>
            <a:off x="6324600" y="3597531"/>
            <a:ext cx="1600200" cy="51308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Final Sample</a:t>
            </a:r>
          </a:p>
          <a:p>
            <a:pPr algn="ctr"/>
            <a:r>
              <a:rPr lang="en-GB" sz="1400" dirty="0">
                <a:solidFill>
                  <a:srgbClr val="F9F54D"/>
                </a:solidFill>
              </a:rPr>
              <a:t>10 000</a:t>
            </a:r>
            <a:endParaRPr lang="en-ZA" sz="1400" dirty="0">
              <a:solidFill>
                <a:srgbClr val="F9F54D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1CD987-75B0-03E2-ADEC-FD3B46536345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972300" y="1378735"/>
            <a:ext cx="0" cy="3665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1C884C-FEBA-B87E-216B-42A4BE333159}"/>
              </a:ext>
            </a:extLst>
          </p:cNvPr>
          <p:cNvCxnSpPr>
            <a:stCxn id="14" idx="2"/>
            <a:endCxn id="10" idx="0"/>
          </p:cNvCxnSpPr>
          <p:nvPr/>
        </p:nvCxnSpPr>
        <p:spPr>
          <a:xfrm flipH="1">
            <a:off x="5977144" y="2258360"/>
            <a:ext cx="995156" cy="3132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5EF95B0-4D9F-7780-31FE-66DC1EE5D7C7}"/>
              </a:ext>
            </a:extLst>
          </p:cNvPr>
          <p:cNvCxnSpPr>
            <a:stCxn id="14" idx="2"/>
            <a:endCxn id="12" idx="0"/>
          </p:cNvCxnSpPr>
          <p:nvPr/>
        </p:nvCxnSpPr>
        <p:spPr>
          <a:xfrm>
            <a:off x="6972300" y="2258360"/>
            <a:ext cx="1252170" cy="3132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B52A1DC-9BCE-C836-5511-19681073D49C}"/>
              </a:ext>
            </a:extLst>
          </p:cNvPr>
          <p:cNvCxnSpPr>
            <a:stCxn id="10" idx="2"/>
            <a:endCxn id="16" idx="0"/>
          </p:cNvCxnSpPr>
          <p:nvPr/>
        </p:nvCxnSpPr>
        <p:spPr>
          <a:xfrm>
            <a:off x="5977144" y="3084641"/>
            <a:ext cx="1147556" cy="5128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D11942F-8413-5283-3A11-94A0C079D7D6}"/>
              </a:ext>
            </a:extLst>
          </p:cNvPr>
          <p:cNvCxnSpPr>
            <a:stCxn id="12" idx="2"/>
            <a:endCxn id="16" idx="0"/>
          </p:cNvCxnSpPr>
          <p:nvPr/>
        </p:nvCxnSpPr>
        <p:spPr>
          <a:xfrm flipH="1">
            <a:off x="7124700" y="3084641"/>
            <a:ext cx="1099770" cy="5128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8677926-4C9E-4AF9-1503-690C08F71646}"/>
              </a:ext>
            </a:extLst>
          </p:cNvPr>
          <p:cNvSpPr txBox="1"/>
          <p:nvPr/>
        </p:nvSpPr>
        <p:spPr>
          <a:xfrm>
            <a:off x="6825030" y="261887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2726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B70FE-E969-71B9-D1AD-4D4E26B60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FBE58BCA-3728-E4BB-1BC5-FCABE7D8C221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219200" y="0"/>
                <a:ext cx="6781800" cy="464776"/>
              </a:xfrm>
              <a:prstGeom prst="rect">
                <a:avLst/>
              </a:prstGeom>
            </p:spPr>
            <p:txBody>
              <a:bodyPr vert="horz" wrap="square" lIns="0" tIns="94457" rIns="0" bIns="0" rtlCol="0">
                <a:spAutoFit/>
              </a:bodyPr>
              <a:lstStyle/>
              <a:p>
                <a:pPr marL="253619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1" i="1" spc="-10" smtClean="0">
                          <a:latin typeface="Cambria Math" panose="02040503050406030204" pitchFamily="18" charset="0"/>
                        </a:rPr>
                        <m:t>𝜸𝜸</m:t>
                      </m:r>
                      <m:r>
                        <a:rPr lang="en-ZA" b="1" i="1" spc="-1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ZA" b="1" i="1" spc="-1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i="1" spc="-1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spc="-1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i="1" spc="-1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i="1" spc="-10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GB" i="1" spc="-1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1" i="1" spc="-1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pc="-10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GB" b="1" i="1" spc="-10" smtClean="0">
                              <a:latin typeface="Cambria Math" panose="02040503050406030204" pitchFamily="18" charset="0"/>
                            </a:rPr>
                            <m:t>𝒉𝒂𝒅</m:t>
                          </m:r>
                        </m:sub>
                      </m:sSub>
                      <m:r>
                        <a:rPr lang="en-GB" i="1" spc="-1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GB" spc="-10" dirty="0"/>
                </a:br>
                <a:endParaRPr spc="-10" dirty="0"/>
              </a:p>
            </p:txBody>
          </p:sp>
        </mc:Choice>
        <mc:Fallback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FBE58BCA-3728-E4BB-1BC5-FCABE7D8C22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19200" y="0"/>
                <a:ext cx="6781800" cy="464776"/>
              </a:xfrm>
              <a:prstGeom prst="rect">
                <a:avLst/>
              </a:prstGeom>
              <a:blipFill>
                <a:blip r:embed="rId2"/>
                <a:stretch>
                  <a:fillRect b="-2763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ject 18">
            <a:extLst>
              <a:ext uri="{FF2B5EF4-FFF2-40B4-BE49-F238E27FC236}">
                <a16:creationId xmlns:a16="http://schemas.microsoft.com/office/drawing/2014/main" id="{6AEE5AEA-A20C-C8EE-5942-EC80A9B39ECF}"/>
              </a:ext>
            </a:extLst>
          </p:cNvPr>
          <p:cNvSpPr txBox="1"/>
          <p:nvPr/>
        </p:nvSpPr>
        <p:spPr>
          <a:xfrm>
            <a:off x="6959016" y="1015430"/>
            <a:ext cx="1169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Association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160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8D072DC1-D87C-5434-793F-2593BFB32E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9527798"/>
                  </p:ext>
                </p:extLst>
              </p:nvPr>
            </p:nvGraphicFramePr>
            <p:xfrm>
              <a:off x="914400" y="1232843"/>
              <a:ext cx="7543800" cy="21846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4183164417"/>
                        </a:ext>
                      </a:extLst>
                    </a:gridCol>
                    <a:gridCol w="1795083">
                      <a:extLst>
                        <a:ext uri="{9D8B030D-6E8A-4147-A177-3AD203B41FA5}">
                          <a16:colId xmlns:a16="http://schemas.microsoft.com/office/drawing/2014/main" val="1662822578"/>
                        </a:ext>
                      </a:extLst>
                    </a:gridCol>
                    <a:gridCol w="1913885">
                      <a:extLst>
                        <a:ext uri="{9D8B030D-6E8A-4147-A177-3AD203B41FA5}">
                          <a16:colId xmlns:a16="http://schemas.microsoft.com/office/drawing/2014/main" val="4267985599"/>
                        </a:ext>
                      </a:extLst>
                    </a:gridCol>
                    <a:gridCol w="1701232">
                      <a:extLst>
                        <a:ext uri="{9D8B030D-6E8A-4147-A177-3AD203B41FA5}">
                          <a16:colId xmlns:a16="http://schemas.microsoft.com/office/drawing/2014/main" val="2284783214"/>
                        </a:ext>
                      </a:extLst>
                    </a:gridCol>
                  </a:tblGrid>
                  <a:tr h="352548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Filter</a:t>
                          </a:r>
                          <a:endParaRPr lang="en-Z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Requirement</a:t>
                          </a:r>
                          <a:endParaRPr lang="en-Z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Minimum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GB" sz="18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oMath>
                          </a14:m>
                          <a:r>
                            <a:rPr lang="en-ZA" sz="1800" dirty="0"/>
                            <a:t> [GeV]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Maximum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1" i="1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</m:d>
                            </m:oMath>
                          </a14:m>
                          <a:endParaRPr lang="en-ZA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8624567"/>
                      </a:ext>
                    </a:extLst>
                  </a:tr>
                  <a:tr h="395614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Multilepton Filter</a:t>
                          </a:r>
                          <a:endParaRPr lang="en-Z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≥2</m:t>
                                </m:r>
                              </m:oMath>
                            </m:oMathPara>
                          </a14:m>
                          <a:endParaRPr lang="en-Z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Z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2.8</m:t>
                                </m:r>
                              </m:oMath>
                            </m:oMathPara>
                          </a14:m>
                          <a:endParaRPr lang="en-ZA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8248771"/>
                      </a:ext>
                    </a:extLst>
                  </a:tr>
                  <a:tr h="359960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Tau Filter</a:t>
                          </a:r>
                          <a:endParaRPr lang="en-Z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h𝑎𝑑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≥2</m:t>
                                </m:r>
                              </m:oMath>
                            </m:oMathPara>
                          </a14:m>
                          <a:endParaRPr lang="en-Z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ZA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2.6</m:t>
                                </m:r>
                              </m:oMath>
                            </m:oMathPara>
                          </a14:m>
                          <a:endParaRPr lang="en-ZA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8756991"/>
                      </a:ext>
                    </a:extLst>
                  </a:tr>
                  <a:tr h="359960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One Lepton Filter</a:t>
                          </a:r>
                          <a:endParaRPr lang="en-Z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en-Z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ZA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2.8</m:t>
                                </m:r>
                              </m:oMath>
                            </m:oMathPara>
                          </a14:m>
                          <a:endParaRPr lang="en-ZA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283085"/>
                      </a:ext>
                    </a:extLst>
                  </a:tr>
                  <a:tr h="359960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One Tau Filter</a:t>
                          </a:r>
                          <a:endParaRPr lang="en-Z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h𝑎𝑑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en-Z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ZA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2.6</m:t>
                                </m:r>
                              </m:oMath>
                            </m:oMathPara>
                          </a14:m>
                          <a:endParaRPr lang="en-ZA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660824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8D072DC1-D87C-5434-793F-2593BFB32E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9527798"/>
                  </p:ext>
                </p:extLst>
              </p:nvPr>
            </p:nvGraphicFramePr>
            <p:xfrm>
              <a:off x="914400" y="1232843"/>
              <a:ext cx="7543800" cy="21846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4183164417"/>
                        </a:ext>
                      </a:extLst>
                    </a:gridCol>
                    <a:gridCol w="1795083">
                      <a:extLst>
                        <a:ext uri="{9D8B030D-6E8A-4147-A177-3AD203B41FA5}">
                          <a16:colId xmlns:a16="http://schemas.microsoft.com/office/drawing/2014/main" val="1662822578"/>
                        </a:ext>
                      </a:extLst>
                    </a:gridCol>
                    <a:gridCol w="1913885">
                      <a:extLst>
                        <a:ext uri="{9D8B030D-6E8A-4147-A177-3AD203B41FA5}">
                          <a16:colId xmlns:a16="http://schemas.microsoft.com/office/drawing/2014/main" val="4267985599"/>
                        </a:ext>
                      </a:extLst>
                    </a:gridCol>
                    <a:gridCol w="1701232">
                      <a:extLst>
                        <a:ext uri="{9D8B030D-6E8A-4147-A177-3AD203B41FA5}">
                          <a16:colId xmlns:a16="http://schemas.microsoft.com/office/drawing/2014/main" val="228478321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Filter</a:t>
                          </a:r>
                          <a:endParaRPr lang="en-Z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Requirement</a:t>
                          </a:r>
                          <a:endParaRPr lang="en-Z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051" t="-4762" r="-90127" b="-25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444" t="-4762" r="-1434" b="-25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8624567"/>
                      </a:ext>
                    </a:extLst>
                  </a:tr>
                  <a:tr h="395614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Multilepton Filter</a:t>
                          </a:r>
                          <a:endParaRPr lang="en-Z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322" t="-169231" r="-202373" b="-3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051" t="-169231" r="-90127" b="-3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444" t="-169231" r="-1434" b="-3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248771"/>
                      </a:ext>
                    </a:extLst>
                  </a:tr>
                  <a:tr h="391605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Tau Filter</a:t>
                          </a:r>
                          <a:endParaRPr lang="en-Z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322" t="-269231" r="-202373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051" t="-269231" r="-90127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444" t="-269231" r="-1434" b="-2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75699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One Lepton Filter</a:t>
                          </a:r>
                          <a:endParaRPr lang="en-Z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322" t="-400000" r="-20237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051" t="-400000" r="-90127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444" t="-400000" r="-1434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283085"/>
                      </a:ext>
                    </a:extLst>
                  </a:tr>
                  <a:tr h="391605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One Tau Filter</a:t>
                          </a:r>
                          <a:endParaRPr lang="en-Z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322" t="-468750" r="-202373" b="-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051" t="-468750" r="-90127" b="-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444" t="-468750" r="-1434" b="-17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66082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D77DC5-EB2D-119A-2509-B9D75E0A4113}"/>
              </a:ext>
            </a:extLst>
          </p:cNvPr>
          <p:cNvSpPr/>
          <p:nvPr/>
        </p:nvSpPr>
        <p:spPr>
          <a:xfrm>
            <a:off x="3365157" y="4095750"/>
            <a:ext cx="2743200" cy="6592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E4E7C-7332-0BDD-F96D-BFFA36D916C1}"/>
              </a:ext>
            </a:extLst>
          </p:cNvPr>
          <p:cNvSpPr txBox="1"/>
          <p:nvPr/>
        </p:nvSpPr>
        <p:spPr>
          <a:xfrm>
            <a:off x="3505200" y="424070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Filter Efficiency = 16.8% </a:t>
            </a:r>
            <a:endParaRPr lang="en-ZA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1F65AB3-071D-CFC7-7351-724B6C44EC5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63000" y="5010150"/>
            <a:ext cx="347295" cy="148024"/>
          </a:xfrm>
        </p:spPr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17</a:t>
            </a:fld>
            <a:endParaRPr lang="en-ZA" spc="-50" dirty="0"/>
          </a:p>
        </p:txBody>
      </p:sp>
    </p:spTree>
    <p:extLst>
      <p:ext uri="{BB962C8B-B14F-4D97-AF65-F5344CB8AC3E}">
        <p14:creationId xmlns:p14="http://schemas.microsoft.com/office/powerpoint/2010/main" val="2561064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1EA80-EA6B-A527-C391-5B74AF6F6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8F6FB883-2828-CF5D-FE8B-C49F3669A9B5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219200" y="0"/>
                <a:ext cx="6781800" cy="464776"/>
              </a:xfrm>
              <a:prstGeom prst="rect">
                <a:avLst/>
              </a:prstGeom>
            </p:spPr>
            <p:txBody>
              <a:bodyPr vert="horz" wrap="square" lIns="0" tIns="94457" rIns="0" bIns="0" rtlCol="0">
                <a:spAutoFit/>
              </a:bodyPr>
              <a:lstStyle/>
              <a:p>
                <a:pPr marL="253619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1" i="1" spc="-10" smtClean="0">
                          <a:latin typeface="Cambria Math" panose="02040503050406030204" pitchFamily="18" charset="0"/>
                        </a:rPr>
                        <m:t>𝜸𝜸</m:t>
                      </m:r>
                      <m:r>
                        <a:rPr lang="en-ZA" b="1" i="1" spc="-1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ZA" b="1" i="1" spc="-1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i="1" spc="-1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spc="-1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i="1" spc="-1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i="1" spc="-10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GB" i="1" spc="-1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1" i="1" spc="-1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pc="-10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GB" b="1" i="1" spc="-10" smtClean="0">
                              <a:latin typeface="Cambria Math" panose="02040503050406030204" pitchFamily="18" charset="0"/>
                            </a:rPr>
                            <m:t>𝒉𝒂𝒅</m:t>
                          </m:r>
                        </m:sub>
                      </m:sSub>
                      <m:r>
                        <a:rPr lang="en-GB" i="1" spc="-1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GB" spc="-10" dirty="0"/>
                </a:br>
                <a:endParaRPr spc="-10" dirty="0"/>
              </a:p>
            </p:txBody>
          </p:sp>
        </mc:Choice>
        <mc:Fallback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8F6FB883-2828-CF5D-FE8B-C49F3669A9B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19200" y="0"/>
                <a:ext cx="6781800" cy="464776"/>
              </a:xfrm>
              <a:prstGeom prst="rect">
                <a:avLst/>
              </a:prstGeom>
              <a:blipFill>
                <a:blip r:embed="rId2"/>
                <a:stretch>
                  <a:fillRect b="-2763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ject 18">
            <a:extLst>
              <a:ext uri="{FF2B5EF4-FFF2-40B4-BE49-F238E27FC236}">
                <a16:creationId xmlns:a16="http://schemas.microsoft.com/office/drawing/2014/main" id="{95A14C56-434A-7220-ED1C-1784B5512089}"/>
              </a:ext>
            </a:extLst>
          </p:cNvPr>
          <p:cNvSpPr txBox="1"/>
          <p:nvPr/>
        </p:nvSpPr>
        <p:spPr>
          <a:xfrm>
            <a:off x="6959016" y="1015430"/>
            <a:ext cx="1169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Association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3BA5A09-2E32-E793-E124-FF9FC03AFB36}"/>
              </a:ext>
            </a:extLst>
          </p:cNvPr>
          <p:cNvSpPr/>
          <p:nvPr/>
        </p:nvSpPr>
        <p:spPr>
          <a:xfrm>
            <a:off x="3581400" y="4121992"/>
            <a:ext cx="2743200" cy="6592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EEE850-9D9B-A358-16AD-C140104943BF}"/>
              </a:ext>
            </a:extLst>
          </p:cNvPr>
          <p:cNvSpPr txBox="1"/>
          <p:nvPr/>
        </p:nvSpPr>
        <p:spPr>
          <a:xfrm>
            <a:off x="3657600" y="426694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Filter Efficiency = 16.8% </a:t>
            </a:r>
            <a:endParaRPr lang="en-ZA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38D5600-363E-3D06-F187-390AA08E7D7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39200" y="5010150"/>
            <a:ext cx="271095" cy="148024"/>
          </a:xfrm>
        </p:spPr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18</a:t>
            </a:fld>
            <a:endParaRPr lang="en-ZA" spc="-5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BF6A9F-0AB0-4855-FF94-47FA1DD01310}"/>
              </a:ext>
            </a:extLst>
          </p:cNvPr>
          <p:cNvSpPr/>
          <p:nvPr/>
        </p:nvSpPr>
        <p:spPr>
          <a:xfrm>
            <a:off x="3962400" y="723428"/>
            <a:ext cx="1575486" cy="51308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Generated</a:t>
            </a:r>
          </a:p>
          <a:p>
            <a:pPr algn="ctr"/>
            <a:r>
              <a:rPr lang="en-GB" sz="1400" dirty="0"/>
              <a:t>59 582</a:t>
            </a:r>
            <a:endParaRPr lang="en-ZA" sz="1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DD6BC4-91C4-4623-67C9-BC5FC2B79113}"/>
              </a:ext>
            </a:extLst>
          </p:cNvPr>
          <p:cNvSpPr/>
          <p:nvPr/>
        </p:nvSpPr>
        <p:spPr>
          <a:xfrm>
            <a:off x="609600" y="1761490"/>
            <a:ext cx="1575486" cy="9144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Multilepton Filter</a:t>
            </a:r>
          </a:p>
          <a:p>
            <a:pPr algn="ctr"/>
            <a:r>
              <a:rPr lang="en-GB" sz="1400" dirty="0"/>
              <a:t>5 024</a:t>
            </a:r>
            <a:endParaRPr lang="en-ZA" sz="1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D9F192-489C-E0C0-186F-F403A2640C15}"/>
              </a:ext>
            </a:extLst>
          </p:cNvPr>
          <p:cNvSpPr/>
          <p:nvPr/>
        </p:nvSpPr>
        <p:spPr>
          <a:xfrm>
            <a:off x="3962400" y="2036844"/>
            <a:ext cx="1575486" cy="51308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Tau Filter</a:t>
            </a:r>
          </a:p>
          <a:p>
            <a:pPr algn="ctr"/>
            <a:r>
              <a:rPr lang="en-GB" sz="1400" dirty="0"/>
              <a:t>3 345</a:t>
            </a:r>
            <a:endParaRPr lang="en-ZA" sz="1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E80E36D-4C72-6A88-7EF6-FEA911D9538C}"/>
              </a:ext>
            </a:extLst>
          </p:cNvPr>
          <p:cNvSpPr/>
          <p:nvPr/>
        </p:nvSpPr>
        <p:spPr>
          <a:xfrm>
            <a:off x="6477004" y="1761490"/>
            <a:ext cx="2479614" cy="9144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One Lepton </a:t>
            </a:r>
            <a:r>
              <a:rPr lang="en-GB" sz="1400" b="1" dirty="0">
                <a:solidFill>
                  <a:schemeClr val="tx1"/>
                </a:solidFill>
              </a:rPr>
              <a:t>AND</a:t>
            </a:r>
            <a:r>
              <a:rPr lang="en-GB" sz="1400" dirty="0">
                <a:solidFill>
                  <a:schemeClr val="tx1"/>
                </a:solidFill>
              </a:rPr>
              <a:t> One Tau Filter</a:t>
            </a:r>
          </a:p>
          <a:p>
            <a:pPr algn="ctr"/>
            <a:r>
              <a:rPr lang="en-ZA" sz="1400" dirty="0"/>
              <a:t>1 631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52AF5FF-0A7F-944C-93AA-2764D82E0C5B}"/>
              </a:ext>
            </a:extLst>
          </p:cNvPr>
          <p:cNvSpPr/>
          <p:nvPr/>
        </p:nvSpPr>
        <p:spPr>
          <a:xfrm>
            <a:off x="3962400" y="3406304"/>
            <a:ext cx="1575486" cy="51308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Total Events</a:t>
            </a:r>
          </a:p>
          <a:p>
            <a:pPr algn="ctr"/>
            <a:r>
              <a:rPr lang="en-GB" sz="1400" dirty="0">
                <a:solidFill>
                  <a:srgbClr val="F9F54D"/>
                </a:solidFill>
              </a:rPr>
              <a:t>10 000</a:t>
            </a:r>
            <a:endParaRPr lang="en-ZA" sz="1400" dirty="0">
              <a:solidFill>
                <a:srgbClr val="F9F54D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07B1AE-CE76-4301-F208-7469C1E59C0B}"/>
              </a:ext>
            </a:extLst>
          </p:cNvPr>
          <p:cNvCxnSpPr>
            <a:cxnSpLocks/>
          </p:cNvCxnSpPr>
          <p:nvPr/>
        </p:nvCxnSpPr>
        <p:spPr>
          <a:xfrm flipH="1">
            <a:off x="2141758" y="1495160"/>
            <a:ext cx="2608385" cy="7542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01EEA3-A98B-60C5-74C7-B849B8691E67}"/>
              </a:ext>
            </a:extLst>
          </p:cNvPr>
          <p:cNvCxnSpPr>
            <a:stCxn id="4" idx="2"/>
          </p:cNvCxnSpPr>
          <p:nvPr/>
        </p:nvCxnSpPr>
        <p:spPr>
          <a:xfrm>
            <a:off x="4750143" y="1236508"/>
            <a:ext cx="0" cy="2920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82C86A9-F884-BEA4-6B6E-4D24220929D2}"/>
              </a:ext>
            </a:extLst>
          </p:cNvPr>
          <p:cNvCxnSpPr>
            <a:endCxn id="9" idx="0"/>
          </p:cNvCxnSpPr>
          <p:nvPr/>
        </p:nvCxnSpPr>
        <p:spPr>
          <a:xfrm>
            <a:off x="4750143" y="1528510"/>
            <a:ext cx="0" cy="5083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ADD0B95-5A6B-0F80-E1E8-AC2A743F6FEC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750143" y="1495160"/>
            <a:ext cx="2966668" cy="2663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E502001-FC45-F540-6C12-E5395148645E}"/>
              </a:ext>
            </a:extLst>
          </p:cNvPr>
          <p:cNvCxnSpPr>
            <a:stCxn id="9" idx="2"/>
            <a:endCxn id="15" idx="0"/>
          </p:cNvCxnSpPr>
          <p:nvPr/>
        </p:nvCxnSpPr>
        <p:spPr>
          <a:xfrm>
            <a:off x="4750143" y="2549924"/>
            <a:ext cx="0" cy="8563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EBEFED2-770B-F8A5-33BE-43F0B2100709}"/>
              </a:ext>
            </a:extLst>
          </p:cNvPr>
          <p:cNvCxnSpPr>
            <a:stCxn id="7" idx="2"/>
            <a:endCxn id="15" idx="0"/>
          </p:cNvCxnSpPr>
          <p:nvPr/>
        </p:nvCxnSpPr>
        <p:spPr>
          <a:xfrm>
            <a:off x="1397343" y="2675890"/>
            <a:ext cx="3352800" cy="7304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61771A8-A772-0719-AB31-E480DEA61952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4750143" y="2675890"/>
            <a:ext cx="2966668" cy="7304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DC20486-FA3B-95FC-8872-015409E8F92D}"/>
              </a:ext>
            </a:extLst>
          </p:cNvPr>
          <p:cNvSpPr txBox="1"/>
          <p:nvPr/>
        </p:nvSpPr>
        <p:spPr>
          <a:xfrm>
            <a:off x="2912161" y="2136590"/>
            <a:ext cx="74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F8E929C-1111-3E45-AE45-F10A1EEFA4B8}"/>
              </a:ext>
            </a:extLst>
          </p:cNvPr>
          <p:cNvSpPr txBox="1"/>
          <p:nvPr/>
        </p:nvSpPr>
        <p:spPr>
          <a:xfrm>
            <a:off x="5791199" y="2136590"/>
            <a:ext cx="68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96997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uiExpand="1" build="allAtOnce" animBg="1"/>
      <p:bldP spid="15" grpId="0" animBg="1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A240D-85C9-F72C-8D6C-D96690164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87210EF-E92B-B414-36F7-578F36D332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7620000" cy="834043"/>
          </a:xfrm>
          <a:prstGeom prst="rect">
            <a:avLst/>
          </a:prstGeom>
        </p:spPr>
        <p:txBody>
          <a:bodyPr vert="horz" wrap="square" lIns="0" tIns="94457" rIns="0" bIns="0" rtlCol="0">
            <a:spAutoFit/>
          </a:bodyPr>
          <a:lstStyle/>
          <a:p>
            <a:pPr marL="2536190">
              <a:lnSpc>
                <a:spcPct val="100000"/>
              </a:lnSpc>
              <a:spcBef>
                <a:spcPts val="100"/>
              </a:spcBef>
            </a:pPr>
            <a:r>
              <a:rPr lang="en-GB" spc="-10" dirty="0"/>
              <a:t>Future Work</a:t>
            </a:r>
            <a:br>
              <a:rPr lang="en-GB" spc="-10" dirty="0"/>
            </a:br>
            <a:endParaRPr spc="-10" dirty="0"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0F2383E7-0580-0ED2-1265-ACF405E1377B}"/>
              </a:ext>
            </a:extLst>
          </p:cNvPr>
          <p:cNvSpPr txBox="1"/>
          <p:nvPr/>
        </p:nvSpPr>
        <p:spPr>
          <a:xfrm>
            <a:off x="6959016" y="1015430"/>
            <a:ext cx="1169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Association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4B762-D2C1-3101-7409-B58EB6558C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39200" y="5010150"/>
            <a:ext cx="271095" cy="148024"/>
          </a:xfrm>
        </p:spPr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19</a:t>
            </a:fld>
            <a:endParaRPr lang="en-ZA" spc="-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E35D7A-DF52-620C-0895-2F496694D943}"/>
                  </a:ext>
                </a:extLst>
              </p:cNvPr>
              <p:cNvSpPr txBox="1"/>
              <p:nvPr/>
            </p:nvSpPr>
            <p:spPr>
              <a:xfrm>
                <a:off x="228600" y="971550"/>
                <a:ext cx="8305800" cy="3810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Complete RHTM validation: photon, lepton, hadronic tau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𝛾𝛾</m:t>
                        </m:r>
                      </m:sub>
                    </m:sSub>
                  </m:oMath>
                </a14:m>
                <a:r>
                  <a:rPr lang="en-GB" sz="2000" dirty="0"/>
                  <a:t> distributions.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Prepare job options for the remaining final states in the analysis.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Submit remaining MC requests following validation and HBSM review.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Perform AF3 vs Geant4 comparisons for key reconstructed objects.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Validate sample performance across low-, medium- and high-pile-up campaigns.</a:t>
                </a:r>
                <a:endParaRPr lang="en-ZA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E35D7A-DF52-620C-0895-2F496694D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71550"/>
                <a:ext cx="8305800" cy="3810146"/>
              </a:xfrm>
              <a:prstGeom prst="rect">
                <a:avLst/>
              </a:prstGeom>
              <a:blipFill>
                <a:blip r:embed="rId2"/>
                <a:stretch>
                  <a:fillRect l="-661" t="-800" b="-192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19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26A93557-BE3E-A794-F688-D4BB154E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77230"/>
            <a:ext cx="8564880" cy="369332"/>
          </a:xfrm>
        </p:spPr>
        <p:txBody>
          <a:bodyPr/>
          <a:lstStyle/>
          <a:p>
            <a:r>
              <a:rPr lang="en-ZA" dirty="0"/>
              <a:t>OUTLINE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E8C323-3038-3519-0C2F-6E0A716F5BE5}"/>
              </a:ext>
            </a:extLst>
          </p:cNvPr>
          <p:cNvSpPr txBox="1"/>
          <p:nvPr/>
        </p:nvSpPr>
        <p:spPr>
          <a:xfrm>
            <a:off x="84473" y="633859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Analysis Strategy</a:t>
            </a:r>
          </a:p>
          <a:p>
            <a:endParaRPr lang="en-Z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Channels of Interest</a:t>
            </a:r>
          </a:p>
          <a:p>
            <a:endParaRPr lang="en-Z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Simplified Model and Real Triplet Benchmarks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Monte Carlo Request 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Selections and Filtering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Conclusion and Future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dots&#10;&#10;AI-generated content may be incorrect.">
            <a:extLst>
              <a:ext uri="{FF2B5EF4-FFF2-40B4-BE49-F238E27FC236}">
                <a16:creationId xmlns:a16="http://schemas.microsoft.com/office/drawing/2014/main" id="{945FA31D-AF50-DED2-D86F-E0AD76943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800100"/>
            <a:ext cx="3650456" cy="365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0787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25031-B9F5-BA9F-71F7-8433AD04A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>
            <a:extLst>
              <a:ext uri="{FF2B5EF4-FFF2-40B4-BE49-F238E27FC236}">
                <a16:creationId xmlns:a16="http://schemas.microsoft.com/office/drawing/2014/main" id="{B505A413-6966-624B-8EBB-105459511E61}"/>
              </a:ext>
            </a:extLst>
          </p:cNvPr>
          <p:cNvSpPr txBox="1"/>
          <p:nvPr/>
        </p:nvSpPr>
        <p:spPr>
          <a:xfrm>
            <a:off x="6959016" y="1015430"/>
            <a:ext cx="1169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Association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608EC7-7CD7-BE14-88DD-F2F02AF8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23059-8C65-185A-531A-780C8E60F490}"/>
              </a:ext>
            </a:extLst>
          </p:cNvPr>
          <p:cNvSpPr txBox="1"/>
          <p:nvPr/>
        </p:nvSpPr>
        <p:spPr>
          <a:xfrm>
            <a:off x="838200" y="173355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8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443755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6876" y="78325"/>
            <a:ext cx="6759324" cy="464711"/>
          </a:xfrm>
          <a:prstGeom prst="rect">
            <a:avLst/>
          </a:prstGeom>
        </p:spPr>
        <p:txBody>
          <a:bodyPr vert="horz" wrap="square" lIns="0" tIns="94457" rIns="0" bIns="0" rtlCol="0">
            <a:spAutoFit/>
          </a:bodyPr>
          <a:lstStyle/>
          <a:p>
            <a:pPr marL="2536190">
              <a:lnSpc>
                <a:spcPct val="100000"/>
              </a:lnSpc>
              <a:spcBef>
                <a:spcPts val="100"/>
              </a:spcBef>
            </a:pPr>
            <a:r>
              <a:rPr lang="en-ZA" spc="-20" dirty="0"/>
              <a:t>Simplified Model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2598653" y="3380435"/>
            <a:ext cx="6520180" cy="1370330"/>
            <a:chOff x="2598653" y="3380435"/>
            <a:chExt cx="6520180" cy="13703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9740" y="3380435"/>
              <a:ext cx="4588765" cy="1282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8653" y="3495008"/>
              <a:ext cx="1905670" cy="125523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405" y="809280"/>
            <a:ext cx="1694617" cy="121366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44433" y="2814260"/>
            <a:ext cx="1778000" cy="406400"/>
            <a:chOff x="444499" y="2823394"/>
            <a:chExt cx="1778000" cy="406400"/>
          </a:xfrm>
        </p:grpSpPr>
        <p:sp>
          <p:nvSpPr>
            <p:cNvPr id="8" name="object 8"/>
            <p:cNvSpPr/>
            <p:nvPr/>
          </p:nvSpPr>
          <p:spPr>
            <a:xfrm>
              <a:off x="457199" y="2836094"/>
              <a:ext cx="1752600" cy="381000"/>
            </a:xfrm>
            <a:custGeom>
              <a:avLst/>
              <a:gdLst/>
              <a:ahLst/>
              <a:cxnLst/>
              <a:rect l="l" t="t" r="r" b="b"/>
              <a:pathLst>
                <a:path w="1752600" h="381000">
                  <a:moveTo>
                    <a:pt x="1689094" y="380999"/>
                  </a:moveTo>
                  <a:lnTo>
                    <a:pt x="63499" y="380999"/>
                  </a:lnTo>
                  <a:lnTo>
                    <a:pt x="38782" y="376009"/>
                  </a:lnTo>
                  <a:lnTo>
                    <a:pt x="18598" y="362402"/>
                  </a:lnTo>
                  <a:lnTo>
                    <a:pt x="4990" y="342218"/>
                  </a:lnTo>
                  <a:lnTo>
                    <a:pt x="0" y="317499"/>
                  </a:lnTo>
                  <a:lnTo>
                    <a:pt x="0" y="63499"/>
                  </a:lnTo>
                  <a:lnTo>
                    <a:pt x="4990" y="38780"/>
                  </a:lnTo>
                  <a:lnTo>
                    <a:pt x="18598" y="18596"/>
                  </a:lnTo>
                  <a:lnTo>
                    <a:pt x="38782" y="4989"/>
                  </a:lnTo>
                  <a:lnTo>
                    <a:pt x="63499" y="0"/>
                  </a:lnTo>
                  <a:lnTo>
                    <a:pt x="1689094" y="0"/>
                  </a:lnTo>
                  <a:lnTo>
                    <a:pt x="1733996" y="18599"/>
                  </a:lnTo>
                  <a:lnTo>
                    <a:pt x="1752596" y="63499"/>
                  </a:lnTo>
                  <a:lnTo>
                    <a:pt x="1752596" y="317499"/>
                  </a:lnTo>
                  <a:lnTo>
                    <a:pt x="1747606" y="342218"/>
                  </a:lnTo>
                  <a:lnTo>
                    <a:pt x="1733997" y="362402"/>
                  </a:lnTo>
                  <a:lnTo>
                    <a:pt x="1713812" y="376009"/>
                  </a:lnTo>
                  <a:lnTo>
                    <a:pt x="1689094" y="380999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199" y="2836094"/>
              <a:ext cx="1752600" cy="381000"/>
            </a:xfrm>
            <a:custGeom>
              <a:avLst/>
              <a:gdLst/>
              <a:ahLst/>
              <a:cxnLst/>
              <a:rect l="l" t="t" r="r" b="b"/>
              <a:pathLst>
                <a:path w="1752600" h="381000">
                  <a:moveTo>
                    <a:pt x="0" y="63499"/>
                  </a:moveTo>
                  <a:lnTo>
                    <a:pt x="4990" y="38780"/>
                  </a:lnTo>
                  <a:lnTo>
                    <a:pt x="18598" y="18596"/>
                  </a:lnTo>
                  <a:lnTo>
                    <a:pt x="38782" y="4989"/>
                  </a:lnTo>
                  <a:lnTo>
                    <a:pt x="63499" y="0"/>
                  </a:lnTo>
                  <a:lnTo>
                    <a:pt x="1689094" y="0"/>
                  </a:lnTo>
                  <a:lnTo>
                    <a:pt x="1733996" y="18599"/>
                  </a:lnTo>
                  <a:lnTo>
                    <a:pt x="1752596" y="63499"/>
                  </a:lnTo>
                  <a:lnTo>
                    <a:pt x="1752596" y="317499"/>
                  </a:lnTo>
                  <a:lnTo>
                    <a:pt x="1747606" y="342218"/>
                  </a:lnTo>
                  <a:lnTo>
                    <a:pt x="1733997" y="362402"/>
                  </a:lnTo>
                  <a:lnTo>
                    <a:pt x="1713812" y="376009"/>
                  </a:lnTo>
                  <a:lnTo>
                    <a:pt x="1689094" y="380999"/>
                  </a:lnTo>
                  <a:lnTo>
                    <a:pt x="63499" y="380999"/>
                  </a:lnTo>
                  <a:lnTo>
                    <a:pt x="38782" y="376009"/>
                  </a:lnTo>
                  <a:lnTo>
                    <a:pt x="18598" y="362402"/>
                  </a:lnTo>
                  <a:lnTo>
                    <a:pt x="4990" y="342218"/>
                  </a:lnTo>
                  <a:lnTo>
                    <a:pt x="0" y="317499"/>
                  </a:lnTo>
                  <a:lnTo>
                    <a:pt x="0" y="63499"/>
                  </a:lnTo>
                  <a:close/>
                </a:path>
              </a:pathLst>
            </a:custGeom>
            <a:ln w="25399">
              <a:solidFill>
                <a:srgbClr val="2136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36876" y="2867600"/>
            <a:ext cx="793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lepton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957389" y="2867600"/>
            <a:ext cx="1854200" cy="406400"/>
            <a:chOff x="4982614" y="2752694"/>
            <a:chExt cx="1854200" cy="406400"/>
          </a:xfrm>
        </p:grpSpPr>
        <p:sp>
          <p:nvSpPr>
            <p:cNvPr id="12" name="object 12"/>
            <p:cNvSpPr/>
            <p:nvPr/>
          </p:nvSpPr>
          <p:spPr>
            <a:xfrm>
              <a:off x="4995314" y="2765394"/>
              <a:ext cx="1828800" cy="381000"/>
            </a:xfrm>
            <a:custGeom>
              <a:avLst/>
              <a:gdLst/>
              <a:ahLst/>
              <a:cxnLst/>
              <a:rect l="l" t="t" r="r" b="b"/>
              <a:pathLst>
                <a:path w="1828800" h="381000">
                  <a:moveTo>
                    <a:pt x="1765296" y="380999"/>
                  </a:moveTo>
                  <a:lnTo>
                    <a:pt x="63499" y="380999"/>
                  </a:lnTo>
                  <a:lnTo>
                    <a:pt x="38791" y="376009"/>
                  </a:lnTo>
                  <a:lnTo>
                    <a:pt x="18606" y="362402"/>
                  </a:lnTo>
                  <a:lnTo>
                    <a:pt x="4992" y="342218"/>
                  </a:lnTo>
                  <a:lnTo>
                    <a:pt x="0" y="317499"/>
                  </a:lnTo>
                  <a:lnTo>
                    <a:pt x="0" y="63499"/>
                  </a:lnTo>
                  <a:lnTo>
                    <a:pt x="4992" y="38780"/>
                  </a:lnTo>
                  <a:lnTo>
                    <a:pt x="18606" y="18596"/>
                  </a:lnTo>
                  <a:lnTo>
                    <a:pt x="38791" y="4989"/>
                  </a:lnTo>
                  <a:lnTo>
                    <a:pt x="63499" y="0"/>
                  </a:lnTo>
                  <a:lnTo>
                    <a:pt x="1765296" y="0"/>
                  </a:lnTo>
                  <a:lnTo>
                    <a:pt x="1810196" y="18599"/>
                  </a:lnTo>
                  <a:lnTo>
                    <a:pt x="1828796" y="63499"/>
                  </a:lnTo>
                  <a:lnTo>
                    <a:pt x="1828796" y="317499"/>
                  </a:lnTo>
                  <a:lnTo>
                    <a:pt x="1823806" y="342218"/>
                  </a:lnTo>
                  <a:lnTo>
                    <a:pt x="1810199" y="362402"/>
                  </a:lnTo>
                  <a:lnTo>
                    <a:pt x="1790015" y="376009"/>
                  </a:lnTo>
                  <a:lnTo>
                    <a:pt x="1765296" y="380999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95314" y="2765394"/>
              <a:ext cx="1828800" cy="381000"/>
            </a:xfrm>
            <a:custGeom>
              <a:avLst/>
              <a:gdLst/>
              <a:ahLst/>
              <a:cxnLst/>
              <a:rect l="l" t="t" r="r" b="b"/>
              <a:pathLst>
                <a:path w="1828800" h="381000">
                  <a:moveTo>
                    <a:pt x="0" y="63499"/>
                  </a:moveTo>
                  <a:lnTo>
                    <a:pt x="4992" y="38780"/>
                  </a:lnTo>
                  <a:lnTo>
                    <a:pt x="18606" y="18596"/>
                  </a:lnTo>
                  <a:lnTo>
                    <a:pt x="38791" y="4989"/>
                  </a:lnTo>
                  <a:lnTo>
                    <a:pt x="63499" y="0"/>
                  </a:lnTo>
                  <a:lnTo>
                    <a:pt x="1765296" y="0"/>
                  </a:lnTo>
                  <a:lnTo>
                    <a:pt x="1810196" y="18599"/>
                  </a:lnTo>
                  <a:lnTo>
                    <a:pt x="1828796" y="63499"/>
                  </a:lnTo>
                  <a:lnTo>
                    <a:pt x="1828796" y="317499"/>
                  </a:lnTo>
                  <a:lnTo>
                    <a:pt x="1823806" y="342218"/>
                  </a:lnTo>
                  <a:lnTo>
                    <a:pt x="1810199" y="362402"/>
                  </a:lnTo>
                  <a:lnTo>
                    <a:pt x="1790015" y="376009"/>
                  </a:lnTo>
                  <a:lnTo>
                    <a:pt x="1765296" y="380999"/>
                  </a:lnTo>
                  <a:lnTo>
                    <a:pt x="63499" y="380999"/>
                  </a:lnTo>
                  <a:lnTo>
                    <a:pt x="38791" y="376009"/>
                  </a:lnTo>
                  <a:lnTo>
                    <a:pt x="18606" y="362402"/>
                  </a:lnTo>
                  <a:lnTo>
                    <a:pt x="4992" y="342218"/>
                  </a:lnTo>
                  <a:lnTo>
                    <a:pt x="0" y="317499"/>
                  </a:lnTo>
                  <a:lnTo>
                    <a:pt x="0" y="63499"/>
                  </a:lnTo>
                  <a:close/>
                </a:path>
              </a:pathLst>
            </a:custGeom>
            <a:ln w="25399">
              <a:solidFill>
                <a:srgbClr val="2136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487931" y="2910897"/>
            <a:ext cx="793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lepton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777819" y="1005872"/>
            <a:ext cx="1549400" cy="642620"/>
            <a:chOff x="6769086" y="958848"/>
            <a:chExt cx="1549400" cy="642620"/>
          </a:xfrm>
        </p:grpSpPr>
        <p:sp>
          <p:nvSpPr>
            <p:cNvPr id="16" name="object 16"/>
            <p:cNvSpPr/>
            <p:nvPr/>
          </p:nvSpPr>
          <p:spPr>
            <a:xfrm>
              <a:off x="6781786" y="971548"/>
              <a:ext cx="1524000" cy="617220"/>
            </a:xfrm>
            <a:custGeom>
              <a:avLst/>
              <a:gdLst/>
              <a:ahLst/>
              <a:cxnLst/>
              <a:rect l="l" t="t" r="r" b="b"/>
              <a:pathLst>
                <a:path w="1524000" h="617219">
                  <a:moveTo>
                    <a:pt x="1420922" y="617091"/>
                  </a:moveTo>
                  <a:lnTo>
                    <a:pt x="102849" y="617091"/>
                  </a:lnTo>
                  <a:lnTo>
                    <a:pt x="62817" y="609008"/>
                  </a:lnTo>
                  <a:lnTo>
                    <a:pt x="30124" y="586967"/>
                  </a:lnTo>
                  <a:lnTo>
                    <a:pt x="8082" y="554275"/>
                  </a:lnTo>
                  <a:lnTo>
                    <a:pt x="0" y="514241"/>
                  </a:lnTo>
                  <a:lnTo>
                    <a:pt x="0" y="102849"/>
                  </a:lnTo>
                  <a:lnTo>
                    <a:pt x="8082" y="62816"/>
                  </a:lnTo>
                  <a:lnTo>
                    <a:pt x="30124" y="30124"/>
                  </a:lnTo>
                  <a:lnTo>
                    <a:pt x="62817" y="8082"/>
                  </a:lnTo>
                  <a:lnTo>
                    <a:pt x="102849" y="0"/>
                  </a:lnTo>
                  <a:lnTo>
                    <a:pt x="1420922" y="0"/>
                  </a:lnTo>
                  <a:lnTo>
                    <a:pt x="1460275" y="7828"/>
                  </a:lnTo>
                  <a:lnTo>
                    <a:pt x="1493645" y="30124"/>
                  </a:lnTo>
                  <a:lnTo>
                    <a:pt x="1515937" y="63491"/>
                  </a:lnTo>
                  <a:lnTo>
                    <a:pt x="1523771" y="102849"/>
                  </a:lnTo>
                  <a:lnTo>
                    <a:pt x="1523771" y="514241"/>
                  </a:lnTo>
                  <a:lnTo>
                    <a:pt x="1515689" y="554275"/>
                  </a:lnTo>
                  <a:lnTo>
                    <a:pt x="1493647" y="586967"/>
                  </a:lnTo>
                  <a:lnTo>
                    <a:pt x="1460954" y="609008"/>
                  </a:lnTo>
                  <a:lnTo>
                    <a:pt x="1420922" y="617091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81786" y="971548"/>
              <a:ext cx="1524000" cy="617220"/>
            </a:xfrm>
            <a:custGeom>
              <a:avLst/>
              <a:gdLst/>
              <a:ahLst/>
              <a:cxnLst/>
              <a:rect l="l" t="t" r="r" b="b"/>
              <a:pathLst>
                <a:path w="1524000" h="617219">
                  <a:moveTo>
                    <a:pt x="0" y="102849"/>
                  </a:moveTo>
                  <a:lnTo>
                    <a:pt x="8082" y="62816"/>
                  </a:lnTo>
                  <a:lnTo>
                    <a:pt x="30124" y="30124"/>
                  </a:lnTo>
                  <a:lnTo>
                    <a:pt x="62817" y="8082"/>
                  </a:lnTo>
                  <a:lnTo>
                    <a:pt x="102849" y="0"/>
                  </a:lnTo>
                  <a:lnTo>
                    <a:pt x="1420922" y="0"/>
                  </a:lnTo>
                  <a:lnTo>
                    <a:pt x="1460275" y="7828"/>
                  </a:lnTo>
                  <a:lnTo>
                    <a:pt x="1493646" y="30124"/>
                  </a:lnTo>
                  <a:lnTo>
                    <a:pt x="1515937" y="63491"/>
                  </a:lnTo>
                  <a:lnTo>
                    <a:pt x="1523771" y="102849"/>
                  </a:lnTo>
                  <a:lnTo>
                    <a:pt x="1523771" y="514241"/>
                  </a:lnTo>
                  <a:lnTo>
                    <a:pt x="1515689" y="554275"/>
                  </a:lnTo>
                  <a:lnTo>
                    <a:pt x="1493646" y="586967"/>
                  </a:lnTo>
                  <a:lnTo>
                    <a:pt x="1460954" y="609008"/>
                  </a:lnTo>
                  <a:lnTo>
                    <a:pt x="1420922" y="617091"/>
                  </a:lnTo>
                  <a:lnTo>
                    <a:pt x="102849" y="617091"/>
                  </a:lnTo>
                  <a:lnTo>
                    <a:pt x="62817" y="609008"/>
                  </a:lnTo>
                  <a:lnTo>
                    <a:pt x="30124" y="586967"/>
                  </a:lnTo>
                  <a:lnTo>
                    <a:pt x="8082" y="554275"/>
                  </a:lnTo>
                  <a:lnTo>
                    <a:pt x="0" y="514241"/>
                  </a:lnTo>
                  <a:lnTo>
                    <a:pt x="0" y="102849"/>
                  </a:lnTo>
                  <a:close/>
                </a:path>
              </a:pathLst>
            </a:custGeom>
            <a:ln w="25399">
              <a:solidFill>
                <a:srgbClr val="2136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966653" y="1108313"/>
            <a:ext cx="1169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Association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4721" y="3354557"/>
            <a:ext cx="2028690" cy="1409407"/>
          </a:xfrm>
          <a:prstGeom prst="rect">
            <a:avLst/>
          </a:prstGeom>
        </p:spPr>
      </p:pic>
      <p:grpSp>
        <p:nvGrpSpPr>
          <p:cNvPr id="25" name="object 11">
            <a:extLst>
              <a:ext uri="{FF2B5EF4-FFF2-40B4-BE49-F238E27FC236}">
                <a16:creationId xmlns:a16="http://schemas.microsoft.com/office/drawing/2014/main" id="{C644E614-A138-BDD0-3E62-59D97B2521EB}"/>
              </a:ext>
            </a:extLst>
          </p:cNvPr>
          <p:cNvGrpSpPr/>
          <p:nvPr/>
        </p:nvGrpSpPr>
        <p:grpSpPr>
          <a:xfrm>
            <a:off x="5943600" y="800655"/>
            <a:ext cx="1854200" cy="406400"/>
            <a:chOff x="4982614" y="2752694"/>
            <a:chExt cx="1854200" cy="406400"/>
          </a:xfrm>
        </p:grpSpPr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7C8753FF-CB76-3B3B-C3F5-96D9D0A0AF14}"/>
                </a:ext>
              </a:extLst>
            </p:cNvPr>
            <p:cNvSpPr/>
            <p:nvPr/>
          </p:nvSpPr>
          <p:spPr>
            <a:xfrm>
              <a:off x="4995314" y="2765394"/>
              <a:ext cx="1828800" cy="381000"/>
            </a:xfrm>
            <a:custGeom>
              <a:avLst/>
              <a:gdLst/>
              <a:ahLst/>
              <a:cxnLst/>
              <a:rect l="l" t="t" r="r" b="b"/>
              <a:pathLst>
                <a:path w="1828800" h="381000">
                  <a:moveTo>
                    <a:pt x="1765296" y="380999"/>
                  </a:moveTo>
                  <a:lnTo>
                    <a:pt x="63499" y="380999"/>
                  </a:lnTo>
                  <a:lnTo>
                    <a:pt x="38791" y="376009"/>
                  </a:lnTo>
                  <a:lnTo>
                    <a:pt x="18606" y="362402"/>
                  </a:lnTo>
                  <a:lnTo>
                    <a:pt x="4992" y="342218"/>
                  </a:lnTo>
                  <a:lnTo>
                    <a:pt x="0" y="317499"/>
                  </a:lnTo>
                  <a:lnTo>
                    <a:pt x="0" y="63499"/>
                  </a:lnTo>
                  <a:lnTo>
                    <a:pt x="4992" y="38780"/>
                  </a:lnTo>
                  <a:lnTo>
                    <a:pt x="18606" y="18596"/>
                  </a:lnTo>
                  <a:lnTo>
                    <a:pt x="38791" y="4989"/>
                  </a:lnTo>
                  <a:lnTo>
                    <a:pt x="63499" y="0"/>
                  </a:lnTo>
                  <a:lnTo>
                    <a:pt x="1765296" y="0"/>
                  </a:lnTo>
                  <a:lnTo>
                    <a:pt x="1810196" y="18599"/>
                  </a:lnTo>
                  <a:lnTo>
                    <a:pt x="1828796" y="63499"/>
                  </a:lnTo>
                  <a:lnTo>
                    <a:pt x="1828796" y="317499"/>
                  </a:lnTo>
                  <a:lnTo>
                    <a:pt x="1823806" y="342218"/>
                  </a:lnTo>
                  <a:lnTo>
                    <a:pt x="1810199" y="362402"/>
                  </a:lnTo>
                  <a:lnTo>
                    <a:pt x="1790015" y="376009"/>
                  </a:lnTo>
                  <a:lnTo>
                    <a:pt x="1765296" y="380999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>
              <a:extLst>
                <a:ext uri="{FF2B5EF4-FFF2-40B4-BE49-F238E27FC236}">
                  <a16:creationId xmlns:a16="http://schemas.microsoft.com/office/drawing/2014/main" id="{40E3A71F-1109-A6BA-C9A9-49844D592810}"/>
                </a:ext>
              </a:extLst>
            </p:cNvPr>
            <p:cNvSpPr/>
            <p:nvPr/>
          </p:nvSpPr>
          <p:spPr>
            <a:xfrm>
              <a:off x="4995314" y="2765394"/>
              <a:ext cx="1828800" cy="381000"/>
            </a:xfrm>
            <a:custGeom>
              <a:avLst/>
              <a:gdLst/>
              <a:ahLst/>
              <a:cxnLst/>
              <a:rect l="l" t="t" r="r" b="b"/>
              <a:pathLst>
                <a:path w="1828800" h="381000">
                  <a:moveTo>
                    <a:pt x="0" y="63499"/>
                  </a:moveTo>
                  <a:lnTo>
                    <a:pt x="4992" y="38780"/>
                  </a:lnTo>
                  <a:lnTo>
                    <a:pt x="18606" y="18596"/>
                  </a:lnTo>
                  <a:lnTo>
                    <a:pt x="38791" y="4989"/>
                  </a:lnTo>
                  <a:lnTo>
                    <a:pt x="63499" y="0"/>
                  </a:lnTo>
                  <a:lnTo>
                    <a:pt x="1765296" y="0"/>
                  </a:lnTo>
                  <a:lnTo>
                    <a:pt x="1810196" y="18599"/>
                  </a:lnTo>
                  <a:lnTo>
                    <a:pt x="1828796" y="63499"/>
                  </a:lnTo>
                  <a:lnTo>
                    <a:pt x="1828796" y="317499"/>
                  </a:lnTo>
                  <a:lnTo>
                    <a:pt x="1823806" y="342218"/>
                  </a:lnTo>
                  <a:lnTo>
                    <a:pt x="1810199" y="362402"/>
                  </a:lnTo>
                  <a:lnTo>
                    <a:pt x="1790015" y="376009"/>
                  </a:lnTo>
                  <a:lnTo>
                    <a:pt x="1765296" y="380999"/>
                  </a:lnTo>
                  <a:lnTo>
                    <a:pt x="63499" y="380999"/>
                  </a:lnTo>
                  <a:lnTo>
                    <a:pt x="38791" y="376009"/>
                  </a:lnTo>
                  <a:lnTo>
                    <a:pt x="18606" y="362402"/>
                  </a:lnTo>
                  <a:lnTo>
                    <a:pt x="4992" y="342218"/>
                  </a:lnTo>
                  <a:lnTo>
                    <a:pt x="0" y="317499"/>
                  </a:lnTo>
                  <a:lnTo>
                    <a:pt x="0" y="63499"/>
                  </a:lnTo>
                  <a:close/>
                </a:path>
              </a:pathLst>
            </a:custGeom>
            <a:ln w="25399">
              <a:solidFill>
                <a:srgbClr val="2136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6EAFD93-3D56-9CF9-B637-A19BEC2ECB63}"/>
              </a:ext>
            </a:extLst>
          </p:cNvPr>
          <p:cNvSpPr txBox="1"/>
          <p:nvPr/>
        </p:nvSpPr>
        <p:spPr>
          <a:xfrm>
            <a:off x="6395097" y="799502"/>
            <a:ext cx="107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2 </a:t>
            </a:r>
            <a:r>
              <a:rPr lang="en-ZA" dirty="0" err="1"/>
              <a:t>taus</a:t>
            </a:r>
            <a:endParaRPr lang="en-ZA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B037901-BC10-7476-2C2D-EFFB3A751E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648" y="1236593"/>
            <a:ext cx="2057400" cy="133225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C9FE1E2-0223-88F0-953F-BE708F36B44E}"/>
              </a:ext>
            </a:extLst>
          </p:cNvPr>
          <p:cNvSpPr txBox="1"/>
          <p:nvPr/>
        </p:nvSpPr>
        <p:spPr>
          <a:xfrm>
            <a:off x="6529566" y="2069735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/>
              <a:t>95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715F24-4FF7-BFFA-D32B-42207DEDB03A}"/>
              </a:ext>
            </a:extLst>
          </p:cNvPr>
          <p:cNvSpPr txBox="1"/>
          <p:nvPr/>
        </p:nvSpPr>
        <p:spPr>
          <a:xfrm>
            <a:off x="417537" y="4002787"/>
            <a:ext cx="4537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800" dirty="0"/>
              <a:t>95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91F1C3-30B0-E792-4ECD-50EE037C90AD}"/>
              </a:ext>
            </a:extLst>
          </p:cNvPr>
          <p:cNvSpPr txBox="1"/>
          <p:nvPr/>
        </p:nvSpPr>
        <p:spPr>
          <a:xfrm>
            <a:off x="4504323" y="3973760"/>
            <a:ext cx="4578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800" dirty="0"/>
              <a:t>95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1D665E-9E40-2E11-9BBE-EAC80C0167E1}"/>
              </a:ext>
            </a:extLst>
          </p:cNvPr>
          <p:cNvSpPr txBox="1"/>
          <p:nvPr/>
        </p:nvSpPr>
        <p:spPr>
          <a:xfrm>
            <a:off x="2598653" y="4059260"/>
            <a:ext cx="4578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800" dirty="0"/>
              <a:t>95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C7F8DA-CDAB-025A-EC33-84D0AD5BD173}"/>
              </a:ext>
            </a:extLst>
          </p:cNvPr>
          <p:cNvSpPr txBox="1"/>
          <p:nvPr/>
        </p:nvSpPr>
        <p:spPr>
          <a:xfrm>
            <a:off x="7322821" y="3936842"/>
            <a:ext cx="3733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800" dirty="0"/>
              <a:t>95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84074FB6-80DC-9AF5-D4F8-EA857E0C621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39200" y="5010150"/>
            <a:ext cx="271095" cy="148024"/>
          </a:xfrm>
        </p:spPr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22</a:t>
            </a:fld>
            <a:endParaRPr lang="en-ZA" spc="-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091E8-0944-198C-9482-7E2DB395F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CD602A-91DF-123E-D882-7BF8973D10AA}"/>
                  </a:ext>
                </a:extLst>
              </p:cNvPr>
              <p:cNvSpPr txBox="1"/>
              <p:nvPr/>
            </p:nvSpPr>
            <p:spPr>
              <a:xfrm>
                <a:off x="73410" y="769770"/>
                <a:ext cx="4800600" cy="4318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ZA" dirty="0"/>
                  <a:t>Trigger + Matching</a:t>
                </a:r>
              </a:p>
              <a:p>
                <a:endParaRPr lang="en-ZA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ZA" dirty="0"/>
                  <a:t>Two Tight Photons</a:t>
                </a:r>
              </a:p>
              <a:p>
                <a:endParaRPr lang="en-ZA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ZA" dirty="0"/>
                  <a:t>Photon Eta acceptance and crack veto</a:t>
                </a:r>
              </a:p>
              <a:p>
                <a:endParaRPr lang="en-ZA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ZA" b="0" i="1" smtClean="0">
                        <a:latin typeface="Cambria Math" panose="02040503050406030204" pitchFamily="18" charset="0"/>
                      </a:rPr>
                      <m:t>&gt;35 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ZA" b="0" i="1" smtClean="0">
                        <a:latin typeface="Cambria Math" panose="02040503050406030204" pitchFamily="18" charset="0"/>
                      </a:rPr>
                      <m:t>&gt;25 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ZA" b="0" dirty="0"/>
              </a:p>
              <a:p>
                <a:endParaRPr lang="en-ZA" b="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ZA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Z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𝛾𝛾</m:t>
                            </m:r>
                          </m:sub>
                        </m:sSub>
                      </m:den>
                    </m:f>
                    <m:r>
                      <a:rPr lang="en-ZA" b="0" i="1" smtClean="0">
                        <a:latin typeface="Cambria Math" panose="02040503050406030204" pitchFamily="18" charset="0"/>
                      </a:rPr>
                      <m:t>&gt;0.35,</m:t>
                    </m:r>
                    <m:f>
                      <m:f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ZA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Z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𝛾𝛾</m:t>
                            </m:r>
                          </m:sub>
                        </m:sSub>
                      </m:den>
                    </m:f>
                    <m:r>
                      <a:rPr lang="en-ZA" b="0" i="1" smtClean="0">
                        <a:latin typeface="Cambria Math" panose="02040503050406030204" pitchFamily="18" charset="0"/>
                      </a:rPr>
                      <m:t>&gt;0.25</m:t>
                    </m:r>
                  </m:oMath>
                </a14:m>
                <a:endParaRPr lang="en-ZA" b="0" dirty="0"/>
              </a:p>
              <a:p>
                <a:endParaRPr lang="en-ZA" b="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𝛾𝛾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&gt;105 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ZA" b="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ZA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130 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𝛾𝛾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≤200 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ZA" dirty="0"/>
              </a:p>
              <a:p>
                <a:endParaRPr lang="en-Z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CD602A-91DF-123E-D882-7BF8973D1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0" y="769770"/>
                <a:ext cx="4800600" cy="4318618"/>
              </a:xfrm>
              <a:prstGeom prst="rect">
                <a:avLst/>
              </a:prstGeom>
              <a:blipFill>
                <a:blip r:embed="rId2"/>
                <a:stretch>
                  <a:fillRect l="-761" t="-70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E398C0-AD46-EFFA-7748-41B98E7513C2}"/>
              </a:ext>
            </a:extLst>
          </p:cNvPr>
          <p:cNvSpPr/>
          <p:nvPr/>
        </p:nvSpPr>
        <p:spPr>
          <a:xfrm>
            <a:off x="5486400" y="667609"/>
            <a:ext cx="3276600" cy="14202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A16D0E-E306-9080-FD20-4EEB20999DDA}"/>
              </a:ext>
            </a:extLst>
          </p:cNvPr>
          <p:cNvSpPr/>
          <p:nvPr/>
        </p:nvSpPr>
        <p:spPr>
          <a:xfrm>
            <a:off x="5486400" y="2268671"/>
            <a:ext cx="3276600" cy="11811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A24C0E-88FC-6115-AC4C-73E4AE37081E}"/>
              </a:ext>
            </a:extLst>
          </p:cNvPr>
          <p:cNvSpPr/>
          <p:nvPr/>
        </p:nvSpPr>
        <p:spPr>
          <a:xfrm>
            <a:off x="5486400" y="3600444"/>
            <a:ext cx="3276600" cy="1295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87ED6B-7158-5C9A-9135-D16E281168A5}"/>
                  </a:ext>
                </a:extLst>
              </p:cNvPr>
              <p:cNvSpPr txBox="1"/>
              <p:nvPr/>
            </p:nvSpPr>
            <p:spPr>
              <a:xfrm>
                <a:off x="6397040" y="672041"/>
                <a:ext cx="1524000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1" i="1" smtClean="0">
                          <a:latin typeface="Cambria Math" panose="02040503050406030204" pitchFamily="18" charset="0"/>
                        </a:rPr>
                        <m:t>𝜸𝜸</m:t>
                      </m:r>
                      <m:r>
                        <a:rPr lang="en-ZA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ZA" b="1" i="1" smtClean="0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ZA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p>
                          <m:r>
                            <a:rPr lang="en-ZA" b="1" i="1" smtClean="0">
                              <a:latin typeface="Cambria Math" panose="02040503050406030204" pitchFamily="18" charset="0"/>
                            </a:rPr>
                            <m:t>𝒉𝒂𝒅</m:t>
                          </m:r>
                        </m:sup>
                      </m:sSup>
                    </m:oMath>
                  </m:oMathPara>
                </a14:m>
                <a:endParaRPr lang="en-ZA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87ED6B-7158-5C9A-9135-D16E28116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040" y="672041"/>
                <a:ext cx="1524000" cy="379784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B197C7-442F-C12D-201D-FF784240F758}"/>
                  </a:ext>
                </a:extLst>
              </p:cNvPr>
              <p:cNvSpPr txBox="1"/>
              <p:nvPr/>
            </p:nvSpPr>
            <p:spPr>
              <a:xfrm>
                <a:off x="6113318" y="2238517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1" i="1" smtClean="0">
                          <a:latin typeface="Cambria Math" panose="02040503050406030204" pitchFamily="18" charset="0"/>
                        </a:rPr>
                        <m:t>𝜸𝜸</m:t>
                      </m:r>
                      <m:r>
                        <a:rPr lang="en-ZA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ZA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ZA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ZA" b="1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B197C7-442F-C12D-201D-FF784240F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318" y="2238517"/>
                <a:ext cx="1905000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83B188-9348-7778-4B9F-2E2807533B15}"/>
                  </a:ext>
                </a:extLst>
              </p:cNvPr>
              <p:cNvSpPr txBox="1"/>
              <p:nvPr/>
            </p:nvSpPr>
            <p:spPr>
              <a:xfrm>
                <a:off x="6096000" y="3619565"/>
                <a:ext cx="2133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1" i="1" smtClean="0">
                          <a:latin typeface="Cambria Math" panose="02040503050406030204" pitchFamily="18" charset="0"/>
                        </a:rPr>
                        <m:t>𝜸𝜸</m:t>
                      </m:r>
                      <m:r>
                        <a:rPr lang="en-ZA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ZA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ZA" b="1" i="1" smtClean="0"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ZA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83B188-9348-7778-4B9F-2E2807533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19565"/>
                <a:ext cx="2133600" cy="369332"/>
              </a:xfrm>
              <a:prstGeom prst="rect">
                <a:avLst/>
              </a:prstGeom>
              <a:blipFill>
                <a:blip r:embed="rId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9C8086-2487-5B8E-4A8A-3E2D2574A7BA}"/>
                  </a:ext>
                </a:extLst>
              </p:cNvPr>
              <p:cNvSpPr txBox="1"/>
              <p:nvPr/>
            </p:nvSpPr>
            <p:spPr>
              <a:xfrm>
                <a:off x="5448300" y="913473"/>
                <a:ext cx="3276600" cy="100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𝑀𝐸𝑇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&gt;35 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ZA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m:rPr>
                            <m:nor/>
                          </m:rPr>
                          <a:rPr lang="en-ZA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𝑗𝑒𝑡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ZA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h𝑎𝑑</m:t>
                            </m:r>
                          </m:sup>
                        </m:sSup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ZA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9C8086-2487-5B8E-4A8A-3E2D2574A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300" y="913473"/>
                <a:ext cx="3276600" cy="1006942"/>
              </a:xfrm>
              <a:prstGeom prst="rect">
                <a:avLst/>
              </a:prstGeom>
              <a:blipFill>
                <a:blip r:embed="rId6"/>
                <a:stretch>
                  <a:fillRect l="-1304" t="-1212" b="-545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03C67F-9BB9-E163-41A5-95116964C9C3}"/>
                  </a:ext>
                </a:extLst>
              </p:cNvPr>
              <p:cNvSpPr txBox="1"/>
              <p:nvPr/>
            </p:nvSpPr>
            <p:spPr>
              <a:xfrm>
                <a:off x="5676900" y="2489119"/>
                <a:ext cx="2819400" cy="989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𝑗𝑒𝑡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h𝑎𝑑</m:t>
                            </m:r>
                          </m:sup>
                        </m:sSup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b="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𝑀𝐸𝑇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&gt;35 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ZA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03C67F-9BB9-E163-41A5-95116964C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2489119"/>
                <a:ext cx="2819400" cy="989758"/>
              </a:xfrm>
              <a:prstGeom prst="rect">
                <a:avLst/>
              </a:prstGeom>
              <a:blipFill>
                <a:blip r:embed="rId7"/>
                <a:stretch>
                  <a:fillRect l="-1296" t="-613" b="-674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BE0830-BACB-0044-F4D0-E1DE2F1B8386}"/>
                  </a:ext>
                </a:extLst>
              </p:cNvPr>
              <p:cNvSpPr txBox="1"/>
              <p:nvPr/>
            </p:nvSpPr>
            <p:spPr>
              <a:xfrm>
                <a:off x="5791200" y="3957543"/>
                <a:ext cx="2819400" cy="1012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𝑗𝑒𝑡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h𝑎𝑑</m:t>
                            </m:r>
                          </m:sup>
                        </m:sSup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ZA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BE0830-BACB-0044-F4D0-E1DE2F1B8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957543"/>
                <a:ext cx="2819400" cy="1012072"/>
              </a:xfrm>
              <a:prstGeom prst="rect">
                <a:avLst/>
              </a:prstGeom>
              <a:blipFill>
                <a:blip r:embed="rId8"/>
                <a:stretch>
                  <a:fillRect l="-1296" t="-60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8">
            <a:extLst>
              <a:ext uri="{FF2B5EF4-FFF2-40B4-BE49-F238E27FC236}">
                <a16:creationId xmlns:a16="http://schemas.microsoft.com/office/drawing/2014/main" id="{B44EAE9F-18DC-4F76-2D2B-73DF8FEA9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82110"/>
            <a:ext cx="5219601" cy="369332"/>
          </a:xfrm>
        </p:spPr>
        <p:txBody>
          <a:bodyPr/>
          <a:lstStyle/>
          <a:p>
            <a:r>
              <a:rPr lang="en-GB" dirty="0"/>
              <a:t>Selection Criteria Used in the Analysis</a:t>
            </a:r>
            <a:endParaRPr lang="en-ZA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C8E010F-CD75-0D71-C5D1-E506AE38B0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915400" y="5040630"/>
            <a:ext cx="194895" cy="117544"/>
          </a:xfrm>
        </p:spPr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23</a:t>
            </a:fld>
            <a:endParaRPr lang="en-ZA" spc="-50" dirty="0"/>
          </a:p>
        </p:txBody>
      </p:sp>
    </p:spTree>
    <p:extLst>
      <p:ext uri="{BB962C8B-B14F-4D97-AF65-F5344CB8AC3E}">
        <p14:creationId xmlns:p14="http://schemas.microsoft.com/office/powerpoint/2010/main" val="2455266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3B5D1-9935-CFE7-7ABC-0E9EF54DC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EA8F4D13-B05A-7E0C-45C0-C8A963D1E8B4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-685800" y="0"/>
                <a:ext cx="8686800" cy="847958"/>
              </a:xfrm>
              <a:prstGeom prst="rect">
                <a:avLst/>
              </a:prstGeom>
            </p:spPr>
            <p:txBody>
              <a:bodyPr vert="horz" wrap="square" lIns="0" tIns="94457" rIns="0" bIns="0" rtlCol="0">
                <a:spAutoFit/>
              </a:bodyPr>
              <a:lstStyle/>
              <a:p>
                <a:pPr marL="253619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 xmlns:m="http://schemas.openxmlformats.org/officeDocument/2006/math">
                    <m:r>
                      <a:rPr lang="en-GB" b="1" i="1" spc="-10" smtClean="0">
                        <a:latin typeface="Cambria Math" panose="02040503050406030204" pitchFamily="18" charset="0"/>
                      </a:rPr>
                      <m:t>𝜸𝜸</m:t>
                    </m:r>
                    <m:r>
                      <a:rPr lang="en-GB" b="1" i="1" spc="-1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pc="-10" smtClean="0">
                        <a:latin typeface="Cambria Math" panose="02040503050406030204" pitchFamily="18" charset="0"/>
                      </a:rPr>
                      <m:t>𝑾𝑾</m:t>
                    </m:r>
                  </m:oMath>
                </a14:m>
                <a:r>
                  <a:rPr lang="en-ZA" spc="-10" dirty="0"/>
                  <a:t> generated for </a:t>
                </a:r>
                <a14:m>
                  <m:oMath xmlns:m="http://schemas.openxmlformats.org/officeDocument/2006/math">
                    <m:r>
                      <a:rPr lang="en-ZA" b="1" i="1" spc="-10" smtClean="0">
                        <a:latin typeface="Cambria Math" panose="02040503050406030204" pitchFamily="18" charset="0"/>
                      </a:rPr>
                      <m:t>𝜸𝜸</m:t>
                    </m:r>
                    <m:r>
                      <a:rPr lang="en-ZA" b="1" i="1" spc="-1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ZA" b="1" i="1" spc="-1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pc="-1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pc="-10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GB" b="1" i="1" spc="-1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 spc="-10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GB" b="1" i="1" spc="-1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b="1" i="1" spc="-1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pc="-10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GB" b="1" i="1" spc="-10" smtClean="0">
                            <a:latin typeface="Cambria Math" panose="02040503050406030204" pitchFamily="18" charset="0"/>
                          </a:rPr>
                          <m:t>𝒉𝒂𝒅</m:t>
                        </m:r>
                      </m:sup>
                    </m:sSup>
                    <m:r>
                      <a:rPr lang="en-GB" b="1" i="1" spc="-1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GB" b="1" spc="-10" dirty="0"/>
                </a:br>
                <a:endParaRPr spc="-10" dirty="0"/>
              </a:p>
            </p:txBody>
          </p:sp>
        </mc:Choice>
        <mc:Fallback xmlns="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EA8F4D13-B05A-7E0C-45C0-C8A963D1E8B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685800" y="0"/>
                <a:ext cx="8686800" cy="8479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ject 18">
            <a:extLst>
              <a:ext uri="{FF2B5EF4-FFF2-40B4-BE49-F238E27FC236}">
                <a16:creationId xmlns:a16="http://schemas.microsoft.com/office/drawing/2014/main" id="{B95C2BAE-A7A3-E532-D72F-611455B2E025}"/>
              </a:ext>
            </a:extLst>
          </p:cNvPr>
          <p:cNvSpPr txBox="1"/>
          <p:nvPr/>
        </p:nvSpPr>
        <p:spPr>
          <a:xfrm>
            <a:off x="6959016" y="1015430"/>
            <a:ext cx="1169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Association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9E271C-014A-741C-CD88-075A28AC1CB4}"/>
              </a:ext>
            </a:extLst>
          </p:cNvPr>
          <p:cNvSpPr/>
          <p:nvPr/>
        </p:nvSpPr>
        <p:spPr>
          <a:xfrm>
            <a:off x="340577" y="699804"/>
            <a:ext cx="2493247" cy="9507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9A72D7-E42E-2A24-CA59-F4A327501F11}"/>
              </a:ext>
            </a:extLst>
          </p:cNvPr>
          <p:cNvSpPr/>
          <p:nvPr/>
        </p:nvSpPr>
        <p:spPr>
          <a:xfrm>
            <a:off x="3633760" y="675837"/>
            <a:ext cx="2362200" cy="9507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6B93B8-077D-D09F-1B4E-0C30763BF570}"/>
              </a:ext>
            </a:extLst>
          </p:cNvPr>
          <p:cNvSpPr/>
          <p:nvPr/>
        </p:nvSpPr>
        <p:spPr>
          <a:xfrm>
            <a:off x="6934889" y="691283"/>
            <a:ext cx="2133600" cy="9507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C50199-421D-F529-9021-FCCA566356B7}"/>
              </a:ext>
            </a:extLst>
          </p:cNvPr>
          <p:cNvSpPr txBox="1"/>
          <p:nvPr/>
        </p:nvSpPr>
        <p:spPr>
          <a:xfrm>
            <a:off x="587235" y="92972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/>
              <a:t>xAODPhotonFilter</a:t>
            </a:r>
            <a:endParaRPr lang="en-Z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C024DA-4C99-F2BC-D06F-800086077595}"/>
              </a:ext>
            </a:extLst>
          </p:cNvPr>
          <p:cNvSpPr txBox="1"/>
          <p:nvPr/>
        </p:nvSpPr>
        <p:spPr>
          <a:xfrm>
            <a:off x="3568236" y="902638"/>
            <a:ext cx="249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>
                <a:solidFill>
                  <a:srgbClr val="FFC000"/>
                </a:solidFill>
              </a:rPr>
              <a:t>xAODMultiLeptonFilter</a:t>
            </a:r>
            <a:endParaRPr lang="en-ZA" dirty="0">
              <a:solidFill>
                <a:srgbClr val="FFC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21F51-BD95-B13E-8592-899EA8B5CE8A}"/>
              </a:ext>
            </a:extLst>
          </p:cNvPr>
          <p:cNvSpPr txBox="1"/>
          <p:nvPr/>
        </p:nvSpPr>
        <p:spPr>
          <a:xfrm>
            <a:off x="7086600" y="92972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>
                <a:solidFill>
                  <a:srgbClr val="FFFF00"/>
                </a:solidFill>
              </a:rPr>
              <a:t>xAODTauFilter</a:t>
            </a:r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50C11F4-FBE4-A157-AD36-4E7588DE356A}"/>
              </a:ext>
            </a:extLst>
          </p:cNvPr>
          <p:cNvSpPr/>
          <p:nvPr/>
        </p:nvSpPr>
        <p:spPr>
          <a:xfrm>
            <a:off x="2888519" y="902638"/>
            <a:ext cx="668103" cy="4255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6E3A849-4ED3-6AD3-6830-768A741B07F5}"/>
              </a:ext>
            </a:extLst>
          </p:cNvPr>
          <p:cNvSpPr/>
          <p:nvPr/>
        </p:nvSpPr>
        <p:spPr>
          <a:xfrm>
            <a:off x="6122210" y="909404"/>
            <a:ext cx="751952" cy="4662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78ACBA-B5DA-538F-626F-34E166C05C9D}"/>
              </a:ext>
            </a:extLst>
          </p:cNvPr>
          <p:cNvSpPr txBox="1"/>
          <p:nvPr/>
        </p:nvSpPr>
        <p:spPr>
          <a:xfrm>
            <a:off x="2857951" y="93714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CB2AFF-4AB4-1A70-BE29-ACA986CB73E0}"/>
              </a:ext>
            </a:extLst>
          </p:cNvPr>
          <p:cNvSpPr txBox="1"/>
          <p:nvPr/>
        </p:nvSpPr>
        <p:spPr>
          <a:xfrm>
            <a:off x="6122210" y="948481"/>
            <a:ext cx="63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OR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DE80B4-4702-F8EE-92D1-9C96E001E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1873"/>
              </p:ext>
            </p:extLst>
          </p:nvPr>
        </p:nvGraphicFramePr>
        <p:xfrm>
          <a:off x="464835" y="1831687"/>
          <a:ext cx="8431632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632">
                  <a:extLst>
                    <a:ext uri="{9D8B030D-6E8A-4147-A177-3AD203B41FA5}">
                      <a16:colId xmlns:a16="http://schemas.microsoft.com/office/drawing/2014/main" val="4183164417"/>
                    </a:ext>
                  </a:extLst>
                </a:gridCol>
                <a:gridCol w="1880184">
                  <a:extLst>
                    <a:ext uri="{9D8B030D-6E8A-4147-A177-3AD203B41FA5}">
                      <a16:colId xmlns:a16="http://schemas.microsoft.com/office/drawing/2014/main" val="1662822578"/>
                    </a:ext>
                  </a:extLst>
                </a:gridCol>
                <a:gridCol w="2107908">
                  <a:extLst>
                    <a:ext uri="{9D8B030D-6E8A-4147-A177-3AD203B41FA5}">
                      <a16:colId xmlns:a16="http://schemas.microsoft.com/office/drawing/2014/main" val="4267985599"/>
                    </a:ext>
                  </a:extLst>
                </a:gridCol>
                <a:gridCol w="2107908">
                  <a:extLst>
                    <a:ext uri="{9D8B030D-6E8A-4147-A177-3AD203B41FA5}">
                      <a16:colId xmlns:a16="http://schemas.microsoft.com/office/drawing/2014/main" val="2284783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Selection Step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Events Passed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Step Efficiency (%)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Cumulative Efficiency (%)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62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Initial Events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29597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100.0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4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xAODPhotonFilter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22747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76.8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76.8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75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xAODMultiLeptonFilter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8785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38.6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462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xAODTauFilter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1215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924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Combined (</a:t>
                      </a:r>
                      <a:r>
                        <a:rPr lang="en-GB" dirty="0" err="1"/>
                        <a:t>xAODMultiLeptonFilter</a:t>
                      </a:r>
                      <a:r>
                        <a:rPr lang="en-GB" dirty="0"/>
                        <a:t> OR </a:t>
                      </a:r>
                      <a:r>
                        <a:rPr lang="en-GB" dirty="0" err="1"/>
                        <a:t>xAODTauFilter</a:t>
                      </a:r>
                      <a:r>
                        <a:rPr lang="en-GB" dirty="0"/>
                        <a:t>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44.0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33.8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026941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241B4-C112-BEAB-2CD8-D4E94932C5B0}"/>
              </a:ext>
            </a:extLst>
          </p:cNvPr>
          <p:cNvSpPr/>
          <p:nvPr/>
        </p:nvSpPr>
        <p:spPr>
          <a:xfrm>
            <a:off x="464239" y="3236306"/>
            <a:ext cx="6296909" cy="326043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4D25A42-8A2F-21DF-093D-5AC9B77965B3}"/>
              </a:ext>
            </a:extLst>
          </p:cNvPr>
          <p:cNvSpPr/>
          <p:nvPr/>
        </p:nvSpPr>
        <p:spPr>
          <a:xfrm>
            <a:off x="452124" y="3576931"/>
            <a:ext cx="6363271" cy="381000"/>
          </a:xfrm>
          <a:prstGeom prst="round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039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8A677-0A9B-6679-25C6-464D90FAA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BAC6C5E-C893-EFC9-CBFD-00023B1EB7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0"/>
            <a:ext cx="6781800" cy="464711"/>
          </a:xfrm>
          <a:prstGeom prst="rect">
            <a:avLst/>
          </a:prstGeom>
        </p:spPr>
        <p:txBody>
          <a:bodyPr vert="horz" wrap="square" lIns="0" tIns="94457" rIns="0" bIns="0" rtlCol="0">
            <a:spAutoFit/>
          </a:bodyPr>
          <a:lstStyle/>
          <a:p>
            <a:pPr marL="2536190">
              <a:lnSpc>
                <a:spcPct val="100000"/>
              </a:lnSpc>
              <a:spcBef>
                <a:spcPts val="100"/>
              </a:spcBef>
            </a:pPr>
            <a:r>
              <a:rPr lang="en-GB" spc="-10" dirty="0"/>
              <a:t>Validation Plots</a:t>
            </a:r>
            <a:endParaRPr spc="-10" dirty="0"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18595DDE-EA5A-D416-B9E8-6E4635A2E0BD}"/>
              </a:ext>
            </a:extLst>
          </p:cNvPr>
          <p:cNvSpPr txBox="1"/>
          <p:nvPr/>
        </p:nvSpPr>
        <p:spPr>
          <a:xfrm>
            <a:off x="6959016" y="1015430"/>
            <a:ext cx="1169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Association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9DB6E3B-9B0E-663A-99E8-E0E3F9CA8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83" y="1351532"/>
            <a:ext cx="3484403" cy="27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13">
            <a:extLst>
              <a:ext uri="{FF2B5EF4-FFF2-40B4-BE49-F238E27FC236}">
                <a16:creationId xmlns:a16="http://schemas.microsoft.com/office/drawing/2014/main" id="{8464FD4F-0C07-4738-E35E-8CE9E2EF543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956675" y="5005388"/>
            <a:ext cx="153988" cy="141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endParaRPr sz="100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440BE-E81C-1092-5ED0-20587D1A9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1559545"/>
            <a:ext cx="3124200" cy="25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1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2201F-353B-BEFF-DDB9-1DA6FA065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42FCC8C4-3479-5B26-335C-F271AFA7C2CF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219200" y="0"/>
                <a:ext cx="6781800" cy="478689"/>
              </a:xfrm>
              <a:prstGeom prst="rect">
                <a:avLst/>
              </a:prstGeom>
            </p:spPr>
            <p:txBody>
              <a:bodyPr vert="horz" wrap="square" lIns="0" tIns="94457" rIns="0" bIns="0" rtlCol="0">
                <a:spAutoFit/>
              </a:bodyPr>
              <a:lstStyle/>
              <a:p>
                <a:pPr marL="253619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1" i="1" spc="-10" smtClean="0">
                          <a:latin typeface="Cambria Math" panose="02040503050406030204" pitchFamily="18" charset="0"/>
                        </a:rPr>
                        <m:t>𝜸𝜸</m:t>
                      </m:r>
                      <m:r>
                        <a:rPr lang="en-ZA" b="1" i="1" spc="-1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ZA" b="1" i="1" spc="-1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i="1" spc="-1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spc="-1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i="1" spc="-1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i="1" spc="-10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GB" i="1" spc="-1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GB" i="1" spc="-1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spc="-1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p>
                          <m:r>
                            <a:rPr lang="en-GB" i="1" spc="-10">
                              <a:latin typeface="Cambria Math" panose="02040503050406030204" pitchFamily="18" charset="0"/>
                            </a:rPr>
                            <m:t>𝒉𝒂𝒅</m:t>
                          </m:r>
                        </m:sup>
                      </m:sSup>
                      <m:r>
                        <a:rPr lang="en-GB" i="1" spc="-1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GB" spc="-10" dirty="0"/>
                </a:br>
                <a:endParaRPr spc="-10" dirty="0"/>
              </a:p>
            </p:txBody>
          </p:sp>
        </mc:Choice>
        <mc:Fallback xmlns="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42FCC8C4-3479-5B26-335C-F271AFA7C2C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19200" y="0"/>
                <a:ext cx="6781800" cy="478689"/>
              </a:xfrm>
              <a:prstGeom prst="rect">
                <a:avLst/>
              </a:prstGeom>
              <a:blipFill>
                <a:blip r:embed="rId2"/>
                <a:stretch>
                  <a:fillRect b="-2531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ject 18">
            <a:extLst>
              <a:ext uri="{FF2B5EF4-FFF2-40B4-BE49-F238E27FC236}">
                <a16:creationId xmlns:a16="http://schemas.microsoft.com/office/drawing/2014/main" id="{F904EDF9-FE1B-8EDD-3F4B-3A257E80AE01}"/>
              </a:ext>
            </a:extLst>
          </p:cNvPr>
          <p:cNvSpPr txBox="1"/>
          <p:nvPr/>
        </p:nvSpPr>
        <p:spPr>
          <a:xfrm>
            <a:off x="6959016" y="1015430"/>
            <a:ext cx="1169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Association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01433-FDD9-BA9D-43A5-DB9BAD8D0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291919"/>
            <a:ext cx="2793011" cy="226277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5AC260-4DC0-CB19-B2DD-33902BA95515}"/>
              </a:ext>
            </a:extLst>
          </p:cNvPr>
          <p:cNvSpPr/>
          <p:nvPr/>
        </p:nvSpPr>
        <p:spPr>
          <a:xfrm>
            <a:off x="228600" y="703689"/>
            <a:ext cx="8915400" cy="14870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5B7009-119C-E43D-1BCF-8580D8B42120}"/>
              </a:ext>
            </a:extLst>
          </p:cNvPr>
          <p:cNvSpPr txBox="1"/>
          <p:nvPr/>
        </p:nvSpPr>
        <p:spPr>
          <a:xfrm>
            <a:off x="249382" y="1052602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err="1"/>
              <a:t>xAODParentChildFilter</a:t>
            </a:r>
            <a:r>
              <a:rPr lang="en-ZA" dirty="0"/>
              <a:t> AND [ </a:t>
            </a:r>
            <a:r>
              <a:rPr lang="en-ZA" dirty="0" err="1">
                <a:solidFill>
                  <a:srgbClr val="FFFF00"/>
                </a:solidFill>
              </a:rPr>
              <a:t>xAODMultiLeptonFilter</a:t>
            </a:r>
            <a:r>
              <a:rPr lang="en-ZA" dirty="0"/>
              <a:t> OR </a:t>
            </a:r>
            <a:r>
              <a:rPr lang="en-ZA" dirty="0" err="1">
                <a:solidFill>
                  <a:srgbClr val="FFC000"/>
                </a:solidFill>
              </a:rPr>
              <a:t>xAODTauFilter</a:t>
            </a:r>
            <a:r>
              <a:rPr lang="en-ZA" dirty="0"/>
              <a:t> OR ( </a:t>
            </a:r>
            <a:r>
              <a:rPr lang="en-ZA" dirty="0" err="1">
                <a:solidFill>
                  <a:srgbClr val="00B0F0"/>
                </a:solidFill>
              </a:rPr>
              <a:t>OneLeptonFilter</a:t>
            </a:r>
            <a:r>
              <a:rPr lang="en-ZA" dirty="0">
                <a:solidFill>
                  <a:srgbClr val="00B0F0"/>
                </a:solidFill>
              </a:rPr>
              <a:t> AND </a:t>
            </a:r>
            <a:r>
              <a:rPr lang="en-ZA" dirty="0" err="1">
                <a:solidFill>
                  <a:srgbClr val="00B0F0"/>
                </a:solidFill>
              </a:rPr>
              <a:t>OneTauFilter</a:t>
            </a:r>
            <a:r>
              <a:rPr lang="en-ZA" dirty="0">
                <a:solidFill>
                  <a:srgbClr val="00B0F0"/>
                </a:solidFill>
              </a:rPr>
              <a:t> </a:t>
            </a:r>
            <a:r>
              <a:rPr lang="en-ZA" dirty="0"/>
              <a:t>) ]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CD91C7-74D9-BE8E-7631-5FE99F320B08}"/>
              </a:ext>
            </a:extLst>
          </p:cNvPr>
          <p:cNvSpPr/>
          <p:nvPr/>
        </p:nvSpPr>
        <p:spPr>
          <a:xfrm>
            <a:off x="6248400" y="2724150"/>
            <a:ext cx="1880286" cy="762000"/>
          </a:xfrm>
          <a:prstGeom prst="round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D95B50-C480-65D2-A6EF-C8A640879BD6}"/>
              </a:ext>
            </a:extLst>
          </p:cNvPr>
          <p:cNvSpPr/>
          <p:nvPr/>
        </p:nvSpPr>
        <p:spPr>
          <a:xfrm>
            <a:off x="6248400" y="3486150"/>
            <a:ext cx="1880286" cy="228600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C3E043F-4922-FA7B-B585-F471772EA27F}"/>
              </a:ext>
            </a:extLst>
          </p:cNvPr>
          <p:cNvSpPr/>
          <p:nvPr/>
        </p:nvSpPr>
        <p:spPr>
          <a:xfrm>
            <a:off x="6248400" y="3714750"/>
            <a:ext cx="1880286" cy="7620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882F70B9-29A3-857C-E8EB-7711F8E98F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8600" y="2374322"/>
              <a:ext cx="5334000" cy="22236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4183164417"/>
                        </a:ext>
                      </a:extLst>
                    </a:gridCol>
                    <a:gridCol w="1243828">
                      <a:extLst>
                        <a:ext uri="{9D8B030D-6E8A-4147-A177-3AD203B41FA5}">
                          <a16:colId xmlns:a16="http://schemas.microsoft.com/office/drawing/2014/main" val="1662822578"/>
                        </a:ext>
                      </a:extLst>
                    </a:gridCol>
                    <a:gridCol w="1423172">
                      <a:extLst>
                        <a:ext uri="{9D8B030D-6E8A-4147-A177-3AD203B41FA5}">
                          <a16:colId xmlns:a16="http://schemas.microsoft.com/office/drawing/2014/main" val="4267985599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284783214"/>
                        </a:ext>
                      </a:extLst>
                    </a:gridCol>
                  </a:tblGrid>
                  <a:tr h="352548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Filter</a:t>
                          </a:r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Requirement</a:t>
                          </a:r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Minimum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oMath>
                          </a14:m>
                          <a:r>
                            <a:rPr lang="en-ZA" sz="1100" dirty="0"/>
                            <a:t> [GeV]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Maximum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</m:d>
                            </m:oMath>
                          </a14:m>
                          <a:endParaRPr lang="en-Z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8624567"/>
                      </a:ext>
                    </a:extLst>
                  </a:tr>
                  <a:tr h="395614">
                    <a:tc>
                      <a:txBody>
                        <a:bodyPr/>
                        <a:lstStyle/>
                        <a:p>
                          <a:r>
                            <a:rPr lang="en-GB" sz="1100" dirty="0" err="1"/>
                            <a:t>xAODParentChildFilter</a:t>
                          </a:r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≥2</m:t>
                                </m:r>
                              </m:oMath>
                            </m:oMathPara>
                          </a14:m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2.5</m:t>
                                </m:r>
                              </m:oMath>
                            </m:oMathPara>
                          </a14:m>
                          <a:endParaRPr lang="en-Z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842601"/>
                      </a:ext>
                    </a:extLst>
                  </a:tr>
                  <a:tr h="395614">
                    <a:tc>
                      <a:txBody>
                        <a:bodyPr/>
                        <a:lstStyle/>
                        <a:p>
                          <a:r>
                            <a:rPr lang="en-GB" sz="1100" dirty="0" err="1"/>
                            <a:t>xAODMultiLeptonFilter</a:t>
                          </a:r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≥2</m:t>
                                </m:r>
                              </m:oMath>
                            </m:oMathPara>
                          </a14:m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2.8</m:t>
                                </m:r>
                              </m:oMath>
                            </m:oMathPara>
                          </a14:m>
                          <a:endParaRPr lang="en-ZA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8248771"/>
                      </a:ext>
                    </a:extLst>
                  </a:tr>
                  <a:tr h="359960">
                    <a:tc>
                      <a:txBody>
                        <a:bodyPr/>
                        <a:lstStyle/>
                        <a:p>
                          <a:r>
                            <a:rPr lang="en-GB" sz="1100" dirty="0" err="1"/>
                            <a:t>xAODTauFilter</a:t>
                          </a:r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GB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p>
                                        <m:r>
                                          <a:rPr lang="en-GB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h𝑎𝑑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≥2</m:t>
                                </m:r>
                              </m:oMath>
                            </m:oMathPara>
                          </a14:m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2.6</m:t>
                                </m:r>
                              </m:oMath>
                            </m:oMathPara>
                          </a14:m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8756991"/>
                      </a:ext>
                    </a:extLst>
                  </a:tr>
                  <a:tr h="359960">
                    <a:tc>
                      <a:txBody>
                        <a:bodyPr/>
                        <a:lstStyle/>
                        <a:p>
                          <a:r>
                            <a:rPr lang="en-GB" sz="1100" dirty="0" err="1"/>
                            <a:t>OneLeptonFilter</a:t>
                          </a:r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2.8</m:t>
                                </m:r>
                              </m:oMath>
                            </m:oMathPara>
                          </a14:m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283085"/>
                      </a:ext>
                    </a:extLst>
                  </a:tr>
                  <a:tr h="359960">
                    <a:tc>
                      <a:txBody>
                        <a:bodyPr/>
                        <a:lstStyle/>
                        <a:p>
                          <a:r>
                            <a:rPr lang="en-GB" sz="1100" dirty="0" err="1"/>
                            <a:t>OneTauFilter</a:t>
                          </a:r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GB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p>
                                        <m:r>
                                          <a:rPr lang="en-GB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h𝑎𝑑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2.6</m:t>
                                </m:r>
                              </m:oMath>
                            </m:oMathPara>
                          </a14:m>
                          <a:endParaRPr lang="en-ZA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6608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882F70B9-29A3-857C-E8EB-7711F8E98F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8600" y="2374322"/>
              <a:ext cx="5334000" cy="22236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4183164417"/>
                        </a:ext>
                      </a:extLst>
                    </a:gridCol>
                    <a:gridCol w="1243828">
                      <a:extLst>
                        <a:ext uri="{9D8B030D-6E8A-4147-A177-3AD203B41FA5}">
                          <a16:colId xmlns:a16="http://schemas.microsoft.com/office/drawing/2014/main" val="1662822578"/>
                        </a:ext>
                      </a:extLst>
                    </a:gridCol>
                    <a:gridCol w="1423172">
                      <a:extLst>
                        <a:ext uri="{9D8B030D-6E8A-4147-A177-3AD203B41FA5}">
                          <a16:colId xmlns:a16="http://schemas.microsoft.com/office/drawing/2014/main" val="4267985599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284783214"/>
                        </a:ext>
                      </a:extLst>
                    </a:gridCol>
                  </a:tblGrid>
                  <a:tr h="352548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Filter</a:t>
                          </a:r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Requirement</a:t>
                          </a:r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724" r="-76496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1143" t="-1724" r="-2286" b="-5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8624567"/>
                      </a:ext>
                    </a:extLst>
                  </a:tr>
                  <a:tr h="395614">
                    <a:tc>
                      <a:txBody>
                        <a:bodyPr/>
                        <a:lstStyle/>
                        <a:p>
                          <a:r>
                            <a:rPr lang="en-GB" sz="1100" dirty="0" err="1"/>
                            <a:t>xAODParentChildFilter</a:t>
                          </a:r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9412" t="-90769" r="-202451" b="-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90769" r="-76496" b="-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1143" t="-90769" r="-2286" b="-37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842601"/>
                      </a:ext>
                    </a:extLst>
                  </a:tr>
                  <a:tr h="395614">
                    <a:tc>
                      <a:txBody>
                        <a:bodyPr/>
                        <a:lstStyle/>
                        <a:p>
                          <a:r>
                            <a:rPr lang="en-GB" sz="1100" dirty="0" err="1"/>
                            <a:t>xAODMultiLeptonFilter</a:t>
                          </a:r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9412" t="-190769" r="-202451" b="-2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90769" r="-76496" b="-2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1143" t="-190769" r="-2286" b="-27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248771"/>
                      </a:ext>
                    </a:extLst>
                  </a:tr>
                  <a:tr h="359960">
                    <a:tc>
                      <a:txBody>
                        <a:bodyPr/>
                        <a:lstStyle/>
                        <a:p>
                          <a:r>
                            <a:rPr lang="en-GB" sz="1100" dirty="0" err="1"/>
                            <a:t>xAODTauFilter</a:t>
                          </a:r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9412" t="-315000" r="-20245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315000" r="-7649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1143" t="-315000" r="-2286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756991"/>
                      </a:ext>
                    </a:extLst>
                  </a:tr>
                  <a:tr h="359960">
                    <a:tc>
                      <a:txBody>
                        <a:bodyPr/>
                        <a:lstStyle/>
                        <a:p>
                          <a:r>
                            <a:rPr lang="en-GB" sz="1100" dirty="0" err="1"/>
                            <a:t>OneLeptonFilter</a:t>
                          </a:r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9412" t="-422034" r="-202451" b="-10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422034" r="-76496" b="-10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1143" t="-422034" r="-2286" b="-1033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283085"/>
                      </a:ext>
                    </a:extLst>
                  </a:tr>
                  <a:tr h="359960">
                    <a:tc>
                      <a:txBody>
                        <a:bodyPr/>
                        <a:lstStyle/>
                        <a:p>
                          <a:r>
                            <a:rPr lang="en-GB" sz="1100" dirty="0" err="1"/>
                            <a:t>OneTauFilter</a:t>
                          </a:r>
                          <a:endParaRPr lang="en-Z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9412" t="-522034" r="-202451" b="-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522034" r="-76496" b="-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1143" t="-522034" r="-2286" b="-33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66082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7E491-D956-952F-76C7-72DCE172656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26</a:t>
            </a:fld>
            <a:endParaRPr lang="en-ZA" spc="-50" dirty="0"/>
          </a:p>
        </p:txBody>
      </p:sp>
    </p:spTree>
    <p:extLst>
      <p:ext uri="{BB962C8B-B14F-4D97-AF65-F5344CB8AC3E}">
        <p14:creationId xmlns:p14="http://schemas.microsoft.com/office/powerpoint/2010/main" val="441484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B7D39-5101-5A24-66B0-9C8D59F5B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20030CF2-6890-1CB7-0753-ED046AA15971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914400" y="0"/>
                <a:ext cx="6781800" cy="478689"/>
              </a:xfrm>
              <a:prstGeom prst="rect">
                <a:avLst/>
              </a:prstGeom>
            </p:spPr>
            <p:txBody>
              <a:bodyPr vert="horz" wrap="square" lIns="0" tIns="94457" rIns="0" bIns="0" rtlCol="0">
                <a:spAutoFit/>
              </a:bodyPr>
              <a:lstStyle/>
              <a:p>
                <a:pPr marL="253619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1" i="1" spc="-10" smtClean="0">
                          <a:latin typeface="Cambria Math" panose="02040503050406030204" pitchFamily="18" charset="0"/>
                        </a:rPr>
                        <m:t>𝜸𝜸</m:t>
                      </m:r>
                      <m:r>
                        <a:rPr lang="en-ZA" b="1" i="1" spc="-1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ZA" b="1" i="1" spc="-1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i="1" spc="-1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spc="-1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i="1" spc="-1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i="1" spc="-10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GB" i="1" spc="-1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GB" i="1" spc="-1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spc="-1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p>
                          <m:r>
                            <a:rPr lang="en-GB" i="1" spc="-10">
                              <a:latin typeface="Cambria Math" panose="02040503050406030204" pitchFamily="18" charset="0"/>
                            </a:rPr>
                            <m:t>𝒉𝒂𝒅</m:t>
                          </m:r>
                        </m:sup>
                      </m:sSup>
                      <m:r>
                        <a:rPr lang="en-GB" i="1" spc="-1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GB" spc="-10" dirty="0"/>
                </a:br>
                <a:endParaRPr spc="-10" dirty="0"/>
              </a:p>
            </p:txBody>
          </p:sp>
        </mc:Choice>
        <mc:Fallback xmlns="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20030CF2-6890-1CB7-0753-ED046AA1597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0"/>
                <a:ext cx="6781800" cy="478689"/>
              </a:xfrm>
              <a:prstGeom prst="rect">
                <a:avLst/>
              </a:prstGeom>
              <a:blipFill>
                <a:blip r:embed="rId2"/>
                <a:stretch>
                  <a:fillRect b="-2531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ject 18">
            <a:extLst>
              <a:ext uri="{FF2B5EF4-FFF2-40B4-BE49-F238E27FC236}">
                <a16:creationId xmlns:a16="http://schemas.microsoft.com/office/drawing/2014/main" id="{27D329A1-7D55-B5F8-4B6E-6D659C2C80D0}"/>
              </a:ext>
            </a:extLst>
          </p:cNvPr>
          <p:cNvSpPr txBox="1"/>
          <p:nvPr/>
        </p:nvSpPr>
        <p:spPr>
          <a:xfrm>
            <a:off x="6959016" y="1015430"/>
            <a:ext cx="1169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Association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1B1AA5-5A7A-8411-DA42-0DD7C075B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611314"/>
              </p:ext>
            </p:extLst>
          </p:nvPr>
        </p:nvGraphicFramePr>
        <p:xfrm>
          <a:off x="370040" y="742950"/>
          <a:ext cx="8431632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632">
                  <a:extLst>
                    <a:ext uri="{9D8B030D-6E8A-4147-A177-3AD203B41FA5}">
                      <a16:colId xmlns:a16="http://schemas.microsoft.com/office/drawing/2014/main" val="4183164417"/>
                    </a:ext>
                  </a:extLst>
                </a:gridCol>
                <a:gridCol w="1880184">
                  <a:extLst>
                    <a:ext uri="{9D8B030D-6E8A-4147-A177-3AD203B41FA5}">
                      <a16:colId xmlns:a16="http://schemas.microsoft.com/office/drawing/2014/main" val="1662822578"/>
                    </a:ext>
                  </a:extLst>
                </a:gridCol>
                <a:gridCol w="2107908">
                  <a:extLst>
                    <a:ext uri="{9D8B030D-6E8A-4147-A177-3AD203B41FA5}">
                      <a16:colId xmlns:a16="http://schemas.microsoft.com/office/drawing/2014/main" val="4267985599"/>
                    </a:ext>
                  </a:extLst>
                </a:gridCol>
                <a:gridCol w="2107908">
                  <a:extLst>
                    <a:ext uri="{9D8B030D-6E8A-4147-A177-3AD203B41FA5}">
                      <a16:colId xmlns:a16="http://schemas.microsoft.com/office/drawing/2014/main" val="2284783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Selection Step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Events Passed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Step Efficiency (%)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Cumulative Efficiency (%)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62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Initial Events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59552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100.0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4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xAODParentChildFilter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59552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100.0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100.0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75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xAODMultiLeptonFilter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5040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8.46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462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xAODTauFilter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2917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4.90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924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OneLeptonFilter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14907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25.0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02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OneTauFilter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2043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3.43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23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Combined Final Selection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16.79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16.79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218374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48B921-EAB0-9371-BB6B-677E488FC190}"/>
              </a:ext>
            </a:extLst>
          </p:cNvPr>
          <p:cNvSpPr/>
          <p:nvPr/>
        </p:nvSpPr>
        <p:spPr>
          <a:xfrm>
            <a:off x="342328" y="2114550"/>
            <a:ext cx="6363271" cy="381000"/>
          </a:xfrm>
          <a:prstGeom prst="round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C5CC4CD-84FC-D3CE-8AA9-1F31B241B0E6}"/>
              </a:ext>
            </a:extLst>
          </p:cNvPr>
          <p:cNvSpPr/>
          <p:nvPr/>
        </p:nvSpPr>
        <p:spPr>
          <a:xfrm>
            <a:off x="376967" y="2495550"/>
            <a:ext cx="6328632" cy="381000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D1C604B-0527-C6C8-2057-4540D159FE9E}"/>
              </a:ext>
            </a:extLst>
          </p:cNvPr>
          <p:cNvSpPr/>
          <p:nvPr/>
        </p:nvSpPr>
        <p:spPr>
          <a:xfrm>
            <a:off x="370040" y="2876545"/>
            <a:ext cx="6328632" cy="7620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1941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FBA86-C56D-B7A0-A935-00352869E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DC1DE5-85DE-3C54-AB1D-70E7124B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159545"/>
            <a:ext cx="7143750" cy="190500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/>
              <a:t>Core Filter Logic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F712B2-BEC1-4AA5-A743-B87E9C0E1121}"/>
              </a:ext>
            </a:extLst>
          </p:cNvPr>
          <p:cNvSpPr txBox="1"/>
          <p:nvPr/>
        </p:nvSpPr>
        <p:spPr>
          <a:xfrm>
            <a:off x="644652" y="617220"/>
            <a:ext cx="206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>
                <a:hlinkClick r:id="rId2"/>
              </a:rPr>
              <a:t>xAODTauFilter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BC1B6-535D-566F-D5F8-1A26BF8A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68" y="919198"/>
            <a:ext cx="4048849" cy="1108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2F8973-7FCF-EEBC-8A05-2B429048C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19" y="3209344"/>
            <a:ext cx="4622620" cy="87307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2E0335-8637-B927-5379-9309A35E1A16}"/>
              </a:ext>
            </a:extLst>
          </p:cNvPr>
          <p:cNvSpPr/>
          <p:nvPr/>
        </p:nvSpPr>
        <p:spPr>
          <a:xfrm>
            <a:off x="5849874" y="617220"/>
            <a:ext cx="1323594" cy="6420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All </a:t>
            </a:r>
            <a:r>
              <a:rPr lang="en-ZA" dirty="0" err="1"/>
              <a:t>taus</a:t>
            </a: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3363A6B-AE5E-06B9-4410-B3E254FD9748}"/>
                  </a:ext>
                </a:extLst>
              </p:cNvPr>
              <p:cNvSpPr/>
              <p:nvPr/>
            </p:nvSpPr>
            <p:spPr>
              <a:xfrm>
                <a:off x="5849874" y="1927808"/>
                <a:ext cx="1323594" cy="57607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dirty="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ZA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ZA" dirty="0"/>
                  <a:t>/</a:t>
                </a:r>
                <a14:m>
                  <m:oMath xmlns:m="http://schemas.openxmlformats.org/officeDocument/2006/math">
                    <m:r>
                      <a:rPr lang="en-ZA" i="1" dirty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ZA" dirty="0"/>
                  <a:t> cuts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3363A6B-AE5E-06B9-4410-B3E254FD9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874" y="1927808"/>
                <a:ext cx="1323594" cy="576072"/>
              </a:xfrm>
              <a:prstGeom prst="roundRect">
                <a:avLst/>
              </a:prstGeom>
              <a:blipFill>
                <a:blip r:embed="rId5"/>
                <a:stretch>
                  <a:fillRect t="-9091" b="-1919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81433D-A060-870F-E3EA-220996212E7E}"/>
              </a:ext>
            </a:extLst>
          </p:cNvPr>
          <p:cNvSpPr/>
          <p:nvPr/>
        </p:nvSpPr>
        <p:spPr>
          <a:xfrm>
            <a:off x="5849874" y="3069809"/>
            <a:ext cx="1323594" cy="5760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/>
              <a:t>Count accepted </a:t>
            </a:r>
            <a:r>
              <a:rPr lang="en-ZA" sz="1400" dirty="0" err="1"/>
              <a:t>Taus</a:t>
            </a:r>
            <a:endParaRPr lang="en-ZA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0F089F6-4E69-D03C-1C39-F44E302A366D}"/>
                  </a:ext>
                </a:extLst>
              </p:cNvPr>
              <p:cNvSpPr/>
              <p:nvPr/>
            </p:nvSpPr>
            <p:spPr>
              <a:xfrm>
                <a:off x="5849874" y="4407884"/>
                <a:ext cx="1323594" cy="57607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1400" dirty="0"/>
                  <a:t>Event passes if </a:t>
                </a:r>
                <a:r>
                  <a:rPr lang="en-ZA" sz="1400" dirty="0" err="1"/>
                  <a:t>ntauhad</a:t>
                </a:r>
                <a14:m>
                  <m:oMath xmlns:m="http://schemas.openxmlformats.org/officeDocument/2006/math">
                    <m:r>
                      <a:rPr lang="en-ZA" sz="1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ZA" sz="1400" dirty="0"/>
                  <a:t>1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0F089F6-4E69-D03C-1C39-F44E302A36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874" y="4407884"/>
                <a:ext cx="1323594" cy="576072"/>
              </a:xfrm>
              <a:prstGeom prst="roundRect">
                <a:avLst/>
              </a:prstGeom>
              <a:blipFill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Down 13">
            <a:extLst>
              <a:ext uri="{FF2B5EF4-FFF2-40B4-BE49-F238E27FC236}">
                <a16:creationId xmlns:a16="http://schemas.microsoft.com/office/drawing/2014/main" id="{25CC0984-0492-1270-7D5E-C66A70D68A39}"/>
              </a:ext>
            </a:extLst>
          </p:cNvPr>
          <p:cNvSpPr/>
          <p:nvPr/>
        </p:nvSpPr>
        <p:spPr>
          <a:xfrm>
            <a:off x="6405372" y="1345110"/>
            <a:ext cx="212598" cy="4968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C6DC648-86FC-FE35-4FC7-A316FDF8233F}"/>
              </a:ext>
            </a:extLst>
          </p:cNvPr>
          <p:cNvSpPr/>
          <p:nvPr/>
        </p:nvSpPr>
        <p:spPr>
          <a:xfrm>
            <a:off x="6405372" y="2529430"/>
            <a:ext cx="228600" cy="5148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4B3A24C-25E0-7AC7-0637-DF1BEC35C85A}"/>
              </a:ext>
            </a:extLst>
          </p:cNvPr>
          <p:cNvSpPr/>
          <p:nvPr/>
        </p:nvSpPr>
        <p:spPr>
          <a:xfrm>
            <a:off x="6405372" y="3705461"/>
            <a:ext cx="296037" cy="64284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3A919C56-B4B5-06E2-70CA-3D5220434119}"/>
              </a:ext>
            </a:extLst>
          </p:cNvPr>
          <p:cNvCxnSpPr>
            <a:stCxn id="5" idx="0"/>
          </p:cNvCxnSpPr>
          <p:nvPr/>
        </p:nvCxnSpPr>
        <p:spPr>
          <a:xfrm rot="16200000" flipH="1">
            <a:off x="3986068" y="-725379"/>
            <a:ext cx="68354" cy="3357506"/>
          </a:xfrm>
          <a:prstGeom prst="curvedConnector4">
            <a:avLst>
              <a:gd name="adj1" fmla="val -250826"/>
              <a:gd name="adj2" fmla="val 80148"/>
            </a:avLst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C7BB2F02-E292-D971-50A2-BD1C3FC5526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365916" y="1473298"/>
            <a:ext cx="1394804" cy="802172"/>
          </a:xfrm>
          <a:prstGeom prst="curvedConnector3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8A4CB728-954F-AA69-A103-D67F95EF53D4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H="1">
            <a:off x="4036462" y="1695311"/>
            <a:ext cx="148502" cy="3176569"/>
          </a:xfrm>
          <a:prstGeom prst="curvedConnector4">
            <a:avLst>
              <a:gd name="adj1" fmla="val -115453"/>
              <a:gd name="adj2" fmla="val 86381"/>
            </a:avLst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5BBAF1D6-94A6-C20F-3333-EEE0EFB8B40D}"/>
              </a:ext>
            </a:extLst>
          </p:cNvPr>
          <p:cNvCxnSpPr>
            <a:stCxn id="7" idx="3"/>
          </p:cNvCxnSpPr>
          <p:nvPr/>
        </p:nvCxnSpPr>
        <p:spPr>
          <a:xfrm>
            <a:off x="4833739" y="3645882"/>
            <a:ext cx="926981" cy="846109"/>
          </a:xfrm>
          <a:prstGeom prst="curvedConnector3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9549-FF92-3528-253A-12543DFF735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915400" y="4983956"/>
            <a:ext cx="194895" cy="174218"/>
          </a:xfrm>
        </p:spPr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28</a:t>
            </a:fld>
            <a:endParaRPr lang="en-ZA" spc="-50" dirty="0"/>
          </a:p>
        </p:txBody>
      </p:sp>
    </p:spTree>
    <p:extLst>
      <p:ext uri="{BB962C8B-B14F-4D97-AF65-F5344CB8AC3E}">
        <p14:creationId xmlns:p14="http://schemas.microsoft.com/office/powerpoint/2010/main" val="1545058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3DADC-E524-A28C-C558-DD7AE9CFA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6D9D4452-3C22-BDBA-34BB-4220F87E0E2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00125" y="159545"/>
                <a:ext cx="7143750" cy="190500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GB" dirty="0"/>
                  <a:t>Why Low-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Taus</a:t>
                </a:r>
                <a:r>
                  <a:rPr lang="en-GB" dirty="0"/>
                  <a:t> Still Appear (Example)</a:t>
                </a:r>
                <a:endParaRPr lang="en-ZA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6D9D4452-3C22-BDBA-34BB-4220F87E0E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00125" y="159545"/>
                <a:ext cx="7143750" cy="190500"/>
              </a:xfrm>
              <a:blipFill>
                <a:blip r:embed="rId2"/>
                <a:stretch>
                  <a:fillRect t="-45161" b="-16774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DA7B79A-80D4-DF04-49E7-60EDB43F389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1" y="737820"/>
              <a:ext cx="6095999" cy="8458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805891893"/>
                        </a:ext>
                      </a:extLst>
                    </a:gridCol>
                    <a:gridCol w="2242566">
                      <a:extLst>
                        <a:ext uri="{9D8B030D-6E8A-4147-A177-3AD203B41FA5}">
                          <a16:colId xmlns:a16="http://schemas.microsoft.com/office/drawing/2014/main" val="3549677764"/>
                        </a:ext>
                      </a:extLst>
                    </a:gridCol>
                    <a:gridCol w="3320033">
                      <a:extLst>
                        <a:ext uri="{9D8B030D-6E8A-4147-A177-3AD203B41FA5}">
                          <a16:colId xmlns:a16="http://schemas.microsoft.com/office/drawing/2014/main" val="685335765"/>
                        </a:ext>
                      </a:extLst>
                    </a:gridCol>
                  </a:tblGrid>
                  <a:tr h="278130">
                    <a:tc>
                      <a:txBody>
                        <a:bodyPr/>
                        <a:lstStyle/>
                        <a:p>
                          <a:r>
                            <a:rPr lang="en-ZA" sz="1400" dirty="0"/>
                            <a:t>Tau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sz="14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ZA" sz="14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ZA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ZA" sz="1400" dirty="0"/>
                            <a:t>Pass Filter?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53551542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r>
                            <a:rPr lang="en-ZA" sz="1400" dirty="0"/>
                            <a:t>A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ZA" sz="1400" dirty="0"/>
                            <a:t>25 GeV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ZA" sz="1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280187777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r>
                            <a:rPr lang="en-ZA" sz="1400" dirty="0"/>
                            <a:t>B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ZA" sz="1400" dirty="0"/>
                            <a:t>5 GeV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ZA" sz="1400" dirty="0"/>
                            <a:t>NO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6292335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DA7B79A-80D4-DF04-49E7-60EDB43F389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1" y="737820"/>
              <a:ext cx="6095999" cy="8458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805891893"/>
                        </a:ext>
                      </a:extLst>
                    </a:gridCol>
                    <a:gridCol w="2242566">
                      <a:extLst>
                        <a:ext uri="{9D8B030D-6E8A-4147-A177-3AD203B41FA5}">
                          <a16:colId xmlns:a16="http://schemas.microsoft.com/office/drawing/2014/main" val="3549677764"/>
                        </a:ext>
                      </a:extLst>
                    </a:gridCol>
                    <a:gridCol w="3320033">
                      <a:extLst>
                        <a:ext uri="{9D8B030D-6E8A-4147-A177-3AD203B41FA5}">
                          <a16:colId xmlns:a16="http://schemas.microsoft.com/office/drawing/2014/main" val="685335765"/>
                        </a:ext>
                      </a:extLst>
                    </a:gridCol>
                  </a:tblGrid>
                  <a:tr h="281940">
                    <a:tc>
                      <a:txBody>
                        <a:bodyPr/>
                        <a:lstStyle/>
                        <a:p>
                          <a:r>
                            <a:rPr lang="en-ZA" sz="1400" dirty="0"/>
                            <a:t>Tau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24523" t="-8696" r="-149864" b="-22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ZA" sz="1400" dirty="0"/>
                            <a:t>Pass Filter?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53551542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r>
                            <a:rPr lang="en-ZA" sz="1400" dirty="0"/>
                            <a:t>A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ZA" sz="1400" dirty="0"/>
                            <a:t>25 GeV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ZA" sz="1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280187777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r>
                            <a:rPr lang="en-ZA" sz="1400" dirty="0"/>
                            <a:t>B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ZA" sz="1400" dirty="0"/>
                            <a:t>5 GeV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ZA" sz="1400" dirty="0"/>
                            <a:t>NO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6292335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5BB1C755-AF56-A837-A077-C141007F502F}"/>
                  </a:ext>
                </a:extLst>
              </p:cNvPr>
              <p:cNvSpPr/>
              <p:nvPr/>
            </p:nvSpPr>
            <p:spPr>
              <a:xfrm>
                <a:off x="744093" y="2036826"/>
                <a:ext cx="2106549" cy="83439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dirty="0"/>
                  <a:t>Ntauhad=1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ZA" dirty="0"/>
                  <a:t> Event passes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5BB1C755-AF56-A837-A077-C141007F5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93" y="2036826"/>
                <a:ext cx="2106549" cy="83439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BB4C6C-55FB-77CD-428F-5E9B72C5406C}"/>
              </a:ext>
            </a:extLst>
          </p:cNvPr>
          <p:cNvSpPr/>
          <p:nvPr/>
        </p:nvSpPr>
        <p:spPr>
          <a:xfrm>
            <a:off x="6136767" y="1931670"/>
            <a:ext cx="2106549" cy="9052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[25 GeV, 5 GeV]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2DD3D-83A5-4EF9-5BE8-41DCE500C6BD}"/>
              </a:ext>
            </a:extLst>
          </p:cNvPr>
          <p:cNvSpPr txBox="1"/>
          <p:nvPr/>
        </p:nvSpPr>
        <p:spPr>
          <a:xfrm>
            <a:off x="1130808" y="1737074"/>
            <a:ext cx="176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Filter sees: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0324E8-D2B2-38A3-7688-616754F3D065}"/>
              </a:ext>
            </a:extLst>
          </p:cNvPr>
          <p:cNvSpPr txBox="1"/>
          <p:nvPr/>
        </p:nvSpPr>
        <p:spPr>
          <a:xfrm>
            <a:off x="5634228" y="1611166"/>
            <a:ext cx="350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But TRUTH1 Output contains: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A142F3-25BF-6FE7-702C-6398130C3150}"/>
                  </a:ext>
                </a:extLst>
              </p:cNvPr>
              <p:cNvSpPr txBox="1"/>
              <p:nvPr/>
            </p:nvSpPr>
            <p:spPr>
              <a:xfrm>
                <a:off x="2173986" y="3527729"/>
                <a:ext cx="45674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dirty="0">
                    <a:solidFill>
                      <a:srgbClr val="00B050"/>
                    </a:solidFill>
                  </a:rPr>
                  <a:t>At least one tau must satisfy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Z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ZA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&gt;10 </m:t>
                    </m:r>
                    <m:r>
                      <a:rPr lang="en-ZA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ZA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A142F3-25BF-6FE7-702C-6398130C3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986" y="3527729"/>
                <a:ext cx="4567428" cy="369332"/>
              </a:xfrm>
              <a:prstGeom prst="rect">
                <a:avLst/>
              </a:prstGeom>
              <a:blipFill>
                <a:blip r:embed="rId5"/>
                <a:stretch>
                  <a:fillRect l="-1202" t="-10000" b="-2666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8B5294-B0D0-CBCD-0783-526A02B327FD}"/>
                  </a:ext>
                </a:extLst>
              </p:cNvPr>
              <p:cNvSpPr txBox="1"/>
              <p:nvPr/>
            </p:nvSpPr>
            <p:spPr>
              <a:xfrm>
                <a:off x="2271035" y="4230408"/>
                <a:ext cx="47045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dirty="0">
                    <a:solidFill>
                      <a:srgbClr val="FF0000"/>
                    </a:solidFill>
                  </a:rPr>
                  <a:t>All </a:t>
                </a:r>
                <a:r>
                  <a:rPr lang="en-ZA" dirty="0" err="1">
                    <a:solidFill>
                      <a:srgbClr val="FF0000"/>
                    </a:solidFill>
                  </a:rPr>
                  <a:t>taus</a:t>
                </a:r>
                <a:r>
                  <a:rPr lang="en-ZA" dirty="0">
                    <a:solidFill>
                      <a:srgbClr val="FF0000"/>
                    </a:solidFill>
                  </a:rPr>
                  <a:t> in the event must satisfy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Z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Z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&gt;10 </m:t>
                    </m:r>
                    <m:r>
                      <a:rPr lang="en-Z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ZA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8B5294-B0D0-CBCD-0783-526A02B32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035" y="4230408"/>
                <a:ext cx="4704588" cy="646331"/>
              </a:xfrm>
              <a:prstGeom prst="rect">
                <a:avLst/>
              </a:prstGeom>
              <a:blipFill>
                <a:blip r:embed="rId6"/>
                <a:stretch>
                  <a:fillRect l="-1167" t="-566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9F03B454-C93C-7794-4DD3-44AC1EB59A79}"/>
              </a:ext>
            </a:extLst>
          </p:cNvPr>
          <p:cNvSpPr/>
          <p:nvPr/>
        </p:nvSpPr>
        <p:spPr>
          <a:xfrm>
            <a:off x="6741414" y="4250531"/>
            <a:ext cx="404622" cy="368693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" name="Graphic 11" descr="Tick with solid fill">
            <a:extLst>
              <a:ext uri="{FF2B5EF4-FFF2-40B4-BE49-F238E27FC236}">
                <a16:creationId xmlns:a16="http://schemas.microsoft.com/office/drawing/2014/main" id="{11AAEE14-252B-BEF0-6C29-B1F72E617F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90538" y="3457394"/>
            <a:ext cx="486918" cy="486918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580FD44-2C0E-ECCC-ACD0-33C4B2F266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915400" y="5010150"/>
            <a:ext cx="194895" cy="148024"/>
          </a:xfrm>
        </p:spPr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29</a:t>
            </a:fld>
            <a:endParaRPr lang="en-ZA" spc="-50" dirty="0"/>
          </a:p>
        </p:txBody>
      </p:sp>
    </p:spTree>
    <p:extLst>
      <p:ext uri="{BB962C8B-B14F-4D97-AF65-F5344CB8AC3E}">
        <p14:creationId xmlns:p14="http://schemas.microsoft.com/office/powerpoint/2010/main" val="351640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7CD43-CC48-8CCE-8611-D16547D5B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D89A5B2-0243-4428-61D9-0E522BEEE3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89299"/>
            <a:ext cx="6166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</a:t>
            </a:r>
            <a:r>
              <a:rPr lang="en-GB" spc="-10" dirty="0" err="1"/>
              <a:t>ultilepton</a:t>
            </a:r>
            <a:r>
              <a:rPr lang="en-GB" spc="-10" dirty="0"/>
              <a:t> anomalies and D</a:t>
            </a:r>
            <a:r>
              <a:rPr dirty="0" err="1"/>
              <a:t>iphoton</a:t>
            </a:r>
            <a:r>
              <a:rPr spc="-70" dirty="0"/>
              <a:t> </a:t>
            </a:r>
            <a:r>
              <a:rPr spc="-10" dirty="0"/>
              <a:t>spectra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DA015C5-5295-20CD-ACAF-F0E81739A59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915400" y="4964430"/>
            <a:ext cx="153670" cy="152400"/>
          </a:xfrm>
        </p:spPr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3</a:t>
            </a:fld>
            <a:endParaRPr lang="en-ZA" spc="-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E2C1F-6EA3-99B2-4F73-DF4790A79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25530"/>
            <a:ext cx="8077200" cy="2283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DC9E0-6F14-0B10-0BA0-C51677004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315" y="2985557"/>
            <a:ext cx="3513453" cy="2113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1834F3-4B0F-3AAC-06C2-CF45F5AB0B5B}"/>
              </a:ext>
            </a:extLst>
          </p:cNvPr>
          <p:cNvSpPr txBox="1"/>
          <p:nvPr/>
        </p:nvSpPr>
        <p:spPr>
          <a:xfrm rot="16200000">
            <a:off x="-1828800" y="2251384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i="1" dirty="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Nat Rev Phys 6, 294–309 (2024). https://doi.org/10.1038/s42254-024-00703-6</a:t>
            </a:r>
            <a:endParaRPr lang="en-ZA" sz="900" dirty="0"/>
          </a:p>
        </p:txBody>
      </p:sp>
    </p:spTree>
    <p:extLst>
      <p:ext uri="{BB962C8B-B14F-4D97-AF65-F5344CB8AC3E}">
        <p14:creationId xmlns:p14="http://schemas.microsoft.com/office/powerpoint/2010/main" val="220793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C4761-842E-148D-3EDF-7EE189B93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C65DE6-574D-DEFC-E9EF-147BFE799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159545"/>
            <a:ext cx="7143750" cy="1905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Event Selection vs Object Cleaning</a:t>
            </a:r>
            <a:endParaRPr lang="en-ZA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E28934-5EA7-7914-994B-C4F60015246B}"/>
              </a:ext>
            </a:extLst>
          </p:cNvPr>
          <p:cNvGraphicFramePr>
            <a:graphicFrameLocks noGrp="1"/>
          </p:cNvGraphicFramePr>
          <p:nvPr/>
        </p:nvGraphicFramePr>
        <p:xfrm>
          <a:off x="1707356" y="635794"/>
          <a:ext cx="6041898" cy="112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949">
                  <a:extLst>
                    <a:ext uri="{9D8B030D-6E8A-4147-A177-3AD203B41FA5}">
                      <a16:colId xmlns:a16="http://schemas.microsoft.com/office/drawing/2014/main" val="3445260589"/>
                    </a:ext>
                  </a:extLst>
                </a:gridCol>
                <a:gridCol w="3020949">
                  <a:extLst>
                    <a:ext uri="{9D8B030D-6E8A-4147-A177-3AD203B41FA5}">
                      <a16:colId xmlns:a16="http://schemas.microsoft.com/office/drawing/2014/main" val="4222522572"/>
                    </a:ext>
                  </a:extLst>
                </a:gridCol>
              </a:tblGrid>
              <a:tr h="373856">
                <a:tc>
                  <a:txBody>
                    <a:bodyPr/>
                    <a:lstStyle/>
                    <a:p>
                      <a:r>
                        <a:rPr lang="en-ZA" sz="1400" dirty="0"/>
                        <a:t>Operation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What it does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6654949"/>
                  </a:ext>
                </a:extLst>
              </a:tr>
              <a:tr h="373856">
                <a:tc>
                  <a:txBody>
                    <a:bodyPr/>
                    <a:lstStyle/>
                    <a:p>
                      <a:r>
                        <a:rPr lang="en-ZA" sz="1400" dirty="0"/>
                        <a:t>Generator Filter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Accept/reject events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849930"/>
                  </a:ext>
                </a:extLst>
              </a:tr>
              <a:tr h="373856">
                <a:tc>
                  <a:txBody>
                    <a:bodyPr/>
                    <a:lstStyle/>
                    <a:p>
                      <a:r>
                        <a:rPr lang="en-ZA" sz="1400" dirty="0"/>
                        <a:t>Truth Slimming/Thinning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Remove objects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95336004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815BAC-1D3A-E777-DE33-D07C86287653}"/>
              </a:ext>
            </a:extLst>
          </p:cNvPr>
          <p:cNvSpPr/>
          <p:nvPr/>
        </p:nvSpPr>
        <p:spPr>
          <a:xfrm>
            <a:off x="1873234" y="2190750"/>
            <a:ext cx="5397532" cy="18699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/>
              <a:t>The same event-level filtering logic applies to both </a:t>
            </a:r>
            <a:r>
              <a:rPr lang="en-GB" sz="1500" b="1" dirty="0" err="1"/>
              <a:t>xAODPhotonFilter</a:t>
            </a:r>
            <a:r>
              <a:rPr lang="en-GB" sz="1500" b="1" dirty="0"/>
              <a:t> and </a:t>
            </a:r>
            <a:r>
              <a:rPr lang="en-GB" sz="1500" b="1" dirty="0" err="1"/>
              <a:t>xAODTauFilter</a:t>
            </a:r>
            <a:r>
              <a:rPr lang="en-GB" sz="1500" b="1" dirty="0"/>
              <a:t>. However, the effect is much more visible for </a:t>
            </a:r>
            <a:r>
              <a:rPr lang="en-GB" sz="1500" b="1" dirty="0" err="1"/>
              <a:t>taus</a:t>
            </a:r>
            <a:r>
              <a:rPr lang="en-GB" sz="1500" b="1" dirty="0"/>
              <a:t> because tau events frequently contain additional low visible-</a:t>
            </a:r>
            <a:r>
              <a:rPr lang="en-GB" sz="1500" b="1" dirty="0" err="1"/>
              <a:t>pT</a:t>
            </a:r>
            <a:r>
              <a:rPr lang="en-GB" sz="1500" b="1" dirty="0"/>
              <a:t> tau objects arising from neutrino subtraction and tau decay topology, whereas diphoton events are typically dominated by the two hard prompt photons used in the selection.</a:t>
            </a:r>
            <a:endParaRPr lang="en-ZA" sz="1500" b="1" dirty="0"/>
          </a:p>
          <a:p>
            <a:pPr algn="ctr"/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2B05A5-3287-864E-AB3A-3723C95B63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915400" y="5010150"/>
            <a:ext cx="194895" cy="148024"/>
          </a:xfrm>
        </p:spPr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30</a:t>
            </a:fld>
            <a:endParaRPr lang="en-ZA" spc="-50" dirty="0"/>
          </a:p>
        </p:txBody>
      </p:sp>
    </p:spTree>
    <p:extLst>
      <p:ext uri="{BB962C8B-B14F-4D97-AF65-F5344CB8AC3E}">
        <p14:creationId xmlns:p14="http://schemas.microsoft.com/office/powerpoint/2010/main" val="3460664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D0C03-1018-3237-9B11-5D6892934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E812BF-29BB-B7CC-342F-55CB2C31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159545"/>
            <a:ext cx="8161020" cy="1905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How we would reject such events entirely</a:t>
            </a:r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EF891-3559-81E6-EE47-16A5A13DC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213" y="1392868"/>
            <a:ext cx="4392974" cy="1576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5DC5A4-BA33-6F24-7FB2-2252525ECC29}"/>
              </a:ext>
            </a:extLst>
          </p:cNvPr>
          <p:cNvSpPr txBox="1"/>
          <p:nvPr/>
        </p:nvSpPr>
        <p:spPr>
          <a:xfrm>
            <a:off x="2516886" y="822960"/>
            <a:ext cx="39090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500" b="1" dirty="0">
                <a:solidFill>
                  <a:srgbClr val="00B050"/>
                </a:solidFill>
              </a:rPr>
              <a:t>Proposed change in </a:t>
            </a:r>
            <a:r>
              <a:rPr lang="en-ZA" sz="1500" b="1" dirty="0" err="1">
                <a:solidFill>
                  <a:srgbClr val="00B050"/>
                </a:solidFill>
              </a:rPr>
              <a:t>xAODTauFilter</a:t>
            </a:r>
            <a:r>
              <a:rPr lang="en-ZA" sz="1500" b="1" dirty="0">
                <a:solidFill>
                  <a:srgbClr val="00B050"/>
                </a:solidFill>
              </a:rPr>
              <a:t> code: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2EA575A-4BC6-7BB5-62E1-F43881C8ABDF}"/>
                  </a:ext>
                </a:extLst>
              </p:cNvPr>
              <p:cNvSpPr/>
              <p:nvPr/>
            </p:nvSpPr>
            <p:spPr>
              <a:xfrm>
                <a:off x="1789938" y="3058669"/>
                <a:ext cx="5150358" cy="1576349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2400" dirty="0"/>
                  <a:t>This would enforce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Z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Z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h𝑎𝑑</m:t>
                          </m:r>
                        </m:sub>
                      </m:sSub>
                      <m:r>
                        <a:rPr lang="en-Z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Z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Z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Z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&gt;10 </m:t>
                      </m:r>
                      <m:r>
                        <a:rPr lang="en-Z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en-ZA" sz="2400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2EA575A-4BC6-7BB5-62E1-F43881C8A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938" y="3058669"/>
                <a:ext cx="5150358" cy="15763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5B12F6-B318-7276-8397-C0E67968537D}"/>
              </a:ext>
            </a:extLst>
          </p:cNvPr>
          <p:cNvSpPr/>
          <p:nvPr/>
        </p:nvSpPr>
        <p:spPr>
          <a:xfrm>
            <a:off x="7763256" y="3291840"/>
            <a:ext cx="1296162" cy="946404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Lower Efficiency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908D0-C021-0FCD-99B4-F0285EAF1AB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915400" y="5010150"/>
            <a:ext cx="194895" cy="148024"/>
          </a:xfrm>
        </p:spPr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31</a:t>
            </a:fld>
            <a:endParaRPr lang="en-ZA" spc="-50" dirty="0"/>
          </a:p>
        </p:txBody>
      </p:sp>
    </p:spTree>
    <p:extLst>
      <p:ext uri="{BB962C8B-B14F-4D97-AF65-F5344CB8AC3E}">
        <p14:creationId xmlns:p14="http://schemas.microsoft.com/office/powerpoint/2010/main" val="1417875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53F9C-7799-5492-AAD5-543AA018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99" y="56844"/>
            <a:ext cx="8564880" cy="369332"/>
          </a:xfrm>
        </p:spPr>
        <p:txBody>
          <a:bodyPr/>
          <a:lstStyle/>
          <a:p>
            <a:r>
              <a:rPr lang="en-ZA" dirty="0"/>
              <a:t>RHTM Proposed Benchmark masses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26310-A8A7-237D-2918-00298A8013A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915400" y="5010150"/>
            <a:ext cx="194895" cy="148024"/>
          </a:xfrm>
        </p:spPr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32</a:t>
            </a:fld>
            <a:endParaRPr lang="en-ZA" spc="-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5C10CF0-D025-37FC-9E72-111E124B14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0884593"/>
                  </p:ext>
                </p:extLst>
              </p:nvPr>
            </p:nvGraphicFramePr>
            <p:xfrm>
              <a:off x="493367" y="1276350"/>
              <a:ext cx="8111743" cy="33033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3077">
                      <a:extLst>
                        <a:ext uri="{9D8B030D-6E8A-4147-A177-3AD203B41FA5}">
                          <a16:colId xmlns:a16="http://schemas.microsoft.com/office/drawing/2014/main" val="212536910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124333891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318554079"/>
                        </a:ext>
                      </a:extLst>
                    </a:gridCol>
                  </a:tblGrid>
                  <a:tr h="59054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ZA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ZA" b="1" i="1" smtClean="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  <m:sup>
                                        <m:r>
                                          <a:rPr lang="en-ZA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ZA" b="1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ZA" b="1" i="0" smtClean="0">
                                    <a:latin typeface="Cambria Math" panose="02040503050406030204" pitchFamily="18" charset="0"/>
                                  </a:rPr>
                                  <m:t>𝐆𝐞𝐕</m:t>
                                </m:r>
                                <m:r>
                                  <a:rPr lang="en-ZA" b="1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ZA" b="1" dirty="0"/>
                        </a:p>
                        <a:p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ZA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ZA" b="1" i="0" smtClean="0">
                                            <a:latin typeface="Cambria Math" panose="02040503050406030204" pitchFamily="18" charset="0"/>
                                          </a:rPr>
                                          <m:t>𝚫</m:t>
                                        </m:r>
                                      </m:e>
                                      <m:sup>
                                        <m:r>
                                          <a:rPr lang="en-ZA" b="1" i="1" smtClean="0">
                                            <a:latin typeface="Cambria Math" panose="02040503050406030204" pitchFamily="18" charset="0"/>
                                          </a:rPr>
                                          <m:t>±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ZA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ZA" b="1" i="1" smtClean="0">
                                    <a:latin typeface="Cambria Math" panose="02040503050406030204" pitchFamily="18" charset="0"/>
                                  </a:rPr>
                                  <m:t>𝑮𝒆𝑽</m:t>
                                </m:r>
                                <m:r>
                                  <a:rPr lang="en-ZA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Motivation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7194020"/>
                      </a:ext>
                    </a:extLst>
                  </a:tr>
                  <a:tr h="336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130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130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Lower edge of ATLAS search window</a:t>
                          </a:r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4071739"/>
                      </a:ext>
                    </a:extLst>
                  </a:tr>
                  <a:tr h="336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150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150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Around the hinted diphoton excess region</a:t>
                          </a:r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9027583"/>
                      </a:ext>
                    </a:extLst>
                  </a:tr>
                  <a:tr h="336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160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160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ZA" dirty="0"/>
                            <a:t>Intermediate point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645101"/>
                      </a:ext>
                    </a:extLst>
                  </a:tr>
                  <a:tr h="336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180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180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ZA" dirty="0"/>
                            <a:t>Higher-mass regime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2014651"/>
                      </a:ext>
                    </a:extLst>
                  </a:tr>
                  <a:tr h="336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Upper edge of search region</a:t>
                          </a:r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939205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5C10CF0-D025-37FC-9E72-111E124B14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0884593"/>
                  </p:ext>
                </p:extLst>
              </p:nvPr>
            </p:nvGraphicFramePr>
            <p:xfrm>
              <a:off x="493367" y="1276350"/>
              <a:ext cx="8111743" cy="33033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3077">
                      <a:extLst>
                        <a:ext uri="{9D8B030D-6E8A-4147-A177-3AD203B41FA5}">
                          <a16:colId xmlns:a16="http://schemas.microsoft.com/office/drawing/2014/main" val="212536910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124333891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318554079"/>
                        </a:ext>
                      </a:extLst>
                    </a:gridCol>
                  </a:tblGrid>
                  <a:tr h="6515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6" t="-4673" r="-202262" b="-421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9551" t="-4673" r="-100899" b="-421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Motivation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719402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6" t="-106667" r="-202262" b="-3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9551" t="-106667" r="-100899" b="-3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Lower edge of ATLAS search window</a:t>
                          </a:r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407173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6" t="-204717" r="-202262" b="-226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9551" t="-204717" r="-100899" b="-226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Around the hinted diphoton excess region</a:t>
                          </a:r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902758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6" t="-538333" r="-20226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9551" t="-538333" r="-10089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ZA" dirty="0"/>
                            <a:t>Intermediate point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6451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6" t="-638333" r="-2022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9551" t="-638333" r="-10089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ZA" dirty="0"/>
                            <a:t>Higher-mass regime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201465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6" t="-421905" r="-202262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9551" t="-421905" r="-100899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Upper edge of search region</a:t>
                          </a:r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93920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9501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1B545-17C5-3BAF-FACB-D2C030083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139781A-5ED2-4961-D001-6455D897EB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89299"/>
            <a:ext cx="6166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Motivation</a:t>
            </a:r>
            <a:r>
              <a:rPr spc="-75" dirty="0"/>
              <a:t> </a:t>
            </a:r>
            <a:r>
              <a:rPr dirty="0"/>
              <a:t>for</a:t>
            </a:r>
            <a:r>
              <a:rPr spc="-7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Search</a:t>
            </a:r>
            <a:r>
              <a:rPr spc="-70" dirty="0"/>
              <a:t> </a:t>
            </a:r>
            <a:r>
              <a:rPr dirty="0"/>
              <a:t>from</a:t>
            </a:r>
            <a:r>
              <a:rPr spc="-75" dirty="0"/>
              <a:t> </a:t>
            </a:r>
            <a:r>
              <a:rPr lang="en-ZA" spc="-75" dirty="0"/>
              <a:t>D</a:t>
            </a:r>
            <a:r>
              <a:t>iphoton</a:t>
            </a:r>
            <a:r>
              <a:rPr spc="-70" dirty="0"/>
              <a:t> </a:t>
            </a:r>
            <a:r>
              <a:rPr spc="-10" dirty="0"/>
              <a:t>spectra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AF03937-033F-B0CB-71AE-AB97F8A29EE1}"/>
              </a:ext>
            </a:extLst>
          </p:cNvPr>
          <p:cNvSpPr txBox="1"/>
          <p:nvPr/>
        </p:nvSpPr>
        <p:spPr>
          <a:xfrm>
            <a:off x="6854811" y="579351"/>
            <a:ext cx="838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2HDM+S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>
            <a:extLst>
              <a:ext uri="{FF2B5EF4-FFF2-40B4-BE49-F238E27FC236}">
                <a16:creationId xmlns:a16="http://schemas.microsoft.com/office/drawing/2014/main" id="{32652EC7-22A1-1357-4546-BFC51E81C15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5666" y="1002870"/>
            <a:ext cx="2389412" cy="1645669"/>
          </a:xfrm>
          <a:prstGeom prst="rect">
            <a:avLst/>
          </a:prstGeom>
        </p:spPr>
      </p:pic>
      <p:sp>
        <p:nvSpPr>
          <p:cNvPr id="9" name="object 9">
            <a:extLst>
              <a:ext uri="{FF2B5EF4-FFF2-40B4-BE49-F238E27FC236}">
                <a16:creationId xmlns:a16="http://schemas.microsoft.com/office/drawing/2014/main" id="{9BA56E26-2E9E-7C12-CF3B-EC93590EFB75}"/>
              </a:ext>
            </a:extLst>
          </p:cNvPr>
          <p:cNvSpPr txBox="1"/>
          <p:nvPr/>
        </p:nvSpPr>
        <p:spPr>
          <a:xfrm>
            <a:off x="5715000" y="2608517"/>
            <a:ext cx="297179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Real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triplet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model</a:t>
            </a:r>
            <a:r>
              <a:rPr lang="en-GB" sz="1800" spc="-20" dirty="0">
                <a:latin typeface="Calibri"/>
                <a:cs typeface="Calibri"/>
              </a:rPr>
              <a:t> (RHTM)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5FD50E2A-221D-6416-D84E-49C5F0728875}"/>
              </a:ext>
            </a:extLst>
          </p:cNvPr>
          <p:cNvGrpSpPr/>
          <p:nvPr/>
        </p:nvGrpSpPr>
        <p:grpSpPr>
          <a:xfrm>
            <a:off x="1147882" y="2333896"/>
            <a:ext cx="7391400" cy="2701925"/>
            <a:chOff x="1142997" y="2266945"/>
            <a:chExt cx="7391400" cy="2701925"/>
          </a:xfrm>
        </p:grpSpPr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31D421FD-1796-1E01-302A-1F8FFFAB08E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7112" y="2897519"/>
              <a:ext cx="2567269" cy="2070995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2FABA087-69A9-AD22-DA38-84FD1705187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2997" y="2266945"/>
              <a:ext cx="2971793" cy="2432045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097B7D1-CC48-819A-AA11-8523717B8A99}"/>
              </a:ext>
            </a:extLst>
          </p:cNvPr>
          <p:cNvSpPr txBox="1"/>
          <p:nvPr/>
        </p:nvSpPr>
        <p:spPr>
          <a:xfrm>
            <a:off x="5913441" y="817860"/>
            <a:ext cx="2893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>
                <a:hlinkClick r:id="rId5"/>
              </a:rPr>
              <a:t>https://doi.org/10.1140/epjc/s10052-016-4435-8</a:t>
            </a:r>
            <a:endParaRPr lang="en-ZA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879941-18AC-F14A-1983-516A317E2FAC}"/>
              </a:ext>
            </a:extLst>
          </p:cNvPr>
          <p:cNvSpPr txBox="1"/>
          <p:nvPr/>
        </p:nvSpPr>
        <p:spPr>
          <a:xfrm>
            <a:off x="5562600" y="2809604"/>
            <a:ext cx="33528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100" dirty="0">
                <a:hlinkClick r:id="rId6"/>
              </a:rPr>
              <a:t>https://doi.org/10.1007/JHEP04%282025%29003</a:t>
            </a:r>
            <a:endParaRPr lang="en-ZA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0D39B8-E415-4DE8-265B-DB426D063C70}"/>
              </a:ext>
            </a:extLst>
          </p:cNvPr>
          <p:cNvSpPr txBox="1"/>
          <p:nvPr/>
        </p:nvSpPr>
        <p:spPr>
          <a:xfrm>
            <a:off x="152399" y="4698990"/>
            <a:ext cx="4578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100" dirty="0">
                <a:hlinkClick r:id="rId7"/>
              </a:rPr>
              <a:t>http://indico.cern.ch/event/1526165/#b-610424-scalar-resonance-sear</a:t>
            </a:r>
            <a:endParaRPr lang="en-ZA" sz="11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299BDC1-F7D2-C037-2467-0BCECC6070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948663" y="4963155"/>
            <a:ext cx="153670" cy="152400"/>
          </a:xfrm>
        </p:spPr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4</a:t>
            </a:fld>
            <a:endParaRPr lang="en-ZA" spc="-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65F88-3112-F1F2-4F43-F33AE9CB4444}"/>
              </a:ext>
            </a:extLst>
          </p:cNvPr>
          <p:cNvSpPr txBox="1"/>
          <p:nvPr/>
        </p:nvSpPr>
        <p:spPr>
          <a:xfrm>
            <a:off x="46809" y="817860"/>
            <a:ext cx="574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ATLAS searches for resonant diphoton production have focused on two mass regions: a low mass window of 66-110 GeV and a high-mass window of 200-3000 GeV. </a:t>
            </a:r>
            <a:r>
              <a:rPr lang="en-GB" sz="1600" dirty="0">
                <a:hlinkClick r:id="rId8"/>
              </a:rPr>
              <a:t>https://doi.org/10.1016/j.physletb.2021.136651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As such an intensive resonant diphoton search has not been conducted in the mass range 130-200 GeV.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55457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747B7-99CC-82BF-1AFC-E2B9DEA6E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35FE4ED-2B8C-A1E2-A80C-8C76AD1A56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9000" y="57150"/>
            <a:ext cx="2778443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10" dirty="0"/>
              <a:t>Analysis Strategy</a:t>
            </a:r>
            <a:endParaRPr spc="-1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Diagram 2">
                <a:extLst>
                  <a:ext uri="{FF2B5EF4-FFF2-40B4-BE49-F238E27FC236}">
                    <a16:creationId xmlns:a16="http://schemas.microsoft.com/office/drawing/2014/main" id="{05D0F690-611E-78FD-2139-88AA101CED3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36995148"/>
                  </p:ext>
                </p:extLst>
              </p:nvPr>
            </p:nvGraphicFramePr>
            <p:xfrm>
              <a:off x="-1219200" y="66675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3" name="Diagram 2">
                <a:extLst>
                  <a:ext uri="{FF2B5EF4-FFF2-40B4-BE49-F238E27FC236}">
                    <a16:creationId xmlns:a16="http://schemas.microsoft.com/office/drawing/2014/main" id="{05D0F690-611E-78FD-2139-88AA101CED3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36995148"/>
                  </p:ext>
                </p:extLst>
              </p:nvPr>
            </p:nvGraphicFramePr>
            <p:xfrm>
              <a:off x="-1219200" y="66675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5254CB-419D-F502-F92F-79A7448B8BE3}"/>
              </a:ext>
            </a:extLst>
          </p:cNvPr>
          <p:cNvSpPr/>
          <p:nvPr/>
        </p:nvSpPr>
        <p:spPr>
          <a:xfrm>
            <a:off x="4114800" y="666750"/>
            <a:ext cx="3962400" cy="441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b="1" dirty="0"/>
              <a:t>Benchmark MC:</a:t>
            </a:r>
          </a:p>
          <a:p>
            <a:pPr algn="ctr"/>
            <a:endParaRPr lang="en-ZA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ZA" dirty="0"/>
              <a:t>Design the event selection</a:t>
            </a:r>
          </a:p>
          <a:p>
            <a:pPr algn="ctr"/>
            <a:endParaRPr lang="en-ZA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ZA" dirty="0"/>
              <a:t>Estimate acceptance x efficiency</a:t>
            </a:r>
          </a:p>
          <a:p>
            <a:pPr algn="ctr"/>
            <a:endParaRPr lang="en-ZA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ZA" dirty="0"/>
              <a:t>Validate the reconstruction</a:t>
            </a:r>
          </a:p>
          <a:p>
            <a:pPr algn="ctr"/>
            <a:endParaRPr lang="en-ZA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ZA" dirty="0"/>
              <a:t>Evaluate the expected sensitivity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ZA" dirty="0"/>
              <a:t>Motivate realistic signal topologies</a:t>
            </a:r>
          </a:p>
          <a:p>
            <a:pPr algn="ctr"/>
            <a:endParaRPr lang="en-ZA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FF0000"/>
                </a:solidFill>
              </a:rPr>
              <a:t>NOT used to optimise for a single model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0B449-A364-358F-BEB5-0C370695ED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5</a:t>
            </a:fld>
            <a:endParaRPr lang="en-ZA" spc="-50" dirty="0"/>
          </a:p>
        </p:txBody>
      </p:sp>
    </p:spTree>
    <p:extLst>
      <p:ext uri="{BB962C8B-B14F-4D97-AF65-F5344CB8AC3E}">
        <p14:creationId xmlns:p14="http://schemas.microsoft.com/office/powerpoint/2010/main" val="202839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0D655-4650-F099-1886-26F4BDA44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2EA5BE3-699F-F8DE-F86E-EBA5610D2C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24200" y="133350"/>
            <a:ext cx="6166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10" dirty="0"/>
              <a:t>Channels Of Interest</a:t>
            </a:r>
            <a:endParaRPr spc="-1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315534B-439A-4D9D-BFF6-C211DF869C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9025200"/>
                  </p:ext>
                </p:extLst>
              </p:nvPr>
            </p:nvGraphicFramePr>
            <p:xfrm>
              <a:off x="725772" y="1352550"/>
              <a:ext cx="7692456" cy="254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64152">
                      <a:extLst>
                        <a:ext uri="{9D8B030D-6E8A-4147-A177-3AD203B41FA5}">
                          <a16:colId xmlns:a16="http://schemas.microsoft.com/office/drawing/2014/main" val="568158141"/>
                        </a:ext>
                      </a:extLst>
                    </a:gridCol>
                    <a:gridCol w="2564152">
                      <a:extLst>
                        <a:ext uri="{9D8B030D-6E8A-4147-A177-3AD203B41FA5}">
                          <a16:colId xmlns:a16="http://schemas.microsoft.com/office/drawing/2014/main" val="276697437"/>
                        </a:ext>
                      </a:extLst>
                    </a:gridCol>
                    <a:gridCol w="2564152">
                      <a:extLst>
                        <a:ext uri="{9D8B030D-6E8A-4147-A177-3AD203B41FA5}">
                          <a16:colId xmlns:a16="http://schemas.microsoft.com/office/drawing/2014/main" val="833066655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400" dirty="0"/>
                            <a:t>Final State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400" dirty="0"/>
                            <a:t>2HDM+S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400" dirty="0"/>
                            <a:t>Real Triplet Model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2745552"/>
                      </a:ext>
                    </a:extLst>
                  </a:tr>
                  <a:tr h="508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2400" b="0" i="1" smtClean="0">
                                    <a:latin typeface="Cambria Math" panose="02040503050406030204" pitchFamily="18" charset="0"/>
                                  </a:rPr>
                                  <m:t>𝛾𝛾</m:t>
                                </m:r>
                                <m:r>
                                  <a:rPr lang="en-Z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Z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sz="24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ZA" sz="2400" b="0" i="1" smtClean="0">
                                        <a:latin typeface="Cambria Math" panose="02040503050406030204" pitchFamily="18" charset="0"/>
                                      </a:rPr>
                                      <m:t>h𝑎𝑑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Z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sz="2400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079560"/>
                      </a:ext>
                    </a:extLst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𝛾𝛾</m:t>
                              </m:r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m:rPr>
                                  <m:nor/>
                                </m:rPr>
                                <a:rPr lang="en-ZA" sz="2400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ZA" sz="2400" dirty="0"/>
                            <a:t> (</a:t>
                          </a:r>
                          <a:r>
                            <a:rPr lang="en-ZA" sz="2400" i="1" dirty="0"/>
                            <a:t>b</a:t>
                          </a:r>
                          <a:r>
                            <a:rPr lang="en-ZA" sz="2400" dirty="0"/>
                            <a:t>-veto)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sz="2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sz="2400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4928671"/>
                      </a:ext>
                    </a:extLst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𝛾𝛾</m:t>
                              </m:r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m:rPr>
                                  <m:nor/>
                                </m:rPr>
                                <a:rPr lang="en-ZA" sz="2400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</m:oMath>
                          </a14:m>
                          <a:r>
                            <a:rPr lang="en-ZA" sz="2400" i="1" dirty="0"/>
                            <a:t>b</a:t>
                          </a:r>
                          <a:r>
                            <a:rPr lang="en-ZA" sz="2400" dirty="0"/>
                            <a:t>-jet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sz="2400" dirty="0"/>
                            <a:t>Low Cross-section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sz="2400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1730987"/>
                      </a:ext>
                    </a:extLst>
                  </a:tr>
                  <a:tr h="508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2400" b="0" i="1" smtClean="0">
                                    <a:latin typeface="Cambria Math" panose="02040503050406030204" pitchFamily="18" charset="0"/>
                                  </a:rPr>
                                  <m:t>𝛾𝛾</m:t>
                                </m:r>
                                <m:r>
                                  <a:rPr lang="en-ZA" sz="2400" b="0" i="1" smtClean="0">
                                    <a:latin typeface="Cambria Math" panose="02040503050406030204" pitchFamily="18" charset="0"/>
                                  </a:rPr>
                                  <m:t>+2(</m:t>
                                </m:r>
                                <m:r>
                                  <a:rPr lang="en-ZA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m:rPr>
                                    <m:nor/>
                                  </m:rPr>
                                  <a:rPr lang="en-ZA" sz="2400" b="0" i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ZA" sz="24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m:rPr>
                                    <m:nor/>
                                  </m:rPr>
                                  <a:rPr lang="en-ZA" sz="2400" b="0" i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Z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sz="24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ZA" sz="2400" b="0" i="1" smtClean="0">
                                        <a:latin typeface="Cambria Math" panose="02040503050406030204" pitchFamily="18" charset="0"/>
                                      </a:rPr>
                                      <m:t>h𝑎𝑑</m:t>
                                    </m:r>
                                  </m:sub>
                                </m:sSub>
                                <m:r>
                                  <a:rPr lang="en-ZA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Z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sz="2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sz="2400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04423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315534B-439A-4D9D-BFF6-C211DF869C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9025200"/>
                  </p:ext>
                </p:extLst>
              </p:nvPr>
            </p:nvGraphicFramePr>
            <p:xfrm>
              <a:off x="725772" y="1352550"/>
              <a:ext cx="7692456" cy="254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64152">
                      <a:extLst>
                        <a:ext uri="{9D8B030D-6E8A-4147-A177-3AD203B41FA5}">
                          <a16:colId xmlns:a16="http://schemas.microsoft.com/office/drawing/2014/main" val="568158141"/>
                        </a:ext>
                      </a:extLst>
                    </a:gridCol>
                    <a:gridCol w="2564152">
                      <a:extLst>
                        <a:ext uri="{9D8B030D-6E8A-4147-A177-3AD203B41FA5}">
                          <a16:colId xmlns:a16="http://schemas.microsoft.com/office/drawing/2014/main" val="276697437"/>
                        </a:ext>
                      </a:extLst>
                    </a:gridCol>
                    <a:gridCol w="2564152">
                      <a:extLst>
                        <a:ext uri="{9D8B030D-6E8A-4147-A177-3AD203B41FA5}">
                          <a16:colId xmlns:a16="http://schemas.microsoft.com/office/drawing/2014/main" val="833066655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400" dirty="0"/>
                            <a:t>Final State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400" dirty="0"/>
                            <a:t>2HDM+S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400" dirty="0"/>
                            <a:t>Real Triplet Model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2745552"/>
                      </a:ext>
                    </a:extLst>
                  </a:tr>
                  <a:tr h="5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8" t="-109639" r="-200950" b="-319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sz="2400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079560"/>
                      </a:ext>
                    </a:extLst>
                  </a:tr>
                  <a:tr h="5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8" t="-207143" r="-200950" b="-215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sz="2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sz="2400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4928671"/>
                      </a:ext>
                    </a:extLst>
                  </a:tr>
                  <a:tr h="5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8" t="-310843" r="-200950" b="-1180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sz="2400" dirty="0"/>
                            <a:t>Low Cross-section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sz="2400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1730987"/>
                      </a:ext>
                    </a:extLst>
                  </a:tr>
                  <a:tr h="5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8" t="-405952" r="-20095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sz="2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sz="2400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04423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4BDF80-0864-D2C5-EFAA-1412C638DA2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6</a:t>
            </a:fld>
            <a:endParaRPr lang="en-ZA" spc="-50" dirty="0"/>
          </a:p>
        </p:txBody>
      </p:sp>
    </p:spTree>
    <p:extLst>
      <p:ext uri="{BB962C8B-B14F-4D97-AF65-F5344CB8AC3E}">
        <p14:creationId xmlns:p14="http://schemas.microsoft.com/office/powerpoint/2010/main" val="97179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F2529-C4E1-C7BA-50AA-B9F158511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5ACF220-8344-EF10-431C-B5A2301AF0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52400" y="27699"/>
            <a:ext cx="9677400" cy="464711"/>
          </a:xfrm>
          <a:prstGeom prst="rect">
            <a:avLst/>
          </a:prstGeom>
        </p:spPr>
        <p:txBody>
          <a:bodyPr vert="horz" wrap="square" lIns="0" tIns="94457" rIns="0" bIns="0" rtlCol="0">
            <a:spAutoFit/>
          </a:bodyPr>
          <a:lstStyle/>
          <a:p>
            <a:pPr marL="2536190">
              <a:lnSpc>
                <a:spcPct val="100000"/>
              </a:lnSpc>
              <a:spcBef>
                <a:spcPts val="100"/>
              </a:spcBef>
            </a:pPr>
            <a:r>
              <a:rPr lang="en-ZA" spc="-20" dirty="0"/>
              <a:t>Models and their decay channels</a:t>
            </a:r>
            <a:endParaRPr spc="-10" dirty="0"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140C6908-3665-B2D2-99D6-C661246A951A}"/>
              </a:ext>
            </a:extLst>
          </p:cNvPr>
          <p:cNvSpPr txBox="1"/>
          <p:nvPr/>
        </p:nvSpPr>
        <p:spPr>
          <a:xfrm>
            <a:off x="6959016" y="1015430"/>
            <a:ext cx="1169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Association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8">
            <a:extLst>
              <a:ext uri="{FF2B5EF4-FFF2-40B4-BE49-F238E27FC236}">
                <a16:creationId xmlns:a16="http://schemas.microsoft.com/office/drawing/2014/main" id="{CFE5A6AA-FF37-2258-1BF4-4C85AD11293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589" y="705675"/>
            <a:ext cx="2389412" cy="1645669"/>
          </a:xfrm>
          <a:prstGeom prst="rect">
            <a:avLst/>
          </a:prstGeom>
        </p:spPr>
      </p:pic>
      <p:pic>
        <p:nvPicPr>
          <p:cNvPr id="8" name="object 11">
            <a:extLst>
              <a:ext uri="{FF2B5EF4-FFF2-40B4-BE49-F238E27FC236}">
                <a16:creationId xmlns:a16="http://schemas.microsoft.com/office/drawing/2014/main" id="{80AD53C5-DCAD-D3D7-BD02-8D01EC0E200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73858" y="729155"/>
            <a:ext cx="2338670" cy="17957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4B56C77-3B88-0B40-BB99-9870F06C69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487415"/>
                  </p:ext>
                </p:extLst>
              </p:nvPr>
            </p:nvGraphicFramePr>
            <p:xfrm>
              <a:off x="413421" y="2495550"/>
              <a:ext cx="8273380" cy="25887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6089">
                      <a:extLst>
                        <a:ext uri="{9D8B030D-6E8A-4147-A177-3AD203B41FA5}">
                          <a16:colId xmlns:a16="http://schemas.microsoft.com/office/drawing/2014/main" val="1063906736"/>
                        </a:ext>
                      </a:extLst>
                    </a:gridCol>
                    <a:gridCol w="3619604">
                      <a:extLst>
                        <a:ext uri="{9D8B030D-6E8A-4147-A177-3AD203B41FA5}">
                          <a16:colId xmlns:a16="http://schemas.microsoft.com/office/drawing/2014/main" val="2138264858"/>
                        </a:ext>
                      </a:extLst>
                    </a:gridCol>
                    <a:gridCol w="3247687">
                      <a:extLst>
                        <a:ext uri="{9D8B030D-6E8A-4147-A177-3AD203B41FA5}">
                          <a16:colId xmlns:a16="http://schemas.microsoft.com/office/drawing/2014/main" val="1094998638"/>
                        </a:ext>
                      </a:extLst>
                    </a:gridCol>
                  </a:tblGrid>
                  <a:tr h="399028">
                    <a:tc>
                      <a:txBody>
                        <a:bodyPr/>
                        <a:lstStyle/>
                        <a:p>
                          <a:r>
                            <a:rPr lang="en-ZA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Process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ZA" dirty="0"/>
                            <a:t>Analysis Final State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9087148"/>
                      </a:ext>
                    </a:extLst>
                  </a:tr>
                  <a:tr h="346409">
                    <a:tc>
                      <a:txBody>
                        <a:bodyPr/>
                        <a:lstStyle/>
                        <a:p>
                          <a:r>
                            <a:rPr lang="en-ZA" dirty="0"/>
                            <a:t>2HDM+S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ZA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sSup>
                                  <m:sSupPr>
                                    <m:ctrlPr>
                                      <a:rPr lang="en-ZA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ZA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ZA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𝛾𝛾</m:t>
                                </m:r>
                                <m:r>
                                  <a:rPr lang="en-ZA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𝜏𝜏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𝛾𝛾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  <m:sSub>
                                  <m:sSubPr>
                                    <m:ctrlPr>
                                      <a:rPr lang="en-Z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latin typeface="Cambria Math" panose="02040503050406030204" pitchFamily="18" charset="0"/>
                                      </a:rPr>
                                      <m:t>h𝑎𝑑</m:t>
                                    </m:r>
                                  </m:sub>
                                </m:sSub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𝛾𝛾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en-Z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latin typeface="Cambria Math" panose="02040503050406030204" pitchFamily="18" charset="0"/>
                                      </a:rPr>
                                      <m:t>h𝑎𝑑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8710392"/>
                      </a:ext>
                    </a:extLst>
                  </a:tr>
                  <a:tr h="346409">
                    <a:tc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ZA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sSup>
                                  <m:sSupPr>
                                    <m:ctrlPr>
                                      <a:rPr lang="en-ZA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ZA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ZA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𝛾𝛾</m:t>
                                </m:r>
                                <m:r>
                                  <a:rPr lang="en-ZA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𝑊𝑊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𝛾𝛾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  <m:sSub>
                                  <m:sSubPr>
                                    <m:ctrlPr>
                                      <a:rPr lang="en-Z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latin typeface="Cambria Math" panose="02040503050406030204" pitchFamily="18" charset="0"/>
                                      </a:rPr>
                                      <m:t>h𝑎𝑑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ZA" b="0" i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m:rPr>
                                    <m:nor/>
                                  </m:rPr>
                                  <a:rPr lang="en-ZA" b="0" i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2522623"/>
                      </a:ext>
                    </a:extLst>
                  </a:tr>
                  <a:tr h="606215">
                    <a:tc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ZA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sSup>
                                  <m:sSupPr>
                                    <m:ctrlPr>
                                      <a:rPr lang="en-ZA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ZA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ZA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𝛾𝛾</m:t>
                                </m:r>
                                <m:r>
                                  <a:rPr lang="en-ZA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𝑍𝑍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𝛾𝛾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sSub>
                                <m:sSub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h𝑎𝑑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ZA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m:rPr>
                                  <m:nor/>
                                </m:rPr>
                                <a:rPr lang="en-ZA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ZA" dirty="0"/>
                            <a:t>,</a:t>
                          </a:r>
                          <a:r>
                            <a:rPr lang="en-ZA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𝛾𝛾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h𝑎𝑑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ZA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m:rPr>
                                  <m:nor/>
                                </m:rPr>
                                <a:rPr lang="en-ZA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8432157"/>
                      </a:ext>
                    </a:extLst>
                  </a:tr>
                  <a:tr h="818168">
                    <a:tc>
                      <a:txBody>
                        <a:bodyPr/>
                        <a:lstStyle/>
                        <a:p>
                          <a:r>
                            <a:rPr lang="en-ZA" dirty="0"/>
                            <a:t>RHTM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ZA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ZA" b="0" i="0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ZA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ZA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ZA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</m:sup>
                                </m:sSup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ZA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𝛾𝛾</m:t>
                                </m:r>
                                <m:r>
                                  <a:rPr lang="en-ZA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𝑊𝑍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𝛾𝛾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sSub>
                                <m:sSub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h𝑎𝑑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ZA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m:rPr>
                                  <m:nor/>
                                </m:rPr>
                                <a:rPr lang="en-ZA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ZA" dirty="0"/>
                            <a:t>,</a:t>
                          </a:r>
                          <a:r>
                            <a:rPr lang="en-ZA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𝛾𝛾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h𝑎𝑑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ZA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m:rPr>
                                  <m:nor/>
                                </m:rPr>
                                <a:rPr lang="en-ZA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05955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4B56C77-3B88-0B40-BB99-9870F06C69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487415"/>
                  </p:ext>
                </p:extLst>
              </p:nvPr>
            </p:nvGraphicFramePr>
            <p:xfrm>
              <a:off x="413421" y="2495550"/>
              <a:ext cx="8273380" cy="25887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6089">
                      <a:extLst>
                        <a:ext uri="{9D8B030D-6E8A-4147-A177-3AD203B41FA5}">
                          <a16:colId xmlns:a16="http://schemas.microsoft.com/office/drawing/2014/main" val="1063906736"/>
                        </a:ext>
                      </a:extLst>
                    </a:gridCol>
                    <a:gridCol w="3619604">
                      <a:extLst>
                        <a:ext uri="{9D8B030D-6E8A-4147-A177-3AD203B41FA5}">
                          <a16:colId xmlns:a16="http://schemas.microsoft.com/office/drawing/2014/main" val="2138264858"/>
                        </a:ext>
                      </a:extLst>
                    </a:gridCol>
                    <a:gridCol w="3247687">
                      <a:extLst>
                        <a:ext uri="{9D8B030D-6E8A-4147-A177-3AD203B41FA5}">
                          <a16:colId xmlns:a16="http://schemas.microsoft.com/office/drawing/2014/main" val="1094998638"/>
                        </a:ext>
                      </a:extLst>
                    </a:gridCol>
                  </a:tblGrid>
                  <a:tr h="399028">
                    <a:tc>
                      <a:txBody>
                        <a:bodyPr/>
                        <a:lstStyle/>
                        <a:p>
                          <a:r>
                            <a:rPr lang="en-ZA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Process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ZA" dirty="0"/>
                            <a:t>Analysis Final State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90871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ZA" dirty="0"/>
                            <a:t>2HDM+S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992" t="-118333" r="-90252" b="-5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5159" t="-118333" r="-750" b="-5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871039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992" t="-218333" r="-90252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5159" t="-218333" r="-750" b="-4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52262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992" t="-181905" r="-90252" b="-1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5159" t="-181905" r="-750" b="-13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432157"/>
                      </a:ext>
                    </a:extLst>
                  </a:tr>
                  <a:tr h="818168">
                    <a:tc>
                      <a:txBody>
                        <a:bodyPr/>
                        <a:lstStyle/>
                        <a:p>
                          <a:r>
                            <a:rPr lang="en-ZA" dirty="0"/>
                            <a:t>RHTM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992" t="-219259" r="-90252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5159" t="-219259" r="-750" b="-1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05955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E20F3-7253-14E8-FBC8-12AF0C0B91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7</a:t>
            </a:fld>
            <a:endParaRPr lang="en-ZA" spc="-50" dirty="0"/>
          </a:p>
        </p:txBody>
      </p:sp>
    </p:spTree>
    <p:extLst>
      <p:ext uri="{BB962C8B-B14F-4D97-AF65-F5344CB8AC3E}">
        <p14:creationId xmlns:p14="http://schemas.microsoft.com/office/powerpoint/2010/main" val="177476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CA10B-A1C8-795E-69F0-9543BAD0B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224BC4A-560F-BC4B-1A83-05C0C69625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759305" y="10633"/>
            <a:ext cx="9677400" cy="464711"/>
          </a:xfrm>
          <a:prstGeom prst="rect">
            <a:avLst/>
          </a:prstGeom>
        </p:spPr>
        <p:txBody>
          <a:bodyPr vert="horz" wrap="square" lIns="0" tIns="94457" rIns="0" bIns="0" rtlCol="0">
            <a:spAutoFit/>
          </a:bodyPr>
          <a:lstStyle/>
          <a:p>
            <a:pPr marL="2536190">
              <a:lnSpc>
                <a:spcPct val="100000"/>
              </a:lnSpc>
              <a:spcBef>
                <a:spcPts val="100"/>
              </a:spcBef>
            </a:pPr>
            <a:r>
              <a:rPr lang="en-ZA" spc="-20" dirty="0"/>
              <a:t>Models and Benchmark masses considered</a:t>
            </a:r>
            <a:endParaRPr spc="-10" dirty="0"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1A036A9B-A552-A55F-8B58-54C9B04163F8}"/>
              </a:ext>
            </a:extLst>
          </p:cNvPr>
          <p:cNvSpPr txBox="1"/>
          <p:nvPr/>
        </p:nvSpPr>
        <p:spPr>
          <a:xfrm>
            <a:off x="6959016" y="1015430"/>
            <a:ext cx="1169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Association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160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3236BED-EE3C-FC23-1706-974FF6F7EC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7747054"/>
                  </p:ext>
                </p:extLst>
              </p:nvPr>
            </p:nvGraphicFramePr>
            <p:xfrm>
              <a:off x="381000" y="2992648"/>
              <a:ext cx="3429000" cy="1869270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740865099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135357057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241179485"/>
                        </a:ext>
                      </a:extLst>
                    </a:gridCol>
                  </a:tblGrid>
                  <a:tr h="3115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ZA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sub>
                                </m:sSub>
                                <m:r>
                                  <a:rPr lang="en-ZA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m:rPr>
                                    <m:nor/>
                                  </m:rPr>
                                  <a:rPr lang="en-ZA" sz="1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  <m:r>
                                  <a:rPr lang="en-ZA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ZA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ZA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sub>
                                </m:sSub>
                                <m:r>
                                  <a:rPr lang="en-ZA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m:rPr>
                                    <m:nor/>
                                  </m:rPr>
                                  <a:rPr lang="en-ZA" sz="1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  <m:r>
                                  <a:rPr lang="en-ZA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ZA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ZA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  <m:r>
                                      <a:rPr lang="en-ZA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`</m:t>
                                    </m:r>
                                  </m:sub>
                                </m:sSub>
                                <m:r>
                                  <a:rPr lang="en-ZA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m:rPr>
                                    <m:nor/>
                                  </m:rPr>
                                  <a:rPr lang="en-ZA" sz="1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  <m:r>
                                  <a:rPr lang="en-ZA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ZA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8034709"/>
                      </a:ext>
                    </a:extLst>
                  </a:tr>
                  <a:tr h="311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>
                              <a:solidFill>
                                <a:srgbClr val="FFC000"/>
                              </a:solidFill>
                            </a:rPr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>
                              <a:solidFill>
                                <a:srgbClr val="FFC000"/>
                              </a:solidFill>
                            </a:rPr>
                            <a:t>150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>
                              <a:solidFill>
                                <a:srgbClr val="FFC000"/>
                              </a:solidFill>
                            </a:rPr>
                            <a:t>95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7796391"/>
                      </a:ext>
                    </a:extLst>
                  </a:tr>
                  <a:tr h="311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260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160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0073240"/>
                      </a:ext>
                    </a:extLst>
                  </a:tr>
                  <a:tr h="311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225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125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1498951"/>
                      </a:ext>
                    </a:extLst>
                  </a:tr>
                  <a:tr h="311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350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275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125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0465040"/>
                      </a:ext>
                    </a:extLst>
                  </a:tr>
                  <a:tr h="311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325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125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55374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3236BED-EE3C-FC23-1706-974FF6F7EC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7747054"/>
                  </p:ext>
                </p:extLst>
              </p:nvPr>
            </p:nvGraphicFramePr>
            <p:xfrm>
              <a:off x="381000" y="2992648"/>
              <a:ext cx="3429000" cy="1869270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740865099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135357057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241179485"/>
                        </a:ext>
                      </a:extLst>
                    </a:gridCol>
                  </a:tblGrid>
                  <a:tr h="3115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23" t="-7843" r="-204787" b="-52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4278" t="-7843" r="-105882" b="-52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3191" t="-7843" r="-5319" b="-5254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8034709"/>
                      </a:ext>
                    </a:extLst>
                  </a:tr>
                  <a:tr h="311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>
                              <a:solidFill>
                                <a:srgbClr val="FFC000"/>
                              </a:solidFill>
                            </a:rPr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>
                              <a:solidFill>
                                <a:srgbClr val="FFC000"/>
                              </a:solidFill>
                            </a:rPr>
                            <a:t>150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>
                              <a:solidFill>
                                <a:srgbClr val="FFC000"/>
                              </a:solidFill>
                            </a:rPr>
                            <a:t>95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7796391"/>
                      </a:ext>
                    </a:extLst>
                  </a:tr>
                  <a:tr h="311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260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160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0073240"/>
                      </a:ext>
                    </a:extLst>
                  </a:tr>
                  <a:tr h="311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225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125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1498951"/>
                      </a:ext>
                    </a:extLst>
                  </a:tr>
                  <a:tr h="311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350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275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125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0465040"/>
                      </a:ext>
                    </a:extLst>
                  </a:tr>
                  <a:tr h="311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325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1400" dirty="0"/>
                            <a:t>125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553749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object 8">
            <a:extLst>
              <a:ext uri="{FF2B5EF4-FFF2-40B4-BE49-F238E27FC236}">
                <a16:creationId xmlns:a16="http://schemas.microsoft.com/office/drawing/2014/main" id="{B423DFDE-81CA-C535-1CE8-B82CB1D9F68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2888" y="926081"/>
            <a:ext cx="2389412" cy="1645669"/>
          </a:xfrm>
          <a:prstGeom prst="rect">
            <a:avLst/>
          </a:prstGeom>
        </p:spPr>
      </p:pic>
      <p:pic>
        <p:nvPicPr>
          <p:cNvPr id="8" name="object 11">
            <a:extLst>
              <a:ext uri="{FF2B5EF4-FFF2-40B4-BE49-F238E27FC236}">
                <a16:creationId xmlns:a16="http://schemas.microsoft.com/office/drawing/2014/main" id="{A306A13E-AEB9-1927-AD82-80883614988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0" y="666750"/>
            <a:ext cx="2567269" cy="20709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72C7503-B16D-8BE4-F9E9-2E3AA1EC38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9959354"/>
                  </p:ext>
                </p:extLst>
              </p:nvPr>
            </p:nvGraphicFramePr>
            <p:xfrm>
              <a:off x="5334000" y="2992648"/>
              <a:ext cx="3584095" cy="1837817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786655">
                      <a:extLst>
                        <a:ext uri="{9D8B030D-6E8A-4147-A177-3AD203B41FA5}">
                          <a16:colId xmlns:a16="http://schemas.microsoft.com/office/drawing/2014/main" val="2630981892"/>
                        </a:ext>
                      </a:extLst>
                    </a:gridCol>
                    <a:gridCol w="1797440">
                      <a:extLst>
                        <a:ext uri="{9D8B030D-6E8A-4147-A177-3AD203B41FA5}">
                          <a16:colId xmlns:a16="http://schemas.microsoft.com/office/drawing/2014/main" val="1565565252"/>
                        </a:ext>
                      </a:extLst>
                    </a:gridCol>
                  </a:tblGrid>
                  <a:tr h="3069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sz="1400" b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ZA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ZA" sz="1400" b="1" smtClean="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  <m:sup>
                                        <m:r>
                                          <a:rPr lang="en-ZA" sz="1400" b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ZA" sz="14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ZA" sz="1400" b="1" smtClean="0">
                                    <a:latin typeface="Cambria Math" panose="02040503050406030204" pitchFamily="18" charset="0"/>
                                  </a:rPr>
                                  <m:t>𝐆𝐞𝐕</m:t>
                                </m:r>
                                <m:r>
                                  <a:rPr lang="en-ZA" sz="14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ZA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sz="1400" b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ZA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ZA" sz="1400" b="1" smtClean="0">
                                            <a:latin typeface="Cambria Math" panose="02040503050406030204" pitchFamily="18" charset="0"/>
                                          </a:rPr>
                                          <m:t>𝚫</m:t>
                                        </m:r>
                                      </m:e>
                                      <m:sup>
                                        <m:r>
                                          <a:rPr lang="en-ZA" sz="1400" b="1" smtClean="0">
                                            <a:latin typeface="Cambria Math" panose="02040503050406030204" pitchFamily="18" charset="0"/>
                                          </a:rPr>
                                          <m:t>±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ZA" sz="14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ZA" sz="1400" b="1" smtClean="0">
                                    <a:latin typeface="Cambria Math" panose="02040503050406030204" pitchFamily="18" charset="0"/>
                                  </a:rPr>
                                  <m:t>𝑮𝒆𝑽</m:t>
                                </m:r>
                                <m:r>
                                  <a:rPr lang="en-ZA" sz="14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Z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3118243"/>
                      </a:ext>
                    </a:extLst>
                  </a:tr>
                  <a:tr h="298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1400" b="0" smtClean="0">
                                    <a:latin typeface="Cambria Math" panose="02040503050406030204" pitchFamily="18" charset="0"/>
                                  </a:rPr>
                                  <m:t>130</m:t>
                                </m:r>
                              </m:oMath>
                            </m:oMathPara>
                          </a14:m>
                          <a:endParaRPr lang="en-Z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1400" b="0" smtClean="0">
                                    <a:latin typeface="Cambria Math" panose="02040503050406030204" pitchFamily="18" charset="0"/>
                                  </a:rPr>
                                  <m:t>130</m:t>
                                </m:r>
                              </m:oMath>
                            </m:oMathPara>
                          </a14:m>
                          <a:endParaRPr lang="en-Z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07738"/>
                      </a:ext>
                    </a:extLst>
                  </a:tr>
                  <a:tr h="298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1400" b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150</m:t>
                                </m:r>
                              </m:oMath>
                            </m:oMathPara>
                          </a14:m>
                          <a:endParaRPr lang="en-ZA" sz="140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1400" b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150</m:t>
                                </m:r>
                              </m:oMath>
                            </m:oMathPara>
                          </a14:m>
                          <a:endParaRPr lang="en-ZA" sz="140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2753553"/>
                      </a:ext>
                    </a:extLst>
                  </a:tr>
                  <a:tr h="298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1400" b="0" smtClean="0">
                                    <a:latin typeface="Cambria Math" panose="02040503050406030204" pitchFamily="18" charset="0"/>
                                  </a:rPr>
                                  <m:t>160</m:t>
                                </m:r>
                              </m:oMath>
                            </m:oMathPara>
                          </a14:m>
                          <a:endParaRPr lang="en-Z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1400" b="0" smtClean="0">
                                    <a:latin typeface="Cambria Math" panose="02040503050406030204" pitchFamily="18" charset="0"/>
                                  </a:rPr>
                                  <m:t>160</m:t>
                                </m:r>
                              </m:oMath>
                            </m:oMathPara>
                          </a14:m>
                          <a:endParaRPr lang="en-Z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8371570"/>
                      </a:ext>
                    </a:extLst>
                  </a:tr>
                  <a:tr h="298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1400" b="0" smtClean="0">
                                    <a:latin typeface="Cambria Math" panose="02040503050406030204" pitchFamily="18" charset="0"/>
                                  </a:rPr>
                                  <m:t>180</m:t>
                                </m:r>
                              </m:oMath>
                            </m:oMathPara>
                          </a14:m>
                          <a:endParaRPr lang="en-Z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1400" b="0" smtClean="0">
                                    <a:latin typeface="Cambria Math" panose="02040503050406030204" pitchFamily="18" charset="0"/>
                                  </a:rPr>
                                  <m:t>180</m:t>
                                </m:r>
                              </m:oMath>
                            </m:oMathPara>
                          </a14:m>
                          <a:endParaRPr lang="en-Z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4087698"/>
                      </a:ext>
                    </a:extLst>
                  </a:tr>
                  <a:tr h="298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1400" b="0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oMath>
                            </m:oMathPara>
                          </a14:m>
                          <a:endParaRPr lang="en-Z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1400" b="0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oMath>
                            </m:oMathPara>
                          </a14:m>
                          <a:endParaRPr lang="en-Z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48084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72C7503-B16D-8BE4-F9E9-2E3AA1EC38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9959354"/>
                  </p:ext>
                </p:extLst>
              </p:nvPr>
            </p:nvGraphicFramePr>
            <p:xfrm>
              <a:off x="5334000" y="2992648"/>
              <a:ext cx="3584095" cy="1837817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786655">
                      <a:extLst>
                        <a:ext uri="{9D8B030D-6E8A-4147-A177-3AD203B41FA5}">
                          <a16:colId xmlns:a16="http://schemas.microsoft.com/office/drawing/2014/main" val="2630981892"/>
                        </a:ext>
                      </a:extLst>
                    </a:gridCol>
                    <a:gridCol w="1797440">
                      <a:extLst>
                        <a:ext uri="{9D8B030D-6E8A-4147-A177-3AD203B41FA5}">
                          <a16:colId xmlns:a16="http://schemas.microsoft.com/office/drawing/2014/main" val="1565565252"/>
                        </a:ext>
                      </a:extLst>
                    </a:gridCol>
                  </a:tblGrid>
                  <a:tr h="3138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730" t="-7692" r="-104096" b="-5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2034" t="-7692" r="-3390" b="-5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311824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730" t="-112000" r="-104096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2034" t="-112000" r="-3390" b="-4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90773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730" t="-212000" r="-104096" b="-3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2034" t="-212000" r="-3390" b="-3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275355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730" t="-312000" r="-104096" b="-2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2034" t="-312000" r="-3390" b="-2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837157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730" t="-403922" r="-104096" b="-1196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2034" t="-403922" r="-3390" b="-1196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408769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730" t="-514000" r="-104096" b="-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2034" t="-514000" r="-3390" b="-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8084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2922A64-41FC-9414-0650-76BE5F79B6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8</a:t>
            </a:fld>
            <a:endParaRPr lang="en-ZA" spc="-50" dirty="0"/>
          </a:p>
        </p:txBody>
      </p:sp>
    </p:spTree>
    <p:extLst>
      <p:ext uri="{BB962C8B-B14F-4D97-AF65-F5344CB8AC3E}">
        <p14:creationId xmlns:p14="http://schemas.microsoft.com/office/powerpoint/2010/main" val="48128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A869D-431D-E260-5351-7E9B97E4D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5C70BB2-99E8-3A6F-4AB2-2F7944DEB8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775" y="-10633"/>
            <a:ext cx="8458200" cy="834043"/>
          </a:xfrm>
          <a:prstGeom prst="rect">
            <a:avLst/>
          </a:prstGeom>
        </p:spPr>
        <p:txBody>
          <a:bodyPr vert="horz" wrap="square" lIns="0" tIns="94457" rIns="0" bIns="0" rtlCol="0">
            <a:spAutoFit/>
          </a:bodyPr>
          <a:lstStyle/>
          <a:p>
            <a:pPr marL="2536190">
              <a:lnSpc>
                <a:spcPct val="100000"/>
              </a:lnSpc>
              <a:spcBef>
                <a:spcPts val="100"/>
              </a:spcBef>
            </a:pPr>
            <a:r>
              <a:rPr lang="en-GB" spc="-10" dirty="0"/>
              <a:t>MC Request Workflow</a:t>
            </a:r>
            <a:br>
              <a:rPr lang="en-GB" spc="-10" dirty="0"/>
            </a:br>
            <a:endParaRPr spc="-10" dirty="0"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9DB5FA8F-7725-7121-962B-7A1B2B12CBD7}"/>
              </a:ext>
            </a:extLst>
          </p:cNvPr>
          <p:cNvSpPr txBox="1"/>
          <p:nvPr/>
        </p:nvSpPr>
        <p:spPr>
          <a:xfrm>
            <a:off x="6959016" y="1015430"/>
            <a:ext cx="1169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Association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AD43EEC-D5D0-754D-F571-9156C9C96F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085911"/>
              </p:ext>
            </p:extLst>
          </p:nvPr>
        </p:nvGraphicFramePr>
        <p:xfrm>
          <a:off x="937875" y="3087687"/>
          <a:ext cx="7620000" cy="1530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ECEC8DB-EEFA-7BA0-D7AD-5D0ADE66E4DE}"/>
              </a:ext>
            </a:extLst>
          </p:cNvPr>
          <p:cNvSpPr txBox="1"/>
          <p:nvPr/>
        </p:nvSpPr>
        <p:spPr>
          <a:xfrm>
            <a:off x="1676400" y="3792787"/>
            <a:ext cx="1300619" cy="13753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05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Use Dummy DSIDs,  make Excel spreadsheet, Present to relevant physics group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4F4998-990A-9DFE-8E39-F6EEAE7751CC}"/>
              </a:ext>
            </a:extLst>
          </p:cNvPr>
          <p:cNvSpPr txBox="1"/>
          <p:nvPr/>
        </p:nvSpPr>
        <p:spPr>
          <a:xfrm>
            <a:off x="4217584" y="4293758"/>
            <a:ext cx="1863269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ATLAS MC production team reviews, may request changes.</a:t>
            </a:r>
            <a:r>
              <a:rPr lang="en-ZA" sz="1100" b="1" dirty="0">
                <a:solidFill>
                  <a:schemeClr val="tx1"/>
                </a:solidFill>
              </a:rPr>
              <a:t> New DSIDs are assigned</a:t>
            </a:r>
            <a:endParaRPr lang="en-GB" sz="1100" b="1" dirty="0">
              <a:solidFill>
                <a:schemeClr val="tx1"/>
              </a:solidFill>
            </a:endParaRPr>
          </a:p>
        </p:txBody>
      </p:sp>
      <p:pic>
        <p:nvPicPr>
          <p:cNvPr id="10" name="Picture 9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421C7BE1-8AE2-229E-9391-A7175E082E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75"/>
            <a:ext cx="1275008" cy="67105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1E9D68-4164-6640-1BA0-CB470AC1EAAF}"/>
              </a:ext>
            </a:extLst>
          </p:cNvPr>
          <p:cNvSpPr/>
          <p:nvPr/>
        </p:nvSpPr>
        <p:spPr>
          <a:xfrm>
            <a:off x="6019851" y="719538"/>
            <a:ext cx="1524000" cy="7051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Physics Idea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788EFF2-D116-EB64-97CF-51D305A627D8}"/>
              </a:ext>
            </a:extLst>
          </p:cNvPr>
          <p:cNvSpPr/>
          <p:nvPr/>
        </p:nvSpPr>
        <p:spPr>
          <a:xfrm>
            <a:off x="2399324" y="1013630"/>
            <a:ext cx="1828411" cy="7051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Job Options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F8F553-5383-4D63-5140-AB359989F3FA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4227735" y="1581150"/>
            <a:ext cx="1996832" cy="94406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BBAD42-499A-FABC-7490-391BB503B5C7}"/>
              </a:ext>
            </a:extLst>
          </p:cNvPr>
          <p:cNvCxnSpPr>
            <a:cxnSpLocks/>
            <a:endCxn id="19" idx="3"/>
          </p:cNvCxnSpPr>
          <p:nvPr/>
        </p:nvCxnSpPr>
        <p:spPr>
          <a:xfrm>
            <a:off x="3962400" y="1718730"/>
            <a:ext cx="1093626" cy="1154075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B4A8577-E864-92C8-E8E5-5D10D0B4B78A}"/>
              </a:ext>
            </a:extLst>
          </p:cNvPr>
          <p:cNvSpPr/>
          <p:nvPr/>
        </p:nvSpPr>
        <p:spPr>
          <a:xfrm>
            <a:off x="4572000" y="1675556"/>
            <a:ext cx="3305133" cy="1402665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ZA" sz="1400" dirty="0"/>
              <a:t>Used Generators: </a:t>
            </a:r>
          </a:p>
          <a:p>
            <a:pPr algn="ctr"/>
            <a:r>
              <a:rPr lang="en-ZA" sz="1400" dirty="0"/>
              <a:t>MG5 + Pythia 8 + </a:t>
            </a:r>
            <a:r>
              <a:rPr lang="en-ZA" sz="1400" dirty="0" err="1"/>
              <a:t>EVTGen</a:t>
            </a:r>
            <a:endParaRPr lang="en-ZA" sz="1400" dirty="0"/>
          </a:p>
          <a:p>
            <a:pPr algn="ctr"/>
            <a:endParaRPr lang="en-ZA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ZA" sz="1400" dirty="0" err="1"/>
              <a:t>AthGeneration</a:t>
            </a:r>
            <a:r>
              <a:rPr lang="en-ZA" sz="1400" dirty="0"/>
              <a:t>: 23.6.40</a:t>
            </a:r>
          </a:p>
          <a:p>
            <a:pPr algn="ctr"/>
            <a:endParaRPr lang="en-ZA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A810E40F-B2CF-EB77-7149-98275895FDAA}"/>
              </a:ext>
            </a:extLst>
          </p:cNvPr>
          <p:cNvSpPr/>
          <p:nvPr/>
        </p:nvSpPr>
        <p:spPr>
          <a:xfrm rot="7003559" flipV="1">
            <a:off x="891400" y="2146591"/>
            <a:ext cx="1905000" cy="7157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Distributions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B8AC43D0-68AC-C32C-9AF6-4486839D21D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lang="en-ZA" spc="-50" smtClean="0"/>
              <a:t>9</a:t>
            </a:fld>
            <a:endParaRPr lang="en-ZA" spc="-5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951745A-8879-468E-A620-1F9B39C1587C}"/>
              </a:ext>
            </a:extLst>
          </p:cNvPr>
          <p:cNvSpPr/>
          <p:nvPr/>
        </p:nvSpPr>
        <p:spPr>
          <a:xfrm rot="4930835">
            <a:off x="5005891" y="590588"/>
            <a:ext cx="403228" cy="1196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94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8" grpId="0"/>
      <p:bldP spid="11" grpId="0" animBg="1"/>
      <p:bldP spid="13" grpId="0" animBg="1"/>
      <p:bldP spid="19" grpId="0" animBg="1"/>
      <p:bldP spid="27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29772</TotalTime>
  <Words>1671</Words>
  <Application>Microsoft Office PowerPoint</Application>
  <PresentationFormat>On-screen Show (16:9)</PresentationFormat>
  <Paragraphs>528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Aptos</vt:lpstr>
      <vt:lpstr>Arial</vt:lpstr>
      <vt:lpstr>Avenir Next Medium</vt:lpstr>
      <vt:lpstr>Calibri</vt:lpstr>
      <vt:lpstr>Cambria Math</vt:lpstr>
      <vt:lpstr>Roboto</vt:lpstr>
      <vt:lpstr>Tahoma</vt:lpstr>
      <vt:lpstr>Wingdings</vt:lpstr>
      <vt:lpstr>Office Theme</vt:lpstr>
      <vt:lpstr>Searches for Scalar Resonances in Diphoton Final States in Association with Multileptons at the Electroweak Scale in the ATLAS Detector at the LHC: Monte Carlo Generation</vt:lpstr>
      <vt:lpstr>OUTLINE</vt:lpstr>
      <vt:lpstr>Multilepton anomalies and Diphoton spectra</vt:lpstr>
      <vt:lpstr>Motivation for the Search from Diphoton spectra</vt:lpstr>
      <vt:lpstr>Analysis Strategy</vt:lpstr>
      <vt:lpstr>Channels Of Interest</vt:lpstr>
      <vt:lpstr>Models and their decay channels</vt:lpstr>
      <vt:lpstr>Models and Benchmark masses considered</vt:lpstr>
      <vt:lpstr>MC Request Workflow </vt:lpstr>
      <vt:lpstr>MC Request Workflow and Pile-Up Campaigns </vt:lpstr>
      <vt:lpstr>PowerPoint Presentation</vt:lpstr>
      <vt:lpstr>Filters</vt:lpstr>
      <vt:lpstr>γγ+τ^+ τ^- generated for γγ+1τ_had</vt:lpstr>
      <vt:lpstr>Validation Plots</vt:lpstr>
      <vt:lpstr>Validation Plots</vt:lpstr>
      <vt:lpstr>γγ+WW generated for γγ+1(e,μ,τ_had) </vt:lpstr>
      <vt:lpstr>γγ+2(e,μ,τ_had) </vt:lpstr>
      <vt:lpstr>γγ+2(e,μ,τ_had) </vt:lpstr>
      <vt:lpstr>Future Work </vt:lpstr>
      <vt:lpstr>PowerPoint Presentation</vt:lpstr>
      <vt:lpstr>PowerPoint Presentation</vt:lpstr>
      <vt:lpstr>Simplified Model</vt:lpstr>
      <vt:lpstr>Selection Criteria Used in the Analysis</vt:lpstr>
      <vt:lpstr>γγ+WW generated for γγ+1(e,μ,τ^had) </vt:lpstr>
      <vt:lpstr>Validation Plots</vt:lpstr>
      <vt:lpstr>γγ+2(e,μ,τ^had) </vt:lpstr>
      <vt:lpstr>γγ+2(e,μ,τ^had) </vt:lpstr>
      <vt:lpstr>Core Filter Logic</vt:lpstr>
      <vt:lpstr>Why Low-p_T Taus Still Appear (Example)</vt:lpstr>
      <vt:lpstr>Event Selection vs Object Cleaning</vt:lpstr>
      <vt:lpstr>How we would reject such events entirely</vt:lpstr>
      <vt:lpstr>RHTM Proposed Benchmark masses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Leptons MC request</dc:title>
  <dc:creator>Njokweni Mbuyiswa</dc:creator>
  <cp:lastModifiedBy>Njokweni Mbuyiswa</cp:lastModifiedBy>
  <cp:revision>10</cp:revision>
  <dcterms:created xsi:type="dcterms:W3CDTF">2026-01-15T06:52:03Z</dcterms:created>
  <dcterms:modified xsi:type="dcterms:W3CDTF">2026-07-08T08:21:47Z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2026-01-15T00:00:00Z</vt:filetime>
  </property>
  <property fmtid="{D5CDD505-2E9C-101B-9397-08002B2CF9AE}" pid="3" name="Creator">
    <vt:lpwstr>Google</vt:lpwstr>
  </property>
  <property fmtid="{D5CDD505-2E9C-101B-9397-08002B2CF9AE}" pid="4" name="LastSaved">
    <vt:filetime>2026-01-15T00:00:00Z</vt:filetime>
  </property>
  <property fmtid="{D5CDD505-2E9C-101B-9397-08002B2CF9AE}" pid="5" name="Producer">
    <vt:lpwstr>3-Heights(TM) PDF Security Shell 4.8.25.2 (http://www.pdf-tools.com)</vt:lpwstr>
  </property>
</Properties>
</file>