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7" r:id="rId4"/>
    <p:sldId id="275" r:id="rId5"/>
    <p:sldId id="268" r:id="rId6"/>
    <p:sldId id="270" r:id="rId7"/>
    <p:sldId id="269" r:id="rId8"/>
    <p:sldId id="262" r:id="rId9"/>
    <p:sldId id="272" r:id="rId10"/>
    <p:sldId id="271" r:id="rId11"/>
    <p:sldId id="273" r:id="rId12"/>
    <p:sldId id="274" r:id="rId13"/>
    <p:sldId id="276" r:id="rId14"/>
    <p:sldId id="259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29E54-B14F-E54C-B4C0-0ECB2E86AA12}" type="datetimeFigureOut">
              <a:rPr lang="en-US" smtClean="0"/>
              <a:t>7/7/26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BFDB-AAB7-F743-928D-B2ACBC91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F27E-66C3-4E4A-CE13-E436C4068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C06D2-9708-8AA9-EB20-C6D31F53D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B90B7-4BB4-D7E5-2F19-51BD700E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4BBCA-046F-2A59-6F38-85F562C3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E1BDA-79FC-0935-96F7-7F239D93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4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606F-2E0C-20E2-FB35-2CB2A439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1922B-C6E4-5CB8-8CBF-5EDA5A5F3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335D8-006A-66EC-6602-B0B17DA8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4E4D-D505-6B80-1959-504DC100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56BC3-6303-3BE6-7144-C90F5229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2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554E1-520F-71A8-3F57-F411CFC0A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E6719-5B03-200D-CD06-71ECBD7FB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49C9-479A-EA6E-934D-3B7A58BD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EAA42-9AFF-005C-1279-F827594A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D178B-123E-F179-0812-1CBC9B1F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9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5FA5-834B-81F3-4F73-FC107358C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EDE6-2DB4-B7A2-0385-566E3C9C2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05658-8BDE-3192-7FED-FEBEC08B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23E80-FFA9-07F4-3775-826E84BE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A804B-7356-DEA6-9141-A48BB059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4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6ED4-FF01-9F95-0043-A451983C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25246-CD22-CFB8-83D0-1677975AA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19498-1953-09DC-1655-645D06D0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B1D7-9F42-8B0B-4CE6-51E20BE0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CFB70-84C9-75D7-BB73-B2F0C7F7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6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24F4-DFFC-9937-1D2F-0BB8EB38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A6B58-7FF6-75FD-25DC-64C2AB0E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ACE1C-18D6-C5B1-E892-D8F6E1E6B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92AA0-7A52-FE32-B653-67C1E273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53F28-8099-81EA-227F-C3DB92F8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9A6B9-69D0-41FB-7115-925F81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1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BDF0-0171-7223-63AF-1B7C1272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8AC3C-8FD8-2F55-856C-6BAC0D661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6F275-CFE6-7EB0-EA44-12BE7E0DC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DA8B2-D594-1778-694C-9B58FDAAE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A2E17-7EFA-ABAC-88F7-5E36AD8C7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3942ED-EA89-8F6D-72C1-1F5D6E22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AEABF-F3BB-ED59-CC80-746CBAC3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658E7-BEED-AF49-B0E2-AE12E68E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5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CFFC-C980-7573-D71E-9D34FD4B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7A7FB-693F-6543-E79E-00F4ED00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7A94C-8208-E8A3-FFEC-E44C8338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3FBF2-5B00-06EB-D7A8-F15BA51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0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44C97-EABA-56AF-8A6F-E11E428E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C0F30-56AA-5584-CA4E-D79CC208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A508C-3EC8-9953-0242-28171D84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3D58-2A29-238E-7CFC-ECCF3FCC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95F65-1D24-8054-D70D-DFA4F4E67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603EE-136A-5E15-1893-B18854690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4EA3-DC7B-CA1A-F523-434C2254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123E-34F6-21D2-2674-02873128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2C25-1CD2-040C-E23B-B2D89318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8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47F1-AC3B-7547-86E1-CF7211B4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F3077-B780-144A-73F5-C318718BE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2C834-30F5-B9A2-D06F-BB478BB3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4503E-F8C2-78C5-B21A-97378D20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D6B08-63DC-5F04-6C5F-199A1524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E69A3-DC9E-5165-41EE-5E9A53CA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5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7F374-0963-3A87-4060-C97C4CD2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4D8B6-1CD1-DD39-D3D1-AF3414F36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CA9EC-72E5-4B8E-B59B-21D4591B7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AFA01-B892-AB9D-1DC5-C76E65A2C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76C23-EBF8-35A4-86EC-AE57A33FE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emf"/><Relationship Id="rId7" Type="http://schemas.openxmlformats.org/officeDocument/2006/relationships/image" Target="../media/image3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3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6.png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0.png"/><Relationship Id="rId7" Type="http://schemas.openxmlformats.org/officeDocument/2006/relationships/image" Target="../media/image2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DE2DE-AD4D-9A6E-842E-09F3EEB49E46}"/>
                  </a:ext>
                </a:extLst>
              </p:cNvPr>
              <p:cNvSpPr txBox="1"/>
              <p:nvPr/>
            </p:nvSpPr>
            <p:spPr>
              <a:xfrm>
                <a:off x="640080" y="667512"/>
                <a:ext cx="10908792" cy="10698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ZA" sz="3200" b="1" dirty="0">
                    <a:latin typeface="Avenir Next Condensed" panose="020B0506020202020204" pitchFamily="34" charset="0"/>
                  </a:rPr>
                  <a:t>Probing the anomalous top quark couplings to the photon at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3200" b="1" dirty="0">
                    <a:latin typeface="Avenir Next Condensed" panose="020B0506020202020204" pitchFamily="34" charset="0"/>
                    <a:ea typeface="+mj-ea"/>
                    <a:cs typeface="Times New Roman" panose="02020603050405020304" pitchFamily="18" charset="0"/>
                  </a:rPr>
                  <a:t> future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𝐞</m:t>
                        </m:r>
                      </m:e>
                      <m:sup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𝐩</m:t>
                    </m:r>
                  </m:oMath>
                </a14:m>
                <a:r>
                  <a:rPr lang="en-US" sz="3200" b="1" dirty="0">
                    <a:latin typeface="Avenir Next Condensed" panose="020B0506020202020204" pitchFamily="34" charset="0"/>
                    <a:ea typeface="+mj-ea"/>
                    <a:cs typeface="Times New Roman" panose="02020603050405020304" pitchFamily="18" charset="0"/>
                  </a:rPr>
                  <a:t> colliders.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DE2DE-AD4D-9A6E-842E-09F3EEB49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667512"/>
                <a:ext cx="10908792" cy="1069848"/>
              </a:xfrm>
              <a:prstGeom prst="rect">
                <a:avLst/>
              </a:prstGeom>
              <a:blipFill>
                <a:blip r:embed="rId2"/>
                <a:stretch>
                  <a:fillRect t="-1058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41117F5-6487-038F-62BE-1897E544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3303" y="5057357"/>
            <a:ext cx="2848707" cy="10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ollider Particle Physics University ...">
            <a:extLst>
              <a:ext uri="{FF2B5EF4-FFF2-40B4-BE49-F238E27FC236}">
                <a16:creationId xmlns:a16="http://schemas.microsoft.com/office/drawing/2014/main" id="{B861CDC8-A32E-DE26-6BF3-B5178CDAB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744" y="4650268"/>
            <a:ext cx="2268203" cy="143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82A41D-60DF-9344-568A-084530503165}"/>
              </a:ext>
            </a:extLst>
          </p:cNvPr>
          <p:cNvSpPr txBox="1"/>
          <p:nvPr/>
        </p:nvSpPr>
        <p:spPr>
          <a:xfrm>
            <a:off x="4649711" y="2301571"/>
            <a:ext cx="2086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Next Condensed" panose="020B0506020202020204" pitchFamily="34" charset="0"/>
              </a:rPr>
              <a:t>Mukesh Kumar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804BD7-62CA-6B1C-5BC4-A00FECD3100F}"/>
              </a:ext>
            </a:extLst>
          </p:cNvPr>
          <p:cNvSpPr txBox="1"/>
          <p:nvPr/>
        </p:nvSpPr>
        <p:spPr>
          <a:xfrm>
            <a:off x="3906095" y="3130168"/>
            <a:ext cx="447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Next Condensed" panose="020B0506020202020204" pitchFamily="34" charset="0"/>
              </a:rPr>
              <a:t>In collaboration with: Katlego </a:t>
            </a:r>
            <a:r>
              <a:rPr lang="en-US" sz="2400" dirty="0" err="1">
                <a:latin typeface="Avenir Next Condensed" panose="020B0506020202020204" pitchFamily="34" charset="0"/>
              </a:rPr>
              <a:t>Machethe</a:t>
            </a:r>
            <a:endParaRPr lang="en-US" sz="2400" dirty="0">
              <a:latin typeface="Avenir Next Condensed" panose="020B0506020202020204" pitchFamily="34" charset="0"/>
            </a:endParaRPr>
          </a:p>
        </p:txBody>
      </p:sp>
      <p:pic>
        <p:nvPicPr>
          <p:cNvPr id="3" name="Picture 2" descr="SAIP2026">
            <a:extLst>
              <a:ext uri="{FF2B5EF4-FFF2-40B4-BE49-F238E27FC236}">
                <a16:creationId xmlns:a16="http://schemas.microsoft.com/office/drawing/2014/main" id="{A728AFD7-2497-5B55-D0D1-66446DC0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3" y="4401809"/>
            <a:ext cx="4972936" cy="207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diagram of a molecule&#10;&#10;Description automatically generated">
            <a:extLst>
              <a:ext uri="{FF2B5EF4-FFF2-40B4-BE49-F238E27FC236}">
                <a16:creationId xmlns:a16="http://schemas.microsoft.com/office/drawing/2014/main" id="{04051DF1-4060-7216-4C77-F1E5029C7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388" y="1436526"/>
            <a:ext cx="2775319" cy="2861154"/>
          </a:xfrm>
          <a:prstGeom prst="rect">
            <a:avLst/>
          </a:prstGeom>
        </p:spPr>
      </p:pic>
      <p:pic>
        <p:nvPicPr>
          <p:cNvPr id="20" name="Picture 19" descr="A diagram of a graph&#10;&#10;Description automatically generated">
            <a:extLst>
              <a:ext uri="{FF2B5EF4-FFF2-40B4-BE49-F238E27FC236}">
                <a16:creationId xmlns:a16="http://schemas.microsoft.com/office/drawing/2014/main" id="{FC6C887B-4C67-54C1-DCF2-E2B096A81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388" y="1469184"/>
            <a:ext cx="2528969" cy="28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72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20A3F-1DF7-F297-1E84-FDC476054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0CD53C-6B6E-4494-8B4E-74C6DBB0B0BE}"/>
                  </a:ext>
                </a:extLst>
              </p:cNvPr>
              <p:cNvSpPr txBox="1"/>
              <p:nvPr/>
            </p:nvSpPr>
            <p:spPr>
              <a:xfrm>
                <a:off x="637709" y="353739"/>
                <a:ext cx="90022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Sensitive Observable(s): </a:t>
                </a:r>
                <a:r>
                  <a:rPr lang="en-ZA" sz="2000" dirty="0"/>
                  <a:t>photo-production: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000" b="1" dirty="0"/>
                  <a:t> [semi-leptonic top-decay]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0CD53C-6B6E-4494-8B4E-74C6DBB0B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9" y="353739"/>
                <a:ext cx="9002273" cy="400110"/>
              </a:xfrm>
              <a:prstGeom prst="rect">
                <a:avLst/>
              </a:prstGeom>
              <a:blipFill>
                <a:blip r:embed="rId2"/>
                <a:stretch>
                  <a:fillRect l="-705" t="-3030" r="-56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B2046-A5F1-4C0E-1394-58949F75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ABE8E-9D4B-27DA-B38F-23C750DA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29C9A-E933-3477-69F2-EDB8AA040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22" y="1231900"/>
            <a:ext cx="5854700" cy="439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538576-52F7-24BB-60D6-BBCFB319F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241" y="1286328"/>
            <a:ext cx="5612989" cy="42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5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5EB72-90E9-2E1C-513C-A63C0856C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BCC1E57-1A1E-144E-57E3-43FBF53B3983}"/>
              </a:ext>
            </a:extLst>
          </p:cNvPr>
          <p:cNvSpPr txBox="1"/>
          <p:nvPr/>
        </p:nvSpPr>
        <p:spPr>
          <a:xfrm>
            <a:off x="532436" y="302319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Analysis and Results: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2F8B5-BB05-DC2A-868A-5EBC95CC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EFB13-9281-9EAE-47CC-BA92D841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10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AE5548-3CE2-68D6-EA43-47B56606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98" y="948869"/>
            <a:ext cx="2861565" cy="4552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E7EAA9-1468-40DA-673A-356FABB9B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558" y="1561093"/>
            <a:ext cx="2767422" cy="654118"/>
          </a:xfrm>
          <a:prstGeom prst="rect">
            <a:avLst/>
          </a:prstGeom>
        </p:spPr>
      </p:pic>
      <p:sp>
        <p:nvSpPr>
          <p:cNvPr id="22" name="Left Bracket 21">
            <a:extLst>
              <a:ext uri="{FF2B5EF4-FFF2-40B4-BE49-F238E27FC236}">
                <a16:creationId xmlns:a16="http://schemas.microsoft.com/office/drawing/2014/main" id="{4075B9E7-D140-BE58-57F2-583B459602D0}"/>
              </a:ext>
            </a:extLst>
          </p:cNvPr>
          <p:cNvSpPr/>
          <p:nvPr/>
        </p:nvSpPr>
        <p:spPr>
          <a:xfrm>
            <a:off x="2011558" y="948869"/>
            <a:ext cx="45719" cy="455249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A261A695-59BF-32C2-7963-96A15BFC1505}"/>
              </a:ext>
            </a:extLst>
          </p:cNvPr>
          <p:cNvSpPr/>
          <p:nvPr/>
        </p:nvSpPr>
        <p:spPr>
          <a:xfrm>
            <a:off x="4165063" y="948869"/>
            <a:ext cx="45719" cy="455249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884AC522-874A-852C-D9DD-01F969CB0080}"/>
              </a:ext>
            </a:extLst>
          </p:cNvPr>
          <p:cNvSpPr/>
          <p:nvPr/>
        </p:nvSpPr>
        <p:spPr>
          <a:xfrm>
            <a:off x="1957131" y="1689099"/>
            <a:ext cx="45719" cy="455249"/>
          </a:xfrm>
          <a:prstGeom prst="leftBracke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AAFB4054-F86F-BA52-70A1-9B3D4C10E328}"/>
              </a:ext>
            </a:extLst>
          </p:cNvPr>
          <p:cNvSpPr/>
          <p:nvPr/>
        </p:nvSpPr>
        <p:spPr>
          <a:xfrm>
            <a:off x="4807322" y="1699985"/>
            <a:ext cx="45719" cy="455249"/>
          </a:xfrm>
          <a:prstGeom prst="rightBracke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97692C-4A09-830F-A7AA-3033BD5C22AD}"/>
              </a:ext>
            </a:extLst>
          </p:cNvPr>
          <p:cNvSpPr txBox="1"/>
          <p:nvPr/>
        </p:nvSpPr>
        <p:spPr>
          <a:xfrm>
            <a:off x="1537061" y="1709059"/>
            <a:ext cx="32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7F55F9-0FC2-5B7F-CEA0-D043AFE51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829538" y="2448554"/>
            <a:ext cx="4308918" cy="1607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41D9AD-BB72-739F-F62A-949104A8E66F}"/>
                  </a:ext>
                </a:extLst>
              </p:cNvPr>
              <p:cNvSpPr txBox="1"/>
              <p:nvPr/>
            </p:nvSpPr>
            <p:spPr>
              <a:xfrm rot="16200000">
                <a:off x="-2595536" y="308008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ZA" sz="1800" dirty="0"/>
                  <a:t>photo-production: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800" b="1" dirty="0"/>
                  <a:t> [semi-leptonic top-decay]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41D9AD-BB72-739F-F62A-949104A8E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595536" y="3080080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l="-10000" r="-26667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76DE56F3-1019-CD70-ABA6-33E13ECE7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481" y="2578068"/>
            <a:ext cx="4633869" cy="3475402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6A9A421C-9A0D-7390-B079-2E17FAAAAB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3499" y="3201615"/>
            <a:ext cx="4172497" cy="3129373"/>
          </a:xfrm>
          <a:prstGeom prst="rect">
            <a:avLst/>
          </a:prstGeom>
        </p:spPr>
      </p:pic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16BC6580-F4FD-EA9D-B5A2-57EAE6359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1719" y="136525"/>
            <a:ext cx="4023364" cy="30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2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81AF8-E81A-015F-4106-552B46E2F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09D3536-C03E-AC7E-BF0F-99D6226FC837}"/>
              </a:ext>
            </a:extLst>
          </p:cNvPr>
          <p:cNvSpPr txBox="1"/>
          <p:nvPr/>
        </p:nvSpPr>
        <p:spPr>
          <a:xfrm>
            <a:off x="532436" y="302319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Analysis and Results: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37DD4-DD71-6CE5-D411-8D59AE00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70B51-B010-971D-FAC4-EF8D7D3A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11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F40C0E-08C5-5ED9-8C49-86B4CAB5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98" y="948869"/>
            <a:ext cx="2861565" cy="4552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898611-C325-3E6C-A8C8-9CB2B474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558" y="1561093"/>
            <a:ext cx="2767422" cy="654118"/>
          </a:xfrm>
          <a:prstGeom prst="rect">
            <a:avLst/>
          </a:prstGeom>
        </p:spPr>
      </p:pic>
      <p:sp>
        <p:nvSpPr>
          <p:cNvPr id="22" name="Left Bracket 21">
            <a:extLst>
              <a:ext uri="{FF2B5EF4-FFF2-40B4-BE49-F238E27FC236}">
                <a16:creationId xmlns:a16="http://schemas.microsoft.com/office/drawing/2014/main" id="{387B8305-550F-51D0-D174-3A8506279925}"/>
              </a:ext>
            </a:extLst>
          </p:cNvPr>
          <p:cNvSpPr/>
          <p:nvPr/>
        </p:nvSpPr>
        <p:spPr>
          <a:xfrm>
            <a:off x="2011558" y="948869"/>
            <a:ext cx="45719" cy="455249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79535C99-AF87-18D2-30AA-D8895714976E}"/>
              </a:ext>
            </a:extLst>
          </p:cNvPr>
          <p:cNvSpPr/>
          <p:nvPr/>
        </p:nvSpPr>
        <p:spPr>
          <a:xfrm>
            <a:off x="4165063" y="948869"/>
            <a:ext cx="45719" cy="455249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E0526831-0C5E-0518-C728-A2AAC85D8932}"/>
              </a:ext>
            </a:extLst>
          </p:cNvPr>
          <p:cNvSpPr/>
          <p:nvPr/>
        </p:nvSpPr>
        <p:spPr>
          <a:xfrm>
            <a:off x="1957131" y="1689099"/>
            <a:ext cx="45719" cy="455249"/>
          </a:xfrm>
          <a:prstGeom prst="leftBracke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98D1C74E-BAF2-9ACA-EEBD-48306EAA4A1A}"/>
              </a:ext>
            </a:extLst>
          </p:cNvPr>
          <p:cNvSpPr/>
          <p:nvPr/>
        </p:nvSpPr>
        <p:spPr>
          <a:xfrm>
            <a:off x="4807322" y="1699985"/>
            <a:ext cx="45719" cy="455249"/>
          </a:xfrm>
          <a:prstGeom prst="rightBracke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90DCE5-61BD-94A9-98CF-B172A267C167}"/>
              </a:ext>
            </a:extLst>
          </p:cNvPr>
          <p:cNvSpPr txBox="1"/>
          <p:nvPr/>
        </p:nvSpPr>
        <p:spPr>
          <a:xfrm>
            <a:off x="1537061" y="1709059"/>
            <a:ext cx="32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2B775BB-B4A8-54BB-BE5E-82337C02F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829538" y="2448554"/>
            <a:ext cx="4308918" cy="1607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F9ED69-AE87-DA36-7A5C-3732D401507A}"/>
                  </a:ext>
                </a:extLst>
              </p:cNvPr>
              <p:cNvSpPr txBox="1"/>
              <p:nvPr/>
            </p:nvSpPr>
            <p:spPr>
              <a:xfrm rot="16200000">
                <a:off x="-2595536" y="308008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ZA" sz="1800" dirty="0"/>
                  <a:t>photo-production: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800" b="1" dirty="0"/>
                  <a:t> [semi-leptonic top-decay]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F9ED69-AE87-DA36-7A5C-3732D4015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595536" y="3080080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l="-10000" r="-26667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F296B817-0319-EFA3-9523-E728FF054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12" y="2568488"/>
            <a:ext cx="4659415" cy="3494561"/>
          </a:xfrm>
          <a:prstGeom prst="rect">
            <a:avLst/>
          </a:prstGeom>
        </p:spPr>
      </p:pic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6C55D201-466E-E22E-966D-60FC8849E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2304" y="3151142"/>
            <a:ext cx="4331667" cy="3248751"/>
          </a:xfrm>
          <a:prstGeom prst="rect">
            <a:avLst/>
          </a:prstGeom>
        </p:spPr>
      </p:pic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3B1C606C-0B3A-7787-047F-8DB15A498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329" y="101467"/>
            <a:ext cx="4139823" cy="31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1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8BBAC-8E28-6F74-2C4E-39221299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CF08D-8177-A6C3-1186-4C4D4619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379C3-D52F-DB9E-229B-93356DAD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08" y="2211553"/>
            <a:ext cx="10635184" cy="2106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5B4D7F-318E-82FF-EA99-C6F656F278F0}"/>
              </a:ext>
            </a:extLst>
          </p:cNvPr>
          <p:cNvSpPr txBox="1"/>
          <p:nvPr/>
        </p:nvSpPr>
        <p:spPr>
          <a:xfrm>
            <a:off x="532436" y="302319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Analysis and Results: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4E8943-129C-E660-4DAC-1A3B21126BAE}"/>
                  </a:ext>
                </a:extLst>
              </p:cNvPr>
              <p:cNvSpPr txBox="1"/>
              <p:nvPr/>
            </p:nvSpPr>
            <p:spPr>
              <a:xfrm rot="16200000">
                <a:off x="-2595536" y="308008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ZA" sz="1800" dirty="0"/>
                  <a:t>photo-production: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800" b="1" dirty="0"/>
                  <a:t> [semi-leptonic top-decay]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4E8943-129C-E660-4DAC-1A3B21126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595536" y="3080080"/>
                <a:ext cx="6096000" cy="369332"/>
              </a:xfrm>
              <a:prstGeom prst="rect">
                <a:avLst/>
              </a:prstGeom>
              <a:blipFill>
                <a:blip r:embed="rId3"/>
                <a:stretch>
                  <a:fillRect l="-10000" r="-26667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01043DA-F4C9-7D0A-7644-55A2A3764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498" y="948869"/>
            <a:ext cx="2861565" cy="455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56A93D-210D-FA79-E625-B9DB04907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123" y="805223"/>
            <a:ext cx="2767422" cy="654118"/>
          </a:xfrm>
          <a:prstGeom prst="rect">
            <a:avLst/>
          </a:prstGeom>
        </p:spPr>
      </p:pic>
      <p:sp>
        <p:nvSpPr>
          <p:cNvPr id="10" name="Left Bracket 9">
            <a:extLst>
              <a:ext uri="{FF2B5EF4-FFF2-40B4-BE49-F238E27FC236}">
                <a16:creationId xmlns:a16="http://schemas.microsoft.com/office/drawing/2014/main" id="{600B0FC9-14B1-2496-6FB0-E6BDB87D632F}"/>
              </a:ext>
            </a:extLst>
          </p:cNvPr>
          <p:cNvSpPr/>
          <p:nvPr/>
        </p:nvSpPr>
        <p:spPr>
          <a:xfrm>
            <a:off x="2011558" y="948869"/>
            <a:ext cx="45719" cy="455249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981C9AFA-DC92-BBE0-8029-D17CA9CF91CC}"/>
              </a:ext>
            </a:extLst>
          </p:cNvPr>
          <p:cNvSpPr/>
          <p:nvPr/>
        </p:nvSpPr>
        <p:spPr>
          <a:xfrm>
            <a:off x="4165063" y="948869"/>
            <a:ext cx="45719" cy="455249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B8EBAB07-4448-08F4-9978-4B04765F8655}"/>
              </a:ext>
            </a:extLst>
          </p:cNvPr>
          <p:cNvSpPr/>
          <p:nvPr/>
        </p:nvSpPr>
        <p:spPr>
          <a:xfrm>
            <a:off x="4778980" y="903668"/>
            <a:ext cx="45719" cy="455249"/>
          </a:xfrm>
          <a:prstGeom prst="leftBracke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2C211AF1-30C7-32B2-434F-19BDB14C4809}"/>
              </a:ext>
            </a:extLst>
          </p:cNvPr>
          <p:cNvSpPr/>
          <p:nvPr/>
        </p:nvSpPr>
        <p:spPr>
          <a:xfrm>
            <a:off x="7640545" y="872887"/>
            <a:ext cx="45719" cy="455249"/>
          </a:xfrm>
          <a:prstGeom prst="rightBracke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860C0-A4A4-D995-55FF-2C7C8A75DD78}"/>
              </a:ext>
            </a:extLst>
          </p:cNvPr>
          <p:cNvSpPr txBox="1"/>
          <p:nvPr/>
        </p:nvSpPr>
        <p:spPr>
          <a:xfrm>
            <a:off x="4315082" y="927112"/>
            <a:ext cx="32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855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9CD2D4-0781-0B49-5851-746986287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91E25-27EA-24D5-25C0-897E423C83B6}"/>
              </a:ext>
            </a:extLst>
          </p:cNvPr>
          <p:cNvSpPr txBox="1"/>
          <p:nvPr/>
        </p:nvSpPr>
        <p:spPr>
          <a:xfrm>
            <a:off x="489857" y="589412"/>
            <a:ext cx="4361795" cy="447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Results: Limits at 95% CL):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A35EA3-733D-BB5D-021A-B5AA2A49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74" t="11264" r="7437"/>
          <a:stretch/>
        </p:blipFill>
        <p:spPr>
          <a:xfrm>
            <a:off x="292608" y="2517452"/>
            <a:ext cx="3758184" cy="30427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BE4E1A-F5B0-2669-B0E9-A7E09F499E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98" t="11106" r="9095"/>
          <a:stretch/>
        </p:blipFill>
        <p:spPr>
          <a:xfrm>
            <a:off x="4216908" y="2465061"/>
            <a:ext cx="3758184" cy="31474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D1EACE-6A89-252E-EA43-DBC84E168E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99" t="10859" r="8723"/>
          <a:stretch/>
        </p:blipFill>
        <p:spPr>
          <a:xfrm>
            <a:off x="8141208" y="2468046"/>
            <a:ext cx="3758184" cy="3141515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B87D186-9E6E-FAF3-F183-68D182E1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Mukesh Kumar, University of the Witwatersrand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C5D9F6-450B-E54A-3875-A07D50F0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73283F-607F-2D4C-BCEE-FABD6B471FCB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FB30456-D241-0766-5B6A-C40AAA23B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812" y="1090383"/>
            <a:ext cx="2861565" cy="4552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9855C0-229D-C5D7-A432-CE8BA6EF6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568" y="905462"/>
            <a:ext cx="2767422" cy="654118"/>
          </a:xfrm>
          <a:prstGeom prst="rect">
            <a:avLst/>
          </a:prstGeom>
        </p:spPr>
      </p:pic>
      <p:sp>
        <p:nvSpPr>
          <p:cNvPr id="24" name="Left Bracket 23">
            <a:extLst>
              <a:ext uri="{FF2B5EF4-FFF2-40B4-BE49-F238E27FC236}">
                <a16:creationId xmlns:a16="http://schemas.microsoft.com/office/drawing/2014/main" id="{FDDE092D-1A91-EB4B-042D-638E6B0FB666}"/>
              </a:ext>
            </a:extLst>
          </p:cNvPr>
          <p:cNvSpPr/>
          <p:nvPr/>
        </p:nvSpPr>
        <p:spPr>
          <a:xfrm>
            <a:off x="3600872" y="1090383"/>
            <a:ext cx="45719" cy="455249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ket 25">
            <a:extLst>
              <a:ext uri="{FF2B5EF4-FFF2-40B4-BE49-F238E27FC236}">
                <a16:creationId xmlns:a16="http://schemas.microsoft.com/office/drawing/2014/main" id="{8120F4B7-5778-174D-B2BA-AECB66A47DDD}"/>
              </a:ext>
            </a:extLst>
          </p:cNvPr>
          <p:cNvSpPr/>
          <p:nvPr/>
        </p:nvSpPr>
        <p:spPr>
          <a:xfrm>
            <a:off x="5754377" y="1090383"/>
            <a:ext cx="45719" cy="455249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0A63673B-1288-40B2-FFBA-818661C1274B}"/>
              </a:ext>
            </a:extLst>
          </p:cNvPr>
          <p:cNvSpPr/>
          <p:nvPr/>
        </p:nvSpPr>
        <p:spPr>
          <a:xfrm>
            <a:off x="6264141" y="1033468"/>
            <a:ext cx="45719" cy="455249"/>
          </a:xfrm>
          <a:prstGeom prst="leftBracke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2F5E7EC7-BD1B-C209-F8E5-DE02F3602C38}"/>
              </a:ext>
            </a:extLst>
          </p:cNvPr>
          <p:cNvSpPr/>
          <p:nvPr/>
        </p:nvSpPr>
        <p:spPr>
          <a:xfrm>
            <a:off x="9114332" y="1044354"/>
            <a:ext cx="45719" cy="455249"/>
          </a:xfrm>
          <a:prstGeom prst="rightBracke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AF867D-78BB-6EAE-7A85-6D1B678A25A8}"/>
              </a:ext>
            </a:extLst>
          </p:cNvPr>
          <p:cNvSpPr txBox="1"/>
          <p:nvPr/>
        </p:nvSpPr>
        <p:spPr>
          <a:xfrm>
            <a:off x="5844071" y="1053428"/>
            <a:ext cx="32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7512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9"/>
          <p:cNvSpPr/>
          <p:nvPr/>
        </p:nvSpPr>
        <p:spPr>
          <a:xfrm>
            <a:off x="530846" y="371880"/>
            <a:ext cx="44834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1" strike="noStrike" spc="-1">
                <a:solidFill>
                  <a:srgbClr val="000000"/>
                </a:solidFill>
                <a:latin typeface="Aptos"/>
                <a:ea typeface="DejaVu Sans"/>
              </a:rPr>
              <a:t>Conclusions and way forward:</a:t>
            </a:r>
            <a:endParaRPr lang="en-ZA" sz="2000" b="0" strike="noStrike" spc="-1">
              <a:latin typeface="Arial"/>
            </a:endParaRPr>
          </a:p>
        </p:txBody>
      </p:sp>
      <p:sp>
        <p:nvSpPr>
          <p:cNvPr id="217" name="TextBox 11"/>
          <p:cNvSpPr/>
          <p:nvPr/>
        </p:nvSpPr>
        <p:spPr>
          <a:xfrm>
            <a:off x="833400" y="1172127"/>
            <a:ext cx="10717560" cy="451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DejaVu Sans"/>
              </a:rPr>
              <a:t>The differential analysis is used to probe the sensitivity of couplings in SM as well as BSM in the photo-production mode for di-leptonic and semi-leptonic decay channels. </a:t>
            </a:r>
            <a:endParaRPr lang="en-ZA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en-ZA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DejaVu Sans"/>
              </a:rPr>
              <a:t>As the integrated luminosity increases from 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DejaVu Sans"/>
              </a:rPr>
              <a:t>50 fb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CMR10"/>
                <a:ea typeface="DejaVu Sans"/>
              </a:rPr>
              <a:t>-1</a:t>
            </a:r>
            <a:r>
              <a:rPr lang="en-ZA" sz="800" b="0" strike="noStrike" spc="-1" dirty="0">
                <a:solidFill>
                  <a:srgbClr val="000000"/>
                </a:solidFill>
                <a:latin typeface="CMR7"/>
                <a:ea typeface="DejaVu Sans"/>
              </a:rPr>
              <a:t> </a:t>
            </a: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DejaVu Sans"/>
              </a:rPr>
              <a:t>to 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DejaVu Sans"/>
              </a:rPr>
              <a:t>1000 fb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CMR10"/>
                <a:ea typeface="DejaVu Sans"/>
              </a:rPr>
              <a:t>-1</a:t>
            </a: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DejaVu Sans"/>
              </a:rPr>
              <a:t>, the bounds on 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DejaVu Sans"/>
              </a:rPr>
              <a:t>∆</a:t>
            </a:r>
            <a:r>
              <a:rPr lang="en-ZA" sz="1800" b="0" strike="noStrike" spc="-1" dirty="0">
                <a:solidFill>
                  <a:srgbClr val="000000"/>
                </a:solidFill>
                <a:latin typeface="CMMI10"/>
                <a:ea typeface="DejaVu Sans"/>
              </a:rPr>
              <a:t>C</a:t>
            </a:r>
            <a:r>
              <a:rPr lang="en-ZA" sz="1800" b="0" strike="noStrike" spc="-1" baseline="-25000" dirty="0">
                <a:solidFill>
                  <a:srgbClr val="000000"/>
                </a:solidFill>
                <a:latin typeface="CMMI10"/>
                <a:ea typeface="DejaVu Sans"/>
              </a:rPr>
              <a:t>1V</a:t>
            </a:r>
            <a:r>
              <a:rPr lang="en-ZA" sz="1800" b="0" strike="noStrike" spc="-1" dirty="0">
                <a:solidFill>
                  <a:srgbClr val="000000"/>
                </a:solidFill>
                <a:latin typeface="CMMI10"/>
                <a:ea typeface="DejaVu Sans"/>
              </a:rPr>
              <a:t> improve by ~35% in the di-leptonic channel, and ~18% in the semi-leptonic channel</a:t>
            </a: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DejaVu Sans"/>
              </a:rPr>
              <a:t>,</a:t>
            </a:r>
            <a:endParaRPr lang="en-ZA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en-ZA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Noto Sans CJK SC"/>
              </a:rPr>
              <a:t>The bounds on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SFRM1000"/>
                <a:ea typeface="Noto Sans CJK SC"/>
              </a:rPr>
              <a:t>d</a:t>
            </a:r>
            <a:r>
              <a:rPr lang="en-ZA" sz="1800" b="0" strike="noStrike" spc="-1" baseline="-8000" dirty="0" err="1">
                <a:solidFill>
                  <a:srgbClr val="000000"/>
                </a:solidFill>
                <a:latin typeface="SFRM1000"/>
                <a:ea typeface="Noto Sans CJK SC"/>
              </a:rPr>
              <a:t>V</a:t>
            </a: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Noto Sans CJK SC"/>
              </a:rPr>
              <a:t> improve by ~10% for both decay channels when moving from 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50 fb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CMR10"/>
                <a:ea typeface="Noto Sans CJK SC"/>
              </a:rPr>
              <a:t>-1</a:t>
            </a:r>
            <a:r>
              <a:rPr lang="en-ZA" sz="800" b="0" strike="noStrike" spc="-1" dirty="0">
                <a:solidFill>
                  <a:srgbClr val="000000"/>
                </a:solidFill>
                <a:latin typeface="CMR7"/>
                <a:ea typeface="Noto Sans CJK SC"/>
              </a:rPr>
              <a:t> </a:t>
            </a: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Noto Sans CJK SC"/>
              </a:rPr>
              <a:t>to 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1000 fb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CMR10"/>
                <a:ea typeface="Noto Sans CJK SC"/>
              </a:rPr>
              <a:t>-1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, while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CMR10"/>
                <a:ea typeface="Noto Sans CJK SC"/>
              </a:rPr>
              <a:t>d</a:t>
            </a:r>
            <a:r>
              <a:rPr lang="en-ZA" sz="1800" b="0" strike="noStrike" spc="-1" baseline="-8000" dirty="0" err="1">
                <a:solidFill>
                  <a:srgbClr val="000000"/>
                </a:solidFill>
                <a:latin typeface="CMR10"/>
                <a:ea typeface="Noto Sans CJK SC"/>
              </a:rPr>
              <a:t>A</a:t>
            </a:r>
            <a:r>
              <a:rPr lang="en-ZA" sz="1800" b="0" strike="noStrike" spc="-1" baseline="-8000" dirty="0">
                <a:solidFill>
                  <a:srgbClr val="000000"/>
                </a:solidFill>
                <a:latin typeface="CMR10"/>
                <a:ea typeface="Noto Sans CJK SC"/>
              </a:rPr>
              <a:t> 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improves by ~21% and ~18.5% for the di-leptonic and semi-leptonic channels respectively.</a:t>
            </a:r>
            <a:endParaRPr lang="en-ZA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en-ZA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Compared to previous constraints as outlined in arXiv:1308.5634 obtained for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CMR10"/>
                <a:ea typeface="Noto Sans CJK SC"/>
              </a:rPr>
              <a:t>LHeC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 @ 100 fb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CMR10"/>
                <a:ea typeface="Noto Sans CJK SC"/>
              </a:rPr>
              <a:t>-1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, our constraints on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CMR10"/>
                <a:ea typeface="Noto Sans CJK SC"/>
              </a:rPr>
              <a:t>d</a:t>
            </a:r>
            <a:r>
              <a:rPr lang="en-ZA" sz="1800" b="0" strike="noStrike" spc="-1" baseline="-8000" dirty="0" err="1">
                <a:solidFill>
                  <a:srgbClr val="000000"/>
                </a:solidFill>
                <a:latin typeface="CMR10"/>
                <a:ea typeface="Noto Sans CJK SC"/>
              </a:rPr>
              <a:t>V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 are ~84% times wider for the di-leptonic channel at both  50 fb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CMR10"/>
                <a:ea typeface="Noto Sans CJK SC"/>
              </a:rPr>
              <a:t>-1</a:t>
            </a:r>
            <a:r>
              <a:rPr lang="en-ZA" sz="800" b="0" strike="noStrike" spc="-1" dirty="0">
                <a:solidFill>
                  <a:srgbClr val="000000"/>
                </a:solidFill>
                <a:latin typeface="CMR7"/>
                <a:ea typeface="Noto Sans CJK SC"/>
              </a:rPr>
              <a:t>  </a:t>
            </a: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Noto Sans CJK SC"/>
              </a:rPr>
              <a:t>and 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1000 fb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CMR10"/>
                <a:ea typeface="Noto Sans CJK SC"/>
              </a:rPr>
              <a:t>-1</a:t>
            </a: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Noto Sans CJK SC"/>
              </a:rPr>
              <a:t> luminosities.</a:t>
            </a:r>
            <a:endParaRPr lang="en-ZA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en-ZA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Noto Sans CJK SC"/>
              </a:rPr>
              <a:t>In the semi-leptonic channel, our bounds on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SFRM1000"/>
                <a:ea typeface="Noto Sans CJK SC"/>
              </a:rPr>
              <a:t>d</a:t>
            </a:r>
            <a:r>
              <a:rPr lang="en-ZA" sz="1800" b="0" strike="noStrike" spc="-1" baseline="-8000" dirty="0" err="1">
                <a:solidFill>
                  <a:srgbClr val="000000"/>
                </a:solidFill>
                <a:latin typeface="SFRM1000"/>
                <a:ea typeface="Noto Sans CJK SC"/>
              </a:rPr>
              <a:t>V</a:t>
            </a: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Noto Sans CJK SC"/>
              </a:rPr>
              <a:t> are ~70% wider than the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SFRM1000"/>
                <a:ea typeface="Noto Sans CJK SC"/>
              </a:rPr>
              <a:t>LHeC</a:t>
            </a: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Noto Sans CJK SC"/>
              </a:rPr>
              <a:t> results for both luminosities. </a:t>
            </a:r>
            <a:endParaRPr lang="en-ZA" sz="18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787878"/>
                </a:solidFill>
                <a:latin typeface="Apto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Mukesh Kumar, University of the Witwatersrand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787878"/>
                </a:solidFill>
                <a:latin typeface="Apto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C22E9-0047-4925-B52F-BAECACAAE878}" type="slidenum">
              <a:rPr lang="en-ZA" smtClean="0"/>
              <a:pPr/>
              <a:t>14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Box 18"/>
          <p:cNvSpPr/>
          <p:nvPr/>
        </p:nvSpPr>
        <p:spPr>
          <a:xfrm>
            <a:off x="530846" y="371880"/>
            <a:ext cx="44834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1" strike="noStrike" spc="-1" dirty="0">
                <a:solidFill>
                  <a:srgbClr val="000000"/>
                </a:solidFill>
                <a:latin typeface="Aptos"/>
                <a:ea typeface="DejaVu Sans"/>
              </a:rPr>
              <a:t>Conclusions and way forward:</a:t>
            </a:r>
            <a:endParaRPr lang="en-ZA" sz="2000" b="0" strike="noStrike" spc="-1" dirty="0">
              <a:latin typeface="Arial"/>
            </a:endParaRPr>
          </a:p>
        </p:txBody>
      </p:sp>
      <p:sp>
        <p:nvSpPr>
          <p:cNvPr id="221" name="TextBox 19"/>
          <p:cNvSpPr/>
          <p:nvPr/>
        </p:nvSpPr>
        <p:spPr>
          <a:xfrm>
            <a:off x="833400" y="856440"/>
            <a:ext cx="10717560" cy="475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Noto Sans CJK SC"/>
              </a:rPr>
              <a:t>On the hand, our constraints on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SFRM1000"/>
                <a:ea typeface="Noto Sans CJK SC"/>
              </a:rPr>
              <a:t>d</a:t>
            </a:r>
            <a:r>
              <a:rPr lang="en-ZA" sz="1800" b="0" strike="noStrike" spc="-1" baseline="-8000" dirty="0" err="1">
                <a:solidFill>
                  <a:srgbClr val="000000"/>
                </a:solidFill>
                <a:latin typeface="SFRM1000"/>
                <a:ea typeface="Noto Sans CJK SC"/>
              </a:rPr>
              <a:t>A</a:t>
            </a: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Noto Sans CJK SC"/>
              </a:rPr>
              <a:t> are more stringent than the ones reported for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SFRM1000"/>
                <a:ea typeface="Noto Sans CJK SC"/>
              </a:rPr>
              <a:t>LHeC</a:t>
            </a:r>
            <a:r>
              <a:rPr lang="en-ZA" sz="1800" b="0" strike="noStrike" spc="-1" dirty="0">
                <a:solidFill>
                  <a:srgbClr val="000000"/>
                </a:solidFill>
                <a:latin typeface="SFRM1000"/>
                <a:ea typeface="Noto Sans CJK SC"/>
              </a:rPr>
              <a:t> @ 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100 fb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CMR10"/>
                <a:ea typeface="Noto Sans CJK SC"/>
              </a:rPr>
              <a:t>-1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.</a:t>
            </a:r>
            <a:endParaRPr lang="en-ZA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en-ZA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ZA" sz="18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At the integrated luminosity of 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50 fb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CMR10"/>
                <a:ea typeface="Noto Sans CJK SC"/>
              </a:rPr>
              <a:t>-1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, our limits are ~50% and 360% tighter than the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CMR10"/>
                <a:ea typeface="Noto Sans CJK SC"/>
              </a:rPr>
              <a:t>LHeC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 limits for the di-leptonic channel and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CMR10"/>
                <a:ea typeface="Noto Sans CJK SC"/>
              </a:rPr>
              <a:t>semileptonic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 channel respectively. </a:t>
            </a:r>
            <a:endParaRPr lang="en-ZA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en-ZA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At 1000 fb</a:t>
            </a:r>
            <a:r>
              <a:rPr lang="en-ZA" sz="1800" b="0" strike="noStrike" spc="-1" baseline="30000" dirty="0">
                <a:solidFill>
                  <a:srgbClr val="000000"/>
                </a:solidFill>
                <a:latin typeface="CMR10"/>
                <a:ea typeface="Noto Sans CJK SC"/>
              </a:rPr>
              <a:t>-1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, the limits on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CMR10"/>
                <a:ea typeface="Noto Sans CJK SC"/>
              </a:rPr>
              <a:t>d</a:t>
            </a:r>
            <a:r>
              <a:rPr lang="en-ZA" sz="1800" b="0" strike="noStrike" spc="-1" baseline="-8000" dirty="0" err="1">
                <a:solidFill>
                  <a:srgbClr val="000000"/>
                </a:solidFill>
                <a:latin typeface="CMR10"/>
                <a:ea typeface="Noto Sans CJK SC"/>
              </a:rPr>
              <a:t>A</a:t>
            </a:r>
            <a:r>
              <a:rPr lang="en-ZA" sz="1800" b="0" strike="noStrike" spc="-1" baseline="-8000" dirty="0">
                <a:solidFill>
                  <a:srgbClr val="000000"/>
                </a:solidFill>
                <a:latin typeface="CMR10"/>
                <a:ea typeface="Noto Sans CJK SC"/>
              </a:rPr>
              <a:t> 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are ~90% and ~460% tighter than the </a:t>
            </a:r>
            <a:r>
              <a:rPr lang="en-ZA" sz="1800" b="0" strike="noStrike" spc="-1" dirty="0" err="1">
                <a:solidFill>
                  <a:srgbClr val="000000"/>
                </a:solidFill>
                <a:latin typeface="CMR10"/>
                <a:ea typeface="Noto Sans CJK SC"/>
              </a:rPr>
              <a:t>LHeC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 limits @100 fb</a:t>
            </a:r>
            <a:r>
              <a:rPr lang="en-ZA" sz="1800" b="0" strike="noStrike" spc="-1" baseline="33000" dirty="0">
                <a:solidFill>
                  <a:srgbClr val="000000"/>
                </a:solidFill>
                <a:latin typeface="CMR10"/>
                <a:ea typeface="Noto Sans CJK SC"/>
              </a:rPr>
              <a:t>-1</a:t>
            </a: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 luminosity for the di-leptonic and semi-leptonic channels respectively.</a:t>
            </a:r>
            <a:endParaRPr lang="en-ZA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en-ZA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The study is currently in the preliminary stage and further investigation are underway.</a:t>
            </a:r>
            <a:endParaRPr lang="en-ZA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en-ZA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Various other observables such at the spin correlation and asymmetry of the top quarks are currently under consideration in order to improve the constraints on the coupling parameter.</a:t>
            </a:r>
            <a:endParaRPr lang="en-ZA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en-ZA" sz="1800" b="0" strike="noStrike" spc="-1" dirty="0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ZA" sz="1800" b="0" strike="noStrike" spc="-1" dirty="0">
                <a:solidFill>
                  <a:srgbClr val="000000"/>
                </a:solidFill>
                <a:latin typeface="CMR10"/>
                <a:ea typeface="Noto Sans CJK SC"/>
              </a:rPr>
              <a:t>Correlation among the coupling parameters is under investigation (Correlation Matric). </a:t>
            </a:r>
            <a:endParaRPr lang="en-ZA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en-ZA" sz="1800" b="0" strike="noStrike" spc="-1" dirty="0">
              <a:latin typeface="Arial"/>
            </a:endParaRPr>
          </a:p>
        </p:txBody>
      </p:sp>
      <p:sp>
        <p:nvSpPr>
          <p:cNvPr id="223" name="TextBox 20"/>
          <p:cNvSpPr/>
          <p:nvPr/>
        </p:nvSpPr>
        <p:spPr>
          <a:xfrm>
            <a:off x="9409320" y="5514840"/>
            <a:ext cx="24685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156082"/>
                </a:solidFill>
                <a:latin typeface="American Typewriter"/>
                <a:ea typeface="DejaVu Sans"/>
              </a:rPr>
              <a:t>Thank you!</a:t>
            </a:r>
            <a:endParaRPr lang="en-ZA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787878"/>
                </a:solidFill>
                <a:latin typeface="Apto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Mukesh Kumar, University of the Witwatersrand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200" b="0" strike="noStrike" kern="1200" spc="-1">
                <a:solidFill>
                  <a:srgbClr val="787878"/>
                </a:solidFill>
                <a:latin typeface="Apto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C22E9-0047-4925-B52F-BAECACAAE878}" type="slidenum">
              <a:rPr lang="en-ZA" smtClean="0"/>
              <a:pPr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raveling the Mysteries of the Universe: Precise Measurement of the Top  Quark's Mass">
            <a:extLst>
              <a:ext uri="{FF2B5EF4-FFF2-40B4-BE49-F238E27FC236}">
                <a16:creationId xmlns:a16="http://schemas.microsoft.com/office/drawing/2014/main" id="{F35A325D-4294-5A71-ED7D-CBDEB05D2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6" y="2863493"/>
            <a:ext cx="5305151" cy="34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1607B4-39F5-CDC0-67E1-6DF293CA0EBA}"/>
                  </a:ext>
                </a:extLst>
              </p:cNvPr>
              <p:cNvSpPr txBox="1"/>
              <p:nvPr/>
            </p:nvSpPr>
            <p:spPr>
              <a:xfrm>
                <a:off x="586456" y="463228"/>
                <a:ext cx="574489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ZA" b="1" dirty="0"/>
                  <a:t>Top Quark: A Unique Probe</a:t>
                </a:r>
              </a:p>
              <a:p>
                <a:endParaRPr lang="en-ZA" b="1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ZA" dirty="0"/>
                  <a:t>Heaviest Standard Model particle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≈173</m:t>
                    </m:r>
                  </m:oMath>
                </a14:m>
                <a:r>
                  <a:rPr lang="en-ZA" dirty="0"/>
                  <a:t> GeV)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ZA" dirty="0"/>
                  <a:t>Strongly coupled to the Higgs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ZA" dirty="0"/>
                  <a:t>) → sensitive to EWSB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ZA" dirty="0"/>
                  <a:t>Decays before hadronizing → preserves spin info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ZA" dirty="0"/>
                  <a:t>Potential window to new physics: compositeness, top partners, etc.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1607B4-39F5-CDC0-67E1-6DF293CA0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56" y="463228"/>
                <a:ext cx="5744896" cy="2308324"/>
              </a:xfrm>
              <a:prstGeom prst="rect">
                <a:avLst/>
              </a:prstGeom>
              <a:blipFill>
                <a:blip r:embed="rId3"/>
                <a:stretch>
                  <a:fillRect l="-662" t="-1093" r="-1325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7F6581-EE26-C28A-30C8-D354842971A1}"/>
                  </a:ext>
                </a:extLst>
              </p:cNvPr>
              <p:cNvSpPr txBox="1"/>
              <p:nvPr/>
            </p:nvSpPr>
            <p:spPr>
              <a:xfrm>
                <a:off x="6331353" y="463228"/>
                <a:ext cx="5532698" cy="2619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ZA" b="1" dirty="0"/>
                  <a:t>Top-quark Coupling: A Key Vertex</a:t>
                </a:r>
              </a:p>
              <a:p>
                <a:endParaRPr lang="en-ZA" b="1" dirty="0"/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ZA" dirty="0"/>
                  <a:t>Direct probe of top-quark electroweak interactions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ZA" dirty="0"/>
                  <a:t>Sensitive to BSM effects via anomalous couplings (vector, axial, dipole)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ZA" dirty="0"/>
                  <a:t>Affects Higgs production, EW symmetry, and top-quark compositeness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ZA" dirty="0"/>
                  <a:t>Complementary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𝑊𝑡𝑏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dirty="0"/>
                  <a:t>, and EFT global fits..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7F6581-EE26-C28A-30C8-D35484297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53" y="463228"/>
                <a:ext cx="5532698" cy="2619115"/>
              </a:xfrm>
              <a:prstGeom prst="rect">
                <a:avLst/>
              </a:prstGeom>
              <a:blipFill>
                <a:blip r:embed="rId4"/>
                <a:stretch>
                  <a:fillRect l="-686" t="-966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molecule&#10;&#10;Description automatically generated">
            <a:extLst>
              <a:ext uri="{FF2B5EF4-FFF2-40B4-BE49-F238E27FC236}">
                <a16:creationId xmlns:a16="http://schemas.microsoft.com/office/drawing/2014/main" id="{B5C2AEF0-E3AB-B091-E8EA-EBDAA55BC4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14" t="24434" r="10273" b="11799"/>
          <a:stretch/>
        </p:blipFill>
        <p:spPr>
          <a:xfrm>
            <a:off x="6978583" y="3150138"/>
            <a:ext cx="4043165" cy="2385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0673A7-B11E-961D-C7E2-ED46C7CCCA0E}"/>
                  </a:ext>
                </a:extLst>
              </p:cNvPr>
              <p:cNvSpPr txBox="1"/>
              <p:nvPr/>
            </p:nvSpPr>
            <p:spPr>
              <a:xfrm>
                <a:off x="7155632" y="5903089"/>
                <a:ext cx="3963264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0673A7-B11E-961D-C7E2-ED46C7CCC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632" y="5903089"/>
                <a:ext cx="3963264" cy="404983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AEA66-23FA-03E3-37EC-7F3ADE75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34CB80-2657-E370-175D-1D1AC1A8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09AA27-1362-E145-6561-7C69A8B2675A}"/>
                  </a:ext>
                </a:extLst>
              </p:cNvPr>
              <p:cNvSpPr txBox="1"/>
              <p:nvPr/>
            </p:nvSpPr>
            <p:spPr>
              <a:xfrm>
                <a:off x="465881" y="566678"/>
                <a:ext cx="6675147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ZA" b="1" dirty="0"/>
                  <a:t>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ZA" b="1" dirty="0"/>
                  <a:t> Collider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ZA" b="1" dirty="0"/>
                  <a:t>?</a:t>
                </a:r>
              </a:p>
              <a:p>
                <a:endParaRPr lang="en-ZA" b="1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ZA" dirty="0"/>
                  <a:t>Clean initial state (lepton-proton) → reduced QCD background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ZA" dirty="0"/>
                  <a:t>Enhanced sensitivity to neutral current processes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ZA" dirty="0"/>
                  <a:t>Direct access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ZA" dirty="0"/>
                  <a:t> via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dirty="0"/>
                  <a:t>exchange OR photo-production: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endParaRPr lang="en-ZA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ZA" dirty="0"/>
                  <a:t>Less ambiguous interpretation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ZA" dirty="0"/>
                  <a:t>; polarized beams possible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ZA" dirty="0"/>
                  <a:t>Ideal for disentangling EFT operators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dirty="0"/>
                  <a:t>vertex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09AA27-1362-E145-6561-7C69A8B26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1" y="566678"/>
                <a:ext cx="6675147" cy="2585323"/>
              </a:xfrm>
              <a:prstGeom prst="rect">
                <a:avLst/>
              </a:prstGeom>
              <a:blipFill>
                <a:blip r:embed="rId2"/>
                <a:stretch>
                  <a:fillRect l="-569" t="-976" b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LHeC">
            <a:extLst>
              <a:ext uri="{FF2B5EF4-FFF2-40B4-BE49-F238E27FC236}">
                <a16:creationId xmlns:a16="http://schemas.microsoft.com/office/drawing/2014/main" id="{231345CB-077F-DB7E-8BA2-71BDCCA2D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3" b="6077"/>
          <a:stretch/>
        </p:blipFill>
        <p:spPr bwMode="auto">
          <a:xfrm>
            <a:off x="781694" y="3367095"/>
            <a:ext cx="5105105" cy="31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49F0-7492-7B51-B6BD-5F515B29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CB88-A53A-9EB8-A091-1E5DDA5B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88EEDE-C91D-DC78-40F5-D450E18E4336}"/>
                  </a:ext>
                </a:extLst>
              </p:cNvPr>
              <p:cNvSpPr txBox="1"/>
              <p:nvPr/>
            </p:nvSpPr>
            <p:spPr>
              <a:xfrm>
                <a:off x="7239000" y="1077686"/>
                <a:ext cx="3642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interaction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vertex is: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88EEDE-C91D-DC78-40F5-D450E18E4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077686"/>
                <a:ext cx="3642216" cy="369332"/>
              </a:xfrm>
              <a:prstGeom prst="rect">
                <a:avLst/>
              </a:prstGeom>
              <a:blipFill>
                <a:blip r:embed="rId4"/>
                <a:stretch>
                  <a:fillRect l="-1742" t="-6667" r="-6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0DC4EB2-DC29-7019-0AE2-F5A629D94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411" y="1645555"/>
            <a:ext cx="2861565" cy="4552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149E69-07E4-49B1-F280-CBC227F4E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471" y="2257779"/>
            <a:ext cx="2767422" cy="654118"/>
          </a:xfrm>
          <a:prstGeom prst="rect">
            <a:avLst/>
          </a:prstGeom>
        </p:spPr>
      </p:pic>
      <p:sp>
        <p:nvSpPr>
          <p:cNvPr id="18" name="Left Bracket 17">
            <a:extLst>
              <a:ext uri="{FF2B5EF4-FFF2-40B4-BE49-F238E27FC236}">
                <a16:creationId xmlns:a16="http://schemas.microsoft.com/office/drawing/2014/main" id="{DF7DA53C-52C9-D986-E89A-3F6C5F8B9368}"/>
              </a:ext>
            </a:extLst>
          </p:cNvPr>
          <p:cNvSpPr/>
          <p:nvPr/>
        </p:nvSpPr>
        <p:spPr>
          <a:xfrm>
            <a:off x="8020471" y="1645555"/>
            <a:ext cx="45719" cy="455249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74C03D9D-0761-278B-D55A-D19315ECF7D3}"/>
              </a:ext>
            </a:extLst>
          </p:cNvPr>
          <p:cNvSpPr/>
          <p:nvPr/>
        </p:nvSpPr>
        <p:spPr>
          <a:xfrm>
            <a:off x="10173976" y="1645555"/>
            <a:ext cx="45719" cy="455249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39CD8C4E-C42B-53EC-B3CA-F0546EC20F2E}"/>
              </a:ext>
            </a:extLst>
          </p:cNvPr>
          <p:cNvSpPr/>
          <p:nvPr/>
        </p:nvSpPr>
        <p:spPr>
          <a:xfrm>
            <a:off x="7966044" y="2385785"/>
            <a:ext cx="45719" cy="455249"/>
          </a:xfrm>
          <a:prstGeom prst="leftBracke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FC0EEDFD-D170-CFD4-2508-18EF579BAF13}"/>
              </a:ext>
            </a:extLst>
          </p:cNvPr>
          <p:cNvSpPr/>
          <p:nvPr/>
        </p:nvSpPr>
        <p:spPr>
          <a:xfrm>
            <a:off x="10816235" y="2396671"/>
            <a:ext cx="45719" cy="455249"/>
          </a:xfrm>
          <a:prstGeom prst="rightBracke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EFD4C9-6314-4FA0-7A6A-B19DFA34CA6D}"/>
              </a:ext>
            </a:extLst>
          </p:cNvPr>
          <p:cNvSpPr txBox="1"/>
          <p:nvPr/>
        </p:nvSpPr>
        <p:spPr>
          <a:xfrm>
            <a:off x="7545974" y="2405745"/>
            <a:ext cx="32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pic>
        <p:nvPicPr>
          <p:cNvPr id="24" name="Picture 23" descr="A diagram of a graph&#10;&#10;Description automatically generated">
            <a:extLst>
              <a:ext uri="{FF2B5EF4-FFF2-40B4-BE49-F238E27FC236}">
                <a16:creationId xmlns:a16="http://schemas.microsoft.com/office/drawing/2014/main" id="{DC1B2DEF-4B9A-9624-15F8-0577B30FA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9406" y="3487752"/>
            <a:ext cx="2120900" cy="2352719"/>
          </a:xfrm>
          <a:prstGeom prst="rect">
            <a:avLst/>
          </a:prstGeom>
        </p:spPr>
      </p:pic>
      <p:pic>
        <p:nvPicPr>
          <p:cNvPr id="26" name="Picture 25" descr="A diagram of a molecule&#10;&#10;Description automatically generated">
            <a:extLst>
              <a:ext uri="{FF2B5EF4-FFF2-40B4-BE49-F238E27FC236}">
                <a16:creationId xmlns:a16="http://schemas.microsoft.com/office/drawing/2014/main" id="{8AF04DB6-0481-A1E5-0FE3-360D21E54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931" y="3379918"/>
            <a:ext cx="2435212" cy="2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3F95B-EFDF-A4DC-19DC-B34ABF06A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hexagon and a hexagon&#10;&#10;Description automatically generated">
            <a:extLst>
              <a:ext uri="{FF2B5EF4-FFF2-40B4-BE49-F238E27FC236}">
                <a16:creationId xmlns:a16="http://schemas.microsoft.com/office/drawing/2014/main" id="{9C7A2E57-0B4A-2050-3769-60E54AC43C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441" r="4500"/>
          <a:stretch/>
        </p:blipFill>
        <p:spPr>
          <a:xfrm>
            <a:off x="9321384" y="223183"/>
            <a:ext cx="2005245" cy="2426558"/>
          </a:xfrm>
          <a:prstGeom prst="rect">
            <a:avLst/>
          </a:prstGeom>
        </p:spPr>
      </p:pic>
      <p:pic>
        <p:nvPicPr>
          <p:cNvPr id="6" name="Picture 5" descr="A diagram of a molecule&#10;&#10;Description automatically generated">
            <a:extLst>
              <a:ext uri="{FF2B5EF4-FFF2-40B4-BE49-F238E27FC236}">
                <a16:creationId xmlns:a16="http://schemas.microsoft.com/office/drawing/2014/main" id="{8970A2C7-9BE9-C4F5-895F-880625D72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38" y="1415213"/>
            <a:ext cx="3183842" cy="2979951"/>
          </a:xfrm>
          <a:prstGeom prst="rect">
            <a:avLst/>
          </a:prstGeom>
        </p:spPr>
      </p:pic>
      <p:pic>
        <p:nvPicPr>
          <p:cNvPr id="8" name="Picture 7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99584087-DE80-957C-8028-4AE997896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62" y="4431287"/>
            <a:ext cx="4749800" cy="1930400"/>
          </a:xfrm>
          <a:prstGeom prst="rect">
            <a:avLst/>
          </a:prstGeom>
        </p:spPr>
      </p:pic>
      <p:pic>
        <p:nvPicPr>
          <p:cNvPr id="10" name="Picture 9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735D37E9-B7FD-6FE0-5E87-B07AD8837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912" y="4512589"/>
            <a:ext cx="4445000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95FF7D-F4EC-ACE2-6EF9-4F52DDDC2A1A}"/>
                  </a:ext>
                </a:extLst>
              </p:cNvPr>
              <p:cNvSpPr txBox="1"/>
              <p:nvPr/>
            </p:nvSpPr>
            <p:spPr>
              <a:xfrm>
                <a:off x="532436" y="938083"/>
                <a:ext cx="2891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couplings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95FF7D-F4EC-ACE2-6EF9-4F52DDDC2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6" y="938083"/>
                <a:ext cx="2891112" cy="369332"/>
              </a:xfrm>
              <a:prstGeom prst="rect">
                <a:avLst/>
              </a:prstGeom>
              <a:blipFill>
                <a:blip r:embed="rId6"/>
                <a:stretch>
                  <a:fillRect l="-131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31FF626-913E-227C-B145-35DB25EC2C83}"/>
              </a:ext>
            </a:extLst>
          </p:cNvPr>
          <p:cNvSpPr txBox="1"/>
          <p:nvPr/>
        </p:nvSpPr>
        <p:spPr>
          <a:xfrm rot="16200000">
            <a:off x="7538140" y="2039104"/>
            <a:ext cx="18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Photoproduction</a:t>
            </a:r>
          </a:p>
        </p:txBody>
      </p:sp>
      <p:pic>
        <p:nvPicPr>
          <p:cNvPr id="10242" name="Picture 2" descr="Compton effect | Definition, Formula, &amp; Facts | Britannica">
            <a:extLst>
              <a:ext uri="{FF2B5EF4-FFF2-40B4-BE49-F238E27FC236}">
                <a16:creationId xmlns:a16="http://schemas.microsoft.com/office/drawing/2014/main" id="{BE495FB8-9808-B0B0-A51E-B34993EC9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8"/>
          <a:stretch/>
        </p:blipFill>
        <p:spPr bwMode="auto">
          <a:xfrm>
            <a:off x="4291844" y="754733"/>
            <a:ext cx="3696846" cy="334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diagram of a hexagon and a hexagon&#10;&#10;Description automatically generated">
            <a:extLst>
              <a:ext uri="{FF2B5EF4-FFF2-40B4-BE49-F238E27FC236}">
                <a16:creationId xmlns:a16="http://schemas.microsoft.com/office/drawing/2014/main" id="{8BA130E3-2521-D0EE-D1EB-7633E8C5E2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8" r="52451"/>
          <a:stretch/>
        </p:blipFill>
        <p:spPr>
          <a:xfrm>
            <a:off x="9318056" y="2649741"/>
            <a:ext cx="2068784" cy="242655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7CC68-4AEA-3E17-5EB9-EF4E3638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7585B-6279-3065-2A9E-FFDB8AD2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675D-FF9F-8EA0-309A-B4D56E15A37F}"/>
              </a:ext>
            </a:extLst>
          </p:cNvPr>
          <p:cNvSpPr txBox="1"/>
          <p:nvPr/>
        </p:nvSpPr>
        <p:spPr>
          <a:xfrm>
            <a:off x="656997" y="462596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Cross section(s) studies:</a:t>
            </a:r>
          </a:p>
        </p:txBody>
      </p:sp>
    </p:spTree>
    <p:extLst>
      <p:ext uri="{BB962C8B-B14F-4D97-AF65-F5344CB8AC3E}">
        <p14:creationId xmlns:p14="http://schemas.microsoft.com/office/powerpoint/2010/main" val="3338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A126C5-5744-0E80-3301-C6DF7ABF1CF7}"/>
                  </a:ext>
                </a:extLst>
              </p:cNvPr>
              <p:cNvSpPr txBox="1"/>
              <p:nvPr/>
            </p:nvSpPr>
            <p:spPr>
              <a:xfrm>
                <a:off x="656997" y="462596"/>
                <a:ext cx="93084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Cross section(s) studies in </a:t>
                </a:r>
                <a:r>
                  <a:rPr lang="en-ZA" sz="2000" dirty="0"/>
                  <a:t>photo-production: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000" b="1" dirty="0"/>
                  <a:t> [semi-leptonic top-decay]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A126C5-5744-0E80-3301-C6DF7ABF1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97" y="462596"/>
                <a:ext cx="9308446" cy="400110"/>
              </a:xfrm>
              <a:prstGeom prst="rect">
                <a:avLst/>
              </a:prstGeom>
              <a:blipFill>
                <a:blip r:embed="rId2"/>
                <a:stretch>
                  <a:fillRect l="-681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5617D-345E-B268-9F3A-0ABC8E88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B90AC-08E3-9698-A3DC-EDB2C4DA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27152A-9438-BCAA-5F6A-AD9E43D3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97" y="1893221"/>
            <a:ext cx="5511442" cy="41365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99BC08-0960-A0BD-90CE-5B01240C1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650" y="1893222"/>
            <a:ext cx="5511442" cy="4136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B68409-9A20-C123-7FF6-9AC8BEEA34FF}"/>
                  </a:ext>
                </a:extLst>
              </p:cNvPr>
              <p:cNvSpPr txBox="1"/>
              <p:nvPr/>
            </p:nvSpPr>
            <p:spPr>
              <a:xfrm>
                <a:off x="2508114" y="1078006"/>
                <a:ext cx="2443746" cy="372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B68409-9A20-C123-7FF6-9AC8BEEA3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14" y="1078006"/>
                <a:ext cx="2443746" cy="372731"/>
              </a:xfrm>
              <a:prstGeom prst="rect">
                <a:avLst/>
              </a:prstGeom>
              <a:blipFill>
                <a:blip r:embed="rId5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13169F-F085-679E-B26E-30C5FD70C988}"/>
                  </a:ext>
                </a:extLst>
              </p:cNvPr>
              <p:cNvSpPr txBox="1"/>
              <p:nvPr/>
            </p:nvSpPr>
            <p:spPr>
              <a:xfrm>
                <a:off x="5868307" y="1062810"/>
                <a:ext cx="2489143" cy="403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13169F-F085-679E-B26E-30C5FD70C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07" y="1062810"/>
                <a:ext cx="2489143" cy="403124"/>
              </a:xfrm>
              <a:prstGeom prst="rect">
                <a:avLst/>
              </a:prstGeom>
              <a:blipFill>
                <a:blip r:embed="rId6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3D2487-2A17-B5C1-5BE8-8C632EAC9E83}"/>
                  </a:ext>
                </a:extLst>
              </p:cNvPr>
              <p:cNvSpPr txBox="1"/>
              <p:nvPr/>
            </p:nvSpPr>
            <p:spPr>
              <a:xfrm>
                <a:off x="9273897" y="1044031"/>
                <a:ext cx="1416605" cy="372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3D2487-2A17-B5C1-5BE8-8C632EAC9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897" y="1044031"/>
                <a:ext cx="1416605" cy="372731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68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1AC62-0617-AC4E-3B26-2B3501146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939EDA-9682-AA6D-2CC0-3843C2F26676}"/>
                  </a:ext>
                </a:extLst>
              </p:cNvPr>
              <p:cNvSpPr txBox="1"/>
              <p:nvPr/>
            </p:nvSpPr>
            <p:spPr>
              <a:xfrm>
                <a:off x="656997" y="462596"/>
                <a:ext cx="100794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Cross section(s) studies: </a:t>
                </a:r>
                <a:r>
                  <a:rPr lang="en-ZA" sz="2000" dirty="0"/>
                  <a:t>photo-production: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000" b="1" dirty="0"/>
                  <a:t> [hadronic &amp; di-leptonic top-decay]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939EDA-9682-AA6D-2CC0-3843C2F26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97" y="462596"/>
                <a:ext cx="10079491" cy="400110"/>
              </a:xfrm>
              <a:prstGeom prst="rect">
                <a:avLst/>
              </a:prstGeom>
              <a:blipFill>
                <a:blip r:embed="rId2"/>
                <a:stretch>
                  <a:fillRect l="-629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F9F7C-DEA7-FB57-88AD-948A0A14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02D28-306B-99CF-7BF7-645851F2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C8E6A-71D0-20CA-780D-62F39F26A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07" y="1699986"/>
            <a:ext cx="5854700" cy="439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A0E55F-C165-FDF6-66B1-03FEF544C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50" y="1699986"/>
            <a:ext cx="5854700" cy="439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0EE521-B1FE-2CDA-5108-6D4076EEF96C}"/>
                  </a:ext>
                </a:extLst>
              </p:cNvPr>
              <p:cNvSpPr txBox="1"/>
              <p:nvPr/>
            </p:nvSpPr>
            <p:spPr>
              <a:xfrm>
                <a:off x="2508114" y="1078006"/>
                <a:ext cx="2443746" cy="372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0EE521-B1FE-2CDA-5108-6D4076EE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14" y="1078006"/>
                <a:ext cx="2443746" cy="372731"/>
              </a:xfrm>
              <a:prstGeom prst="rect">
                <a:avLst/>
              </a:prstGeom>
              <a:blipFill>
                <a:blip r:embed="rId5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DD71B6-5AF1-8001-36C3-F219B1C6C596}"/>
                  </a:ext>
                </a:extLst>
              </p:cNvPr>
              <p:cNvSpPr txBox="1"/>
              <p:nvPr/>
            </p:nvSpPr>
            <p:spPr>
              <a:xfrm>
                <a:off x="5868307" y="1062810"/>
                <a:ext cx="2489143" cy="403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DD71B6-5AF1-8001-36C3-F219B1C6C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07" y="1062810"/>
                <a:ext cx="2489143" cy="403124"/>
              </a:xfrm>
              <a:prstGeom prst="rect">
                <a:avLst/>
              </a:prstGeom>
              <a:blipFill>
                <a:blip r:embed="rId6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C3B78F-928F-EE86-3795-CB62DE959E16}"/>
                  </a:ext>
                </a:extLst>
              </p:cNvPr>
              <p:cNvSpPr txBox="1"/>
              <p:nvPr/>
            </p:nvSpPr>
            <p:spPr>
              <a:xfrm>
                <a:off x="9273897" y="1044031"/>
                <a:ext cx="1416605" cy="372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C3B78F-928F-EE86-3795-CB62DE959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897" y="1044031"/>
                <a:ext cx="1416605" cy="372731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BC6DC-3499-1D12-CC58-60C429068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978764-234F-F1B9-EF4E-CDF65397B0D2}"/>
              </a:ext>
            </a:extLst>
          </p:cNvPr>
          <p:cNvSpPr txBox="1"/>
          <p:nvPr/>
        </p:nvSpPr>
        <p:spPr>
          <a:xfrm>
            <a:off x="656997" y="462596"/>
            <a:ext cx="2621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Significance studies: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F9BA52-A55D-DC4E-C67C-6C5593F831F4}"/>
                  </a:ext>
                </a:extLst>
              </p:cNvPr>
              <p:cNvSpPr txBox="1"/>
              <p:nvPr/>
            </p:nvSpPr>
            <p:spPr>
              <a:xfrm>
                <a:off x="3715848" y="4938457"/>
                <a:ext cx="4051815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SD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F9BA52-A55D-DC4E-C67C-6C5593F83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848" y="4938457"/>
                <a:ext cx="4051815" cy="427746"/>
              </a:xfrm>
              <a:prstGeom prst="rect">
                <a:avLst/>
              </a:prstGeom>
              <a:blipFill>
                <a:blip r:embed="rId2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FE796-B4B9-B147-F2CC-B76AE7F5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F82A8-B1F1-058C-050D-CC6A2AD9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87B7E-771A-8D2B-E9AA-CB3E7F4BB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8" y="1600199"/>
            <a:ext cx="11169003" cy="2775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D1925-BC0D-CA95-9FF5-ED69EDCF5937}"/>
                  </a:ext>
                </a:extLst>
              </p:cNvPr>
              <p:cNvSpPr txBox="1"/>
              <p:nvPr/>
            </p:nvSpPr>
            <p:spPr>
              <a:xfrm>
                <a:off x="3015343" y="1023257"/>
                <a:ext cx="6929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1800" dirty="0"/>
                  <a:t>photo-production: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800" b="1" dirty="0"/>
                  <a:t> [di-leptonic &amp; semi-leptonic top-decay]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D1925-BC0D-CA95-9FF5-ED69EDCF5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43" y="1023257"/>
                <a:ext cx="6929782" cy="369332"/>
              </a:xfrm>
              <a:prstGeom prst="rect">
                <a:avLst/>
              </a:prstGeom>
              <a:blipFill>
                <a:blip r:embed="rId4"/>
                <a:stretch>
                  <a:fillRect l="-733" t="-6667" r="-5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diagram of a graph&#10;&#10;Description automatically generated">
            <a:extLst>
              <a:ext uri="{FF2B5EF4-FFF2-40B4-BE49-F238E27FC236}">
                <a16:creationId xmlns:a16="http://schemas.microsoft.com/office/drawing/2014/main" id="{14BFE531-8C08-472C-E0F7-6A7A6B4F2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97" y="4495801"/>
            <a:ext cx="1854714" cy="20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6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E8057-7E66-CBC6-50C0-993EA0A80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DF7E76-560B-1D3F-425B-340B7A5F7F2C}"/>
                  </a:ext>
                </a:extLst>
              </p:cNvPr>
              <p:cNvSpPr txBox="1"/>
              <p:nvPr/>
            </p:nvSpPr>
            <p:spPr>
              <a:xfrm>
                <a:off x="637708" y="353739"/>
                <a:ext cx="59145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Sensitive Observable(s): </a:t>
                </a:r>
              </a:p>
              <a:p>
                <a:r>
                  <a:rPr lang="en-ZA" sz="2000" dirty="0"/>
                  <a:t>photo-production: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000" b="1" dirty="0"/>
                  <a:t> [di-leptonic top-decay]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DF7E76-560B-1D3F-425B-340B7A5F7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8" y="353739"/>
                <a:ext cx="5914583" cy="707886"/>
              </a:xfrm>
              <a:prstGeom prst="rect">
                <a:avLst/>
              </a:prstGeom>
              <a:blipFill>
                <a:blip r:embed="rId2"/>
                <a:stretch>
                  <a:fillRect l="-1073" t="-350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E8FC3-65ED-AB94-ED46-A80B6DC8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C0F65-0091-5968-832F-2D0F7597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781816-757F-13FC-333C-F781E440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92" y="1471387"/>
            <a:ext cx="5854700" cy="4394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E59075-E997-16EA-732A-9128E78C4A1F}"/>
              </a:ext>
            </a:extLst>
          </p:cNvPr>
          <p:cNvSpPr txBox="1"/>
          <p:nvPr/>
        </p:nvSpPr>
        <p:spPr>
          <a:xfrm>
            <a:off x="7052973" y="443834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Analysis and Results: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A7F6BC-A62E-D0E5-489D-E26ABBFE4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973" y="1115560"/>
            <a:ext cx="4308918" cy="1607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B391C1-FD36-F2E1-2FFA-588281FFE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198" y="2785642"/>
            <a:ext cx="3871882" cy="9164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6C63B3-D0C8-4012-0690-CFDA0FAE7D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822" y="5191105"/>
            <a:ext cx="4556323" cy="7206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A38F55-C452-2045-DED9-298C7C6F06E1}"/>
              </a:ext>
            </a:extLst>
          </p:cNvPr>
          <p:cNvSpPr txBox="1"/>
          <p:nvPr/>
        </p:nvSpPr>
        <p:spPr>
          <a:xfrm>
            <a:off x="7052973" y="4124653"/>
            <a:ext cx="4803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>
                <a:effectLst/>
                <a:latin typeface="SFRM1000"/>
              </a:rPr>
              <a:t>The dependence of the inclusive and differential cross sections on the BSM couplings can be modelled as a quadratic function: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92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2233F-09BD-AA3E-8E4D-144B9F1FC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62503BB-F5F7-0FF3-87C0-9B9B9EE3B2C8}"/>
              </a:ext>
            </a:extLst>
          </p:cNvPr>
          <p:cNvSpPr txBox="1"/>
          <p:nvPr/>
        </p:nvSpPr>
        <p:spPr>
          <a:xfrm>
            <a:off x="532436" y="302319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Analysis and Results: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3AD81-E95A-EEFF-F057-DD60081D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43514-A244-037F-C46C-008BD17F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467ECF90-D6D5-577A-546D-972F5895F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62" y="2893740"/>
            <a:ext cx="4634969" cy="3476227"/>
          </a:xfrm>
          <a:prstGeom prst="rect">
            <a:avLst/>
          </a:prstGeom>
        </p:spPr>
      </p:pic>
      <p:pic>
        <p:nvPicPr>
          <p:cNvPr id="14" name="Picture 13" descr="A graph of a function&#10;&#10;Description automatically generated">
            <a:extLst>
              <a:ext uri="{FF2B5EF4-FFF2-40B4-BE49-F238E27FC236}">
                <a16:creationId xmlns:a16="http://schemas.microsoft.com/office/drawing/2014/main" id="{28B68508-9527-B6D4-0F61-9E427B114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66" y="3188546"/>
            <a:ext cx="4160242" cy="3120182"/>
          </a:xfrm>
          <a:prstGeom prst="rect">
            <a:avLst/>
          </a:prstGeom>
        </p:spPr>
      </p:pic>
      <p:pic>
        <p:nvPicPr>
          <p:cNvPr id="19" name="Picture 18" descr="A graph of a function&#10;&#10;Description automatically generated">
            <a:extLst>
              <a:ext uri="{FF2B5EF4-FFF2-40B4-BE49-F238E27FC236}">
                <a16:creationId xmlns:a16="http://schemas.microsoft.com/office/drawing/2014/main" id="{D5484BD5-BCF8-7E32-A755-CB2E089B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436" y="166009"/>
            <a:ext cx="4114800" cy="3086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65B282-FD4B-D6A1-6393-2AC8B6D55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498" y="948869"/>
            <a:ext cx="2861565" cy="4552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4D2CB4-74AA-9DE0-4543-47BA6C5B2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558" y="1561093"/>
            <a:ext cx="2767422" cy="654118"/>
          </a:xfrm>
          <a:prstGeom prst="rect">
            <a:avLst/>
          </a:prstGeom>
        </p:spPr>
      </p:pic>
      <p:sp>
        <p:nvSpPr>
          <p:cNvPr id="22" name="Left Bracket 21">
            <a:extLst>
              <a:ext uri="{FF2B5EF4-FFF2-40B4-BE49-F238E27FC236}">
                <a16:creationId xmlns:a16="http://schemas.microsoft.com/office/drawing/2014/main" id="{CED39497-9AFB-1F51-2F3C-A843CF722D4B}"/>
              </a:ext>
            </a:extLst>
          </p:cNvPr>
          <p:cNvSpPr/>
          <p:nvPr/>
        </p:nvSpPr>
        <p:spPr>
          <a:xfrm>
            <a:off x="2011558" y="948869"/>
            <a:ext cx="45719" cy="455249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FE56FA29-B6D9-1F52-B1FD-2515CD0494B0}"/>
              </a:ext>
            </a:extLst>
          </p:cNvPr>
          <p:cNvSpPr/>
          <p:nvPr/>
        </p:nvSpPr>
        <p:spPr>
          <a:xfrm>
            <a:off x="4165063" y="948869"/>
            <a:ext cx="45719" cy="455249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ADA2FC92-5189-2596-15E2-1D3289AB29A4}"/>
              </a:ext>
            </a:extLst>
          </p:cNvPr>
          <p:cNvSpPr/>
          <p:nvPr/>
        </p:nvSpPr>
        <p:spPr>
          <a:xfrm>
            <a:off x="1957131" y="1689099"/>
            <a:ext cx="45719" cy="455249"/>
          </a:xfrm>
          <a:prstGeom prst="leftBracke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1393555B-A1A1-28DF-E60D-4D1ACCBE9353}"/>
              </a:ext>
            </a:extLst>
          </p:cNvPr>
          <p:cNvSpPr/>
          <p:nvPr/>
        </p:nvSpPr>
        <p:spPr>
          <a:xfrm>
            <a:off x="4807322" y="1699985"/>
            <a:ext cx="45719" cy="455249"/>
          </a:xfrm>
          <a:prstGeom prst="rightBracke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57979B-CD6A-EB02-F618-7A12039039AD}"/>
              </a:ext>
            </a:extLst>
          </p:cNvPr>
          <p:cNvSpPr txBox="1"/>
          <p:nvPr/>
        </p:nvSpPr>
        <p:spPr>
          <a:xfrm>
            <a:off x="1537061" y="1709059"/>
            <a:ext cx="32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D701CD-045D-B50F-BF3E-839DE9398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829538" y="2448554"/>
            <a:ext cx="4308918" cy="1607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4FE2F2-7F7E-29C1-D780-4A01AE179E7A}"/>
                  </a:ext>
                </a:extLst>
              </p:cNvPr>
              <p:cNvSpPr txBox="1"/>
              <p:nvPr/>
            </p:nvSpPr>
            <p:spPr>
              <a:xfrm rot="16200000">
                <a:off x="-2595536" y="308008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ZA" sz="1800" dirty="0"/>
                  <a:t>photo-production: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800" b="1" dirty="0"/>
                  <a:t> [di-leptonic top-decay]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4FE2F2-7F7E-29C1-D780-4A01AE179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595536" y="3080080"/>
                <a:ext cx="6096000" cy="369332"/>
              </a:xfrm>
              <a:prstGeom prst="rect">
                <a:avLst/>
              </a:prstGeom>
              <a:blipFill>
                <a:blip r:embed="rId8"/>
                <a:stretch>
                  <a:fillRect l="-10000" r="-26667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967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886</Words>
  <Application>Microsoft Macintosh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American Typewriter</vt:lpstr>
      <vt:lpstr>Aptos</vt:lpstr>
      <vt:lpstr>Aptos Display</vt:lpstr>
      <vt:lpstr>Arial</vt:lpstr>
      <vt:lpstr>Avenir Next Condensed</vt:lpstr>
      <vt:lpstr>Cambria Math</vt:lpstr>
      <vt:lpstr>CMMI10</vt:lpstr>
      <vt:lpstr>CMR10</vt:lpstr>
      <vt:lpstr>CMR7</vt:lpstr>
      <vt:lpstr>Courier New</vt:lpstr>
      <vt:lpstr>SFRM1000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Mukesh Kumar</dc:creator>
  <cp:lastModifiedBy>Mukesh Kumar</cp:lastModifiedBy>
  <cp:revision>47</cp:revision>
  <cp:lastPrinted>2025-07-08T07:00:39Z</cp:lastPrinted>
  <dcterms:created xsi:type="dcterms:W3CDTF">2025-07-07T09:54:19Z</dcterms:created>
  <dcterms:modified xsi:type="dcterms:W3CDTF">2026-07-07T06:34:00Z</dcterms:modified>
</cp:coreProperties>
</file>