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3" r:id="rId1"/>
  </p:sldMasterIdLst>
  <p:notesMasterIdLst>
    <p:notesMasterId r:id="rId16"/>
  </p:notesMasterIdLst>
  <p:sldIdLst>
    <p:sldId id="256" r:id="rId2"/>
    <p:sldId id="265" r:id="rId3"/>
    <p:sldId id="274" r:id="rId4"/>
    <p:sldId id="260" r:id="rId5"/>
    <p:sldId id="262" r:id="rId6"/>
    <p:sldId id="257" r:id="rId7"/>
    <p:sldId id="267" r:id="rId8"/>
    <p:sldId id="266" r:id="rId9"/>
    <p:sldId id="268" r:id="rId10"/>
    <p:sldId id="269" r:id="rId11"/>
    <p:sldId id="270" r:id="rId12"/>
    <p:sldId id="272" r:id="rId13"/>
    <p:sldId id="273"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E86EE-1201-7849-B87F-6E3C67334D23}" type="datetimeFigureOut">
              <a:rPr lang="en-US" smtClean="0"/>
              <a:t>7/6/26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94F79-CE63-034B-98A0-2A3EAA00B4A7}" type="slidenum">
              <a:rPr lang="en-US" smtClean="0"/>
              <a:t>‹#›</a:t>
            </a:fld>
            <a:endParaRPr lang="en-US"/>
          </a:p>
        </p:txBody>
      </p:sp>
    </p:spTree>
    <p:extLst>
      <p:ext uri="{BB962C8B-B14F-4D97-AF65-F5344CB8AC3E}">
        <p14:creationId xmlns:p14="http://schemas.microsoft.com/office/powerpoint/2010/main" val="392252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1D6ADAE6-7D4E-2041-A12E-BB50F7F0C6C1}" type="datetime1">
              <a:rPr lang="en-ZA" smtClean="0"/>
              <a:t>2026/07/06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a:t>M Kumar SAIP2026</a:t>
            </a:r>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7212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8488A85-F17C-4842-9D11-E667BAA5E6FD}" type="datetime1">
              <a:rPr lang="en-ZA" smtClean="0"/>
              <a:t>2026/07/06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a:t>M Kumar SAIP2026</a:t>
            </a:r>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7727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453B8392-58EB-144A-BFDC-F424905C4CF5}" type="datetime1">
              <a:rPr lang="en-ZA" smtClean="0"/>
              <a:t>2026/07/06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a:t>M Kumar SAIP2026</a:t>
            </a:r>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5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A0E081C-9B73-074A-B1E1-830A8839FFD1}" type="datetime1">
              <a:rPr lang="en-ZA" smtClean="0"/>
              <a:t>2026/07/06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a:t>M Kumar SAIP2026</a:t>
            </a:r>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2988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7CC4B5F7-C9AD-5147-8F63-AF8AC9A23A1B}" type="datetime1">
              <a:rPr lang="en-ZA" smtClean="0"/>
              <a:t>2026/07/06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a:t>M Kumar SAIP2026</a:t>
            </a:r>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897E4B0A-FD81-7D4D-BAAE-48FF1D275BC0}" type="datetime1">
              <a:rPr lang="en-ZA" smtClean="0"/>
              <a:t>2026/07/06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a:t>M Kumar SAIP2026</a:t>
            </a:r>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0556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F80EB3D-F820-B540-8C2D-74CAD4E84DD2}" type="datetime1">
              <a:rPr lang="en-ZA" smtClean="0"/>
              <a:t>2026/07/06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a:t>M Kumar SAIP2026</a:t>
            </a:r>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0678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D8806AB9-A834-874C-BE70-CCBED559F539}" type="datetime1">
              <a:rPr lang="en-ZA" smtClean="0"/>
              <a:t>2026/07/06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a:t>M Kumar SAIP2026</a:t>
            </a:r>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5690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414018C8-D6A0-7341-A004-0ED1372A969A}" type="datetime1">
              <a:rPr lang="en-ZA" smtClean="0"/>
              <a:t>2026/07/06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7382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BEDB685B-2C47-FA49-9D25-445B9FA0BFFC}" type="datetime1">
              <a:rPr lang="en-ZA" smtClean="0"/>
              <a:t>2026/07/06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a:t>M Kumar SAIP2026</a:t>
            </a:r>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0995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6E9C924E-D335-FF48-94C9-67627C449DA4}" type="datetime1">
              <a:rPr lang="en-ZA" smtClean="0"/>
              <a:t>2026/07/06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a:t>M Kumar SAIP2026</a:t>
            </a:r>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8192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C52156D-CE3F-9E4A-978E-009EFCBB3FA9}" type="datetime1">
              <a:rPr lang="en-ZA" smtClean="0"/>
              <a:t>2026/07/06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a:t>M Kumar SAIP2026</a:t>
            </a:r>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105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8" Type="http://schemas.openxmlformats.org/officeDocument/2006/relationships/hyperlink" Target="https://arxiv.org/abs/1711.07874" TargetMode="External"/><Relationship Id="rId13" Type="http://schemas.openxmlformats.org/officeDocument/2006/relationships/hyperlink" Target="https://arxiv.org/abs/2102.10596" TargetMode="External"/><Relationship Id="rId18" Type="http://schemas.openxmlformats.org/officeDocument/2006/relationships/hyperlink" Target="https://arxiv.org/abs/2503.16245" TargetMode="External"/><Relationship Id="rId3" Type="http://schemas.openxmlformats.org/officeDocument/2006/relationships/hyperlink" Target="https://arxiv.org/abs/1606.01674" TargetMode="External"/><Relationship Id="rId7" Type="http://schemas.openxmlformats.org/officeDocument/2006/relationships/hyperlink" Target="https://arxiv.org/abs/1709.09419" TargetMode="External"/><Relationship Id="rId12" Type="http://schemas.openxmlformats.org/officeDocument/2006/relationships/hyperlink" Target="https://arxiv.org/abs/1912.00699" TargetMode="External"/><Relationship Id="rId17" Type="http://schemas.openxmlformats.org/officeDocument/2006/relationships/hyperlink" Target="https://arxiv.org/abs/2404.07822" TargetMode="External"/><Relationship Id="rId2" Type="http://schemas.openxmlformats.org/officeDocument/2006/relationships/hyperlink" Target="https://arxiv.org/abs/1603.01208" TargetMode="External"/><Relationship Id="rId16" Type="http://schemas.openxmlformats.org/officeDocument/2006/relationships/hyperlink" Target="https://arxiv.org/abs/2306.17209" TargetMode="External"/><Relationship Id="rId20"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hyperlink" Target="https://arxiv.org/abs/1707.05997" TargetMode="External"/><Relationship Id="rId11" Type="http://schemas.openxmlformats.org/officeDocument/2006/relationships/hyperlink" Target="https://arxiv.org/abs/1909.03969" TargetMode="External"/><Relationship Id="rId5" Type="http://schemas.openxmlformats.org/officeDocument/2006/relationships/hyperlink" Target="https://arxiv.org/abs/1706.06659" TargetMode="External"/><Relationship Id="rId15" Type="http://schemas.openxmlformats.org/officeDocument/2006/relationships/hyperlink" Target="https://arxiv.org/abs/2208.14767" TargetMode="External"/><Relationship Id="rId10" Type="http://schemas.openxmlformats.org/officeDocument/2006/relationships/hyperlink" Target="https://arxiv.org/abs/1901.05300" TargetMode="External"/><Relationship Id="rId19" Type="http://schemas.openxmlformats.org/officeDocument/2006/relationships/hyperlink" Target="https://arxiv.org/abs/2509.14378" TargetMode="External"/><Relationship Id="rId4" Type="http://schemas.openxmlformats.org/officeDocument/2006/relationships/hyperlink" Target="https://arxiv.org/abs/1608.03466" TargetMode="External"/><Relationship Id="rId9" Type="http://schemas.openxmlformats.org/officeDocument/2006/relationships/hyperlink" Target="https://arxiv.org/abs/1809.06344" TargetMode="External"/><Relationship Id="rId14" Type="http://schemas.openxmlformats.org/officeDocument/2006/relationships/hyperlink" Target="https://arxiv.org/abs/2109.0265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hyperlink" Target="https://cms-results.web.cern.ch/cms-results/public-results/publications/TOP-23-002/index.html#Figure_004-b" TargetMode="External"/><Relationship Id="rId2" Type="http://schemas.openxmlformats.org/officeDocument/2006/relationships/image" Target="../media/image160.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Isolated twigs and flowers on a white surface">
            <a:extLst>
              <a:ext uri="{FF2B5EF4-FFF2-40B4-BE49-F238E27FC236}">
                <a16:creationId xmlns:a16="http://schemas.microsoft.com/office/drawing/2014/main" id="{200B2952-5E5A-E4D4-DEF5-6C251572BF61}"/>
              </a:ext>
            </a:extLst>
          </p:cNvPr>
          <p:cNvPicPr>
            <a:picLocks noChangeAspect="1"/>
          </p:cNvPicPr>
          <p:nvPr/>
        </p:nvPicPr>
        <p:blipFill>
          <a:blip r:embed="rId2"/>
          <a:srcRect t="19355"/>
          <a:stretch>
            <a:fillRect/>
          </a:stretch>
        </p:blipFill>
        <p:spPr>
          <a:xfrm>
            <a:off x="1365813" y="10"/>
            <a:ext cx="10826188" cy="6089722"/>
          </a:xfrm>
          <a:prstGeom prst="rect">
            <a:avLst/>
          </a:prstGeom>
        </p:spPr>
      </p:pic>
      <p:sp>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444" y="1066800"/>
            <a:ext cx="4682990"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49523DA-3005-A3DB-190D-479F0F788D03}"/>
                  </a:ext>
                </a:extLst>
              </p:cNvPr>
              <p:cNvSpPr>
                <a:spLocks noGrp="1"/>
              </p:cNvSpPr>
              <p:nvPr>
                <p:ph type="ctrTitle"/>
              </p:nvPr>
            </p:nvSpPr>
            <p:spPr>
              <a:xfrm>
                <a:off x="541785" y="298532"/>
                <a:ext cx="8462708" cy="3044866"/>
              </a:xfrm>
            </p:spPr>
            <p:txBody>
              <a:bodyPr anchor="t">
                <a:normAutofit fontScale="90000"/>
              </a:bodyPr>
              <a:lstStyle/>
              <a:p>
                <a:r>
                  <a:rPr lang="en-ZA" sz="2400" i="0" dirty="0">
                    <a:solidFill>
                      <a:srgbClr val="FF0000"/>
                    </a:solidFill>
                    <a:effectLst/>
                    <a:latin typeface="Roboto Light" panose="020F0302020204030204" pitchFamily="34" charset="0"/>
                  </a:rPr>
                  <a:t>Radiative Signature of New Scalar Boson Decays in the </a:t>
                </a:r>
                <a14:m>
                  <m:oMath xmlns:m="http://schemas.openxmlformats.org/officeDocument/2006/math">
                    <m:sSub>
                      <m:sSubPr>
                        <m:ctrlPr>
                          <a:rPr lang="en-US" sz="2400" b="1" i="1" smtClean="0">
                            <a:solidFill>
                              <a:srgbClr val="FF0000"/>
                            </a:solidFill>
                            <a:effectLst/>
                            <a:latin typeface="Cambria Math" panose="02040503050406030204" pitchFamily="18" charset="0"/>
                          </a:rPr>
                        </m:ctrlPr>
                      </m:sSubPr>
                      <m:e>
                        <m:r>
                          <a:rPr lang="en-US" sz="2400" b="1" i="1" smtClean="0">
                            <a:solidFill>
                              <a:srgbClr val="FF0000"/>
                            </a:solidFill>
                            <a:effectLst/>
                            <a:latin typeface="Cambria Math" panose="02040503050406030204" pitchFamily="18" charset="0"/>
                          </a:rPr>
                          <m:t>𝒎</m:t>
                        </m:r>
                      </m:e>
                      <m:sub>
                        <m:r>
                          <a:rPr lang="en-US" sz="2400" b="1" i="1" smtClean="0">
                            <a:solidFill>
                              <a:srgbClr val="FF0000"/>
                            </a:solidFill>
                            <a:effectLst/>
                            <a:latin typeface="Cambria Math" panose="02040503050406030204" pitchFamily="18" charset="0"/>
                          </a:rPr>
                          <m:t>ℓℓ</m:t>
                        </m:r>
                        <m:r>
                          <a:rPr lang="en-US" sz="2400" b="1" i="1" smtClean="0">
                            <a:solidFill>
                              <a:srgbClr val="FF0000"/>
                            </a:solidFill>
                            <a:effectLst/>
                            <a:latin typeface="Cambria Math" panose="02040503050406030204" pitchFamily="18" charset="0"/>
                          </a:rPr>
                          <m:t>𝜸</m:t>
                        </m:r>
                      </m:sub>
                    </m:sSub>
                  </m:oMath>
                </a14:m>
                <a:r>
                  <a:rPr lang="en-ZA" sz="2400" i="0" dirty="0">
                    <a:solidFill>
                      <a:srgbClr val="FF0000"/>
                    </a:solidFill>
                    <a:effectLst/>
                    <a:latin typeface="Roboto Light" panose="020F0302020204030204" pitchFamily="34" charset="0"/>
                  </a:rPr>
                  <a:t> Spectrum at the LHC</a:t>
                </a:r>
                <a:br>
                  <a:rPr lang="en-ZA" sz="2400" i="0" dirty="0">
                    <a:solidFill>
                      <a:srgbClr val="FF0000"/>
                    </a:solidFill>
                    <a:effectLst/>
                    <a:latin typeface="Roboto Light" panose="020F0302020204030204" pitchFamily="34" charset="0"/>
                  </a:rPr>
                </a:br>
                <a:br>
                  <a:rPr lang="en-ZA" sz="2400" b="0" i="0" dirty="0">
                    <a:solidFill>
                      <a:srgbClr val="F9F9F9"/>
                    </a:solidFill>
                    <a:effectLst/>
                    <a:latin typeface="Roboto Light" panose="020F0302020204030204" pitchFamily="34" charset="0"/>
                  </a:rPr>
                </a:br>
                <a:r>
                  <a:rPr lang="en-ZA" sz="2000" dirty="0">
                    <a:effectLst/>
                  </a:rPr>
                  <a:t>Pramod Sharma, Arnav Chauhan, </a:t>
                </a:r>
                <a:br>
                  <a:rPr lang="en-ZA" sz="2000" dirty="0">
                    <a:effectLst/>
                  </a:rPr>
                </a:br>
                <a:r>
                  <a:rPr lang="en-ZA" sz="2000" u="sng" dirty="0">
                    <a:effectLst/>
                  </a:rPr>
                  <a:t>Mukesh Kumar</a:t>
                </a:r>
                <a:r>
                  <a:rPr lang="en-ZA" sz="2000" dirty="0">
                    <a:effectLst/>
                  </a:rPr>
                  <a:t>, Andreas </a:t>
                </a:r>
                <a:r>
                  <a:rPr lang="en-ZA" sz="2000" dirty="0" err="1">
                    <a:effectLst/>
                  </a:rPr>
                  <a:t>Crivellin</a:t>
                </a:r>
                <a:r>
                  <a:rPr lang="en-ZA" sz="2000" dirty="0">
                    <a:effectLst/>
                  </a:rPr>
                  <a:t>, </a:t>
                </a:r>
                <a:br>
                  <a:rPr lang="en-ZA" sz="2000" dirty="0">
                    <a:effectLst/>
                  </a:rPr>
                </a:br>
                <a:r>
                  <a:rPr lang="en-ZA" sz="2000" dirty="0" err="1">
                    <a:effectLst/>
                  </a:rPr>
                  <a:t>Sukanta</a:t>
                </a:r>
                <a:r>
                  <a:rPr lang="en-ZA" sz="2000" dirty="0">
                    <a:effectLst/>
                  </a:rPr>
                  <a:t> Dutta, Rachid Mazini and </a:t>
                </a:r>
                <a:br>
                  <a:rPr lang="en-ZA" sz="2000" dirty="0">
                    <a:effectLst/>
                  </a:rPr>
                </a:br>
                <a:r>
                  <a:rPr lang="en-ZA" sz="2000" dirty="0">
                    <a:effectLst/>
                  </a:rPr>
                  <a:t>Bruce </a:t>
                </a:r>
                <a:r>
                  <a:rPr lang="en-ZA" sz="2000" dirty="0" err="1">
                    <a:effectLst/>
                  </a:rPr>
                  <a:t>Mellado</a:t>
                </a:r>
                <a:br>
                  <a:rPr lang="en-ZA" sz="2400" dirty="0"/>
                </a:br>
                <a:br>
                  <a:rPr lang="en-ZA" sz="2400" dirty="0"/>
                </a:br>
                <a:r>
                  <a:rPr lang="en-ZA" sz="2200" dirty="0" err="1"/>
                  <a:t>arXiv</a:t>
                </a:r>
                <a:r>
                  <a:rPr lang="en-ZA" sz="2200" dirty="0"/>
                  <a:t>: 2606.24801</a:t>
                </a:r>
                <a:endParaRPr lang="en-US" sz="2400" dirty="0"/>
              </a:p>
            </p:txBody>
          </p:sp>
        </mc:Choice>
        <mc:Fallback>
          <p:sp>
            <p:nvSpPr>
              <p:cNvPr id="2" name="Title 1">
                <a:extLst>
                  <a:ext uri="{FF2B5EF4-FFF2-40B4-BE49-F238E27FC236}">
                    <a16:creationId xmlns:a16="http://schemas.microsoft.com/office/drawing/2014/main" id="{249523DA-3005-A3DB-190D-479F0F788D03}"/>
                  </a:ext>
                </a:extLst>
              </p:cNvPr>
              <p:cNvSpPr>
                <a:spLocks noGrp="1" noRot="1" noChangeAspect="1" noMove="1" noResize="1" noEditPoints="1" noAdjustHandles="1" noChangeArrowheads="1" noChangeShapeType="1" noTextEdit="1"/>
              </p:cNvSpPr>
              <p:nvPr>
                <p:ph type="ctrTitle"/>
              </p:nvPr>
            </p:nvSpPr>
            <p:spPr>
              <a:xfrm>
                <a:off x="541785" y="298532"/>
                <a:ext cx="8462708" cy="3044866"/>
              </a:xfrm>
              <a:blipFill>
                <a:blip r:embed="rId3"/>
                <a:stretch>
                  <a:fillRect l="-900" t="-1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12C6A3B8-3709-DBBB-8934-CF10130ACAB7}"/>
                  </a:ext>
                </a:extLst>
              </p:cNvPr>
              <p:cNvSpPr>
                <a:spLocks noGrp="1"/>
              </p:cNvSpPr>
              <p:nvPr>
                <p:ph type="subTitle" idx="1"/>
              </p:nvPr>
            </p:nvSpPr>
            <p:spPr>
              <a:xfrm>
                <a:off x="610154" y="3370260"/>
                <a:ext cx="4288411" cy="941832"/>
              </a:xfrm>
            </p:spPr>
            <p:txBody>
              <a:bodyPr anchor="b">
                <a:normAutofit fontScale="85000" lnSpcReduction="10000"/>
              </a:bodyPr>
              <a:lstStyle/>
              <a:p>
                <a:r>
                  <a:rPr lang="en-ZA" b="1" i="0" u="sng" dirty="0">
                    <a:solidFill>
                      <a:srgbClr val="1A63A0"/>
                    </a:solidFill>
                    <a:effectLst/>
                    <a:latin typeface="Roboto" panose="02000000000000000000" pitchFamily="2" charset="0"/>
                  </a:rPr>
                  <a:t>The 152 GeV candidate</a:t>
                </a:r>
                <a:r>
                  <a:rPr lang="en-ZA" b="1" i="0" dirty="0">
                    <a:solidFill>
                      <a:srgbClr val="1A63A0"/>
                    </a:solidFill>
                    <a:effectLst/>
                    <a:latin typeface="Roboto" panose="02000000000000000000" pitchFamily="2" charset="0"/>
                  </a:rPr>
                  <a:t> (2.7</a:t>
                </a:r>
                <a14:m>
                  <m:oMath xmlns:m="http://schemas.openxmlformats.org/officeDocument/2006/math">
                    <m:r>
                      <a:rPr lang="en-US" b="1" i="1" smtClean="0">
                        <a:solidFill>
                          <a:srgbClr val="1A63A0"/>
                        </a:solidFill>
                        <a:effectLst/>
                        <a:latin typeface="Cambria Math" panose="02040503050406030204" pitchFamily="18" charset="0"/>
                      </a:rPr>
                      <m:t>𝝈</m:t>
                    </m:r>
                  </m:oMath>
                </a14:m>
                <a:r>
                  <a:rPr lang="en-ZA" b="1" i="0" dirty="0">
                    <a:solidFill>
                      <a:srgbClr val="1A63A0"/>
                    </a:solidFill>
                    <a:effectLst/>
                    <a:latin typeface="Roboto" panose="02000000000000000000" pitchFamily="2" charset="0"/>
                  </a:rPr>
                  <a:t>)</a:t>
                </a:r>
                <a:endParaRPr lang="en-ZA" b="1" i="0" u="sng" dirty="0">
                  <a:solidFill>
                    <a:srgbClr val="1A63A0"/>
                  </a:solidFill>
                  <a:effectLst/>
                  <a:latin typeface="Roboto" panose="02000000000000000000" pitchFamily="2" charset="0"/>
                </a:endParaRPr>
              </a:p>
              <a:p>
                <a:r>
                  <a:rPr lang="en-ZA" dirty="0">
                    <a:solidFill>
                      <a:srgbClr val="1A63A0"/>
                    </a:solidFill>
                    <a:latin typeface="Roboto" panose="02000000000000000000" pitchFamily="2" charset="0"/>
                  </a:rPr>
                  <a:t>Mukesh Kumar</a:t>
                </a:r>
                <a:endParaRPr lang="en-US" dirty="0"/>
              </a:p>
            </p:txBody>
          </p:sp>
        </mc:Choice>
        <mc:Fallback xmlns="">
          <p:sp>
            <p:nvSpPr>
              <p:cNvPr id="3" name="Subtitle 2">
                <a:extLst>
                  <a:ext uri="{FF2B5EF4-FFF2-40B4-BE49-F238E27FC236}">
                    <a16:creationId xmlns:a16="http://schemas.microsoft.com/office/drawing/2014/main" id="{12C6A3B8-3709-DBBB-8934-CF10130ACAB7}"/>
                  </a:ext>
                </a:extLst>
              </p:cNvPr>
              <p:cNvSpPr>
                <a:spLocks noGrp="1" noRot="1" noChangeAspect="1" noMove="1" noResize="1" noEditPoints="1" noAdjustHandles="1" noChangeArrowheads="1" noChangeShapeType="1" noTextEdit="1"/>
              </p:cNvSpPr>
              <p:nvPr>
                <p:ph type="subTitle" idx="1"/>
              </p:nvPr>
            </p:nvSpPr>
            <p:spPr>
              <a:xfrm>
                <a:off x="610154" y="3370260"/>
                <a:ext cx="4288411" cy="941832"/>
              </a:xfrm>
              <a:blipFill>
                <a:blip r:embed="rId4"/>
                <a:stretch>
                  <a:fillRect l="-592" b="-8000"/>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V="1">
            <a:off x="305077" y="1063752"/>
            <a:ext cx="0" cy="472744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560712-EB35-C4D3-8814-873B79E696CD}"/>
              </a:ext>
            </a:extLst>
          </p:cNvPr>
          <p:cNvPicPr>
            <a:picLocks noChangeAspect="1"/>
          </p:cNvPicPr>
          <p:nvPr/>
        </p:nvPicPr>
        <p:blipFill>
          <a:blip r:embed="rId5"/>
          <a:stretch>
            <a:fillRect/>
          </a:stretch>
        </p:blipFill>
        <p:spPr>
          <a:xfrm>
            <a:off x="9031386" y="3441023"/>
            <a:ext cx="3149728" cy="3007939"/>
          </a:xfrm>
          <a:prstGeom prst="rect">
            <a:avLst/>
          </a:prstGeom>
        </p:spPr>
      </p:pic>
      <p:pic>
        <p:nvPicPr>
          <p:cNvPr id="1026" name="Picture 2" descr="SAIP2026">
            <a:extLst>
              <a:ext uri="{FF2B5EF4-FFF2-40B4-BE49-F238E27FC236}">
                <a16:creationId xmlns:a16="http://schemas.microsoft.com/office/drawing/2014/main" id="{3FC466B8-E625-7BE0-504C-3C6A2E20B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763" y="4401809"/>
            <a:ext cx="4972936" cy="20720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93999A-F471-80EA-9AE5-6CC89BC8B9C2}"/>
              </a:ext>
            </a:extLst>
          </p:cNvPr>
          <p:cNvPicPr>
            <a:picLocks noChangeAspect="1"/>
          </p:cNvPicPr>
          <p:nvPr/>
        </p:nvPicPr>
        <p:blipFill>
          <a:blip r:embed="rId7"/>
          <a:stretch>
            <a:fillRect/>
          </a:stretch>
        </p:blipFill>
        <p:spPr>
          <a:xfrm>
            <a:off x="5894156" y="3451912"/>
            <a:ext cx="3099454" cy="3006524"/>
          </a:xfrm>
          <a:prstGeom prst="rect">
            <a:avLst/>
          </a:prstGeom>
        </p:spPr>
      </p:pic>
      <p:pic>
        <p:nvPicPr>
          <p:cNvPr id="7" name="Picture 1" descr="ICPP.pdf">
            <a:extLst>
              <a:ext uri="{FF2B5EF4-FFF2-40B4-BE49-F238E27FC236}">
                <a16:creationId xmlns:a16="http://schemas.microsoft.com/office/drawing/2014/main" id="{C1671905-1CA4-59BE-07A4-3540B273EC3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65228" y="175562"/>
            <a:ext cx="1828800" cy="11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5588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DE66-32E8-DBE1-6D7A-F30393166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6DFF7-5505-898F-4DBA-471F518EAA91}"/>
              </a:ext>
            </a:extLst>
          </p:cNvPr>
          <p:cNvSpPr>
            <a:spLocks noGrp="1"/>
          </p:cNvSpPr>
          <p:nvPr>
            <p:ph type="title"/>
          </p:nvPr>
        </p:nvSpPr>
        <p:spPr>
          <a:xfrm>
            <a:off x="640080" y="587829"/>
            <a:ext cx="11214463" cy="566469"/>
          </a:xfrm>
        </p:spPr>
        <p:txBody>
          <a:bodyPr>
            <a:noAutofit/>
          </a:bodyPr>
          <a:lstStyle/>
          <a:p>
            <a:r>
              <a:rPr lang="en-US" sz="2400" dirty="0"/>
              <a:t>Dataset:</a:t>
            </a:r>
            <a:r>
              <a:rPr lang="en-US" sz="2400" b="0" dirty="0"/>
              <a:t> </a:t>
            </a:r>
            <a:r>
              <a:rPr lang="en-US" sz="2000" b="0" dirty="0"/>
              <a:t>Beyond the Standard Model (BSM) Selection efficiency</a:t>
            </a:r>
          </a:p>
        </p:txBody>
      </p:sp>
      <p:sp>
        <p:nvSpPr>
          <p:cNvPr id="3" name="Footer Placeholder 2">
            <a:extLst>
              <a:ext uri="{FF2B5EF4-FFF2-40B4-BE49-F238E27FC236}">
                <a16:creationId xmlns:a16="http://schemas.microsoft.com/office/drawing/2014/main" id="{BA8AC86D-234B-E854-028A-63FA27C53BA4}"/>
              </a:ext>
            </a:extLst>
          </p:cNvPr>
          <p:cNvSpPr>
            <a:spLocks noGrp="1"/>
          </p:cNvSpPr>
          <p:nvPr>
            <p:ph type="ftr" sz="quarter" idx="11"/>
          </p:nvPr>
        </p:nvSpPr>
        <p:spPr/>
        <p:txBody>
          <a:bodyPr/>
          <a:lstStyle/>
          <a:p>
            <a:r>
              <a:rPr lang="en-US" dirty="0"/>
              <a:t>M Kumar SAIP2026</a:t>
            </a:r>
          </a:p>
        </p:txBody>
      </p:sp>
      <p:sp>
        <p:nvSpPr>
          <p:cNvPr id="4" name="Slide Number Placeholder 3">
            <a:extLst>
              <a:ext uri="{FF2B5EF4-FFF2-40B4-BE49-F238E27FC236}">
                <a16:creationId xmlns:a16="http://schemas.microsoft.com/office/drawing/2014/main" id="{778104A9-78C1-C53C-FEA1-59257CA4F10F}"/>
              </a:ext>
            </a:extLst>
          </p:cNvPr>
          <p:cNvSpPr>
            <a:spLocks noGrp="1"/>
          </p:cNvSpPr>
          <p:nvPr>
            <p:ph type="sldNum" sz="quarter" idx="12"/>
          </p:nvPr>
        </p:nvSpPr>
        <p:spPr/>
        <p:txBody>
          <a:bodyPr/>
          <a:lstStyle/>
          <a:p>
            <a:fld id="{70C12960-6E85-460F-B6E3-5B82CB31AF3D}" type="slidenum">
              <a:rPr lang="en-US" smtClean="0"/>
              <a:t>9</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20D6C01-D1AF-17D9-7CD6-80BB25BE02C9}"/>
                  </a:ext>
                </a:extLst>
              </p:cNvPr>
              <p:cNvSpPr txBox="1"/>
              <p:nvPr/>
            </p:nvSpPr>
            <p:spPr>
              <a:xfrm>
                <a:off x="446315" y="1392593"/>
                <a:ext cx="5930220" cy="658514"/>
              </a:xfrm>
              <a:prstGeom prst="rect">
                <a:avLst/>
              </a:prstGeom>
              <a:noFill/>
            </p:spPr>
            <p:txBody>
              <a:bodyPr wrap="square" rtlCol="0">
                <a:spAutoFit/>
              </a:bodyPr>
              <a:lstStyle/>
              <a:p>
                <a:pPr marL="285750" indent="-285750" algn="just">
                  <a:buFont typeface="Courier New" panose="02070309020205020404" pitchFamily="49" charset="0"/>
                  <a:buChar char="o"/>
                </a:pPr>
                <a:r>
                  <a:rPr lang="en-US" sz="1800" dirty="0">
                    <a:effectLst/>
                  </a:rPr>
                  <a:t>SM process [Simulation]: </a:t>
                </a:r>
                <a14:m>
                  <m:oMath xmlns:m="http://schemas.openxmlformats.org/officeDocument/2006/math">
                    <m:r>
                      <a:rPr lang="en-ZA" sz="1800" i="1" dirty="0" smtClean="0">
                        <a:effectLst/>
                        <a:latin typeface="Cambria Math" panose="02040503050406030204" pitchFamily="18" charset="0"/>
                      </a:rPr>
                      <m:t>𝑝𝑝</m:t>
                    </m:r>
                    <m:r>
                      <a:rPr lang="en-ZA" sz="1800" i="1" dirty="0" smtClean="0">
                        <a:effectLst/>
                        <a:latin typeface="Cambria Math" panose="02040503050406030204" pitchFamily="18" charset="0"/>
                      </a:rPr>
                      <m:t> →</m:t>
                    </m:r>
                    <m:r>
                      <a:rPr lang="en-ZA" sz="1800" i="1" dirty="0" err="1" smtClean="0">
                        <a:effectLst/>
                        <a:latin typeface="Cambria Math" panose="02040503050406030204" pitchFamily="18" charset="0"/>
                      </a:rPr>
                      <m:t>𝑡</m:t>
                    </m:r>
                    <m:acc>
                      <m:accPr>
                        <m:chr m:val="̅"/>
                        <m:ctrlPr>
                          <a:rPr lang="en-US" sz="1800" b="0" i="1" dirty="0" smtClean="0">
                            <a:effectLst/>
                            <a:latin typeface="Cambria Math" panose="02040503050406030204" pitchFamily="18" charset="0"/>
                          </a:rPr>
                        </m:ctrlPr>
                      </m:accPr>
                      <m:e>
                        <m:r>
                          <a:rPr lang="en-ZA" sz="1800" i="1" dirty="0" err="1" smtClean="0">
                            <a:effectLst/>
                            <a:latin typeface="Cambria Math" panose="02040503050406030204" pitchFamily="18" charset="0"/>
                          </a:rPr>
                          <m:t>𝑡</m:t>
                        </m:r>
                      </m:e>
                    </m:acc>
                    <m:r>
                      <a:rPr lang="en-ZA" sz="1800" i="1" dirty="0" smtClean="0">
                        <a:effectLst/>
                        <a:latin typeface="Cambria Math" panose="02040503050406030204" pitchFamily="18" charset="0"/>
                      </a:rPr>
                      <m:t>→</m:t>
                    </m:r>
                    <m:sSup>
                      <m:sSupPr>
                        <m:ctrlPr>
                          <a:rPr lang="en-US" sz="1800" b="0" i="1" dirty="0" smtClean="0">
                            <a:effectLst/>
                            <a:latin typeface="Cambria Math" panose="02040503050406030204" pitchFamily="18" charset="0"/>
                          </a:rPr>
                        </m:ctrlPr>
                      </m:sSupPr>
                      <m:e>
                        <m:r>
                          <a:rPr lang="en-US" sz="1800" b="0" i="1" dirty="0" smtClean="0">
                            <a:effectLst/>
                            <a:latin typeface="Cambria Math" panose="02040503050406030204" pitchFamily="18" charset="0"/>
                          </a:rPr>
                          <m:t>ℓ</m:t>
                        </m:r>
                      </m:e>
                      <m:sup>
                        <m:r>
                          <a:rPr lang="en-ZA" sz="1800" i="1" dirty="0" smtClean="0">
                            <a:effectLst/>
                            <a:latin typeface="Cambria Math" panose="02040503050406030204" pitchFamily="18" charset="0"/>
                          </a:rPr>
                          <m:t>+</m:t>
                        </m:r>
                      </m:sup>
                    </m:sSup>
                    <m:sSub>
                      <m:sSubPr>
                        <m:ctrlPr>
                          <a:rPr lang="en-US" sz="1800" b="0" i="1" dirty="0" smtClean="0">
                            <a:effectLst/>
                            <a:latin typeface="Cambria Math" panose="02040503050406030204" pitchFamily="18" charset="0"/>
                          </a:rPr>
                        </m:ctrlPr>
                      </m:sSubPr>
                      <m:e>
                        <m:r>
                          <a:rPr lang="en-US" sz="1800" b="0" i="1" dirty="0" smtClean="0">
                            <a:effectLst/>
                            <a:latin typeface="Cambria Math" panose="02040503050406030204" pitchFamily="18" charset="0"/>
                          </a:rPr>
                          <m:t>𝜈</m:t>
                        </m:r>
                      </m:e>
                      <m:sub>
                        <m:r>
                          <a:rPr lang="en-US" sz="1800" b="0" i="1" dirty="0" smtClean="0">
                            <a:effectLst/>
                            <a:latin typeface="Cambria Math" panose="02040503050406030204" pitchFamily="18" charset="0"/>
                          </a:rPr>
                          <m:t>ℓ</m:t>
                        </m:r>
                      </m:sub>
                    </m:sSub>
                    <m:sSup>
                      <m:sSupPr>
                        <m:ctrlPr>
                          <a:rPr lang="en-US" sz="1800" b="0" i="1" dirty="0" smtClean="0">
                            <a:effectLst/>
                            <a:latin typeface="Cambria Math" panose="02040503050406030204" pitchFamily="18" charset="0"/>
                          </a:rPr>
                        </m:ctrlPr>
                      </m:sSupPr>
                      <m:e>
                        <m:r>
                          <a:rPr lang="en-US" sz="1800" b="0" i="1" dirty="0" smtClean="0">
                            <a:effectLst/>
                            <a:latin typeface="Cambria Math" panose="02040503050406030204" pitchFamily="18" charset="0"/>
                          </a:rPr>
                          <m:t>ℓ</m:t>
                        </m:r>
                      </m:e>
                      <m:sup>
                        <m:r>
                          <a:rPr lang="en-US" sz="1800" b="0" i="1" dirty="0" smtClean="0">
                            <a:effectLst/>
                            <a:latin typeface="Cambria Math" panose="02040503050406030204" pitchFamily="18" charset="0"/>
                          </a:rPr>
                          <m:t>−</m:t>
                        </m:r>
                      </m:sup>
                    </m:sSup>
                    <m:acc>
                      <m:accPr>
                        <m:chr m:val="̅"/>
                        <m:ctrlPr>
                          <a:rPr lang="en-US" sz="1800" b="0" i="1" dirty="0" smtClean="0">
                            <a:effectLst/>
                            <a:latin typeface="Cambria Math" panose="02040503050406030204" pitchFamily="18" charset="0"/>
                          </a:rPr>
                        </m:ctrlPr>
                      </m:accPr>
                      <m:e>
                        <m:sSub>
                          <m:sSubPr>
                            <m:ctrlPr>
                              <a:rPr lang="en-US" sz="1800" b="0" i="1" dirty="0" smtClean="0">
                                <a:effectLst/>
                                <a:latin typeface="Cambria Math" panose="02040503050406030204" pitchFamily="18" charset="0"/>
                              </a:rPr>
                            </m:ctrlPr>
                          </m:sSubPr>
                          <m:e>
                            <m:r>
                              <a:rPr lang="en-US" sz="1800" b="0" i="1" dirty="0" smtClean="0">
                                <a:effectLst/>
                                <a:latin typeface="Cambria Math" panose="02040503050406030204" pitchFamily="18" charset="0"/>
                              </a:rPr>
                              <m:t>𝜈</m:t>
                            </m:r>
                          </m:e>
                          <m:sub>
                            <m:r>
                              <a:rPr lang="en-US" sz="1800" b="0" i="1" dirty="0" smtClean="0">
                                <a:effectLst/>
                                <a:latin typeface="Cambria Math" panose="02040503050406030204" pitchFamily="18" charset="0"/>
                              </a:rPr>
                              <m:t>ℓ</m:t>
                            </m:r>
                          </m:sub>
                        </m:sSub>
                      </m:e>
                    </m:acc>
                    <m:r>
                      <a:rPr lang="en-US" sz="1800" b="0" i="1" dirty="0" smtClean="0">
                        <a:effectLst/>
                        <a:latin typeface="Cambria Math" panose="02040503050406030204" pitchFamily="18" charset="0"/>
                      </a:rPr>
                      <m:t> </m:t>
                    </m:r>
                    <m:r>
                      <a:rPr lang="el-GR" sz="1800" i="1" dirty="0" smtClean="0">
                        <a:effectLst/>
                        <a:latin typeface="Cambria Math" panose="02040503050406030204" pitchFamily="18" charset="0"/>
                      </a:rPr>
                      <m:t>𝛾</m:t>
                    </m:r>
                    <m:r>
                      <a:rPr lang="en-ZA" sz="1800" i="1" dirty="0" smtClean="0">
                        <a:effectLst/>
                        <a:latin typeface="Cambria Math" panose="02040503050406030204" pitchFamily="18" charset="0"/>
                      </a:rPr>
                      <m:t>𝑏</m:t>
                    </m:r>
                    <m:acc>
                      <m:accPr>
                        <m:chr m:val="̅"/>
                        <m:ctrlPr>
                          <a:rPr lang="en-US" sz="1800" b="0" i="1" dirty="0" smtClean="0">
                            <a:effectLst/>
                            <a:latin typeface="Cambria Math" panose="02040503050406030204" pitchFamily="18" charset="0"/>
                          </a:rPr>
                        </m:ctrlPr>
                      </m:accPr>
                      <m:e>
                        <m:r>
                          <a:rPr lang="en-ZA" sz="1800" i="1" dirty="0" smtClean="0">
                            <a:effectLst/>
                            <a:latin typeface="Cambria Math" panose="02040503050406030204" pitchFamily="18" charset="0"/>
                          </a:rPr>
                          <m:t>𝑏</m:t>
                        </m:r>
                      </m:e>
                    </m:acc>
                    <m:r>
                      <a:rPr lang="en-ZA" sz="1800" i="1" dirty="0" smtClean="0">
                        <a:effectLst/>
                        <a:latin typeface="Cambria Math" panose="02040503050406030204" pitchFamily="18" charset="0"/>
                      </a:rPr>
                      <m:t> </m:t>
                    </m:r>
                  </m:oMath>
                </a14:m>
                <a:endParaRPr lang="en-ZA" sz="1800" dirty="0">
                  <a:effectLst/>
                </a:endParaRPr>
              </a:p>
              <a:p>
                <a:pPr marL="285750" indent="-285750" algn="just">
                  <a:buFont typeface="Courier New" panose="02070309020205020404" pitchFamily="49" charset="0"/>
                  <a:buChar char="o"/>
                </a:pPr>
                <a:r>
                  <a:rPr lang="en-US" sz="1800" dirty="0">
                    <a:effectLst/>
                  </a:rPr>
                  <a:t>BSM process: </a:t>
                </a:r>
                <a14:m>
                  <m:oMath xmlns:m="http://schemas.openxmlformats.org/officeDocument/2006/math">
                    <m:r>
                      <a:rPr lang="en-ZA" sz="1800" i="1" dirty="0" smtClean="0">
                        <a:effectLst/>
                        <a:latin typeface="Cambria Math" panose="02040503050406030204" pitchFamily="18" charset="0"/>
                      </a:rPr>
                      <m:t>𝑝𝑝</m:t>
                    </m:r>
                    <m:r>
                      <a:rPr lang="en-ZA" sz="1800" i="1" dirty="0" smtClean="0">
                        <a:effectLst/>
                        <a:latin typeface="Cambria Math" panose="02040503050406030204" pitchFamily="18" charset="0"/>
                      </a:rPr>
                      <m:t> →</m:t>
                    </m:r>
                    <m:r>
                      <a:rPr lang="en-US" sz="1800" i="1" dirty="0" smtClean="0">
                        <a:effectLst/>
                        <a:latin typeface="Cambria Math" panose="02040503050406030204" pitchFamily="18" charset="0"/>
                      </a:rPr>
                      <m:t>𝐻</m:t>
                    </m:r>
                    <m:r>
                      <a:rPr lang="en-ZA" sz="1800" i="1" dirty="0" smtClean="0">
                        <a:effectLst/>
                        <a:latin typeface="Cambria Math" panose="02040503050406030204" pitchFamily="18" charset="0"/>
                      </a:rPr>
                      <m:t>→</m:t>
                    </m:r>
                    <m:r>
                      <a:rPr lang="en-US" sz="1800" b="0" i="1" dirty="0" smtClean="0">
                        <a:solidFill>
                          <a:srgbClr val="FF0000"/>
                        </a:solidFill>
                        <a:effectLst/>
                        <a:latin typeface="Cambria Math" panose="02040503050406030204" pitchFamily="18" charset="0"/>
                      </a:rPr>
                      <m:t>𝑆</m:t>
                    </m:r>
                    <m:r>
                      <a:rPr lang="en-US" sz="1800" b="0" i="1" dirty="0" smtClean="0">
                        <a:effectLst/>
                        <a:latin typeface="Cambria Math" panose="02040503050406030204" pitchFamily="18" charset="0"/>
                      </a:rPr>
                      <m:t> </m:t>
                    </m:r>
                    <m:sSup>
                      <m:sSupPr>
                        <m:ctrlPr>
                          <a:rPr lang="en-US" sz="1800" b="0" i="1" dirty="0" smtClean="0">
                            <a:effectLst/>
                            <a:latin typeface="Cambria Math" panose="02040503050406030204" pitchFamily="18" charset="0"/>
                          </a:rPr>
                        </m:ctrlPr>
                      </m:sSupPr>
                      <m:e>
                        <m:r>
                          <a:rPr lang="en-US" sz="1800" b="0" i="1" dirty="0" smtClean="0">
                            <a:effectLst/>
                            <a:latin typeface="Cambria Math" panose="02040503050406030204" pitchFamily="18" charset="0"/>
                          </a:rPr>
                          <m:t>𝑆</m:t>
                        </m:r>
                      </m:e>
                      <m:sup>
                        <m:r>
                          <a:rPr lang="en-US" sz="1800" b="0" i="1" dirty="0" smtClean="0">
                            <a:effectLst/>
                            <a:latin typeface="Cambria Math" panose="02040503050406030204" pitchFamily="18" charset="0"/>
                          </a:rPr>
                          <m:t>′</m:t>
                        </m:r>
                      </m:sup>
                    </m:sSup>
                    <m:r>
                      <a:rPr lang="en-US" sz="1800" b="0" i="1" dirty="0" smtClean="0">
                        <a:effectLst/>
                        <a:latin typeface="Cambria Math" panose="02040503050406030204" pitchFamily="18" charset="0"/>
                      </a:rPr>
                      <m:t>→</m:t>
                    </m:r>
                    <m:sSup>
                      <m:sSupPr>
                        <m:ctrlPr>
                          <a:rPr lang="en-US" sz="1800" b="0" i="1" dirty="0" smtClean="0">
                            <a:solidFill>
                              <a:srgbClr val="FF0000"/>
                            </a:solidFill>
                            <a:effectLst/>
                            <a:latin typeface="Cambria Math" panose="02040503050406030204" pitchFamily="18" charset="0"/>
                          </a:rPr>
                        </m:ctrlPr>
                      </m:sSupPr>
                      <m:e>
                        <m:r>
                          <a:rPr lang="en-US" sz="1800" b="0" i="1" dirty="0" smtClean="0">
                            <a:solidFill>
                              <a:srgbClr val="FF0000"/>
                            </a:solidFill>
                            <a:effectLst/>
                            <a:latin typeface="Cambria Math" panose="02040503050406030204" pitchFamily="18" charset="0"/>
                          </a:rPr>
                          <m:t>ℓ</m:t>
                        </m:r>
                      </m:e>
                      <m:sup>
                        <m:r>
                          <a:rPr lang="en-ZA" sz="1800" i="1" dirty="0" smtClean="0">
                            <a:solidFill>
                              <a:srgbClr val="FF0000"/>
                            </a:solidFill>
                            <a:effectLst/>
                            <a:latin typeface="Cambria Math" panose="02040503050406030204" pitchFamily="18" charset="0"/>
                          </a:rPr>
                          <m:t>+</m:t>
                        </m:r>
                      </m:sup>
                    </m:sSup>
                    <m:sSub>
                      <m:sSubPr>
                        <m:ctrlPr>
                          <a:rPr lang="en-US" sz="1800" b="0" i="1" dirty="0" smtClean="0">
                            <a:solidFill>
                              <a:srgbClr val="FF0000"/>
                            </a:solidFill>
                            <a:effectLst/>
                            <a:latin typeface="Cambria Math" panose="02040503050406030204" pitchFamily="18" charset="0"/>
                          </a:rPr>
                        </m:ctrlPr>
                      </m:sSubPr>
                      <m:e>
                        <m:r>
                          <a:rPr lang="en-US" sz="1800" b="0" i="1" dirty="0" smtClean="0">
                            <a:solidFill>
                              <a:srgbClr val="FF0000"/>
                            </a:solidFill>
                            <a:effectLst/>
                            <a:latin typeface="Cambria Math" panose="02040503050406030204" pitchFamily="18" charset="0"/>
                          </a:rPr>
                          <m:t>𝜈</m:t>
                        </m:r>
                      </m:e>
                      <m:sub>
                        <m:r>
                          <a:rPr lang="en-US" sz="1800" b="0" i="1" dirty="0" smtClean="0">
                            <a:solidFill>
                              <a:srgbClr val="FF0000"/>
                            </a:solidFill>
                            <a:effectLst/>
                            <a:latin typeface="Cambria Math" panose="02040503050406030204" pitchFamily="18" charset="0"/>
                          </a:rPr>
                          <m:t>ℓ</m:t>
                        </m:r>
                      </m:sub>
                    </m:sSub>
                    <m:sSup>
                      <m:sSupPr>
                        <m:ctrlPr>
                          <a:rPr lang="en-US" sz="1800" b="0" i="1" dirty="0" smtClean="0">
                            <a:solidFill>
                              <a:srgbClr val="FF0000"/>
                            </a:solidFill>
                            <a:effectLst/>
                            <a:latin typeface="Cambria Math" panose="02040503050406030204" pitchFamily="18" charset="0"/>
                          </a:rPr>
                        </m:ctrlPr>
                      </m:sSupPr>
                      <m:e>
                        <m:r>
                          <a:rPr lang="en-US" sz="1800" b="0" i="1" dirty="0" smtClean="0">
                            <a:solidFill>
                              <a:srgbClr val="FF0000"/>
                            </a:solidFill>
                            <a:effectLst/>
                            <a:latin typeface="Cambria Math" panose="02040503050406030204" pitchFamily="18" charset="0"/>
                          </a:rPr>
                          <m:t>ℓ</m:t>
                        </m:r>
                      </m:e>
                      <m:sup>
                        <m:r>
                          <a:rPr lang="en-US" sz="1800" b="0" i="1" dirty="0" smtClean="0">
                            <a:solidFill>
                              <a:srgbClr val="FF0000"/>
                            </a:solidFill>
                            <a:effectLst/>
                            <a:latin typeface="Cambria Math" panose="02040503050406030204" pitchFamily="18" charset="0"/>
                          </a:rPr>
                          <m:t>−</m:t>
                        </m:r>
                      </m:sup>
                    </m:sSup>
                    <m:acc>
                      <m:accPr>
                        <m:chr m:val="̅"/>
                        <m:ctrlPr>
                          <a:rPr lang="en-US" sz="1800" b="0" i="1" dirty="0" smtClean="0">
                            <a:solidFill>
                              <a:srgbClr val="FF0000"/>
                            </a:solidFill>
                            <a:effectLst/>
                            <a:latin typeface="Cambria Math" panose="02040503050406030204" pitchFamily="18" charset="0"/>
                          </a:rPr>
                        </m:ctrlPr>
                      </m:accPr>
                      <m:e>
                        <m:sSub>
                          <m:sSubPr>
                            <m:ctrlPr>
                              <a:rPr lang="en-US" sz="1800" b="0" i="1" dirty="0" smtClean="0">
                                <a:solidFill>
                                  <a:srgbClr val="FF0000"/>
                                </a:solidFill>
                                <a:effectLst/>
                                <a:latin typeface="Cambria Math" panose="02040503050406030204" pitchFamily="18" charset="0"/>
                              </a:rPr>
                            </m:ctrlPr>
                          </m:sSubPr>
                          <m:e>
                            <m:r>
                              <a:rPr lang="en-US" sz="1800" b="0" i="1" dirty="0" smtClean="0">
                                <a:solidFill>
                                  <a:srgbClr val="FF0000"/>
                                </a:solidFill>
                                <a:effectLst/>
                                <a:latin typeface="Cambria Math" panose="02040503050406030204" pitchFamily="18" charset="0"/>
                              </a:rPr>
                              <m:t>𝜈</m:t>
                            </m:r>
                          </m:e>
                          <m:sub>
                            <m:r>
                              <a:rPr lang="en-US" sz="1800" b="0" i="1" dirty="0" smtClean="0">
                                <a:solidFill>
                                  <a:srgbClr val="FF0000"/>
                                </a:solidFill>
                                <a:effectLst/>
                                <a:latin typeface="Cambria Math" panose="02040503050406030204" pitchFamily="18" charset="0"/>
                              </a:rPr>
                              <m:t>ℓ</m:t>
                            </m:r>
                          </m:sub>
                        </m:sSub>
                      </m:e>
                    </m:acc>
                    <m:r>
                      <a:rPr lang="en-US" sz="1800" b="0" i="1" dirty="0" smtClean="0">
                        <a:solidFill>
                          <a:srgbClr val="FF0000"/>
                        </a:solidFill>
                        <a:effectLst/>
                        <a:latin typeface="Cambria Math" panose="02040503050406030204" pitchFamily="18" charset="0"/>
                      </a:rPr>
                      <m:t> </m:t>
                    </m:r>
                    <m:r>
                      <a:rPr lang="el-GR" sz="1800" i="1" dirty="0" smtClean="0">
                        <a:solidFill>
                          <a:srgbClr val="FF0000"/>
                        </a:solidFill>
                        <a:effectLst/>
                        <a:latin typeface="Cambria Math" panose="02040503050406030204" pitchFamily="18" charset="0"/>
                      </a:rPr>
                      <m:t>𝛾</m:t>
                    </m:r>
                    <m:r>
                      <a:rPr lang="en-ZA" sz="1800" i="1" dirty="0" smtClean="0">
                        <a:effectLst/>
                        <a:latin typeface="Cambria Math" panose="02040503050406030204" pitchFamily="18" charset="0"/>
                      </a:rPr>
                      <m:t>𝑏</m:t>
                    </m:r>
                    <m:acc>
                      <m:accPr>
                        <m:chr m:val="̅"/>
                        <m:ctrlPr>
                          <a:rPr lang="en-US" sz="1800" b="0" i="1" dirty="0" smtClean="0">
                            <a:effectLst/>
                            <a:latin typeface="Cambria Math" panose="02040503050406030204" pitchFamily="18" charset="0"/>
                          </a:rPr>
                        </m:ctrlPr>
                      </m:accPr>
                      <m:e>
                        <m:r>
                          <a:rPr lang="en-ZA" sz="1800" i="1" dirty="0" smtClean="0">
                            <a:effectLst/>
                            <a:latin typeface="Cambria Math" panose="02040503050406030204" pitchFamily="18" charset="0"/>
                          </a:rPr>
                          <m:t>𝑏</m:t>
                        </m:r>
                      </m:e>
                    </m:acc>
                    <m:r>
                      <a:rPr lang="en-ZA" sz="1800" i="1" dirty="0" smtClean="0">
                        <a:effectLst/>
                        <a:latin typeface="Cambria Math" panose="02040503050406030204" pitchFamily="18" charset="0"/>
                      </a:rPr>
                      <m:t> </m:t>
                    </m:r>
                  </m:oMath>
                </a14:m>
                <a:endParaRPr lang="en-ZA" dirty="0"/>
              </a:p>
            </p:txBody>
          </p:sp>
        </mc:Choice>
        <mc:Fallback xmlns="">
          <p:sp>
            <p:nvSpPr>
              <p:cNvPr id="8" name="TextBox 7">
                <a:extLst>
                  <a:ext uri="{FF2B5EF4-FFF2-40B4-BE49-F238E27FC236}">
                    <a16:creationId xmlns:a16="http://schemas.microsoft.com/office/drawing/2014/main" id="{220D6C01-D1AF-17D9-7CD6-80BB25BE02C9}"/>
                  </a:ext>
                </a:extLst>
              </p:cNvPr>
              <p:cNvSpPr txBox="1">
                <a:spLocks noRot="1" noChangeAspect="1" noMove="1" noResize="1" noEditPoints="1" noAdjustHandles="1" noChangeArrowheads="1" noChangeShapeType="1" noTextEdit="1"/>
              </p:cNvSpPr>
              <p:nvPr/>
            </p:nvSpPr>
            <p:spPr>
              <a:xfrm>
                <a:off x="446315" y="1392593"/>
                <a:ext cx="5930220" cy="658514"/>
              </a:xfrm>
              <a:prstGeom prst="rect">
                <a:avLst/>
              </a:prstGeom>
              <a:blipFill>
                <a:blip r:embed="rId2"/>
                <a:stretch>
                  <a:fillRect l="-641" t="-1887" b="-1320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44480D4-B1E8-147C-DF28-9D60B3C4DA45}"/>
              </a:ext>
            </a:extLst>
          </p:cNvPr>
          <p:cNvPicPr>
            <a:picLocks noChangeAspect="1"/>
          </p:cNvPicPr>
          <p:nvPr/>
        </p:nvPicPr>
        <p:blipFill>
          <a:blip r:embed="rId3"/>
          <a:stretch>
            <a:fillRect/>
          </a:stretch>
        </p:blipFill>
        <p:spPr>
          <a:xfrm>
            <a:off x="6376536" y="1154298"/>
            <a:ext cx="5485226" cy="396920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729D73A-B7CC-269B-E4F0-328BB54AD5B8}"/>
                  </a:ext>
                </a:extLst>
              </p:cNvPr>
              <p:cNvSpPr txBox="1"/>
              <p:nvPr/>
            </p:nvSpPr>
            <p:spPr>
              <a:xfrm>
                <a:off x="363425" y="2439990"/>
                <a:ext cx="6096000" cy="1754326"/>
              </a:xfrm>
              <a:prstGeom prst="rect">
                <a:avLst/>
              </a:prstGeom>
              <a:noFill/>
            </p:spPr>
            <p:txBody>
              <a:bodyPr wrap="square">
                <a:spAutoFit/>
              </a:bodyPr>
              <a:lstStyle/>
              <a:p>
                <a:r>
                  <a:rPr lang="en-ZA" dirty="0"/>
                  <a:t>E</a:t>
                </a:r>
                <a:r>
                  <a:rPr lang="en-ZA" sz="1800" dirty="0">
                    <a:effectLst/>
                  </a:rPr>
                  <a:t>fficiency of the BSM signal after applying the correction factor of 1.01. </a:t>
                </a:r>
              </a:p>
              <a:p>
                <a:endParaRPr lang="en-ZA" dirty="0"/>
              </a:p>
              <a:p>
                <a:r>
                  <a:rPr lang="en-ZA" sz="1800" dirty="0">
                    <a:effectLst/>
                  </a:rPr>
                  <a:t>The efficiencies are organized in terms of four consecutive steps: leptonic, photonic, jet, and b-jet requirements. And final requirement, </a:t>
                </a:r>
                <a14:m>
                  <m:oMath xmlns:m="http://schemas.openxmlformats.org/officeDocument/2006/math">
                    <m:sSub>
                      <m:sSubPr>
                        <m:ctrlPr>
                          <a:rPr lang="en-US" sz="1800" b="0" i="1" dirty="0" smtClean="0">
                            <a:effectLst/>
                            <a:latin typeface="Cambria Math" panose="02040503050406030204" pitchFamily="18" charset="0"/>
                          </a:rPr>
                        </m:ctrlPr>
                      </m:sSubPr>
                      <m:e>
                        <m:r>
                          <a:rPr lang="en-US" sz="1800" b="0" i="1" dirty="0" smtClean="0">
                            <a:effectLst/>
                            <a:latin typeface="Cambria Math" panose="02040503050406030204" pitchFamily="18" charset="0"/>
                          </a:rPr>
                          <m:t>𝑚</m:t>
                        </m:r>
                      </m:e>
                      <m:sub>
                        <m:r>
                          <a:rPr lang="en-US" sz="1800" b="0" i="1" dirty="0" smtClean="0">
                            <a:effectLst/>
                            <a:latin typeface="Cambria Math" panose="02040503050406030204" pitchFamily="18" charset="0"/>
                          </a:rPr>
                          <m:t>ℓℓ</m:t>
                        </m:r>
                      </m:sub>
                    </m:sSub>
                  </m:oMath>
                </a14:m>
                <a:r>
                  <a:rPr lang="en-ZA" sz="800" dirty="0">
                    <a:effectLst/>
                  </a:rPr>
                  <a:t> </a:t>
                </a:r>
                <a:r>
                  <a:rPr lang="en-ZA" sz="1800" dirty="0">
                    <a:effectLst/>
                  </a:rPr>
                  <a:t>&gt; 40 GeV. </a:t>
                </a:r>
                <a:endParaRPr lang="en-ZA" dirty="0"/>
              </a:p>
            </p:txBody>
          </p:sp>
        </mc:Choice>
        <mc:Fallback xmlns="">
          <p:sp>
            <p:nvSpPr>
              <p:cNvPr id="12" name="TextBox 11">
                <a:extLst>
                  <a:ext uri="{FF2B5EF4-FFF2-40B4-BE49-F238E27FC236}">
                    <a16:creationId xmlns:a16="http://schemas.microsoft.com/office/drawing/2014/main" id="{3729D73A-B7CC-269B-E4F0-328BB54AD5B8}"/>
                  </a:ext>
                </a:extLst>
              </p:cNvPr>
              <p:cNvSpPr txBox="1">
                <a:spLocks noRot="1" noChangeAspect="1" noMove="1" noResize="1" noEditPoints="1" noAdjustHandles="1" noChangeArrowheads="1" noChangeShapeType="1" noTextEdit="1"/>
              </p:cNvSpPr>
              <p:nvPr/>
            </p:nvSpPr>
            <p:spPr>
              <a:xfrm>
                <a:off x="363425" y="2439990"/>
                <a:ext cx="6096000" cy="1754326"/>
              </a:xfrm>
              <a:prstGeom prst="rect">
                <a:avLst/>
              </a:prstGeom>
              <a:blipFill>
                <a:blip r:embed="rId4"/>
                <a:stretch>
                  <a:fillRect l="-832" t="-1439" r="-624"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EE24D0-D9B6-191C-44F9-A9E14E941770}"/>
                  </a:ext>
                </a:extLst>
              </p:cNvPr>
              <p:cNvSpPr txBox="1"/>
              <p:nvPr/>
            </p:nvSpPr>
            <p:spPr>
              <a:xfrm>
                <a:off x="446315" y="4583199"/>
                <a:ext cx="6949811" cy="646331"/>
              </a:xfrm>
              <a:prstGeom prst="rect">
                <a:avLst/>
              </a:prstGeom>
              <a:noFill/>
            </p:spPr>
            <p:txBody>
              <a:bodyPr wrap="square" rtlCol="0">
                <a:spAutoFit/>
              </a:bodyPr>
              <a:lstStyle/>
              <a:p>
                <a:r>
                  <a:rPr lang="en-US" dirty="0">
                    <a:highlight>
                      <a:srgbClr val="FFFF00"/>
                    </a:highlight>
                  </a:rPr>
                  <a:t>Note: ATLAS and CMS report excess of events in the vicinity of </a:t>
                </a:r>
                <a14:m>
                  <m:oMath xmlns:m="http://schemas.openxmlformats.org/officeDocument/2006/math">
                    <m:r>
                      <a:rPr lang="en-US" b="0" i="1" smtClean="0">
                        <a:highlight>
                          <a:srgbClr val="FFFF00"/>
                        </a:highlight>
                        <a:latin typeface="Cambria Math" panose="02040503050406030204" pitchFamily="18" charset="0"/>
                      </a:rPr>
                      <m:t>𝑡</m:t>
                    </m:r>
                    <m:acc>
                      <m:accPr>
                        <m:chr m:val="̅"/>
                        <m:ctrlPr>
                          <a:rPr lang="en-US" b="0" i="1" smtClean="0">
                            <a:highlight>
                              <a:srgbClr val="FFFF00"/>
                            </a:highlight>
                            <a:latin typeface="Cambria Math" panose="02040503050406030204" pitchFamily="18" charset="0"/>
                          </a:rPr>
                        </m:ctrlPr>
                      </m:accPr>
                      <m:e>
                        <m:r>
                          <a:rPr lang="en-US" b="0" i="1" smtClean="0">
                            <a:highlight>
                              <a:srgbClr val="FFFF00"/>
                            </a:highlight>
                            <a:latin typeface="Cambria Math" panose="02040503050406030204" pitchFamily="18" charset="0"/>
                          </a:rPr>
                          <m:t>𝑡</m:t>
                        </m:r>
                      </m:e>
                    </m:acc>
                  </m:oMath>
                </a14:m>
                <a:r>
                  <a:rPr lang="en-US" dirty="0">
                    <a:highlight>
                      <a:srgbClr val="FFFF00"/>
                    </a:highlight>
                  </a:rPr>
                  <a:t> threshold. [adequacy of QCD prediction?]</a:t>
                </a:r>
              </a:p>
            </p:txBody>
          </p:sp>
        </mc:Choice>
        <mc:Fallback xmlns="">
          <p:sp>
            <p:nvSpPr>
              <p:cNvPr id="13" name="TextBox 12">
                <a:extLst>
                  <a:ext uri="{FF2B5EF4-FFF2-40B4-BE49-F238E27FC236}">
                    <a16:creationId xmlns:a16="http://schemas.microsoft.com/office/drawing/2014/main" id="{C7EE24D0-D9B6-191C-44F9-A9E14E941770}"/>
                  </a:ext>
                </a:extLst>
              </p:cNvPr>
              <p:cNvSpPr txBox="1">
                <a:spLocks noRot="1" noChangeAspect="1" noMove="1" noResize="1" noEditPoints="1" noAdjustHandles="1" noChangeArrowheads="1" noChangeShapeType="1" noTextEdit="1"/>
              </p:cNvSpPr>
              <p:nvPr/>
            </p:nvSpPr>
            <p:spPr>
              <a:xfrm>
                <a:off x="446315" y="4583199"/>
                <a:ext cx="6949811" cy="646331"/>
              </a:xfrm>
              <a:prstGeom prst="rect">
                <a:avLst/>
              </a:prstGeom>
              <a:blipFill>
                <a:blip r:embed="rId5"/>
                <a:stretch>
                  <a:fillRect l="-730"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4636CF-FD29-2C0D-AC71-F62A717DB661}"/>
                  </a:ext>
                </a:extLst>
              </p:cNvPr>
              <p:cNvSpPr txBox="1"/>
              <p:nvPr/>
            </p:nvSpPr>
            <p:spPr>
              <a:xfrm>
                <a:off x="845509" y="5382034"/>
                <a:ext cx="5951373" cy="373885"/>
              </a:xfrm>
              <a:prstGeom prst="rect">
                <a:avLst/>
              </a:prstGeom>
              <a:noFill/>
            </p:spPr>
            <p:txBody>
              <a:bodyPr wrap="none" rtlCol="0">
                <a:spAutoFit/>
              </a:bodyPr>
              <a:lstStyle/>
              <a:p>
                <a:r>
                  <a:rPr lang="en-US" dirty="0"/>
                  <a:t>Interpreted as “</a:t>
                </a:r>
                <a:r>
                  <a:rPr lang="en-US" dirty="0" err="1"/>
                  <a:t>toponium</a:t>
                </a:r>
                <a:r>
                  <a:rPr lang="en-US" dirty="0"/>
                  <a:t>”. </a:t>
                </a:r>
                <a14:m>
                  <m:oMath xmlns:m="http://schemas.openxmlformats.org/officeDocument/2006/math">
                    <m:r>
                      <a:rPr lang="en-US" b="0" i="1" smtClean="0">
                        <a:latin typeface="Cambria Math" panose="02040503050406030204" pitchFamily="18" charset="0"/>
                      </a:rPr>
                      <m:t>𝜎</m:t>
                    </m:r>
                    <m:d>
                      <m:dPr>
                        <m:ctrlPr>
                          <a:rPr lang="en-US" b="0" i="1" smtClean="0">
                            <a:latin typeface="Cambria Math" panose="02040503050406030204" pitchFamily="18" charset="0"/>
                          </a:rPr>
                        </m:ctrlPr>
                      </m:dPr>
                      <m:e>
                        <m:r>
                          <a:rPr lang="en-US" b="0" i="1" smtClean="0">
                            <a:latin typeface="Cambria Math" panose="02040503050406030204" pitchFamily="18" charset="0"/>
                          </a:rPr>
                          <m:t>𝑝𝑝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𝑡</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𝑡</m:t>
                            </m:r>
                          </m:e>
                        </m:acc>
                        <m:r>
                          <a:rPr lang="en-US" b="0" i="1" smtClean="0">
                            <a:latin typeface="Cambria Math" panose="02040503050406030204" pitchFamily="18" charset="0"/>
                          </a:rPr>
                          <m:t>𝛾</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8.8</m:t>
                        </m:r>
                      </m:e>
                      <m:sub>
                        <m:r>
                          <a:rPr lang="en-US" b="0" i="1" smtClean="0">
                            <a:latin typeface="Cambria Math" panose="02040503050406030204" pitchFamily="18" charset="0"/>
                          </a:rPr>
                          <m:t>−1.4</m:t>
                        </m:r>
                      </m:sub>
                      <m:sup>
                        <m:r>
                          <a:rPr lang="en-US" b="0" i="1" smtClean="0">
                            <a:latin typeface="Cambria Math" panose="02040503050406030204" pitchFamily="18" charset="0"/>
                          </a:rPr>
                          <m:t>+1.2</m:t>
                        </m:r>
                      </m:sup>
                    </m:sSubSup>
                    <m:r>
                      <a:rPr lang="en-US" b="0" i="1" smtClean="0">
                        <a:latin typeface="Cambria Math" panose="02040503050406030204" pitchFamily="18" charset="0"/>
                      </a:rPr>
                      <m:t> </m:t>
                    </m:r>
                    <m:r>
                      <m:rPr>
                        <m:sty m:val="p"/>
                      </m:rPr>
                      <a:rPr lang="en-US" b="0" i="0" smtClean="0">
                        <a:latin typeface="Cambria Math" panose="02040503050406030204" pitchFamily="18" charset="0"/>
                      </a:rPr>
                      <m:t>pb</m:t>
                    </m:r>
                    <m:r>
                      <a:rPr lang="en-US" b="0" i="0" smtClean="0">
                        <a:latin typeface="Cambria Math" panose="02040503050406030204" pitchFamily="18" charset="0"/>
                      </a:rPr>
                      <m:t>.</m:t>
                    </m:r>
                  </m:oMath>
                </a14:m>
                <a:endParaRPr lang="en-US" dirty="0"/>
              </a:p>
            </p:txBody>
          </p:sp>
        </mc:Choice>
        <mc:Fallback xmlns="">
          <p:sp>
            <p:nvSpPr>
              <p:cNvPr id="14" name="TextBox 13">
                <a:extLst>
                  <a:ext uri="{FF2B5EF4-FFF2-40B4-BE49-F238E27FC236}">
                    <a16:creationId xmlns:a16="http://schemas.microsoft.com/office/drawing/2014/main" id="{E04636CF-FD29-2C0D-AC71-F62A717DB661}"/>
                  </a:ext>
                </a:extLst>
              </p:cNvPr>
              <p:cNvSpPr txBox="1">
                <a:spLocks noRot="1" noChangeAspect="1" noMove="1" noResize="1" noEditPoints="1" noAdjustHandles="1" noChangeArrowheads="1" noChangeShapeType="1" noTextEdit="1"/>
              </p:cNvSpPr>
              <p:nvPr/>
            </p:nvSpPr>
            <p:spPr>
              <a:xfrm>
                <a:off x="845509" y="5382034"/>
                <a:ext cx="5951373" cy="373885"/>
              </a:xfrm>
              <a:prstGeom prst="rect">
                <a:avLst/>
              </a:prstGeom>
              <a:blipFill>
                <a:blip r:embed="rId6"/>
                <a:stretch>
                  <a:fillRect l="-851" t="-3226"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3639732-EB6C-99FA-C4F9-79846FA1B2C8}"/>
                  </a:ext>
                </a:extLst>
              </p:cNvPr>
              <p:cNvSpPr txBox="1"/>
              <p:nvPr/>
            </p:nvSpPr>
            <p:spPr>
              <a:xfrm>
                <a:off x="1067582" y="6012038"/>
                <a:ext cx="9308382" cy="391517"/>
              </a:xfrm>
              <a:prstGeom prst="rect">
                <a:avLst/>
              </a:prstGeom>
              <a:noFill/>
            </p:spPr>
            <p:txBody>
              <a:bodyPr wrap="none" rtlCol="0">
                <a:spAutoFit/>
              </a:bodyPr>
              <a:lstStyle/>
              <a:p>
                <a:r>
                  <a:rPr lang="en-US" dirty="0"/>
                  <a:t>Even with such a large cross-section impact on the </a:t>
                </a:r>
                <a14:m>
                  <m:oMath xmlns:m="http://schemas.openxmlformats.org/officeDocument/2006/math">
                    <m:r>
                      <a:rPr lang="en-US" sz="1800" b="0" i="1" dirty="0" smtClean="0">
                        <a:effectLst/>
                        <a:latin typeface="Cambria Math" panose="02040503050406030204" pitchFamily="18" charset="0"/>
                      </a:rPr>
                      <m:t>ℓℓ</m:t>
                    </m:r>
                    <m:r>
                      <a:rPr lang="en-US" sz="1800" b="0" i="1" dirty="0" smtClean="0">
                        <a:effectLst/>
                        <a:latin typeface="Cambria Math" panose="02040503050406030204" pitchFamily="18" charset="0"/>
                      </a:rPr>
                      <m:t>𝛾</m:t>
                    </m:r>
                    <m:r>
                      <a:rPr lang="en-US" sz="1800" b="0" i="1" dirty="0" smtClean="0">
                        <a:effectLst/>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ℓℓ</m:t>
                        </m:r>
                        <m:r>
                          <a:rPr lang="en-US" b="0" i="1" dirty="0" smtClean="0">
                            <a:latin typeface="Cambria Math" panose="02040503050406030204" pitchFamily="18" charset="0"/>
                          </a:rPr>
                          <m:t>𝛾</m:t>
                        </m:r>
                      </m:sub>
                    </m:sSub>
                    <m:r>
                      <a:rPr lang="en-US" sz="1800" b="0" i="1" dirty="0" smtClean="0">
                        <a:effectLst/>
                        <a:latin typeface="Cambria Math" panose="02040503050406030204" pitchFamily="18" charset="0"/>
                      </a:rPr>
                      <m:t>)</m:t>
                    </m:r>
                  </m:oMath>
                </a14:m>
                <a:r>
                  <a:rPr lang="en-US" dirty="0"/>
                  <a:t> final state is very small</a:t>
                </a:r>
              </a:p>
            </p:txBody>
          </p:sp>
        </mc:Choice>
        <mc:Fallback xmlns="">
          <p:sp>
            <p:nvSpPr>
              <p:cNvPr id="15" name="TextBox 14">
                <a:extLst>
                  <a:ext uri="{FF2B5EF4-FFF2-40B4-BE49-F238E27FC236}">
                    <a16:creationId xmlns:a16="http://schemas.microsoft.com/office/drawing/2014/main" id="{83639732-EB6C-99FA-C4F9-79846FA1B2C8}"/>
                  </a:ext>
                </a:extLst>
              </p:cNvPr>
              <p:cNvSpPr txBox="1">
                <a:spLocks noRot="1" noChangeAspect="1" noMove="1" noResize="1" noEditPoints="1" noAdjustHandles="1" noChangeArrowheads="1" noChangeShapeType="1" noTextEdit="1"/>
              </p:cNvSpPr>
              <p:nvPr/>
            </p:nvSpPr>
            <p:spPr>
              <a:xfrm>
                <a:off x="1067582" y="6012038"/>
                <a:ext cx="9308382" cy="391517"/>
              </a:xfrm>
              <a:prstGeom prst="rect">
                <a:avLst/>
              </a:prstGeom>
              <a:blipFill>
                <a:blip r:embed="rId7"/>
                <a:stretch>
                  <a:fillRect l="-546" t="-6250" b="-15625"/>
                </a:stretch>
              </a:blipFill>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3D3398F3-5CE5-9BDF-0132-253F432597CA}"/>
              </a:ext>
            </a:extLst>
          </p:cNvPr>
          <p:cNvSpPr/>
          <p:nvPr/>
        </p:nvSpPr>
        <p:spPr>
          <a:xfrm>
            <a:off x="640080" y="6104371"/>
            <a:ext cx="413657" cy="18466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4EECBA0-D489-5578-9F3B-B73F1944DE80}"/>
              </a:ext>
            </a:extLst>
          </p:cNvPr>
          <p:cNvSpPr txBox="1"/>
          <p:nvPr/>
        </p:nvSpPr>
        <p:spPr>
          <a:xfrm>
            <a:off x="6975316" y="5135943"/>
            <a:ext cx="4083051" cy="646331"/>
          </a:xfrm>
          <a:prstGeom prst="rect">
            <a:avLst/>
          </a:prstGeom>
          <a:noFill/>
        </p:spPr>
        <p:txBody>
          <a:bodyPr wrap="square" rtlCol="0">
            <a:spAutoFit/>
          </a:bodyPr>
          <a:lstStyle/>
          <a:p>
            <a:r>
              <a:rPr lang="en-US" dirty="0"/>
              <a:t>clearly strong overestimate of missing threshold effects</a:t>
            </a:r>
          </a:p>
        </p:txBody>
      </p:sp>
    </p:spTree>
    <p:extLst>
      <p:ext uri="{BB962C8B-B14F-4D97-AF65-F5344CB8AC3E}">
        <p14:creationId xmlns:p14="http://schemas.microsoft.com/office/powerpoint/2010/main" val="7741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C70F-20F7-4475-23A8-1625A6AE5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01C74-F192-4BB7-3CFC-D7ABE23A3E4F}"/>
              </a:ext>
            </a:extLst>
          </p:cNvPr>
          <p:cNvSpPr>
            <a:spLocks noGrp="1"/>
          </p:cNvSpPr>
          <p:nvPr>
            <p:ph type="title"/>
          </p:nvPr>
        </p:nvSpPr>
        <p:spPr>
          <a:xfrm>
            <a:off x="640080" y="587829"/>
            <a:ext cx="11214463" cy="566469"/>
          </a:xfrm>
        </p:spPr>
        <p:txBody>
          <a:bodyPr>
            <a:noAutofit/>
          </a:bodyPr>
          <a:lstStyle/>
          <a:p>
            <a:r>
              <a:rPr lang="en-US" sz="2400" dirty="0"/>
              <a:t>Results:</a:t>
            </a:r>
            <a:r>
              <a:rPr lang="en-US" sz="2400" b="0" dirty="0"/>
              <a:t> </a:t>
            </a:r>
            <a:r>
              <a:rPr lang="en-US" sz="2000" b="0" dirty="0"/>
              <a:t>Mass measurement</a:t>
            </a:r>
          </a:p>
        </p:txBody>
      </p:sp>
      <p:sp>
        <p:nvSpPr>
          <p:cNvPr id="3" name="Footer Placeholder 2">
            <a:extLst>
              <a:ext uri="{FF2B5EF4-FFF2-40B4-BE49-F238E27FC236}">
                <a16:creationId xmlns:a16="http://schemas.microsoft.com/office/drawing/2014/main" id="{91DD9FCD-ED2A-BDE3-C090-672C556C2494}"/>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918557BB-783B-D841-EE6D-605DB7D140BF}"/>
              </a:ext>
            </a:extLst>
          </p:cNvPr>
          <p:cNvSpPr>
            <a:spLocks noGrp="1"/>
          </p:cNvSpPr>
          <p:nvPr>
            <p:ph type="sldNum" sz="quarter" idx="12"/>
          </p:nvPr>
        </p:nvSpPr>
        <p:spPr/>
        <p:txBody>
          <a:bodyPr/>
          <a:lstStyle/>
          <a:p>
            <a:fld id="{70C12960-6E85-460F-B6E3-5B82CB31AF3D}" type="slidenum">
              <a:rPr lang="en-US" smtClean="0"/>
              <a:t>10</a:t>
            </a:fld>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89CAC8C-3621-15A2-572D-5FC0C7B1D92E}"/>
                  </a:ext>
                </a:extLst>
              </p:cNvPr>
              <p:cNvSpPr txBox="1"/>
              <p:nvPr/>
            </p:nvSpPr>
            <p:spPr>
              <a:xfrm>
                <a:off x="508331" y="1155747"/>
                <a:ext cx="6186377" cy="4812408"/>
              </a:xfrm>
              <a:prstGeom prst="rect">
                <a:avLst/>
              </a:prstGeom>
              <a:noFill/>
            </p:spPr>
            <p:txBody>
              <a:bodyPr wrap="square">
                <a:spAutoFit/>
              </a:bodyPr>
              <a:lstStyle/>
              <a:p>
                <a:pPr marL="285750" indent="-285750" algn="just">
                  <a:buFont typeface="Wingdings" pitchFamily="2" charset="2"/>
                  <a:buChar char="v"/>
                </a:pPr>
                <a:r>
                  <a:rPr lang="en-ZA" sz="1800" dirty="0">
                    <a:effectLst/>
                  </a:rPr>
                  <a:t>The minimum occurs at </a:t>
                </a:r>
                <a14:m>
                  <m:oMath xmlns:m="http://schemas.openxmlformats.org/officeDocument/2006/math">
                    <m:sSub>
                      <m:sSubPr>
                        <m:ctrlPr>
                          <a:rPr lang="en-US" sz="1800" b="0" i="1" dirty="0" smtClean="0">
                            <a:effectLst/>
                            <a:latin typeface="Cambria Math" panose="02040503050406030204" pitchFamily="18" charset="0"/>
                          </a:rPr>
                        </m:ctrlPr>
                      </m:sSubPr>
                      <m:e>
                        <m:r>
                          <a:rPr lang="en-ZA" sz="1800" i="1" dirty="0" smtClean="0">
                            <a:effectLst/>
                            <a:latin typeface="Cambria Math" panose="02040503050406030204" pitchFamily="18" charset="0"/>
                          </a:rPr>
                          <m:t>𝑚</m:t>
                        </m:r>
                      </m:e>
                      <m:sub>
                        <m:r>
                          <a:rPr lang="en-ZA" sz="1800" i="1" dirty="0" smtClean="0">
                            <a:effectLst/>
                            <a:latin typeface="Cambria Math" panose="02040503050406030204" pitchFamily="18" charset="0"/>
                          </a:rPr>
                          <m:t>𝑆</m:t>
                        </m:r>
                      </m:sub>
                    </m:sSub>
                  </m:oMath>
                </a14:m>
                <a:r>
                  <a:rPr lang="en-ZA" sz="1800" dirty="0">
                    <a:effectLst/>
                  </a:rPr>
                  <a:t> = 140 GeV, where </a:t>
                </a:r>
                <a14:m>
                  <m:oMath xmlns:m="http://schemas.openxmlformats.org/officeDocument/2006/math">
                    <m:sSup>
                      <m:sSupPr>
                        <m:ctrlPr>
                          <a:rPr lang="en-US" sz="1800" b="0" i="1" dirty="0" smtClean="0">
                            <a:effectLst/>
                            <a:latin typeface="Cambria Math" panose="02040503050406030204" pitchFamily="18" charset="0"/>
                          </a:rPr>
                        </m:ctrlPr>
                      </m:sSupPr>
                      <m:e>
                        <m:r>
                          <a:rPr lang="el-GR" sz="1800" i="1" dirty="0" smtClean="0">
                            <a:effectLst/>
                            <a:latin typeface="Cambria Math" panose="02040503050406030204" pitchFamily="18" charset="0"/>
                          </a:rPr>
                          <m:t>𝜒</m:t>
                        </m:r>
                      </m:e>
                      <m:sup>
                        <m:r>
                          <a:rPr lang="en-US" sz="1800" b="0" i="1" dirty="0" smtClean="0">
                            <a:effectLst/>
                            <a:latin typeface="Cambria Math" panose="02040503050406030204" pitchFamily="18" charset="0"/>
                          </a:rPr>
                          <m:t>2</m:t>
                        </m:r>
                      </m:sup>
                    </m:sSup>
                  </m:oMath>
                </a14:m>
                <a:r>
                  <a:rPr lang="el-GR" sz="1800" dirty="0">
                    <a:effectLst/>
                  </a:rPr>
                  <a:t> = 2.63</a:t>
                </a:r>
                <a:r>
                  <a:rPr lang="en-US" sz="1800" dirty="0">
                    <a:effectLst/>
                  </a:rPr>
                  <a:t>.</a:t>
                </a:r>
              </a:p>
              <a:p>
                <a:pPr marL="285750" indent="-285750" algn="just">
                  <a:buFont typeface="Wingdings" pitchFamily="2" charset="2"/>
                  <a:buChar char="v"/>
                </a:pPr>
                <a:endParaRPr lang="en-US" dirty="0"/>
              </a:p>
              <a:p>
                <a:pPr marL="285750" indent="-285750" algn="just">
                  <a:buFont typeface="Wingdings" pitchFamily="2" charset="2"/>
                  <a:buChar char="v"/>
                </a:pPr>
                <a:r>
                  <a:rPr lang="en-ZA" dirty="0"/>
                  <a:t>W</a:t>
                </a:r>
                <a:r>
                  <a:rPr lang="en-ZA" sz="1800" dirty="0">
                    <a:effectLst/>
                  </a:rPr>
                  <a:t>hile the no-BSM hypothesis yields </a:t>
                </a:r>
                <a14:m>
                  <m:oMath xmlns:m="http://schemas.openxmlformats.org/officeDocument/2006/math">
                    <m:sSup>
                      <m:sSupPr>
                        <m:ctrlPr>
                          <a:rPr lang="en-US" sz="1800" b="0" i="1" dirty="0" smtClean="0">
                            <a:effectLst/>
                            <a:latin typeface="Cambria Math" panose="02040503050406030204" pitchFamily="18" charset="0"/>
                          </a:rPr>
                        </m:ctrlPr>
                      </m:sSupPr>
                      <m:e>
                        <m:r>
                          <a:rPr lang="el-GR" sz="1800" i="1" dirty="0" smtClean="0">
                            <a:effectLst/>
                            <a:latin typeface="Cambria Math" panose="02040503050406030204" pitchFamily="18" charset="0"/>
                          </a:rPr>
                          <m:t>𝜒</m:t>
                        </m:r>
                      </m:e>
                      <m:sup>
                        <m:r>
                          <a:rPr lang="en-US" sz="1800" b="0" i="1" dirty="0" smtClean="0">
                            <a:effectLst/>
                            <a:latin typeface="Cambria Math" panose="02040503050406030204" pitchFamily="18" charset="0"/>
                          </a:rPr>
                          <m:t>2</m:t>
                        </m:r>
                      </m:sup>
                    </m:sSup>
                  </m:oMath>
                </a14:m>
                <a:r>
                  <a:rPr lang="el-GR" sz="1800" dirty="0">
                    <a:effectLst/>
                  </a:rPr>
                  <a:t> = 10.21. </a:t>
                </a:r>
                <a:endParaRPr lang="en-US" sz="1800" dirty="0">
                  <a:effectLst/>
                </a:endParaRPr>
              </a:p>
              <a:p>
                <a:pPr marL="285750" indent="-285750" algn="just">
                  <a:buFont typeface="Wingdings" pitchFamily="2" charset="2"/>
                  <a:buChar char="v"/>
                </a:pPr>
                <a:endParaRPr lang="en-US" sz="1800" dirty="0">
                  <a:effectLst/>
                </a:endParaRPr>
              </a:p>
              <a:p>
                <a:pPr marL="285750" indent="-285750" algn="just">
                  <a:buFont typeface="Wingdings" pitchFamily="2" charset="2"/>
                  <a:buChar char="v"/>
                </a:pPr>
                <a:r>
                  <a:rPr lang="en-ZA" sz="1800" dirty="0">
                    <a:effectLst/>
                  </a:rPr>
                  <a:t>At the 68% confidence level, the constraint on the scalar mass is </a:t>
                </a:r>
                <a14:m>
                  <m:oMath xmlns:m="http://schemas.openxmlformats.org/officeDocument/2006/math">
                    <m:sSub>
                      <m:sSubPr>
                        <m:ctrlPr>
                          <a:rPr lang="en-US" sz="1800" b="0" i="1" dirty="0" smtClean="0">
                            <a:effectLst/>
                            <a:latin typeface="Cambria Math" panose="02040503050406030204" pitchFamily="18" charset="0"/>
                          </a:rPr>
                        </m:ctrlPr>
                      </m:sSubPr>
                      <m:e>
                        <m:r>
                          <a:rPr lang="en-ZA" sz="1800" i="1" dirty="0" smtClean="0">
                            <a:effectLst/>
                            <a:latin typeface="Cambria Math" panose="02040503050406030204" pitchFamily="18" charset="0"/>
                          </a:rPr>
                          <m:t>𝑚</m:t>
                        </m:r>
                      </m:e>
                      <m:sub>
                        <m:r>
                          <a:rPr lang="en-US" sz="1800" b="0" i="1" dirty="0" smtClean="0">
                            <a:effectLst/>
                            <a:latin typeface="Cambria Math" panose="02040503050406030204" pitchFamily="18" charset="0"/>
                          </a:rPr>
                          <m:t>𝑆</m:t>
                        </m:r>
                      </m:sub>
                    </m:sSub>
                    <m:r>
                      <a:rPr lang="en-ZA" sz="1800" i="1" dirty="0" smtClean="0">
                        <a:effectLst/>
                        <a:latin typeface="Cambria Math" panose="02040503050406030204" pitchFamily="18" charset="0"/>
                      </a:rPr>
                      <m:t> = </m:t>
                    </m:r>
                    <m:sSubSup>
                      <m:sSubSupPr>
                        <m:ctrlPr>
                          <a:rPr lang="en-US" sz="1800" b="0" i="1" dirty="0" smtClean="0">
                            <a:effectLst/>
                            <a:latin typeface="Cambria Math" panose="02040503050406030204" pitchFamily="18" charset="0"/>
                          </a:rPr>
                        </m:ctrlPr>
                      </m:sSubSupPr>
                      <m:e>
                        <m:r>
                          <a:rPr lang="en-ZA" sz="1800" i="1" dirty="0" smtClean="0">
                            <a:effectLst/>
                            <a:latin typeface="Cambria Math" panose="02040503050406030204" pitchFamily="18" charset="0"/>
                          </a:rPr>
                          <m:t>140</m:t>
                        </m:r>
                      </m:e>
                      <m:sub>
                        <m:r>
                          <a:rPr lang="en-US" sz="1800" b="0" i="1" dirty="0" smtClean="0">
                            <a:effectLst/>
                            <a:latin typeface="Cambria Math" panose="02040503050406030204" pitchFamily="18" charset="0"/>
                          </a:rPr>
                          <m:t>−30</m:t>
                        </m:r>
                      </m:sub>
                      <m:sup>
                        <m:r>
                          <a:rPr lang="en-US" sz="1800" b="0" i="1" dirty="0" smtClean="0">
                            <a:effectLst/>
                            <a:latin typeface="Cambria Math" panose="02040503050406030204" pitchFamily="18" charset="0"/>
                          </a:rPr>
                          <m:t>+35</m:t>
                        </m:r>
                      </m:sup>
                    </m:sSubSup>
                  </m:oMath>
                </a14:m>
                <a:r>
                  <a:rPr lang="en-ZA" sz="1800" dirty="0">
                    <a:effectLst/>
                  </a:rPr>
                  <a:t> GeV. </a:t>
                </a:r>
              </a:p>
              <a:p>
                <a:pPr marL="285750" indent="-285750" algn="just">
                  <a:buFont typeface="Wingdings" pitchFamily="2" charset="2"/>
                  <a:buChar char="v"/>
                </a:pPr>
                <a:endParaRPr lang="en-ZA" dirty="0"/>
              </a:p>
              <a:p>
                <a:pPr marL="285750" indent="-285750" algn="just">
                  <a:buFont typeface="Wingdings" pitchFamily="2" charset="2"/>
                  <a:buChar char="v"/>
                </a:pPr>
                <a:r>
                  <a:rPr lang="en-ZA" sz="1800" dirty="0">
                    <a:effectLst/>
                  </a:rPr>
                  <a:t>The relatively wide confidence interval is primarily a consequence of the restricted phase space imposed by the requirement </a:t>
                </a:r>
                <a14:m>
                  <m:oMath xmlns:m="http://schemas.openxmlformats.org/officeDocument/2006/math">
                    <m:sSub>
                      <m:sSubPr>
                        <m:ctrlPr>
                          <a:rPr lang="en-US" sz="1800" b="0" i="1" dirty="0" smtClean="0">
                            <a:effectLst/>
                            <a:latin typeface="Cambria Math" panose="02040503050406030204" pitchFamily="18" charset="0"/>
                          </a:rPr>
                        </m:ctrlPr>
                      </m:sSubPr>
                      <m:e>
                        <m:r>
                          <a:rPr lang="en-ZA" sz="1800" i="1" dirty="0" smtClean="0">
                            <a:effectLst/>
                            <a:latin typeface="Cambria Math" panose="02040503050406030204" pitchFamily="18" charset="0"/>
                          </a:rPr>
                          <m:t>𝑚</m:t>
                        </m:r>
                      </m:e>
                      <m:sub>
                        <m:r>
                          <a:rPr lang="en-US" sz="1800" b="0" i="1" dirty="0" smtClean="0">
                            <a:effectLst/>
                            <a:latin typeface="Cambria Math" panose="02040503050406030204" pitchFamily="18" charset="0"/>
                          </a:rPr>
                          <m:t>ℓℓ</m:t>
                        </m:r>
                      </m:sub>
                    </m:sSub>
                  </m:oMath>
                </a14:m>
                <a:r>
                  <a:rPr lang="en-ZA" sz="1800" dirty="0">
                    <a:effectLst/>
                  </a:rPr>
                  <a:t> &gt; 40 GeV, compounded by the large systematic uncertainties near the </a:t>
                </a:r>
                <a:r>
                  <a:rPr lang="en-ZA" sz="1800" i="1" dirty="0">
                    <a:effectLst/>
                  </a:rPr>
                  <a:t>Z</a:t>
                </a:r>
                <a:r>
                  <a:rPr lang="en-ZA" sz="1800" dirty="0">
                    <a:effectLst/>
                  </a:rPr>
                  <a:t>-boson mass. </a:t>
                </a:r>
              </a:p>
              <a:p>
                <a:pPr marL="285750" indent="-285750" algn="just">
                  <a:buFont typeface="Wingdings" pitchFamily="2" charset="2"/>
                  <a:buChar char="v"/>
                </a:pPr>
                <a:endParaRPr lang="en-ZA" dirty="0"/>
              </a:p>
              <a:p>
                <a:pPr marL="285750" indent="-285750" algn="just">
                  <a:buFont typeface="Wingdings" pitchFamily="2" charset="2"/>
                  <a:buChar char="v"/>
                </a:pPr>
                <a:r>
                  <a:rPr lang="en-ZA" sz="1800" dirty="0">
                    <a:effectLst/>
                  </a:rPr>
                  <a:t>The small value of the minimum </a:t>
                </a:r>
                <a14:m>
                  <m:oMath xmlns:m="http://schemas.openxmlformats.org/officeDocument/2006/math">
                    <m:sSup>
                      <m:sSupPr>
                        <m:ctrlPr>
                          <a:rPr lang="en-US" sz="1800" b="0" i="1" dirty="0" smtClean="0">
                            <a:effectLst/>
                            <a:latin typeface="Cambria Math" panose="02040503050406030204" pitchFamily="18" charset="0"/>
                          </a:rPr>
                        </m:ctrlPr>
                      </m:sSupPr>
                      <m:e>
                        <m:r>
                          <a:rPr lang="el-GR" sz="1800" i="1" dirty="0" smtClean="0">
                            <a:effectLst/>
                            <a:latin typeface="Cambria Math" panose="02040503050406030204" pitchFamily="18" charset="0"/>
                          </a:rPr>
                          <m:t>𝜒</m:t>
                        </m:r>
                      </m:e>
                      <m:sup>
                        <m:r>
                          <a:rPr lang="en-US" sz="1800" b="0" i="1" dirty="0" smtClean="0">
                            <a:effectLst/>
                            <a:latin typeface="Cambria Math" panose="02040503050406030204" pitchFamily="18" charset="0"/>
                          </a:rPr>
                          <m:t>2</m:t>
                        </m:r>
                      </m:sup>
                    </m:sSup>
                  </m:oMath>
                </a14:m>
                <a:r>
                  <a:rPr lang="el-GR" sz="1800" dirty="0">
                    <a:effectLst/>
                  </a:rPr>
                  <a:t> </a:t>
                </a:r>
                <a:r>
                  <a:rPr lang="en-ZA" sz="1800" dirty="0">
                    <a:effectLst/>
                  </a:rPr>
                  <a:t>could be due to an overestimation of uncertainties. </a:t>
                </a:r>
              </a:p>
              <a:p>
                <a:pPr marL="285750" indent="-285750" algn="just">
                  <a:buFont typeface="Wingdings" pitchFamily="2" charset="2"/>
                  <a:buChar char="v"/>
                </a:pPr>
                <a:endParaRPr lang="en-ZA" dirty="0"/>
              </a:p>
              <a:p>
                <a:pPr marL="285750" indent="-285750" algn="just">
                  <a:buFont typeface="Wingdings" pitchFamily="2" charset="2"/>
                  <a:buChar char="v"/>
                </a:pPr>
                <a:r>
                  <a:rPr lang="en-ZA" sz="1800" dirty="0">
                    <a:solidFill>
                      <a:schemeClr val="accent1"/>
                    </a:solidFill>
                    <a:effectLst/>
                  </a:rPr>
                  <a:t>Evaluated at </a:t>
                </a:r>
                <a14:m>
                  <m:oMath xmlns:m="http://schemas.openxmlformats.org/officeDocument/2006/math">
                    <m:sSub>
                      <m:sSubPr>
                        <m:ctrlPr>
                          <a:rPr lang="en-US" sz="1800" b="0" i="1" dirty="0" smtClean="0">
                            <a:solidFill>
                              <a:schemeClr val="accent1"/>
                            </a:solidFill>
                            <a:effectLst/>
                            <a:latin typeface="Cambria Math" panose="02040503050406030204" pitchFamily="18" charset="0"/>
                          </a:rPr>
                        </m:ctrlPr>
                      </m:sSubPr>
                      <m:e>
                        <m:r>
                          <a:rPr lang="en-ZA" sz="1800" i="1" dirty="0" smtClean="0">
                            <a:solidFill>
                              <a:schemeClr val="accent1"/>
                            </a:solidFill>
                            <a:effectLst/>
                            <a:latin typeface="Cambria Math" panose="02040503050406030204" pitchFamily="18" charset="0"/>
                          </a:rPr>
                          <m:t>𝑚</m:t>
                        </m:r>
                      </m:e>
                      <m:sub>
                        <m:r>
                          <a:rPr lang="en-US" sz="1800" b="0" i="1" dirty="0" smtClean="0">
                            <a:solidFill>
                              <a:schemeClr val="accent1"/>
                            </a:solidFill>
                            <a:effectLst/>
                            <a:latin typeface="Cambria Math" panose="02040503050406030204" pitchFamily="18" charset="0"/>
                          </a:rPr>
                          <m:t>𝑆</m:t>
                        </m:r>
                      </m:sub>
                    </m:sSub>
                  </m:oMath>
                </a14:m>
                <a:r>
                  <a:rPr lang="en-ZA" sz="1800" dirty="0">
                    <a:solidFill>
                      <a:schemeClr val="accent1"/>
                    </a:solidFill>
                    <a:effectLst/>
                  </a:rPr>
                  <a:t> = 152 GeV, the fit yields </a:t>
                </a:r>
                <a14:m>
                  <m:oMath xmlns:m="http://schemas.openxmlformats.org/officeDocument/2006/math">
                    <m:sSup>
                      <m:sSupPr>
                        <m:ctrlPr>
                          <a:rPr lang="en-US" i="1" dirty="0">
                            <a:solidFill>
                              <a:schemeClr val="accent1"/>
                            </a:solidFill>
                            <a:latin typeface="Cambria Math" panose="02040503050406030204" pitchFamily="18" charset="0"/>
                          </a:rPr>
                        </m:ctrlPr>
                      </m:sSupPr>
                      <m:e>
                        <m:r>
                          <a:rPr lang="el-GR" i="1" dirty="0">
                            <a:solidFill>
                              <a:schemeClr val="accent1"/>
                            </a:solidFill>
                            <a:latin typeface="Cambria Math" panose="02040503050406030204" pitchFamily="18" charset="0"/>
                          </a:rPr>
                          <m:t>𝜒</m:t>
                        </m:r>
                      </m:e>
                      <m:sup>
                        <m:r>
                          <a:rPr lang="en-US" i="1" dirty="0">
                            <a:solidFill>
                              <a:schemeClr val="accent1"/>
                            </a:solidFill>
                            <a:latin typeface="Cambria Math" panose="02040503050406030204" pitchFamily="18" charset="0"/>
                          </a:rPr>
                          <m:t>2</m:t>
                        </m:r>
                      </m:sup>
                    </m:sSup>
                  </m:oMath>
                </a14:m>
                <a:r>
                  <a:rPr lang="el-GR" sz="1800" dirty="0">
                    <a:solidFill>
                      <a:schemeClr val="accent1"/>
                    </a:solidFill>
                    <a:effectLst/>
                  </a:rPr>
                  <a:t> = 2.63, </a:t>
                </a:r>
                <a:r>
                  <a:rPr lang="en-ZA" sz="1800" dirty="0">
                    <a:solidFill>
                      <a:schemeClr val="accent1"/>
                    </a:solidFill>
                    <a:effectLst/>
                  </a:rPr>
                  <a:t>corresponding to a significance of 2.7</a:t>
                </a:r>
                <a:r>
                  <a:rPr lang="el-GR" sz="1800" dirty="0">
                    <a:solidFill>
                      <a:schemeClr val="accent1"/>
                    </a:solidFill>
                    <a:effectLst/>
                  </a:rPr>
                  <a:t>σ. </a:t>
                </a:r>
                <a:endParaRPr lang="el-GR" dirty="0">
                  <a:solidFill>
                    <a:schemeClr val="accent1"/>
                  </a:solidFill>
                </a:endParaRPr>
              </a:p>
            </p:txBody>
          </p:sp>
        </mc:Choice>
        <mc:Fallback>
          <p:sp>
            <p:nvSpPr>
              <p:cNvPr id="12" name="TextBox 11">
                <a:extLst>
                  <a:ext uri="{FF2B5EF4-FFF2-40B4-BE49-F238E27FC236}">
                    <a16:creationId xmlns:a16="http://schemas.microsoft.com/office/drawing/2014/main" id="{489CAC8C-3621-15A2-572D-5FC0C7B1D92E}"/>
                  </a:ext>
                </a:extLst>
              </p:cNvPr>
              <p:cNvSpPr txBox="1">
                <a:spLocks noRot="1" noChangeAspect="1" noMove="1" noResize="1" noEditPoints="1" noAdjustHandles="1" noChangeArrowheads="1" noChangeShapeType="1" noTextEdit="1"/>
              </p:cNvSpPr>
              <p:nvPr/>
            </p:nvSpPr>
            <p:spPr>
              <a:xfrm>
                <a:off x="508331" y="1155747"/>
                <a:ext cx="6186377" cy="4812408"/>
              </a:xfrm>
              <a:prstGeom prst="rect">
                <a:avLst/>
              </a:prstGeom>
              <a:blipFill>
                <a:blip r:embed="rId2"/>
                <a:stretch>
                  <a:fillRect l="-613" t="-792" r="-613" b="-105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A428FB5-BD01-DF1C-7FD5-F25C6F210AF8}"/>
              </a:ext>
            </a:extLst>
          </p:cNvPr>
          <p:cNvPicPr>
            <a:picLocks noChangeAspect="1"/>
          </p:cNvPicPr>
          <p:nvPr/>
        </p:nvPicPr>
        <p:blipFill>
          <a:blip r:embed="rId3"/>
          <a:stretch>
            <a:fillRect/>
          </a:stretch>
        </p:blipFill>
        <p:spPr>
          <a:xfrm>
            <a:off x="6470310" y="312876"/>
            <a:ext cx="5181600" cy="3886200"/>
          </a:xfrm>
          <a:prstGeom prst="rect">
            <a:avLst/>
          </a:prstGeom>
        </p:spPr>
      </p:pic>
      <p:pic>
        <p:nvPicPr>
          <p:cNvPr id="9" name="Picture 8">
            <a:extLst>
              <a:ext uri="{FF2B5EF4-FFF2-40B4-BE49-F238E27FC236}">
                <a16:creationId xmlns:a16="http://schemas.microsoft.com/office/drawing/2014/main" id="{29DC9779-F0BA-9BBD-386C-B61410628A11}"/>
              </a:ext>
            </a:extLst>
          </p:cNvPr>
          <p:cNvPicPr>
            <a:picLocks noChangeAspect="1"/>
          </p:cNvPicPr>
          <p:nvPr/>
        </p:nvPicPr>
        <p:blipFill>
          <a:blip r:embed="rId4"/>
          <a:stretch>
            <a:fillRect/>
          </a:stretch>
        </p:blipFill>
        <p:spPr>
          <a:xfrm>
            <a:off x="8055428" y="4205850"/>
            <a:ext cx="3026733" cy="1144726"/>
          </a:xfrm>
          <a:prstGeom prst="rect">
            <a:avLst/>
          </a:prstGeom>
        </p:spPr>
      </p:pic>
      <p:pic>
        <p:nvPicPr>
          <p:cNvPr id="10" name="Picture 9">
            <a:extLst>
              <a:ext uri="{FF2B5EF4-FFF2-40B4-BE49-F238E27FC236}">
                <a16:creationId xmlns:a16="http://schemas.microsoft.com/office/drawing/2014/main" id="{E83FCD20-5F34-2A40-EC19-9A544F760090}"/>
              </a:ext>
            </a:extLst>
          </p:cNvPr>
          <p:cNvPicPr>
            <a:picLocks noChangeAspect="1"/>
          </p:cNvPicPr>
          <p:nvPr/>
        </p:nvPicPr>
        <p:blipFill>
          <a:blip r:embed="rId5"/>
          <a:stretch>
            <a:fillRect/>
          </a:stretch>
        </p:blipFill>
        <p:spPr>
          <a:xfrm>
            <a:off x="8424409" y="5372711"/>
            <a:ext cx="2492459" cy="566468"/>
          </a:xfrm>
          <a:prstGeom prst="rect">
            <a:avLst/>
          </a:prstGeom>
        </p:spPr>
      </p:pic>
    </p:spTree>
    <p:extLst>
      <p:ext uri="{BB962C8B-B14F-4D97-AF65-F5344CB8AC3E}">
        <p14:creationId xmlns:p14="http://schemas.microsoft.com/office/powerpoint/2010/main" val="24674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82B16-9428-C525-19CB-C5AB96CDB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81844-2493-14E7-98F7-1773E89F084E}"/>
              </a:ext>
            </a:extLst>
          </p:cNvPr>
          <p:cNvSpPr>
            <a:spLocks noGrp="1"/>
          </p:cNvSpPr>
          <p:nvPr>
            <p:ph type="title"/>
          </p:nvPr>
        </p:nvSpPr>
        <p:spPr>
          <a:xfrm>
            <a:off x="640080" y="587829"/>
            <a:ext cx="11214463" cy="566469"/>
          </a:xfrm>
        </p:spPr>
        <p:txBody>
          <a:bodyPr>
            <a:noAutofit/>
          </a:bodyPr>
          <a:lstStyle/>
          <a:p>
            <a:r>
              <a:rPr lang="en-US" sz="2400" dirty="0"/>
              <a:t>Conclusion(s):</a:t>
            </a:r>
            <a:r>
              <a:rPr lang="en-US" sz="2400" b="0" dirty="0"/>
              <a:t> </a:t>
            </a:r>
            <a:r>
              <a:rPr lang="en-US" sz="2000" b="0" dirty="0"/>
              <a:t>Mass measurements of Scalar Candidate around 150 GeV</a:t>
            </a:r>
          </a:p>
        </p:txBody>
      </p:sp>
      <p:sp>
        <p:nvSpPr>
          <p:cNvPr id="3" name="Footer Placeholder 2">
            <a:extLst>
              <a:ext uri="{FF2B5EF4-FFF2-40B4-BE49-F238E27FC236}">
                <a16:creationId xmlns:a16="http://schemas.microsoft.com/office/drawing/2014/main" id="{0855376B-0E41-56C0-8F78-8FA01E7B987F}"/>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079B7A6C-FA46-E588-4C9D-0B5DDD30C91D}"/>
              </a:ext>
            </a:extLst>
          </p:cNvPr>
          <p:cNvSpPr>
            <a:spLocks noGrp="1"/>
          </p:cNvSpPr>
          <p:nvPr>
            <p:ph type="sldNum" sz="quarter" idx="12"/>
          </p:nvPr>
        </p:nvSpPr>
        <p:spPr/>
        <p:txBody>
          <a:bodyPr/>
          <a:lstStyle/>
          <a:p>
            <a:fld id="{70C12960-6E85-460F-B6E3-5B82CB31AF3D}" type="slidenum">
              <a:rPr lang="en-US" smtClean="0"/>
              <a:t>11</a:t>
            </a:fld>
            <a:endParaRPr lang="en-US"/>
          </a:p>
        </p:txBody>
      </p:sp>
      <p:pic>
        <p:nvPicPr>
          <p:cNvPr id="7" name="Picture 6">
            <a:extLst>
              <a:ext uri="{FF2B5EF4-FFF2-40B4-BE49-F238E27FC236}">
                <a16:creationId xmlns:a16="http://schemas.microsoft.com/office/drawing/2014/main" id="{EE10D69D-5683-3915-7FD7-8475F4740C23}"/>
              </a:ext>
            </a:extLst>
          </p:cNvPr>
          <p:cNvPicPr>
            <a:picLocks noChangeAspect="1"/>
          </p:cNvPicPr>
          <p:nvPr/>
        </p:nvPicPr>
        <p:blipFill>
          <a:blip r:embed="rId2"/>
          <a:stretch>
            <a:fillRect/>
          </a:stretch>
        </p:blipFill>
        <p:spPr>
          <a:xfrm>
            <a:off x="1031965" y="1420464"/>
            <a:ext cx="4785284" cy="2805916"/>
          </a:xfrm>
          <a:prstGeom prst="rect">
            <a:avLst/>
          </a:prstGeom>
        </p:spPr>
      </p:pic>
      <p:pic>
        <p:nvPicPr>
          <p:cNvPr id="8" name="Picture 7">
            <a:extLst>
              <a:ext uri="{FF2B5EF4-FFF2-40B4-BE49-F238E27FC236}">
                <a16:creationId xmlns:a16="http://schemas.microsoft.com/office/drawing/2014/main" id="{78A2DC1B-4746-9DFB-C5B0-E578E1862F05}"/>
              </a:ext>
            </a:extLst>
          </p:cNvPr>
          <p:cNvPicPr>
            <a:picLocks noChangeAspect="1"/>
          </p:cNvPicPr>
          <p:nvPr/>
        </p:nvPicPr>
        <p:blipFill>
          <a:blip r:embed="rId3"/>
          <a:stretch>
            <a:fillRect/>
          </a:stretch>
        </p:blipFill>
        <p:spPr>
          <a:xfrm>
            <a:off x="6778958" y="1376920"/>
            <a:ext cx="4868755" cy="863811"/>
          </a:xfrm>
          <a:prstGeom prst="rect">
            <a:avLst/>
          </a:prstGeom>
        </p:spPr>
      </p:pic>
      <p:pic>
        <p:nvPicPr>
          <p:cNvPr id="11" name="Picture 10">
            <a:extLst>
              <a:ext uri="{FF2B5EF4-FFF2-40B4-BE49-F238E27FC236}">
                <a16:creationId xmlns:a16="http://schemas.microsoft.com/office/drawing/2014/main" id="{5F004495-8F69-0EFB-5E6F-02EAA90F0DB9}"/>
              </a:ext>
            </a:extLst>
          </p:cNvPr>
          <p:cNvPicPr>
            <a:picLocks noChangeAspect="1"/>
          </p:cNvPicPr>
          <p:nvPr/>
        </p:nvPicPr>
        <p:blipFill>
          <a:blip r:embed="rId4"/>
          <a:stretch>
            <a:fillRect/>
          </a:stretch>
        </p:blipFill>
        <p:spPr>
          <a:xfrm>
            <a:off x="6778958" y="2463353"/>
            <a:ext cx="4854723" cy="707571"/>
          </a:xfrm>
          <a:prstGeom prst="rect">
            <a:avLst/>
          </a:prstGeom>
        </p:spPr>
      </p:pic>
      <p:pic>
        <p:nvPicPr>
          <p:cNvPr id="13" name="Picture 12">
            <a:extLst>
              <a:ext uri="{FF2B5EF4-FFF2-40B4-BE49-F238E27FC236}">
                <a16:creationId xmlns:a16="http://schemas.microsoft.com/office/drawing/2014/main" id="{A6B744AD-F993-E775-8B3A-1DF6361B44BF}"/>
              </a:ext>
            </a:extLst>
          </p:cNvPr>
          <p:cNvPicPr>
            <a:picLocks noChangeAspect="1"/>
          </p:cNvPicPr>
          <p:nvPr/>
        </p:nvPicPr>
        <p:blipFill>
          <a:blip r:embed="rId5"/>
          <a:stretch>
            <a:fillRect/>
          </a:stretch>
        </p:blipFill>
        <p:spPr>
          <a:xfrm>
            <a:off x="6778958" y="3317732"/>
            <a:ext cx="4908040" cy="1112754"/>
          </a:xfrm>
          <a:prstGeom prst="rect">
            <a:avLst/>
          </a:prstGeom>
        </p:spPr>
      </p:pic>
      <p:pic>
        <p:nvPicPr>
          <p:cNvPr id="14" name="Picture 13">
            <a:extLst>
              <a:ext uri="{FF2B5EF4-FFF2-40B4-BE49-F238E27FC236}">
                <a16:creationId xmlns:a16="http://schemas.microsoft.com/office/drawing/2014/main" id="{A58B07E5-9907-D16B-9A92-1B2580C440AB}"/>
              </a:ext>
            </a:extLst>
          </p:cNvPr>
          <p:cNvPicPr>
            <a:picLocks noChangeAspect="1"/>
          </p:cNvPicPr>
          <p:nvPr/>
        </p:nvPicPr>
        <p:blipFill>
          <a:blip r:embed="rId6"/>
          <a:stretch>
            <a:fillRect/>
          </a:stretch>
        </p:blipFill>
        <p:spPr>
          <a:xfrm>
            <a:off x="6767622" y="4624976"/>
            <a:ext cx="4962273" cy="1080495"/>
          </a:xfrm>
          <a:prstGeom prst="rect">
            <a:avLst/>
          </a:prstGeom>
        </p:spPr>
      </p:pic>
      <p:sp>
        <p:nvSpPr>
          <p:cNvPr id="17" name="TextBox 16">
            <a:extLst>
              <a:ext uri="{FF2B5EF4-FFF2-40B4-BE49-F238E27FC236}">
                <a16:creationId xmlns:a16="http://schemas.microsoft.com/office/drawing/2014/main" id="{F5CE97D8-9C66-B911-1A43-FD781050F365}"/>
              </a:ext>
            </a:extLst>
          </p:cNvPr>
          <p:cNvSpPr txBox="1"/>
          <p:nvPr/>
        </p:nvSpPr>
        <p:spPr>
          <a:xfrm>
            <a:off x="640080" y="4791205"/>
            <a:ext cx="5836920" cy="923330"/>
          </a:xfrm>
          <a:prstGeom prst="rect">
            <a:avLst/>
          </a:prstGeom>
          <a:noFill/>
        </p:spPr>
        <p:txBody>
          <a:bodyPr wrap="square">
            <a:spAutoFit/>
          </a:bodyPr>
          <a:lstStyle/>
          <a:p>
            <a:pPr marL="285750" indent="-285750" algn="just">
              <a:buFont typeface="Wingdings" pitchFamily="2" charset="2"/>
              <a:buChar char="q"/>
            </a:pPr>
            <a:r>
              <a:rPr lang="en-ZA" sz="1800" b="1" dirty="0">
                <a:solidFill>
                  <a:schemeClr val="accent6">
                    <a:lumMod val="50000"/>
                  </a:schemeClr>
                </a:solidFill>
                <a:effectLst/>
              </a:rPr>
              <a:t>The result </a:t>
            </a:r>
            <a:r>
              <a:rPr lang="en-ZA" b="1" dirty="0">
                <a:solidFill>
                  <a:schemeClr val="accent6">
                    <a:lumMod val="50000"/>
                  </a:schemeClr>
                </a:solidFill>
              </a:rPr>
              <a:t>provides additional support for the hypothesis of a narrow resonance near 152 GeV </a:t>
            </a:r>
            <a:r>
              <a:rPr lang="en-ZA" sz="1800" b="1" dirty="0">
                <a:solidFill>
                  <a:schemeClr val="accent6">
                    <a:lumMod val="50000"/>
                  </a:schemeClr>
                </a:solidFill>
                <a:effectLst/>
              </a:rPr>
              <a:t>corresponding to an </a:t>
            </a:r>
            <a:r>
              <a:rPr lang="en-ZA" sz="1800" b="1" u="sng" dirty="0">
                <a:solidFill>
                  <a:schemeClr val="accent6">
                    <a:lumMod val="50000"/>
                  </a:schemeClr>
                </a:solidFill>
                <a:effectLst/>
              </a:rPr>
              <a:t>additional significance of 2.7</a:t>
            </a:r>
            <a:r>
              <a:rPr lang="el-GR" sz="1800" b="1" u="sng" dirty="0">
                <a:solidFill>
                  <a:schemeClr val="accent6">
                    <a:lumMod val="50000"/>
                  </a:schemeClr>
                </a:solidFill>
                <a:effectLst/>
              </a:rPr>
              <a:t>σ</a:t>
            </a:r>
            <a:r>
              <a:rPr lang="el-GR" sz="1800" b="1" dirty="0">
                <a:solidFill>
                  <a:schemeClr val="accent6">
                    <a:lumMod val="50000"/>
                  </a:schemeClr>
                </a:solidFill>
                <a:effectLst/>
              </a:rPr>
              <a:t>. </a:t>
            </a:r>
            <a:endParaRPr lang="el-GR" b="1" dirty="0">
              <a:solidFill>
                <a:schemeClr val="accent6">
                  <a:lumMod val="50000"/>
                </a:schemeClr>
              </a:solidFill>
            </a:endParaRPr>
          </a:p>
        </p:txBody>
      </p:sp>
      <p:sp>
        <p:nvSpPr>
          <p:cNvPr id="5" name="Frame 4">
            <a:extLst>
              <a:ext uri="{FF2B5EF4-FFF2-40B4-BE49-F238E27FC236}">
                <a16:creationId xmlns:a16="http://schemas.microsoft.com/office/drawing/2014/main" id="{D2499A65-2BEE-714A-8656-8CDFC4D1052D}"/>
              </a:ext>
            </a:extLst>
          </p:cNvPr>
          <p:cNvSpPr/>
          <p:nvPr/>
        </p:nvSpPr>
        <p:spPr>
          <a:xfrm>
            <a:off x="1075509" y="3703455"/>
            <a:ext cx="4785284" cy="56646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437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21EEB-5115-F8B7-EFAD-519E02C14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D6F6A-D4E1-B055-8F7D-EEBA047847EA}"/>
              </a:ext>
            </a:extLst>
          </p:cNvPr>
          <p:cNvSpPr>
            <a:spLocks noGrp="1"/>
          </p:cNvSpPr>
          <p:nvPr>
            <p:ph type="title"/>
          </p:nvPr>
        </p:nvSpPr>
        <p:spPr>
          <a:xfrm>
            <a:off x="640080" y="587829"/>
            <a:ext cx="11214463" cy="566469"/>
          </a:xfrm>
        </p:spPr>
        <p:txBody>
          <a:bodyPr>
            <a:noAutofit/>
          </a:bodyPr>
          <a:lstStyle/>
          <a:p>
            <a:r>
              <a:rPr lang="en-US" sz="2400" dirty="0"/>
              <a:t>Conclusion(s):</a:t>
            </a:r>
            <a:r>
              <a:rPr lang="en-US" sz="2400" b="0" dirty="0"/>
              <a:t> </a:t>
            </a:r>
            <a:r>
              <a:rPr lang="en-US" sz="2000" b="0" dirty="0"/>
              <a:t>Cross-section Ratio of Scalar Candidate = 150 GeV</a:t>
            </a:r>
          </a:p>
        </p:txBody>
      </p:sp>
      <p:sp>
        <p:nvSpPr>
          <p:cNvPr id="3" name="Footer Placeholder 2">
            <a:extLst>
              <a:ext uri="{FF2B5EF4-FFF2-40B4-BE49-F238E27FC236}">
                <a16:creationId xmlns:a16="http://schemas.microsoft.com/office/drawing/2014/main" id="{5BB7F8F4-8876-2E6D-1224-AE3C99F87AEB}"/>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AD97BD63-9D9A-9468-012A-0F3F68607E98}"/>
              </a:ext>
            </a:extLst>
          </p:cNvPr>
          <p:cNvSpPr>
            <a:spLocks noGrp="1"/>
          </p:cNvSpPr>
          <p:nvPr>
            <p:ph type="sldNum" sz="quarter" idx="12"/>
          </p:nvPr>
        </p:nvSpPr>
        <p:spPr/>
        <p:txBody>
          <a:bodyPr/>
          <a:lstStyle/>
          <a:p>
            <a:fld id="{70C12960-6E85-460F-B6E3-5B82CB31AF3D}" type="slidenum">
              <a:rPr lang="en-US" smtClean="0"/>
              <a:t>12</a:t>
            </a:fld>
            <a:endParaRPr lang="en-US"/>
          </a:p>
        </p:txBody>
      </p:sp>
      <p:sp>
        <p:nvSpPr>
          <p:cNvPr id="15" name="TextBox 14">
            <a:extLst>
              <a:ext uri="{FF2B5EF4-FFF2-40B4-BE49-F238E27FC236}">
                <a16:creationId xmlns:a16="http://schemas.microsoft.com/office/drawing/2014/main" id="{E9EAFD46-3BD3-70F7-09F4-B072FD5DF7DF}"/>
              </a:ext>
            </a:extLst>
          </p:cNvPr>
          <p:cNvSpPr txBox="1"/>
          <p:nvPr/>
        </p:nvSpPr>
        <p:spPr>
          <a:xfrm>
            <a:off x="890451" y="1463130"/>
            <a:ext cx="10506891" cy="646331"/>
          </a:xfrm>
          <a:prstGeom prst="rect">
            <a:avLst/>
          </a:prstGeom>
          <a:noFill/>
        </p:spPr>
        <p:txBody>
          <a:bodyPr wrap="square" rtlCol="0">
            <a:spAutoFit/>
          </a:bodyPr>
          <a:lstStyle/>
          <a:p>
            <a:r>
              <a:rPr lang="en-ZA" sz="1800" dirty="0">
                <a:effectLst/>
              </a:rPr>
              <a:t>We also determine the ratio </a:t>
            </a:r>
            <a:r>
              <a:rPr lang="el-GR" sz="1800" dirty="0">
                <a:effectLst/>
              </a:rPr>
              <a:t>σ(</a:t>
            </a:r>
            <a:r>
              <a:rPr lang="en-ZA" sz="1800" dirty="0">
                <a:effectLst/>
              </a:rPr>
              <a:t>S → W</a:t>
            </a:r>
            <a:r>
              <a:rPr lang="en-ZA" sz="1800" baseline="30000" dirty="0">
                <a:effectLst/>
              </a:rPr>
              <a:t>+</a:t>
            </a:r>
            <a:r>
              <a:rPr lang="en-ZA" sz="1800" dirty="0">
                <a:effectLst/>
              </a:rPr>
              <a:t>W</a:t>
            </a:r>
            <a:r>
              <a:rPr lang="en-ZA" sz="1800" baseline="30000" dirty="0">
                <a:effectLst/>
              </a:rPr>
              <a:t>−</a:t>
            </a:r>
            <a:r>
              <a:rPr lang="el-GR" sz="1800" dirty="0">
                <a:effectLst/>
              </a:rPr>
              <a:t>γ)/σ(</a:t>
            </a:r>
            <a:r>
              <a:rPr lang="en-ZA" sz="1800" dirty="0">
                <a:effectLst/>
              </a:rPr>
              <a:t>S → W</a:t>
            </a:r>
            <a:r>
              <a:rPr lang="en-ZA" sz="1800" baseline="30000" dirty="0">
                <a:effectLst/>
              </a:rPr>
              <a:t>+</a:t>
            </a:r>
            <a:r>
              <a:rPr lang="en-ZA" sz="1800" dirty="0">
                <a:effectLst/>
              </a:rPr>
              <a:t>W</a:t>
            </a:r>
            <a:r>
              <a:rPr lang="en-ZA" sz="1800" baseline="30000" dirty="0">
                <a:effectLst/>
              </a:rPr>
              <a:t> −</a:t>
            </a:r>
            <a:r>
              <a:rPr lang="en-ZA" sz="1800" dirty="0">
                <a:effectLst/>
              </a:rPr>
              <a:t>) = 2.14 ± 0.77%, which is larger than expected from radiative corrections induced by SM processes alone. </a:t>
            </a:r>
            <a:endParaRPr lang="en-ZA"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EF71C9-F2AC-AA8A-A72A-6F6DE20DF116}"/>
                  </a:ext>
                </a:extLst>
              </p:cNvPr>
              <p:cNvSpPr txBox="1"/>
              <p:nvPr/>
            </p:nvSpPr>
            <p:spPr>
              <a:xfrm>
                <a:off x="1197428" y="2299853"/>
                <a:ext cx="10199914" cy="2585323"/>
              </a:xfrm>
              <a:prstGeom prst="rect">
                <a:avLst/>
              </a:prstGeom>
              <a:noFill/>
            </p:spPr>
            <p:txBody>
              <a:bodyPr wrap="square">
                <a:spAutoFit/>
              </a:bodyPr>
              <a:lstStyle/>
              <a:p>
                <a:pPr marL="285750" indent="-285750" algn="just">
                  <a:buFont typeface="Wingdings" pitchFamily="2" charset="2"/>
                  <a:buChar char="q"/>
                </a:pPr>
                <a:r>
                  <a:rPr lang="en-ZA" sz="1800" b="1" dirty="0">
                    <a:solidFill>
                      <a:schemeClr val="accent6">
                        <a:lumMod val="50000"/>
                      </a:schemeClr>
                    </a:solidFill>
                    <a:effectLst/>
                  </a:rPr>
                  <a:t>This value is somewhat larger than the expectation from purely SM radiative processes, which is of order 1%, and may therefore point to an enhancement driven by physics beyond the Standard Model. However, more data will be needed to shed light on this hint. </a:t>
                </a:r>
              </a:p>
              <a:p>
                <a:pPr marL="285750" indent="-285750" algn="just">
                  <a:buFont typeface="Wingdings" pitchFamily="2" charset="2"/>
                  <a:buChar char="q"/>
                </a:pPr>
                <a:endParaRPr lang="en-ZA" b="1" dirty="0">
                  <a:solidFill>
                    <a:schemeClr val="accent6">
                      <a:lumMod val="50000"/>
                    </a:schemeClr>
                  </a:solidFill>
                </a:endParaRPr>
              </a:p>
              <a:p>
                <a:pPr marL="285750" indent="-285750" algn="just">
                  <a:buFont typeface="Wingdings" pitchFamily="2" charset="2"/>
                  <a:buChar char="q"/>
                </a:pPr>
                <a:r>
                  <a:rPr lang="en-ZA" sz="1800" b="1" dirty="0">
                    <a:solidFill>
                      <a:schemeClr val="accent6">
                        <a:lumMod val="50000"/>
                      </a:schemeClr>
                    </a:solidFill>
                    <a:effectLst/>
                  </a:rPr>
                  <a:t>On the experimental side, this work supports relaxing the </a:t>
                </a:r>
                <a14:m>
                  <m:oMath xmlns:m="http://schemas.openxmlformats.org/officeDocument/2006/math">
                    <m:sSub>
                      <m:sSubPr>
                        <m:ctrlPr>
                          <a:rPr lang="en-US" sz="1800" b="0" i="1" dirty="0" smtClean="0">
                            <a:solidFill>
                              <a:schemeClr val="accent6">
                                <a:lumMod val="50000"/>
                              </a:schemeClr>
                            </a:solidFill>
                            <a:effectLst/>
                            <a:latin typeface="Cambria Math" panose="02040503050406030204" pitchFamily="18" charset="0"/>
                          </a:rPr>
                        </m:ctrlPr>
                      </m:sSubPr>
                      <m:e>
                        <m:r>
                          <a:rPr lang="en-ZA" sz="1800" i="1" dirty="0" smtClean="0">
                            <a:solidFill>
                              <a:schemeClr val="accent6">
                                <a:lumMod val="50000"/>
                              </a:schemeClr>
                            </a:solidFill>
                            <a:effectLst/>
                            <a:latin typeface="Cambria Math" panose="02040503050406030204" pitchFamily="18" charset="0"/>
                          </a:rPr>
                          <m:t>𝑚</m:t>
                        </m:r>
                      </m:e>
                      <m:sub>
                        <m:r>
                          <a:rPr lang="en-US" sz="1800" b="0" i="1" dirty="0" smtClean="0">
                            <a:solidFill>
                              <a:schemeClr val="accent6">
                                <a:lumMod val="50000"/>
                              </a:schemeClr>
                            </a:solidFill>
                            <a:effectLst/>
                            <a:latin typeface="Cambria Math" panose="02040503050406030204" pitchFamily="18" charset="0"/>
                          </a:rPr>
                          <m:t>ℓℓ</m:t>
                        </m:r>
                      </m:sub>
                    </m:sSub>
                  </m:oMath>
                </a14:m>
                <a:r>
                  <a:rPr lang="en-ZA" sz="1800" b="1" dirty="0">
                    <a:solidFill>
                      <a:schemeClr val="accent6">
                        <a:lumMod val="50000"/>
                      </a:schemeClr>
                    </a:solidFill>
                    <a:effectLst/>
                  </a:rPr>
                  <a:t> &gt; 40 GeV requirement in future measurements of the </a:t>
                </a:r>
                <a14:m>
                  <m:oMath xmlns:m="http://schemas.openxmlformats.org/officeDocument/2006/math">
                    <m:r>
                      <a:rPr lang="en-US" i="1" smtClean="0">
                        <a:solidFill>
                          <a:schemeClr val="accent6">
                            <a:lumMod val="50000"/>
                          </a:schemeClr>
                        </a:solidFill>
                        <a:latin typeface="Cambria Math" panose="02040503050406030204" pitchFamily="18" charset="0"/>
                      </a:rPr>
                      <m:t>𝑡</m:t>
                    </m:r>
                    <m:acc>
                      <m:accPr>
                        <m:chr m:val="̅"/>
                        <m:ctrlPr>
                          <a:rPr lang="en-US" i="1">
                            <a:solidFill>
                              <a:schemeClr val="accent6">
                                <a:lumMod val="50000"/>
                              </a:schemeClr>
                            </a:solidFill>
                            <a:latin typeface="Cambria Math" panose="02040503050406030204" pitchFamily="18" charset="0"/>
                          </a:rPr>
                        </m:ctrlPr>
                      </m:accPr>
                      <m:e>
                        <m:r>
                          <a:rPr lang="en-US" i="1">
                            <a:solidFill>
                              <a:schemeClr val="accent6">
                                <a:lumMod val="50000"/>
                              </a:schemeClr>
                            </a:solidFill>
                            <a:latin typeface="Cambria Math" panose="02040503050406030204" pitchFamily="18" charset="0"/>
                          </a:rPr>
                          <m:t>𝑡</m:t>
                        </m:r>
                      </m:e>
                    </m:acc>
                    <m:r>
                      <a:rPr lang="en-US" i="1" dirty="0">
                        <a:solidFill>
                          <a:schemeClr val="accent6">
                            <a:lumMod val="50000"/>
                          </a:schemeClr>
                        </a:solidFill>
                        <a:latin typeface="Cambria Math" panose="02040503050406030204" pitchFamily="18" charset="0"/>
                      </a:rPr>
                      <m:t>𝛾</m:t>
                    </m:r>
                  </m:oMath>
                </a14:m>
                <a:r>
                  <a:rPr lang="el-GR" sz="1800" b="1" dirty="0">
                    <a:solidFill>
                      <a:schemeClr val="accent6">
                        <a:lumMod val="50000"/>
                      </a:schemeClr>
                    </a:solidFill>
                    <a:effectLst/>
                  </a:rPr>
                  <a:t> </a:t>
                </a:r>
                <a:r>
                  <a:rPr lang="en-ZA" sz="1800" b="1" dirty="0">
                    <a:solidFill>
                      <a:schemeClr val="accent6">
                        <a:lumMod val="50000"/>
                      </a:schemeClr>
                    </a:solidFill>
                    <a:effectLst/>
                  </a:rPr>
                  <a:t>cross section and of the differential </a:t>
                </a:r>
                <a14:m>
                  <m:oMath xmlns:m="http://schemas.openxmlformats.org/officeDocument/2006/math">
                    <m:r>
                      <a:rPr lang="en-US" i="1" smtClean="0">
                        <a:solidFill>
                          <a:schemeClr val="accent6">
                            <a:lumMod val="50000"/>
                          </a:schemeClr>
                        </a:solidFill>
                        <a:latin typeface="Cambria Math" panose="02040503050406030204" pitchFamily="18" charset="0"/>
                      </a:rPr>
                      <m:t>𝑡</m:t>
                    </m:r>
                    <m:acc>
                      <m:accPr>
                        <m:chr m:val="̅"/>
                        <m:ctrlPr>
                          <a:rPr lang="en-US" i="1">
                            <a:solidFill>
                              <a:schemeClr val="accent6">
                                <a:lumMod val="50000"/>
                              </a:schemeClr>
                            </a:solidFill>
                            <a:latin typeface="Cambria Math" panose="02040503050406030204" pitchFamily="18" charset="0"/>
                          </a:rPr>
                        </m:ctrlPr>
                      </m:accPr>
                      <m:e>
                        <m:r>
                          <a:rPr lang="en-US" i="1">
                            <a:solidFill>
                              <a:schemeClr val="accent6">
                                <a:lumMod val="50000"/>
                              </a:schemeClr>
                            </a:solidFill>
                            <a:latin typeface="Cambria Math" panose="02040503050406030204" pitchFamily="18" charset="0"/>
                          </a:rPr>
                          <m:t>𝑡</m:t>
                        </m:r>
                      </m:e>
                    </m:acc>
                    <m:r>
                      <a:rPr lang="en-US" i="1" dirty="0">
                        <a:solidFill>
                          <a:schemeClr val="accent6">
                            <a:lumMod val="50000"/>
                          </a:schemeClr>
                        </a:solidFill>
                        <a:latin typeface="Cambria Math" panose="02040503050406030204" pitchFamily="18" charset="0"/>
                      </a:rPr>
                      <m:t>𝛾</m:t>
                    </m:r>
                    <m:r>
                      <a:rPr lang="en-US" i="1" dirty="0">
                        <a:solidFill>
                          <a:schemeClr val="accent6">
                            <a:lumMod val="50000"/>
                          </a:schemeClr>
                        </a:solidFill>
                        <a:latin typeface="Cambria Math" panose="02040503050406030204" pitchFamily="18" charset="0"/>
                      </a:rPr>
                      <m:t>/</m:t>
                    </m:r>
                    <m:r>
                      <a:rPr lang="en-US" i="1">
                        <a:solidFill>
                          <a:schemeClr val="accent6">
                            <a:lumMod val="50000"/>
                          </a:schemeClr>
                        </a:solidFill>
                        <a:latin typeface="Cambria Math" panose="02040503050406030204" pitchFamily="18" charset="0"/>
                      </a:rPr>
                      <m:t>𝑡</m:t>
                    </m:r>
                    <m:acc>
                      <m:accPr>
                        <m:chr m:val="̅"/>
                        <m:ctrlPr>
                          <a:rPr lang="en-US" i="1">
                            <a:solidFill>
                              <a:schemeClr val="accent6">
                                <a:lumMod val="50000"/>
                              </a:schemeClr>
                            </a:solidFill>
                            <a:latin typeface="Cambria Math" panose="02040503050406030204" pitchFamily="18" charset="0"/>
                          </a:rPr>
                        </m:ctrlPr>
                      </m:accPr>
                      <m:e>
                        <m:r>
                          <a:rPr lang="en-US" i="1">
                            <a:solidFill>
                              <a:schemeClr val="accent6">
                                <a:lumMod val="50000"/>
                              </a:schemeClr>
                            </a:solidFill>
                            <a:latin typeface="Cambria Math" panose="02040503050406030204" pitchFamily="18" charset="0"/>
                          </a:rPr>
                          <m:t>𝑡</m:t>
                        </m:r>
                      </m:e>
                    </m:acc>
                  </m:oMath>
                </a14:m>
                <a:r>
                  <a:rPr lang="en-ZA" sz="1800" b="1" dirty="0">
                    <a:solidFill>
                      <a:schemeClr val="accent6">
                        <a:lumMod val="50000"/>
                      </a:schemeClr>
                    </a:solidFill>
                    <a:effectLst/>
                  </a:rPr>
                  <a:t> cross-section ratio. Extending the accessible </a:t>
                </a:r>
                <a14:m>
                  <m:oMath xmlns:m="http://schemas.openxmlformats.org/officeDocument/2006/math">
                    <m:sSub>
                      <m:sSubPr>
                        <m:ctrlPr>
                          <a:rPr lang="en-US" i="1" dirty="0">
                            <a:solidFill>
                              <a:schemeClr val="accent6">
                                <a:lumMod val="50000"/>
                              </a:schemeClr>
                            </a:solidFill>
                            <a:latin typeface="Cambria Math" panose="02040503050406030204" pitchFamily="18" charset="0"/>
                          </a:rPr>
                        </m:ctrlPr>
                      </m:sSubPr>
                      <m:e>
                        <m:r>
                          <a:rPr lang="en-ZA" i="1" dirty="0">
                            <a:solidFill>
                              <a:schemeClr val="accent6">
                                <a:lumMod val="50000"/>
                              </a:schemeClr>
                            </a:solidFill>
                            <a:latin typeface="Cambria Math" panose="02040503050406030204" pitchFamily="18" charset="0"/>
                          </a:rPr>
                          <m:t>𝑚</m:t>
                        </m:r>
                      </m:e>
                      <m:sub>
                        <m:r>
                          <a:rPr lang="en-US" i="1" dirty="0">
                            <a:solidFill>
                              <a:schemeClr val="accent6">
                                <a:lumMod val="50000"/>
                              </a:schemeClr>
                            </a:solidFill>
                            <a:latin typeface="Cambria Math" panose="02040503050406030204" pitchFamily="18" charset="0"/>
                          </a:rPr>
                          <m:t>ℓℓ</m:t>
                        </m:r>
                      </m:sub>
                    </m:sSub>
                  </m:oMath>
                </a14:m>
                <a:r>
                  <a:rPr lang="el-GR" sz="1800" b="1" dirty="0">
                    <a:solidFill>
                      <a:schemeClr val="accent6">
                        <a:lumMod val="50000"/>
                      </a:schemeClr>
                    </a:solidFill>
                    <a:effectLst/>
                  </a:rPr>
                  <a:t> </a:t>
                </a:r>
                <a:r>
                  <a:rPr lang="en-ZA" sz="1800" b="1" dirty="0">
                    <a:solidFill>
                      <a:schemeClr val="accent6">
                        <a:lumMod val="50000"/>
                      </a:schemeClr>
                    </a:solidFill>
                    <a:effectLst/>
                  </a:rPr>
                  <a:t>range, together with the larger Run-3 data set, will be important for clarifying the nature and detailed shape of the excess. </a:t>
                </a:r>
                <a:endParaRPr lang="en-ZA" b="1" dirty="0">
                  <a:solidFill>
                    <a:schemeClr val="accent6">
                      <a:lumMod val="50000"/>
                    </a:schemeClr>
                  </a:solidFill>
                </a:endParaRPr>
              </a:p>
              <a:p>
                <a:pPr marL="285750" indent="-285750" algn="just">
                  <a:buFont typeface="Wingdings" pitchFamily="2" charset="2"/>
                  <a:buChar char="q"/>
                </a:pPr>
                <a:endParaRPr lang="en-ZA" b="1" dirty="0">
                  <a:solidFill>
                    <a:schemeClr val="accent6">
                      <a:lumMod val="50000"/>
                    </a:schemeClr>
                  </a:solidFill>
                </a:endParaRPr>
              </a:p>
            </p:txBody>
          </p:sp>
        </mc:Choice>
        <mc:Fallback xmlns="">
          <p:sp>
            <p:nvSpPr>
              <p:cNvPr id="6" name="TextBox 5">
                <a:extLst>
                  <a:ext uri="{FF2B5EF4-FFF2-40B4-BE49-F238E27FC236}">
                    <a16:creationId xmlns:a16="http://schemas.microsoft.com/office/drawing/2014/main" id="{61EF71C9-F2AC-AA8A-A72A-6F6DE20DF116}"/>
                  </a:ext>
                </a:extLst>
              </p:cNvPr>
              <p:cNvSpPr txBox="1">
                <a:spLocks noRot="1" noChangeAspect="1" noMove="1" noResize="1" noEditPoints="1" noAdjustHandles="1" noChangeArrowheads="1" noChangeShapeType="1" noTextEdit="1"/>
              </p:cNvSpPr>
              <p:nvPr/>
            </p:nvSpPr>
            <p:spPr>
              <a:xfrm>
                <a:off x="1197428" y="2299853"/>
                <a:ext cx="10199914" cy="2585323"/>
              </a:xfrm>
              <a:prstGeom prst="rect">
                <a:avLst/>
              </a:prstGeom>
              <a:blipFill>
                <a:blip r:embed="rId2"/>
                <a:stretch>
                  <a:fillRect l="-373" t="-488" r="-49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D0132A6-660E-F433-B728-190A11C66EFD}"/>
              </a:ext>
            </a:extLst>
          </p:cNvPr>
          <p:cNvSpPr txBox="1"/>
          <p:nvPr/>
        </p:nvSpPr>
        <p:spPr>
          <a:xfrm>
            <a:off x="10037674" y="5220653"/>
            <a:ext cx="1359668" cy="400110"/>
          </a:xfrm>
          <a:prstGeom prst="rect">
            <a:avLst/>
          </a:prstGeom>
          <a:noFill/>
        </p:spPr>
        <p:txBody>
          <a:bodyPr wrap="none" rtlCol="0">
            <a:spAutoFit/>
          </a:bodyPr>
          <a:lstStyle/>
          <a:p>
            <a:r>
              <a:rPr lang="en-US" sz="2000" dirty="0">
                <a:solidFill>
                  <a:schemeClr val="accent1">
                    <a:lumMod val="75000"/>
                  </a:schemeClr>
                </a:solidFill>
                <a:latin typeface="+mj-lt"/>
              </a:rPr>
              <a:t>Thank you.</a:t>
            </a:r>
          </a:p>
        </p:txBody>
      </p:sp>
    </p:spTree>
    <p:extLst>
      <p:ext uri="{BB962C8B-B14F-4D97-AF65-F5344CB8AC3E}">
        <p14:creationId xmlns:p14="http://schemas.microsoft.com/office/powerpoint/2010/main" val="5092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D15725-662F-9DBC-6B0C-D4CA7BDE84CF}"/>
              </a:ext>
            </a:extLst>
          </p:cNvPr>
          <p:cNvSpPr>
            <a:spLocks noGrp="1"/>
          </p:cNvSpPr>
          <p:nvPr>
            <p:ph type="ftr" sz="quarter" idx="11"/>
          </p:nvPr>
        </p:nvSpPr>
        <p:spPr/>
        <p:txBody>
          <a:bodyPr/>
          <a:lstStyle/>
          <a:p>
            <a:r>
              <a:rPr lang="en-US"/>
              <a:t>M Kumar SAIP2026</a:t>
            </a:r>
            <a:endParaRPr lang="en-US" dirty="0"/>
          </a:p>
        </p:txBody>
      </p:sp>
      <p:sp>
        <p:nvSpPr>
          <p:cNvPr id="3" name="Slide Number Placeholder 2">
            <a:extLst>
              <a:ext uri="{FF2B5EF4-FFF2-40B4-BE49-F238E27FC236}">
                <a16:creationId xmlns:a16="http://schemas.microsoft.com/office/drawing/2014/main" id="{BDD23201-54AB-9D87-8294-C35ECACDCCE8}"/>
              </a:ext>
            </a:extLst>
          </p:cNvPr>
          <p:cNvSpPr>
            <a:spLocks noGrp="1"/>
          </p:cNvSpPr>
          <p:nvPr>
            <p:ph type="sldNum" sz="quarter" idx="12"/>
          </p:nvPr>
        </p:nvSpPr>
        <p:spPr/>
        <p:txBody>
          <a:bodyPr/>
          <a:lstStyle/>
          <a:p>
            <a:fld id="{70C12960-6E85-460F-B6E3-5B82CB31AF3D}" type="slidenum">
              <a:rPr lang="en-US" smtClean="0"/>
              <a:t>13</a:t>
            </a:fld>
            <a:endParaRPr lang="en-US"/>
          </a:p>
        </p:txBody>
      </p:sp>
      <p:pic>
        <p:nvPicPr>
          <p:cNvPr id="4" name="Picture 3">
            <a:extLst>
              <a:ext uri="{FF2B5EF4-FFF2-40B4-BE49-F238E27FC236}">
                <a16:creationId xmlns:a16="http://schemas.microsoft.com/office/drawing/2014/main" id="{A647A7F8-4CE2-62CF-70B9-674FD23FE59B}"/>
              </a:ext>
            </a:extLst>
          </p:cNvPr>
          <p:cNvPicPr>
            <a:picLocks noChangeAspect="1"/>
          </p:cNvPicPr>
          <p:nvPr/>
        </p:nvPicPr>
        <p:blipFill>
          <a:blip r:embed="rId2"/>
          <a:stretch>
            <a:fillRect/>
          </a:stretch>
        </p:blipFill>
        <p:spPr>
          <a:xfrm>
            <a:off x="575345" y="2000249"/>
            <a:ext cx="8340055" cy="4226379"/>
          </a:xfrm>
          <a:prstGeom prst="rect">
            <a:avLst/>
          </a:prstGeom>
        </p:spPr>
      </p:pic>
      <p:pic>
        <p:nvPicPr>
          <p:cNvPr id="5" name="Picture 4">
            <a:extLst>
              <a:ext uri="{FF2B5EF4-FFF2-40B4-BE49-F238E27FC236}">
                <a16:creationId xmlns:a16="http://schemas.microsoft.com/office/drawing/2014/main" id="{F50E893A-CCEE-1FC1-67AF-F73E679C2846}"/>
              </a:ext>
            </a:extLst>
          </p:cNvPr>
          <p:cNvPicPr>
            <a:picLocks noChangeAspect="1"/>
          </p:cNvPicPr>
          <p:nvPr/>
        </p:nvPicPr>
        <p:blipFill>
          <a:blip r:embed="rId3"/>
          <a:stretch>
            <a:fillRect/>
          </a:stretch>
        </p:blipFill>
        <p:spPr>
          <a:xfrm>
            <a:off x="653143" y="546100"/>
            <a:ext cx="5638800" cy="1193800"/>
          </a:xfrm>
          <a:prstGeom prst="rect">
            <a:avLst/>
          </a:prstGeom>
        </p:spPr>
      </p:pic>
      <p:pic>
        <p:nvPicPr>
          <p:cNvPr id="6" name="Picture 5">
            <a:extLst>
              <a:ext uri="{FF2B5EF4-FFF2-40B4-BE49-F238E27FC236}">
                <a16:creationId xmlns:a16="http://schemas.microsoft.com/office/drawing/2014/main" id="{EDA2BCB7-99EB-9B94-2D74-FB207ACA84E3}"/>
              </a:ext>
            </a:extLst>
          </p:cNvPr>
          <p:cNvPicPr>
            <a:picLocks noChangeAspect="1"/>
          </p:cNvPicPr>
          <p:nvPr/>
        </p:nvPicPr>
        <p:blipFill>
          <a:blip r:embed="rId4"/>
          <a:stretch>
            <a:fillRect/>
          </a:stretch>
        </p:blipFill>
        <p:spPr>
          <a:xfrm>
            <a:off x="9469981" y="546100"/>
            <a:ext cx="2006600" cy="1003300"/>
          </a:xfrm>
          <a:prstGeom prst="rect">
            <a:avLst/>
          </a:prstGeom>
        </p:spPr>
      </p:pic>
      <p:pic>
        <p:nvPicPr>
          <p:cNvPr id="7" name="Picture 6">
            <a:extLst>
              <a:ext uri="{FF2B5EF4-FFF2-40B4-BE49-F238E27FC236}">
                <a16:creationId xmlns:a16="http://schemas.microsoft.com/office/drawing/2014/main" id="{E8BD880E-8112-7C55-2AB5-BF2F93CBA35F}"/>
              </a:ext>
            </a:extLst>
          </p:cNvPr>
          <p:cNvPicPr>
            <a:picLocks noChangeAspect="1"/>
          </p:cNvPicPr>
          <p:nvPr/>
        </p:nvPicPr>
        <p:blipFill>
          <a:blip r:embed="rId5"/>
          <a:stretch>
            <a:fillRect/>
          </a:stretch>
        </p:blipFill>
        <p:spPr>
          <a:xfrm>
            <a:off x="10966302" y="1739900"/>
            <a:ext cx="406400" cy="3517900"/>
          </a:xfrm>
          <a:prstGeom prst="rect">
            <a:avLst/>
          </a:prstGeom>
        </p:spPr>
      </p:pic>
      <p:pic>
        <p:nvPicPr>
          <p:cNvPr id="8" name="Picture 7">
            <a:extLst>
              <a:ext uri="{FF2B5EF4-FFF2-40B4-BE49-F238E27FC236}">
                <a16:creationId xmlns:a16="http://schemas.microsoft.com/office/drawing/2014/main" id="{5EA91988-7D5A-BAC8-BEDE-0920A8375148}"/>
              </a:ext>
            </a:extLst>
          </p:cNvPr>
          <p:cNvPicPr>
            <a:picLocks noChangeAspect="1"/>
          </p:cNvPicPr>
          <p:nvPr/>
        </p:nvPicPr>
        <p:blipFill>
          <a:blip r:embed="rId6"/>
          <a:stretch>
            <a:fillRect/>
          </a:stretch>
        </p:blipFill>
        <p:spPr>
          <a:xfrm rot="16200000">
            <a:off x="8320609" y="3316287"/>
            <a:ext cx="3240484" cy="365125"/>
          </a:xfrm>
          <a:prstGeom prst="rect">
            <a:avLst/>
          </a:prstGeom>
        </p:spPr>
      </p:pic>
    </p:spTree>
    <p:extLst>
      <p:ext uri="{BB962C8B-B14F-4D97-AF65-F5344CB8AC3E}">
        <p14:creationId xmlns:p14="http://schemas.microsoft.com/office/powerpoint/2010/main" val="164762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66CD75-72C4-249A-BFD3-004A4235D18D}"/>
              </a:ext>
            </a:extLst>
          </p:cNvPr>
          <p:cNvSpPr>
            <a:spLocks noGrp="1"/>
          </p:cNvSpPr>
          <p:nvPr>
            <p:ph type="ftr" sz="quarter" idx="11"/>
          </p:nvPr>
        </p:nvSpPr>
        <p:spPr/>
        <p:txBody>
          <a:bodyPr/>
          <a:lstStyle/>
          <a:p>
            <a:r>
              <a:rPr lang="en-US"/>
              <a:t>M Kumar SAIP2026</a:t>
            </a:r>
            <a:endParaRPr lang="en-US" dirty="0"/>
          </a:p>
        </p:txBody>
      </p:sp>
      <p:sp>
        <p:nvSpPr>
          <p:cNvPr id="5" name="Slide Number Placeholder 4">
            <a:extLst>
              <a:ext uri="{FF2B5EF4-FFF2-40B4-BE49-F238E27FC236}">
                <a16:creationId xmlns:a16="http://schemas.microsoft.com/office/drawing/2014/main" id="{C9889AEB-82FC-4A87-9741-80B208C46DE4}"/>
              </a:ext>
            </a:extLst>
          </p:cNvPr>
          <p:cNvSpPr>
            <a:spLocks noGrp="1"/>
          </p:cNvSpPr>
          <p:nvPr>
            <p:ph type="sldNum" sz="quarter" idx="12"/>
          </p:nvPr>
        </p:nvSpPr>
        <p:spPr/>
        <p:txBody>
          <a:bodyPr/>
          <a:lstStyle/>
          <a:p>
            <a:fld id="{70C12960-6E85-460F-B6E3-5B82CB31AF3D}" type="slidenum">
              <a:rPr lang="en-US" smtClean="0"/>
              <a:t>1</a:t>
            </a:fld>
            <a:endParaRPr lang="en-US"/>
          </a:p>
        </p:txBody>
      </p:sp>
      <p:pic>
        <p:nvPicPr>
          <p:cNvPr id="6" name="Picture 5">
            <a:extLst>
              <a:ext uri="{FF2B5EF4-FFF2-40B4-BE49-F238E27FC236}">
                <a16:creationId xmlns:a16="http://schemas.microsoft.com/office/drawing/2014/main" id="{996CD928-3B2B-DFD3-68BE-3CA7F94B4AD5}"/>
              </a:ext>
            </a:extLst>
          </p:cNvPr>
          <p:cNvPicPr>
            <a:picLocks noChangeAspect="1"/>
          </p:cNvPicPr>
          <p:nvPr/>
        </p:nvPicPr>
        <p:blipFill>
          <a:blip r:embed="rId2"/>
          <a:stretch>
            <a:fillRect/>
          </a:stretch>
        </p:blipFill>
        <p:spPr>
          <a:xfrm>
            <a:off x="283938" y="615950"/>
            <a:ext cx="9235047" cy="5109936"/>
          </a:xfrm>
          <a:prstGeom prst="rect">
            <a:avLst/>
          </a:prstGeom>
        </p:spPr>
      </p:pic>
      <p:pic>
        <p:nvPicPr>
          <p:cNvPr id="7" name="Picture 6">
            <a:extLst>
              <a:ext uri="{FF2B5EF4-FFF2-40B4-BE49-F238E27FC236}">
                <a16:creationId xmlns:a16="http://schemas.microsoft.com/office/drawing/2014/main" id="{1F9E1571-D7E8-1A54-ECD2-F257F1E890F9}"/>
              </a:ext>
            </a:extLst>
          </p:cNvPr>
          <p:cNvPicPr>
            <a:picLocks noChangeAspect="1"/>
          </p:cNvPicPr>
          <p:nvPr/>
        </p:nvPicPr>
        <p:blipFill>
          <a:blip r:embed="rId3"/>
          <a:stretch>
            <a:fillRect/>
          </a:stretch>
        </p:blipFill>
        <p:spPr>
          <a:xfrm>
            <a:off x="50335" y="1966748"/>
            <a:ext cx="571057" cy="2924504"/>
          </a:xfrm>
          <a:prstGeom prst="rect">
            <a:avLst/>
          </a:prstGeom>
        </p:spPr>
      </p:pic>
      <p:pic>
        <p:nvPicPr>
          <p:cNvPr id="8" name="Picture 7">
            <a:extLst>
              <a:ext uri="{FF2B5EF4-FFF2-40B4-BE49-F238E27FC236}">
                <a16:creationId xmlns:a16="http://schemas.microsoft.com/office/drawing/2014/main" id="{2397EDF7-71A4-4CDB-DD83-3C1BEED47F14}"/>
              </a:ext>
            </a:extLst>
          </p:cNvPr>
          <p:cNvPicPr>
            <a:picLocks noChangeAspect="1"/>
          </p:cNvPicPr>
          <p:nvPr/>
        </p:nvPicPr>
        <p:blipFill>
          <a:blip r:embed="rId4"/>
          <a:stretch>
            <a:fillRect/>
          </a:stretch>
        </p:blipFill>
        <p:spPr>
          <a:xfrm>
            <a:off x="8779220" y="2991697"/>
            <a:ext cx="3278812" cy="3180505"/>
          </a:xfrm>
          <a:prstGeom prst="rect">
            <a:avLst/>
          </a:prstGeom>
        </p:spPr>
      </p:pic>
      <p:sp>
        <p:nvSpPr>
          <p:cNvPr id="2" name="TextBox 1">
            <a:extLst>
              <a:ext uri="{FF2B5EF4-FFF2-40B4-BE49-F238E27FC236}">
                <a16:creationId xmlns:a16="http://schemas.microsoft.com/office/drawing/2014/main" id="{6C63D976-6FC2-0DB3-1010-6BDB4EE91650}"/>
              </a:ext>
            </a:extLst>
          </p:cNvPr>
          <p:cNvSpPr txBox="1"/>
          <p:nvPr/>
        </p:nvSpPr>
        <p:spPr>
          <a:xfrm>
            <a:off x="6907060" y="5952547"/>
            <a:ext cx="2603598" cy="369332"/>
          </a:xfrm>
          <a:prstGeom prst="rect">
            <a:avLst/>
          </a:prstGeom>
          <a:noFill/>
        </p:spPr>
        <p:txBody>
          <a:bodyPr wrap="none" rtlCol="0">
            <a:spAutoFit/>
          </a:bodyPr>
          <a:lstStyle/>
          <a:p>
            <a:r>
              <a:rPr lang="en-US" b="1" dirty="0"/>
              <a:t>[1] JHEP 04 (2026) 086</a:t>
            </a:r>
          </a:p>
        </p:txBody>
      </p:sp>
      <p:pic>
        <p:nvPicPr>
          <p:cNvPr id="3" name="Picture 2">
            <a:extLst>
              <a:ext uri="{FF2B5EF4-FFF2-40B4-BE49-F238E27FC236}">
                <a16:creationId xmlns:a16="http://schemas.microsoft.com/office/drawing/2014/main" id="{B32C401A-E7E0-E4C7-664D-B9F3C55CC436}"/>
              </a:ext>
            </a:extLst>
          </p:cNvPr>
          <p:cNvPicPr>
            <a:picLocks noChangeAspect="1"/>
          </p:cNvPicPr>
          <p:nvPr/>
        </p:nvPicPr>
        <p:blipFill>
          <a:blip r:embed="rId5"/>
          <a:stretch>
            <a:fillRect/>
          </a:stretch>
        </p:blipFill>
        <p:spPr>
          <a:xfrm>
            <a:off x="9220200" y="820495"/>
            <a:ext cx="2543939" cy="1957142"/>
          </a:xfrm>
          <a:prstGeom prst="rect">
            <a:avLst/>
          </a:prstGeom>
        </p:spPr>
      </p:pic>
    </p:spTree>
    <p:extLst>
      <p:ext uri="{BB962C8B-B14F-4D97-AF65-F5344CB8AC3E}">
        <p14:creationId xmlns:p14="http://schemas.microsoft.com/office/powerpoint/2010/main" val="18375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CD7C05F-25F7-40D5-749D-3D1129E7264D}"/>
                  </a:ext>
                </a:extLst>
              </p:cNvPr>
              <p:cNvSpPr>
                <a:spLocks noGrp="1"/>
              </p:cNvSpPr>
              <p:nvPr>
                <p:ph type="title"/>
              </p:nvPr>
            </p:nvSpPr>
            <p:spPr>
              <a:xfrm>
                <a:off x="640080" y="598720"/>
                <a:ext cx="10890929" cy="445978"/>
              </a:xfrm>
            </p:spPr>
            <p:txBody>
              <a:bodyPr>
                <a:normAutofit fontScale="90000"/>
              </a:bodyPr>
              <a:lstStyle/>
              <a:p>
                <a:r>
                  <a:rPr lang="en-US" sz="2400" dirty="0"/>
                  <a:t>LHC Multi-Lepton Anomalies (</a:t>
                </a:r>
                <a14:m>
                  <m:oMath xmlns:m="http://schemas.openxmlformats.org/officeDocument/2006/math">
                    <m:r>
                      <a:rPr lang="en-US" sz="2400" b="1" i="1" smtClean="0">
                        <a:latin typeface="Cambria Math" panose="02040503050406030204" pitchFamily="18" charset="0"/>
                      </a:rPr>
                      <m:t>𝒆</m:t>
                    </m:r>
                    <m:r>
                      <a:rPr lang="en-US" sz="2400" b="1" i="1" smtClean="0">
                        <a:latin typeface="Cambria Math" panose="02040503050406030204" pitchFamily="18" charset="0"/>
                      </a:rPr>
                      <m:t>𝝁</m:t>
                    </m:r>
                    <m:r>
                      <a:rPr lang="en-US" sz="2400" b="1" i="1" smtClean="0">
                        <a:latin typeface="Cambria Math" panose="02040503050406030204" pitchFamily="18" charset="0"/>
                      </a:rPr>
                      <m:t>(+</m:t>
                    </m:r>
                    <m:r>
                      <a:rPr lang="en-US" sz="2400" b="1" i="1" smtClean="0">
                        <a:latin typeface="Cambria Math" panose="02040503050406030204" pitchFamily="18" charset="0"/>
                      </a:rPr>
                      <m:t>𝒃</m:t>
                    </m:r>
                    <m:r>
                      <a:rPr lang="en-US" sz="2400" b="1" i="1" smtClean="0">
                        <a:latin typeface="Cambria Math" panose="02040503050406030204" pitchFamily="18" charset="0"/>
                      </a:rPr>
                      <m:t>)</m:t>
                    </m:r>
                  </m:oMath>
                </a14:m>
                <a:r>
                  <a:rPr lang="en-US" sz="2400" dirty="0"/>
                  <a:t>)</a:t>
                </a:r>
              </a:p>
            </p:txBody>
          </p:sp>
        </mc:Choice>
        <mc:Fallback xmlns="">
          <p:sp>
            <p:nvSpPr>
              <p:cNvPr id="2" name="Title 1">
                <a:extLst>
                  <a:ext uri="{FF2B5EF4-FFF2-40B4-BE49-F238E27FC236}">
                    <a16:creationId xmlns:a16="http://schemas.microsoft.com/office/drawing/2014/main" id="{CCD7C05F-25F7-40D5-749D-3D1129E7264D}"/>
                  </a:ext>
                </a:extLst>
              </p:cNvPr>
              <p:cNvSpPr>
                <a:spLocks noGrp="1" noRot="1" noChangeAspect="1" noMove="1" noResize="1" noEditPoints="1" noAdjustHandles="1" noChangeArrowheads="1" noChangeShapeType="1" noTextEdit="1"/>
              </p:cNvSpPr>
              <p:nvPr>
                <p:ph type="title"/>
              </p:nvPr>
            </p:nvSpPr>
            <p:spPr>
              <a:xfrm>
                <a:off x="640080" y="598720"/>
                <a:ext cx="10890929" cy="445978"/>
              </a:xfrm>
              <a:blipFill>
                <a:blip r:embed="rId2"/>
                <a:stretch>
                  <a:fillRect l="-698" t="-8333" b="-194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54191D5-E84A-336F-01BE-68B78636E215}"/>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3F195106-A4D9-9ECA-DED5-62DF18529C39}"/>
              </a:ext>
            </a:extLst>
          </p:cNvPr>
          <p:cNvSpPr>
            <a:spLocks noGrp="1"/>
          </p:cNvSpPr>
          <p:nvPr>
            <p:ph type="sldNum" sz="quarter" idx="12"/>
          </p:nvPr>
        </p:nvSpPr>
        <p:spPr/>
        <p:txBody>
          <a:bodyPr/>
          <a:lstStyle/>
          <a:p>
            <a:fld id="{70C12960-6E85-460F-B6E3-5B82CB31AF3D}" type="slidenum">
              <a:rPr lang="en-US" smtClean="0"/>
              <a:t>2</a:t>
            </a:fld>
            <a:endParaRPr lang="en-US"/>
          </a:p>
        </p:txBody>
      </p:sp>
      <p:sp>
        <p:nvSpPr>
          <p:cNvPr id="6" name="TextBox 5">
            <a:extLst>
              <a:ext uri="{FF2B5EF4-FFF2-40B4-BE49-F238E27FC236}">
                <a16:creationId xmlns:a16="http://schemas.microsoft.com/office/drawing/2014/main" id="{C870FDE3-B0F0-6148-21F8-C2E930C7C951}"/>
              </a:ext>
            </a:extLst>
          </p:cNvPr>
          <p:cNvSpPr txBox="1"/>
          <p:nvPr/>
        </p:nvSpPr>
        <p:spPr>
          <a:xfrm>
            <a:off x="671622" y="1240695"/>
            <a:ext cx="10136374" cy="2308324"/>
          </a:xfrm>
          <a:prstGeom prst="rect">
            <a:avLst/>
          </a:prstGeom>
          <a:noFill/>
        </p:spPr>
        <p:txBody>
          <a:bodyPr wrap="square">
            <a:spAutoFit/>
          </a:bodyPr>
          <a:lstStyle/>
          <a:p>
            <a:pPr marL="285750" indent="-285750" algn="just">
              <a:buFont typeface="Wingdings" pitchFamily="2" charset="2"/>
              <a:buChar char="Ø"/>
            </a:pPr>
            <a:r>
              <a:rPr lang="en-ZA" sz="1800" dirty="0">
                <a:effectLst/>
              </a:rPr>
              <a:t>The “multi-lepton anomalies”, are LHC processes with two or more leptons in the final state, with and without </a:t>
            </a:r>
            <a:r>
              <a:rPr lang="en-ZA" sz="1800" i="1" dirty="0">
                <a:effectLst/>
              </a:rPr>
              <a:t>b</a:t>
            </a:r>
            <a:r>
              <a:rPr lang="en-ZA" sz="1800" dirty="0">
                <a:effectLst/>
              </a:rPr>
              <a:t>-jets, where statistically significant disagreements with the SM predictions have been observed.</a:t>
            </a:r>
          </a:p>
          <a:p>
            <a:pPr algn="just"/>
            <a:r>
              <a:rPr lang="en-ZA" sz="1800" dirty="0">
                <a:effectLst/>
              </a:rPr>
              <a:t> </a:t>
            </a:r>
          </a:p>
          <a:p>
            <a:pPr marL="285750" indent="-285750" algn="just">
              <a:buFont typeface="Wingdings" pitchFamily="2" charset="2"/>
              <a:buChar char="Ø"/>
            </a:pPr>
            <a:r>
              <a:rPr lang="en-ZA" sz="1800" dirty="0">
                <a:effectLst/>
              </a:rPr>
              <a:t>Some of the excesses already emerged with Run-1 data (2011-2012) of ATLAS and CMS. </a:t>
            </a:r>
          </a:p>
          <a:p>
            <a:pPr marL="285750" indent="-285750" algn="just">
              <a:buFont typeface="Wingdings" pitchFamily="2" charset="2"/>
              <a:buChar char="Ø"/>
            </a:pPr>
            <a:endParaRPr lang="en-ZA" sz="1800" dirty="0">
              <a:effectLst/>
            </a:endParaRPr>
          </a:p>
          <a:p>
            <a:pPr marL="285750" indent="-285750" algn="just">
              <a:buFont typeface="Wingdings" pitchFamily="2" charset="2"/>
              <a:buChar char="Ø"/>
            </a:pPr>
            <a:r>
              <a:rPr lang="en-ZA" sz="1800" dirty="0">
                <a:effectLst/>
              </a:rPr>
              <a:t>They were confirmed by independent and larger data sets taken during </a:t>
            </a:r>
            <a:r>
              <a:rPr lang="en-ZA" dirty="0"/>
              <a:t>R</a:t>
            </a:r>
            <a:r>
              <a:rPr lang="en-ZA" sz="1800" dirty="0">
                <a:effectLst/>
              </a:rPr>
              <a:t>un-2 </a:t>
            </a:r>
            <a:r>
              <a:rPr lang="en-ZA" sz="800" dirty="0">
                <a:solidFill>
                  <a:srgbClr val="0000FF"/>
                </a:solidFill>
                <a:effectLst/>
              </a:rPr>
              <a:t> </a:t>
            </a:r>
            <a:r>
              <a:rPr lang="en-ZA" sz="1800" dirty="0">
                <a:effectLst/>
              </a:rPr>
              <a:t>leading to disagreements with the SM, exceeding the 5</a:t>
            </a:r>
            <a:r>
              <a:rPr lang="el-GR" sz="1800" dirty="0">
                <a:effectLst/>
              </a:rPr>
              <a:t>σ </a:t>
            </a:r>
            <a:r>
              <a:rPr lang="en-ZA" sz="1800" dirty="0">
                <a:effectLst/>
              </a:rPr>
              <a:t>threshold: </a:t>
            </a:r>
            <a:endParaRPr lang="en-ZA" dirty="0"/>
          </a:p>
        </p:txBody>
      </p:sp>
      <p:sp>
        <p:nvSpPr>
          <p:cNvPr id="8" name="TextBox 7">
            <a:extLst>
              <a:ext uri="{FF2B5EF4-FFF2-40B4-BE49-F238E27FC236}">
                <a16:creationId xmlns:a16="http://schemas.microsoft.com/office/drawing/2014/main" id="{722C970E-C28A-4B97-F760-6CD15C7C2CE6}"/>
              </a:ext>
            </a:extLst>
          </p:cNvPr>
          <p:cNvSpPr txBox="1"/>
          <p:nvPr/>
        </p:nvSpPr>
        <p:spPr>
          <a:xfrm rot="16200000">
            <a:off x="9573414" y="2778882"/>
            <a:ext cx="3978274" cy="369332"/>
          </a:xfrm>
          <a:prstGeom prst="rect">
            <a:avLst/>
          </a:prstGeom>
          <a:noFill/>
        </p:spPr>
        <p:txBody>
          <a:bodyPr wrap="square">
            <a:spAutoFit/>
          </a:bodyPr>
          <a:lstStyle/>
          <a:p>
            <a:r>
              <a:rPr lang="en-ZA" i="1" dirty="0">
                <a:solidFill>
                  <a:schemeClr val="accent1"/>
                </a:solidFill>
              </a:rPr>
              <a:t>Nature </a:t>
            </a:r>
            <a:r>
              <a:rPr lang="en-ZA" i="1" dirty="0" err="1">
                <a:solidFill>
                  <a:schemeClr val="accent1"/>
                </a:solidFill>
              </a:rPr>
              <a:t>Rev.Phys</a:t>
            </a:r>
            <a:r>
              <a:rPr lang="en-ZA" i="1" dirty="0">
                <a:solidFill>
                  <a:schemeClr val="accent1"/>
                </a:solidFill>
              </a:rPr>
              <a:t>.</a:t>
            </a:r>
            <a:r>
              <a:rPr lang="en-ZA" dirty="0">
                <a:solidFill>
                  <a:schemeClr val="accent1"/>
                </a:solidFill>
              </a:rPr>
              <a:t> 6 (2024) 5, 294-309</a:t>
            </a:r>
            <a:endParaRPr lang="en-US" dirty="0">
              <a:solidFill>
                <a:schemeClr val="accent1"/>
              </a:solidFill>
            </a:endParaRPr>
          </a:p>
        </p:txBody>
      </p:sp>
      <p:pic>
        <p:nvPicPr>
          <p:cNvPr id="10" name="Picture 9" descr="A diagram of a scientific model&#10;&#10;Description automatically generated">
            <a:extLst>
              <a:ext uri="{FF2B5EF4-FFF2-40B4-BE49-F238E27FC236}">
                <a16:creationId xmlns:a16="http://schemas.microsoft.com/office/drawing/2014/main" id="{BFBAD48F-689E-55B1-378F-506636221326}"/>
              </a:ext>
            </a:extLst>
          </p:cNvPr>
          <p:cNvPicPr>
            <a:picLocks noChangeAspect="1"/>
          </p:cNvPicPr>
          <p:nvPr/>
        </p:nvPicPr>
        <p:blipFill>
          <a:blip r:embed="rId3"/>
          <a:srcRect l="7431" t="73438" r="7910"/>
          <a:stretch/>
        </p:blipFill>
        <p:spPr>
          <a:xfrm>
            <a:off x="725306" y="3930078"/>
            <a:ext cx="10404645" cy="2308324"/>
          </a:xfrm>
          <a:prstGeom prst="rect">
            <a:avLst/>
          </a:prstGeom>
        </p:spPr>
      </p:pic>
    </p:spTree>
    <p:extLst>
      <p:ext uri="{BB962C8B-B14F-4D97-AF65-F5344CB8AC3E}">
        <p14:creationId xmlns:p14="http://schemas.microsoft.com/office/powerpoint/2010/main" val="27490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458F-6441-2B4B-C29F-F81E226C2FB1}"/>
            </a:ext>
          </a:extLst>
        </p:cNvPr>
        <p:cNvGrpSpPr/>
        <p:nvPr/>
      </p:nvGrpSpPr>
      <p:grpSpPr>
        <a:xfrm>
          <a:off x="0" y="0"/>
          <a:ext cx="0" cy="0"/>
          <a:chOff x="0" y="0"/>
          <a:chExt cx="0" cy="0"/>
        </a:xfrm>
      </p:grpSpPr>
      <p:pic>
        <p:nvPicPr>
          <p:cNvPr id="5" name="Picture 4" descr="A diagram of a graph&#10;&#10;Description automatically generated">
            <a:extLst>
              <a:ext uri="{FF2B5EF4-FFF2-40B4-BE49-F238E27FC236}">
                <a16:creationId xmlns:a16="http://schemas.microsoft.com/office/drawing/2014/main" id="{120CB5E2-98CF-CEB2-A11B-20699BCDBF42}"/>
              </a:ext>
            </a:extLst>
          </p:cNvPr>
          <p:cNvPicPr>
            <a:picLocks noChangeAspect="1"/>
          </p:cNvPicPr>
          <p:nvPr/>
        </p:nvPicPr>
        <p:blipFill>
          <a:blip r:embed="rId2"/>
          <a:stretch>
            <a:fillRect/>
          </a:stretch>
        </p:blipFill>
        <p:spPr>
          <a:xfrm>
            <a:off x="3562109" y="153606"/>
            <a:ext cx="8477491" cy="6550788"/>
          </a:xfrm>
          <a:prstGeom prst="rect">
            <a:avLst/>
          </a:prstGeom>
        </p:spPr>
      </p:pic>
      <p:pic>
        <p:nvPicPr>
          <p:cNvPr id="6" name="Picture 5" descr="A math equations and numbers&#10;&#10;AI-generated content may be incorrect.">
            <a:extLst>
              <a:ext uri="{FF2B5EF4-FFF2-40B4-BE49-F238E27FC236}">
                <a16:creationId xmlns:a16="http://schemas.microsoft.com/office/drawing/2014/main" id="{17B72C38-2E02-E963-9391-139DFD1E8433}"/>
              </a:ext>
            </a:extLst>
          </p:cNvPr>
          <p:cNvPicPr>
            <a:picLocks noChangeAspect="1"/>
          </p:cNvPicPr>
          <p:nvPr/>
        </p:nvPicPr>
        <p:blipFill>
          <a:blip r:embed="rId3"/>
          <a:stretch>
            <a:fillRect/>
          </a:stretch>
        </p:blipFill>
        <p:spPr>
          <a:xfrm rot="16200000">
            <a:off x="-1218533" y="2660692"/>
            <a:ext cx="6787442" cy="1607174"/>
          </a:xfrm>
          <a:prstGeom prst="rect">
            <a:avLst/>
          </a:prstGeom>
        </p:spPr>
      </p:pic>
      <p:sp>
        <p:nvSpPr>
          <p:cNvPr id="7" name="TextBox 6">
            <a:extLst>
              <a:ext uri="{FF2B5EF4-FFF2-40B4-BE49-F238E27FC236}">
                <a16:creationId xmlns:a16="http://schemas.microsoft.com/office/drawing/2014/main" id="{CEB967E2-562F-9052-7871-288358BCD766}"/>
              </a:ext>
            </a:extLst>
          </p:cNvPr>
          <p:cNvSpPr txBox="1"/>
          <p:nvPr/>
        </p:nvSpPr>
        <p:spPr>
          <a:xfrm rot="16200000">
            <a:off x="1026425" y="2973131"/>
            <a:ext cx="4343400" cy="400110"/>
          </a:xfrm>
          <a:prstGeom prst="rect">
            <a:avLst/>
          </a:prstGeom>
          <a:noFill/>
        </p:spPr>
        <p:txBody>
          <a:bodyPr wrap="square" rtlCol="0">
            <a:spAutoFit/>
          </a:bodyPr>
          <a:lstStyle/>
          <a:p>
            <a:r>
              <a:rPr lang="en-ZA" sz="2000" dirty="0" err="1">
                <a:solidFill>
                  <a:srgbClr val="FF0000"/>
                </a:solidFill>
                <a:latin typeface="Helvetica" pitchFamily="2" charset="0"/>
              </a:rPr>
              <a:t>S.Battacharya</a:t>
            </a:r>
            <a:r>
              <a:rPr lang="en-ZA" sz="2000" dirty="0">
                <a:solidFill>
                  <a:srgbClr val="FF0000"/>
                </a:solidFill>
                <a:latin typeface="Helvetica" pitchFamily="2" charset="0"/>
              </a:rPr>
              <a:t>, et al. </a:t>
            </a:r>
            <a:r>
              <a:rPr lang="en-US" sz="2000" dirty="0">
                <a:solidFill>
                  <a:srgbClr val="FF0000"/>
                </a:solidFill>
                <a:latin typeface="Arial" panose="020B0604020202020204" pitchFamily="34" charset="0"/>
                <a:cs typeface="Arial" panose="020B0604020202020204" pitchFamily="34" charset="0"/>
              </a:rPr>
              <a:t>2503.16245</a:t>
            </a:r>
            <a:r>
              <a:rPr lang="en-ZA" sz="2000" dirty="0">
                <a:solidFill>
                  <a:srgbClr val="FF0000"/>
                </a:solidFill>
                <a:latin typeface="Helvetica" pitchFamily="2" charset="0"/>
              </a:rPr>
              <a:t>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C58CCF-3677-9E9B-0F87-C50EEF1751EE}"/>
                  </a:ext>
                </a:extLst>
              </p:cNvPr>
              <p:cNvSpPr txBox="1"/>
              <p:nvPr/>
            </p:nvSpPr>
            <p:spPr>
              <a:xfrm rot="16200000">
                <a:off x="-2117719" y="2989458"/>
                <a:ext cx="5551520" cy="769441"/>
              </a:xfrm>
              <a:prstGeom prst="rect">
                <a:avLst/>
              </a:prstGeom>
              <a:noFill/>
            </p:spPr>
            <p:txBody>
              <a:bodyPr wrap="none" rtlCol="0">
                <a:spAutoFit/>
              </a:bodyPr>
              <a:lstStyle/>
              <a:p>
                <a:pPr algn="ctr"/>
                <a:r>
                  <a:rPr lang="en-US" sz="2200" b="1" dirty="0">
                    <a:solidFill>
                      <a:schemeClr val="accent1"/>
                    </a:solidFill>
                  </a:rPr>
                  <a:t>Multilepton Anomalies predict Scalar </a:t>
                </a:r>
                <a:r>
                  <a:rPr lang="en-US" sz="2200" b="1" i="1" dirty="0">
                    <a:solidFill>
                      <a:schemeClr val="accent1"/>
                    </a:solidFill>
                  </a:rPr>
                  <a:t>S</a:t>
                </a:r>
                <a:r>
                  <a:rPr lang="en-US" sz="2200" b="1" dirty="0">
                    <a:solidFill>
                      <a:schemeClr val="accent1"/>
                    </a:solidFill>
                  </a:rPr>
                  <a:t> of </a:t>
                </a:r>
              </a:p>
              <a:p>
                <a:pPr algn="ctr"/>
                <a:r>
                  <a:rPr lang="en-US" sz="2200" b="1" dirty="0">
                    <a:solidFill>
                      <a:schemeClr val="accent1"/>
                    </a:solidFill>
                  </a:rPr>
                  <a:t>mass 152</a:t>
                </a:r>
                <a14:m>
                  <m:oMath xmlns:m="http://schemas.openxmlformats.org/officeDocument/2006/math">
                    <m:r>
                      <a:rPr lang="en-US" sz="2200" b="1" i="1" smtClean="0">
                        <a:solidFill>
                          <a:schemeClr val="accent1"/>
                        </a:solidFill>
                        <a:latin typeface="Cambria Math" panose="02040503050406030204" pitchFamily="18" charset="0"/>
                      </a:rPr>
                      <m:t>±</m:t>
                    </m:r>
                  </m:oMath>
                </a14:m>
                <a:r>
                  <a:rPr lang="en-US" sz="2200" b="1" dirty="0">
                    <a:solidFill>
                      <a:schemeClr val="accent1"/>
                    </a:solidFill>
                  </a:rPr>
                  <a:t>5 GeV candidate  </a:t>
                </a:r>
              </a:p>
            </p:txBody>
          </p:sp>
        </mc:Choice>
        <mc:Fallback xmlns="">
          <p:sp>
            <p:nvSpPr>
              <p:cNvPr id="2" name="TextBox 1">
                <a:extLst>
                  <a:ext uri="{FF2B5EF4-FFF2-40B4-BE49-F238E27FC236}">
                    <a16:creationId xmlns:a16="http://schemas.microsoft.com/office/drawing/2014/main" id="{0CC58CCF-3677-9E9B-0F87-C50EEF1751EE}"/>
                  </a:ext>
                </a:extLst>
              </p:cNvPr>
              <p:cNvSpPr txBox="1">
                <a:spLocks noRot="1" noChangeAspect="1" noMove="1" noResize="1" noEditPoints="1" noAdjustHandles="1" noChangeArrowheads="1" noChangeShapeType="1" noTextEdit="1"/>
              </p:cNvSpPr>
              <p:nvPr/>
            </p:nvSpPr>
            <p:spPr>
              <a:xfrm rot="16200000">
                <a:off x="-2117719" y="2989458"/>
                <a:ext cx="5551520" cy="769441"/>
              </a:xfrm>
              <a:prstGeom prst="rect">
                <a:avLst/>
              </a:prstGeom>
              <a:blipFill>
                <a:blip r:embed="rId4"/>
                <a:stretch>
                  <a:fillRect l="-4839" t="-913" r="-12903" b="-91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17E40D2-485D-3D75-1BF7-4D157B039C40}"/>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90C7782F-D318-9755-35EC-F017DE26CF59}"/>
              </a:ext>
            </a:extLst>
          </p:cNvPr>
          <p:cNvSpPr>
            <a:spLocks noGrp="1"/>
          </p:cNvSpPr>
          <p:nvPr>
            <p:ph type="sldNum" sz="quarter" idx="12"/>
          </p:nvPr>
        </p:nvSpPr>
        <p:spPr/>
        <p:txBody>
          <a:bodyPr/>
          <a:lstStyle/>
          <a:p>
            <a:fld id="{70C12960-6E85-460F-B6E3-5B82CB31AF3D}" type="slidenum">
              <a:rPr lang="en-US" smtClean="0"/>
              <a:t>3</a:t>
            </a:fld>
            <a:endParaRPr lang="en-US"/>
          </a:p>
        </p:txBody>
      </p:sp>
    </p:spTree>
    <p:extLst>
      <p:ext uri="{BB962C8B-B14F-4D97-AF65-F5344CB8AC3E}">
        <p14:creationId xmlns:p14="http://schemas.microsoft.com/office/powerpoint/2010/main" val="362765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3DD71-0A41-4F21-BDDF-5F9F12CE5F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20E17A-D84A-C8C8-8D48-69DF25627F7A}"/>
              </a:ext>
            </a:extLst>
          </p:cNvPr>
          <p:cNvSpPr txBox="1"/>
          <p:nvPr/>
        </p:nvSpPr>
        <p:spPr>
          <a:xfrm>
            <a:off x="339524" y="620485"/>
            <a:ext cx="1772306" cy="5632311"/>
          </a:xfrm>
          <a:prstGeom prst="rect">
            <a:avLst/>
          </a:prstGeom>
          <a:noFill/>
        </p:spPr>
        <p:txBody>
          <a:bodyPr wrap="square" rtlCol="0">
            <a:spAutoFit/>
          </a:bodyPr>
          <a:lstStyle/>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2" tooltip="https://arxiv.org/abs/1603.01208">
                  <a:extLst>
                    <a:ext uri="{A12FA001-AC4F-418D-AE19-62706E023703}">
                      <ahyp:hlinkClr xmlns:ahyp="http://schemas.microsoft.com/office/drawing/2018/hyperlinkcolor" val="tx"/>
                    </a:ext>
                  </a:extLst>
                </a:hlinkClick>
              </a:rPr>
              <a:t>1603.01208</a:t>
            </a:r>
            <a:endParaRPr lang="en-ZA" sz="1800" dirty="0">
              <a:solidFill>
                <a:schemeClr val="accent1"/>
              </a:solidFill>
              <a:effectLst/>
              <a:latin typeface="Aptos" panose="020B0004020202020204" pitchFamily="34" charset="0"/>
            </a:endParaRP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3" tooltip="https://arxiv.org/abs/1606.01674">
                  <a:extLst>
                    <a:ext uri="{A12FA001-AC4F-418D-AE19-62706E023703}">
                      <ahyp:hlinkClr xmlns:ahyp="http://schemas.microsoft.com/office/drawing/2018/hyperlinkcolor" val="tx"/>
                    </a:ext>
                  </a:extLst>
                </a:hlinkClick>
              </a:rPr>
              <a:t>1606.01674</a:t>
            </a:r>
            <a:endParaRPr lang="en-ZA" sz="1800" dirty="0">
              <a:solidFill>
                <a:schemeClr val="accent1"/>
              </a:solidFill>
              <a:effectLst/>
              <a:latin typeface="Aptos" panose="020B0004020202020204" pitchFamily="34" charset="0"/>
            </a:endParaRP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4" tooltip="https://arxiv.org/abs/1608.03466">
                  <a:extLst>
                    <a:ext uri="{A12FA001-AC4F-418D-AE19-62706E023703}">
                      <ahyp:hlinkClr xmlns:ahyp="http://schemas.microsoft.com/office/drawing/2018/hyperlinkcolor" val="tx"/>
                    </a:ext>
                  </a:extLst>
                </a:hlinkClick>
              </a:rPr>
              <a:t>1608.03466</a:t>
            </a:r>
            <a:endParaRPr lang="en-ZA" sz="1800" dirty="0">
              <a:solidFill>
                <a:schemeClr val="accent1"/>
              </a:solidFill>
              <a:effectLst/>
              <a:latin typeface="Aptos" panose="020B0004020202020204" pitchFamily="34" charset="0"/>
            </a:endParaRPr>
          </a:p>
          <a:p>
            <a:pPr marL="0" marR="0" indent="0" algn="l">
              <a:spcBef>
                <a:spcPts val="0"/>
              </a:spcBef>
              <a:spcAft>
                <a:spcPts val="0"/>
              </a:spcAft>
              <a:buNone/>
            </a:pPr>
            <a:r>
              <a:rPr lang="en-ZA" sz="1800" i="1" dirty="0" err="1">
                <a:solidFill>
                  <a:schemeClr val="accent1"/>
                </a:solidFill>
                <a:effectLst/>
                <a:latin typeface="Aptos" panose="020B0004020202020204" pitchFamily="34" charset="0"/>
              </a:rPr>
              <a:t>J.Phys.Conf.Ser</a:t>
            </a:r>
            <a:r>
              <a:rPr lang="en-ZA" sz="1800" i="1" dirty="0">
                <a:solidFill>
                  <a:schemeClr val="accent1"/>
                </a:solidFill>
                <a:effectLst/>
                <a:latin typeface="Aptos" panose="020B0004020202020204" pitchFamily="34" charset="0"/>
              </a:rPr>
              <a:t>.</a:t>
            </a:r>
            <a:r>
              <a:rPr lang="en-ZA" sz="1800" dirty="0">
                <a:solidFill>
                  <a:schemeClr val="accent1"/>
                </a:solidFill>
                <a:effectLst/>
                <a:latin typeface="Aptos" panose="020B0004020202020204" pitchFamily="34" charset="0"/>
              </a:rPr>
              <a:t> 802 (2017)</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5" tooltip="https://arxiv.org/abs/1706.06659">
                  <a:extLst>
                    <a:ext uri="{A12FA001-AC4F-418D-AE19-62706E023703}">
                      <ahyp:hlinkClr xmlns:ahyp="http://schemas.microsoft.com/office/drawing/2018/hyperlinkcolor" val="tx"/>
                    </a:ext>
                  </a:extLst>
                </a:hlinkClick>
              </a:rPr>
              <a:t>1706.06659</a:t>
            </a:r>
            <a:endParaRPr lang="en-ZA" sz="1800" dirty="0">
              <a:solidFill>
                <a:schemeClr val="accent1"/>
              </a:solidFill>
              <a:effectLst/>
              <a:latin typeface="Aptos" panose="020B0004020202020204" pitchFamily="34" charset="0"/>
            </a:endParaRP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6" tooltip="https://arxiv.org/abs/1707.05997">
                  <a:extLst>
                    <a:ext uri="{A12FA001-AC4F-418D-AE19-62706E023703}">
                      <ahyp:hlinkClr xmlns:ahyp="http://schemas.microsoft.com/office/drawing/2018/hyperlinkcolor" val="tx"/>
                    </a:ext>
                  </a:extLst>
                </a:hlinkClick>
              </a:rPr>
              <a:t>1707.05997</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7" tooltip="https://arxiv.org/abs/1709.09419">
                  <a:extLst>
                    <a:ext uri="{A12FA001-AC4F-418D-AE19-62706E023703}">
                      <ahyp:hlinkClr xmlns:ahyp="http://schemas.microsoft.com/office/drawing/2018/hyperlinkcolor" val="tx"/>
                    </a:ext>
                  </a:extLst>
                </a:hlinkClick>
              </a:rPr>
              <a:t>1709.09419</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8" tooltip="https://arxiv.org/abs/1711.07874">
                  <a:extLst>
                    <a:ext uri="{A12FA001-AC4F-418D-AE19-62706E023703}">
                      <ahyp:hlinkClr xmlns:ahyp="http://schemas.microsoft.com/office/drawing/2018/hyperlinkcolor" val="tx"/>
                    </a:ext>
                  </a:extLst>
                </a:hlinkClick>
              </a:rPr>
              <a:t>1711.07874</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9" tooltip="https://arxiv.org/abs/1809.06344">
                  <a:extLst>
                    <a:ext uri="{A12FA001-AC4F-418D-AE19-62706E023703}">
                      <ahyp:hlinkClr xmlns:ahyp="http://schemas.microsoft.com/office/drawing/2018/hyperlinkcolor" val="tx"/>
                    </a:ext>
                  </a:extLst>
                </a:hlinkClick>
              </a:rPr>
              <a:t>1809.06344</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0" tooltip="https://arxiv.org/abs/1901.05300">
                  <a:extLst>
                    <a:ext uri="{A12FA001-AC4F-418D-AE19-62706E023703}">
                      <ahyp:hlinkClr xmlns:ahyp="http://schemas.microsoft.com/office/drawing/2018/hyperlinkcolor" val="tx"/>
                    </a:ext>
                  </a:extLst>
                </a:hlinkClick>
              </a:rPr>
              <a:t>1901.05300</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1" tooltip="https://arxiv.org/abs/1909.03969">
                  <a:extLst>
                    <a:ext uri="{A12FA001-AC4F-418D-AE19-62706E023703}">
                      <ahyp:hlinkClr xmlns:ahyp="http://schemas.microsoft.com/office/drawing/2018/hyperlinkcolor" val="tx"/>
                    </a:ext>
                  </a:extLst>
                </a:hlinkClick>
              </a:rPr>
              <a:t>1909.03969</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2" tooltip="https://arxiv.org/abs/1912.00699">
                  <a:extLst>
                    <a:ext uri="{A12FA001-AC4F-418D-AE19-62706E023703}">
                      <ahyp:hlinkClr xmlns:ahyp="http://schemas.microsoft.com/office/drawing/2018/hyperlinkcolor" val="tx"/>
                    </a:ext>
                  </a:extLst>
                </a:hlinkClick>
              </a:rPr>
              <a:t>1912.00699</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3" tooltip="https://arxiv.org/abs/2102.10596">
                  <a:extLst>
                    <a:ext uri="{A12FA001-AC4F-418D-AE19-62706E023703}">
                      <ahyp:hlinkClr xmlns:ahyp="http://schemas.microsoft.com/office/drawing/2018/hyperlinkcolor" val="tx"/>
                    </a:ext>
                  </a:extLst>
                </a:hlinkClick>
              </a:rPr>
              <a:t>2102.10596</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4" tooltip="https://arxiv.org/abs/2109.02650">
                  <a:extLst>
                    <a:ext uri="{A12FA001-AC4F-418D-AE19-62706E023703}">
                      <ahyp:hlinkClr xmlns:ahyp="http://schemas.microsoft.com/office/drawing/2018/hyperlinkcolor" val="tx"/>
                    </a:ext>
                  </a:extLst>
                </a:hlinkClick>
              </a:rPr>
              <a:t>2109.02650</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5" tooltip="https://arxiv.org/abs/2208.14767">
                  <a:extLst>
                    <a:ext uri="{A12FA001-AC4F-418D-AE19-62706E023703}">
                      <ahyp:hlinkClr xmlns:ahyp="http://schemas.microsoft.com/office/drawing/2018/hyperlinkcolor" val="tx"/>
                    </a:ext>
                  </a:extLst>
                </a:hlinkClick>
              </a:rPr>
              <a:t>2208.14767</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6" tooltip="https://arxiv.org/abs/2306.17209">
                  <a:extLst>
                    <a:ext uri="{A12FA001-AC4F-418D-AE19-62706E023703}">
                      <ahyp:hlinkClr xmlns:ahyp="http://schemas.microsoft.com/office/drawing/2018/hyperlinkcolor" val="tx"/>
                    </a:ext>
                  </a:extLst>
                </a:hlinkClick>
              </a:rPr>
              <a:t>2306.17209</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7">
                  <a:extLst>
                    <a:ext uri="{A12FA001-AC4F-418D-AE19-62706E023703}">
                      <ahyp:hlinkClr xmlns:ahyp="http://schemas.microsoft.com/office/drawing/2018/hyperlinkcolor" val="tx"/>
                    </a:ext>
                  </a:extLst>
                </a:hlinkClick>
              </a:rPr>
              <a:t>2404.07822</a:t>
            </a:r>
            <a:endParaRPr lang="en-ZA" sz="1800" dirty="0">
              <a:solidFill>
                <a:schemeClr val="accent1"/>
              </a:solidFill>
              <a:effectLst/>
              <a:latin typeface="Aptos" panose="020B0004020202020204" pitchFamily="34" charset="0"/>
            </a:endParaRP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8" tooltip="https://arxiv.org/abs/2503.16245">
                  <a:extLst>
                    <a:ext uri="{A12FA001-AC4F-418D-AE19-62706E023703}">
                      <ahyp:hlinkClr xmlns:ahyp="http://schemas.microsoft.com/office/drawing/2018/hyperlinkcolor" val="tx"/>
                    </a:ext>
                  </a:extLst>
                </a:hlinkClick>
              </a:rPr>
              <a:t>2503.16245</a:t>
            </a:r>
            <a:r>
              <a:rPr lang="en-ZA" sz="1800" dirty="0">
                <a:solidFill>
                  <a:schemeClr val="accent1"/>
                </a:solidFill>
                <a:effectLst/>
                <a:latin typeface="Aptos" panose="020B0004020202020204" pitchFamily="34" charset="0"/>
              </a:rPr>
              <a:t> </a:t>
            </a:r>
          </a:p>
          <a:p>
            <a:pPr marL="0" marR="0" indent="0" algn="l">
              <a:spcBef>
                <a:spcPts val="0"/>
              </a:spcBef>
              <a:spcAft>
                <a:spcPts val="0"/>
              </a:spcAft>
              <a:buNone/>
            </a:pPr>
            <a:r>
              <a:rPr lang="en-ZA" sz="1800" dirty="0">
                <a:solidFill>
                  <a:schemeClr val="accent1"/>
                </a:solidFill>
                <a:effectLst/>
                <a:latin typeface="Aptos" panose="020B0004020202020204" pitchFamily="34" charset="0"/>
                <a:hlinkClick r:id="rId19">
                  <a:extLst>
                    <a:ext uri="{A12FA001-AC4F-418D-AE19-62706E023703}">
                      <ahyp:hlinkClr xmlns:ahyp="http://schemas.microsoft.com/office/drawing/2018/hyperlinkcolor" val="tx"/>
                    </a:ext>
                  </a:extLst>
                </a:hlinkClick>
              </a:rPr>
              <a:t>2509.14378</a:t>
            </a:r>
            <a:endParaRPr lang="en-ZA" sz="1800" dirty="0">
              <a:solidFill>
                <a:schemeClr val="accent1"/>
              </a:solidFill>
              <a:effectLst/>
              <a:latin typeface="Aptos" panose="020B0004020202020204" pitchFamily="34" charset="0"/>
            </a:endParaRPr>
          </a:p>
        </p:txBody>
      </p:sp>
      <p:pic>
        <p:nvPicPr>
          <p:cNvPr id="5" name="Picture 4">
            <a:extLst>
              <a:ext uri="{FF2B5EF4-FFF2-40B4-BE49-F238E27FC236}">
                <a16:creationId xmlns:a16="http://schemas.microsoft.com/office/drawing/2014/main" id="{A23EA715-76C0-A3BB-FEF0-AD4DA7C14E50}"/>
              </a:ext>
            </a:extLst>
          </p:cNvPr>
          <p:cNvPicPr>
            <a:picLocks noChangeAspect="1"/>
          </p:cNvPicPr>
          <p:nvPr/>
        </p:nvPicPr>
        <p:blipFill>
          <a:blip r:embed="rId20"/>
          <a:stretch>
            <a:fillRect/>
          </a:stretch>
        </p:blipFill>
        <p:spPr>
          <a:xfrm>
            <a:off x="2416628" y="685800"/>
            <a:ext cx="9435847" cy="5694867"/>
          </a:xfrm>
          <a:prstGeom prst="rect">
            <a:avLst/>
          </a:prstGeom>
        </p:spPr>
      </p:pic>
      <p:sp>
        <p:nvSpPr>
          <p:cNvPr id="2" name="Footer Placeholder 1">
            <a:extLst>
              <a:ext uri="{FF2B5EF4-FFF2-40B4-BE49-F238E27FC236}">
                <a16:creationId xmlns:a16="http://schemas.microsoft.com/office/drawing/2014/main" id="{DA013E65-5C0D-3C4A-7628-AF3140985560}"/>
              </a:ext>
            </a:extLst>
          </p:cNvPr>
          <p:cNvSpPr>
            <a:spLocks noGrp="1"/>
          </p:cNvSpPr>
          <p:nvPr>
            <p:ph type="ftr" sz="quarter" idx="11"/>
          </p:nvPr>
        </p:nvSpPr>
        <p:spPr/>
        <p:txBody>
          <a:bodyPr/>
          <a:lstStyle/>
          <a:p>
            <a:r>
              <a:rPr lang="en-US"/>
              <a:t>M Kumar SAIP2026</a:t>
            </a:r>
            <a:endParaRPr lang="en-US" dirty="0"/>
          </a:p>
        </p:txBody>
      </p:sp>
      <p:sp>
        <p:nvSpPr>
          <p:cNvPr id="3" name="Slide Number Placeholder 2">
            <a:extLst>
              <a:ext uri="{FF2B5EF4-FFF2-40B4-BE49-F238E27FC236}">
                <a16:creationId xmlns:a16="http://schemas.microsoft.com/office/drawing/2014/main" id="{2E0A73F8-CD8C-F4A8-8F65-DE13BCB35AF0}"/>
              </a:ext>
            </a:extLst>
          </p:cNvPr>
          <p:cNvSpPr>
            <a:spLocks noGrp="1"/>
          </p:cNvSpPr>
          <p:nvPr>
            <p:ph type="sldNum" sz="quarter" idx="12"/>
          </p:nvPr>
        </p:nvSpPr>
        <p:spPr/>
        <p:txBody>
          <a:bodyPr/>
          <a:lstStyle/>
          <a:p>
            <a:fld id="{70C12960-6E85-460F-B6E3-5B82CB31AF3D}" type="slidenum">
              <a:rPr lang="en-US" smtClean="0"/>
              <a:t>4</a:t>
            </a:fld>
            <a:endParaRPr lang="en-US"/>
          </a:p>
        </p:txBody>
      </p:sp>
    </p:spTree>
    <p:extLst>
      <p:ext uri="{BB962C8B-B14F-4D97-AF65-F5344CB8AC3E}">
        <p14:creationId xmlns:p14="http://schemas.microsoft.com/office/powerpoint/2010/main" val="302120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BEB9-1C81-F3C3-52D1-6E06AB5B13EC}"/>
              </a:ext>
            </a:extLst>
          </p:cNvPr>
          <p:cNvSpPr>
            <a:spLocks noGrp="1"/>
          </p:cNvSpPr>
          <p:nvPr>
            <p:ph type="title"/>
          </p:nvPr>
        </p:nvSpPr>
        <p:spPr>
          <a:xfrm>
            <a:off x="535907" y="274322"/>
            <a:ext cx="10890929" cy="1097280"/>
          </a:xfrm>
        </p:spPr>
        <p:txBody>
          <a:bodyPr/>
          <a:lstStyle/>
          <a:p>
            <a:r>
              <a:rPr lang="en-US" dirty="0"/>
              <a:t>The Timeline</a:t>
            </a:r>
          </a:p>
        </p:txBody>
      </p:sp>
      <p:sp>
        <p:nvSpPr>
          <p:cNvPr id="3" name="Content Placeholder 2">
            <a:extLst>
              <a:ext uri="{FF2B5EF4-FFF2-40B4-BE49-F238E27FC236}">
                <a16:creationId xmlns:a16="http://schemas.microsoft.com/office/drawing/2014/main" id="{D0145840-B2D6-9619-C4DB-AD55F8AFBF83}"/>
              </a:ext>
            </a:extLst>
          </p:cNvPr>
          <p:cNvSpPr>
            <a:spLocks noGrp="1"/>
          </p:cNvSpPr>
          <p:nvPr>
            <p:ph idx="1"/>
          </p:nvPr>
        </p:nvSpPr>
        <p:spPr>
          <a:xfrm>
            <a:off x="640080" y="5486398"/>
            <a:ext cx="10890928" cy="713233"/>
          </a:xfrm>
        </p:spPr>
        <p:txBody>
          <a:bodyPr>
            <a:normAutofit lnSpcReduction="10000"/>
          </a:bodyPr>
          <a:lstStyle/>
          <a:p>
            <a:pPr>
              <a:buFont typeface="Wingdings" pitchFamily="2" charset="2"/>
              <a:buChar char="Ø"/>
            </a:pPr>
            <a:r>
              <a:rPr lang="en-ZA" sz="1800" dirty="0">
                <a:effectLst/>
                <a:latin typeface="ArialMT"/>
              </a:rPr>
              <a:t>Currently, continue to accumulate excesses at 152</a:t>
            </a:r>
            <a:r>
              <a:rPr lang="en-ZA" sz="1800" dirty="0">
                <a:effectLst/>
                <a:latin typeface="MS"/>
              </a:rPr>
              <a:t>±</a:t>
            </a:r>
            <a:r>
              <a:rPr lang="en-ZA" sz="1800" dirty="0">
                <a:effectLst/>
                <a:latin typeface="ArialMT"/>
              </a:rPr>
              <a:t>1 GeV and exploring Triplet Y=0 leading to triboson excesses</a:t>
            </a:r>
            <a:endParaRPr lang="en-ZA" dirty="0">
              <a:effectLst/>
            </a:endParaRPr>
          </a:p>
        </p:txBody>
      </p:sp>
      <p:pic>
        <p:nvPicPr>
          <p:cNvPr id="4" name="Picture 3">
            <a:extLst>
              <a:ext uri="{FF2B5EF4-FFF2-40B4-BE49-F238E27FC236}">
                <a16:creationId xmlns:a16="http://schemas.microsoft.com/office/drawing/2014/main" id="{B5A1C8D2-E878-06E9-AAFC-F5BE6802B380}"/>
              </a:ext>
            </a:extLst>
          </p:cNvPr>
          <p:cNvPicPr>
            <a:picLocks noChangeAspect="1"/>
          </p:cNvPicPr>
          <p:nvPr/>
        </p:nvPicPr>
        <p:blipFill>
          <a:blip r:embed="rId2"/>
          <a:stretch>
            <a:fillRect/>
          </a:stretch>
        </p:blipFill>
        <p:spPr>
          <a:xfrm>
            <a:off x="640080" y="1490624"/>
            <a:ext cx="10786756" cy="3832312"/>
          </a:xfrm>
          <a:prstGeom prst="rect">
            <a:avLst/>
          </a:prstGeom>
        </p:spPr>
      </p:pic>
      <p:sp>
        <p:nvSpPr>
          <p:cNvPr id="5" name="Footer Placeholder 4">
            <a:extLst>
              <a:ext uri="{FF2B5EF4-FFF2-40B4-BE49-F238E27FC236}">
                <a16:creationId xmlns:a16="http://schemas.microsoft.com/office/drawing/2014/main" id="{BB615CC8-0BDD-1F08-1692-0DD23A5B74C9}"/>
              </a:ext>
            </a:extLst>
          </p:cNvPr>
          <p:cNvSpPr>
            <a:spLocks noGrp="1"/>
          </p:cNvSpPr>
          <p:nvPr>
            <p:ph type="ftr" sz="quarter" idx="11"/>
          </p:nvPr>
        </p:nvSpPr>
        <p:spPr/>
        <p:txBody>
          <a:bodyPr/>
          <a:lstStyle/>
          <a:p>
            <a:r>
              <a:rPr lang="en-US"/>
              <a:t>M Kumar SAIP2026</a:t>
            </a:r>
            <a:endParaRPr lang="en-US" dirty="0"/>
          </a:p>
        </p:txBody>
      </p:sp>
      <p:sp>
        <p:nvSpPr>
          <p:cNvPr id="6" name="Slide Number Placeholder 5">
            <a:extLst>
              <a:ext uri="{FF2B5EF4-FFF2-40B4-BE49-F238E27FC236}">
                <a16:creationId xmlns:a16="http://schemas.microsoft.com/office/drawing/2014/main" id="{1D215FD4-5C94-3ADF-628F-AFD1D7FFF254}"/>
              </a:ext>
            </a:extLst>
          </p:cNvPr>
          <p:cNvSpPr>
            <a:spLocks noGrp="1"/>
          </p:cNvSpPr>
          <p:nvPr>
            <p:ph type="sldNum" sz="quarter" idx="12"/>
          </p:nvPr>
        </p:nvSpPr>
        <p:spPr/>
        <p:txBody>
          <a:bodyPr/>
          <a:lstStyle/>
          <a:p>
            <a:fld id="{70C12960-6E85-460F-B6E3-5B82CB31AF3D}" type="slidenum">
              <a:rPr lang="en-US" smtClean="0"/>
              <a:t>5</a:t>
            </a:fld>
            <a:endParaRPr lang="en-US"/>
          </a:p>
        </p:txBody>
      </p:sp>
    </p:spTree>
    <p:extLst>
      <p:ext uri="{BB962C8B-B14F-4D97-AF65-F5344CB8AC3E}">
        <p14:creationId xmlns:p14="http://schemas.microsoft.com/office/powerpoint/2010/main" val="73082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C554-5BC8-8120-5DB2-D9BB78C33F33}"/>
              </a:ext>
            </a:extLst>
          </p:cNvPr>
          <p:cNvSpPr>
            <a:spLocks noGrp="1"/>
          </p:cNvSpPr>
          <p:nvPr>
            <p:ph type="title"/>
          </p:nvPr>
        </p:nvSpPr>
        <p:spPr>
          <a:xfrm>
            <a:off x="640079" y="413658"/>
            <a:ext cx="10890929" cy="1097280"/>
          </a:xfrm>
        </p:spPr>
        <p:txBody>
          <a:bodyPr>
            <a:normAutofit/>
          </a:bodyPr>
          <a:lstStyle/>
          <a:p>
            <a:r>
              <a:rPr lang="en-US" sz="3200" dirty="0"/>
              <a:t>Emergence of New Type of multilepton excess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55049E9-C7D5-2DA2-77FB-CA03833A419A}"/>
                  </a:ext>
                </a:extLst>
              </p:cNvPr>
              <p:cNvSpPr>
                <a:spLocks noGrp="1"/>
              </p:cNvSpPr>
              <p:nvPr>
                <p:ph idx="1"/>
              </p:nvPr>
            </p:nvSpPr>
            <p:spPr>
              <a:xfrm>
                <a:off x="640080" y="1317171"/>
                <a:ext cx="11018520" cy="1683730"/>
              </a:xfrm>
            </p:spPr>
            <p:txBody>
              <a:bodyPr/>
              <a:lstStyle/>
              <a:p>
                <a:pPr algn="just"/>
                <a:r>
                  <a:rPr lang="en-ZA" sz="1800" dirty="0"/>
                  <a:t>W</a:t>
                </a:r>
                <a:r>
                  <a:rPr lang="en-ZA" sz="1800" dirty="0">
                    <a:effectLst/>
                  </a:rPr>
                  <a:t>e examine a new type of multi-lepton excess that has emerged with the Run-2 data at the LHC, which involves the production of </a:t>
                </a:r>
                <a:r>
                  <a:rPr lang="en-ZA" sz="1800" b="1" dirty="0">
                    <a:effectLst/>
                  </a:rPr>
                  <a:t>two opposite-sign</a:t>
                </a:r>
                <a:r>
                  <a:rPr lang="en-ZA" sz="1800" dirty="0">
                    <a:effectLst/>
                  </a:rPr>
                  <a:t> leptons (</a:t>
                </a:r>
                <a14:m>
                  <m:oMath xmlns:m="http://schemas.openxmlformats.org/officeDocument/2006/math">
                    <m:r>
                      <a:rPr lang="en-US" sz="1800" b="0" i="1" smtClean="0">
                        <a:effectLst/>
                        <a:latin typeface="Cambria Math" panose="02040503050406030204" pitchFamily="18" charset="0"/>
                      </a:rPr>
                      <m:t>ℓ=</m:t>
                    </m:r>
                    <m:r>
                      <a:rPr lang="en-US" sz="1800" b="0" i="1" smtClean="0">
                        <a:effectLst/>
                        <a:latin typeface="Cambria Math" panose="02040503050406030204" pitchFamily="18" charset="0"/>
                      </a:rPr>
                      <m:t>𝑒</m:t>
                    </m:r>
                    <m:r>
                      <a:rPr lang="en-US" sz="1800" b="0" i="1" smtClean="0">
                        <a:effectLst/>
                        <a:latin typeface="Cambria Math" panose="02040503050406030204" pitchFamily="18" charset="0"/>
                      </a:rPr>
                      <m:t>, </m:t>
                    </m:r>
                    <m:r>
                      <a:rPr lang="en-US" sz="1800" b="0" i="1" smtClean="0">
                        <a:effectLst/>
                        <a:latin typeface="Cambria Math" panose="02040503050406030204" pitchFamily="18" charset="0"/>
                      </a:rPr>
                      <m:t>𝜇</m:t>
                    </m:r>
                  </m:oMath>
                </a14:m>
                <a:r>
                  <a:rPr lang="el-GR" sz="1800" dirty="0">
                    <a:effectLst/>
                  </a:rPr>
                  <a:t>), </a:t>
                </a:r>
                <a:r>
                  <a:rPr lang="en-ZA" sz="1800" dirty="0">
                    <a:effectLst/>
                  </a:rPr>
                  <a:t>a photon, and at least a </a:t>
                </a:r>
                <a14:m>
                  <m:oMath xmlns:m="http://schemas.openxmlformats.org/officeDocument/2006/math">
                    <m:r>
                      <a:rPr lang="en-ZA" sz="1800" i="1" dirty="0" smtClean="0">
                        <a:effectLst/>
                        <a:latin typeface="Cambria Math" panose="02040503050406030204" pitchFamily="18" charset="0"/>
                      </a:rPr>
                      <m:t>𝑏</m:t>
                    </m:r>
                  </m:oMath>
                </a14:m>
                <a:r>
                  <a:rPr lang="en-ZA" sz="1800" dirty="0">
                    <a:effectLst/>
                  </a:rPr>
                  <a:t>-jet. </a:t>
                </a:r>
                <a:endParaRPr lang="en-ZA" dirty="0"/>
              </a:p>
              <a:p>
                <a:pPr algn="just"/>
                <a:r>
                  <a:rPr lang="en-ZA" sz="1800" dirty="0">
                    <a:effectLst/>
                  </a:rPr>
                  <a:t>This excess could be interpreted as a radiative correction to </a:t>
                </a:r>
                <a14:m>
                  <m:oMath xmlns:m="http://schemas.openxmlformats.org/officeDocument/2006/math">
                    <m:r>
                      <a:rPr lang="en-ZA" sz="1800" i="1" dirty="0" smtClean="0">
                        <a:effectLst/>
                        <a:latin typeface="Cambria Math" panose="02040503050406030204" pitchFamily="18" charset="0"/>
                      </a:rPr>
                      <m:t>𝑆</m:t>
                    </m:r>
                    <m:r>
                      <a:rPr lang="en-ZA" sz="1800" i="1" dirty="0" smtClean="0">
                        <a:effectLst/>
                        <a:latin typeface="Cambria Math" panose="02040503050406030204" pitchFamily="18" charset="0"/>
                      </a:rPr>
                      <m:t> →</m:t>
                    </m:r>
                    <m:sSup>
                      <m:sSupPr>
                        <m:ctrlPr>
                          <a:rPr lang="en-US" sz="1800" i="1" dirty="0">
                            <a:latin typeface="Cambria Math" panose="02040503050406030204" pitchFamily="18" charset="0"/>
                          </a:rPr>
                        </m:ctrlPr>
                      </m:sSupPr>
                      <m:e>
                        <m:r>
                          <a:rPr lang="en-ZA" sz="1800" i="1" dirty="0">
                            <a:latin typeface="Cambria Math" panose="02040503050406030204" pitchFamily="18" charset="0"/>
                          </a:rPr>
                          <m:t>𝑊</m:t>
                        </m:r>
                      </m:e>
                      <m:sup>
                        <m:r>
                          <a:rPr lang="en-ZA" sz="1800" i="1" dirty="0">
                            <a:latin typeface="Cambria Math" panose="02040503050406030204" pitchFamily="18" charset="0"/>
                          </a:rPr>
                          <m:t>+</m:t>
                        </m:r>
                      </m:sup>
                    </m:sSup>
                    <m:sSup>
                      <m:sSupPr>
                        <m:ctrlPr>
                          <a:rPr lang="en-US" sz="1800" i="1" dirty="0">
                            <a:latin typeface="Cambria Math" panose="02040503050406030204" pitchFamily="18" charset="0"/>
                          </a:rPr>
                        </m:ctrlPr>
                      </m:sSupPr>
                      <m:e>
                        <m:r>
                          <a:rPr lang="en-ZA" sz="1800" i="1" dirty="0">
                            <a:latin typeface="Cambria Math" panose="02040503050406030204" pitchFamily="18" charset="0"/>
                          </a:rPr>
                          <m:t>𝑊</m:t>
                        </m:r>
                      </m:e>
                      <m:sup>
                        <m:r>
                          <a:rPr lang="en-ZA" sz="1800" i="1" dirty="0">
                            <a:latin typeface="Cambria Math" panose="02040503050406030204" pitchFamily="18" charset="0"/>
                          </a:rPr>
                          <m:t>−</m:t>
                        </m:r>
                      </m:sup>
                    </m:sSup>
                  </m:oMath>
                </a14:m>
                <a:r>
                  <a:rPr lang="en-ZA" sz="1800" dirty="0">
                    <a:effectLst/>
                  </a:rPr>
                  <a:t>, i.e., </a:t>
                </a:r>
                <a14:m>
                  <m:oMath xmlns:m="http://schemas.openxmlformats.org/officeDocument/2006/math">
                    <m:r>
                      <a:rPr lang="en-ZA" sz="1800" i="1" dirty="0" smtClean="0">
                        <a:effectLst/>
                        <a:latin typeface="Cambria Math" panose="02040503050406030204" pitchFamily="18" charset="0"/>
                      </a:rPr>
                      <m:t>𝑆</m:t>
                    </m:r>
                    <m:r>
                      <a:rPr lang="en-ZA" sz="1800" i="1" dirty="0" smtClean="0">
                        <a:effectLst/>
                        <a:latin typeface="Cambria Math" panose="02040503050406030204" pitchFamily="18" charset="0"/>
                      </a:rPr>
                      <m:t> → </m:t>
                    </m:r>
                    <m:sSup>
                      <m:sSupPr>
                        <m:ctrlPr>
                          <a:rPr lang="en-US" sz="1800" b="0" i="1" dirty="0" smtClean="0">
                            <a:effectLst/>
                            <a:latin typeface="Cambria Math" panose="02040503050406030204" pitchFamily="18" charset="0"/>
                          </a:rPr>
                        </m:ctrlPr>
                      </m:sSupPr>
                      <m:e>
                        <m:r>
                          <a:rPr lang="en-ZA" sz="1800" i="1" dirty="0" smtClean="0">
                            <a:effectLst/>
                            <a:latin typeface="Cambria Math" panose="02040503050406030204" pitchFamily="18" charset="0"/>
                          </a:rPr>
                          <m:t>𝑊</m:t>
                        </m:r>
                      </m:e>
                      <m:sup>
                        <m:r>
                          <a:rPr lang="en-ZA" sz="1800" i="1" dirty="0" smtClean="0">
                            <a:effectLst/>
                            <a:latin typeface="Cambria Math" panose="02040503050406030204" pitchFamily="18" charset="0"/>
                          </a:rPr>
                          <m:t>+</m:t>
                        </m:r>
                      </m:sup>
                    </m:sSup>
                    <m:sSup>
                      <m:sSupPr>
                        <m:ctrlPr>
                          <a:rPr lang="en-US" sz="1800" b="0" i="1" dirty="0" smtClean="0">
                            <a:effectLst/>
                            <a:latin typeface="Cambria Math" panose="02040503050406030204" pitchFamily="18" charset="0"/>
                          </a:rPr>
                        </m:ctrlPr>
                      </m:sSupPr>
                      <m:e>
                        <m:r>
                          <a:rPr lang="en-ZA" sz="1800" i="1" dirty="0" smtClean="0">
                            <a:effectLst/>
                            <a:latin typeface="Cambria Math" panose="02040503050406030204" pitchFamily="18" charset="0"/>
                          </a:rPr>
                          <m:t>𝑊</m:t>
                        </m:r>
                      </m:e>
                      <m:sup>
                        <m:r>
                          <a:rPr lang="en-ZA" sz="1800" i="1" dirty="0" smtClean="0">
                            <a:effectLst/>
                            <a:latin typeface="Cambria Math" panose="02040503050406030204" pitchFamily="18" charset="0"/>
                          </a:rPr>
                          <m:t>−</m:t>
                        </m:r>
                      </m:sup>
                    </m:sSup>
                    <m:r>
                      <a:rPr lang="el-GR" sz="1800" i="1" dirty="0" smtClean="0">
                        <a:effectLst/>
                        <a:latin typeface="Cambria Math" panose="02040503050406030204" pitchFamily="18" charset="0"/>
                      </a:rPr>
                      <m:t>𝛾</m:t>
                    </m:r>
                  </m:oMath>
                </a14:m>
                <a:r>
                  <a:rPr lang="el-GR" sz="1800" dirty="0">
                    <a:effectLst/>
                  </a:rPr>
                  <a:t> </a:t>
                </a:r>
                <a:r>
                  <a:rPr lang="en-ZA" sz="1800" dirty="0">
                    <a:effectLst/>
                  </a:rPr>
                  <a:t>produced in association with </a:t>
                </a:r>
                <a14:m>
                  <m:oMath xmlns:m="http://schemas.openxmlformats.org/officeDocument/2006/math">
                    <m:r>
                      <a:rPr lang="en-ZA" sz="1800" i="1" dirty="0">
                        <a:latin typeface="Cambria Math" panose="02040503050406030204" pitchFamily="18" charset="0"/>
                      </a:rPr>
                      <m:t>𝑏</m:t>
                    </m:r>
                  </m:oMath>
                </a14:m>
                <a:r>
                  <a:rPr lang="en-ZA" sz="1800" dirty="0">
                    <a:effectLst/>
                  </a:rPr>
                  <a:t>-jets, as suggested by the multi-lepton anomalies. </a:t>
                </a:r>
                <a:endParaRPr lang="en-ZA" dirty="0"/>
              </a:p>
              <a:p>
                <a:pPr algn="just"/>
                <a:endParaRPr lang="en-US" dirty="0"/>
              </a:p>
            </p:txBody>
          </p:sp>
        </mc:Choice>
        <mc:Fallback>
          <p:sp>
            <p:nvSpPr>
              <p:cNvPr id="3" name="Content Placeholder 2">
                <a:extLst>
                  <a:ext uri="{FF2B5EF4-FFF2-40B4-BE49-F238E27FC236}">
                    <a16:creationId xmlns:a16="http://schemas.microsoft.com/office/drawing/2014/main" id="{F55049E9-C7D5-2DA2-77FB-CA03833A419A}"/>
                  </a:ext>
                </a:extLst>
              </p:cNvPr>
              <p:cNvSpPr>
                <a:spLocks noGrp="1" noRot="1" noChangeAspect="1" noMove="1" noResize="1" noEditPoints="1" noAdjustHandles="1" noChangeArrowheads="1" noChangeShapeType="1" noTextEdit="1"/>
              </p:cNvSpPr>
              <p:nvPr>
                <p:ph idx="1"/>
              </p:nvPr>
            </p:nvSpPr>
            <p:spPr>
              <a:xfrm>
                <a:off x="640080" y="1317171"/>
                <a:ext cx="11018520" cy="1683730"/>
              </a:xfrm>
              <a:blipFill>
                <a:blip r:embed="rId2"/>
                <a:stretch>
                  <a:fillRect l="-230" r="-46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4034E7E-6E69-B4EA-E93D-6ADE5E687E9F}"/>
              </a:ext>
            </a:extLst>
          </p:cNvPr>
          <p:cNvSpPr>
            <a:spLocks noGrp="1"/>
          </p:cNvSpPr>
          <p:nvPr>
            <p:ph type="ftr" sz="quarter" idx="11"/>
          </p:nvPr>
        </p:nvSpPr>
        <p:spPr/>
        <p:txBody>
          <a:bodyPr/>
          <a:lstStyle/>
          <a:p>
            <a:r>
              <a:rPr lang="en-US"/>
              <a:t>M Kumar SAIP2026</a:t>
            </a:r>
            <a:endParaRPr lang="en-US" dirty="0"/>
          </a:p>
        </p:txBody>
      </p:sp>
      <p:sp>
        <p:nvSpPr>
          <p:cNvPr id="5" name="Slide Number Placeholder 4">
            <a:extLst>
              <a:ext uri="{FF2B5EF4-FFF2-40B4-BE49-F238E27FC236}">
                <a16:creationId xmlns:a16="http://schemas.microsoft.com/office/drawing/2014/main" id="{93EBAA8E-2783-6B4D-CEC8-E988C93BA717}"/>
              </a:ext>
            </a:extLst>
          </p:cNvPr>
          <p:cNvSpPr>
            <a:spLocks noGrp="1"/>
          </p:cNvSpPr>
          <p:nvPr>
            <p:ph type="sldNum" sz="quarter" idx="12"/>
          </p:nvPr>
        </p:nvSpPr>
        <p:spPr/>
        <p:txBody>
          <a:bodyPr/>
          <a:lstStyle/>
          <a:p>
            <a:fld id="{70C12960-6E85-460F-B6E3-5B82CB31AF3D}" type="slidenum">
              <a:rPr lang="en-US" smtClean="0"/>
              <a:t>6</a:t>
            </a:fld>
            <a:endParaRPr lang="en-US"/>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7947BBD4-9D51-84A5-2498-9E77F0117B1B}"/>
                  </a:ext>
                </a:extLst>
              </p:cNvPr>
              <p:cNvSpPr txBox="1">
                <a:spLocks/>
              </p:cNvSpPr>
              <p:nvPr/>
            </p:nvSpPr>
            <p:spPr>
              <a:xfrm>
                <a:off x="640079" y="3093030"/>
                <a:ext cx="5728064" cy="31662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The dominant process is </a:t>
                </a:r>
                <a14:m>
                  <m:oMath xmlns:m="http://schemas.openxmlformats.org/officeDocument/2006/math">
                    <m:r>
                      <a:rPr lang="en-ZA" i="1" dirty="0" smtClean="0">
                        <a:latin typeface="Cambria Math" panose="02040503050406030204" pitchFamily="18" charset="0"/>
                      </a:rPr>
                      <m:t>𝑝𝑝</m:t>
                    </m:r>
                    <m:r>
                      <a:rPr lang="en-ZA" i="1" dirty="0" smtClean="0">
                        <a:latin typeface="Cambria Math" panose="02040503050406030204" pitchFamily="18" charset="0"/>
                      </a:rPr>
                      <m:t> → </m:t>
                    </m:r>
                    <m:r>
                      <a:rPr lang="en-ZA" i="1" dirty="0" smtClean="0">
                        <a:latin typeface="Cambria Math" panose="02040503050406030204" pitchFamily="18" charset="0"/>
                      </a:rPr>
                      <m:t>𝐻</m:t>
                    </m:r>
                    <m:r>
                      <a:rPr lang="en-ZA" i="1" dirty="0" smtClean="0">
                        <a:latin typeface="Cambria Math" panose="02040503050406030204" pitchFamily="18" charset="0"/>
                      </a:rPr>
                      <m:t> → </m:t>
                    </m:r>
                    <m:r>
                      <a:rPr lang="en-ZA" i="1" dirty="0" smtClean="0">
                        <a:latin typeface="Cambria Math" panose="02040503050406030204" pitchFamily="18" charset="0"/>
                      </a:rPr>
                      <m:t>𝑆𝑆</m:t>
                    </m:r>
                    <m:r>
                      <a:rPr lang="en-ZA" i="1" dirty="0" smtClean="0">
                        <a:latin typeface="Cambria Math" panose="02040503050406030204" pitchFamily="18" charset="0"/>
                      </a:rPr>
                      <m:t>′</m:t>
                    </m:r>
                  </m:oMath>
                </a14:m>
                <a:r>
                  <a:rPr lang="en-ZA" dirty="0"/>
                  <a:t> via gluon-fusion.</a:t>
                </a:r>
              </a:p>
              <a:p>
                <a:pPr marL="0" indent="0">
                  <a:buNone/>
                </a:pPr>
                <a:r>
                  <a:rPr lang="en-ZA"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𝐻</m:t>
                        </m:r>
                      </m:sub>
                    </m:sSub>
                    <m:r>
                      <a:rPr lang="en-US" b="0" i="1" smtClean="0">
                        <a:latin typeface="Cambria Math" panose="02040503050406030204" pitchFamily="18" charset="0"/>
                      </a:rPr>
                      <m:t>=270 </m:t>
                    </m:r>
                    <m:r>
                      <m:rPr>
                        <m:sty m:val="p"/>
                      </m:rPr>
                      <a:rPr lang="en-US" b="0" i="0" smtClean="0">
                        <a:latin typeface="Cambria Math" panose="02040503050406030204" pitchFamily="18" charset="0"/>
                      </a:rPr>
                      <m:t>GeV</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𝑆</m:t>
                        </m:r>
                      </m:sub>
                      <m:sup>
                        <m:r>
                          <a:rPr lang="en-US" b="0" i="1" smtClean="0">
                            <a:latin typeface="Cambria Math" panose="02040503050406030204" pitchFamily="18" charset="0"/>
                          </a:rPr>
                          <m:t>′</m:t>
                        </m:r>
                      </m:sup>
                    </m:sSubSup>
                    <m:r>
                      <a:rPr lang="en-US" b="0" i="1" smtClean="0">
                        <a:latin typeface="Cambria Math" panose="02040503050406030204" pitchFamily="18" charset="0"/>
                      </a:rPr>
                      <m:t>=95 </m:t>
                    </m:r>
                    <m:r>
                      <m:rPr>
                        <m:sty m:val="p"/>
                      </m:rPr>
                      <a:rPr lang="en-US" b="0" i="0" smtClean="0">
                        <a:latin typeface="Cambria Math" panose="02040503050406030204" pitchFamily="18" charset="0"/>
                      </a:rPr>
                      <m:t>GeV</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𝑆</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100, 200</m:t>
                        </m:r>
                      </m:e>
                    </m:d>
                    <m:r>
                      <a:rPr lang="en-US" b="0" i="1" smtClean="0">
                        <a:latin typeface="Cambria Math" panose="02040503050406030204" pitchFamily="18" charset="0"/>
                      </a:rPr>
                      <m:t> </m:t>
                    </m:r>
                    <m:r>
                      <m:rPr>
                        <m:sty m:val="p"/>
                      </m:rPr>
                      <a:rPr lang="en-US" b="0" i="0" smtClean="0">
                        <a:latin typeface="Cambria Math" panose="02040503050406030204" pitchFamily="18" charset="0"/>
                      </a:rPr>
                      <m:t>GeV</m:t>
                    </m:r>
                  </m:oMath>
                </a14:m>
                <a:endParaRPr lang="en-ZA" dirty="0"/>
              </a:p>
              <a:p>
                <a:pPr marL="0" indent="0">
                  <a:buNone/>
                </a:pPr>
                <a:endParaRPr lang="en-ZA" dirty="0"/>
              </a:p>
              <a:p>
                <a:pPr marL="0" indent="0" algn="just">
                  <a:buNone/>
                </a:pPr>
                <a:r>
                  <a:rPr lang="en-ZA" dirty="0">
                    <a:solidFill>
                      <a:srgbClr val="FFC000"/>
                    </a:solidFill>
                  </a:rPr>
                  <a:t>**</a:t>
                </a:r>
                <a:r>
                  <a:rPr lang="en-ZA" dirty="0"/>
                  <a:t>From this point onward, we use a shorthand notation in which only the decay of </a:t>
                </a:r>
                <a14:m>
                  <m:oMath xmlns:m="http://schemas.openxmlformats.org/officeDocument/2006/math">
                    <m:r>
                      <a:rPr lang="en-ZA" i="1" dirty="0" smtClean="0">
                        <a:latin typeface="Cambria Math" panose="02040503050406030204" pitchFamily="18" charset="0"/>
                      </a:rPr>
                      <m:t>𝑆</m:t>
                    </m:r>
                  </m:oMath>
                </a14:m>
                <a:r>
                  <a:rPr lang="en-ZA" dirty="0"/>
                  <a:t> is explicitly stated, with the production mechanism implicitly understood to be gluon fusion followed by the decay of the heavy scalar </a:t>
                </a:r>
                <a14:m>
                  <m:oMath xmlns:m="http://schemas.openxmlformats.org/officeDocument/2006/math">
                    <m:r>
                      <a:rPr lang="en-ZA" i="1" dirty="0" smtClean="0">
                        <a:latin typeface="Cambria Math" panose="02040503050406030204" pitchFamily="18" charset="0"/>
                      </a:rPr>
                      <m:t>𝐻</m:t>
                    </m:r>
                  </m:oMath>
                </a14:m>
                <a:r>
                  <a:rPr lang="en-ZA" dirty="0"/>
                  <a:t>. For example, </a:t>
                </a:r>
                <a14:m>
                  <m:oMath xmlns:m="http://schemas.openxmlformats.org/officeDocument/2006/math">
                    <m:r>
                      <a:rPr lang="el-GR" i="1" dirty="0" smtClean="0">
                        <a:latin typeface="Cambria Math" panose="02040503050406030204" pitchFamily="18" charset="0"/>
                      </a:rPr>
                      <m:t>𝜎</m:t>
                    </m:r>
                    <m:r>
                      <a:rPr lang="el-GR" i="1" dirty="0" smtClean="0">
                        <a:latin typeface="Cambria Math" panose="02040503050406030204" pitchFamily="18" charset="0"/>
                      </a:rPr>
                      <m:t>(</m:t>
                    </m:r>
                    <m:r>
                      <a:rPr lang="en-ZA" i="1" dirty="0">
                        <a:latin typeface="Cambria Math" panose="02040503050406030204" pitchFamily="18" charset="0"/>
                      </a:rPr>
                      <m:t>𝑆</m:t>
                    </m:r>
                    <m:r>
                      <a:rPr lang="en-ZA" i="1" dirty="0">
                        <a:latin typeface="Cambria Math" panose="02040503050406030204" pitchFamily="18" charset="0"/>
                      </a:rPr>
                      <m:t> → </m:t>
                    </m:r>
                    <m:sSup>
                      <m:sSupPr>
                        <m:ctrlPr>
                          <a:rPr lang="en-US" b="0" i="1" dirty="0" smtClean="0">
                            <a:latin typeface="Cambria Math" panose="02040503050406030204" pitchFamily="18" charset="0"/>
                          </a:rPr>
                        </m:ctrlPr>
                      </m:sSupPr>
                      <m:e>
                        <m:r>
                          <a:rPr lang="en-ZA" i="1" dirty="0">
                            <a:latin typeface="Cambria Math" panose="02040503050406030204" pitchFamily="18" charset="0"/>
                          </a:rPr>
                          <m:t>𝑊</m:t>
                        </m:r>
                      </m:e>
                      <m:sup>
                        <m:r>
                          <a:rPr lang="en-ZA" i="1" dirty="0">
                            <a:latin typeface="Cambria Math" panose="02040503050406030204" pitchFamily="18" charset="0"/>
                          </a:rPr>
                          <m:t>+</m:t>
                        </m:r>
                      </m:sup>
                    </m:sSup>
                    <m:sSup>
                      <m:sSupPr>
                        <m:ctrlPr>
                          <a:rPr lang="en-US" b="0" i="1" dirty="0" smtClean="0">
                            <a:latin typeface="Cambria Math" panose="02040503050406030204" pitchFamily="18" charset="0"/>
                          </a:rPr>
                        </m:ctrlPr>
                      </m:sSupPr>
                      <m:e>
                        <m:r>
                          <a:rPr lang="en-ZA" i="1" dirty="0">
                            <a:latin typeface="Cambria Math" panose="02040503050406030204" pitchFamily="18" charset="0"/>
                          </a:rPr>
                          <m:t>𝑊</m:t>
                        </m:r>
                      </m:e>
                      <m:sup>
                        <m:r>
                          <a:rPr lang="en-ZA" i="1" dirty="0">
                            <a:latin typeface="Cambria Math" panose="02040503050406030204" pitchFamily="18" charset="0"/>
                          </a:rPr>
                          <m:t>−</m:t>
                        </m:r>
                      </m:sup>
                    </m:sSup>
                    <m:r>
                      <a:rPr lang="en-ZA" i="1" dirty="0">
                        <a:latin typeface="Cambria Math" panose="02040503050406030204" pitchFamily="18" charset="0"/>
                      </a:rPr>
                      <m:t>)</m:t>
                    </m:r>
                  </m:oMath>
                </a14:m>
                <a:r>
                  <a:rPr lang="en-ZA" dirty="0"/>
                  <a:t> denotes the cross section for the process </a:t>
                </a:r>
                <a14:m>
                  <m:oMath xmlns:m="http://schemas.openxmlformats.org/officeDocument/2006/math">
                    <m:r>
                      <a:rPr lang="en-ZA" i="1" dirty="0" smtClean="0">
                        <a:latin typeface="Cambria Math" panose="02040503050406030204" pitchFamily="18" charset="0"/>
                      </a:rPr>
                      <m:t>𝑔𝑔</m:t>
                    </m:r>
                    <m:r>
                      <a:rPr lang="en-ZA" i="1" dirty="0" smtClean="0">
                        <a:latin typeface="Cambria Math" panose="02040503050406030204" pitchFamily="18" charset="0"/>
                      </a:rPr>
                      <m:t> → </m:t>
                    </m:r>
                    <m:r>
                      <a:rPr lang="en-ZA" i="1" dirty="0" smtClean="0">
                        <a:latin typeface="Cambria Math" panose="02040503050406030204" pitchFamily="18" charset="0"/>
                      </a:rPr>
                      <m:t>𝐻</m:t>
                    </m:r>
                    <m:r>
                      <a:rPr lang="en-ZA" i="1" dirty="0" smtClean="0">
                        <a:latin typeface="Cambria Math" panose="02040503050406030204" pitchFamily="18" charset="0"/>
                      </a:rPr>
                      <m:t> → </m:t>
                    </m:r>
                    <m:r>
                      <a:rPr lang="en-ZA" i="1" dirty="0" smtClean="0">
                        <a:latin typeface="Cambria Math" panose="02040503050406030204" pitchFamily="18" charset="0"/>
                      </a:rPr>
                      <m:t>𝑆𝑆</m:t>
                    </m:r>
                    <m:r>
                      <a:rPr lang="en-ZA" i="1" dirty="0" smtClean="0">
                        <a:latin typeface="Cambria Math" panose="02040503050406030204" pitchFamily="18" charset="0"/>
                      </a:rPr>
                      <m:t>′</m:t>
                    </m:r>
                  </m:oMath>
                </a14:m>
                <a:r>
                  <a:rPr lang="en-ZA" dirty="0"/>
                  <a:t>, with </a:t>
                </a:r>
                <a14:m>
                  <m:oMath xmlns:m="http://schemas.openxmlformats.org/officeDocument/2006/math">
                    <m:r>
                      <a:rPr lang="en-ZA" i="1" dirty="0" smtClean="0">
                        <a:latin typeface="Cambria Math" panose="02040503050406030204" pitchFamily="18" charset="0"/>
                      </a:rPr>
                      <m:t>𝑆</m:t>
                    </m:r>
                    <m:r>
                      <a:rPr lang="en-ZA"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ZA" i="1" dirty="0" smtClean="0">
                            <a:latin typeface="Cambria Math" panose="02040503050406030204" pitchFamily="18" charset="0"/>
                          </a:rPr>
                          <m:t>𝑊</m:t>
                        </m:r>
                      </m:e>
                      <m:sup>
                        <m:r>
                          <a:rPr lang="en-ZA" i="1" dirty="0" smtClean="0">
                            <a:latin typeface="Cambria Math" panose="02040503050406030204" pitchFamily="18" charset="0"/>
                          </a:rPr>
                          <m:t>+</m:t>
                        </m:r>
                      </m:sup>
                    </m:sSup>
                    <m:sSup>
                      <m:sSupPr>
                        <m:ctrlPr>
                          <a:rPr lang="en-US" b="0" i="1" dirty="0" smtClean="0">
                            <a:latin typeface="Cambria Math" panose="02040503050406030204" pitchFamily="18" charset="0"/>
                          </a:rPr>
                        </m:ctrlPr>
                      </m:sSupPr>
                      <m:e>
                        <m:r>
                          <a:rPr lang="en-ZA" i="1" dirty="0" smtClean="0">
                            <a:latin typeface="Cambria Math" panose="02040503050406030204" pitchFamily="18" charset="0"/>
                          </a:rPr>
                          <m:t>𝑊</m:t>
                        </m:r>
                      </m:e>
                      <m:sup>
                        <m:r>
                          <a:rPr lang="en-ZA" i="1" dirty="0" smtClean="0">
                            <a:latin typeface="Cambria Math" panose="02040503050406030204" pitchFamily="18" charset="0"/>
                          </a:rPr>
                          <m:t>−</m:t>
                        </m:r>
                      </m:sup>
                    </m:sSup>
                  </m:oMath>
                </a14:m>
                <a:r>
                  <a:rPr lang="en-ZA" dirty="0"/>
                  <a:t> and, for instance, </a:t>
                </a:r>
                <a14:m>
                  <m:oMath xmlns:m="http://schemas.openxmlformats.org/officeDocument/2006/math">
                    <m:r>
                      <a:rPr lang="en-ZA" i="1" dirty="0" smtClean="0">
                        <a:latin typeface="Cambria Math" panose="02040503050406030204" pitchFamily="18" charset="0"/>
                      </a:rPr>
                      <m:t>𝑆</m:t>
                    </m:r>
                    <m:r>
                      <a:rPr lang="en-ZA" i="1" dirty="0" smtClean="0">
                        <a:latin typeface="Cambria Math" panose="02040503050406030204" pitchFamily="18" charset="0"/>
                      </a:rPr>
                      <m:t>′ → </m:t>
                    </m:r>
                    <m:r>
                      <a:rPr lang="en-ZA" i="1" dirty="0" smtClean="0">
                        <a:latin typeface="Cambria Math" panose="02040503050406030204" pitchFamily="18" charset="0"/>
                      </a:rPr>
                      <m:t>𝑏</m:t>
                    </m:r>
                    <m:acc>
                      <m:accPr>
                        <m:chr m:val="̅"/>
                        <m:ctrlPr>
                          <a:rPr lang="en-US" b="0" i="1" dirty="0" smtClean="0">
                            <a:latin typeface="Cambria Math" panose="02040503050406030204" pitchFamily="18" charset="0"/>
                          </a:rPr>
                        </m:ctrlPr>
                      </m:accPr>
                      <m:e>
                        <m:r>
                          <a:rPr lang="en-ZA" i="1" dirty="0" smtClean="0">
                            <a:latin typeface="Cambria Math" panose="02040503050406030204" pitchFamily="18" charset="0"/>
                          </a:rPr>
                          <m:t>𝑏</m:t>
                        </m:r>
                      </m:e>
                    </m:acc>
                  </m:oMath>
                </a14:m>
                <a:r>
                  <a:rPr lang="en-ZA" dirty="0"/>
                  <a:t>. </a:t>
                </a:r>
                <a:endParaRPr lang="en-ZA" sz="1800" dirty="0"/>
              </a:p>
              <a:p>
                <a:endParaRPr lang="en-US" dirty="0"/>
              </a:p>
            </p:txBody>
          </p:sp>
        </mc:Choice>
        <mc:Fallback>
          <p:sp>
            <p:nvSpPr>
              <p:cNvPr id="8" name="Content Placeholder 2">
                <a:extLst>
                  <a:ext uri="{FF2B5EF4-FFF2-40B4-BE49-F238E27FC236}">
                    <a16:creationId xmlns:a16="http://schemas.microsoft.com/office/drawing/2014/main" id="{7947BBD4-9D51-84A5-2498-9E77F0117B1B}"/>
                  </a:ext>
                </a:extLst>
              </p:cNvPr>
              <p:cNvSpPr txBox="1">
                <a:spLocks noRot="1" noChangeAspect="1" noMove="1" noResize="1" noEditPoints="1" noAdjustHandles="1" noChangeArrowheads="1" noChangeShapeType="1" noTextEdit="1"/>
              </p:cNvSpPr>
              <p:nvPr/>
            </p:nvSpPr>
            <p:spPr>
              <a:xfrm>
                <a:off x="640079" y="3093030"/>
                <a:ext cx="5728064" cy="3166255"/>
              </a:xfrm>
              <a:prstGeom prst="rect">
                <a:avLst/>
              </a:prstGeom>
              <a:blipFill>
                <a:blip r:embed="rId3"/>
                <a:stretch>
                  <a:fillRect l="-664" t="-800" r="-66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D83C90B-5EEA-9D2E-8E58-AE0B55224ECC}"/>
              </a:ext>
            </a:extLst>
          </p:cNvPr>
          <p:cNvPicPr>
            <a:picLocks noChangeAspect="1"/>
          </p:cNvPicPr>
          <p:nvPr/>
        </p:nvPicPr>
        <p:blipFill>
          <a:blip r:embed="rId4"/>
          <a:srcRect l="3366" t="15425" r="1132" b="12403"/>
          <a:stretch/>
        </p:blipFill>
        <p:spPr>
          <a:xfrm>
            <a:off x="6934200" y="2946471"/>
            <a:ext cx="4724400" cy="2746756"/>
          </a:xfrm>
          <a:prstGeom prst="rect">
            <a:avLst/>
          </a:prstGeom>
        </p:spPr>
      </p:pic>
    </p:spTree>
    <p:extLst>
      <p:ext uri="{BB962C8B-B14F-4D97-AF65-F5344CB8AC3E}">
        <p14:creationId xmlns:p14="http://schemas.microsoft.com/office/powerpoint/2010/main" val="148449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9680E0-64D2-9AD1-04BE-42C6E00C71EE}"/>
                  </a:ext>
                </a:extLst>
              </p:cNvPr>
              <p:cNvSpPr>
                <a:spLocks noGrp="1"/>
              </p:cNvSpPr>
              <p:nvPr>
                <p:ph type="title"/>
              </p:nvPr>
            </p:nvSpPr>
            <p:spPr>
              <a:xfrm>
                <a:off x="640080" y="587829"/>
                <a:ext cx="11214463" cy="1097280"/>
              </a:xfrm>
            </p:spPr>
            <p:txBody>
              <a:bodyPr>
                <a:noAutofit/>
              </a:bodyPr>
              <a:lstStyle/>
              <a:p>
                <a:r>
                  <a:rPr lang="en-US" sz="2400" dirty="0"/>
                  <a:t>Dataset:</a:t>
                </a:r>
                <a:r>
                  <a:rPr lang="en-US" sz="2400" b="0" dirty="0"/>
                  <a:t> </a:t>
                </a:r>
                <a:r>
                  <a:rPr lang="en-US" sz="2000" b="0" dirty="0"/>
                  <a:t>[CMS Collaboration] </a:t>
                </a:r>
                <a:r>
                  <a:rPr lang="en-ZA" sz="2000" b="0" dirty="0"/>
                  <a:t>Inclusive and differential measurements of the </a:t>
                </a:r>
                <a14:m>
                  <m:oMath xmlns:m="http://schemas.openxmlformats.org/officeDocument/2006/math">
                    <m:r>
                      <a:rPr lang="en-US" sz="2000" b="0" i="1" smtClean="0">
                        <a:latin typeface="Cambria Math" panose="02040503050406030204" pitchFamily="18" charset="0"/>
                      </a:rPr>
                      <m:t>𝑡</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𝑡</m:t>
                        </m:r>
                      </m:e>
                    </m:acc>
                    <m:r>
                      <a:rPr lang="en-US" sz="2000" b="0" i="1" dirty="0" smtClean="0">
                        <a:latin typeface="Cambria Math" panose="02040503050406030204" pitchFamily="18" charset="0"/>
                      </a:rPr>
                      <m:t>𝛾</m:t>
                    </m:r>
                  </m:oMath>
                </a14:m>
                <a:r>
                  <a:rPr lang="en-ZA" sz="2000" b="0" dirty="0"/>
                  <a:t> cross section and the </a:t>
                </a:r>
                <a14:m>
                  <m:oMath xmlns:m="http://schemas.openxmlformats.org/officeDocument/2006/math">
                    <m:r>
                      <a:rPr lang="en-US" sz="2000" b="0" i="1">
                        <a:latin typeface="Cambria Math" panose="02040503050406030204" pitchFamily="18" charset="0"/>
                      </a:rPr>
                      <m:t>𝑡</m:t>
                    </m:r>
                    <m:acc>
                      <m:accPr>
                        <m:chr m:val="̅"/>
                        <m:ctrlPr>
                          <a:rPr lang="en-US" sz="2000" b="0" i="1">
                            <a:latin typeface="Cambria Math" panose="02040503050406030204" pitchFamily="18" charset="0"/>
                          </a:rPr>
                        </m:ctrlPr>
                      </m:accPr>
                      <m:e>
                        <m:r>
                          <a:rPr lang="en-US" sz="2000" b="0" i="1">
                            <a:latin typeface="Cambria Math" panose="02040503050406030204" pitchFamily="18" charset="0"/>
                          </a:rPr>
                          <m:t>𝑡</m:t>
                        </m:r>
                      </m:e>
                    </m:acc>
                    <m:r>
                      <a:rPr lang="en-US" sz="2000" b="0" i="1" dirty="0">
                        <a:latin typeface="Cambria Math" panose="02040503050406030204" pitchFamily="18" charset="0"/>
                      </a:rPr>
                      <m:t>𝛾</m:t>
                    </m:r>
                    <m:r>
                      <a:rPr lang="en-US" sz="2000" b="0" i="1" dirty="0" smtClean="0">
                        <a:latin typeface="Cambria Math" panose="02040503050406030204" pitchFamily="18" charset="0"/>
                      </a:rPr>
                      <m:t>/</m:t>
                    </m:r>
                    <m:r>
                      <a:rPr lang="en-US" sz="2000" b="0" i="1">
                        <a:latin typeface="Cambria Math" panose="02040503050406030204" pitchFamily="18" charset="0"/>
                      </a:rPr>
                      <m:t>𝑡</m:t>
                    </m:r>
                    <m:acc>
                      <m:accPr>
                        <m:chr m:val="̅"/>
                        <m:ctrlPr>
                          <a:rPr lang="en-US" sz="2000" b="0" i="1">
                            <a:latin typeface="Cambria Math" panose="02040503050406030204" pitchFamily="18" charset="0"/>
                          </a:rPr>
                        </m:ctrlPr>
                      </m:accPr>
                      <m:e>
                        <m:r>
                          <a:rPr lang="en-US" sz="2000" b="0" i="1">
                            <a:latin typeface="Cambria Math" panose="02040503050406030204" pitchFamily="18" charset="0"/>
                          </a:rPr>
                          <m:t>𝑡</m:t>
                        </m:r>
                      </m:e>
                    </m:acc>
                  </m:oMath>
                </a14:m>
                <a:r>
                  <a:rPr lang="en-ZA" sz="2000" b="0" dirty="0"/>
                  <a:t> cross section ratio in proton-proton collisions at </a:t>
                </a:r>
                <a:r>
                  <a:rPr lang="en-ZA" sz="2000" b="0" dirty="0">
                    <a:effectLst/>
                  </a:rPr>
                  <a:t>√s=</a:t>
                </a:r>
                <a:r>
                  <a:rPr lang="en-ZA" sz="2000" b="0" dirty="0"/>
                  <a:t> 13 </a:t>
                </a:r>
                <a:r>
                  <a:rPr lang="en-ZA" sz="2000" b="0" dirty="0" err="1"/>
                  <a:t>TeV</a:t>
                </a:r>
                <a:r>
                  <a:rPr lang="en-ZA" sz="2000" b="0" dirty="0"/>
                  <a:t> </a:t>
                </a:r>
                <a:endParaRPr lang="en-US" sz="2000" b="0" dirty="0"/>
              </a:p>
            </p:txBody>
          </p:sp>
        </mc:Choice>
        <mc:Fallback xmlns="">
          <p:sp>
            <p:nvSpPr>
              <p:cNvPr id="2" name="Title 1">
                <a:extLst>
                  <a:ext uri="{FF2B5EF4-FFF2-40B4-BE49-F238E27FC236}">
                    <a16:creationId xmlns:a16="http://schemas.microsoft.com/office/drawing/2014/main" id="{6B9680E0-64D2-9AD1-04BE-42C6E00C71EE}"/>
                  </a:ext>
                </a:extLst>
              </p:cNvPr>
              <p:cNvSpPr>
                <a:spLocks noGrp="1" noRot="1" noChangeAspect="1" noMove="1" noResize="1" noEditPoints="1" noAdjustHandles="1" noChangeArrowheads="1" noChangeShapeType="1" noTextEdit="1"/>
              </p:cNvSpPr>
              <p:nvPr>
                <p:ph type="title"/>
              </p:nvPr>
            </p:nvSpPr>
            <p:spPr>
              <a:xfrm>
                <a:off x="640080" y="587829"/>
                <a:ext cx="11214463" cy="1097280"/>
              </a:xfrm>
              <a:blipFill>
                <a:blip r:embed="rId2"/>
                <a:stretch>
                  <a:fillRect l="-905" t="-459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B3D65D3-B1C2-790D-07F4-733E7E41EB9D}"/>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B5CA7A3D-D2B0-B770-D8E7-760493B7E288}"/>
              </a:ext>
            </a:extLst>
          </p:cNvPr>
          <p:cNvSpPr>
            <a:spLocks noGrp="1"/>
          </p:cNvSpPr>
          <p:nvPr>
            <p:ph type="sldNum" sz="quarter" idx="12"/>
          </p:nvPr>
        </p:nvSpPr>
        <p:spPr/>
        <p:txBody>
          <a:bodyPr/>
          <a:lstStyle/>
          <a:p>
            <a:fld id="{70C12960-6E85-460F-B6E3-5B82CB31AF3D}" type="slidenum">
              <a:rPr lang="en-US" smtClean="0"/>
              <a:t>7</a:t>
            </a:fld>
            <a:endParaRPr lang="en-US"/>
          </a:p>
        </p:txBody>
      </p:sp>
      <p:sp>
        <p:nvSpPr>
          <p:cNvPr id="5" name="TextBox 4">
            <a:extLst>
              <a:ext uri="{FF2B5EF4-FFF2-40B4-BE49-F238E27FC236}">
                <a16:creationId xmlns:a16="http://schemas.microsoft.com/office/drawing/2014/main" id="{C1977474-62EC-0E3E-E466-976A35802E32}"/>
              </a:ext>
            </a:extLst>
          </p:cNvPr>
          <p:cNvSpPr txBox="1"/>
          <p:nvPr/>
        </p:nvSpPr>
        <p:spPr>
          <a:xfrm rot="16200000">
            <a:off x="-1051569" y="2870263"/>
            <a:ext cx="3013967" cy="369332"/>
          </a:xfrm>
          <a:prstGeom prst="rect">
            <a:avLst/>
          </a:prstGeom>
          <a:noFill/>
        </p:spPr>
        <p:txBody>
          <a:bodyPr wrap="none" rtlCol="0">
            <a:spAutoFit/>
          </a:bodyPr>
          <a:lstStyle/>
          <a:p>
            <a:r>
              <a:rPr lang="en-US" b="1" dirty="0"/>
              <a:t>Ref.[1] JHEP 04 (2026) 086</a:t>
            </a:r>
          </a:p>
        </p:txBody>
      </p:sp>
      <p:sp>
        <p:nvSpPr>
          <p:cNvPr id="6" name="TextBox 5">
            <a:extLst>
              <a:ext uri="{FF2B5EF4-FFF2-40B4-BE49-F238E27FC236}">
                <a16:creationId xmlns:a16="http://schemas.microsoft.com/office/drawing/2014/main" id="{6DE477FA-11B6-7E34-8CA4-9DB78E2E4AE5}"/>
              </a:ext>
            </a:extLst>
          </p:cNvPr>
          <p:cNvSpPr txBox="1"/>
          <p:nvPr/>
        </p:nvSpPr>
        <p:spPr>
          <a:xfrm>
            <a:off x="455413" y="5649716"/>
            <a:ext cx="7848600" cy="836772"/>
          </a:xfrm>
          <a:prstGeom prst="rect">
            <a:avLst/>
          </a:prstGeom>
        </p:spPr>
        <p:txBody>
          <a:bodyPr vert="horz" lIns="91440" tIns="45720" rIns="91440" bIns="45720" rtlCol="0" anchor="t">
            <a:normAutofit/>
          </a:bodyPr>
          <a:lstStyle/>
          <a:p>
            <a:pPr>
              <a:lnSpc>
                <a:spcPct val="90000"/>
              </a:lnSpc>
              <a:spcAft>
                <a:spcPts val="600"/>
              </a:spcAft>
            </a:pPr>
            <a:r>
              <a:rPr lang="en-US" sz="1700" i="1" dirty="0">
                <a:hlinkClick r:id="rId3"/>
              </a:rPr>
              <a:t>Figure 4-b</a:t>
            </a:r>
            <a:r>
              <a:rPr lang="en-US" sz="1700" dirty="0"/>
              <a:t>: </a:t>
            </a:r>
            <a:br>
              <a:rPr lang="en-US" sz="1700" dirty="0"/>
            </a:br>
            <a:r>
              <a:rPr lang="en-US" sz="1700" dirty="0"/>
              <a:t>Distributions of the invariant mass of the two leptons + photon system, for events with two same-</a:t>
            </a:r>
            <a:r>
              <a:rPr lang="en-US" sz="1700" dirty="0" err="1"/>
              <a:t>flavour</a:t>
            </a:r>
            <a:r>
              <a:rPr lang="en-US" sz="1700" dirty="0"/>
              <a:t> leptons, as estimated by the simulation before the fit. </a:t>
            </a:r>
          </a:p>
        </p:txBody>
      </p:sp>
      <p:pic>
        <p:nvPicPr>
          <p:cNvPr id="7" name="Picture 6">
            <a:extLst>
              <a:ext uri="{FF2B5EF4-FFF2-40B4-BE49-F238E27FC236}">
                <a16:creationId xmlns:a16="http://schemas.microsoft.com/office/drawing/2014/main" id="{75542155-0790-4C01-2EA0-297A433784A3}"/>
              </a:ext>
            </a:extLst>
          </p:cNvPr>
          <p:cNvPicPr>
            <a:picLocks noChangeAspect="1"/>
          </p:cNvPicPr>
          <p:nvPr/>
        </p:nvPicPr>
        <p:blipFill>
          <a:blip r:embed="rId4"/>
          <a:stretch>
            <a:fillRect/>
          </a:stretch>
        </p:blipFill>
        <p:spPr>
          <a:xfrm>
            <a:off x="887170" y="1389285"/>
            <a:ext cx="4316202" cy="418724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B71FD0-C0A2-0088-334A-CC17D4CEDA1A}"/>
                  </a:ext>
                </a:extLst>
              </p:cNvPr>
              <p:cNvSpPr txBox="1"/>
              <p:nvPr/>
            </p:nvSpPr>
            <p:spPr>
              <a:xfrm>
                <a:off x="5312371" y="1538796"/>
                <a:ext cx="6289394" cy="4247317"/>
              </a:xfrm>
              <a:prstGeom prst="rect">
                <a:avLst/>
              </a:prstGeom>
              <a:noFill/>
            </p:spPr>
            <p:txBody>
              <a:bodyPr wrap="square" rtlCol="0">
                <a:spAutoFit/>
              </a:bodyPr>
              <a:lstStyle/>
              <a:p>
                <a:pPr marL="285750" indent="-285750" algn="just">
                  <a:buFont typeface="Courier New" panose="02070309020205020404" pitchFamily="49" charset="0"/>
                  <a:buChar char="o"/>
                </a:pPr>
                <a:r>
                  <a:rPr lang="en-ZA" sz="1800" dirty="0">
                    <a:effectLst/>
                  </a:rPr>
                  <a:t>The </a:t>
                </a:r>
                <a14:m>
                  <m:oMath xmlns:m="http://schemas.openxmlformats.org/officeDocument/2006/math">
                    <m:r>
                      <a:rPr lang="en-ZA" sz="1800" i="1" dirty="0" smtClean="0">
                        <a:effectLst/>
                        <a:latin typeface="Cambria Math" panose="02040503050406030204" pitchFamily="18" charset="0"/>
                      </a:rPr>
                      <m:t>𝑚</m:t>
                    </m:r>
                    <m:r>
                      <a:rPr lang="en-US" sz="1800" b="0" i="1" dirty="0" smtClean="0">
                        <a:effectLst/>
                        <a:latin typeface="Cambria Math" panose="02040503050406030204" pitchFamily="18" charset="0"/>
                      </a:rPr>
                      <m:t>ℓℓ</m:t>
                    </m:r>
                    <m:r>
                      <a:rPr lang="el-GR" sz="1800" i="1" dirty="0" smtClean="0">
                        <a:effectLst/>
                        <a:latin typeface="Cambria Math" panose="02040503050406030204" pitchFamily="18" charset="0"/>
                      </a:rPr>
                      <m:t>𝛾</m:t>
                    </m:r>
                  </m:oMath>
                </a14:m>
                <a:r>
                  <a:rPr lang="el-GR" sz="1800" dirty="0">
                    <a:effectLst/>
                  </a:rPr>
                  <a:t> </a:t>
                </a:r>
                <a:r>
                  <a:rPr lang="en-ZA" sz="1800" dirty="0">
                    <a:effectLst/>
                  </a:rPr>
                  <a:t>distribution reported by CMS exhibits good agreement between the observed and predicted event yields for </a:t>
                </a:r>
                <a14:m>
                  <m:oMath xmlns:m="http://schemas.openxmlformats.org/officeDocument/2006/math">
                    <m:r>
                      <a:rPr lang="en-ZA" i="1" dirty="0">
                        <a:latin typeface="Cambria Math" panose="02040503050406030204" pitchFamily="18" charset="0"/>
                      </a:rPr>
                      <m:t>𝑚</m:t>
                    </m:r>
                    <m:r>
                      <a:rPr lang="en-US" i="1" dirty="0">
                        <a:latin typeface="Cambria Math" panose="02040503050406030204" pitchFamily="18" charset="0"/>
                      </a:rPr>
                      <m:t>ℓℓ</m:t>
                    </m:r>
                    <m:r>
                      <a:rPr lang="el-GR" i="1" dirty="0">
                        <a:latin typeface="Cambria Math" panose="02040503050406030204" pitchFamily="18" charset="0"/>
                      </a:rPr>
                      <m:t>𝛾</m:t>
                    </m:r>
                  </m:oMath>
                </a14:m>
                <a:r>
                  <a:rPr lang="el-GR" sz="1800" dirty="0">
                    <a:effectLst/>
                  </a:rPr>
                  <a:t> &gt; 120 </a:t>
                </a:r>
                <a:r>
                  <a:rPr lang="en-ZA" sz="1800" dirty="0">
                    <a:effectLst/>
                  </a:rPr>
                  <a:t>GeV, as indicated by the data-to-prediction ratio shown in the lower panel. </a:t>
                </a:r>
              </a:p>
              <a:p>
                <a:pPr marL="285750" indent="-285750" algn="just">
                  <a:buFont typeface="Courier New" panose="02070309020205020404" pitchFamily="49" charset="0"/>
                  <a:buChar char="o"/>
                </a:pPr>
                <a:endParaRPr lang="en-ZA" dirty="0"/>
              </a:p>
              <a:p>
                <a:pPr marL="285750" indent="-285750" algn="just">
                  <a:buFont typeface="Courier New" panose="02070309020205020404" pitchFamily="49" charset="0"/>
                  <a:buChar char="o"/>
                </a:pPr>
                <a:r>
                  <a:rPr lang="en-ZA" sz="1800" dirty="0">
                    <a:effectLst/>
                  </a:rPr>
                  <a:t>We therefore use this region to determine an overall normalization of the SM background prediction. </a:t>
                </a:r>
              </a:p>
              <a:p>
                <a:pPr marL="285750" indent="-285750" algn="just">
                  <a:buFont typeface="Courier New" panose="02070309020205020404" pitchFamily="49" charset="0"/>
                  <a:buChar char="o"/>
                </a:pPr>
                <a:endParaRPr lang="en-ZA" dirty="0"/>
              </a:p>
              <a:p>
                <a:pPr marL="285750" indent="-285750" algn="just">
                  <a:buFont typeface="Courier New" panose="02070309020205020404" pitchFamily="49" charset="0"/>
                  <a:buChar char="o"/>
                </a:pPr>
                <a:r>
                  <a:rPr lang="en-ZA" sz="1800" dirty="0">
                    <a:effectLst/>
                  </a:rPr>
                  <a:t>Specifically, the background is normalized to the data using a factor defined as the ratio of the total number of observed events over the total predicted SM background yield above 120 GeV. The resulting normalization factor is 0.98, consistent with unity within the quoted systematic uncertainties. </a:t>
                </a:r>
                <a:endParaRPr lang="en-ZA" dirty="0"/>
              </a:p>
              <a:p>
                <a:pPr algn="just"/>
                <a:endParaRPr lang="en-US" dirty="0"/>
              </a:p>
            </p:txBody>
          </p:sp>
        </mc:Choice>
        <mc:Fallback xmlns="">
          <p:sp>
            <p:nvSpPr>
              <p:cNvPr id="8" name="TextBox 7">
                <a:extLst>
                  <a:ext uri="{FF2B5EF4-FFF2-40B4-BE49-F238E27FC236}">
                    <a16:creationId xmlns:a16="http://schemas.microsoft.com/office/drawing/2014/main" id="{0AB71FD0-C0A2-0088-334A-CC17D4CEDA1A}"/>
                  </a:ext>
                </a:extLst>
              </p:cNvPr>
              <p:cNvSpPr txBox="1">
                <a:spLocks noRot="1" noChangeAspect="1" noMove="1" noResize="1" noEditPoints="1" noAdjustHandles="1" noChangeArrowheads="1" noChangeShapeType="1" noTextEdit="1"/>
              </p:cNvSpPr>
              <p:nvPr/>
            </p:nvSpPr>
            <p:spPr>
              <a:xfrm>
                <a:off x="5312371" y="1538796"/>
                <a:ext cx="6289394" cy="4247317"/>
              </a:xfrm>
              <a:prstGeom prst="rect">
                <a:avLst/>
              </a:prstGeom>
              <a:blipFill>
                <a:blip r:embed="rId5"/>
                <a:stretch>
                  <a:fillRect l="-605" t="-298" r="-806"/>
                </a:stretch>
              </a:blipFill>
            </p:spPr>
            <p:txBody>
              <a:bodyPr/>
              <a:lstStyle/>
              <a:p>
                <a:r>
                  <a:rPr lang="en-US">
                    <a:noFill/>
                  </a:rPr>
                  <a:t> </a:t>
                </a:r>
              </a:p>
            </p:txBody>
          </p:sp>
        </mc:Fallback>
      </mc:AlternateContent>
    </p:spTree>
    <p:extLst>
      <p:ext uri="{BB962C8B-B14F-4D97-AF65-F5344CB8AC3E}">
        <p14:creationId xmlns:p14="http://schemas.microsoft.com/office/powerpoint/2010/main" val="14792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2EE1-31C4-8E09-675F-08FBE6AA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A83A6-3A70-289A-19EC-4A734F1B7E98}"/>
              </a:ext>
            </a:extLst>
          </p:cNvPr>
          <p:cNvSpPr>
            <a:spLocks noGrp="1"/>
          </p:cNvSpPr>
          <p:nvPr>
            <p:ph type="title"/>
          </p:nvPr>
        </p:nvSpPr>
        <p:spPr>
          <a:xfrm>
            <a:off x="640080" y="587829"/>
            <a:ext cx="11214463" cy="566469"/>
          </a:xfrm>
        </p:spPr>
        <p:txBody>
          <a:bodyPr>
            <a:noAutofit/>
          </a:bodyPr>
          <a:lstStyle/>
          <a:p>
            <a:r>
              <a:rPr lang="en-US" sz="2400" dirty="0"/>
              <a:t>Dataset:</a:t>
            </a:r>
            <a:r>
              <a:rPr lang="en-US" sz="2400" b="0" dirty="0"/>
              <a:t> </a:t>
            </a:r>
            <a:r>
              <a:rPr lang="en-US" sz="2000" b="0" dirty="0"/>
              <a:t>Beyond the Standard Model (BSM) interpretation/fit</a:t>
            </a:r>
          </a:p>
        </p:txBody>
      </p:sp>
      <p:sp>
        <p:nvSpPr>
          <p:cNvPr id="3" name="Footer Placeholder 2">
            <a:extLst>
              <a:ext uri="{FF2B5EF4-FFF2-40B4-BE49-F238E27FC236}">
                <a16:creationId xmlns:a16="http://schemas.microsoft.com/office/drawing/2014/main" id="{E2FB0D9E-4B56-950D-B470-DCA5A3BDAE27}"/>
              </a:ext>
            </a:extLst>
          </p:cNvPr>
          <p:cNvSpPr>
            <a:spLocks noGrp="1"/>
          </p:cNvSpPr>
          <p:nvPr>
            <p:ph type="ftr" sz="quarter" idx="11"/>
          </p:nvPr>
        </p:nvSpPr>
        <p:spPr/>
        <p:txBody>
          <a:bodyPr/>
          <a:lstStyle/>
          <a:p>
            <a:r>
              <a:rPr lang="en-US"/>
              <a:t>M Kumar SAIP2026</a:t>
            </a:r>
            <a:endParaRPr lang="en-US" dirty="0"/>
          </a:p>
        </p:txBody>
      </p:sp>
      <p:sp>
        <p:nvSpPr>
          <p:cNvPr id="4" name="Slide Number Placeholder 3">
            <a:extLst>
              <a:ext uri="{FF2B5EF4-FFF2-40B4-BE49-F238E27FC236}">
                <a16:creationId xmlns:a16="http://schemas.microsoft.com/office/drawing/2014/main" id="{816A990A-A1B0-1C3D-0439-22328B728DEA}"/>
              </a:ext>
            </a:extLst>
          </p:cNvPr>
          <p:cNvSpPr>
            <a:spLocks noGrp="1"/>
          </p:cNvSpPr>
          <p:nvPr>
            <p:ph type="sldNum" sz="quarter" idx="12"/>
          </p:nvPr>
        </p:nvSpPr>
        <p:spPr/>
        <p:txBody>
          <a:bodyPr/>
          <a:lstStyle/>
          <a:p>
            <a:fld id="{70C12960-6E85-460F-B6E3-5B82CB31AF3D}" type="slidenum">
              <a:rPr lang="en-US" smtClean="0"/>
              <a:t>8</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BFFFA1-73B6-6B03-CA16-38119ED12D51}"/>
                  </a:ext>
                </a:extLst>
              </p:cNvPr>
              <p:cNvSpPr txBox="1"/>
              <p:nvPr/>
            </p:nvSpPr>
            <p:spPr>
              <a:xfrm>
                <a:off x="6999515" y="4458929"/>
                <a:ext cx="4953000" cy="1811242"/>
              </a:xfrm>
              <a:prstGeom prst="rect">
                <a:avLst/>
              </a:prstGeom>
            </p:spPr>
            <p:txBody>
              <a:bodyPr vert="horz" lIns="91440" tIns="45720" rIns="91440" bIns="45720" rtlCol="0" anchor="t">
                <a:normAutofit fontScale="85000" lnSpcReduction="20000"/>
              </a:bodyPr>
              <a:lstStyle/>
              <a:p>
                <a:pPr algn="just">
                  <a:lnSpc>
                    <a:spcPct val="120000"/>
                  </a:lnSpc>
                </a:pPr>
                <a:r>
                  <a:rPr lang="en-ZA" sz="1800" dirty="0">
                    <a:effectLst/>
                  </a:rPr>
                  <a:t>Event yields per 9 GeV after subtraction of the normalized SM backgrounds as a function of </a:t>
                </a:r>
                <a14:m>
                  <m:oMath xmlns:m="http://schemas.openxmlformats.org/officeDocument/2006/math">
                    <m:r>
                      <a:rPr lang="en-ZA" sz="1800" i="1" dirty="0" smtClean="0">
                        <a:effectLst/>
                        <a:latin typeface="Cambria Math" panose="02040503050406030204" pitchFamily="18" charset="0"/>
                      </a:rPr>
                      <m:t>𝑚</m:t>
                    </m:r>
                    <m:r>
                      <a:rPr lang="en-US" sz="1800" b="0" i="1" dirty="0" smtClean="0">
                        <a:effectLst/>
                        <a:latin typeface="Cambria Math" panose="02040503050406030204" pitchFamily="18" charset="0"/>
                      </a:rPr>
                      <m:t>ℓℓ</m:t>
                    </m:r>
                    <m:r>
                      <a:rPr lang="el-GR" sz="1800" i="1" dirty="0" smtClean="0">
                        <a:effectLst/>
                        <a:latin typeface="Cambria Math" panose="02040503050406030204" pitchFamily="18" charset="0"/>
                      </a:rPr>
                      <m:t>𝛾</m:t>
                    </m:r>
                  </m:oMath>
                </a14:m>
                <a:r>
                  <a:rPr lang="el-GR" sz="1800" dirty="0">
                    <a:effectLst/>
                  </a:rPr>
                  <a:t> </a:t>
                </a:r>
                <a:r>
                  <a:rPr lang="en-ZA" sz="1800" dirty="0">
                    <a:effectLst/>
                  </a:rPr>
                  <a:t>in GeV. Here, Data − SM background is defined as “excess.” The background is normalized by a scale factor derived from the ratio of total event yields in data and background in the region </a:t>
                </a:r>
                <a14:m>
                  <m:oMath xmlns:m="http://schemas.openxmlformats.org/officeDocument/2006/math">
                    <m:r>
                      <a:rPr lang="en-ZA" i="1" dirty="0">
                        <a:latin typeface="Cambria Math" panose="02040503050406030204" pitchFamily="18" charset="0"/>
                      </a:rPr>
                      <m:t>𝑚</m:t>
                    </m:r>
                    <m:r>
                      <a:rPr lang="en-US" i="1" dirty="0">
                        <a:latin typeface="Cambria Math" panose="02040503050406030204" pitchFamily="18" charset="0"/>
                      </a:rPr>
                      <m:t>ℓℓ</m:t>
                    </m:r>
                    <m:r>
                      <a:rPr lang="el-GR" i="1" dirty="0">
                        <a:latin typeface="Cambria Math" panose="02040503050406030204" pitchFamily="18" charset="0"/>
                      </a:rPr>
                      <m:t>𝛾</m:t>
                    </m:r>
                  </m:oMath>
                </a14:m>
                <a:r>
                  <a:rPr lang="el-GR" sz="1800" dirty="0">
                    <a:effectLst/>
                  </a:rPr>
                  <a:t> &gt; 120</a:t>
                </a:r>
                <a:r>
                  <a:rPr lang="en-US" sz="1800" dirty="0">
                    <a:effectLst/>
                  </a:rPr>
                  <a:t> </a:t>
                </a:r>
                <a:r>
                  <a:rPr lang="en-ZA" sz="1800" dirty="0">
                    <a:effectLst/>
                  </a:rPr>
                  <a:t>GeV. The BSM signal for </a:t>
                </a:r>
                <a14:m>
                  <m:oMath xmlns:m="http://schemas.openxmlformats.org/officeDocument/2006/math">
                    <m:r>
                      <a:rPr lang="en-ZA" sz="1800" i="1" dirty="0" smtClean="0">
                        <a:effectLst/>
                        <a:latin typeface="Cambria Math" panose="02040503050406030204" pitchFamily="18" charset="0"/>
                      </a:rPr>
                      <m:t>𝑚𝑆</m:t>
                    </m:r>
                  </m:oMath>
                </a14:m>
                <a:r>
                  <a:rPr lang="en-ZA" sz="1800" dirty="0">
                    <a:effectLst/>
                  </a:rPr>
                  <a:t> = 152 GeV is represented by a red line. </a:t>
                </a:r>
                <a:endParaRPr lang="en-ZA" sz="1600" dirty="0"/>
              </a:p>
            </p:txBody>
          </p:sp>
        </mc:Choice>
        <mc:Fallback xmlns="">
          <p:sp>
            <p:nvSpPr>
              <p:cNvPr id="6" name="TextBox 5">
                <a:extLst>
                  <a:ext uri="{FF2B5EF4-FFF2-40B4-BE49-F238E27FC236}">
                    <a16:creationId xmlns:a16="http://schemas.microsoft.com/office/drawing/2014/main" id="{A7BFFFA1-73B6-6B03-CA16-38119ED12D51}"/>
                  </a:ext>
                </a:extLst>
              </p:cNvPr>
              <p:cNvSpPr txBox="1">
                <a:spLocks noRot="1" noChangeAspect="1" noMove="1" noResize="1" noEditPoints="1" noAdjustHandles="1" noChangeArrowheads="1" noChangeShapeType="1" noTextEdit="1"/>
              </p:cNvSpPr>
              <p:nvPr/>
            </p:nvSpPr>
            <p:spPr>
              <a:xfrm>
                <a:off x="6999515" y="4458929"/>
                <a:ext cx="4953000" cy="1811242"/>
              </a:xfrm>
              <a:prstGeom prst="rect">
                <a:avLst/>
              </a:prstGeom>
              <a:blipFill>
                <a:blip r:embed="rId2"/>
                <a:stretch>
                  <a:fillRect l="-512" t="-694" r="-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94FE0A-CBD6-4932-06E8-F432AF11C8AE}"/>
                  </a:ext>
                </a:extLst>
              </p:cNvPr>
              <p:cNvSpPr txBox="1"/>
              <p:nvPr/>
            </p:nvSpPr>
            <p:spPr>
              <a:xfrm>
                <a:off x="446315" y="1392593"/>
                <a:ext cx="5930220" cy="658514"/>
              </a:xfrm>
              <a:prstGeom prst="rect">
                <a:avLst/>
              </a:prstGeom>
              <a:noFill/>
            </p:spPr>
            <p:txBody>
              <a:bodyPr wrap="square" rtlCol="0">
                <a:spAutoFit/>
              </a:bodyPr>
              <a:lstStyle/>
              <a:p>
                <a:pPr marL="285750" indent="-285750" algn="just">
                  <a:buFont typeface="Courier New" panose="02070309020205020404" pitchFamily="49" charset="0"/>
                  <a:buChar char="o"/>
                </a:pPr>
                <a:r>
                  <a:rPr lang="en-US" sz="1800" dirty="0">
                    <a:effectLst/>
                  </a:rPr>
                  <a:t>SM process [CMS]: </a:t>
                </a:r>
                <a14:m>
                  <m:oMath xmlns:m="http://schemas.openxmlformats.org/officeDocument/2006/math">
                    <m:r>
                      <a:rPr lang="en-ZA" sz="1800" i="1" dirty="0" smtClean="0">
                        <a:effectLst/>
                        <a:latin typeface="Cambria Math" panose="02040503050406030204" pitchFamily="18" charset="0"/>
                      </a:rPr>
                      <m:t>𝑝𝑝</m:t>
                    </m:r>
                    <m:r>
                      <a:rPr lang="en-ZA" sz="1800" i="1" dirty="0" smtClean="0">
                        <a:effectLst/>
                        <a:latin typeface="Cambria Math" panose="02040503050406030204" pitchFamily="18" charset="0"/>
                      </a:rPr>
                      <m:t> →</m:t>
                    </m:r>
                    <m:r>
                      <a:rPr lang="en-ZA" sz="1800" i="1" dirty="0" err="1" smtClean="0">
                        <a:effectLst/>
                        <a:latin typeface="Cambria Math" panose="02040503050406030204" pitchFamily="18" charset="0"/>
                      </a:rPr>
                      <m:t>𝑡</m:t>
                    </m:r>
                    <m:acc>
                      <m:accPr>
                        <m:chr m:val="̅"/>
                        <m:ctrlPr>
                          <a:rPr lang="en-US" sz="1800" b="0" i="1" dirty="0" smtClean="0">
                            <a:effectLst/>
                            <a:latin typeface="Cambria Math" panose="02040503050406030204" pitchFamily="18" charset="0"/>
                          </a:rPr>
                        </m:ctrlPr>
                      </m:accPr>
                      <m:e>
                        <m:r>
                          <a:rPr lang="en-ZA" sz="1800" i="1" dirty="0" err="1" smtClean="0">
                            <a:effectLst/>
                            <a:latin typeface="Cambria Math" panose="02040503050406030204" pitchFamily="18" charset="0"/>
                          </a:rPr>
                          <m:t>𝑡</m:t>
                        </m:r>
                      </m:e>
                    </m:acc>
                    <m:r>
                      <a:rPr lang="en-ZA" sz="1800" i="1" dirty="0" smtClean="0">
                        <a:effectLst/>
                        <a:latin typeface="Cambria Math" panose="02040503050406030204" pitchFamily="18" charset="0"/>
                      </a:rPr>
                      <m:t>→</m:t>
                    </m:r>
                    <m:sSup>
                      <m:sSupPr>
                        <m:ctrlPr>
                          <a:rPr lang="en-US" sz="1800" b="0" i="1" dirty="0" smtClean="0">
                            <a:effectLst/>
                            <a:latin typeface="Cambria Math" panose="02040503050406030204" pitchFamily="18" charset="0"/>
                          </a:rPr>
                        </m:ctrlPr>
                      </m:sSupPr>
                      <m:e>
                        <m:r>
                          <a:rPr lang="en-US" sz="1800" b="0" i="1" dirty="0" smtClean="0">
                            <a:effectLst/>
                            <a:latin typeface="Cambria Math" panose="02040503050406030204" pitchFamily="18" charset="0"/>
                          </a:rPr>
                          <m:t>ℓ</m:t>
                        </m:r>
                      </m:e>
                      <m:sup>
                        <m:r>
                          <a:rPr lang="en-ZA" sz="1800" i="1" dirty="0" smtClean="0">
                            <a:effectLst/>
                            <a:latin typeface="Cambria Math" panose="02040503050406030204" pitchFamily="18" charset="0"/>
                          </a:rPr>
                          <m:t>+</m:t>
                        </m:r>
                      </m:sup>
                    </m:sSup>
                    <m:sSub>
                      <m:sSubPr>
                        <m:ctrlPr>
                          <a:rPr lang="en-US" sz="1800" b="0" i="1" dirty="0" smtClean="0">
                            <a:effectLst/>
                            <a:latin typeface="Cambria Math" panose="02040503050406030204" pitchFamily="18" charset="0"/>
                          </a:rPr>
                        </m:ctrlPr>
                      </m:sSubPr>
                      <m:e>
                        <m:r>
                          <a:rPr lang="en-US" sz="1800" b="0" i="1" dirty="0" smtClean="0">
                            <a:effectLst/>
                            <a:latin typeface="Cambria Math" panose="02040503050406030204" pitchFamily="18" charset="0"/>
                          </a:rPr>
                          <m:t>𝜈</m:t>
                        </m:r>
                      </m:e>
                      <m:sub>
                        <m:r>
                          <a:rPr lang="en-US" sz="1800" b="0" i="1" dirty="0" smtClean="0">
                            <a:effectLst/>
                            <a:latin typeface="Cambria Math" panose="02040503050406030204" pitchFamily="18" charset="0"/>
                          </a:rPr>
                          <m:t>ℓ</m:t>
                        </m:r>
                      </m:sub>
                    </m:sSub>
                    <m:sSup>
                      <m:sSupPr>
                        <m:ctrlPr>
                          <a:rPr lang="en-US" sz="1800" b="0" i="1" dirty="0" smtClean="0">
                            <a:effectLst/>
                            <a:latin typeface="Cambria Math" panose="02040503050406030204" pitchFamily="18" charset="0"/>
                          </a:rPr>
                        </m:ctrlPr>
                      </m:sSupPr>
                      <m:e>
                        <m:r>
                          <a:rPr lang="en-US" sz="1800" b="0" i="1" dirty="0" smtClean="0">
                            <a:effectLst/>
                            <a:latin typeface="Cambria Math" panose="02040503050406030204" pitchFamily="18" charset="0"/>
                          </a:rPr>
                          <m:t>ℓ</m:t>
                        </m:r>
                      </m:e>
                      <m:sup>
                        <m:r>
                          <a:rPr lang="en-US" sz="1800" b="0" i="1" dirty="0" smtClean="0">
                            <a:effectLst/>
                            <a:latin typeface="Cambria Math" panose="02040503050406030204" pitchFamily="18" charset="0"/>
                          </a:rPr>
                          <m:t>−</m:t>
                        </m:r>
                      </m:sup>
                    </m:sSup>
                    <m:acc>
                      <m:accPr>
                        <m:chr m:val="̅"/>
                        <m:ctrlPr>
                          <a:rPr lang="en-US" sz="1800" b="0" i="1" dirty="0" smtClean="0">
                            <a:effectLst/>
                            <a:latin typeface="Cambria Math" panose="02040503050406030204" pitchFamily="18" charset="0"/>
                          </a:rPr>
                        </m:ctrlPr>
                      </m:accPr>
                      <m:e>
                        <m:sSub>
                          <m:sSubPr>
                            <m:ctrlPr>
                              <a:rPr lang="en-US" sz="1800" b="0" i="1" dirty="0" smtClean="0">
                                <a:effectLst/>
                                <a:latin typeface="Cambria Math" panose="02040503050406030204" pitchFamily="18" charset="0"/>
                              </a:rPr>
                            </m:ctrlPr>
                          </m:sSubPr>
                          <m:e>
                            <m:r>
                              <a:rPr lang="en-US" sz="1800" b="0" i="1" dirty="0" smtClean="0">
                                <a:effectLst/>
                                <a:latin typeface="Cambria Math" panose="02040503050406030204" pitchFamily="18" charset="0"/>
                              </a:rPr>
                              <m:t>𝜈</m:t>
                            </m:r>
                          </m:e>
                          <m:sub>
                            <m:r>
                              <a:rPr lang="en-US" sz="1800" b="0" i="1" dirty="0" smtClean="0">
                                <a:effectLst/>
                                <a:latin typeface="Cambria Math" panose="02040503050406030204" pitchFamily="18" charset="0"/>
                              </a:rPr>
                              <m:t>ℓ</m:t>
                            </m:r>
                          </m:sub>
                        </m:sSub>
                      </m:e>
                    </m:acc>
                    <m:r>
                      <a:rPr lang="en-US" sz="1800" b="0" i="1" dirty="0" smtClean="0">
                        <a:effectLst/>
                        <a:latin typeface="Cambria Math" panose="02040503050406030204" pitchFamily="18" charset="0"/>
                      </a:rPr>
                      <m:t> </m:t>
                    </m:r>
                    <m:r>
                      <a:rPr lang="el-GR" sz="1800" i="1" dirty="0" smtClean="0">
                        <a:effectLst/>
                        <a:latin typeface="Cambria Math" panose="02040503050406030204" pitchFamily="18" charset="0"/>
                      </a:rPr>
                      <m:t>𝛾</m:t>
                    </m:r>
                    <m:r>
                      <a:rPr lang="en-ZA" sz="1800" i="1" dirty="0" smtClean="0">
                        <a:effectLst/>
                        <a:latin typeface="Cambria Math" panose="02040503050406030204" pitchFamily="18" charset="0"/>
                      </a:rPr>
                      <m:t>𝑏</m:t>
                    </m:r>
                    <m:acc>
                      <m:accPr>
                        <m:chr m:val="̅"/>
                        <m:ctrlPr>
                          <a:rPr lang="en-US" sz="1800" b="0" i="1" dirty="0" smtClean="0">
                            <a:effectLst/>
                            <a:latin typeface="Cambria Math" panose="02040503050406030204" pitchFamily="18" charset="0"/>
                          </a:rPr>
                        </m:ctrlPr>
                      </m:accPr>
                      <m:e>
                        <m:r>
                          <a:rPr lang="en-ZA" sz="1800" i="1" dirty="0" smtClean="0">
                            <a:effectLst/>
                            <a:latin typeface="Cambria Math" panose="02040503050406030204" pitchFamily="18" charset="0"/>
                          </a:rPr>
                          <m:t>𝑏</m:t>
                        </m:r>
                      </m:e>
                    </m:acc>
                    <m:r>
                      <a:rPr lang="en-ZA" sz="1800" i="1" dirty="0" smtClean="0">
                        <a:effectLst/>
                        <a:latin typeface="Cambria Math" panose="02040503050406030204" pitchFamily="18" charset="0"/>
                      </a:rPr>
                      <m:t> </m:t>
                    </m:r>
                  </m:oMath>
                </a14:m>
                <a:endParaRPr lang="en-ZA" sz="1800" dirty="0">
                  <a:effectLst/>
                </a:endParaRPr>
              </a:p>
              <a:p>
                <a:pPr marL="285750" indent="-285750" algn="just">
                  <a:buFont typeface="Courier New" panose="02070309020205020404" pitchFamily="49" charset="0"/>
                  <a:buChar char="o"/>
                </a:pPr>
                <a:r>
                  <a:rPr lang="en-US" sz="1800" dirty="0">
                    <a:effectLst/>
                  </a:rPr>
                  <a:t>BSM process: </a:t>
                </a:r>
                <a14:m>
                  <m:oMath xmlns:m="http://schemas.openxmlformats.org/officeDocument/2006/math">
                    <m:r>
                      <a:rPr lang="en-ZA" sz="1800" i="1" dirty="0" smtClean="0">
                        <a:effectLst/>
                        <a:latin typeface="Cambria Math" panose="02040503050406030204" pitchFamily="18" charset="0"/>
                      </a:rPr>
                      <m:t>𝑝𝑝</m:t>
                    </m:r>
                    <m:r>
                      <a:rPr lang="en-ZA" sz="1800" i="1" dirty="0" smtClean="0">
                        <a:effectLst/>
                        <a:latin typeface="Cambria Math" panose="02040503050406030204" pitchFamily="18" charset="0"/>
                      </a:rPr>
                      <m:t> →</m:t>
                    </m:r>
                    <m:r>
                      <a:rPr lang="en-US" sz="1800" i="1" dirty="0" smtClean="0">
                        <a:effectLst/>
                        <a:latin typeface="Cambria Math" panose="02040503050406030204" pitchFamily="18" charset="0"/>
                      </a:rPr>
                      <m:t>𝐻</m:t>
                    </m:r>
                    <m:r>
                      <a:rPr lang="en-ZA" sz="1800" i="1" dirty="0" smtClean="0">
                        <a:effectLst/>
                        <a:latin typeface="Cambria Math" panose="02040503050406030204" pitchFamily="18" charset="0"/>
                      </a:rPr>
                      <m:t>→</m:t>
                    </m:r>
                    <m:r>
                      <a:rPr lang="en-US" sz="1800" b="0" i="1" dirty="0" smtClean="0">
                        <a:solidFill>
                          <a:srgbClr val="FF0000"/>
                        </a:solidFill>
                        <a:effectLst/>
                        <a:latin typeface="Cambria Math" panose="02040503050406030204" pitchFamily="18" charset="0"/>
                      </a:rPr>
                      <m:t>𝑆</m:t>
                    </m:r>
                    <m:r>
                      <a:rPr lang="en-US" sz="1800" b="0" i="1" dirty="0" smtClean="0">
                        <a:effectLst/>
                        <a:latin typeface="Cambria Math" panose="02040503050406030204" pitchFamily="18" charset="0"/>
                      </a:rPr>
                      <m:t> </m:t>
                    </m:r>
                    <m:sSup>
                      <m:sSupPr>
                        <m:ctrlPr>
                          <a:rPr lang="en-US" sz="1800" b="0" i="1" dirty="0" smtClean="0">
                            <a:effectLst/>
                            <a:latin typeface="Cambria Math" panose="02040503050406030204" pitchFamily="18" charset="0"/>
                          </a:rPr>
                        </m:ctrlPr>
                      </m:sSupPr>
                      <m:e>
                        <m:r>
                          <a:rPr lang="en-US" sz="1800" b="0" i="1" dirty="0" smtClean="0">
                            <a:effectLst/>
                            <a:latin typeface="Cambria Math" panose="02040503050406030204" pitchFamily="18" charset="0"/>
                          </a:rPr>
                          <m:t>𝑆</m:t>
                        </m:r>
                      </m:e>
                      <m:sup>
                        <m:r>
                          <a:rPr lang="en-US" sz="1800" b="0" i="1" dirty="0" smtClean="0">
                            <a:effectLst/>
                            <a:latin typeface="Cambria Math" panose="02040503050406030204" pitchFamily="18" charset="0"/>
                          </a:rPr>
                          <m:t>′</m:t>
                        </m:r>
                      </m:sup>
                    </m:sSup>
                    <m:r>
                      <a:rPr lang="en-US" sz="1800" b="0" i="1" dirty="0" smtClean="0">
                        <a:effectLst/>
                        <a:latin typeface="Cambria Math" panose="02040503050406030204" pitchFamily="18" charset="0"/>
                      </a:rPr>
                      <m:t>→</m:t>
                    </m:r>
                    <m:sSup>
                      <m:sSupPr>
                        <m:ctrlPr>
                          <a:rPr lang="en-US" sz="1800" b="0" i="1" dirty="0" smtClean="0">
                            <a:solidFill>
                              <a:srgbClr val="FF0000"/>
                            </a:solidFill>
                            <a:effectLst/>
                            <a:latin typeface="Cambria Math" panose="02040503050406030204" pitchFamily="18" charset="0"/>
                          </a:rPr>
                        </m:ctrlPr>
                      </m:sSupPr>
                      <m:e>
                        <m:r>
                          <a:rPr lang="en-US" sz="1800" b="0" i="1" dirty="0" smtClean="0">
                            <a:solidFill>
                              <a:srgbClr val="FF0000"/>
                            </a:solidFill>
                            <a:effectLst/>
                            <a:latin typeface="Cambria Math" panose="02040503050406030204" pitchFamily="18" charset="0"/>
                          </a:rPr>
                          <m:t>ℓ</m:t>
                        </m:r>
                      </m:e>
                      <m:sup>
                        <m:r>
                          <a:rPr lang="en-ZA" sz="1800" i="1" dirty="0" smtClean="0">
                            <a:solidFill>
                              <a:srgbClr val="FF0000"/>
                            </a:solidFill>
                            <a:effectLst/>
                            <a:latin typeface="Cambria Math" panose="02040503050406030204" pitchFamily="18" charset="0"/>
                          </a:rPr>
                          <m:t>+</m:t>
                        </m:r>
                      </m:sup>
                    </m:sSup>
                    <m:sSub>
                      <m:sSubPr>
                        <m:ctrlPr>
                          <a:rPr lang="en-US" sz="1800" b="0" i="1" dirty="0" smtClean="0">
                            <a:solidFill>
                              <a:srgbClr val="FF0000"/>
                            </a:solidFill>
                            <a:effectLst/>
                            <a:latin typeface="Cambria Math" panose="02040503050406030204" pitchFamily="18" charset="0"/>
                          </a:rPr>
                        </m:ctrlPr>
                      </m:sSubPr>
                      <m:e>
                        <m:r>
                          <a:rPr lang="en-US" sz="1800" b="0" i="1" dirty="0" smtClean="0">
                            <a:solidFill>
                              <a:srgbClr val="FF0000"/>
                            </a:solidFill>
                            <a:effectLst/>
                            <a:latin typeface="Cambria Math" panose="02040503050406030204" pitchFamily="18" charset="0"/>
                          </a:rPr>
                          <m:t>𝜈</m:t>
                        </m:r>
                      </m:e>
                      <m:sub>
                        <m:r>
                          <a:rPr lang="en-US" sz="1800" b="0" i="1" dirty="0" smtClean="0">
                            <a:solidFill>
                              <a:srgbClr val="FF0000"/>
                            </a:solidFill>
                            <a:effectLst/>
                            <a:latin typeface="Cambria Math" panose="02040503050406030204" pitchFamily="18" charset="0"/>
                          </a:rPr>
                          <m:t>ℓ</m:t>
                        </m:r>
                      </m:sub>
                    </m:sSub>
                    <m:sSup>
                      <m:sSupPr>
                        <m:ctrlPr>
                          <a:rPr lang="en-US" sz="1800" b="0" i="1" dirty="0" smtClean="0">
                            <a:solidFill>
                              <a:srgbClr val="FF0000"/>
                            </a:solidFill>
                            <a:effectLst/>
                            <a:latin typeface="Cambria Math" panose="02040503050406030204" pitchFamily="18" charset="0"/>
                          </a:rPr>
                        </m:ctrlPr>
                      </m:sSupPr>
                      <m:e>
                        <m:r>
                          <a:rPr lang="en-US" sz="1800" b="0" i="1" dirty="0" smtClean="0">
                            <a:solidFill>
                              <a:srgbClr val="FF0000"/>
                            </a:solidFill>
                            <a:effectLst/>
                            <a:latin typeface="Cambria Math" panose="02040503050406030204" pitchFamily="18" charset="0"/>
                          </a:rPr>
                          <m:t>ℓ</m:t>
                        </m:r>
                      </m:e>
                      <m:sup>
                        <m:r>
                          <a:rPr lang="en-US" sz="1800" b="0" i="1" dirty="0" smtClean="0">
                            <a:solidFill>
                              <a:srgbClr val="FF0000"/>
                            </a:solidFill>
                            <a:effectLst/>
                            <a:latin typeface="Cambria Math" panose="02040503050406030204" pitchFamily="18" charset="0"/>
                          </a:rPr>
                          <m:t>−</m:t>
                        </m:r>
                      </m:sup>
                    </m:sSup>
                    <m:acc>
                      <m:accPr>
                        <m:chr m:val="̅"/>
                        <m:ctrlPr>
                          <a:rPr lang="en-US" sz="1800" b="0" i="1" dirty="0" smtClean="0">
                            <a:solidFill>
                              <a:srgbClr val="FF0000"/>
                            </a:solidFill>
                            <a:effectLst/>
                            <a:latin typeface="Cambria Math" panose="02040503050406030204" pitchFamily="18" charset="0"/>
                          </a:rPr>
                        </m:ctrlPr>
                      </m:accPr>
                      <m:e>
                        <m:sSub>
                          <m:sSubPr>
                            <m:ctrlPr>
                              <a:rPr lang="en-US" sz="1800" b="0" i="1" dirty="0" smtClean="0">
                                <a:solidFill>
                                  <a:srgbClr val="FF0000"/>
                                </a:solidFill>
                                <a:effectLst/>
                                <a:latin typeface="Cambria Math" panose="02040503050406030204" pitchFamily="18" charset="0"/>
                              </a:rPr>
                            </m:ctrlPr>
                          </m:sSubPr>
                          <m:e>
                            <m:r>
                              <a:rPr lang="en-US" sz="1800" b="0" i="1" dirty="0" smtClean="0">
                                <a:solidFill>
                                  <a:srgbClr val="FF0000"/>
                                </a:solidFill>
                                <a:effectLst/>
                                <a:latin typeface="Cambria Math" panose="02040503050406030204" pitchFamily="18" charset="0"/>
                              </a:rPr>
                              <m:t>𝜈</m:t>
                            </m:r>
                          </m:e>
                          <m:sub>
                            <m:r>
                              <a:rPr lang="en-US" sz="1800" b="0" i="1" dirty="0" smtClean="0">
                                <a:solidFill>
                                  <a:srgbClr val="FF0000"/>
                                </a:solidFill>
                                <a:effectLst/>
                                <a:latin typeface="Cambria Math" panose="02040503050406030204" pitchFamily="18" charset="0"/>
                              </a:rPr>
                              <m:t>ℓ</m:t>
                            </m:r>
                          </m:sub>
                        </m:sSub>
                      </m:e>
                    </m:acc>
                    <m:r>
                      <a:rPr lang="en-US" sz="1800" b="0" i="1" dirty="0" smtClean="0">
                        <a:solidFill>
                          <a:srgbClr val="FF0000"/>
                        </a:solidFill>
                        <a:effectLst/>
                        <a:latin typeface="Cambria Math" panose="02040503050406030204" pitchFamily="18" charset="0"/>
                      </a:rPr>
                      <m:t> </m:t>
                    </m:r>
                    <m:r>
                      <a:rPr lang="el-GR" sz="1800" i="1" dirty="0" smtClean="0">
                        <a:solidFill>
                          <a:srgbClr val="FF0000"/>
                        </a:solidFill>
                        <a:effectLst/>
                        <a:latin typeface="Cambria Math" panose="02040503050406030204" pitchFamily="18" charset="0"/>
                      </a:rPr>
                      <m:t>𝛾</m:t>
                    </m:r>
                    <m:r>
                      <a:rPr lang="en-ZA" sz="1800" i="1" dirty="0" smtClean="0">
                        <a:effectLst/>
                        <a:latin typeface="Cambria Math" panose="02040503050406030204" pitchFamily="18" charset="0"/>
                      </a:rPr>
                      <m:t>𝑏</m:t>
                    </m:r>
                    <m:acc>
                      <m:accPr>
                        <m:chr m:val="̅"/>
                        <m:ctrlPr>
                          <a:rPr lang="en-US" sz="1800" b="0" i="1" dirty="0" smtClean="0">
                            <a:effectLst/>
                            <a:latin typeface="Cambria Math" panose="02040503050406030204" pitchFamily="18" charset="0"/>
                          </a:rPr>
                        </m:ctrlPr>
                      </m:accPr>
                      <m:e>
                        <m:r>
                          <a:rPr lang="en-ZA" sz="1800" i="1" dirty="0" smtClean="0">
                            <a:effectLst/>
                            <a:latin typeface="Cambria Math" panose="02040503050406030204" pitchFamily="18" charset="0"/>
                          </a:rPr>
                          <m:t>𝑏</m:t>
                        </m:r>
                      </m:e>
                    </m:acc>
                    <m:r>
                      <a:rPr lang="en-ZA" sz="1800" i="1" dirty="0" smtClean="0">
                        <a:effectLst/>
                        <a:latin typeface="Cambria Math" panose="02040503050406030204" pitchFamily="18" charset="0"/>
                      </a:rPr>
                      <m:t> </m:t>
                    </m:r>
                  </m:oMath>
                </a14:m>
                <a:endParaRPr lang="en-ZA" dirty="0"/>
              </a:p>
            </p:txBody>
          </p:sp>
        </mc:Choice>
        <mc:Fallback xmlns="">
          <p:sp>
            <p:nvSpPr>
              <p:cNvPr id="8" name="TextBox 7">
                <a:extLst>
                  <a:ext uri="{FF2B5EF4-FFF2-40B4-BE49-F238E27FC236}">
                    <a16:creationId xmlns:a16="http://schemas.microsoft.com/office/drawing/2014/main" id="{AD94FE0A-CBD6-4932-06E8-F432AF11C8AE}"/>
                  </a:ext>
                </a:extLst>
              </p:cNvPr>
              <p:cNvSpPr txBox="1">
                <a:spLocks noRot="1" noChangeAspect="1" noMove="1" noResize="1" noEditPoints="1" noAdjustHandles="1" noChangeArrowheads="1" noChangeShapeType="1" noTextEdit="1"/>
              </p:cNvSpPr>
              <p:nvPr/>
            </p:nvSpPr>
            <p:spPr>
              <a:xfrm>
                <a:off x="446315" y="1392593"/>
                <a:ext cx="5930220" cy="658514"/>
              </a:xfrm>
              <a:prstGeom prst="rect">
                <a:avLst/>
              </a:prstGeom>
              <a:blipFill>
                <a:blip r:embed="rId3"/>
                <a:stretch>
                  <a:fillRect l="-641" t="-1887" b="-1320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9E934F4-427E-9314-D42B-95FC8732CDA4}"/>
              </a:ext>
            </a:extLst>
          </p:cNvPr>
          <p:cNvPicPr>
            <a:picLocks noChangeAspect="1"/>
          </p:cNvPicPr>
          <p:nvPr/>
        </p:nvPicPr>
        <p:blipFill>
          <a:blip r:embed="rId4"/>
          <a:stretch>
            <a:fillRect/>
          </a:stretch>
        </p:blipFill>
        <p:spPr>
          <a:xfrm>
            <a:off x="7336971" y="1070750"/>
            <a:ext cx="4517572" cy="3388179"/>
          </a:xfrm>
          <a:prstGeom prst="rect">
            <a:avLst/>
          </a:prstGeom>
        </p:spPr>
      </p:pic>
      <p:pic>
        <p:nvPicPr>
          <p:cNvPr id="11" name="Picture 10">
            <a:extLst>
              <a:ext uri="{FF2B5EF4-FFF2-40B4-BE49-F238E27FC236}">
                <a16:creationId xmlns:a16="http://schemas.microsoft.com/office/drawing/2014/main" id="{22BDF3A6-7525-AB95-55BC-0307F063EED1}"/>
              </a:ext>
            </a:extLst>
          </p:cNvPr>
          <p:cNvPicPr>
            <a:picLocks noChangeAspect="1"/>
          </p:cNvPicPr>
          <p:nvPr/>
        </p:nvPicPr>
        <p:blipFill>
          <a:blip r:embed="rId5"/>
          <a:stretch>
            <a:fillRect/>
          </a:stretch>
        </p:blipFill>
        <p:spPr>
          <a:xfrm>
            <a:off x="1036004" y="2136998"/>
            <a:ext cx="5564758" cy="4328145"/>
          </a:xfrm>
          <a:prstGeom prst="rect">
            <a:avLst/>
          </a:prstGeom>
        </p:spPr>
      </p:pic>
    </p:spTree>
    <p:extLst>
      <p:ext uri="{BB962C8B-B14F-4D97-AF65-F5344CB8AC3E}">
        <p14:creationId xmlns:p14="http://schemas.microsoft.com/office/powerpoint/2010/main" val="91866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892</TotalTime>
  <Words>1267</Words>
  <Application>Microsoft Macintosh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Arial</vt:lpstr>
      <vt:lpstr>ArialMT</vt:lpstr>
      <vt:lpstr>Cambria Math</vt:lpstr>
      <vt:lpstr>Courier New</vt:lpstr>
      <vt:lpstr>Grandview Display</vt:lpstr>
      <vt:lpstr>Helvetica</vt:lpstr>
      <vt:lpstr>MS</vt:lpstr>
      <vt:lpstr>Roboto</vt:lpstr>
      <vt:lpstr>Roboto Light</vt:lpstr>
      <vt:lpstr>Wingdings</vt:lpstr>
      <vt:lpstr>DashVTI</vt:lpstr>
      <vt:lpstr>Radiative Signature of New Scalar Boson Decays in the m_ℓℓγ Spectrum at the LHC  Pramod Sharma, Arnav Chauhan,  Mukesh Kumar, Andreas Crivellin,  Sukanta Dutta, Rachid Mazini and  Bruce Mellado  arXiv: 2606.24801</vt:lpstr>
      <vt:lpstr>PowerPoint Presentation</vt:lpstr>
      <vt:lpstr>LHC Multi-Lepton Anomalies (eμ(+b))</vt:lpstr>
      <vt:lpstr>PowerPoint Presentation</vt:lpstr>
      <vt:lpstr>PowerPoint Presentation</vt:lpstr>
      <vt:lpstr>The Timeline</vt:lpstr>
      <vt:lpstr>Emergence of New Type of multilepton excess</vt:lpstr>
      <vt:lpstr>Dataset: [CMS Collaboration] Inclusive and differential measurements of the tt ̅γ cross section and the tt ̅γ/tt ̅ cross section ratio in proton-proton collisions at √s= 13 TeV </vt:lpstr>
      <vt:lpstr>Dataset: Beyond the Standard Model (BSM) interpretation/fit</vt:lpstr>
      <vt:lpstr>Dataset: Beyond the Standard Model (BSM) Selection efficiency</vt:lpstr>
      <vt:lpstr>Results: Mass measurement</vt:lpstr>
      <vt:lpstr>Conclusion(s): Mass measurements of Scalar Candidate around 150 GeV</vt:lpstr>
      <vt:lpstr>Conclusion(s): Cross-section Ratio of Scalar Candidate = 150 GeV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Mukesh Kumar</dc:creator>
  <cp:lastModifiedBy>Mukesh Kumar</cp:lastModifiedBy>
  <cp:revision>45</cp:revision>
  <dcterms:created xsi:type="dcterms:W3CDTF">2025-10-30T10:36:09Z</dcterms:created>
  <dcterms:modified xsi:type="dcterms:W3CDTF">2026-07-06T18:46:02Z</dcterms:modified>
</cp:coreProperties>
</file>