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25"/>
  </p:notesMasterIdLst>
  <p:sldIdLst>
    <p:sldId id="269" r:id="rId5"/>
    <p:sldId id="346" r:id="rId6"/>
    <p:sldId id="369" r:id="rId7"/>
    <p:sldId id="370" r:id="rId8"/>
    <p:sldId id="371" r:id="rId9"/>
    <p:sldId id="391" r:id="rId10"/>
    <p:sldId id="372" r:id="rId11"/>
    <p:sldId id="376" r:id="rId12"/>
    <p:sldId id="383" r:id="rId13"/>
    <p:sldId id="377" r:id="rId14"/>
    <p:sldId id="381" r:id="rId15"/>
    <p:sldId id="384" r:id="rId16"/>
    <p:sldId id="385" r:id="rId17"/>
    <p:sldId id="382" r:id="rId18"/>
    <p:sldId id="386" r:id="rId19"/>
    <p:sldId id="387" r:id="rId20"/>
    <p:sldId id="388" r:id="rId21"/>
    <p:sldId id="389" r:id="rId22"/>
    <p:sldId id="368" r:id="rId23"/>
    <p:sldId id="3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284FB3-4466-0602-A149-C19B87B6C614}" name="Aniqah Deers" initials="AD" userId="S::01444822@wf.uct.ac.za::bd355545-cf86-461d-8de3-863219ceef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0FF"/>
    <a:srgbClr val="E791EA"/>
    <a:srgbClr val="FFAA8E"/>
    <a:srgbClr val="0C528A"/>
    <a:srgbClr val="00355F"/>
    <a:srgbClr val="B9B9B9"/>
    <a:srgbClr val="009A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8"/>
    <p:restoredTop sz="94656"/>
  </p:normalViewPr>
  <p:slideViewPr>
    <p:cSldViewPr snapToGrid="0">
      <p:cViewPr>
        <p:scale>
          <a:sx n="110" d="100"/>
          <a:sy n="110" d="100"/>
        </p:scale>
        <p:origin x="496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1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E9B0C-9C09-4FEA-A5A4-45E0F8549C70}" type="datetimeFigureOut">
              <a:rPr lang="en-US" smtClean="0"/>
              <a:t>7/8/26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8376B-984F-4AD4-9B07-C9E7F9647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6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D7C3-A1DD-9259-4793-D3E16D4B6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C4DFE-A909-936C-B42C-734A41F7D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23D60-E598-B762-DB79-56339C8D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9D56F-1888-2585-C1A2-DF2F9129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0759F-DE24-55D9-EDAA-3D466261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0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068F-62B4-2AA0-3FA4-8A3B7AB8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A71E4-011C-144F-503F-2827A7C3A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27740-0261-1106-4571-E307EFB4D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C94E8-F8F6-7AC5-F898-34DCB0E1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DB8AD-2AC7-C64F-602C-9DFC8DC9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28F70-15EA-BD9C-FEF9-5F4E5BFF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3761-638C-1E7B-C8AA-79F47AD2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1880E-3005-3311-6BB0-6A2B84EB4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B1FF4-0FF1-B35B-4F9A-80E413D5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C35B6-9A47-ACDA-287E-60655FB6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E33B2-9BCF-CCBF-F7E3-44591D73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84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7D69D-4219-DEDA-86B3-E683034A9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D6E79-2DCF-DBC7-F68D-79B36A9FA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5E31-027E-241F-FB1A-4F2EB878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A3652-4812-E5B2-3949-73FF5167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A88B4-82C4-0858-16F8-7232B461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46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7200" y="1600201"/>
            <a:ext cx="10024532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274639"/>
            <a:ext cx="10024533" cy="11430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9FC2A87-E2DB-49D7-85FD-7008163B8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404" y="6357335"/>
            <a:ext cx="2561796" cy="375144"/>
          </a:xfrm>
          <a:prstGeom prst="rect">
            <a:avLst/>
          </a:prstGeom>
        </p:spPr>
      </p:pic>
      <p:pic>
        <p:nvPicPr>
          <p:cNvPr id="10" name="Picture 9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B0D7668D-EF58-49DA-88B7-880BFEF6E0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" y="1"/>
            <a:ext cx="12191998" cy="6857999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99FC2A87-E2DB-49D7-85FD-7008163B82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3842" y="6357335"/>
            <a:ext cx="2538919" cy="3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3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64F2-6476-CF39-589B-3C97EE56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A6925-8D0B-C161-EDA0-1AD6F206B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FCAE1-4072-5004-F2AD-2E950032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9F50F-07FE-0F7E-8769-EB760127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9D0AD-C6F4-F42B-E2F6-B2C7A148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2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a blue border&#10;&#10;Description automatically generated">
            <a:extLst>
              <a:ext uri="{FF2B5EF4-FFF2-40B4-BE49-F238E27FC236}">
                <a16:creationId xmlns:a16="http://schemas.microsoft.com/office/drawing/2014/main" id="{B4D801DD-BCE8-47A7-0020-7E24B1C34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9"/>
          <a:stretch/>
        </p:blipFill>
        <p:spPr>
          <a:xfrm>
            <a:off x="0" y="6001304"/>
            <a:ext cx="12192000" cy="865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B64F2-6476-CF39-589B-3C97EE56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C52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A6925-8D0B-C161-EDA0-1AD6F206B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832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9F50F-07FE-0F7E-8769-EB760127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9D0AD-C6F4-F42B-E2F6-B2C7A148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logo with a map in the middle&#10;&#10;Description automatically generated">
            <a:extLst>
              <a:ext uri="{FF2B5EF4-FFF2-40B4-BE49-F238E27FC236}">
                <a16:creationId xmlns:a16="http://schemas.microsoft.com/office/drawing/2014/main" id="{741E3822-A588-44DC-2A72-3CC80BC499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959" y="6164401"/>
            <a:ext cx="607882" cy="6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1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C923-0F9E-9397-50A5-F0D0AF7E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04BB1-227B-BCE4-2B3B-91E09E42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7D6C5-E9BF-6EC9-FEF4-3C97B21A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E8ADE-D0DA-67FB-453A-84B513DC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C6687-D91B-E8C8-11DD-843D8055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1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7BF55-D971-D607-CB97-DF52D175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FCBF5-4EC8-CB30-51D0-C6894C0AE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BF3F6-0725-3CB4-0F9F-22A1373B0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4D5B9-8DDC-22ED-1E85-EA7A5B11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8DC24-8666-C611-1C87-B43CEEB0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48CBE-C4CD-4188-6996-76CE607E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7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D5D47-F7E7-8C18-EBF6-9472C334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B29B6-7F5F-B7EC-52FD-4507078F7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9D6B8-B8FC-8DC1-76EE-B65C4B93B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FE54C-B863-34A6-1F3D-8C2FA3332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FE2BC-4C75-B667-FA9C-F6CEA660A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A7AA83-0B69-A3E7-4988-F8668F0A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FC894-91FF-16DC-4011-19C22CC5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067C4A-0348-6B3B-5EB6-C899B857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2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3DE4-262D-8A7E-078F-A00C8D0E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98D49D-1201-4EBD-7012-B7C16DC4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A6484-EFB4-44B3-6A45-A12809D0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B5EF4-9BDB-F45A-A7D9-97C53EEF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2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7E23E9-D3A4-B00A-84FB-FF659115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ECE7B-2041-F352-FC84-B3D95E8D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2F57C-C618-2700-2243-BB6A5E3C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4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B28C-A51F-724A-789B-97B3F44C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5D967-E571-8EE2-6A2C-71B85E32B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4C025-5008-E547-1090-0776A33FF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8AA3A-35D6-BE8B-3E0A-A7520D93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F7588-D9E3-23F3-AACD-FB5A3233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38209-6406-FAEB-4EAA-9E5B0131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5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9F69D-2D3C-54B4-25A9-AE063053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6C2B2-8191-8EB2-6EF6-0DDED9187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48D58-CD65-F70C-5B7C-580304E9B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94234-46F0-C377-494F-7B16CE064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CF0BA-11CD-806C-7386-60DD2F4ED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02CC-0D15-4590-B82C-EE04CA48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8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08615"/>
            <a:ext cx="12192000" cy="192038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437C"/>
                </a:solidFill>
                <a:latin typeface="Arial Black" pitchFamily="34" charset="0"/>
              </a:rPr>
              <a:t>Enhancing sensitivity to </a:t>
            </a:r>
            <a:r>
              <a:rPr lang="en-US" dirty="0" err="1">
                <a:solidFill>
                  <a:srgbClr val="00437C"/>
                </a:solidFill>
                <a:latin typeface="Arial Black" pitchFamily="34" charset="0"/>
              </a:rPr>
              <a:t>tWZ</a:t>
            </a:r>
            <a:r>
              <a:rPr lang="en-US" dirty="0">
                <a:solidFill>
                  <a:srgbClr val="00437C"/>
                </a:solidFill>
                <a:latin typeface="Arial Black" pitchFamily="34" charset="0"/>
              </a:rPr>
              <a:t> production in the four-lepton channel with the ATLAS detector using machine learning</a:t>
            </a:r>
            <a:endParaRPr lang="en-ZA" sz="3600" dirty="0">
              <a:latin typeface="Arial Black" pitchFamily="34" charset="0"/>
            </a:endParaRPr>
          </a:p>
        </p:txBody>
      </p:sp>
      <p:pic>
        <p:nvPicPr>
          <p:cNvPr id="6" name="Picture 5" descr="M:\UCT\0325_Harry PPT Slide\Resources\Vision2030_African Motif_Full Colour_72dpi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612321" cy="1612321"/>
          </a:xfrm>
          <a:prstGeom prst="rect">
            <a:avLst/>
          </a:prstGeom>
          <a:noFill/>
        </p:spPr>
      </p:pic>
      <p:pic>
        <p:nvPicPr>
          <p:cNvPr id="2" name="Picture 1" descr="ATLAS Visual Identity Design Guidelines">
            <a:extLst>
              <a:ext uri="{FF2B5EF4-FFF2-40B4-BE49-F238E27FC236}">
                <a16:creationId xmlns:a16="http://schemas.microsoft.com/office/drawing/2014/main" id="{BDD00DB8-8353-710A-FBB2-D070ACC51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929" y="5655030"/>
            <a:ext cx="2284071" cy="120297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295BBCFE-A970-7E74-C297-8940AFB930CA}"/>
              </a:ext>
            </a:extLst>
          </p:cNvPr>
          <p:cNvSpPr txBox="1">
            <a:spLocks/>
          </p:cNvSpPr>
          <p:nvPr/>
        </p:nvSpPr>
        <p:spPr>
          <a:xfrm>
            <a:off x="0" y="3339045"/>
            <a:ext cx="12192000" cy="1202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rgbClr val="00437C"/>
                </a:solidFill>
                <a:latin typeface="Arial Black" pitchFamily="34" charset="0"/>
              </a:rPr>
              <a:t>Kevin Barends</a:t>
            </a:r>
          </a:p>
          <a:p>
            <a:pPr algn="ctr"/>
            <a:r>
              <a:rPr lang="en-US" sz="2400" dirty="0">
                <a:solidFill>
                  <a:srgbClr val="00437C"/>
                </a:solidFill>
                <a:latin typeface="Arial Black" pitchFamily="34" charset="0"/>
              </a:rPr>
              <a:t>University of Cape Town</a:t>
            </a:r>
          </a:p>
          <a:p>
            <a:pPr algn="ctr"/>
            <a:r>
              <a:rPr lang="en-US" sz="2400" dirty="0">
                <a:solidFill>
                  <a:srgbClr val="00437C"/>
                </a:solidFill>
                <a:latin typeface="Arial Black" pitchFamily="34" charset="0"/>
              </a:rPr>
              <a:t>SAIP 2026</a:t>
            </a:r>
            <a:endParaRPr lang="en-ZA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41AAC-FEB2-5FDE-5FE7-D24171987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803B45-1EE9-585C-5DB0-24F7C20B2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23" y="-2"/>
            <a:ext cx="3042636" cy="342900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D1BB540-B19A-A3A9-AC74-511ADA7A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Number of Jets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26E4D8-A07A-27F3-61AC-D880BAE8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1919B-E5E8-332B-F21C-B43282D84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930" y="695705"/>
            <a:ext cx="3042634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8832E7-F3AE-1C30-B73A-38C042700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323" y="2549325"/>
            <a:ext cx="3042635" cy="342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86FA01-98A2-BE20-0814-F2E206016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6441" y="0"/>
            <a:ext cx="3042635" cy="3429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ED0047-BD43-D7DD-63D9-FFEE2267B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9364" y="2549323"/>
            <a:ext cx="3042636" cy="3429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97F4A3-A4AB-349C-6D92-9A7A7C4BE108}"/>
              </a:ext>
            </a:extLst>
          </p:cNvPr>
          <p:cNvSpPr txBox="1"/>
          <p:nvPr/>
        </p:nvSpPr>
        <p:spPr>
          <a:xfrm>
            <a:off x="122374" y="4447795"/>
            <a:ext cx="534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ttZ</a:t>
            </a:r>
            <a:r>
              <a:rPr lang="en-US" dirty="0"/>
              <a:t> CR &amp; ZZ CR: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Reasonable data and simulation agreement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3035B8-FF48-172A-64D8-73B189BCA297}"/>
              </a:ext>
            </a:extLst>
          </p:cNvPr>
          <p:cNvSpPr/>
          <p:nvPr/>
        </p:nvSpPr>
        <p:spPr>
          <a:xfrm>
            <a:off x="2215282" y="880439"/>
            <a:ext cx="427013" cy="14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D2FEA1-BBBA-19B8-DE61-8C1ED8344ABD}"/>
              </a:ext>
            </a:extLst>
          </p:cNvPr>
          <p:cNvSpPr/>
          <p:nvPr/>
        </p:nvSpPr>
        <p:spPr>
          <a:xfrm>
            <a:off x="6642502" y="204543"/>
            <a:ext cx="427013" cy="14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9B7F49-2903-4EBE-3CD6-A60CD37F5A2C}"/>
              </a:ext>
            </a:extLst>
          </p:cNvPr>
          <p:cNvSpPr/>
          <p:nvPr/>
        </p:nvSpPr>
        <p:spPr>
          <a:xfrm>
            <a:off x="10089718" y="204543"/>
            <a:ext cx="427013" cy="14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39CFD2-2CF0-35B3-12AB-0F34D7A62FDD}"/>
              </a:ext>
            </a:extLst>
          </p:cNvPr>
          <p:cNvSpPr/>
          <p:nvPr/>
        </p:nvSpPr>
        <p:spPr>
          <a:xfrm>
            <a:off x="6598747" y="2747339"/>
            <a:ext cx="427013" cy="14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9D3297-8C71-146F-EDB8-73ED69113ACA}"/>
              </a:ext>
            </a:extLst>
          </p:cNvPr>
          <p:cNvSpPr/>
          <p:nvPr/>
        </p:nvSpPr>
        <p:spPr>
          <a:xfrm>
            <a:off x="10089717" y="2747339"/>
            <a:ext cx="427013" cy="14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F7725-D91F-EB70-D82A-906708589498}"/>
              </a:ext>
            </a:extLst>
          </p:cNvPr>
          <p:cNvSpPr txBox="1"/>
          <p:nvPr/>
        </p:nvSpPr>
        <p:spPr>
          <a:xfrm>
            <a:off x="6525139" y="198013"/>
            <a:ext cx="7318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WORK IN PROGRESS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BCC34B-4B4F-28EC-10E9-E99B32E86372}"/>
              </a:ext>
            </a:extLst>
          </p:cNvPr>
          <p:cNvSpPr txBox="1"/>
          <p:nvPr/>
        </p:nvSpPr>
        <p:spPr>
          <a:xfrm>
            <a:off x="9982200" y="204543"/>
            <a:ext cx="7318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WORK IN PROGRESS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0DB1A9-53EC-28ED-1420-F5F3422FA96B}"/>
              </a:ext>
            </a:extLst>
          </p:cNvPr>
          <p:cNvSpPr txBox="1"/>
          <p:nvPr/>
        </p:nvSpPr>
        <p:spPr>
          <a:xfrm>
            <a:off x="9999887" y="2747339"/>
            <a:ext cx="7318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WORK IN PROGRESS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DB0DCB-EDA4-F3B8-5719-1AB6B5CD8EFD}"/>
              </a:ext>
            </a:extLst>
          </p:cNvPr>
          <p:cNvSpPr txBox="1"/>
          <p:nvPr/>
        </p:nvSpPr>
        <p:spPr>
          <a:xfrm>
            <a:off x="6525138" y="2747338"/>
            <a:ext cx="7318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WORK IN PROGRESS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8963D9-0218-DBD2-EBA9-4F836DCDF397}"/>
              </a:ext>
            </a:extLst>
          </p:cNvPr>
          <p:cNvSpPr txBox="1"/>
          <p:nvPr/>
        </p:nvSpPr>
        <p:spPr>
          <a:xfrm>
            <a:off x="2109272" y="900429"/>
            <a:ext cx="7318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58304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2B04A-79BC-C6A7-8C9B-2822BB92C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4DD923-C346-36CA-22F6-BA5676D2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Asimov signal significance using number of jets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EED9E5-AC67-699B-055D-700EE8E4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929039-4063-7147-2077-48913B05E5CD}"/>
                  </a:ext>
                </a:extLst>
              </p:cNvPr>
              <p:cNvSpPr txBox="1"/>
              <p:nvPr/>
            </p:nvSpPr>
            <p:spPr>
              <a:xfrm>
                <a:off x="0" y="720090"/>
                <a:ext cx="5577840" cy="4546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Perform a statistical only Asimov fit over number of jets: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Asimov = assume the data equals the total simulation per bin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Significance is determined by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func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Normalization factors are used to determine the overall contribution of the dominant processes: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tWZ</m:t>
                        </m:r>
                      </m:sub>
                    </m:sSub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ttZ</m:t>
                        </m:r>
                      </m:sub>
                    </m:sSub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ZZHF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929039-4063-7147-2077-48913B05E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0090"/>
                <a:ext cx="5577840" cy="4546822"/>
              </a:xfrm>
              <a:prstGeom prst="rect">
                <a:avLst/>
              </a:prstGeom>
              <a:blipFill>
                <a:blip r:embed="rId2"/>
                <a:stretch>
                  <a:fillRect l="-909" t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60C15CF-4CA4-FA15-B08F-4AB7A8F970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61" t="37047"/>
          <a:stretch>
            <a:fillRect/>
          </a:stretch>
        </p:blipFill>
        <p:spPr>
          <a:xfrm rot="5400000">
            <a:off x="8436140" y="667316"/>
            <a:ext cx="2263217" cy="4166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D898D7-2633-2600-EE6C-34585F372925}"/>
              </a:ext>
            </a:extLst>
          </p:cNvPr>
          <p:cNvSpPr txBox="1"/>
          <p:nvPr/>
        </p:nvSpPr>
        <p:spPr>
          <a:xfrm>
            <a:off x="7007428" y="4149756"/>
            <a:ext cx="4845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uncertainty on signal strength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Due to limited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Reasonably low uncertainty on </a:t>
            </a:r>
            <a:r>
              <a:rPr lang="en-US" dirty="0" err="1"/>
              <a:t>ttZ</a:t>
            </a:r>
            <a:r>
              <a:rPr lang="en-US" dirty="0"/>
              <a:t> and ZZHF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AEF596-B05D-7072-BE3D-5654309755CE}"/>
                  </a:ext>
                </a:extLst>
              </p:cNvPr>
              <p:cNvSpPr txBox="1"/>
              <p:nvPr/>
            </p:nvSpPr>
            <p:spPr>
              <a:xfrm>
                <a:off x="8454111" y="1083257"/>
                <a:ext cx="1113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AEF596-B05D-7072-BE3D-565430975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111" y="1083257"/>
                <a:ext cx="111363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11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FA5C2-D37F-EEDA-52EA-E40BBF064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E3AEF5-70D0-29FE-07ED-962982BBA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 deeper look into signal significance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AF213-5E4A-5319-5F20-9EE33EFC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7FBFF-7F57-921D-95F8-5D9957509B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83" t="37047"/>
          <a:stretch>
            <a:fillRect/>
          </a:stretch>
        </p:blipFill>
        <p:spPr>
          <a:xfrm rot="5400000">
            <a:off x="2551506" y="2719332"/>
            <a:ext cx="2195269" cy="4166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AD9292-0106-1801-DBFF-42C60BD214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973" t="37047"/>
          <a:stretch>
            <a:fillRect/>
          </a:stretch>
        </p:blipFill>
        <p:spPr>
          <a:xfrm rot="5400000">
            <a:off x="2222956" y="267478"/>
            <a:ext cx="914757" cy="4317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559ECA-7AD0-EF44-5622-CAF494974E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588" t="37047"/>
          <a:stretch>
            <a:fillRect/>
          </a:stretch>
        </p:blipFill>
        <p:spPr>
          <a:xfrm rot="5400000">
            <a:off x="8382747" y="622474"/>
            <a:ext cx="1624748" cy="4317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7B9289-80B1-8274-C7F9-B8B452F54EAC}"/>
                  </a:ext>
                </a:extLst>
              </p:cNvPr>
              <p:cNvSpPr txBox="1"/>
              <p:nvPr/>
            </p:nvSpPr>
            <p:spPr>
              <a:xfrm>
                <a:off x="102870" y="876541"/>
                <a:ext cx="51549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Assume </a:t>
                </a:r>
                <a:r>
                  <a:rPr lang="en-US" dirty="0" err="1"/>
                  <a:t>ttZ</a:t>
                </a:r>
                <a:r>
                  <a:rPr lang="en-US" dirty="0"/>
                  <a:t> and ZZ are constant: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=1.69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7B9289-80B1-8274-C7F9-B8B452F54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" y="876541"/>
                <a:ext cx="5154930" cy="923330"/>
              </a:xfrm>
              <a:prstGeom prst="rect">
                <a:avLst/>
              </a:prstGeom>
              <a:blipFill>
                <a:blip r:embed="rId5"/>
                <a:stretch>
                  <a:fillRect l="-1229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DEF081-8E1A-7F5F-D798-58D26BEB60BA}"/>
                  </a:ext>
                </a:extLst>
              </p:cNvPr>
              <p:cNvSpPr txBox="1"/>
              <p:nvPr/>
            </p:nvSpPr>
            <p:spPr>
              <a:xfrm>
                <a:off x="6096000" y="876541"/>
                <a:ext cx="53625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Assume </a:t>
                </a:r>
                <a:r>
                  <a:rPr lang="en-US" dirty="0" err="1"/>
                  <a:t>ttZ</a:t>
                </a:r>
                <a:r>
                  <a:rPr lang="en-US" dirty="0"/>
                  <a:t> is constant: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=1.57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DEF081-8E1A-7F5F-D798-58D26BEB6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76541"/>
                <a:ext cx="5362575" cy="923330"/>
              </a:xfrm>
              <a:prstGeom prst="rect">
                <a:avLst/>
              </a:prstGeom>
              <a:blipFill>
                <a:blip r:embed="rId6"/>
                <a:stretch>
                  <a:fillRect l="-946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105702-4ED0-214C-7931-4863CE5F0AE0}"/>
                  </a:ext>
                </a:extLst>
              </p:cNvPr>
              <p:cNvSpPr txBox="1"/>
              <p:nvPr/>
            </p:nvSpPr>
            <p:spPr>
              <a:xfrm>
                <a:off x="102870" y="3243263"/>
                <a:ext cx="39833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None are constant: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105702-4ED0-214C-7931-4863CE5F0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" y="3243263"/>
                <a:ext cx="3983355" cy="923330"/>
              </a:xfrm>
              <a:prstGeom prst="rect">
                <a:avLst/>
              </a:prstGeom>
              <a:blipFill>
                <a:blip r:embed="rId7"/>
                <a:stretch>
                  <a:fillRect l="-1592" t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4ACB983-B0E5-F8E3-29C2-1EDEE268F548}"/>
              </a:ext>
            </a:extLst>
          </p:cNvPr>
          <p:cNvSpPr txBox="1"/>
          <p:nvPr/>
        </p:nvSpPr>
        <p:spPr>
          <a:xfrm>
            <a:off x="6459630" y="4239528"/>
            <a:ext cx="5499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ttZ</a:t>
            </a:r>
            <a:r>
              <a:rPr lang="en-US" dirty="0"/>
              <a:t> normalization factor has the biggest impact on the signal significance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We need to find a better way to separate </a:t>
            </a:r>
            <a:r>
              <a:rPr lang="en-US" dirty="0" err="1"/>
              <a:t>tWZ</a:t>
            </a:r>
            <a:r>
              <a:rPr lang="en-US" dirty="0"/>
              <a:t> and </a:t>
            </a:r>
            <a:r>
              <a:rPr lang="en-US" dirty="0" err="1"/>
              <a:t>ttZ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6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9CA86-542F-A109-DF46-F4F870390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7C30C0-56B5-49A7-2807-6B51A29B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Machine learning: DNN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1796DA-A583-69CC-C15E-EADC46FD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E5D8DA-59B5-0AFF-73A1-44D000AC86C2}"/>
                  </a:ext>
                </a:extLst>
              </p:cNvPr>
              <p:cNvSpPr txBox="1"/>
              <p:nvPr/>
            </p:nvSpPr>
            <p:spPr>
              <a:xfrm>
                <a:off x="0" y="447040"/>
                <a:ext cx="6096000" cy="590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Features: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Z boson: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ZCandidate0_pt,eta,mass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Non-Z leptons: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Lep0_pt,eta &amp; Lep1_pt,eta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B-jets: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Bjet0_pt,eta &amp; Bjet1_pt,eta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Non b-jets: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Jet0_pt,eta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Global: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 err="1"/>
                  <a:t>nJets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nBjets</a:t>
                </a:r>
                <a:endParaRPr lang="en-US" sz="1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HT,  SMT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MET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 err="1"/>
                  <a:t>SumBjetPt</a:t>
                </a:r>
                <a:endParaRPr lang="en-US" sz="1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 err="1"/>
                  <a:t>SumZCandidatePt</a:t>
                </a:r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Tagging: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Jet0_btag_score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Physics related: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Min </a:t>
                </a:r>
                <a:r>
                  <a:rPr lang="en-US" sz="1400" dirty="0" err="1"/>
                  <a:t>dR</a:t>
                </a:r>
                <a:r>
                  <a:rPr lang="en-US" sz="1400" dirty="0"/>
                  <a:t>(Z, non-Z lepton), max </a:t>
                </a:r>
                <a:r>
                  <a:rPr lang="en-US" sz="1400" dirty="0" err="1"/>
                  <a:t>dR</a:t>
                </a:r>
                <a:r>
                  <a:rPr lang="en-US" sz="1400" dirty="0"/>
                  <a:t>(Z, non-Z lepton)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Min m(b, non-Z lepton), Second min m(b, non-Z lepton)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400" dirty="0"/>
                  <a:t>(MET, Z),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400" dirty="0"/>
                  <a:t>(MET, non-Z lepton0),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400" dirty="0"/>
                  <a:t>(MET, non-Z lepton1)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400" dirty="0"/>
                  <a:t>(MET, bjet0),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400" dirty="0"/>
                  <a:t>(MET, bjet1)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400" dirty="0"/>
                  <a:t>(MET, non-Z lepton), 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400" dirty="0"/>
                  <a:t>(MET, non-Z lepton)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/>
                  <a:t>(non-Z lepton0, non-Z lepotn1), min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/>
                  <a:t>(Z-lepton, non-Z lepton)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m(bjet0, bjet1),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/>
                  <a:t>(bjet0, bjet1)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Min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/>
                  <a:t>(</a:t>
                </a:r>
                <a:r>
                  <a:rPr lang="en-US" sz="1400" dirty="0" err="1"/>
                  <a:t>bjet</a:t>
                </a:r>
                <a:r>
                  <a:rPr lang="en-US" sz="1400" dirty="0"/>
                  <a:t>, non-Z leptons), Second min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/>
                  <a:t>(</a:t>
                </a:r>
                <a:r>
                  <a:rPr lang="en-US" sz="1400" dirty="0" err="1"/>
                  <a:t>bjet</a:t>
                </a:r>
                <a:r>
                  <a:rPr lang="en-US" sz="1400" dirty="0"/>
                  <a:t>, non-Z leptons)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E5D8DA-59B5-0AFF-73A1-44D000AC8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7040"/>
                <a:ext cx="6096000" cy="5909310"/>
              </a:xfrm>
              <a:prstGeom prst="rect">
                <a:avLst/>
              </a:prstGeom>
              <a:blipFill>
                <a:blip r:embed="rId2"/>
                <a:stretch>
                  <a:fillRect l="-416" t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6944601-E710-F8DA-CF04-5723D67439F6}"/>
              </a:ext>
            </a:extLst>
          </p:cNvPr>
          <p:cNvSpPr txBox="1"/>
          <p:nvPr/>
        </p:nvSpPr>
        <p:spPr>
          <a:xfrm>
            <a:off x="6324095" y="956935"/>
            <a:ext cx="56398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Regions: </a:t>
            </a:r>
            <a:r>
              <a:rPr lang="en-US" sz="1400" dirty="0" err="1"/>
              <a:t>tWZOFSR</a:t>
            </a:r>
            <a:r>
              <a:rPr lang="en-US" sz="1400" dirty="0"/>
              <a:t>, </a:t>
            </a:r>
            <a:r>
              <a:rPr lang="en-US" sz="1400" dirty="0" err="1"/>
              <a:t>tWZSFSR</a:t>
            </a:r>
            <a:r>
              <a:rPr lang="en-US" sz="1400" dirty="0"/>
              <a:t>, </a:t>
            </a:r>
            <a:r>
              <a:rPr lang="en-US" sz="1400" dirty="0" err="1"/>
              <a:t>tWZLooseSR</a:t>
            </a:r>
            <a:r>
              <a:rPr lang="en-US" sz="1400" dirty="0"/>
              <a:t>, </a:t>
            </a:r>
            <a:r>
              <a:rPr lang="en-US" sz="1400" dirty="0" err="1"/>
              <a:t>ttZCR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4-class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tWZ</a:t>
            </a:r>
            <a:r>
              <a:rPr lang="en-US" sz="1400" dirty="0"/>
              <a:t>, </a:t>
            </a:r>
            <a:r>
              <a:rPr lang="en-US" sz="1400" dirty="0" err="1"/>
              <a:t>ttZ</a:t>
            </a:r>
            <a:r>
              <a:rPr lang="en-US" sz="1400" dirty="0"/>
              <a:t>, ZZ,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4-fold using event numbers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Train = 50%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Validation = 25%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Test = 25%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Hyperparameter tuning: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Determined best hyperparameters 25% of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Different: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Number of layers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Number of nodes per 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Learning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Dropout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Batch sizes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use of batch normalization of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Determined best model based on highest </a:t>
            </a:r>
            <a:r>
              <a:rPr lang="en-US" sz="1400" dirty="0" err="1"/>
              <a:t>asimov</a:t>
            </a:r>
            <a:r>
              <a:rPr lang="en-US" sz="1400" dirty="0"/>
              <a:t> significance</a:t>
            </a:r>
          </a:p>
        </p:txBody>
      </p:sp>
    </p:spTree>
    <p:extLst>
      <p:ext uri="{BB962C8B-B14F-4D97-AF65-F5344CB8AC3E}">
        <p14:creationId xmlns:p14="http://schemas.microsoft.com/office/powerpoint/2010/main" val="259578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4B2B9-E477-001D-1DAE-ABBB5F34E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BF4737-53A4-2059-48A4-A5C54C46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Best model from hyperparameter tuning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A706B1-343C-036A-98D7-53386AF4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 descr="Neural Network Icon - AI &amp; Machine ...">
            <a:extLst>
              <a:ext uri="{FF2B5EF4-FFF2-40B4-BE49-F238E27FC236}">
                <a16:creationId xmlns:a16="http://schemas.microsoft.com/office/drawing/2014/main" id="{3C4EB4C3-0AE3-57A7-8A38-A8A503B9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b="8137"/>
          <a:stretch>
            <a:fillRect/>
          </a:stretch>
        </p:blipFill>
        <p:spPr>
          <a:xfrm>
            <a:off x="1845432" y="625597"/>
            <a:ext cx="1346200" cy="1376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A38D2C-C150-7C6C-5975-A45918249E20}"/>
              </a:ext>
            </a:extLst>
          </p:cNvPr>
          <p:cNvSpPr txBox="1"/>
          <p:nvPr/>
        </p:nvSpPr>
        <p:spPr>
          <a:xfrm>
            <a:off x="194911" y="1233581"/>
            <a:ext cx="132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Input layer: </a:t>
            </a:r>
          </a:p>
          <a:p>
            <a:r>
              <a:rPr lang="en-US" sz="1400" dirty="0"/>
              <a:t>38 nodes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630B-39C6-F440-D6BF-7247598280C3}"/>
              </a:ext>
            </a:extLst>
          </p:cNvPr>
          <p:cNvSpPr txBox="1"/>
          <p:nvPr/>
        </p:nvSpPr>
        <p:spPr>
          <a:xfrm>
            <a:off x="1451559" y="2044005"/>
            <a:ext cx="2068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 hidden layers: </a:t>
            </a:r>
          </a:p>
          <a:p>
            <a:pPr algn="ctr"/>
            <a:r>
              <a:rPr lang="en-US" sz="1400" dirty="0"/>
              <a:t>64 nodes &amp; 32 nodes</a:t>
            </a:r>
          </a:p>
          <a:p>
            <a:pPr algn="ctr"/>
            <a:r>
              <a:rPr lang="en-US" sz="1400" dirty="0"/>
              <a:t>Batch size: 256</a:t>
            </a:r>
          </a:p>
          <a:p>
            <a:pPr algn="ctr"/>
            <a:r>
              <a:rPr lang="en-US" sz="1400" dirty="0"/>
              <a:t>Dropout rate: 0.2</a:t>
            </a:r>
          </a:p>
          <a:p>
            <a:pPr algn="ctr"/>
            <a:r>
              <a:rPr lang="en-US" sz="1400" dirty="0" err="1"/>
              <a:t>BatchNormalization</a:t>
            </a:r>
            <a:endParaRPr lang="en-US" sz="1400" dirty="0"/>
          </a:p>
          <a:p>
            <a:pPr algn="ctr"/>
            <a:r>
              <a:rPr lang="en-US" sz="1400" dirty="0" err="1"/>
              <a:t>Relu</a:t>
            </a:r>
            <a:r>
              <a:rPr lang="en-US" sz="1400" dirty="0"/>
              <a:t> activation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7E2E7-14D1-5554-0D53-BE2554F6DC98}"/>
              </a:ext>
            </a:extLst>
          </p:cNvPr>
          <p:cNvSpPr txBox="1"/>
          <p:nvPr/>
        </p:nvSpPr>
        <p:spPr>
          <a:xfrm>
            <a:off x="3734029" y="1232173"/>
            <a:ext cx="152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Output layer: </a:t>
            </a:r>
          </a:p>
          <a:p>
            <a:r>
              <a:rPr lang="en-US" sz="1400" dirty="0"/>
              <a:t>4 | </a:t>
            </a:r>
            <a:r>
              <a:rPr lang="en-US" sz="1400" dirty="0" err="1"/>
              <a:t>Softmax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C7F8D-0CCE-E363-1232-97493DD4A28E}"/>
              </a:ext>
            </a:extLst>
          </p:cNvPr>
          <p:cNvSpPr txBox="1"/>
          <p:nvPr/>
        </p:nvSpPr>
        <p:spPr>
          <a:xfrm>
            <a:off x="5964290" y="1385939"/>
            <a:ext cx="5389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Early stopping (10 epochs)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Restore to best weights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52692-A2CD-939E-6E83-EEDB405729BE}"/>
              </a:ext>
            </a:extLst>
          </p:cNvPr>
          <p:cNvSpPr txBox="1"/>
          <p:nvPr/>
        </p:nvSpPr>
        <p:spPr>
          <a:xfrm>
            <a:off x="104429" y="1838088"/>
            <a:ext cx="1827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Learning rate = 0.001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0A4927-D577-FA5E-820E-77DCE619C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080" y="2586145"/>
            <a:ext cx="4404460" cy="3083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E2ECB0-6127-A3F3-AD3F-C0D0C8EDA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540" y="2586145"/>
            <a:ext cx="4404460" cy="308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4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2E828-DF01-EFD2-8404-9C12D571F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DA7652-5BB1-FE41-3D87-4C2B8F83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Training results on full data from one-fold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26C2F7-2781-4587-EA6D-328E24E8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9B5F3-3FDA-3D1A-CE4B-56831E5C0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3278463"/>
            <a:ext cx="36576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5D3FA-BAD8-ABF6-7E42-9D2CD9AA2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535263"/>
            <a:ext cx="36576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3B2D90-2445-820C-0A8E-C0CD2E172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278463"/>
            <a:ext cx="36576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91A5C-2277-BB62-F55C-83C7ECC1A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530271"/>
            <a:ext cx="3657600" cy="2743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E12998-5856-B11E-757F-D1678973C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7349"/>
            <a:ext cx="3919001" cy="2743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F02E9F-72BB-FA76-EDB7-554F0A36B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78463"/>
            <a:ext cx="3919001" cy="2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11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598BB-553E-0F42-B8AB-B68EB19CE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205EC9-A498-B38B-6C2E-5BB5F665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Asimov signal significance using DNN output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C4AB18-8EF2-DD35-C7E7-77281471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A689D-1360-A9F3-3795-4B80EEE4DA33}"/>
                  </a:ext>
                </a:extLst>
              </p:cNvPr>
              <p:cNvSpPr txBox="1"/>
              <p:nvPr/>
            </p:nvSpPr>
            <p:spPr>
              <a:xfrm>
                <a:off x="94248" y="697438"/>
                <a:ext cx="381752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4-class model outputs: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p(</a:t>
                </a:r>
                <a:r>
                  <a:rPr lang="en-US" dirty="0" err="1"/>
                  <a:t>tWZ</a:t>
                </a:r>
                <a:r>
                  <a:rPr lang="en-US" dirty="0"/>
                  <a:t>), p(</a:t>
                </a:r>
                <a:r>
                  <a:rPr lang="en-US" dirty="0" err="1"/>
                  <a:t>ttZ</a:t>
                </a:r>
                <a:r>
                  <a:rPr lang="en-US" dirty="0"/>
                  <a:t>), p(ZZ), p(other)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Probabilities try and separate individual contributions: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the </a:t>
                </a:r>
                <a:r>
                  <a:rPr lang="en-US" dirty="0" err="1"/>
                  <a:t>tWZOFSR</a:t>
                </a:r>
                <a:r>
                  <a:rPr lang="en-US" dirty="0"/>
                  <a:t>, </a:t>
                </a:r>
                <a:r>
                  <a:rPr lang="en-US" dirty="0" err="1"/>
                  <a:t>tWZSFSR</a:t>
                </a:r>
                <a:r>
                  <a:rPr lang="en-US" dirty="0"/>
                  <a:t>, </a:t>
                </a:r>
                <a:r>
                  <a:rPr lang="en-US" dirty="0" err="1"/>
                  <a:t>tWZLooseSR</a:t>
                </a:r>
                <a:r>
                  <a:rPr lang="en-US" dirty="0"/>
                  <a:t>: use p(</a:t>
                </a:r>
                <a:r>
                  <a:rPr lang="en-US" dirty="0" err="1"/>
                  <a:t>tWZ</a:t>
                </a:r>
                <a:r>
                  <a:rPr lang="en-US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the </a:t>
                </a:r>
                <a:r>
                  <a:rPr lang="en-US" dirty="0" err="1"/>
                  <a:t>ttZCR</a:t>
                </a:r>
                <a:r>
                  <a:rPr lang="en-US" dirty="0"/>
                  <a:t>: use p(</a:t>
                </a:r>
                <a:r>
                  <a:rPr lang="en-US" dirty="0" err="1"/>
                  <a:t>ttZ</a:t>
                </a:r>
                <a:r>
                  <a:rPr lang="en-US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the ZZHFCR: use </a:t>
                </a:r>
                <a:r>
                  <a:rPr lang="en-US" dirty="0" err="1"/>
                  <a:t>nJets</a:t>
                </a:r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b="0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=1.44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A689D-1360-A9F3-3795-4B80EEE4D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8" y="697438"/>
                <a:ext cx="3817529" cy="3416320"/>
              </a:xfrm>
              <a:prstGeom prst="rect">
                <a:avLst/>
              </a:prstGeom>
              <a:blipFill>
                <a:blip r:embed="rId2"/>
                <a:stretch>
                  <a:fillRect l="-99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42C40AA-9725-5625-8523-377E8DCE29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07" t="38227"/>
          <a:stretch>
            <a:fillRect/>
          </a:stretch>
        </p:blipFill>
        <p:spPr>
          <a:xfrm rot="5400000">
            <a:off x="2385961" y="2784130"/>
            <a:ext cx="2199692" cy="4031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B60801-A3A8-54BF-112C-D4F39A918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280" y="477757"/>
            <a:ext cx="2734736" cy="30820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257E63-344E-8303-A9F6-3765280D3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025" y="477756"/>
            <a:ext cx="2734736" cy="308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DE58C6-07C4-B953-7FE2-9BAA3F529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7264" y="477756"/>
            <a:ext cx="2734736" cy="3082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F80C4C-AD8B-0473-5158-3FE6D6D451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7264" y="2863245"/>
            <a:ext cx="2734736" cy="30820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FA8175-9804-3167-630D-69F2D832A0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5024" y="2835338"/>
            <a:ext cx="2734737" cy="30820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B60820-7360-C8F0-CDDE-268AAEE9BB5F}"/>
              </a:ext>
            </a:extLst>
          </p:cNvPr>
          <p:cNvSpPr/>
          <p:nvPr/>
        </p:nvSpPr>
        <p:spPr>
          <a:xfrm>
            <a:off x="4775602" y="623306"/>
            <a:ext cx="427013" cy="14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BFEFFA-68B6-3813-3D56-94E7F8D4A9B0}"/>
              </a:ext>
            </a:extLst>
          </p:cNvPr>
          <p:cNvSpPr/>
          <p:nvPr/>
        </p:nvSpPr>
        <p:spPr>
          <a:xfrm>
            <a:off x="7510338" y="623306"/>
            <a:ext cx="427013" cy="14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B86EA2-C1E2-4BC4-E0B4-DF7B29E7D17C}"/>
              </a:ext>
            </a:extLst>
          </p:cNvPr>
          <p:cNvSpPr/>
          <p:nvPr/>
        </p:nvSpPr>
        <p:spPr>
          <a:xfrm>
            <a:off x="10314183" y="635030"/>
            <a:ext cx="427013" cy="14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E1BE58-D3A4-8152-D9EC-289F38311E82}"/>
              </a:ext>
            </a:extLst>
          </p:cNvPr>
          <p:cNvSpPr/>
          <p:nvPr/>
        </p:nvSpPr>
        <p:spPr>
          <a:xfrm>
            <a:off x="7510338" y="2975425"/>
            <a:ext cx="427013" cy="14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93581-7B3C-A30B-1FCB-CA64D75B836C}"/>
              </a:ext>
            </a:extLst>
          </p:cNvPr>
          <p:cNvSpPr/>
          <p:nvPr/>
        </p:nvSpPr>
        <p:spPr>
          <a:xfrm>
            <a:off x="10314184" y="3020519"/>
            <a:ext cx="427013" cy="14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AB221-C233-A789-DF68-A059E8544C80}"/>
              </a:ext>
            </a:extLst>
          </p:cNvPr>
          <p:cNvSpPr txBox="1"/>
          <p:nvPr/>
        </p:nvSpPr>
        <p:spPr>
          <a:xfrm>
            <a:off x="10194548" y="3039047"/>
            <a:ext cx="7318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WORK IN PROGRESS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8EBC9-7A81-B257-8281-6CFF52086FC9}"/>
              </a:ext>
            </a:extLst>
          </p:cNvPr>
          <p:cNvSpPr txBox="1"/>
          <p:nvPr/>
        </p:nvSpPr>
        <p:spPr>
          <a:xfrm>
            <a:off x="7415079" y="3010010"/>
            <a:ext cx="7318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WORK IN PROGRESS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E1913B-D1AC-9AF9-0122-76B6CD88ADA5}"/>
              </a:ext>
            </a:extLst>
          </p:cNvPr>
          <p:cNvSpPr txBox="1"/>
          <p:nvPr/>
        </p:nvSpPr>
        <p:spPr>
          <a:xfrm>
            <a:off x="10179984" y="648428"/>
            <a:ext cx="7318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WORK IN PROGRESS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4174F-1ED5-303B-8DEC-48413F90CBAE}"/>
              </a:ext>
            </a:extLst>
          </p:cNvPr>
          <p:cNvSpPr txBox="1"/>
          <p:nvPr/>
        </p:nvSpPr>
        <p:spPr>
          <a:xfrm>
            <a:off x="7406736" y="648428"/>
            <a:ext cx="7318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WORK IN PROGRESS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9B830C-1605-6B3D-319F-F31091157ECE}"/>
              </a:ext>
            </a:extLst>
          </p:cNvPr>
          <p:cNvSpPr txBox="1"/>
          <p:nvPr/>
        </p:nvSpPr>
        <p:spPr>
          <a:xfrm>
            <a:off x="4672000" y="648428"/>
            <a:ext cx="7318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311295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5CB04-0B0F-E850-B4F6-5052D300C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304515-9E60-8A57-D85D-F7B13D8C7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Comparison between number of jets and DNN output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B26C61-AF66-55B9-ED1D-542C2EF2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87E990-E02F-FBAC-7D53-A751152AC2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56" t="38227"/>
          <a:stretch>
            <a:fillRect/>
          </a:stretch>
        </p:blipFill>
        <p:spPr>
          <a:xfrm rot="5400000">
            <a:off x="6999392" y="2588563"/>
            <a:ext cx="2195271" cy="4002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412D00-A52E-9F98-A87D-E131D57804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83" t="37047"/>
          <a:stretch>
            <a:fillRect/>
          </a:stretch>
        </p:blipFill>
        <p:spPr>
          <a:xfrm rot="5400000">
            <a:off x="2915134" y="2506360"/>
            <a:ext cx="2195269" cy="4166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47A7A5-6B48-8643-18C9-0A7246C4A535}"/>
                  </a:ext>
                </a:extLst>
              </p:cNvPr>
              <p:cNvSpPr txBox="1"/>
              <p:nvPr/>
            </p:nvSpPr>
            <p:spPr>
              <a:xfrm>
                <a:off x="6708344" y="2756584"/>
                <a:ext cx="2381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47A7A5-6B48-8643-18C9-0A7246C4A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344" y="2756584"/>
                <a:ext cx="23812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C1B9C9-2C77-6AB6-D341-15DD6D7DCA83}"/>
                  </a:ext>
                </a:extLst>
              </p:cNvPr>
              <p:cNvSpPr txBox="1"/>
              <p:nvPr/>
            </p:nvSpPr>
            <p:spPr>
              <a:xfrm>
                <a:off x="2822143" y="2756584"/>
                <a:ext cx="2381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C1B9C9-2C77-6AB6-D341-15DD6D7DC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43" y="2756584"/>
                <a:ext cx="23812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835303C-F3FF-FEDF-20E6-5311DE794B41}"/>
              </a:ext>
            </a:extLst>
          </p:cNvPr>
          <p:cNvSpPr txBox="1"/>
          <p:nvPr/>
        </p:nvSpPr>
        <p:spPr>
          <a:xfrm>
            <a:off x="0" y="923388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Massive improvement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Signal significance when using DNN output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Uncertainty in signal strength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Minor improvement in uncertainty in </a:t>
            </a:r>
            <a:r>
              <a:rPr lang="en-US" dirty="0" err="1"/>
              <a:t>ttZ</a:t>
            </a:r>
            <a:r>
              <a:rPr lang="en-US" dirty="0"/>
              <a:t> normalization factor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ACFE9-E2F9-396F-BDBF-F9F959555769}"/>
              </a:ext>
            </a:extLst>
          </p:cNvPr>
          <p:cNvSpPr txBox="1"/>
          <p:nvPr/>
        </p:nvSpPr>
        <p:spPr>
          <a:xfrm rot="20043716">
            <a:off x="714413" y="4005150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jets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8A11E-1AD3-597D-248B-FDD37FED5627}"/>
              </a:ext>
            </a:extLst>
          </p:cNvPr>
          <p:cNvSpPr txBox="1"/>
          <p:nvPr/>
        </p:nvSpPr>
        <p:spPr>
          <a:xfrm rot="20110551">
            <a:off x="10114858" y="4143649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DNN output</a:t>
            </a:r>
          </a:p>
        </p:txBody>
      </p:sp>
    </p:spTree>
    <p:extLst>
      <p:ext uri="{BB962C8B-B14F-4D97-AF65-F5344CB8AC3E}">
        <p14:creationId xmlns:p14="http://schemas.microsoft.com/office/powerpoint/2010/main" val="315769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E743-2368-CC4F-1EB1-B4AD5CDD7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07EB91-9039-2F5D-5490-C7787120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Conclusion and Next steps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9DA4B-D09B-2706-7696-CF7B5649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How to Break Through a Crossroad in Life - Sharon Spano">
            <a:extLst>
              <a:ext uri="{FF2B5EF4-FFF2-40B4-BE49-F238E27FC236}">
                <a16:creationId xmlns:a16="http://schemas.microsoft.com/office/drawing/2014/main" id="{94640D38-5313-04E0-7C90-1306471B2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781" y="1398091"/>
            <a:ext cx="5189877" cy="3473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3DEF64-DA78-50C9-0307-2F185A2FC559}"/>
                  </a:ext>
                </a:extLst>
              </p:cNvPr>
              <p:cNvSpPr txBox="1"/>
              <p:nvPr/>
            </p:nvSpPr>
            <p:spPr>
              <a:xfrm>
                <a:off x="-1" y="742950"/>
                <a:ext cx="6784481" cy="5090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Conclusion:</a:t>
                </a:r>
              </a:p>
              <a:p>
                <a:endParaRPr lang="en-US" b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Contributions: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Dominated by </a:t>
                </a:r>
                <a:r>
                  <a:rPr lang="en-US" dirty="0" err="1"/>
                  <a:t>ttZ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55%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Limited signal,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10%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 Math" panose="02040503050406030204" pitchFamily="18" charset="0"/>
                  </a:rPr>
                  <a:t>Signal significance of 1.02 using number of jets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NF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ttZ</m:t>
                        </m:r>
                      </m:sub>
                    </m:sSub>
                  </m:oMath>
                </a14:m>
                <a:r>
                  <a:rPr lang="en-US" dirty="0"/>
                  <a:t> produces the biggest impact on significance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Trained a DNN model: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Signal significance of 1.44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41% increase in significance compared to number of jets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b="1" u="sng" dirty="0"/>
                  <a:t>Next steps: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Combine Run 3 data to improve statistical limitations (2x more data than Run 2)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Test the impact of evolving the DNN into a Transformer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Expecting further improvement in signal-background separation to improve significance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3DEF64-DA78-50C9-0307-2F185A2FC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42950"/>
                <a:ext cx="6784481" cy="5090624"/>
              </a:xfrm>
              <a:prstGeom prst="rect">
                <a:avLst/>
              </a:prstGeom>
              <a:blipFill>
                <a:blip r:embed="rId3"/>
                <a:stretch>
                  <a:fillRect l="-748" t="-498" r="-561" b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87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7E662-9245-6863-5176-07F672B90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B12FE0-134C-C4FD-1C4D-2DB7192E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510" y="2434590"/>
            <a:ext cx="4030980" cy="994410"/>
          </a:xfrm>
        </p:spPr>
        <p:txBody>
          <a:bodyPr anchor="t">
            <a:no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5D42B-117F-B607-D250-2DB27DD2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6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33CD9-502A-A909-6D69-E9BD031FA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CCC3E1-8244-40DD-C5B0-F9D1C725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Standard Model of Particle Physics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73412-A940-630C-A942-331DDE8E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Standard Model – TikZ.net">
            <a:extLst>
              <a:ext uri="{FF2B5EF4-FFF2-40B4-BE49-F238E27FC236}">
                <a16:creationId xmlns:a16="http://schemas.microsoft.com/office/drawing/2014/main" id="{1916F820-4706-B75F-D75C-18C8D0657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947" y="868679"/>
            <a:ext cx="4968259" cy="4850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B4DF0C-9AD0-2DA2-7468-163DB6FAB0AF}"/>
              </a:ext>
            </a:extLst>
          </p:cNvPr>
          <p:cNvSpPr txBox="1"/>
          <p:nvPr/>
        </p:nvSpPr>
        <p:spPr>
          <a:xfrm>
            <a:off x="171450" y="742950"/>
            <a:ext cx="64579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Describes the building blocks of matter (fermions) and how these building blocks interact (bosons)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Bosons: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Photon – mediator for the electromagnetic 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Gluon – mediator for the strong nuclear 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 &amp; Z – mediators for the weak nuclear 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Higgs – responsible for giving particles mass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Fermions: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Leptons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Electron, Muon, Tau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Neutrinos: Electron-/Muon-/Tau-neutrino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Quarks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Up-type: Up, Charm, Top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Bottom-type: Down, Strange, Bottom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5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6E8F6-E83F-422B-B6B2-909C84240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62F5D8-A51A-B4DC-B89D-64B8BA94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Yields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C2BB6B-F6A7-4057-D78A-925F1D54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E3F15-BD4C-9BCD-665F-759A3A133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" y="999490"/>
            <a:ext cx="12175935" cy="39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9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4DC41-2C5E-9A08-7559-9F5459EFC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E5F3CE-AF9A-8C48-3243-E2901F04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The </a:t>
            </a:r>
            <a:r>
              <a:rPr lang="en-US" sz="3200" dirty="0" err="1">
                <a:solidFill>
                  <a:schemeClr val="tx2"/>
                </a:solidFill>
              </a:rPr>
              <a:t>tWZ</a:t>
            </a:r>
            <a:r>
              <a:rPr lang="en-US" sz="3200" dirty="0">
                <a:solidFill>
                  <a:schemeClr val="tx2"/>
                </a:solidFill>
              </a:rPr>
              <a:t>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C80EC3-28BF-17C2-FAD7-96936E54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DB822-5E0F-B472-C5CF-A459B02BC9E5}"/>
              </a:ext>
            </a:extLst>
          </p:cNvPr>
          <p:cNvSpPr txBox="1"/>
          <p:nvPr/>
        </p:nvSpPr>
        <p:spPr>
          <a:xfrm>
            <a:off x="171450" y="742950"/>
            <a:ext cx="5924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specific fundamental particles: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 &amp; Z boson and top quark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known very well individually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tW</a:t>
            </a:r>
            <a:r>
              <a:rPr lang="en-US" dirty="0"/>
              <a:t>, </a:t>
            </a:r>
            <a:r>
              <a:rPr lang="en-US" dirty="0" err="1"/>
              <a:t>tZ</a:t>
            </a:r>
            <a:r>
              <a:rPr lang="en-US" dirty="0"/>
              <a:t>, WZ extensively studied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tWZ</a:t>
            </a:r>
            <a:r>
              <a:rPr lang="en-US" dirty="0"/>
              <a:t> not well studied – only recently observed by CMS (March 2026)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Never been observed by ATLAS</a:t>
            </a:r>
          </a:p>
        </p:txBody>
      </p:sp>
      <p:pic>
        <p:nvPicPr>
          <p:cNvPr id="5" name="Picture 4" descr="Top quark | The Particle Zoo">
            <a:extLst>
              <a:ext uri="{FF2B5EF4-FFF2-40B4-BE49-F238E27FC236}">
                <a16:creationId xmlns:a16="http://schemas.microsoft.com/office/drawing/2014/main" id="{CE0C70CC-C35D-B06A-CD42-F704CF73A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296" y="742949"/>
            <a:ext cx="2215960" cy="2450307"/>
          </a:xfrm>
          <a:prstGeom prst="rect">
            <a:avLst/>
          </a:prstGeom>
        </p:spPr>
      </p:pic>
      <p:pic>
        <p:nvPicPr>
          <p:cNvPr id="7" name="Picture 6" descr="W boson | The Particle Zoo">
            <a:extLst>
              <a:ext uri="{FF2B5EF4-FFF2-40B4-BE49-F238E27FC236}">
                <a16:creationId xmlns:a16="http://schemas.microsoft.com/office/drawing/2014/main" id="{7373430D-7382-1C70-2DBD-0A7A0834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430" y="742949"/>
            <a:ext cx="2646120" cy="2450307"/>
          </a:xfrm>
          <a:prstGeom prst="rect">
            <a:avLst/>
          </a:prstGeom>
        </p:spPr>
      </p:pic>
      <p:pic>
        <p:nvPicPr>
          <p:cNvPr id="8" name="Picture 7" descr="W boson | The Particle Zoo">
            <a:extLst>
              <a:ext uri="{FF2B5EF4-FFF2-40B4-BE49-F238E27FC236}">
                <a16:creationId xmlns:a16="http://schemas.microsoft.com/office/drawing/2014/main" id="{834BD5FC-6508-0090-334F-419B6E0D0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273" y="3297077"/>
            <a:ext cx="2500314" cy="2450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482F2B-A3DC-ADE9-D999-5595B4778F86}"/>
              </a:ext>
            </a:extLst>
          </p:cNvPr>
          <p:cNvSpPr txBox="1"/>
          <p:nvPr/>
        </p:nvSpPr>
        <p:spPr>
          <a:xfrm>
            <a:off x="171450" y="2895600"/>
            <a:ext cx="5924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Motivation: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Electroweak Force Precision</a:t>
            </a:r>
            <a:r>
              <a:rPr lang="en-US" b="1" dirty="0"/>
              <a:t>:</a:t>
            </a:r>
            <a:r>
              <a:rPr lang="en-US" dirty="0"/>
              <a:t> Measures top quark interactions with W &amp; Z bosons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Multi-Boson Dynamics</a:t>
            </a:r>
            <a:r>
              <a:rPr lang="en-US" b="1" dirty="0"/>
              <a:t>:</a:t>
            </a:r>
            <a:r>
              <a:rPr lang="en-US" dirty="0"/>
              <a:t> Probes complex particle scattering 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Model Validation</a:t>
            </a:r>
            <a:r>
              <a:rPr lang="en-US" b="1" dirty="0"/>
              <a:t>:</a:t>
            </a:r>
            <a:r>
              <a:rPr lang="en-US" dirty="0"/>
              <a:t> Confirms predictions of rarest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Physics Search</a:t>
            </a:r>
            <a:r>
              <a:rPr lang="en-US" b="1" dirty="0"/>
              <a:t>:</a:t>
            </a:r>
            <a:r>
              <a:rPr lang="en-US" dirty="0"/>
              <a:t> Deviations signal undiscovered particle phenomena.</a:t>
            </a:r>
          </a:p>
        </p:txBody>
      </p:sp>
    </p:spTree>
    <p:extLst>
      <p:ext uri="{BB962C8B-B14F-4D97-AF65-F5344CB8AC3E}">
        <p14:creationId xmlns:p14="http://schemas.microsoft.com/office/powerpoint/2010/main" val="185603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722DF-BC38-462B-2400-127A05EC8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6F8ABA-56ED-FBCA-0D8B-27DFF877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CERN &amp; LHC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3C51AA-4CC9-C5C2-3AA1-AC35C802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1CD5F-037F-F124-D76B-7F2BDAF8699B}"/>
              </a:ext>
            </a:extLst>
          </p:cNvPr>
          <p:cNvSpPr txBox="1"/>
          <p:nvPr/>
        </p:nvSpPr>
        <p:spPr>
          <a:xfrm>
            <a:off x="171450" y="742950"/>
            <a:ext cx="59245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accelerators feed into each other to speed up particles to almost the speed of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largest is the Large Hadron Collider (or LHC)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27 km 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 major experiments (and detectors) sit along the 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ATLAS, CMS – general purpose, wide range of physics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ALICE – heavy ion collisions, quark-gluon plasma studies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LHCb – heavy-</a:t>
            </a:r>
            <a:r>
              <a:rPr lang="en-US" dirty="0" err="1"/>
              <a:t>flavour</a:t>
            </a:r>
            <a:r>
              <a:rPr lang="en-US" dirty="0"/>
              <a:t> quark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Types of collisions: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Proton-proton collisions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Lead-Lead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Proton-Lead/Oxygen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A4B064-4C8E-ED02-407A-890C15F35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20140"/>
            <a:ext cx="5485353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7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32185-F6BD-204B-7F54-98D8A36B8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7706EA-0821-B542-3517-E47F59C1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ATLAS detector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88337-FC29-04DD-152C-A8B62879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A8B46-60FF-996B-E903-61A22D7837C9}"/>
              </a:ext>
            </a:extLst>
          </p:cNvPr>
          <p:cNvSpPr txBox="1"/>
          <p:nvPr/>
        </p:nvSpPr>
        <p:spPr>
          <a:xfrm>
            <a:off x="171450" y="742950"/>
            <a:ext cx="55549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sub-detectors: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Inner Detector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Measure tracks of particles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Identify vertices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Help in identifying types of particles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Electromagnetic Calorimeter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Stop electromagnetic particles by absorbing their energy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Specifically, to identify electrons and photons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Hadronic Calorimeter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Stop hadrons by absorbing their energy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Identify all sort of hadrons, including quarks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Muon Spectrometer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Measure tracks of muons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Identify muons</a:t>
            </a:r>
          </a:p>
        </p:txBody>
      </p:sp>
      <p:pic>
        <p:nvPicPr>
          <p:cNvPr id="5" name="Picture 4" descr="Computer generated image of the whole ATLAS detector - CERN ...">
            <a:extLst>
              <a:ext uri="{FF2B5EF4-FFF2-40B4-BE49-F238E27FC236}">
                <a16:creationId xmlns:a16="http://schemas.microsoft.com/office/drawing/2014/main" id="{AAC63976-7B66-8401-1F34-50557B2C7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870" y="1048839"/>
            <a:ext cx="6374130" cy="41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4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A43B1-C0BD-F812-3B5A-0B976D17F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C8D5D0-7653-B8AA-4A95-9CF2AD62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 err="1">
                <a:solidFill>
                  <a:schemeClr val="tx2"/>
                </a:solidFill>
              </a:rPr>
              <a:t>tWZ</a:t>
            </a:r>
            <a:r>
              <a:rPr lang="en-US" sz="3200" dirty="0">
                <a:solidFill>
                  <a:schemeClr val="tx2"/>
                </a:solidFill>
              </a:rPr>
              <a:t> four-lepton decay channel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EB4FB0-0305-C54E-9206-BC38CB74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4D26D3-6237-F508-53B3-65C9DC0AC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16" y="292580"/>
            <a:ext cx="5237284" cy="51662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94758F-1113-410D-F390-AFE5AC34EE6F}"/>
                  </a:ext>
                </a:extLst>
              </p:cNvPr>
              <p:cNvSpPr txBox="1"/>
              <p:nvPr/>
            </p:nvSpPr>
            <p:spPr>
              <a:xfrm>
                <a:off x="1779286" y="1436674"/>
                <a:ext cx="2920158" cy="2769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𝑊𝑏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94758F-1113-410D-F390-AFE5AC34E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86" y="1436674"/>
                <a:ext cx="2920158" cy="2769989"/>
              </a:xfrm>
              <a:prstGeom prst="rect">
                <a:avLst/>
              </a:prstGeom>
              <a:blipFill>
                <a:blip r:embed="rId3"/>
                <a:stretch>
                  <a:fillRect l="-2597" r="-2597" b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19E8414-07C6-5EB6-F1A0-53CE7AFC67F5}"/>
              </a:ext>
            </a:extLst>
          </p:cNvPr>
          <p:cNvSpPr txBox="1"/>
          <p:nvPr/>
        </p:nvSpPr>
        <p:spPr>
          <a:xfrm>
            <a:off x="0" y="5085989"/>
            <a:ext cx="7166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Cleaner signal due to low background rate of rare 4-lepton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statistically limited.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B06387-831E-597B-FCF8-6374079C3F83}"/>
              </a:ext>
            </a:extLst>
          </p:cNvPr>
          <p:cNvSpPr/>
          <p:nvPr/>
        </p:nvSpPr>
        <p:spPr>
          <a:xfrm>
            <a:off x="6366509" y="1484359"/>
            <a:ext cx="1600200" cy="891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8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A3801-AEF9-1B0E-87A6-699443702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circuit&#10;&#10;AI-generated content may be incorrect.">
            <a:extLst>
              <a:ext uri="{FF2B5EF4-FFF2-40B4-BE49-F238E27FC236}">
                <a16:creationId xmlns:a16="http://schemas.microsoft.com/office/drawing/2014/main" id="{C0F2B7A2-E985-BFAC-C275-47021845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71" y="2220278"/>
            <a:ext cx="5125629" cy="37277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6740862-5652-1FD0-3693-C1A462D7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 err="1">
                <a:solidFill>
                  <a:schemeClr val="tx2"/>
                </a:solidFill>
              </a:rPr>
              <a:t>tWZ</a:t>
            </a:r>
            <a:r>
              <a:rPr lang="en-US" sz="3200" dirty="0">
                <a:solidFill>
                  <a:schemeClr val="tx2"/>
                </a:solidFill>
              </a:rPr>
              <a:t> overlap with </a:t>
            </a:r>
            <a:r>
              <a:rPr lang="en-US" sz="3200" dirty="0" err="1">
                <a:solidFill>
                  <a:schemeClr val="tx2"/>
                </a:solidFill>
              </a:rPr>
              <a:t>ttZ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A6B9F-04A2-FEA8-D7C4-844A0945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Evidence for tWZ production in proton-proton collisions at $ \sqrt{s} = $  13 TeV in multilepton final states - CERN Document Server">
            <a:extLst>
              <a:ext uri="{FF2B5EF4-FFF2-40B4-BE49-F238E27FC236}">
                <a16:creationId xmlns:a16="http://schemas.microsoft.com/office/drawing/2014/main" id="{AC845E33-85FF-8947-7EE7-6792A43A6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50" y="1834844"/>
            <a:ext cx="4683414" cy="4075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14DD92-74C7-F82E-2C50-C1C5F4DCE32E}"/>
                  </a:ext>
                </a:extLst>
              </p:cNvPr>
              <p:cNvSpPr txBox="1"/>
              <p:nvPr/>
            </p:nvSpPr>
            <p:spPr>
              <a:xfrm>
                <a:off x="171450" y="742950"/>
                <a:ext cx="618778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ttZ and </a:t>
                </a:r>
                <a:r>
                  <a:rPr lang="en-US" dirty="0" err="1"/>
                  <a:t>tWZ</a:t>
                </a:r>
                <a:r>
                  <a:rPr lang="en-US" dirty="0"/>
                  <a:t> overlap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tZ</a:t>
                </a:r>
                <a:r>
                  <a:rPr lang="en-US" dirty="0"/>
                  <a:t> overlap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 &amp; W differ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𝑊𝑏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Difficult to distinguish the true origin of decay products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14DD92-74C7-F82E-2C50-C1C5F4DCE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742950"/>
                <a:ext cx="6187786" cy="1477328"/>
              </a:xfrm>
              <a:prstGeom prst="rect">
                <a:avLst/>
              </a:prstGeom>
              <a:blipFill>
                <a:blip r:embed="rId4"/>
                <a:stretch>
                  <a:fillRect l="-615" t="-1709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ame 11">
            <a:extLst>
              <a:ext uri="{FF2B5EF4-FFF2-40B4-BE49-F238E27FC236}">
                <a16:creationId xmlns:a16="http://schemas.microsoft.com/office/drawing/2014/main" id="{9DA2D09F-E65B-9DD6-D600-4BA8D94A6562}"/>
              </a:ext>
            </a:extLst>
          </p:cNvPr>
          <p:cNvSpPr/>
          <p:nvPr/>
        </p:nvSpPr>
        <p:spPr>
          <a:xfrm>
            <a:off x="9670474" y="1731818"/>
            <a:ext cx="1995054" cy="2050474"/>
          </a:xfrm>
          <a:prstGeom prst="frame">
            <a:avLst>
              <a:gd name="adj1" fmla="val 27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79B90DE7-7E57-B534-9D27-2400F899C4A7}"/>
              </a:ext>
            </a:extLst>
          </p:cNvPr>
          <p:cNvSpPr/>
          <p:nvPr/>
        </p:nvSpPr>
        <p:spPr>
          <a:xfrm>
            <a:off x="4450199" y="3429000"/>
            <a:ext cx="1777419" cy="2481786"/>
          </a:xfrm>
          <a:prstGeom prst="frame">
            <a:avLst>
              <a:gd name="adj1" fmla="val 27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20FEB9E5-281C-77D1-90AE-F133EFFBFC59}"/>
              </a:ext>
            </a:extLst>
          </p:cNvPr>
          <p:cNvSpPr/>
          <p:nvPr/>
        </p:nvSpPr>
        <p:spPr>
          <a:xfrm>
            <a:off x="9670474" y="3860312"/>
            <a:ext cx="2105890" cy="2050474"/>
          </a:xfrm>
          <a:prstGeom prst="frame">
            <a:avLst>
              <a:gd name="adj1" fmla="val 27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4A3CFE09-DF5B-284B-5E18-5C5B9E76EB72}"/>
              </a:ext>
            </a:extLst>
          </p:cNvPr>
          <p:cNvSpPr/>
          <p:nvPr/>
        </p:nvSpPr>
        <p:spPr>
          <a:xfrm>
            <a:off x="3609109" y="2304076"/>
            <a:ext cx="1745673" cy="1478216"/>
          </a:xfrm>
          <a:prstGeom prst="frame">
            <a:avLst>
              <a:gd name="adj1" fmla="val 27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2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67CEE-2F7B-E3EC-1B99-CF0B2809B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EC191D-D2FE-8EE0-6CC4-42D30595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Signal and Control regions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55DCC7-C814-A71E-3ACF-C0D0A7BB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9F96C-7C0D-6E0D-7CD7-3FA1AB58D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5" y="1303655"/>
            <a:ext cx="11439709" cy="30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2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D2AC7-99F4-C335-66FA-52824A93F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06E392-E457-67B1-09B2-1B1553EA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Region contributions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BEE534-D225-EBB1-85D1-72B3ED61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2CC-0D15-4590-B82C-EE04CA485529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3E1F5-B29D-9CBD-D97C-85345E32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40362" y="-130150"/>
            <a:ext cx="514047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AF0905-29A5-D4DC-D241-8AA64E02038F}"/>
              </a:ext>
            </a:extLst>
          </p:cNvPr>
          <p:cNvSpPr txBox="1"/>
          <p:nvPr/>
        </p:nvSpPr>
        <p:spPr>
          <a:xfrm>
            <a:off x="0" y="790775"/>
            <a:ext cx="53378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tWZOFSR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Minor contribution from </a:t>
            </a:r>
            <a:r>
              <a:rPr lang="en-US" dirty="0" err="1"/>
              <a:t>tWZ</a:t>
            </a:r>
            <a:r>
              <a:rPr lang="en-US" dirty="0"/>
              <a:t> and other backgrounds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Dominated by </a:t>
            </a:r>
            <a:r>
              <a:rPr lang="en-US" dirty="0" err="1"/>
              <a:t>ttZ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tWZSFSR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Minor contribution from </a:t>
            </a:r>
            <a:r>
              <a:rPr lang="en-US" dirty="0" err="1"/>
              <a:t>tWZ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Dominated by </a:t>
            </a:r>
            <a:r>
              <a:rPr lang="en-US" dirty="0" err="1"/>
              <a:t>ttZ</a:t>
            </a:r>
            <a:r>
              <a:rPr lang="en-US" dirty="0"/>
              <a:t> and other backgrounds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tWZLooseSR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Minor contribution from </a:t>
            </a:r>
            <a:r>
              <a:rPr lang="en-US" dirty="0" err="1"/>
              <a:t>tWZ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Dominated by </a:t>
            </a:r>
            <a:r>
              <a:rPr lang="en-US" dirty="0" err="1"/>
              <a:t>ttZ</a:t>
            </a:r>
            <a:r>
              <a:rPr lang="en-US" dirty="0"/>
              <a:t> and other backgrounds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ttZCR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Dominated by </a:t>
            </a:r>
            <a:r>
              <a:rPr lang="en-US" dirty="0" err="1"/>
              <a:t>ttZ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Minor contributions from </a:t>
            </a:r>
            <a:r>
              <a:rPr lang="en-US" dirty="0" err="1"/>
              <a:t>tWZ</a:t>
            </a:r>
            <a:r>
              <a:rPr lang="en-US" dirty="0"/>
              <a:t> and other backgrounds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ZZHFCR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Dominated by </a:t>
            </a:r>
            <a:r>
              <a:rPr lang="en-US" dirty="0" err="1"/>
              <a:t>ZZ+b</a:t>
            </a:r>
            <a:r>
              <a:rPr lang="en-US" dirty="0"/>
              <a:t>/c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Minor contributions from </a:t>
            </a:r>
            <a:r>
              <a:rPr lang="en-US" dirty="0" err="1"/>
              <a:t>tWZ</a:t>
            </a:r>
            <a:r>
              <a:rPr lang="en-US" dirty="0"/>
              <a:t> and other backgrounds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74068E-8439-9F5C-8B71-19BF029D2EAE}"/>
              </a:ext>
            </a:extLst>
          </p:cNvPr>
          <p:cNvSpPr/>
          <p:nvPr/>
        </p:nvSpPr>
        <p:spPr>
          <a:xfrm>
            <a:off x="6617970" y="988912"/>
            <a:ext cx="640080" cy="26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2BEBB-C086-42D3-8595-BF9EE7BA5FF0}"/>
              </a:ext>
            </a:extLst>
          </p:cNvPr>
          <p:cNvSpPr txBox="1"/>
          <p:nvPr/>
        </p:nvSpPr>
        <p:spPr>
          <a:xfrm>
            <a:off x="6493357" y="1057245"/>
            <a:ext cx="9489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1788106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a172f1-5bba-4703-8d60-83b79ff79bf6">
      <Terms xmlns="http://schemas.microsoft.com/office/infopath/2007/PartnerControls"/>
    </lcf76f155ced4ddcb4097134ff3c332f>
    <TaxCatchAll xmlns="a849d5dd-1bce-4b31-92de-43257d799b9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EE4D4B55500D4CBE9CE3D6A84224F0" ma:contentTypeVersion="18" ma:contentTypeDescription="Create a new document." ma:contentTypeScope="" ma:versionID="4267c617152fceffd0b1f7dba7f068f4">
  <xsd:schema xmlns:xsd="http://www.w3.org/2001/XMLSchema" xmlns:xs="http://www.w3.org/2001/XMLSchema" xmlns:p="http://schemas.microsoft.com/office/2006/metadata/properties" xmlns:ns2="13a172f1-5bba-4703-8d60-83b79ff79bf6" xmlns:ns3="a849d5dd-1bce-4b31-92de-43257d799b90" targetNamespace="http://schemas.microsoft.com/office/2006/metadata/properties" ma:root="true" ma:fieldsID="c45de7976514e5417cb97b6cd3ccf729" ns2:_="" ns3:_="">
    <xsd:import namespace="13a172f1-5bba-4703-8d60-83b79ff79bf6"/>
    <xsd:import namespace="a849d5dd-1bce-4b31-92de-43257d799b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172f1-5bba-4703-8d60-83b79ff79b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647c689-50bb-4dac-a5df-ea65e8388f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9d5dd-1bce-4b31-92de-43257d799b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4c0929-aaa0-47c0-96ca-e2f3d457939d}" ma:internalName="TaxCatchAll" ma:showField="CatchAllData" ma:web="a849d5dd-1bce-4b31-92de-43257d799b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14855E-6097-40AA-AF55-1113C44E3D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D58D09-4833-4BB2-B8A5-FF0D374D3AC8}">
  <ds:schemaRefs>
    <ds:schemaRef ds:uri="http://schemas.microsoft.com/office/2006/metadata/properties"/>
    <ds:schemaRef ds:uri="http://schemas.microsoft.com/office/infopath/2007/PartnerControls"/>
    <ds:schemaRef ds:uri="b8d18f06-067a-42a6-9f73-6aa8a0ec3405"/>
    <ds:schemaRef ds:uri="3945001f-eaed-4232-94e3-eca6ea781ac9"/>
    <ds:schemaRef ds:uri="13a172f1-5bba-4703-8d60-83b79ff79bf6"/>
    <ds:schemaRef ds:uri="a849d5dd-1bce-4b31-92de-43257d799b90"/>
  </ds:schemaRefs>
</ds:datastoreItem>
</file>

<file path=customXml/itemProps3.xml><?xml version="1.0" encoding="utf-8"?>
<ds:datastoreItem xmlns:ds="http://schemas.openxmlformats.org/officeDocument/2006/customXml" ds:itemID="{3C83AA1B-F248-4783-9B6D-A1AEFB7BFD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a172f1-5bba-4703-8d60-83b79ff79bf6"/>
    <ds:schemaRef ds:uri="a849d5dd-1bce-4b31-92de-43257d799b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1199</Words>
  <Application>Microsoft Macintosh PowerPoint</Application>
  <PresentationFormat>Widescreen</PresentationFormat>
  <Paragraphs>257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Cambria Math</vt:lpstr>
      <vt:lpstr>Wingdings</vt:lpstr>
      <vt:lpstr>Office Theme</vt:lpstr>
      <vt:lpstr>Enhancing sensitivity to tWZ production in the four-lepton channel with the ATLAS detector using machine learning</vt:lpstr>
      <vt:lpstr>Standard Model of Particle Physics</vt:lpstr>
      <vt:lpstr>The tWZ process</vt:lpstr>
      <vt:lpstr>CERN &amp; LHC</vt:lpstr>
      <vt:lpstr>ATLAS detector</vt:lpstr>
      <vt:lpstr>tWZ four-lepton decay channel</vt:lpstr>
      <vt:lpstr>tWZ overlap with ttZ</vt:lpstr>
      <vt:lpstr>Signal and Control regions</vt:lpstr>
      <vt:lpstr>Region contributions</vt:lpstr>
      <vt:lpstr>Number of Jets</vt:lpstr>
      <vt:lpstr>Asimov signal significance using number of jets</vt:lpstr>
      <vt:lpstr>A deeper look into signal significance</vt:lpstr>
      <vt:lpstr>Machine learning: DNN</vt:lpstr>
      <vt:lpstr>Best model from hyperparameter tuning</vt:lpstr>
      <vt:lpstr>Training results on full data from one-fold</vt:lpstr>
      <vt:lpstr>Asimov signal significance using DNN output</vt:lpstr>
      <vt:lpstr>Comparison between number of jets and DNN output</vt:lpstr>
      <vt:lpstr>Conclusion and Next steps</vt:lpstr>
      <vt:lpstr>Thank you</vt:lpstr>
      <vt:lpstr>Yields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Hendricks</dc:creator>
  <cp:lastModifiedBy>Kevin Barends</cp:lastModifiedBy>
  <cp:revision>49</cp:revision>
  <dcterms:created xsi:type="dcterms:W3CDTF">2023-09-18T11:50:23Z</dcterms:created>
  <dcterms:modified xsi:type="dcterms:W3CDTF">2026-07-08T07:01:23Z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0x0101008FEE4D4B55500D4CBE9CE3D6A84224F0</vt:lpwstr>
  </property>
  <property fmtid="{D5CDD505-2E9C-101B-9397-08002B2CF9AE}" pid="3" name="MediaServiceImageTags">
    <vt:lpwstr/>
  </property>
</Properties>
</file>