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9" r:id="rId4"/>
    <p:sldId id="258" r:id="rId5"/>
    <p:sldId id="285" r:id="rId6"/>
    <p:sldId id="286" r:id="rId7"/>
    <p:sldId id="287" r:id="rId8"/>
    <p:sldId id="293" r:id="rId9"/>
    <p:sldId id="294" r:id="rId10"/>
    <p:sldId id="260" r:id="rId11"/>
    <p:sldId id="289" r:id="rId12"/>
    <p:sldId id="288" r:id="rId13"/>
    <p:sldId id="290" r:id="rId14"/>
    <p:sldId id="291" r:id="rId15"/>
    <p:sldId id="292" r:id="rId16"/>
    <p:sldId id="275" r:id="rId17"/>
    <p:sldId id="276" r:id="rId18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1F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207"/>
    <p:restoredTop sz="94658"/>
  </p:normalViewPr>
  <p:slideViewPr>
    <p:cSldViewPr>
      <p:cViewPr varScale="1">
        <p:scale>
          <a:sx n="120" d="100"/>
          <a:sy n="120" d="100"/>
        </p:scale>
        <p:origin x="1400" y="1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9279BD-0101-7940-8303-C1FE7E175CB4}" type="datetimeFigureOut">
              <a:rPr lang="en-US" smtClean="0"/>
              <a:t>7/8/26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11B474-9A89-CF4C-B323-B1027F006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984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E97132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7/8/26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E97132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7/8/26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E97132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7/8/26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9371011" y="0"/>
            <a:ext cx="1219200" cy="6858000"/>
          </a:xfrm>
          <a:custGeom>
            <a:avLst/>
            <a:gdLst/>
            <a:ahLst/>
            <a:cxnLst/>
            <a:rect l="l" t="t" r="r" b="b"/>
            <a:pathLst>
              <a:path w="1219200" h="6858000">
                <a:moveTo>
                  <a:pt x="0" y="0"/>
                </a:moveTo>
                <a:lnTo>
                  <a:pt x="1219200" y="6858000"/>
                </a:lnTo>
              </a:path>
            </a:pathLst>
          </a:custGeom>
          <a:ln w="9525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7425266" y="3681412"/>
            <a:ext cx="4763770" cy="3176905"/>
          </a:xfrm>
          <a:custGeom>
            <a:avLst/>
            <a:gdLst/>
            <a:ahLst/>
            <a:cxnLst/>
            <a:rect l="l" t="t" r="r" b="b"/>
            <a:pathLst>
              <a:path w="4763770" h="3176904">
                <a:moveTo>
                  <a:pt x="4763558" y="0"/>
                </a:moveTo>
                <a:lnTo>
                  <a:pt x="0" y="3176587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9181475" y="0"/>
            <a:ext cx="3007360" cy="6858000"/>
          </a:xfrm>
          <a:custGeom>
            <a:avLst/>
            <a:gdLst/>
            <a:ahLst/>
            <a:cxnLst/>
            <a:rect l="l" t="t" r="r" b="b"/>
            <a:pathLst>
              <a:path w="3007359" h="6858000">
                <a:moveTo>
                  <a:pt x="3007349" y="0"/>
                </a:moveTo>
                <a:lnTo>
                  <a:pt x="2043009" y="0"/>
                </a:lnTo>
                <a:lnTo>
                  <a:pt x="0" y="6858000"/>
                </a:lnTo>
                <a:lnTo>
                  <a:pt x="3007349" y="6858000"/>
                </a:lnTo>
                <a:lnTo>
                  <a:pt x="3007349" y="0"/>
                </a:lnTo>
                <a:close/>
              </a:path>
            </a:pathLst>
          </a:custGeom>
          <a:solidFill>
            <a:srgbClr val="F0A22E">
              <a:alpha val="301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9604932" y="0"/>
            <a:ext cx="2587625" cy="6858000"/>
          </a:xfrm>
          <a:custGeom>
            <a:avLst/>
            <a:gdLst/>
            <a:ahLst/>
            <a:cxnLst/>
            <a:rect l="l" t="t" r="r" b="b"/>
            <a:pathLst>
              <a:path w="2587625" h="6858000">
                <a:moveTo>
                  <a:pt x="2587067" y="0"/>
                </a:moveTo>
                <a:lnTo>
                  <a:pt x="0" y="0"/>
                </a:lnTo>
                <a:lnTo>
                  <a:pt x="1207968" y="6858000"/>
                </a:lnTo>
                <a:lnTo>
                  <a:pt x="2587067" y="6858000"/>
                </a:lnTo>
                <a:lnTo>
                  <a:pt x="2587067" y="0"/>
                </a:lnTo>
                <a:close/>
              </a:path>
            </a:pathLst>
          </a:custGeom>
          <a:solidFill>
            <a:srgbClr val="F0A22E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8932332" y="3048000"/>
            <a:ext cx="3260090" cy="3810000"/>
          </a:xfrm>
          <a:custGeom>
            <a:avLst/>
            <a:gdLst/>
            <a:ahLst/>
            <a:cxnLst/>
            <a:rect l="l" t="t" r="r" b="b"/>
            <a:pathLst>
              <a:path w="3260090" h="3810000">
                <a:moveTo>
                  <a:pt x="3259667" y="0"/>
                </a:moveTo>
                <a:lnTo>
                  <a:pt x="0" y="3809999"/>
                </a:lnTo>
                <a:lnTo>
                  <a:pt x="3259667" y="3809999"/>
                </a:lnTo>
                <a:lnTo>
                  <a:pt x="3259667" y="0"/>
                </a:lnTo>
                <a:close/>
              </a:path>
            </a:pathLst>
          </a:custGeom>
          <a:solidFill>
            <a:srgbClr val="A5644E">
              <a:alpha val="7215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9337546" y="0"/>
            <a:ext cx="2851785" cy="6858000"/>
          </a:xfrm>
          <a:custGeom>
            <a:avLst/>
            <a:gdLst/>
            <a:ahLst/>
            <a:cxnLst/>
            <a:rect l="l" t="t" r="r" b="b"/>
            <a:pathLst>
              <a:path w="2851784" h="6858000">
                <a:moveTo>
                  <a:pt x="2851279" y="0"/>
                </a:moveTo>
                <a:lnTo>
                  <a:pt x="0" y="0"/>
                </a:lnTo>
                <a:lnTo>
                  <a:pt x="2467704" y="6858000"/>
                </a:lnTo>
                <a:lnTo>
                  <a:pt x="2851279" y="6858000"/>
                </a:lnTo>
                <a:lnTo>
                  <a:pt x="2851279" y="0"/>
                </a:lnTo>
                <a:close/>
              </a:path>
            </a:pathLst>
          </a:custGeom>
          <a:solidFill>
            <a:srgbClr val="7C4B3B">
              <a:alpha val="7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0898729" y="0"/>
            <a:ext cx="1290320" cy="6858000"/>
          </a:xfrm>
          <a:custGeom>
            <a:avLst/>
            <a:gdLst/>
            <a:ahLst/>
            <a:cxnLst/>
            <a:rect l="l" t="t" r="r" b="b"/>
            <a:pathLst>
              <a:path w="1290320" h="6858000">
                <a:moveTo>
                  <a:pt x="1290093" y="0"/>
                </a:moveTo>
                <a:lnTo>
                  <a:pt x="1018477" y="0"/>
                </a:lnTo>
                <a:lnTo>
                  <a:pt x="0" y="6858000"/>
                </a:lnTo>
                <a:lnTo>
                  <a:pt x="1290093" y="6858000"/>
                </a:lnTo>
                <a:lnTo>
                  <a:pt x="1290093" y="0"/>
                </a:lnTo>
                <a:close/>
              </a:path>
            </a:pathLst>
          </a:custGeom>
          <a:solidFill>
            <a:srgbClr val="F6C782">
              <a:alpha val="7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0940367" y="0"/>
            <a:ext cx="1249045" cy="6858000"/>
          </a:xfrm>
          <a:custGeom>
            <a:avLst/>
            <a:gdLst/>
            <a:ahLst/>
            <a:cxnLst/>
            <a:rect l="l" t="t" r="r" b="b"/>
            <a:pathLst>
              <a:path w="1249045" h="6858000">
                <a:moveTo>
                  <a:pt x="1248456" y="0"/>
                </a:moveTo>
                <a:lnTo>
                  <a:pt x="0" y="0"/>
                </a:lnTo>
                <a:lnTo>
                  <a:pt x="1108013" y="6858000"/>
                </a:lnTo>
                <a:lnTo>
                  <a:pt x="1248456" y="6858000"/>
                </a:lnTo>
                <a:lnTo>
                  <a:pt x="1248456" y="0"/>
                </a:lnTo>
                <a:close/>
              </a:path>
            </a:pathLst>
          </a:custGeom>
          <a:solidFill>
            <a:srgbClr val="F0A22E">
              <a:alpha val="650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0371665" y="3589866"/>
            <a:ext cx="1817370" cy="3268345"/>
          </a:xfrm>
          <a:custGeom>
            <a:avLst/>
            <a:gdLst/>
            <a:ahLst/>
            <a:cxnLst/>
            <a:rect l="l" t="t" r="r" b="b"/>
            <a:pathLst>
              <a:path w="1817370" h="3268345">
                <a:moveTo>
                  <a:pt x="1817159" y="0"/>
                </a:moveTo>
                <a:lnTo>
                  <a:pt x="0" y="3268132"/>
                </a:lnTo>
                <a:lnTo>
                  <a:pt x="1817159" y="3268132"/>
                </a:lnTo>
                <a:lnTo>
                  <a:pt x="1817159" y="0"/>
                </a:lnTo>
                <a:close/>
              </a:path>
            </a:pathLst>
          </a:custGeom>
          <a:solidFill>
            <a:srgbClr val="F0A22E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0" y="4013200"/>
            <a:ext cx="448945" cy="2844800"/>
          </a:xfrm>
          <a:custGeom>
            <a:avLst/>
            <a:gdLst/>
            <a:ahLst/>
            <a:cxnLst/>
            <a:rect l="l" t="t" r="r" b="b"/>
            <a:pathLst>
              <a:path w="448945" h="2844800">
                <a:moveTo>
                  <a:pt x="0" y="0"/>
                </a:moveTo>
                <a:lnTo>
                  <a:pt x="0" y="2844799"/>
                </a:lnTo>
                <a:lnTo>
                  <a:pt x="448733" y="2844799"/>
                </a:lnTo>
                <a:lnTo>
                  <a:pt x="0" y="0"/>
                </a:lnTo>
                <a:close/>
              </a:path>
            </a:pathLst>
          </a:custGeom>
          <a:solidFill>
            <a:srgbClr val="F0A22E">
              <a:alpha val="850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E97132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7/8/26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7/8/26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9697" y="18795"/>
            <a:ext cx="8000365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E97132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927111" y="1623059"/>
            <a:ext cx="5107940" cy="1574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7/8/26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emf"/><Relationship Id="rId3" Type="http://schemas.openxmlformats.org/officeDocument/2006/relationships/image" Target="../media/image41.emf"/><Relationship Id="rId7" Type="http://schemas.openxmlformats.org/officeDocument/2006/relationships/image" Target="../media/image45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emf"/><Relationship Id="rId5" Type="http://schemas.openxmlformats.org/officeDocument/2006/relationships/image" Target="../media/image43.emf"/><Relationship Id="rId4" Type="http://schemas.openxmlformats.org/officeDocument/2006/relationships/image" Target="../media/image42.emf"/><Relationship Id="rId9" Type="http://schemas.openxmlformats.org/officeDocument/2006/relationships/image" Target="../media/image47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emf"/><Relationship Id="rId3" Type="http://schemas.openxmlformats.org/officeDocument/2006/relationships/image" Target="../media/image49.emf"/><Relationship Id="rId7" Type="http://schemas.openxmlformats.org/officeDocument/2006/relationships/image" Target="../media/image47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emf"/><Relationship Id="rId5" Type="http://schemas.openxmlformats.org/officeDocument/2006/relationships/image" Target="../media/image51.emf"/><Relationship Id="rId4" Type="http://schemas.openxmlformats.org/officeDocument/2006/relationships/image" Target="../media/image50.emf"/><Relationship Id="rId9" Type="http://schemas.openxmlformats.org/officeDocument/2006/relationships/image" Target="../media/image45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emf"/><Relationship Id="rId3" Type="http://schemas.openxmlformats.org/officeDocument/2006/relationships/image" Target="../media/image53.emf"/><Relationship Id="rId7" Type="http://schemas.openxmlformats.org/officeDocument/2006/relationships/image" Target="../media/image47.emf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emf"/><Relationship Id="rId5" Type="http://schemas.openxmlformats.org/officeDocument/2006/relationships/image" Target="../media/image55.emf"/><Relationship Id="rId4" Type="http://schemas.openxmlformats.org/officeDocument/2006/relationships/image" Target="../media/image54.emf"/><Relationship Id="rId9" Type="http://schemas.openxmlformats.org/officeDocument/2006/relationships/image" Target="../media/image45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emf"/><Relationship Id="rId3" Type="http://schemas.openxmlformats.org/officeDocument/2006/relationships/image" Target="../media/image57.emf"/><Relationship Id="rId7" Type="http://schemas.openxmlformats.org/officeDocument/2006/relationships/image" Target="../media/image47.emf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emf"/><Relationship Id="rId5" Type="http://schemas.openxmlformats.org/officeDocument/2006/relationships/image" Target="../media/image59.emf"/><Relationship Id="rId4" Type="http://schemas.openxmlformats.org/officeDocument/2006/relationships/image" Target="../media/image58.emf"/><Relationship Id="rId9" Type="http://schemas.openxmlformats.org/officeDocument/2006/relationships/image" Target="../media/image4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link.springer.com/article/10.1140/epjc/s10052-016-4435-8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hyperlink" Target="https://inspirehep.net/literature/1918084" TargetMode="External"/><Relationship Id="rId5" Type="http://schemas.openxmlformats.org/officeDocument/2006/relationships/hyperlink" Target="ATL-PHYS-PROC-2016-191" TargetMode="External"/><Relationship Id="rId10" Type="http://schemas.openxmlformats.org/officeDocument/2006/relationships/hyperlink" Target="https://inspirehep.net/literature/1714045" TargetMode="External"/><Relationship Id="rId4" Type="http://schemas.openxmlformats.org/officeDocument/2006/relationships/hyperlink" Target="JHEP%2001%20(2025)%20053" TargetMode="External"/><Relationship Id="rId9" Type="http://schemas.openxmlformats.org/officeDocument/2006/relationships/hyperlink" Target="https://inspirehep.net/literature/1637385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3.png"/><Relationship Id="rId5" Type="http://schemas.openxmlformats.org/officeDocument/2006/relationships/image" Target="../media/image18.png"/><Relationship Id="rId10" Type="http://schemas.openxmlformats.org/officeDocument/2006/relationships/image" Target="../media/image22.png"/><Relationship Id="rId4" Type="http://schemas.openxmlformats.org/officeDocument/2006/relationships/image" Target="../media/image17.png"/><Relationship Id="rId9" Type="http://schemas.openxmlformats.org/officeDocument/2006/relationships/image" Target="../media/image21.png"/><Relationship Id="rId1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22.png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420504" y="-4762"/>
            <a:ext cx="4773295" cy="6867525"/>
            <a:chOff x="7420504" y="-4762"/>
            <a:chExt cx="4773295" cy="6867525"/>
          </a:xfrm>
        </p:grpSpPr>
        <p:sp>
          <p:nvSpPr>
            <p:cNvPr id="3" name="object 3"/>
            <p:cNvSpPr/>
            <p:nvPr/>
          </p:nvSpPr>
          <p:spPr>
            <a:xfrm>
              <a:off x="9371011" y="0"/>
              <a:ext cx="1219200" cy="6858000"/>
            </a:xfrm>
            <a:custGeom>
              <a:avLst/>
              <a:gdLst/>
              <a:ahLst/>
              <a:cxnLst/>
              <a:rect l="l" t="t" r="r" b="b"/>
              <a:pathLst>
                <a:path w="1219200" h="6858000">
                  <a:moveTo>
                    <a:pt x="0" y="0"/>
                  </a:moveTo>
                  <a:lnTo>
                    <a:pt x="1219200" y="6858000"/>
                  </a:lnTo>
                </a:path>
              </a:pathLst>
            </a:custGeom>
            <a:ln w="9525">
              <a:solidFill>
                <a:srgbClr val="BFBFB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425266" y="3681412"/>
              <a:ext cx="4763770" cy="3176905"/>
            </a:xfrm>
            <a:custGeom>
              <a:avLst/>
              <a:gdLst/>
              <a:ahLst/>
              <a:cxnLst/>
              <a:rect l="l" t="t" r="r" b="b"/>
              <a:pathLst>
                <a:path w="4763770" h="3176904">
                  <a:moveTo>
                    <a:pt x="4763558" y="0"/>
                  </a:moveTo>
                  <a:lnTo>
                    <a:pt x="0" y="3176587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181475" y="0"/>
              <a:ext cx="3007360" cy="6858000"/>
            </a:xfrm>
            <a:custGeom>
              <a:avLst/>
              <a:gdLst/>
              <a:ahLst/>
              <a:cxnLst/>
              <a:rect l="l" t="t" r="r" b="b"/>
              <a:pathLst>
                <a:path w="3007359" h="6858000">
                  <a:moveTo>
                    <a:pt x="3007349" y="0"/>
                  </a:moveTo>
                  <a:lnTo>
                    <a:pt x="2043009" y="0"/>
                  </a:lnTo>
                  <a:lnTo>
                    <a:pt x="0" y="6858000"/>
                  </a:lnTo>
                  <a:lnTo>
                    <a:pt x="3007349" y="6858000"/>
                  </a:lnTo>
                  <a:lnTo>
                    <a:pt x="3007349" y="0"/>
                  </a:lnTo>
                  <a:close/>
                </a:path>
              </a:pathLst>
            </a:custGeom>
            <a:solidFill>
              <a:srgbClr val="F0A22E">
                <a:alpha val="301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604932" y="0"/>
              <a:ext cx="2587625" cy="6858000"/>
            </a:xfrm>
            <a:custGeom>
              <a:avLst/>
              <a:gdLst/>
              <a:ahLst/>
              <a:cxnLst/>
              <a:rect l="l" t="t" r="r" b="b"/>
              <a:pathLst>
                <a:path w="2587625" h="6858000">
                  <a:moveTo>
                    <a:pt x="2587067" y="0"/>
                  </a:moveTo>
                  <a:lnTo>
                    <a:pt x="0" y="0"/>
                  </a:lnTo>
                  <a:lnTo>
                    <a:pt x="1207968" y="6858000"/>
                  </a:lnTo>
                  <a:lnTo>
                    <a:pt x="2587067" y="6858000"/>
                  </a:lnTo>
                  <a:lnTo>
                    <a:pt x="2587067" y="0"/>
                  </a:lnTo>
                  <a:close/>
                </a:path>
              </a:pathLst>
            </a:custGeom>
            <a:solidFill>
              <a:srgbClr val="F0A22E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932332" y="3048000"/>
              <a:ext cx="3260090" cy="3810000"/>
            </a:xfrm>
            <a:custGeom>
              <a:avLst/>
              <a:gdLst/>
              <a:ahLst/>
              <a:cxnLst/>
              <a:rect l="l" t="t" r="r" b="b"/>
              <a:pathLst>
                <a:path w="3260090" h="3810000">
                  <a:moveTo>
                    <a:pt x="3259667" y="0"/>
                  </a:moveTo>
                  <a:lnTo>
                    <a:pt x="0" y="3809999"/>
                  </a:lnTo>
                  <a:lnTo>
                    <a:pt x="3259667" y="3809999"/>
                  </a:lnTo>
                  <a:lnTo>
                    <a:pt x="3259667" y="0"/>
                  </a:lnTo>
                  <a:close/>
                </a:path>
              </a:pathLst>
            </a:custGeom>
            <a:solidFill>
              <a:srgbClr val="A5644E">
                <a:alpha val="7215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337546" y="0"/>
              <a:ext cx="2851785" cy="6858000"/>
            </a:xfrm>
            <a:custGeom>
              <a:avLst/>
              <a:gdLst/>
              <a:ahLst/>
              <a:cxnLst/>
              <a:rect l="l" t="t" r="r" b="b"/>
              <a:pathLst>
                <a:path w="2851784" h="6858000">
                  <a:moveTo>
                    <a:pt x="2851279" y="0"/>
                  </a:moveTo>
                  <a:lnTo>
                    <a:pt x="0" y="0"/>
                  </a:lnTo>
                  <a:lnTo>
                    <a:pt x="2467704" y="6858000"/>
                  </a:lnTo>
                  <a:lnTo>
                    <a:pt x="2851279" y="6858000"/>
                  </a:lnTo>
                  <a:lnTo>
                    <a:pt x="2851279" y="0"/>
                  </a:lnTo>
                  <a:close/>
                </a:path>
              </a:pathLst>
            </a:custGeom>
            <a:solidFill>
              <a:srgbClr val="7C4B3B">
                <a:alpha val="7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898729" y="0"/>
              <a:ext cx="1290320" cy="6858000"/>
            </a:xfrm>
            <a:custGeom>
              <a:avLst/>
              <a:gdLst/>
              <a:ahLst/>
              <a:cxnLst/>
              <a:rect l="l" t="t" r="r" b="b"/>
              <a:pathLst>
                <a:path w="1290320" h="6858000">
                  <a:moveTo>
                    <a:pt x="1290093" y="0"/>
                  </a:moveTo>
                  <a:lnTo>
                    <a:pt x="1018477" y="0"/>
                  </a:lnTo>
                  <a:lnTo>
                    <a:pt x="0" y="6858000"/>
                  </a:lnTo>
                  <a:lnTo>
                    <a:pt x="1290093" y="6858000"/>
                  </a:lnTo>
                  <a:lnTo>
                    <a:pt x="1290093" y="0"/>
                  </a:lnTo>
                  <a:close/>
                </a:path>
              </a:pathLst>
            </a:custGeom>
            <a:solidFill>
              <a:srgbClr val="F6C782">
                <a:alpha val="7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940367" y="0"/>
              <a:ext cx="1249045" cy="6858000"/>
            </a:xfrm>
            <a:custGeom>
              <a:avLst/>
              <a:gdLst/>
              <a:ahLst/>
              <a:cxnLst/>
              <a:rect l="l" t="t" r="r" b="b"/>
              <a:pathLst>
                <a:path w="1249045" h="6858000">
                  <a:moveTo>
                    <a:pt x="1248456" y="0"/>
                  </a:moveTo>
                  <a:lnTo>
                    <a:pt x="0" y="0"/>
                  </a:lnTo>
                  <a:lnTo>
                    <a:pt x="1108013" y="6858000"/>
                  </a:lnTo>
                  <a:lnTo>
                    <a:pt x="1248456" y="6858000"/>
                  </a:lnTo>
                  <a:lnTo>
                    <a:pt x="1248456" y="0"/>
                  </a:lnTo>
                  <a:close/>
                </a:path>
              </a:pathLst>
            </a:custGeom>
            <a:solidFill>
              <a:srgbClr val="F0A22E">
                <a:alpha val="650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371665" y="3589866"/>
              <a:ext cx="1817370" cy="3268345"/>
            </a:xfrm>
            <a:custGeom>
              <a:avLst/>
              <a:gdLst/>
              <a:ahLst/>
              <a:cxnLst/>
              <a:rect l="l" t="t" r="r" b="b"/>
              <a:pathLst>
                <a:path w="1817370" h="3268345">
                  <a:moveTo>
                    <a:pt x="1817159" y="0"/>
                  </a:moveTo>
                  <a:lnTo>
                    <a:pt x="0" y="3268132"/>
                  </a:lnTo>
                  <a:lnTo>
                    <a:pt x="1817159" y="3268132"/>
                  </a:lnTo>
                  <a:lnTo>
                    <a:pt x="1817159" y="0"/>
                  </a:lnTo>
                  <a:close/>
                </a:path>
              </a:pathLst>
            </a:custGeom>
            <a:solidFill>
              <a:srgbClr val="F0A22E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/>
          <p:nvPr/>
        </p:nvSpPr>
        <p:spPr>
          <a:xfrm>
            <a:off x="0" y="0"/>
            <a:ext cx="842644" cy="5666740"/>
          </a:xfrm>
          <a:custGeom>
            <a:avLst/>
            <a:gdLst/>
            <a:ahLst/>
            <a:cxnLst/>
            <a:rect l="l" t="t" r="r" b="b"/>
            <a:pathLst>
              <a:path w="842644" h="5666740">
                <a:moveTo>
                  <a:pt x="842595" y="0"/>
                </a:moveTo>
                <a:lnTo>
                  <a:pt x="0" y="0"/>
                </a:lnTo>
                <a:lnTo>
                  <a:pt x="0" y="5666153"/>
                </a:lnTo>
                <a:lnTo>
                  <a:pt x="842595" y="0"/>
                </a:lnTo>
                <a:close/>
              </a:path>
            </a:pathLst>
          </a:custGeom>
          <a:solidFill>
            <a:srgbClr val="F0A22E">
              <a:alpha val="850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bject 15" descr="$PPTXTitle"/>
              <p:cNvSpPr txBox="1">
                <a:spLocks noGrp="1"/>
              </p:cNvSpPr>
              <p:nvPr>
                <p:ph type="title"/>
              </p:nvPr>
            </p:nvSpPr>
            <p:spPr>
              <a:xfrm>
                <a:off x="844116" y="1296333"/>
                <a:ext cx="8707755" cy="1985800"/>
              </a:xfrm>
              <a:prstGeom prst="rect">
                <a:avLst/>
              </a:prstGeom>
            </p:spPr>
            <p:txBody>
              <a:bodyPr vert="horz" wrap="square" lIns="0" tIns="15875" rIns="0" bIns="0" rtlCol="0">
                <a:spAutoFit/>
              </a:bodyPr>
              <a:lstStyle/>
              <a:p>
                <a:pPr marL="12700" marR="5080" indent="1270" algn="ctr">
                  <a:lnSpc>
                    <a:spcPct val="99500"/>
                  </a:lnSpc>
                  <a:spcBef>
                    <a:spcPts val="125"/>
                  </a:spcBef>
                </a:pPr>
                <a:r>
                  <a:rPr lang="en-US" sz="3200" dirty="0">
                    <a:solidFill>
                      <a:schemeClr val="tx1"/>
                    </a:solidFill>
                    <a:latin typeface="Cambria Math"/>
                    <a:cs typeface="Cambria Math"/>
                  </a:rPr>
                  <a:t>Background Studies and Performance Evaluation of Tau Identification Working Points in the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/>
                      </a:rPr>
                      <m:t>𝜸𝜸</m:t>
                    </m:r>
                    <m:r>
                      <a:rPr lang="de-CH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/>
                      </a:rPr>
                      <m:t>+</m:t>
                    </m:r>
                    <m:r>
                      <a:rPr lang="de-CH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/>
                      </a:rPr>
                      <m:t>𝟏</m:t>
                    </m:r>
                    <m:sSub>
                      <m:sSubPr>
                        <m:ctrlPr>
                          <a:rPr lang="de-CH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𝝉</m:t>
                        </m:r>
                      </m:e>
                      <m:sub>
                        <m:r>
                          <a:rPr lang="de-CH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𝒉𝒂𝒅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Cambria Math"/>
                    <a:cs typeface="Cambria Math"/>
                  </a:rPr>
                  <a:t> Final State with ATLAS Data in the mass range 130 – 200 GeV</a:t>
                </a:r>
                <a:endParaRPr sz="3200" dirty="0">
                  <a:solidFill>
                    <a:schemeClr val="tx1"/>
                  </a:solidFill>
                  <a:latin typeface="Cambria Math"/>
                  <a:cs typeface="Cambria Math"/>
                </a:endParaRPr>
              </a:p>
            </p:txBody>
          </p:sp>
        </mc:Choice>
        <mc:Fallback xmlns="">
          <p:sp>
            <p:nvSpPr>
              <p:cNvPr id="15" name="object 15" descr="$PPTXTitle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44116" y="1296333"/>
                <a:ext cx="8707755" cy="1985800"/>
              </a:xfrm>
              <a:prstGeom prst="rect">
                <a:avLst/>
              </a:prstGeom>
              <a:blipFill>
                <a:blip r:embed="rId2"/>
                <a:stretch>
                  <a:fillRect l="-2183" t="-5732" r="-3202" b="-11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object 34"/>
          <p:cNvSpPr txBox="1"/>
          <p:nvPr/>
        </p:nvSpPr>
        <p:spPr>
          <a:xfrm>
            <a:off x="271620" y="4110286"/>
            <a:ext cx="11767513" cy="75245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401945">
              <a:lnSpc>
                <a:spcPct val="102200"/>
              </a:lnSpc>
              <a:spcBef>
                <a:spcPts val="50"/>
              </a:spcBef>
            </a:pPr>
            <a:r>
              <a:rPr lang="de-CH" sz="2400" b="1" dirty="0" err="1">
                <a:solidFill>
                  <a:srgbClr val="C00000"/>
                </a:solidFill>
                <a:latin typeface="Trebuchet MS"/>
                <a:cs typeface="Trebuchet MS"/>
              </a:rPr>
              <a:t>Presenter</a:t>
            </a:r>
            <a:r>
              <a:rPr sz="2400" dirty="0">
                <a:latin typeface="Trebuchet MS"/>
                <a:cs typeface="Trebuchet MS"/>
              </a:rPr>
              <a:t>:</a:t>
            </a:r>
            <a:r>
              <a:rPr lang="de-CH" sz="2400" dirty="0">
                <a:latin typeface="Trebuchet MS"/>
                <a:cs typeface="Trebuchet MS"/>
              </a:rPr>
              <a:t> </a:t>
            </a:r>
            <a:r>
              <a:rPr lang="de-CH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Vuyolwethu Kakancu</a:t>
            </a:r>
            <a:r>
              <a:rPr sz="2400" spc="-7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400" dirty="0">
              <a:latin typeface="Trebuchet MS"/>
              <a:cs typeface="Trebuchet MS"/>
            </a:endParaRPr>
          </a:p>
        </p:txBody>
      </p:sp>
      <p:pic>
        <p:nvPicPr>
          <p:cNvPr id="37" name="object 3">
            <a:extLst>
              <a:ext uri="{FF2B5EF4-FFF2-40B4-BE49-F238E27FC236}">
                <a16:creationId xmlns:a16="http://schemas.microsoft.com/office/drawing/2014/main" id="{FCD2CE4D-593C-31CB-B208-58AACD1659C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98715" y="10850"/>
            <a:ext cx="1101194" cy="1087054"/>
          </a:xfrm>
          <a:prstGeom prst="rect">
            <a:avLst/>
          </a:prstGeom>
        </p:spPr>
      </p:pic>
      <p:pic>
        <p:nvPicPr>
          <p:cNvPr id="38" name="Google Shape;44;p1">
            <a:extLst>
              <a:ext uri="{FF2B5EF4-FFF2-40B4-BE49-F238E27FC236}">
                <a16:creationId xmlns:a16="http://schemas.microsoft.com/office/drawing/2014/main" id="{90B36598-002D-DBCB-A9C9-252871FA16F9}"/>
              </a:ext>
            </a:extLst>
          </p:cNvPr>
          <p:cNvPicPr preferRelativeResize="0"/>
          <p:nvPr/>
        </p:nvPicPr>
        <p:blipFill rotWithShape="1">
          <a:blip r:embed="rId4"/>
          <a:stretch/>
        </p:blipFill>
        <p:spPr>
          <a:xfrm>
            <a:off x="7409570" y="-2428"/>
            <a:ext cx="1836870" cy="1297102"/>
          </a:xfrm>
          <a:prstGeom prst="rect">
            <a:avLst/>
          </a:prstGeom>
          <a:noFill/>
        </p:spPr>
      </p:pic>
      <p:pic>
        <p:nvPicPr>
          <p:cNvPr id="39" name="object 3">
            <a:extLst>
              <a:ext uri="{FF2B5EF4-FFF2-40B4-BE49-F238E27FC236}">
                <a16:creationId xmlns:a16="http://schemas.microsoft.com/office/drawing/2014/main" id="{D8523F8D-B94A-D227-412F-163152A9FFF6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758317" y="1913514"/>
            <a:ext cx="1101194" cy="1087053"/>
          </a:xfrm>
          <a:prstGeom prst="rect">
            <a:avLst/>
          </a:prstGeom>
        </p:spPr>
      </p:pic>
      <p:pic>
        <p:nvPicPr>
          <p:cNvPr id="41" name="object 2">
            <a:extLst>
              <a:ext uri="{FF2B5EF4-FFF2-40B4-BE49-F238E27FC236}">
                <a16:creationId xmlns:a16="http://schemas.microsoft.com/office/drawing/2014/main" id="{CA147D36-8E3A-37AF-4DD7-B430A4D5CDB9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403148" y="-47519"/>
            <a:ext cx="1838748" cy="1985800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1D28B836-2C7D-A2C0-B4FA-D0937E03916E}"/>
              </a:ext>
            </a:extLst>
          </p:cNvPr>
          <p:cNvSpPr txBox="1"/>
          <p:nvPr/>
        </p:nvSpPr>
        <p:spPr>
          <a:xfrm>
            <a:off x="5566062" y="5800199"/>
            <a:ext cx="3884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i="0" u="none" strike="noStrike" dirty="0">
                <a:solidFill>
                  <a:schemeClr val="tx1"/>
                </a:solidFill>
                <a:effectLst/>
                <a:latin typeface="sofia-pro"/>
              </a:rPr>
              <a:t>SAIP2026 — 70th South African Institute of Physics Annual Conference</a:t>
            </a:r>
          </a:p>
          <a:p>
            <a:endParaRPr lang="en-US" b="1" dirty="0"/>
          </a:p>
        </p:txBody>
      </p:sp>
      <p:pic>
        <p:nvPicPr>
          <p:cNvPr id="46" name="Picture 45" descr="A logo for the conference&#10;&#10;AI-generated content may be incorrect.">
            <a:extLst>
              <a:ext uri="{FF2B5EF4-FFF2-40B4-BE49-F238E27FC236}">
                <a16:creationId xmlns:a16="http://schemas.microsoft.com/office/drawing/2014/main" id="{7F47BA1A-C1B8-0E43-314A-F482A610C8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271" y="3329566"/>
            <a:ext cx="2514595" cy="1777233"/>
          </a:xfrm>
          <a:prstGeom prst="rect">
            <a:avLst/>
          </a:prstGeom>
        </p:spPr>
      </p:pic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8CB71D9B-E667-0213-9966-DAE2689F6E7B}"/>
              </a:ext>
            </a:extLst>
          </p:cNvPr>
          <p:cNvSpPr/>
          <p:nvPr/>
        </p:nvSpPr>
        <p:spPr>
          <a:xfrm>
            <a:off x="242134" y="4557503"/>
            <a:ext cx="2286000" cy="457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Team Members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67F9FA7-D454-3C71-8291-7951234AA280}"/>
              </a:ext>
            </a:extLst>
          </p:cNvPr>
          <p:cNvSpPr txBox="1"/>
          <p:nvPr/>
        </p:nvSpPr>
        <p:spPr>
          <a:xfrm>
            <a:off x="-3521" y="5166669"/>
            <a:ext cx="5827873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Njokweni</a:t>
            </a:r>
            <a:r>
              <a:rPr lang="en-US" sz="200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sz="200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Mbuyiswa</a:t>
            </a:r>
            <a:r>
              <a:rPr lang="en-US" sz="200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, </a:t>
            </a:r>
            <a:r>
              <a:rPr lang="en-US" sz="2000" dirty="0">
                <a:solidFill>
                  <a:srgbClr val="000000"/>
                </a:solidFill>
                <a:latin typeface="Tahoma" panose="020B0604030504040204" pitchFamily="34" charset="0"/>
              </a:rPr>
              <a:t>P</a:t>
            </a:r>
            <a:r>
              <a:rPr lang="en-US" sz="200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aballo</a:t>
            </a:r>
            <a:r>
              <a:rPr lang="en-US" sz="2000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en-US" sz="200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Ndhlovu, </a:t>
            </a:r>
            <a:r>
              <a:rPr lang="en-US" sz="2000" i="0" u="none" strike="noStrike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Kgothatso</a:t>
            </a:r>
            <a:r>
              <a:rPr lang="en-US" sz="200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sz="2000" i="0" u="none" strike="noStrike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Ntumbe</a:t>
            </a:r>
            <a:r>
              <a:rPr lang="en-US" sz="200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, Thapelo </a:t>
            </a:r>
            <a:r>
              <a:rPr lang="en-US" sz="2000" i="0" u="none" strike="noStrike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Leboho</a:t>
            </a:r>
            <a:r>
              <a:rPr lang="en-US" sz="200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, Chinedu Nnaji, Karabo Mosala, </a:t>
            </a:r>
            <a:r>
              <a:rPr lang="en-US" sz="2000" dirty="0">
                <a:solidFill>
                  <a:srgbClr val="000000"/>
                </a:solidFill>
                <a:latin typeface="Tahoma" panose="020B0604030504040204" pitchFamily="34" charset="0"/>
              </a:rPr>
              <a:t>A</a:t>
            </a:r>
            <a:r>
              <a:rPr lang="en-US" sz="200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rnav </a:t>
            </a:r>
            <a:r>
              <a:rPr lang="en-US" sz="2000" dirty="0">
                <a:solidFill>
                  <a:srgbClr val="000000"/>
                </a:solidFill>
                <a:latin typeface="Tahoma" panose="020B0604030504040204" pitchFamily="34" charset="0"/>
              </a:rPr>
              <a:t>C</a:t>
            </a:r>
            <a:r>
              <a:rPr lang="en-US" sz="200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hauhan, </a:t>
            </a:r>
            <a:r>
              <a:rPr lang="en-US" sz="2000" dirty="0">
                <a:solidFill>
                  <a:srgbClr val="000000"/>
                </a:solidFill>
                <a:latin typeface="Tahoma" panose="020B0604030504040204" pitchFamily="34" charset="0"/>
              </a:rPr>
              <a:t>F</a:t>
            </a:r>
            <a:r>
              <a:rPr lang="en-US" sz="200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rancesco</a:t>
            </a:r>
            <a:r>
              <a:rPr lang="en-US" sz="2000" dirty="0">
                <a:solidFill>
                  <a:srgbClr val="000000"/>
                </a:solidFill>
                <a:latin typeface="Tahoma" panose="020B0604030504040204" pitchFamily="34" charset="0"/>
              </a:rPr>
              <a:t> C</a:t>
            </a:r>
            <a:r>
              <a:rPr lang="en-US" sz="200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urcio, Phuti </a:t>
            </a:r>
            <a:r>
              <a:rPr lang="en-US" sz="2000" i="0" u="none" strike="noStrike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Rapheeha</a:t>
            </a:r>
            <a:r>
              <a:rPr lang="en-US" sz="200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ahoma" panose="020B0604030504040204" pitchFamily="34" charset="0"/>
              </a:rPr>
              <a:t>S</a:t>
            </a:r>
            <a:r>
              <a:rPr lang="en-US" sz="2000" i="0" u="none" strike="noStrike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ijing</a:t>
            </a:r>
            <a:r>
              <a:rPr lang="en-US" sz="200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Tahoma" panose="020B0604030504040204" pitchFamily="34" charset="0"/>
              </a:rPr>
              <a:t>Z</a:t>
            </a:r>
            <a:r>
              <a:rPr lang="en-US" sz="200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hang, Bruce Mellado, Mukesh Kumar and Rachid Mazini</a:t>
            </a:r>
            <a:endParaRPr lang="en-US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 flipH="1">
            <a:off x="11353800" y="6381012"/>
            <a:ext cx="45720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de-CH" sz="2000" b="1" spc="-55" dirty="0">
                <a:latin typeface="Trebuchet MS"/>
                <a:cs typeface="Trebuchet MS"/>
              </a:rPr>
              <a:t>10</a:t>
            </a:r>
            <a:endParaRPr sz="2000" dirty="0">
              <a:latin typeface="Trebuchet MS"/>
              <a:cs typeface="Trebuchet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40957" y="707886"/>
            <a:ext cx="11910695" cy="0"/>
          </a:xfrm>
          <a:custGeom>
            <a:avLst/>
            <a:gdLst/>
            <a:ahLst/>
            <a:cxnLst/>
            <a:rect l="l" t="t" r="r" b="b"/>
            <a:pathLst>
              <a:path w="11910695">
                <a:moveTo>
                  <a:pt x="0" y="0"/>
                </a:moveTo>
                <a:lnTo>
                  <a:pt x="11910084" y="1"/>
                </a:lnTo>
              </a:path>
            </a:pathLst>
          </a:custGeom>
          <a:ln w="25400">
            <a:solidFill>
              <a:srgbClr val="E971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 descr="$PPTXTitle"/>
          <p:cNvSpPr txBox="1">
            <a:spLocks noGrp="1"/>
          </p:cNvSpPr>
          <p:nvPr>
            <p:ph type="title"/>
          </p:nvPr>
        </p:nvSpPr>
        <p:spPr>
          <a:xfrm>
            <a:off x="2289851" y="17344"/>
            <a:ext cx="800036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de-CH" sz="3900" dirty="0">
                <a:latin typeface="Cambria Math"/>
                <a:cs typeface="Cambria Math"/>
              </a:rPr>
              <a:t>Tau Working-Point </a:t>
            </a:r>
            <a:r>
              <a:rPr lang="de-CH" sz="3900" dirty="0" err="1">
                <a:latin typeface="Cambria Math"/>
                <a:cs typeface="Cambria Math"/>
              </a:rPr>
              <a:t>Optimisation</a:t>
            </a:r>
            <a:endParaRPr sz="3900" dirty="0">
              <a:latin typeface="Cambria Math"/>
              <a:cs typeface="Cambria Math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10455" y="1015649"/>
            <a:ext cx="7361945" cy="34176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65"/>
              </a:spcBef>
            </a:pPr>
            <a:r>
              <a:rPr lang="de-CH" sz="2000" b="1" dirty="0">
                <a:solidFill>
                  <a:schemeClr val="tx1"/>
                </a:solidFill>
                <a:latin typeface="Calibri"/>
                <a:cs typeface="Calibri"/>
              </a:rPr>
              <a:t>Tau </a:t>
            </a:r>
            <a:r>
              <a:rPr lang="de-CH" sz="2000" b="1" dirty="0" err="1">
                <a:solidFill>
                  <a:schemeClr val="tx1"/>
                </a:solidFill>
                <a:latin typeface="Calibri"/>
                <a:cs typeface="Calibri"/>
              </a:rPr>
              <a:t>identification</a:t>
            </a:r>
            <a:r>
              <a:rPr lang="de-CH" sz="2000" b="1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de-CH" sz="2000" b="1" dirty="0" err="1">
                <a:solidFill>
                  <a:schemeClr val="tx1"/>
                </a:solidFill>
                <a:latin typeface="Calibri"/>
                <a:cs typeface="Calibri"/>
              </a:rPr>
              <a:t>working</a:t>
            </a:r>
            <a:r>
              <a:rPr lang="de-CH" sz="2000" b="1" dirty="0">
                <a:solidFill>
                  <a:schemeClr val="tx1"/>
                </a:solidFill>
                <a:latin typeface="Calibri"/>
                <a:cs typeface="Calibri"/>
              </a:rPr>
              <a:t>-points </a:t>
            </a:r>
            <a:r>
              <a:rPr lang="de-CH" sz="2000" b="1" dirty="0" err="1">
                <a:solidFill>
                  <a:schemeClr val="tx1"/>
                </a:solidFill>
                <a:latin typeface="Calibri"/>
                <a:cs typeface="Calibri"/>
              </a:rPr>
              <a:t>used</a:t>
            </a:r>
            <a:r>
              <a:rPr lang="de-CH" sz="2000" b="1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de-CH" sz="2000" b="1" dirty="0" err="1">
                <a:solidFill>
                  <a:schemeClr val="tx1"/>
                </a:solidFill>
                <a:latin typeface="Calibri"/>
                <a:cs typeface="Calibri"/>
              </a:rPr>
              <a:t>for</a:t>
            </a:r>
            <a:r>
              <a:rPr lang="de-CH" sz="2000" b="1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de-CH" sz="2000" b="1" dirty="0" err="1">
                <a:solidFill>
                  <a:schemeClr val="tx1"/>
                </a:solidFill>
                <a:latin typeface="Calibri"/>
                <a:cs typeface="Calibri"/>
              </a:rPr>
              <a:t>the</a:t>
            </a:r>
            <a:r>
              <a:rPr lang="de-CH" sz="2000" b="1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de-CH" sz="2000" b="1" dirty="0" err="1">
                <a:solidFill>
                  <a:schemeClr val="tx1"/>
                </a:solidFill>
                <a:latin typeface="Calibri"/>
                <a:cs typeface="Calibri"/>
              </a:rPr>
              <a:t>optimisation</a:t>
            </a:r>
            <a:r>
              <a:rPr lang="de-CH" sz="2000" b="1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endParaRPr sz="2000" b="1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5AF90D3-A7C1-1450-EA2D-C90969BB11AD}"/>
                  </a:ext>
                </a:extLst>
              </p:cNvPr>
              <p:cNvSpPr txBox="1"/>
              <p:nvPr/>
            </p:nvSpPr>
            <p:spPr>
              <a:xfrm>
                <a:off x="446550" y="1665171"/>
                <a:ext cx="9383250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dirty="0"/>
                  <a:t>Tau RNN Loose ID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dirty="0" err="1"/>
                  <a:t>RNNLoose</a:t>
                </a:r>
                <a:r>
                  <a:rPr lang="en-US" b="1" dirty="0"/>
                  <a:t> </a:t>
                </a:r>
                <a:r>
                  <a:rPr lang="en-US" b="1" dirty="0" err="1"/>
                  <a:t>eleid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b="1" dirty="0"/>
                  <a:t>Loose tau RNN </a:t>
                </a:r>
                <a:r>
                  <a:rPr lang="en-US" b="1" dirty="0" err="1"/>
                  <a:t>ID</a:t>
                </a:r>
                <a:r>
                  <a:rPr lang="en-US" dirty="0" err="1"/>
                  <a:t>+</a:t>
                </a:r>
                <a:r>
                  <a:rPr lang="en-US" b="1" dirty="0" err="1"/>
                  <a:t>electron-fake</a:t>
                </a:r>
                <a:r>
                  <a:rPr lang="en-US" b="1" dirty="0"/>
                  <a:t> rejection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dirty="0"/>
                  <a:t>Medium Tau RNN ID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dirty="0"/>
                  <a:t>Tight Tau RNN ID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5AF90D3-A7C1-1450-EA2D-C90969BB11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550" y="1665171"/>
                <a:ext cx="9383250" cy="1477328"/>
              </a:xfrm>
              <a:prstGeom prst="rect">
                <a:avLst/>
              </a:prstGeom>
              <a:blipFill>
                <a:blip r:embed="rId2"/>
                <a:stretch>
                  <a:fillRect l="-405" t="-17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object 14">
            <a:extLst>
              <a:ext uri="{FF2B5EF4-FFF2-40B4-BE49-F238E27FC236}">
                <a16:creationId xmlns:a16="http://schemas.microsoft.com/office/drawing/2014/main" id="{3E01DE02-FC26-289B-0AEB-B509C134F0AB}"/>
              </a:ext>
            </a:extLst>
          </p:cNvPr>
          <p:cNvSpPr txBox="1"/>
          <p:nvPr/>
        </p:nvSpPr>
        <p:spPr>
          <a:xfrm>
            <a:off x="446550" y="3401816"/>
            <a:ext cx="7361945" cy="649537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65"/>
              </a:spcBef>
            </a:pPr>
            <a:r>
              <a:rPr lang="de-CH" sz="2000" b="1" dirty="0">
                <a:solidFill>
                  <a:schemeClr val="tx1"/>
                </a:solidFill>
                <a:latin typeface="Calibri"/>
                <a:cs typeface="Calibri"/>
              </a:rPr>
              <a:t>Tau </a:t>
            </a:r>
            <a:r>
              <a:rPr lang="de-CH" sz="2000" b="1" dirty="0" err="1">
                <a:solidFill>
                  <a:schemeClr val="tx1"/>
                </a:solidFill>
                <a:latin typeface="Calibri"/>
                <a:cs typeface="Calibri"/>
              </a:rPr>
              <a:t>identification</a:t>
            </a:r>
            <a:r>
              <a:rPr lang="de-CH" sz="2000" b="1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de-CH" sz="2000" b="1" dirty="0" err="1">
                <a:solidFill>
                  <a:schemeClr val="tx1"/>
                </a:solidFill>
                <a:latin typeface="Calibri"/>
                <a:cs typeface="Calibri"/>
              </a:rPr>
              <a:t>working</a:t>
            </a:r>
            <a:r>
              <a:rPr lang="de-CH" sz="2000" b="1" dirty="0">
                <a:solidFill>
                  <a:schemeClr val="tx1"/>
                </a:solidFill>
                <a:latin typeface="Calibri"/>
                <a:cs typeface="Calibri"/>
              </a:rPr>
              <a:t>-points </a:t>
            </a:r>
            <a:r>
              <a:rPr lang="de-CH" sz="2000" b="1" dirty="0" err="1">
                <a:solidFill>
                  <a:schemeClr val="tx1"/>
                </a:solidFill>
                <a:latin typeface="Calibri"/>
                <a:cs typeface="Calibri"/>
              </a:rPr>
              <a:t>that</a:t>
            </a:r>
            <a:r>
              <a:rPr lang="de-CH" sz="2000" b="1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de-CH" sz="2000" b="1" dirty="0" err="1">
                <a:solidFill>
                  <a:schemeClr val="tx1"/>
                </a:solidFill>
                <a:latin typeface="Calibri"/>
                <a:cs typeface="Calibri"/>
              </a:rPr>
              <a:t>are</a:t>
            </a:r>
            <a:r>
              <a:rPr lang="de-CH" sz="2000" b="1" dirty="0">
                <a:solidFill>
                  <a:schemeClr val="tx1"/>
                </a:solidFill>
                <a:latin typeface="Calibri"/>
                <a:cs typeface="Calibri"/>
              </a:rPr>
              <a:t> not </a:t>
            </a:r>
            <a:r>
              <a:rPr lang="de-CH" sz="2000" b="1" dirty="0" err="1">
                <a:solidFill>
                  <a:schemeClr val="tx1"/>
                </a:solidFill>
                <a:latin typeface="Calibri"/>
                <a:cs typeface="Calibri"/>
              </a:rPr>
              <a:t>going</a:t>
            </a:r>
            <a:r>
              <a:rPr lang="de-CH" sz="2000" b="1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de-CH" sz="2000" b="1" dirty="0" err="1">
                <a:solidFill>
                  <a:schemeClr val="tx1"/>
                </a:solidFill>
                <a:latin typeface="Calibri"/>
                <a:cs typeface="Calibri"/>
              </a:rPr>
              <a:t>to</a:t>
            </a:r>
            <a:r>
              <a:rPr lang="de-CH" sz="2000" b="1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de-CH" sz="2000" b="1" dirty="0" err="1">
                <a:solidFill>
                  <a:schemeClr val="tx1"/>
                </a:solidFill>
                <a:latin typeface="Calibri"/>
                <a:cs typeface="Calibri"/>
              </a:rPr>
              <a:t>be</a:t>
            </a:r>
            <a:r>
              <a:rPr lang="de-CH" sz="2000" b="1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de-CH" sz="2000" b="1" dirty="0" err="1">
                <a:solidFill>
                  <a:schemeClr val="tx1"/>
                </a:solidFill>
                <a:latin typeface="Calibri"/>
                <a:cs typeface="Calibri"/>
              </a:rPr>
              <a:t>used</a:t>
            </a:r>
            <a:r>
              <a:rPr lang="de-CH" sz="2000" b="1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de-CH" sz="2000" b="1" dirty="0" err="1">
                <a:solidFill>
                  <a:schemeClr val="tx1"/>
                </a:solidFill>
                <a:latin typeface="Calibri"/>
                <a:cs typeface="Calibri"/>
              </a:rPr>
              <a:t>for</a:t>
            </a:r>
            <a:r>
              <a:rPr lang="de-CH" sz="2000" b="1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de-CH" sz="2000" b="1" dirty="0" err="1">
                <a:solidFill>
                  <a:schemeClr val="tx1"/>
                </a:solidFill>
                <a:latin typeface="Calibri"/>
                <a:cs typeface="Calibri"/>
              </a:rPr>
              <a:t>the</a:t>
            </a:r>
            <a:r>
              <a:rPr lang="de-CH" sz="2000" b="1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de-CH" sz="2000" b="1" dirty="0" err="1">
                <a:solidFill>
                  <a:schemeClr val="tx1"/>
                </a:solidFill>
                <a:latin typeface="Calibri"/>
                <a:cs typeface="Calibri"/>
              </a:rPr>
              <a:t>optimisation</a:t>
            </a:r>
            <a:r>
              <a:rPr lang="de-CH" sz="2000" b="1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endParaRPr sz="2000" b="1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AE3E4D7-04A7-C3C1-4255-D582B45A631B}"/>
              </a:ext>
            </a:extLst>
          </p:cNvPr>
          <p:cNvSpPr txBox="1"/>
          <p:nvPr/>
        </p:nvSpPr>
        <p:spPr>
          <a:xfrm>
            <a:off x="470613" y="4330723"/>
            <a:ext cx="610001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/>
              <a:t>GNTau</a:t>
            </a:r>
            <a:r>
              <a:rPr lang="en-US" b="1" dirty="0"/>
              <a:t> Loose 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/>
              <a:t>GNTau</a:t>
            </a:r>
            <a:r>
              <a:rPr lang="en-US" b="1" dirty="0"/>
              <a:t> Medium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/>
              <a:t>GNTauTight</a:t>
            </a: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</p:txBody>
      </p:sp>
      <p:sp>
        <p:nvSpPr>
          <p:cNvPr id="29" name="Right Brace 28">
            <a:extLst>
              <a:ext uri="{FF2B5EF4-FFF2-40B4-BE49-F238E27FC236}">
                <a16:creationId xmlns:a16="http://schemas.microsoft.com/office/drawing/2014/main" id="{A02BC443-87B1-8271-AB84-6070355110AE}"/>
              </a:ext>
            </a:extLst>
          </p:cNvPr>
          <p:cNvSpPr/>
          <p:nvPr/>
        </p:nvSpPr>
        <p:spPr>
          <a:xfrm>
            <a:off x="2819400" y="4330723"/>
            <a:ext cx="381000" cy="85087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D9C16E14-D1AC-E559-9A76-06708A4CAB3A}"/>
              </a:ext>
            </a:extLst>
          </p:cNvPr>
          <p:cNvSpPr/>
          <p:nvPr/>
        </p:nvSpPr>
        <p:spPr>
          <a:xfrm>
            <a:off x="3352800" y="4572000"/>
            <a:ext cx="4191000" cy="358887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Will be implemented in future work </a:t>
            </a:r>
          </a:p>
        </p:txBody>
      </p:sp>
      <p:pic>
        <p:nvPicPr>
          <p:cNvPr id="32" name="Picture 31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B7BEFC01-2272-A74E-5F8F-32F51A0907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050" y="5977502"/>
            <a:ext cx="3492500" cy="762000"/>
          </a:xfrm>
          <a:prstGeom prst="rect">
            <a:avLst/>
          </a:prstGeom>
        </p:spPr>
      </p:pic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C8862FA1-387F-DB20-E1AC-50FFF2F351A8}"/>
              </a:ext>
            </a:extLst>
          </p:cNvPr>
          <p:cNvSpPr/>
          <p:nvPr/>
        </p:nvSpPr>
        <p:spPr>
          <a:xfrm>
            <a:off x="3352800" y="5413442"/>
            <a:ext cx="5029200" cy="358887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Significance formula used for the </a:t>
            </a:r>
            <a:r>
              <a:rPr lang="en-US" b="1" dirty="0" err="1">
                <a:solidFill>
                  <a:schemeClr val="tx1"/>
                </a:solidFill>
              </a:rPr>
              <a:t>optimisation</a:t>
            </a:r>
            <a:endParaRPr lang="en-US" b="1" dirty="0">
              <a:solidFill>
                <a:schemeClr val="tx1"/>
              </a:solidFill>
            </a:endParaRPr>
          </a:p>
        </p:txBody>
      </p:sp>
      <p:grpSp>
        <p:nvGrpSpPr>
          <p:cNvPr id="34" name="object 11">
            <a:extLst>
              <a:ext uri="{FF2B5EF4-FFF2-40B4-BE49-F238E27FC236}">
                <a16:creationId xmlns:a16="http://schemas.microsoft.com/office/drawing/2014/main" id="{33B34B51-C12F-42A6-2A8A-8CE48C8D14AB}"/>
              </a:ext>
            </a:extLst>
          </p:cNvPr>
          <p:cNvGrpSpPr/>
          <p:nvPr/>
        </p:nvGrpSpPr>
        <p:grpSpPr>
          <a:xfrm rot="5400000">
            <a:off x="5434939" y="5845838"/>
            <a:ext cx="261331" cy="190500"/>
            <a:chOff x="7927183" y="1629487"/>
            <a:chExt cx="553089" cy="223520"/>
          </a:xfrm>
        </p:grpSpPr>
        <p:sp>
          <p:nvSpPr>
            <p:cNvPr id="35" name="object 12">
              <a:extLst>
                <a:ext uri="{FF2B5EF4-FFF2-40B4-BE49-F238E27FC236}">
                  <a16:creationId xmlns:a16="http://schemas.microsoft.com/office/drawing/2014/main" id="{9589BD94-9979-E0C4-9674-506BFE765BCC}"/>
                </a:ext>
              </a:extLst>
            </p:cNvPr>
            <p:cNvSpPr/>
            <p:nvPr/>
          </p:nvSpPr>
          <p:spPr>
            <a:xfrm>
              <a:off x="7927183" y="1629487"/>
              <a:ext cx="553085" cy="223520"/>
            </a:xfrm>
            <a:custGeom>
              <a:avLst/>
              <a:gdLst/>
              <a:ahLst/>
              <a:cxnLst/>
              <a:rect l="l" t="t" r="r" b="b"/>
              <a:pathLst>
                <a:path w="553084" h="223519">
                  <a:moveTo>
                    <a:pt x="441251" y="0"/>
                  </a:moveTo>
                  <a:lnTo>
                    <a:pt x="441251" y="55820"/>
                  </a:lnTo>
                  <a:lnTo>
                    <a:pt x="0" y="55820"/>
                  </a:lnTo>
                  <a:lnTo>
                    <a:pt x="0" y="167462"/>
                  </a:lnTo>
                  <a:lnTo>
                    <a:pt x="441251" y="167462"/>
                  </a:lnTo>
                  <a:lnTo>
                    <a:pt x="441251" y="223283"/>
                  </a:lnTo>
                  <a:lnTo>
                    <a:pt x="552893" y="111641"/>
                  </a:lnTo>
                  <a:lnTo>
                    <a:pt x="44125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6" name="object 13">
              <a:extLst>
                <a:ext uri="{FF2B5EF4-FFF2-40B4-BE49-F238E27FC236}">
                  <a16:creationId xmlns:a16="http://schemas.microsoft.com/office/drawing/2014/main" id="{41F447BE-3A4E-8F1F-4B2D-B5ED8E1A92B2}"/>
                </a:ext>
              </a:extLst>
            </p:cNvPr>
            <p:cNvSpPr/>
            <p:nvPr/>
          </p:nvSpPr>
          <p:spPr>
            <a:xfrm>
              <a:off x="7927187" y="1629487"/>
              <a:ext cx="553085" cy="223520"/>
            </a:xfrm>
            <a:custGeom>
              <a:avLst/>
              <a:gdLst/>
              <a:ahLst/>
              <a:cxnLst/>
              <a:rect l="l" t="t" r="r" b="b"/>
              <a:pathLst>
                <a:path w="553084" h="223519">
                  <a:moveTo>
                    <a:pt x="0" y="55820"/>
                  </a:moveTo>
                  <a:lnTo>
                    <a:pt x="441251" y="55820"/>
                  </a:lnTo>
                  <a:lnTo>
                    <a:pt x="441251" y="0"/>
                  </a:lnTo>
                  <a:lnTo>
                    <a:pt x="552893" y="111642"/>
                  </a:lnTo>
                  <a:lnTo>
                    <a:pt x="441251" y="223284"/>
                  </a:lnTo>
                  <a:lnTo>
                    <a:pt x="441251" y="167463"/>
                  </a:lnTo>
                  <a:lnTo>
                    <a:pt x="0" y="167463"/>
                  </a:lnTo>
                  <a:lnTo>
                    <a:pt x="0" y="5582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78162F67-DE6E-D9AF-97AD-A45508CAF5DF}"/>
              </a:ext>
            </a:extLst>
          </p:cNvPr>
          <p:cNvSpPr/>
          <p:nvPr/>
        </p:nvSpPr>
        <p:spPr>
          <a:xfrm>
            <a:off x="8001000" y="940712"/>
            <a:ext cx="4191000" cy="888086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" algn="ctr">
              <a:lnSpc>
                <a:spcPct val="100000"/>
              </a:lnSpc>
              <a:spcBef>
                <a:spcPts val="270"/>
              </a:spcBef>
            </a:pPr>
            <a:r>
              <a:rPr lang="de-CH" sz="1800" b="1" dirty="0" err="1">
                <a:solidFill>
                  <a:schemeClr val="tx1"/>
                </a:solidFill>
                <a:latin typeface="Calibri"/>
                <a:cs typeface="Calibri"/>
              </a:rPr>
              <a:t>Weighting</a:t>
            </a:r>
            <a:r>
              <a:rPr lang="de-CH" sz="1800" b="1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de-CH" sz="1800" b="1" dirty="0" err="1">
                <a:solidFill>
                  <a:schemeClr val="tx1"/>
                </a:solidFill>
                <a:latin typeface="Calibri"/>
                <a:cs typeface="Calibri"/>
              </a:rPr>
              <a:t>of</a:t>
            </a:r>
            <a:r>
              <a:rPr lang="de-CH" sz="1800" b="1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de-CH" sz="1800" b="1" dirty="0" err="1">
                <a:solidFill>
                  <a:schemeClr val="tx1"/>
                </a:solidFill>
                <a:latin typeface="Calibri"/>
                <a:cs typeface="Calibri"/>
              </a:rPr>
              <a:t>the</a:t>
            </a:r>
            <a:r>
              <a:rPr lang="de-CH" sz="1800" b="1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de-CH" sz="1800" b="1" dirty="0" err="1">
                <a:solidFill>
                  <a:schemeClr val="tx1"/>
                </a:solidFill>
                <a:latin typeface="Calibri"/>
                <a:cs typeface="Calibri"/>
              </a:rPr>
              <a:t>events</a:t>
            </a:r>
            <a:r>
              <a:rPr lang="de-CH" sz="1800" b="1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de-CH" sz="1800" b="1" dirty="0" err="1">
                <a:solidFill>
                  <a:schemeClr val="tx1"/>
                </a:solidFill>
                <a:latin typeface="Calibri"/>
                <a:cs typeface="Calibri"/>
              </a:rPr>
              <a:t>when</a:t>
            </a:r>
            <a:r>
              <a:rPr lang="de-CH" sz="1800" b="1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de-CH" sz="1800" b="1" dirty="0" err="1">
                <a:solidFill>
                  <a:schemeClr val="tx1"/>
                </a:solidFill>
                <a:latin typeface="Calibri"/>
                <a:cs typeface="Calibri"/>
              </a:rPr>
              <a:t>appliying</a:t>
            </a:r>
            <a:r>
              <a:rPr lang="de-CH" sz="1800" b="1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de-CH" sz="1800" b="1" dirty="0" err="1">
                <a:solidFill>
                  <a:schemeClr val="tx1"/>
                </a:solidFill>
                <a:latin typeface="Calibri"/>
                <a:cs typeface="Calibri"/>
              </a:rPr>
              <a:t>working</a:t>
            </a:r>
            <a:r>
              <a:rPr lang="de-CH" b="1" dirty="0">
                <a:solidFill>
                  <a:schemeClr val="tx1"/>
                </a:solidFill>
                <a:latin typeface="Calibri"/>
                <a:cs typeface="Calibri"/>
              </a:rPr>
              <a:t>-</a:t>
            </a:r>
            <a:r>
              <a:rPr lang="de-CH" sz="1800" b="1" dirty="0">
                <a:solidFill>
                  <a:schemeClr val="tx1"/>
                </a:solidFill>
                <a:latin typeface="Calibri"/>
                <a:cs typeface="Calibri"/>
              </a:rPr>
              <a:t>points</a:t>
            </a:r>
          </a:p>
        </p:txBody>
      </p:sp>
      <p:pic>
        <p:nvPicPr>
          <p:cNvPr id="44" name="Picture 43" descr="A close-up of a white background&#10;&#10;AI-generated content may be incorrect.">
            <a:extLst>
              <a:ext uri="{FF2B5EF4-FFF2-40B4-BE49-F238E27FC236}">
                <a16:creationId xmlns:a16="http://schemas.microsoft.com/office/drawing/2014/main" id="{2FE9B2E2-4FBC-ED38-E218-0832F313E3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0" b="9018"/>
          <a:stretch/>
        </p:blipFill>
        <p:spPr>
          <a:xfrm>
            <a:off x="8153400" y="2362954"/>
            <a:ext cx="3926326" cy="560333"/>
          </a:xfrm>
          <a:prstGeom prst="rect">
            <a:avLst/>
          </a:prstGeom>
        </p:spPr>
      </p:pic>
      <p:grpSp>
        <p:nvGrpSpPr>
          <p:cNvPr id="45" name="object 11">
            <a:extLst>
              <a:ext uri="{FF2B5EF4-FFF2-40B4-BE49-F238E27FC236}">
                <a16:creationId xmlns:a16="http://schemas.microsoft.com/office/drawing/2014/main" id="{A6EC4090-85AD-AC32-1DCA-74B0F412A545}"/>
              </a:ext>
            </a:extLst>
          </p:cNvPr>
          <p:cNvGrpSpPr/>
          <p:nvPr/>
        </p:nvGrpSpPr>
        <p:grpSpPr>
          <a:xfrm rot="5400000">
            <a:off x="9965834" y="2032685"/>
            <a:ext cx="261331" cy="190500"/>
            <a:chOff x="7927183" y="1629487"/>
            <a:chExt cx="553089" cy="223520"/>
          </a:xfrm>
        </p:grpSpPr>
        <p:sp>
          <p:nvSpPr>
            <p:cNvPr id="46" name="object 12">
              <a:extLst>
                <a:ext uri="{FF2B5EF4-FFF2-40B4-BE49-F238E27FC236}">
                  <a16:creationId xmlns:a16="http://schemas.microsoft.com/office/drawing/2014/main" id="{834C4E8D-B699-81E9-2F76-1215B1642856}"/>
                </a:ext>
              </a:extLst>
            </p:cNvPr>
            <p:cNvSpPr/>
            <p:nvPr/>
          </p:nvSpPr>
          <p:spPr>
            <a:xfrm>
              <a:off x="7927183" y="1629487"/>
              <a:ext cx="553085" cy="223520"/>
            </a:xfrm>
            <a:custGeom>
              <a:avLst/>
              <a:gdLst/>
              <a:ahLst/>
              <a:cxnLst/>
              <a:rect l="l" t="t" r="r" b="b"/>
              <a:pathLst>
                <a:path w="553084" h="223519">
                  <a:moveTo>
                    <a:pt x="441251" y="0"/>
                  </a:moveTo>
                  <a:lnTo>
                    <a:pt x="441251" y="55820"/>
                  </a:lnTo>
                  <a:lnTo>
                    <a:pt x="0" y="55820"/>
                  </a:lnTo>
                  <a:lnTo>
                    <a:pt x="0" y="167462"/>
                  </a:lnTo>
                  <a:lnTo>
                    <a:pt x="441251" y="167462"/>
                  </a:lnTo>
                  <a:lnTo>
                    <a:pt x="441251" y="223283"/>
                  </a:lnTo>
                  <a:lnTo>
                    <a:pt x="552893" y="111641"/>
                  </a:lnTo>
                  <a:lnTo>
                    <a:pt x="44125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7" name="object 13">
              <a:extLst>
                <a:ext uri="{FF2B5EF4-FFF2-40B4-BE49-F238E27FC236}">
                  <a16:creationId xmlns:a16="http://schemas.microsoft.com/office/drawing/2014/main" id="{7D680CCB-779F-F607-FD37-FBA5584CBB46}"/>
                </a:ext>
              </a:extLst>
            </p:cNvPr>
            <p:cNvSpPr/>
            <p:nvPr/>
          </p:nvSpPr>
          <p:spPr>
            <a:xfrm>
              <a:off x="7927187" y="1629487"/>
              <a:ext cx="553085" cy="223520"/>
            </a:xfrm>
            <a:custGeom>
              <a:avLst/>
              <a:gdLst/>
              <a:ahLst/>
              <a:cxnLst/>
              <a:rect l="l" t="t" r="r" b="b"/>
              <a:pathLst>
                <a:path w="553084" h="223519">
                  <a:moveTo>
                    <a:pt x="0" y="55820"/>
                  </a:moveTo>
                  <a:lnTo>
                    <a:pt x="441251" y="55820"/>
                  </a:lnTo>
                  <a:lnTo>
                    <a:pt x="441251" y="0"/>
                  </a:lnTo>
                  <a:lnTo>
                    <a:pt x="552893" y="111642"/>
                  </a:lnTo>
                  <a:lnTo>
                    <a:pt x="441251" y="223284"/>
                  </a:lnTo>
                  <a:lnTo>
                    <a:pt x="441251" y="167463"/>
                  </a:lnTo>
                  <a:lnTo>
                    <a:pt x="0" y="167463"/>
                  </a:lnTo>
                  <a:lnTo>
                    <a:pt x="0" y="5582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340C24DD-A061-2718-C079-FF64501615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>
            <a:extLst>
              <a:ext uri="{FF2B5EF4-FFF2-40B4-BE49-F238E27FC236}">
                <a16:creationId xmlns:a16="http://schemas.microsoft.com/office/drawing/2014/main" id="{62B79EA8-3DE3-0270-DF05-5E5413435C23}"/>
              </a:ext>
            </a:extLst>
          </p:cNvPr>
          <p:cNvSpPr txBox="1"/>
          <p:nvPr/>
        </p:nvSpPr>
        <p:spPr>
          <a:xfrm flipH="1">
            <a:off x="11506200" y="6381012"/>
            <a:ext cx="30480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de-CH" sz="2000" b="1" spc="-55" dirty="0">
                <a:latin typeface="Trebuchet MS"/>
                <a:cs typeface="Trebuchet MS"/>
              </a:rPr>
              <a:t>11</a:t>
            </a:r>
            <a:endParaRPr sz="2000" dirty="0">
              <a:latin typeface="Trebuchet MS"/>
              <a:cs typeface="Trebuchet MS"/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585DA7A2-AA1D-9C91-D8FF-D33022987ABC}"/>
              </a:ext>
            </a:extLst>
          </p:cNvPr>
          <p:cNvSpPr/>
          <p:nvPr/>
        </p:nvSpPr>
        <p:spPr>
          <a:xfrm>
            <a:off x="140957" y="707886"/>
            <a:ext cx="11910695" cy="0"/>
          </a:xfrm>
          <a:custGeom>
            <a:avLst/>
            <a:gdLst/>
            <a:ahLst/>
            <a:cxnLst/>
            <a:rect l="l" t="t" r="r" b="b"/>
            <a:pathLst>
              <a:path w="11910695">
                <a:moveTo>
                  <a:pt x="0" y="0"/>
                </a:moveTo>
                <a:lnTo>
                  <a:pt x="11910084" y="1"/>
                </a:lnTo>
              </a:path>
            </a:pathLst>
          </a:custGeom>
          <a:ln w="25400">
            <a:solidFill>
              <a:srgbClr val="E971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 descr="$PPTXTitle">
            <a:extLst>
              <a:ext uri="{FF2B5EF4-FFF2-40B4-BE49-F238E27FC236}">
                <a16:creationId xmlns:a16="http://schemas.microsoft.com/office/drawing/2014/main" id="{1CE7BBF2-1551-2D8B-6569-50F4003CBFE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89851" y="17344"/>
            <a:ext cx="800036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de-CH" sz="3900" dirty="0">
                <a:latin typeface="Cambria Math"/>
                <a:cs typeface="Cambria Math"/>
              </a:rPr>
              <a:t>Tau Working-Point </a:t>
            </a:r>
            <a:r>
              <a:rPr lang="de-CH" sz="3900" dirty="0" err="1">
                <a:latin typeface="Cambria Math"/>
                <a:cs typeface="Cambria Math"/>
              </a:rPr>
              <a:t>Optimisation</a:t>
            </a:r>
            <a:endParaRPr sz="3900" dirty="0">
              <a:latin typeface="Cambria Math"/>
              <a:cs typeface="Cambria Math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1DFB443-5866-D223-E7E5-24CB250464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9155442"/>
              </p:ext>
            </p:extLst>
          </p:nvPr>
        </p:nvGraphicFramePr>
        <p:xfrm>
          <a:off x="457200" y="3352800"/>
          <a:ext cx="10896599" cy="3200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5272">
                  <a:extLst>
                    <a:ext uri="{9D8B030D-6E8A-4147-A177-3AD203B41FA5}">
                      <a16:colId xmlns:a16="http://schemas.microsoft.com/office/drawing/2014/main" val="2144646112"/>
                    </a:ext>
                  </a:extLst>
                </a:gridCol>
                <a:gridCol w="2695272">
                  <a:extLst>
                    <a:ext uri="{9D8B030D-6E8A-4147-A177-3AD203B41FA5}">
                      <a16:colId xmlns:a16="http://schemas.microsoft.com/office/drawing/2014/main" val="3120670755"/>
                    </a:ext>
                  </a:extLst>
                </a:gridCol>
                <a:gridCol w="2695272">
                  <a:extLst>
                    <a:ext uri="{9D8B030D-6E8A-4147-A177-3AD203B41FA5}">
                      <a16:colId xmlns:a16="http://schemas.microsoft.com/office/drawing/2014/main" val="3539435272"/>
                    </a:ext>
                  </a:extLst>
                </a:gridCol>
                <a:gridCol w="2810783">
                  <a:extLst>
                    <a:ext uri="{9D8B030D-6E8A-4147-A177-3AD203B41FA5}">
                      <a16:colId xmlns:a16="http://schemas.microsoft.com/office/drawing/2014/main" val="103870847"/>
                    </a:ext>
                  </a:extLst>
                </a:gridCol>
              </a:tblGrid>
              <a:tr h="581217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Working point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Signal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Total Background 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Significance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8974859"/>
                  </a:ext>
                </a:extLst>
              </a:tr>
              <a:tr h="654796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Tau RNN Loose ID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1.070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891.293</a:t>
                      </a:r>
                      <a:endParaRPr lang="en-US" b="1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0.079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8922382"/>
                  </a:ext>
                </a:extLst>
              </a:tr>
              <a:tr h="654796">
                <a:tc>
                  <a:txBody>
                    <a:bodyPr/>
                    <a:lstStyle/>
                    <a:p>
                      <a:r>
                        <a:rPr lang="en-US" b="1" dirty="0" err="1"/>
                        <a:t>RNNLoose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eleid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1.070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b="1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891.270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0.079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6308969"/>
                  </a:ext>
                </a:extLst>
              </a:tr>
              <a:tr h="654796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Medium Tau RNN ID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b="1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0.910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571.848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0.084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5062904"/>
                  </a:ext>
                </a:extLst>
              </a:tr>
              <a:tr h="654796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Tight Tau RNN ID 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0.720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310.890</a:t>
                      </a:r>
                      <a:r>
                        <a:rPr lang="en-US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0.090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785732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E2B69F8-C9F6-557C-EB02-677B332FE435}"/>
                  </a:ext>
                </a:extLst>
              </p:cNvPr>
              <p:cNvSpPr txBox="1"/>
              <p:nvPr/>
            </p:nvSpPr>
            <p:spPr>
              <a:xfrm>
                <a:off x="451736" y="763429"/>
                <a:ext cx="5256914" cy="27390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 algn="l">
                  <a:buFont typeface="Arial" panose="020B0604020202020204" pitchFamily="34" charset="0"/>
                  <a:buChar char="•"/>
                </a:pPr>
                <a:r>
                  <a:rPr lang="en-US" sz="1200" b="1" dirty="0"/>
                  <a:t>Trigger requirement</a:t>
                </a: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r>
                  <a:rPr lang="en-US" sz="1200" b="1" dirty="0"/>
                  <a:t>Select two analysis Photons which pass Tight ID and Loose Isolation.</a:t>
                </a: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r>
                  <a:rPr lang="en-US" sz="1200" b="1" dirty="0"/>
                  <a:t>Eta acceptance: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2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𝜼</m:t>
                        </m:r>
                      </m:e>
                    </m:d>
                    <m:r>
                      <a:rPr lang="en-US" sz="1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de-CH" sz="1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1200" b="1" dirty="0"/>
                  <a:t>.37 excluding crack region  1.37</a:t>
                </a:r>
                <a14:m>
                  <m:oMath xmlns:m="http://schemas.openxmlformats.org/officeDocument/2006/math">
                    <m:r>
                      <a:rPr lang="de-CH" sz="12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de-CH" sz="1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1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𝜼</m:t>
                    </m:r>
                    <m:r>
                      <a:rPr lang="de-CH" sz="12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US" sz="1200" b="1" dirty="0"/>
                  <a:t> 1.52 for both photons.</a:t>
                </a: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12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2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sz="1200" b="1" i="1" smtClean="0">
                                <a:latin typeface="Cambria Math" panose="02040503050406030204" pitchFamily="18" charset="0"/>
                              </a:rPr>
                              <m:t>𝑷</m:t>
                            </m:r>
                          </m:e>
                          <m:sub>
                            <m:r>
                              <a:rPr lang="de-CH" sz="1200" b="1" i="1" smtClean="0">
                                <a:latin typeface="Cambria Math" panose="02040503050406030204" pitchFamily="18" charset="0"/>
                              </a:rPr>
                              <m:t>𝑻</m:t>
                            </m:r>
                          </m:sub>
                        </m:sSub>
                      </m:e>
                      <m:sup>
                        <m:sSub>
                          <m:sSubPr>
                            <m:ctrlPr>
                              <a:rPr lang="en-US" sz="12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𝜸</m:t>
                            </m:r>
                          </m:e>
                          <m:sub>
                            <m:r>
                              <a:rPr lang="de-CH" sz="12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sup>
                    </m:sSup>
                    <m:r>
                      <a:rPr lang="en-US" sz="1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1200" b="1" dirty="0"/>
                  <a:t>35 GeV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2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sz="1200" b="1" i="1" smtClean="0">
                                <a:latin typeface="Cambria Math" panose="02040503050406030204" pitchFamily="18" charset="0"/>
                              </a:rPr>
                              <m:t>𝑷</m:t>
                            </m:r>
                          </m:e>
                          <m:sub>
                            <m:r>
                              <a:rPr lang="de-CH" sz="1200" b="1" i="1" smtClean="0">
                                <a:latin typeface="Cambria Math" panose="02040503050406030204" pitchFamily="18" charset="0"/>
                              </a:rPr>
                              <m:t>𝑻</m:t>
                            </m:r>
                          </m:sub>
                        </m:sSub>
                      </m:e>
                      <m:sup>
                        <m:sSub>
                          <m:sSubPr>
                            <m:ctrlPr>
                              <a:rPr lang="en-US" sz="12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𝜸</m:t>
                            </m:r>
                          </m:e>
                          <m:sub>
                            <m:r>
                              <a:rPr lang="de-CH" sz="12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sup>
                    </m:sSup>
                    <m:r>
                      <a:rPr lang="en-US" sz="1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de-CH" sz="12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1200" b="1" dirty="0"/>
                  <a:t>5 GeV </a:t>
                </a: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12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2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sz="1200" b="1" i="1" smtClean="0">
                                <a:latin typeface="Cambria Math" panose="02040503050406030204" pitchFamily="18" charset="0"/>
                              </a:rPr>
                              <m:t>𝑷</m:t>
                            </m:r>
                          </m:e>
                          <m:sub>
                            <m:r>
                              <a:rPr lang="de-CH" sz="1200" b="1" i="1" smtClean="0">
                                <a:latin typeface="Cambria Math" panose="02040503050406030204" pitchFamily="18" charset="0"/>
                              </a:rPr>
                              <m:t>𝑻</m:t>
                            </m:r>
                          </m:sub>
                        </m:sSub>
                      </m:e>
                      <m:sup>
                        <m:sSub>
                          <m:sSubPr>
                            <m:ctrlPr>
                              <a:rPr lang="en-US" sz="12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𝜸</m:t>
                            </m:r>
                          </m:e>
                          <m:sub>
                            <m:r>
                              <a:rPr lang="de-CH" sz="12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sup>
                    </m:sSup>
                    <m:r>
                      <a:rPr lang="de-CH" sz="1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de-CH" sz="12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sz="1200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de-CH" sz="1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𝜸𝜸</m:t>
                        </m:r>
                      </m:sub>
                    </m:sSub>
                  </m:oMath>
                </a14:m>
                <a:r>
                  <a:rPr lang="de-CH" sz="1200" b="1" dirty="0"/>
                  <a:t> &gt; </a:t>
                </a:r>
                <a14:m>
                  <m:oMath xmlns:m="http://schemas.openxmlformats.org/officeDocument/2006/math">
                    <m:r>
                      <a:rPr lang="de-CH" sz="1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de-CH" sz="1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1200" b="1" dirty="0"/>
                  <a:t>35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2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sz="1200" b="1" i="1" smtClean="0">
                                <a:latin typeface="Cambria Math" panose="02040503050406030204" pitchFamily="18" charset="0"/>
                              </a:rPr>
                              <m:t>𝑷</m:t>
                            </m:r>
                          </m:e>
                          <m:sub>
                            <m:r>
                              <a:rPr lang="de-CH" sz="1200" b="1" i="1" smtClean="0">
                                <a:latin typeface="Cambria Math" panose="02040503050406030204" pitchFamily="18" charset="0"/>
                              </a:rPr>
                              <m:t>𝑻</m:t>
                            </m:r>
                          </m:sub>
                        </m:sSub>
                      </m:e>
                      <m:sup>
                        <m:sSub>
                          <m:sSubPr>
                            <m:ctrlPr>
                              <a:rPr lang="en-US" sz="12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𝜸</m:t>
                            </m:r>
                          </m:e>
                          <m:sub>
                            <m:r>
                              <a:rPr lang="de-CH" sz="12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sup>
                    </m:sSup>
                    <m:r>
                      <a:rPr lang="de-CH" sz="1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de-CH" sz="12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sz="1200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de-CH" sz="1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𝜸𝜸</m:t>
                        </m:r>
                      </m:sub>
                    </m:sSub>
                    <m:r>
                      <m:rPr>
                        <m:nor/>
                      </m:rPr>
                      <a:rPr lang="de-CH" sz="12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de-CH" sz="1200" b="1" dirty="0" smtClean="0"/>
                      <m:t>&gt;</m:t>
                    </m:r>
                  </m:oMath>
                </a14:m>
                <a:r>
                  <a:rPr lang="en-US" sz="1200" b="1" dirty="0"/>
                  <a:t> 0.25</a:t>
                </a: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r>
                  <a:rPr lang="en-US" sz="1200" b="1" dirty="0"/>
                  <a:t>Signal region: 130 GeV &lt;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CH" sz="12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sz="1200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de-CH" sz="1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𝜸𝜸</m:t>
                        </m:r>
                      </m:sub>
                    </m:sSub>
                    <m:r>
                      <m:rPr>
                        <m:nor/>
                      </m:rPr>
                      <a:rPr lang="de-CH" sz="12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200" b="1" dirty="0"/>
                  <a:t>&lt; 200 GeV</a:t>
                </a: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r>
                  <a:rPr lang="en-US" sz="1200" b="1" dirty="0"/>
                  <a:t>Resonance region: 145 GeV &lt;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CH" sz="12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sz="1200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de-CH" sz="1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𝜸𝜸</m:t>
                        </m:r>
                      </m:sub>
                    </m:sSub>
                    <m:r>
                      <m:rPr>
                        <m:nor/>
                      </m:rPr>
                      <a:rPr lang="de-CH" sz="12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200" b="1" dirty="0"/>
                  <a:t>&lt; 155 GeV</a:t>
                </a: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de-CH" sz="1200" b="1" i="1" smtClean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sz="1200" b="1" dirty="0"/>
                  <a:t>-jet veto</a:t>
                </a: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r>
                  <a:rPr lang="en-US" sz="1200" b="1" dirty="0"/>
                  <a:t>Select </a:t>
                </a:r>
                <a14:m>
                  <m:oMath xmlns:m="http://schemas.openxmlformats.org/officeDocument/2006/math">
                    <m:r>
                      <a:rPr lang="en-US" sz="1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𝜸𝜸</m:t>
                    </m:r>
                    <m:r>
                      <a:rPr lang="de-CH" sz="1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de-CH" sz="1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de-CH" sz="1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𝝉</m:t>
                    </m:r>
                  </m:oMath>
                </a14:m>
                <a:endParaRPr lang="de-CH" sz="1200" b="1" dirty="0">
                  <a:ea typeface="Cambria Math" panose="02040503050406030204" pitchFamily="18" charset="0"/>
                </a:endParaRP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12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2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sz="1200" b="1" i="1" smtClean="0">
                                <a:latin typeface="Cambria Math" panose="02040503050406030204" pitchFamily="18" charset="0"/>
                              </a:rPr>
                              <m:t>𝑬</m:t>
                            </m:r>
                          </m:e>
                          <m:sub>
                            <m:r>
                              <a:rPr lang="de-CH" sz="1200" b="1" i="1" smtClean="0">
                                <a:latin typeface="Cambria Math" panose="02040503050406030204" pitchFamily="18" charset="0"/>
                              </a:rPr>
                              <m:t>𝑻</m:t>
                            </m:r>
                          </m:sub>
                        </m:sSub>
                      </m:e>
                      <m:sup>
                        <m:r>
                          <a:rPr lang="de-CH" sz="1200" b="1" i="1" smtClean="0">
                            <a:latin typeface="Cambria Math" panose="02040503050406030204" pitchFamily="18" charset="0"/>
                          </a:rPr>
                          <m:t>𝒎𝒊𝒔𝒔</m:t>
                        </m:r>
                      </m:sup>
                    </m:sSup>
                    <m:r>
                      <a:rPr lang="de-CH" sz="1200" b="1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de-CH" sz="1200" b="1" i="1" smtClean="0">
                        <a:latin typeface="Cambria Math" panose="02040503050406030204" pitchFamily="18" charset="0"/>
                      </a:rPr>
                      <m:t>𝟑𝟓</m:t>
                    </m:r>
                  </m:oMath>
                </a14:m>
                <a:r>
                  <a:rPr lang="en-US" sz="1200" b="1" dirty="0"/>
                  <a:t> GeV</a:t>
                </a: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r>
                  <a:rPr lang="en-US" sz="1200" b="1" dirty="0"/>
                  <a:t>Pass tau working-point selection </a:t>
                </a: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endParaRPr lang="en-US" sz="1200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E2B69F8-C9F6-557C-EB02-677B332FE4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736" y="763429"/>
                <a:ext cx="5256914" cy="273908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5-Point Star 9">
            <a:extLst>
              <a:ext uri="{FF2B5EF4-FFF2-40B4-BE49-F238E27FC236}">
                <a16:creationId xmlns:a16="http://schemas.microsoft.com/office/drawing/2014/main" id="{310458E9-142D-5E63-DE1A-E18C5687C4C2}"/>
              </a:ext>
            </a:extLst>
          </p:cNvPr>
          <p:cNvSpPr/>
          <p:nvPr/>
        </p:nvSpPr>
        <p:spPr>
          <a:xfrm>
            <a:off x="8237250" y="916838"/>
            <a:ext cx="3487322" cy="1890859"/>
          </a:xfrm>
          <a:prstGeom prst="star5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SF =</a:t>
            </a:r>
            <a:r>
              <a:rPr lang="en-US" dirty="0">
                <a:solidFill>
                  <a:schemeClr val="tx1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b="1" dirty="0">
                <a:solidFill>
                  <a:schemeClr val="tx1"/>
                </a:solidFill>
                <a:effectLst/>
              </a:rPr>
              <a:t>1.9315</a:t>
            </a:r>
            <a:r>
              <a:rPr lang="en-US" dirty="0">
                <a:solidFill>
                  <a:schemeClr val="tx1"/>
                </a:solidFill>
                <a:effectLst/>
                <a:latin typeface="Menlo" panose="020B0609030804020204" pitchFamily="49" charset="0"/>
              </a:rPr>
              <a:t> </a:t>
            </a:r>
          </a:p>
          <a:p>
            <a:pPr algn="ctr"/>
            <a:endParaRPr lang="en-US" b="1" dirty="0">
              <a:solidFill>
                <a:schemeClr val="bg1"/>
              </a:solidFill>
              <a:effectLst/>
            </a:endParaRPr>
          </a:p>
          <a:p>
            <a:pPr algn="ctr"/>
            <a:endParaRPr lang="en-US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350A6FB-A09C-9A59-2984-9EA8431BD372}"/>
              </a:ext>
            </a:extLst>
          </p:cNvPr>
          <p:cNvSpPr/>
          <p:nvPr/>
        </p:nvSpPr>
        <p:spPr>
          <a:xfrm>
            <a:off x="4267200" y="2132970"/>
            <a:ext cx="3810000" cy="88367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E69DE33F-4B2D-7FE0-F036-9F5D409B5A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950" y="2193809"/>
            <a:ext cx="34925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9039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C9F9327A-22FB-E202-B573-385A9D7CB6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id="{9FB3F498-77AA-9770-FE7C-24AAFCC73945}"/>
              </a:ext>
            </a:extLst>
          </p:cNvPr>
          <p:cNvSpPr/>
          <p:nvPr/>
        </p:nvSpPr>
        <p:spPr>
          <a:xfrm>
            <a:off x="140957" y="707886"/>
            <a:ext cx="11910695" cy="0"/>
          </a:xfrm>
          <a:custGeom>
            <a:avLst/>
            <a:gdLst/>
            <a:ahLst/>
            <a:cxnLst/>
            <a:rect l="l" t="t" r="r" b="b"/>
            <a:pathLst>
              <a:path w="11910695">
                <a:moveTo>
                  <a:pt x="0" y="0"/>
                </a:moveTo>
                <a:lnTo>
                  <a:pt x="11910084" y="1"/>
                </a:lnTo>
              </a:path>
            </a:pathLst>
          </a:custGeom>
          <a:ln w="25400">
            <a:solidFill>
              <a:srgbClr val="E971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 descr="$PPTXTitle">
            <a:extLst>
              <a:ext uri="{FF2B5EF4-FFF2-40B4-BE49-F238E27FC236}">
                <a16:creationId xmlns:a16="http://schemas.microsoft.com/office/drawing/2014/main" id="{13D8216A-04C2-9D95-FC84-47ED34322EC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89851" y="17344"/>
            <a:ext cx="800036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de-CH" sz="3900" dirty="0">
                <a:latin typeface="Cambria Math"/>
                <a:cs typeface="Cambria Math"/>
              </a:rPr>
              <a:t>Tau Working-Point </a:t>
            </a:r>
            <a:r>
              <a:rPr lang="de-CH" sz="3900" dirty="0" err="1">
                <a:latin typeface="Cambria Math"/>
                <a:cs typeface="Cambria Math"/>
              </a:rPr>
              <a:t>Optimisation</a:t>
            </a:r>
            <a:endParaRPr sz="3900" dirty="0">
              <a:latin typeface="Cambria Math"/>
              <a:cs typeface="Cambria Math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AD699EF-6B9C-E1F7-28C9-D6DB6AA42284}"/>
              </a:ext>
            </a:extLst>
          </p:cNvPr>
          <p:cNvCxnSpPr>
            <a:cxnSpLocks/>
          </p:cNvCxnSpPr>
          <p:nvPr/>
        </p:nvCxnSpPr>
        <p:spPr>
          <a:xfrm>
            <a:off x="6096000" y="707886"/>
            <a:ext cx="0" cy="6150114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id="{0089EEB8-F2C2-8B97-B5B3-29140471C6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087939" y="3759863"/>
            <a:ext cx="2929716" cy="300932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456DE2B-691B-95AF-E699-CC86F26778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9189059" y="3657086"/>
            <a:ext cx="2813701" cy="2890161"/>
          </a:xfrm>
          <a:prstGeom prst="rect">
            <a:avLst/>
          </a:prstGeom>
        </p:spPr>
      </p:pic>
      <p:sp>
        <p:nvSpPr>
          <p:cNvPr id="33" name="object 7">
            <a:extLst>
              <a:ext uri="{FF2B5EF4-FFF2-40B4-BE49-F238E27FC236}">
                <a16:creationId xmlns:a16="http://schemas.microsoft.com/office/drawing/2014/main" id="{6F468FDB-2D24-220E-FC1E-BBE148EC3D6D}"/>
              </a:ext>
            </a:extLst>
          </p:cNvPr>
          <p:cNvSpPr txBox="1"/>
          <p:nvPr/>
        </p:nvSpPr>
        <p:spPr>
          <a:xfrm rot="10800000" flipH="1" flipV="1">
            <a:off x="11515089" y="6365834"/>
            <a:ext cx="687797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de-CH" sz="2000" b="1" spc="-55" dirty="0">
                <a:latin typeface="Trebuchet MS"/>
                <a:cs typeface="Trebuchet MS"/>
              </a:rPr>
              <a:t>12</a:t>
            </a:r>
            <a:endParaRPr sz="2000" dirty="0">
              <a:latin typeface="Trebuchet MS"/>
              <a:cs typeface="Trebuchet MS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E2DC75F2-F52B-4873-80CB-A661CA0440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9189896" y="698387"/>
            <a:ext cx="2792456" cy="286833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2A19ECED-017D-B577-7F36-D189D7E878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3114064" y="707985"/>
            <a:ext cx="2927613" cy="300716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3A3F6FCF-100B-ABC5-2069-8065DFE95B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196203" y="725200"/>
            <a:ext cx="2813700" cy="2890159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701D0474-9540-57BA-E76F-2FE21C66D8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6209865" y="709116"/>
            <a:ext cx="2844311" cy="2921602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E061CFEE-2CB1-5EC3-E718-6AF217172F9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400000">
            <a:off x="6211262" y="3625632"/>
            <a:ext cx="2947211" cy="3027298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1CD1F93C-3357-DC47-5437-754B6791B24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5400000">
            <a:off x="159114" y="3736007"/>
            <a:ext cx="2953249" cy="303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4963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7154E411-7088-BCBE-684C-3086F8F033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id="{0D5FBA9A-FE17-6172-9834-9B0934AD466D}"/>
              </a:ext>
            </a:extLst>
          </p:cNvPr>
          <p:cNvSpPr/>
          <p:nvPr/>
        </p:nvSpPr>
        <p:spPr>
          <a:xfrm>
            <a:off x="140957" y="707886"/>
            <a:ext cx="11910695" cy="0"/>
          </a:xfrm>
          <a:custGeom>
            <a:avLst/>
            <a:gdLst/>
            <a:ahLst/>
            <a:cxnLst/>
            <a:rect l="l" t="t" r="r" b="b"/>
            <a:pathLst>
              <a:path w="11910695">
                <a:moveTo>
                  <a:pt x="0" y="0"/>
                </a:moveTo>
                <a:lnTo>
                  <a:pt x="11910084" y="1"/>
                </a:lnTo>
              </a:path>
            </a:pathLst>
          </a:custGeom>
          <a:ln w="25400">
            <a:solidFill>
              <a:srgbClr val="E971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 descr="$PPTXTitle">
            <a:extLst>
              <a:ext uri="{FF2B5EF4-FFF2-40B4-BE49-F238E27FC236}">
                <a16:creationId xmlns:a16="http://schemas.microsoft.com/office/drawing/2014/main" id="{8280DA7E-6CE5-12AB-8570-BC028359430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89851" y="17344"/>
            <a:ext cx="800036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de-CH" sz="3900" dirty="0">
                <a:latin typeface="Cambria Math"/>
                <a:cs typeface="Cambria Math"/>
              </a:rPr>
              <a:t>Tau Working-Point </a:t>
            </a:r>
            <a:r>
              <a:rPr lang="de-CH" sz="3900" dirty="0" err="1">
                <a:latin typeface="Cambria Math"/>
                <a:cs typeface="Cambria Math"/>
              </a:rPr>
              <a:t>Optimisation</a:t>
            </a:r>
            <a:endParaRPr sz="3900" dirty="0">
              <a:latin typeface="Cambria Math"/>
              <a:cs typeface="Cambria Math"/>
            </a:endParaRPr>
          </a:p>
        </p:txBody>
      </p:sp>
      <p:sp>
        <p:nvSpPr>
          <p:cNvPr id="18" name="object 7">
            <a:extLst>
              <a:ext uri="{FF2B5EF4-FFF2-40B4-BE49-F238E27FC236}">
                <a16:creationId xmlns:a16="http://schemas.microsoft.com/office/drawing/2014/main" id="{3EE542E3-0AAD-1E75-FD70-8543D4FF36C1}"/>
              </a:ext>
            </a:extLst>
          </p:cNvPr>
          <p:cNvSpPr txBox="1"/>
          <p:nvPr/>
        </p:nvSpPr>
        <p:spPr>
          <a:xfrm flipH="1">
            <a:off x="11571591" y="6436862"/>
            <a:ext cx="412271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de-CH" sz="2000" b="1" spc="-55" dirty="0">
                <a:latin typeface="Trebuchet MS"/>
                <a:cs typeface="Trebuchet MS"/>
              </a:rPr>
              <a:t>13</a:t>
            </a:r>
            <a:endParaRPr sz="2000" dirty="0">
              <a:latin typeface="Trebuchet MS"/>
              <a:cs typeface="Trebuchet MS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27316B8-4FA5-4DCE-C2E6-52E914E15425}"/>
              </a:ext>
            </a:extLst>
          </p:cNvPr>
          <p:cNvCxnSpPr>
            <a:cxnSpLocks/>
          </p:cNvCxnSpPr>
          <p:nvPr/>
        </p:nvCxnSpPr>
        <p:spPr>
          <a:xfrm>
            <a:off x="6096000" y="707886"/>
            <a:ext cx="0" cy="6150114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46C85AC6-F9B3-0BFD-CF1A-E243B3CCED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143362" y="3524865"/>
            <a:ext cx="2884911" cy="296330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4497584-6B33-816F-A24F-DC76337F24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9181393" y="725198"/>
            <a:ext cx="2813699" cy="289015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8DBFDF7-0507-F95A-B13C-3A0AB86CD9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9131467" y="3580959"/>
            <a:ext cx="2844313" cy="292160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C09924B-6733-F798-B5B5-A839FDB84D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3117037" y="724549"/>
            <a:ext cx="2861488" cy="293924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F785E96-F035-F69D-819D-CBF41F0822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186930" y="767675"/>
            <a:ext cx="2813700" cy="289015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8C0FDD7-1EA2-D995-B4E6-CA80279800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236649" y="3536771"/>
            <a:ext cx="2899606" cy="29784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B1B0C6B-74DE-616A-F055-AE589F3B06E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400000">
            <a:off x="6210652" y="3524627"/>
            <a:ext cx="2902331" cy="298119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AA3C553-40AF-B11A-B90A-279A76D1116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5400000">
            <a:off x="6209865" y="709116"/>
            <a:ext cx="2844311" cy="2921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1912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E91BD456-034F-757C-C84C-B1A9687635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id="{6A62F770-473F-1B23-814D-6BBEE3B32FCB}"/>
              </a:ext>
            </a:extLst>
          </p:cNvPr>
          <p:cNvSpPr/>
          <p:nvPr/>
        </p:nvSpPr>
        <p:spPr>
          <a:xfrm>
            <a:off x="140957" y="707886"/>
            <a:ext cx="11910695" cy="0"/>
          </a:xfrm>
          <a:custGeom>
            <a:avLst/>
            <a:gdLst/>
            <a:ahLst/>
            <a:cxnLst/>
            <a:rect l="l" t="t" r="r" b="b"/>
            <a:pathLst>
              <a:path w="11910695">
                <a:moveTo>
                  <a:pt x="0" y="0"/>
                </a:moveTo>
                <a:lnTo>
                  <a:pt x="11910084" y="1"/>
                </a:lnTo>
              </a:path>
            </a:pathLst>
          </a:custGeom>
          <a:ln w="25400">
            <a:solidFill>
              <a:srgbClr val="E971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 descr="$PPTXTitle">
            <a:extLst>
              <a:ext uri="{FF2B5EF4-FFF2-40B4-BE49-F238E27FC236}">
                <a16:creationId xmlns:a16="http://schemas.microsoft.com/office/drawing/2014/main" id="{FE131305-2C3B-212F-D7F7-4B39580DD05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89851" y="17344"/>
            <a:ext cx="800036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de-CH" sz="3900" dirty="0">
                <a:latin typeface="Cambria Math"/>
                <a:cs typeface="Cambria Math"/>
              </a:rPr>
              <a:t>Tau Working-Point </a:t>
            </a:r>
            <a:r>
              <a:rPr lang="de-CH" sz="3900" dirty="0" err="1">
                <a:latin typeface="Cambria Math"/>
                <a:cs typeface="Cambria Math"/>
              </a:rPr>
              <a:t>Optimisation</a:t>
            </a:r>
            <a:endParaRPr sz="3900" dirty="0">
              <a:latin typeface="Cambria Math"/>
              <a:cs typeface="Cambria Math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2E38EED-B9CE-6B65-518E-0CEC10BF8FAB}"/>
              </a:ext>
            </a:extLst>
          </p:cNvPr>
          <p:cNvCxnSpPr>
            <a:cxnSpLocks/>
          </p:cNvCxnSpPr>
          <p:nvPr/>
        </p:nvCxnSpPr>
        <p:spPr>
          <a:xfrm>
            <a:off x="6096000" y="707886"/>
            <a:ext cx="0" cy="6150114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6E617290-8E97-AFFA-56E1-5917256A84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176720" y="750197"/>
            <a:ext cx="2830962" cy="290789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1F1CE63-D603-1B2A-AE98-9DFB6CDE47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9052719" y="699628"/>
            <a:ext cx="2894931" cy="297359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81391DA-D1E6-F263-02B4-1EC54040D5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9116777" y="3622782"/>
            <a:ext cx="2894934" cy="2973600"/>
          </a:xfrm>
          <a:prstGeom prst="rect">
            <a:avLst/>
          </a:prstGeom>
        </p:spPr>
      </p:pic>
      <p:sp>
        <p:nvSpPr>
          <p:cNvPr id="32" name="object 7">
            <a:extLst>
              <a:ext uri="{FF2B5EF4-FFF2-40B4-BE49-F238E27FC236}">
                <a16:creationId xmlns:a16="http://schemas.microsoft.com/office/drawing/2014/main" id="{249091CC-EDAC-EF7B-9EBD-81AC298FBF4A}"/>
              </a:ext>
            </a:extLst>
          </p:cNvPr>
          <p:cNvSpPr txBox="1"/>
          <p:nvPr/>
        </p:nvSpPr>
        <p:spPr>
          <a:xfrm flipH="1">
            <a:off x="11584232" y="6402897"/>
            <a:ext cx="520511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de-CH" sz="2000" b="1" spc="-55" dirty="0">
                <a:latin typeface="Trebuchet MS"/>
                <a:cs typeface="Trebuchet MS"/>
              </a:rPr>
              <a:t>14</a:t>
            </a:r>
            <a:endParaRPr sz="2000" dirty="0">
              <a:latin typeface="Trebuchet MS"/>
              <a:cs typeface="Trebuchet MS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C0318B80-9DDD-5DAE-8138-F05B7BFD9F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3041198" y="3655978"/>
            <a:ext cx="2984138" cy="306522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699CCF27-19E0-1CC5-B408-495FDE2199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196203" y="725200"/>
            <a:ext cx="2813700" cy="289015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AB1F6660-BF8F-6A19-F8E6-6CA25273D0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102257" y="3622718"/>
            <a:ext cx="2899607" cy="297840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0F0C6D54-2BE0-67B1-0F66-A675B9DAC15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400000">
            <a:off x="6211262" y="3625632"/>
            <a:ext cx="2947211" cy="302729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B1F50198-8D2C-1E8B-5DB5-FFB18451312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5400000">
            <a:off x="6209865" y="709116"/>
            <a:ext cx="2844311" cy="2921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4963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6A390A87-8403-1D3F-02E3-B75B71BDD1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id="{B9A5B5B7-C895-4078-C4C9-D652B8797F9E}"/>
              </a:ext>
            </a:extLst>
          </p:cNvPr>
          <p:cNvSpPr/>
          <p:nvPr/>
        </p:nvSpPr>
        <p:spPr>
          <a:xfrm>
            <a:off x="140957" y="707886"/>
            <a:ext cx="11910695" cy="0"/>
          </a:xfrm>
          <a:custGeom>
            <a:avLst/>
            <a:gdLst/>
            <a:ahLst/>
            <a:cxnLst/>
            <a:rect l="l" t="t" r="r" b="b"/>
            <a:pathLst>
              <a:path w="11910695">
                <a:moveTo>
                  <a:pt x="0" y="0"/>
                </a:moveTo>
                <a:lnTo>
                  <a:pt x="11910084" y="1"/>
                </a:lnTo>
              </a:path>
            </a:pathLst>
          </a:custGeom>
          <a:ln w="25400">
            <a:solidFill>
              <a:srgbClr val="E971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 descr="$PPTXTitle">
            <a:extLst>
              <a:ext uri="{FF2B5EF4-FFF2-40B4-BE49-F238E27FC236}">
                <a16:creationId xmlns:a16="http://schemas.microsoft.com/office/drawing/2014/main" id="{AEEE11E2-2E8E-4ECF-BE9A-02077FCBB0C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89851" y="17344"/>
            <a:ext cx="800036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de-CH" sz="3900" dirty="0">
                <a:latin typeface="Cambria Math"/>
                <a:cs typeface="Cambria Math"/>
              </a:rPr>
              <a:t>Tau Working-Point </a:t>
            </a:r>
            <a:r>
              <a:rPr lang="de-CH" sz="3900" dirty="0" err="1">
                <a:latin typeface="Cambria Math"/>
                <a:cs typeface="Cambria Math"/>
              </a:rPr>
              <a:t>Optimisation</a:t>
            </a:r>
            <a:endParaRPr sz="3900" dirty="0">
              <a:latin typeface="Cambria Math"/>
              <a:cs typeface="Cambria Math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E208E5D-2428-CB96-F3ED-A507155809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098523" y="709633"/>
            <a:ext cx="2836628" cy="291371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A935E88-21C7-F317-2725-9CDB3FDC81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977365" y="3568936"/>
            <a:ext cx="2953250" cy="303350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5AD9BA0-9C57-21CA-3FBD-F2B5B03407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9158721" y="718267"/>
            <a:ext cx="2852043" cy="292954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0DA6715-A2E4-DB11-3C4A-B272C1E0D2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9212658" y="3659736"/>
            <a:ext cx="2844310" cy="2921602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7DD1F51-3CE1-495D-9CDD-E315D9BAA9F8}"/>
              </a:ext>
            </a:extLst>
          </p:cNvPr>
          <p:cNvCxnSpPr>
            <a:cxnSpLocks/>
          </p:cNvCxnSpPr>
          <p:nvPr/>
        </p:nvCxnSpPr>
        <p:spPr>
          <a:xfrm>
            <a:off x="6096000" y="707886"/>
            <a:ext cx="0" cy="6150114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>
            <a:extLst>
              <a:ext uri="{FF2B5EF4-FFF2-40B4-BE49-F238E27FC236}">
                <a16:creationId xmlns:a16="http://schemas.microsoft.com/office/drawing/2014/main" id="{F1F63014-4D9C-2BB5-C261-C9D79A7443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196203" y="725200"/>
            <a:ext cx="2813700" cy="289015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8EDB119-1F48-C493-4260-8CF1D614EA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103855" y="3537004"/>
            <a:ext cx="2953249" cy="303350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936F0F5-0812-1DD4-341C-6CEA8AB75C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400000">
            <a:off x="6290485" y="3625084"/>
            <a:ext cx="2908709" cy="298774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33D4AAF5-CF2C-FD6F-5D85-C489155B6F5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5400000">
            <a:off x="6209865" y="709116"/>
            <a:ext cx="2844311" cy="2921602"/>
          </a:xfrm>
          <a:prstGeom prst="rect">
            <a:avLst/>
          </a:prstGeom>
        </p:spPr>
      </p:pic>
      <p:sp>
        <p:nvSpPr>
          <p:cNvPr id="34" name="object 7">
            <a:extLst>
              <a:ext uri="{FF2B5EF4-FFF2-40B4-BE49-F238E27FC236}">
                <a16:creationId xmlns:a16="http://schemas.microsoft.com/office/drawing/2014/main" id="{E5D88566-D5F2-E365-17A2-25C678D18B17}"/>
              </a:ext>
            </a:extLst>
          </p:cNvPr>
          <p:cNvSpPr txBox="1"/>
          <p:nvPr/>
        </p:nvSpPr>
        <p:spPr>
          <a:xfrm rot="10800000" flipV="1">
            <a:off x="11577335" y="6382391"/>
            <a:ext cx="339293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de-CH" sz="2000" b="1" spc="-55" dirty="0">
                <a:latin typeface="Trebuchet MS"/>
                <a:cs typeface="Trebuchet MS"/>
              </a:rPr>
              <a:t>15</a:t>
            </a:r>
            <a:endParaRPr sz="2000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5696124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627100" y="6380988"/>
            <a:ext cx="29591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de-CH" sz="2000" b="1" spc="-85" dirty="0">
                <a:latin typeface="Trebuchet MS"/>
                <a:cs typeface="Trebuchet MS"/>
              </a:rPr>
              <a:t>16</a:t>
            </a:r>
            <a:endParaRPr sz="2000" dirty="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0957" y="707886"/>
            <a:ext cx="11910695" cy="0"/>
          </a:xfrm>
          <a:custGeom>
            <a:avLst/>
            <a:gdLst/>
            <a:ahLst/>
            <a:cxnLst/>
            <a:rect l="l" t="t" r="r" b="b"/>
            <a:pathLst>
              <a:path w="11910695">
                <a:moveTo>
                  <a:pt x="0" y="0"/>
                </a:moveTo>
                <a:lnTo>
                  <a:pt x="11910084" y="1"/>
                </a:lnTo>
              </a:path>
            </a:pathLst>
          </a:custGeom>
          <a:ln w="25400">
            <a:solidFill>
              <a:srgbClr val="E971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Summary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03154" y="1452371"/>
            <a:ext cx="11811091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100"/>
              </a:spcBef>
              <a:buClr>
                <a:srgbClr val="E97132"/>
              </a:buClr>
              <a:buFont typeface="Wingdings"/>
              <a:buChar char=""/>
              <a:tabLst>
                <a:tab pos="469265" algn="l"/>
              </a:tabLst>
            </a:pPr>
            <a:r>
              <a:rPr lang="en-US" sz="2000" b="1" dirty="0">
                <a:solidFill>
                  <a:schemeClr val="tx1"/>
                </a:solidFill>
              </a:rPr>
              <a:t>The 2022 and 2023 data show good agreement with the Monte Carlo predictions after applying the scale factors derived using the single-bin </a:t>
            </a:r>
            <a:r>
              <a:rPr lang="en-US" sz="2000" b="1" dirty="0" err="1">
                <a:solidFill>
                  <a:schemeClr val="tx1"/>
                </a:solidFill>
              </a:rPr>
              <a:t>normalisation</a:t>
            </a:r>
            <a:r>
              <a:rPr lang="en-US" sz="2000" b="1" dirty="0">
                <a:solidFill>
                  <a:schemeClr val="tx1"/>
                </a:solidFill>
              </a:rPr>
              <a:t> method with the recent </a:t>
            </a:r>
            <a:r>
              <a:rPr lang="en-US" sz="2000" b="1" dirty="0" err="1">
                <a:solidFill>
                  <a:schemeClr val="tx1"/>
                </a:solidFill>
              </a:rPr>
              <a:t>ntuples</a:t>
            </a:r>
            <a:r>
              <a:rPr lang="en-US" sz="2000" b="1" dirty="0">
                <a:solidFill>
                  <a:schemeClr val="tx1"/>
                </a:solidFill>
              </a:rPr>
              <a:t>.</a:t>
            </a:r>
            <a:endParaRPr sz="2000" b="1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ject 7"/>
              <p:cNvSpPr txBox="1"/>
              <p:nvPr/>
            </p:nvSpPr>
            <p:spPr>
              <a:xfrm>
                <a:off x="177755" y="2061971"/>
                <a:ext cx="11836490" cy="1551707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ts val="245"/>
                  </a:spcBef>
                </a:pPr>
                <a:endParaRPr lang="en-US" sz="2000" dirty="0">
                  <a:latin typeface="Cambria Math"/>
                  <a:cs typeface="Cambria Math"/>
                </a:endParaRPr>
              </a:p>
              <a:p>
                <a:pPr marL="381000" indent="-342900">
                  <a:lnSpc>
                    <a:spcPct val="100000"/>
                  </a:lnSpc>
                  <a:buFont typeface="Wingdings" pitchFamily="2" charset="2"/>
                  <a:buChar char="ü"/>
                </a:pPr>
                <a:r>
                  <a:rPr lang="en-US" sz="2000" b="1" dirty="0">
                    <a:solidFill>
                      <a:schemeClr val="accent6"/>
                    </a:solidFill>
                  </a:rPr>
                  <a:t> </a:t>
                </a:r>
                <a:r>
                  <a:rPr lang="en-US" sz="2000" b="1" dirty="0">
                    <a:solidFill>
                      <a:schemeClr val="tx1"/>
                    </a:solidFill>
                  </a:rPr>
                  <a:t>For</a:t>
                </a:r>
                <a:r>
                  <a:rPr lang="en-US" sz="2000" b="1" dirty="0">
                    <a:solidFill>
                      <a:schemeClr val="accent6"/>
                    </a:solidFill>
                  </a:rPr>
                  <a:t> </a:t>
                </a:r>
                <a:r>
                  <a:rPr lang="en-US" sz="2000" b="1" dirty="0">
                    <a:solidFill>
                      <a:schemeClr val="tx1"/>
                    </a:solidFill>
                  </a:rPr>
                  <a:t>the working-point </a:t>
                </a:r>
                <a:r>
                  <a:rPr lang="en-US" sz="2000" b="1" dirty="0" err="1">
                    <a:solidFill>
                      <a:schemeClr val="tx1"/>
                    </a:solidFill>
                  </a:rPr>
                  <a:t>optimisation</a:t>
                </a:r>
                <a:r>
                  <a:rPr lang="en-US" sz="2000" b="1" dirty="0">
                    <a:solidFill>
                      <a:schemeClr val="tx1"/>
                    </a:solidFill>
                  </a:rPr>
                  <a:t>, the </a:t>
                </a:r>
                <a:r>
                  <a:rPr lang="en-US" sz="2000" b="1" dirty="0" err="1">
                    <a:solidFill>
                      <a:schemeClr val="tx1"/>
                    </a:solidFill>
                  </a:rPr>
                  <a:t>RNNTight</a:t>
                </a:r>
                <a:r>
                  <a:rPr lang="en-US" sz="2000" b="1" dirty="0">
                    <a:solidFill>
                      <a:schemeClr val="tx1"/>
                    </a:solidFill>
                  </a:rPr>
                  <a:t> working-point performs better than the other working points, yielding the highest significance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de-CH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sub>
                    </m:sSub>
                  </m:oMath>
                </a14:m>
                <a:r>
                  <a:rPr lang="en-US" sz="2000" b="1" dirty="0">
                    <a:solidFill>
                      <a:schemeClr val="tx1"/>
                    </a:solidFill>
                  </a:rPr>
                  <a:t> = 0.090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</m:oMath>
                </a14:m>
                <a:r>
                  <a:rPr lang="en-US" sz="2000" b="1" dirty="0">
                    <a:solidFill>
                      <a:schemeClr val="tx1"/>
                    </a:solidFill>
                  </a:rPr>
                  <a:t>. This suggests that </a:t>
                </a:r>
                <a:r>
                  <a:rPr lang="en-US" sz="2000" b="1" dirty="0" err="1">
                    <a:solidFill>
                      <a:schemeClr val="tx1"/>
                    </a:solidFill>
                  </a:rPr>
                  <a:t>RNNTight</a:t>
                </a:r>
                <a:r>
                  <a:rPr lang="en-US" sz="2000" b="1" dirty="0">
                    <a:solidFill>
                      <a:schemeClr val="tx1"/>
                    </a:solidFill>
                  </a:rPr>
                  <a:t> provides the best balance between retaining signal events and suppressing background contributions among the working-points considered.</a:t>
                </a:r>
                <a:endParaRPr lang="en-US" sz="2000" b="1" spc="-50" dirty="0">
                  <a:solidFill>
                    <a:schemeClr val="tx1"/>
                  </a:solidFill>
                  <a:latin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7" name="object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755" y="2061971"/>
                <a:ext cx="11836490" cy="1551707"/>
              </a:xfrm>
              <a:prstGeom prst="rect">
                <a:avLst/>
              </a:prstGeom>
              <a:blipFill>
                <a:blip r:embed="rId2"/>
                <a:stretch>
                  <a:fillRect l="-857" b="-8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bject 8"/>
          <p:cNvSpPr txBox="1"/>
          <p:nvPr/>
        </p:nvSpPr>
        <p:spPr>
          <a:xfrm>
            <a:off x="203154" y="3542283"/>
            <a:ext cx="4826045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dirty="0">
                <a:solidFill>
                  <a:srgbClr val="E97132"/>
                </a:solidFill>
                <a:latin typeface="Trebuchet MS"/>
                <a:cs typeface="Trebuchet MS"/>
              </a:rPr>
              <a:t>Future</a:t>
            </a:r>
            <a:r>
              <a:rPr sz="4000" b="1" spc="-280" dirty="0">
                <a:solidFill>
                  <a:srgbClr val="E97132"/>
                </a:solidFill>
                <a:latin typeface="Trebuchet MS"/>
                <a:cs typeface="Trebuchet MS"/>
              </a:rPr>
              <a:t> </a:t>
            </a:r>
            <a:r>
              <a:rPr lang="de-CH" sz="4000" b="1" spc="-10" dirty="0">
                <a:solidFill>
                  <a:srgbClr val="E97132"/>
                </a:solidFill>
                <a:latin typeface="Trebuchet MS"/>
                <a:cs typeface="Trebuchet MS"/>
              </a:rPr>
              <a:t>P</a:t>
            </a:r>
            <a:r>
              <a:rPr sz="4000" b="1" spc="-10" dirty="0" err="1">
                <a:solidFill>
                  <a:srgbClr val="E97132"/>
                </a:solidFill>
                <a:latin typeface="Trebuchet MS"/>
                <a:cs typeface="Trebuchet MS"/>
              </a:rPr>
              <a:t>rospect</a:t>
            </a:r>
            <a:r>
              <a:rPr lang="de-CH" sz="4000" b="1" spc="-10" dirty="0">
                <a:solidFill>
                  <a:srgbClr val="E97132"/>
                </a:solidFill>
                <a:latin typeface="Trebuchet MS"/>
                <a:cs typeface="Trebuchet MS"/>
              </a:rPr>
              <a:t>s</a:t>
            </a:r>
            <a:endParaRPr sz="4000" dirty="0">
              <a:latin typeface="Trebuchet MS"/>
              <a:cs typeface="Trebuchet M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40957" y="4230353"/>
            <a:ext cx="11910695" cy="0"/>
          </a:xfrm>
          <a:custGeom>
            <a:avLst/>
            <a:gdLst/>
            <a:ahLst/>
            <a:cxnLst/>
            <a:rect l="l" t="t" r="r" b="b"/>
            <a:pathLst>
              <a:path w="11910695">
                <a:moveTo>
                  <a:pt x="0" y="0"/>
                </a:moveTo>
                <a:lnTo>
                  <a:pt x="11910084" y="1"/>
                </a:lnTo>
              </a:path>
            </a:pathLst>
          </a:custGeom>
          <a:ln w="25400">
            <a:solidFill>
              <a:srgbClr val="E971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bject 10"/>
              <p:cNvSpPr txBox="1"/>
              <p:nvPr/>
            </p:nvSpPr>
            <p:spPr>
              <a:xfrm>
                <a:off x="168897" y="4363211"/>
                <a:ext cx="11280140" cy="1243930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63500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en-US" sz="2000" dirty="0">
                    <a:latin typeface="Calibri"/>
                    <a:cs typeface="Calibri"/>
                  </a:rPr>
                  <a:t>Steps to complete for the</a:t>
                </a:r>
                <a:r>
                  <a:rPr lang="en-US" sz="2000" spc="-45" dirty="0">
                    <a:latin typeface="Calibri"/>
                    <a:cs typeface="Calibri"/>
                  </a:rPr>
                  <a:t> </a:t>
                </a:r>
                <a:r>
                  <a:rPr lang="en-US" sz="2000" dirty="0">
                    <a:latin typeface="Calibri"/>
                    <a:cs typeface="Calibri"/>
                  </a:rPr>
                  <a:t>analysis</a:t>
                </a:r>
                <a:r>
                  <a:rPr lang="en-US" sz="2000" spc="-50" dirty="0">
                    <a:latin typeface="Calibri"/>
                    <a:cs typeface="Calibri"/>
                  </a:rPr>
                  <a:t> </a:t>
                </a:r>
                <a:r>
                  <a:rPr lang="en-US" sz="2000" dirty="0">
                    <a:latin typeface="Calibri"/>
                    <a:cs typeface="Calibri"/>
                  </a:rPr>
                  <a:t>in</a:t>
                </a:r>
                <a:r>
                  <a:rPr lang="en-US" sz="2000" spc="-50" dirty="0">
                    <a:latin typeface="Calibri"/>
                    <a:cs typeface="Calibri"/>
                  </a:rPr>
                  <a:t> </a:t>
                </a:r>
                <a:r>
                  <a:rPr lang="en-US" sz="2000" dirty="0">
                    <a:latin typeface="Calibri"/>
                    <a:cs typeface="Calibri"/>
                  </a:rPr>
                  <a:t>the</a:t>
                </a:r>
                <a:r>
                  <a:rPr lang="en-US" sz="2000" spc="-50" dirty="0">
                    <a:latin typeface="Calibri"/>
                    <a:cs typeface="Calibri"/>
                  </a:rPr>
                  <a:t> coming</a:t>
                </a:r>
                <a:r>
                  <a:rPr lang="en-US" sz="2000" spc="-45" dirty="0">
                    <a:latin typeface="Calibri"/>
                    <a:cs typeface="Calibri"/>
                  </a:rPr>
                  <a:t> </a:t>
                </a:r>
                <a:r>
                  <a:rPr lang="en-US" sz="2000" spc="-10" dirty="0">
                    <a:latin typeface="Calibri"/>
                    <a:cs typeface="Calibri"/>
                  </a:rPr>
                  <a:t>months</a:t>
                </a:r>
                <a:endParaRPr lang="en-US" sz="2000" dirty="0">
                  <a:latin typeface="Calibri"/>
                  <a:cs typeface="Calibri"/>
                </a:endParaRPr>
              </a:p>
              <a:p>
                <a:pPr marL="405765" indent="-342265">
                  <a:lnSpc>
                    <a:spcPct val="100000"/>
                  </a:lnSpc>
                  <a:spcBef>
                    <a:spcPts val="2400"/>
                  </a:spcBef>
                  <a:buClr>
                    <a:srgbClr val="E97132"/>
                  </a:buClr>
                  <a:buFont typeface="Wingdings"/>
                  <a:buChar char=""/>
                  <a:tabLst>
                    <a:tab pos="405765" algn="l"/>
                  </a:tabLst>
                </a:pPr>
                <a:r>
                  <a:rPr lang="en-US" sz="2000" b="1" spc="-10" dirty="0">
                    <a:latin typeface="Calibri"/>
                    <a:cs typeface="Calibri"/>
                  </a:rPr>
                  <a:t>We are going to perform Background fake estimation studies where we will use </a:t>
                </a:r>
                <a:r>
                  <a:rPr lang="en-US" sz="2000" b="1" dirty="0"/>
                  <a:t>the</a:t>
                </a:r>
                <a:r>
                  <a:rPr lang="en-US" sz="2000" b="1" spc="-10" dirty="0">
                    <a:latin typeface="Calibri"/>
                    <a:cs typeface="Calibri"/>
                  </a:rPr>
                  <a:t> ABCD method for the </a:t>
                </a:r>
                <a14:m>
                  <m:oMath xmlns:m="http://schemas.openxmlformats.org/officeDocument/2006/math">
                    <m:r>
                      <a:rPr lang="en-US" sz="2000" b="1" i="1" spc="-1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</a:rPr>
                      <m:t>𝜸𝜸</m:t>
                    </m:r>
                    <m:r>
                      <a:rPr lang="en-US" sz="2000" b="1" i="1" spc="-1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</a:rPr>
                      <m:t>+</m:t>
                    </m:r>
                    <m:r>
                      <a:rPr lang="de-CH" sz="2000" b="1" i="1" spc="-1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</a:rPr>
                      <m:t>𝟏</m:t>
                    </m:r>
                    <m:r>
                      <a:rPr lang="de-CH" sz="2000" b="1" i="1" spc="-1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</a:rPr>
                      <m:t>𝒆</m:t>
                    </m:r>
                    <m:r>
                      <a:rPr lang="de-CH" sz="2000" b="1" i="1" spc="-1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</a:rPr>
                      <m:t>/</m:t>
                    </m:r>
                    <m:r>
                      <a:rPr lang="de-CH" sz="2000" b="1" i="1" spc="-1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</a:rPr>
                      <m:t>𝝁</m:t>
                    </m:r>
                  </m:oMath>
                </a14:m>
                <a:r>
                  <a:rPr lang="de-CH" sz="2000" b="1" dirty="0">
                    <a:latin typeface="Calibri"/>
                    <a:cs typeface="Calibri"/>
                  </a:rPr>
                  <a:t> and </a:t>
                </a:r>
                <a:r>
                  <a:rPr lang="de-CH" sz="2000" b="1" dirty="0" err="1">
                    <a:latin typeface="Calibri"/>
                    <a:cs typeface="Calibri"/>
                  </a:rPr>
                  <a:t>the</a:t>
                </a:r>
                <a:r>
                  <a:rPr lang="de-CH" sz="2000" b="1" dirty="0">
                    <a:latin typeface="Calibri"/>
                    <a:cs typeface="Calibri"/>
                  </a:rPr>
                  <a:t> Fake </a:t>
                </a:r>
                <a:r>
                  <a:rPr lang="de-CH" sz="2000" b="1" dirty="0" err="1">
                    <a:latin typeface="Calibri"/>
                    <a:cs typeface="Calibri"/>
                  </a:rPr>
                  <a:t>Factor</a:t>
                </a:r>
                <a:r>
                  <a:rPr lang="de-CH" sz="2000" b="1" dirty="0">
                    <a:latin typeface="Calibri"/>
                    <a:cs typeface="Calibri"/>
                  </a:rPr>
                  <a:t> </a:t>
                </a:r>
                <a:r>
                  <a:rPr lang="de-CH" sz="2000" b="1" dirty="0" err="1">
                    <a:latin typeface="Calibri"/>
                    <a:cs typeface="Calibri"/>
                  </a:rPr>
                  <a:t>method</a:t>
                </a:r>
                <a:r>
                  <a:rPr lang="de-CH" sz="2000" b="1" dirty="0">
                    <a:latin typeface="Calibri"/>
                    <a:cs typeface="Calibri"/>
                  </a:rPr>
                  <a:t> will </a:t>
                </a:r>
                <a:r>
                  <a:rPr lang="de-CH" sz="2000" b="1" dirty="0" err="1">
                    <a:latin typeface="Calibri"/>
                    <a:cs typeface="Calibri"/>
                  </a:rPr>
                  <a:t>be</a:t>
                </a:r>
                <a:r>
                  <a:rPr lang="de-CH" sz="2000" b="1" dirty="0">
                    <a:latin typeface="Calibri"/>
                    <a:cs typeface="Calibri"/>
                  </a:rPr>
                  <a:t> </a:t>
                </a:r>
                <a:r>
                  <a:rPr lang="de-CH" sz="2000" b="1" dirty="0" err="1">
                    <a:latin typeface="Calibri"/>
                    <a:cs typeface="Calibri"/>
                  </a:rPr>
                  <a:t>employed</a:t>
                </a:r>
                <a:r>
                  <a:rPr lang="de-CH" sz="2000" b="1" dirty="0">
                    <a:latin typeface="Calibri"/>
                    <a:cs typeface="Calibri"/>
                  </a:rPr>
                  <a:t> </a:t>
                </a:r>
                <a:r>
                  <a:rPr lang="de-CH" sz="2000" b="1" dirty="0" err="1">
                    <a:latin typeface="Calibri"/>
                    <a:cs typeface="Calibri"/>
                  </a:rPr>
                  <a:t>for</a:t>
                </a:r>
                <a:r>
                  <a:rPr lang="de-CH" sz="2000" b="1" dirty="0">
                    <a:latin typeface="Calibri"/>
                    <a:cs typeface="Calibri"/>
                  </a:rPr>
                  <a:t> </a:t>
                </a:r>
                <a:r>
                  <a:rPr lang="de-CH" sz="2000" b="1" dirty="0" err="1">
                    <a:latin typeface="Calibri"/>
                    <a:cs typeface="Calibri"/>
                  </a:rPr>
                  <a:t>estimating</a:t>
                </a:r>
                <a:r>
                  <a:rPr lang="de-CH" sz="2000" b="1" dirty="0">
                    <a:latin typeface="Calibri"/>
                    <a:cs typeface="Calibri"/>
                  </a:rPr>
                  <a:t> </a:t>
                </a:r>
                <a:r>
                  <a:rPr lang="de-CH" sz="2000" b="1" dirty="0" err="1">
                    <a:latin typeface="Calibri"/>
                    <a:cs typeface="Calibri"/>
                  </a:rPr>
                  <a:t>fakes</a:t>
                </a:r>
                <a:r>
                  <a:rPr lang="de-CH" sz="2000" b="1" dirty="0">
                    <a:latin typeface="Calibri"/>
                    <a:cs typeface="Calibri"/>
                  </a:rPr>
                  <a:t> </a:t>
                </a:r>
                <a:r>
                  <a:rPr lang="de-CH" sz="2000" b="1" dirty="0" err="1">
                    <a:latin typeface="Calibri"/>
                    <a:cs typeface="Calibri"/>
                  </a:rPr>
                  <a:t>for</a:t>
                </a:r>
                <a:r>
                  <a:rPr lang="de-CH" sz="2000" b="1" dirty="0">
                    <a:latin typeface="Calibri"/>
                    <a:cs typeface="Calibri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spc="-1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</a:rPr>
                      <m:t>𝜸𝜸</m:t>
                    </m:r>
                    <m:r>
                      <a:rPr lang="en-US" sz="2000" b="1" i="1" spc="-1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</a:rPr>
                      <m:t>+</m:t>
                    </m:r>
                    <m:r>
                      <a:rPr lang="de-CH" sz="2000" b="1" i="1" spc="-1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</a:rPr>
                      <m:t>𝟏</m:t>
                    </m:r>
                    <m:r>
                      <a:rPr lang="de-CH" sz="2000" b="1" i="1" spc="-1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</a:rPr>
                      <m:t>𝝉</m:t>
                    </m:r>
                  </m:oMath>
                </a14:m>
                <a:endParaRPr sz="2000" b="1" dirty="0">
                  <a:latin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10" name="object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97" y="4363211"/>
                <a:ext cx="11280140" cy="1243930"/>
              </a:xfrm>
              <a:prstGeom prst="rect">
                <a:avLst/>
              </a:prstGeom>
              <a:blipFill>
                <a:blip r:embed="rId3"/>
                <a:stretch>
                  <a:fillRect l="-787" t="-5051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98525" y="6393179"/>
            <a:ext cx="32385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de-CH" sz="2000" b="1" spc="-25" dirty="0">
                <a:latin typeface="Trebuchet MS"/>
                <a:cs typeface="Trebuchet MS"/>
              </a:rPr>
              <a:t>17</a:t>
            </a:r>
            <a:endParaRPr sz="2000" dirty="0">
              <a:latin typeface="Trebuchet MS"/>
              <a:cs typeface="Trebuchet MS"/>
            </a:endParaRPr>
          </a:p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3657600" y="2895600"/>
            <a:ext cx="541147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de-CH" sz="6000" dirty="0"/>
              <a:t>THANK YOU</a:t>
            </a:r>
            <a:endParaRPr sz="6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1762038" y="6380988"/>
            <a:ext cx="16129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5" dirty="0">
                <a:latin typeface="Trebuchet MS"/>
                <a:cs typeface="Trebuchet MS"/>
              </a:rPr>
              <a:t>2</a:t>
            </a:r>
            <a:endParaRPr sz="2000" dirty="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0957" y="707886"/>
            <a:ext cx="11910695" cy="0"/>
          </a:xfrm>
          <a:custGeom>
            <a:avLst/>
            <a:gdLst/>
            <a:ahLst/>
            <a:cxnLst/>
            <a:rect l="l" t="t" r="r" b="b"/>
            <a:pathLst>
              <a:path w="11910695">
                <a:moveTo>
                  <a:pt x="0" y="0"/>
                </a:moveTo>
                <a:lnTo>
                  <a:pt x="11910084" y="1"/>
                </a:lnTo>
              </a:path>
            </a:pathLst>
          </a:custGeom>
          <a:ln w="25400">
            <a:solidFill>
              <a:srgbClr val="E971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 descr="$PPTXTitle"/>
          <p:cNvSpPr txBox="1">
            <a:spLocks noGrp="1"/>
          </p:cNvSpPr>
          <p:nvPr>
            <p:ph type="title"/>
          </p:nvPr>
        </p:nvSpPr>
        <p:spPr>
          <a:xfrm>
            <a:off x="140958" y="99114"/>
            <a:ext cx="11910694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700" dirty="0"/>
              <a:t>Searches</a:t>
            </a:r>
            <a:r>
              <a:rPr lang="en-US" sz="2800" dirty="0"/>
              <a:t> for Di-Photon Resonances at ATLAS and Multi-Lepton Excesses</a:t>
            </a:r>
            <a:endParaRPr lang="de-CH" sz="2800" spc="-10" dirty="0"/>
          </a:p>
        </p:txBody>
      </p:sp>
      <p:sp>
        <p:nvSpPr>
          <p:cNvPr id="6" name="object 6"/>
          <p:cNvSpPr txBox="1"/>
          <p:nvPr/>
        </p:nvSpPr>
        <p:spPr>
          <a:xfrm>
            <a:off x="381000" y="790645"/>
            <a:ext cx="495300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de-CH" sz="1600" b="1" dirty="0">
                <a:solidFill>
                  <a:schemeClr val="tx1"/>
                </a:solidFill>
                <a:latin typeface="Calibri"/>
                <a:cs typeface="Calibri"/>
              </a:rPr>
              <a:t>ATLAS </a:t>
            </a:r>
            <a:r>
              <a:rPr lang="de-CH" sz="1600" b="1" dirty="0" err="1">
                <a:solidFill>
                  <a:schemeClr val="tx1"/>
                </a:solidFill>
                <a:latin typeface="Calibri"/>
                <a:cs typeface="Calibri"/>
              </a:rPr>
              <a:t>searches</a:t>
            </a:r>
            <a:r>
              <a:rPr lang="de-CH" sz="1600" b="1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de-CH" sz="1600" b="1" dirty="0" err="1">
                <a:solidFill>
                  <a:schemeClr val="tx1"/>
                </a:solidFill>
                <a:latin typeface="Calibri"/>
                <a:cs typeface="Calibri"/>
              </a:rPr>
              <a:t>for</a:t>
            </a:r>
            <a:r>
              <a:rPr lang="de-CH" sz="1600" b="1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de-CH" sz="1600" b="1" dirty="0" err="1">
                <a:solidFill>
                  <a:schemeClr val="tx1"/>
                </a:solidFill>
                <a:latin typeface="Calibri"/>
                <a:cs typeface="Calibri"/>
              </a:rPr>
              <a:t>diphoton</a:t>
            </a:r>
            <a:r>
              <a:rPr lang="de-CH" sz="1600" b="1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de-CH" sz="1600" b="1" dirty="0" err="1">
                <a:solidFill>
                  <a:schemeClr val="tx1"/>
                </a:solidFill>
                <a:latin typeface="Calibri"/>
                <a:cs typeface="Calibri"/>
              </a:rPr>
              <a:t>resonances</a:t>
            </a:r>
            <a:r>
              <a:rPr lang="de-CH" sz="1600" b="1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de-CH" sz="1600" b="1" dirty="0" err="1">
                <a:solidFill>
                  <a:schemeClr val="tx1"/>
                </a:solidFill>
                <a:latin typeface="Calibri"/>
                <a:cs typeface="Calibri"/>
              </a:rPr>
              <a:t>focused</a:t>
            </a:r>
            <a:r>
              <a:rPr lang="de-CH" sz="1600" b="1" dirty="0">
                <a:solidFill>
                  <a:schemeClr val="tx1"/>
                </a:solidFill>
                <a:latin typeface="Calibri"/>
                <a:cs typeface="Calibri"/>
              </a:rPr>
              <a:t> on </a:t>
            </a:r>
            <a:r>
              <a:rPr lang="de-CH" sz="1600" b="1" dirty="0" err="1">
                <a:solidFill>
                  <a:schemeClr val="tx1"/>
                </a:solidFill>
                <a:latin typeface="Calibri"/>
                <a:cs typeface="Calibri"/>
              </a:rPr>
              <a:t>the</a:t>
            </a:r>
            <a:r>
              <a:rPr lang="de-CH" sz="1600" b="1" dirty="0">
                <a:solidFill>
                  <a:schemeClr val="tx1"/>
                </a:solidFill>
                <a:latin typeface="Calibri"/>
                <a:cs typeface="Calibri"/>
              </a:rPr>
              <a:t> Low-mass </a:t>
            </a:r>
            <a:r>
              <a:rPr lang="de-CH" sz="1600" b="1" dirty="0" err="1">
                <a:solidFill>
                  <a:schemeClr val="tx1"/>
                </a:solidFill>
                <a:latin typeface="Calibri"/>
                <a:cs typeface="Calibri"/>
              </a:rPr>
              <a:t>range</a:t>
            </a:r>
            <a:r>
              <a:rPr lang="de-CH" sz="1600" b="1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de-CH" sz="1600" b="1" dirty="0" err="1">
                <a:solidFill>
                  <a:schemeClr val="tx1"/>
                </a:solidFill>
                <a:latin typeface="Calibri"/>
                <a:cs typeface="Calibri"/>
              </a:rPr>
              <a:t>of</a:t>
            </a:r>
            <a:r>
              <a:rPr lang="de-CH" sz="1600" b="1" dirty="0">
                <a:solidFill>
                  <a:schemeClr val="tx1"/>
                </a:solidFill>
                <a:latin typeface="Calibri"/>
                <a:cs typeface="Calibri"/>
              </a:rPr>
              <a:t> 66–110 </a:t>
            </a:r>
            <a:r>
              <a:rPr lang="de-CH" sz="1600" b="1" dirty="0" err="1">
                <a:solidFill>
                  <a:schemeClr val="tx1"/>
                </a:solidFill>
                <a:latin typeface="Calibri"/>
                <a:cs typeface="Calibri"/>
              </a:rPr>
              <a:t>GeV</a:t>
            </a:r>
            <a:r>
              <a:rPr lang="de-CH" sz="1600" b="1" dirty="0">
                <a:solidFill>
                  <a:schemeClr val="tx1"/>
                </a:solidFill>
                <a:latin typeface="Calibri"/>
                <a:cs typeface="Calibri"/>
              </a:rPr>
              <a:t>, and high-mass </a:t>
            </a:r>
            <a:r>
              <a:rPr lang="de-CH" sz="1600" b="1" dirty="0" err="1">
                <a:solidFill>
                  <a:schemeClr val="tx1"/>
                </a:solidFill>
                <a:latin typeface="Calibri"/>
                <a:cs typeface="Calibri"/>
              </a:rPr>
              <a:t>range</a:t>
            </a:r>
            <a:r>
              <a:rPr lang="de-CH" sz="1600" b="1" dirty="0">
                <a:solidFill>
                  <a:schemeClr val="tx1"/>
                </a:solidFill>
                <a:latin typeface="Calibri"/>
                <a:cs typeface="Calibri"/>
              </a:rPr>
              <a:t> 200-3000 </a:t>
            </a:r>
            <a:r>
              <a:rPr lang="de-CH" sz="1600" b="1" dirty="0" err="1">
                <a:solidFill>
                  <a:schemeClr val="tx1"/>
                </a:solidFill>
                <a:latin typeface="Calibri"/>
                <a:cs typeface="Calibri"/>
              </a:rPr>
              <a:t>GeV</a:t>
            </a:r>
            <a:r>
              <a:rPr lang="de-CH" sz="1600" b="1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de-CH" sz="1600" b="1" dirty="0" err="1">
                <a:solidFill>
                  <a:schemeClr val="tx1"/>
                </a:solidFill>
                <a:latin typeface="Calibri"/>
                <a:cs typeface="Calibri"/>
              </a:rPr>
              <a:t>regions</a:t>
            </a:r>
            <a:endParaRPr sz="16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62309" y="1542133"/>
            <a:ext cx="574675" cy="400685"/>
            <a:chOff x="2855457" y="1452661"/>
            <a:chExt cx="574675" cy="400685"/>
          </a:xfrm>
        </p:grpSpPr>
        <p:sp>
          <p:nvSpPr>
            <p:cNvPr id="8" name="object 8"/>
            <p:cNvSpPr/>
            <p:nvPr/>
          </p:nvSpPr>
          <p:spPr>
            <a:xfrm>
              <a:off x="2855457" y="1452661"/>
              <a:ext cx="574675" cy="400685"/>
            </a:xfrm>
            <a:custGeom>
              <a:avLst/>
              <a:gdLst/>
              <a:ahLst/>
              <a:cxnLst/>
              <a:rect l="l" t="t" r="r" b="b"/>
              <a:pathLst>
                <a:path w="574675" h="400685">
                  <a:moveTo>
                    <a:pt x="100027" y="0"/>
                  </a:moveTo>
                  <a:lnTo>
                    <a:pt x="0" y="0"/>
                  </a:lnTo>
                  <a:lnTo>
                    <a:pt x="0" y="175047"/>
                  </a:lnTo>
                  <a:lnTo>
                    <a:pt x="6252" y="221582"/>
                  </a:lnTo>
                  <a:lnTo>
                    <a:pt x="23899" y="263397"/>
                  </a:lnTo>
                  <a:lnTo>
                    <a:pt x="51270" y="298825"/>
                  </a:lnTo>
                  <a:lnTo>
                    <a:pt x="86697" y="326196"/>
                  </a:lnTo>
                  <a:lnTo>
                    <a:pt x="128513" y="343842"/>
                  </a:lnTo>
                  <a:lnTo>
                    <a:pt x="175047" y="350095"/>
                  </a:lnTo>
                  <a:lnTo>
                    <a:pt x="474130" y="350095"/>
                  </a:lnTo>
                  <a:lnTo>
                    <a:pt x="474130" y="400109"/>
                  </a:lnTo>
                  <a:lnTo>
                    <a:pt x="574158" y="300081"/>
                  </a:lnTo>
                  <a:lnTo>
                    <a:pt x="474130" y="200054"/>
                  </a:lnTo>
                  <a:lnTo>
                    <a:pt x="474130" y="250068"/>
                  </a:lnTo>
                  <a:lnTo>
                    <a:pt x="175047" y="250068"/>
                  </a:lnTo>
                  <a:lnTo>
                    <a:pt x="145846" y="244172"/>
                  </a:lnTo>
                  <a:lnTo>
                    <a:pt x="122000" y="228095"/>
                  </a:lnTo>
                  <a:lnTo>
                    <a:pt x="105923" y="204249"/>
                  </a:lnTo>
                  <a:lnTo>
                    <a:pt x="100027" y="175047"/>
                  </a:lnTo>
                  <a:lnTo>
                    <a:pt x="10002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855457" y="1452661"/>
              <a:ext cx="574675" cy="400685"/>
            </a:xfrm>
            <a:custGeom>
              <a:avLst/>
              <a:gdLst/>
              <a:ahLst/>
              <a:cxnLst/>
              <a:rect l="l" t="t" r="r" b="b"/>
              <a:pathLst>
                <a:path w="574675" h="400685">
                  <a:moveTo>
                    <a:pt x="0" y="0"/>
                  </a:moveTo>
                  <a:lnTo>
                    <a:pt x="0" y="175048"/>
                  </a:lnTo>
                  <a:lnTo>
                    <a:pt x="6252" y="221582"/>
                  </a:lnTo>
                  <a:lnTo>
                    <a:pt x="23899" y="263398"/>
                  </a:lnTo>
                  <a:lnTo>
                    <a:pt x="51270" y="298825"/>
                  </a:lnTo>
                  <a:lnTo>
                    <a:pt x="86697" y="326196"/>
                  </a:lnTo>
                  <a:lnTo>
                    <a:pt x="128513" y="343843"/>
                  </a:lnTo>
                  <a:lnTo>
                    <a:pt x="175047" y="350095"/>
                  </a:lnTo>
                  <a:lnTo>
                    <a:pt x="474130" y="350095"/>
                  </a:lnTo>
                  <a:lnTo>
                    <a:pt x="474130" y="400110"/>
                  </a:lnTo>
                  <a:lnTo>
                    <a:pt x="574158" y="300082"/>
                  </a:lnTo>
                  <a:lnTo>
                    <a:pt x="474130" y="200055"/>
                  </a:lnTo>
                  <a:lnTo>
                    <a:pt x="474130" y="250068"/>
                  </a:lnTo>
                  <a:lnTo>
                    <a:pt x="175047" y="250068"/>
                  </a:lnTo>
                  <a:lnTo>
                    <a:pt x="145846" y="244172"/>
                  </a:lnTo>
                  <a:lnTo>
                    <a:pt x="122000" y="228095"/>
                  </a:lnTo>
                  <a:lnTo>
                    <a:pt x="105922" y="204249"/>
                  </a:lnTo>
                  <a:lnTo>
                    <a:pt x="100027" y="175048"/>
                  </a:lnTo>
                  <a:lnTo>
                    <a:pt x="100027" y="0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pic>
        <p:nvPicPr>
          <p:cNvPr id="30" name="Picture 29" descr="A graph of a graph showing a number of different numbers&#10;&#10;AI-generated content may be incorrect.">
            <a:extLst>
              <a:ext uri="{FF2B5EF4-FFF2-40B4-BE49-F238E27FC236}">
                <a16:creationId xmlns:a16="http://schemas.microsoft.com/office/drawing/2014/main" id="{341F4FFF-75B2-1EA8-B67C-34A8884788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008" y="4057734"/>
            <a:ext cx="3131588" cy="232325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FF44385-2B75-4655-02C0-B7CFB81BC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203" y="1524393"/>
            <a:ext cx="3247493" cy="2394759"/>
          </a:xfrm>
          <a:prstGeom prst="rect">
            <a:avLst/>
          </a:prstGeom>
        </p:spPr>
      </p:pic>
      <p:sp>
        <p:nvSpPr>
          <p:cNvPr id="35" name="object 13">
            <a:extLst>
              <a:ext uri="{FF2B5EF4-FFF2-40B4-BE49-F238E27FC236}">
                <a16:creationId xmlns:a16="http://schemas.microsoft.com/office/drawing/2014/main" id="{C1762C35-560C-2A35-0701-101B698A5F6E}"/>
              </a:ext>
            </a:extLst>
          </p:cNvPr>
          <p:cNvSpPr/>
          <p:nvPr/>
        </p:nvSpPr>
        <p:spPr>
          <a:xfrm>
            <a:off x="481022" y="4530660"/>
            <a:ext cx="553085" cy="223520"/>
          </a:xfrm>
          <a:custGeom>
            <a:avLst/>
            <a:gdLst/>
            <a:ahLst/>
            <a:cxnLst/>
            <a:rect l="l" t="t" r="r" b="b"/>
            <a:pathLst>
              <a:path w="553084" h="223519">
                <a:moveTo>
                  <a:pt x="0" y="55820"/>
                </a:moveTo>
                <a:lnTo>
                  <a:pt x="441251" y="55820"/>
                </a:lnTo>
                <a:lnTo>
                  <a:pt x="441251" y="0"/>
                </a:lnTo>
                <a:lnTo>
                  <a:pt x="552893" y="111642"/>
                </a:lnTo>
                <a:lnTo>
                  <a:pt x="441251" y="223284"/>
                </a:lnTo>
                <a:lnTo>
                  <a:pt x="441251" y="167463"/>
                </a:lnTo>
                <a:lnTo>
                  <a:pt x="0" y="167463"/>
                </a:lnTo>
                <a:lnTo>
                  <a:pt x="0" y="55820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CA0C646-8409-6DB4-5EF9-69A384F4CC59}"/>
              </a:ext>
            </a:extLst>
          </p:cNvPr>
          <p:cNvSpPr txBox="1"/>
          <p:nvPr/>
        </p:nvSpPr>
        <p:spPr>
          <a:xfrm rot="5400000">
            <a:off x="1412295" y="4677701"/>
            <a:ext cx="60198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1" dirty="0">
                <a:effectLst/>
                <a:latin typeface="+mn-lt"/>
                <a:hlinkClick r:id="rId4"/>
              </a:rPr>
              <a:t>JHEP</a:t>
            </a:r>
            <a:r>
              <a:rPr lang="en-US" sz="1400" b="0" i="0" dirty="0">
                <a:effectLst/>
                <a:latin typeface="+mn-lt"/>
                <a:hlinkClick r:id="rId4"/>
              </a:rPr>
              <a:t> 01 (2025) 053</a:t>
            </a:r>
            <a:endParaRPr lang="en-US" sz="1400" dirty="0">
              <a:latin typeface="+mn-lt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E93911A-275E-348E-CFFF-F2A974725F7F}"/>
              </a:ext>
            </a:extLst>
          </p:cNvPr>
          <p:cNvSpPr txBox="1"/>
          <p:nvPr/>
        </p:nvSpPr>
        <p:spPr>
          <a:xfrm rot="5400000">
            <a:off x="1293790" y="7137082"/>
            <a:ext cx="627452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hlinkClick r:id="rId5"/>
              </a:rPr>
              <a:t>ATL-PHYS-PROC-2016-191</a:t>
            </a:r>
            <a:endParaRPr lang="en-US" sz="12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21915DC-3A24-15C3-0AC6-C383149C261D}"/>
              </a:ext>
            </a:extLst>
          </p:cNvPr>
          <p:cNvSpPr txBox="1"/>
          <p:nvPr/>
        </p:nvSpPr>
        <p:spPr>
          <a:xfrm>
            <a:off x="5599025" y="815390"/>
            <a:ext cx="49638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Simplified model predicts multi lepton final states which are known as multi lepton anomalies.</a:t>
            </a:r>
          </a:p>
        </p:txBody>
      </p:sp>
      <p:sp>
        <p:nvSpPr>
          <p:cNvPr id="51" name="object 13">
            <a:extLst>
              <a:ext uri="{FF2B5EF4-FFF2-40B4-BE49-F238E27FC236}">
                <a16:creationId xmlns:a16="http://schemas.microsoft.com/office/drawing/2014/main" id="{08263E93-49E7-03EE-F4E0-2DC1CCB4FAF1}"/>
              </a:ext>
            </a:extLst>
          </p:cNvPr>
          <p:cNvSpPr/>
          <p:nvPr/>
        </p:nvSpPr>
        <p:spPr>
          <a:xfrm rot="5400000">
            <a:off x="7825024" y="1376669"/>
            <a:ext cx="395325" cy="223520"/>
          </a:xfrm>
          <a:custGeom>
            <a:avLst/>
            <a:gdLst/>
            <a:ahLst/>
            <a:cxnLst/>
            <a:rect l="l" t="t" r="r" b="b"/>
            <a:pathLst>
              <a:path w="553084" h="223519">
                <a:moveTo>
                  <a:pt x="0" y="55820"/>
                </a:moveTo>
                <a:lnTo>
                  <a:pt x="441251" y="55820"/>
                </a:lnTo>
                <a:lnTo>
                  <a:pt x="441251" y="0"/>
                </a:lnTo>
                <a:lnTo>
                  <a:pt x="552893" y="111642"/>
                </a:lnTo>
                <a:lnTo>
                  <a:pt x="441251" y="223284"/>
                </a:lnTo>
                <a:lnTo>
                  <a:pt x="441251" y="167463"/>
                </a:lnTo>
                <a:lnTo>
                  <a:pt x="0" y="167463"/>
                </a:lnTo>
                <a:lnTo>
                  <a:pt x="0" y="55820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C9180F6-4270-8C0F-0767-180D305C9C0B}"/>
              </a:ext>
            </a:extLst>
          </p:cNvPr>
          <p:cNvSpPr txBox="1"/>
          <p:nvPr/>
        </p:nvSpPr>
        <p:spPr>
          <a:xfrm>
            <a:off x="5599025" y="1663928"/>
            <a:ext cx="496388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Run 1 data confirm the multi lepton anomalies.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0CF3B26-4955-38AE-2E0D-7174FD4C261F}"/>
                  </a:ext>
                </a:extLst>
              </p:cNvPr>
              <p:cNvSpPr txBox="1"/>
              <p:nvPr/>
            </p:nvSpPr>
            <p:spPr>
              <a:xfrm>
                <a:off x="5595758" y="2293511"/>
                <a:ext cx="4963886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b="1" dirty="0"/>
                  <a:t>Using Run 1 data particularly observing the dilepton component of the excesses with an assumption </a:t>
                </a:r>
                <a14:m>
                  <m:oMath xmlns:m="http://schemas.openxmlformats.org/officeDocument/2006/math">
                    <m:r>
                      <a:rPr lang="de-CH" sz="1400" b="1" i="1" smtClean="0">
                        <a:latin typeface="Cambria Math" panose="02040503050406030204" pitchFamily="18" charset="0"/>
                      </a:rPr>
                      <m:t>𝑺</m:t>
                    </m:r>
                    <m:r>
                      <a:rPr lang="de-CH" sz="1400" b="1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de-CH" sz="1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CH" sz="1400" b="1" i="1" smtClean="0"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  <m:sup>
                        <m:r>
                          <a:rPr lang="de-CH" sz="1400" b="1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de-CH" sz="1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CH" sz="1400" b="1" i="1" smtClean="0"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  <m:sup>
                        <m:r>
                          <a:rPr lang="de-CH" sz="1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de-CH" sz="14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400" b="1" dirty="0"/>
                  <a:t> →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e>
                      <m:sup>
                        <m:r>
                          <a:rPr lang="de-CH" sz="1400" b="1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sz="14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e>
                      <m:sup>
                        <m:r>
                          <a:rPr lang="de-CH" sz="1400" b="1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sz="1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𝝊𝝊</m:t>
                    </m:r>
                  </m:oMath>
                </a14:m>
                <a:r>
                  <a:rPr lang="el-GR" sz="1400" b="1" dirty="0"/>
                  <a:t>, </a:t>
                </a:r>
                <a:r>
                  <a:rPr lang="en-US" sz="1400" b="1" dirty="0"/>
                  <a:t>the mass of </a:t>
                </a:r>
                <a14:m>
                  <m:oMath xmlns:m="http://schemas.openxmlformats.org/officeDocument/2006/math">
                    <m:r>
                      <a:rPr lang="de-CH" sz="1400" b="1" i="1" smtClean="0"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sz="1400" b="1" dirty="0"/>
                  <a:t> is determined to be 150 ± 5 GeV.</a:t>
                </a: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0CF3B26-4955-38AE-2E0D-7174FD4C26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5758" y="2293511"/>
                <a:ext cx="4963886" cy="954107"/>
              </a:xfrm>
              <a:prstGeom prst="rect">
                <a:avLst/>
              </a:prstGeom>
              <a:blipFill>
                <a:blip r:embed="rId6"/>
                <a:stretch>
                  <a:fillRect l="-255" t="-1316" b="-6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TextBox 57">
            <a:extLst>
              <a:ext uri="{FF2B5EF4-FFF2-40B4-BE49-F238E27FC236}">
                <a16:creationId xmlns:a16="http://schemas.microsoft.com/office/drawing/2014/main" id="{E038AA9F-29C6-3489-67AB-59D30E6EF10A}"/>
              </a:ext>
            </a:extLst>
          </p:cNvPr>
          <p:cNvSpPr txBox="1"/>
          <p:nvPr/>
        </p:nvSpPr>
        <p:spPr>
          <a:xfrm>
            <a:off x="5595758" y="3462117"/>
            <a:ext cx="49638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Using Run 2 data set these anomalies are further corroborated.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EB07B97F-C76C-C98B-4D5C-9EABDD7138E4}"/>
                  </a:ext>
                </a:extLst>
              </p:cNvPr>
              <p:cNvSpPr txBox="1"/>
              <p:nvPr/>
            </p:nvSpPr>
            <p:spPr>
              <a:xfrm>
                <a:off x="5595758" y="4138319"/>
                <a:ext cx="5378516" cy="7386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b="1" dirty="0"/>
                  <a:t> Phenomenological studies using ATLAS and CMS Higgs sidebands suggest a possible narrow scalar resonance near 150 ± 5 GeV in </a:t>
                </a:r>
                <a14:m>
                  <m:oMath xmlns:m="http://schemas.openxmlformats.org/officeDocument/2006/math">
                    <m:r>
                      <a:rPr lang="en-US" sz="1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𝜸𝜸</m:t>
                    </m:r>
                  </m:oMath>
                </a14:m>
                <a:r>
                  <a:rPr lang="en-US" sz="1400" b="1" dirty="0"/>
                  <a:t> and </a:t>
                </a:r>
                <a14:m>
                  <m:oMath xmlns:m="http://schemas.openxmlformats.org/officeDocument/2006/math">
                    <m:r>
                      <a:rPr lang="de-CH" sz="1400" b="1" i="1" smtClean="0">
                        <a:latin typeface="Cambria Math" panose="02040503050406030204" pitchFamily="18" charset="0"/>
                      </a:rPr>
                      <m:t>𝒁</m:t>
                    </m:r>
                    <m:r>
                      <a:rPr lang="de-CH" sz="1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𝜸</m:t>
                    </m:r>
                  </m:oMath>
                </a14:m>
                <a:r>
                  <a:rPr lang="en-US" sz="1400" b="1" dirty="0"/>
                  <a:t> final states.</a:t>
                </a:r>
                <a:endParaRPr lang="en-US" sz="1400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EB07B97F-C76C-C98B-4D5C-9EABDD7138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5758" y="4138319"/>
                <a:ext cx="5378516" cy="738664"/>
              </a:xfrm>
              <a:prstGeom prst="rect">
                <a:avLst/>
              </a:prstGeom>
              <a:blipFill>
                <a:blip r:embed="rId7"/>
                <a:stretch>
                  <a:fillRect l="-235" t="-1695" b="-8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object 12">
            <a:extLst>
              <a:ext uri="{FF2B5EF4-FFF2-40B4-BE49-F238E27FC236}">
                <a16:creationId xmlns:a16="http://schemas.microsoft.com/office/drawing/2014/main" id="{2FD420C5-2AFE-FAB6-CB98-53285515D5FF}"/>
              </a:ext>
            </a:extLst>
          </p:cNvPr>
          <p:cNvSpPr/>
          <p:nvPr/>
        </p:nvSpPr>
        <p:spPr>
          <a:xfrm rot="5400000">
            <a:off x="7829142" y="3197375"/>
            <a:ext cx="395325" cy="223520"/>
          </a:xfrm>
          <a:custGeom>
            <a:avLst/>
            <a:gdLst/>
            <a:ahLst/>
            <a:cxnLst/>
            <a:rect l="l" t="t" r="r" b="b"/>
            <a:pathLst>
              <a:path w="553084" h="223519">
                <a:moveTo>
                  <a:pt x="441251" y="0"/>
                </a:moveTo>
                <a:lnTo>
                  <a:pt x="441251" y="55820"/>
                </a:lnTo>
                <a:lnTo>
                  <a:pt x="0" y="55820"/>
                </a:lnTo>
                <a:lnTo>
                  <a:pt x="0" y="167462"/>
                </a:lnTo>
                <a:lnTo>
                  <a:pt x="441251" y="167462"/>
                </a:lnTo>
                <a:lnTo>
                  <a:pt x="441251" y="223283"/>
                </a:lnTo>
                <a:lnTo>
                  <a:pt x="552893" y="111641"/>
                </a:lnTo>
                <a:lnTo>
                  <a:pt x="44125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8DE4C8EA-EBF9-9925-993C-96315FF3AD12}"/>
              </a:ext>
            </a:extLst>
          </p:cNvPr>
          <p:cNvSpPr txBox="1"/>
          <p:nvPr/>
        </p:nvSpPr>
        <p:spPr>
          <a:xfrm>
            <a:off x="5595758" y="5402774"/>
            <a:ext cx="537851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 Thus, the interest in the 130-200 GeV mass region.</a:t>
            </a:r>
            <a:endParaRPr lang="en-US" sz="1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3C2A4D-ACF9-3209-412C-3B9A757D3BD1}"/>
              </a:ext>
            </a:extLst>
          </p:cNvPr>
          <p:cNvSpPr txBox="1"/>
          <p:nvPr/>
        </p:nvSpPr>
        <p:spPr>
          <a:xfrm>
            <a:off x="9063445" y="1239545"/>
            <a:ext cx="625710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 err="1">
                <a:hlinkClick r:id="rId8"/>
              </a:rPr>
              <a:t>Eur.Phys.J.C</a:t>
            </a:r>
            <a:r>
              <a:rPr lang="en-US" sz="1000" dirty="0">
                <a:hlinkClick r:id="rId8"/>
              </a:rPr>
              <a:t> 76 (2016) 10, 580</a:t>
            </a:r>
            <a:endParaRPr lang="en-US" sz="1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6FB2838-D9EA-8FDE-DE29-8D27BAE1188A}"/>
              </a:ext>
            </a:extLst>
          </p:cNvPr>
          <p:cNvSpPr txBox="1"/>
          <p:nvPr/>
        </p:nvSpPr>
        <p:spPr>
          <a:xfrm rot="5400000">
            <a:off x="7363337" y="5452729"/>
            <a:ext cx="778094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 i="1" dirty="0" err="1">
                <a:effectLst/>
                <a:latin typeface="-apple-system"/>
                <a:hlinkClick r:id="rId9"/>
              </a:rPr>
              <a:t>J.Phys.G</a:t>
            </a:r>
            <a:r>
              <a:rPr lang="en-US" sz="1000" b="0" i="0" dirty="0">
                <a:effectLst/>
                <a:latin typeface="-apple-system"/>
                <a:hlinkClick r:id="rId9"/>
              </a:rPr>
              <a:t> 45 (2018) 11, 115003</a:t>
            </a:r>
            <a:endParaRPr lang="en-US" sz="1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5E9E815-6415-EAF4-2A9E-31335CDC05B2}"/>
              </a:ext>
            </a:extLst>
          </p:cNvPr>
          <p:cNvSpPr txBox="1"/>
          <p:nvPr/>
        </p:nvSpPr>
        <p:spPr>
          <a:xfrm>
            <a:off x="9144000" y="3671238"/>
            <a:ext cx="627261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 i="1" dirty="0">
                <a:effectLst/>
                <a:latin typeface="-apple-system"/>
                <a:hlinkClick r:id="rId10"/>
              </a:rPr>
              <a:t>JHEP</a:t>
            </a:r>
            <a:r>
              <a:rPr lang="en-US" sz="1000" b="0" i="0" dirty="0">
                <a:effectLst/>
                <a:latin typeface="-apple-system"/>
                <a:hlinkClick r:id="rId10"/>
              </a:rPr>
              <a:t> 10 (2019) 157</a:t>
            </a:r>
            <a:endParaRPr lang="en-US" sz="1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2146250-C94F-1632-DF54-616CE6235485}"/>
              </a:ext>
            </a:extLst>
          </p:cNvPr>
          <p:cNvSpPr txBox="1"/>
          <p:nvPr/>
        </p:nvSpPr>
        <p:spPr>
          <a:xfrm>
            <a:off x="9144000" y="4770547"/>
            <a:ext cx="831933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 i="1" dirty="0" err="1">
                <a:effectLst/>
                <a:latin typeface="-apple-system"/>
                <a:hlinkClick r:id="rId11"/>
              </a:rPr>
              <a:t>Phys.Rev.D</a:t>
            </a:r>
            <a:r>
              <a:rPr lang="en-US" sz="1000" b="0" i="0" dirty="0">
                <a:effectLst/>
                <a:latin typeface="-apple-system"/>
                <a:hlinkClick r:id="rId11"/>
              </a:rPr>
              <a:t> 108 (2023) 11, 115031</a:t>
            </a:r>
            <a:endParaRPr lang="en-US" sz="1000" dirty="0"/>
          </a:p>
        </p:txBody>
      </p:sp>
      <p:sp>
        <p:nvSpPr>
          <p:cNvPr id="2" name="object 12">
            <a:extLst>
              <a:ext uri="{FF2B5EF4-FFF2-40B4-BE49-F238E27FC236}">
                <a16:creationId xmlns:a16="http://schemas.microsoft.com/office/drawing/2014/main" id="{37BCBE34-07E1-D0B3-8C80-B71FE09D3D58}"/>
              </a:ext>
            </a:extLst>
          </p:cNvPr>
          <p:cNvSpPr/>
          <p:nvPr/>
        </p:nvSpPr>
        <p:spPr>
          <a:xfrm>
            <a:off x="481021" y="4530660"/>
            <a:ext cx="553085" cy="223520"/>
          </a:xfrm>
          <a:custGeom>
            <a:avLst/>
            <a:gdLst/>
            <a:ahLst/>
            <a:cxnLst/>
            <a:rect l="l" t="t" r="r" b="b"/>
            <a:pathLst>
              <a:path w="553084" h="223519">
                <a:moveTo>
                  <a:pt x="441251" y="0"/>
                </a:moveTo>
                <a:lnTo>
                  <a:pt x="441251" y="55820"/>
                </a:lnTo>
                <a:lnTo>
                  <a:pt x="0" y="55820"/>
                </a:lnTo>
                <a:lnTo>
                  <a:pt x="0" y="167462"/>
                </a:lnTo>
                <a:lnTo>
                  <a:pt x="441251" y="167462"/>
                </a:lnTo>
                <a:lnTo>
                  <a:pt x="441251" y="223283"/>
                </a:lnTo>
                <a:lnTo>
                  <a:pt x="552893" y="111641"/>
                </a:lnTo>
                <a:lnTo>
                  <a:pt x="44125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86179D14-50D5-81AE-6C65-A15D2FCD37F9}"/>
              </a:ext>
            </a:extLst>
          </p:cNvPr>
          <p:cNvSpPr/>
          <p:nvPr/>
        </p:nvSpPr>
        <p:spPr>
          <a:xfrm rot="5400000">
            <a:off x="7810547" y="2028721"/>
            <a:ext cx="395325" cy="223520"/>
          </a:xfrm>
          <a:custGeom>
            <a:avLst/>
            <a:gdLst/>
            <a:ahLst/>
            <a:cxnLst/>
            <a:rect l="l" t="t" r="r" b="b"/>
            <a:pathLst>
              <a:path w="553084" h="223519">
                <a:moveTo>
                  <a:pt x="0" y="55820"/>
                </a:moveTo>
                <a:lnTo>
                  <a:pt x="441251" y="55820"/>
                </a:lnTo>
                <a:lnTo>
                  <a:pt x="441251" y="0"/>
                </a:lnTo>
                <a:lnTo>
                  <a:pt x="552893" y="111642"/>
                </a:lnTo>
                <a:lnTo>
                  <a:pt x="441251" y="223284"/>
                </a:lnTo>
                <a:lnTo>
                  <a:pt x="441251" y="167463"/>
                </a:lnTo>
                <a:lnTo>
                  <a:pt x="0" y="167463"/>
                </a:lnTo>
                <a:lnTo>
                  <a:pt x="0" y="55820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3">
            <a:extLst>
              <a:ext uri="{FF2B5EF4-FFF2-40B4-BE49-F238E27FC236}">
                <a16:creationId xmlns:a16="http://schemas.microsoft.com/office/drawing/2014/main" id="{B2897256-C88A-1CCF-F370-3FA8DCB3FD16}"/>
              </a:ext>
            </a:extLst>
          </p:cNvPr>
          <p:cNvSpPr/>
          <p:nvPr/>
        </p:nvSpPr>
        <p:spPr>
          <a:xfrm rot="5400000">
            <a:off x="7829142" y="3199374"/>
            <a:ext cx="395325" cy="223520"/>
          </a:xfrm>
          <a:custGeom>
            <a:avLst/>
            <a:gdLst/>
            <a:ahLst/>
            <a:cxnLst/>
            <a:rect l="l" t="t" r="r" b="b"/>
            <a:pathLst>
              <a:path w="553084" h="223519">
                <a:moveTo>
                  <a:pt x="0" y="55820"/>
                </a:moveTo>
                <a:lnTo>
                  <a:pt x="441251" y="55820"/>
                </a:lnTo>
                <a:lnTo>
                  <a:pt x="441251" y="0"/>
                </a:lnTo>
                <a:lnTo>
                  <a:pt x="552893" y="111642"/>
                </a:lnTo>
                <a:lnTo>
                  <a:pt x="441251" y="223284"/>
                </a:lnTo>
                <a:lnTo>
                  <a:pt x="441251" y="167463"/>
                </a:lnTo>
                <a:lnTo>
                  <a:pt x="0" y="167463"/>
                </a:lnTo>
                <a:lnTo>
                  <a:pt x="0" y="55820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2">
            <a:extLst>
              <a:ext uri="{FF2B5EF4-FFF2-40B4-BE49-F238E27FC236}">
                <a16:creationId xmlns:a16="http://schemas.microsoft.com/office/drawing/2014/main" id="{6DFA6C97-F652-6F5D-89D8-581F48DE5742}"/>
              </a:ext>
            </a:extLst>
          </p:cNvPr>
          <p:cNvSpPr/>
          <p:nvPr/>
        </p:nvSpPr>
        <p:spPr>
          <a:xfrm rot="5400000">
            <a:off x="7820660" y="2028722"/>
            <a:ext cx="395325" cy="223520"/>
          </a:xfrm>
          <a:custGeom>
            <a:avLst/>
            <a:gdLst/>
            <a:ahLst/>
            <a:cxnLst/>
            <a:rect l="l" t="t" r="r" b="b"/>
            <a:pathLst>
              <a:path w="553084" h="223519">
                <a:moveTo>
                  <a:pt x="441251" y="0"/>
                </a:moveTo>
                <a:lnTo>
                  <a:pt x="441251" y="55820"/>
                </a:lnTo>
                <a:lnTo>
                  <a:pt x="0" y="55820"/>
                </a:lnTo>
                <a:lnTo>
                  <a:pt x="0" y="167462"/>
                </a:lnTo>
                <a:lnTo>
                  <a:pt x="441251" y="167462"/>
                </a:lnTo>
                <a:lnTo>
                  <a:pt x="441251" y="223283"/>
                </a:lnTo>
                <a:lnTo>
                  <a:pt x="552893" y="111641"/>
                </a:lnTo>
                <a:lnTo>
                  <a:pt x="44125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2">
            <a:extLst>
              <a:ext uri="{FF2B5EF4-FFF2-40B4-BE49-F238E27FC236}">
                <a16:creationId xmlns:a16="http://schemas.microsoft.com/office/drawing/2014/main" id="{25F3B761-6D15-EA5B-F36A-4F289090CF24}"/>
              </a:ext>
            </a:extLst>
          </p:cNvPr>
          <p:cNvSpPr/>
          <p:nvPr/>
        </p:nvSpPr>
        <p:spPr>
          <a:xfrm rot="5400000">
            <a:off x="7820660" y="1375944"/>
            <a:ext cx="395325" cy="223520"/>
          </a:xfrm>
          <a:custGeom>
            <a:avLst/>
            <a:gdLst/>
            <a:ahLst/>
            <a:cxnLst/>
            <a:rect l="l" t="t" r="r" b="b"/>
            <a:pathLst>
              <a:path w="553084" h="223519">
                <a:moveTo>
                  <a:pt x="441251" y="0"/>
                </a:moveTo>
                <a:lnTo>
                  <a:pt x="441251" y="55820"/>
                </a:lnTo>
                <a:lnTo>
                  <a:pt x="0" y="55820"/>
                </a:lnTo>
                <a:lnTo>
                  <a:pt x="0" y="167462"/>
                </a:lnTo>
                <a:lnTo>
                  <a:pt x="441251" y="167462"/>
                </a:lnTo>
                <a:lnTo>
                  <a:pt x="441251" y="223283"/>
                </a:lnTo>
                <a:lnTo>
                  <a:pt x="552893" y="111641"/>
                </a:lnTo>
                <a:lnTo>
                  <a:pt x="44125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2">
            <a:extLst>
              <a:ext uri="{FF2B5EF4-FFF2-40B4-BE49-F238E27FC236}">
                <a16:creationId xmlns:a16="http://schemas.microsoft.com/office/drawing/2014/main" id="{3F19C894-FB44-2851-BBFB-18E795C801D8}"/>
              </a:ext>
            </a:extLst>
          </p:cNvPr>
          <p:cNvSpPr/>
          <p:nvPr/>
        </p:nvSpPr>
        <p:spPr>
          <a:xfrm rot="5400000">
            <a:off x="7829142" y="3917707"/>
            <a:ext cx="395325" cy="223520"/>
          </a:xfrm>
          <a:custGeom>
            <a:avLst/>
            <a:gdLst/>
            <a:ahLst/>
            <a:cxnLst/>
            <a:rect l="l" t="t" r="r" b="b"/>
            <a:pathLst>
              <a:path w="553084" h="223519">
                <a:moveTo>
                  <a:pt x="441251" y="0"/>
                </a:moveTo>
                <a:lnTo>
                  <a:pt x="441251" y="55820"/>
                </a:lnTo>
                <a:lnTo>
                  <a:pt x="0" y="55820"/>
                </a:lnTo>
                <a:lnTo>
                  <a:pt x="0" y="167462"/>
                </a:lnTo>
                <a:lnTo>
                  <a:pt x="441251" y="167462"/>
                </a:lnTo>
                <a:lnTo>
                  <a:pt x="441251" y="223283"/>
                </a:lnTo>
                <a:lnTo>
                  <a:pt x="552893" y="111641"/>
                </a:lnTo>
                <a:lnTo>
                  <a:pt x="44125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12">
            <a:extLst>
              <a:ext uri="{FF2B5EF4-FFF2-40B4-BE49-F238E27FC236}">
                <a16:creationId xmlns:a16="http://schemas.microsoft.com/office/drawing/2014/main" id="{D009B40F-52D1-9728-2F0C-26D1AEA74367}"/>
              </a:ext>
            </a:extLst>
          </p:cNvPr>
          <p:cNvSpPr/>
          <p:nvPr/>
        </p:nvSpPr>
        <p:spPr>
          <a:xfrm rot="5400000">
            <a:off x="7816711" y="5093643"/>
            <a:ext cx="395325" cy="223520"/>
          </a:xfrm>
          <a:custGeom>
            <a:avLst/>
            <a:gdLst/>
            <a:ahLst/>
            <a:cxnLst/>
            <a:rect l="l" t="t" r="r" b="b"/>
            <a:pathLst>
              <a:path w="553084" h="223519">
                <a:moveTo>
                  <a:pt x="441251" y="0"/>
                </a:moveTo>
                <a:lnTo>
                  <a:pt x="441251" y="55820"/>
                </a:lnTo>
                <a:lnTo>
                  <a:pt x="0" y="55820"/>
                </a:lnTo>
                <a:lnTo>
                  <a:pt x="0" y="167462"/>
                </a:lnTo>
                <a:lnTo>
                  <a:pt x="441251" y="167462"/>
                </a:lnTo>
                <a:lnTo>
                  <a:pt x="441251" y="223283"/>
                </a:lnTo>
                <a:lnTo>
                  <a:pt x="552893" y="111641"/>
                </a:lnTo>
                <a:lnTo>
                  <a:pt x="44125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Right Brace 20">
            <a:extLst>
              <a:ext uri="{FF2B5EF4-FFF2-40B4-BE49-F238E27FC236}">
                <a16:creationId xmlns:a16="http://schemas.microsoft.com/office/drawing/2014/main" id="{06142C6E-25EB-4D2D-C9A1-12AE862DE1A2}"/>
              </a:ext>
            </a:extLst>
          </p:cNvPr>
          <p:cNvSpPr/>
          <p:nvPr/>
        </p:nvSpPr>
        <p:spPr>
          <a:xfrm>
            <a:off x="10141352" y="1783972"/>
            <a:ext cx="961968" cy="1426105"/>
          </a:xfrm>
          <a:prstGeom prst="rightBrac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140957" y="707886"/>
            <a:ext cx="11910695" cy="0"/>
          </a:xfrm>
          <a:custGeom>
            <a:avLst/>
            <a:gdLst/>
            <a:ahLst/>
            <a:cxnLst/>
            <a:rect l="l" t="t" r="r" b="b"/>
            <a:pathLst>
              <a:path w="11910695">
                <a:moveTo>
                  <a:pt x="0" y="0"/>
                </a:moveTo>
                <a:lnTo>
                  <a:pt x="11910084" y="1"/>
                </a:lnTo>
              </a:path>
            </a:pathLst>
          </a:custGeom>
          <a:ln w="25400">
            <a:solidFill>
              <a:srgbClr val="E971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 descr="$PPTXTitle"/>
          <p:cNvSpPr txBox="1">
            <a:spLocks noGrp="1"/>
          </p:cNvSpPr>
          <p:nvPr>
            <p:ph type="title"/>
          </p:nvPr>
        </p:nvSpPr>
        <p:spPr>
          <a:xfrm>
            <a:off x="1524000" y="46618"/>
            <a:ext cx="11441443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800" dirty="0"/>
              <a:t>Signal Process Under Investigation and Kinematic Cuts </a:t>
            </a:r>
            <a:endParaRPr sz="2800" spc="-1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7F31500-65C5-C88E-E013-B0F9D227E48E}"/>
              </a:ext>
            </a:extLst>
          </p:cNvPr>
          <p:cNvSpPr txBox="1"/>
          <p:nvPr/>
        </p:nvSpPr>
        <p:spPr>
          <a:xfrm>
            <a:off x="11582400" y="6442050"/>
            <a:ext cx="60974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800" b="1" spc="-55" dirty="0">
                <a:latin typeface="Trebuchet MS"/>
                <a:cs typeface="Trebuchet MS"/>
              </a:rPr>
              <a:t>3</a:t>
            </a:r>
            <a:endParaRPr lang="en-US" sz="1800" dirty="0">
              <a:latin typeface="Trebuchet MS"/>
              <a:cs typeface="Trebuchet M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EF537247-8123-A869-2621-4A52740BF9C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05453283"/>
                  </p:ext>
                </p:extLst>
              </p:nvPr>
            </p:nvGraphicFramePr>
            <p:xfrm>
              <a:off x="140956" y="5180746"/>
              <a:ext cx="5576544" cy="1357748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1394136">
                      <a:extLst>
                        <a:ext uri="{9D8B030D-6E8A-4147-A177-3AD203B41FA5}">
                          <a16:colId xmlns:a16="http://schemas.microsoft.com/office/drawing/2014/main" val="3271755028"/>
                        </a:ext>
                      </a:extLst>
                    </a:gridCol>
                    <a:gridCol w="1394136">
                      <a:extLst>
                        <a:ext uri="{9D8B030D-6E8A-4147-A177-3AD203B41FA5}">
                          <a16:colId xmlns:a16="http://schemas.microsoft.com/office/drawing/2014/main" val="2525748274"/>
                        </a:ext>
                      </a:extLst>
                    </a:gridCol>
                    <a:gridCol w="1394136">
                      <a:extLst>
                        <a:ext uri="{9D8B030D-6E8A-4147-A177-3AD203B41FA5}">
                          <a16:colId xmlns:a16="http://schemas.microsoft.com/office/drawing/2014/main" val="2117512469"/>
                        </a:ext>
                      </a:extLst>
                    </a:gridCol>
                    <a:gridCol w="1394136">
                      <a:extLst>
                        <a:ext uri="{9D8B030D-6E8A-4147-A177-3AD203B41FA5}">
                          <a16:colId xmlns:a16="http://schemas.microsoft.com/office/drawing/2014/main" val="2857026386"/>
                        </a:ext>
                      </a:extLst>
                    </a:gridCol>
                  </a:tblGrid>
                  <a:tr h="717668"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(GeV)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de-CH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(GeV)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’</m:t>
                              </m:r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(GeV)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63715765"/>
                      </a:ext>
                    </a:extLst>
                  </a:tr>
                  <a:tr h="533620">
                    <a:tc>
                      <a:txBody>
                        <a:bodyPr/>
                        <a:lstStyle/>
                        <a:p>
                          <a:r>
                            <a:rPr lang="en-US" b="1" dirty="0"/>
                            <a:t>Benchmark masses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250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 </a:t>
                          </a:r>
                          <a:r>
                            <a:rPr lang="en-US" b="1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150 </a:t>
                          </a:r>
                        </a:p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1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95</a:t>
                          </a:r>
                        </a:p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528394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EF537247-8123-A869-2621-4A52740BF9C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05453283"/>
                  </p:ext>
                </p:extLst>
              </p:nvPr>
            </p:nvGraphicFramePr>
            <p:xfrm>
              <a:off x="140956" y="5180746"/>
              <a:ext cx="5576544" cy="1357748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1394136">
                      <a:extLst>
                        <a:ext uri="{9D8B030D-6E8A-4147-A177-3AD203B41FA5}">
                          <a16:colId xmlns:a16="http://schemas.microsoft.com/office/drawing/2014/main" val="3271755028"/>
                        </a:ext>
                      </a:extLst>
                    </a:gridCol>
                    <a:gridCol w="1394136">
                      <a:extLst>
                        <a:ext uri="{9D8B030D-6E8A-4147-A177-3AD203B41FA5}">
                          <a16:colId xmlns:a16="http://schemas.microsoft.com/office/drawing/2014/main" val="2525748274"/>
                        </a:ext>
                      </a:extLst>
                    </a:gridCol>
                    <a:gridCol w="1394136">
                      <a:extLst>
                        <a:ext uri="{9D8B030D-6E8A-4147-A177-3AD203B41FA5}">
                          <a16:colId xmlns:a16="http://schemas.microsoft.com/office/drawing/2014/main" val="2117512469"/>
                        </a:ext>
                      </a:extLst>
                    </a:gridCol>
                    <a:gridCol w="1394136">
                      <a:extLst>
                        <a:ext uri="{9D8B030D-6E8A-4147-A177-3AD203B41FA5}">
                          <a16:colId xmlns:a16="http://schemas.microsoft.com/office/drawing/2014/main" val="2857026386"/>
                        </a:ext>
                      </a:extLst>
                    </a:gridCol>
                  </a:tblGrid>
                  <a:tr h="717668">
                    <a:tc>
                      <a:txBody>
                        <a:bodyPr/>
                        <a:lstStyle/>
                        <a:p>
                          <a:pPr/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909" t="-3509" r="-201818" b="-1035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909" t="-3509" r="-101818" b="-1035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909" t="-3509" r="-1818" b="-1035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63715765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b="1" dirty="0"/>
                            <a:t>Benchmark masses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250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 </a:t>
                          </a:r>
                          <a:r>
                            <a:rPr lang="en-US" b="1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150 </a:t>
                          </a:r>
                        </a:p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1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95</a:t>
                          </a:r>
                        </a:p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528394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8368D7FD-5225-8EF7-1769-B9208D831843}"/>
                  </a:ext>
                </a:extLst>
              </p:cNvPr>
              <p:cNvSpPr/>
              <p:nvPr/>
            </p:nvSpPr>
            <p:spPr>
              <a:xfrm>
                <a:off x="6231917" y="823992"/>
                <a:ext cx="5819737" cy="63586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sz="12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𝑵</m:t>
                      </m:r>
                      <m:r>
                        <a:rPr lang="de-CH" sz="1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CH" sz="1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𝒈𝒆𝒏𝒆𝒓𝒂𝒕𝒐𝒓𝑾𝒆𝒊𝒈𝒉𝒕</m:t>
                      </m:r>
                      <m:r>
                        <a:rPr lang="de-CH" sz="1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× </m:t>
                      </m:r>
                      <m:r>
                        <a:rPr lang="de-CH" sz="1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𝑷𝒊𝒍𝒆𝒖𝒑𝑾𝒆𝒊𝒈𝒉𝒕</m:t>
                      </m:r>
                      <m:r>
                        <a:rPr lang="de-CH" sz="1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× </m:t>
                      </m:r>
                      <m:r>
                        <a:rPr lang="de-CH" sz="1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𝑱𝑽𝑻</m:t>
                      </m:r>
                      <m:r>
                        <a:rPr lang="de-CH" sz="1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de-CH" sz="1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𝑺𝑭</m:t>
                      </m:r>
                      <m:r>
                        <a:rPr lang="de-CH" sz="1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×</m:t>
                      </m:r>
                      <m:f>
                        <m:fPr>
                          <m:ctrlPr>
                            <a:rPr lang="de-CH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CH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𝝈</m:t>
                          </m:r>
                          <m:r>
                            <a:rPr lang="de-CH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× </m:t>
                          </m:r>
                          <m:r>
                            <a:rPr lang="de-CH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𝒈𝒆𝒏</m:t>
                          </m:r>
                          <m:r>
                            <a:rPr lang="de-CH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de-CH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𝑭𝒊𝒍𝒕</m:t>
                          </m:r>
                          <m:r>
                            <a:rPr lang="de-CH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de-CH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𝑬𝒇𝒇</m:t>
                          </m:r>
                          <m:r>
                            <a:rPr lang="de-CH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× </m:t>
                          </m:r>
                          <m:r>
                            <a:rPr lang="de-CH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𝑳</m:t>
                          </m:r>
                        </m:num>
                        <m:den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de-CH" sz="12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de-CH" sz="12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CH" sz="12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  <m:sub>
                                  <m:r>
                                    <a:rPr lang="de-CH" sz="12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𝒈𝒆𝒏𝒓𝒆𝒓𝒂𝒕𝒆𝒅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</m:oMath>
                  </m:oMathPara>
                </a14:m>
                <a:endParaRPr lang="en-US" sz="1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8368D7FD-5225-8EF7-1769-B9208D8318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1917" y="823992"/>
                <a:ext cx="5819737" cy="635863"/>
              </a:xfrm>
              <a:prstGeom prst="roundRect">
                <a:avLst/>
              </a:prstGeom>
              <a:blipFill>
                <a:blip r:embed="rId3"/>
                <a:stretch>
                  <a:fillRect b="-52830"/>
                </a:stretch>
              </a:blipFill>
              <a:ln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DA64F54-2B67-D40E-865D-A85560970962}"/>
                  </a:ext>
                </a:extLst>
              </p:cNvPr>
              <p:cNvSpPr txBox="1"/>
              <p:nvPr/>
            </p:nvSpPr>
            <p:spPr>
              <a:xfrm>
                <a:off x="6231917" y="1420698"/>
                <a:ext cx="5650239" cy="54248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 algn="l">
                  <a:buFont typeface="Arial" panose="020B0604020202020204" pitchFamily="34" charset="0"/>
                  <a:buChar char="•"/>
                </a:pPr>
                <a:r>
                  <a:rPr lang="en-US" b="1" dirty="0"/>
                  <a:t>Trigger requirement</a:t>
                </a:r>
              </a:p>
              <a:p>
                <a:pPr algn="l"/>
                <a:endParaRPr lang="en-US" b="1" dirty="0"/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r>
                  <a:rPr lang="en-US" b="1" dirty="0"/>
                  <a:t>Select two analysis photons which pass Tight ID and Loose Isolation.</a:t>
                </a:r>
              </a:p>
              <a:p>
                <a:pPr algn="l"/>
                <a:endParaRPr lang="en-US" b="1" dirty="0"/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r>
                  <a:rPr lang="en-US" b="1" dirty="0"/>
                  <a:t>Eta acceptance: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𝜼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de-CH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b="1" dirty="0"/>
                  <a:t>.37 excluding crack region  1.37</a:t>
                </a:r>
                <a14:m>
                  <m:oMath xmlns:m="http://schemas.openxmlformats.org/officeDocument/2006/math">
                    <m:r>
                      <a:rPr lang="de-CH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de-CH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𝜼</m:t>
                    </m:r>
                    <m:r>
                      <a:rPr lang="de-CH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US" b="1" dirty="0"/>
                  <a:t> 1.52 for both photons.</a:t>
                </a:r>
              </a:p>
              <a:p>
                <a:pPr algn="l"/>
                <a:endParaRPr lang="en-US" b="1" dirty="0"/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b="1" i="1" smtClean="0">
                                <a:latin typeface="Cambria Math" panose="02040503050406030204" pitchFamily="18" charset="0"/>
                              </a:rPr>
                              <m:t>𝑷</m:t>
                            </m:r>
                          </m:e>
                          <m:sub>
                            <m:r>
                              <a:rPr lang="de-CH" b="1" i="1" smtClean="0">
                                <a:latin typeface="Cambria Math" panose="02040503050406030204" pitchFamily="18" charset="0"/>
                              </a:rPr>
                              <m:t>𝑻</m:t>
                            </m:r>
                          </m:sub>
                        </m:sSub>
                      </m:e>
                      <m:sup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𝜸</m:t>
                            </m:r>
                          </m:e>
                          <m:sub>
                            <m:r>
                              <a:rPr lang="de-CH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b="1" dirty="0"/>
                  <a:t>35 GeV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b="1" i="1" smtClean="0">
                                <a:latin typeface="Cambria Math" panose="02040503050406030204" pitchFamily="18" charset="0"/>
                              </a:rPr>
                              <m:t>𝑷</m:t>
                            </m:r>
                          </m:e>
                          <m:sub>
                            <m:r>
                              <a:rPr lang="de-CH" b="1" i="1" smtClean="0">
                                <a:latin typeface="Cambria Math" panose="02040503050406030204" pitchFamily="18" charset="0"/>
                              </a:rPr>
                              <m:t>𝑻</m:t>
                            </m:r>
                          </m:sub>
                        </m:sSub>
                      </m:e>
                      <m:sup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𝜸</m:t>
                            </m:r>
                          </m:e>
                          <m:sub>
                            <m:r>
                              <a:rPr lang="de-CH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b="1" dirty="0"/>
                  <a:t>25 GeV </a:t>
                </a:r>
              </a:p>
              <a:p>
                <a:pPr algn="l"/>
                <a:endParaRPr lang="en-US" b="1" dirty="0"/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b="1" i="1" smtClean="0">
                                <a:latin typeface="Cambria Math" panose="02040503050406030204" pitchFamily="18" charset="0"/>
                              </a:rPr>
                              <m:t>𝑷</m:t>
                            </m:r>
                          </m:e>
                          <m:sub>
                            <m:r>
                              <a:rPr lang="de-CH" b="1" i="1" smtClean="0">
                                <a:latin typeface="Cambria Math" panose="02040503050406030204" pitchFamily="18" charset="0"/>
                              </a:rPr>
                              <m:t>𝑻</m:t>
                            </m:r>
                          </m:sub>
                        </m:sSub>
                      </m:e>
                      <m:sup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𝜸</m:t>
                            </m:r>
                          </m:e>
                          <m:sub>
                            <m:r>
                              <a:rPr lang="de-CH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sup>
                    </m:sSup>
                    <m:r>
                      <a:rPr lang="de-CH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de-CH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de-CH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𝜸𝜸</m:t>
                        </m:r>
                      </m:sub>
                    </m:sSub>
                  </m:oMath>
                </a14:m>
                <a:r>
                  <a:rPr lang="de-CH" b="1" dirty="0"/>
                  <a:t> &gt; </a:t>
                </a:r>
                <a14:m>
                  <m:oMath xmlns:m="http://schemas.openxmlformats.org/officeDocument/2006/math">
                    <m:r>
                      <a:rPr lang="de-CH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de-CH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1" dirty="0"/>
                  <a:t>35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b="1" i="1" smtClean="0">
                                <a:latin typeface="Cambria Math" panose="02040503050406030204" pitchFamily="18" charset="0"/>
                              </a:rPr>
                              <m:t>𝑷</m:t>
                            </m:r>
                          </m:e>
                          <m:sub>
                            <m:r>
                              <a:rPr lang="de-CH" b="1" i="1" smtClean="0">
                                <a:latin typeface="Cambria Math" panose="02040503050406030204" pitchFamily="18" charset="0"/>
                              </a:rPr>
                              <m:t>𝑻</m:t>
                            </m:r>
                          </m:sub>
                        </m:sSub>
                      </m:e>
                      <m:sup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𝜸</m:t>
                            </m:r>
                          </m:e>
                          <m:sub>
                            <m:r>
                              <a:rPr lang="de-CH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sup>
                    </m:sSup>
                    <m:r>
                      <a:rPr lang="de-CH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de-CH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de-CH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𝜸𝜸</m:t>
                        </m:r>
                      </m:sub>
                    </m:sSub>
                    <m:r>
                      <m:rPr>
                        <m:nor/>
                      </m:rPr>
                      <a:rPr lang="de-CH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de-CH" b="1" dirty="0" smtClean="0"/>
                      <m:t>&gt;</m:t>
                    </m:r>
                  </m:oMath>
                </a14:m>
                <a:r>
                  <a:rPr lang="en-US" b="1" dirty="0"/>
                  <a:t> 0.25</a:t>
                </a: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endParaRPr lang="en-US" b="1" dirty="0"/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r>
                  <a:rPr lang="en-US" b="1" dirty="0"/>
                  <a:t>Signal region: 130 GeV &lt;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CH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de-CH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𝜸𝜸</m:t>
                        </m:r>
                      </m:sub>
                    </m:sSub>
                    <m:r>
                      <m:rPr>
                        <m:nor/>
                      </m:rPr>
                      <a:rPr lang="de-CH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/>
                  <a:t>&lt; 200 GeV</a:t>
                </a: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endParaRPr lang="en-US" b="1" dirty="0"/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de-CH" b="1" i="1" smtClean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b="1" dirty="0"/>
                  <a:t>-jet veto</a:t>
                </a:r>
              </a:p>
              <a:p>
                <a:pPr algn="l"/>
                <a:endParaRPr lang="en-US" b="1" dirty="0"/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r>
                  <a:rPr lang="en-US" b="1" dirty="0"/>
                  <a:t>Select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𝜸𝜸</m:t>
                    </m:r>
                    <m:r>
                      <a:rPr lang="de-CH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de-CH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de-CH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𝝉</m:t>
                    </m:r>
                  </m:oMath>
                </a14:m>
                <a:endParaRPr lang="de-CH" b="1" dirty="0">
                  <a:ea typeface="Cambria Math" panose="02040503050406030204" pitchFamily="18" charset="0"/>
                </a:endParaRP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endParaRPr lang="de-CH" b="1" dirty="0">
                  <a:ea typeface="Cambria Math" panose="02040503050406030204" pitchFamily="18" charset="0"/>
                </a:endParaRP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b="1" i="1" smtClean="0">
                                <a:latin typeface="Cambria Math" panose="02040503050406030204" pitchFamily="18" charset="0"/>
                              </a:rPr>
                              <m:t>𝑬</m:t>
                            </m:r>
                          </m:e>
                          <m:sub>
                            <m:r>
                              <a:rPr lang="de-CH" b="1" i="1" smtClean="0">
                                <a:latin typeface="Cambria Math" panose="02040503050406030204" pitchFamily="18" charset="0"/>
                              </a:rPr>
                              <m:t>𝑻</m:t>
                            </m:r>
                          </m:sub>
                        </m:sSub>
                      </m:e>
                      <m:sup>
                        <m:r>
                          <a:rPr lang="de-CH" b="1" i="1" smtClean="0">
                            <a:latin typeface="Cambria Math" panose="02040503050406030204" pitchFamily="18" charset="0"/>
                          </a:rPr>
                          <m:t>𝒎𝒊𝒔𝒔</m:t>
                        </m:r>
                      </m:sup>
                    </m:sSup>
                    <m:r>
                      <a:rPr lang="de-CH" b="1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de-CH" b="1" i="1" smtClean="0">
                        <a:latin typeface="Cambria Math" panose="02040503050406030204" pitchFamily="18" charset="0"/>
                      </a:rPr>
                      <m:t>𝟑𝟓</m:t>
                    </m:r>
                  </m:oMath>
                </a14:m>
                <a:r>
                  <a:rPr lang="en-US" b="1" dirty="0"/>
                  <a:t> GeV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DA64F54-2B67-D40E-865D-A855609709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1917" y="1420698"/>
                <a:ext cx="5650239" cy="5424818"/>
              </a:xfrm>
              <a:prstGeom prst="rect">
                <a:avLst/>
              </a:prstGeom>
              <a:blipFill>
                <a:blip r:embed="rId4"/>
                <a:stretch>
                  <a:fillRect l="-673" t="-466" b="-6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EF120E1-98BF-DAE1-E74E-A5CA493D3FB3}"/>
              </a:ext>
            </a:extLst>
          </p:cNvPr>
          <p:cNvCxnSpPr>
            <a:cxnSpLocks/>
          </p:cNvCxnSpPr>
          <p:nvPr/>
        </p:nvCxnSpPr>
        <p:spPr>
          <a:xfrm>
            <a:off x="6096000" y="707886"/>
            <a:ext cx="0" cy="6150114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30C21497-5E2F-3F68-1130-3D917F668963}"/>
              </a:ext>
            </a:extLst>
          </p:cNvPr>
          <p:cNvSpPr/>
          <p:nvPr/>
        </p:nvSpPr>
        <p:spPr>
          <a:xfrm>
            <a:off x="219918" y="823992"/>
            <a:ext cx="5514376" cy="4139189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diagram of a graph&#10;&#10;AI-generated content may be incorrect.">
            <a:extLst>
              <a:ext uri="{FF2B5EF4-FFF2-40B4-BE49-F238E27FC236}">
                <a16:creationId xmlns:a16="http://schemas.microsoft.com/office/drawing/2014/main" id="{49D3430B-4D6B-ABA6-C2B5-5EC99B391F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08" y="835297"/>
            <a:ext cx="5480796" cy="411657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11762038" y="6380988"/>
            <a:ext cx="16129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de-CH" sz="2000" b="1" spc="-55" dirty="0">
                <a:latin typeface="Trebuchet MS"/>
                <a:cs typeface="Trebuchet MS"/>
              </a:rPr>
              <a:t>4</a:t>
            </a:r>
            <a:endParaRPr sz="2000" dirty="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40957" y="707886"/>
            <a:ext cx="11910695" cy="0"/>
          </a:xfrm>
          <a:custGeom>
            <a:avLst/>
            <a:gdLst/>
            <a:ahLst/>
            <a:cxnLst/>
            <a:rect l="l" t="t" r="r" b="b"/>
            <a:pathLst>
              <a:path w="11910695">
                <a:moveTo>
                  <a:pt x="0" y="0"/>
                </a:moveTo>
                <a:lnTo>
                  <a:pt x="11910084" y="1"/>
                </a:lnTo>
              </a:path>
            </a:pathLst>
          </a:custGeom>
          <a:ln w="25400">
            <a:solidFill>
              <a:srgbClr val="E971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 descr="$PPTXTitle"/>
          <p:cNvSpPr txBox="1">
            <a:spLocks noGrp="1"/>
          </p:cNvSpPr>
          <p:nvPr>
            <p:ph type="title"/>
          </p:nvPr>
        </p:nvSpPr>
        <p:spPr>
          <a:xfrm>
            <a:off x="219697" y="18795"/>
            <a:ext cx="1183195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de-CH" sz="2800" spc="-10" dirty="0"/>
              <a:t>Background Studies</a:t>
            </a:r>
            <a:endParaRPr sz="2800" spc="-1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object 34"/>
              <p:cNvSpPr txBox="1"/>
              <p:nvPr/>
            </p:nvSpPr>
            <p:spPr>
              <a:xfrm>
                <a:off x="304800" y="775168"/>
                <a:ext cx="4792345" cy="342401"/>
              </a:xfrm>
              <a:prstGeom prst="rect">
                <a:avLst/>
              </a:prstGeom>
              <a:solidFill>
                <a:schemeClr val="accent6"/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txBody>
              <a:bodyPr vert="horz" wrap="square" lIns="0" tIns="34290" rIns="0" bIns="0" rtlCol="0">
                <a:spAutoFit/>
              </a:bodyPr>
              <a:lstStyle/>
              <a:p>
                <a:pPr marL="91440" algn="ctr">
                  <a:lnSpc>
                    <a:spcPct val="100000"/>
                  </a:lnSpc>
                  <a:spcBef>
                    <a:spcPts val="270"/>
                  </a:spcBef>
                </a:pPr>
                <a:r>
                  <a:rPr lang="de-CH" sz="2000" b="1" dirty="0">
                    <a:latin typeface="Calibri"/>
                    <a:cs typeface="Calibri"/>
                  </a:rPr>
                  <a:t>Single tau final </a:t>
                </a:r>
                <a:r>
                  <a:rPr lang="de-CH" sz="2000" b="1" dirty="0" err="1">
                    <a:latin typeface="Calibri"/>
                    <a:cs typeface="Calibri"/>
                  </a:rPr>
                  <a:t>state</a:t>
                </a:r>
                <a:r>
                  <a:rPr lang="de-CH" sz="2000" b="1" dirty="0">
                    <a:latin typeface="Calibri"/>
                    <a:cs typeface="Calibri"/>
                  </a:rPr>
                  <a:t>: </a:t>
                </a:r>
                <a14:m>
                  <m:oMath xmlns:m="http://schemas.openxmlformats.org/officeDocument/2006/math">
                    <m:r>
                      <a:rPr lang="de-CH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</a:rPr>
                      <m:t>𝜸𝜸</m:t>
                    </m:r>
                    <m:r>
                      <a:rPr lang="de-CH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</a:rPr>
                      <m:t>+</m:t>
                    </m:r>
                    <m:r>
                      <a:rPr lang="de-CH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</a:rPr>
                      <m:t>𝟏</m:t>
                    </m:r>
                    <m:r>
                      <a:rPr lang="de-CH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</a:rPr>
                      <m:t>𝝉</m:t>
                    </m:r>
                  </m:oMath>
                </a14:m>
                <a:endParaRPr sz="2000" b="1" dirty="0">
                  <a:latin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34" name="object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775168"/>
                <a:ext cx="4792345" cy="342401"/>
              </a:xfrm>
              <a:prstGeom prst="rect">
                <a:avLst/>
              </a:prstGeom>
              <a:blipFill>
                <a:blip r:embed="rId2"/>
                <a:stretch>
                  <a:fillRect t="-10000" b="-33333"/>
                </a:stretch>
              </a:blip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object 34">
                <a:extLst>
                  <a:ext uri="{FF2B5EF4-FFF2-40B4-BE49-F238E27FC236}">
                    <a16:creationId xmlns:a16="http://schemas.microsoft.com/office/drawing/2014/main" id="{4857F6F4-5E49-6D72-33FE-F9F8627FB000}"/>
                  </a:ext>
                </a:extLst>
              </p:cNvPr>
              <p:cNvSpPr txBox="1"/>
              <p:nvPr/>
            </p:nvSpPr>
            <p:spPr>
              <a:xfrm>
                <a:off x="304800" y="3630694"/>
                <a:ext cx="4792345" cy="342401"/>
              </a:xfrm>
              <a:prstGeom prst="rect">
                <a:avLst/>
              </a:prstGeom>
              <a:solidFill>
                <a:schemeClr val="accent6"/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txBody>
              <a:bodyPr vert="horz" wrap="square" lIns="0" tIns="34290" rIns="0" bIns="0" rtlCol="0">
                <a:spAutoFit/>
              </a:bodyPr>
              <a:lstStyle/>
              <a:p>
                <a:pPr marL="91440" algn="ctr">
                  <a:lnSpc>
                    <a:spcPct val="100000"/>
                  </a:lnSpc>
                  <a:spcBef>
                    <a:spcPts val="270"/>
                  </a:spcBef>
                </a:pPr>
                <a:r>
                  <a:rPr lang="de-CH" sz="2000" b="1" dirty="0">
                    <a:latin typeface="Calibri"/>
                    <a:cs typeface="Calibri"/>
                  </a:rPr>
                  <a:t>Single-</a:t>
                </a:r>
                <a:r>
                  <a:rPr lang="de-CH" sz="2000" b="1" dirty="0" err="1">
                    <a:latin typeface="Calibri"/>
                    <a:cs typeface="Calibri"/>
                  </a:rPr>
                  <a:t>lepton</a:t>
                </a:r>
                <a:r>
                  <a:rPr lang="de-CH" sz="2000" b="1" dirty="0">
                    <a:latin typeface="Calibri"/>
                    <a:cs typeface="Calibri"/>
                  </a:rPr>
                  <a:t> final </a:t>
                </a:r>
                <a:r>
                  <a:rPr lang="de-CH" sz="2000" b="1" dirty="0" err="1">
                    <a:latin typeface="Calibri"/>
                    <a:cs typeface="Calibri"/>
                  </a:rPr>
                  <a:t>states</a:t>
                </a:r>
                <a:r>
                  <a:rPr lang="de-CH" sz="2000" b="1" dirty="0">
                    <a:latin typeface="Calibri"/>
                    <a:cs typeface="Calibri"/>
                  </a:rPr>
                  <a:t> : </a:t>
                </a:r>
                <a14:m>
                  <m:oMath xmlns:m="http://schemas.openxmlformats.org/officeDocument/2006/math">
                    <m:r>
                      <a:rPr lang="de-CH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</a:rPr>
                      <m:t>𝜸𝜸</m:t>
                    </m:r>
                    <m:r>
                      <a:rPr lang="de-CH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</a:rPr>
                      <m:t>+</m:t>
                    </m:r>
                    <m:r>
                      <a:rPr lang="de-CH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</a:rPr>
                      <m:t>𝟏</m:t>
                    </m:r>
                    <m:r>
                      <a:rPr lang="de-CH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</a:rPr>
                      <m:t>𝒆</m:t>
                    </m:r>
                    <m:r>
                      <a:rPr lang="de-CH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</a:rPr>
                      <m:t>/</m:t>
                    </m:r>
                    <m:r>
                      <a:rPr lang="de-CH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</a:rPr>
                      <m:t>𝝁</m:t>
                    </m:r>
                  </m:oMath>
                </a14:m>
                <a:endParaRPr lang="de-CH" sz="2000" b="1" dirty="0">
                  <a:latin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41" name="object 34">
                <a:extLst>
                  <a:ext uri="{FF2B5EF4-FFF2-40B4-BE49-F238E27FC236}">
                    <a16:creationId xmlns:a16="http://schemas.microsoft.com/office/drawing/2014/main" id="{4857F6F4-5E49-6D72-33FE-F9F8627FB0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3630694"/>
                <a:ext cx="4792345" cy="342401"/>
              </a:xfrm>
              <a:prstGeom prst="rect">
                <a:avLst/>
              </a:prstGeom>
              <a:blipFill>
                <a:blip r:embed="rId3"/>
                <a:stretch>
                  <a:fillRect t="-10000" b="-33333"/>
                </a:stretch>
              </a:blip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1D01E9A3-21FE-79BB-E7CA-E2D1B8E12558}"/>
              </a:ext>
            </a:extLst>
          </p:cNvPr>
          <p:cNvSpPr txBox="1"/>
          <p:nvPr/>
        </p:nvSpPr>
        <p:spPr>
          <a:xfrm>
            <a:off x="1447800" y="1135755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Reducible backgrounds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79A332-D2D7-AB29-75FB-BAC1352D8C9A}"/>
              </a:ext>
            </a:extLst>
          </p:cNvPr>
          <p:cNvSpPr txBox="1"/>
          <p:nvPr/>
        </p:nvSpPr>
        <p:spPr>
          <a:xfrm>
            <a:off x="1447800" y="2593454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Irreducible backgrounds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61C50C7-8776-07C4-1D04-B1DFDFF56EB0}"/>
                  </a:ext>
                </a:extLst>
              </p:cNvPr>
              <p:cNvSpPr txBox="1"/>
              <p:nvPr/>
            </p:nvSpPr>
            <p:spPr>
              <a:xfrm>
                <a:off x="227530" y="1477470"/>
                <a:ext cx="6490530" cy="11937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𝜸𝜸</m:t>
                    </m:r>
                    <m:r>
                      <a:rPr lang="de-CH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1400" b="1" dirty="0">
                    <a:solidFill>
                      <a:schemeClr val="tx1"/>
                    </a:solidFill>
                  </a:rPr>
                  <a:t>jets </a:t>
                </a:r>
                <a:r>
                  <a:rPr lang="en-US" sz="1400" b="1" dirty="0"/>
                  <a:t>- </a:t>
                </a:r>
                <a:r>
                  <a:rPr lang="en-US" sz="1400" dirty="0"/>
                  <a:t>Dominant background, with two prompt photons and a jet misidentified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p>
                        <m:r>
                          <a:rPr lang="de-CH" sz="1400" b="0" i="1" smtClean="0">
                            <a:latin typeface="Cambria Math" panose="02040503050406030204" pitchFamily="18" charset="0"/>
                          </a:rPr>
                          <m:t>h𝑎𝑑</m:t>
                        </m:r>
                      </m:sup>
                    </m:sSup>
                  </m:oMath>
                </a14:m>
                <a:r>
                  <a:rPr lang="en-US" sz="1400" b="1" dirty="0"/>
                  <a:t>.</a:t>
                </a: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de-CH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𝒕</m:t>
                    </m:r>
                    <m:acc>
                      <m:accPr>
                        <m:chr m:val="̅"/>
                        <m:ctrlPr>
                          <a:rPr lang="de-CH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CH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</m:t>
                        </m:r>
                      </m:e>
                    </m:acc>
                    <m:r>
                      <a:rPr lang="en-US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𝜸𝜸</m:t>
                    </m:r>
                    <m:r>
                      <a:rPr lang="de-CH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400" b="1" dirty="0"/>
                  <a:t>- </a:t>
                </a:r>
                <a:r>
                  <a:rPr lang="en-US" sz="1400" dirty="0"/>
                  <a:t>a jet from top-quark decay is misidentified as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p>
                        <m:r>
                          <a:rPr lang="de-CH" sz="1400" b="0" i="1" smtClean="0">
                            <a:latin typeface="Cambria Math" panose="02040503050406030204" pitchFamily="18" charset="0"/>
                          </a:rPr>
                          <m:t>h𝑎𝑑</m:t>
                        </m:r>
                      </m:sup>
                    </m:sSup>
                  </m:oMath>
                </a14:m>
                <a:r>
                  <a:rPr lang="en-US" sz="1400" dirty="0"/>
                  <a:t>.</a:t>
                </a: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r>
                  <a:rPr lang="en-US" sz="1400" b="1" dirty="0">
                    <a:solidFill>
                      <a:schemeClr val="tx1"/>
                    </a:solidFill>
                  </a:rPr>
                  <a:t>Single Higgs </a:t>
                </a:r>
                <a:r>
                  <a:rPr lang="en-US" sz="1400" b="1" dirty="0"/>
                  <a:t>- H→</a:t>
                </a:r>
                <a:r>
                  <a:rPr lang="en-US" sz="14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𝜸𝜸</m:t>
                    </m:r>
                  </m:oMath>
                </a14:m>
                <a:r>
                  <a:rPr lang="el-GR" sz="1400" dirty="0"/>
                  <a:t>, </a:t>
                </a:r>
                <a:r>
                  <a:rPr lang="en-US" sz="1400" dirty="0"/>
                  <a:t>produces a real diphoton pair, while an associated jet can fake </a:t>
                </a:r>
                <a14:m>
                  <m:oMath xmlns:m="http://schemas.openxmlformats.org/officeDocument/2006/math">
                    <m:r>
                      <a:rPr lang="de-CH" sz="1400" b="0" i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p>
                        <m:r>
                          <a:rPr lang="de-CH" sz="1400" b="0" i="1" smtClean="0">
                            <a:latin typeface="Cambria Math" panose="02040503050406030204" pitchFamily="18" charset="0"/>
                          </a:rPr>
                          <m:t>h𝑎𝑑</m:t>
                        </m:r>
                      </m:sup>
                    </m:sSup>
                  </m:oMath>
                </a14:m>
                <a:r>
                  <a:rPr lang="en-US" sz="1400" dirty="0"/>
                  <a:t>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61C50C7-8776-07C4-1D04-B1DFDFF56E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530" y="1477470"/>
                <a:ext cx="6490530" cy="1193788"/>
              </a:xfrm>
              <a:prstGeom prst="rect">
                <a:avLst/>
              </a:prstGeom>
              <a:blipFill>
                <a:blip r:embed="rId4"/>
                <a:stretch>
                  <a:fillRect l="-195" t="-1053" b="-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AD41A44-3B7A-736C-B381-B0835FDF891B}"/>
                  </a:ext>
                </a:extLst>
              </p:cNvPr>
              <p:cNvSpPr txBox="1"/>
              <p:nvPr/>
            </p:nvSpPr>
            <p:spPr>
              <a:xfrm>
                <a:off x="227530" y="2984794"/>
                <a:ext cx="6490530" cy="5393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 algn="l">
                  <a:buFont typeface="Arial" panose="020B0604020202020204" pitchFamily="34" charset="0"/>
                  <a:buChar char="•"/>
                </a:pPr>
                <a:r>
                  <a:rPr lang="de-CH" sz="1400" b="1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V</a:t>
                </a:r>
                <a14:m>
                  <m:oMath xmlns:m="http://schemas.openxmlformats.org/officeDocument/2006/math">
                    <m:r>
                      <a:rPr lang="de-CH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𝜸𝜸</m:t>
                    </m:r>
                    <m:r>
                      <a:rPr lang="de-CH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de-CH" sz="1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de-CH" sz="1400" b="1" i="1" smtClean="0">
                        <a:latin typeface="Cambria Math" panose="02040503050406030204" pitchFamily="18" charset="0"/>
                      </a:rPr>
                      <m:t>𝒁</m:t>
                    </m:r>
                    <m:r>
                      <a:rPr lang="de-CH" sz="1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𝜸𝜸</m:t>
                    </m:r>
                  </m:oMath>
                </a14:m>
                <a:r>
                  <a:rPr lang="el-GR" sz="1400" b="1" dirty="0"/>
                  <a:t>→</a:t>
                </a:r>
                <a:r>
                  <a:rPr lang="de-CH" sz="1400" b="1" dirty="0"/>
                  <a:t> </a:t>
                </a:r>
                <a14:m>
                  <m:oMath xmlns:m="http://schemas.openxmlformats.org/officeDocument/2006/math">
                    <m:r>
                      <a:rPr lang="el-GR" sz="1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𝝉𝝉</m:t>
                    </m:r>
                    <m:r>
                      <a:rPr lang="de-CH" sz="1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𝜸𝜸</m:t>
                    </m:r>
                    <m:r>
                      <a:rPr lang="de-CH" sz="1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de-CH" sz="1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𝑾</m:t>
                    </m:r>
                    <m:r>
                      <a:rPr lang="de-CH" sz="1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𝜸𝜸</m:t>
                    </m:r>
                  </m:oMath>
                </a14:m>
                <a:r>
                  <a:rPr lang="el-GR" sz="1400" b="1" dirty="0"/>
                  <a:t>→</a:t>
                </a:r>
                <a:r>
                  <a:rPr lang="de-CH" sz="1400" b="1" dirty="0"/>
                  <a:t> </a:t>
                </a:r>
                <a14:m>
                  <m:oMath xmlns:m="http://schemas.openxmlformats.org/officeDocument/2006/math">
                    <m:r>
                      <a:rPr lang="el-GR" sz="1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𝝉</m:t>
                    </m:r>
                    <m:r>
                      <a:rPr lang="en-US" sz="1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𝝂</m:t>
                    </m:r>
                    <m:r>
                      <a:rPr lang="de-CH" sz="1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𝜸𝜸</m:t>
                    </m:r>
                  </m:oMath>
                </a14:m>
                <a:r>
                  <a:rPr lang="en-US" sz="1400" b="1" dirty="0"/>
                  <a:t>- </a:t>
                </a:r>
                <a:r>
                  <a:rPr lang="en-US" sz="1400" dirty="0"/>
                  <a:t>one tau is reconstructed as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p>
                        <m:r>
                          <a:rPr lang="de-CH" sz="1400" b="0" i="1" smtClean="0">
                            <a:latin typeface="Cambria Math" panose="02040503050406030204" pitchFamily="18" charset="0"/>
                          </a:rPr>
                          <m:t>h𝑎𝑑</m:t>
                        </m:r>
                      </m:sup>
                    </m:sSup>
                  </m:oMath>
                </a14:m>
                <a:r>
                  <a:rPr lang="en-US" sz="1400" dirty="0"/>
                  <a:t>.</a:t>
                </a: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de-CH" sz="1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𝒕</m:t>
                    </m:r>
                    <m:acc>
                      <m:accPr>
                        <m:chr m:val="̅"/>
                        <m:ctrlPr>
                          <a:rPr lang="de-CH" sz="1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CH" sz="1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</m:t>
                        </m:r>
                      </m:e>
                    </m:acc>
                    <m:r>
                      <a:rPr lang="en-US" sz="1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𝜸𝜸</m:t>
                    </m:r>
                  </m:oMath>
                </a14:m>
                <a:r>
                  <a:rPr lang="en-US" sz="1400" b="1" dirty="0"/>
                  <a:t>- </a:t>
                </a:r>
                <a:r>
                  <a:rPr lang="en-US" sz="1400" dirty="0"/>
                  <a:t>top-quark decays produce a real </a:t>
                </a:r>
                <a14:m>
                  <m:oMath xmlns:m="http://schemas.openxmlformats.org/officeDocument/2006/math">
                    <m:r>
                      <a:rPr lang="de-CH" sz="1400" b="0" i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p>
                        <m:r>
                          <a:rPr lang="de-CH" sz="1400" b="0" i="1" smtClean="0">
                            <a:latin typeface="Cambria Math" panose="02040503050406030204" pitchFamily="18" charset="0"/>
                          </a:rPr>
                          <m:t>h𝑎𝑑</m:t>
                        </m:r>
                      </m:sup>
                    </m:sSup>
                  </m:oMath>
                </a14:m>
                <a:r>
                  <a:rPr lang="en-US" sz="1400" dirty="0"/>
                  <a:t>.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AD41A44-3B7A-736C-B381-B0835FDF89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530" y="2984794"/>
                <a:ext cx="6490530" cy="539378"/>
              </a:xfrm>
              <a:prstGeom prst="rect">
                <a:avLst/>
              </a:prstGeom>
              <a:blipFill>
                <a:blip r:embed="rId5"/>
                <a:stretch>
                  <a:fillRect l="-195" t="-2326" b="-9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368739F3-F0F6-20E2-6BF6-8EF9B44A20BD}"/>
              </a:ext>
            </a:extLst>
          </p:cNvPr>
          <p:cNvSpPr txBox="1"/>
          <p:nvPr/>
        </p:nvSpPr>
        <p:spPr>
          <a:xfrm>
            <a:off x="1524000" y="4032421"/>
            <a:ext cx="60974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Reducible backgrounds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DF31A44-8586-5BD5-AD1D-FB9C1F898CF0}"/>
                  </a:ext>
                </a:extLst>
              </p:cNvPr>
              <p:cNvSpPr txBox="1"/>
              <p:nvPr/>
            </p:nvSpPr>
            <p:spPr>
              <a:xfrm>
                <a:off x="304800" y="4288322"/>
                <a:ext cx="5334000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𝜸𝜸</m:t>
                    </m:r>
                    <m:r>
                      <a:rPr lang="de-CH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1400" b="1" dirty="0">
                    <a:solidFill>
                      <a:schemeClr val="tx1"/>
                    </a:solidFill>
                  </a:rPr>
                  <a:t>jets-</a:t>
                </a:r>
                <a:r>
                  <a:rPr lang="en-US" sz="1400" dirty="0"/>
                  <a:t> where a jet is misidentified as a lepton, or a non-prompt lepton passes the lepton selection. Photon conversions contribute mainly to the electron channel.</a:t>
                </a:r>
                <a:r>
                  <a:rPr lang="en-US" sz="1400" b="1" dirty="0">
                    <a:solidFill>
                      <a:schemeClr val="tx1"/>
                    </a:solidFill>
                  </a:rPr>
                  <a:t> </a:t>
                </a:r>
                <a:endParaRPr lang="en-US" sz="1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b="1" dirty="0">
                    <a:solidFill>
                      <a:schemeClr val="tx1"/>
                    </a:solidFill>
                  </a:rPr>
                  <a:t>Single Higgs</a:t>
                </a:r>
                <a:r>
                  <a:rPr lang="en-US" sz="1400" dirty="0"/>
                  <a:t> </a:t>
                </a:r>
                <a:r>
                  <a:rPr lang="en-US" sz="1400" b="1" dirty="0"/>
                  <a:t>- H→</a:t>
                </a:r>
                <a:r>
                  <a:rPr lang="en-US" sz="14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𝜸𝜸</m:t>
                    </m:r>
                  </m:oMath>
                </a14:m>
                <a:r>
                  <a:rPr lang="el-GR" sz="1400" dirty="0"/>
                  <a:t>, </a:t>
                </a:r>
                <a:r>
                  <a:rPr lang="en-US" sz="1400" dirty="0"/>
                  <a:t>with an associated jet or non-prompt lepton passing the electron/muon selection.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DF31A44-8586-5BD5-AD1D-FB9C1F898C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4288322"/>
                <a:ext cx="5334000" cy="1169551"/>
              </a:xfrm>
              <a:prstGeom prst="rect">
                <a:avLst/>
              </a:prstGeom>
              <a:blipFill>
                <a:blip r:embed="rId6"/>
                <a:stretch>
                  <a:fillRect l="-238" t="-1075" b="-43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287CEF4F-E72F-43A6-529A-BB9A9F97FF90}"/>
              </a:ext>
            </a:extLst>
          </p:cNvPr>
          <p:cNvSpPr txBox="1"/>
          <p:nvPr/>
        </p:nvSpPr>
        <p:spPr>
          <a:xfrm>
            <a:off x="1524000" y="5345616"/>
            <a:ext cx="60974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Irreducible backgrounds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4F8428B-643E-DFBE-01B3-3922E455F1E9}"/>
                  </a:ext>
                </a:extLst>
              </p:cNvPr>
              <p:cNvSpPr txBox="1"/>
              <p:nvPr/>
            </p:nvSpPr>
            <p:spPr>
              <a:xfrm>
                <a:off x="308199" y="5696077"/>
                <a:ext cx="609742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CH" sz="1400" b="1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V</a:t>
                </a:r>
                <a14:m>
                  <m:oMath xmlns:m="http://schemas.openxmlformats.org/officeDocument/2006/math">
                    <m:r>
                      <a:rPr lang="de-CH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𝜸𝜸</m:t>
                    </m:r>
                    <m:r>
                      <a:rPr lang="de-CH" sz="1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1400" dirty="0" smtClean="0"/>
                      <m:t>Dominant</m:t>
                    </m:r>
                    <m:r>
                      <m:rPr>
                        <m:nor/>
                      </m:rPr>
                      <a:rPr lang="en-US" sz="1400" dirty="0" smtClean="0"/>
                      <m:t> </m:t>
                    </m:r>
                    <m:r>
                      <m:rPr>
                        <m:nor/>
                      </m:rPr>
                      <a:rPr lang="en-US" sz="1400" dirty="0" smtClean="0"/>
                      <m:t>background</m:t>
                    </m:r>
                    <m:r>
                      <m:rPr>
                        <m:nor/>
                      </m:rPr>
                      <a:rPr lang="de-CH" sz="1400" b="0" i="0" dirty="0" smtClean="0"/>
                      <m:t> </m:t>
                    </m:r>
                    <m:r>
                      <m:rPr>
                        <m:nor/>
                      </m:rPr>
                      <a:rPr lang="de-CH" sz="1400" b="0" i="0" dirty="0" smtClean="0"/>
                      <m:t>with</m:t>
                    </m:r>
                    <m:r>
                      <a:rPr lang="de-CH" sz="1400" b="1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de-CH" sz="1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𝑾</m:t>
                    </m:r>
                    <m:r>
                      <a:rPr lang="de-CH" sz="1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𝜸𝜸</m:t>
                    </m:r>
                    <m:r>
                      <a:rPr lang="de-CH" sz="1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sz="1400" dirty="0"/>
                  <a:t>→</a:t>
                </a:r>
                <a:r>
                  <a:rPr lang="de-CH" sz="1400" b="1" dirty="0">
                    <a:ea typeface="Cambria Math" panose="02040503050406030204" pitchFamily="18" charset="0"/>
                  </a:rPr>
                  <a:t> </a:t>
                </a:r>
                <a:r>
                  <a:rPr lang="en-US" sz="1400" b="1" dirty="0"/>
                  <a:t>ℓ</a:t>
                </a:r>
                <a14:m>
                  <m:oMath xmlns:m="http://schemas.openxmlformats.org/officeDocument/2006/math">
                    <m:r>
                      <a:rPr lang="en-US" sz="1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𝝂</m:t>
                    </m:r>
                    <m:r>
                      <a:rPr lang="de-CH" sz="1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𝜸𝜸</m:t>
                    </m:r>
                  </m:oMath>
                </a14:m>
                <a:r>
                  <a:rPr lang="el-GR" sz="1400" dirty="0"/>
                  <a:t>,</a:t>
                </a:r>
                <a:r>
                  <a:rPr lang="de-CH" sz="1400" b="1" dirty="0"/>
                  <a:t> </a:t>
                </a:r>
                <a14:m>
                  <m:oMath xmlns:m="http://schemas.openxmlformats.org/officeDocument/2006/math">
                    <m:r>
                      <a:rPr lang="de-CH" sz="1400" b="1" i="1" smtClean="0">
                        <a:latin typeface="Cambria Math" panose="02040503050406030204" pitchFamily="18" charset="0"/>
                      </a:rPr>
                      <m:t>𝒁</m:t>
                    </m:r>
                    <m:r>
                      <a:rPr lang="de-CH" sz="1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𝜸𝜸</m:t>
                    </m:r>
                  </m:oMath>
                </a14:m>
                <a:r>
                  <a:rPr lang="el-GR" sz="1400" dirty="0"/>
                  <a:t>→</a:t>
                </a:r>
                <a:r>
                  <a:rPr lang="de-CH" sz="1400" b="1" dirty="0">
                    <a:ea typeface="Cambria Math" panose="02040503050406030204" pitchFamily="18" charset="0"/>
                  </a:rPr>
                  <a:t> </a:t>
                </a:r>
                <a:r>
                  <a:rPr lang="en-US" sz="1400" b="1" dirty="0"/>
                  <a:t>ℓℓ</a:t>
                </a:r>
                <a14:m>
                  <m:oMath xmlns:m="http://schemas.openxmlformats.org/officeDocument/2006/math">
                    <m:r>
                      <a:rPr lang="de-CH" sz="1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𝜸𝜸</m:t>
                    </m:r>
                    <m:r>
                      <a:rPr lang="de-CH" sz="1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de-CH" sz="1400" b="1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de-CH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𝒕</m:t>
                    </m:r>
                    <m:acc>
                      <m:accPr>
                        <m:chr m:val="̅"/>
                        <m:ctrlPr>
                          <a:rPr lang="de-CH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CH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</m:t>
                        </m:r>
                      </m:e>
                    </m:acc>
                    <m:r>
                      <a:rPr lang="en-US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𝜸𝜸</m:t>
                    </m:r>
                    <m:r>
                      <m:rPr>
                        <m:nor/>
                      </m:rPr>
                      <a:rPr lang="de-CH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1400" smtClean="0"/>
                      <m:t>where</m:t>
                    </m:r>
                    <m:r>
                      <m:rPr>
                        <m:nor/>
                      </m:rPr>
                      <a:rPr lang="en-US" sz="1400" smtClean="0"/>
                      <m:t> </m:t>
                    </m:r>
                    <m:r>
                      <m:rPr>
                        <m:nor/>
                      </m:rPr>
                      <a:rPr lang="en-US" sz="1400" smtClean="0"/>
                      <m:t>one</m:t>
                    </m:r>
                    <m:r>
                      <m:rPr>
                        <m:nor/>
                      </m:rPr>
                      <a:rPr lang="de-CH" sz="1400" b="0" i="0" smtClean="0"/>
                      <m:t> </m:t>
                    </m:r>
                    <m:r>
                      <a:rPr lang="de-CH" sz="1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𝑾</m:t>
                    </m:r>
                    <m:r>
                      <m:rPr>
                        <m:nor/>
                      </m:rPr>
                      <a:rPr lang="de-CH" sz="1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1400" smtClean="0"/>
                      <m:t>boson</m:t>
                    </m:r>
                    <m:r>
                      <m:rPr>
                        <m:nor/>
                      </m:rPr>
                      <a:rPr lang="en-US" sz="1400" smtClean="0"/>
                      <m:t> </m:t>
                    </m:r>
                    <m:r>
                      <m:rPr>
                        <m:nor/>
                      </m:rPr>
                      <a:rPr lang="en-US" sz="1400" smtClean="0"/>
                      <m:t>decays</m:t>
                    </m:r>
                    <m:r>
                      <m:rPr>
                        <m:nor/>
                      </m:rPr>
                      <a:rPr lang="en-US" sz="1400" smtClean="0"/>
                      <m:t> </m:t>
                    </m:r>
                    <m:r>
                      <m:rPr>
                        <m:nor/>
                      </m:rPr>
                      <a:rPr lang="en-US" sz="1400" smtClean="0"/>
                      <m:t>as</m:t>
                    </m:r>
                    <m:r>
                      <m:rPr>
                        <m:nor/>
                      </m:rPr>
                      <a:rPr lang="de-CH" sz="1400" b="0" i="0" smtClean="0"/>
                      <m:t> </m:t>
                    </m:r>
                    <m:r>
                      <a:rPr lang="de-CH" sz="1400" b="1" i="0" smtClean="0">
                        <a:latin typeface="Cambria Math" panose="02040503050406030204" pitchFamily="18" charset="0"/>
                      </a:rPr>
                      <m:t>𝐖</m:t>
                    </m:r>
                    <m:r>
                      <m:rPr>
                        <m:nor/>
                      </m:rPr>
                      <a:rPr lang="el-GR" sz="1400" dirty="0" smtClean="0"/>
                      <m:t>→</m:t>
                    </m:r>
                    <m:r>
                      <m:rPr>
                        <m:nor/>
                      </m:rPr>
                      <a:rPr lang="en-US" sz="1400" b="1" dirty="0" smtClean="0"/>
                      <m:t>ℓ</m:t>
                    </m:r>
                    <m:r>
                      <a:rPr lang="en-US" sz="1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𝝂</m:t>
                    </m:r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4F8428B-643E-DFBE-01B3-3922E455F1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199" y="5696077"/>
                <a:ext cx="6097424" cy="523220"/>
              </a:xfrm>
              <a:prstGeom prst="rect">
                <a:avLst/>
              </a:prstGeom>
              <a:blipFill>
                <a:blip r:embed="rId7"/>
                <a:stretch>
                  <a:fillRect l="-208" t="-4762"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bject 34">
            <a:extLst>
              <a:ext uri="{FF2B5EF4-FFF2-40B4-BE49-F238E27FC236}">
                <a16:creationId xmlns:a16="http://schemas.microsoft.com/office/drawing/2014/main" id="{02012EB5-B15D-BF62-885D-3C56E450CE2F}"/>
              </a:ext>
            </a:extLst>
          </p:cNvPr>
          <p:cNvSpPr txBox="1"/>
          <p:nvPr/>
        </p:nvSpPr>
        <p:spPr>
          <a:xfrm>
            <a:off x="7172125" y="805064"/>
            <a:ext cx="4792345" cy="342401"/>
          </a:xfrm>
          <a:prstGeom prst="rect">
            <a:avLst/>
          </a:prstGeom>
          <a:solidFill>
            <a:schemeClr val="accent6"/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91440" algn="ctr">
              <a:lnSpc>
                <a:spcPct val="100000"/>
              </a:lnSpc>
              <a:spcBef>
                <a:spcPts val="270"/>
              </a:spcBef>
            </a:pPr>
            <a:r>
              <a:rPr lang="de-CH" sz="2000" b="1" dirty="0" err="1">
                <a:latin typeface="Calibri"/>
                <a:cs typeface="Calibri"/>
              </a:rPr>
              <a:t>Weighting</a:t>
            </a:r>
            <a:r>
              <a:rPr lang="de-CH" sz="2000" b="1" dirty="0">
                <a:latin typeface="Calibri"/>
                <a:cs typeface="Calibri"/>
              </a:rPr>
              <a:t> </a:t>
            </a:r>
            <a:r>
              <a:rPr lang="de-CH" sz="2000" b="1" dirty="0" err="1">
                <a:latin typeface="Calibri"/>
                <a:cs typeface="Calibri"/>
              </a:rPr>
              <a:t>of</a:t>
            </a:r>
            <a:r>
              <a:rPr lang="de-CH" sz="2000" b="1" dirty="0">
                <a:latin typeface="Calibri"/>
                <a:cs typeface="Calibri"/>
              </a:rPr>
              <a:t> </a:t>
            </a:r>
            <a:r>
              <a:rPr lang="de-CH" sz="2000" b="1" dirty="0" err="1">
                <a:latin typeface="Calibri"/>
                <a:cs typeface="Calibri"/>
              </a:rPr>
              <a:t>the</a:t>
            </a:r>
            <a:r>
              <a:rPr lang="de-CH" sz="2000" b="1" dirty="0">
                <a:latin typeface="Calibri"/>
                <a:cs typeface="Calibri"/>
              </a:rPr>
              <a:t> Events</a:t>
            </a:r>
            <a:endParaRPr sz="2000" b="1" dirty="0">
              <a:latin typeface="Calibri"/>
              <a:cs typeface="Calibri"/>
            </a:endParaRPr>
          </a:p>
        </p:txBody>
      </p:sp>
      <p:pic>
        <p:nvPicPr>
          <p:cNvPr id="26" name="Picture 25" descr="A black text with black letters&#10;&#10;AI-generated content may be incorrect.">
            <a:extLst>
              <a:ext uri="{FF2B5EF4-FFF2-40B4-BE49-F238E27FC236}">
                <a16:creationId xmlns:a16="http://schemas.microsoft.com/office/drawing/2014/main" id="{0673B946-FBD8-F72B-AA17-D9C8FBAA885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199" y="5017547"/>
            <a:ext cx="3416300" cy="762000"/>
          </a:xfrm>
          <a:prstGeom prst="rect">
            <a:avLst/>
          </a:prstGeom>
        </p:spPr>
      </p:pic>
      <p:pic>
        <p:nvPicPr>
          <p:cNvPr id="28" name="Picture 27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F127CE7B-0FB6-F4A3-0AB6-9D6056EE18D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0"/>
          <a:stretch/>
        </p:blipFill>
        <p:spPr>
          <a:xfrm>
            <a:off x="7277854" y="5809232"/>
            <a:ext cx="4728989" cy="615617"/>
          </a:xfrm>
          <a:prstGeom prst="rect">
            <a:avLst/>
          </a:prstGeom>
        </p:spPr>
      </p:pic>
      <p:pic>
        <p:nvPicPr>
          <p:cNvPr id="30" name="Picture 29" descr="A close up of a text&#10;&#10;AI-generated content may be incorrect.">
            <a:extLst>
              <a:ext uri="{FF2B5EF4-FFF2-40B4-BE49-F238E27FC236}">
                <a16:creationId xmlns:a16="http://schemas.microsoft.com/office/drawing/2014/main" id="{AD959D84-45E1-31DC-2ADD-EF92BAF599D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96"/>
          <a:stretch/>
        </p:blipFill>
        <p:spPr>
          <a:xfrm>
            <a:off x="7172125" y="4369230"/>
            <a:ext cx="4728988" cy="581394"/>
          </a:xfrm>
          <a:prstGeom prst="rect">
            <a:avLst/>
          </a:prstGeom>
        </p:spPr>
      </p:pic>
      <p:pic>
        <p:nvPicPr>
          <p:cNvPr id="36" name="Picture 35" descr="A close-up of a logo&#10;&#10;AI-generated content may be incorrect.">
            <a:extLst>
              <a:ext uri="{FF2B5EF4-FFF2-40B4-BE49-F238E27FC236}">
                <a16:creationId xmlns:a16="http://schemas.microsoft.com/office/drawing/2014/main" id="{84036CF6-2C1A-1DA9-14E8-B228308BFA6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749" y="3621274"/>
            <a:ext cx="4013200" cy="7620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517CF4BF-CEBD-2EE4-AD50-BDD69109501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763" y="1936921"/>
            <a:ext cx="5486400" cy="331171"/>
          </a:xfrm>
          <a:prstGeom prst="rect">
            <a:avLst/>
          </a:prstGeom>
        </p:spPr>
      </p:pic>
      <p:sp>
        <p:nvSpPr>
          <p:cNvPr id="45" name="object 56">
            <a:extLst>
              <a:ext uri="{FF2B5EF4-FFF2-40B4-BE49-F238E27FC236}">
                <a16:creationId xmlns:a16="http://schemas.microsoft.com/office/drawing/2014/main" id="{7FA43BE2-4E39-FB10-B76C-5F67B010C6E2}"/>
              </a:ext>
            </a:extLst>
          </p:cNvPr>
          <p:cNvSpPr/>
          <p:nvPr/>
        </p:nvSpPr>
        <p:spPr>
          <a:xfrm>
            <a:off x="7371085" y="2189036"/>
            <a:ext cx="4112126" cy="248144"/>
          </a:xfrm>
          <a:custGeom>
            <a:avLst/>
            <a:gdLst/>
            <a:ahLst/>
            <a:cxnLst/>
            <a:rect l="l" t="t" r="r" b="b"/>
            <a:pathLst>
              <a:path w="815975" h="340360">
                <a:moveTo>
                  <a:pt x="815526" y="0"/>
                </a:moveTo>
                <a:lnTo>
                  <a:pt x="809955" y="66218"/>
                </a:lnTo>
                <a:lnTo>
                  <a:pt x="794765" y="120293"/>
                </a:lnTo>
                <a:lnTo>
                  <a:pt x="772234" y="156752"/>
                </a:lnTo>
                <a:lnTo>
                  <a:pt x="744643" y="170121"/>
                </a:lnTo>
                <a:lnTo>
                  <a:pt x="478645" y="170121"/>
                </a:lnTo>
                <a:lnTo>
                  <a:pt x="451054" y="183489"/>
                </a:lnTo>
                <a:lnTo>
                  <a:pt x="428523" y="219948"/>
                </a:lnTo>
                <a:lnTo>
                  <a:pt x="413333" y="274023"/>
                </a:lnTo>
                <a:lnTo>
                  <a:pt x="407763" y="340242"/>
                </a:lnTo>
                <a:lnTo>
                  <a:pt x="402192" y="274023"/>
                </a:lnTo>
                <a:lnTo>
                  <a:pt x="387002" y="219948"/>
                </a:lnTo>
                <a:lnTo>
                  <a:pt x="364471" y="183489"/>
                </a:lnTo>
                <a:lnTo>
                  <a:pt x="336880" y="170121"/>
                </a:lnTo>
                <a:lnTo>
                  <a:pt x="70882" y="170121"/>
                </a:lnTo>
                <a:lnTo>
                  <a:pt x="43291" y="156752"/>
                </a:lnTo>
                <a:lnTo>
                  <a:pt x="20760" y="120293"/>
                </a:lnTo>
                <a:lnTo>
                  <a:pt x="5570" y="66218"/>
                </a:lnTo>
                <a:lnTo>
                  <a:pt x="0" y="0"/>
                </a:lnTo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31">
            <a:extLst>
              <a:ext uri="{FF2B5EF4-FFF2-40B4-BE49-F238E27FC236}">
                <a16:creationId xmlns:a16="http://schemas.microsoft.com/office/drawing/2014/main" id="{86335742-5FCA-B7AD-6DF0-A4BFB9206ECD}"/>
              </a:ext>
            </a:extLst>
          </p:cNvPr>
          <p:cNvSpPr/>
          <p:nvPr/>
        </p:nvSpPr>
        <p:spPr>
          <a:xfrm rot="16200000">
            <a:off x="9496859" y="-588094"/>
            <a:ext cx="422889" cy="4686698"/>
          </a:xfrm>
          <a:custGeom>
            <a:avLst/>
            <a:gdLst/>
            <a:ahLst/>
            <a:cxnLst/>
            <a:rect l="l" t="t" r="r" b="b"/>
            <a:pathLst>
              <a:path w="372745" h="544830">
                <a:moveTo>
                  <a:pt x="0" y="0"/>
                </a:moveTo>
                <a:lnTo>
                  <a:pt x="72503" y="2439"/>
                </a:lnTo>
                <a:lnTo>
                  <a:pt x="131710" y="9092"/>
                </a:lnTo>
                <a:lnTo>
                  <a:pt x="171628" y="18959"/>
                </a:lnTo>
                <a:lnTo>
                  <a:pt x="186266" y="31043"/>
                </a:lnTo>
                <a:lnTo>
                  <a:pt x="186266" y="241315"/>
                </a:lnTo>
                <a:lnTo>
                  <a:pt x="200904" y="253399"/>
                </a:lnTo>
                <a:lnTo>
                  <a:pt x="240822" y="263266"/>
                </a:lnTo>
                <a:lnTo>
                  <a:pt x="300029" y="269919"/>
                </a:lnTo>
                <a:lnTo>
                  <a:pt x="372533" y="272359"/>
                </a:lnTo>
                <a:lnTo>
                  <a:pt x="300029" y="274798"/>
                </a:lnTo>
                <a:lnTo>
                  <a:pt x="240822" y="281451"/>
                </a:lnTo>
                <a:lnTo>
                  <a:pt x="200904" y="291318"/>
                </a:lnTo>
                <a:lnTo>
                  <a:pt x="186266" y="303402"/>
                </a:lnTo>
                <a:lnTo>
                  <a:pt x="186266" y="513674"/>
                </a:lnTo>
                <a:lnTo>
                  <a:pt x="171628" y="525758"/>
                </a:lnTo>
                <a:lnTo>
                  <a:pt x="131710" y="535625"/>
                </a:lnTo>
                <a:lnTo>
                  <a:pt x="72503" y="542278"/>
                </a:lnTo>
                <a:lnTo>
                  <a:pt x="0" y="544718"/>
                </a:lnTo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object 13">
                <a:extLst>
                  <a:ext uri="{FF2B5EF4-FFF2-40B4-BE49-F238E27FC236}">
                    <a16:creationId xmlns:a16="http://schemas.microsoft.com/office/drawing/2014/main" id="{96BE7B8C-1F16-5498-8929-344A8CDC3495}"/>
                  </a:ext>
                </a:extLst>
              </p:cNvPr>
              <p:cNvSpPr txBox="1"/>
              <p:nvPr/>
            </p:nvSpPr>
            <p:spPr>
              <a:xfrm>
                <a:off x="7348012" y="2496964"/>
                <a:ext cx="4261619" cy="248144"/>
              </a:xfrm>
              <a:prstGeom prst="rect">
                <a:avLst/>
              </a:prstGeom>
              <a:solidFill>
                <a:schemeClr val="accent6"/>
              </a:solidFill>
              <a:ln w="28575">
                <a:solidFill>
                  <a:srgbClr val="FF0000"/>
                </a:solidFill>
              </a:ln>
            </p:spPr>
            <p:txBody>
              <a:bodyPr vert="horz" wrap="square" lIns="0" tIns="32384" rIns="0" bIns="0" rtlCol="0">
                <a:spAutoFit/>
              </a:bodyPr>
              <a:lstStyle/>
              <a:p>
                <a:pPr marL="1259840" algn="l"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𝜸𝜸</m:t>
                    </m:r>
                  </m:oMath>
                </a14:m>
                <a:r>
                  <a:rPr lang="en-US" sz="1400" b="1" dirty="0">
                    <a:solidFill>
                      <a:schemeClr val="tx1"/>
                    </a:solidFill>
                  </a:rPr>
                  <a:t>jets ,</a:t>
                </a:r>
                <a:r>
                  <a:rPr lang="de-CH" sz="1400" b="1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V</a:t>
                </a:r>
                <a14:m>
                  <m:oMath xmlns:m="http://schemas.openxmlformats.org/officeDocument/2006/math">
                    <m:r>
                      <a:rPr lang="de-CH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𝜸𝜸</m:t>
                    </m:r>
                    <m:r>
                      <a:rPr lang="de-CH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CH" sz="1400" dirty="0">
                    <a:latin typeface="Cambria Math"/>
                    <a:cs typeface="Cambria Math"/>
                  </a:rPr>
                  <a:t>, </a:t>
                </a:r>
                <a14:m>
                  <m:oMath xmlns:m="http://schemas.openxmlformats.org/officeDocument/2006/math">
                    <m:r>
                      <a:rPr lang="de-CH" sz="1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𝒕</m:t>
                    </m:r>
                    <m:acc>
                      <m:accPr>
                        <m:chr m:val="̅"/>
                        <m:ctrlPr>
                          <a:rPr lang="de-CH" sz="1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CH" sz="1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</m:t>
                        </m:r>
                      </m:e>
                    </m:acc>
                    <m:r>
                      <a:rPr lang="en-US" sz="1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𝜸𝜸</m:t>
                    </m:r>
                  </m:oMath>
                </a14:m>
                <a:r>
                  <a:rPr lang="de-CH" sz="1400" dirty="0">
                    <a:latin typeface="Cambria Math"/>
                    <a:cs typeface="Cambria Math"/>
                  </a:rPr>
                  <a:t> </a:t>
                </a:r>
                <a:endParaRPr sz="1400" dirty="0">
                  <a:latin typeface="Cambria Math"/>
                  <a:cs typeface="Cambria Math"/>
                </a:endParaRPr>
              </a:p>
            </p:txBody>
          </p:sp>
        </mc:Choice>
        <mc:Fallback xmlns="">
          <p:sp>
            <p:nvSpPr>
              <p:cNvPr id="51" name="object 13">
                <a:extLst>
                  <a:ext uri="{FF2B5EF4-FFF2-40B4-BE49-F238E27FC236}">
                    <a16:creationId xmlns:a16="http://schemas.microsoft.com/office/drawing/2014/main" id="{96BE7B8C-1F16-5498-8929-344A8CDC34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8012" y="2496964"/>
                <a:ext cx="4261619" cy="248144"/>
              </a:xfrm>
              <a:prstGeom prst="rect">
                <a:avLst/>
              </a:prstGeom>
              <a:blipFill>
                <a:blip r:embed="rId13"/>
                <a:stretch>
                  <a:fillRect t="-8696" b="-34783"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object 13">
            <a:extLst>
              <a:ext uri="{FF2B5EF4-FFF2-40B4-BE49-F238E27FC236}">
                <a16:creationId xmlns:a16="http://schemas.microsoft.com/office/drawing/2014/main" id="{A67A9C10-DA20-A326-8FA3-2FF8F46A0A53}"/>
              </a:ext>
            </a:extLst>
          </p:cNvPr>
          <p:cNvSpPr txBox="1"/>
          <p:nvPr/>
        </p:nvSpPr>
        <p:spPr>
          <a:xfrm>
            <a:off x="8064700" y="1228743"/>
            <a:ext cx="3503776" cy="248144"/>
          </a:xfrm>
          <a:prstGeom prst="rect">
            <a:avLst/>
          </a:prstGeom>
          <a:solidFill>
            <a:schemeClr val="accent6"/>
          </a:solidFill>
          <a:ln w="28575">
            <a:solidFill>
              <a:srgbClr val="FF0000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1259840" algn="l">
              <a:lnSpc>
                <a:spcPct val="100000"/>
              </a:lnSpc>
            </a:pPr>
            <a:r>
              <a:rPr lang="de-CH" sz="1400" b="1" dirty="0">
                <a:latin typeface="Cambria Math"/>
                <a:cs typeface="Cambria Math"/>
              </a:rPr>
              <a:t>Single Higgs</a:t>
            </a:r>
            <a:endParaRPr sz="1400" b="1" dirty="0">
              <a:latin typeface="Cambria Math"/>
              <a:cs typeface="Cambria Math"/>
            </a:endParaRPr>
          </a:p>
        </p:txBody>
      </p:sp>
      <p:cxnSp>
        <p:nvCxnSpPr>
          <p:cNvPr id="75" name="Curved Connector 74">
            <a:extLst>
              <a:ext uri="{FF2B5EF4-FFF2-40B4-BE49-F238E27FC236}">
                <a16:creationId xmlns:a16="http://schemas.microsoft.com/office/drawing/2014/main" id="{6E08622C-CBF8-A3A0-BEDB-5D730DA73EAC}"/>
              </a:ext>
            </a:extLst>
          </p:cNvPr>
          <p:cNvCxnSpPr>
            <a:stCxn id="34" idx="3"/>
            <a:endCxn id="36" idx="1"/>
          </p:cNvCxnSpPr>
          <p:nvPr/>
        </p:nvCxnSpPr>
        <p:spPr>
          <a:xfrm>
            <a:off x="5097145" y="946369"/>
            <a:ext cx="2381604" cy="3055905"/>
          </a:xfrm>
          <a:prstGeom prst="curvedConnector3">
            <a:avLst>
              <a:gd name="adj1" fmla="val 61114"/>
            </a:avLst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urved Connector 77">
            <a:extLst>
              <a:ext uri="{FF2B5EF4-FFF2-40B4-BE49-F238E27FC236}">
                <a16:creationId xmlns:a16="http://schemas.microsoft.com/office/drawing/2014/main" id="{08A91C97-9E21-0F17-8AE8-332D7420D53B}"/>
              </a:ext>
            </a:extLst>
          </p:cNvPr>
          <p:cNvCxnSpPr>
            <a:stCxn id="41" idx="3"/>
            <a:endCxn id="26" idx="1"/>
          </p:cNvCxnSpPr>
          <p:nvPr/>
        </p:nvCxnSpPr>
        <p:spPr>
          <a:xfrm>
            <a:off x="5097145" y="3801895"/>
            <a:ext cx="2680054" cy="1596652"/>
          </a:xfrm>
          <a:prstGeom prst="curvedConnector3">
            <a:avLst>
              <a:gd name="adj1" fmla="val 32941"/>
            </a:avLst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F8E57BC-33E1-DAA7-8A75-AAEBD71C80EA}"/>
                  </a:ext>
                </a:extLst>
              </p:cNvPr>
              <p:cNvSpPr txBox="1"/>
              <p:nvPr/>
            </p:nvSpPr>
            <p:spPr>
              <a:xfrm>
                <a:off x="6752951" y="3048004"/>
                <a:ext cx="6100010" cy="3915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b="0" i="1" dirty="0" smtClean="0">
                              <a:latin typeface="Cambria Math" panose="02040503050406030204" pitchFamily="18" charset="0"/>
                            </a:rPr>
                            <m:t>𝐵𝑅</m:t>
                          </m:r>
                        </m:e>
                        <m:sub>
                          <m:r>
                            <a:rPr lang="de-CH" b="0" i="1" dirty="0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de-CH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⟶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𝛾𝛾</m:t>
                          </m:r>
                        </m:sub>
                      </m:sSub>
                      <m:r>
                        <m:rPr>
                          <m:nor/>
                        </m:rPr>
                        <a:rPr lang="en-US" dirty="0" smtClean="0"/>
                        <m:t>= 0.002270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F8E57BC-33E1-DAA7-8A75-AAEBD71C80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2951" y="3048004"/>
                <a:ext cx="6100010" cy="391517"/>
              </a:xfrm>
              <a:prstGeom prst="rect">
                <a:avLst/>
              </a:prstGeom>
              <a:blipFill>
                <a:blip r:embed="rId14"/>
                <a:stretch>
                  <a:fillRect t="-3226"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67620FCF-9EC4-D2E4-290B-E2B9E2AC2C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>
            <a:extLst>
              <a:ext uri="{FF2B5EF4-FFF2-40B4-BE49-F238E27FC236}">
                <a16:creationId xmlns:a16="http://schemas.microsoft.com/office/drawing/2014/main" id="{BCC3F712-7BE7-6440-A517-89F8D2FA7388}"/>
              </a:ext>
            </a:extLst>
          </p:cNvPr>
          <p:cNvSpPr/>
          <p:nvPr/>
        </p:nvSpPr>
        <p:spPr>
          <a:xfrm>
            <a:off x="140957" y="707886"/>
            <a:ext cx="11910695" cy="0"/>
          </a:xfrm>
          <a:custGeom>
            <a:avLst/>
            <a:gdLst/>
            <a:ahLst/>
            <a:cxnLst/>
            <a:rect l="l" t="t" r="r" b="b"/>
            <a:pathLst>
              <a:path w="11910695">
                <a:moveTo>
                  <a:pt x="0" y="0"/>
                </a:moveTo>
                <a:lnTo>
                  <a:pt x="11910084" y="1"/>
                </a:lnTo>
              </a:path>
            </a:pathLst>
          </a:custGeom>
          <a:ln w="25400">
            <a:solidFill>
              <a:srgbClr val="E971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ject 6" descr="$PPTXTitle">
                <a:extLst>
                  <a:ext uri="{FF2B5EF4-FFF2-40B4-BE49-F238E27FC236}">
                    <a16:creationId xmlns:a16="http://schemas.microsoft.com/office/drawing/2014/main" id="{C1539499-FC52-772D-56DF-FFEEACA5E6EC}"/>
                  </a:ext>
                </a:extLst>
              </p:cNvPr>
              <p:cNvSpPr txBox="1">
                <a:spLocks noGrp="1"/>
              </p:cNvSpPr>
              <p:nvPr>
                <p:ph type="title"/>
              </p:nvPr>
            </p:nvSpPr>
            <p:spPr>
              <a:xfrm>
                <a:off x="1905635" y="30157"/>
                <a:ext cx="8000365" cy="443711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ctr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de-CH" sz="2800" spc="-10" dirty="0"/>
                  <a:t>Event </a:t>
                </a:r>
                <a:r>
                  <a:rPr lang="de-CH" sz="2800" spc="-10" dirty="0" err="1"/>
                  <a:t>yields</a:t>
                </a:r>
                <a:r>
                  <a:rPr lang="de-CH" sz="2800" spc="-10" dirty="0"/>
                  <a:t> </a:t>
                </a:r>
                <a:r>
                  <a:rPr lang="de-CH" sz="2800" spc="-10" dirty="0" err="1"/>
                  <a:t>for</a:t>
                </a:r>
                <a:r>
                  <a:rPr lang="de-CH" sz="2800" spc="-10" dirty="0"/>
                  <a:t> </a:t>
                </a:r>
                <a14:m>
                  <m:oMath xmlns:m="http://schemas.openxmlformats.org/officeDocument/2006/math">
                    <m:r>
                      <a:rPr lang="de-CH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</a:rPr>
                      <m:t>𝜸𝜸</m:t>
                    </m:r>
                    <m:r>
                      <a:rPr lang="de-CH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</a:rPr>
                      <m:t>+</m:t>
                    </m:r>
                    <m:r>
                      <a:rPr lang="de-CH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</a:rPr>
                      <m:t>𝟏</m:t>
                    </m:r>
                    <m:r>
                      <a:rPr lang="de-CH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</a:rPr>
                      <m:t>𝝉</m:t>
                    </m:r>
                  </m:oMath>
                </a14:m>
                <a:endParaRPr sz="2800" spc="-10" dirty="0"/>
              </a:p>
            </p:txBody>
          </p:sp>
        </mc:Choice>
        <mc:Fallback xmlns="">
          <p:sp>
            <p:nvSpPr>
              <p:cNvPr id="6" name="object 6" descr="$PPTXTitle">
                <a:extLst>
                  <a:ext uri="{FF2B5EF4-FFF2-40B4-BE49-F238E27FC236}">
                    <a16:creationId xmlns:a16="http://schemas.microsoft.com/office/drawing/2014/main" id="{C1539499-FC52-772D-56DF-FFEEACA5E6EC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905635" y="30157"/>
                <a:ext cx="8000365" cy="443711"/>
              </a:xfrm>
              <a:prstGeom prst="rect">
                <a:avLst/>
              </a:prstGeom>
              <a:blipFill>
                <a:blip r:embed="rId2"/>
                <a:stretch>
                  <a:fillRect t="-22222" b="-4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6A7EBA4A-7EB2-ACB0-8FC6-F8A87C89E363}"/>
              </a:ext>
            </a:extLst>
          </p:cNvPr>
          <p:cNvSpPr txBox="1"/>
          <p:nvPr/>
        </p:nvSpPr>
        <p:spPr>
          <a:xfrm>
            <a:off x="11658600" y="6400800"/>
            <a:ext cx="60974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800" b="1" spc="-55" dirty="0">
                <a:latin typeface="Trebuchet MS"/>
                <a:cs typeface="Trebuchet MS"/>
              </a:rPr>
              <a:t>5</a:t>
            </a:r>
            <a:endParaRPr lang="en-US" sz="1800" dirty="0">
              <a:latin typeface="Trebuchet MS"/>
              <a:cs typeface="Trebuchet MS"/>
            </a:endParaRPr>
          </a:p>
        </p:txBody>
      </p:sp>
      <p:pic>
        <p:nvPicPr>
          <p:cNvPr id="9" name="Picture 8" descr="A screenshot of a table&#10;&#10;AI-generated content may be incorrect.">
            <a:extLst>
              <a:ext uri="{FF2B5EF4-FFF2-40B4-BE49-F238E27FC236}">
                <a16:creationId xmlns:a16="http://schemas.microsoft.com/office/drawing/2014/main" id="{7C36B567-4A0E-BC0D-D615-909751AE18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"/>
          <a:stretch/>
        </p:blipFill>
        <p:spPr>
          <a:xfrm>
            <a:off x="228603" y="1227189"/>
            <a:ext cx="6019791" cy="2710595"/>
          </a:xfrm>
          <a:prstGeom prst="rect">
            <a:avLst/>
          </a:prstGeom>
        </p:spPr>
      </p:pic>
      <p:sp>
        <p:nvSpPr>
          <p:cNvPr id="11" name="object 34">
            <a:extLst>
              <a:ext uri="{FF2B5EF4-FFF2-40B4-BE49-F238E27FC236}">
                <a16:creationId xmlns:a16="http://schemas.microsoft.com/office/drawing/2014/main" id="{3A8C6BDB-D2AA-6389-A0E4-30C3B7404ED9}"/>
              </a:ext>
            </a:extLst>
          </p:cNvPr>
          <p:cNvSpPr txBox="1"/>
          <p:nvPr/>
        </p:nvSpPr>
        <p:spPr>
          <a:xfrm>
            <a:off x="609600" y="786311"/>
            <a:ext cx="4792345" cy="342401"/>
          </a:xfrm>
          <a:prstGeom prst="rect">
            <a:avLst/>
          </a:prstGeom>
          <a:solidFill>
            <a:schemeClr val="accent6"/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91440" algn="ctr">
              <a:lnSpc>
                <a:spcPct val="100000"/>
              </a:lnSpc>
              <a:spcBef>
                <a:spcPts val="270"/>
              </a:spcBef>
            </a:pPr>
            <a:r>
              <a:rPr lang="de-CH" sz="2000" b="1" dirty="0">
                <a:latin typeface="Calibri"/>
                <a:cs typeface="Calibri"/>
              </a:rPr>
              <a:t>2022 Event </a:t>
            </a:r>
            <a:r>
              <a:rPr lang="de-CH" sz="2000" b="1" dirty="0" err="1">
                <a:latin typeface="Calibri"/>
                <a:cs typeface="Calibri"/>
              </a:rPr>
              <a:t>yields</a:t>
            </a:r>
            <a:endParaRPr sz="2000" b="1" dirty="0">
              <a:latin typeface="Calibri"/>
              <a:cs typeface="Calibri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07B3C00-E523-D323-FD1B-FD1B803AEE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" r="2120"/>
          <a:stretch/>
        </p:blipFill>
        <p:spPr>
          <a:xfrm>
            <a:off x="6387499" y="1235208"/>
            <a:ext cx="5804501" cy="2596085"/>
          </a:xfrm>
          <a:prstGeom prst="rect">
            <a:avLst/>
          </a:prstGeom>
        </p:spPr>
      </p:pic>
      <p:sp>
        <p:nvSpPr>
          <p:cNvPr id="15" name="object 34">
            <a:extLst>
              <a:ext uri="{FF2B5EF4-FFF2-40B4-BE49-F238E27FC236}">
                <a16:creationId xmlns:a16="http://schemas.microsoft.com/office/drawing/2014/main" id="{03439572-ED60-F0F8-FF55-5663495CD7E4}"/>
              </a:ext>
            </a:extLst>
          </p:cNvPr>
          <p:cNvSpPr txBox="1"/>
          <p:nvPr/>
        </p:nvSpPr>
        <p:spPr>
          <a:xfrm>
            <a:off x="7010400" y="786310"/>
            <a:ext cx="4792345" cy="342401"/>
          </a:xfrm>
          <a:prstGeom prst="rect">
            <a:avLst/>
          </a:prstGeom>
          <a:solidFill>
            <a:schemeClr val="accent6"/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91440" algn="ctr">
              <a:lnSpc>
                <a:spcPct val="100000"/>
              </a:lnSpc>
              <a:spcBef>
                <a:spcPts val="270"/>
              </a:spcBef>
            </a:pPr>
            <a:r>
              <a:rPr lang="de-CH" sz="2000" b="1" dirty="0">
                <a:latin typeface="Calibri"/>
                <a:cs typeface="Calibri"/>
              </a:rPr>
              <a:t>2023 Event </a:t>
            </a:r>
            <a:r>
              <a:rPr lang="de-CH" sz="2000" b="1" dirty="0" err="1">
                <a:latin typeface="Calibri"/>
                <a:cs typeface="Calibri"/>
              </a:rPr>
              <a:t>yields</a:t>
            </a:r>
            <a:endParaRPr sz="2000" b="1" dirty="0">
              <a:latin typeface="Calibri"/>
              <a:cs typeface="Calibri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B6CEA9A-12AF-5387-B3C2-04D76D09DE08}"/>
              </a:ext>
            </a:extLst>
          </p:cNvPr>
          <p:cNvCxnSpPr>
            <a:cxnSpLocks/>
          </p:cNvCxnSpPr>
          <p:nvPr/>
        </p:nvCxnSpPr>
        <p:spPr>
          <a:xfrm flipH="1">
            <a:off x="6248394" y="707886"/>
            <a:ext cx="6" cy="3762188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6E891DEC-89C5-400E-CEB9-AEB13C2A1481}"/>
              </a:ext>
            </a:extLst>
          </p:cNvPr>
          <p:cNvSpPr/>
          <p:nvPr/>
        </p:nvSpPr>
        <p:spPr>
          <a:xfrm>
            <a:off x="3796699" y="5994366"/>
            <a:ext cx="5181600" cy="71054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A close up of a text&#10;&#10;AI-generated content may be incorrect.">
            <a:extLst>
              <a:ext uri="{FF2B5EF4-FFF2-40B4-BE49-F238E27FC236}">
                <a16:creationId xmlns:a16="http://schemas.microsoft.com/office/drawing/2014/main" id="{228D9756-EDA9-7387-95D8-8764E77A95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96"/>
          <a:stretch/>
        </p:blipFill>
        <p:spPr>
          <a:xfrm>
            <a:off x="4023005" y="6071689"/>
            <a:ext cx="4728988" cy="5813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C0DFD675-149E-BD96-F0A1-46519B82A38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47129670"/>
                  </p:ext>
                </p:extLst>
              </p:nvPr>
            </p:nvGraphicFramePr>
            <p:xfrm>
              <a:off x="3692358" y="4465841"/>
              <a:ext cx="5390282" cy="1444500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1323937">
                      <a:extLst>
                        <a:ext uri="{9D8B030D-6E8A-4147-A177-3AD203B41FA5}">
                          <a16:colId xmlns:a16="http://schemas.microsoft.com/office/drawing/2014/main" val="3271755028"/>
                        </a:ext>
                      </a:extLst>
                    </a:gridCol>
                    <a:gridCol w="2181001">
                      <a:extLst>
                        <a:ext uri="{9D8B030D-6E8A-4147-A177-3AD203B41FA5}">
                          <a16:colId xmlns:a16="http://schemas.microsoft.com/office/drawing/2014/main" val="2117512469"/>
                        </a:ext>
                      </a:extLst>
                    </a:gridCol>
                    <a:gridCol w="1885344">
                      <a:extLst>
                        <a:ext uri="{9D8B030D-6E8A-4147-A177-3AD203B41FA5}">
                          <a16:colId xmlns:a16="http://schemas.microsoft.com/office/drawing/2014/main" val="2857026386"/>
                        </a:ext>
                      </a:extLst>
                    </a:gridCol>
                  </a:tblGrid>
                  <a:tr h="24908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𝜸𝜸</m:t>
                                </m:r>
                                <m:r>
                                  <a:rPr lang="de-CH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de-CH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de-CH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𝝉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2022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2023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63715765"/>
                      </a:ext>
                    </a:extLst>
                  </a:tr>
                  <a:tr h="43866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CH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e>
                                  <m:sub>
                                    <m:r>
                                      <a:rPr lang="de-CH" b="1" i="1" smtClean="0">
                                        <a:latin typeface="Cambria Math" panose="02040503050406030204" pitchFamily="18" charset="0"/>
                                      </a:rPr>
                                      <m:t>𝑺𝑭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 </a:t>
                          </a:r>
                          <a:r>
                            <a:rPr lang="en-US" b="1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1.19</a:t>
                          </a:r>
                        </a:p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1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1.31</a:t>
                          </a:r>
                        </a:p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5283946"/>
                      </a:ext>
                    </a:extLst>
                  </a:tr>
                  <a:tr h="43866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CH" b="1" i="1" smtClean="0">
                                    <a:latin typeface="Cambria Math" panose="02040503050406030204" pitchFamily="18" charset="0"/>
                                  </a:rPr>
                                  <m:t>𝑳</m:t>
                                </m:r>
                              </m:oMath>
                            </m:oMathPara>
                          </a14:m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29.3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nor/>
                                    </m:rPr>
                                    <a:rPr lang="en-US" b="1" dirty="0" smtClean="0"/>
                                    <m:t>fb</m:t>
                                  </m:r>
                                </m:e>
                                <m:sup>
                                  <m:r>
                                    <a:rPr lang="de-CH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de-CH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p>
                              </m:sSup>
                            </m:oMath>
                          </a14:m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26.7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nor/>
                                    </m:rPr>
                                    <a:rPr lang="en-US" b="1" dirty="0" smtClean="0"/>
                                    <m:t>fb</m:t>
                                  </m:r>
                                </m:e>
                                <m:sup>
                                  <m:r>
                                    <a:rPr lang="de-CH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de-CH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p>
                              </m:sSup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940799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C0DFD675-149E-BD96-F0A1-46519B82A38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47129670"/>
                  </p:ext>
                </p:extLst>
              </p:nvPr>
            </p:nvGraphicFramePr>
            <p:xfrm>
              <a:off x="3692358" y="4465841"/>
              <a:ext cx="5390282" cy="1444500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1323937">
                      <a:extLst>
                        <a:ext uri="{9D8B030D-6E8A-4147-A177-3AD203B41FA5}">
                          <a16:colId xmlns:a16="http://schemas.microsoft.com/office/drawing/2014/main" val="3271755028"/>
                        </a:ext>
                      </a:extLst>
                    </a:gridCol>
                    <a:gridCol w="2181001">
                      <a:extLst>
                        <a:ext uri="{9D8B030D-6E8A-4147-A177-3AD203B41FA5}">
                          <a16:colId xmlns:a16="http://schemas.microsoft.com/office/drawing/2014/main" val="2117512469"/>
                        </a:ext>
                      </a:extLst>
                    </a:gridCol>
                    <a:gridCol w="1885344">
                      <a:extLst>
                        <a:ext uri="{9D8B030D-6E8A-4147-A177-3AD203B41FA5}">
                          <a16:colId xmlns:a16="http://schemas.microsoft.com/office/drawing/2014/main" val="2857026386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952" t="-6897" r="-307619" b="-3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2022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2023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63715765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952" t="-60784" r="-307619" b="-725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 </a:t>
                          </a:r>
                          <a:r>
                            <a:rPr lang="en-US" b="1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1.19</a:t>
                          </a:r>
                        </a:p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1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1.31</a:t>
                          </a:r>
                        </a:p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5283946"/>
                      </a:ext>
                    </a:extLst>
                  </a:tr>
                  <a:tr h="4386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952" t="-234286" r="-307619" b="-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61628" t="-234286" r="-87791" b="-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86577" t="-234286" r="-1342" b="-5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1940799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224339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DCAC4A8F-4419-5781-7C22-50C3747769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>
            <a:extLst>
              <a:ext uri="{FF2B5EF4-FFF2-40B4-BE49-F238E27FC236}">
                <a16:creationId xmlns:a16="http://schemas.microsoft.com/office/drawing/2014/main" id="{677F9863-1EA6-A91A-0199-C3BEEC5C6519}"/>
              </a:ext>
            </a:extLst>
          </p:cNvPr>
          <p:cNvSpPr/>
          <p:nvPr/>
        </p:nvSpPr>
        <p:spPr>
          <a:xfrm>
            <a:off x="140957" y="707886"/>
            <a:ext cx="11910695" cy="0"/>
          </a:xfrm>
          <a:custGeom>
            <a:avLst/>
            <a:gdLst/>
            <a:ahLst/>
            <a:cxnLst/>
            <a:rect l="l" t="t" r="r" b="b"/>
            <a:pathLst>
              <a:path w="11910695">
                <a:moveTo>
                  <a:pt x="0" y="0"/>
                </a:moveTo>
                <a:lnTo>
                  <a:pt x="11910084" y="1"/>
                </a:lnTo>
              </a:path>
            </a:pathLst>
          </a:custGeom>
          <a:ln w="25400">
            <a:solidFill>
              <a:srgbClr val="E971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ject 6" descr="$PPTXTitle">
                <a:extLst>
                  <a:ext uri="{FF2B5EF4-FFF2-40B4-BE49-F238E27FC236}">
                    <a16:creationId xmlns:a16="http://schemas.microsoft.com/office/drawing/2014/main" id="{B710EFBE-F3B2-05BB-707F-C780508CB135}"/>
                  </a:ext>
                </a:extLst>
              </p:cNvPr>
              <p:cNvSpPr txBox="1">
                <a:spLocks noGrp="1"/>
              </p:cNvSpPr>
              <p:nvPr>
                <p:ph type="title"/>
              </p:nvPr>
            </p:nvSpPr>
            <p:spPr>
              <a:xfrm>
                <a:off x="533401" y="30157"/>
                <a:ext cx="10896600" cy="443711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ctr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de-CH" sz="2800" spc="-10" dirty="0"/>
                  <a:t>Data and MC </a:t>
                </a:r>
                <a:r>
                  <a:rPr lang="de-CH" sz="2800" spc="-10" dirty="0" err="1"/>
                  <a:t>comparison</a:t>
                </a:r>
                <a:r>
                  <a:rPr lang="de-CH" sz="2800" spc="-10" dirty="0"/>
                  <a:t> </a:t>
                </a:r>
                <a:r>
                  <a:rPr lang="de-CH" sz="2800" spc="-10" dirty="0" err="1"/>
                  <a:t>for</a:t>
                </a:r>
                <a:r>
                  <a:rPr lang="de-CH" sz="2800" spc="-10" dirty="0"/>
                  <a:t> </a:t>
                </a:r>
                <a14:m>
                  <m:oMath xmlns:m="http://schemas.openxmlformats.org/officeDocument/2006/math">
                    <m:r>
                      <a:rPr lang="de-CH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</a:rPr>
                      <m:t>𝜸𝜸</m:t>
                    </m:r>
                    <m:r>
                      <a:rPr lang="de-CH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</a:rPr>
                      <m:t>+</m:t>
                    </m:r>
                    <m:r>
                      <a:rPr lang="de-CH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</a:rPr>
                      <m:t>𝟏</m:t>
                    </m:r>
                    <m:r>
                      <a:rPr lang="de-CH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</a:rPr>
                      <m:t>𝝉</m:t>
                    </m:r>
                  </m:oMath>
                </a14:m>
                <a:r>
                  <a:rPr lang="de-CH" sz="2800" spc="-10" dirty="0"/>
                  <a:t> 2022 </a:t>
                </a:r>
                <a:endParaRPr sz="2800" spc="-10" dirty="0"/>
              </a:p>
            </p:txBody>
          </p:sp>
        </mc:Choice>
        <mc:Fallback xmlns="">
          <p:sp>
            <p:nvSpPr>
              <p:cNvPr id="6" name="object 6" descr="$PPTXTitle">
                <a:extLst>
                  <a:ext uri="{FF2B5EF4-FFF2-40B4-BE49-F238E27FC236}">
                    <a16:creationId xmlns:a16="http://schemas.microsoft.com/office/drawing/2014/main" id="{B710EFBE-F3B2-05BB-707F-C780508CB135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33401" y="30157"/>
                <a:ext cx="10896600" cy="443711"/>
              </a:xfrm>
              <a:prstGeom prst="rect">
                <a:avLst/>
              </a:prstGeom>
              <a:blipFill>
                <a:blip r:embed="rId2"/>
                <a:stretch>
                  <a:fillRect t="-22222" b="-4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1E9010E3-FB36-B452-5ADD-C0CBF0A3AC8D}"/>
              </a:ext>
            </a:extLst>
          </p:cNvPr>
          <p:cNvSpPr txBox="1"/>
          <p:nvPr/>
        </p:nvSpPr>
        <p:spPr>
          <a:xfrm>
            <a:off x="11658600" y="6400800"/>
            <a:ext cx="60974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b="1" spc="-55" dirty="0">
                <a:latin typeface="Trebuchet MS"/>
                <a:cs typeface="Trebuchet MS"/>
              </a:rPr>
              <a:t>6</a:t>
            </a:r>
            <a:endParaRPr lang="en-US" sz="1800" dirty="0">
              <a:latin typeface="Trebuchet MS"/>
              <a:cs typeface="Trebuchet M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A20308F-A756-94A4-2926-27A5E10D96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241573" y="655251"/>
            <a:ext cx="5741402" cy="591886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17EEB57-F266-ACB0-9FD8-F4691EAB57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343070" y="658165"/>
            <a:ext cx="5552815" cy="5724447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DEE9573-BB15-1C39-8A11-F999A0076302}"/>
              </a:ext>
            </a:extLst>
          </p:cNvPr>
          <p:cNvCxnSpPr>
            <a:cxnSpLocks/>
          </p:cNvCxnSpPr>
          <p:nvPr/>
        </p:nvCxnSpPr>
        <p:spPr>
          <a:xfrm>
            <a:off x="6096000" y="707886"/>
            <a:ext cx="0" cy="6150114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0279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5F3B39C5-D8CE-70A5-E073-5DB7CF0B71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>
            <a:extLst>
              <a:ext uri="{FF2B5EF4-FFF2-40B4-BE49-F238E27FC236}">
                <a16:creationId xmlns:a16="http://schemas.microsoft.com/office/drawing/2014/main" id="{22AABF3D-7665-B1F5-E0C6-1FEB79910BAB}"/>
              </a:ext>
            </a:extLst>
          </p:cNvPr>
          <p:cNvSpPr/>
          <p:nvPr/>
        </p:nvSpPr>
        <p:spPr>
          <a:xfrm>
            <a:off x="140957" y="707886"/>
            <a:ext cx="11910695" cy="0"/>
          </a:xfrm>
          <a:custGeom>
            <a:avLst/>
            <a:gdLst/>
            <a:ahLst/>
            <a:cxnLst/>
            <a:rect l="l" t="t" r="r" b="b"/>
            <a:pathLst>
              <a:path w="11910695">
                <a:moveTo>
                  <a:pt x="0" y="0"/>
                </a:moveTo>
                <a:lnTo>
                  <a:pt x="11910084" y="1"/>
                </a:lnTo>
              </a:path>
            </a:pathLst>
          </a:custGeom>
          <a:ln w="25400">
            <a:solidFill>
              <a:srgbClr val="E971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ject 6" descr="$PPTXTitle">
                <a:extLst>
                  <a:ext uri="{FF2B5EF4-FFF2-40B4-BE49-F238E27FC236}">
                    <a16:creationId xmlns:a16="http://schemas.microsoft.com/office/drawing/2014/main" id="{4E0B8CAA-AED3-F035-E55E-F86B9711A2E5}"/>
                  </a:ext>
                </a:extLst>
              </p:cNvPr>
              <p:cNvSpPr txBox="1">
                <a:spLocks noGrp="1"/>
              </p:cNvSpPr>
              <p:nvPr>
                <p:ph type="title"/>
              </p:nvPr>
            </p:nvSpPr>
            <p:spPr>
              <a:xfrm>
                <a:off x="533401" y="30157"/>
                <a:ext cx="10896600" cy="443711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ctr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de-CH" sz="2800" spc="-10" dirty="0"/>
                  <a:t>Data and MC </a:t>
                </a:r>
                <a:r>
                  <a:rPr lang="de-CH" sz="2800" spc="-10" dirty="0" err="1"/>
                  <a:t>comparison</a:t>
                </a:r>
                <a:r>
                  <a:rPr lang="de-CH" sz="2800" spc="-10" dirty="0"/>
                  <a:t> </a:t>
                </a:r>
                <a:r>
                  <a:rPr lang="de-CH" sz="2800" spc="-10" dirty="0" err="1"/>
                  <a:t>for</a:t>
                </a:r>
                <a:r>
                  <a:rPr lang="de-CH" sz="2800" spc="-10" dirty="0"/>
                  <a:t> </a:t>
                </a:r>
                <a14:m>
                  <m:oMath xmlns:m="http://schemas.openxmlformats.org/officeDocument/2006/math">
                    <m:r>
                      <a:rPr lang="de-CH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</a:rPr>
                      <m:t>𝜸𝜸</m:t>
                    </m:r>
                    <m:r>
                      <a:rPr lang="de-CH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</a:rPr>
                      <m:t>+</m:t>
                    </m:r>
                    <m:r>
                      <a:rPr lang="de-CH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</a:rPr>
                      <m:t>𝟏</m:t>
                    </m:r>
                    <m:r>
                      <a:rPr lang="de-CH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</a:rPr>
                      <m:t>𝝉</m:t>
                    </m:r>
                  </m:oMath>
                </a14:m>
                <a:r>
                  <a:rPr lang="de-CH" sz="2800" spc="-10" dirty="0"/>
                  <a:t> 2022 </a:t>
                </a:r>
                <a:endParaRPr sz="2800" spc="-10" dirty="0"/>
              </a:p>
            </p:txBody>
          </p:sp>
        </mc:Choice>
        <mc:Fallback xmlns="">
          <p:sp>
            <p:nvSpPr>
              <p:cNvPr id="6" name="object 6" descr="$PPTXTitle">
                <a:extLst>
                  <a:ext uri="{FF2B5EF4-FFF2-40B4-BE49-F238E27FC236}">
                    <a16:creationId xmlns:a16="http://schemas.microsoft.com/office/drawing/2014/main" id="{4E0B8CAA-AED3-F035-E55E-F86B9711A2E5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33401" y="30157"/>
                <a:ext cx="10896600" cy="443711"/>
              </a:xfrm>
              <a:prstGeom prst="rect">
                <a:avLst/>
              </a:prstGeom>
              <a:blipFill>
                <a:blip r:embed="rId2"/>
                <a:stretch>
                  <a:fillRect t="-22222" b="-4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83623D0-F2A2-1BBC-0180-263C2AC8019B}"/>
              </a:ext>
            </a:extLst>
          </p:cNvPr>
          <p:cNvCxnSpPr>
            <a:cxnSpLocks/>
          </p:cNvCxnSpPr>
          <p:nvPr/>
        </p:nvCxnSpPr>
        <p:spPr>
          <a:xfrm>
            <a:off x="6096000" y="707886"/>
            <a:ext cx="0" cy="6150114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D4EC2165-F487-56D2-450E-D2D651BC05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12684" y="716384"/>
            <a:ext cx="5734277" cy="59115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C7919A7-307A-6451-AFF5-0540E91B22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6239605" y="730424"/>
            <a:ext cx="5722993" cy="589988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BFDF6A0-21E2-6F8A-FBDE-E8F3AD9622F2}"/>
              </a:ext>
            </a:extLst>
          </p:cNvPr>
          <p:cNvSpPr txBox="1"/>
          <p:nvPr/>
        </p:nvSpPr>
        <p:spPr>
          <a:xfrm>
            <a:off x="11277600" y="6491784"/>
            <a:ext cx="60974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800" b="1" spc="-55" dirty="0">
                <a:latin typeface="Trebuchet MS"/>
                <a:cs typeface="Trebuchet MS"/>
              </a:rPr>
              <a:t>7</a:t>
            </a:r>
            <a:endParaRPr lang="en-US" sz="1800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219240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A5136E74-1BA8-641F-A4FE-F4FC0D8CAF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>
            <a:extLst>
              <a:ext uri="{FF2B5EF4-FFF2-40B4-BE49-F238E27FC236}">
                <a16:creationId xmlns:a16="http://schemas.microsoft.com/office/drawing/2014/main" id="{ECC7D966-7B25-61F9-AB0A-B7E792FC74AA}"/>
              </a:ext>
            </a:extLst>
          </p:cNvPr>
          <p:cNvSpPr/>
          <p:nvPr/>
        </p:nvSpPr>
        <p:spPr>
          <a:xfrm>
            <a:off x="140957" y="707886"/>
            <a:ext cx="11910695" cy="0"/>
          </a:xfrm>
          <a:custGeom>
            <a:avLst/>
            <a:gdLst/>
            <a:ahLst/>
            <a:cxnLst/>
            <a:rect l="l" t="t" r="r" b="b"/>
            <a:pathLst>
              <a:path w="11910695">
                <a:moveTo>
                  <a:pt x="0" y="0"/>
                </a:moveTo>
                <a:lnTo>
                  <a:pt x="11910084" y="1"/>
                </a:lnTo>
              </a:path>
            </a:pathLst>
          </a:custGeom>
          <a:ln w="25400">
            <a:solidFill>
              <a:srgbClr val="E971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ject 6" descr="$PPTXTitle">
                <a:extLst>
                  <a:ext uri="{FF2B5EF4-FFF2-40B4-BE49-F238E27FC236}">
                    <a16:creationId xmlns:a16="http://schemas.microsoft.com/office/drawing/2014/main" id="{B713D860-546D-D514-8247-745663CD383F}"/>
                  </a:ext>
                </a:extLst>
              </p:cNvPr>
              <p:cNvSpPr txBox="1">
                <a:spLocks noGrp="1"/>
              </p:cNvSpPr>
              <p:nvPr>
                <p:ph type="title"/>
              </p:nvPr>
            </p:nvSpPr>
            <p:spPr>
              <a:xfrm>
                <a:off x="533401" y="30157"/>
                <a:ext cx="10896600" cy="443711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ctr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de-CH" sz="2800" spc="-10" dirty="0"/>
                  <a:t>Data and MC </a:t>
                </a:r>
                <a:r>
                  <a:rPr lang="de-CH" sz="2800" spc="-10" dirty="0" err="1"/>
                  <a:t>comparison</a:t>
                </a:r>
                <a:r>
                  <a:rPr lang="de-CH" sz="2800" spc="-10" dirty="0"/>
                  <a:t> </a:t>
                </a:r>
                <a:r>
                  <a:rPr lang="de-CH" sz="2800" spc="-10" dirty="0" err="1"/>
                  <a:t>for</a:t>
                </a:r>
                <a:r>
                  <a:rPr lang="de-CH" sz="2800" spc="-10" dirty="0"/>
                  <a:t> </a:t>
                </a:r>
                <a14:m>
                  <m:oMath xmlns:m="http://schemas.openxmlformats.org/officeDocument/2006/math">
                    <m:r>
                      <a:rPr lang="de-CH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</a:rPr>
                      <m:t>𝜸𝜸</m:t>
                    </m:r>
                    <m:r>
                      <a:rPr lang="de-CH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</a:rPr>
                      <m:t>+</m:t>
                    </m:r>
                    <m:r>
                      <a:rPr lang="de-CH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</a:rPr>
                      <m:t>𝟏</m:t>
                    </m:r>
                    <m:r>
                      <a:rPr lang="de-CH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</a:rPr>
                      <m:t>𝝉</m:t>
                    </m:r>
                  </m:oMath>
                </a14:m>
                <a:r>
                  <a:rPr lang="de-CH" sz="2800" spc="-10" dirty="0"/>
                  <a:t> 2023 </a:t>
                </a:r>
                <a:endParaRPr sz="2800" spc="-10" dirty="0"/>
              </a:p>
            </p:txBody>
          </p:sp>
        </mc:Choice>
        <mc:Fallback xmlns="">
          <p:sp>
            <p:nvSpPr>
              <p:cNvPr id="6" name="object 6" descr="$PPTXTitle">
                <a:extLst>
                  <a:ext uri="{FF2B5EF4-FFF2-40B4-BE49-F238E27FC236}">
                    <a16:creationId xmlns:a16="http://schemas.microsoft.com/office/drawing/2014/main" id="{B713D860-546D-D514-8247-745663CD383F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33401" y="30157"/>
                <a:ext cx="10896600" cy="443711"/>
              </a:xfrm>
              <a:prstGeom prst="rect">
                <a:avLst/>
              </a:prstGeom>
              <a:blipFill>
                <a:blip r:embed="rId2"/>
                <a:stretch>
                  <a:fillRect t="-22222" b="-4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B1236C3-6D10-3305-46A0-74DD3D82B234}"/>
              </a:ext>
            </a:extLst>
          </p:cNvPr>
          <p:cNvCxnSpPr>
            <a:cxnSpLocks/>
          </p:cNvCxnSpPr>
          <p:nvPr/>
        </p:nvCxnSpPr>
        <p:spPr>
          <a:xfrm>
            <a:off x="6096000" y="707886"/>
            <a:ext cx="0" cy="6150114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43E31C59-ABBC-0394-07C5-E354C568CD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68582" y="831683"/>
            <a:ext cx="5666214" cy="58413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8D41290-6659-2B5E-584D-66AE9DB49F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6257993" y="799899"/>
            <a:ext cx="5633641" cy="580777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7DEA247-01A8-0474-4FCB-8B7DE98D5F1D}"/>
              </a:ext>
            </a:extLst>
          </p:cNvPr>
          <p:cNvSpPr txBox="1"/>
          <p:nvPr/>
        </p:nvSpPr>
        <p:spPr>
          <a:xfrm>
            <a:off x="11430001" y="6403662"/>
            <a:ext cx="60974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b="1" spc="-55" dirty="0">
                <a:latin typeface="Trebuchet MS"/>
                <a:cs typeface="Trebuchet MS"/>
              </a:rPr>
              <a:t>8</a:t>
            </a:r>
            <a:endParaRPr lang="en-US" sz="1800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549955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7C215F64-01C8-E344-E597-68559E3964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>
            <a:extLst>
              <a:ext uri="{FF2B5EF4-FFF2-40B4-BE49-F238E27FC236}">
                <a16:creationId xmlns:a16="http://schemas.microsoft.com/office/drawing/2014/main" id="{B74F9CFA-9500-4D8D-6D5E-868125BE0768}"/>
              </a:ext>
            </a:extLst>
          </p:cNvPr>
          <p:cNvSpPr/>
          <p:nvPr/>
        </p:nvSpPr>
        <p:spPr>
          <a:xfrm>
            <a:off x="140957" y="707886"/>
            <a:ext cx="11910695" cy="0"/>
          </a:xfrm>
          <a:custGeom>
            <a:avLst/>
            <a:gdLst/>
            <a:ahLst/>
            <a:cxnLst/>
            <a:rect l="l" t="t" r="r" b="b"/>
            <a:pathLst>
              <a:path w="11910695">
                <a:moveTo>
                  <a:pt x="0" y="0"/>
                </a:moveTo>
                <a:lnTo>
                  <a:pt x="11910084" y="1"/>
                </a:lnTo>
              </a:path>
            </a:pathLst>
          </a:custGeom>
          <a:ln w="25400">
            <a:solidFill>
              <a:srgbClr val="E971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ject 6" descr="$PPTXTitle">
                <a:extLst>
                  <a:ext uri="{FF2B5EF4-FFF2-40B4-BE49-F238E27FC236}">
                    <a16:creationId xmlns:a16="http://schemas.microsoft.com/office/drawing/2014/main" id="{3F832A51-E147-9035-F4CF-54FC4364735A}"/>
                  </a:ext>
                </a:extLst>
              </p:cNvPr>
              <p:cNvSpPr txBox="1">
                <a:spLocks noGrp="1"/>
              </p:cNvSpPr>
              <p:nvPr>
                <p:ph type="title"/>
              </p:nvPr>
            </p:nvSpPr>
            <p:spPr>
              <a:xfrm>
                <a:off x="533401" y="30157"/>
                <a:ext cx="10896600" cy="443711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ctr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de-CH" sz="2800" spc="-10" dirty="0"/>
                  <a:t>Data and MC </a:t>
                </a:r>
                <a:r>
                  <a:rPr lang="de-CH" sz="2800" spc="-10" dirty="0" err="1"/>
                  <a:t>comparison</a:t>
                </a:r>
                <a:r>
                  <a:rPr lang="de-CH" sz="2800" spc="-10" dirty="0"/>
                  <a:t> </a:t>
                </a:r>
                <a:r>
                  <a:rPr lang="de-CH" sz="2800" spc="-10" dirty="0" err="1"/>
                  <a:t>for</a:t>
                </a:r>
                <a:r>
                  <a:rPr lang="de-CH" sz="2800" spc="-10" dirty="0"/>
                  <a:t> </a:t>
                </a:r>
                <a14:m>
                  <m:oMath xmlns:m="http://schemas.openxmlformats.org/officeDocument/2006/math">
                    <m:r>
                      <a:rPr lang="de-CH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</a:rPr>
                      <m:t>𝜸𝜸</m:t>
                    </m:r>
                    <m:r>
                      <a:rPr lang="de-CH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</a:rPr>
                      <m:t>+</m:t>
                    </m:r>
                    <m:r>
                      <a:rPr lang="de-CH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</a:rPr>
                      <m:t>𝟏</m:t>
                    </m:r>
                    <m:r>
                      <a:rPr lang="de-CH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</a:rPr>
                      <m:t>𝝉</m:t>
                    </m:r>
                  </m:oMath>
                </a14:m>
                <a:r>
                  <a:rPr lang="de-CH" sz="2800" spc="-10" dirty="0"/>
                  <a:t> 2023 </a:t>
                </a:r>
                <a:endParaRPr sz="2800" spc="-10" dirty="0"/>
              </a:p>
            </p:txBody>
          </p:sp>
        </mc:Choice>
        <mc:Fallback xmlns="">
          <p:sp>
            <p:nvSpPr>
              <p:cNvPr id="6" name="object 6" descr="$PPTXTitle">
                <a:extLst>
                  <a:ext uri="{FF2B5EF4-FFF2-40B4-BE49-F238E27FC236}">
                    <a16:creationId xmlns:a16="http://schemas.microsoft.com/office/drawing/2014/main" id="{3F832A51-E147-9035-F4CF-54FC4364735A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33401" y="30157"/>
                <a:ext cx="10896600" cy="443711"/>
              </a:xfrm>
              <a:prstGeom prst="rect">
                <a:avLst/>
              </a:prstGeom>
              <a:blipFill>
                <a:blip r:embed="rId2"/>
                <a:stretch>
                  <a:fillRect t="-22222" b="-4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84A0F0C1-180C-6C18-E465-4C30F049DBE7}"/>
              </a:ext>
            </a:extLst>
          </p:cNvPr>
          <p:cNvSpPr txBox="1"/>
          <p:nvPr/>
        </p:nvSpPr>
        <p:spPr>
          <a:xfrm>
            <a:off x="11277600" y="6385039"/>
            <a:ext cx="60974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b="1" spc="-55" dirty="0">
                <a:latin typeface="Trebuchet MS"/>
                <a:cs typeface="Trebuchet MS"/>
              </a:rPr>
              <a:t>9</a:t>
            </a:r>
            <a:endParaRPr lang="en-US" sz="1800" dirty="0">
              <a:latin typeface="Trebuchet MS"/>
              <a:cs typeface="Trebuchet MS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B3B0C7B-AE15-023E-643D-9F979ED30CC2}"/>
              </a:ext>
            </a:extLst>
          </p:cNvPr>
          <p:cNvCxnSpPr>
            <a:cxnSpLocks/>
          </p:cNvCxnSpPr>
          <p:nvPr/>
        </p:nvCxnSpPr>
        <p:spPr>
          <a:xfrm>
            <a:off x="6096000" y="707886"/>
            <a:ext cx="0" cy="6150114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15AD7F14-C23A-FA68-A730-BA9E6F68A7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96149" y="720577"/>
            <a:ext cx="5463022" cy="56318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D419AAD-025B-2396-C643-33B5407572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6295298" y="723882"/>
            <a:ext cx="5499982" cy="5669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1424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6963</TotalTime>
  <Words>1026</Words>
  <Application>Microsoft Macintosh PowerPoint</Application>
  <PresentationFormat>Widescreen</PresentationFormat>
  <Paragraphs>155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-apple-system</vt:lpstr>
      <vt:lpstr>Aptos</vt:lpstr>
      <vt:lpstr>Arial</vt:lpstr>
      <vt:lpstr>Calibri</vt:lpstr>
      <vt:lpstr>Cambria Math</vt:lpstr>
      <vt:lpstr>Menlo</vt:lpstr>
      <vt:lpstr>sofia-pro</vt:lpstr>
      <vt:lpstr>Tahoma</vt:lpstr>
      <vt:lpstr>Trebuchet MS</vt:lpstr>
      <vt:lpstr>Wingdings</vt:lpstr>
      <vt:lpstr>Office Theme</vt:lpstr>
      <vt:lpstr>Background Studies and Performance Evaluation of Tau Identification Working Points in the γγ+1τ_had Final State with ATLAS Data in the mass range 130 – 200 GeV</vt:lpstr>
      <vt:lpstr>Searches for Di-Photon Resonances at ATLAS and Multi-Lepton Excesses</vt:lpstr>
      <vt:lpstr>Signal Process Under Investigation and Kinematic Cuts </vt:lpstr>
      <vt:lpstr>Background Studies</vt:lpstr>
      <vt:lpstr>Event yields for γγ+1τ</vt:lpstr>
      <vt:lpstr>Data and MC comparison for γγ+1τ 2022 </vt:lpstr>
      <vt:lpstr>Data and MC comparison for γγ+1τ 2022 </vt:lpstr>
      <vt:lpstr>Data and MC comparison for γγ+1τ 2023 </vt:lpstr>
      <vt:lpstr>Data and MC comparison for γγ+1τ 2023 </vt:lpstr>
      <vt:lpstr>Tau Working-Point Optimisation</vt:lpstr>
      <vt:lpstr>Tau Working-Point Optimisation</vt:lpstr>
      <vt:lpstr>Tau Working-Point Optimisation</vt:lpstr>
      <vt:lpstr>Tau Working-Point Optimisation</vt:lpstr>
      <vt:lpstr>Tau Working-Point Optimisation</vt:lpstr>
      <vt:lpstr>Tau Working-Point Optimisation</vt:lpstr>
      <vt:lpstr>Summary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Vuyolwethu Kakancu</cp:lastModifiedBy>
  <cp:revision>5</cp:revision>
  <dcterms:created xsi:type="dcterms:W3CDTF">2026-07-01T08:54:29Z</dcterms:created>
  <dcterms:modified xsi:type="dcterms:W3CDTF">2026-07-08T08:39:42Z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verter">
    <vt:lpwstr>SolidFramework v10.0.19910.1</vt:lpwstr>
  </property>
  <property fmtid="{D5CDD505-2E9C-101B-9397-08002B2CF9AE}" pid="3" name="Created">
    <vt:filetime>2024-10-22T00:00:00Z</vt:filetime>
  </property>
  <property fmtid="{D5CDD505-2E9C-101B-9397-08002B2CF9AE}" pid="4" name="LastSaved">
    <vt:filetime>2026-07-01T00:00:00Z</vt:filetime>
  </property>
  <property fmtid="{D5CDD505-2E9C-101B-9397-08002B2CF9AE}" pid="5" name="Producer">
    <vt:lpwstr>macOS Versione 14.6.1 (Build 23G93) Quartz PDFContext</vt:lpwstr>
  </property>
</Properties>
</file>