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64" r:id="rId7"/>
    <p:sldId id="273" r:id="rId8"/>
    <p:sldId id="263" r:id="rId9"/>
    <p:sldId id="272" r:id="rId10"/>
    <p:sldId id="274" r:id="rId11"/>
    <p:sldId id="262" r:id="rId12"/>
    <p:sldId id="268" r:id="rId13"/>
    <p:sldId id="275" r:id="rId14"/>
    <p:sldId id="276" r:id="rId15"/>
    <p:sldId id="27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D3"/>
    <a:srgbClr val="E5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327" autoAdjust="0"/>
  </p:normalViewPr>
  <p:slideViewPr>
    <p:cSldViewPr snapToGrid="0" snapToObjects="1">
      <p:cViewPr varScale="1">
        <p:scale>
          <a:sx n="74" d="100"/>
          <a:sy n="74" d="100"/>
        </p:scale>
        <p:origin x="1013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B4D7B-1390-45C1-8467-140A1AA012DE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1231D16-8349-4FF3-8481-7E3D8216BDF3}">
      <dgm:prSet phldrT="[Text]" custT="1"/>
      <dgm:spPr/>
      <dgm:t>
        <a:bodyPr/>
        <a:lstStyle/>
        <a:p>
          <a:r>
            <a:rPr lang="en-ZA" sz="1400" b="1" dirty="0">
              <a:latin typeface="Franklin Gothic Book" panose="020B0503020102020204" pitchFamily="34" charset="0"/>
            </a:rPr>
            <a:t>Variational Quantum </a:t>
          </a:r>
          <a:r>
            <a:rPr lang="en-ZA" sz="1400" b="1" dirty="0" err="1">
              <a:latin typeface="Franklin Gothic Book" panose="020B0503020102020204" pitchFamily="34" charset="0"/>
            </a:rPr>
            <a:t>Eigensolver</a:t>
          </a:r>
          <a:r>
            <a:rPr lang="en-ZA" sz="1400" b="1" dirty="0">
              <a:latin typeface="Franklin Gothic Book" panose="020B0503020102020204" pitchFamily="34" charset="0"/>
            </a:rPr>
            <a:t> (VQE)</a:t>
          </a:r>
        </a:p>
      </dgm:t>
    </dgm:pt>
    <dgm:pt modelId="{1A521BAE-B7C9-4F48-B127-79AE2A24BCF7}" type="parTrans" cxnId="{CAAED151-0429-415B-A60A-C94FB844826E}">
      <dgm:prSet/>
      <dgm:spPr/>
      <dgm:t>
        <a:bodyPr/>
        <a:lstStyle/>
        <a:p>
          <a:endParaRPr lang="en-ZA"/>
        </a:p>
      </dgm:t>
    </dgm:pt>
    <dgm:pt modelId="{A411B09C-6DDF-4236-966E-FB582B21C98C}" type="sibTrans" cxnId="{CAAED151-0429-415B-A60A-C94FB844826E}">
      <dgm:prSet/>
      <dgm:spPr/>
      <dgm:t>
        <a:bodyPr/>
        <a:lstStyle/>
        <a:p>
          <a:endParaRPr lang="en-ZA"/>
        </a:p>
      </dgm:t>
    </dgm:pt>
    <dgm:pt modelId="{05F41D63-9152-4958-8A9F-8508DD634ABA}">
      <dgm:prSet phldrT="[Text]" custT="1"/>
      <dgm:spPr/>
      <dgm:t>
        <a:bodyPr/>
        <a:lstStyle/>
        <a:p>
          <a:r>
            <a:rPr lang="en-ZA" sz="1600" b="1" dirty="0">
              <a:latin typeface="Franklin Gothic Book" panose="020B0503020102020204" pitchFamily="34" charset="0"/>
            </a:rPr>
            <a:t>VQE is a hybrid quantum-classical algorithm designed for near-term quantum computers (NISQ era). </a:t>
          </a:r>
        </a:p>
      </dgm:t>
    </dgm:pt>
    <dgm:pt modelId="{8E6C29F3-D794-47D6-9ADE-D82714AE2D15}" type="parTrans" cxnId="{FFF27CEC-9F59-4B21-99EE-0DB25376A680}">
      <dgm:prSet/>
      <dgm:spPr/>
      <dgm:t>
        <a:bodyPr/>
        <a:lstStyle/>
        <a:p>
          <a:endParaRPr lang="en-ZA"/>
        </a:p>
      </dgm:t>
    </dgm:pt>
    <dgm:pt modelId="{2950D3E8-F714-4A1F-8913-8F5CA23B3E77}" type="sibTrans" cxnId="{FFF27CEC-9F59-4B21-99EE-0DB25376A680}">
      <dgm:prSet/>
      <dgm:spPr/>
      <dgm:t>
        <a:bodyPr/>
        <a:lstStyle/>
        <a:p>
          <a:endParaRPr lang="en-ZA"/>
        </a:p>
      </dgm:t>
    </dgm:pt>
    <dgm:pt modelId="{0E597B9B-A087-4318-9874-E00BA54ABD46}">
      <dgm:prSet phldrT="[Text]" custT="1"/>
      <dgm:spPr/>
      <dgm:t>
        <a:bodyPr/>
        <a:lstStyle/>
        <a:p>
          <a:r>
            <a:rPr lang="en-US" sz="1600" b="1" dirty="0">
              <a:latin typeface="Franklin Gothic Book" panose="020B0503020102020204" pitchFamily="34" charset="0"/>
            </a:rPr>
            <a:t>It leverages the variational principle: the expectation value of the Hamiltonian for any trial state provides an upper bound to the true ground-state energy.</a:t>
          </a:r>
          <a:endParaRPr lang="en-ZA" sz="1600" b="1" dirty="0">
            <a:latin typeface="Franklin Gothic Book" panose="020B0503020102020204" pitchFamily="34" charset="0"/>
          </a:endParaRPr>
        </a:p>
      </dgm:t>
    </dgm:pt>
    <dgm:pt modelId="{82D6C548-D31D-431A-918D-845368F3C346}" type="parTrans" cxnId="{7566606B-2CB6-4DD5-867E-81F8A925A3A5}">
      <dgm:prSet/>
      <dgm:spPr/>
      <dgm:t>
        <a:bodyPr/>
        <a:lstStyle/>
        <a:p>
          <a:endParaRPr lang="en-ZA"/>
        </a:p>
      </dgm:t>
    </dgm:pt>
    <dgm:pt modelId="{D292E989-917B-405B-9310-6949B94DD99E}" type="sibTrans" cxnId="{7566606B-2CB6-4DD5-867E-81F8A925A3A5}">
      <dgm:prSet/>
      <dgm:spPr/>
      <dgm:t>
        <a:bodyPr/>
        <a:lstStyle/>
        <a:p>
          <a:endParaRPr lang="en-ZA"/>
        </a:p>
      </dgm:t>
    </dgm:pt>
    <dgm:pt modelId="{750C61EC-B1CB-42B0-AE5B-8C1F60B5FB88}">
      <dgm:prSet phldrT="[Text]" custT="1"/>
      <dgm:spPr/>
      <dgm:t>
        <a:bodyPr/>
        <a:lstStyle/>
        <a:p>
          <a:r>
            <a:rPr lang="en-ZA" sz="1400" b="1" dirty="0">
              <a:latin typeface="Franklin Gothic Book" panose="020B0503020102020204" pitchFamily="34" charset="0"/>
            </a:rPr>
            <a:t>Quantum Phase Estimation (QPE)</a:t>
          </a:r>
        </a:p>
      </dgm:t>
    </dgm:pt>
    <dgm:pt modelId="{B264B7C5-EEA6-4389-AE2E-7189220E8DFA}" type="parTrans" cxnId="{EB6B241B-7347-4172-A851-7C3385E7A182}">
      <dgm:prSet/>
      <dgm:spPr/>
      <dgm:t>
        <a:bodyPr/>
        <a:lstStyle/>
        <a:p>
          <a:endParaRPr lang="en-ZA"/>
        </a:p>
      </dgm:t>
    </dgm:pt>
    <dgm:pt modelId="{2B04E51B-F52F-4E79-83CA-1B1618E99E25}" type="sibTrans" cxnId="{EB6B241B-7347-4172-A851-7C3385E7A182}">
      <dgm:prSet/>
      <dgm:spPr/>
      <dgm:t>
        <a:bodyPr/>
        <a:lstStyle/>
        <a:p>
          <a:endParaRPr lang="en-ZA"/>
        </a:p>
      </dgm:t>
    </dgm:pt>
    <dgm:pt modelId="{5DBD2D28-6B58-438F-BE4C-52087D3CA014}">
      <dgm:prSet phldrT="[Text]" custT="1"/>
      <dgm:spPr/>
      <dgm:t>
        <a:bodyPr/>
        <a:lstStyle/>
        <a:p>
          <a:pPr algn="l"/>
          <a:r>
            <a:rPr lang="en-US" sz="1800" b="1" dirty="0">
              <a:latin typeface="Franklin Gothic Book" panose="020B0503020102020204" pitchFamily="34" charset="0"/>
            </a:rPr>
            <a:t>QPE is an efficient quantum algorithm for finding eigenvalues of unitary operators. </a:t>
          </a:r>
          <a:endParaRPr lang="en-ZA" sz="1800" b="1" dirty="0">
            <a:latin typeface="Franklin Gothic Book" panose="020B0503020102020204" pitchFamily="34" charset="0"/>
          </a:endParaRPr>
        </a:p>
      </dgm:t>
    </dgm:pt>
    <dgm:pt modelId="{9C987CBA-D737-401C-96CC-508A3F846B6B}" type="parTrans" cxnId="{0E3D814D-5E45-42DF-823F-8EDC1DBB25F5}">
      <dgm:prSet/>
      <dgm:spPr/>
      <dgm:t>
        <a:bodyPr/>
        <a:lstStyle/>
        <a:p>
          <a:endParaRPr lang="en-ZA"/>
        </a:p>
      </dgm:t>
    </dgm:pt>
    <dgm:pt modelId="{2F579022-FD2F-4D9A-9D43-AFF8FA709A27}" type="sibTrans" cxnId="{0E3D814D-5E45-42DF-823F-8EDC1DBB25F5}">
      <dgm:prSet/>
      <dgm:spPr/>
      <dgm:t>
        <a:bodyPr/>
        <a:lstStyle/>
        <a:p>
          <a:endParaRPr lang="en-ZA"/>
        </a:p>
      </dgm:t>
    </dgm:pt>
    <dgm:pt modelId="{870D65BE-CC95-4FF8-89EA-1AF15A1993CC}">
      <dgm:prSet phldrT="[Text]" custT="1"/>
      <dgm:spPr/>
      <dgm:t>
        <a:bodyPr/>
        <a:lstStyle/>
        <a:p>
          <a:pPr algn="l"/>
          <a:r>
            <a:rPr lang="en-US" sz="1800" b="1" dirty="0">
              <a:latin typeface="Franklin Gothic Book" panose="020B0503020102020204" pitchFamily="34" charset="0"/>
            </a:rPr>
            <a:t>It can determine energy eigenvalues with exponential precision compared to classical methods.</a:t>
          </a:r>
          <a:endParaRPr lang="en-ZA" sz="1800" b="1" dirty="0">
            <a:latin typeface="Franklin Gothic Book" panose="020B0503020102020204" pitchFamily="34" charset="0"/>
          </a:endParaRPr>
        </a:p>
      </dgm:t>
    </dgm:pt>
    <dgm:pt modelId="{A015FB23-B1F7-4D54-AA5F-F189273AB70E}" type="parTrans" cxnId="{645921E6-DE7F-4059-B0E6-125A7AB55FAE}">
      <dgm:prSet/>
      <dgm:spPr/>
      <dgm:t>
        <a:bodyPr/>
        <a:lstStyle/>
        <a:p>
          <a:endParaRPr lang="en-ZA"/>
        </a:p>
      </dgm:t>
    </dgm:pt>
    <dgm:pt modelId="{D4F9ABBF-810D-468D-A307-A4D3042D5058}" type="sibTrans" cxnId="{645921E6-DE7F-4059-B0E6-125A7AB55FAE}">
      <dgm:prSet/>
      <dgm:spPr/>
      <dgm:t>
        <a:bodyPr/>
        <a:lstStyle/>
        <a:p>
          <a:endParaRPr lang="en-ZA"/>
        </a:p>
      </dgm:t>
    </dgm:pt>
    <dgm:pt modelId="{683458CB-4E88-4FF0-84D7-2E06A1702D83}">
      <dgm:prSet phldrT="[Text]" custT="1"/>
      <dgm:spPr/>
      <dgm:t>
        <a:bodyPr/>
        <a:lstStyle/>
        <a:p>
          <a:r>
            <a:rPr lang="en-ZA" sz="1400" b="1" dirty="0">
              <a:latin typeface="Franklin Gothic Book" panose="020B0503020102020204" pitchFamily="34" charset="0"/>
            </a:rPr>
            <a:t>Sample-Based Quantum Diagonalization (SQD)</a:t>
          </a:r>
        </a:p>
      </dgm:t>
    </dgm:pt>
    <dgm:pt modelId="{3007E28C-C11F-49E0-9F8D-680E4BDEA27C}" type="parTrans" cxnId="{23047FC2-39CF-4B14-90D6-56330092E248}">
      <dgm:prSet/>
      <dgm:spPr/>
      <dgm:t>
        <a:bodyPr/>
        <a:lstStyle/>
        <a:p>
          <a:endParaRPr lang="en-ZA"/>
        </a:p>
      </dgm:t>
    </dgm:pt>
    <dgm:pt modelId="{A4426007-3A0D-491A-8605-F22CBCF6A2B7}" type="sibTrans" cxnId="{23047FC2-39CF-4B14-90D6-56330092E248}">
      <dgm:prSet/>
      <dgm:spPr/>
      <dgm:t>
        <a:bodyPr/>
        <a:lstStyle/>
        <a:p>
          <a:endParaRPr lang="en-ZA"/>
        </a:p>
      </dgm:t>
    </dgm:pt>
    <dgm:pt modelId="{3A33CF30-9D68-4C3B-BE73-081653FB70D7}">
      <dgm:prSet phldrT="[Text]" custT="1"/>
      <dgm:spPr/>
      <dgm:t>
        <a:bodyPr/>
        <a:lstStyle/>
        <a:p>
          <a:r>
            <a:rPr lang="en-US" sz="1400" b="1" dirty="0">
              <a:latin typeface="Franklin Gothic Book" panose="020B0503020102020204" pitchFamily="34" charset="0"/>
            </a:rPr>
            <a:t>SQD is a hybrid approach that uses quantum hardware to generate a representative sample of quantum states, then performs classical diagonalization in this reduced space.</a:t>
          </a:r>
          <a:endParaRPr lang="en-ZA" sz="1400" b="1" dirty="0">
            <a:latin typeface="Franklin Gothic Book" panose="020B0503020102020204" pitchFamily="34" charset="0"/>
          </a:endParaRPr>
        </a:p>
      </dgm:t>
    </dgm:pt>
    <dgm:pt modelId="{3E0484C9-494B-4F3D-96B6-A993A2D006DB}" type="parTrans" cxnId="{70319A8C-6856-4D40-94E5-716DFF5CE16B}">
      <dgm:prSet/>
      <dgm:spPr/>
      <dgm:t>
        <a:bodyPr/>
        <a:lstStyle/>
        <a:p>
          <a:endParaRPr lang="en-ZA"/>
        </a:p>
      </dgm:t>
    </dgm:pt>
    <dgm:pt modelId="{78285728-31D5-45E4-BE5F-26ED1CB61567}" type="sibTrans" cxnId="{70319A8C-6856-4D40-94E5-716DFF5CE16B}">
      <dgm:prSet/>
      <dgm:spPr/>
      <dgm:t>
        <a:bodyPr/>
        <a:lstStyle/>
        <a:p>
          <a:endParaRPr lang="en-ZA"/>
        </a:p>
      </dgm:t>
    </dgm:pt>
    <dgm:pt modelId="{973A8F54-EDE7-46E3-8E0B-0C879F8E40B5}">
      <dgm:prSet phldrT="[Text]" custT="1"/>
      <dgm:spPr/>
      <dgm:t>
        <a:bodyPr/>
        <a:lstStyle/>
        <a:p>
          <a:r>
            <a:rPr lang="en-US" sz="1400" b="1" dirty="0">
              <a:latin typeface="Franklin Gothic Book" panose="020B0503020102020204" pitchFamily="34" charset="0"/>
            </a:rPr>
            <a:t>Can scale to larger active spaces (~30-50 orbitals) than VQE alone.
Provides systematic route to near-exact energies.
Less sensitive to quantum hardware noise than deep circuit methods.</a:t>
          </a:r>
          <a:endParaRPr lang="en-ZA" sz="1400" b="1" dirty="0">
            <a:latin typeface="Franklin Gothic Book" panose="020B0503020102020204" pitchFamily="34" charset="0"/>
          </a:endParaRPr>
        </a:p>
      </dgm:t>
    </dgm:pt>
    <dgm:pt modelId="{7840A59E-B33D-4240-9B30-BC68F1F82028}" type="parTrans" cxnId="{CE48BCD7-AC6D-403E-8DF8-DE03B3C0C562}">
      <dgm:prSet/>
      <dgm:spPr/>
      <dgm:t>
        <a:bodyPr/>
        <a:lstStyle/>
        <a:p>
          <a:endParaRPr lang="en-ZA"/>
        </a:p>
      </dgm:t>
    </dgm:pt>
    <dgm:pt modelId="{083321B2-F0A9-467B-B5DA-9C124340B282}" type="sibTrans" cxnId="{CE48BCD7-AC6D-403E-8DF8-DE03B3C0C562}">
      <dgm:prSet/>
      <dgm:spPr/>
      <dgm:t>
        <a:bodyPr/>
        <a:lstStyle/>
        <a:p>
          <a:endParaRPr lang="en-ZA"/>
        </a:p>
      </dgm:t>
    </dgm:pt>
    <dgm:pt modelId="{EE379345-68B6-47A7-AE74-CF41C732F0B4}">
      <dgm:prSet phldrT="[Text]" phldr="0" custT="1"/>
      <dgm:spPr/>
      <dgm:t>
        <a:bodyPr/>
        <a:lstStyle/>
        <a:p>
          <a:r>
            <a:rPr lang="en-US" sz="1400" b="1" dirty="0">
              <a:latin typeface="Franklin Gothic Book" panose="020B0503020102020204" pitchFamily="34" charset="0"/>
            </a:rPr>
            <a:t>Quantum Equation of Motion (</a:t>
          </a:r>
          <a:r>
            <a:rPr lang="en-US" sz="1400" b="1" dirty="0" err="1">
              <a:latin typeface="Franklin Gothic Book" panose="020B0503020102020204" pitchFamily="34" charset="0"/>
            </a:rPr>
            <a:t>qEOM</a:t>
          </a:r>
          <a:r>
            <a:rPr lang="en-US" sz="1400" b="1" dirty="0">
              <a:latin typeface="Franklin Gothic Book" panose="020B0503020102020204" pitchFamily="34" charset="0"/>
            </a:rPr>
            <a:t>)</a:t>
          </a:r>
          <a:endParaRPr lang="en-ZA" sz="1400" b="1" dirty="0">
            <a:latin typeface="Franklin Gothic Book" panose="020B0503020102020204" pitchFamily="34" charset="0"/>
          </a:endParaRPr>
        </a:p>
      </dgm:t>
    </dgm:pt>
    <dgm:pt modelId="{6821BF6B-CB01-42EF-AF5C-3C08FC4A769C}" type="parTrans" cxnId="{8460C54F-C675-47EC-A06B-9CCE6E473917}">
      <dgm:prSet/>
      <dgm:spPr/>
      <dgm:t>
        <a:bodyPr/>
        <a:lstStyle/>
        <a:p>
          <a:endParaRPr lang="en-ZA"/>
        </a:p>
      </dgm:t>
    </dgm:pt>
    <dgm:pt modelId="{7DD0B798-035A-4372-8418-EA2E243B6A82}" type="sibTrans" cxnId="{8460C54F-C675-47EC-A06B-9CCE6E473917}">
      <dgm:prSet/>
      <dgm:spPr/>
      <dgm:t>
        <a:bodyPr/>
        <a:lstStyle/>
        <a:p>
          <a:endParaRPr lang="en-ZA"/>
        </a:p>
      </dgm:t>
    </dgm:pt>
    <dgm:pt modelId="{18803C34-9ABC-43FD-A0FC-4020C915D9A2}">
      <dgm:prSet phldrT="[Text]" phldr="0" custT="1"/>
      <dgm:spPr/>
      <dgm:t>
        <a:bodyPr/>
        <a:lstStyle/>
        <a:p>
          <a:r>
            <a:rPr lang="en-US" sz="1400" b="1" dirty="0">
              <a:latin typeface="Franklin Gothic Book" panose="020B0503020102020204" pitchFamily="34" charset="0"/>
            </a:rPr>
            <a:t>Quantum Annealing for Configurational Optimization</a:t>
          </a:r>
          <a:endParaRPr lang="en-ZA" sz="1400" b="1" dirty="0">
            <a:latin typeface="Franklin Gothic Book" panose="020B0503020102020204" pitchFamily="34" charset="0"/>
          </a:endParaRPr>
        </a:p>
      </dgm:t>
    </dgm:pt>
    <dgm:pt modelId="{A28C1F5B-1486-4EDA-B195-0EC4673DC833}" type="parTrans" cxnId="{03E300CD-96D7-48A4-BFB9-393B40CEFFA4}">
      <dgm:prSet/>
      <dgm:spPr/>
      <dgm:t>
        <a:bodyPr/>
        <a:lstStyle/>
        <a:p>
          <a:endParaRPr lang="en-ZA"/>
        </a:p>
      </dgm:t>
    </dgm:pt>
    <dgm:pt modelId="{2F99A842-4697-497E-8AA4-F0D3499EA23D}" type="sibTrans" cxnId="{03E300CD-96D7-48A4-BFB9-393B40CEFFA4}">
      <dgm:prSet/>
      <dgm:spPr/>
      <dgm:t>
        <a:bodyPr/>
        <a:lstStyle/>
        <a:p>
          <a:endParaRPr lang="en-ZA"/>
        </a:p>
      </dgm:t>
    </dgm:pt>
    <dgm:pt modelId="{4D9DE768-53DA-467A-B7D2-E92A81935596}">
      <dgm:prSet phldrT="[Text]" phldr="0" custT="1"/>
      <dgm:spPr/>
      <dgm:t>
        <a:bodyPr/>
        <a:lstStyle/>
        <a:p>
          <a:r>
            <a:rPr lang="en-US" sz="1600" b="1" dirty="0">
              <a:latin typeface="Franklin Gothic Book" panose="020B0503020102020204" pitchFamily="34" charset="0"/>
            </a:rPr>
            <a:t>While VQE and QPE focus on ground states, </a:t>
          </a:r>
          <a:r>
            <a:rPr lang="en-US" sz="1600" b="1" dirty="0" err="1">
              <a:latin typeface="Franklin Gothic Book" panose="020B0503020102020204" pitchFamily="34" charset="0"/>
            </a:rPr>
            <a:t>qEOM</a:t>
          </a:r>
          <a:r>
            <a:rPr lang="en-US" sz="1600" b="1" dirty="0">
              <a:latin typeface="Franklin Gothic Book" panose="020B0503020102020204" pitchFamily="34" charset="0"/>
            </a:rPr>
            <a:t> extends these methods to calculate excited-state energies.</a:t>
          </a:r>
          <a:endParaRPr lang="en-ZA" sz="1600" b="1" dirty="0">
            <a:latin typeface="Franklin Gothic Book" panose="020B0503020102020204" pitchFamily="34" charset="0"/>
          </a:endParaRPr>
        </a:p>
      </dgm:t>
    </dgm:pt>
    <dgm:pt modelId="{AD3BDADD-0FC1-475F-853D-035F515B1A27}" type="parTrans" cxnId="{B33767AB-1B8E-469E-B952-A28EC90EF25F}">
      <dgm:prSet/>
      <dgm:spPr/>
      <dgm:t>
        <a:bodyPr/>
        <a:lstStyle/>
        <a:p>
          <a:endParaRPr lang="en-ZA"/>
        </a:p>
      </dgm:t>
    </dgm:pt>
    <dgm:pt modelId="{B9C88FF7-A5E3-420C-BE09-D0DC772606D9}" type="sibTrans" cxnId="{B33767AB-1B8E-469E-B952-A28EC90EF25F}">
      <dgm:prSet/>
      <dgm:spPr/>
      <dgm:t>
        <a:bodyPr/>
        <a:lstStyle/>
        <a:p>
          <a:endParaRPr lang="en-ZA"/>
        </a:p>
      </dgm:t>
    </dgm:pt>
    <dgm:pt modelId="{59A3F401-D429-4FB0-A3FA-05D1BBE6FB0C}">
      <dgm:prSet phldrT="[Text]" phldr="0" custT="1"/>
      <dgm:spPr/>
      <dgm:t>
        <a:bodyPr/>
        <a:lstStyle/>
        <a:p>
          <a:r>
            <a:rPr lang="en-US" sz="1800" b="1" dirty="0">
              <a:latin typeface="Franklin Gothic Book" panose="020B0503020102020204" pitchFamily="34" charset="0"/>
            </a:rPr>
            <a:t>Quantum annealing (QA) solves combinatorial optimization problems by encoding them as Ising model spin glasses.</a:t>
          </a:r>
          <a:endParaRPr lang="en-ZA" sz="1800" b="1" dirty="0">
            <a:latin typeface="Franklin Gothic Book" panose="020B0503020102020204" pitchFamily="34" charset="0"/>
          </a:endParaRPr>
        </a:p>
      </dgm:t>
    </dgm:pt>
    <dgm:pt modelId="{809EF73E-0073-4113-B80B-EA9D56208F74}" type="parTrans" cxnId="{4C9D7413-B7FD-484C-A935-5D0C283D735D}">
      <dgm:prSet/>
      <dgm:spPr/>
      <dgm:t>
        <a:bodyPr/>
        <a:lstStyle/>
        <a:p>
          <a:endParaRPr lang="en-ZA"/>
        </a:p>
      </dgm:t>
    </dgm:pt>
    <dgm:pt modelId="{80E663AB-79A5-459A-B721-F7EA07057365}" type="sibTrans" cxnId="{4C9D7413-B7FD-484C-A935-5D0C283D735D}">
      <dgm:prSet/>
      <dgm:spPr/>
      <dgm:t>
        <a:bodyPr/>
        <a:lstStyle/>
        <a:p>
          <a:endParaRPr lang="en-ZA"/>
        </a:p>
      </dgm:t>
    </dgm:pt>
    <dgm:pt modelId="{F5CB801E-75DB-4439-B8D7-637B7C3684E4}">
      <dgm:prSet phldrT="[Text]" phldr="0" custT="1"/>
      <dgm:spPr/>
      <dgm:t>
        <a:bodyPr/>
        <a:lstStyle/>
        <a:p>
          <a:r>
            <a:rPr lang="en-US" sz="1600" b="1" dirty="0">
              <a:latin typeface="Franklin Gothic Book" panose="020B0503020102020204" pitchFamily="34" charset="0"/>
            </a:rPr>
            <a:t>Essential for understanding:</a:t>
          </a:r>
          <a:endParaRPr lang="en-ZA" sz="1600" b="1" dirty="0">
            <a:latin typeface="Franklin Gothic Book" panose="020B0503020102020204" pitchFamily="34" charset="0"/>
          </a:endParaRPr>
        </a:p>
      </dgm:t>
    </dgm:pt>
    <dgm:pt modelId="{1C7B335B-5D00-4D37-8927-28F41F929C91}" type="parTrans" cxnId="{C6854B1C-D10A-4F0D-B467-B33B908C41DA}">
      <dgm:prSet/>
      <dgm:spPr/>
      <dgm:t>
        <a:bodyPr/>
        <a:lstStyle/>
        <a:p>
          <a:endParaRPr lang="en-ZA"/>
        </a:p>
      </dgm:t>
    </dgm:pt>
    <dgm:pt modelId="{65BDEE9D-F1A8-4837-826A-7EAD4472616D}" type="sibTrans" cxnId="{C6854B1C-D10A-4F0D-B467-B33B908C41DA}">
      <dgm:prSet/>
      <dgm:spPr/>
      <dgm:t>
        <a:bodyPr/>
        <a:lstStyle/>
        <a:p>
          <a:endParaRPr lang="en-ZA"/>
        </a:p>
      </dgm:t>
    </dgm:pt>
    <dgm:pt modelId="{4C09EC28-346D-48B5-80B8-2723ED98D62D}">
      <dgm:prSet phldrT="[Text]" phldr="0" custT="1"/>
      <dgm:spPr/>
      <dgm:t>
        <a:bodyPr/>
        <a:lstStyle/>
        <a:p>
          <a:pPr>
            <a:buFont typeface="+mj-lt"/>
            <a:buAutoNum type="arabicParenR"/>
          </a:pPr>
          <a:r>
            <a:rPr lang="en-US" sz="1600" b="1" dirty="0">
              <a:latin typeface="Franklin Gothic Book" panose="020B0503020102020204" pitchFamily="34" charset="0"/>
            </a:rPr>
            <a:t> Photostability of battery electrolytes
 Oxidative stability
 Degradation mechanisms
 X-ray absorption spectra</a:t>
          </a:r>
          <a:endParaRPr lang="en-ZA" sz="1600" b="1" dirty="0">
            <a:latin typeface="Franklin Gothic Book" panose="020B0503020102020204" pitchFamily="34" charset="0"/>
          </a:endParaRPr>
        </a:p>
      </dgm:t>
    </dgm:pt>
    <dgm:pt modelId="{9A5C69C6-57D6-4354-8B1F-5B404E1F9260}" type="parTrans" cxnId="{AE32EA7B-6C49-470D-B9A9-A2140A61037B}">
      <dgm:prSet/>
      <dgm:spPr/>
      <dgm:t>
        <a:bodyPr/>
        <a:lstStyle/>
        <a:p>
          <a:endParaRPr lang="en-ZA"/>
        </a:p>
      </dgm:t>
    </dgm:pt>
    <dgm:pt modelId="{1D0EB1C3-A4E7-40FD-B479-B5FFBA8F7CA5}" type="sibTrans" cxnId="{AE32EA7B-6C49-470D-B9A9-A2140A61037B}">
      <dgm:prSet/>
      <dgm:spPr/>
      <dgm:t>
        <a:bodyPr/>
        <a:lstStyle/>
        <a:p>
          <a:endParaRPr lang="en-ZA"/>
        </a:p>
      </dgm:t>
    </dgm:pt>
    <dgm:pt modelId="{700A3D0A-3DE1-4899-A6A0-E3714ECD7A7F}" type="pres">
      <dgm:prSet presAssocID="{925B4D7B-1390-45C1-8467-140A1AA012DE}" presName="Name0" presStyleCnt="0">
        <dgm:presLayoutVars>
          <dgm:dir/>
          <dgm:animLvl val="lvl"/>
          <dgm:resizeHandles val="exact"/>
        </dgm:presLayoutVars>
      </dgm:prSet>
      <dgm:spPr/>
    </dgm:pt>
    <dgm:pt modelId="{974126BA-DB56-4366-B500-BB7D8146445C}" type="pres">
      <dgm:prSet presAssocID="{B1231D16-8349-4FF3-8481-7E3D8216BDF3}" presName="composite" presStyleCnt="0"/>
      <dgm:spPr/>
    </dgm:pt>
    <dgm:pt modelId="{25BFF48F-C3E2-4BE4-8275-51A408DE7E46}" type="pres">
      <dgm:prSet presAssocID="{B1231D16-8349-4FF3-8481-7E3D8216BDF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A25EB0-05DC-4266-AF45-2F15E926BA17}" type="pres">
      <dgm:prSet presAssocID="{B1231D16-8349-4FF3-8481-7E3D8216BDF3}" presName="desTx" presStyleLbl="alignAccFollowNode1" presStyleIdx="0" presStyleCnt="5">
        <dgm:presLayoutVars>
          <dgm:bulletEnabled val="1"/>
        </dgm:presLayoutVars>
      </dgm:prSet>
      <dgm:spPr/>
    </dgm:pt>
    <dgm:pt modelId="{93DDD160-B9C6-4D73-967D-878EE6D31B1A}" type="pres">
      <dgm:prSet presAssocID="{A411B09C-6DDF-4236-966E-FB582B21C98C}" presName="space" presStyleCnt="0"/>
      <dgm:spPr/>
    </dgm:pt>
    <dgm:pt modelId="{ABFB6BDC-20B3-494A-9CCF-AE45C5F1A3B8}" type="pres">
      <dgm:prSet presAssocID="{750C61EC-B1CB-42B0-AE5B-8C1F60B5FB88}" presName="composite" presStyleCnt="0"/>
      <dgm:spPr/>
    </dgm:pt>
    <dgm:pt modelId="{21D1813F-4BCD-4703-B9BF-EFFA30E52BCB}" type="pres">
      <dgm:prSet presAssocID="{750C61EC-B1CB-42B0-AE5B-8C1F60B5FB8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7C1B263-074D-4970-993C-5700B0BB1E80}" type="pres">
      <dgm:prSet presAssocID="{750C61EC-B1CB-42B0-AE5B-8C1F60B5FB88}" presName="desTx" presStyleLbl="alignAccFollowNode1" presStyleIdx="1" presStyleCnt="5">
        <dgm:presLayoutVars>
          <dgm:bulletEnabled val="1"/>
        </dgm:presLayoutVars>
      </dgm:prSet>
      <dgm:spPr/>
    </dgm:pt>
    <dgm:pt modelId="{2E5A655E-3A6F-4664-BB1F-C16963FCB3DD}" type="pres">
      <dgm:prSet presAssocID="{2B04E51B-F52F-4E79-83CA-1B1618E99E25}" presName="space" presStyleCnt="0"/>
      <dgm:spPr/>
    </dgm:pt>
    <dgm:pt modelId="{3BD9593E-76C5-471F-A606-70339B737239}" type="pres">
      <dgm:prSet presAssocID="{683458CB-4E88-4FF0-84D7-2E06A1702D83}" presName="composite" presStyleCnt="0"/>
      <dgm:spPr/>
    </dgm:pt>
    <dgm:pt modelId="{33DAFE0B-2207-4FC3-A31C-E5C6AE5B9647}" type="pres">
      <dgm:prSet presAssocID="{683458CB-4E88-4FF0-84D7-2E06A1702D8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E4CC6621-8DED-41EC-BB31-7B14A4FD53B1}" type="pres">
      <dgm:prSet presAssocID="{683458CB-4E88-4FF0-84D7-2E06A1702D83}" presName="desTx" presStyleLbl="alignAccFollowNode1" presStyleIdx="2" presStyleCnt="5">
        <dgm:presLayoutVars>
          <dgm:bulletEnabled val="1"/>
        </dgm:presLayoutVars>
      </dgm:prSet>
      <dgm:spPr/>
    </dgm:pt>
    <dgm:pt modelId="{A2D325BE-D605-405F-95BE-160397BBE40A}" type="pres">
      <dgm:prSet presAssocID="{A4426007-3A0D-491A-8605-F22CBCF6A2B7}" presName="space" presStyleCnt="0"/>
      <dgm:spPr/>
    </dgm:pt>
    <dgm:pt modelId="{B3321EDB-2C1A-43BE-9B8B-1FDD20F82451}" type="pres">
      <dgm:prSet presAssocID="{EE379345-68B6-47A7-AE74-CF41C732F0B4}" presName="composite" presStyleCnt="0"/>
      <dgm:spPr/>
    </dgm:pt>
    <dgm:pt modelId="{BB596E69-A762-4FC9-95A8-15C357F2EF93}" type="pres">
      <dgm:prSet presAssocID="{EE379345-68B6-47A7-AE74-CF41C732F0B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F19A8C7-E42C-4170-80CA-443AF79019FE}" type="pres">
      <dgm:prSet presAssocID="{EE379345-68B6-47A7-AE74-CF41C732F0B4}" presName="desTx" presStyleLbl="alignAccFollowNode1" presStyleIdx="3" presStyleCnt="5">
        <dgm:presLayoutVars>
          <dgm:bulletEnabled val="1"/>
        </dgm:presLayoutVars>
      </dgm:prSet>
      <dgm:spPr/>
    </dgm:pt>
    <dgm:pt modelId="{F2D81857-A8EB-4CED-A816-EF2F510EDA34}" type="pres">
      <dgm:prSet presAssocID="{7DD0B798-035A-4372-8418-EA2E243B6A82}" presName="space" presStyleCnt="0"/>
      <dgm:spPr/>
    </dgm:pt>
    <dgm:pt modelId="{38F0764E-0FA0-49B5-9347-326DB20C427C}" type="pres">
      <dgm:prSet presAssocID="{18803C34-9ABC-43FD-A0FC-4020C915D9A2}" presName="composite" presStyleCnt="0"/>
      <dgm:spPr/>
    </dgm:pt>
    <dgm:pt modelId="{586C9850-1CFC-4254-8764-6EFA0C828DE1}" type="pres">
      <dgm:prSet presAssocID="{18803C34-9ABC-43FD-A0FC-4020C915D9A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7965A6-7AF0-427D-AF7A-7B0C9288A4F7}" type="pres">
      <dgm:prSet presAssocID="{18803C34-9ABC-43FD-A0FC-4020C915D9A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3D8680B-2DF3-4BF9-BA06-FB611F1C91EE}" type="presOf" srcId="{0E597B9B-A087-4318-9874-E00BA54ABD46}" destId="{81A25EB0-05DC-4266-AF45-2F15E926BA17}" srcOrd="0" destOrd="1" presId="urn:microsoft.com/office/officeart/2005/8/layout/hList1"/>
    <dgm:cxn modelId="{D96DA40F-7483-4F22-890B-DD85033F2B45}" type="presOf" srcId="{973A8F54-EDE7-46E3-8E0B-0C879F8E40B5}" destId="{E4CC6621-8DED-41EC-BB31-7B14A4FD53B1}" srcOrd="0" destOrd="1" presId="urn:microsoft.com/office/officeart/2005/8/layout/hList1"/>
    <dgm:cxn modelId="{4C9D7413-B7FD-484C-A935-5D0C283D735D}" srcId="{18803C34-9ABC-43FD-A0FC-4020C915D9A2}" destId="{59A3F401-D429-4FB0-A3FA-05D1BBE6FB0C}" srcOrd="0" destOrd="0" parTransId="{809EF73E-0073-4113-B80B-EA9D56208F74}" sibTransId="{80E663AB-79A5-459A-B721-F7EA07057365}"/>
    <dgm:cxn modelId="{EB6B241B-7347-4172-A851-7C3385E7A182}" srcId="{925B4D7B-1390-45C1-8467-140A1AA012DE}" destId="{750C61EC-B1CB-42B0-AE5B-8C1F60B5FB88}" srcOrd="1" destOrd="0" parTransId="{B264B7C5-EEA6-4389-AE2E-7189220E8DFA}" sibTransId="{2B04E51B-F52F-4E79-83CA-1B1618E99E25}"/>
    <dgm:cxn modelId="{C6854B1C-D10A-4F0D-B467-B33B908C41DA}" srcId="{EE379345-68B6-47A7-AE74-CF41C732F0B4}" destId="{F5CB801E-75DB-4439-B8D7-637B7C3684E4}" srcOrd="1" destOrd="0" parTransId="{1C7B335B-5D00-4D37-8927-28F41F929C91}" sibTransId="{65BDEE9D-F1A8-4837-826A-7EAD4472616D}"/>
    <dgm:cxn modelId="{5DCB9235-664A-4FD2-849D-AC770CDAECC3}" type="presOf" srcId="{59A3F401-D429-4FB0-A3FA-05D1BBE6FB0C}" destId="{C57965A6-7AF0-427D-AF7A-7B0C9288A4F7}" srcOrd="0" destOrd="0" presId="urn:microsoft.com/office/officeart/2005/8/layout/hList1"/>
    <dgm:cxn modelId="{0D676E45-C2A7-45FC-B782-DF9761EA160D}" type="presOf" srcId="{925B4D7B-1390-45C1-8467-140A1AA012DE}" destId="{700A3D0A-3DE1-4899-A6A0-E3714ECD7A7F}" srcOrd="0" destOrd="0" presId="urn:microsoft.com/office/officeart/2005/8/layout/hList1"/>
    <dgm:cxn modelId="{31B2E346-528A-4C7E-A1E1-255F1A5002DF}" type="presOf" srcId="{18803C34-9ABC-43FD-A0FC-4020C915D9A2}" destId="{586C9850-1CFC-4254-8764-6EFA0C828DE1}" srcOrd="0" destOrd="0" presId="urn:microsoft.com/office/officeart/2005/8/layout/hList1"/>
    <dgm:cxn modelId="{7566606B-2CB6-4DD5-867E-81F8A925A3A5}" srcId="{B1231D16-8349-4FF3-8481-7E3D8216BDF3}" destId="{0E597B9B-A087-4318-9874-E00BA54ABD46}" srcOrd="1" destOrd="0" parTransId="{82D6C548-D31D-431A-918D-845368F3C346}" sibTransId="{D292E989-917B-405B-9310-6949B94DD99E}"/>
    <dgm:cxn modelId="{0E3D814D-5E45-42DF-823F-8EDC1DBB25F5}" srcId="{750C61EC-B1CB-42B0-AE5B-8C1F60B5FB88}" destId="{5DBD2D28-6B58-438F-BE4C-52087D3CA014}" srcOrd="0" destOrd="0" parTransId="{9C987CBA-D737-401C-96CC-508A3F846B6B}" sibTransId="{2F579022-FD2F-4D9A-9D43-AFF8FA709A27}"/>
    <dgm:cxn modelId="{8460C54F-C675-47EC-A06B-9CCE6E473917}" srcId="{925B4D7B-1390-45C1-8467-140A1AA012DE}" destId="{EE379345-68B6-47A7-AE74-CF41C732F0B4}" srcOrd="3" destOrd="0" parTransId="{6821BF6B-CB01-42EF-AF5C-3C08FC4A769C}" sibTransId="{7DD0B798-035A-4372-8418-EA2E243B6A82}"/>
    <dgm:cxn modelId="{CAAED151-0429-415B-A60A-C94FB844826E}" srcId="{925B4D7B-1390-45C1-8467-140A1AA012DE}" destId="{B1231D16-8349-4FF3-8481-7E3D8216BDF3}" srcOrd="0" destOrd="0" parTransId="{1A521BAE-B7C9-4F48-B127-79AE2A24BCF7}" sibTransId="{A411B09C-6DDF-4236-966E-FB582B21C98C}"/>
    <dgm:cxn modelId="{0C267F74-8E19-4040-9BD8-3A5FAF9FDE5D}" type="presOf" srcId="{5DBD2D28-6B58-438F-BE4C-52087D3CA014}" destId="{17C1B263-074D-4970-993C-5700B0BB1E80}" srcOrd="0" destOrd="0" presId="urn:microsoft.com/office/officeart/2005/8/layout/hList1"/>
    <dgm:cxn modelId="{916BAA55-D348-468B-A048-48F74CF5680C}" type="presOf" srcId="{683458CB-4E88-4FF0-84D7-2E06A1702D83}" destId="{33DAFE0B-2207-4FC3-A31C-E5C6AE5B9647}" srcOrd="0" destOrd="0" presId="urn:microsoft.com/office/officeart/2005/8/layout/hList1"/>
    <dgm:cxn modelId="{522E3E59-3912-4473-B50B-4F7DB8EC1CFF}" type="presOf" srcId="{B1231D16-8349-4FF3-8481-7E3D8216BDF3}" destId="{25BFF48F-C3E2-4BE4-8275-51A408DE7E46}" srcOrd="0" destOrd="0" presId="urn:microsoft.com/office/officeart/2005/8/layout/hList1"/>
    <dgm:cxn modelId="{AE32EA7B-6C49-470D-B9A9-A2140A61037B}" srcId="{EE379345-68B6-47A7-AE74-CF41C732F0B4}" destId="{4C09EC28-346D-48B5-80B8-2723ED98D62D}" srcOrd="2" destOrd="0" parTransId="{9A5C69C6-57D6-4354-8B1F-5B404E1F9260}" sibTransId="{1D0EB1C3-A4E7-40FD-B479-B5FFBA8F7CA5}"/>
    <dgm:cxn modelId="{70319A8C-6856-4D40-94E5-716DFF5CE16B}" srcId="{683458CB-4E88-4FF0-84D7-2E06A1702D83}" destId="{3A33CF30-9D68-4C3B-BE73-081653FB70D7}" srcOrd="0" destOrd="0" parTransId="{3E0484C9-494B-4F3D-96B6-A993A2D006DB}" sibTransId="{78285728-31D5-45E4-BE5F-26ED1CB61567}"/>
    <dgm:cxn modelId="{2776ADA0-5CAE-46C6-BA5D-D6A352CCD7B2}" type="presOf" srcId="{4D9DE768-53DA-467A-B7D2-E92A81935596}" destId="{AF19A8C7-E42C-4170-80CA-443AF79019FE}" srcOrd="0" destOrd="0" presId="urn:microsoft.com/office/officeart/2005/8/layout/hList1"/>
    <dgm:cxn modelId="{17C54FA7-5B45-4558-B98B-BB372CE440F7}" type="presOf" srcId="{F5CB801E-75DB-4439-B8D7-637B7C3684E4}" destId="{AF19A8C7-E42C-4170-80CA-443AF79019FE}" srcOrd="0" destOrd="1" presId="urn:microsoft.com/office/officeart/2005/8/layout/hList1"/>
    <dgm:cxn modelId="{E712CEA8-55E9-47B0-A179-2B7CF2A3109D}" type="presOf" srcId="{3A33CF30-9D68-4C3B-BE73-081653FB70D7}" destId="{E4CC6621-8DED-41EC-BB31-7B14A4FD53B1}" srcOrd="0" destOrd="0" presId="urn:microsoft.com/office/officeart/2005/8/layout/hList1"/>
    <dgm:cxn modelId="{B33767AB-1B8E-469E-B952-A28EC90EF25F}" srcId="{EE379345-68B6-47A7-AE74-CF41C732F0B4}" destId="{4D9DE768-53DA-467A-B7D2-E92A81935596}" srcOrd="0" destOrd="0" parTransId="{AD3BDADD-0FC1-475F-853D-035F515B1A27}" sibTransId="{B9C88FF7-A5E3-420C-BE09-D0DC772606D9}"/>
    <dgm:cxn modelId="{78900EBA-A34B-458C-B870-87E4F649A458}" type="presOf" srcId="{750C61EC-B1CB-42B0-AE5B-8C1F60B5FB88}" destId="{21D1813F-4BCD-4703-B9BF-EFFA30E52BCB}" srcOrd="0" destOrd="0" presId="urn:microsoft.com/office/officeart/2005/8/layout/hList1"/>
    <dgm:cxn modelId="{DE77DBBE-EB2A-433E-A7C3-A7ED542DDEDD}" type="presOf" srcId="{4C09EC28-346D-48B5-80B8-2723ED98D62D}" destId="{AF19A8C7-E42C-4170-80CA-443AF79019FE}" srcOrd="0" destOrd="2" presId="urn:microsoft.com/office/officeart/2005/8/layout/hList1"/>
    <dgm:cxn modelId="{23047FC2-39CF-4B14-90D6-56330092E248}" srcId="{925B4D7B-1390-45C1-8467-140A1AA012DE}" destId="{683458CB-4E88-4FF0-84D7-2E06A1702D83}" srcOrd="2" destOrd="0" parTransId="{3007E28C-C11F-49E0-9F8D-680E4BDEA27C}" sibTransId="{A4426007-3A0D-491A-8605-F22CBCF6A2B7}"/>
    <dgm:cxn modelId="{03E300CD-96D7-48A4-BFB9-393B40CEFFA4}" srcId="{925B4D7B-1390-45C1-8467-140A1AA012DE}" destId="{18803C34-9ABC-43FD-A0FC-4020C915D9A2}" srcOrd="4" destOrd="0" parTransId="{A28C1F5B-1486-4EDA-B195-0EC4673DC833}" sibTransId="{2F99A842-4697-497E-8AA4-F0D3499EA23D}"/>
    <dgm:cxn modelId="{CE48BCD7-AC6D-403E-8DF8-DE03B3C0C562}" srcId="{683458CB-4E88-4FF0-84D7-2E06A1702D83}" destId="{973A8F54-EDE7-46E3-8E0B-0C879F8E40B5}" srcOrd="1" destOrd="0" parTransId="{7840A59E-B33D-4240-9B30-BC68F1F82028}" sibTransId="{083321B2-F0A9-467B-B5DA-9C124340B282}"/>
    <dgm:cxn modelId="{886FD8D9-0DC4-4981-BE97-AB98604A3A9F}" type="presOf" srcId="{870D65BE-CC95-4FF8-89EA-1AF15A1993CC}" destId="{17C1B263-074D-4970-993C-5700B0BB1E80}" srcOrd="0" destOrd="1" presId="urn:microsoft.com/office/officeart/2005/8/layout/hList1"/>
    <dgm:cxn modelId="{0754D1DE-DE04-4E0D-86E5-627983DA869D}" type="presOf" srcId="{EE379345-68B6-47A7-AE74-CF41C732F0B4}" destId="{BB596E69-A762-4FC9-95A8-15C357F2EF93}" srcOrd="0" destOrd="0" presId="urn:microsoft.com/office/officeart/2005/8/layout/hList1"/>
    <dgm:cxn modelId="{645921E6-DE7F-4059-B0E6-125A7AB55FAE}" srcId="{750C61EC-B1CB-42B0-AE5B-8C1F60B5FB88}" destId="{870D65BE-CC95-4FF8-89EA-1AF15A1993CC}" srcOrd="1" destOrd="0" parTransId="{A015FB23-B1F7-4D54-AA5F-F189273AB70E}" sibTransId="{D4F9ABBF-810D-468D-A307-A4D3042D5058}"/>
    <dgm:cxn modelId="{FFF27CEC-9F59-4B21-99EE-0DB25376A680}" srcId="{B1231D16-8349-4FF3-8481-7E3D8216BDF3}" destId="{05F41D63-9152-4958-8A9F-8508DD634ABA}" srcOrd="0" destOrd="0" parTransId="{8E6C29F3-D794-47D6-9ADE-D82714AE2D15}" sibTransId="{2950D3E8-F714-4A1F-8913-8F5CA23B3E77}"/>
    <dgm:cxn modelId="{AE7179FF-A3BC-435D-ADF2-44877A311D47}" type="presOf" srcId="{05F41D63-9152-4958-8A9F-8508DD634ABA}" destId="{81A25EB0-05DC-4266-AF45-2F15E926BA17}" srcOrd="0" destOrd="0" presId="urn:microsoft.com/office/officeart/2005/8/layout/hList1"/>
    <dgm:cxn modelId="{674AEEBF-6FCE-4FC9-BC17-C1F593A483D4}" type="presParOf" srcId="{700A3D0A-3DE1-4899-A6A0-E3714ECD7A7F}" destId="{974126BA-DB56-4366-B500-BB7D8146445C}" srcOrd="0" destOrd="0" presId="urn:microsoft.com/office/officeart/2005/8/layout/hList1"/>
    <dgm:cxn modelId="{3C32C521-D6E9-40CE-BC76-88846298FED9}" type="presParOf" srcId="{974126BA-DB56-4366-B500-BB7D8146445C}" destId="{25BFF48F-C3E2-4BE4-8275-51A408DE7E46}" srcOrd="0" destOrd="0" presId="urn:microsoft.com/office/officeart/2005/8/layout/hList1"/>
    <dgm:cxn modelId="{626FAF74-0F4C-4448-9526-8A308D3B9473}" type="presParOf" srcId="{974126BA-DB56-4366-B500-BB7D8146445C}" destId="{81A25EB0-05DC-4266-AF45-2F15E926BA17}" srcOrd="1" destOrd="0" presId="urn:microsoft.com/office/officeart/2005/8/layout/hList1"/>
    <dgm:cxn modelId="{682CE471-9072-4DC7-A29A-FE1230E2FCB0}" type="presParOf" srcId="{700A3D0A-3DE1-4899-A6A0-E3714ECD7A7F}" destId="{93DDD160-B9C6-4D73-967D-878EE6D31B1A}" srcOrd="1" destOrd="0" presId="urn:microsoft.com/office/officeart/2005/8/layout/hList1"/>
    <dgm:cxn modelId="{5138A183-1AD7-4684-9D2A-3B6A0AEECA2C}" type="presParOf" srcId="{700A3D0A-3DE1-4899-A6A0-E3714ECD7A7F}" destId="{ABFB6BDC-20B3-494A-9CCF-AE45C5F1A3B8}" srcOrd="2" destOrd="0" presId="urn:microsoft.com/office/officeart/2005/8/layout/hList1"/>
    <dgm:cxn modelId="{9E7717BC-50BF-4251-94E7-353D049D84CA}" type="presParOf" srcId="{ABFB6BDC-20B3-494A-9CCF-AE45C5F1A3B8}" destId="{21D1813F-4BCD-4703-B9BF-EFFA30E52BCB}" srcOrd="0" destOrd="0" presId="urn:microsoft.com/office/officeart/2005/8/layout/hList1"/>
    <dgm:cxn modelId="{ABF9EEA7-104A-439E-9278-3F31DE4F19EA}" type="presParOf" srcId="{ABFB6BDC-20B3-494A-9CCF-AE45C5F1A3B8}" destId="{17C1B263-074D-4970-993C-5700B0BB1E80}" srcOrd="1" destOrd="0" presId="urn:microsoft.com/office/officeart/2005/8/layout/hList1"/>
    <dgm:cxn modelId="{C2D76838-3D43-4119-9F68-C7BFC07CFF60}" type="presParOf" srcId="{700A3D0A-3DE1-4899-A6A0-E3714ECD7A7F}" destId="{2E5A655E-3A6F-4664-BB1F-C16963FCB3DD}" srcOrd="3" destOrd="0" presId="urn:microsoft.com/office/officeart/2005/8/layout/hList1"/>
    <dgm:cxn modelId="{FECDA570-A1BE-49CB-9B1B-991717E1AB2F}" type="presParOf" srcId="{700A3D0A-3DE1-4899-A6A0-E3714ECD7A7F}" destId="{3BD9593E-76C5-471F-A606-70339B737239}" srcOrd="4" destOrd="0" presId="urn:microsoft.com/office/officeart/2005/8/layout/hList1"/>
    <dgm:cxn modelId="{54E43022-32DD-40D8-BBA6-AE4B50CF646B}" type="presParOf" srcId="{3BD9593E-76C5-471F-A606-70339B737239}" destId="{33DAFE0B-2207-4FC3-A31C-E5C6AE5B9647}" srcOrd="0" destOrd="0" presId="urn:microsoft.com/office/officeart/2005/8/layout/hList1"/>
    <dgm:cxn modelId="{524101FF-6D49-4562-B05F-711E1EB3C864}" type="presParOf" srcId="{3BD9593E-76C5-471F-A606-70339B737239}" destId="{E4CC6621-8DED-41EC-BB31-7B14A4FD53B1}" srcOrd="1" destOrd="0" presId="urn:microsoft.com/office/officeart/2005/8/layout/hList1"/>
    <dgm:cxn modelId="{B6CCD5B5-C80D-4ED3-B829-8F670971C375}" type="presParOf" srcId="{700A3D0A-3DE1-4899-A6A0-E3714ECD7A7F}" destId="{A2D325BE-D605-405F-95BE-160397BBE40A}" srcOrd="5" destOrd="0" presId="urn:microsoft.com/office/officeart/2005/8/layout/hList1"/>
    <dgm:cxn modelId="{9B48AB09-2957-47D5-BC31-DE536ECA73B5}" type="presParOf" srcId="{700A3D0A-3DE1-4899-A6A0-E3714ECD7A7F}" destId="{B3321EDB-2C1A-43BE-9B8B-1FDD20F82451}" srcOrd="6" destOrd="0" presId="urn:microsoft.com/office/officeart/2005/8/layout/hList1"/>
    <dgm:cxn modelId="{0F3FB3C3-6906-49E5-A583-A34FCA8F42C3}" type="presParOf" srcId="{B3321EDB-2C1A-43BE-9B8B-1FDD20F82451}" destId="{BB596E69-A762-4FC9-95A8-15C357F2EF93}" srcOrd="0" destOrd="0" presId="urn:microsoft.com/office/officeart/2005/8/layout/hList1"/>
    <dgm:cxn modelId="{ED699FA7-1B8D-42F7-851A-BCA40A2C8FB4}" type="presParOf" srcId="{B3321EDB-2C1A-43BE-9B8B-1FDD20F82451}" destId="{AF19A8C7-E42C-4170-80CA-443AF79019FE}" srcOrd="1" destOrd="0" presId="urn:microsoft.com/office/officeart/2005/8/layout/hList1"/>
    <dgm:cxn modelId="{EF07BA67-19AE-4537-B98D-AF8FBA33F8A9}" type="presParOf" srcId="{700A3D0A-3DE1-4899-A6A0-E3714ECD7A7F}" destId="{F2D81857-A8EB-4CED-A816-EF2F510EDA34}" srcOrd="7" destOrd="0" presId="urn:microsoft.com/office/officeart/2005/8/layout/hList1"/>
    <dgm:cxn modelId="{20146456-5752-4A0D-A085-F626640EC275}" type="presParOf" srcId="{700A3D0A-3DE1-4899-A6A0-E3714ECD7A7F}" destId="{38F0764E-0FA0-49B5-9347-326DB20C427C}" srcOrd="8" destOrd="0" presId="urn:microsoft.com/office/officeart/2005/8/layout/hList1"/>
    <dgm:cxn modelId="{385EBE8A-1298-4C88-99F2-75396CBE2942}" type="presParOf" srcId="{38F0764E-0FA0-49B5-9347-326DB20C427C}" destId="{586C9850-1CFC-4254-8764-6EFA0C828DE1}" srcOrd="0" destOrd="0" presId="urn:microsoft.com/office/officeart/2005/8/layout/hList1"/>
    <dgm:cxn modelId="{CED0E8CA-802D-4D1D-9E5D-2D3380525FB7}" type="presParOf" srcId="{38F0764E-0FA0-49B5-9347-326DB20C427C}" destId="{C57965A6-7AF0-427D-AF7A-7B0C9288A4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1F6FE-3284-4788-BF12-0ED3BAB75F8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DF8866A-C8CB-430D-93A6-849600421351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Exponential Advantage: </a:t>
          </a:r>
          <a:r>
            <a:rPr lang="en-US" b="1" dirty="0">
              <a:latin typeface="Franklin Gothic Book" panose="020B0503020102020204" pitchFamily="34" charset="0"/>
            </a:rPr>
            <a:t>For strongly correlated systems, quantum computers can solve problems that are fundamentally intractable classically. The computational cost scales </a:t>
          </a:r>
          <a:r>
            <a:rPr lang="en-US" b="1" dirty="0" err="1">
              <a:latin typeface="Franklin Gothic Book" panose="020B0503020102020204" pitchFamily="34" charset="0"/>
            </a:rPr>
            <a:t>polynomially</a:t>
          </a:r>
          <a:r>
            <a:rPr lang="en-US" b="1" dirty="0">
              <a:latin typeface="Franklin Gothic Book" panose="020B0503020102020204" pitchFamily="34" charset="0"/>
            </a:rPr>
            <a:t> with system size on quantum hardware versus exponentially on classical computers.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1BC0ABA0-88AD-426C-8469-A8770DCAFAD2}" type="parTrans" cxnId="{A87A54CB-7153-4C97-942F-765108BAB926}">
      <dgm:prSet/>
      <dgm:spPr/>
      <dgm:t>
        <a:bodyPr/>
        <a:lstStyle/>
        <a:p>
          <a:endParaRPr lang="en-ZA"/>
        </a:p>
      </dgm:t>
    </dgm:pt>
    <dgm:pt modelId="{29BCC6D1-9B9A-459B-BAC5-84AE1D9DF46F}" type="sibTrans" cxnId="{A87A54CB-7153-4C97-942F-765108BAB926}">
      <dgm:prSet/>
      <dgm:spPr/>
      <dgm:t>
        <a:bodyPr/>
        <a:lstStyle/>
        <a:p>
          <a:endParaRPr lang="en-ZA"/>
        </a:p>
      </dgm:t>
    </dgm:pt>
    <dgm:pt modelId="{7E1F78D1-9975-438F-8AA5-A18647DDAB00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Exact Simulation: </a:t>
          </a:r>
          <a:r>
            <a:rPr lang="en-US" b="1" dirty="0">
              <a:latin typeface="Franklin Gothic Book" panose="020B0503020102020204" pitchFamily="34" charset="0"/>
            </a:rPr>
            <a:t>Quantum computers can represent quantum superposition and entanglement natively. Classical methods like DFT approximate these effects </a:t>
          </a:r>
          <a:r>
            <a:rPr lang="en-US" b="1" dirty="0">
              <a:latin typeface="Franklin Gothic Book" panose="020B0503020102020204" pitchFamily="34" charset="0"/>
              <a:cs typeface="Times New Roman" panose="02020603050405020304" pitchFamily="18" charset="0"/>
            </a:rPr>
            <a:t>→</a:t>
          </a:r>
          <a:r>
            <a:rPr lang="en-US" b="1" dirty="0">
              <a:latin typeface="Franklin Gothic Book" panose="020B0503020102020204" pitchFamily="34" charset="0"/>
            </a:rPr>
            <a:t> introducing systematic errors.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2C7256CB-3899-4C00-9F7A-FFF7C6B0D617}" type="parTrans" cxnId="{2F321593-7C9D-41DC-8180-1CAEBEBD3BA7}">
      <dgm:prSet/>
      <dgm:spPr/>
      <dgm:t>
        <a:bodyPr/>
        <a:lstStyle/>
        <a:p>
          <a:endParaRPr lang="en-ZA"/>
        </a:p>
      </dgm:t>
    </dgm:pt>
    <dgm:pt modelId="{26160EEF-7378-43B7-89D7-561004967171}" type="sibTrans" cxnId="{2F321593-7C9D-41DC-8180-1CAEBEBD3BA7}">
      <dgm:prSet/>
      <dgm:spPr/>
      <dgm:t>
        <a:bodyPr/>
        <a:lstStyle/>
        <a:p>
          <a:endParaRPr lang="en-ZA"/>
        </a:p>
      </dgm:t>
    </dgm:pt>
    <dgm:pt modelId="{6429DFD4-25A9-4B9E-BC56-179875F5EB95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Multi-Reference Systems: </a:t>
          </a:r>
          <a:r>
            <a:rPr lang="en-US" b="1" dirty="0">
              <a:latin typeface="Franklin Gothic Book" panose="020B0503020102020204" pitchFamily="34" charset="0"/>
            </a:rPr>
            <a:t>Battery materials with transition metals often require multiple electronic configurations to describe accurately </a:t>
          </a:r>
          <a:r>
            <a:rPr lang="en-US" b="1" dirty="0">
              <a:latin typeface="Franklin Gothic Book" panose="020B0503020102020204" pitchFamily="34" charset="0"/>
              <a:cs typeface="Times New Roman" panose="02020603050405020304" pitchFamily="18" charset="0"/>
            </a:rPr>
            <a:t>→ </a:t>
          </a:r>
          <a:r>
            <a:rPr lang="en-US" b="1" dirty="0">
              <a:latin typeface="Franklin Gothic Book" panose="020B0503020102020204" pitchFamily="34" charset="0"/>
            </a:rPr>
            <a:t>quantum algorithms handle this naturally.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33191AC4-7757-43D0-9377-7F3C5111E4FC}" type="parTrans" cxnId="{671C964C-540F-4A1D-BF3E-3545E0D79C57}">
      <dgm:prSet/>
      <dgm:spPr/>
      <dgm:t>
        <a:bodyPr/>
        <a:lstStyle/>
        <a:p>
          <a:endParaRPr lang="en-ZA"/>
        </a:p>
      </dgm:t>
    </dgm:pt>
    <dgm:pt modelId="{955396A5-BA64-4EFF-B653-2469D34BB791}" type="sibTrans" cxnId="{671C964C-540F-4A1D-BF3E-3545E0D79C57}">
      <dgm:prSet/>
      <dgm:spPr/>
      <dgm:t>
        <a:bodyPr/>
        <a:lstStyle/>
        <a:p>
          <a:endParaRPr lang="en-ZA"/>
        </a:p>
      </dgm:t>
    </dgm:pt>
    <dgm:pt modelId="{0B27EC7F-E83B-4715-B86F-9E67A8990A45}" type="pres">
      <dgm:prSet presAssocID="{8851F6FE-3284-4788-BF12-0ED3BAB75F8F}" presName="linear" presStyleCnt="0">
        <dgm:presLayoutVars>
          <dgm:animLvl val="lvl"/>
          <dgm:resizeHandles val="exact"/>
        </dgm:presLayoutVars>
      </dgm:prSet>
      <dgm:spPr/>
    </dgm:pt>
    <dgm:pt modelId="{5C20485C-5CF3-4CC3-A942-CD84E8438689}" type="pres">
      <dgm:prSet presAssocID="{1DF8866A-C8CB-430D-93A6-8496004213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BAADF5-A56D-415B-8C1D-4C62AFE8CD6B}" type="pres">
      <dgm:prSet presAssocID="{29BCC6D1-9B9A-459B-BAC5-84AE1D9DF46F}" presName="spacer" presStyleCnt="0"/>
      <dgm:spPr/>
    </dgm:pt>
    <dgm:pt modelId="{F4315BA0-1385-4A4B-AAEC-B3A260573691}" type="pres">
      <dgm:prSet presAssocID="{7E1F78D1-9975-438F-8AA5-A18647DDAB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649EFB-BE8F-428D-91BA-FFDFFF6797EA}" type="pres">
      <dgm:prSet presAssocID="{26160EEF-7378-43B7-89D7-561004967171}" presName="spacer" presStyleCnt="0"/>
      <dgm:spPr/>
    </dgm:pt>
    <dgm:pt modelId="{EDC3A753-EA92-4E8C-AC79-DBA96A31F23B}" type="pres">
      <dgm:prSet presAssocID="{6429DFD4-25A9-4B9E-BC56-179875F5EB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3FC12E-3957-4582-9D4C-6C4FB74BCE4F}" type="presOf" srcId="{8851F6FE-3284-4788-BF12-0ED3BAB75F8F}" destId="{0B27EC7F-E83B-4715-B86F-9E67A8990A45}" srcOrd="0" destOrd="0" presId="urn:microsoft.com/office/officeart/2005/8/layout/vList2"/>
    <dgm:cxn modelId="{80C9703E-604A-4408-BAB5-9E980224D711}" type="presOf" srcId="{7E1F78D1-9975-438F-8AA5-A18647DDAB00}" destId="{F4315BA0-1385-4A4B-AAEC-B3A260573691}" srcOrd="0" destOrd="0" presId="urn:microsoft.com/office/officeart/2005/8/layout/vList2"/>
    <dgm:cxn modelId="{1E341840-3E74-481F-91CA-2EE9A6219B54}" type="presOf" srcId="{1DF8866A-C8CB-430D-93A6-849600421351}" destId="{5C20485C-5CF3-4CC3-A942-CD84E8438689}" srcOrd="0" destOrd="0" presId="urn:microsoft.com/office/officeart/2005/8/layout/vList2"/>
    <dgm:cxn modelId="{FA253061-C7A1-416A-BF47-C054D879CCF7}" type="presOf" srcId="{6429DFD4-25A9-4B9E-BC56-179875F5EB95}" destId="{EDC3A753-EA92-4E8C-AC79-DBA96A31F23B}" srcOrd="0" destOrd="0" presId="urn:microsoft.com/office/officeart/2005/8/layout/vList2"/>
    <dgm:cxn modelId="{671C964C-540F-4A1D-BF3E-3545E0D79C57}" srcId="{8851F6FE-3284-4788-BF12-0ED3BAB75F8F}" destId="{6429DFD4-25A9-4B9E-BC56-179875F5EB95}" srcOrd="2" destOrd="0" parTransId="{33191AC4-7757-43D0-9377-7F3C5111E4FC}" sibTransId="{955396A5-BA64-4EFF-B653-2469D34BB791}"/>
    <dgm:cxn modelId="{2F321593-7C9D-41DC-8180-1CAEBEBD3BA7}" srcId="{8851F6FE-3284-4788-BF12-0ED3BAB75F8F}" destId="{7E1F78D1-9975-438F-8AA5-A18647DDAB00}" srcOrd="1" destOrd="0" parTransId="{2C7256CB-3899-4C00-9F7A-FFF7C6B0D617}" sibTransId="{26160EEF-7378-43B7-89D7-561004967171}"/>
    <dgm:cxn modelId="{A87A54CB-7153-4C97-942F-765108BAB926}" srcId="{8851F6FE-3284-4788-BF12-0ED3BAB75F8F}" destId="{1DF8866A-C8CB-430D-93A6-849600421351}" srcOrd="0" destOrd="0" parTransId="{1BC0ABA0-88AD-426C-8469-A8770DCAFAD2}" sibTransId="{29BCC6D1-9B9A-459B-BAC5-84AE1D9DF46F}"/>
    <dgm:cxn modelId="{42FB5F1C-9E59-4A93-9FE8-CC3B38A26D02}" type="presParOf" srcId="{0B27EC7F-E83B-4715-B86F-9E67A8990A45}" destId="{5C20485C-5CF3-4CC3-A942-CD84E8438689}" srcOrd="0" destOrd="0" presId="urn:microsoft.com/office/officeart/2005/8/layout/vList2"/>
    <dgm:cxn modelId="{71E79A59-E2B3-4FBD-98D9-8D77A828BC3C}" type="presParOf" srcId="{0B27EC7F-E83B-4715-B86F-9E67A8990A45}" destId="{D7BAADF5-A56D-415B-8C1D-4C62AFE8CD6B}" srcOrd="1" destOrd="0" presId="urn:microsoft.com/office/officeart/2005/8/layout/vList2"/>
    <dgm:cxn modelId="{7E1BC352-0647-408B-A789-0B5223ADCA1A}" type="presParOf" srcId="{0B27EC7F-E83B-4715-B86F-9E67A8990A45}" destId="{F4315BA0-1385-4A4B-AAEC-B3A260573691}" srcOrd="2" destOrd="0" presId="urn:microsoft.com/office/officeart/2005/8/layout/vList2"/>
    <dgm:cxn modelId="{1EEEF6DE-AC2B-4D0B-92BE-C23DFB7062A6}" type="presParOf" srcId="{0B27EC7F-E83B-4715-B86F-9E67A8990A45}" destId="{1A649EFB-BE8F-428D-91BA-FFDFFF6797EA}" srcOrd="3" destOrd="0" presId="urn:microsoft.com/office/officeart/2005/8/layout/vList2"/>
    <dgm:cxn modelId="{17FBCCFD-1C59-4022-A616-6D87C98B1833}" type="presParOf" srcId="{0B27EC7F-E83B-4715-B86F-9E67A8990A45}" destId="{EDC3A753-EA92-4E8C-AC79-DBA96A31F2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0F0E0-D8B2-4B3A-97F7-4F61AEA8770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229B7EA-ECAA-42B2-A7BA-D4C638042847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Scalability:</a:t>
          </a:r>
          <a:r>
            <a:rPr lang="en-US" b="1" dirty="0">
              <a:latin typeface="Franklin Gothic Book" panose="020B0503020102020204" pitchFamily="34" charset="0"/>
            </a:rPr>
            <a:t> For weakly correlated systems, classical DFT can handle thousands of atoms. Current quantum computers are limited to ~50 atoms maximum.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67377EDB-B22E-4E3A-8314-E6BFE3628FC6}" type="parTrans" cxnId="{79EB7BF4-48BE-45E6-AD5F-39C24405F263}">
      <dgm:prSet/>
      <dgm:spPr/>
      <dgm:t>
        <a:bodyPr/>
        <a:lstStyle/>
        <a:p>
          <a:endParaRPr lang="en-ZA"/>
        </a:p>
      </dgm:t>
    </dgm:pt>
    <dgm:pt modelId="{0774FF5D-8327-4B01-82F7-AEBC9040FFA8}" type="sibTrans" cxnId="{79EB7BF4-48BE-45E6-AD5F-39C24405F263}">
      <dgm:prSet/>
      <dgm:spPr/>
      <dgm:t>
        <a:bodyPr/>
        <a:lstStyle/>
        <a:p>
          <a:endParaRPr lang="en-ZA"/>
        </a:p>
      </dgm:t>
    </dgm:pt>
    <dgm:pt modelId="{0E11627E-2DF6-4569-B2F1-87CF1DA495B4}">
      <dgm:prSet phldrT="[Text]" phldr="0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Maturity:</a:t>
          </a:r>
          <a:r>
            <a:rPr lang="en-US" b="1" dirty="0">
              <a:latin typeface="Franklin Gothic Book" panose="020B0503020102020204" pitchFamily="34" charset="0"/>
            </a:rPr>
            <a:t> Decades of development have optimized classical codes with excellent libraries, basis sets, and error estimates.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9F1AD191-F582-4D3B-B63B-1AC644FD68A8}" type="parTrans" cxnId="{D98C922A-9B48-46C4-85A1-AF7DB4792E27}">
      <dgm:prSet/>
      <dgm:spPr/>
      <dgm:t>
        <a:bodyPr/>
        <a:lstStyle/>
        <a:p>
          <a:endParaRPr lang="en-ZA"/>
        </a:p>
      </dgm:t>
    </dgm:pt>
    <dgm:pt modelId="{F74EF57F-41AC-47BA-B9CE-0B65436CE9B5}" type="sibTrans" cxnId="{D98C922A-9B48-46C4-85A1-AF7DB4792E27}">
      <dgm:prSet/>
      <dgm:spPr/>
      <dgm:t>
        <a:bodyPr/>
        <a:lstStyle/>
        <a:p>
          <a:endParaRPr lang="en-ZA"/>
        </a:p>
      </dgm:t>
    </dgm:pt>
    <dgm:pt modelId="{A003C0C5-9244-4C1C-81FB-C10F21FFE281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FF00"/>
              </a:solidFill>
              <a:latin typeface="Franklin Gothic Book" panose="020B0503020102020204" pitchFamily="34" charset="0"/>
            </a:rPr>
            <a:t>Near-Term Cost:</a:t>
          </a:r>
          <a:r>
            <a:rPr lang="en-US" b="1" dirty="0">
              <a:latin typeface="Franklin Gothic Book" panose="020B0503020102020204" pitchFamily="34" charset="0"/>
            </a:rPr>
            <a:t> Classical supercomputers are cheaper and more accessible than quantum computers for most applications today.</a:t>
          </a:r>
          <a:endParaRPr lang="en-ZA" b="1" dirty="0">
            <a:latin typeface="Franklin Gothic Book" panose="020B0503020102020204" pitchFamily="34" charset="0"/>
          </a:endParaRPr>
        </a:p>
      </dgm:t>
    </dgm:pt>
    <dgm:pt modelId="{FDFB42ED-BB71-4E5A-B9F6-BB968734F465}" type="parTrans" cxnId="{4C1040A4-07A1-43B5-BB32-40FBB43F5C31}">
      <dgm:prSet/>
      <dgm:spPr/>
      <dgm:t>
        <a:bodyPr/>
        <a:lstStyle/>
        <a:p>
          <a:endParaRPr lang="en-ZA"/>
        </a:p>
      </dgm:t>
    </dgm:pt>
    <dgm:pt modelId="{45791368-D011-43D1-8B36-B4377AA01988}" type="sibTrans" cxnId="{4C1040A4-07A1-43B5-BB32-40FBB43F5C31}">
      <dgm:prSet/>
      <dgm:spPr/>
      <dgm:t>
        <a:bodyPr/>
        <a:lstStyle/>
        <a:p>
          <a:endParaRPr lang="en-ZA"/>
        </a:p>
      </dgm:t>
    </dgm:pt>
    <dgm:pt modelId="{3C766D1B-0874-4CFE-8F75-FED0C62839C5}" type="pres">
      <dgm:prSet presAssocID="{B9D0F0E0-D8B2-4B3A-97F7-4F61AEA8770D}" presName="linear" presStyleCnt="0">
        <dgm:presLayoutVars>
          <dgm:animLvl val="lvl"/>
          <dgm:resizeHandles val="exact"/>
        </dgm:presLayoutVars>
      </dgm:prSet>
      <dgm:spPr/>
    </dgm:pt>
    <dgm:pt modelId="{E1CDCD7F-9AB0-46DD-BB97-D103BD0FE1C1}" type="pres">
      <dgm:prSet presAssocID="{D229B7EA-ECAA-42B2-A7BA-D4C6380428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8819A2-E321-4F8A-9A72-7376E1ABF488}" type="pres">
      <dgm:prSet presAssocID="{0774FF5D-8327-4B01-82F7-AEBC9040FFA8}" presName="spacer" presStyleCnt="0"/>
      <dgm:spPr/>
    </dgm:pt>
    <dgm:pt modelId="{6C1C619E-53F1-455F-87D4-71C1E3045BC3}" type="pres">
      <dgm:prSet presAssocID="{0E11627E-2DF6-4569-B2F1-87CF1DA49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1E6C8D-9426-4892-8BCA-8C90A77EF2A4}" type="pres">
      <dgm:prSet presAssocID="{F74EF57F-41AC-47BA-B9CE-0B65436CE9B5}" presName="spacer" presStyleCnt="0"/>
      <dgm:spPr/>
    </dgm:pt>
    <dgm:pt modelId="{21DBD5CC-0EEE-4A0D-BB49-6827CA9E3C1C}" type="pres">
      <dgm:prSet presAssocID="{A003C0C5-9244-4C1C-81FB-C10F21FFE2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8C922A-9B48-46C4-85A1-AF7DB4792E27}" srcId="{B9D0F0E0-D8B2-4B3A-97F7-4F61AEA8770D}" destId="{0E11627E-2DF6-4569-B2F1-87CF1DA495B4}" srcOrd="1" destOrd="0" parTransId="{9F1AD191-F582-4D3B-B63B-1AC644FD68A8}" sibTransId="{F74EF57F-41AC-47BA-B9CE-0B65436CE9B5}"/>
    <dgm:cxn modelId="{8D51FD8F-DE18-497A-99ED-5911A480F790}" type="presOf" srcId="{D229B7EA-ECAA-42B2-A7BA-D4C638042847}" destId="{E1CDCD7F-9AB0-46DD-BB97-D103BD0FE1C1}" srcOrd="0" destOrd="0" presId="urn:microsoft.com/office/officeart/2005/8/layout/vList2"/>
    <dgm:cxn modelId="{7A190D99-6504-499F-9525-705480EE1356}" type="presOf" srcId="{0E11627E-2DF6-4569-B2F1-87CF1DA495B4}" destId="{6C1C619E-53F1-455F-87D4-71C1E3045BC3}" srcOrd="0" destOrd="0" presId="urn:microsoft.com/office/officeart/2005/8/layout/vList2"/>
    <dgm:cxn modelId="{905973A3-93FD-44F2-8BCE-3AD7C056715D}" type="presOf" srcId="{B9D0F0E0-D8B2-4B3A-97F7-4F61AEA8770D}" destId="{3C766D1B-0874-4CFE-8F75-FED0C62839C5}" srcOrd="0" destOrd="0" presId="urn:microsoft.com/office/officeart/2005/8/layout/vList2"/>
    <dgm:cxn modelId="{4C1040A4-07A1-43B5-BB32-40FBB43F5C31}" srcId="{B9D0F0E0-D8B2-4B3A-97F7-4F61AEA8770D}" destId="{A003C0C5-9244-4C1C-81FB-C10F21FFE281}" srcOrd="2" destOrd="0" parTransId="{FDFB42ED-BB71-4E5A-B9F6-BB968734F465}" sibTransId="{45791368-D011-43D1-8B36-B4377AA01988}"/>
    <dgm:cxn modelId="{139F6EE8-BD7B-4679-966E-10D36EE32F2A}" type="presOf" srcId="{A003C0C5-9244-4C1C-81FB-C10F21FFE281}" destId="{21DBD5CC-0EEE-4A0D-BB49-6827CA9E3C1C}" srcOrd="0" destOrd="0" presId="urn:microsoft.com/office/officeart/2005/8/layout/vList2"/>
    <dgm:cxn modelId="{79EB7BF4-48BE-45E6-AD5F-39C24405F263}" srcId="{B9D0F0E0-D8B2-4B3A-97F7-4F61AEA8770D}" destId="{D229B7EA-ECAA-42B2-A7BA-D4C638042847}" srcOrd="0" destOrd="0" parTransId="{67377EDB-B22E-4E3A-8314-E6BFE3628FC6}" sibTransId="{0774FF5D-8327-4B01-82F7-AEBC9040FFA8}"/>
    <dgm:cxn modelId="{8C35AB27-E533-43D0-AD8D-CC81E0CFCABC}" type="presParOf" srcId="{3C766D1B-0874-4CFE-8F75-FED0C62839C5}" destId="{E1CDCD7F-9AB0-46DD-BB97-D103BD0FE1C1}" srcOrd="0" destOrd="0" presId="urn:microsoft.com/office/officeart/2005/8/layout/vList2"/>
    <dgm:cxn modelId="{E5466F43-1453-446C-B5FC-1F6063487A75}" type="presParOf" srcId="{3C766D1B-0874-4CFE-8F75-FED0C62839C5}" destId="{5D8819A2-E321-4F8A-9A72-7376E1ABF488}" srcOrd="1" destOrd="0" presId="urn:microsoft.com/office/officeart/2005/8/layout/vList2"/>
    <dgm:cxn modelId="{410B5BF9-A09A-4DED-9A34-9EECAC09B699}" type="presParOf" srcId="{3C766D1B-0874-4CFE-8F75-FED0C62839C5}" destId="{6C1C619E-53F1-455F-87D4-71C1E3045BC3}" srcOrd="2" destOrd="0" presId="urn:microsoft.com/office/officeart/2005/8/layout/vList2"/>
    <dgm:cxn modelId="{D4B418EA-33BB-4777-B0B9-B167E87E1DA1}" type="presParOf" srcId="{3C766D1B-0874-4CFE-8F75-FED0C62839C5}" destId="{0E1E6C8D-9426-4892-8BCA-8C90A77EF2A4}" srcOrd="3" destOrd="0" presId="urn:microsoft.com/office/officeart/2005/8/layout/vList2"/>
    <dgm:cxn modelId="{DFD0B112-DDDB-4DB2-9572-F9E0810DC1CD}" type="presParOf" srcId="{3C766D1B-0874-4CFE-8F75-FED0C62839C5}" destId="{21DBD5CC-0EEE-4A0D-BB49-6827CA9E3C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F48F-C3E2-4BE4-8275-51A408DE7E46}">
      <dsp:nvSpPr>
        <dsp:cNvPr id="0" name=""/>
        <dsp:cNvSpPr/>
      </dsp:nvSpPr>
      <dsp:spPr>
        <a:xfrm>
          <a:off x="5720" y="418563"/>
          <a:ext cx="2192906" cy="87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Franklin Gothic Book" panose="020B0503020102020204" pitchFamily="34" charset="0"/>
            </a:rPr>
            <a:t>Variational Quantum </a:t>
          </a:r>
          <a:r>
            <a:rPr lang="en-ZA" sz="1400" b="1" kern="1200" dirty="0" err="1">
              <a:latin typeface="Franklin Gothic Book" panose="020B0503020102020204" pitchFamily="34" charset="0"/>
            </a:rPr>
            <a:t>Eigensolver</a:t>
          </a:r>
          <a:r>
            <a:rPr lang="en-ZA" sz="1400" b="1" kern="1200" dirty="0">
              <a:latin typeface="Franklin Gothic Book" panose="020B0503020102020204" pitchFamily="34" charset="0"/>
            </a:rPr>
            <a:t> (VQE)</a:t>
          </a:r>
        </a:p>
      </dsp:txBody>
      <dsp:txXfrm>
        <a:off x="5720" y="418563"/>
        <a:ext cx="2192906" cy="877162"/>
      </dsp:txXfrm>
    </dsp:sp>
    <dsp:sp modelId="{81A25EB0-05DC-4266-AF45-2F15E926BA17}">
      <dsp:nvSpPr>
        <dsp:cNvPr id="0" name=""/>
        <dsp:cNvSpPr/>
      </dsp:nvSpPr>
      <dsp:spPr>
        <a:xfrm>
          <a:off x="5720" y="1295726"/>
          <a:ext cx="2192906" cy="3704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latin typeface="Franklin Gothic Book" panose="020B0503020102020204" pitchFamily="34" charset="0"/>
            </a:rPr>
            <a:t>VQE is a hybrid quantum-classical algorithm designed for near-term quantum computers (NISQ era).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Franklin Gothic Book" panose="020B0503020102020204" pitchFamily="34" charset="0"/>
            </a:rPr>
            <a:t>It leverages the variational principle: the expectation value of the Hamiltonian for any trial state provides an upper bound to the true ground-state energy.</a:t>
          </a:r>
          <a:endParaRPr lang="en-ZA" sz="1600" b="1" kern="1200" dirty="0">
            <a:latin typeface="Franklin Gothic Book" panose="020B0503020102020204" pitchFamily="34" charset="0"/>
          </a:endParaRPr>
        </a:p>
      </dsp:txBody>
      <dsp:txXfrm>
        <a:off x="5720" y="1295726"/>
        <a:ext cx="2192906" cy="3704376"/>
      </dsp:txXfrm>
    </dsp:sp>
    <dsp:sp modelId="{21D1813F-4BCD-4703-B9BF-EFFA30E52BCB}">
      <dsp:nvSpPr>
        <dsp:cNvPr id="0" name=""/>
        <dsp:cNvSpPr/>
      </dsp:nvSpPr>
      <dsp:spPr>
        <a:xfrm>
          <a:off x="2505633" y="418563"/>
          <a:ext cx="2192906" cy="87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Franklin Gothic Book" panose="020B0503020102020204" pitchFamily="34" charset="0"/>
            </a:rPr>
            <a:t>Quantum Phase Estimation (QPE)</a:t>
          </a:r>
        </a:p>
      </dsp:txBody>
      <dsp:txXfrm>
        <a:off x="2505633" y="418563"/>
        <a:ext cx="2192906" cy="877162"/>
      </dsp:txXfrm>
    </dsp:sp>
    <dsp:sp modelId="{17C1B263-074D-4970-993C-5700B0BB1E80}">
      <dsp:nvSpPr>
        <dsp:cNvPr id="0" name=""/>
        <dsp:cNvSpPr/>
      </dsp:nvSpPr>
      <dsp:spPr>
        <a:xfrm>
          <a:off x="2505633" y="1295726"/>
          <a:ext cx="2192906" cy="3704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Franklin Gothic Book" panose="020B0503020102020204" pitchFamily="34" charset="0"/>
            </a:rPr>
            <a:t>QPE is an efficient quantum algorithm for finding eigenvalues of unitary operators. </a:t>
          </a:r>
          <a:endParaRPr lang="en-ZA" sz="1800" b="1" kern="1200" dirty="0"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Franklin Gothic Book" panose="020B0503020102020204" pitchFamily="34" charset="0"/>
            </a:rPr>
            <a:t>It can determine energy eigenvalues with exponential precision compared to classical methods.</a:t>
          </a:r>
          <a:endParaRPr lang="en-ZA" sz="1800" b="1" kern="1200" dirty="0">
            <a:latin typeface="Franklin Gothic Book" panose="020B0503020102020204" pitchFamily="34" charset="0"/>
          </a:endParaRPr>
        </a:p>
      </dsp:txBody>
      <dsp:txXfrm>
        <a:off x="2505633" y="1295726"/>
        <a:ext cx="2192906" cy="3704376"/>
      </dsp:txXfrm>
    </dsp:sp>
    <dsp:sp modelId="{33DAFE0B-2207-4FC3-A31C-E5C6AE5B9647}">
      <dsp:nvSpPr>
        <dsp:cNvPr id="0" name=""/>
        <dsp:cNvSpPr/>
      </dsp:nvSpPr>
      <dsp:spPr>
        <a:xfrm>
          <a:off x="5005546" y="418563"/>
          <a:ext cx="2192906" cy="87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Franklin Gothic Book" panose="020B0503020102020204" pitchFamily="34" charset="0"/>
            </a:rPr>
            <a:t>Sample-Based Quantum Diagonalization (SQD)</a:t>
          </a:r>
        </a:p>
      </dsp:txBody>
      <dsp:txXfrm>
        <a:off x="5005546" y="418563"/>
        <a:ext cx="2192906" cy="877162"/>
      </dsp:txXfrm>
    </dsp:sp>
    <dsp:sp modelId="{E4CC6621-8DED-41EC-BB31-7B14A4FD53B1}">
      <dsp:nvSpPr>
        <dsp:cNvPr id="0" name=""/>
        <dsp:cNvSpPr/>
      </dsp:nvSpPr>
      <dsp:spPr>
        <a:xfrm>
          <a:off x="5005546" y="1295726"/>
          <a:ext cx="2192906" cy="3704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Franklin Gothic Book" panose="020B0503020102020204" pitchFamily="34" charset="0"/>
            </a:rPr>
            <a:t>SQD is a hybrid approach that uses quantum hardware to generate a representative sample of quantum states, then performs classical diagonalization in this reduced space.</a:t>
          </a:r>
          <a:endParaRPr lang="en-ZA" sz="1400" b="1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Franklin Gothic Book" panose="020B0503020102020204" pitchFamily="34" charset="0"/>
            </a:rPr>
            <a:t>Can scale to larger active spaces (~30-50 orbitals) than VQE alone.
Provides systematic route to near-exact energies.
Less sensitive to quantum hardware noise than deep circuit methods.</a:t>
          </a:r>
          <a:endParaRPr lang="en-ZA" sz="1400" b="1" kern="1200" dirty="0">
            <a:latin typeface="Franklin Gothic Book" panose="020B0503020102020204" pitchFamily="34" charset="0"/>
          </a:endParaRPr>
        </a:p>
      </dsp:txBody>
      <dsp:txXfrm>
        <a:off x="5005546" y="1295726"/>
        <a:ext cx="2192906" cy="3704376"/>
      </dsp:txXfrm>
    </dsp:sp>
    <dsp:sp modelId="{BB596E69-A762-4FC9-95A8-15C357F2EF93}">
      <dsp:nvSpPr>
        <dsp:cNvPr id="0" name=""/>
        <dsp:cNvSpPr/>
      </dsp:nvSpPr>
      <dsp:spPr>
        <a:xfrm>
          <a:off x="7505460" y="418563"/>
          <a:ext cx="2192906" cy="87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Franklin Gothic Book" panose="020B0503020102020204" pitchFamily="34" charset="0"/>
            </a:rPr>
            <a:t>Quantum Equation of Motion (</a:t>
          </a:r>
          <a:r>
            <a:rPr lang="en-US" sz="1400" b="1" kern="1200" dirty="0" err="1">
              <a:latin typeface="Franklin Gothic Book" panose="020B0503020102020204" pitchFamily="34" charset="0"/>
            </a:rPr>
            <a:t>qEOM</a:t>
          </a:r>
          <a:r>
            <a:rPr lang="en-US" sz="1400" b="1" kern="1200" dirty="0">
              <a:latin typeface="Franklin Gothic Book" panose="020B0503020102020204" pitchFamily="34" charset="0"/>
            </a:rPr>
            <a:t>)</a:t>
          </a:r>
          <a:endParaRPr lang="en-ZA" sz="1400" b="1" kern="1200" dirty="0">
            <a:latin typeface="Franklin Gothic Book" panose="020B0503020102020204" pitchFamily="34" charset="0"/>
          </a:endParaRPr>
        </a:p>
      </dsp:txBody>
      <dsp:txXfrm>
        <a:off x="7505460" y="418563"/>
        <a:ext cx="2192906" cy="877162"/>
      </dsp:txXfrm>
    </dsp:sp>
    <dsp:sp modelId="{AF19A8C7-E42C-4170-80CA-443AF79019FE}">
      <dsp:nvSpPr>
        <dsp:cNvPr id="0" name=""/>
        <dsp:cNvSpPr/>
      </dsp:nvSpPr>
      <dsp:spPr>
        <a:xfrm>
          <a:off x="7505460" y="1295726"/>
          <a:ext cx="2192906" cy="3704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Franklin Gothic Book" panose="020B0503020102020204" pitchFamily="34" charset="0"/>
            </a:rPr>
            <a:t>While VQE and QPE focus on ground states, </a:t>
          </a:r>
          <a:r>
            <a:rPr lang="en-US" sz="1600" b="1" kern="1200" dirty="0" err="1">
              <a:latin typeface="Franklin Gothic Book" panose="020B0503020102020204" pitchFamily="34" charset="0"/>
            </a:rPr>
            <a:t>qEOM</a:t>
          </a:r>
          <a:r>
            <a:rPr lang="en-US" sz="1600" b="1" kern="1200" dirty="0">
              <a:latin typeface="Franklin Gothic Book" panose="020B0503020102020204" pitchFamily="34" charset="0"/>
            </a:rPr>
            <a:t> extends these methods to calculate excited-state energies.</a:t>
          </a:r>
          <a:endParaRPr lang="en-ZA" sz="1600" b="1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Franklin Gothic Book" panose="020B0503020102020204" pitchFamily="34" charset="0"/>
            </a:rPr>
            <a:t>Essential for understanding:</a:t>
          </a:r>
          <a:endParaRPr lang="en-ZA" sz="1600" b="1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en-US" sz="1600" b="1" kern="1200" dirty="0">
              <a:latin typeface="Franklin Gothic Book" panose="020B0503020102020204" pitchFamily="34" charset="0"/>
            </a:rPr>
            <a:t> Photostability of battery electrolytes
 Oxidative stability
 Degradation mechanisms
 X-ray absorption spectra</a:t>
          </a:r>
          <a:endParaRPr lang="en-ZA" sz="1600" b="1" kern="1200" dirty="0">
            <a:latin typeface="Franklin Gothic Book" panose="020B0503020102020204" pitchFamily="34" charset="0"/>
          </a:endParaRPr>
        </a:p>
      </dsp:txBody>
      <dsp:txXfrm>
        <a:off x="7505460" y="1295726"/>
        <a:ext cx="2192906" cy="3704376"/>
      </dsp:txXfrm>
    </dsp:sp>
    <dsp:sp modelId="{586C9850-1CFC-4254-8764-6EFA0C828DE1}">
      <dsp:nvSpPr>
        <dsp:cNvPr id="0" name=""/>
        <dsp:cNvSpPr/>
      </dsp:nvSpPr>
      <dsp:spPr>
        <a:xfrm>
          <a:off x="10005373" y="418563"/>
          <a:ext cx="2192906" cy="87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Franklin Gothic Book" panose="020B0503020102020204" pitchFamily="34" charset="0"/>
            </a:rPr>
            <a:t>Quantum Annealing for Configurational Optimization</a:t>
          </a:r>
          <a:endParaRPr lang="en-ZA" sz="1400" b="1" kern="1200" dirty="0">
            <a:latin typeface="Franklin Gothic Book" panose="020B0503020102020204" pitchFamily="34" charset="0"/>
          </a:endParaRPr>
        </a:p>
      </dsp:txBody>
      <dsp:txXfrm>
        <a:off x="10005373" y="418563"/>
        <a:ext cx="2192906" cy="877162"/>
      </dsp:txXfrm>
    </dsp:sp>
    <dsp:sp modelId="{C57965A6-7AF0-427D-AF7A-7B0C9288A4F7}">
      <dsp:nvSpPr>
        <dsp:cNvPr id="0" name=""/>
        <dsp:cNvSpPr/>
      </dsp:nvSpPr>
      <dsp:spPr>
        <a:xfrm>
          <a:off x="10005373" y="1295726"/>
          <a:ext cx="2192906" cy="3704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Franklin Gothic Book" panose="020B0503020102020204" pitchFamily="34" charset="0"/>
            </a:rPr>
            <a:t>Quantum annealing (QA) solves combinatorial optimization problems by encoding them as Ising model spin glasses.</a:t>
          </a:r>
          <a:endParaRPr lang="en-ZA" sz="1800" b="1" kern="1200" dirty="0">
            <a:latin typeface="Franklin Gothic Book" panose="020B0503020102020204" pitchFamily="34" charset="0"/>
          </a:endParaRPr>
        </a:p>
      </dsp:txBody>
      <dsp:txXfrm>
        <a:off x="10005373" y="1295726"/>
        <a:ext cx="2192906" cy="370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0485C-5CF3-4CC3-A942-CD84E8438689}">
      <dsp:nvSpPr>
        <dsp:cNvPr id="0" name=""/>
        <dsp:cNvSpPr/>
      </dsp:nvSpPr>
      <dsp:spPr>
        <a:xfrm>
          <a:off x="0" y="445203"/>
          <a:ext cx="9000000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Exponential Advantage: </a:t>
          </a:r>
          <a:r>
            <a:rPr lang="en-US" sz="2200" b="1" kern="1200" dirty="0">
              <a:latin typeface="Franklin Gothic Book" panose="020B0503020102020204" pitchFamily="34" charset="0"/>
            </a:rPr>
            <a:t>For strongly correlated systems, quantum computers can solve problems that are fundamentally intractable classically. The computational cost scales </a:t>
          </a:r>
          <a:r>
            <a:rPr lang="en-US" sz="2200" b="1" kern="1200" dirty="0" err="1">
              <a:latin typeface="Franklin Gothic Book" panose="020B0503020102020204" pitchFamily="34" charset="0"/>
            </a:rPr>
            <a:t>polynomially</a:t>
          </a:r>
          <a:r>
            <a:rPr lang="en-US" sz="2200" b="1" kern="1200" dirty="0">
              <a:latin typeface="Franklin Gothic Book" panose="020B0503020102020204" pitchFamily="34" charset="0"/>
            </a:rPr>
            <a:t> with system size on quantum hardware versus exponentially on classical computers.</a:t>
          </a:r>
          <a:endParaRPr lang="en-ZA" sz="2200" b="1" kern="1200" dirty="0">
            <a:latin typeface="Franklin Gothic Book" panose="020B0503020102020204" pitchFamily="34" charset="0"/>
          </a:endParaRPr>
        </a:p>
      </dsp:txBody>
      <dsp:txXfrm>
        <a:off x="71622" y="516825"/>
        <a:ext cx="8856756" cy="1323936"/>
      </dsp:txXfrm>
    </dsp:sp>
    <dsp:sp modelId="{F4315BA0-1385-4A4B-AAEC-B3A260573691}">
      <dsp:nvSpPr>
        <dsp:cNvPr id="0" name=""/>
        <dsp:cNvSpPr/>
      </dsp:nvSpPr>
      <dsp:spPr>
        <a:xfrm>
          <a:off x="0" y="1975743"/>
          <a:ext cx="9000000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Exact Simulation: </a:t>
          </a:r>
          <a:r>
            <a:rPr lang="en-US" sz="2200" b="1" kern="1200" dirty="0">
              <a:latin typeface="Franklin Gothic Book" panose="020B0503020102020204" pitchFamily="34" charset="0"/>
            </a:rPr>
            <a:t>Quantum computers can represent quantum superposition and entanglement natively. Classical methods like DFT approximate these effects </a:t>
          </a:r>
          <a:r>
            <a:rPr lang="en-US" sz="2200" b="1" kern="1200" dirty="0">
              <a:latin typeface="Franklin Gothic Book" panose="020B0503020102020204" pitchFamily="34" charset="0"/>
              <a:cs typeface="Times New Roman" panose="02020603050405020304" pitchFamily="18" charset="0"/>
            </a:rPr>
            <a:t>→</a:t>
          </a:r>
          <a:r>
            <a:rPr lang="en-US" sz="2200" b="1" kern="1200" dirty="0">
              <a:latin typeface="Franklin Gothic Book" panose="020B0503020102020204" pitchFamily="34" charset="0"/>
            </a:rPr>
            <a:t> introducing systematic errors.</a:t>
          </a:r>
          <a:endParaRPr lang="en-ZA" sz="2200" b="1" kern="1200" dirty="0">
            <a:latin typeface="Franklin Gothic Book" panose="020B0503020102020204" pitchFamily="34" charset="0"/>
          </a:endParaRPr>
        </a:p>
      </dsp:txBody>
      <dsp:txXfrm>
        <a:off x="71622" y="2047365"/>
        <a:ext cx="8856756" cy="1323936"/>
      </dsp:txXfrm>
    </dsp:sp>
    <dsp:sp modelId="{EDC3A753-EA92-4E8C-AC79-DBA96A31F23B}">
      <dsp:nvSpPr>
        <dsp:cNvPr id="0" name=""/>
        <dsp:cNvSpPr/>
      </dsp:nvSpPr>
      <dsp:spPr>
        <a:xfrm>
          <a:off x="0" y="3506283"/>
          <a:ext cx="9000000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Multi-Reference Systems: </a:t>
          </a:r>
          <a:r>
            <a:rPr lang="en-US" sz="2200" b="1" kern="1200" dirty="0">
              <a:latin typeface="Franklin Gothic Book" panose="020B0503020102020204" pitchFamily="34" charset="0"/>
            </a:rPr>
            <a:t>Battery materials with transition metals often require multiple electronic configurations to describe accurately </a:t>
          </a:r>
          <a:r>
            <a:rPr lang="en-US" sz="2200" b="1" kern="1200" dirty="0">
              <a:latin typeface="Franklin Gothic Book" panose="020B0503020102020204" pitchFamily="34" charset="0"/>
              <a:cs typeface="Times New Roman" panose="02020603050405020304" pitchFamily="18" charset="0"/>
            </a:rPr>
            <a:t>→ </a:t>
          </a:r>
          <a:r>
            <a:rPr lang="en-US" sz="2200" b="1" kern="1200" dirty="0">
              <a:latin typeface="Franklin Gothic Book" panose="020B0503020102020204" pitchFamily="34" charset="0"/>
            </a:rPr>
            <a:t>quantum algorithms handle this naturally.</a:t>
          </a:r>
          <a:endParaRPr lang="en-ZA" sz="2200" b="1" kern="1200" dirty="0">
            <a:latin typeface="Franklin Gothic Book" panose="020B0503020102020204" pitchFamily="34" charset="0"/>
          </a:endParaRPr>
        </a:p>
      </dsp:txBody>
      <dsp:txXfrm>
        <a:off x="71622" y="3577905"/>
        <a:ext cx="8856756" cy="1323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CD7F-9AB0-46DD-BB97-D103BD0FE1C1}">
      <dsp:nvSpPr>
        <dsp:cNvPr id="0" name=""/>
        <dsp:cNvSpPr/>
      </dsp:nvSpPr>
      <dsp:spPr>
        <a:xfrm>
          <a:off x="0" y="23625"/>
          <a:ext cx="89640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Scalability:</a:t>
          </a:r>
          <a:r>
            <a:rPr lang="en-US" sz="2500" b="1" kern="1200" dirty="0">
              <a:latin typeface="Franklin Gothic Book" panose="020B0503020102020204" pitchFamily="34" charset="0"/>
            </a:rPr>
            <a:t> For weakly correlated systems, classical DFT can handle thousands of atoms. Current quantum computers are limited to ~50 atoms maximum.</a:t>
          </a:r>
          <a:endParaRPr lang="en-ZA" sz="2500" b="1" kern="1200" dirty="0">
            <a:latin typeface="Franklin Gothic Book" panose="020B0503020102020204" pitchFamily="34" charset="0"/>
          </a:endParaRPr>
        </a:p>
      </dsp:txBody>
      <dsp:txXfrm>
        <a:off x="64254" y="87879"/>
        <a:ext cx="8835492" cy="1187742"/>
      </dsp:txXfrm>
    </dsp:sp>
    <dsp:sp modelId="{6C1C619E-53F1-455F-87D4-71C1E3045BC3}">
      <dsp:nvSpPr>
        <dsp:cNvPr id="0" name=""/>
        <dsp:cNvSpPr/>
      </dsp:nvSpPr>
      <dsp:spPr>
        <a:xfrm>
          <a:off x="0" y="1411875"/>
          <a:ext cx="89640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Maturity:</a:t>
          </a:r>
          <a:r>
            <a:rPr lang="en-US" sz="2500" b="1" kern="1200" dirty="0">
              <a:latin typeface="Franklin Gothic Book" panose="020B0503020102020204" pitchFamily="34" charset="0"/>
            </a:rPr>
            <a:t> Decades of development have optimized classical codes with excellent libraries, basis sets, and error estimates.</a:t>
          </a:r>
          <a:endParaRPr lang="en-ZA" sz="2500" b="1" kern="1200" dirty="0">
            <a:latin typeface="Franklin Gothic Book" panose="020B0503020102020204" pitchFamily="34" charset="0"/>
          </a:endParaRPr>
        </a:p>
      </dsp:txBody>
      <dsp:txXfrm>
        <a:off x="64254" y="1476129"/>
        <a:ext cx="8835492" cy="1187742"/>
      </dsp:txXfrm>
    </dsp:sp>
    <dsp:sp modelId="{21DBD5CC-0EEE-4A0D-BB49-6827CA9E3C1C}">
      <dsp:nvSpPr>
        <dsp:cNvPr id="0" name=""/>
        <dsp:cNvSpPr/>
      </dsp:nvSpPr>
      <dsp:spPr>
        <a:xfrm>
          <a:off x="0" y="2800125"/>
          <a:ext cx="89640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FF00"/>
              </a:solidFill>
              <a:latin typeface="Franklin Gothic Book" panose="020B0503020102020204" pitchFamily="34" charset="0"/>
            </a:rPr>
            <a:t>Near-Term Cost:</a:t>
          </a:r>
          <a:r>
            <a:rPr lang="en-US" sz="2500" b="1" kern="1200" dirty="0">
              <a:latin typeface="Franklin Gothic Book" panose="020B0503020102020204" pitchFamily="34" charset="0"/>
            </a:rPr>
            <a:t> Classical supercomputers are cheaper and more accessible than quantum computers for most applications today.</a:t>
          </a:r>
          <a:endParaRPr lang="en-ZA" sz="2500" b="1" kern="1200" dirty="0">
            <a:latin typeface="Franklin Gothic Book" panose="020B0503020102020204" pitchFamily="34" charset="0"/>
          </a:endParaRPr>
        </a:p>
      </dsp:txBody>
      <dsp:txXfrm>
        <a:off x="64254" y="2864379"/>
        <a:ext cx="8835492" cy="118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33CC2-B9E4-4ACA-AF96-8D697EBA8AE1}" type="datetimeFigureOut">
              <a:rPr lang="en-ZA" smtClean="0"/>
              <a:t>07 Jul 2026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449D-B376-46AC-AA4F-BC2EE1A98A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78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EVs and renewable energy storage demand batteries that are cheaper, longer-lasting, and more powerful than current lithium-ion technology.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depends on electrochemical processes occurring at atomic scales where quantum mechanics dominates.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Traditional computers struggle to model these quantum interactions accurately.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Quantum computing represents a paradigm shift in how we model battery materials at the atomic and molecular level.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While classical computational methods like (DFT) have enabled significant progress in battery research, they face fundamental limitations when modeling the strongly correlated electronic systems that govern battery chemistry.</a:t>
            </a:r>
          </a:p>
          <a:p>
            <a:pPr marL="171450" indent="-171450">
              <a:buFontTx/>
              <a:buChar char="-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869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4EE4E-8B1D-10C9-8701-EC643F48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4D3B7-BC73-B1E1-7D1E-70AB55478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14AAA-6000-D0FB-CE72-FE8A4D35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2B9CB-BEA5-4515-83B5-705C1A9C6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396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Unlike classical systems…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… offering a far more efficient and precise means of modeling complex molecular structures, advanced materials, and scenarios that are beyond the reach of classical computing.</a:t>
            </a:r>
          </a:p>
          <a:p>
            <a:pPr marL="171450" indent="-171450">
              <a:buFontTx/>
              <a:buChar char="-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546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ZA" dirty="0"/>
              <a:t>The electronic wavefunction for a system with N electrons evolves according to the time-independent Schrödinger equation.</a:t>
            </a:r>
          </a:p>
          <a:p>
            <a:pPr marL="228600" indent="-228600">
              <a:buAutoNum type="arabicParenR"/>
            </a:pPr>
            <a:r>
              <a:rPr lang="en-US" dirty="0"/>
              <a:t>Local (LDA) and Semi-Local (GGA) densities are fundamental approximations in density functional theory (DFT) used to represent the unknown universal exchange-correlation functional. LDA models systems as locally uniform, while GGA incorporates density gradients to improve structural descriptions of materials.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634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C98B-F7CD-3A92-1D94-07C4F9B2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5757F-9330-6C6A-C06E-EAD18C561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5F73D-F7D2-8E4F-8AA5-E6D4384C0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Let’s take a look at  Battery Phenomena Requiring Quantum-Level Modeling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12EB-B006-0054-19D3-AF8F9FB0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000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53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449D-B376-46AC-AA4F-BC2EE1A98A1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129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ECA2-FE54-1747-87E1-BD388F51B98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C1B56A9D-AFB2-9E2F-E0A3-2D075B07F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14990"/>
            <a:ext cx="2094650" cy="1629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519A9-E4AF-3B26-995C-227B6006C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494" y="4586510"/>
            <a:ext cx="1400516" cy="21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04846-5EF4-B699-448F-0481B09BF196}"/>
              </a:ext>
            </a:extLst>
          </p:cNvPr>
          <p:cNvSpPr txBox="1"/>
          <p:nvPr/>
        </p:nvSpPr>
        <p:spPr>
          <a:xfrm>
            <a:off x="424410" y="1836938"/>
            <a:ext cx="11343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Quantum Computing for Sodium-Ion Battery Modeling: A Comprehensive Technical Analysis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7D5445E-77AF-A98F-7325-20F4DD4CF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545" y="4497046"/>
            <a:ext cx="11343181" cy="24593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i="1" dirty="0"/>
              <a:t>Author: </a:t>
            </a:r>
            <a:r>
              <a:rPr lang="en-US" sz="2800" b="1" i="1" u="sng" dirty="0"/>
              <a:t>Khanyisile Masemola</a:t>
            </a:r>
          </a:p>
          <a:p>
            <a:pPr algn="l"/>
            <a:r>
              <a:rPr lang="en-US" sz="2800" b="1" i="1" dirty="0"/>
              <a:t>Co-authors: </a:t>
            </a:r>
            <a:r>
              <a:rPr lang="en-US" sz="2800" b="1" i="1" u="sng" dirty="0"/>
              <a:t>Prof. Cuthbert </a:t>
            </a:r>
            <a:r>
              <a:rPr lang="en-US" sz="2800" b="1" i="1" u="sng" dirty="0" err="1"/>
              <a:t>Nyamupangedengu</a:t>
            </a:r>
            <a:endParaRPr lang="en-US" sz="2800" b="1" i="1" u="sng" dirty="0"/>
          </a:p>
          <a:p>
            <a:pPr algn="l"/>
            <a:r>
              <a:rPr lang="en-US" sz="2600" b="1" i="1" dirty="0">
                <a:solidFill>
                  <a:srgbClr val="002060"/>
                </a:solidFill>
              </a:rPr>
              <a:t>(School of Electrical &amp; Information Engineering, University of the Witwatersrand)</a:t>
            </a:r>
          </a:p>
          <a:p>
            <a:pPr algn="l"/>
            <a:r>
              <a:rPr lang="en-US" sz="2800" b="1" i="1" u="sng" dirty="0"/>
              <a:t>Prof. David G. Dorrell</a:t>
            </a:r>
          </a:p>
          <a:p>
            <a:pPr algn="l"/>
            <a:r>
              <a:rPr lang="en-US" sz="2600" b="1" i="1" dirty="0">
                <a:solidFill>
                  <a:srgbClr val="002060"/>
                </a:solidFill>
              </a:rPr>
              <a:t>(</a:t>
            </a:r>
            <a:r>
              <a:rPr lang="en-GB" sz="2600" b="1" i="1" dirty="0">
                <a:solidFill>
                  <a:srgbClr val="002060"/>
                </a:solidFill>
              </a:rPr>
              <a:t>Department of Mechanical &amp; Material Engineering, University of Turku</a:t>
            </a:r>
            <a:r>
              <a:rPr lang="en-US" sz="2600" b="1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138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57CD0-E8D6-21B7-8FE4-EB6E006A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931FBB-3433-BD50-A29A-2B7BB29ED472}"/>
              </a:ext>
            </a:extLst>
          </p:cNvPr>
          <p:cNvSpPr txBox="1">
            <a:spLocks/>
          </p:cNvSpPr>
          <p:nvPr/>
        </p:nvSpPr>
        <p:spPr>
          <a:xfrm>
            <a:off x="11524" y="-172347"/>
            <a:ext cx="11857222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latin typeface="Georgia" panose="02040502050405020303" pitchFamily="18" charset="0"/>
              </a:rPr>
              <a:t>CURRENT STATE OF QUANTUM HARDWARE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595C1-FAFA-80C6-BAA2-2C5E59A54C95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7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F15A82-D811-D4BD-C552-C965B3A426D5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8CE58D-CAC4-7D4C-AFF9-4A17EF1D7BB7}"/>
              </a:ext>
            </a:extLst>
          </p:cNvPr>
          <p:cNvSpPr/>
          <p:nvPr/>
        </p:nvSpPr>
        <p:spPr>
          <a:xfrm>
            <a:off x="2014034" y="963403"/>
            <a:ext cx="3600000" cy="5724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8824C-0A50-CCBA-8708-DD9DD1C782FA}"/>
              </a:ext>
            </a:extLst>
          </p:cNvPr>
          <p:cNvSpPr txBox="1"/>
          <p:nvPr/>
        </p:nvSpPr>
        <p:spPr>
          <a:xfrm>
            <a:off x="2699554" y="971089"/>
            <a:ext cx="2802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Hardware Constraints (as of 2025)</a:t>
            </a:r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C0B94-EA66-F2CE-90EC-B433828FCCA5}"/>
              </a:ext>
            </a:extLst>
          </p:cNvPr>
          <p:cNvSpPr/>
          <p:nvPr/>
        </p:nvSpPr>
        <p:spPr>
          <a:xfrm>
            <a:off x="2189990" y="1112041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3BA90-5003-DE47-DE49-2C9C09C6241A}"/>
              </a:ext>
            </a:extLst>
          </p:cNvPr>
          <p:cNvSpPr txBox="1"/>
          <p:nvPr/>
        </p:nvSpPr>
        <p:spPr>
          <a:xfrm>
            <a:off x="2165299" y="2412067"/>
            <a:ext cx="3295641" cy="40147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Qubit counts: 100-1,000 qubits available, but only 10-50 can be used coherently.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Gate fidelity: 99-99.9% for single-qubit gates, 95-99% for two-qubit gates.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Coherence times: 10-100 microseconds, limiting circuit depth.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Connectivity: Not all qubits can interact directly.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A63F4B-D72D-2EFD-E50B-A9FC00EA3F99}"/>
              </a:ext>
            </a:extLst>
          </p:cNvPr>
          <p:cNvSpPr/>
          <p:nvPr/>
        </p:nvSpPr>
        <p:spPr>
          <a:xfrm>
            <a:off x="5938314" y="970329"/>
            <a:ext cx="3564000" cy="492350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66F45-46AF-9696-0B33-7791556B48B1}"/>
              </a:ext>
            </a:extLst>
          </p:cNvPr>
          <p:cNvSpPr txBox="1"/>
          <p:nvPr/>
        </p:nvSpPr>
        <p:spPr>
          <a:xfrm>
            <a:off x="6623834" y="978015"/>
            <a:ext cx="261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Algorithmic Adaptations: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7AA3B4-4F83-8E05-C74B-A0A512E6610F}"/>
              </a:ext>
            </a:extLst>
          </p:cNvPr>
          <p:cNvSpPr/>
          <p:nvPr/>
        </p:nvSpPr>
        <p:spPr>
          <a:xfrm>
            <a:off x="6114270" y="1118967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2E979-8921-9649-E506-51586C74635C}"/>
              </a:ext>
            </a:extLst>
          </p:cNvPr>
          <p:cNvSpPr txBox="1"/>
          <p:nvPr/>
        </p:nvSpPr>
        <p:spPr>
          <a:xfrm>
            <a:off x="6089579" y="2034064"/>
            <a:ext cx="3295641" cy="34429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VQE designed specifically for shallow circuits.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Error mitigation techniques (zero-noise extrapolation, readout error correction).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Active space reduction to minimize qubit requirements.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Hybrid classical-quantum approaches.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E3D57-A129-8387-F9BE-CD6581AC9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6A4B2A-9E68-41FC-D5E7-21D1339FDCDE}"/>
              </a:ext>
            </a:extLst>
          </p:cNvPr>
          <p:cNvSpPr txBox="1">
            <a:spLocks/>
          </p:cNvSpPr>
          <p:nvPr/>
        </p:nvSpPr>
        <p:spPr>
          <a:xfrm>
            <a:off x="-1" y="-172347"/>
            <a:ext cx="1160664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Georgia" panose="02040502050405020303" pitchFamily="18" charset="0"/>
              </a:rPr>
              <a:t>COMPETITIVE ADVANTAGES AND FUNDAMENTAL LIMITS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F9BA2-EA70-CDAB-5E5F-03B1F0487871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8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EEF419-0BE2-CCF3-FC1B-095ED8F8D047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E1D82C-ED56-9718-BE4D-AF4820E8F32A}"/>
              </a:ext>
            </a:extLst>
          </p:cNvPr>
          <p:cNvSpPr/>
          <p:nvPr/>
        </p:nvSpPr>
        <p:spPr>
          <a:xfrm>
            <a:off x="1596000" y="968436"/>
            <a:ext cx="9000000" cy="1108674"/>
          </a:xfrm>
          <a:prstGeom prst="roundRect">
            <a:avLst>
              <a:gd name="adj" fmla="val 10000"/>
            </a:avLst>
          </a:prstGeom>
          <a:solidFill>
            <a:srgbClr val="44546A">
              <a:lumMod val="50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7A6FE-5B7B-C702-6BFE-E1696252078E}"/>
              </a:ext>
            </a:extLst>
          </p:cNvPr>
          <p:cNvSpPr txBox="1"/>
          <p:nvPr/>
        </p:nvSpPr>
        <p:spPr>
          <a:xfrm>
            <a:off x="1790353" y="1069082"/>
            <a:ext cx="7734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Where Quantum Computing Wins</a:t>
            </a:r>
            <a:endParaRPr kumimoji="0" lang="en-US" sz="40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10" name="Graphic 9" descr="Pin with solid fill">
            <a:extLst>
              <a:ext uri="{FF2B5EF4-FFF2-40B4-BE49-F238E27FC236}">
                <a16:creationId xmlns:a16="http://schemas.microsoft.com/office/drawing/2014/main" id="{7073E677-94EE-4292-4EAC-535873E3A9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03313" y="1065573"/>
            <a:ext cx="914400" cy="9144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ABB77B4-6C44-FC76-A6BF-75853EE32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140488"/>
              </p:ext>
            </p:extLst>
          </p:nvPr>
        </p:nvGraphicFramePr>
        <p:xfrm>
          <a:off x="1596000" y="1669413"/>
          <a:ext cx="900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160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E80B3-9CDB-03E9-CD04-91015579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33FC8C-C791-B868-4C08-FDDBACF75C26}"/>
              </a:ext>
            </a:extLst>
          </p:cNvPr>
          <p:cNvSpPr txBox="1">
            <a:spLocks/>
          </p:cNvSpPr>
          <p:nvPr/>
        </p:nvSpPr>
        <p:spPr>
          <a:xfrm>
            <a:off x="-1" y="-172347"/>
            <a:ext cx="11606645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Georgia" panose="02040502050405020303" pitchFamily="18" charset="0"/>
              </a:rPr>
              <a:t>COMPETITIVE ADVANTAGES AND FUNDAMENTAL LIMITS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883999-36A6-FD08-6242-E5791AC56879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9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755D87-49F5-3175-FB61-954D1CA1E9D8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B5694-294F-3616-DCA9-7EE7DF30EFEE}"/>
              </a:ext>
            </a:extLst>
          </p:cNvPr>
          <p:cNvSpPr/>
          <p:nvPr/>
        </p:nvSpPr>
        <p:spPr>
          <a:xfrm>
            <a:off x="1596000" y="968436"/>
            <a:ext cx="9000000" cy="1108674"/>
          </a:xfrm>
          <a:prstGeom prst="roundRect">
            <a:avLst>
              <a:gd name="adj" fmla="val 10000"/>
            </a:avLst>
          </a:prstGeom>
          <a:solidFill>
            <a:srgbClr val="44546A">
              <a:lumMod val="50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62C44-2904-9A5C-07F2-6FEB6EE144C5}"/>
              </a:ext>
            </a:extLst>
          </p:cNvPr>
          <p:cNvSpPr txBox="1"/>
          <p:nvPr/>
        </p:nvSpPr>
        <p:spPr>
          <a:xfrm>
            <a:off x="1790353" y="1069082"/>
            <a:ext cx="7734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Where Classical Methods Still Lead</a:t>
            </a:r>
          </a:p>
        </p:txBody>
      </p:sp>
      <p:pic>
        <p:nvPicPr>
          <p:cNvPr id="10" name="Graphic 9" descr="Pin with solid fill">
            <a:extLst>
              <a:ext uri="{FF2B5EF4-FFF2-40B4-BE49-F238E27FC236}">
                <a16:creationId xmlns:a16="http://schemas.microsoft.com/office/drawing/2014/main" id="{274385ED-15BE-8612-A192-57FD388D91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03313" y="1065573"/>
            <a:ext cx="914400" cy="9144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36F8653-420B-8726-7210-A2FB5B5C2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528260"/>
              </p:ext>
            </p:extLst>
          </p:nvPr>
        </p:nvGraphicFramePr>
        <p:xfrm>
          <a:off x="1595277" y="2153610"/>
          <a:ext cx="8964000" cy="41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099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D438DF-0AA6-667B-AEC5-C920DC43724B}"/>
              </a:ext>
            </a:extLst>
          </p:cNvPr>
          <p:cNvSpPr txBox="1"/>
          <p:nvPr/>
        </p:nvSpPr>
        <p:spPr>
          <a:xfrm>
            <a:off x="410979" y="1331230"/>
            <a:ext cx="759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/>
              <a:t>Thank You!</a:t>
            </a:r>
            <a:endParaRPr lang="en-ZA" sz="1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7A104-C7F7-8446-EDAC-4087CFEA8923}"/>
              </a:ext>
            </a:extLst>
          </p:cNvPr>
          <p:cNvSpPr txBox="1"/>
          <p:nvPr/>
        </p:nvSpPr>
        <p:spPr>
          <a:xfrm>
            <a:off x="-184255" y="3695904"/>
            <a:ext cx="12376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70C0"/>
                </a:solidFill>
              </a:rPr>
              <a:t>Questions/comments</a:t>
            </a:r>
          </a:p>
          <a:p>
            <a:pPr algn="ctr"/>
            <a:r>
              <a:rPr lang="en-GB" sz="8000" b="1" dirty="0">
                <a:solidFill>
                  <a:srgbClr val="0070C0"/>
                </a:solidFill>
              </a:rPr>
              <a:t>are welcome… </a:t>
            </a:r>
            <a:endParaRPr lang="en-ZA" sz="8000" b="1" dirty="0">
              <a:solidFill>
                <a:srgbClr val="0070C0"/>
              </a:solidFill>
            </a:endParaRPr>
          </a:p>
        </p:txBody>
      </p:sp>
      <p:pic>
        <p:nvPicPr>
          <p:cNvPr id="3" name="251162">
            <a:hlinkClick r:id="" action="ppaction://media"/>
            <a:extLst>
              <a:ext uri="{FF2B5EF4-FFF2-40B4-BE49-F238E27FC236}">
                <a16:creationId xmlns:a16="http://schemas.microsoft.com/office/drawing/2014/main" id="{0FD1F6EA-2350-53BB-7F98-228CD72975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9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7873" y="905548"/>
            <a:ext cx="3600000" cy="2025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5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BA0197-B953-84F6-A0A8-34FFE3F0CBB1}"/>
              </a:ext>
            </a:extLst>
          </p:cNvPr>
          <p:cNvSpPr txBox="1">
            <a:spLocks/>
          </p:cNvSpPr>
          <p:nvPr/>
        </p:nvSpPr>
        <p:spPr>
          <a:xfrm>
            <a:off x="1295400" y="-17234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Georgia" panose="02040502050405020303" pitchFamily="18" charset="0"/>
              </a:rPr>
              <a:t>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9A8275-769B-940B-3C64-35F54DA6F58B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F145F96-27D9-37BA-97FB-E3A38E46A231}"/>
              </a:ext>
            </a:extLst>
          </p:cNvPr>
          <p:cNvSpPr/>
          <p:nvPr/>
        </p:nvSpPr>
        <p:spPr>
          <a:xfrm>
            <a:off x="179880" y="2159057"/>
            <a:ext cx="3852000" cy="381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E432841F-413F-9BBF-679C-2D99FEF4F0BF}"/>
              </a:ext>
            </a:extLst>
          </p:cNvPr>
          <p:cNvSpPr/>
          <p:nvPr/>
        </p:nvSpPr>
        <p:spPr>
          <a:xfrm rot="540537">
            <a:off x="-2467543" y="945006"/>
            <a:ext cx="7145860" cy="5863289"/>
          </a:xfrm>
          <a:prstGeom prst="blockArc">
            <a:avLst>
              <a:gd name="adj1" fmla="val 18005304"/>
              <a:gd name="adj2" fmla="val 2700000"/>
              <a:gd name="adj3" fmla="val 395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57F34F-883C-5394-5EA5-182BB6B2AE52}"/>
              </a:ext>
            </a:extLst>
          </p:cNvPr>
          <p:cNvSpPr/>
          <p:nvPr/>
        </p:nvSpPr>
        <p:spPr>
          <a:xfrm>
            <a:off x="2896991" y="1396899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B65EE5-5C78-FED1-3700-FFD777A9AA6F}"/>
              </a:ext>
            </a:extLst>
          </p:cNvPr>
          <p:cNvSpPr/>
          <p:nvPr/>
        </p:nvSpPr>
        <p:spPr>
          <a:xfrm>
            <a:off x="2782401" y="6304230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3F0DF8-941F-EB31-F604-2485BBDFBFB9}"/>
              </a:ext>
            </a:extLst>
          </p:cNvPr>
          <p:cNvSpPr/>
          <p:nvPr/>
        </p:nvSpPr>
        <p:spPr>
          <a:xfrm>
            <a:off x="3537604" y="1880820"/>
            <a:ext cx="360000" cy="360000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1497FE-1263-BC20-932F-900FC444E96F}"/>
              </a:ext>
            </a:extLst>
          </p:cNvPr>
          <p:cNvSpPr/>
          <p:nvPr/>
        </p:nvSpPr>
        <p:spPr>
          <a:xfrm>
            <a:off x="3525109" y="5840724"/>
            <a:ext cx="360000" cy="360000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64BC1A-EC89-7015-E58B-27C1B5FCC070}"/>
              </a:ext>
            </a:extLst>
          </p:cNvPr>
          <p:cNvSpPr/>
          <p:nvPr/>
        </p:nvSpPr>
        <p:spPr>
          <a:xfrm>
            <a:off x="4199669" y="2767734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E41BFE-4CA2-1A6D-29E9-F3A32C203C7D}"/>
              </a:ext>
            </a:extLst>
          </p:cNvPr>
          <p:cNvSpPr/>
          <p:nvPr/>
        </p:nvSpPr>
        <p:spPr>
          <a:xfrm>
            <a:off x="4184674" y="4971290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C28F1B-1F9B-7C26-363B-F60B251D340D}"/>
              </a:ext>
            </a:extLst>
          </p:cNvPr>
          <p:cNvSpPr/>
          <p:nvPr/>
        </p:nvSpPr>
        <p:spPr>
          <a:xfrm>
            <a:off x="4454501" y="3921984"/>
            <a:ext cx="360000" cy="360000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3AB2C4D-B69A-0345-4D4F-BB0041E0D477}"/>
              </a:ext>
            </a:extLst>
          </p:cNvPr>
          <p:cNvSpPr/>
          <p:nvPr/>
        </p:nvSpPr>
        <p:spPr>
          <a:xfrm>
            <a:off x="4199669" y="1126136"/>
            <a:ext cx="7656353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GB" sz="4000" b="1" kern="1200" dirty="0">
                <a:latin typeface="Franklin Gothic Book" panose="020B0503020102020204" pitchFamily="34" charset="0"/>
              </a:rPr>
              <a:t>Introduction</a:t>
            </a:r>
            <a:endParaRPr lang="en-ZA" sz="35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5C80E7-40F1-334E-DBCB-35474AAEC202}"/>
              </a:ext>
            </a:extLst>
          </p:cNvPr>
          <p:cNvSpPr/>
          <p:nvPr/>
        </p:nvSpPr>
        <p:spPr>
          <a:xfrm>
            <a:off x="4650749" y="2022868"/>
            <a:ext cx="7200000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GB" sz="2500" b="1" kern="1200" dirty="0">
                <a:latin typeface="Franklin Gothic Book" panose="020B0503020102020204" pitchFamily="34" charset="0"/>
              </a:rPr>
              <a:t>Computational Challenges in Battery </a:t>
            </a:r>
            <a:r>
              <a:rPr lang="en-GB" sz="2500" b="1" kern="1200" dirty="0" err="1">
                <a:latin typeface="Franklin Gothic Book" panose="020B0503020102020204" pitchFamily="34" charset="0"/>
              </a:rPr>
              <a:t>Modeling</a:t>
            </a:r>
            <a:endParaRPr lang="en-ZA" sz="25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2E3954-CD2A-6CCA-3F5E-060617B1E90A}"/>
              </a:ext>
            </a:extLst>
          </p:cNvPr>
          <p:cNvSpPr/>
          <p:nvPr/>
        </p:nvSpPr>
        <p:spPr>
          <a:xfrm>
            <a:off x="4948848" y="2939474"/>
            <a:ext cx="6907174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US" sz="2560" b="1" kern="1200" dirty="0">
                <a:latin typeface="Franklin Gothic Book" panose="020B0503020102020204" pitchFamily="34" charset="0"/>
              </a:rPr>
              <a:t>Quantum Algorithms for Battery Simulation</a:t>
            </a:r>
            <a:endParaRPr lang="en-ZA" sz="256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7044AB-63D0-8B83-9F04-7CFDE5DAFF7F}"/>
              </a:ext>
            </a:extLst>
          </p:cNvPr>
          <p:cNvSpPr/>
          <p:nvPr/>
        </p:nvSpPr>
        <p:spPr>
          <a:xfrm>
            <a:off x="4948848" y="3806393"/>
            <a:ext cx="6907174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US" sz="3000" b="1" kern="1200" dirty="0">
                <a:latin typeface="Franklin Gothic Book" panose="020B0503020102020204" pitchFamily="34" charset="0"/>
              </a:rPr>
              <a:t>Industry and Real-World Deployment</a:t>
            </a:r>
            <a:endParaRPr lang="en-ZA" sz="30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C756065-9148-9F07-5D45-4B834B82CE00}"/>
              </a:ext>
            </a:extLst>
          </p:cNvPr>
          <p:cNvSpPr/>
          <p:nvPr/>
        </p:nvSpPr>
        <p:spPr>
          <a:xfrm>
            <a:off x="4314322" y="5518123"/>
            <a:ext cx="7541700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US" sz="2500" b="1" kern="1200" dirty="0">
                <a:latin typeface="Franklin Gothic Book" panose="020B0503020102020204" pitchFamily="34" charset="0"/>
              </a:rPr>
              <a:t>Competitive Advantages and Fundamental Limits</a:t>
            </a:r>
            <a:endParaRPr lang="en-ZA" sz="25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DC14E5F-99F3-1D96-762A-CE935316A164}"/>
              </a:ext>
            </a:extLst>
          </p:cNvPr>
          <p:cNvSpPr/>
          <p:nvPr/>
        </p:nvSpPr>
        <p:spPr>
          <a:xfrm>
            <a:off x="4275467" y="1156125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01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56276FB-7891-CB14-1137-4C082B6D9791}"/>
              </a:ext>
            </a:extLst>
          </p:cNvPr>
          <p:cNvSpPr/>
          <p:nvPr/>
        </p:nvSpPr>
        <p:spPr>
          <a:xfrm>
            <a:off x="4716673" y="2073750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02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B1944D-9F62-4A37-CFCA-2608D0DC4216}"/>
              </a:ext>
            </a:extLst>
          </p:cNvPr>
          <p:cNvSpPr/>
          <p:nvPr/>
        </p:nvSpPr>
        <p:spPr>
          <a:xfrm>
            <a:off x="5012016" y="2981054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03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5EA0613-9B9E-DB0E-CAA7-3A862CD1D261}"/>
              </a:ext>
            </a:extLst>
          </p:cNvPr>
          <p:cNvSpPr/>
          <p:nvPr/>
        </p:nvSpPr>
        <p:spPr>
          <a:xfrm>
            <a:off x="5052660" y="3831963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04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553778-7536-C6AA-A1DB-035250156199}"/>
              </a:ext>
            </a:extLst>
          </p:cNvPr>
          <p:cNvSpPr/>
          <p:nvPr/>
        </p:nvSpPr>
        <p:spPr>
          <a:xfrm>
            <a:off x="4383842" y="5566575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06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47" name="Line 21">
            <a:extLst>
              <a:ext uri="{FF2B5EF4-FFF2-40B4-BE49-F238E27FC236}">
                <a16:creationId xmlns:a16="http://schemas.microsoft.com/office/drawing/2014/main" id="{4E4E337C-F253-6588-012A-708A656E9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590" y="5589560"/>
            <a:ext cx="0" cy="0"/>
          </a:xfrm>
          <a:prstGeom prst="line">
            <a:avLst/>
          </a:prstGeom>
          <a:noFill/>
          <a:ln w="46038" cap="flat">
            <a:solidFill>
              <a:srgbClr val="00BCD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Graphic 2" descr="Atom with solid fill">
            <a:extLst>
              <a:ext uri="{FF2B5EF4-FFF2-40B4-BE49-F238E27FC236}">
                <a16:creationId xmlns:a16="http://schemas.microsoft.com/office/drawing/2014/main" id="{DC784EDB-7154-D9A2-E006-9577B78D7A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08" y="2269641"/>
            <a:ext cx="3600000" cy="3600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B7B134-0C5C-6E2A-042D-DE85BE06DE42}"/>
              </a:ext>
            </a:extLst>
          </p:cNvPr>
          <p:cNvSpPr/>
          <p:nvPr/>
        </p:nvSpPr>
        <p:spPr>
          <a:xfrm>
            <a:off x="4832966" y="4674401"/>
            <a:ext cx="7020000" cy="677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500" kern="1200" dirty="0"/>
              <a:t>   </a:t>
            </a:r>
            <a:r>
              <a:rPr lang="en-US" sz="3000" b="1" kern="1200" dirty="0">
                <a:latin typeface="Franklin Gothic Book" panose="020B0503020102020204" pitchFamily="34" charset="0"/>
              </a:rPr>
              <a:t> Current State of Quantum Hardware</a:t>
            </a:r>
            <a:endParaRPr lang="en-ZA" sz="30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492932-C1A9-AA06-BAC4-638852990B7D}"/>
              </a:ext>
            </a:extLst>
          </p:cNvPr>
          <p:cNvSpPr/>
          <p:nvPr/>
        </p:nvSpPr>
        <p:spPr>
          <a:xfrm>
            <a:off x="4934280" y="4710901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05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2875F-2B0D-BE68-FE8D-03282B888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DBE0EC-81AE-CAFC-F7D2-A91F419ABAE3}"/>
              </a:ext>
            </a:extLst>
          </p:cNvPr>
          <p:cNvSpPr txBox="1">
            <a:spLocks/>
          </p:cNvSpPr>
          <p:nvPr/>
        </p:nvSpPr>
        <p:spPr>
          <a:xfrm>
            <a:off x="1295400" y="-17234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Georgia" panose="02040502050405020303" pitchFamily="18" charset="0"/>
              </a:rPr>
              <a:t>INTRODUCTION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8414E7-B0DF-C980-A27E-5341B99989A9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2951FD-8575-A9DF-023D-1EADC054B917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4AC3DC-D427-9B9C-C9EE-5287A50CA2A3}"/>
              </a:ext>
            </a:extLst>
          </p:cNvPr>
          <p:cNvSpPr/>
          <p:nvPr/>
        </p:nvSpPr>
        <p:spPr>
          <a:xfrm>
            <a:off x="7738702" y="1011882"/>
            <a:ext cx="4298400" cy="1357200"/>
          </a:xfrm>
          <a:prstGeom prst="roundRect">
            <a:avLst>
              <a:gd name="adj" fmla="val 10000"/>
            </a:avLst>
          </a:prstGeom>
          <a:gradFill>
            <a:gsLst>
              <a:gs pos="100000">
                <a:schemeClr val="accent1">
                  <a:shade val="30000"/>
                  <a:satMod val="115000"/>
                </a:schemeClr>
              </a:gs>
              <a:gs pos="4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txBody>
          <a:bodyPr/>
          <a:lstStyle/>
          <a:p>
            <a:pPr marL="0" marR="0" lvl="0" indent="0" algn="l" defTabSz="1111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Traditional</a:t>
            </a:r>
          </a:p>
          <a:p>
            <a:pPr marL="0" marR="0" lvl="0" indent="0" algn="l" defTabSz="1111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 panose="020B0503020102020204" pitchFamily="34" charset="0"/>
              </a:rPr>
              <a:t> Methods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3C241253-52BC-38CF-3455-F8A903F99F10}"/>
              </a:ext>
            </a:extLst>
          </p:cNvPr>
          <p:cNvSpPr/>
          <p:nvPr/>
        </p:nvSpPr>
        <p:spPr>
          <a:xfrm>
            <a:off x="7779710" y="1176276"/>
            <a:ext cx="2833335" cy="1028571"/>
          </a:xfrm>
          <a:custGeom>
            <a:avLst/>
            <a:gdLst>
              <a:gd name="connsiteX0" fmla="*/ 0 w 2071608"/>
              <a:gd name="connsiteY0" fmla="*/ 0 h 1108674"/>
              <a:gd name="connsiteX1" fmla="*/ 2071608 w 2071608"/>
              <a:gd name="connsiteY1" fmla="*/ 0 h 1108674"/>
              <a:gd name="connsiteX2" fmla="*/ 2071608 w 2071608"/>
              <a:gd name="connsiteY2" fmla="*/ 1108674 h 1108674"/>
              <a:gd name="connsiteX3" fmla="*/ 0 w 2071608"/>
              <a:gd name="connsiteY3" fmla="*/ 1108674 h 1108674"/>
              <a:gd name="connsiteX4" fmla="*/ 0 w 2071608"/>
              <a:gd name="connsiteY4" fmla="*/ 0 h 11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08" h="1108674">
                <a:moveTo>
                  <a:pt x="0" y="0"/>
                </a:moveTo>
                <a:lnTo>
                  <a:pt x="2071608" y="0"/>
                </a:lnTo>
                <a:lnTo>
                  <a:pt x="2071608" y="1108674"/>
                </a:lnTo>
                <a:lnTo>
                  <a:pt x="0" y="11086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17335" tIns="117335" rIns="117335" bIns="117335" numCol="1" spcCol="1270" anchor="ctr" anchorCtr="0">
            <a:noAutofit/>
          </a:bodyPr>
          <a:lstStyle/>
          <a:p>
            <a:pPr marL="0" marR="0" lvl="0" indent="0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90A641-4EED-392E-6D01-75C3C219295C}"/>
              </a:ext>
            </a:extLst>
          </p:cNvPr>
          <p:cNvSpPr/>
          <p:nvPr/>
        </p:nvSpPr>
        <p:spPr>
          <a:xfrm>
            <a:off x="7747821" y="2803851"/>
            <a:ext cx="4298400" cy="1357200"/>
          </a:xfrm>
          <a:prstGeom prst="roundRect">
            <a:avLst>
              <a:gd name="adj" fmla="val 10000"/>
            </a:avLst>
          </a:prstGeom>
          <a:gradFill>
            <a:gsLst>
              <a:gs pos="100000">
                <a:schemeClr val="accent1">
                  <a:shade val="30000"/>
                  <a:satMod val="115000"/>
                </a:schemeClr>
              </a:gs>
              <a:gs pos="4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ln>
            <a:solidFill>
              <a:srgbClr val="C0A05C"/>
            </a:solidFill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1A4B4CFA-59EB-DA47-0C79-3F1F7FE1F82A}"/>
              </a:ext>
            </a:extLst>
          </p:cNvPr>
          <p:cNvSpPr/>
          <p:nvPr/>
        </p:nvSpPr>
        <p:spPr>
          <a:xfrm>
            <a:off x="7773227" y="2936928"/>
            <a:ext cx="2372987" cy="1028571"/>
          </a:xfrm>
          <a:custGeom>
            <a:avLst/>
            <a:gdLst>
              <a:gd name="connsiteX0" fmla="*/ 0 w 2071608"/>
              <a:gd name="connsiteY0" fmla="*/ 0 h 1108674"/>
              <a:gd name="connsiteX1" fmla="*/ 2071608 w 2071608"/>
              <a:gd name="connsiteY1" fmla="*/ 0 h 1108674"/>
              <a:gd name="connsiteX2" fmla="*/ 2071608 w 2071608"/>
              <a:gd name="connsiteY2" fmla="*/ 1108674 h 1108674"/>
              <a:gd name="connsiteX3" fmla="*/ 0 w 2071608"/>
              <a:gd name="connsiteY3" fmla="*/ 1108674 h 1108674"/>
              <a:gd name="connsiteX4" fmla="*/ 0 w 2071608"/>
              <a:gd name="connsiteY4" fmla="*/ 0 h 11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08" h="1108674">
                <a:moveTo>
                  <a:pt x="0" y="0"/>
                </a:moveTo>
                <a:lnTo>
                  <a:pt x="2071608" y="0"/>
                </a:lnTo>
                <a:lnTo>
                  <a:pt x="2071608" y="1108674"/>
                </a:lnTo>
                <a:lnTo>
                  <a:pt x="0" y="11086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17335" tIns="117335" rIns="117335" bIns="117335" numCol="1" spcCol="1270" anchor="ctr" anchorCtr="0">
            <a:noAutofit/>
          </a:bodyPr>
          <a:lstStyle/>
          <a:p>
            <a:pPr marL="0" marR="0" lvl="0" indent="0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Quantum</a:t>
            </a:r>
          </a:p>
          <a:p>
            <a:pPr marL="0" marR="0" lvl="0" indent="0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 panose="020B0503020102020204" pitchFamily="34" charset="0"/>
              </a:rPr>
              <a:t>Computing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F9D8FD-E2E2-AACC-B3EA-6E9ECA2DE9A4}"/>
              </a:ext>
            </a:extLst>
          </p:cNvPr>
          <p:cNvSpPr/>
          <p:nvPr/>
        </p:nvSpPr>
        <p:spPr>
          <a:xfrm>
            <a:off x="7771393" y="4580891"/>
            <a:ext cx="4298400" cy="1357200"/>
          </a:xfrm>
          <a:prstGeom prst="roundRect">
            <a:avLst>
              <a:gd name="adj" fmla="val 10000"/>
            </a:avLst>
          </a:prstGeom>
          <a:gradFill>
            <a:gsLst>
              <a:gs pos="100000">
                <a:schemeClr val="accent1">
                  <a:shade val="30000"/>
                  <a:satMod val="115000"/>
                </a:schemeClr>
              </a:gs>
              <a:gs pos="4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13" name="Freeform: Shape 27">
            <a:extLst>
              <a:ext uri="{FF2B5EF4-FFF2-40B4-BE49-F238E27FC236}">
                <a16:creationId xmlns:a16="http://schemas.microsoft.com/office/drawing/2014/main" id="{82BF392D-C939-4A20-D620-8D648FCE3D42}"/>
              </a:ext>
            </a:extLst>
          </p:cNvPr>
          <p:cNvSpPr/>
          <p:nvPr/>
        </p:nvSpPr>
        <p:spPr>
          <a:xfrm>
            <a:off x="7736297" y="4745205"/>
            <a:ext cx="3767528" cy="1028571"/>
          </a:xfrm>
          <a:custGeom>
            <a:avLst/>
            <a:gdLst>
              <a:gd name="connsiteX0" fmla="*/ 0 w 2071608"/>
              <a:gd name="connsiteY0" fmla="*/ 0 h 1108674"/>
              <a:gd name="connsiteX1" fmla="*/ 2071608 w 2071608"/>
              <a:gd name="connsiteY1" fmla="*/ 0 h 1108674"/>
              <a:gd name="connsiteX2" fmla="*/ 2071608 w 2071608"/>
              <a:gd name="connsiteY2" fmla="*/ 1108674 h 1108674"/>
              <a:gd name="connsiteX3" fmla="*/ 0 w 2071608"/>
              <a:gd name="connsiteY3" fmla="*/ 1108674 h 1108674"/>
              <a:gd name="connsiteX4" fmla="*/ 0 w 2071608"/>
              <a:gd name="connsiteY4" fmla="*/ 0 h 11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08" h="1108674">
                <a:moveTo>
                  <a:pt x="0" y="0"/>
                </a:moveTo>
                <a:lnTo>
                  <a:pt x="2071608" y="0"/>
                </a:lnTo>
                <a:lnTo>
                  <a:pt x="2071608" y="1108674"/>
                </a:lnTo>
                <a:lnTo>
                  <a:pt x="0" y="11086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17335" tIns="117335" rIns="117335" bIns="117335" numCol="1" spcCol="1270" anchor="ctr" anchorCtr="0">
            <a:noAutofit/>
          </a:bodyPr>
          <a:lstStyle/>
          <a:p>
            <a:pPr marL="0" marR="0" lvl="0" indent="0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Density Functional Theory </a:t>
            </a:r>
          </a:p>
        </p:txBody>
      </p:sp>
      <p:grpSp>
        <p:nvGrpSpPr>
          <p:cNvPr id="14" name="Group 13" descr="Icons">
            <a:extLst>
              <a:ext uri="{FF2B5EF4-FFF2-40B4-BE49-F238E27FC236}">
                <a16:creationId xmlns:a16="http://schemas.microsoft.com/office/drawing/2014/main" id="{305637DC-1551-CF1A-2961-A36CD00B7470}"/>
              </a:ext>
            </a:extLst>
          </p:cNvPr>
          <p:cNvGrpSpPr/>
          <p:nvPr/>
        </p:nvGrpSpPr>
        <p:grpSpPr>
          <a:xfrm>
            <a:off x="-224854" y="1110802"/>
            <a:ext cx="4697929" cy="4751483"/>
            <a:chOff x="1089098" y="2367564"/>
            <a:chExt cx="3664092" cy="388036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93160DD-9CD0-94AA-C7E4-97E179E28F28}"/>
                </a:ext>
              </a:extLst>
            </p:cNvPr>
            <p:cNvSpPr/>
            <p:nvPr/>
          </p:nvSpPr>
          <p:spPr>
            <a:xfrm>
              <a:off x="1378166" y="2367564"/>
              <a:ext cx="3352128" cy="11086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F51BF62-0B87-FA7C-B1A9-90B24B985BB7}"/>
                </a:ext>
              </a:extLst>
            </p:cNvPr>
            <p:cNvSpPr/>
            <p:nvPr/>
          </p:nvSpPr>
          <p:spPr>
            <a:xfrm>
              <a:off x="1089098" y="2367564"/>
              <a:ext cx="3657773" cy="1108674"/>
            </a:xfrm>
            <a:custGeom>
              <a:avLst/>
              <a:gdLst>
                <a:gd name="connsiteX0" fmla="*/ 0 w 2071608"/>
                <a:gd name="connsiteY0" fmla="*/ 0 h 1108674"/>
                <a:gd name="connsiteX1" fmla="*/ 2071608 w 2071608"/>
                <a:gd name="connsiteY1" fmla="*/ 0 h 1108674"/>
                <a:gd name="connsiteX2" fmla="*/ 2071608 w 2071608"/>
                <a:gd name="connsiteY2" fmla="*/ 1108674 h 1108674"/>
                <a:gd name="connsiteX3" fmla="*/ 0 w 2071608"/>
                <a:gd name="connsiteY3" fmla="*/ 1108674 h 1108674"/>
                <a:gd name="connsiteX4" fmla="*/ 0 w 2071608"/>
                <a:gd name="connsiteY4" fmla="*/ 0 h 11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608" h="1108674">
                  <a:moveTo>
                    <a:pt x="0" y="0"/>
                  </a:moveTo>
                  <a:lnTo>
                    <a:pt x="2071608" y="0"/>
                  </a:lnTo>
                  <a:lnTo>
                    <a:pt x="2071608" y="1108674"/>
                  </a:lnTo>
                  <a:lnTo>
                    <a:pt x="0" y="11086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17335" tIns="117335" rIns="117335" bIns="117335" numCol="1" spcCol="1270" anchor="ctr" anchorCtr="0">
              <a:noAutofit/>
            </a:bodyPr>
            <a:lstStyle/>
            <a:p>
              <a:pPr marL="0" marR="0" lvl="0" indent="0" algn="r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B0503020102020204" pitchFamily="34" charset="0"/>
                </a:rPr>
                <a:t>EVs &amp; Energy </a:t>
              </a:r>
            </a:p>
            <a:p>
              <a:pPr marL="0" marR="0" lvl="0" indent="0" algn="r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B0503020102020204" pitchFamily="34" charset="0"/>
                </a:rPr>
                <a:t>Storage</a:t>
              </a:r>
              <a:endPara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786683-B626-A491-FB8D-4513DEB2A575}"/>
                </a:ext>
              </a:extLst>
            </p:cNvPr>
            <p:cNvSpPr/>
            <p:nvPr/>
          </p:nvSpPr>
          <p:spPr>
            <a:xfrm>
              <a:off x="1378166" y="3753408"/>
              <a:ext cx="3352128" cy="11086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779CA673-2C48-6349-AE62-94043CEABDF7}"/>
                </a:ext>
              </a:extLst>
            </p:cNvPr>
            <p:cNvSpPr/>
            <p:nvPr/>
          </p:nvSpPr>
          <p:spPr>
            <a:xfrm>
              <a:off x="2141323" y="3753408"/>
              <a:ext cx="2588970" cy="1108674"/>
            </a:xfrm>
            <a:custGeom>
              <a:avLst/>
              <a:gdLst>
                <a:gd name="connsiteX0" fmla="*/ 0 w 2071608"/>
                <a:gd name="connsiteY0" fmla="*/ 0 h 1108674"/>
                <a:gd name="connsiteX1" fmla="*/ 2071608 w 2071608"/>
                <a:gd name="connsiteY1" fmla="*/ 0 h 1108674"/>
                <a:gd name="connsiteX2" fmla="*/ 2071608 w 2071608"/>
                <a:gd name="connsiteY2" fmla="*/ 1108674 h 1108674"/>
                <a:gd name="connsiteX3" fmla="*/ 0 w 2071608"/>
                <a:gd name="connsiteY3" fmla="*/ 1108674 h 1108674"/>
                <a:gd name="connsiteX4" fmla="*/ 0 w 2071608"/>
                <a:gd name="connsiteY4" fmla="*/ 0 h 11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608" h="1108674">
                  <a:moveTo>
                    <a:pt x="0" y="0"/>
                  </a:moveTo>
                  <a:lnTo>
                    <a:pt x="2071608" y="0"/>
                  </a:lnTo>
                  <a:lnTo>
                    <a:pt x="2071608" y="1108674"/>
                  </a:lnTo>
                  <a:lnTo>
                    <a:pt x="0" y="11086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17335" tIns="117335" rIns="117335" bIns="117335" numCol="1" spcCol="1270" anchor="ctr" anchorCtr="0">
              <a:noAutofit/>
            </a:bodyPr>
            <a:lstStyle/>
            <a:p>
              <a:pPr marL="0" marR="0" lvl="0" indent="0" algn="r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LIB vs SIB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8B00BE-C33B-18CC-78E4-81717BFCE47F}"/>
                </a:ext>
              </a:extLst>
            </p:cNvPr>
            <p:cNvSpPr/>
            <p:nvPr/>
          </p:nvSpPr>
          <p:spPr>
            <a:xfrm>
              <a:off x="1378166" y="5139251"/>
              <a:ext cx="3352128" cy="11086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32F9BA77-E984-8778-2545-BB341BAC3B03}"/>
                </a:ext>
              </a:extLst>
            </p:cNvPr>
            <p:cNvSpPr/>
            <p:nvPr/>
          </p:nvSpPr>
          <p:spPr>
            <a:xfrm>
              <a:off x="1755513" y="5078044"/>
              <a:ext cx="2997677" cy="1108674"/>
            </a:xfrm>
            <a:custGeom>
              <a:avLst/>
              <a:gdLst>
                <a:gd name="connsiteX0" fmla="*/ 0 w 2071608"/>
                <a:gd name="connsiteY0" fmla="*/ 0 h 1108674"/>
                <a:gd name="connsiteX1" fmla="*/ 2071608 w 2071608"/>
                <a:gd name="connsiteY1" fmla="*/ 0 h 1108674"/>
                <a:gd name="connsiteX2" fmla="*/ 2071608 w 2071608"/>
                <a:gd name="connsiteY2" fmla="*/ 1108674 h 1108674"/>
                <a:gd name="connsiteX3" fmla="*/ 0 w 2071608"/>
                <a:gd name="connsiteY3" fmla="*/ 1108674 h 1108674"/>
                <a:gd name="connsiteX4" fmla="*/ 0 w 2071608"/>
                <a:gd name="connsiteY4" fmla="*/ 0 h 11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608" h="1108674">
                  <a:moveTo>
                    <a:pt x="0" y="0"/>
                  </a:moveTo>
                  <a:lnTo>
                    <a:pt x="2071608" y="0"/>
                  </a:lnTo>
                  <a:lnTo>
                    <a:pt x="2071608" y="1108674"/>
                  </a:lnTo>
                  <a:lnTo>
                    <a:pt x="0" y="11086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17335" tIns="117335" rIns="117335" bIns="117335" numCol="1" spcCol="1270" anchor="ctr" anchorCtr="0">
              <a:noAutofit/>
            </a:bodyPr>
            <a:lstStyle/>
            <a:p>
              <a:pPr lvl="0" algn="r" defTabSz="111125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kern="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B0503020102020204" pitchFamily="34" charset="0"/>
                </a:rPr>
                <a:t>Battery </a:t>
              </a:r>
            </a:p>
            <a:p>
              <a:pPr lvl="0" algn="r" defTabSz="111125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kern="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B0503020102020204" pitchFamily="34" charset="0"/>
                </a:rPr>
                <a:t>Performance</a:t>
              </a:r>
              <a:endPara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3BE315-4E74-C5CD-4F76-D276874B33C6}"/>
              </a:ext>
            </a:extLst>
          </p:cNvPr>
          <p:cNvSpPr/>
          <p:nvPr/>
        </p:nvSpPr>
        <p:spPr>
          <a:xfrm>
            <a:off x="4560034" y="2932457"/>
            <a:ext cx="3060000" cy="1108674"/>
          </a:xfrm>
          <a:prstGeom prst="roundRect">
            <a:avLst>
              <a:gd name="adj" fmla="val 10000"/>
            </a:avLst>
          </a:prstGeom>
          <a:solidFill>
            <a:srgbClr val="44546A">
              <a:lumMod val="50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E04A30-A5A6-DDF9-606C-016319082DD7}"/>
              </a:ext>
            </a:extLst>
          </p:cNvPr>
          <p:cNvSpPr txBox="1"/>
          <p:nvPr/>
        </p:nvSpPr>
        <p:spPr>
          <a:xfrm>
            <a:off x="4055123" y="2941719"/>
            <a:ext cx="4081301" cy="110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Why Quantum </a:t>
            </a:r>
          </a:p>
          <a:p>
            <a:pPr marL="0" marR="0" lvl="0" indent="0" algn="ctr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Computing…?</a:t>
            </a:r>
          </a:p>
        </p:txBody>
      </p:sp>
      <p:pic>
        <p:nvPicPr>
          <p:cNvPr id="5" name="Graphic 4" descr="Electric car with solid fill">
            <a:extLst>
              <a:ext uri="{FF2B5EF4-FFF2-40B4-BE49-F238E27FC236}">
                <a16:creationId xmlns:a16="http://schemas.microsoft.com/office/drawing/2014/main" id="{ECC685B6-56E8-E541-2BB1-3EB590EC88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401" y="916920"/>
            <a:ext cx="1764000" cy="1764000"/>
          </a:xfrm>
          <a:prstGeom prst="rect">
            <a:avLst/>
          </a:prstGeom>
        </p:spPr>
      </p:pic>
      <p:pic>
        <p:nvPicPr>
          <p:cNvPr id="22" name="Graphic 21" descr="Battery with solid fill">
            <a:extLst>
              <a:ext uri="{FF2B5EF4-FFF2-40B4-BE49-F238E27FC236}">
                <a16:creationId xmlns:a16="http://schemas.microsoft.com/office/drawing/2014/main" id="{8E5576ED-5EE0-53DC-1F4A-8361E8E964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295" y="2567069"/>
            <a:ext cx="1800000" cy="1800000"/>
          </a:xfrm>
          <a:prstGeom prst="rect">
            <a:avLst/>
          </a:prstGeom>
        </p:spPr>
      </p:pic>
      <p:pic>
        <p:nvPicPr>
          <p:cNvPr id="24" name="Graphic 23" descr="Connected with solid fill">
            <a:extLst>
              <a:ext uri="{FF2B5EF4-FFF2-40B4-BE49-F238E27FC236}">
                <a16:creationId xmlns:a16="http://schemas.microsoft.com/office/drawing/2014/main" id="{49D2E523-0A6D-F54D-C409-D87AA56651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11345" y="4463502"/>
            <a:ext cx="1440000" cy="1440000"/>
          </a:xfrm>
          <a:prstGeom prst="rect">
            <a:avLst/>
          </a:prstGeom>
        </p:spPr>
      </p:pic>
      <p:pic>
        <p:nvPicPr>
          <p:cNvPr id="30" name="Graphic 29" descr="Statistics with solid fill">
            <a:extLst>
              <a:ext uri="{FF2B5EF4-FFF2-40B4-BE49-F238E27FC236}">
                <a16:creationId xmlns:a16="http://schemas.microsoft.com/office/drawing/2014/main" id="{36A10A6A-8B59-21A9-3415-39ED72BABA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8512" y="4830576"/>
            <a:ext cx="1044000" cy="1044000"/>
          </a:xfrm>
          <a:prstGeom prst="rect">
            <a:avLst/>
          </a:prstGeom>
        </p:spPr>
      </p:pic>
      <p:pic>
        <p:nvPicPr>
          <p:cNvPr id="3" name="Graphic 2" descr="Aperture with solid fill">
            <a:extLst>
              <a:ext uri="{FF2B5EF4-FFF2-40B4-BE49-F238E27FC236}">
                <a16:creationId xmlns:a16="http://schemas.microsoft.com/office/drawing/2014/main" id="{45690CC1-6278-247F-F3C9-30DF11F5BC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81178" y="973856"/>
            <a:ext cx="1368000" cy="1368000"/>
          </a:xfrm>
          <a:prstGeom prst="rect">
            <a:avLst/>
          </a:prstGeom>
        </p:spPr>
      </p:pic>
      <p:pic>
        <p:nvPicPr>
          <p:cNvPr id="23" name="Graphic 22" descr="Atom with solid fill">
            <a:extLst>
              <a:ext uri="{FF2B5EF4-FFF2-40B4-BE49-F238E27FC236}">
                <a16:creationId xmlns:a16="http://schemas.microsoft.com/office/drawing/2014/main" id="{462A8430-CF0D-0370-F087-52556952AA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70940" y="289344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1.48148E-6 L 0.07239 0.0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1DE86-DACE-0A43-2A35-085123C6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B55902-520B-2C5E-2FD6-7BB3250A5235}"/>
              </a:ext>
            </a:extLst>
          </p:cNvPr>
          <p:cNvSpPr txBox="1">
            <a:spLocks/>
          </p:cNvSpPr>
          <p:nvPr/>
        </p:nvSpPr>
        <p:spPr>
          <a:xfrm>
            <a:off x="1295400" y="-17234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Georgia" panose="02040502050405020303" pitchFamily="18" charset="0"/>
              </a:rPr>
              <a:t>INTRODUCTION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D21DB6-65A3-9FD9-E897-344822775316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023088-343E-4D75-C830-2A92769A042B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40C2A69-AE54-3909-CBB4-7211E6BCB983}"/>
              </a:ext>
            </a:extLst>
          </p:cNvPr>
          <p:cNvSpPr/>
          <p:nvPr/>
        </p:nvSpPr>
        <p:spPr>
          <a:xfrm>
            <a:off x="3396000" y="1103519"/>
            <a:ext cx="5400000" cy="1108674"/>
          </a:xfrm>
          <a:prstGeom prst="roundRect">
            <a:avLst>
              <a:gd name="adj" fmla="val 10000"/>
            </a:avLst>
          </a:prstGeom>
          <a:solidFill>
            <a:srgbClr val="44546A">
              <a:lumMod val="50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A88A37-7CC9-8542-42D2-382C7CFEB205}"/>
              </a:ext>
            </a:extLst>
          </p:cNvPr>
          <p:cNvSpPr txBox="1"/>
          <p:nvPr/>
        </p:nvSpPr>
        <p:spPr>
          <a:xfrm>
            <a:off x="3396000" y="1242842"/>
            <a:ext cx="4589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Scope of This Study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E99B38-97EE-999E-B7D1-3CA395DB176F}"/>
              </a:ext>
            </a:extLst>
          </p:cNvPr>
          <p:cNvSpPr/>
          <p:nvPr/>
        </p:nvSpPr>
        <p:spPr>
          <a:xfrm>
            <a:off x="496225" y="2516414"/>
            <a:ext cx="10800000" cy="3600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txBody>
          <a:bodyPr/>
          <a:lstStyle/>
          <a:p>
            <a:pPr marL="0" marR="0" lvl="0" indent="0" algn="r" defTabSz="1111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27">
            <a:extLst>
              <a:ext uri="{FF2B5EF4-FFF2-40B4-BE49-F238E27FC236}">
                <a16:creationId xmlns:a16="http://schemas.microsoft.com/office/drawing/2014/main" id="{29E96291-5A7A-112D-0534-DC90CF4019D7}"/>
              </a:ext>
            </a:extLst>
          </p:cNvPr>
          <p:cNvSpPr/>
          <p:nvPr/>
        </p:nvSpPr>
        <p:spPr>
          <a:xfrm>
            <a:off x="581891" y="3651041"/>
            <a:ext cx="10722111" cy="1028571"/>
          </a:xfrm>
          <a:custGeom>
            <a:avLst/>
            <a:gdLst>
              <a:gd name="connsiteX0" fmla="*/ 0 w 2071608"/>
              <a:gd name="connsiteY0" fmla="*/ 0 h 1108674"/>
              <a:gd name="connsiteX1" fmla="*/ 2071608 w 2071608"/>
              <a:gd name="connsiteY1" fmla="*/ 0 h 1108674"/>
              <a:gd name="connsiteX2" fmla="*/ 2071608 w 2071608"/>
              <a:gd name="connsiteY2" fmla="*/ 1108674 h 1108674"/>
              <a:gd name="connsiteX3" fmla="*/ 0 w 2071608"/>
              <a:gd name="connsiteY3" fmla="*/ 1108674 h 1108674"/>
              <a:gd name="connsiteX4" fmla="*/ 0 w 2071608"/>
              <a:gd name="connsiteY4" fmla="*/ 0 h 11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08" h="1108674">
                <a:moveTo>
                  <a:pt x="0" y="0"/>
                </a:moveTo>
                <a:lnTo>
                  <a:pt x="2071608" y="0"/>
                </a:lnTo>
                <a:lnTo>
                  <a:pt x="2071608" y="1108674"/>
                </a:lnTo>
                <a:lnTo>
                  <a:pt x="0" y="11086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17335" tIns="117335" rIns="117335" bIns="117335" numCol="1" spcCol="1270" anchor="ctr" anchorCtr="0">
            <a:noAutofit/>
          </a:bodyPr>
          <a:lstStyle/>
          <a:p>
            <a:pPr marL="0" marR="0" lvl="0" indent="0" algn="just" defTabSz="11112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This report provides a comprehensive technical analysis of how quantum computing is being applied to battery modeling, the specific algorithms being deployed, current results from industry partnerships, and the transformative potential for next-generation energy storage.</a:t>
            </a:r>
          </a:p>
        </p:txBody>
      </p:sp>
      <p:pic>
        <p:nvPicPr>
          <p:cNvPr id="26" name="Graphic 25" descr="Pin with solid fill">
            <a:extLst>
              <a:ext uri="{FF2B5EF4-FFF2-40B4-BE49-F238E27FC236}">
                <a16:creationId xmlns:a16="http://schemas.microsoft.com/office/drawing/2014/main" id="{48D16EF7-860E-9EB6-33FE-2E56D212F1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919986" y="11035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CE9DE-A493-61BB-7528-9ED67A72C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FB98D4-ACE2-D9BC-9718-72BCC39B48C2}"/>
              </a:ext>
            </a:extLst>
          </p:cNvPr>
          <p:cNvSpPr txBox="1">
            <a:spLocks/>
          </p:cNvSpPr>
          <p:nvPr/>
        </p:nvSpPr>
        <p:spPr>
          <a:xfrm>
            <a:off x="1295400" y="-17234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Georgia" panose="02040502050405020303" pitchFamily="18" charset="0"/>
              </a:rPr>
              <a:t>INTRODUCTION CONT’D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DA4DD4-5FC7-0CE8-2830-1A9A93CC2177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985294-629E-8518-2E63-79F2F6DC4FA0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62AB314-D092-AB6B-90DF-E0C1E4412C17}"/>
              </a:ext>
            </a:extLst>
          </p:cNvPr>
          <p:cNvSpPr/>
          <p:nvPr/>
        </p:nvSpPr>
        <p:spPr>
          <a:xfrm>
            <a:off x="4420381" y="1141145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E95616-49E1-1A86-8AED-37D0D19D8E0E}"/>
              </a:ext>
            </a:extLst>
          </p:cNvPr>
          <p:cNvSpPr/>
          <p:nvPr/>
        </p:nvSpPr>
        <p:spPr>
          <a:xfrm>
            <a:off x="5055711" y="1152260"/>
            <a:ext cx="25218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Paris Agreement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A1C3D12-8934-9247-BE44-8EF0AFFD85A0}"/>
              </a:ext>
            </a:extLst>
          </p:cNvPr>
          <p:cNvSpPr/>
          <p:nvPr/>
        </p:nvSpPr>
        <p:spPr>
          <a:xfrm>
            <a:off x="5980849" y="6165740"/>
            <a:ext cx="23767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Overall welfare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BA2293-1256-C98A-4761-9646D517940D}"/>
              </a:ext>
            </a:extLst>
          </p:cNvPr>
          <p:cNvSpPr/>
          <p:nvPr/>
        </p:nvSpPr>
        <p:spPr>
          <a:xfrm>
            <a:off x="4420381" y="1141145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DF42B4-4267-292D-5DDD-DCD4896B7B5B}"/>
              </a:ext>
            </a:extLst>
          </p:cNvPr>
          <p:cNvSpPr/>
          <p:nvPr/>
        </p:nvSpPr>
        <p:spPr>
          <a:xfrm>
            <a:off x="5055711" y="1152260"/>
            <a:ext cx="25218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Paris Agreement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12B585-405C-A705-323D-C6FBF11C7C68}"/>
              </a:ext>
            </a:extLst>
          </p:cNvPr>
          <p:cNvSpPr/>
          <p:nvPr/>
        </p:nvSpPr>
        <p:spPr>
          <a:xfrm>
            <a:off x="5262693" y="6155404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45CE3F-DD34-043A-E250-1D525E1F08F0}"/>
              </a:ext>
            </a:extLst>
          </p:cNvPr>
          <p:cNvSpPr/>
          <p:nvPr/>
        </p:nvSpPr>
        <p:spPr>
          <a:xfrm>
            <a:off x="5980849" y="6165740"/>
            <a:ext cx="23767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Overall welfare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1D33EE-9C90-8422-E150-AAF58B3D7C42}"/>
              </a:ext>
            </a:extLst>
          </p:cNvPr>
          <p:cNvGrpSpPr/>
          <p:nvPr/>
        </p:nvGrpSpPr>
        <p:grpSpPr>
          <a:xfrm>
            <a:off x="0" y="975422"/>
            <a:ext cx="12192000" cy="5761589"/>
            <a:chOff x="0" y="975422"/>
            <a:chExt cx="12192000" cy="57615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6D8399-71C4-2A15-994E-E5AE854A97A8}"/>
                </a:ext>
              </a:extLst>
            </p:cNvPr>
            <p:cNvSpPr/>
            <p:nvPr/>
          </p:nvSpPr>
          <p:spPr>
            <a:xfrm>
              <a:off x="0" y="975422"/>
              <a:ext cx="9195633" cy="1344132"/>
            </a:xfrm>
            <a:custGeom>
              <a:avLst/>
              <a:gdLst>
                <a:gd name="connsiteX0" fmla="*/ 0 w 9195633"/>
                <a:gd name="connsiteY0" fmla="*/ 224026 h 1344132"/>
                <a:gd name="connsiteX1" fmla="*/ 224026 w 9195633"/>
                <a:gd name="connsiteY1" fmla="*/ 0 h 1344132"/>
                <a:gd name="connsiteX2" fmla="*/ 8971607 w 9195633"/>
                <a:gd name="connsiteY2" fmla="*/ 0 h 1344132"/>
                <a:gd name="connsiteX3" fmla="*/ 9195633 w 9195633"/>
                <a:gd name="connsiteY3" fmla="*/ 224026 h 1344132"/>
                <a:gd name="connsiteX4" fmla="*/ 9195633 w 9195633"/>
                <a:gd name="connsiteY4" fmla="*/ 1120106 h 1344132"/>
                <a:gd name="connsiteX5" fmla="*/ 8971607 w 9195633"/>
                <a:gd name="connsiteY5" fmla="*/ 1344132 h 1344132"/>
                <a:gd name="connsiteX6" fmla="*/ 224026 w 9195633"/>
                <a:gd name="connsiteY6" fmla="*/ 1344132 h 1344132"/>
                <a:gd name="connsiteX7" fmla="*/ 0 w 9195633"/>
                <a:gd name="connsiteY7" fmla="*/ 1120106 h 1344132"/>
                <a:gd name="connsiteX8" fmla="*/ 0 w 9195633"/>
                <a:gd name="connsiteY8" fmla="*/ 224026 h 13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5633" h="1344132">
                  <a:moveTo>
                    <a:pt x="0" y="224026"/>
                  </a:moveTo>
                  <a:cubicBezTo>
                    <a:pt x="0" y="100300"/>
                    <a:pt x="100300" y="0"/>
                    <a:pt x="224026" y="0"/>
                  </a:cubicBezTo>
                  <a:lnTo>
                    <a:pt x="8971607" y="0"/>
                  </a:lnTo>
                  <a:cubicBezTo>
                    <a:pt x="9095333" y="0"/>
                    <a:pt x="9195633" y="100300"/>
                    <a:pt x="9195633" y="224026"/>
                  </a:cubicBezTo>
                  <a:lnTo>
                    <a:pt x="9195633" y="1120106"/>
                  </a:lnTo>
                  <a:cubicBezTo>
                    <a:pt x="9195633" y="1243832"/>
                    <a:pt x="9095333" y="1344132"/>
                    <a:pt x="8971607" y="1344132"/>
                  </a:cubicBezTo>
                  <a:lnTo>
                    <a:pt x="224026" y="1344132"/>
                  </a:lnTo>
                  <a:cubicBezTo>
                    <a:pt x="100300" y="1344132"/>
                    <a:pt x="0" y="1243832"/>
                    <a:pt x="0" y="1120106"/>
                  </a:cubicBezTo>
                  <a:lnTo>
                    <a:pt x="0" y="224026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55" tIns="157055" rIns="157055" bIns="157055" numCol="1" spcCol="1270" anchor="ctr" anchorCtr="0">
              <a:noAutofit/>
            </a:bodyPr>
            <a:lstStyle/>
            <a:p>
              <a:pPr marL="0" lvl="0" indent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>
                  <a:latin typeface="Franklin Gothic Book" panose="020B0503020102020204" pitchFamily="34" charset="0"/>
                </a:rPr>
                <a:t>Q</a:t>
              </a:r>
              <a:r>
                <a:rPr lang="en-US" sz="2400" b="1" kern="1200" dirty="0">
                  <a:latin typeface="Franklin Gothic Book" panose="020B0503020102020204" pitchFamily="34" charset="0"/>
                </a:rPr>
                <a:t>uantum information is processed through the exploitation of superposition within vector spaces referred to as Hilbert spaces. Quantum computers have the capability to run quantum systems simulations directly.  </a:t>
              </a:r>
              <a:endParaRPr lang="en-ZA" sz="2400" b="1" kern="12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F393D6C-32FC-232D-1481-04178CF0AD26}"/>
                </a:ext>
              </a:extLst>
            </p:cNvPr>
            <p:cNvSpPr/>
            <p:nvPr/>
          </p:nvSpPr>
          <p:spPr>
            <a:xfrm>
              <a:off x="2996367" y="2452904"/>
              <a:ext cx="9195633" cy="1344132"/>
            </a:xfrm>
            <a:custGeom>
              <a:avLst/>
              <a:gdLst>
                <a:gd name="connsiteX0" fmla="*/ 0 w 9195633"/>
                <a:gd name="connsiteY0" fmla="*/ 224026 h 1344132"/>
                <a:gd name="connsiteX1" fmla="*/ 224026 w 9195633"/>
                <a:gd name="connsiteY1" fmla="*/ 0 h 1344132"/>
                <a:gd name="connsiteX2" fmla="*/ 8971607 w 9195633"/>
                <a:gd name="connsiteY2" fmla="*/ 0 h 1344132"/>
                <a:gd name="connsiteX3" fmla="*/ 9195633 w 9195633"/>
                <a:gd name="connsiteY3" fmla="*/ 224026 h 1344132"/>
                <a:gd name="connsiteX4" fmla="*/ 9195633 w 9195633"/>
                <a:gd name="connsiteY4" fmla="*/ 1120106 h 1344132"/>
                <a:gd name="connsiteX5" fmla="*/ 8971607 w 9195633"/>
                <a:gd name="connsiteY5" fmla="*/ 1344132 h 1344132"/>
                <a:gd name="connsiteX6" fmla="*/ 224026 w 9195633"/>
                <a:gd name="connsiteY6" fmla="*/ 1344132 h 1344132"/>
                <a:gd name="connsiteX7" fmla="*/ 0 w 9195633"/>
                <a:gd name="connsiteY7" fmla="*/ 1120106 h 1344132"/>
                <a:gd name="connsiteX8" fmla="*/ 0 w 9195633"/>
                <a:gd name="connsiteY8" fmla="*/ 224026 h 13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5633" h="1344132">
                  <a:moveTo>
                    <a:pt x="0" y="224026"/>
                  </a:moveTo>
                  <a:cubicBezTo>
                    <a:pt x="0" y="100300"/>
                    <a:pt x="100300" y="0"/>
                    <a:pt x="224026" y="0"/>
                  </a:cubicBezTo>
                  <a:lnTo>
                    <a:pt x="8971607" y="0"/>
                  </a:lnTo>
                  <a:cubicBezTo>
                    <a:pt x="9095333" y="0"/>
                    <a:pt x="9195633" y="100300"/>
                    <a:pt x="9195633" y="224026"/>
                  </a:cubicBezTo>
                  <a:lnTo>
                    <a:pt x="9195633" y="1120106"/>
                  </a:lnTo>
                  <a:cubicBezTo>
                    <a:pt x="9195633" y="1243832"/>
                    <a:pt x="9095333" y="1344132"/>
                    <a:pt x="8971607" y="1344132"/>
                  </a:cubicBezTo>
                  <a:lnTo>
                    <a:pt x="224026" y="1344132"/>
                  </a:lnTo>
                  <a:cubicBezTo>
                    <a:pt x="100300" y="1344132"/>
                    <a:pt x="0" y="1243832"/>
                    <a:pt x="0" y="1120106"/>
                  </a:cubicBezTo>
                  <a:lnTo>
                    <a:pt x="0" y="2240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75" tIns="164675" rIns="164675" bIns="164675" numCol="1" spcCol="1270" anchor="ctr" anchorCtr="0">
              <a:noAutofit/>
            </a:bodyPr>
            <a:lstStyle/>
            <a:p>
              <a:pPr marL="0" lvl="0" indent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i="1" u="sng" kern="1200" dirty="0">
                  <a:solidFill>
                    <a:srgbClr val="FFFF00"/>
                  </a:solidFill>
                  <a:latin typeface="Franklin Gothic Book" panose="020B0503020102020204" pitchFamily="34" charset="0"/>
                </a:rPr>
                <a:t>Why classical methods fall short</a:t>
              </a:r>
              <a:r>
                <a:rPr lang="en-US" sz="2600" b="1" i="1" u="sng" dirty="0">
                  <a:solidFill>
                    <a:srgbClr val="FFFF00"/>
                  </a:solidFill>
                  <a:latin typeface="Franklin Gothic Book" panose="020B0503020102020204" pitchFamily="34" charset="0"/>
                </a:rPr>
                <a:t>?</a:t>
              </a:r>
              <a:r>
                <a:rPr lang="en-US" sz="2600" b="1" kern="1200" dirty="0">
                  <a:solidFill>
                    <a:srgbClr val="FFFF00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600" b="1" kern="1200" dirty="0">
                  <a:latin typeface="Franklin Gothic Book" panose="020B0503020102020204" pitchFamily="34" charset="0"/>
                </a:rPr>
                <a:t>The fundamental challenge is solving the many-body Schrödinger equation for systems containing dozens to hundreds of electrons.</a:t>
              </a:r>
              <a:endParaRPr lang="en-ZA" sz="2600" b="1" kern="12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97F1DD1-F9C5-A048-3E0A-D8143334A33D}"/>
                </a:ext>
              </a:extLst>
            </p:cNvPr>
            <p:cNvSpPr/>
            <p:nvPr/>
          </p:nvSpPr>
          <p:spPr>
            <a:xfrm>
              <a:off x="0" y="3930387"/>
              <a:ext cx="9195633" cy="1344132"/>
            </a:xfrm>
            <a:custGeom>
              <a:avLst/>
              <a:gdLst>
                <a:gd name="connsiteX0" fmla="*/ 0 w 9195633"/>
                <a:gd name="connsiteY0" fmla="*/ 224026 h 1344132"/>
                <a:gd name="connsiteX1" fmla="*/ 224026 w 9195633"/>
                <a:gd name="connsiteY1" fmla="*/ 0 h 1344132"/>
                <a:gd name="connsiteX2" fmla="*/ 8971607 w 9195633"/>
                <a:gd name="connsiteY2" fmla="*/ 0 h 1344132"/>
                <a:gd name="connsiteX3" fmla="*/ 9195633 w 9195633"/>
                <a:gd name="connsiteY3" fmla="*/ 224026 h 1344132"/>
                <a:gd name="connsiteX4" fmla="*/ 9195633 w 9195633"/>
                <a:gd name="connsiteY4" fmla="*/ 1120106 h 1344132"/>
                <a:gd name="connsiteX5" fmla="*/ 8971607 w 9195633"/>
                <a:gd name="connsiteY5" fmla="*/ 1344132 h 1344132"/>
                <a:gd name="connsiteX6" fmla="*/ 224026 w 9195633"/>
                <a:gd name="connsiteY6" fmla="*/ 1344132 h 1344132"/>
                <a:gd name="connsiteX7" fmla="*/ 0 w 9195633"/>
                <a:gd name="connsiteY7" fmla="*/ 1120106 h 1344132"/>
                <a:gd name="connsiteX8" fmla="*/ 0 w 9195633"/>
                <a:gd name="connsiteY8" fmla="*/ 224026 h 13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5633" h="1344132">
                  <a:moveTo>
                    <a:pt x="0" y="224026"/>
                  </a:moveTo>
                  <a:cubicBezTo>
                    <a:pt x="0" y="100300"/>
                    <a:pt x="100300" y="0"/>
                    <a:pt x="224026" y="0"/>
                  </a:cubicBezTo>
                  <a:lnTo>
                    <a:pt x="8971607" y="0"/>
                  </a:lnTo>
                  <a:cubicBezTo>
                    <a:pt x="9095333" y="0"/>
                    <a:pt x="9195633" y="100300"/>
                    <a:pt x="9195633" y="224026"/>
                  </a:cubicBezTo>
                  <a:lnTo>
                    <a:pt x="9195633" y="1120106"/>
                  </a:lnTo>
                  <a:cubicBezTo>
                    <a:pt x="9195633" y="1243832"/>
                    <a:pt x="9095333" y="1344132"/>
                    <a:pt x="8971607" y="1344132"/>
                  </a:cubicBezTo>
                  <a:lnTo>
                    <a:pt x="224026" y="1344132"/>
                  </a:lnTo>
                  <a:cubicBezTo>
                    <a:pt x="100300" y="1344132"/>
                    <a:pt x="0" y="1243832"/>
                    <a:pt x="0" y="1120106"/>
                  </a:cubicBezTo>
                  <a:lnTo>
                    <a:pt x="0" y="224026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75" tIns="164675" rIns="164675" bIns="164675" numCol="1" spcCol="1270" anchor="ctr" anchorCtr="0">
              <a:noAutofit/>
            </a:bodyPr>
            <a:lstStyle/>
            <a:p>
              <a:pPr marL="0" lvl="0" indent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latin typeface="Franklin Gothic Book" panose="020B0503020102020204" pitchFamily="34" charset="0"/>
                </a:rPr>
                <a:t>Traditional classical modeling approaches, </a:t>
              </a:r>
              <a:r>
                <a:rPr lang="en-US" sz="2600" b="1" i="1" u="sng" kern="1200" dirty="0">
                  <a:latin typeface="Franklin Gothic Book" panose="020B0503020102020204" pitchFamily="34" charset="0"/>
                </a:rPr>
                <a:t>while effective</a:t>
              </a:r>
              <a:r>
                <a:rPr lang="en-US" sz="2600" b="1" kern="1200" dirty="0">
                  <a:latin typeface="Franklin Gothic Book" panose="020B0503020102020204" pitchFamily="34" charset="0"/>
                </a:rPr>
                <a:t>, often struggle with high-dimensional parameter spaces and computational bottlenecks when simulating real-world scenarios.</a:t>
              </a:r>
              <a:endParaRPr lang="en-ZA" sz="2600" b="1" kern="12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678E84D-13FC-A82F-49E7-65E198632A60}"/>
                </a:ext>
              </a:extLst>
            </p:cNvPr>
            <p:cNvSpPr/>
            <p:nvPr/>
          </p:nvSpPr>
          <p:spPr>
            <a:xfrm>
              <a:off x="2996367" y="5392879"/>
              <a:ext cx="9195633" cy="1344132"/>
            </a:xfrm>
            <a:custGeom>
              <a:avLst/>
              <a:gdLst>
                <a:gd name="connsiteX0" fmla="*/ 0 w 9195633"/>
                <a:gd name="connsiteY0" fmla="*/ 224026 h 1344132"/>
                <a:gd name="connsiteX1" fmla="*/ 224026 w 9195633"/>
                <a:gd name="connsiteY1" fmla="*/ 0 h 1344132"/>
                <a:gd name="connsiteX2" fmla="*/ 8971607 w 9195633"/>
                <a:gd name="connsiteY2" fmla="*/ 0 h 1344132"/>
                <a:gd name="connsiteX3" fmla="*/ 9195633 w 9195633"/>
                <a:gd name="connsiteY3" fmla="*/ 224026 h 1344132"/>
                <a:gd name="connsiteX4" fmla="*/ 9195633 w 9195633"/>
                <a:gd name="connsiteY4" fmla="*/ 1120106 h 1344132"/>
                <a:gd name="connsiteX5" fmla="*/ 8971607 w 9195633"/>
                <a:gd name="connsiteY5" fmla="*/ 1344132 h 1344132"/>
                <a:gd name="connsiteX6" fmla="*/ 224026 w 9195633"/>
                <a:gd name="connsiteY6" fmla="*/ 1344132 h 1344132"/>
                <a:gd name="connsiteX7" fmla="*/ 0 w 9195633"/>
                <a:gd name="connsiteY7" fmla="*/ 1120106 h 1344132"/>
                <a:gd name="connsiteX8" fmla="*/ 0 w 9195633"/>
                <a:gd name="connsiteY8" fmla="*/ 224026 h 13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5633" h="1344132">
                  <a:moveTo>
                    <a:pt x="0" y="224026"/>
                  </a:moveTo>
                  <a:cubicBezTo>
                    <a:pt x="0" y="100300"/>
                    <a:pt x="100300" y="0"/>
                    <a:pt x="224026" y="0"/>
                  </a:cubicBezTo>
                  <a:lnTo>
                    <a:pt x="8971607" y="0"/>
                  </a:lnTo>
                  <a:cubicBezTo>
                    <a:pt x="9095333" y="0"/>
                    <a:pt x="9195633" y="100300"/>
                    <a:pt x="9195633" y="224026"/>
                  </a:cubicBezTo>
                  <a:lnTo>
                    <a:pt x="9195633" y="1120106"/>
                  </a:lnTo>
                  <a:cubicBezTo>
                    <a:pt x="9195633" y="1243832"/>
                    <a:pt x="9095333" y="1344132"/>
                    <a:pt x="8971607" y="1344132"/>
                  </a:cubicBezTo>
                  <a:lnTo>
                    <a:pt x="224026" y="1344132"/>
                  </a:lnTo>
                  <a:cubicBezTo>
                    <a:pt x="100300" y="1344132"/>
                    <a:pt x="0" y="1243832"/>
                    <a:pt x="0" y="1120106"/>
                  </a:cubicBezTo>
                  <a:lnTo>
                    <a:pt x="0" y="2240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75" tIns="164675" rIns="164675" bIns="164675" numCol="1" spcCol="1270" anchor="ctr" anchorCtr="0">
              <a:noAutofit/>
            </a:bodyPr>
            <a:lstStyle/>
            <a:p>
              <a:pPr marL="0" lvl="0" indent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latin typeface="Franklin Gothic Book" panose="020B0503020102020204" pitchFamily="34" charset="0"/>
                </a:rPr>
                <a:t>DFT is the workhorse of computational materials science, but it relies on approximations (exchange-correlation functionals).</a:t>
              </a:r>
              <a:endParaRPr lang="en-ZA" sz="2600" b="1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65" name="Arrow: Bent 64">
            <a:extLst>
              <a:ext uri="{FF2B5EF4-FFF2-40B4-BE49-F238E27FC236}">
                <a16:creationId xmlns:a16="http://schemas.microsoft.com/office/drawing/2014/main" id="{1EE7BD99-7630-2513-B8CE-BEAB4A0779CB}"/>
              </a:ext>
            </a:extLst>
          </p:cNvPr>
          <p:cNvSpPr/>
          <p:nvPr/>
        </p:nvSpPr>
        <p:spPr>
          <a:xfrm rot="5400000">
            <a:off x="9158849" y="3922899"/>
            <a:ext cx="1512000" cy="1368000"/>
          </a:xfrm>
          <a:prstGeom prst="ben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6" name="Arrow: Bent 65">
            <a:extLst>
              <a:ext uri="{FF2B5EF4-FFF2-40B4-BE49-F238E27FC236}">
                <a16:creationId xmlns:a16="http://schemas.microsoft.com/office/drawing/2014/main" id="{5A44F54E-B071-F32F-79D8-4B2E9B6550A0}"/>
              </a:ext>
            </a:extLst>
          </p:cNvPr>
          <p:cNvSpPr/>
          <p:nvPr/>
        </p:nvSpPr>
        <p:spPr>
          <a:xfrm rot="5400000">
            <a:off x="9161349" y="1038227"/>
            <a:ext cx="1512000" cy="1368000"/>
          </a:xfrm>
          <a:prstGeom prst="bentArrow">
            <a:avLst/>
          </a:prstGeom>
          <a:gradFill flip="none" rotWithShape="1">
            <a:gsLst>
              <a:gs pos="0">
                <a:srgbClr val="E5093D">
                  <a:tint val="66000"/>
                  <a:satMod val="160000"/>
                </a:srgbClr>
              </a:gs>
              <a:gs pos="50000">
                <a:srgbClr val="E5093D">
                  <a:tint val="44500"/>
                  <a:satMod val="160000"/>
                </a:srgbClr>
              </a:gs>
              <a:gs pos="100000">
                <a:srgbClr val="E509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7" name="Arrow: Bent 66">
            <a:extLst>
              <a:ext uri="{FF2B5EF4-FFF2-40B4-BE49-F238E27FC236}">
                <a16:creationId xmlns:a16="http://schemas.microsoft.com/office/drawing/2014/main" id="{242C2F46-F16D-1DA7-97C8-331312FBEC92}"/>
              </a:ext>
            </a:extLst>
          </p:cNvPr>
          <p:cNvSpPr/>
          <p:nvPr/>
        </p:nvSpPr>
        <p:spPr>
          <a:xfrm rot="16200000" flipH="1">
            <a:off x="1483616" y="2477745"/>
            <a:ext cx="1512000" cy="1368000"/>
          </a:xfrm>
          <a:prstGeom prst="bentArrow">
            <a:avLst/>
          </a:prstGeom>
          <a:solidFill>
            <a:srgbClr val="E509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E18D4-1CEA-B9EA-2A35-8C2F0C986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FF952D-D2A8-75AD-244F-1F07F6ED4590}"/>
              </a:ext>
            </a:extLst>
          </p:cNvPr>
          <p:cNvSpPr txBox="1">
            <a:spLocks/>
          </p:cNvSpPr>
          <p:nvPr/>
        </p:nvSpPr>
        <p:spPr>
          <a:xfrm>
            <a:off x="251954" y="-172347"/>
            <a:ext cx="11540952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Georgia" panose="02040502050405020303" pitchFamily="18" charset="0"/>
              </a:rPr>
              <a:t>COMPUTATIONAL CHALLENGES IN BATTERY MODELING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BEF604-E6D4-1EC0-F8E9-E55D2E80689B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1631E5-A264-3D95-F462-4D6D9CD6866A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982AF4-EA1A-197A-5AE5-BCD647BBB582}"/>
              </a:ext>
            </a:extLst>
          </p:cNvPr>
          <p:cNvSpPr/>
          <p:nvPr/>
        </p:nvSpPr>
        <p:spPr>
          <a:xfrm>
            <a:off x="39753" y="963403"/>
            <a:ext cx="3564000" cy="5760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4ED8-C6DF-D6F7-03A4-18F4B142FD5F}"/>
              </a:ext>
            </a:extLst>
          </p:cNvPr>
          <p:cNvSpPr txBox="1"/>
          <p:nvPr/>
        </p:nvSpPr>
        <p:spPr>
          <a:xfrm>
            <a:off x="725273" y="971089"/>
            <a:ext cx="261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Many-Body </a:t>
            </a:r>
          </a:p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Problem: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795EAB-6923-9930-0A35-4A3726B1C576}"/>
              </a:ext>
            </a:extLst>
          </p:cNvPr>
          <p:cNvSpPr/>
          <p:nvPr/>
        </p:nvSpPr>
        <p:spPr>
          <a:xfrm>
            <a:off x="215709" y="1112041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DD9A5-144C-B18F-8E5A-F7C7C1E33BA5}"/>
              </a:ext>
            </a:extLst>
          </p:cNvPr>
          <p:cNvSpPr txBox="1"/>
          <p:nvPr/>
        </p:nvSpPr>
        <p:spPr>
          <a:xfrm>
            <a:off x="180627" y="4060726"/>
            <a:ext cx="3291346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Franklin Gothic Book" panose="020B0503020102020204" pitchFamily="34" charset="0"/>
              </a:rPr>
              <a:t>As the number of electrons increases, the computational complexity grows exponentially.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25074-D89D-731D-CC70-3291F9C278A7}"/>
              </a:ext>
            </a:extLst>
          </p:cNvPr>
          <p:cNvSpPr txBox="1"/>
          <p:nvPr/>
        </p:nvSpPr>
        <p:spPr>
          <a:xfrm>
            <a:off x="164140" y="5212825"/>
            <a:ext cx="3291346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A system with N electrons requires describing a wavefunction in 3N-dimensional space. 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87A44-8281-30BE-DC94-B35D6C22D795}"/>
              </a:ext>
            </a:extLst>
          </p:cNvPr>
          <p:cNvSpPr txBox="1"/>
          <p:nvPr/>
        </p:nvSpPr>
        <p:spPr>
          <a:xfrm>
            <a:off x="191018" y="2027138"/>
            <a:ext cx="3295641" cy="19409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Sodium cathode materials predominantly utilize first-row transition metals (Mn, Fe, Co, Ni) whose 3d electrons exhibit strong on-site Coulomb repulsion.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C73D952-7229-EA44-42F9-8C6F2B3C0129}"/>
              </a:ext>
            </a:extLst>
          </p:cNvPr>
          <p:cNvSpPr/>
          <p:nvPr/>
        </p:nvSpPr>
        <p:spPr>
          <a:xfrm>
            <a:off x="3699392" y="1527464"/>
            <a:ext cx="1132609" cy="32211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A8CADF-0546-7657-D76C-AD7CF5F36C7A}"/>
              </a:ext>
            </a:extLst>
          </p:cNvPr>
          <p:cNvSpPr/>
          <p:nvPr/>
        </p:nvSpPr>
        <p:spPr>
          <a:xfrm>
            <a:off x="4820468" y="955680"/>
            <a:ext cx="7304390" cy="334615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5648AF-603E-294F-4AEE-7FAAC55FC86C}"/>
              </a:ext>
            </a:extLst>
          </p:cNvPr>
          <p:cNvSpPr/>
          <p:nvPr/>
        </p:nvSpPr>
        <p:spPr>
          <a:xfrm>
            <a:off x="4922766" y="1066607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17E0D-702A-FE42-896E-A3C3DE080B20}"/>
              </a:ext>
            </a:extLst>
          </p:cNvPr>
          <p:cNvSpPr txBox="1"/>
          <p:nvPr/>
        </p:nvSpPr>
        <p:spPr>
          <a:xfrm>
            <a:off x="5332801" y="1027832"/>
            <a:ext cx="686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Density Functional Theory (DFT) Limitations</a:t>
            </a:r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5B259D-B751-3DEA-A9CC-1C651FAEA5A4}"/>
              </a:ext>
            </a:extLst>
          </p:cNvPr>
          <p:cNvSpPr txBox="1"/>
          <p:nvPr/>
        </p:nvSpPr>
        <p:spPr>
          <a:xfrm>
            <a:off x="4922765" y="1623788"/>
            <a:ext cx="720000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Standard DFT functionals approximate the exchange-correlation functional</a:t>
            </a:r>
            <a:r>
              <a:rPr lang="el-GR" b="1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using local (LDA) or semi-local (GGA) densities. For strongly correlated systems, these approximations produce systematic errors: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GGA under binds d-electrons, self-interaction error &amp; static correlation.   </a:t>
            </a:r>
            <a:endParaRPr lang="en-ZA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4359FC-530A-6C99-4E7A-B35A28453304}"/>
              </a:ext>
            </a:extLst>
          </p:cNvPr>
          <p:cNvSpPr txBox="1"/>
          <p:nvPr/>
        </p:nvSpPr>
        <p:spPr>
          <a:xfrm>
            <a:off x="4952247" y="3040992"/>
            <a:ext cx="7200000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DFT struggles with strongly correlated systems, excited states and multi-reference character (systems where a single electronic configuration cannot adequately describe the ground state.)    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  </a:t>
            </a:r>
            <a:endParaRPr lang="en-ZA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5CF1D81-3E01-2135-3C3D-38A0B6A2998D}"/>
              </a:ext>
            </a:extLst>
          </p:cNvPr>
          <p:cNvSpPr/>
          <p:nvPr/>
        </p:nvSpPr>
        <p:spPr>
          <a:xfrm rot="16200000" flipH="1" flipV="1">
            <a:off x="8148422" y="4580290"/>
            <a:ext cx="720000" cy="32211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302E16-B004-1054-71F5-20497B9D7C38}"/>
              </a:ext>
            </a:extLst>
          </p:cNvPr>
          <p:cNvSpPr/>
          <p:nvPr/>
        </p:nvSpPr>
        <p:spPr>
          <a:xfrm>
            <a:off x="4365685" y="5124591"/>
            <a:ext cx="7812000" cy="1620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546976-2B10-3604-6499-711F536C7779}"/>
              </a:ext>
            </a:extLst>
          </p:cNvPr>
          <p:cNvSpPr txBox="1"/>
          <p:nvPr/>
        </p:nvSpPr>
        <p:spPr>
          <a:xfrm>
            <a:off x="4449293" y="5257799"/>
            <a:ext cx="766800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Classical methods face limitations when dealing with the quantum effects and non-linear processes involved in battery operation. DFT calculations can take weeks for systems with ~100 atoms, and accuracy degrades for materials with strong electron correlations.    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  </a:t>
            </a:r>
            <a:endParaRPr lang="en-ZA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2D0D62-4CDF-A5C6-D1DC-3D22007715AF}"/>
              </a:ext>
            </a:extLst>
          </p:cNvPr>
          <p:cNvSpPr/>
          <p:nvPr/>
        </p:nvSpPr>
        <p:spPr>
          <a:xfrm>
            <a:off x="4142316" y="5040718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87444-3508-72E6-FA4A-CE405AC5F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33A8C0-996C-0D86-1D1A-80D886C6EC74}"/>
              </a:ext>
            </a:extLst>
          </p:cNvPr>
          <p:cNvSpPr txBox="1">
            <a:spLocks/>
          </p:cNvSpPr>
          <p:nvPr/>
        </p:nvSpPr>
        <p:spPr>
          <a:xfrm>
            <a:off x="251954" y="-172347"/>
            <a:ext cx="11540952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Georgia" panose="02040502050405020303" pitchFamily="18" charset="0"/>
              </a:rPr>
              <a:t>COMPUTATIONAL CHALLENGES IN BATTERY MODELING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3E2797-D7B4-E6DC-73EA-131C0D15DA8C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4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3A70C4-CDA2-6309-9F9B-CD88919B553C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FF1A8B-9599-71FC-3AA0-10723086D21B}"/>
              </a:ext>
            </a:extLst>
          </p:cNvPr>
          <p:cNvSpPr/>
          <p:nvPr/>
        </p:nvSpPr>
        <p:spPr>
          <a:xfrm>
            <a:off x="39753" y="963403"/>
            <a:ext cx="3564000" cy="492350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0E5E-07EE-BDCA-7FB4-C413B4F92126}"/>
              </a:ext>
            </a:extLst>
          </p:cNvPr>
          <p:cNvSpPr txBox="1"/>
          <p:nvPr/>
        </p:nvSpPr>
        <p:spPr>
          <a:xfrm>
            <a:off x="725273" y="971089"/>
            <a:ext cx="261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Voltage and Energy Density: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A6722D-2539-EE73-EA1C-789744486C99}"/>
              </a:ext>
            </a:extLst>
          </p:cNvPr>
          <p:cNvSpPr/>
          <p:nvPr/>
        </p:nvSpPr>
        <p:spPr>
          <a:xfrm>
            <a:off x="215709" y="1112041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D3039-92ED-E603-2103-DC008EF6B7B1}"/>
              </a:ext>
            </a:extLst>
          </p:cNvPr>
          <p:cNvSpPr txBox="1"/>
          <p:nvPr/>
        </p:nvSpPr>
        <p:spPr>
          <a:xfrm>
            <a:off x="180627" y="4060726"/>
            <a:ext cx="3291346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Small errors in these energies (0.1-0.2 eV) can translate to significant voltage prediction errors</a:t>
            </a:r>
            <a:r>
              <a:rPr lang="en-ZA" b="1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78434-B036-25F2-0324-1039B1409C97}"/>
              </a:ext>
            </a:extLst>
          </p:cNvPr>
          <p:cNvSpPr txBox="1"/>
          <p:nvPr/>
        </p:nvSpPr>
        <p:spPr>
          <a:xfrm>
            <a:off x="191018" y="2027138"/>
            <a:ext cx="3295641" cy="16344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The open-circuit voltage of a battery depends on the ground-state energies of the charged and discharged electrode materials.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87E555-3EEA-581C-A727-D68A8F5F1E25}"/>
              </a:ext>
            </a:extLst>
          </p:cNvPr>
          <p:cNvSpPr/>
          <p:nvPr/>
        </p:nvSpPr>
        <p:spPr>
          <a:xfrm>
            <a:off x="3745839" y="980720"/>
            <a:ext cx="3564000" cy="492350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B1878-F095-6561-2F36-F447A94A0440}"/>
              </a:ext>
            </a:extLst>
          </p:cNvPr>
          <p:cNvSpPr txBox="1"/>
          <p:nvPr/>
        </p:nvSpPr>
        <p:spPr>
          <a:xfrm>
            <a:off x="4431359" y="1102707"/>
            <a:ext cx="26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Ionic Diffusion: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AC7B8-4E80-1CCF-04AB-953698C6263C}"/>
              </a:ext>
            </a:extLst>
          </p:cNvPr>
          <p:cNvSpPr txBox="1"/>
          <p:nvPr/>
        </p:nvSpPr>
        <p:spPr>
          <a:xfrm>
            <a:off x="3897104" y="4181953"/>
            <a:ext cx="3291346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Classical force fields cannot capture bond-breaking and formation processes accurately</a:t>
            </a:r>
            <a:r>
              <a:rPr lang="en-ZA" b="1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9AED6-7F8B-82C1-3426-5DC18764E8B4}"/>
              </a:ext>
            </a:extLst>
          </p:cNvPr>
          <p:cNvSpPr txBox="1"/>
          <p:nvPr/>
        </p:nvSpPr>
        <p:spPr>
          <a:xfrm>
            <a:off x="3897104" y="2044455"/>
            <a:ext cx="3295641" cy="19409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Sodium-ion mobility through electrode materials and the solid-electrolyte interphase (SEI) depends on activation barriers that are quantum mechanical in nature.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EB5DB9-FEB6-37B9-7B08-19819D4D588B}"/>
              </a:ext>
            </a:extLst>
          </p:cNvPr>
          <p:cNvSpPr/>
          <p:nvPr/>
        </p:nvSpPr>
        <p:spPr>
          <a:xfrm>
            <a:off x="7507344" y="980720"/>
            <a:ext cx="4608000" cy="5472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3DF8D5-54DE-02F5-0D4E-86243A458351}"/>
              </a:ext>
            </a:extLst>
          </p:cNvPr>
          <p:cNvSpPr txBox="1"/>
          <p:nvPr/>
        </p:nvSpPr>
        <p:spPr>
          <a:xfrm>
            <a:off x="8192864" y="988406"/>
            <a:ext cx="384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Solid Electrolyte Interphase (SEI):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FC9316-2B93-909D-8BBB-266E344B28B4}"/>
              </a:ext>
            </a:extLst>
          </p:cNvPr>
          <p:cNvSpPr txBox="1"/>
          <p:nvPr/>
        </p:nvSpPr>
        <p:spPr>
          <a:xfrm>
            <a:off x="7648218" y="3485756"/>
            <a:ext cx="4320000" cy="28603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Understanding SEI formation requires modeling:</a:t>
            </a:r>
            <a:r>
              <a:rPr lang="en-ZA" b="1" dirty="0">
                <a:latin typeface="Franklin Gothic Book" panose="020B05030201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Electron transfer reactions at electrode surfaces.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Radical formation and propagation.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Complex reaction networks with competing pathways.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Franklin Gothic Book" panose="020B0503020102020204" pitchFamily="34" charset="0"/>
              </a:rPr>
              <a:t>Dynamic interface chemistry during cycling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457DA-4DA5-59F2-0D17-DC045365ED2B}"/>
              </a:ext>
            </a:extLst>
          </p:cNvPr>
          <p:cNvSpPr txBox="1"/>
          <p:nvPr/>
        </p:nvSpPr>
        <p:spPr>
          <a:xfrm>
            <a:off x="7658608" y="2044455"/>
            <a:ext cx="432000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Franklin Gothic Book" panose="020B0503020102020204" pitchFamily="34" charset="0"/>
              </a:rPr>
              <a:t>This nanoscale passivation layer forms from electrolyte decomposition and critically determines battery life, safety, and performance.</a:t>
            </a:r>
            <a:endParaRPr lang="en-ZA" b="1" dirty="0">
              <a:latin typeface="Franklin Gothic Book" panose="020B05030201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DE4E2E-0BF5-D22C-E968-1098992861A1}"/>
              </a:ext>
            </a:extLst>
          </p:cNvPr>
          <p:cNvSpPr/>
          <p:nvPr/>
        </p:nvSpPr>
        <p:spPr>
          <a:xfrm>
            <a:off x="3864607" y="1142906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CCF45C-5BC2-E70E-BF61-11E570CC7301}"/>
              </a:ext>
            </a:extLst>
          </p:cNvPr>
          <p:cNvSpPr/>
          <p:nvPr/>
        </p:nvSpPr>
        <p:spPr>
          <a:xfrm>
            <a:off x="7688827" y="1151374"/>
            <a:ext cx="468000" cy="46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5" grpId="0" animBg="1"/>
      <p:bldP spid="20" grpId="0" animBg="1"/>
      <p:bldP spid="24" grpId="0" animBg="1"/>
      <p:bldP spid="28" grpId="0"/>
      <p:bldP spid="32" grpId="0" animBg="1"/>
      <p:bldP spid="36" grpId="0" animBg="1"/>
      <p:bldP spid="2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F0150C-658C-298E-CA56-8E524D65B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FDC860-C657-9C57-6E8A-A054FC3967D7}"/>
              </a:ext>
            </a:extLst>
          </p:cNvPr>
          <p:cNvSpPr txBox="1">
            <a:spLocks/>
          </p:cNvSpPr>
          <p:nvPr/>
        </p:nvSpPr>
        <p:spPr>
          <a:xfrm>
            <a:off x="-1059873" y="-172347"/>
            <a:ext cx="13778346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>
                <a:latin typeface="Georgia" panose="02040502050405020303" pitchFamily="18" charset="0"/>
              </a:rPr>
              <a:t>QUANTUM ALGORITHMS FOR BATTERY 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F4ED0-7098-3BD0-8CBC-86877F2F4AFA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5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12E6FD-3D48-171B-7BC2-861C5443FD3D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6C85D3-BABD-FB62-A7C0-61727E366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681996"/>
              </p:ext>
            </p:extLst>
          </p:nvPr>
        </p:nvGraphicFramePr>
        <p:xfrm>
          <a:off x="-6000" y="865141"/>
          <a:ext cx="12204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379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1B45E-1A15-B626-01D7-853A6664D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2C9589-BFDD-DE50-4B65-F2AB66122B60}"/>
              </a:ext>
            </a:extLst>
          </p:cNvPr>
          <p:cNvSpPr txBox="1">
            <a:spLocks/>
          </p:cNvSpPr>
          <p:nvPr/>
        </p:nvSpPr>
        <p:spPr>
          <a:xfrm>
            <a:off x="-176645" y="-172347"/>
            <a:ext cx="121158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latin typeface="Georgia" panose="02040502050405020303" pitchFamily="18" charset="0"/>
              </a:rPr>
              <a:t>INDUSTRY AND REAL-WORLD DEPLOYMENT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F49552-B84A-0439-9D68-F04104D6911E}"/>
              </a:ext>
            </a:extLst>
          </p:cNvPr>
          <p:cNvSpPr/>
          <p:nvPr/>
        </p:nvSpPr>
        <p:spPr>
          <a:xfrm>
            <a:off x="11695850" y="47510"/>
            <a:ext cx="468000" cy="468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</a:t>
            </a:r>
            <a:endParaRPr lang="en-ZA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82517F-E30F-361A-1855-0E5C24B022B4}"/>
              </a:ext>
            </a:extLst>
          </p:cNvPr>
          <p:cNvCxnSpPr>
            <a:cxnSpLocks/>
          </p:cNvCxnSpPr>
          <p:nvPr/>
        </p:nvCxnSpPr>
        <p:spPr>
          <a:xfrm>
            <a:off x="179880" y="882943"/>
            <a:ext cx="11857222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E0A6FC-A9A8-6576-93A2-4266DEEE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5" y="998337"/>
            <a:ext cx="9000000" cy="3625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D5143-544F-F2E1-8448-4BEB817ED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50" y="4005026"/>
            <a:ext cx="9000000" cy="2260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C60204-9E5C-2C7B-F159-28919E1DC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45" y="1470510"/>
            <a:ext cx="10800000" cy="4656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690D52-D5F1-137C-9B72-8D4C1DCFB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80" y="3077866"/>
            <a:ext cx="12192000" cy="3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84a9b1505941698220b187cc719224 xmlns="ab52491c-92e4-4722-b660-95655e5c05e8">
      <Terms xmlns="http://schemas.microsoft.com/office/infopath/2007/PartnerControls"/>
    </p684a9b1505941698220b187cc719224>
    <SeoKeywords xmlns="http://schemas.microsoft.com/sharepoint/v3" xsi:nil="true"/>
    <TaxCatchAll xmlns="ab52491c-92e4-4722-b660-95655e5c05e8"/>
    <SharedWithUsers xmlns="ab52491c-92e4-4722-b660-95655e5c05e8">
      <UserInfo>
        <DisplayName>Anniah Mupawose</DisplayName>
        <AccountId>1718</AccountId>
        <AccountType/>
      </UserInfo>
      <UserInfo>
        <DisplayName>Munyane Mophosho</DisplayName>
        <AccountId>2202</AccountId>
        <AccountType/>
      </UserInfo>
      <UserInfo>
        <DisplayName>Skye Adams</DisplayName>
        <AccountId>17549</AccountId>
        <AccountType/>
      </UserInfo>
      <UserInfo>
        <DisplayName>Sharon Moonsamy</DisplayName>
        <AccountId>1416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6FB06608F9D44A596B7F9D5067A89" ma:contentTypeVersion="11" ma:contentTypeDescription="Create a new document." ma:contentTypeScope="" ma:versionID="0f131cf0649ee10359fe07f6be651938">
  <xsd:schema xmlns:xsd="http://www.w3.org/2001/XMLSchema" xmlns:xs="http://www.w3.org/2001/XMLSchema" xmlns:p="http://schemas.microsoft.com/office/2006/metadata/properties" xmlns:ns1="http://schemas.microsoft.com/sharepoint/v3" xmlns:ns2="ab52491c-92e4-4722-b660-95655e5c05e8" targetNamespace="http://schemas.microsoft.com/office/2006/metadata/properties" ma:root="true" ma:fieldsID="665fc3741cadf3104cb2e8368b666018" ns1:_="" ns2:_="">
    <xsd:import namespace="http://schemas.microsoft.com/sharepoint/v3"/>
    <xsd:import namespace="ab52491c-92e4-4722-b660-95655e5c05e8"/>
    <xsd:element name="properties">
      <xsd:complexType>
        <xsd:sequence>
          <xsd:element name="documentManagement">
            <xsd:complexType>
              <xsd:all>
                <xsd:element ref="ns1:SeoKeywords" minOccurs="0"/>
                <xsd:element ref="ns2:p684a9b1505941698220b187cc719224" minOccurs="0"/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eoKeywords" ma:index="8" nillable="true" ma:displayName="Meta Keywords" ma:description="Meta Keywords" ma:hidden="true" ma:internalName="Seo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491c-92e4-4722-b660-95655e5c05e8" elementFormDefault="qualified">
    <xsd:import namespace="http://schemas.microsoft.com/office/2006/documentManagement/types"/>
    <xsd:import namespace="http://schemas.microsoft.com/office/infopath/2007/PartnerControls"/>
    <xsd:element name="p684a9b1505941698220b187cc719224" ma:index="9" nillable="true" ma:taxonomy="true" ma:internalName="p684a9b1505941698220b187cc719224" ma:taxonomyFieldName="Managed_x0020_Metadata" ma:displayName="Managed Metadata" ma:indexed="true" ma:readOnly="false" ma:default="" ma:fieldId="{9684a9b1-5059-4169-8220-b187cc719224}" ma:sspId="2f1784de-5ea5-4191-a343-fd214c04c33f" ma:termSetId="d5b2bf6e-8c48-4433-aed5-e36e2ce6f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e08b0f-2340-4a60-95c7-59b5e64a7fef}" ma:internalName="TaxCatchAll" ma:showField="CatchAllData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2e08b0f-2340-4a60-95c7-59b5e64a7fef}" ma:internalName="TaxCatchAllLabel" ma:readOnly="true" ma:showField="CatchAllDataLabel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E19F0-673C-430B-8CF9-787A6C2B0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ECD2B-D9EA-44C5-91F2-9B97E1C2D37A}">
  <ds:schemaRefs>
    <ds:schemaRef ds:uri="http://schemas.microsoft.com/office/2006/metadata/properties"/>
    <ds:schemaRef ds:uri="http://schemas.microsoft.com/office/infopath/2007/PartnerControls"/>
    <ds:schemaRef ds:uri="ab52491c-92e4-4722-b660-95655e5c05e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88C3A77-24B0-4D92-9F15-DF06B364D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2491c-92e4-4722-b660-95655e5c0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5106</TotalTime>
  <Words>1300</Words>
  <Application>Microsoft Office PowerPoint</Application>
  <PresentationFormat>Widescreen</PresentationFormat>
  <Paragraphs>145</Paragraphs>
  <Slides>13</Slides>
  <Notes>7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Franklin Gothic Book</vt:lpstr>
      <vt:lpstr>Georgia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Khanyisile Masemola</cp:lastModifiedBy>
  <cp:revision>31</cp:revision>
  <dcterms:created xsi:type="dcterms:W3CDTF">2019-06-06T09:15:38Z</dcterms:created>
  <dcterms:modified xsi:type="dcterms:W3CDTF">2026-07-07T22:23:00Z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0x0101009046FB06608F9D44A596B7F9D5067A89</vt:lpwstr>
  </property>
  <property fmtid="{D5CDD505-2E9C-101B-9397-08002B2CF9AE}" pid="3" name="MSIP_Label_191e5c6f-754a-402f-a84b-5121252711c5_Enabled">
    <vt:lpwstr>true</vt:lpwstr>
  </property>
  <property fmtid="{D5CDD505-2E9C-101B-9397-08002B2CF9AE}" pid="4" name="MSIP_Label_191e5c6f-754a-402f-a84b-5121252711c5_SetDate">
    <vt:lpwstr>2026-06-10T18:52:04Z</vt:lpwstr>
  </property>
  <property fmtid="{D5CDD505-2E9C-101B-9397-08002B2CF9AE}" pid="5" name="MSIP_Label_191e5c6f-754a-402f-a84b-5121252711c5_Method">
    <vt:lpwstr>Standard</vt:lpwstr>
  </property>
  <property fmtid="{D5CDD505-2E9C-101B-9397-08002B2CF9AE}" pid="6" name="MSIP_Label_191e5c6f-754a-402f-a84b-5121252711c5_Name">
    <vt:lpwstr>General</vt:lpwstr>
  </property>
  <property fmtid="{D5CDD505-2E9C-101B-9397-08002B2CF9AE}" pid="7" name="MSIP_Label_191e5c6f-754a-402f-a84b-5121252711c5_SiteId">
    <vt:lpwstr>de815729-dc01-44bb-86e0-92dabde59cc2</vt:lpwstr>
  </property>
  <property fmtid="{D5CDD505-2E9C-101B-9397-08002B2CF9AE}" pid="8" name="MSIP_Label_191e5c6f-754a-402f-a84b-5121252711c5_ActionId">
    <vt:lpwstr>86762437-e470-468d-8a00-6e55f5278d26</vt:lpwstr>
  </property>
  <property fmtid="{D5CDD505-2E9C-101B-9397-08002B2CF9AE}" pid="9" name="MSIP_Label_191e5c6f-754a-402f-a84b-5121252711c5_ContentBits">
    <vt:lpwstr>0</vt:lpwstr>
  </property>
  <property fmtid="{D5CDD505-2E9C-101B-9397-08002B2CF9AE}" pid="10" name="MSIP_Label_191e5c6f-754a-402f-a84b-5121252711c5_Tag">
    <vt:lpwstr>10, 3, 0, 1</vt:lpwstr>
  </property>
</Properties>
</file>