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97" r:id="rId2"/>
    <p:sldId id="329" r:id="rId3"/>
    <p:sldId id="331" r:id="rId4"/>
    <p:sldId id="321" r:id="rId5"/>
    <p:sldId id="330" r:id="rId6"/>
    <p:sldId id="313" r:id="rId7"/>
    <p:sldId id="322" r:id="rId8"/>
    <p:sldId id="324" r:id="rId9"/>
    <p:sldId id="338" r:id="rId10"/>
    <p:sldId id="335" r:id="rId11"/>
    <p:sldId id="337" r:id="rId12"/>
    <p:sldId id="333" r:id="rId13"/>
    <p:sldId id="328" r:id="rId14"/>
    <p:sldId id="339" r:id="rId15"/>
    <p:sldId id="340" r:id="rId16"/>
    <p:sldId id="334" r:id="rId1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D4D4D5"/>
    <a:srgbClr val="FFFFFF"/>
    <a:srgbClr val="D95900"/>
    <a:srgbClr val="FDB913"/>
    <a:srgbClr val="93809D"/>
    <a:srgbClr val="002D62"/>
    <a:srgbClr val="55C5E9"/>
    <a:srgbClr val="666666"/>
    <a:srgbClr val="AC8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4628" autoAdjust="0"/>
  </p:normalViewPr>
  <p:slideViewPr>
    <p:cSldViewPr snapToGrid="0">
      <p:cViewPr varScale="1">
        <p:scale>
          <a:sx n="73" d="100"/>
          <a:sy n="73" d="100"/>
        </p:scale>
        <p:origin x="440" y="36"/>
      </p:cViewPr>
      <p:guideLst/>
    </p:cSldViewPr>
  </p:slideViewPr>
  <p:notesTextViewPr>
    <p:cViewPr>
      <p:scale>
        <a:sx n="3" d="2"/>
        <a:sy n="3" d="2"/>
      </p:scale>
      <p:origin x="0" y="0"/>
    </p:cViewPr>
  </p:notesTextViewPr>
  <p:sorterViewPr>
    <p:cViewPr>
      <p:scale>
        <a:sx n="51" d="100"/>
        <a:sy n="5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0EF7E2D-7B8F-4F80-BF99-5B46D35C2FAD}" type="datetimeFigureOut">
              <a:rPr lang="en-ZA" smtClean="0"/>
              <a:t>2026/07/08</a:t>
            </a:fld>
            <a:endParaRPr lang="en-ZA"/>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F646900-4EDF-44E7-B007-0B5AD608C128}" type="slidenum">
              <a:rPr lang="en-ZA" smtClean="0"/>
              <a:t>‹#›</a:t>
            </a:fld>
            <a:endParaRPr lang="en-ZA"/>
          </a:p>
        </p:txBody>
      </p:sp>
    </p:spTree>
    <p:extLst>
      <p:ext uri="{BB962C8B-B14F-4D97-AF65-F5344CB8AC3E}">
        <p14:creationId xmlns:p14="http://schemas.microsoft.com/office/powerpoint/2010/main" val="44655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200" dirty="0"/>
          </a:p>
        </p:txBody>
      </p:sp>
      <p:sp>
        <p:nvSpPr>
          <p:cNvPr id="4" name="Slide Number Placeholder 3"/>
          <p:cNvSpPr>
            <a:spLocks noGrp="1"/>
          </p:cNvSpPr>
          <p:nvPr>
            <p:ph type="sldNum" sz="quarter" idx="5"/>
          </p:nvPr>
        </p:nvSpPr>
        <p:spPr/>
        <p:txBody>
          <a:bodyPr/>
          <a:lstStyle/>
          <a:p>
            <a:fld id="{EF646900-4EDF-44E7-B007-0B5AD608C128}" type="slidenum">
              <a:rPr lang="en-ZA" smtClean="0"/>
              <a:t>1</a:t>
            </a:fld>
            <a:endParaRPr lang="en-ZA"/>
          </a:p>
        </p:txBody>
      </p:sp>
    </p:spTree>
    <p:extLst>
      <p:ext uri="{BB962C8B-B14F-4D97-AF65-F5344CB8AC3E}">
        <p14:creationId xmlns:p14="http://schemas.microsoft.com/office/powerpoint/2010/main" val="2284222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3A8B7-0A36-B2A5-BD92-94B7B0785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A5B00-8A12-5F75-3BB2-6D8239C794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70573C-4045-167F-077B-B48C472CC4B8}"/>
              </a:ext>
            </a:extLst>
          </p:cNvPr>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Slide 2. 2D and 1D Energy spectra show the comparison between NORM and activated radioisotopes at different measurement times, showing the decay of activated PET isotopes over time. Long term cooling reduce the activity to background activity </a:t>
            </a:r>
            <a:endParaRPr lang="en-ZA"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412030C-01BB-6584-E951-752F4202D9B3}"/>
              </a:ext>
            </a:extLst>
          </p:cNvPr>
          <p:cNvSpPr>
            <a:spLocks noGrp="1"/>
          </p:cNvSpPr>
          <p:nvPr>
            <p:ph type="sldNum" sz="quarter" idx="5"/>
          </p:nvPr>
        </p:nvSpPr>
        <p:spPr/>
        <p:txBody>
          <a:bodyPr/>
          <a:lstStyle/>
          <a:p>
            <a:fld id="{EF646900-4EDF-44E7-B007-0B5AD608C128}" type="slidenum">
              <a:rPr lang="en-ZA" smtClean="0"/>
              <a:t>12</a:t>
            </a:fld>
            <a:endParaRPr lang="en-ZA"/>
          </a:p>
        </p:txBody>
      </p:sp>
    </p:spTree>
    <p:extLst>
      <p:ext uri="{BB962C8B-B14F-4D97-AF65-F5344CB8AC3E}">
        <p14:creationId xmlns:p14="http://schemas.microsoft.com/office/powerpoint/2010/main" val="15510574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hite block">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907" y="192742"/>
            <a:ext cx="11806186" cy="6472517"/>
          </a:xfrm>
          <a:prstGeom prst="rect">
            <a:avLst/>
          </a:prstGeom>
        </p:spPr>
      </p:pic>
      <p:sp>
        <p:nvSpPr>
          <p:cNvPr id="15" name="Rectangle 14"/>
          <p:cNvSpPr/>
          <p:nvPr userDrawn="1"/>
        </p:nvSpPr>
        <p:spPr>
          <a:xfrm>
            <a:off x="10022541" y="4720197"/>
            <a:ext cx="1757083" cy="1761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userDrawn="1"/>
        </p:nvPicPr>
        <p:blipFill>
          <a:blip r:embed="rId3"/>
          <a:stretch>
            <a:fillRect/>
          </a:stretch>
        </p:blipFill>
        <p:spPr>
          <a:xfrm>
            <a:off x="9986682" y="4684290"/>
            <a:ext cx="1833843" cy="1837900"/>
          </a:xfrm>
          <a:prstGeom prst="rect">
            <a:avLst/>
          </a:prstGeom>
        </p:spPr>
      </p:pic>
      <p:sp>
        <p:nvSpPr>
          <p:cNvPr id="7" name="Rectangle 6"/>
          <p:cNvSpPr/>
          <p:nvPr userDrawn="1"/>
        </p:nvSpPr>
        <p:spPr>
          <a:xfrm>
            <a:off x="448235" y="4720197"/>
            <a:ext cx="9413501" cy="1761285"/>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750311" y="4980501"/>
            <a:ext cx="8716418" cy="450338"/>
          </a:xfrm>
        </p:spPr>
        <p:txBody>
          <a:bodyPr tIns="0" rIns="0" bIns="0" anchor="t">
            <a:noAutofit/>
          </a:bodyPr>
          <a:lstStyle>
            <a:lvl1pPr algn="l">
              <a:lnSpc>
                <a:spcPct val="100000"/>
              </a:lnSpc>
              <a:spcBef>
                <a:spcPts val="0"/>
              </a:spcBef>
              <a:defRPr sz="2800" b="1" cap="none" baseline="0">
                <a:solidFill>
                  <a:schemeClr val="tx1">
                    <a:lumMod val="50000"/>
                  </a:schemeClr>
                </a:solidFill>
              </a:defRPr>
            </a:lvl1pPr>
          </a:lstStyle>
          <a:p>
            <a:r>
              <a:rPr lang="en-US" dirty="0"/>
              <a:t>Add presentation title</a:t>
            </a:r>
            <a:endParaRPr lang="en-ZA" dirty="0"/>
          </a:p>
        </p:txBody>
      </p:sp>
      <p:sp>
        <p:nvSpPr>
          <p:cNvPr id="10" name="Text Placeholder 9"/>
          <p:cNvSpPr>
            <a:spLocks noGrp="1"/>
          </p:cNvSpPr>
          <p:nvPr>
            <p:ph type="body" sz="quarter" idx="10" hasCustomPrompt="1"/>
          </p:nvPr>
        </p:nvSpPr>
        <p:spPr>
          <a:xfrm>
            <a:off x="750311" y="5439804"/>
            <a:ext cx="8716418" cy="277906"/>
          </a:xfrm>
        </p:spPr>
        <p:txBody>
          <a:bodyPr tIns="0" rIns="0" bIns="0" anchor="t">
            <a:noAutofit/>
          </a:bodyPr>
          <a:lstStyle>
            <a:lvl1pPr marL="0" indent="0">
              <a:lnSpc>
                <a:spcPct val="100000"/>
              </a:lnSpc>
              <a:spcBef>
                <a:spcPts val="0"/>
              </a:spcBef>
              <a:buNone/>
              <a:defRPr sz="2000">
                <a:solidFill>
                  <a:schemeClr val="accent2"/>
                </a:solidFill>
              </a:defRPr>
            </a:lvl1pPr>
          </a:lstStyle>
          <a:p>
            <a:pPr lvl="0"/>
            <a:r>
              <a:rPr lang="en-US" dirty="0"/>
              <a:t>Add subtitle</a:t>
            </a:r>
            <a:endParaRPr lang="en-GB" dirty="0"/>
          </a:p>
        </p:txBody>
      </p:sp>
      <p:sp>
        <p:nvSpPr>
          <p:cNvPr id="12" name="Text Placeholder 11"/>
          <p:cNvSpPr>
            <a:spLocks noGrp="1"/>
          </p:cNvSpPr>
          <p:nvPr>
            <p:ph type="body" sz="quarter" idx="11" hasCustomPrompt="1"/>
          </p:nvPr>
        </p:nvSpPr>
        <p:spPr>
          <a:xfrm>
            <a:off x="750888" y="5986979"/>
            <a:ext cx="4583112" cy="306245"/>
          </a:xfrm>
        </p:spPr>
        <p:txBody>
          <a:bodyPr vert="horz" lIns="0" tIns="0" rIns="0" bIns="0" rtlCol="0" anchor="t">
            <a:noAutofit/>
          </a:bodyPr>
          <a:lstStyle>
            <a:lvl1pPr marL="0" indent="0">
              <a:buNone/>
              <a:defRPr lang="en-US" sz="1800" b="1" cap="none" spc="-30" baseline="0" smtClean="0">
                <a:solidFill>
                  <a:schemeClr val="tx1">
                    <a:lumMod val="50000"/>
                  </a:schemeClr>
                </a:solidFill>
                <a:latin typeface="+mj-lt"/>
                <a:ea typeface="+mj-ea"/>
                <a:cs typeface="+mj-cs"/>
              </a:defRPr>
            </a:lvl1pPr>
            <a:lvl2pPr>
              <a:defRPr lang="en-US" smtClean="0"/>
            </a:lvl2pPr>
            <a:lvl3pPr>
              <a:defRPr lang="en-US" smtClean="0"/>
            </a:lvl3pPr>
            <a:lvl4pPr>
              <a:defRPr lang="en-US" smtClean="0"/>
            </a:lvl4pPr>
            <a:lvl5pPr>
              <a:defRPr lang="en-GB"/>
            </a:lvl5pPr>
          </a:lstStyle>
          <a:p>
            <a:pPr marL="165100" lvl="0" indent="-165100">
              <a:lnSpc>
                <a:spcPct val="100000"/>
              </a:lnSpc>
              <a:spcBef>
                <a:spcPts val="0"/>
              </a:spcBef>
            </a:pPr>
            <a:r>
              <a:rPr lang="en-US" dirty="0"/>
              <a:t>Add date</a:t>
            </a:r>
            <a:endParaRPr lang="en-GB" dirty="0"/>
          </a:p>
        </p:txBody>
      </p:sp>
    </p:spTree>
    <p:extLst>
      <p:ext uri="{BB962C8B-B14F-4D97-AF65-F5344CB8AC3E}">
        <p14:creationId xmlns:p14="http://schemas.microsoft.com/office/powerpoint/2010/main" val="3332789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3" name="Text Placeholder 5"/>
          <p:cNvSpPr>
            <a:spLocks noGrp="1"/>
          </p:cNvSpPr>
          <p:nvPr>
            <p:ph type="body" sz="quarter" idx="10" hasCustomPrompt="1"/>
          </p:nvPr>
        </p:nvSpPr>
        <p:spPr>
          <a:xfrm>
            <a:off x="358589"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p>
        </p:txBody>
      </p:sp>
    </p:spTree>
    <p:extLst>
      <p:ext uri="{BB962C8B-B14F-4D97-AF65-F5344CB8AC3E}">
        <p14:creationId xmlns:p14="http://schemas.microsoft.com/office/powerpoint/2010/main" val="935332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6" name="Text Placeholder 5"/>
          <p:cNvSpPr>
            <a:spLocks noGrp="1"/>
          </p:cNvSpPr>
          <p:nvPr>
            <p:ph type="body" sz="quarter" idx="11" hasCustomPrompt="1"/>
          </p:nvPr>
        </p:nvSpPr>
        <p:spPr>
          <a:xfrm>
            <a:off x="368300" y="933680"/>
            <a:ext cx="11452225" cy="334733"/>
          </a:xfrm>
        </p:spPr>
        <p:txBody>
          <a:bodyPr/>
          <a:lstStyle>
            <a:lvl1pPr marL="0" indent="0">
              <a:lnSpc>
                <a:spcPct val="100000"/>
              </a:lnSpc>
              <a:spcBef>
                <a:spcPts val="0"/>
              </a:spcBef>
              <a:buNone/>
              <a:defRPr sz="2000">
                <a:solidFill>
                  <a:schemeClr val="tx1">
                    <a:lumMod val="50000"/>
                  </a:schemeClr>
                </a:solidFill>
              </a:defRPr>
            </a:lvl1pPr>
          </a:lstStyle>
          <a:p>
            <a:pPr lvl="0"/>
            <a:r>
              <a:rPr lang="en-US" dirty="0"/>
              <a:t>Add subtitle</a:t>
            </a:r>
            <a:endParaRPr lang="en-ZA" dirty="0"/>
          </a:p>
        </p:txBody>
      </p:sp>
      <p:sp>
        <p:nvSpPr>
          <p:cNvPr id="5" name="Text Placeholder 5"/>
          <p:cNvSpPr>
            <a:spLocks noGrp="1"/>
          </p:cNvSpPr>
          <p:nvPr>
            <p:ph type="body" sz="quarter" idx="10"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a:t>Footnote</a:t>
            </a:r>
            <a:endParaRPr lang="en-GB" dirty="0"/>
          </a:p>
        </p:txBody>
      </p:sp>
    </p:spTree>
    <p:extLst>
      <p:ext uri="{BB962C8B-B14F-4D97-AF65-F5344CB8AC3E}">
        <p14:creationId xmlns:p14="http://schemas.microsoft.com/office/powerpoint/2010/main" val="480155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mp; sub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baseline="0" dirty="0"/>
            </a:lvl1pPr>
          </a:lstStyle>
          <a:p>
            <a:pPr lvl="0"/>
            <a:r>
              <a:rPr lang="en-US" dirty="0"/>
              <a:t>4 contacts with short description</a:t>
            </a:r>
            <a:endParaRPr lang="en-ZA" dirty="0"/>
          </a:p>
        </p:txBody>
      </p:sp>
      <p:sp>
        <p:nvSpPr>
          <p:cNvPr id="3" name="Picture Placeholder 2"/>
          <p:cNvSpPr>
            <a:spLocks noGrp="1"/>
          </p:cNvSpPr>
          <p:nvPr>
            <p:ph type="pic" sz="quarter" idx="40" hasCustomPrompt="1"/>
          </p:nvPr>
        </p:nvSpPr>
        <p:spPr>
          <a:xfrm>
            <a:off x="368300" y="1701975"/>
            <a:ext cx="1505323" cy="1416050"/>
          </a:xfrm>
        </p:spPr>
        <p:txBody>
          <a:bodyPr/>
          <a:lstStyle>
            <a:lvl1pPr marL="0" indent="0">
              <a:buNone/>
              <a:defRPr/>
            </a:lvl1pPr>
          </a:lstStyle>
          <a:p>
            <a:r>
              <a:rPr lang="en-US" dirty="0"/>
              <a:t>Add picture</a:t>
            </a:r>
            <a:endParaRPr lang="en-ZA" dirty="0"/>
          </a:p>
        </p:txBody>
      </p:sp>
      <p:sp>
        <p:nvSpPr>
          <p:cNvPr id="15" name="Text Placeholder 14"/>
          <p:cNvSpPr>
            <a:spLocks noGrp="1"/>
          </p:cNvSpPr>
          <p:nvPr>
            <p:ph type="body" sz="quarter" idx="43" hasCustomPrompt="1"/>
          </p:nvPr>
        </p:nvSpPr>
        <p:spPr>
          <a:xfrm>
            <a:off x="2044700" y="1701976"/>
            <a:ext cx="3863041" cy="270259"/>
          </a:xfrm>
        </p:spPr>
        <p:txBody>
          <a:bodyPr anchor="t"/>
          <a:lstStyle>
            <a:lvl1pPr marL="0" indent="0">
              <a:lnSpc>
                <a:spcPct val="100000"/>
              </a:lnSpc>
              <a:spcBef>
                <a:spcPts val="0"/>
              </a:spcBef>
              <a:buNone/>
              <a:defRPr sz="1400">
                <a:solidFill>
                  <a:schemeClr val="tx2"/>
                </a:solidFill>
              </a:defRPr>
            </a:lvl1pPr>
          </a:lstStyle>
          <a:p>
            <a:pPr lvl="0"/>
            <a:r>
              <a:rPr lang="en-US" dirty="0"/>
              <a:t>Name Surname</a:t>
            </a:r>
            <a:endParaRPr lang="en-ZA" dirty="0"/>
          </a:p>
        </p:txBody>
      </p:sp>
      <p:sp>
        <p:nvSpPr>
          <p:cNvPr id="16" name="Text Placeholder 14"/>
          <p:cNvSpPr>
            <a:spLocks noGrp="1"/>
          </p:cNvSpPr>
          <p:nvPr>
            <p:ph type="body" sz="quarter" idx="44" hasCustomPrompt="1"/>
          </p:nvPr>
        </p:nvSpPr>
        <p:spPr>
          <a:xfrm>
            <a:off x="2044700" y="1972235"/>
            <a:ext cx="3863041" cy="197223"/>
          </a:xfrm>
        </p:spPr>
        <p:txBody>
          <a:bodyPr anchor="t"/>
          <a:lstStyle>
            <a:lvl1pPr marL="0" indent="0">
              <a:lnSpc>
                <a:spcPct val="100000"/>
              </a:lnSpc>
              <a:spcBef>
                <a:spcPts val="0"/>
              </a:spcBef>
              <a:buNone/>
              <a:defRPr sz="1200">
                <a:solidFill>
                  <a:schemeClr val="tx1"/>
                </a:solidFill>
              </a:defRPr>
            </a:lvl1pPr>
          </a:lstStyle>
          <a:p>
            <a:pPr lvl="0"/>
            <a:r>
              <a:rPr lang="en-US" dirty="0"/>
              <a:t>Title</a:t>
            </a:r>
            <a:endParaRPr lang="en-ZA" dirty="0"/>
          </a:p>
        </p:txBody>
      </p:sp>
      <p:sp>
        <p:nvSpPr>
          <p:cNvPr id="94" name="Text Placeholder 14"/>
          <p:cNvSpPr>
            <a:spLocks noGrp="1"/>
          </p:cNvSpPr>
          <p:nvPr>
            <p:ph type="body" sz="quarter" idx="45" hasCustomPrompt="1"/>
          </p:nvPr>
        </p:nvSpPr>
        <p:spPr>
          <a:xfrm>
            <a:off x="2044700" y="2212777"/>
            <a:ext cx="3863041" cy="1543436"/>
          </a:xfrm>
        </p:spPr>
        <p:txBody>
          <a:bodyPr anchor="t"/>
          <a:lstStyle>
            <a:lvl1pPr marL="0" indent="0">
              <a:lnSpc>
                <a:spcPct val="100000"/>
              </a:lnSpc>
              <a:spcBef>
                <a:spcPts val="0"/>
              </a:spcBef>
              <a:buNone/>
              <a:defRPr sz="1200">
                <a:solidFill>
                  <a:schemeClr val="tx1"/>
                </a:solidFill>
              </a:defRPr>
            </a:lvl1pPr>
          </a:lstStyle>
          <a:p>
            <a:pPr lvl="0"/>
            <a:r>
              <a:rPr lang="en-US" dirty="0"/>
              <a:t>Body copy</a:t>
            </a:r>
            <a:endParaRPr lang="en-ZA" dirty="0"/>
          </a:p>
        </p:txBody>
      </p:sp>
      <p:sp>
        <p:nvSpPr>
          <p:cNvPr id="114" name="Picture Placeholder 2"/>
          <p:cNvSpPr>
            <a:spLocks noGrp="1"/>
          </p:cNvSpPr>
          <p:nvPr>
            <p:ph type="pic" sz="quarter" idx="46" hasCustomPrompt="1"/>
          </p:nvPr>
        </p:nvSpPr>
        <p:spPr>
          <a:xfrm>
            <a:off x="6281084" y="1701975"/>
            <a:ext cx="1505323" cy="1416050"/>
          </a:xfrm>
        </p:spPr>
        <p:txBody>
          <a:bodyPr/>
          <a:lstStyle>
            <a:lvl1pPr marL="0" indent="0">
              <a:buNone/>
              <a:defRPr/>
            </a:lvl1pPr>
          </a:lstStyle>
          <a:p>
            <a:r>
              <a:rPr lang="en-US" dirty="0"/>
              <a:t>Add picture</a:t>
            </a:r>
            <a:endParaRPr lang="en-ZA" dirty="0"/>
          </a:p>
        </p:txBody>
      </p:sp>
      <p:sp>
        <p:nvSpPr>
          <p:cNvPr id="115" name="Text Placeholder 14"/>
          <p:cNvSpPr>
            <a:spLocks noGrp="1"/>
          </p:cNvSpPr>
          <p:nvPr>
            <p:ph type="body" sz="quarter" idx="47" hasCustomPrompt="1"/>
          </p:nvPr>
        </p:nvSpPr>
        <p:spPr>
          <a:xfrm>
            <a:off x="7957484" y="1701976"/>
            <a:ext cx="3863041" cy="270259"/>
          </a:xfrm>
        </p:spPr>
        <p:txBody>
          <a:bodyPr anchor="t"/>
          <a:lstStyle>
            <a:lvl1pPr marL="0" indent="0">
              <a:lnSpc>
                <a:spcPct val="100000"/>
              </a:lnSpc>
              <a:spcBef>
                <a:spcPts val="0"/>
              </a:spcBef>
              <a:buNone/>
              <a:defRPr sz="1400">
                <a:solidFill>
                  <a:schemeClr val="tx2"/>
                </a:solidFill>
              </a:defRPr>
            </a:lvl1pPr>
          </a:lstStyle>
          <a:p>
            <a:pPr lvl="0"/>
            <a:r>
              <a:rPr lang="en-US" dirty="0"/>
              <a:t>Name Surname</a:t>
            </a:r>
            <a:endParaRPr lang="en-ZA" dirty="0"/>
          </a:p>
        </p:txBody>
      </p:sp>
      <p:sp>
        <p:nvSpPr>
          <p:cNvPr id="116" name="Text Placeholder 14"/>
          <p:cNvSpPr>
            <a:spLocks noGrp="1"/>
          </p:cNvSpPr>
          <p:nvPr>
            <p:ph type="body" sz="quarter" idx="48" hasCustomPrompt="1"/>
          </p:nvPr>
        </p:nvSpPr>
        <p:spPr>
          <a:xfrm>
            <a:off x="7957484" y="1972235"/>
            <a:ext cx="3863041" cy="197223"/>
          </a:xfrm>
        </p:spPr>
        <p:txBody>
          <a:bodyPr anchor="t"/>
          <a:lstStyle>
            <a:lvl1pPr marL="0" indent="0">
              <a:lnSpc>
                <a:spcPct val="100000"/>
              </a:lnSpc>
              <a:spcBef>
                <a:spcPts val="0"/>
              </a:spcBef>
              <a:buNone/>
              <a:defRPr sz="1200">
                <a:solidFill>
                  <a:schemeClr val="tx1"/>
                </a:solidFill>
              </a:defRPr>
            </a:lvl1pPr>
          </a:lstStyle>
          <a:p>
            <a:pPr lvl="0"/>
            <a:r>
              <a:rPr lang="en-US" dirty="0"/>
              <a:t>Title</a:t>
            </a:r>
            <a:endParaRPr lang="en-ZA" dirty="0"/>
          </a:p>
        </p:txBody>
      </p:sp>
      <p:sp>
        <p:nvSpPr>
          <p:cNvPr id="117" name="Text Placeholder 14"/>
          <p:cNvSpPr>
            <a:spLocks noGrp="1"/>
          </p:cNvSpPr>
          <p:nvPr>
            <p:ph type="body" sz="quarter" idx="49" hasCustomPrompt="1"/>
          </p:nvPr>
        </p:nvSpPr>
        <p:spPr>
          <a:xfrm>
            <a:off x="7957484" y="2212777"/>
            <a:ext cx="3863041" cy="1543436"/>
          </a:xfrm>
        </p:spPr>
        <p:txBody>
          <a:bodyPr anchor="t"/>
          <a:lstStyle>
            <a:lvl1pPr marL="0" indent="0">
              <a:lnSpc>
                <a:spcPct val="100000"/>
              </a:lnSpc>
              <a:spcBef>
                <a:spcPts val="0"/>
              </a:spcBef>
              <a:buNone/>
              <a:defRPr sz="1200">
                <a:solidFill>
                  <a:schemeClr val="tx1"/>
                </a:solidFill>
              </a:defRPr>
            </a:lvl1pPr>
          </a:lstStyle>
          <a:p>
            <a:pPr lvl="0"/>
            <a:r>
              <a:rPr lang="en-US" dirty="0"/>
              <a:t>Body copy</a:t>
            </a:r>
            <a:endParaRPr lang="en-ZA" dirty="0"/>
          </a:p>
        </p:txBody>
      </p:sp>
      <p:sp>
        <p:nvSpPr>
          <p:cNvPr id="118" name="Picture Placeholder 2"/>
          <p:cNvSpPr>
            <a:spLocks noGrp="1"/>
          </p:cNvSpPr>
          <p:nvPr>
            <p:ph type="pic" sz="quarter" idx="50" hasCustomPrompt="1"/>
          </p:nvPr>
        </p:nvSpPr>
        <p:spPr>
          <a:xfrm>
            <a:off x="368300" y="3930637"/>
            <a:ext cx="1505323" cy="1416050"/>
          </a:xfrm>
        </p:spPr>
        <p:txBody>
          <a:bodyPr/>
          <a:lstStyle>
            <a:lvl1pPr marL="0" indent="0">
              <a:buNone/>
              <a:defRPr/>
            </a:lvl1pPr>
          </a:lstStyle>
          <a:p>
            <a:r>
              <a:rPr lang="en-US" dirty="0"/>
              <a:t>Add picture</a:t>
            </a:r>
            <a:endParaRPr lang="en-ZA" dirty="0"/>
          </a:p>
        </p:txBody>
      </p:sp>
      <p:sp>
        <p:nvSpPr>
          <p:cNvPr id="119" name="Text Placeholder 14"/>
          <p:cNvSpPr>
            <a:spLocks noGrp="1"/>
          </p:cNvSpPr>
          <p:nvPr>
            <p:ph type="body" sz="quarter" idx="51" hasCustomPrompt="1"/>
          </p:nvPr>
        </p:nvSpPr>
        <p:spPr>
          <a:xfrm>
            <a:off x="2044700" y="3930637"/>
            <a:ext cx="3863041" cy="270259"/>
          </a:xfrm>
        </p:spPr>
        <p:txBody>
          <a:bodyPr anchor="t"/>
          <a:lstStyle>
            <a:lvl1pPr marL="0" indent="0">
              <a:lnSpc>
                <a:spcPct val="100000"/>
              </a:lnSpc>
              <a:spcBef>
                <a:spcPts val="0"/>
              </a:spcBef>
              <a:buNone/>
              <a:defRPr sz="1400">
                <a:solidFill>
                  <a:schemeClr val="tx2"/>
                </a:solidFill>
              </a:defRPr>
            </a:lvl1pPr>
          </a:lstStyle>
          <a:p>
            <a:pPr lvl="0"/>
            <a:r>
              <a:rPr lang="en-US" dirty="0"/>
              <a:t>Name Surname</a:t>
            </a:r>
            <a:endParaRPr lang="en-ZA" dirty="0"/>
          </a:p>
        </p:txBody>
      </p:sp>
      <p:sp>
        <p:nvSpPr>
          <p:cNvPr id="120" name="Text Placeholder 14"/>
          <p:cNvSpPr>
            <a:spLocks noGrp="1"/>
          </p:cNvSpPr>
          <p:nvPr>
            <p:ph type="body" sz="quarter" idx="52" hasCustomPrompt="1"/>
          </p:nvPr>
        </p:nvSpPr>
        <p:spPr>
          <a:xfrm>
            <a:off x="2044700" y="4200897"/>
            <a:ext cx="3863041" cy="197223"/>
          </a:xfrm>
        </p:spPr>
        <p:txBody>
          <a:bodyPr anchor="t"/>
          <a:lstStyle>
            <a:lvl1pPr marL="0" indent="0">
              <a:lnSpc>
                <a:spcPct val="100000"/>
              </a:lnSpc>
              <a:spcBef>
                <a:spcPts val="0"/>
              </a:spcBef>
              <a:buNone/>
              <a:defRPr sz="1200">
                <a:solidFill>
                  <a:schemeClr val="tx1"/>
                </a:solidFill>
              </a:defRPr>
            </a:lvl1pPr>
          </a:lstStyle>
          <a:p>
            <a:pPr lvl="0"/>
            <a:r>
              <a:rPr lang="en-US" dirty="0"/>
              <a:t>Title</a:t>
            </a:r>
            <a:endParaRPr lang="en-ZA" dirty="0"/>
          </a:p>
        </p:txBody>
      </p:sp>
      <p:sp>
        <p:nvSpPr>
          <p:cNvPr id="121" name="Text Placeholder 14"/>
          <p:cNvSpPr>
            <a:spLocks noGrp="1"/>
          </p:cNvSpPr>
          <p:nvPr>
            <p:ph type="body" sz="quarter" idx="53" hasCustomPrompt="1"/>
          </p:nvPr>
        </p:nvSpPr>
        <p:spPr>
          <a:xfrm>
            <a:off x="2044700" y="4441439"/>
            <a:ext cx="3863041" cy="1543436"/>
          </a:xfrm>
        </p:spPr>
        <p:txBody>
          <a:bodyPr anchor="t"/>
          <a:lstStyle>
            <a:lvl1pPr marL="0" indent="0">
              <a:lnSpc>
                <a:spcPct val="100000"/>
              </a:lnSpc>
              <a:spcBef>
                <a:spcPts val="0"/>
              </a:spcBef>
              <a:buNone/>
              <a:defRPr sz="1200">
                <a:solidFill>
                  <a:schemeClr val="tx1"/>
                </a:solidFill>
              </a:defRPr>
            </a:lvl1pPr>
          </a:lstStyle>
          <a:p>
            <a:pPr lvl="0"/>
            <a:r>
              <a:rPr lang="en-US" dirty="0"/>
              <a:t>Body copy</a:t>
            </a:r>
            <a:endParaRPr lang="en-ZA" dirty="0"/>
          </a:p>
        </p:txBody>
      </p:sp>
      <p:sp>
        <p:nvSpPr>
          <p:cNvPr id="122" name="Picture Placeholder 2"/>
          <p:cNvSpPr>
            <a:spLocks noGrp="1"/>
          </p:cNvSpPr>
          <p:nvPr>
            <p:ph type="pic" sz="quarter" idx="54" hasCustomPrompt="1"/>
          </p:nvPr>
        </p:nvSpPr>
        <p:spPr>
          <a:xfrm>
            <a:off x="6281084" y="3930637"/>
            <a:ext cx="1505323" cy="1416050"/>
          </a:xfrm>
        </p:spPr>
        <p:txBody>
          <a:bodyPr/>
          <a:lstStyle>
            <a:lvl1pPr marL="0" indent="0">
              <a:buNone/>
              <a:defRPr/>
            </a:lvl1pPr>
          </a:lstStyle>
          <a:p>
            <a:r>
              <a:rPr lang="en-US" dirty="0"/>
              <a:t>Add picture</a:t>
            </a:r>
            <a:endParaRPr lang="en-ZA" dirty="0"/>
          </a:p>
        </p:txBody>
      </p:sp>
      <p:sp>
        <p:nvSpPr>
          <p:cNvPr id="123" name="Text Placeholder 14"/>
          <p:cNvSpPr>
            <a:spLocks noGrp="1"/>
          </p:cNvSpPr>
          <p:nvPr>
            <p:ph type="body" sz="quarter" idx="55" hasCustomPrompt="1"/>
          </p:nvPr>
        </p:nvSpPr>
        <p:spPr>
          <a:xfrm>
            <a:off x="7957484" y="3930637"/>
            <a:ext cx="3863041" cy="270259"/>
          </a:xfrm>
        </p:spPr>
        <p:txBody>
          <a:bodyPr anchor="t"/>
          <a:lstStyle>
            <a:lvl1pPr marL="0" indent="0">
              <a:lnSpc>
                <a:spcPct val="100000"/>
              </a:lnSpc>
              <a:spcBef>
                <a:spcPts val="0"/>
              </a:spcBef>
              <a:buNone/>
              <a:defRPr sz="1400">
                <a:solidFill>
                  <a:schemeClr val="tx2"/>
                </a:solidFill>
              </a:defRPr>
            </a:lvl1pPr>
          </a:lstStyle>
          <a:p>
            <a:pPr lvl="0"/>
            <a:r>
              <a:rPr lang="en-US" dirty="0"/>
              <a:t>Name Surname</a:t>
            </a:r>
            <a:endParaRPr lang="en-ZA" dirty="0"/>
          </a:p>
        </p:txBody>
      </p:sp>
      <p:sp>
        <p:nvSpPr>
          <p:cNvPr id="124" name="Text Placeholder 14"/>
          <p:cNvSpPr>
            <a:spLocks noGrp="1"/>
          </p:cNvSpPr>
          <p:nvPr>
            <p:ph type="body" sz="quarter" idx="56" hasCustomPrompt="1"/>
          </p:nvPr>
        </p:nvSpPr>
        <p:spPr>
          <a:xfrm>
            <a:off x="7957484" y="4200897"/>
            <a:ext cx="3863041" cy="197223"/>
          </a:xfrm>
        </p:spPr>
        <p:txBody>
          <a:bodyPr anchor="t"/>
          <a:lstStyle>
            <a:lvl1pPr marL="0" indent="0">
              <a:lnSpc>
                <a:spcPct val="100000"/>
              </a:lnSpc>
              <a:spcBef>
                <a:spcPts val="0"/>
              </a:spcBef>
              <a:buNone/>
              <a:defRPr sz="1200">
                <a:solidFill>
                  <a:schemeClr val="tx1"/>
                </a:solidFill>
              </a:defRPr>
            </a:lvl1pPr>
          </a:lstStyle>
          <a:p>
            <a:pPr lvl="0"/>
            <a:r>
              <a:rPr lang="en-US" dirty="0"/>
              <a:t>Title</a:t>
            </a:r>
            <a:endParaRPr lang="en-ZA" dirty="0"/>
          </a:p>
        </p:txBody>
      </p:sp>
      <p:sp>
        <p:nvSpPr>
          <p:cNvPr id="125" name="Text Placeholder 14"/>
          <p:cNvSpPr>
            <a:spLocks noGrp="1"/>
          </p:cNvSpPr>
          <p:nvPr>
            <p:ph type="body" sz="quarter" idx="57" hasCustomPrompt="1"/>
          </p:nvPr>
        </p:nvSpPr>
        <p:spPr>
          <a:xfrm>
            <a:off x="7957484" y="4441439"/>
            <a:ext cx="3863041" cy="1543436"/>
          </a:xfrm>
        </p:spPr>
        <p:txBody>
          <a:bodyPr anchor="t"/>
          <a:lstStyle>
            <a:lvl1pPr marL="0" indent="0">
              <a:lnSpc>
                <a:spcPct val="100000"/>
              </a:lnSpc>
              <a:spcBef>
                <a:spcPts val="0"/>
              </a:spcBef>
              <a:buNone/>
              <a:defRPr sz="1200">
                <a:solidFill>
                  <a:schemeClr val="tx1"/>
                </a:solidFill>
              </a:defRPr>
            </a:lvl1pPr>
          </a:lstStyle>
          <a:p>
            <a:pPr lvl="0"/>
            <a:r>
              <a:rPr lang="en-US" dirty="0"/>
              <a:t>Body copy</a:t>
            </a:r>
            <a:endParaRPr lang="en-ZA" dirty="0"/>
          </a:p>
        </p:txBody>
      </p:sp>
      <p:sp>
        <p:nvSpPr>
          <p:cNvPr id="22" name="Text Placeholder 5"/>
          <p:cNvSpPr>
            <a:spLocks noGrp="1"/>
          </p:cNvSpPr>
          <p:nvPr>
            <p:ph type="body" sz="quarter" idx="11" hasCustomPrompt="1"/>
          </p:nvPr>
        </p:nvSpPr>
        <p:spPr>
          <a:xfrm>
            <a:off x="368300" y="933680"/>
            <a:ext cx="11452225" cy="334733"/>
          </a:xfrm>
        </p:spPr>
        <p:txBody>
          <a:bodyPr/>
          <a:lstStyle>
            <a:lvl1pPr marL="0" indent="0">
              <a:lnSpc>
                <a:spcPct val="100000"/>
              </a:lnSpc>
              <a:spcBef>
                <a:spcPts val="0"/>
              </a:spcBef>
              <a:buNone/>
              <a:defRPr sz="2000">
                <a:solidFill>
                  <a:schemeClr val="tx1">
                    <a:lumMod val="50000"/>
                  </a:schemeClr>
                </a:solidFill>
              </a:defRPr>
            </a:lvl1pPr>
          </a:lstStyle>
          <a:p>
            <a:pPr lvl="0"/>
            <a:r>
              <a:rPr lang="en-US" dirty="0"/>
              <a:t>Add subtitle</a:t>
            </a:r>
            <a:endParaRPr lang="en-ZA" dirty="0"/>
          </a:p>
        </p:txBody>
      </p:sp>
      <p:sp>
        <p:nvSpPr>
          <p:cNvPr id="20" name="Text Placeholder 5"/>
          <p:cNvSpPr>
            <a:spLocks noGrp="1"/>
          </p:cNvSpPr>
          <p:nvPr>
            <p:ph type="body" sz="quarter" idx="10"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2715817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mp; sub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baseline="0" dirty="0"/>
            </a:lvl1pPr>
          </a:lstStyle>
          <a:p>
            <a:pPr lvl="0"/>
            <a:r>
              <a:rPr lang="en-US" dirty="0"/>
              <a:t>2 contacts with long description</a:t>
            </a:r>
            <a:endParaRPr lang="en-ZA" dirty="0"/>
          </a:p>
        </p:txBody>
      </p:sp>
      <p:sp>
        <p:nvSpPr>
          <p:cNvPr id="3" name="Picture Placeholder 2"/>
          <p:cNvSpPr>
            <a:spLocks noGrp="1"/>
          </p:cNvSpPr>
          <p:nvPr>
            <p:ph type="pic" sz="quarter" idx="40" hasCustomPrompt="1"/>
          </p:nvPr>
        </p:nvSpPr>
        <p:spPr>
          <a:xfrm>
            <a:off x="368300" y="1701975"/>
            <a:ext cx="1505323" cy="1416050"/>
          </a:xfrm>
        </p:spPr>
        <p:txBody>
          <a:bodyPr/>
          <a:lstStyle>
            <a:lvl1pPr marL="0" indent="0">
              <a:buNone/>
              <a:defRPr/>
            </a:lvl1pPr>
          </a:lstStyle>
          <a:p>
            <a:r>
              <a:rPr lang="en-US" dirty="0"/>
              <a:t>Add picture</a:t>
            </a:r>
            <a:endParaRPr lang="en-ZA" dirty="0"/>
          </a:p>
        </p:txBody>
      </p:sp>
      <p:sp>
        <p:nvSpPr>
          <p:cNvPr id="15" name="Text Placeholder 14"/>
          <p:cNvSpPr>
            <a:spLocks noGrp="1"/>
          </p:cNvSpPr>
          <p:nvPr>
            <p:ph type="body" sz="quarter" idx="43" hasCustomPrompt="1"/>
          </p:nvPr>
        </p:nvSpPr>
        <p:spPr>
          <a:xfrm>
            <a:off x="2044700" y="1701976"/>
            <a:ext cx="3863041" cy="270259"/>
          </a:xfrm>
        </p:spPr>
        <p:txBody>
          <a:bodyPr anchor="t"/>
          <a:lstStyle>
            <a:lvl1pPr marL="0" indent="0">
              <a:lnSpc>
                <a:spcPct val="100000"/>
              </a:lnSpc>
              <a:spcBef>
                <a:spcPts val="0"/>
              </a:spcBef>
              <a:buNone/>
              <a:defRPr sz="1400">
                <a:solidFill>
                  <a:schemeClr val="tx2"/>
                </a:solidFill>
              </a:defRPr>
            </a:lvl1pPr>
          </a:lstStyle>
          <a:p>
            <a:pPr lvl="0"/>
            <a:r>
              <a:rPr lang="en-US" dirty="0"/>
              <a:t>Name Surname</a:t>
            </a:r>
            <a:endParaRPr lang="en-ZA" dirty="0"/>
          </a:p>
        </p:txBody>
      </p:sp>
      <p:sp>
        <p:nvSpPr>
          <p:cNvPr id="16" name="Text Placeholder 14"/>
          <p:cNvSpPr>
            <a:spLocks noGrp="1"/>
          </p:cNvSpPr>
          <p:nvPr>
            <p:ph type="body" sz="quarter" idx="44" hasCustomPrompt="1"/>
          </p:nvPr>
        </p:nvSpPr>
        <p:spPr>
          <a:xfrm>
            <a:off x="2044700" y="1972235"/>
            <a:ext cx="3863041" cy="197223"/>
          </a:xfrm>
        </p:spPr>
        <p:txBody>
          <a:bodyPr anchor="t"/>
          <a:lstStyle>
            <a:lvl1pPr marL="0" indent="0">
              <a:lnSpc>
                <a:spcPct val="100000"/>
              </a:lnSpc>
              <a:spcBef>
                <a:spcPts val="0"/>
              </a:spcBef>
              <a:buNone/>
              <a:defRPr sz="1200">
                <a:solidFill>
                  <a:schemeClr val="tx1"/>
                </a:solidFill>
              </a:defRPr>
            </a:lvl1pPr>
          </a:lstStyle>
          <a:p>
            <a:pPr lvl="0"/>
            <a:r>
              <a:rPr lang="en-US" dirty="0"/>
              <a:t>Title</a:t>
            </a:r>
            <a:endParaRPr lang="en-ZA" dirty="0"/>
          </a:p>
        </p:txBody>
      </p:sp>
      <p:sp>
        <p:nvSpPr>
          <p:cNvPr id="94" name="Text Placeholder 14"/>
          <p:cNvSpPr>
            <a:spLocks noGrp="1"/>
          </p:cNvSpPr>
          <p:nvPr>
            <p:ph type="body" sz="quarter" idx="45" hasCustomPrompt="1"/>
          </p:nvPr>
        </p:nvSpPr>
        <p:spPr>
          <a:xfrm>
            <a:off x="2044700" y="2212776"/>
            <a:ext cx="3863041" cy="3772099"/>
          </a:xfrm>
        </p:spPr>
        <p:txBody>
          <a:bodyPr anchor="t"/>
          <a:lstStyle>
            <a:lvl1pPr marL="0" indent="0">
              <a:lnSpc>
                <a:spcPct val="100000"/>
              </a:lnSpc>
              <a:spcBef>
                <a:spcPts val="0"/>
              </a:spcBef>
              <a:buNone/>
              <a:defRPr sz="1200">
                <a:solidFill>
                  <a:schemeClr val="tx1"/>
                </a:solidFill>
              </a:defRPr>
            </a:lvl1pPr>
          </a:lstStyle>
          <a:p>
            <a:pPr lvl="0"/>
            <a:r>
              <a:rPr lang="en-US" dirty="0"/>
              <a:t>Body copy</a:t>
            </a:r>
            <a:endParaRPr lang="en-ZA" dirty="0"/>
          </a:p>
        </p:txBody>
      </p:sp>
      <p:sp>
        <p:nvSpPr>
          <p:cNvPr id="114" name="Picture Placeholder 2"/>
          <p:cNvSpPr>
            <a:spLocks noGrp="1"/>
          </p:cNvSpPr>
          <p:nvPr>
            <p:ph type="pic" sz="quarter" idx="46" hasCustomPrompt="1"/>
          </p:nvPr>
        </p:nvSpPr>
        <p:spPr>
          <a:xfrm>
            <a:off x="6281084" y="1701975"/>
            <a:ext cx="1505323" cy="1416050"/>
          </a:xfrm>
        </p:spPr>
        <p:txBody>
          <a:bodyPr/>
          <a:lstStyle>
            <a:lvl1pPr marL="0" indent="0">
              <a:buNone/>
              <a:defRPr/>
            </a:lvl1pPr>
          </a:lstStyle>
          <a:p>
            <a:r>
              <a:rPr lang="en-US" dirty="0"/>
              <a:t>Add picture</a:t>
            </a:r>
            <a:endParaRPr lang="en-ZA" dirty="0"/>
          </a:p>
        </p:txBody>
      </p:sp>
      <p:sp>
        <p:nvSpPr>
          <p:cNvPr id="115" name="Text Placeholder 14"/>
          <p:cNvSpPr>
            <a:spLocks noGrp="1"/>
          </p:cNvSpPr>
          <p:nvPr>
            <p:ph type="body" sz="quarter" idx="47" hasCustomPrompt="1"/>
          </p:nvPr>
        </p:nvSpPr>
        <p:spPr>
          <a:xfrm>
            <a:off x="7957484" y="1701976"/>
            <a:ext cx="3863041" cy="270259"/>
          </a:xfrm>
        </p:spPr>
        <p:txBody>
          <a:bodyPr anchor="t"/>
          <a:lstStyle>
            <a:lvl1pPr marL="0" indent="0">
              <a:lnSpc>
                <a:spcPct val="100000"/>
              </a:lnSpc>
              <a:spcBef>
                <a:spcPts val="0"/>
              </a:spcBef>
              <a:buNone/>
              <a:defRPr sz="1400">
                <a:solidFill>
                  <a:schemeClr val="tx2"/>
                </a:solidFill>
              </a:defRPr>
            </a:lvl1pPr>
          </a:lstStyle>
          <a:p>
            <a:pPr lvl="0"/>
            <a:r>
              <a:rPr lang="en-US" dirty="0"/>
              <a:t>Name Surname</a:t>
            </a:r>
            <a:endParaRPr lang="en-ZA" dirty="0"/>
          </a:p>
        </p:txBody>
      </p:sp>
      <p:sp>
        <p:nvSpPr>
          <p:cNvPr id="116" name="Text Placeholder 14"/>
          <p:cNvSpPr>
            <a:spLocks noGrp="1"/>
          </p:cNvSpPr>
          <p:nvPr>
            <p:ph type="body" sz="quarter" idx="48" hasCustomPrompt="1"/>
          </p:nvPr>
        </p:nvSpPr>
        <p:spPr>
          <a:xfrm>
            <a:off x="7957484" y="1972235"/>
            <a:ext cx="3863041" cy="197223"/>
          </a:xfrm>
        </p:spPr>
        <p:txBody>
          <a:bodyPr anchor="t"/>
          <a:lstStyle>
            <a:lvl1pPr marL="0" indent="0">
              <a:lnSpc>
                <a:spcPct val="100000"/>
              </a:lnSpc>
              <a:spcBef>
                <a:spcPts val="0"/>
              </a:spcBef>
              <a:buNone/>
              <a:defRPr sz="1200">
                <a:solidFill>
                  <a:schemeClr val="tx1"/>
                </a:solidFill>
              </a:defRPr>
            </a:lvl1pPr>
          </a:lstStyle>
          <a:p>
            <a:pPr lvl="0"/>
            <a:r>
              <a:rPr lang="en-US" dirty="0"/>
              <a:t>Title</a:t>
            </a:r>
            <a:endParaRPr lang="en-ZA" dirty="0"/>
          </a:p>
        </p:txBody>
      </p:sp>
      <p:sp>
        <p:nvSpPr>
          <p:cNvPr id="117" name="Text Placeholder 14"/>
          <p:cNvSpPr>
            <a:spLocks noGrp="1"/>
          </p:cNvSpPr>
          <p:nvPr>
            <p:ph type="body" sz="quarter" idx="49" hasCustomPrompt="1"/>
          </p:nvPr>
        </p:nvSpPr>
        <p:spPr>
          <a:xfrm>
            <a:off x="7957484" y="2212776"/>
            <a:ext cx="3863041" cy="3772099"/>
          </a:xfrm>
        </p:spPr>
        <p:txBody>
          <a:bodyPr anchor="t"/>
          <a:lstStyle>
            <a:lvl1pPr marL="0" indent="0">
              <a:lnSpc>
                <a:spcPct val="100000"/>
              </a:lnSpc>
              <a:spcBef>
                <a:spcPts val="0"/>
              </a:spcBef>
              <a:buNone/>
              <a:defRPr sz="1200">
                <a:solidFill>
                  <a:schemeClr val="tx1"/>
                </a:solidFill>
              </a:defRPr>
            </a:lvl1pPr>
          </a:lstStyle>
          <a:p>
            <a:pPr lvl="0"/>
            <a:r>
              <a:rPr lang="en-US" dirty="0"/>
              <a:t>Body copy</a:t>
            </a:r>
            <a:endParaRPr lang="en-ZA" dirty="0"/>
          </a:p>
        </p:txBody>
      </p:sp>
      <p:sp>
        <p:nvSpPr>
          <p:cNvPr id="13" name="Text Placeholder 5"/>
          <p:cNvSpPr>
            <a:spLocks noGrp="1"/>
          </p:cNvSpPr>
          <p:nvPr>
            <p:ph type="body" sz="quarter" idx="11" hasCustomPrompt="1"/>
          </p:nvPr>
        </p:nvSpPr>
        <p:spPr>
          <a:xfrm>
            <a:off x="368300" y="933680"/>
            <a:ext cx="11452225" cy="334733"/>
          </a:xfrm>
        </p:spPr>
        <p:txBody>
          <a:bodyPr/>
          <a:lstStyle>
            <a:lvl1pPr marL="0" indent="0">
              <a:lnSpc>
                <a:spcPct val="100000"/>
              </a:lnSpc>
              <a:spcBef>
                <a:spcPts val="0"/>
              </a:spcBef>
              <a:buNone/>
              <a:defRPr sz="2000">
                <a:solidFill>
                  <a:schemeClr val="tx1">
                    <a:lumMod val="50000"/>
                  </a:schemeClr>
                </a:solidFill>
              </a:defRPr>
            </a:lvl1pPr>
          </a:lstStyle>
          <a:p>
            <a:pPr lvl="0"/>
            <a:r>
              <a:rPr lang="en-US" dirty="0"/>
              <a:t>Add subtitle</a:t>
            </a:r>
            <a:endParaRPr lang="en-ZA" dirty="0"/>
          </a:p>
        </p:txBody>
      </p:sp>
      <p:sp>
        <p:nvSpPr>
          <p:cNvPr id="12" name="Text Placeholder 5"/>
          <p:cNvSpPr>
            <a:spLocks noGrp="1"/>
          </p:cNvSpPr>
          <p:nvPr>
            <p:ph type="body" sz="quarter" idx="10"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3144130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5" name="Text Placeholder 5"/>
          <p:cNvSpPr>
            <a:spLocks noGrp="1"/>
          </p:cNvSpPr>
          <p:nvPr>
            <p:ph type="body" sz="quarter" idx="10"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3084739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2 sub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0" y="1674624"/>
            <a:ext cx="5530475" cy="4310251"/>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9" name="Content Placeholder 2"/>
          <p:cNvSpPr>
            <a:spLocks noGrp="1"/>
          </p:cNvSpPr>
          <p:nvPr>
            <p:ph idx="12" hasCustomPrompt="1"/>
          </p:nvPr>
        </p:nvSpPr>
        <p:spPr>
          <a:xfrm>
            <a:off x="6290049" y="1674624"/>
            <a:ext cx="5530475" cy="4310251"/>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Text Placeholder 5"/>
          <p:cNvSpPr>
            <a:spLocks noGrp="1"/>
          </p:cNvSpPr>
          <p:nvPr>
            <p:ph type="body" sz="quarter" idx="11" hasCustomPrompt="1"/>
          </p:nvPr>
        </p:nvSpPr>
        <p:spPr>
          <a:xfrm>
            <a:off x="368300" y="1272142"/>
            <a:ext cx="5530475" cy="334733"/>
          </a:xfrm>
        </p:spPr>
        <p:txBody>
          <a:bodyPr/>
          <a:lstStyle>
            <a:lvl1pPr marL="0" indent="0">
              <a:lnSpc>
                <a:spcPct val="100000"/>
              </a:lnSpc>
              <a:spcBef>
                <a:spcPts val="0"/>
              </a:spcBef>
              <a:buNone/>
              <a:defRPr sz="2000">
                <a:solidFill>
                  <a:schemeClr val="tx1">
                    <a:lumMod val="50000"/>
                  </a:schemeClr>
                </a:solidFill>
              </a:defRPr>
            </a:lvl1pPr>
          </a:lstStyle>
          <a:p>
            <a:pPr lvl="0"/>
            <a:r>
              <a:rPr lang="en-US" dirty="0"/>
              <a:t>Add subtitle</a:t>
            </a:r>
            <a:endParaRPr lang="en-ZA" dirty="0"/>
          </a:p>
        </p:txBody>
      </p:sp>
      <p:sp>
        <p:nvSpPr>
          <p:cNvPr id="8" name="Text Placeholder 5"/>
          <p:cNvSpPr>
            <a:spLocks noGrp="1"/>
          </p:cNvSpPr>
          <p:nvPr>
            <p:ph type="body" sz="quarter" idx="13" hasCustomPrompt="1"/>
          </p:nvPr>
        </p:nvSpPr>
        <p:spPr>
          <a:xfrm>
            <a:off x="6290048" y="1272142"/>
            <a:ext cx="5530475" cy="334733"/>
          </a:xfrm>
        </p:spPr>
        <p:txBody>
          <a:bodyPr/>
          <a:lstStyle>
            <a:lvl1pPr marL="0" indent="0">
              <a:lnSpc>
                <a:spcPct val="100000"/>
              </a:lnSpc>
              <a:spcBef>
                <a:spcPts val="0"/>
              </a:spcBef>
              <a:buNone/>
              <a:defRPr sz="2000">
                <a:solidFill>
                  <a:schemeClr val="tx1">
                    <a:lumMod val="50000"/>
                  </a:schemeClr>
                </a:solidFill>
              </a:defRPr>
            </a:lvl1pPr>
          </a:lstStyle>
          <a:p>
            <a:pPr lvl="0"/>
            <a:r>
              <a:rPr lang="en-US" dirty="0"/>
              <a:t>Add subtitle</a:t>
            </a:r>
            <a:endParaRPr lang="en-ZA" dirty="0"/>
          </a:p>
        </p:txBody>
      </p:sp>
      <p:sp>
        <p:nvSpPr>
          <p:cNvPr id="10" name="Text Placeholder 5"/>
          <p:cNvSpPr>
            <a:spLocks noGrp="1"/>
          </p:cNvSpPr>
          <p:nvPr>
            <p:ph type="body" sz="quarter" idx="10"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4229679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3 sub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0" y="1703294"/>
            <a:ext cx="3701675" cy="4281581"/>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368300" y="195747"/>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11" name="Content Placeholder 2"/>
          <p:cNvSpPr>
            <a:spLocks noGrp="1"/>
          </p:cNvSpPr>
          <p:nvPr>
            <p:ph idx="12" hasCustomPrompt="1"/>
          </p:nvPr>
        </p:nvSpPr>
        <p:spPr>
          <a:xfrm>
            <a:off x="4243575" y="1703294"/>
            <a:ext cx="3701675" cy="4281581"/>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13" name="Content Placeholder 2"/>
          <p:cNvSpPr>
            <a:spLocks noGrp="1"/>
          </p:cNvSpPr>
          <p:nvPr>
            <p:ph idx="14" hasCustomPrompt="1"/>
          </p:nvPr>
        </p:nvSpPr>
        <p:spPr>
          <a:xfrm>
            <a:off x="8118849" y="1703294"/>
            <a:ext cx="3701675" cy="4281581"/>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9" name="Text Placeholder 5"/>
          <p:cNvSpPr>
            <a:spLocks noGrp="1"/>
          </p:cNvSpPr>
          <p:nvPr>
            <p:ph type="body" sz="quarter" idx="11" hasCustomPrompt="1"/>
          </p:nvPr>
        </p:nvSpPr>
        <p:spPr>
          <a:xfrm>
            <a:off x="368300" y="1272142"/>
            <a:ext cx="3701675" cy="334733"/>
          </a:xfrm>
        </p:spPr>
        <p:txBody>
          <a:bodyPr/>
          <a:lstStyle>
            <a:lvl1pPr marL="0" indent="0">
              <a:lnSpc>
                <a:spcPct val="100000"/>
              </a:lnSpc>
              <a:spcBef>
                <a:spcPts val="0"/>
              </a:spcBef>
              <a:buNone/>
              <a:defRPr sz="2000">
                <a:solidFill>
                  <a:schemeClr val="tx1">
                    <a:lumMod val="50000"/>
                  </a:schemeClr>
                </a:solidFill>
              </a:defRPr>
            </a:lvl1pPr>
          </a:lstStyle>
          <a:p>
            <a:pPr lvl="0"/>
            <a:r>
              <a:rPr lang="en-US" dirty="0"/>
              <a:t>Add subtitle</a:t>
            </a:r>
            <a:endParaRPr lang="en-ZA" dirty="0"/>
          </a:p>
        </p:txBody>
      </p:sp>
      <p:sp>
        <p:nvSpPr>
          <p:cNvPr id="10" name="Text Placeholder 5"/>
          <p:cNvSpPr>
            <a:spLocks noGrp="1"/>
          </p:cNvSpPr>
          <p:nvPr>
            <p:ph type="body" sz="quarter" idx="15" hasCustomPrompt="1"/>
          </p:nvPr>
        </p:nvSpPr>
        <p:spPr>
          <a:xfrm>
            <a:off x="4243575" y="1272142"/>
            <a:ext cx="3701675" cy="334733"/>
          </a:xfrm>
        </p:spPr>
        <p:txBody>
          <a:bodyPr/>
          <a:lstStyle>
            <a:lvl1pPr marL="0" indent="0">
              <a:lnSpc>
                <a:spcPct val="100000"/>
              </a:lnSpc>
              <a:spcBef>
                <a:spcPts val="0"/>
              </a:spcBef>
              <a:buNone/>
              <a:defRPr sz="2000">
                <a:solidFill>
                  <a:schemeClr val="tx1">
                    <a:lumMod val="50000"/>
                  </a:schemeClr>
                </a:solidFill>
              </a:defRPr>
            </a:lvl1pPr>
          </a:lstStyle>
          <a:p>
            <a:pPr lvl="0"/>
            <a:r>
              <a:rPr lang="en-US" dirty="0"/>
              <a:t>Add subtitle</a:t>
            </a:r>
            <a:endParaRPr lang="en-ZA" dirty="0"/>
          </a:p>
        </p:txBody>
      </p:sp>
      <p:sp>
        <p:nvSpPr>
          <p:cNvPr id="15" name="Text Placeholder 5"/>
          <p:cNvSpPr>
            <a:spLocks noGrp="1"/>
          </p:cNvSpPr>
          <p:nvPr>
            <p:ph type="body" sz="quarter" idx="16" hasCustomPrompt="1"/>
          </p:nvPr>
        </p:nvSpPr>
        <p:spPr>
          <a:xfrm>
            <a:off x="8118848" y="1272142"/>
            <a:ext cx="3701675" cy="334733"/>
          </a:xfrm>
        </p:spPr>
        <p:txBody>
          <a:bodyPr/>
          <a:lstStyle>
            <a:lvl1pPr marL="0" indent="0">
              <a:lnSpc>
                <a:spcPct val="100000"/>
              </a:lnSpc>
              <a:spcBef>
                <a:spcPts val="0"/>
              </a:spcBef>
              <a:buNone/>
              <a:defRPr sz="2000">
                <a:solidFill>
                  <a:schemeClr val="tx1">
                    <a:lumMod val="50000"/>
                  </a:schemeClr>
                </a:solidFill>
              </a:defRPr>
            </a:lvl1pPr>
          </a:lstStyle>
          <a:p>
            <a:pPr lvl="0"/>
            <a:r>
              <a:rPr lang="en-US" dirty="0"/>
              <a:t>Add subtitle</a:t>
            </a:r>
            <a:endParaRPr lang="en-ZA" dirty="0"/>
          </a:p>
        </p:txBody>
      </p:sp>
      <p:sp>
        <p:nvSpPr>
          <p:cNvPr id="12" name="Text Placeholder 5"/>
          <p:cNvSpPr>
            <a:spLocks noGrp="1"/>
          </p:cNvSpPr>
          <p:nvPr>
            <p:ph type="body" sz="quarter" idx="10"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1382022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ictur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0" y="1277378"/>
            <a:ext cx="5592849" cy="4707497"/>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16" name="Picture Placeholder 4"/>
          <p:cNvSpPr>
            <a:spLocks noGrp="1"/>
          </p:cNvSpPr>
          <p:nvPr>
            <p:ph type="pic" sz="quarter" idx="12" hasCustomPrompt="1"/>
          </p:nvPr>
        </p:nvSpPr>
        <p:spPr>
          <a:xfrm>
            <a:off x="6227296" y="1268413"/>
            <a:ext cx="5593229" cy="4716462"/>
          </a:xfrm>
        </p:spPr>
        <p:txBody>
          <a:bodyPr/>
          <a:lstStyle>
            <a:lvl1pPr marL="0" indent="0">
              <a:buNone/>
              <a:defRPr/>
            </a:lvl1pPr>
          </a:lstStyle>
          <a:p>
            <a:r>
              <a:rPr lang="en-US" dirty="0"/>
              <a:t>Add picture</a:t>
            </a:r>
            <a:endParaRPr lang="en-ZA" dirty="0"/>
          </a:p>
        </p:txBody>
      </p:sp>
      <p:sp>
        <p:nvSpPr>
          <p:cNvPr id="5" name="Text Placeholder 5"/>
          <p:cNvSpPr>
            <a:spLocks noGrp="1"/>
          </p:cNvSpPr>
          <p:nvPr>
            <p:ph type="body" sz="quarter" idx="10"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2515270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2 pictur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0" y="3378200"/>
            <a:ext cx="5592849" cy="2606675"/>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5" name="Picture Placeholder 4"/>
          <p:cNvSpPr>
            <a:spLocks noGrp="1"/>
          </p:cNvSpPr>
          <p:nvPr>
            <p:ph type="pic" sz="quarter" idx="10" hasCustomPrompt="1"/>
          </p:nvPr>
        </p:nvSpPr>
        <p:spPr>
          <a:xfrm>
            <a:off x="368300" y="1277378"/>
            <a:ext cx="5593229" cy="1947862"/>
          </a:xfrm>
        </p:spPr>
        <p:txBody>
          <a:bodyPr/>
          <a:lstStyle>
            <a:lvl1pPr marL="0" indent="0">
              <a:buNone/>
              <a:defRPr/>
            </a:lvl1pPr>
          </a:lstStyle>
          <a:p>
            <a:r>
              <a:rPr lang="en-US" dirty="0"/>
              <a:t>Add picture</a:t>
            </a:r>
            <a:endParaRPr lang="en-ZA" dirty="0"/>
          </a:p>
        </p:txBody>
      </p:sp>
      <p:sp>
        <p:nvSpPr>
          <p:cNvPr id="15" name="Content Placeholder 2"/>
          <p:cNvSpPr>
            <a:spLocks noGrp="1"/>
          </p:cNvSpPr>
          <p:nvPr>
            <p:ph idx="11" hasCustomPrompt="1"/>
          </p:nvPr>
        </p:nvSpPr>
        <p:spPr>
          <a:xfrm>
            <a:off x="6227296" y="1277378"/>
            <a:ext cx="5592849" cy="2606675"/>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16" name="Picture Placeholder 4"/>
          <p:cNvSpPr>
            <a:spLocks noGrp="1"/>
          </p:cNvSpPr>
          <p:nvPr>
            <p:ph type="pic" sz="quarter" idx="12" hasCustomPrompt="1"/>
          </p:nvPr>
        </p:nvSpPr>
        <p:spPr>
          <a:xfrm>
            <a:off x="6227296" y="4037013"/>
            <a:ext cx="5593229" cy="1947862"/>
          </a:xfrm>
        </p:spPr>
        <p:txBody>
          <a:bodyPr/>
          <a:lstStyle>
            <a:lvl1pPr marL="0" indent="0">
              <a:buNone/>
              <a:defRPr/>
            </a:lvl1pPr>
          </a:lstStyle>
          <a:p>
            <a:r>
              <a:rPr lang="en-US" dirty="0"/>
              <a:t>Add picture</a:t>
            </a:r>
            <a:endParaRPr lang="en-ZA" dirty="0"/>
          </a:p>
        </p:txBody>
      </p:sp>
      <p:sp>
        <p:nvSpPr>
          <p:cNvPr id="7" name="Text Placeholder 5"/>
          <p:cNvSpPr>
            <a:spLocks noGrp="1"/>
          </p:cNvSpPr>
          <p:nvPr>
            <p:ph type="body" sz="quarter" idx="13"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3686121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3 pictur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1" y="3440672"/>
            <a:ext cx="3620748" cy="2544203"/>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368300" y="195747"/>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5" name="Picture Placeholder 4"/>
          <p:cNvSpPr>
            <a:spLocks noGrp="1"/>
          </p:cNvSpPr>
          <p:nvPr>
            <p:ph type="pic" sz="quarter" idx="10" hasCustomPrompt="1"/>
          </p:nvPr>
        </p:nvSpPr>
        <p:spPr>
          <a:xfrm>
            <a:off x="368301" y="1268413"/>
            <a:ext cx="3620994" cy="2010617"/>
          </a:xfrm>
        </p:spPr>
        <p:txBody>
          <a:bodyPr/>
          <a:lstStyle>
            <a:lvl1pPr marL="0" indent="0">
              <a:buNone/>
              <a:defRPr/>
            </a:lvl1pPr>
          </a:lstStyle>
          <a:p>
            <a:r>
              <a:rPr lang="en-US" dirty="0"/>
              <a:t>Add picture</a:t>
            </a:r>
            <a:endParaRPr lang="en-ZA" dirty="0"/>
          </a:p>
        </p:txBody>
      </p:sp>
      <p:sp>
        <p:nvSpPr>
          <p:cNvPr id="17" name="Content Placeholder 2"/>
          <p:cNvSpPr>
            <a:spLocks noGrp="1"/>
          </p:cNvSpPr>
          <p:nvPr>
            <p:ph idx="11" hasCustomPrompt="1"/>
          </p:nvPr>
        </p:nvSpPr>
        <p:spPr>
          <a:xfrm>
            <a:off x="4283916" y="3440672"/>
            <a:ext cx="3620748" cy="2544203"/>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18" name="Picture Placeholder 4"/>
          <p:cNvSpPr>
            <a:spLocks noGrp="1"/>
          </p:cNvSpPr>
          <p:nvPr>
            <p:ph type="pic" sz="quarter" idx="12" hasCustomPrompt="1"/>
          </p:nvPr>
        </p:nvSpPr>
        <p:spPr>
          <a:xfrm>
            <a:off x="4283916" y="1268413"/>
            <a:ext cx="3620994" cy="2010617"/>
          </a:xfrm>
        </p:spPr>
        <p:txBody>
          <a:bodyPr/>
          <a:lstStyle>
            <a:lvl1pPr marL="0" indent="0">
              <a:buNone/>
              <a:defRPr/>
            </a:lvl1pPr>
          </a:lstStyle>
          <a:p>
            <a:r>
              <a:rPr lang="en-US" dirty="0"/>
              <a:t>Add picture</a:t>
            </a:r>
            <a:endParaRPr lang="en-ZA" dirty="0"/>
          </a:p>
        </p:txBody>
      </p:sp>
      <p:sp>
        <p:nvSpPr>
          <p:cNvPr id="19" name="Content Placeholder 2"/>
          <p:cNvSpPr>
            <a:spLocks noGrp="1"/>
          </p:cNvSpPr>
          <p:nvPr>
            <p:ph idx="13" hasCustomPrompt="1"/>
          </p:nvPr>
        </p:nvSpPr>
        <p:spPr>
          <a:xfrm>
            <a:off x="8199531" y="3440672"/>
            <a:ext cx="3620748" cy="2544203"/>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20" name="Picture Placeholder 4"/>
          <p:cNvSpPr>
            <a:spLocks noGrp="1"/>
          </p:cNvSpPr>
          <p:nvPr>
            <p:ph type="pic" sz="quarter" idx="14" hasCustomPrompt="1"/>
          </p:nvPr>
        </p:nvSpPr>
        <p:spPr>
          <a:xfrm>
            <a:off x="8199531" y="1268413"/>
            <a:ext cx="3620994" cy="2010617"/>
          </a:xfrm>
        </p:spPr>
        <p:txBody>
          <a:bodyPr/>
          <a:lstStyle>
            <a:lvl1pPr marL="0" indent="0">
              <a:buNone/>
              <a:defRPr/>
            </a:lvl1pPr>
          </a:lstStyle>
          <a:p>
            <a:r>
              <a:rPr lang="en-US" dirty="0"/>
              <a:t>Add picture</a:t>
            </a:r>
            <a:endParaRPr lang="en-ZA" dirty="0"/>
          </a:p>
        </p:txBody>
      </p:sp>
      <p:sp>
        <p:nvSpPr>
          <p:cNvPr id="9" name="Text Placeholder 5"/>
          <p:cNvSpPr>
            <a:spLocks noGrp="1"/>
          </p:cNvSpPr>
          <p:nvPr>
            <p:ph type="body" sz="quarter" idx="15"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322031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urple bloc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8782" b="8782"/>
          <a:stretch/>
        </p:blipFill>
        <p:spPr>
          <a:xfrm>
            <a:off x="192907" y="192742"/>
            <a:ext cx="11806186" cy="6472517"/>
          </a:xfrm>
          <a:prstGeom prst="rect">
            <a:avLst/>
          </a:prstGeom>
        </p:spPr>
      </p:pic>
      <p:sp>
        <p:nvSpPr>
          <p:cNvPr id="7" name="Rectangle 6"/>
          <p:cNvSpPr/>
          <p:nvPr userDrawn="1"/>
        </p:nvSpPr>
        <p:spPr>
          <a:xfrm>
            <a:off x="448235" y="4720197"/>
            <a:ext cx="9413501" cy="1761285"/>
          </a:xfrm>
          <a:prstGeom prst="rect">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750311" y="4980501"/>
            <a:ext cx="8716418" cy="450338"/>
          </a:xfrm>
        </p:spPr>
        <p:txBody>
          <a:bodyPr tIns="0" rIns="0" bIns="0" anchor="t">
            <a:noAutofit/>
          </a:bodyPr>
          <a:lstStyle>
            <a:lvl1pPr algn="l">
              <a:lnSpc>
                <a:spcPct val="100000"/>
              </a:lnSpc>
              <a:spcBef>
                <a:spcPts val="0"/>
              </a:spcBef>
              <a:defRPr sz="2800" b="1" cap="none" baseline="0">
                <a:solidFill>
                  <a:schemeClr val="bg1"/>
                </a:solidFill>
              </a:defRPr>
            </a:lvl1pPr>
          </a:lstStyle>
          <a:p>
            <a:r>
              <a:rPr lang="en-US" dirty="0"/>
              <a:t>Add presentation title</a:t>
            </a:r>
            <a:endParaRPr lang="en-ZA" dirty="0"/>
          </a:p>
        </p:txBody>
      </p:sp>
      <p:sp>
        <p:nvSpPr>
          <p:cNvPr id="10" name="Text Placeholder 9"/>
          <p:cNvSpPr>
            <a:spLocks noGrp="1"/>
          </p:cNvSpPr>
          <p:nvPr>
            <p:ph type="body" sz="quarter" idx="10" hasCustomPrompt="1"/>
          </p:nvPr>
        </p:nvSpPr>
        <p:spPr>
          <a:xfrm>
            <a:off x="750311" y="5439804"/>
            <a:ext cx="8716418" cy="277906"/>
          </a:xfrm>
        </p:spPr>
        <p:txBody>
          <a:bodyPr tIns="0" rIns="0" bIns="0" anchor="t">
            <a:noAutofit/>
          </a:bodyPr>
          <a:lstStyle>
            <a:lvl1pPr marL="0" indent="0">
              <a:lnSpc>
                <a:spcPct val="100000"/>
              </a:lnSpc>
              <a:spcBef>
                <a:spcPts val="0"/>
              </a:spcBef>
              <a:buNone/>
              <a:defRPr sz="2000">
                <a:solidFill>
                  <a:schemeClr val="accent2"/>
                </a:solidFill>
              </a:defRPr>
            </a:lvl1pPr>
          </a:lstStyle>
          <a:p>
            <a:pPr lvl="0"/>
            <a:r>
              <a:rPr lang="en-US" dirty="0"/>
              <a:t>Add subtitle</a:t>
            </a:r>
            <a:endParaRPr lang="en-GB" dirty="0"/>
          </a:p>
        </p:txBody>
      </p:sp>
      <p:sp>
        <p:nvSpPr>
          <p:cNvPr id="12" name="Text Placeholder 11"/>
          <p:cNvSpPr>
            <a:spLocks noGrp="1"/>
          </p:cNvSpPr>
          <p:nvPr>
            <p:ph type="body" sz="quarter" idx="11" hasCustomPrompt="1"/>
          </p:nvPr>
        </p:nvSpPr>
        <p:spPr>
          <a:xfrm>
            <a:off x="750888" y="5986979"/>
            <a:ext cx="4583112" cy="306245"/>
          </a:xfrm>
        </p:spPr>
        <p:txBody>
          <a:bodyPr vert="horz" lIns="0" tIns="0" rIns="0" bIns="0" rtlCol="0" anchor="t">
            <a:noAutofit/>
          </a:bodyPr>
          <a:lstStyle>
            <a:lvl1pPr marL="0" indent="0">
              <a:buNone/>
              <a:defRPr lang="en-US" sz="1800" b="1" cap="none" spc="-30" baseline="0"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GB"/>
            </a:lvl5pPr>
          </a:lstStyle>
          <a:p>
            <a:pPr marL="165100" lvl="0" indent="-165100">
              <a:lnSpc>
                <a:spcPct val="100000"/>
              </a:lnSpc>
              <a:spcBef>
                <a:spcPts val="0"/>
              </a:spcBef>
            </a:pPr>
            <a:r>
              <a:rPr lang="en-US" dirty="0"/>
              <a:t>Add date</a:t>
            </a:r>
            <a:endParaRPr lang="en-GB" dirty="0"/>
          </a:p>
        </p:txBody>
      </p:sp>
      <p:sp>
        <p:nvSpPr>
          <p:cNvPr id="14" name="Rectangle 13"/>
          <p:cNvSpPr/>
          <p:nvPr userDrawn="1"/>
        </p:nvSpPr>
        <p:spPr>
          <a:xfrm>
            <a:off x="10022541" y="4720197"/>
            <a:ext cx="1757083" cy="1761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userDrawn="1"/>
        </p:nvPicPr>
        <p:blipFill>
          <a:blip r:embed="rId3"/>
          <a:stretch>
            <a:fillRect/>
          </a:stretch>
        </p:blipFill>
        <p:spPr>
          <a:xfrm>
            <a:off x="9986682" y="4684290"/>
            <a:ext cx="1833843" cy="1837900"/>
          </a:xfrm>
          <a:prstGeom prst="rect">
            <a:avLst/>
          </a:prstGeom>
        </p:spPr>
      </p:pic>
    </p:spTree>
    <p:extLst>
      <p:ext uri="{BB962C8B-B14F-4D97-AF65-F5344CB8AC3E}">
        <p14:creationId xmlns:p14="http://schemas.microsoft.com/office/powerpoint/2010/main" val="3005538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mp;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0" y="1268413"/>
            <a:ext cx="11452225" cy="4388316"/>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5" name="Text Placeholder 4"/>
          <p:cNvSpPr>
            <a:spLocks noGrp="1"/>
          </p:cNvSpPr>
          <p:nvPr>
            <p:ph type="body" sz="quarter" idx="10" hasCustomPrompt="1"/>
          </p:nvPr>
        </p:nvSpPr>
        <p:spPr>
          <a:xfrm>
            <a:off x="368300" y="5814829"/>
            <a:ext cx="11452225" cy="268661"/>
          </a:xfrm>
        </p:spPr>
        <p:txBody>
          <a:bodyPr anchor="b"/>
          <a:lstStyle>
            <a:lvl1pPr marL="0" indent="0">
              <a:buNone/>
              <a:defRPr sz="900" i="1">
                <a:solidFill>
                  <a:schemeClr val="tx2"/>
                </a:solidFill>
              </a:defRPr>
            </a:lvl1pPr>
          </a:lstStyle>
          <a:p>
            <a:pPr lvl="0"/>
            <a:r>
              <a:rPr lang="en-US" dirty="0"/>
              <a:t>Add footnote/source</a:t>
            </a:r>
            <a:endParaRPr lang="en-ZA" dirty="0"/>
          </a:p>
        </p:txBody>
      </p:sp>
      <p:sp>
        <p:nvSpPr>
          <p:cNvPr id="6" name="Text Placeholder 5"/>
          <p:cNvSpPr>
            <a:spLocks noGrp="1"/>
          </p:cNvSpPr>
          <p:nvPr>
            <p:ph type="body" sz="quarter" idx="11"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3192029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range">
    <p:spTree>
      <p:nvGrpSpPr>
        <p:cNvPr id="1" name=""/>
        <p:cNvGrpSpPr/>
        <p:nvPr/>
      </p:nvGrpSpPr>
      <p:grpSpPr>
        <a:xfrm>
          <a:off x="0" y="0"/>
          <a:ext cx="0" cy="0"/>
          <a:chOff x="0" y="0"/>
          <a:chExt cx="0" cy="0"/>
        </a:xfrm>
      </p:grpSpPr>
      <p:sp>
        <p:nvSpPr>
          <p:cNvPr id="4" name="Rectangle 3"/>
          <p:cNvSpPr/>
          <p:nvPr userDrawn="1"/>
        </p:nvSpPr>
        <p:spPr>
          <a:xfrm>
            <a:off x="192907" y="192742"/>
            <a:ext cx="11806186" cy="647251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750311" y="4980501"/>
            <a:ext cx="8716418" cy="450338"/>
          </a:xfrm>
        </p:spPr>
        <p:txBody>
          <a:bodyPr tIns="0" rIns="0" bIns="0" anchor="t">
            <a:noAutofit/>
          </a:bodyPr>
          <a:lstStyle>
            <a:lvl1pPr algn="l">
              <a:lnSpc>
                <a:spcPct val="100000"/>
              </a:lnSpc>
              <a:spcBef>
                <a:spcPts val="0"/>
              </a:spcBef>
              <a:defRPr sz="2800" b="1" cap="none" baseline="0">
                <a:solidFill>
                  <a:schemeClr val="bg1"/>
                </a:solidFill>
              </a:defRPr>
            </a:lvl1pPr>
          </a:lstStyle>
          <a:p>
            <a:r>
              <a:rPr lang="en-US" dirty="0"/>
              <a:t>Add presentation title</a:t>
            </a:r>
            <a:endParaRPr lang="en-ZA" dirty="0"/>
          </a:p>
        </p:txBody>
      </p:sp>
      <p:sp>
        <p:nvSpPr>
          <p:cNvPr id="10" name="Text Placeholder 9"/>
          <p:cNvSpPr>
            <a:spLocks noGrp="1"/>
          </p:cNvSpPr>
          <p:nvPr>
            <p:ph type="body" sz="quarter" idx="10" hasCustomPrompt="1"/>
          </p:nvPr>
        </p:nvSpPr>
        <p:spPr>
          <a:xfrm>
            <a:off x="750311" y="5439804"/>
            <a:ext cx="8716418" cy="277906"/>
          </a:xfrm>
        </p:spPr>
        <p:txBody>
          <a:bodyPr tIns="0" rIns="0" bIns="0" anchor="t">
            <a:noAutofit/>
          </a:bodyPr>
          <a:lstStyle>
            <a:lvl1pPr marL="0" indent="0">
              <a:lnSpc>
                <a:spcPct val="100000"/>
              </a:lnSpc>
              <a:spcBef>
                <a:spcPts val="0"/>
              </a:spcBef>
              <a:buNone/>
              <a:defRPr sz="2000">
                <a:solidFill>
                  <a:schemeClr val="bg1"/>
                </a:solidFill>
              </a:defRPr>
            </a:lvl1pPr>
          </a:lstStyle>
          <a:p>
            <a:pPr lvl="0"/>
            <a:r>
              <a:rPr lang="en-US" dirty="0"/>
              <a:t>Add subtitle</a:t>
            </a:r>
            <a:endParaRPr lang="en-GB" dirty="0"/>
          </a:p>
        </p:txBody>
      </p:sp>
      <p:sp>
        <p:nvSpPr>
          <p:cNvPr id="12" name="Text Placeholder 11"/>
          <p:cNvSpPr>
            <a:spLocks noGrp="1"/>
          </p:cNvSpPr>
          <p:nvPr>
            <p:ph type="body" sz="quarter" idx="11" hasCustomPrompt="1"/>
          </p:nvPr>
        </p:nvSpPr>
        <p:spPr>
          <a:xfrm>
            <a:off x="750888" y="5986979"/>
            <a:ext cx="4583112" cy="306245"/>
          </a:xfrm>
        </p:spPr>
        <p:txBody>
          <a:bodyPr vert="horz" lIns="0" tIns="0" rIns="0" bIns="0" rtlCol="0" anchor="t">
            <a:noAutofit/>
          </a:bodyPr>
          <a:lstStyle>
            <a:lvl1pPr marL="0" indent="0">
              <a:buNone/>
              <a:defRPr lang="en-US" sz="1800" b="1" cap="none" spc="-30" baseline="0"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GB"/>
            </a:lvl5pPr>
          </a:lstStyle>
          <a:p>
            <a:pPr marL="165100" lvl="0" indent="-165100">
              <a:lnSpc>
                <a:spcPct val="100000"/>
              </a:lnSpc>
              <a:spcBef>
                <a:spcPts val="0"/>
              </a:spcBef>
            </a:pPr>
            <a:r>
              <a:rPr lang="en-US" dirty="0"/>
              <a:t>Add date</a:t>
            </a:r>
            <a:endParaRPr lang="en-GB" dirty="0"/>
          </a:p>
        </p:txBody>
      </p:sp>
      <p:pic>
        <p:nvPicPr>
          <p:cNvPr id="3" name="Picture 2"/>
          <p:cNvPicPr>
            <a:picLocks noChangeAspect="1"/>
          </p:cNvPicPr>
          <p:nvPr userDrawn="1"/>
        </p:nvPicPr>
        <p:blipFill>
          <a:blip r:embed="rId2"/>
          <a:stretch>
            <a:fillRect/>
          </a:stretch>
        </p:blipFill>
        <p:spPr>
          <a:xfrm>
            <a:off x="10269070" y="4969764"/>
            <a:ext cx="1266509" cy="1269672"/>
          </a:xfrm>
          <a:prstGeom prst="rect">
            <a:avLst/>
          </a:prstGeom>
        </p:spPr>
      </p:pic>
    </p:spTree>
    <p:extLst>
      <p:ext uri="{BB962C8B-B14F-4D97-AF65-F5344CB8AC3E}">
        <p14:creationId xmlns:p14="http://schemas.microsoft.com/office/powerpoint/2010/main" val="117834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0311" y="4980501"/>
            <a:ext cx="8716418" cy="450338"/>
          </a:xfrm>
        </p:spPr>
        <p:txBody>
          <a:bodyPr tIns="0" rIns="0" bIns="0" anchor="t">
            <a:noAutofit/>
          </a:bodyPr>
          <a:lstStyle>
            <a:lvl1pPr algn="l">
              <a:lnSpc>
                <a:spcPct val="100000"/>
              </a:lnSpc>
              <a:spcBef>
                <a:spcPts val="0"/>
              </a:spcBef>
              <a:defRPr sz="2800" b="1" cap="none" baseline="0">
                <a:solidFill>
                  <a:schemeClr val="tx1">
                    <a:lumMod val="50000"/>
                  </a:schemeClr>
                </a:solidFill>
              </a:defRPr>
            </a:lvl1pPr>
          </a:lstStyle>
          <a:p>
            <a:r>
              <a:rPr lang="en-US" dirty="0"/>
              <a:t>Add presentation title</a:t>
            </a:r>
            <a:endParaRPr lang="en-ZA" dirty="0"/>
          </a:p>
        </p:txBody>
      </p:sp>
      <p:sp>
        <p:nvSpPr>
          <p:cNvPr id="10" name="Text Placeholder 9"/>
          <p:cNvSpPr>
            <a:spLocks noGrp="1"/>
          </p:cNvSpPr>
          <p:nvPr>
            <p:ph type="body" sz="quarter" idx="10" hasCustomPrompt="1"/>
          </p:nvPr>
        </p:nvSpPr>
        <p:spPr>
          <a:xfrm>
            <a:off x="750311" y="5439804"/>
            <a:ext cx="8716418" cy="277906"/>
          </a:xfrm>
        </p:spPr>
        <p:txBody>
          <a:bodyPr tIns="0" rIns="0" bIns="0" anchor="t">
            <a:noAutofit/>
          </a:bodyPr>
          <a:lstStyle>
            <a:lvl1pPr marL="0" indent="0">
              <a:lnSpc>
                <a:spcPct val="100000"/>
              </a:lnSpc>
              <a:spcBef>
                <a:spcPts val="0"/>
              </a:spcBef>
              <a:buNone/>
              <a:defRPr sz="2000">
                <a:solidFill>
                  <a:schemeClr val="accent2"/>
                </a:solidFill>
              </a:defRPr>
            </a:lvl1pPr>
          </a:lstStyle>
          <a:p>
            <a:pPr lvl="0"/>
            <a:r>
              <a:rPr lang="en-US" dirty="0"/>
              <a:t>Add subtitle</a:t>
            </a:r>
            <a:endParaRPr lang="en-GB" dirty="0"/>
          </a:p>
        </p:txBody>
      </p:sp>
      <p:sp>
        <p:nvSpPr>
          <p:cNvPr id="12" name="Text Placeholder 11"/>
          <p:cNvSpPr>
            <a:spLocks noGrp="1"/>
          </p:cNvSpPr>
          <p:nvPr>
            <p:ph type="body" sz="quarter" idx="11" hasCustomPrompt="1"/>
          </p:nvPr>
        </p:nvSpPr>
        <p:spPr>
          <a:xfrm>
            <a:off x="750888" y="5986979"/>
            <a:ext cx="4583112" cy="306245"/>
          </a:xfrm>
        </p:spPr>
        <p:txBody>
          <a:bodyPr vert="horz" lIns="0" tIns="0" rIns="0" bIns="0" rtlCol="0" anchor="t">
            <a:noAutofit/>
          </a:bodyPr>
          <a:lstStyle>
            <a:lvl1pPr marL="0" indent="0">
              <a:buNone/>
              <a:defRPr lang="en-US" sz="1800" b="1" cap="none" spc="-30" baseline="0" smtClean="0">
                <a:solidFill>
                  <a:schemeClr val="tx1">
                    <a:lumMod val="50000"/>
                  </a:schemeClr>
                </a:solidFill>
                <a:latin typeface="+mj-lt"/>
                <a:ea typeface="+mj-ea"/>
                <a:cs typeface="+mj-cs"/>
              </a:defRPr>
            </a:lvl1pPr>
            <a:lvl2pPr>
              <a:defRPr lang="en-US" smtClean="0"/>
            </a:lvl2pPr>
            <a:lvl3pPr>
              <a:defRPr lang="en-US" smtClean="0"/>
            </a:lvl3pPr>
            <a:lvl4pPr>
              <a:defRPr lang="en-US" smtClean="0"/>
            </a:lvl4pPr>
            <a:lvl5pPr>
              <a:defRPr lang="en-GB"/>
            </a:lvl5pPr>
          </a:lstStyle>
          <a:p>
            <a:pPr marL="165100" lvl="0" indent="-165100">
              <a:lnSpc>
                <a:spcPct val="100000"/>
              </a:lnSpc>
              <a:spcBef>
                <a:spcPts val="0"/>
              </a:spcBef>
            </a:pPr>
            <a:r>
              <a:rPr lang="en-US" dirty="0"/>
              <a:t>Add date</a:t>
            </a:r>
            <a:endParaRPr lang="en-GB" dirty="0"/>
          </a:p>
        </p:txBody>
      </p:sp>
      <p:sp>
        <p:nvSpPr>
          <p:cNvPr id="14" name="Rectangle 13"/>
          <p:cNvSpPr/>
          <p:nvPr userDrawn="1"/>
        </p:nvSpPr>
        <p:spPr>
          <a:xfrm>
            <a:off x="10022541" y="4720197"/>
            <a:ext cx="1757083" cy="1761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userDrawn="1"/>
        </p:nvPicPr>
        <p:blipFill>
          <a:blip r:embed="rId2"/>
          <a:stretch>
            <a:fillRect/>
          </a:stretch>
        </p:blipFill>
        <p:spPr>
          <a:xfrm>
            <a:off x="9986682" y="4684290"/>
            <a:ext cx="1833843" cy="1837900"/>
          </a:xfrm>
          <a:prstGeom prst="rect">
            <a:avLst/>
          </a:prstGeom>
        </p:spPr>
      </p:pic>
    </p:spTree>
    <p:extLst>
      <p:ext uri="{BB962C8B-B14F-4D97-AF65-F5344CB8AC3E}">
        <p14:creationId xmlns:p14="http://schemas.microsoft.com/office/powerpoint/2010/main" val="1128063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orange">
    <p:spTree>
      <p:nvGrpSpPr>
        <p:cNvPr id="1" name=""/>
        <p:cNvGrpSpPr/>
        <p:nvPr/>
      </p:nvGrpSpPr>
      <p:grpSpPr>
        <a:xfrm>
          <a:off x="0" y="0"/>
          <a:ext cx="0" cy="0"/>
          <a:chOff x="0" y="0"/>
          <a:chExt cx="0" cy="0"/>
        </a:xfrm>
      </p:grpSpPr>
      <p:sp>
        <p:nvSpPr>
          <p:cNvPr id="4" name="Rectangle 3"/>
          <p:cNvSpPr/>
          <p:nvPr userDrawn="1"/>
        </p:nvSpPr>
        <p:spPr>
          <a:xfrm>
            <a:off x="192907" y="192742"/>
            <a:ext cx="11806186" cy="647251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a:cxnSpLocks/>
          </p:cNvCxnSpPr>
          <p:nvPr userDrawn="1"/>
        </p:nvCxnSpPr>
        <p:spPr>
          <a:xfrm>
            <a:off x="394821" y="3173508"/>
            <a:ext cx="114023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hasCustomPrompt="1"/>
          </p:nvPr>
        </p:nvSpPr>
        <p:spPr>
          <a:xfrm>
            <a:off x="394821" y="2453901"/>
            <a:ext cx="7359650" cy="450338"/>
          </a:xfrm>
        </p:spPr>
        <p:txBody>
          <a:bodyPr tIns="0" rIns="0" bIns="0" anchor="t">
            <a:noAutofit/>
          </a:bodyPr>
          <a:lstStyle>
            <a:lvl1pPr algn="l">
              <a:lnSpc>
                <a:spcPct val="100000"/>
              </a:lnSpc>
              <a:spcBef>
                <a:spcPts val="0"/>
              </a:spcBef>
              <a:defRPr sz="2800" b="1" cap="none" baseline="0">
                <a:solidFill>
                  <a:schemeClr val="bg1"/>
                </a:solidFill>
              </a:defRPr>
            </a:lvl1pPr>
          </a:lstStyle>
          <a:p>
            <a:r>
              <a:rPr lang="en-US" dirty="0"/>
              <a:t>Add divider title</a:t>
            </a:r>
            <a:endParaRPr lang="en-ZA" dirty="0"/>
          </a:p>
        </p:txBody>
      </p:sp>
      <p:pic>
        <p:nvPicPr>
          <p:cNvPr id="6" name="Picture 5"/>
          <p:cNvPicPr>
            <a:picLocks noChangeAspect="1"/>
          </p:cNvPicPr>
          <p:nvPr userDrawn="1"/>
        </p:nvPicPr>
        <p:blipFill>
          <a:blip r:embed="rId2"/>
          <a:stretch>
            <a:fillRect/>
          </a:stretch>
        </p:blipFill>
        <p:spPr>
          <a:xfrm>
            <a:off x="10269070" y="4969764"/>
            <a:ext cx="1266509" cy="1269672"/>
          </a:xfrm>
          <a:prstGeom prst="rect">
            <a:avLst/>
          </a:prstGeom>
        </p:spPr>
      </p:pic>
    </p:spTree>
    <p:extLst>
      <p:ext uri="{BB962C8B-B14F-4D97-AF65-F5344CB8AC3E}">
        <p14:creationId xmlns:p14="http://schemas.microsoft.com/office/powerpoint/2010/main" val="165431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purple">
    <p:spTree>
      <p:nvGrpSpPr>
        <p:cNvPr id="1" name=""/>
        <p:cNvGrpSpPr/>
        <p:nvPr/>
      </p:nvGrpSpPr>
      <p:grpSpPr>
        <a:xfrm>
          <a:off x="0" y="0"/>
          <a:ext cx="0" cy="0"/>
          <a:chOff x="0" y="0"/>
          <a:chExt cx="0" cy="0"/>
        </a:xfrm>
      </p:grpSpPr>
      <p:sp>
        <p:nvSpPr>
          <p:cNvPr id="4" name="Rectangle 3"/>
          <p:cNvSpPr/>
          <p:nvPr userDrawn="1"/>
        </p:nvSpPr>
        <p:spPr>
          <a:xfrm>
            <a:off x="192907" y="192742"/>
            <a:ext cx="11806186" cy="647251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a:cxnSpLocks/>
          </p:cNvCxnSpPr>
          <p:nvPr userDrawn="1"/>
        </p:nvCxnSpPr>
        <p:spPr>
          <a:xfrm>
            <a:off x="394821" y="3173508"/>
            <a:ext cx="114023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394821" y="2453901"/>
            <a:ext cx="7359650" cy="450338"/>
          </a:xfrm>
        </p:spPr>
        <p:txBody>
          <a:bodyPr tIns="0" rIns="0" bIns="0" anchor="t">
            <a:noAutofit/>
          </a:bodyPr>
          <a:lstStyle>
            <a:lvl1pPr algn="l">
              <a:lnSpc>
                <a:spcPct val="100000"/>
              </a:lnSpc>
              <a:spcBef>
                <a:spcPts val="0"/>
              </a:spcBef>
              <a:defRPr sz="2800" b="1" cap="none" baseline="0">
                <a:solidFill>
                  <a:schemeClr val="bg1"/>
                </a:solidFill>
              </a:defRPr>
            </a:lvl1pPr>
          </a:lstStyle>
          <a:p>
            <a:r>
              <a:rPr lang="en-US" dirty="0"/>
              <a:t>Add divider title</a:t>
            </a:r>
            <a:endParaRPr lang="en-ZA" dirty="0"/>
          </a:p>
        </p:txBody>
      </p:sp>
      <p:sp>
        <p:nvSpPr>
          <p:cNvPr id="7" name="Rectangle 6"/>
          <p:cNvSpPr/>
          <p:nvPr userDrawn="1"/>
        </p:nvSpPr>
        <p:spPr>
          <a:xfrm>
            <a:off x="10022541" y="4720197"/>
            <a:ext cx="1757083" cy="1761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a:stretch>
            <a:fillRect/>
          </a:stretch>
        </p:blipFill>
        <p:spPr>
          <a:xfrm>
            <a:off x="9986682" y="4684290"/>
            <a:ext cx="1833843" cy="1837900"/>
          </a:xfrm>
          <a:prstGeom prst="rect">
            <a:avLst/>
          </a:prstGeom>
        </p:spPr>
      </p:pic>
    </p:spTree>
    <p:extLst>
      <p:ext uri="{BB962C8B-B14F-4D97-AF65-F5344CB8AC3E}">
        <p14:creationId xmlns:p14="http://schemas.microsoft.com/office/powerpoint/2010/main" val="3151924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331694" y="1102659"/>
            <a:ext cx="11600330" cy="107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p:cNvSpPr/>
          <p:nvPr userDrawn="1"/>
        </p:nvSpPr>
        <p:spPr>
          <a:xfrm>
            <a:off x="331694" y="896471"/>
            <a:ext cx="11600330" cy="206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473196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with icon">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331694" y="1102659"/>
            <a:ext cx="11600330" cy="107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p:cNvSpPr/>
          <p:nvPr userDrawn="1"/>
        </p:nvSpPr>
        <p:spPr>
          <a:xfrm>
            <a:off x="331694" y="896471"/>
            <a:ext cx="11600330" cy="206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p:cNvPicPr>
            <a:picLocks noChangeAspect="1"/>
          </p:cNvPicPr>
          <p:nvPr userDrawn="1"/>
        </p:nvPicPr>
        <p:blipFill>
          <a:blip r:embed="rId2"/>
          <a:stretch>
            <a:fillRect/>
          </a:stretch>
        </p:blipFill>
        <p:spPr>
          <a:xfrm>
            <a:off x="11494903" y="6186557"/>
            <a:ext cx="508838" cy="510283"/>
          </a:xfrm>
          <a:prstGeom prst="rect">
            <a:avLst/>
          </a:prstGeom>
        </p:spPr>
      </p:pic>
    </p:spTree>
    <p:extLst>
      <p:ext uri="{BB962C8B-B14F-4D97-AF65-F5344CB8AC3E}">
        <p14:creationId xmlns:p14="http://schemas.microsoft.com/office/powerpoint/2010/main" val="4214353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 conten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331694" y="1102659"/>
            <a:ext cx="11600330" cy="107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p:cNvSpPr/>
          <p:nvPr userDrawn="1"/>
        </p:nvSpPr>
        <p:spPr>
          <a:xfrm>
            <a:off x="331694" y="896471"/>
            <a:ext cx="11600330" cy="206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74761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197225"/>
            <a:ext cx="11460525" cy="720000"/>
          </a:xfrm>
          <a:prstGeom prst="rect">
            <a:avLst/>
          </a:prstGeom>
        </p:spPr>
        <p:txBody>
          <a:bodyPr vert="horz" lIns="0" tIns="0" rIns="0" bIns="0" rtlCol="0" anchor="b">
            <a:noAutofit/>
          </a:bodyPr>
          <a:lstStyle/>
          <a:p>
            <a:r>
              <a:rPr lang="en-US" dirty="0"/>
              <a:t>Add title</a:t>
            </a:r>
            <a:endParaRPr lang="en-ZA" dirty="0"/>
          </a:p>
        </p:txBody>
      </p:sp>
      <p:sp>
        <p:nvSpPr>
          <p:cNvPr id="3" name="Text Placeholder 2"/>
          <p:cNvSpPr>
            <a:spLocks noGrp="1"/>
          </p:cNvSpPr>
          <p:nvPr>
            <p:ph type="body" idx="1"/>
          </p:nvPr>
        </p:nvSpPr>
        <p:spPr>
          <a:xfrm>
            <a:off x="368300" y="1268413"/>
            <a:ext cx="11452225" cy="4716462"/>
          </a:xfrm>
          <a:prstGeom prst="rect">
            <a:avLst/>
          </a:prstGeom>
        </p:spPr>
        <p:txBody>
          <a:bodyPr vert="horz" lIns="0" tIns="45720" rIns="91440" bIns="45720" rtlCol="0">
            <a:noAutofit/>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8" name="TextBox 7"/>
          <p:cNvSpPr txBox="1"/>
          <p:nvPr userDrawn="1"/>
        </p:nvSpPr>
        <p:spPr>
          <a:xfrm>
            <a:off x="10784541" y="6360871"/>
            <a:ext cx="493060" cy="215444"/>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2"/>
                </a:solidFill>
                <a:latin typeface="+mn-lt"/>
                <a:ea typeface="+mn-ea"/>
                <a:cs typeface="+mn-cs"/>
              </a:rPr>
              <a:t>       </a:t>
            </a:r>
            <a:fld id="{B85E10F6-AA81-46B5-AAF7-516B34FC585A}" type="slidenum">
              <a:rPr lang="en-US" sz="1000" b="1" i="0" u="none" strike="noStrike" kern="1200" spc="0" baseline="0" smtClean="0">
                <a:solidFill>
                  <a:schemeClr val="tx1">
                    <a:lumMod val="50000"/>
                  </a:schemeClr>
                </a:solidFill>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ZA" sz="1000" b="1" spc="0" baseline="0" dirty="0">
              <a:solidFill>
                <a:schemeClr val="tx1">
                  <a:lumMod val="50000"/>
                </a:schemeClr>
              </a:solidFill>
            </a:endParaRPr>
          </a:p>
        </p:txBody>
      </p:sp>
      <p:cxnSp>
        <p:nvCxnSpPr>
          <p:cNvPr id="10" name="Straight Connector 9"/>
          <p:cNvCxnSpPr>
            <a:cxnSpLocks/>
          </p:cNvCxnSpPr>
          <p:nvPr userDrawn="1"/>
        </p:nvCxnSpPr>
        <p:spPr>
          <a:xfrm>
            <a:off x="368300" y="6203579"/>
            <a:ext cx="1089137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2"/>
          <a:stretch>
            <a:fillRect/>
          </a:stretch>
        </p:blipFill>
        <p:spPr>
          <a:xfrm>
            <a:off x="11494903" y="6186557"/>
            <a:ext cx="508838" cy="510283"/>
          </a:xfrm>
          <a:prstGeom prst="rect">
            <a:avLst/>
          </a:prstGeom>
        </p:spPr>
      </p:pic>
    </p:spTree>
    <p:extLst>
      <p:ext uri="{BB962C8B-B14F-4D97-AF65-F5344CB8AC3E}">
        <p14:creationId xmlns:p14="http://schemas.microsoft.com/office/powerpoint/2010/main" val="3245909001"/>
      </p:ext>
    </p:extLst>
  </p:cSld>
  <p:clrMap bg1="lt1" tx1="dk1" bg2="lt2" tx2="dk2" accent1="accent1" accent2="accent2" accent3="accent3" accent4="accent4" accent5="accent5" accent6="accent6" hlink="hlink" folHlink="folHlink"/>
  <p:sldLayoutIdLst>
    <p:sldLayoutId id="2147483679" r:id="rId1"/>
    <p:sldLayoutId id="2147483719" r:id="rId2"/>
    <p:sldLayoutId id="2147483722" r:id="rId3"/>
    <p:sldLayoutId id="2147483727" r:id="rId4"/>
    <p:sldLayoutId id="2147483724" r:id="rId5"/>
    <p:sldLayoutId id="2147483725" r:id="rId6"/>
    <p:sldLayoutId id="2147483650" r:id="rId7"/>
    <p:sldLayoutId id="2147483721" r:id="rId8"/>
    <p:sldLayoutId id="2147483720" r:id="rId9"/>
    <p:sldLayoutId id="2147483664" r:id="rId10"/>
    <p:sldLayoutId id="2147483711" r:id="rId11"/>
    <p:sldLayoutId id="2147483713" r:id="rId12"/>
    <p:sldLayoutId id="2147483714" r:id="rId13"/>
    <p:sldLayoutId id="2147483663" r:id="rId14"/>
    <p:sldLayoutId id="2147483715" r:id="rId15"/>
    <p:sldLayoutId id="2147483716" r:id="rId16"/>
    <p:sldLayoutId id="2147483717" r:id="rId17"/>
    <p:sldLayoutId id="2147483728" r:id="rId18"/>
    <p:sldLayoutId id="2147483718" r:id="rId19"/>
    <p:sldLayoutId id="2147483709" r:id="rId20"/>
  </p:sldLayoutIdLst>
  <p:txStyles>
    <p:titleStyle>
      <a:lvl1pPr algn="l" defTabSz="914400" rtl="0" eaLnBrk="1" latinLnBrk="0" hangingPunct="1">
        <a:lnSpc>
          <a:spcPct val="90000"/>
        </a:lnSpc>
        <a:spcBef>
          <a:spcPct val="0"/>
        </a:spcBef>
        <a:buNone/>
        <a:defRPr sz="2800" b="1" kern="1200" cap="none" spc="-30" baseline="0">
          <a:solidFill>
            <a:schemeClr val="accent1"/>
          </a:solidFill>
          <a:latin typeface="+mj-lt"/>
          <a:ea typeface="+mj-ea"/>
          <a:cs typeface="+mj-cs"/>
        </a:defRPr>
      </a:lvl1pPr>
    </p:titleStyle>
    <p:bodyStyle>
      <a:lvl1pPr marL="165100" indent="-165100" algn="l" defTabSz="914400" rtl="0" eaLnBrk="1" latinLnBrk="0" hangingPunct="1">
        <a:lnSpc>
          <a:spcPct val="120000"/>
        </a:lnSpc>
        <a:spcBef>
          <a:spcPts val="300"/>
        </a:spcBef>
        <a:buFont typeface="Arial" panose="020B0604020202020204" pitchFamily="34" charset="0"/>
        <a:buChar char="•"/>
        <a:defRPr sz="1800" kern="1200">
          <a:solidFill>
            <a:schemeClr val="tx1"/>
          </a:solidFill>
          <a:latin typeface="+mn-lt"/>
          <a:ea typeface="+mn-ea"/>
          <a:cs typeface="+mn-cs"/>
        </a:defRPr>
      </a:lvl1pPr>
      <a:lvl2pPr marL="338138" indent="-182563" algn="l" defTabSz="914400" rtl="0" eaLnBrk="1" latinLnBrk="0" hangingPunct="1">
        <a:lnSpc>
          <a:spcPct val="120000"/>
        </a:lnSpc>
        <a:spcBef>
          <a:spcPts val="300"/>
        </a:spcBef>
        <a:buFont typeface="Arial" panose="020B0604020202020204" pitchFamily="34" charset="0"/>
        <a:buChar char="•"/>
        <a:defRPr sz="1600" kern="1200">
          <a:solidFill>
            <a:schemeClr val="tx1"/>
          </a:solidFill>
          <a:latin typeface="+mn-lt"/>
          <a:ea typeface="+mn-ea"/>
          <a:cs typeface="+mn-cs"/>
        </a:defRPr>
      </a:lvl2pPr>
      <a:lvl3pPr marL="530225" indent="-182563" algn="l" defTabSz="914400" rtl="0" eaLnBrk="1" latinLnBrk="0" hangingPunct="1">
        <a:lnSpc>
          <a:spcPct val="120000"/>
        </a:lnSpc>
        <a:spcBef>
          <a:spcPts val="300"/>
        </a:spcBef>
        <a:buFont typeface="Arial" panose="020B0604020202020204" pitchFamily="34" charset="0"/>
        <a:buChar char="•"/>
        <a:defRPr sz="1400" kern="1200">
          <a:solidFill>
            <a:schemeClr val="tx1"/>
          </a:solidFill>
          <a:latin typeface="+mn-lt"/>
          <a:ea typeface="+mn-ea"/>
          <a:cs typeface="+mn-cs"/>
        </a:defRPr>
      </a:lvl3pPr>
      <a:lvl4pPr marL="676275" indent="-155575" algn="l" defTabSz="9144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4pPr>
      <a:lvl5pPr marL="822325" indent="-136525" algn="l" defTabSz="914400" rtl="0" eaLnBrk="1" latinLnBrk="0" hangingPunct="1">
        <a:lnSpc>
          <a:spcPct val="120000"/>
        </a:lnSpc>
        <a:spcBef>
          <a:spcPts val="3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70" userDrawn="1">
          <p15:clr>
            <a:srgbClr val="F26B43"/>
          </p15:clr>
        </p15:guide>
        <p15:guide id="2" pos="232" userDrawn="1">
          <p15:clr>
            <a:srgbClr val="F26B43"/>
          </p15:clr>
        </p15:guide>
        <p15:guide id="3" pos="7446" userDrawn="1">
          <p15:clr>
            <a:srgbClr val="F26B43"/>
          </p15:clr>
        </p15:guide>
        <p15:guide id="4"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s>
</file>

<file path=ppt/slides/_rels/slide1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9.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3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750311" y="4848447"/>
            <a:ext cx="9084804" cy="585004"/>
          </a:xfrm>
        </p:spPr>
        <p:txBody>
          <a:bodyPr/>
          <a:lstStyle/>
          <a:p>
            <a:pPr>
              <a:lnSpc>
                <a:spcPct val="107000"/>
              </a:lnSpc>
              <a:spcAft>
                <a:spcPts val="800"/>
              </a:spcAft>
            </a:pPr>
            <a:r>
              <a:rPr lang="en-US" sz="1800" dirty="0">
                <a:latin typeface="Times New Roman" panose="02020603050405020304" pitchFamily="18" charset="0"/>
                <a:cs typeface="Times New Roman" panose="02020603050405020304" pitchFamily="18" charset="0"/>
              </a:rPr>
              <a:t>Extracting Radioisotope Lifetimes from a 100 MeV Gamma Irradiation Experiment Using HPGe Spectroscopy</a:t>
            </a:r>
            <a:endParaRPr lang="en-ZA" sz="18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9" name="Text Placeholder 8"/>
          <p:cNvSpPr>
            <a:spLocks noGrp="1"/>
          </p:cNvSpPr>
          <p:nvPr>
            <p:ph type="body" sz="quarter" idx="10"/>
          </p:nvPr>
        </p:nvSpPr>
        <p:spPr>
          <a:xfrm>
            <a:off x="750310" y="5484774"/>
            <a:ext cx="9084805" cy="277906"/>
          </a:xfrm>
        </p:spPr>
        <p:txBody>
          <a:bodyPr/>
          <a:lstStyle/>
          <a:p>
            <a:r>
              <a:rPr lang="en-GB" b="1" dirty="0">
                <a:latin typeface="Times New Roman" panose="02020603050405020304" pitchFamily="18" charset="0"/>
                <a:cs typeface="Times New Roman" panose="02020603050405020304" pitchFamily="18" charset="0"/>
              </a:rPr>
              <a:t>Presenter:  Thendo Emmanuel Nemakhavhani 					</a:t>
            </a:r>
            <a:endParaRPr lang="en-GB" sz="1400" b="1" dirty="0">
              <a:latin typeface="Times New Roman" panose="02020603050405020304" pitchFamily="18" charset="0"/>
              <a:cs typeface="Times New Roman" panose="02020603050405020304" pitchFamily="18" charset="0"/>
            </a:endParaRPr>
          </a:p>
        </p:txBody>
      </p:sp>
      <p:sp>
        <p:nvSpPr>
          <p:cNvPr id="10" name="Text Placeholder 9"/>
          <p:cNvSpPr>
            <a:spLocks noGrp="1"/>
          </p:cNvSpPr>
          <p:nvPr>
            <p:ph type="body" sz="quarter" idx="11"/>
          </p:nvPr>
        </p:nvSpPr>
        <p:spPr>
          <a:xfrm>
            <a:off x="4883617" y="6061929"/>
            <a:ext cx="4583112" cy="306245"/>
          </a:xfrm>
        </p:spPr>
        <p:txBody>
          <a:bodyPr/>
          <a:lstStyle/>
          <a:p>
            <a:pPr algn="r"/>
            <a:r>
              <a:rPr lang="en-GB" dirty="0">
                <a:latin typeface="Times New Roman" panose="02020603050405020304" pitchFamily="18" charset="0"/>
                <a:cs typeface="Times New Roman" panose="02020603050405020304" pitchFamily="18" charset="0"/>
              </a:rPr>
              <a:t>July 8</a:t>
            </a:r>
            <a:r>
              <a:rPr lang="en-GB" baseline="30000" dirty="0">
                <a:latin typeface="Times New Roman" panose="02020603050405020304" pitchFamily="18" charset="0"/>
                <a:cs typeface="Times New Roman" panose="02020603050405020304" pitchFamily="18" charset="0"/>
              </a:rPr>
              <a:t>th</a:t>
            </a:r>
            <a:r>
              <a:rPr lang="en-GB" dirty="0">
                <a:latin typeface="Times New Roman" panose="02020603050405020304" pitchFamily="18" charset="0"/>
                <a:cs typeface="Times New Roman" panose="02020603050405020304" pitchFamily="18" charset="0"/>
              </a:rPr>
              <a:t> , 2026</a:t>
            </a:r>
          </a:p>
        </p:txBody>
      </p:sp>
      <p:sp>
        <p:nvSpPr>
          <p:cNvPr id="6" name="Text Placeholder 8">
            <a:extLst>
              <a:ext uri="{FF2B5EF4-FFF2-40B4-BE49-F238E27FC236}">
                <a16:creationId xmlns:a16="http://schemas.microsoft.com/office/drawing/2014/main" id="{2D8ED647-CB01-4DE7-955E-0A7CC258A5D3}"/>
              </a:ext>
            </a:extLst>
          </p:cNvPr>
          <p:cNvSpPr txBox="1">
            <a:spLocks/>
          </p:cNvSpPr>
          <p:nvPr/>
        </p:nvSpPr>
        <p:spPr>
          <a:xfrm>
            <a:off x="750311" y="5814003"/>
            <a:ext cx="8716418" cy="2779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accent2"/>
                </a:solidFill>
                <a:latin typeface="+mn-lt"/>
                <a:ea typeface="+mn-ea"/>
                <a:cs typeface="+mn-cs"/>
              </a:defRPr>
            </a:lvl1pPr>
            <a:lvl2pPr marL="338138" indent="-182563" algn="l" defTabSz="914400" rtl="0" eaLnBrk="1" latinLnBrk="0" hangingPunct="1">
              <a:lnSpc>
                <a:spcPct val="120000"/>
              </a:lnSpc>
              <a:spcBef>
                <a:spcPts val="300"/>
              </a:spcBef>
              <a:buFont typeface="Arial" panose="020B0604020202020204" pitchFamily="34" charset="0"/>
              <a:buChar char="•"/>
              <a:defRPr sz="1600" kern="1200">
                <a:solidFill>
                  <a:schemeClr val="tx1"/>
                </a:solidFill>
                <a:latin typeface="+mn-lt"/>
                <a:ea typeface="+mn-ea"/>
                <a:cs typeface="+mn-cs"/>
              </a:defRPr>
            </a:lvl2pPr>
            <a:lvl3pPr marL="530225" indent="-182563" algn="l" defTabSz="914400" rtl="0" eaLnBrk="1" latinLnBrk="0" hangingPunct="1">
              <a:lnSpc>
                <a:spcPct val="120000"/>
              </a:lnSpc>
              <a:spcBef>
                <a:spcPts val="300"/>
              </a:spcBef>
              <a:buFont typeface="Arial" panose="020B0604020202020204" pitchFamily="34" charset="0"/>
              <a:buChar char="•"/>
              <a:defRPr sz="1400" kern="1200">
                <a:solidFill>
                  <a:schemeClr val="tx1"/>
                </a:solidFill>
                <a:latin typeface="+mn-lt"/>
                <a:ea typeface="+mn-ea"/>
                <a:cs typeface="+mn-cs"/>
              </a:defRPr>
            </a:lvl3pPr>
            <a:lvl4pPr marL="676275" indent="-155575" algn="l" defTabSz="9144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4pPr>
            <a:lvl5pPr marL="822325" indent="-136525" algn="l" defTabSz="914400" rtl="0" eaLnBrk="1" latinLnBrk="0" hangingPunct="1">
              <a:lnSpc>
                <a:spcPct val="120000"/>
              </a:lnSpc>
              <a:spcBef>
                <a:spcPts val="3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2" name="Picture 1">
            <a:extLst>
              <a:ext uri="{FF2B5EF4-FFF2-40B4-BE49-F238E27FC236}">
                <a16:creationId xmlns:a16="http://schemas.microsoft.com/office/drawing/2014/main" id="{9022273A-7274-4130-16F1-FA931F7DA81D}"/>
              </a:ext>
            </a:extLst>
          </p:cNvPr>
          <p:cNvPicPr>
            <a:picLocks noChangeAspect="1"/>
          </p:cNvPicPr>
          <p:nvPr/>
        </p:nvPicPr>
        <p:blipFill>
          <a:blip r:embed="rId3"/>
          <a:stretch>
            <a:fillRect/>
          </a:stretch>
        </p:blipFill>
        <p:spPr>
          <a:xfrm>
            <a:off x="9759700" y="912273"/>
            <a:ext cx="1097280" cy="1097280"/>
          </a:xfrm>
          <a:prstGeom prst="rect">
            <a:avLst/>
          </a:prstGeom>
        </p:spPr>
      </p:pic>
      <p:pic>
        <p:nvPicPr>
          <p:cNvPr id="3" name="Picture 2">
            <a:extLst>
              <a:ext uri="{FF2B5EF4-FFF2-40B4-BE49-F238E27FC236}">
                <a16:creationId xmlns:a16="http://schemas.microsoft.com/office/drawing/2014/main" id="{B9CDC060-2CB2-ECFA-D7AC-4D007453966F}"/>
              </a:ext>
            </a:extLst>
          </p:cNvPr>
          <p:cNvPicPr>
            <a:picLocks noChangeAspect="1"/>
          </p:cNvPicPr>
          <p:nvPr/>
        </p:nvPicPr>
        <p:blipFill>
          <a:blip r:embed="rId4"/>
          <a:stretch>
            <a:fillRect/>
          </a:stretch>
        </p:blipFill>
        <p:spPr>
          <a:xfrm>
            <a:off x="6494032" y="921943"/>
            <a:ext cx="1097280" cy="1097280"/>
          </a:xfrm>
          <a:prstGeom prst="rect">
            <a:avLst/>
          </a:prstGeom>
        </p:spPr>
      </p:pic>
      <p:pic>
        <p:nvPicPr>
          <p:cNvPr id="4" name="Picture 3" descr="A person with long hair wearing a turtleneck and large earrings&#10;&#10;Description automatically generated">
            <a:extLst>
              <a:ext uri="{FF2B5EF4-FFF2-40B4-BE49-F238E27FC236}">
                <a16:creationId xmlns:a16="http://schemas.microsoft.com/office/drawing/2014/main" id="{F8CBD68D-6C0F-1B11-D891-34E44E99BE4E}"/>
              </a:ext>
            </a:extLst>
          </p:cNvPr>
          <p:cNvPicPr>
            <a:picLocks noChangeAspect="1"/>
          </p:cNvPicPr>
          <p:nvPr/>
        </p:nvPicPr>
        <p:blipFill>
          <a:blip r:embed="rId5"/>
          <a:stretch>
            <a:fillRect/>
          </a:stretch>
        </p:blipFill>
        <p:spPr>
          <a:xfrm>
            <a:off x="10837351" y="921362"/>
            <a:ext cx="1097280" cy="1097280"/>
          </a:xfrm>
          <a:prstGeom prst="rect">
            <a:avLst/>
          </a:prstGeom>
        </p:spPr>
      </p:pic>
      <p:pic>
        <p:nvPicPr>
          <p:cNvPr id="5" name="Picture 4">
            <a:extLst>
              <a:ext uri="{FF2B5EF4-FFF2-40B4-BE49-F238E27FC236}">
                <a16:creationId xmlns:a16="http://schemas.microsoft.com/office/drawing/2014/main" id="{66DD27AA-EDEA-CD55-0B66-2557FFB64A77}"/>
              </a:ext>
            </a:extLst>
          </p:cNvPr>
          <p:cNvPicPr>
            <a:picLocks noChangeAspect="1"/>
          </p:cNvPicPr>
          <p:nvPr/>
        </p:nvPicPr>
        <p:blipFill>
          <a:blip r:embed="rId6"/>
          <a:stretch>
            <a:fillRect/>
          </a:stretch>
        </p:blipFill>
        <p:spPr>
          <a:xfrm>
            <a:off x="8662420" y="921362"/>
            <a:ext cx="1097280" cy="1097280"/>
          </a:xfrm>
          <a:prstGeom prst="rect">
            <a:avLst/>
          </a:prstGeom>
        </p:spPr>
      </p:pic>
      <p:pic>
        <p:nvPicPr>
          <p:cNvPr id="7" name="Picture 6">
            <a:extLst>
              <a:ext uri="{FF2B5EF4-FFF2-40B4-BE49-F238E27FC236}">
                <a16:creationId xmlns:a16="http://schemas.microsoft.com/office/drawing/2014/main" id="{815E6F52-15A8-F4F9-4593-EFBDCA1B0842}"/>
              </a:ext>
            </a:extLst>
          </p:cNvPr>
          <p:cNvPicPr>
            <a:picLocks noChangeAspect="1"/>
          </p:cNvPicPr>
          <p:nvPr/>
        </p:nvPicPr>
        <p:blipFill>
          <a:blip r:embed="rId7"/>
          <a:stretch>
            <a:fillRect/>
          </a:stretch>
        </p:blipFill>
        <p:spPr>
          <a:xfrm>
            <a:off x="5388550" y="921943"/>
            <a:ext cx="1105482" cy="1097280"/>
          </a:xfrm>
          <a:prstGeom prst="rect">
            <a:avLst/>
          </a:prstGeom>
        </p:spPr>
      </p:pic>
      <p:pic>
        <p:nvPicPr>
          <p:cNvPr id="11" name="Picture 2" descr="A group of people posing for a photo&#10;&#10;Description automatically generated with medium confidence">
            <a:extLst>
              <a:ext uri="{FF2B5EF4-FFF2-40B4-BE49-F238E27FC236}">
                <a16:creationId xmlns:a16="http://schemas.microsoft.com/office/drawing/2014/main" id="{D8B841DB-E5FB-2DB7-DEA9-76DDC841232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877" t="10911" r="15744" b="59301"/>
          <a:stretch/>
        </p:blipFill>
        <p:spPr bwMode="auto">
          <a:xfrm>
            <a:off x="7584769" y="912273"/>
            <a:ext cx="1084194" cy="10972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4">
            <a:extLst>
              <a:ext uri="{FF2B5EF4-FFF2-40B4-BE49-F238E27FC236}">
                <a16:creationId xmlns:a16="http://schemas.microsoft.com/office/drawing/2014/main" id="{0C243677-F75C-865A-CADA-7DFCD2581D9E}"/>
              </a:ext>
            </a:extLst>
          </p:cNvPr>
          <p:cNvSpPr/>
          <p:nvPr/>
        </p:nvSpPr>
        <p:spPr>
          <a:xfrm>
            <a:off x="5271338" y="355988"/>
            <a:ext cx="5712348" cy="275545"/>
          </a:xfrm>
          <a:prstGeom prst="rect">
            <a:avLst/>
          </a:prstGeom>
          <a:noFill/>
          <a:ln w="0">
            <a:noFill/>
          </a:ln>
        </p:spPr>
        <p:style>
          <a:lnRef idx="1">
            <a:schemeClr val="dk1"/>
          </a:lnRef>
          <a:fillRef idx="0">
            <a:srgbClr val="99CCFF"/>
          </a:fillRef>
          <a:effectRef idx="0">
            <a:schemeClr val="accent1"/>
          </a:effectRef>
          <a:fontRef idx="minor">
            <a:schemeClr val="dk1"/>
          </a:fontRef>
        </p:style>
        <p:txBody>
          <a:bodyPr wrap="square" lIns="90000" tIns="45000" rIns="90000" bIns="45000">
            <a:spAutoFit/>
          </a:bodyPr>
          <a:lstStyle/>
          <a:p>
            <a:pPr>
              <a:defRPr/>
            </a:pPr>
            <a:r>
              <a:rPr lang="en-US" sz="1200" dirty="0">
                <a:solidFill>
                  <a:schemeClr val="bg1"/>
                </a:solidFill>
              </a:rPr>
              <a:t>T Nemakhavhani</a:t>
            </a:r>
            <a:r>
              <a:rPr lang="en-US" sz="1200" baseline="30000" dirty="0">
                <a:solidFill>
                  <a:schemeClr val="bg1"/>
                </a:solidFill>
              </a:rPr>
              <a:t>1 </a:t>
            </a:r>
            <a:r>
              <a:rPr lang="en-US" sz="1200" dirty="0">
                <a:solidFill>
                  <a:schemeClr val="tx1"/>
                </a:solidFill>
              </a:rPr>
              <a:t>, TM Mpai</a:t>
            </a:r>
            <a:r>
              <a:rPr lang="en-US" sz="1200" baseline="30000" dirty="0">
                <a:solidFill>
                  <a:schemeClr val="tx1"/>
                </a:solidFill>
              </a:rPr>
              <a:t>1</a:t>
            </a:r>
            <a:r>
              <a:rPr lang="en-US" sz="1200" dirty="0"/>
              <a:t>, T Brooks</a:t>
            </a:r>
            <a:r>
              <a:rPr lang="en-US" sz="1200" baseline="30000" dirty="0"/>
              <a:t>1</a:t>
            </a:r>
            <a:r>
              <a:rPr lang="en-US" sz="1200" dirty="0"/>
              <a:t>, N Connell</a:t>
            </a:r>
            <a:r>
              <a:rPr lang="en-US" sz="1200" baseline="30000" dirty="0"/>
              <a:t>1</a:t>
            </a:r>
            <a:r>
              <a:rPr lang="en-US" sz="1200" dirty="0"/>
              <a:t>, SH Connell</a:t>
            </a:r>
            <a:r>
              <a:rPr lang="en-US" sz="1200" baseline="30000" dirty="0"/>
              <a:t>1</a:t>
            </a:r>
            <a:r>
              <a:rPr lang="en-US" sz="1200" dirty="0"/>
              <a:t>, C Harley</a:t>
            </a:r>
            <a:r>
              <a:rPr lang="en-US" sz="1200" baseline="30000" dirty="0"/>
              <a:t>1</a:t>
            </a:r>
            <a:endParaRPr lang="en-US" sz="1200" dirty="0"/>
          </a:p>
        </p:txBody>
      </p:sp>
      <p:graphicFrame>
        <p:nvGraphicFramePr>
          <p:cNvPr id="13" name="Table 12">
            <a:extLst>
              <a:ext uri="{FF2B5EF4-FFF2-40B4-BE49-F238E27FC236}">
                <a16:creationId xmlns:a16="http://schemas.microsoft.com/office/drawing/2014/main" id="{7531E37D-61B9-5ED3-D882-725BEDD8F2FB}"/>
              </a:ext>
            </a:extLst>
          </p:cNvPr>
          <p:cNvGraphicFramePr>
            <a:graphicFrameLocks noGrp="1"/>
          </p:cNvGraphicFramePr>
          <p:nvPr>
            <p:extLst>
              <p:ext uri="{D42A27DB-BD31-4B8C-83A1-F6EECF244321}">
                <p14:modId xmlns:p14="http://schemas.microsoft.com/office/powerpoint/2010/main" val="1999437202"/>
              </p:ext>
            </p:extLst>
          </p:nvPr>
        </p:nvGraphicFramePr>
        <p:xfrm>
          <a:off x="5108520" y="636008"/>
          <a:ext cx="5360268" cy="365760"/>
        </p:xfrm>
        <a:graphic>
          <a:graphicData uri="http://schemas.openxmlformats.org/drawingml/2006/table">
            <a:tbl>
              <a:tblPr firstRow="1" bandRow="1">
                <a:tableStyleId>{5C22544A-7EE6-4342-B048-85BDC9FD1C3A}</a:tableStyleId>
              </a:tblPr>
              <a:tblGrid>
                <a:gridCol w="5151984">
                  <a:extLst>
                    <a:ext uri="{9D8B030D-6E8A-4147-A177-3AD203B41FA5}">
                      <a16:colId xmlns:a16="http://schemas.microsoft.com/office/drawing/2014/main" val="20000"/>
                    </a:ext>
                  </a:extLst>
                </a:gridCol>
                <a:gridCol w="208284">
                  <a:extLst>
                    <a:ext uri="{9D8B030D-6E8A-4147-A177-3AD203B41FA5}">
                      <a16:colId xmlns:a16="http://schemas.microsoft.com/office/drawing/2014/main" val="20001"/>
                    </a:ext>
                  </a:extLst>
                </a:gridCol>
              </a:tblGrid>
              <a:tr h="275546">
                <a:tc>
                  <a:txBody>
                    <a:bodyPr/>
                    <a:lstStyle/>
                    <a:p>
                      <a:pPr marL="800100" indent="-622300">
                        <a:buFontTx/>
                        <a:buAutoNum type="arabicPeriod"/>
                        <a:defRPr/>
                      </a:pPr>
                      <a:r>
                        <a:rPr lang="en-US" sz="1200" b="0" dirty="0">
                          <a:solidFill>
                            <a:srgbClr val="000000"/>
                          </a:solidFill>
                        </a:rPr>
                        <a:t>University of Johannesburg, Johannesburg, South Africa.</a:t>
                      </a:r>
                    </a:p>
                  </a:txBody>
                  <a:tcPr marL="91442" marR="91442">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77800" indent="0">
                        <a:buFont typeface="+mj-lt"/>
                        <a:buNone/>
                        <a:defRPr/>
                      </a:pPr>
                      <a:endParaRPr lang="en-US" sz="1800" b="0" dirty="0">
                        <a:solidFill>
                          <a:srgbClr val="000000"/>
                        </a:solidFill>
                      </a:endParaRPr>
                    </a:p>
                  </a:txBody>
                  <a:tcPr marL="91442" marR="91442">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5" name="Picture 14">
            <a:extLst>
              <a:ext uri="{FF2B5EF4-FFF2-40B4-BE49-F238E27FC236}">
                <a16:creationId xmlns:a16="http://schemas.microsoft.com/office/drawing/2014/main" id="{D8F5E982-AF6F-42CF-DE59-87F964AA242E}"/>
              </a:ext>
            </a:extLst>
          </p:cNvPr>
          <p:cNvPicPr>
            <a:picLocks noChangeAspect="1"/>
          </p:cNvPicPr>
          <p:nvPr/>
        </p:nvPicPr>
        <p:blipFill>
          <a:blip r:embed="rId9"/>
          <a:stretch>
            <a:fillRect/>
          </a:stretch>
        </p:blipFill>
        <p:spPr>
          <a:xfrm>
            <a:off x="237962" y="236829"/>
            <a:ext cx="2608309" cy="1164117"/>
          </a:xfrm>
          <a:prstGeom prst="rect">
            <a:avLst/>
          </a:prstGeom>
        </p:spPr>
      </p:pic>
    </p:spTree>
    <p:extLst>
      <p:ext uri="{BB962C8B-B14F-4D97-AF65-F5344CB8AC3E}">
        <p14:creationId xmlns:p14="http://schemas.microsoft.com/office/powerpoint/2010/main" val="3543861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C5508-6EF7-8D0D-AA2E-5F8FBB11A9F5}"/>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F394BE9-75EB-F331-207A-7E7380A2718D}"/>
              </a:ext>
            </a:extLst>
          </p:cNvPr>
          <p:cNvSpPr txBox="1">
            <a:spLocks/>
          </p:cNvSpPr>
          <p:nvPr/>
        </p:nvSpPr>
        <p:spPr>
          <a:xfrm>
            <a:off x="606393" y="140291"/>
            <a:ext cx="11916074" cy="443354"/>
          </a:xfrm>
          <a:prstGeom prst="rect">
            <a:avLst/>
          </a:prstGeom>
        </p:spPr>
        <p:txBody>
          <a:bodyPr/>
          <a:lstStyle>
            <a:lvl1pPr algn="l" defTabSz="914400" rtl="0" eaLnBrk="1" latinLnBrk="0" hangingPunct="1">
              <a:lnSpc>
                <a:spcPct val="90000"/>
              </a:lnSpc>
              <a:spcBef>
                <a:spcPct val="0"/>
              </a:spcBef>
              <a:buNone/>
              <a:defRPr sz="2800" b="1" kern="1200" cap="none" spc="-30" baseline="0">
                <a:solidFill>
                  <a:schemeClr val="accent1"/>
                </a:solidFill>
                <a:latin typeface="+mj-lt"/>
                <a:ea typeface="+mj-ea"/>
                <a:cs typeface="+mj-cs"/>
              </a:defRPr>
            </a:lvl1pPr>
          </a:lstStyle>
          <a:p>
            <a:r>
              <a:rPr lang="en-GB" dirty="0">
                <a:solidFill>
                  <a:schemeClr val="accent4">
                    <a:lumMod val="75000"/>
                  </a:schemeClr>
                </a:solidFill>
                <a:latin typeface="Times New Roman" panose="02020603050405020304" pitchFamily="18" charset="0"/>
                <a:cs typeface="Times New Roman" panose="02020603050405020304" pitchFamily="18" charset="0"/>
              </a:rPr>
              <a:t>Results: </a:t>
            </a:r>
            <a:r>
              <a:rPr lang="en-US" dirty="0" err="1">
                <a:solidFill>
                  <a:schemeClr val="accent4">
                    <a:lumMod val="75000"/>
                  </a:schemeClr>
                </a:solidFill>
                <a:latin typeface="Times New Roman" panose="02020603050405020304" pitchFamily="18" charset="0"/>
                <a:cs typeface="Times New Roman" panose="02020603050405020304" pitchFamily="18" charset="0"/>
              </a:rPr>
              <a:t>Århus</a:t>
            </a:r>
            <a:r>
              <a:rPr lang="en-US" dirty="0">
                <a:solidFill>
                  <a:schemeClr val="accent4">
                    <a:lumMod val="75000"/>
                  </a:schemeClr>
                </a:solidFill>
                <a:latin typeface="Times New Roman" panose="02020603050405020304" pitchFamily="18" charset="0"/>
                <a:cs typeface="Times New Roman" panose="02020603050405020304" pitchFamily="18" charset="0"/>
              </a:rPr>
              <a:t> FDR Results: Background Analysis for MinPET Technology</a:t>
            </a:r>
            <a:endParaRPr lang="en-GB"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53F25AA-F58B-692E-4077-0E20332DD0DB}"/>
              </a:ext>
            </a:extLst>
          </p:cNvPr>
          <p:cNvSpPr txBox="1"/>
          <p:nvPr/>
        </p:nvSpPr>
        <p:spPr>
          <a:xfrm>
            <a:off x="269509" y="6256421"/>
            <a:ext cx="3230372" cy="215444"/>
          </a:xfrm>
          <a:prstGeom prst="rect">
            <a:avLst/>
          </a:prstGeom>
          <a:noFill/>
        </p:spPr>
        <p:txBody>
          <a:bodyPr wrap="none" rtlCol="0">
            <a:spAutoFit/>
          </a:bodyPr>
          <a:lstStyle/>
          <a:p>
            <a:r>
              <a:rPr lang="en-US" sz="800" dirty="0">
                <a:latin typeface="Times New Roman" panose="02020603050405020304" pitchFamily="18" charset="0"/>
                <a:cs typeface="Times New Roman" panose="02020603050405020304" pitchFamily="18" charset="0"/>
              </a:rPr>
              <a:t>[8] “Decay data search.” http://nucleardata.nuclear.lu.se/toi/radSearch.asp.</a:t>
            </a:r>
          </a:p>
        </p:txBody>
      </p:sp>
      <p:pic>
        <p:nvPicPr>
          <p:cNvPr id="18" name="Picture 17">
            <a:extLst>
              <a:ext uri="{FF2B5EF4-FFF2-40B4-BE49-F238E27FC236}">
                <a16:creationId xmlns:a16="http://schemas.microsoft.com/office/drawing/2014/main" id="{827AC6EF-4962-A7C4-1C8F-F6175D5E7DE1}"/>
              </a:ext>
            </a:extLst>
          </p:cNvPr>
          <p:cNvPicPr>
            <a:picLocks noChangeAspect="1"/>
          </p:cNvPicPr>
          <p:nvPr/>
        </p:nvPicPr>
        <p:blipFill>
          <a:blip r:embed="rId2"/>
          <a:stretch>
            <a:fillRect/>
          </a:stretch>
        </p:blipFill>
        <p:spPr>
          <a:xfrm>
            <a:off x="137205" y="817008"/>
            <a:ext cx="3149488" cy="2194560"/>
          </a:xfrm>
          <a:prstGeom prst="rect">
            <a:avLst/>
          </a:prstGeom>
        </p:spPr>
      </p:pic>
      <p:pic>
        <p:nvPicPr>
          <p:cNvPr id="20" name="Picture 19">
            <a:extLst>
              <a:ext uri="{FF2B5EF4-FFF2-40B4-BE49-F238E27FC236}">
                <a16:creationId xmlns:a16="http://schemas.microsoft.com/office/drawing/2014/main" id="{AD641762-7247-A6D6-4601-23C67186C3F7}"/>
              </a:ext>
            </a:extLst>
          </p:cNvPr>
          <p:cNvPicPr>
            <a:picLocks noChangeAspect="1"/>
          </p:cNvPicPr>
          <p:nvPr/>
        </p:nvPicPr>
        <p:blipFill>
          <a:blip r:embed="rId3"/>
          <a:stretch>
            <a:fillRect/>
          </a:stretch>
        </p:blipFill>
        <p:spPr>
          <a:xfrm>
            <a:off x="1186619" y="2891223"/>
            <a:ext cx="3366232" cy="2194560"/>
          </a:xfrm>
          <a:prstGeom prst="rect">
            <a:avLst/>
          </a:prstGeom>
        </p:spPr>
      </p:pic>
      <p:pic>
        <p:nvPicPr>
          <p:cNvPr id="22" name="Picture 21">
            <a:extLst>
              <a:ext uri="{FF2B5EF4-FFF2-40B4-BE49-F238E27FC236}">
                <a16:creationId xmlns:a16="http://schemas.microsoft.com/office/drawing/2014/main" id="{A05A5830-E4A5-6E68-EC2D-2AC907F8DF0D}"/>
              </a:ext>
            </a:extLst>
          </p:cNvPr>
          <p:cNvPicPr>
            <a:picLocks noChangeAspect="1"/>
          </p:cNvPicPr>
          <p:nvPr/>
        </p:nvPicPr>
        <p:blipFill>
          <a:blip r:embed="rId4"/>
          <a:stretch>
            <a:fillRect/>
          </a:stretch>
        </p:blipFill>
        <p:spPr>
          <a:xfrm>
            <a:off x="4726872" y="791641"/>
            <a:ext cx="3229393" cy="2194560"/>
          </a:xfrm>
          <a:prstGeom prst="rect">
            <a:avLst/>
          </a:prstGeom>
        </p:spPr>
      </p:pic>
      <p:pic>
        <p:nvPicPr>
          <p:cNvPr id="24" name="Picture 23">
            <a:extLst>
              <a:ext uri="{FF2B5EF4-FFF2-40B4-BE49-F238E27FC236}">
                <a16:creationId xmlns:a16="http://schemas.microsoft.com/office/drawing/2014/main" id="{F86974AD-70D2-2017-EA61-2ED615D5199B}"/>
              </a:ext>
            </a:extLst>
          </p:cNvPr>
          <p:cNvPicPr>
            <a:picLocks noChangeAspect="1"/>
          </p:cNvPicPr>
          <p:nvPr/>
        </p:nvPicPr>
        <p:blipFill>
          <a:blip r:embed="rId5"/>
          <a:stretch>
            <a:fillRect/>
          </a:stretch>
        </p:blipFill>
        <p:spPr>
          <a:xfrm>
            <a:off x="5883827" y="2947864"/>
            <a:ext cx="3182992" cy="2194560"/>
          </a:xfrm>
          <a:prstGeom prst="rect">
            <a:avLst/>
          </a:prstGeom>
        </p:spPr>
      </p:pic>
      <p:pic>
        <p:nvPicPr>
          <p:cNvPr id="26" name="Picture 25">
            <a:extLst>
              <a:ext uri="{FF2B5EF4-FFF2-40B4-BE49-F238E27FC236}">
                <a16:creationId xmlns:a16="http://schemas.microsoft.com/office/drawing/2014/main" id="{5805AC29-CB77-A8A2-D522-4EC758DCBADD}"/>
              </a:ext>
            </a:extLst>
          </p:cNvPr>
          <p:cNvPicPr>
            <a:picLocks noChangeAspect="1"/>
          </p:cNvPicPr>
          <p:nvPr/>
        </p:nvPicPr>
        <p:blipFill>
          <a:blip r:embed="rId6"/>
          <a:stretch>
            <a:fillRect/>
          </a:stretch>
        </p:blipFill>
        <p:spPr>
          <a:xfrm>
            <a:off x="8906216" y="876720"/>
            <a:ext cx="3285784" cy="2194560"/>
          </a:xfrm>
          <a:prstGeom prst="rect">
            <a:avLst/>
          </a:prstGeom>
        </p:spPr>
      </p:pic>
      <p:cxnSp>
        <p:nvCxnSpPr>
          <p:cNvPr id="28" name="Straight Connector 27">
            <a:extLst>
              <a:ext uri="{FF2B5EF4-FFF2-40B4-BE49-F238E27FC236}">
                <a16:creationId xmlns:a16="http://schemas.microsoft.com/office/drawing/2014/main" id="{85B6B326-384E-148B-9853-944F7F91329C}"/>
              </a:ext>
            </a:extLst>
          </p:cNvPr>
          <p:cNvCxnSpPr>
            <a:cxnSpLocks/>
          </p:cNvCxnSpPr>
          <p:nvPr/>
        </p:nvCxnSpPr>
        <p:spPr>
          <a:xfrm>
            <a:off x="4843832" y="3515649"/>
            <a:ext cx="0" cy="267805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C902F03-E633-BF10-5614-73D3E0CDAA6E}"/>
              </a:ext>
            </a:extLst>
          </p:cNvPr>
          <p:cNvCxnSpPr>
            <a:cxnSpLocks/>
          </p:cNvCxnSpPr>
          <p:nvPr/>
        </p:nvCxnSpPr>
        <p:spPr>
          <a:xfrm>
            <a:off x="9619839" y="3515649"/>
            <a:ext cx="0" cy="2678050"/>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221E9BE-0AB8-4202-789E-29CF858D22F0}"/>
              </a:ext>
            </a:extLst>
          </p:cNvPr>
          <p:cNvSpPr txBox="1"/>
          <p:nvPr/>
        </p:nvSpPr>
        <p:spPr>
          <a:xfrm>
            <a:off x="1486003" y="583645"/>
            <a:ext cx="623889" cy="246221"/>
          </a:xfrm>
          <a:prstGeom prst="rect">
            <a:avLst/>
          </a:prstGeom>
          <a:noFill/>
          <a:ln>
            <a:solidFill>
              <a:srgbClr val="FF0000"/>
            </a:solidFill>
          </a:ln>
        </p:spPr>
        <p:txBody>
          <a:bodyPr wrap="none" rtlCol="0">
            <a:spAutoFit/>
          </a:bodyPr>
          <a:lstStyle/>
          <a:p>
            <a:r>
              <a:rPr lang="en-US" sz="1000" dirty="0">
                <a:solidFill>
                  <a:srgbClr val="FF0000"/>
                </a:solidFill>
                <a:latin typeface="Times New Roman" panose="02020603050405020304" pitchFamily="18" charset="0"/>
                <a:cs typeface="Times New Roman" panose="02020603050405020304" pitchFamily="18" charset="0"/>
              </a:rPr>
              <a:t>511 keV</a:t>
            </a:r>
          </a:p>
        </p:txBody>
      </p:sp>
      <p:sp>
        <p:nvSpPr>
          <p:cNvPr id="33" name="TextBox 32">
            <a:extLst>
              <a:ext uri="{FF2B5EF4-FFF2-40B4-BE49-F238E27FC236}">
                <a16:creationId xmlns:a16="http://schemas.microsoft.com/office/drawing/2014/main" id="{4811430C-1B5C-FBF7-6C14-EC16D71870C7}"/>
              </a:ext>
            </a:extLst>
          </p:cNvPr>
          <p:cNvSpPr txBox="1"/>
          <p:nvPr/>
        </p:nvSpPr>
        <p:spPr>
          <a:xfrm>
            <a:off x="6787314" y="583644"/>
            <a:ext cx="688009" cy="246221"/>
          </a:xfrm>
          <a:prstGeom prst="rect">
            <a:avLst/>
          </a:prstGeom>
          <a:noFill/>
          <a:ln>
            <a:solidFill>
              <a:srgbClr val="00B050"/>
            </a:solidFill>
          </a:ln>
        </p:spPr>
        <p:txBody>
          <a:bodyPr wrap="none" rtlCol="0">
            <a:spAutoFit/>
          </a:bodyPr>
          <a:lstStyle/>
          <a:p>
            <a:r>
              <a:rPr lang="en-US" sz="1000" dirty="0">
                <a:solidFill>
                  <a:srgbClr val="00B050"/>
                </a:solidFill>
                <a:latin typeface="Times New Roman" panose="02020603050405020304" pitchFamily="18" charset="0"/>
                <a:cs typeface="Times New Roman" panose="02020603050405020304" pitchFamily="18" charset="0"/>
              </a:rPr>
              <a:t>1461 keV</a:t>
            </a:r>
          </a:p>
        </p:txBody>
      </p:sp>
      <p:sp>
        <p:nvSpPr>
          <p:cNvPr id="34" name="TextBox 33">
            <a:extLst>
              <a:ext uri="{FF2B5EF4-FFF2-40B4-BE49-F238E27FC236}">
                <a16:creationId xmlns:a16="http://schemas.microsoft.com/office/drawing/2014/main" id="{56EDBB36-C24D-8F38-304F-098B6707B82A}"/>
              </a:ext>
            </a:extLst>
          </p:cNvPr>
          <p:cNvSpPr txBox="1"/>
          <p:nvPr/>
        </p:nvSpPr>
        <p:spPr>
          <a:xfrm>
            <a:off x="10361992" y="649551"/>
            <a:ext cx="688009" cy="246221"/>
          </a:xfrm>
          <a:prstGeom prst="rect">
            <a:avLst/>
          </a:prstGeom>
          <a:noFill/>
          <a:ln>
            <a:solidFill>
              <a:srgbClr val="00B0F0"/>
            </a:solidFill>
          </a:ln>
        </p:spPr>
        <p:txBody>
          <a:bodyPr wrap="none" rtlCol="0">
            <a:spAutoFit/>
          </a:bodyPr>
          <a:lstStyle/>
          <a:p>
            <a:r>
              <a:rPr lang="en-US" sz="1000" dirty="0">
                <a:solidFill>
                  <a:srgbClr val="00B0F0"/>
                </a:solidFill>
                <a:latin typeface="Times New Roman" panose="02020603050405020304" pitchFamily="18" charset="0"/>
                <a:cs typeface="Times New Roman" panose="02020603050405020304" pitchFamily="18" charset="0"/>
              </a:rPr>
              <a:t>2754 keV</a:t>
            </a:r>
          </a:p>
        </p:txBody>
      </p:sp>
      <p:sp>
        <p:nvSpPr>
          <p:cNvPr id="35" name="TextBox 34">
            <a:extLst>
              <a:ext uri="{FF2B5EF4-FFF2-40B4-BE49-F238E27FC236}">
                <a16:creationId xmlns:a16="http://schemas.microsoft.com/office/drawing/2014/main" id="{C9DD6B43-810D-E41F-781C-3CA3F6CD6F9E}"/>
              </a:ext>
            </a:extLst>
          </p:cNvPr>
          <p:cNvSpPr txBox="1"/>
          <p:nvPr/>
        </p:nvSpPr>
        <p:spPr>
          <a:xfrm>
            <a:off x="137205" y="5131538"/>
            <a:ext cx="4589667" cy="861774"/>
          </a:xfrm>
          <a:prstGeom prst="rect">
            <a:avLst/>
          </a:prstGeom>
          <a:noFill/>
          <a:ln>
            <a:solidFill>
              <a:srgbClr val="FF0000"/>
            </a:solidFill>
          </a:ln>
        </p:spPr>
        <p:txBody>
          <a:bodyPr wrap="square" rtlCol="0">
            <a:spAutoFit/>
          </a:bodyPr>
          <a:lstStyle/>
          <a:p>
            <a:pPr marL="171450" indent="-171450">
              <a:buFont typeface="Wingdings" panose="05000000000000000000" pitchFamily="2" charset="2"/>
              <a:buChar char="Ø"/>
            </a:pPr>
            <a:r>
              <a:rPr lang="en-US" sz="1000" dirty="0">
                <a:latin typeface="Times New Roman" panose="02020603050405020304" pitchFamily="18" charset="0"/>
                <a:cs typeface="Times New Roman" panose="02020603050405020304" pitchFamily="18" charset="0"/>
              </a:rPr>
              <a:t>Activated 511 keV (</a:t>
            </a:r>
            <a:r>
              <a:rPr lang="en-US" sz="1000" baseline="30000" dirty="0">
                <a:latin typeface="Times New Roman" panose="02020603050405020304" pitchFamily="18" charset="0"/>
                <a:cs typeface="Times New Roman" panose="02020603050405020304" pitchFamily="18" charset="0"/>
              </a:rPr>
              <a:t>11</a:t>
            </a:r>
            <a:r>
              <a:rPr lang="en-US" sz="1000" dirty="0">
                <a:latin typeface="Times New Roman" panose="02020603050405020304" pitchFamily="18" charset="0"/>
                <a:cs typeface="Times New Roman" panose="02020603050405020304" pitchFamily="18" charset="0"/>
              </a:rPr>
              <a:t>C) decays rapidly – Lifetime of t</a:t>
            </a:r>
            <a:r>
              <a:rPr lang="en-US" sz="1000" baseline="-25000" dirty="0">
                <a:latin typeface="Times New Roman" panose="02020603050405020304" pitchFamily="18" charset="0"/>
                <a:cs typeface="Times New Roman" panose="02020603050405020304" pitchFamily="18" charset="0"/>
              </a:rPr>
              <a:t>1/2</a:t>
            </a:r>
            <a:r>
              <a:rPr lang="en-US" sz="1000" dirty="0">
                <a:latin typeface="Times New Roman" panose="02020603050405020304" pitchFamily="18" charset="0"/>
                <a:cs typeface="Times New Roman" panose="02020603050405020304" pitchFamily="18" charset="0"/>
              </a:rPr>
              <a:t> = 22.7 ± 2.09 minutes, dropping to background levels (~0.3 counts/min) within ~100 minutes.</a:t>
            </a:r>
          </a:p>
          <a:p>
            <a:pPr marL="171450" indent="-171450">
              <a:buFont typeface="Wingdings" panose="05000000000000000000" pitchFamily="2" charset="2"/>
              <a:buChar char="Ø"/>
            </a:pPr>
            <a:r>
              <a:rPr lang="en-US" sz="1000" dirty="0">
                <a:latin typeface="Times New Roman" panose="02020603050405020304" pitchFamily="18" charset="0"/>
                <a:cs typeface="Times New Roman" panose="02020603050405020304" pitchFamily="18" charset="0"/>
              </a:rPr>
              <a:t>Natural 511 keV (</a:t>
            </a:r>
            <a:r>
              <a:rPr lang="en-US" sz="1000" baseline="30000" dirty="0">
                <a:latin typeface="Times New Roman" panose="02020603050405020304" pitchFamily="18" charset="0"/>
                <a:cs typeface="Times New Roman" panose="02020603050405020304" pitchFamily="18" charset="0"/>
              </a:rPr>
              <a:t>232</a:t>
            </a:r>
            <a:r>
              <a:rPr lang="en-US" sz="1000" dirty="0">
                <a:latin typeface="Times New Roman" panose="02020603050405020304" pitchFamily="18" charset="0"/>
                <a:cs typeface="Times New Roman" panose="02020603050405020304" pitchFamily="18" charset="0"/>
              </a:rPr>
              <a:t>Th) remains constant – Persists at ~0.3 counts/min even after 3 days cooling and 12 days measurement, confirming NORM origin.</a:t>
            </a:r>
          </a:p>
          <a:p>
            <a:pPr marL="171450" indent="-171450">
              <a:buFont typeface="Wingdings" panose="05000000000000000000" pitchFamily="2" charset="2"/>
              <a:buChar char="Ø"/>
            </a:pPr>
            <a:r>
              <a:rPr lang="en-US" sz="1000" dirty="0">
                <a:latin typeface="Times New Roman" panose="02020603050405020304" pitchFamily="18" charset="0"/>
                <a:cs typeface="Times New Roman" panose="02020603050405020304" pitchFamily="18" charset="0"/>
              </a:rPr>
              <a:t>Exponential decay vs. constant background enables clear differentiation.</a:t>
            </a:r>
          </a:p>
        </p:txBody>
      </p:sp>
      <p:sp>
        <p:nvSpPr>
          <p:cNvPr id="36" name="TextBox 35">
            <a:extLst>
              <a:ext uri="{FF2B5EF4-FFF2-40B4-BE49-F238E27FC236}">
                <a16:creationId xmlns:a16="http://schemas.microsoft.com/office/drawing/2014/main" id="{F9EB3217-C56F-D97A-3BB1-2A65531D59CE}"/>
              </a:ext>
            </a:extLst>
          </p:cNvPr>
          <p:cNvSpPr txBox="1"/>
          <p:nvPr/>
        </p:nvSpPr>
        <p:spPr>
          <a:xfrm>
            <a:off x="4971709" y="5124082"/>
            <a:ext cx="4542099" cy="1015663"/>
          </a:xfrm>
          <a:prstGeom prst="rect">
            <a:avLst/>
          </a:prstGeom>
          <a:noFill/>
          <a:ln>
            <a:solidFill>
              <a:srgbClr val="00B050"/>
            </a:solidFill>
          </a:ln>
        </p:spPr>
        <p:txBody>
          <a:bodyPr wrap="square" rtlCol="0">
            <a:spAutoFit/>
          </a:bodyPr>
          <a:lstStyle/>
          <a:p>
            <a:pPr marL="171450" indent="-171450">
              <a:buFont typeface="Wingdings" panose="05000000000000000000" pitchFamily="2" charset="2"/>
              <a:buChar char="Ø"/>
            </a:pPr>
            <a:r>
              <a:rPr lang="en-US" sz="1000" baseline="30000" dirty="0">
                <a:latin typeface="Times New Roman" panose="02020603050405020304" pitchFamily="18" charset="0"/>
                <a:cs typeface="Times New Roman" panose="02020603050405020304" pitchFamily="18" charset="0"/>
              </a:rPr>
              <a:t>40</a:t>
            </a:r>
            <a:r>
              <a:rPr lang="en-US" sz="1000" dirty="0">
                <a:latin typeface="Times New Roman" panose="02020603050405020304" pitchFamily="18" charset="0"/>
                <a:cs typeface="Times New Roman" panose="02020603050405020304" pitchFamily="18" charset="0"/>
              </a:rPr>
              <a:t>K activity is constant – In both irradiated and unirradiated samples, the 1461 keV peak shows no decay over time.</a:t>
            </a:r>
          </a:p>
          <a:p>
            <a:pPr marL="171450" indent="-171450">
              <a:buFont typeface="Wingdings" panose="05000000000000000000" pitchFamily="2" charset="2"/>
              <a:buChar char="Ø"/>
            </a:pPr>
            <a:r>
              <a:rPr lang="en-US" sz="1000" dirty="0">
                <a:latin typeface="Times New Roman" panose="02020603050405020304" pitchFamily="18" charset="0"/>
                <a:cs typeface="Times New Roman" panose="02020603050405020304" pitchFamily="18" charset="0"/>
              </a:rPr>
              <a:t>Extremely long half-life – </a:t>
            </a:r>
            <a:r>
              <a:rPr lang="en-US" sz="1000" baseline="30000" dirty="0">
                <a:latin typeface="Times New Roman" panose="02020603050405020304" pitchFamily="18" charset="0"/>
                <a:cs typeface="Times New Roman" panose="02020603050405020304" pitchFamily="18" charset="0"/>
              </a:rPr>
              <a:t>40</a:t>
            </a:r>
            <a:r>
              <a:rPr lang="en-US" sz="1000" dirty="0">
                <a:latin typeface="Times New Roman" panose="02020603050405020304" pitchFamily="18" charset="0"/>
                <a:cs typeface="Times New Roman" panose="02020603050405020304" pitchFamily="18" charset="0"/>
              </a:rPr>
              <a:t>K is effectively stable on experimental timescales, confirming it as NORM.</a:t>
            </a:r>
          </a:p>
          <a:p>
            <a:pPr marL="171450" indent="-171450">
              <a:buFont typeface="Wingdings" panose="05000000000000000000" pitchFamily="2" charset="2"/>
              <a:buChar char="Ø"/>
            </a:pPr>
            <a:r>
              <a:rPr lang="en-US" sz="1000" dirty="0">
                <a:latin typeface="Times New Roman" panose="02020603050405020304" pitchFamily="18" charset="0"/>
                <a:cs typeface="Times New Roman" panose="02020603050405020304" pitchFamily="18" charset="0"/>
              </a:rPr>
              <a:t>Constant activity in both samples confirms </a:t>
            </a:r>
            <a:r>
              <a:rPr lang="en-US" sz="1000" baseline="30000" dirty="0">
                <a:latin typeface="Times New Roman" panose="02020603050405020304" pitchFamily="18" charset="0"/>
                <a:cs typeface="Times New Roman" panose="02020603050405020304" pitchFamily="18" charset="0"/>
              </a:rPr>
              <a:t>40</a:t>
            </a:r>
            <a:r>
              <a:rPr lang="en-US" sz="1000" dirty="0">
                <a:latin typeface="Times New Roman" panose="02020603050405020304" pitchFamily="18" charset="0"/>
                <a:cs typeface="Times New Roman" panose="02020603050405020304" pitchFamily="18" charset="0"/>
              </a:rPr>
              <a:t>K is the natural background, unaffected by irradiation.</a:t>
            </a:r>
          </a:p>
        </p:txBody>
      </p:sp>
      <p:sp>
        <p:nvSpPr>
          <p:cNvPr id="37" name="TextBox 36">
            <a:extLst>
              <a:ext uri="{FF2B5EF4-FFF2-40B4-BE49-F238E27FC236}">
                <a16:creationId xmlns:a16="http://schemas.microsoft.com/office/drawing/2014/main" id="{EDD4E009-6FA5-794C-C609-52FD061EDED8}"/>
              </a:ext>
            </a:extLst>
          </p:cNvPr>
          <p:cNvSpPr txBox="1"/>
          <p:nvPr/>
        </p:nvSpPr>
        <p:spPr>
          <a:xfrm>
            <a:off x="9725871" y="4965617"/>
            <a:ext cx="2416859" cy="1015663"/>
          </a:xfrm>
          <a:prstGeom prst="rect">
            <a:avLst/>
          </a:prstGeom>
          <a:noFill/>
          <a:ln>
            <a:solidFill>
              <a:srgbClr val="00B0F0"/>
            </a:solidFill>
          </a:ln>
        </p:spPr>
        <p:txBody>
          <a:bodyPr wrap="square" rtlCol="0">
            <a:spAutoFit/>
          </a:bodyPr>
          <a:lstStyle/>
          <a:p>
            <a:pPr marL="171450" indent="-171450">
              <a:buFont typeface="Wingdings" panose="05000000000000000000" pitchFamily="2" charset="2"/>
              <a:buChar char="Ø"/>
            </a:pPr>
            <a:r>
              <a:rPr lang="en-US" sz="1000" dirty="0">
                <a:latin typeface="Times New Roman" panose="02020603050405020304" pitchFamily="18" charset="0"/>
                <a:cs typeface="Times New Roman" panose="02020603050405020304" pitchFamily="18" charset="0"/>
              </a:rPr>
              <a:t>Fast decay: 2754 keV peak disappears within 15 hours.</a:t>
            </a:r>
          </a:p>
          <a:p>
            <a:pPr marL="171450" indent="-171450">
              <a:buFont typeface="Wingdings" panose="05000000000000000000" pitchFamily="2" charset="2"/>
              <a:buChar char="Ø"/>
            </a:pPr>
            <a:r>
              <a:rPr lang="en-US" sz="1000" dirty="0">
                <a:latin typeface="Times New Roman" panose="02020603050405020304" pitchFamily="18" charset="0"/>
                <a:cs typeface="Times New Roman" panose="02020603050405020304" pitchFamily="18" charset="0"/>
              </a:rPr>
              <a:t>Mainly from Mg and Al via photon reactions.</a:t>
            </a:r>
          </a:p>
          <a:p>
            <a:pPr marL="171450" indent="-171450">
              <a:buFont typeface="Wingdings" panose="05000000000000000000" pitchFamily="2" charset="2"/>
              <a:buChar char="Ø"/>
            </a:pPr>
            <a:r>
              <a:rPr lang="en-US" sz="1000" dirty="0">
                <a:latin typeface="Times New Roman" panose="02020603050405020304" pitchFamily="18" charset="0"/>
                <a:cs typeface="Times New Roman" panose="02020603050405020304" pitchFamily="18" charset="0"/>
              </a:rPr>
              <a:t>To prove that it decays below the IAEA limit (&lt; Bq/g) within hours.</a:t>
            </a:r>
            <a:endParaRPr lang="en-US" dirty="0"/>
          </a:p>
        </p:txBody>
      </p:sp>
    </p:spTree>
    <p:extLst>
      <p:ext uri="{BB962C8B-B14F-4D97-AF65-F5344CB8AC3E}">
        <p14:creationId xmlns:p14="http://schemas.microsoft.com/office/powerpoint/2010/main" val="1478919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89AD1-DF52-68DF-15EB-2711F795209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C7EE3C6-668C-4D17-381F-C20041A1A62A}"/>
              </a:ext>
            </a:extLst>
          </p:cNvPr>
          <p:cNvSpPr txBox="1">
            <a:spLocks/>
          </p:cNvSpPr>
          <p:nvPr/>
        </p:nvSpPr>
        <p:spPr>
          <a:xfrm>
            <a:off x="606393" y="140291"/>
            <a:ext cx="11916074" cy="443354"/>
          </a:xfrm>
          <a:prstGeom prst="rect">
            <a:avLst/>
          </a:prstGeom>
        </p:spPr>
        <p:txBody>
          <a:bodyPr/>
          <a:lstStyle>
            <a:lvl1pPr algn="l" defTabSz="914400" rtl="0" eaLnBrk="1" latinLnBrk="0" hangingPunct="1">
              <a:lnSpc>
                <a:spcPct val="90000"/>
              </a:lnSpc>
              <a:spcBef>
                <a:spcPct val="0"/>
              </a:spcBef>
              <a:buNone/>
              <a:defRPr sz="2800" b="1" kern="1200" cap="none" spc="-30" baseline="0">
                <a:solidFill>
                  <a:schemeClr val="accent1"/>
                </a:solidFill>
                <a:latin typeface="+mj-lt"/>
                <a:ea typeface="+mj-ea"/>
                <a:cs typeface="+mj-cs"/>
              </a:defRPr>
            </a:lvl1pPr>
          </a:lstStyle>
          <a:p>
            <a:r>
              <a:rPr lang="en-GB" dirty="0">
                <a:solidFill>
                  <a:schemeClr val="accent4">
                    <a:lumMod val="75000"/>
                  </a:schemeClr>
                </a:solidFill>
                <a:latin typeface="Times New Roman" panose="02020603050405020304" pitchFamily="18" charset="0"/>
                <a:cs typeface="Times New Roman" panose="02020603050405020304" pitchFamily="18" charset="0"/>
              </a:rPr>
              <a:t>Results: </a:t>
            </a:r>
            <a:r>
              <a:rPr lang="en-US" dirty="0" err="1">
                <a:solidFill>
                  <a:schemeClr val="accent4">
                    <a:lumMod val="75000"/>
                  </a:schemeClr>
                </a:solidFill>
                <a:latin typeface="Times New Roman" panose="02020603050405020304" pitchFamily="18" charset="0"/>
                <a:cs typeface="Times New Roman" panose="02020603050405020304" pitchFamily="18" charset="0"/>
              </a:rPr>
              <a:t>Århus</a:t>
            </a:r>
            <a:r>
              <a:rPr lang="en-US" dirty="0">
                <a:solidFill>
                  <a:schemeClr val="accent4">
                    <a:lumMod val="75000"/>
                  </a:schemeClr>
                </a:solidFill>
                <a:latin typeface="Times New Roman" panose="02020603050405020304" pitchFamily="18" charset="0"/>
                <a:cs typeface="Times New Roman" panose="02020603050405020304" pitchFamily="18" charset="0"/>
              </a:rPr>
              <a:t> FDR Results: Background Analysis for MinPET Technology</a:t>
            </a:r>
            <a:endParaRPr lang="en-GB"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15BAA1A-94BC-57EC-B0DF-C9786C13D1B0}"/>
              </a:ext>
            </a:extLst>
          </p:cNvPr>
          <p:cNvSpPr txBox="1"/>
          <p:nvPr/>
        </p:nvSpPr>
        <p:spPr>
          <a:xfrm>
            <a:off x="269509" y="6256421"/>
            <a:ext cx="3230372" cy="215444"/>
          </a:xfrm>
          <a:prstGeom prst="rect">
            <a:avLst/>
          </a:prstGeom>
          <a:noFill/>
        </p:spPr>
        <p:txBody>
          <a:bodyPr wrap="none" rtlCol="0">
            <a:spAutoFit/>
          </a:bodyPr>
          <a:lstStyle/>
          <a:p>
            <a:r>
              <a:rPr lang="en-US" sz="800" dirty="0">
                <a:latin typeface="Times New Roman" panose="02020603050405020304" pitchFamily="18" charset="0"/>
                <a:cs typeface="Times New Roman" panose="02020603050405020304" pitchFamily="18" charset="0"/>
              </a:rPr>
              <a:t>[8] “Decay data search.” http://nucleardata.nuclear.lu.se/toi/radSearch.asp.</a:t>
            </a:r>
          </a:p>
        </p:txBody>
      </p:sp>
      <p:cxnSp>
        <p:nvCxnSpPr>
          <p:cNvPr id="28" name="Straight Connector 27">
            <a:extLst>
              <a:ext uri="{FF2B5EF4-FFF2-40B4-BE49-F238E27FC236}">
                <a16:creationId xmlns:a16="http://schemas.microsoft.com/office/drawing/2014/main" id="{E17CFE8C-4ACD-36EB-AF82-6D1A6BBC2AD2}"/>
              </a:ext>
            </a:extLst>
          </p:cNvPr>
          <p:cNvCxnSpPr>
            <a:cxnSpLocks/>
          </p:cNvCxnSpPr>
          <p:nvPr/>
        </p:nvCxnSpPr>
        <p:spPr>
          <a:xfrm>
            <a:off x="4382277" y="3461695"/>
            <a:ext cx="0" cy="267805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D668965-3A08-C690-A553-62078BC3799D}"/>
              </a:ext>
            </a:extLst>
          </p:cNvPr>
          <p:cNvCxnSpPr>
            <a:cxnSpLocks/>
          </p:cNvCxnSpPr>
          <p:nvPr/>
        </p:nvCxnSpPr>
        <p:spPr>
          <a:xfrm>
            <a:off x="8522559" y="3544370"/>
            <a:ext cx="0" cy="2678050"/>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B6153C6-EFD7-E8D4-B893-37D25E04DCB3}"/>
              </a:ext>
            </a:extLst>
          </p:cNvPr>
          <p:cNvSpPr txBox="1"/>
          <p:nvPr/>
        </p:nvSpPr>
        <p:spPr>
          <a:xfrm>
            <a:off x="1540690" y="739289"/>
            <a:ext cx="623889" cy="246221"/>
          </a:xfrm>
          <a:prstGeom prst="rect">
            <a:avLst/>
          </a:prstGeom>
          <a:noFill/>
          <a:ln>
            <a:solidFill>
              <a:srgbClr val="FF0000"/>
            </a:solidFill>
          </a:ln>
        </p:spPr>
        <p:txBody>
          <a:bodyPr wrap="none" rtlCol="0">
            <a:spAutoFit/>
          </a:bodyPr>
          <a:lstStyle/>
          <a:p>
            <a:r>
              <a:rPr lang="en-US" sz="1000" dirty="0">
                <a:solidFill>
                  <a:srgbClr val="FF0000"/>
                </a:solidFill>
                <a:latin typeface="Times New Roman" panose="02020603050405020304" pitchFamily="18" charset="0"/>
                <a:cs typeface="Times New Roman" panose="02020603050405020304" pitchFamily="18" charset="0"/>
              </a:rPr>
              <a:t>846 keV</a:t>
            </a:r>
          </a:p>
        </p:txBody>
      </p:sp>
      <p:sp>
        <p:nvSpPr>
          <p:cNvPr id="33" name="TextBox 32">
            <a:extLst>
              <a:ext uri="{FF2B5EF4-FFF2-40B4-BE49-F238E27FC236}">
                <a16:creationId xmlns:a16="http://schemas.microsoft.com/office/drawing/2014/main" id="{199C47C1-E29F-B26C-6E9A-7DB8D9029E32}"/>
              </a:ext>
            </a:extLst>
          </p:cNvPr>
          <p:cNvSpPr txBox="1"/>
          <p:nvPr/>
        </p:nvSpPr>
        <p:spPr>
          <a:xfrm>
            <a:off x="5846706" y="649551"/>
            <a:ext cx="688009" cy="246221"/>
          </a:xfrm>
          <a:prstGeom prst="rect">
            <a:avLst/>
          </a:prstGeom>
          <a:noFill/>
          <a:ln>
            <a:solidFill>
              <a:srgbClr val="00B050"/>
            </a:solidFill>
          </a:ln>
        </p:spPr>
        <p:txBody>
          <a:bodyPr wrap="none" rtlCol="0">
            <a:spAutoFit/>
          </a:bodyPr>
          <a:lstStyle/>
          <a:p>
            <a:r>
              <a:rPr lang="en-US" sz="1000" dirty="0">
                <a:solidFill>
                  <a:srgbClr val="00B050"/>
                </a:solidFill>
                <a:latin typeface="Times New Roman" panose="02020603050405020304" pitchFamily="18" charset="0"/>
                <a:cs typeface="Times New Roman" panose="02020603050405020304" pitchFamily="18" charset="0"/>
              </a:rPr>
              <a:t>2243 keV</a:t>
            </a:r>
          </a:p>
        </p:txBody>
      </p:sp>
      <p:sp>
        <p:nvSpPr>
          <p:cNvPr id="34" name="TextBox 33">
            <a:extLst>
              <a:ext uri="{FF2B5EF4-FFF2-40B4-BE49-F238E27FC236}">
                <a16:creationId xmlns:a16="http://schemas.microsoft.com/office/drawing/2014/main" id="{226673AE-7ED8-5D7A-2B0C-2863C81CD114}"/>
              </a:ext>
            </a:extLst>
          </p:cNvPr>
          <p:cNvSpPr txBox="1"/>
          <p:nvPr/>
        </p:nvSpPr>
        <p:spPr>
          <a:xfrm>
            <a:off x="10361992" y="649551"/>
            <a:ext cx="688009" cy="246221"/>
          </a:xfrm>
          <a:prstGeom prst="rect">
            <a:avLst/>
          </a:prstGeom>
          <a:noFill/>
          <a:ln>
            <a:solidFill>
              <a:srgbClr val="00B0F0"/>
            </a:solidFill>
          </a:ln>
        </p:spPr>
        <p:txBody>
          <a:bodyPr wrap="none" rtlCol="0">
            <a:spAutoFit/>
          </a:bodyPr>
          <a:lstStyle/>
          <a:p>
            <a:r>
              <a:rPr lang="en-US" sz="1000" dirty="0">
                <a:solidFill>
                  <a:srgbClr val="00B0F0"/>
                </a:solidFill>
                <a:latin typeface="Times New Roman" panose="02020603050405020304" pitchFamily="18" charset="0"/>
                <a:cs typeface="Times New Roman" panose="02020603050405020304" pitchFamily="18" charset="0"/>
              </a:rPr>
              <a:t>2614 keV</a:t>
            </a:r>
          </a:p>
        </p:txBody>
      </p:sp>
      <p:sp>
        <p:nvSpPr>
          <p:cNvPr id="35" name="TextBox 34">
            <a:extLst>
              <a:ext uri="{FF2B5EF4-FFF2-40B4-BE49-F238E27FC236}">
                <a16:creationId xmlns:a16="http://schemas.microsoft.com/office/drawing/2014/main" id="{3CFF676E-93A1-E8ED-0945-D50614695B72}"/>
              </a:ext>
            </a:extLst>
          </p:cNvPr>
          <p:cNvSpPr txBox="1"/>
          <p:nvPr/>
        </p:nvSpPr>
        <p:spPr>
          <a:xfrm>
            <a:off x="4435292" y="3826037"/>
            <a:ext cx="4028804" cy="2292935"/>
          </a:xfrm>
          <a:prstGeom prst="rect">
            <a:avLst/>
          </a:prstGeom>
          <a:noFill/>
          <a:ln>
            <a:solidFill>
              <a:srgbClr val="FF0000"/>
            </a:solidFill>
          </a:ln>
        </p:spPr>
        <p:txBody>
          <a:bodyPr wrap="square" rtlCol="0">
            <a:spAutoFit/>
          </a:bodyPr>
          <a:lstStyle/>
          <a:p>
            <a:pPr marL="285750" indent="-285750">
              <a:buFont typeface="Wingdings" panose="05000000000000000000" pitchFamily="2" charset="2"/>
              <a:buChar char="Ø"/>
            </a:pPr>
            <a:r>
              <a:rPr lang="en-US" sz="1100" dirty="0"/>
              <a:t>The resulting fit yielded an effective half-life of t</a:t>
            </a:r>
            <a:r>
              <a:rPr lang="en-US" sz="1100" baseline="-25000" dirty="0"/>
              <a:t>1/2</a:t>
            </a:r>
            <a:r>
              <a:rPr lang="en-US" sz="1100" dirty="0"/>
              <a:t> = 17.1 ± 1.3 hours.</a:t>
            </a:r>
          </a:p>
          <a:p>
            <a:pPr marL="285750" indent="-285750">
              <a:buFont typeface="Wingdings" panose="05000000000000000000" pitchFamily="2" charset="2"/>
              <a:buChar char="Ø"/>
            </a:pPr>
            <a:r>
              <a:rPr lang="en-US" sz="1100" dirty="0"/>
              <a:t>There are no good isotope candidates with this energy and half-life that can be reasonably linked to an activation pathway originating from the kimberlite constituent elements.</a:t>
            </a:r>
          </a:p>
          <a:p>
            <a:pPr marL="285750" indent="-285750">
              <a:buFont typeface="Wingdings" panose="05000000000000000000" pitchFamily="2" charset="2"/>
              <a:buChar char="Ø"/>
            </a:pPr>
            <a:r>
              <a:rPr lang="en-US" sz="1100" dirty="0"/>
              <a:t>Notably, the energy difference of 2754 - 511 = 2243 keV suggests that this gamma peak is likely a single escape peak.</a:t>
            </a:r>
          </a:p>
          <a:p>
            <a:pPr marL="285750" indent="-285750">
              <a:buFont typeface="Wingdings" panose="05000000000000000000" pitchFamily="2" charset="2"/>
              <a:buChar char="Ø"/>
            </a:pPr>
            <a:r>
              <a:rPr lang="en-US" sz="1100" dirty="0"/>
              <a:t>The original gamma ray would then be for 24Na. The half-life is also a sufficiently close match. A single escape peak occurs when a gamma photon undergoes.</a:t>
            </a:r>
          </a:p>
          <a:p>
            <a:pPr marL="171450" indent="-171450">
              <a:buFont typeface="Wingdings" panose="05000000000000000000" pitchFamily="2" charset="2"/>
              <a:buChar char="Ø"/>
            </a:pPr>
            <a:endParaRPr lang="en-US" sz="11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0B12E852-F48A-CAED-471E-DB99F24604EC}"/>
              </a:ext>
            </a:extLst>
          </p:cNvPr>
          <p:cNvSpPr txBox="1"/>
          <p:nvPr/>
        </p:nvSpPr>
        <p:spPr>
          <a:xfrm>
            <a:off x="424647" y="4192954"/>
            <a:ext cx="3580108" cy="1785104"/>
          </a:xfrm>
          <a:prstGeom prst="rect">
            <a:avLst/>
          </a:prstGeom>
          <a:noFill/>
          <a:ln>
            <a:solidFill>
              <a:srgbClr val="00B050"/>
            </a:solidFill>
          </a:ln>
        </p:spPr>
        <p:txBody>
          <a:bodyPr wrap="square" rtlCol="0">
            <a:spAutoFit/>
          </a:bodyPr>
          <a:lstStyle/>
          <a:p>
            <a:pPr marL="171450" indent="-171450">
              <a:buFont typeface="Wingdings" panose="05000000000000000000" pitchFamily="2" charset="2"/>
              <a:buChar char="Ø"/>
            </a:pPr>
            <a:r>
              <a:rPr lang="en-US" sz="1100" dirty="0"/>
              <a:t>The decay fit yielded a half-life of t</a:t>
            </a:r>
            <a:r>
              <a:rPr lang="en-US" sz="1100" baseline="-25000" dirty="0"/>
              <a:t>1/2</a:t>
            </a:r>
            <a:r>
              <a:rPr lang="en-US" sz="1100" dirty="0"/>
              <a:t> = 151 ± 2.6 minutes.</a:t>
            </a:r>
          </a:p>
          <a:p>
            <a:pPr marL="285750" indent="-285750">
              <a:buFont typeface="Wingdings" panose="05000000000000000000" pitchFamily="2" charset="2"/>
              <a:buChar char="Ø"/>
            </a:pPr>
            <a:r>
              <a:rPr lang="en-US" sz="1100" dirty="0"/>
              <a:t>The most plausible candidate corresponding to this half-life is </a:t>
            </a:r>
            <a:r>
              <a:rPr lang="en-US" sz="1100" baseline="30000" dirty="0"/>
              <a:t>56</a:t>
            </a:r>
            <a:r>
              <a:rPr lang="en-US" sz="1100" dirty="0"/>
              <a:t>Mn, which has a well-established half-life of 155 minutes and a strong gamma energy at 846.8 keV with an intensity of 99%.</a:t>
            </a:r>
          </a:p>
          <a:p>
            <a:pPr marL="285750" indent="-285750">
              <a:buFont typeface="Wingdings" panose="05000000000000000000" pitchFamily="2" charset="2"/>
              <a:buChar char="Ø"/>
            </a:pPr>
            <a:r>
              <a:rPr lang="en-US" sz="1100" dirty="0"/>
              <a:t>The in this context is likely associated with the photonuclear reaction </a:t>
            </a:r>
            <a:r>
              <a:rPr lang="en-US" sz="1100" baseline="30000" dirty="0"/>
              <a:t>58</a:t>
            </a:r>
            <a:r>
              <a:rPr lang="en-US" sz="1100" dirty="0"/>
              <a:t>Fe(γ, np)</a:t>
            </a:r>
            <a:r>
              <a:rPr lang="en-US" sz="1100" baseline="30000" dirty="0"/>
              <a:t>56</a:t>
            </a:r>
            <a:r>
              <a:rPr lang="en-US" sz="1100" dirty="0"/>
              <a:t>Mn, originating from the stable iron content present in the kimberlite rock.</a:t>
            </a:r>
            <a:endParaRPr lang="en-US" sz="11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DE34030A-9F37-38D5-852E-C081606C58B4}"/>
              </a:ext>
            </a:extLst>
          </p:cNvPr>
          <p:cNvSpPr txBox="1"/>
          <p:nvPr/>
        </p:nvSpPr>
        <p:spPr>
          <a:xfrm>
            <a:off x="8639486" y="3997717"/>
            <a:ext cx="3445012" cy="1785104"/>
          </a:xfrm>
          <a:prstGeom prst="rect">
            <a:avLst/>
          </a:prstGeom>
          <a:noFill/>
          <a:ln>
            <a:solidFill>
              <a:srgbClr val="00B0F0"/>
            </a:solidFill>
          </a:ln>
        </p:spPr>
        <p:txBody>
          <a:bodyPr wrap="square" rtlCol="0">
            <a:spAutoFit/>
          </a:bodyPr>
          <a:lstStyle/>
          <a:p>
            <a:pPr marL="171450" indent="-171450">
              <a:buFont typeface="Wingdings" panose="05000000000000000000" pitchFamily="2" charset="2"/>
              <a:buChar char="Ø"/>
            </a:pPr>
            <a:r>
              <a:rPr lang="en-US" sz="1100" dirty="0"/>
              <a:t>The peak intensity was too weak to yield meaningful statistical information, and no reliable data could be extracted for further analysis.</a:t>
            </a:r>
          </a:p>
          <a:p>
            <a:pPr marL="171450" indent="-171450">
              <a:buFont typeface="Wingdings" panose="05000000000000000000" pitchFamily="2" charset="2"/>
              <a:buChar char="Ø"/>
            </a:pPr>
            <a:r>
              <a:rPr lang="en-US" sz="1100" dirty="0"/>
              <a:t>Based on these results, we conclude that the 2617 keV feature is most likely attributable to laboratory background rather than to activation of the kimberlite sample. A plausible explanation is that the peak arises from a neutron-induced reaction in the laboratory environment.</a:t>
            </a:r>
          </a:p>
          <a:p>
            <a:pPr marL="171450" indent="-171450">
              <a:buFont typeface="Wingdings" panose="05000000000000000000" pitchFamily="2" charset="2"/>
              <a:buChar char="Ø"/>
            </a:pPr>
            <a:r>
              <a:rPr lang="en-US" sz="1100" baseline="30000" dirty="0"/>
              <a:t>208</a:t>
            </a:r>
            <a:r>
              <a:rPr lang="en-US" sz="1100" dirty="0"/>
              <a:t>Pb(n, p)</a:t>
            </a:r>
            <a:r>
              <a:rPr lang="en-US" sz="1100" baseline="30000" dirty="0"/>
              <a:t>208</a:t>
            </a:r>
            <a:r>
              <a:rPr lang="en-US" sz="1100" dirty="0"/>
              <a:t>Ti.</a:t>
            </a:r>
          </a:p>
        </p:txBody>
      </p:sp>
      <p:pic>
        <p:nvPicPr>
          <p:cNvPr id="4" name="Picture 3">
            <a:extLst>
              <a:ext uri="{FF2B5EF4-FFF2-40B4-BE49-F238E27FC236}">
                <a16:creationId xmlns:a16="http://schemas.microsoft.com/office/drawing/2014/main" id="{20EDFA0E-A2EA-2916-1BF7-8642A63A7CAF}"/>
              </a:ext>
            </a:extLst>
          </p:cNvPr>
          <p:cNvPicPr>
            <a:picLocks noChangeAspect="1"/>
          </p:cNvPicPr>
          <p:nvPr/>
        </p:nvPicPr>
        <p:blipFill>
          <a:blip r:embed="rId2"/>
          <a:stretch>
            <a:fillRect/>
          </a:stretch>
        </p:blipFill>
        <p:spPr>
          <a:xfrm>
            <a:off x="4103720" y="1112386"/>
            <a:ext cx="3921515" cy="2651760"/>
          </a:xfrm>
          <a:prstGeom prst="rect">
            <a:avLst/>
          </a:prstGeom>
        </p:spPr>
      </p:pic>
      <p:pic>
        <p:nvPicPr>
          <p:cNvPr id="6" name="Picture 5">
            <a:extLst>
              <a:ext uri="{FF2B5EF4-FFF2-40B4-BE49-F238E27FC236}">
                <a16:creationId xmlns:a16="http://schemas.microsoft.com/office/drawing/2014/main" id="{9E85D159-68D6-B6DC-D735-9EDEA0F5A1C3}"/>
              </a:ext>
            </a:extLst>
          </p:cNvPr>
          <p:cNvPicPr>
            <a:picLocks noChangeAspect="1"/>
          </p:cNvPicPr>
          <p:nvPr/>
        </p:nvPicPr>
        <p:blipFill>
          <a:blip r:embed="rId3"/>
          <a:stretch>
            <a:fillRect/>
          </a:stretch>
        </p:blipFill>
        <p:spPr>
          <a:xfrm>
            <a:off x="8088281" y="1075179"/>
            <a:ext cx="3996217" cy="2651760"/>
          </a:xfrm>
          <a:prstGeom prst="rect">
            <a:avLst/>
          </a:prstGeom>
        </p:spPr>
      </p:pic>
      <p:pic>
        <p:nvPicPr>
          <p:cNvPr id="8" name="Picture 7">
            <a:extLst>
              <a:ext uri="{FF2B5EF4-FFF2-40B4-BE49-F238E27FC236}">
                <a16:creationId xmlns:a16="http://schemas.microsoft.com/office/drawing/2014/main" id="{FA4AB29F-BB1E-B3DD-CD76-192259CC28F0}"/>
              </a:ext>
            </a:extLst>
          </p:cNvPr>
          <p:cNvPicPr>
            <a:picLocks noChangeAspect="1"/>
          </p:cNvPicPr>
          <p:nvPr/>
        </p:nvPicPr>
        <p:blipFill>
          <a:blip r:embed="rId4"/>
          <a:stretch>
            <a:fillRect/>
          </a:stretch>
        </p:blipFill>
        <p:spPr>
          <a:xfrm>
            <a:off x="62378" y="1141154"/>
            <a:ext cx="3942377" cy="2651760"/>
          </a:xfrm>
          <a:prstGeom prst="rect">
            <a:avLst/>
          </a:prstGeom>
        </p:spPr>
      </p:pic>
    </p:spTree>
    <p:extLst>
      <p:ext uri="{BB962C8B-B14F-4D97-AF65-F5344CB8AC3E}">
        <p14:creationId xmlns:p14="http://schemas.microsoft.com/office/powerpoint/2010/main" val="2023373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BA0DD-AFBB-13A5-1533-940F8F4DBF34}"/>
            </a:ext>
          </a:extLst>
        </p:cNvPr>
        <p:cNvGrpSpPr/>
        <p:nvPr/>
      </p:nvGrpSpPr>
      <p:grpSpPr>
        <a:xfrm>
          <a:off x="0" y="0"/>
          <a:ext cx="0" cy="0"/>
          <a:chOff x="0" y="0"/>
          <a:chExt cx="0" cy="0"/>
        </a:xfrm>
      </p:grpSpPr>
      <p:pic>
        <p:nvPicPr>
          <p:cNvPr id="40" name="Picture 39">
            <a:extLst>
              <a:ext uri="{FF2B5EF4-FFF2-40B4-BE49-F238E27FC236}">
                <a16:creationId xmlns:a16="http://schemas.microsoft.com/office/drawing/2014/main" id="{15BA7C60-189A-00F2-1571-25B8B65D5273}"/>
              </a:ext>
            </a:extLst>
          </p:cNvPr>
          <p:cNvPicPr>
            <a:picLocks noChangeAspect="1"/>
          </p:cNvPicPr>
          <p:nvPr/>
        </p:nvPicPr>
        <p:blipFill>
          <a:blip r:embed="rId3"/>
          <a:stretch>
            <a:fillRect/>
          </a:stretch>
        </p:blipFill>
        <p:spPr>
          <a:xfrm>
            <a:off x="4751292" y="3954000"/>
            <a:ext cx="3452377" cy="2103120"/>
          </a:xfrm>
          <a:prstGeom prst="rect">
            <a:avLst/>
          </a:prstGeom>
        </p:spPr>
      </p:pic>
      <p:sp>
        <p:nvSpPr>
          <p:cNvPr id="3" name="Title 2">
            <a:extLst>
              <a:ext uri="{FF2B5EF4-FFF2-40B4-BE49-F238E27FC236}">
                <a16:creationId xmlns:a16="http://schemas.microsoft.com/office/drawing/2014/main" id="{E9015BE0-2257-984F-B85E-0E3B54CA27F0}"/>
              </a:ext>
            </a:extLst>
          </p:cNvPr>
          <p:cNvSpPr>
            <a:spLocks noGrp="1"/>
          </p:cNvSpPr>
          <p:nvPr>
            <p:ph type="title"/>
          </p:nvPr>
        </p:nvSpPr>
        <p:spPr>
          <a:xfrm>
            <a:off x="3190075" y="591160"/>
            <a:ext cx="5811849" cy="339725"/>
          </a:xfrm>
        </p:spPr>
        <p:style>
          <a:lnRef idx="2">
            <a:schemeClr val="accent2"/>
          </a:lnRef>
          <a:fillRef idx="1">
            <a:schemeClr val="lt1"/>
          </a:fillRef>
          <a:effectRef idx="0">
            <a:schemeClr val="accent2"/>
          </a:effectRef>
          <a:fontRef idx="minor">
            <a:schemeClr val="dk1"/>
          </a:fontRef>
        </p:style>
        <p:txBody>
          <a:bodyPr/>
          <a:lstStyle/>
          <a:p>
            <a:pPr latinLnBrk="1"/>
            <a:r>
              <a:rPr lang="en-US" sz="1800" b="0" dirty="0">
                <a:latin typeface="Times New Roman" panose="02020603050405020304" pitchFamily="18" charset="0"/>
                <a:cs typeface="Times New Roman" panose="02020603050405020304" pitchFamily="18" charset="0"/>
              </a:rPr>
              <a:t>2D and 1D comparison of NORM and Activated Sample Spectra</a:t>
            </a:r>
          </a:p>
        </p:txBody>
      </p:sp>
      <p:sp>
        <p:nvSpPr>
          <p:cNvPr id="20" name="TextBox 12">
            <a:extLst>
              <a:ext uri="{FF2B5EF4-FFF2-40B4-BE49-F238E27FC236}">
                <a16:creationId xmlns:a16="http://schemas.microsoft.com/office/drawing/2014/main" id="{70679E72-463E-6941-FF76-AFCE8FAC564C}"/>
              </a:ext>
            </a:extLst>
          </p:cNvPr>
          <p:cNvSpPr txBox="1">
            <a:spLocks noChangeArrowheads="1"/>
          </p:cNvSpPr>
          <p:nvPr/>
        </p:nvSpPr>
        <p:spPr bwMode="auto">
          <a:xfrm>
            <a:off x="1365741" y="1184365"/>
            <a:ext cx="924705" cy="339725"/>
          </a:xfrm>
          <a:prstGeom prst="rect">
            <a:avLst/>
          </a:prstGeom>
          <a:noFill/>
          <a:ln w="9528">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1600" dirty="0">
                <a:solidFill>
                  <a:srgbClr val="00B0F0"/>
                </a:solidFill>
                <a:latin typeface="Times New Roman" panose="02020603050405020304" pitchFamily="18" charset="0"/>
                <a:cs typeface="Times New Roman" panose="02020603050405020304" pitchFamily="18" charset="0"/>
              </a:rPr>
              <a:t>K6 rock</a:t>
            </a:r>
            <a:endParaRPr lang="en-US" altLang="en-US" sz="1600" dirty="0">
              <a:solidFill>
                <a:srgbClr val="00B0F0"/>
              </a:solidFill>
              <a:latin typeface="Times New Roman" panose="02020603050405020304" pitchFamily="18" charset="0"/>
              <a:cs typeface="Times New Roman" panose="02020603050405020304" pitchFamily="18" charset="0"/>
            </a:endParaRPr>
          </a:p>
        </p:txBody>
      </p:sp>
      <p:sp>
        <p:nvSpPr>
          <p:cNvPr id="21" name="TextBox 10">
            <a:extLst>
              <a:ext uri="{FF2B5EF4-FFF2-40B4-BE49-F238E27FC236}">
                <a16:creationId xmlns:a16="http://schemas.microsoft.com/office/drawing/2014/main" id="{8AAAFC2E-D2E7-7970-CD3B-AD2842C68731}"/>
              </a:ext>
            </a:extLst>
          </p:cNvPr>
          <p:cNvSpPr txBox="1">
            <a:spLocks noChangeArrowheads="1"/>
          </p:cNvSpPr>
          <p:nvPr/>
        </p:nvSpPr>
        <p:spPr bwMode="auto">
          <a:xfrm>
            <a:off x="4876721" y="1113226"/>
            <a:ext cx="3201517" cy="338554"/>
          </a:xfrm>
          <a:prstGeom prst="rect">
            <a:avLst/>
          </a:prstGeom>
          <a:noFill/>
          <a:ln w="9528">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dirty="0">
                <a:solidFill>
                  <a:srgbClr val="FF0000"/>
                </a:solidFill>
                <a:latin typeface="Times New Roman" panose="02020603050405020304" pitchFamily="18" charset="0"/>
                <a:cs typeface="Times New Roman" panose="02020603050405020304" pitchFamily="18" charset="0"/>
              </a:rPr>
              <a:t>K4-Mantle Xenolith rock (shielded) </a:t>
            </a:r>
          </a:p>
        </p:txBody>
      </p:sp>
      <p:sp>
        <p:nvSpPr>
          <p:cNvPr id="22" name="TextBox 11">
            <a:extLst>
              <a:ext uri="{FF2B5EF4-FFF2-40B4-BE49-F238E27FC236}">
                <a16:creationId xmlns:a16="http://schemas.microsoft.com/office/drawing/2014/main" id="{4B4FDBF1-F660-0B6C-B044-4242DC23EE96}"/>
              </a:ext>
            </a:extLst>
          </p:cNvPr>
          <p:cNvSpPr txBox="1">
            <a:spLocks noChangeArrowheads="1"/>
          </p:cNvSpPr>
          <p:nvPr/>
        </p:nvSpPr>
        <p:spPr bwMode="auto">
          <a:xfrm>
            <a:off x="9653270" y="1023205"/>
            <a:ext cx="1604927" cy="338554"/>
          </a:xfrm>
          <a:prstGeom prst="rect">
            <a:avLst/>
          </a:prstGeom>
          <a:noFill/>
          <a:ln w="9528">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1600" dirty="0">
                <a:solidFill>
                  <a:srgbClr val="00B050"/>
                </a:solidFill>
                <a:latin typeface="Times New Roman" panose="02020603050405020304" pitchFamily="18" charset="0"/>
                <a:cs typeface="Times New Roman" panose="02020603050405020304" pitchFamily="18" charset="0"/>
              </a:rPr>
              <a:t>CRX-Basalt rock</a:t>
            </a:r>
            <a:endParaRPr lang="en-US" altLang="en-US" sz="1600" dirty="0">
              <a:solidFill>
                <a:srgbClr val="00B050"/>
              </a:solidFill>
              <a:latin typeface="Times New Roman" panose="02020603050405020304" pitchFamily="18" charset="0"/>
              <a:cs typeface="Times New Roman" panose="02020603050405020304" pitchFamily="18" charset="0"/>
            </a:endParaRPr>
          </a:p>
        </p:txBody>
      </p:sp>
      <p:sp>
        <p:nvSpPr>
          <p:cNvPr id="23" name="TextBox 15">
            <a:extLst>
              <a:ext uri="{FF2B5EF4-FFF2-40B4-BE49-F238E27FC236}">
                <a16:creationId xmlns:a16="http://schemas.microsoft.com/office/drawing/2014/main" id="{94A49F2E-12F6-F206-6B3F-EE1FCA39944E}"/>
              </a:ext>
            </a:extLst>
          </p:cNvPr>
          <p:cNvSpPr txBox="1">
            <a:spLocks noChangeArrowheads="1"/>
          </p:cNvSpPr>
          <p:nvPr/>
        </p:nvSpPr>
        <p:spPr bwMode="auto">
          <a:xfrm>
            <a:off x="844986" y="1597223"/>
            <a:ext cx="2392386" cy="307777"/>
          </a:xfrm>
          <a:prstGeom prst="rect">
            <a:avLst/>
          </a:prstGeom>
          <a:noFill/>
          <a:ln w="9528">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atinLnBrk="1"/>
            <a:r>
              <a:rPr lang="fr-FR" sz="1400" baseline="30000" dirty="0">
                <a:latin typeface="Times New Roman" panose="02020603050405020304" pitchFamily="18" charset="0"/>
                <a:cs typeface="Times New Roman" panose="02020603050405020304" pitchFamily="18" charset="0"/>
              </a:rPr>
              <a:t>40</a:t>
            </a:r>
            <a:r>
              <a:rPr lang="fr-FR" sz="1400" dirty="0">
                <a:latin typeface="Times New Roman" panose="02020603050405020304" pitchFamily="18" charset="0"/>
                <a:cs typeface="Times New Roman" panose="02020603050405020304" pitchFamily="18" charset="0"/>
              </a:rPr>
              <a:t>K: Visible, Constant, NORM</a:t>
            </a:r>
          </a:p>
        </p:txBody>
      </p:sp>
      <p:sp>
        <p:nvSpPr>
          <p:cNvPr id="24" name="TextBox 15">
            <a:extLst>
              <a:ext uri="{FF2B5EF4-FFF2-40B4-BE49-F238E27FC236}">
                <a16:creationId xmlns:a16="http://schemas.microsoft.com/office/drawing/2014/main" id="{93B414E7-0513-9A8A-5D4E-784A45DAA6B2}"/>
              </a:ext>
            </a:extLst>
          </p:cNvPr>
          <p:cNvSpPr txBox="1"/>
          <p:nvPr/>
        </p:nvSpPr>
        <p:spPr>
          <a:xfrm>
            <a:off x="4679824" y="1495488"/>
            <a:ext cx="3491412" cy="523220"/>
          </a:xfrm>
          <a:prstGeom prst="rect">
            <a:avLst/>
          </a:prstGeom>
          <a:noFill/>
          <a:ln w="9528" cap="flat">
            <a:solidFill>
              <a:srgbClr val="FF0000"/>
            </a:solidFill>
            <a:prstDash val="solid"/>
            <a:miter/>
          </a:ln>
        </p:spPr>
        <p:txBody>
          <a:bodyPr wrap="square">
            <a:spAutoFit/>
          </a:bodyPr>
          <a:lstStyle/>
          <a:p>
            <a:pPr latinLnBrk="1"/>
            <a:r>
              <a:rPr lang="en-US" sz="1350" dirty="0">
                <a:latin typeface="Times New Roman" panose="02020603050405020304" pitchFamily="18" charset="0"/>
                <a:cs typeface="Times New Roman" panose="02020603050405020304" pitchFamily="18" charset="0"/>
              </a:rPr>
              <a:t>Gamma Spectra After Irradiation — Short Cooling and Counting.</a:t>
            </a:r>
          </a:p>
        </p:txBody>
      </p:sp>
      <p:sp>
        <p:nvSpPr>
          <p:cNvPr id="25" name="TextBox 15">
            <a:extLst>
              <a:ext uri="{FF2B5EF4-FFF2-40B4-BE49-F238E27FC236}">
                <a16:creationId xmlns:a16="http://schemas.microsoft.com/office/drawing/2014/main" id="{7C6E75A2-C1B6-4E9F-091D-075BD5963762}"/>
              </a:ext>
            </a:extLst>
          </p:cNvPr>
          <p:cNvSpPr txBox="1"/>
          <p:nvPr/>
        </p:nvSpPr>
        <p:spPr>
          <a:xfrm>
            <a:off x="8671010" y="1412906"/>
            <a:ext cx="3411797" cy="523220"/>
          </a:xfrm>
          <a:prstGeom prst="rect">
            <a:avLst/>
          </a:prstGeom>
          <a:noFill/>
          <a:ln w="9528" cap="flat">
            <a:solidFill>
              <a:srgbClr val="00B050"/>
            </a:solidFill>
            <a:prstDash val="solid"/>
            <a:miter/>
          </a:ln>
        </p:spPr>
        <p:txBody>
          <a:bodyPr wrap="square">
            <a:spAutoFit/>
          </a:bodyPr>
          <a:lstStyle/>
          <a:p>
            <a:pPr latinLnBrk="1"/>
            <a:r>
              <a:rPr lang="en-US" sz="1400" dirty="0">
                <a:latin typeface="Times New Roman" panose="02020603050405020304" pitchFamily="18" charset="0"/>
                <a:cs typeface="Times New Roman" panose="02020603050405020304" pitchFamily="18" charset="0"/>
              </a:rPr>
              <a:t>Long Cooling and Counting — </a:t>
            </a:r>
            <a:r>
              <a:rPr lang="en-US" sz="1400" baseline="30000" dirty="0">
                <a:latin typeface="Times New Roman" panose="02020603050405020304" pitchFamily="18" charset="0"/>
                <a:cs typeface="Times New Roman" panose="02020603050405020304" pitchFamily="18" charset="0"/>
              </a:rPr>
              <a:t>40</a:t>
            </a:r>
            <a:r>
              <a:rPr lang="en-US" sz="1400" dirty="0">
                <a:latin typeface="Times New Roman" panose="02020603050405020304" pitchFamily="18" charset="0"/>
                <a:cs typeface="Times New Roman" panose="02020603050405020304" pitchFamily="18" charset="0"/>
              </a:rPr>
              <a:t>K Dominates as Other Isotopes Decay.</a:t>
            </a:r>
          </a:p>
        </p:txBody>
      </p:sp>
      <p:sp>
        <p:nvSpPr>
          <p:cNvPr id="29" name="TextBox 28">
            <a:extLst>
              <a:ext uri="{FF2B5EF4-FFF2-40B4-BE49-F238E27FC236}">
                <a16:creationId xmlns:a16="http://schemas.microsoft.com/office/drawing/2014/main" id="{39C0F298-262E-0351-3F0C-9B71549AB4A3}"/>
              </a:ext>
            </a:extLst>
          </p:cNvPr>
          <p:cNvSpPr txBox="1"/>
          <p:nvPr/>
        </p:nvSpPr>
        <p:spPr>
          <a:xfrm>
            <a:off x="4819681" y="2062416"/>
            <a:ext cx="3124455" cy="1945197"/>
          </a:xfrm>
          <a:prstGeom prst="rect">
            <a:avLst/>
          </a:prstGeom>
          <a:ln w="34925">
            <a:solidFill>
              <a:schemeClr val="tx1"/>
            </a:solidFill>
          </a:ln>
        </p:spPr>
        <p:style>
          <a:lnRef idx="2">
            <a:schemeClr val="accent2"/>
          </a:lnRef>
          <a:fillRef idx="1">
            <a:schemeClr val="lt1"/>
          </a:fillRef>
          <a:effectRef idx="0">
            <a:schemeClr val="accent2"/>
          </a:effectRef>
          <a:fontRef idx="minor">
            <a:schemeClr val="dk1"/>
          </a:fontRef>
        </p:style>
        <p:txBody>
          <a:bodyPr wrap="square">
            <a:spAutoFit/>
          </a:bodyPr>
          <a:lstStyle/>
          <a:p>
            <a:pPr eaLnBrk="1" fontAlgn="auto" hangingPunct="1">
              <a:spcBef>
                <a:spcPts val="0"/>
              </a:spcBef>
              <a:spcAft>
                <a:spcPts val="0"/>
              </a:spcAft>
              <a:defRPr/>
            </a:pPr>
            <a:endParaRPr lang="en-US" dirty="0"/>
          </a:p>
        </p:txBody>
      </p:sp>
      <p:pic>
        <p:nvPicPr>
          <p:cNvPr id="31" name="Picture 30" descr="A diagram of a graph&#10;&#10;Description automatically generated">
            <a:extLst>
              <a:ext uri="{FF2B5EF4-FFF2-40B4-BE49-F238E27FC236}">
                <a16:creationId xmlns:a16="http://schemas.microsoft.com/office/drawing/2014/main" id="{2FDE1FEA-A818-7E01-8FD1-BB82AA483328}"/>
              </a:ext>
            </a:extLst>
          </p:cNvPr>
          <p:cNvPicPr>
            <a:picLocks noChangeAspect="1"/>
          </p:cNvPicPr>
          <p:nvPr/>
        </p:nvPicPr>
        <p:blipFill>
          <a:blip r:embed="rId4"/>
          <a:stretch>
            <a:fillRect/>
          </a:stretch>
        </p:blipFill>
        <p:spPr>
          <a:xfrm>
            <a:off x="4953189" y="2087373"/>
            <a:ext cx="2811781" cy="1874520"/>
          </a:xfrm>
          <a:prstGeom prst="rect">
            <a:avLst/>
          </a:prstGeom>
        </p:spPr>
      </p:pic>
      <p:pic>
        <p:nvPicPr>
          <p:cNvPr id="33" name="Picture 32" descr="A diagram of a graph&#10;&#10;Description automatically generated">
            <a:extLst>
              <a:ext uri="{FF2B5EF4-FFF2-40B4-BE49-F238E27FC236}">
                <a16:creationId xmlns:a16="http://schemas.microsoft.com/office/drawing/2014/main" id="{D12B9819-ABAC-E2C3-B7FE-F18F70A22A4A}"/>
              </a:ext>
            </a:extLst>
          </p:cNvPr>
          <p:cNvPicPr>
            <a:picLocks noChangeAspect="1"/>
          </p:cNvPicPr>
          <p:nvPr/>
        </p:nvPicPr>
        <p:blipFill>
          <a:blip r:embed="rId5"/>
          <a:stretch>
            <a:fillRect/>
          </a:stretch>
        </p:blipFill>
        <p:spPr>
          <a:xfrm>
            <a:off x="8857396" y="1994390"/>
            <a:ext cx="3039022" cy="2194560"/>
          </a:xfrm>
          <a:prstGeom prst="rect">
            <a:avLst/>
          </a:prstGeom>
        </p:spPr>
      </p:pic>
      <p:pic>
        <p:nvPicPr>
          <p:cNvPr id="35" name="Picture 34" descr="A diagram of a non-aarhus activating&#10;&#10;Description automatically generated">
            <a:extLst>
              <a:ext uri="{FF2B5EF4-FFF2-40B4-BE49-F238E27FC236}">
                <a16:creationId xmlns:a16="http://schemas.microsoft.com/office/drawing/2014/main" id="{553E3A31-8E63-BC93-46EE-79DA0A9A7B9A}"/>
              </a:ext>
            </a:extLst>
          </p:cNvPr>
          <p:cNvPicPr>
            <a:picLocks noChangeAspect="1"/>
          </p:cNvPicPr>
          <p:nvPr/>
        </p:nvPicPr>
        <p:blipFill>
          <a:blip r:embed="rId6"/>
          <a:stretch>
            <a:fillRect/>
          </a:stretch>
        </p:blipFill>
        <p:spPr>
          <a:xfrm>
            <a:off x="940677" y="1978134"/>
            <a:ext cx="3124455" cy="2194560"/>
          </a:xfrm>
          <a:prstGeom prst="rect">
            <a:avLst/>
          </a:prstGeom>
        </p:spPr>
      </p:pic>
      <p:pic>
        <p:nvPicPr>
          <p:cNvPr id="2" name="Picture 19" descr="A picture containing rock&#10;&#10;Description automatically generated">
            <a:extLst>
              <a:ext uri="{FF2B5EF4-FFF2-40B4-BE49-F238E27FC236}">
                <a16:creationId xmlns:a16="http://schemas.microsoft.com/office/drawing/2014/main" id="{2DA96DC5-9E35-1964-9D21-538F8ED197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809" b="32102"/>
          <a:stretch>
            <a:fillRect/>
          </a:stretch>
        </p:blipFill>
        <p:spPr bwMode="auto">
          <a:xfrm>
            <a:off x="181168" y="1994390"/>
            <a:ext cx="605759" cy="5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A picture containing rock, igneous rock, stone&#10;&#10;Description automatically generated">
            <a:extLst>
              <a:ext uri="{FF2B5EF4-FFF2-40B4-BE49-F238E27FC236}">
                <a16:creationId xmlns:a16="http://schemas.microsoft.com/office/drawing/2014/main" id="{EBEA791E-4AC3-98B2-6F39-51DF0775E49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4709"/>
          <a:stretch>
            <a:fillRect/>
          </a:stretch>
        </p:blipFill>
        <p:spPr bwMode="auto">
          <a:xfrm>
            <a:off x="4004401" y="2114668"/>
            <a:ext cx="6302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a:extLst>
              <a:ext uri="{FF2B5EF4-FFF2-40B4-BE49-F238E27FC236}">
                <a16:creationId xmlns:a16="http://schemas.microsoft.com/office/drawing/2014/main" id="{51E6FE6E-5321-AA61-B299-C722494EB55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 r="1955" b="27391"/>
          <a:stretch>
            <a:fillRect/>
          </a:stretch>
        </p:blipFill>
        <p:spPr bwMode="auto">
          <a:xfrm>
            <a:off x="8252531" y="2114668"/>
            <a:ext cx="604865" cy="63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a:extLst>
              <a:ext uri="{FF2B5EF4-FFF2-40B4-BE49-F238E27FC236}">
                <a16:creationId xmlns:a16="http://schemas.microsoft.com/office/drawing/2014/main" id="{A9785603-1677-FFE3-BC00-3449B998F6B7}"/>
              </a:ext>
            </a:extLst>
          </p:cNvPr>
          <p:cNvSpPr txBox="1">
            <a:spLocks/>
          </p:cNvSpPr>
          <p:nvPr/>
        </p:nvSpPr>
        <p:spPr>
          <a:xfrm>
            <a:off x="351365" y="52585"/>
            <a:ext cx="11489267" cy="443354"/>
          </a:xfrm>
          <a:prstGeom prst="rect">
            <a:avLst/>
          </a:prstGeom>
        </p:spPr>
        <p:txBody>
          <a:bodyPr/>
          <a:lstStyle>
            <a:lvl1pPr algn="l" defTabSz="914400" rtl="0" eaLnBrk="1" latinLnBrk="0" hangingPunct="1">
              <a:lnSpc>
                <a:spcPct val="90000"/>
              </a:lnSpc>
              <a:spcBef>
                <a:spcPct val="0"/>
              </a:spcBef>
              <a:buNone/>
              <a:defRPr sz="2800" b="1" kern="1200" cap="none" spc="-30" baseline="0">
                <a:solidFill>
                  <a:schemeClr val="accent1"/>
                </a:solidFill>
                <a:latin typeface="+mj-lt"/>
                <a:ea typeface="+mj-ea"/>
                <a:cs typeface="+mj-cs"/>
              </a:defRPr>
            </a:lvl1pPr>
          </a:lstStyle>
          <a:p>
            <a:r>
              <a:rPr lang="en-GB" dirty="0">
                <a:solidFill>
                  <a:schemeClr val="accent4">
                    <a:lumMod val="75000"/>
                  </a:schemeClr>
                </a:solidFill>
                <a:latin typeface="Times New Roman" panose="02020603050405020304" pitchFamily="18" charset="0"/>
                <a:cs typeface="Times New Roman" panose="02020603050405020304" pitchFamily="18" charset="0"/>
              </a:rPr>
              <a:t>Results: </a:t>
            </a:r>
            <a:r>
              <a:rPr lang="en-US" dirty="0" err="1">
                <a:solidFill>
                  <a:schemeClr val="accent4">
                    <a:lumMod val="75000"/>
                  </a:schemeClr>
                </a:solidFill>
                <a:latin typeface="Times New Roman" panose="02020603050405020304" pitchFamily="18" charset="0"/>
                <a:cs typeface="Times New Roman" panose="02020603050405020304" pitchFamily="18" charset="0"/>
              </a:rPr>
              <a:t>Århus</a:t>
            </a:r>
            <a:r>
              <a:rPr lang="en-US" dirty="0">
                <a:solidFill>
                  <a:schemeClr val="accent4">
                    <a:lumMod val="75000"/>
                  </a:schemeClr>
                </a:solidFill>
                <a:latin typeface="Times New Roman" panose="02020603050405020304" pitchFamily="18" charset="0"/>
                <a:cs typeface="Times New Roman" panose="02020603050405020304" pitchFamily="18" charset="0"/>
              </a:rPr>
              <a:t> FDR Results: Background Analysis for MinPET Technology</a:t>
            </a:r>
            <a:endParaRPr lang="en-GB"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785A18E6-042A-2B0E-AAF4-FB065F99B891}"/>
              </a:ext>
            </a:extLst>
          </p:cNvPr>
          <p:cNvPicPr>
            <a:picLocks noChangeAspect="1"/>
          </p:cNvPicPr>
          <p:nvPr/>
        </p:nvPicPr>
        <p:blipFill>
          <a:blip r:embed="rId10"/>
          <a:stretch>
            <a:fillRect/>
          </a:stretch>
        </p:blipFill>
        <p:spPr>
          <a:xfrm>
            <a:off x="827161" y="4106211"/>
            <a:ext cx="3237971" cy="1920240"/>
          </a:xfrm>
          <a:prstGeom prst="rect">
            <a:avLst/>
          </a:prstGeom>
        </p:spPr>
      </p:pic>
      <p:pic>
        <p:nvPicPr>
          <p:cNvPr id="42" name="Picture 41">
            <a:extLst>
              <a:ext uri="{FF2B5EF4-FFF2-40B4-BE49-F238E27FC236}">
                <a16:creationId xmlns:a16="http://schemas.microsoft.com/office/drawing/2014/main" id="{2259E4DE-746D-DEDF-A739-438CFDCB3A07}"/>
              </a:ext>
            </a:extLst>
          </p:cNvPr>
          <p:cNvPicPr>
            <a:picLocks noChangeAspect="1"/>
          </p:cNvPicPr>
          <p:nvPr/>
        </p:nvPicPr>
        <p:blipFill>
          <a:blip r:embed="rId11"/>
          <a:stretch>
            <a:fillRect/>
          </a:stretch>
        </p:blipFill>
        <p:spPr>
          <a:xfrm>
            <a:off x="8776101" y="4014771"/>
            <a:ext cx="3413233" cy="2011680"/>
          </a:xfrm>
          <a:prstGeom prst="rect">
            <a:avLst/>
          </a:prstGeom>
        </p:spPr>
      </p:pic>
    </p:spTree>
    <p:extLst>
      <p:ext uri="{BB962C8B-B14F-4D97-AF65-F5344CB8AC3E}">
        <p14:creationId xmlns:p14="http://schemas.microsoft.com/office/powerpoint/2010/main" val="4039455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45F39-E602-A7F8-D492-E96C0B09628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14B60F2-32AA-9D31-210D-432FE2369B50}"/>
              </a:ext>
            </a:extLst>
          </p:cNvPr>
          <p:cNvSpPr/>
          <p:nvPr/>
        </p:nvSpPr>
        <p:spPr>
          <a:xfrm>
            <a:off x="248003" y="751114"/>
            <a:ext cx="7850968" cy="4876800"/>
          </a:xfrm>
          <a:prstGeom prst="roundRect">
            <a:avLst/>
          </a:prstGeom>
          <a:solidFill>
            <a:schemeClr val="bg1"/>
          </a:solidFill>
          <a:ln w="28575">
            <a:solidFill>
              <a:srgbClr val="D9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dirty="0">
                <a:solidFill>
                  <a:schemeClr val="tx1"/>
                </a:solidFill>
                <a:latin typeface="Times New Roman" panose="02020603050405020304" pitchFamily="18" charset="0"/>
                <a:cs typeface="Times New Roman" panose="02020603050405020304" pitchFamily="18" charset="0"/>
              </a:rPr>
              <a:t>Industrial Need: MinPET addresses the demand for non-destructive 3D diamond detection while ensuring gem quality and radiological safety.</a:t>
            </a:r>
          </a:p>
          <a:p>
            <a:pPr marL="285750" indent="-285750">
              <a:buFont typeface="Wingdings" panose="05000000000000000000" pitchFamily="2" charset="2"/>
              <a:buChar char="Ø"/>
            </a:pPr>
            <a:r>
              <a:rPr lang="en-US" dirty="0">
                <a:solidFill>
                  <a:schemeClr val="tx1"/>
                </a:solidFill>
                <a:latin typeface="Times New Roman" panose="02020603050405020304" pitchFamily="18" charset="0"/>
                <a:cs typeface="Times New Roman" panose="02020603050405020304" pitchFamily="18" charset="0"/>
              </a:rPr>
              <a:t>Experimental Foundation: FDR experiments at </a:t>
            </a:r>
            <a:r>
              <a:rPr lang="en-US" dirty="0" err="1">
                <a:solidFill>
                  <a:schemeClr val="tx1"/>
                </a:solidFill>
                <a:latin typeface="Times New Roman" panose="02020603050405020304" pitchFamily="18" charset="0"/>
                <a:cs typeface="Times New Roman" panose="02020603050405020304" pitchFamily="18" charset="0"/>
              </a:rPr>
              <a:t>Århus</a:t>
            </a:r>
            <a:r>
              <a:rPr lang="en-US" dirty="0">
                <a:solidFill>
                  <a:schemeClr val="tx1"/>
                </a:solidFill>
                <a:latin typeface="Times New Roman" panose="02020603050405020304" pitchFamily="18" charset="0"/>
                <a:cs typeface="Times New Roman" panose="02020603050405020304" pitchFamily="18" charset="0"/>
              </a:rPr>
              <a:t> University using kimberlite, basalt, and diamonds established activation signatures under MinPET-relevant conditions.</a:t>
            </a:r>
          </a:p>
          <a:p>
            <a:pPr marL="285750" indent="-285750">
              <a:buFont typeface="Wingdings" panose="05000000000000000000" pitchFamily="2" charset="2"/>
              <a:buChar char="Ø"/>
            </a:pPr>
            <a:r>
              <a:rPr lang="en-US" dirty="0">
                <a:solidFill>
                  <a:schemeClr val="tx1"/>
                </a:solidFill>
                <a:latin typeface="Times New Roman" panose="02020603050405020304" pitchFamily="18" charset="0"/>
                <a:cs typeface="Times New Roman" panose="02020603050405020304" pitchFamily="18" charset="0"/>
              </a:rPr>
              <a:t>Radiological Safety: Activation is short-lived (hours), dominated by </a:t>
            </a:r>
            <a:r>
              <a:rPr lang="en-US" baseline="30000" dirty="0">
                <a:solidFill>
                  <a:schemeClr val="tx1"/>
                </a:solidFill>
                <a:latin typeface="Times New Roman" panose="02020603050405020304" pitchFamily="18" charset="0"/>
                <a:cs typeface="Times New Roman" panose="02020603050405020304" pitchFamily="18" charset="0"/>
              </a:rPr>
              <a:t>11</a:t>
            </a:r>
            <a:r>
              <a:rPr lang="en-US" dirty="0">
                <a:solidFill>
                  <a:schemeClr val="tx1"/>
                </a:solidFill>
                <a:latin typeface="Times New Roman" panose="02020603050405020304" pitchFamily="18" charset="0"/>
                <a:cs typeface="Times New Roman" panose="02020603050405020304" pitchFamily="18" charset="0"/>
              </a:rPr>
              <a:t>C, </a:t>
            </a:r>
            <a:r>
              <a:rPr lang="en-US" baseline="30000" dirty="0">
                <a:solidFill>
                  <a:schemeClr val="tx1"/>
                </a:solidFill>
                <a:latin typeface="Times New Roman" panose="02020603050405020304" pitchFamily="18" charset="0"/>
                <a:cs typeface="Times New Roman" panose="02020603050405020304" pitchFamily="18" charset="0"/>
              </a:rPr>
              <a:t>15</a:t>
            </a:r>
            <a:r>
              <a:rPr lang="en-US" dirty="0">
                <a:solidFill>
                  <a:schemeClr val="tx1"/>
                </a:solidFill>
                <a:latin typeface="Times New Roman" panose="02020603050405020304" pitchFamily="18" charset="0"/>
                <a:cs typeface="Times New Roman" panose="02020603050405020304" pitchFamily="18" charset="0"/>
              </a:rPr>
              <a:t>O, and </a:t>
            </a:r>
            <a:r>
              <a:rPr lang="en-US" baseline="30000" dirty="0">
                <a:solidFill>
                  <a:schemeClr val="tx1"/>
                </a:solidFill>
                <a:latin typeface="Times New Roman" panose="02020603050405020304" pitchFamily="18" charset="0"/>
                <a:cs typeface="Times New Roman" panose="02020603050405020304" pitchFamily="18" charset="0"/>
              </a:rPr>
              <a:t>24</a:t>
            </a:r>
            <a:r>
              <a:rPr lang="en-US" dirty="0">
                <a:solidFill>
                  <a:schemeClr val="tx1"/>
                </a:solidFill>
                <a:latin typeface="Times New Roman" panose="02020603050405020304" pitchFamily="18" charset="0"/>
                <a:cs typeface="Times New Roman" panose="02020603050405020304" pitchFamily="18" charset="0"/>
              </a:rPr>
              <a:t>Na. Long-lived activity matches natural NORM (</a:t>
            </a:r>
            <a:r>
              <a:rPr lang="en-US" baseline="30000" dirty="0">
                <a:solidFill>
                  <a:schemeClr val="tx1"/>
                </a:solidFill>
                <a:latin typeface="Times New Roman" panose="02020603050405020304" pitchFamily="18" charset="0"/>
                <a:cs typeface="Times New Roman" panose="02020603050405020304" pitchFamily="18" charset="0"/>
              </a:rPr>
              <a:t>40</a:t>
            </a:r>
            <a:r>
              <a:rPr lang="en-US" dirty="0">
                <a:solidFill>
                  <a:schemeClr val="tx1"/>
                </a:solidFill>
                <a:latin typeface="Times New Roman" panose="02020603050405020304" pitchFamily="18" charset="0"/>
                <a:cs typeface="Times New Roman" panose="02020603050405020304" pitchFamily="18" charset="0"/>
              </a:rPr>
              <a:t>K) — no lasting radiological footprint.</a:t>
            </a:r>
          </a:p>
          <a:p>
            <a:pPr marL="285750" indent="-285750">
              <a:buFont typeface="Wingdings" panose="05000000000000000000" pitchFamily="2" charset="2"/>
              <a:buChar char="Ø"/>
            </a:pPr>
            <a:r>
              <a:rPr lang="en-US" dirty="0">
                <a:solidFill>
                  <a:schemeClr val="tx1"/>
                </a:solidFill>
                <a:latin typeface="Times New Roman" panose="02020603050405020304" pitchFamily="18" charset="0"/>
                <a:cs typeface="Times New Roman" panose="02020603050405020304" pitchFamily="18" charset="0"/>
              </a:rPr>
              <a:t>The results of this study demonstrate that the isotopes responsible for the observed gamma-ray peaks can be reliably identified and traced via spectral fitting</a:t>
            </a:r>
            <a:r>
              <a:rPr lang="en-US" dirty="0">
                <a:solidFill>
                  <a:schemeClr val="tx1"/>
                </a:solidFill>
              </a:rPr>
              <a:t>.</a:t>
            </a:r>
          </a:p>
          <a:p>
            <a:pPr marL="285750" indent="-285750">
              <a:buFont typeface="Wingdings" panose="05000000000000000000" pitchFamily="2" charset="2"/>
              <a:buChar char="Ø"/>
            </a:pPr>
            <a:r>
              <a:rPr lang="en-US" dirty="0">
                <a:solidFill>
                  <a:schemeClr val="tx1"/>
                </a:solidFill>
                <a:latin typeface="Times New Roman" panose="02020603050405020304" pitchFamily="18" charset="0"/>
                <a:cs typeface="Times New Roman" panose="02020603050405020304" pitchFamily="18" charset="0"/>
              </a:rPr>
              <a:t>Validated Simulations: Geant4 and FISPACT simulations, benchmarked against experiments, enabled the prediction of long-term activation and damage beyond measured intervals.</a:t>
            </a:r>
          </a:p>
          <a:p>
            <a:pPr marL="285750" indent="-285750">
              <a:buFont typeface="Wingdings" panose="05000000000000000000" pitchFamily="2" charset="2"/>
              <a:buChar char="Ø"/>
            </a:pPr>
            <a:endParaRPr lang="en-US" dirty="0">
              <a:solidFill>
                <a:schemeClr val="tx1"/>
              </a:solidFill>
            </a:endParaRPr>
          </a:p>
        </p:txBody>
      </p:sp>
      <p:sp>
        <p:nvSpPr>
          <p:cNvPr id="4" name="Title 2">
            <a:extLst>
              <a:ext uri="{FF2B5EF4-FFF2-40B4-BE49-F238E27FC236}">
                <a16:creationId xmlns:a16="http://schemas.microsoft.com/office/drawing/2014/main" id="{E007825A-889B-4DA1-F086-0B481AE153F2}"/>
              </a:ext>
            </a:extLst>
          </p:cNvPr>
          <p:cNvSpPr txBox="1">
            <a:spLocks/>
          </p:cNvSpPr>
          <p:nvPr/>
        </p:nvSpPr>
        <p:spPr>
          <a:xfrm>
            <a:off x="3156856" y="165462"/>
            <a:ext cx="6281058" cy="585651"/>
          </a:xfrm>
          <a:prstGeom prst="rect">
            <a:avLst/>
          </a:prstGeom>
        </p:spPr>
        <p:txBody>
          <a:bodyPr/>
          <a:lstStyle>
            <a:lvl1pPr algn="l" defTabSz="914400" rtl="0" eaLnBrk="1" latinLnBrk="0" hangingPunct="1">
              <a:lnSpc>
                <a:spcPct val="90000"/>
              </a:lnSpc>
              <a:spcBef>
                <a:spcPct val="0"/>
              </a:spcBef>
              <a:buNone/>
              <a:defRPr sz="2800" b="1" kern="1200" cap="none" spc="-30" baseline="0">
                <a:solidFill>
                  <a:schemeClr val="accent1"/>
                </a:solidFill>
                <a:latin typeface="+mj-lt"/>
                <a:ea typeface="+mj-ea"/>
                <a:cs typeface="+mj-cs"/>
              </a:defRPr>
            </a:lvl1pPr>
          </a:lstStyle>
          <a:p>
            <a:r>
              <a:rPr lang="en-GB" sz="4000" dirty="0">
                <a:solidFill>
                  <a:schemeClr val="accent4">
                    <a:lumMod val="75000"/>
                  </a:schemeClr>
                </a:solidFill>
                <a:latin typeface="Times New Roman" panose="02020603050405020304" pitchFamily="18" charset="0"/>
                <a:cs typeface="Times New Roman" panose="02020603050405020304" pitchFamily="18" charset="0"/>
              </a:rPr>
              <a:t>Discussion and Conclusion </a:t>
            </a:r>
          </a:p>
        </p:txBody>
      </p:sp>
      <p:pic>
        <p:nvPicPr>
          <p:cNvPr id="3" name="Picture 2">
            <a:extLst>
              <a:ext uri="{FF2B5EF4-FFF2-40B4-BE49-F238E27FC236}">
                <a16:creationId xmlns:a16="http://schemas.microsoft.com/office/drawing/2014/main" id="{E04DB0FE-A302-E8C6-3348-C1BC09994C71}"/>
              </a:ext>
            </a:extLst>
          </p:cNvPr>
          <p:cNvPicPr>
            <a:picLocks noChangeAspect="1"/>
          </p:cNvPicPr>
          <p:nvPr/>
        </p:nvPicPr>
        <p:blipFill>
          <a:blip r:embed="rId2"/>
          <a:stretch>
            <a:fillRect/>
          </a:stretch>
        </p:blipFill>
        <p:spPr>
          <a:xfrm>
            <a:off x="8273142" y="1828800"/>
            <a:ext cx="3738880" cy="2103120"/>
          </a:xfrm>
          <a:prstGeom prst="rect">
            <a:avLst/>
          </a:prstGeom>
        </p:spPr>
      </p:pic>
      <p:sp>
        <p:nvSpPr>
          <p:cNvPr id="5" name="TextBox 4">
            <a:extLst>
              <a:ext uri="{FF2B5EF4-FFF2-40B4-BE49-F238E27FC236}">
                <a16:creationId xmlns:a16="http://schemas.microsoft.com/office/drawing/2014/main" id="{D7DAC320-73EF-1E10-4BD9-8945E5AB9AE1}"/>
              </a:ext>
            </a:extLst>
          </p:cNvPr>
          <p:cNvSpPr txBox="1"/>
          <p:nvPr/>
        </p:nvSpPr>
        <p:spPr>
          <a:xfrm>
            <a:off x="8553044" y="3931920"/>
            <a:ext cx="317907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1986 Chernobyl nuclear disaster</a:t>
            </a:r>
          </a:p>
        </p:txBody>
      </p:sp>
    </p:spTree>
    <p:extLst>
      <p:ext uri="{BB962C8B-B14F-4D97-AF65-F5344CB8AC3E}">
        <p14:creationId xmlns:p14="http://schemas.microsoft.com/office/powerpoint/2010/main" val="1371770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2200E-2C51-F2FF-C4AA-9E6EDFED5D74}"/>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4AAEEC6-C849-BC6C-E672-1641729D5ADE}"/>
              </a:ext>
            </a:extLst>
          </p:cNvPr>
          <p:cNvSpPr txBox="1">
            <a:spLocks/>
          </p:cNvSpPr>
          <p:nvPr/>
        </p:nvSpPr>
        <p:spPr>
          <a:xfrm>
            <a:off x="2755325" y="21204"/>
            <a:ext cx="7575217" cy="443354"/>
          </a:xfrm>
          <a:prstGeom prst="rect">
            <a:avLst/>
          </a:prstGeom>
        </p:spPr>
        <p:txBody>
          <a:bodyPr/>
          <a:lstStyle>
            <a:lvl1pPr algn="l" defTabSz="914400" rtl="0" eaLnBrk="1" latinLnBrk="0" hangingPunct="1">
              <a:lnSpc>
                <a:spcPct val="90000"/>
              </a:lnSpc>
              <a:spcBef>
                <a:spcPct val="0"/>
              </a:spcBef>
              <a:buNone/>
              <a:defRPr sz="2800" b="1" kern="1200" cap="none" spc="-30" baseline="0">
                <a:solidFill>
                  <a:schemeClr val="accent1"/>
                </a:solidFill>
                <a:latin typeface="+mj-lt"/>
                <a:ea typeface="+mj-ea"/>
                <a:cs typeface="+mj-cs"/>
              </a:defRPr>
            </a:lvl1pPr>
          </a:lstStyle>
          <a:p>
            <a:r>
              <a:rPr lang="en-GB" sz="4000" dirty="0">
                <a:solidFill>
                  <a:schemeClr val="accent4">
                    <a:lumMod val="75000"/>
                  </a:schemeClr>
                </a:solidFill>
                <a:latin typeface="Times New Roman" panose="02020603050405020304" pitchFamily="18" charset="0"/>
                <a:cs typeface="Times New Roman" panose="02020603050405020304" pitchFamily="18" charset="0"/>
              </a:rPr>
              <a:t>Future work: </a:t>
            </a:r>
            <a:r>
              <a:rPr lang="en-US" sz="4000" dirty="0">
                <a:solidFill>
                  <a:schemeClr val="accent4">
                    <a:lumMod val="75000"/>
                  </a:schemeClr>
                </a:solidFill>
                <a:latin typeface="Times New Roman" panose="02020603050405020304" pitchFamily="18" charset="0"/>
                <a:cs typeface="Times New Roman" panose="02020603050405020304" pitchFamily="18" charset="0"/>
              </a:rPr>
              <a:t>Geant4 Simulations</a:t>
            </a:r>
            <a:endParaRPr lang="en-GB" sz="40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7E6F17C-2A60-4779-D8F6-A7D035F4FE8D}"/>
              </a:ext>
            </a:extLst>
          </p:cNvPr>
          <p:cNvSpPr txBox="1"/>
          <p:nvPr/>
        </p:nvSpPr>
        <p:spPr>
          <a:xfrm>
            <a:off x="172822" y="5517221"/>
            <a:ext cx="3592503" cy="600164"/>
          </a:xfrm>
          <a:prstGeom prst="rect">
            <a:avLst/>
          </a:prstGeom>
          <a:noFill/>
          <a:ln>
            <a:solidFill>
              <a:srgbClr val="00B050"/>
            </a:solidFill>
          </a:ln>
        </p:spPr>
        <p:txBody>
          <a:bodyPr wrap="square" rtlCol="0">
            <a:spAutoFit/>
          </a:bodyPr>
          <a:lstStyle/>
          <a:p>
            <a:pPr latinLnBrk="1"/>
            <a:r>
              <a:rPr lang="en-US" sz="1100" dirty="0">
                <a:latin typeface="Times New Roman" panose="02020603050405020304" pitchFamily="18" charset="0"/>
                <a:cs typeface="Times New Roman" panose="02020603050405020304" pitchFamily="18" charset="0"/>
              </a:rPr>
              <a:t>Geant4 simulation of Naturally Occurring Radioactive Material (NORM) distribution across varying soil levels in mine dumps (green lines/regions indicate gamma radiation).</a:t>
            </a:r>
          </a:p>
        </p:txBody>
      </p:sp>
      <p:sp>
        <p:nvSpPr>
          <p:cNvPr id="7" name="TextBox 6">
            <a:extLst>
              <a:ext uri="{FF2B5EF4-FFF2-40B4-BE49-F238E27FC236}">
                <a16:creationId xmlns:a16="http://schemas.microsoft.com/office/drawing/2014/main" id="{9E90FCAC-BF57-E715-087D-D8F64AA1D52E}"/>
              </a:ext>
            </a:extLst>
          </p:cNvPr>
          <p:cNvSpPr txBox="1"/>
          <p:nvPr/>
        </p:nvSpPr>
        <p:spPr>
          <a:xfrm>
            <a:off x="172822" y="551526"/>
            <a:ext cx="11921207" cy="738664"/>
          </a:xfrm>
          <a:prstGeom prst="rect">
            <a:avLst/>
          </a:prstGeom>
          <a:noFill/>
          <a:ln>
            <a:solidFill>
              <a:srgbClr val="00B050"/>
            </a:solidFill>
          </a:ln>
        </p:spPr>
        <p:txBody>
          <a:bodyPr wrap="square" rtlCol="0">
            <a:spAutoFit/>
          </a:bodyPr>
          <a:lstStyle/>
          <a:p>
            <a:pPr marL="285750" indent="-285750" latinLnBrk="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The simulation models NORM activities—including uranium, potassium, and thorium—within mine dumps.</a:t>
            </a:r>
          </a:p>
          <a:p>
            <a:pPr marL="285750" indent="-285750" latinLnBrk="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It provides insight into how varying soil cover thickness over tailings can reduce radiological exposure to the surrounding environment.</a:t>
            </a:r>
          </a:p>
          <a:p>
            <a:pPr marL="285750" indent="-285750" latinLnBrk="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Future work will involve an experimental validation study using HPGe detectors to measure NORM activities from different soil profiles in the mine.</a:t>
            </a:r>
          </a:p>
        </p:txBody>
      </p:sp>
      <p:sp>
        <p:nvSpPr>
          <p:cNvPr id="22" name="TextBox 21">
            <a:extLst>
              <a:ext uri="{FF2B5EF4-FFF2-40B4-BE49-F238E27FC236}">
                <a16:creationId xmlns:a16="http://schemas.microsoft.com/office/drawing/2014/main" id="{3C09B6C2-D55D-F080-3ACB-BFA253A25047}"/>
              </a:ext>
            </a:extLst>
          </p:cNvPr>
          <p:cNvSpPr txBox="1"/>
          <p:nvPr/>
        </p:nvSpPr>
        <p:spPr>
          <a:xfrm>
            <a:off x="261257" y="6264366"/>
            <a:ext cx="10417628"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[9] J. Allison, K. Amako, J. Apostolakis, H. Araujo, P. A. Dubois, M. Asai, G. Barrand, </a:t>
            </a:r>
            <a:r>
              <a:rPr lang="fr-FR" sz="800" dirty="0">
                <a:latin typeface="Times New Roman" panose="02020603050405020304" pitchFamily="18" charset="0"/>
                <a:cs typeface="Times New Roman" panose="02020603050405020304" pitchFamily="18" charset="0"/>
              </a:rPr>
              <a:t>R. Capra, S. Chauvie, R. </a:t>
            </a:r>
            <a:r>
              <a:rPr lang="fr-FR" sz="800" dirty="0" err="1">
                <a:latin typeface="Times New Roman" panose="02020603050405020304" pitchFamily="18" charset="0"/>
                <a:cs typeface="Times New Roman" panose="02020603050405020304" pitchFamily="18" charset="0"/>
              </a:rPr>
              <a:t>Chytracek</a:t>
            </a:r>
            <a:r>
              <a:rPr lang="fr-FR" sz="800" dirty="0">
                <a:latin typeface="Times New Roman" panose="02020603050405020304" pitchFamily="18" charset="0"/>
                <a:cs typeface="Times New Roman" panose="02020603050405020304" pitchFamily="18" charset="0"/>
              </a:rPr>
              <a:t>, et al., “Geant4 </a:t>
            </a:r>
            <a:r>
              <a:rPr lang="fr-FR" sz="800" dirty="0" err="1">
                <a:latin typeface="Times New Roman" panose="02020603050405020304" pitchFamily="18" charset="0"/>
                <a:cs typeface="Times New Roman" panose="02020603050405020304" pitchFamily="18" charset="0"/>
              </a:rPr>
              <a:t>developments</a:t>
            </a:r>
            <a:r>
              <a:rPr lang="fr-FR" sz="800" dirty="0">
                <a:latin typeface="Times New Roman" panose="02020603050405020304" pitchFamily="18" charset="0"/>
                <a:cs typeface="Times New Roman" panose="02020603050405020304" pitchFamily="18" charset="0"/>
              </a:rPr>
              <a:t> and applications,” </a:t>
            </a:r>
            <a:r>
              <a:rPr lang="en-US" sz="800" dirty="0">
                <a:latin typeface="Times New Roman" panose="02020603050405020304" pitchFamily="18" charset="0"/>
                <a:cs typeface="Times New Roman" panose="02020603050405020304" pitchFamily="18" charset="0"/>
              </a:rPr>
              <a:t>IEEE Transactions on nuclear science, vol. 53, no. 1, pp. 270–278, 2006.</a:t>
            </a:r>
          </a:p>
        </p:txBody>
      </p:sp>
      <p:pic>
        <p:nvPicPr>
          <p:cNvPr id="6" name="Picture 5">
            <a:extLst>
              <a:ext uri="{FF2B5EF4-FFF2-40B4-BE49-F238E27FC236}">
                <a16:creationId xmlns:a16="http://schemas.microsoft.com/office/drawing/2014/main" id="{629149A3-26CD-F106-9979-FD1DAA345804}"/>
              </a:ext>
            </a:extLst>
          </p:cNvPr>
          <p:cNvPicPr>
            <a:picLocks noChangeAspect="1"/>
          </p:cNvPicPr>
          <p:nvPr/>
        </p:nvPicPr>
        <p:blipFill>
          <a:blip r:embed="rId2"/>
          <a:stretch>
            <a:fillRect/>
          </a:stretch>
        </p:blipFill>
        <p:spPr>
          <a:xfrm>
            <a:off x="175432" y="1772511"/>
            <a:ext cx="3504068" cy="3657600"/>
          </a:xfrm>
          <a:prstGeom prst="rect">
            <a:avLst/>
          </a:prstGeom>
        </p:spPr>
      </p:pic>
      <p:pic>
        <p:nvPicPr>
          <p:cNvPr id="8" name="Picture 7">
            <a:extLst>
              <a:ext uri="{FF2B5EF4-FFF2-40B4-BE49-F238E27FC236}">
                <a16:creationId xmlns:a16="http://schemas.microsoft.com/office/drawing/2014/main" id="{08F1AB2F-97A3-CFB4-C6E4-10DA189CBF16}"/>
              </a:ext>
            </a:extLst>
          </p:cNvPr>
          <p:cNvPicPr>
            <a:picLocks noChangeAspect="1"/>
          </p:cNvPicPr>
          <p:nvPr/>
        </p:nvPicPr>
        <p:blipFill>
          <a:blip r:embed="rId3"/>
          <a:stretch>
            <a:fillRect/>
          </a:stretch>
        </p:blipFill>
        <p:spPr>
          <a:xfrm>
            <a:off x="3895515" y="1695366"/>
            <a:ext cx="3754988" cy="2286000"/>
          </a:xfrm>
          <a:prstGeom prst="rect">
            <a:avLst/>
          </a:prstGeom>
        </p:spPr>
      </p:pic>
      <p:sp>
        <p:nvSpPr>
          <p:cNvPr id="9" name="TextBox 20">
            <a:extLst>
              <a:ext uri="{FF2B5EF4-FFF2-40B4-BE49-F238E27FC236}">
                <a16:creationId xmlns:a16="http://schemas.microsoft.com/office/drawing/2014/main" id="{97D10491-125F-9544-9189-2A8CBEE5B432}"/>
              </a:ext>
            </a:extLst>
          </p:cNvPr>
          <p:cNvSpPr txBox="1"/>
          <p:nvPr/>
        </p:nvSpPr>
        <p:spPr>
          <a:xfrm>
            <a:off x="5206729" y="1765525"/>
            <a:ext cx="148630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2 layers: 4 cm</a:t>
            </a:r>
          </a:p>
        </p:txBody>
      </p:sp>
      <p:pic>
        <p:nvPicPr>
          <p:cNvPr id="11" name="Picture 10">
            <a:extLst>
              <a:ext uri="{FF2B5EF4-FFF2-40B4-BE49-F238E27FC236}">
                <a16:creationId xmlns:a16="http://schemas.microsoft.com/office/drawing/2014/main" id="{E1AC8E21-F854-7252-7088-0CFF992E97AF}"/>
              </a:ext>
            </a:extLst>
          </p:cNvPr>
          <p:cNvPicPr>
            <a:picLocks noChangeAspect="1"/>
          </p:cNvPicPr>
          <p:nvPr/>
        </p:nvPicPr>
        <p:blipFill>
          <a:blip r:embed="rId4"/>
          <a:stretch>
            <a:fillRect/>
          </a:stretch>
        </p:blipFill>
        <p:spPr>
          <a:xfrm>
            <a:off x="8069793" y="3831385"/>
            <a:ext cx="3835603" cy="2286000"/>
          </a:xfrm>
          <a:prstGeom prst="rect">
            <a:avLst/>
          </a:prstGeom>
        </p:spPr>
      </p:pic>
      <p:sp>
        <p:nvSpPr>
          <p:cNvPr id="12" name="TextBox 26">
            <a:extLst>
              <a:ext uri="{FF2B5EF4-FFF2-40B4-BE49-F238E27FC236}">
                <a16:creationId xmlns:a16="http://schemas.microsoft.com/office/drawing/2014/main" id="{3DC05655-E148-1226-D3B2-2B881211EF36}"/>
              </a:ext>
            </a:extLst>
          </p:cNvPr>
          <p:cNvSpPr txBox="1"/>
          <p:nvPr/>
        </p:nvSpPr>
        <p:spPr>
          <a:xfrm>
            <a:off x="9203977" y="3900119"/>
            <a:ext cx="160172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2 layers: 30 cm</a:t>
            </a:r>
          </a:p>
        </p:txBody>
      </p:sp>
      <p:pic>
        <p:nvPicPr>
          <p:cNvPr id="13" name="Picture 12">
            <a:extLst>
              <a:ext uri="{FF2B5EF4-FFF2-40B4-BE49-F238E27FC236}">
                <a16:creationId xmlns:a16="http://schemas.microsoft.com/office/drawing/2014/main" id="{0D501424-C92E-F42A-9D40-4118E6D5278C}"/>
              </a:ext>
            </a:extLst>
          </p:cNvPr>
          <p:cNvPicPr>
            <a:picLocks noChangeAspect="1"/>
          </p:cNvPicPr>
          <p:nvPr/>
        </p:nvPicPr>
        <p:blipFill>
          <a:blip r:embed="rId5"/>
          <a:stretch>
            <a:fillRect/>
          </a:stretch>
        </p:blipFill>
        <p:spPr>
          <a:xfrm>
            <a:off x="7973658" y="1377890"/>
            <a:ext cx="3931738" cy="2286000"/>
          </a:xfrm>
          <a:prstGeom prst="rect">
            <a:avLst/>
          </a:prstGeom>
        </p:spPr>
      </p:pic>
      <p:sp>
        <p:nvSpPr>
          <p:cNvPr id="14" name="TextBox 29">
            <a:extLst>
              <a:ext uri="{FF2B5EF4-FFF2-40B4-BE49-F238E27FC236}">
                <a16:creationId xmlns:a16="http://schemas.microsoft.com/office/drawing/2014/main" id="{9F347A80-7B9B-B007-D696-429F802A6932}"/>
              </a:ext>
            </a:extLst>
          </p:cNvPr>
          <p:cNvSpPr txBox="1"/>
          <p:nvPr/>
        </p:nvSpPr>
        <p:spPr>
          <a:xfrm>
            <a:off x="9209062" y="1551826"/>
            <a:ext cx="175285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2 layers: 15 cm</a:t>
            </a:r>
          </a:p>
        </p:txBody>
      </p:sp>
      <p:sp>
        <p:nvSpPr>
          <p:cNvPr id="15" name="TextBox 14">
            <a:extLst>
              <a:ext uri="{FF2B5EF4-FFF2-40B4-BE49-F238E27FC236}">
                <a16:creationId xmlns:a16="http://schemas.microsoft.com/office/drawing/2014/main" id="{0227A3A6-E335-2309-EFB8-900DB61887C6}"/>
              </a:ext>
            </a:extLst>
          </p:cNvPr>
          <p:cNvSpPr txBox="1"/>
          <p:nvPr/>
        </p:nvSpPr>
        <p:spPr>
          <a:xfrm>
            <a:off x="4432576" y="4260917"/>
            <a:ext cx="2873829" cy="938719"/>
          </a:xfrm>
          <a:prstGeom prst="rect">
            <a:avLst/>
          </a:prstGeom>
          <a:noFill/>
          <a:ln>
            <a:solidFill>
              <a:srgbClr val="00B0F0"/>
            </a:solidFill>
          </a:ln>
        </p:spPr>
        <p:txBody>
          <a:bodyPr wrap="square" rtlCol="0">
            <a:spAutoFit/>
          </a:bodyPr>
          <a:lstStyle/>
          <a:p>
            <a:r>
              <a:rPr lang="en-US" sz="1100" dirty="0">
                <a:latin typeface="Times New Roman" panose="02020603050405020304" pitchFamily="18" charset="0"/>
                <a:cs typeface="Times New Roman" panose="02020603050405020304" pitchFamily="18" charset="0"/>
              </a:rPr>
              <a:t>Simulation results of the gamma spectra indicate that the addition of a second soil layer on top of the tailings decreases NORM activity exposure. The reduction is dependent on the thickness of the added layer.</a:t>
            </a:r>
          </a:p>
        </p:txBody>
      </p:sp>
    </p:spTree>
    <p:extLst>
      <p:ext uri="{BB962C8B-B14F-4D97-AF65-F5344CB8AC3E}">
        <p14:creationId xmlns:p14="http://schemas.microsoft.com/office/powerpoint/2010/main" val="2115568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7758C96C-91C3-6BEE-CE0C-76A4842F25F7}"/>
              </a:ext>
            </a:extLst>
          </p:cNvPr>
          <p:cNvSpPr txBox="1">
            <a:spLocks noChangeArrowheads="1"/>
          </p:cNvSpPr>
          <p:nvPr/>
        </p:nvSpPr>
        <p:spPr bwMode="auto">
          <a:xfrm>
            <a:off x="184830" y="964474"/>
            <a:ext cx="11031809"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dirty="0">
                <a:latin typeface="Times New Roman" panose="02020603050405020304" pitchFamily="18" charset="0"/>
                <a:cs typeface="Times New Roman" panose="02020603050405020304" pitchFamily="18" charset="0"/>
              </a:rPr>
              <a:t>[1] S. </a:t>
            </a:r>
            <a:r>
              <a:rPr lang="en-US" altLang="en-US" dirty="0" err="1">
                <a:latin typeface="Times New Roman" panose="02020603050405020304" pitchFamily="18" charset="0"/>
                <a:cs typeface="Times New Roman" panose="02020603050405020304" pitchFamily="18" charset="0"/>
              </a:rPr>
              <a:t>Ballestrero</a:t>
            </a:r>
            <a:r>
              <a:rPr lang="en-US" altLang="en-US" dirty="0">
                <a:latin typeface="Times New Roman" panose="02020603050405020304" pitchFamily="18" charset="0"/>
                <a:cs typeface="Times New Roman" panose="02020603050405020304" pitchFamily="18" charset="0"/>
              </a:rPr>
              <a:t>, A. Roodt, M. Dalton, D. </a:t>
            </a:r>
            <a:r>
              <a:rPr lang="en-US" altLang="en-US" dirty="0" err="1">
                <a:latin typeface="Times New Roman" panose="02020603050405020304" pitchFamily="18" charset="0"/>
                <a:cs typeface="Times New Roman" panose="02020603050405020304" pitchFamily="18" charset="0"/>
              </a:rPr>
              <a:t>Unwucholaa</a:t>
            </a:r>
            <a:r>
              <a:rPr lang="en-US" altLang="en-US" dirty="0">
                <a:latin typeface="Times New Roman" panose="02020603050405020304" pitchFamily="18" charset="0"/>
                <a:cs typeface="Times New Roman" panose="02020603050405020304" pitchFamily="18" charset="0"/>
              </a:rPr>
              <a:t>, W. </a:t>
            </a:r>
            <a:r>
              <a:rPr lang="en-US" altLang="en-US" dirty="0" err="1">
                <a:latin typeface="Times New Roman" panose="02020603050405020304" pitchFamily="18" charset="0"/>
                <a:cs typeface="Times New Roman" panose="02020603050405020304" pitchFamily="18" charset="0"/>
              </a:rPr>
              <a:t>Mampe</a:t>
            </a:r>
            <a:r>
              <a:rPr lang="en-US" altLang="en-US" dirty="0">
                <a:latin typeface="Times New Roman" panose="02020603050405020304" pitchFamily="18" charset="0"/>
                <a:cs typeface="Times New Roman" panose="02020603050405020304" pitchFamily="18" charset="0"/>
              </a:rPr>
              <a:t>, R. Caveney, M. </a:t>
            </a:r>
            <a:r>
              <a:rPr lang="en-US" altLang="en-US" dirty="0" err="1">
                <a:latin typeface="Times New Roman" panose="02020603050405020304" pitchFamily="18" charset="0"/>
                <a:cs typeface="Times New Roman" panose="02020603050405020304" pitchFamily="18" charset="0"/>
              </a:rPr>
              <a:t>Phoku</a:t>
            </a:r>
            <a:r>
              <a:rPr lang="en-US" altLang="en-US" dirty="0">
                <a:latin typeface="Times New Roman" panose="02020603050405020304" pitchFamily="18" charset="0"/>
                <a:cs typeface="Times New Roman" panose="02020603050405020304" pitchFamily="18" charset="0"/>
              </a:rPr>
              <a:t>, N. Ives, S. Connell, M. Cook, et al., “Mineral-pet: Kimberlite sorting by nuclear-medical technology,” 2010.</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[2] P. </a:t>
            </a:r>
            <a:r>
              <a:rPr lang="en-US" altLang="en-US" dirty="0" err="1">
                <a:latin typeface="Times New Roman" panose="02020603050405020304" pitchFamily="18" charset="0"/>
                <a:cs typeface="Times New Roman" panose="02020603050405020304" pitchFamily="18" charset="0"/>
              </a:rPr>
              <a:t>Mampe</a:t>
            </a:r>
            <a:r>
              <a:rPr lang="en-US" altLang="en-US" dirty="0">
                <a:latin typeface="Times New Roman" panose="02020603050405020304" pitchFamily="18" charset="0"/>
                <a:cs typeface="Times New Roman" panose="02020603050405020304" pitchFamily="18" charset="0"/>
              </a:rPr>
              <a:t>, The application of nuclear physics processes for diamond detection within kimberlite. PhD thesis, 2013.</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[3] S. M. </a:t>
            </a:r>
            <a:r>
              <a:rPr lang="en-US" altLang="en-US" dirty="0" err="1">
                <a:latin typeface="Times New Roman" panose="02020603050405020304" pitchFamily="18" charset="0"/>
                <a:cs typeface="Times New Roman" panose="02020603050405020304" pitchFamily="18" charset="0"/>
              </a:rPr>
              <a:t>Phoku</a:t>
            </a:r>
            <a:r>
              <a:rPr lang="en-US" altLang="en-US" dirty="0">
                <a:latin typeface="Times New Roman" panose="02020603050405020304" pitchFamily="18" charset="0"/>
                <a:cs typeface="Times New Roman" panose="02020603050405020304" pitchFamily="18" charset="0"/>
              </a:rPr>
              <a:t>, The mineral-PET rock sorter: a study of the (y, n) activation process. PhD thesis, 2014.</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[4] M. Cook, Remote Detection of Light Elements Using Positron Emission Tomography. PhD thesis, 2014</a:t>
            </a:r>
            <a:endParaRPr lang="en-US" altLang="en-US" dirty="0">
              <a:ea typeface="Calibri" panose="020F0502020204030204" pitchFamily="34" charset="0"/>
              <a:cs typeface="Times New Roman" panose="02020603050405020304" pitchFamily="18" charset="0"/>
            </a:endParaRPr>
          </a:p>
          <a:p>
            <a:pPr eaLnBrk="1" hangingPunct="1"/>
            <a:r>
              <a:rPr lang="en-US" altLang="en-US" dirty="0">
                <a:latin typeface="Times New Roman" panose="02020603050405020304" pitchFamily="18" charset="0"/>
                <a:cs typeface="Times New Roman" panose="02020603050405020304" pitchFamily="18" charset="0"/>
              </a:rPr>
              <a:t>[5] S. Tappe, “Report on Global Kimberlite Major Element Compositions,” Private UJ report, 2016.</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[6] R. Hart, “Table of kimberlite compositions,” Private Correspondence, 2007.</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[7] “Decay data search.” http://nucleardata.nuclear.lu.se/toi/radSearch.asp.</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[8] “Table of nuclides.” https://www-nds.iaea.org/relnsd/vcharthtml/VChartHTML.html. Accessed: 2017-09-27.</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[9] A. Koning, D. Rochman, J.-C. Sublet, N. </a:t>
            </a:r>
            <a:r>
              <a:rPr lang="en-US" altLang="en-US" dirty="0" err="1">
                <a:latin typeface="Times New Roman" panose="02020603050405020304" pitchFamily="18" charset="0"/>
                <a:cs typeface="Times New Roman" panose="02020603050405020304" pitchFamily="18" charset="0"/>
              </a:rPr>
              <a:t>Dzysiuk</a:t>
            </a:r>
            <a:r>
              <a:rPr lang="en-US" altLang="en-US" dirty="0">
                <a:latin typeface="Times New Roman" panose="02020603050405020304" pitchFamily="18" charset="0"/>
                <a:cs typeface="Times New Roman" panose="02020603050405020304" pitchFamily="18" charset="0"/>
              </a:rPr>
              <a:t>, M. Fleming, and S. Van der Marck, “Tendl: complete nuclear data library for innovative nuclear science and technology,” Nuclear Data Sheets, vol. 155, pp. 1–55, 2019.</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[10] “ENDF: Evaluated Nuclear Data File.</a:t>
            </a:r>
            <a:endParaRPr lang="en-US" altLang="en-US" dirty="0">
              <a:cs typeface="Calibri" panose="020F0502020204030204" pitchFamily="34" charset="0"/>
            </a:endParaRPr>
          </a:p>
          <a:p>
            <a:pPr eaLnBrk="1" hangingPunct="1"/>
            <a:endParaRPr lang="en-US" altLang="en-US" sz="1600" dirty="0"/>
          </a:p>
        </p:txBody>
      </p:sp>
      <p:sp>
        <p:nvSpPr>
          <p:cNvPr id="3" name="Title 2">
            <a:extLst>
              <a:ext uri="{FF2B5EF4-FFF2-40B4-BE49-F238E27FC236}">
                <a16:creationId xmlns:a16="http://schemas.microsoft.com/office/drawing/2014/main" id="{8C10CE87-0AC1-B44D-A81C-4BB2FCBB2514}"/>
              </a:ext>
            </a:extLst>
          </p:cNvPr>
          <p:cNvSpPr txBox="1">
            <a:spLocks/>
          </p:cNvSpPr>
          <p:nvPr/>
        </p:nvSpPr>
        <p:spPr>
          <a:xfrm>
            <a:off x="4021811" y="224510"/>
            <a:ext cx="6281058" cy="585651"/>
          </a:xfrm>
          <a:prstGeom prst="rect">
            <a:avLst/>
          </a:prstGeom>
        </p:spPr>
        <p:txBody>
          <a:bodyPr/>
          <a:lstStyle>
            <a:lvl1pPr algn="l" defTabSz="914400" rtl="0" eaLnBrk="1" latinLnBrk="0" hangingPunct="1">
              <a:lnSpc>
                <a:spcPct val="90000"/>
              </a:lnSpc>
              <a:spcBef>
                <a:spcPct val="0"/>
              </a:spcBef>
              <a:buNone/>
              <a:defRPr sz="2800" b="1" kern="1200" cap="none" spc="-30" baseline="0">
                <a:solidFill>
                  <a:schemeClr val="accent1"/>
                </a:solidFill>
                <a:latin typeface="+mj-lt"/>
                <a:ea typeface="+mj-ea"/>
                <a:cs typeface="+mj-cs"/>
              </a:defRPr>
            </a:lvl1pPr>
          </a:lstStyle>
          <a:p>
            <a:r>
              <a:rPr lang="en-GB" sz="4000" dirty="0">
                <a:solidFill>
                  <a:schemeClr val="accent4">
                    <a:lumMod val="75000"/>
                  </a:schemeClr>
                </a:solidFill>
                <a:latin typeface="Times New Roman" panose="02020603050405020304" pitchFamily="18" charset="0"/>
                <a:cs typeface="Times New Roman" panose="02020603050405020304" pitchFamily="18" charset="0"/>
              </a:rPr>
              <a:t>References  </a:t>
            </a:r>
          </a:p>
        </p:txBody>
      </p:sp>
    </p:spTree>
    <p:extLst>
      <p:ext uri="{BB962C8B-B14F-4D97-AF65-F5344CB8AC3E}">
        <p14:creationId xmlns:p14="http://schemas.microsoft.com/office/powerpoint/2010/main" val="3235519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tangle 11">
            <a:extLst>
              <a:ext uri="{FF2B5EF4-FFF2-40B4-BE49-F238E27FC236}">
                <a16:creationId xmlns:a16="http://schemas.microsoft.com/office/drawing/2014/main" id="{5A6F6221-645F-76E1-548B-283EA327538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66633">
            <a:off x="3830845" y="-317668"/>
            <a:ext cx="3409042" cy="29847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338612E-AD2B-BA88-7569-DEFFCE52A99E}"/>
              </a:ext>
            </a:extLst>
          </p:cNvPr>
          <p:cNvPicPr>
            <a:picLocks noChangeAspect="1"/>
          </p:cNvPicPr>
          <p:nvPr/>
        </p:nvPicPr>
        <p:blipFill>
          <a:blip r:embed="rId3"/>
          <a:stretch>
            <a:fillRect/>
          </a:stretch>
        </p:blipFill>
        <p:spPr>
          <a:xfrm>
            <a:off x="250308" y="3828241"/>
            <a:ext cx="5122750" cy="2743200"/>
          </a:xfrm>
          <a:prstGeom prst="rect">
            <a:avLst/>
          </a:prstGeom>
        </p:spPr>
      </p:pic>
    </p:spTree>
    <p:extLst>
      <p:ext uri="{BB962C8B-B14F-4D97-AF65-F5344CB8AC3E}">
        <p14:creationId xmlns:p14="http://schemas.microsoft.com/office/powerpoint/2010/main" val="3380616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7C9AA-C6DB-6DD4-7763-5B6971B683C3}"/>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B954889E-0FF4-BD4D-7722-747A1CD89CD3}"/>
              </a:ext>
            </a:extLst>
          </p:cNvPr>
          <p:cNvSpPr txBox="1">
            <a:spLocks/>
          </p:cNvSpPr>
          <p:nvPr/>
        </p:nvSpPr>
        <p:spPr>
          <a:xfrm>
            <a:off x="4920343" y="402351"/>
            <a:ext cx="3058886" cy="443354"/>
          </a:xfrm>
          <a:prstGeom prst="rect">
            <a:avLst/>
          </a:prstGeom>
        </p:spPr>
        <p:txBody>
          <a:bodyPr/>
          <a:lstStyle>
            <a:lvl1pPr algn="l" defTabSz="914400" rtl="0" eaLnBrk="1" latinLnBrk="0" hangingPunct="1">
              <a:lnSpc>
                <a:spcPct val="90000"/>
              </a:lnSpc>
              <a:spcBef>
                <a:spcPct val="0"/>
              </a:spcBef>
              <a:buNone/>
              <a:defRPr sz="2800" b="1" kern="1200" cap="none" spc="-30" baseline="0">
                <a:solidFill>
                  <a:schemeClr val="accent1"/>
                </a:solidFill>
                <a:latin typeface="+mj-lt"/>
                <a:ea typeface="+mj-ea"/>
                <a:cs typeface="+mj-cs"/>
              </a:defRPr>
            </a:lvl1pPr>
          </a:lstStyle>
          <a:p>
            <a:r>
              <a:rPr lang="en-GB" sz="4000" dirty="0">
                <a:solidFill>
                  <a:schemeClr val="accent4">
                    <a:lumMod val="75000"/>
                  </a:schemeClr>
                </a:solidFill>
                <a:latin typeface="Times New Roman" panose="02020603050405020304" pitchFamily="18" charset="0"/>
                <a:cs typeface="Times New Roman" panose="02020603050405020304" pitchFamily="18" charset="0"/>
              </a:rPr>
              <a:t>Outline</a:t>
            </a:r>
            <a:r>
              <a:rPr lang="en-GB" sz="2400" dirty="0">
                <a:solidFill>
                  <a:schemeClr val="accent4">
                    <a:lumMod val="75000"/>
                  </a:schemeClr>
                </a:solidFill>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7F0C42AE-4DB2-9E20-1B96-355B1EA8B1A6}"/>
              </a:ext>
            </a:extLst>
          </p:cNvPr>
          <p:cNvSpPr txBox="1"/>
          <p:nvPr/>
        </p:nvSpPr>
        <p:spPr>
          <a:xfrm>
            <a:off x="446314" y="1100337"/>
            <a:ext cx="8719458" cy="4985980"/>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The MinPET Technology</a:t>
            </a: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Aim and Objectives </a:t>
            </a: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Background Theory </a:t>
            </a: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Methodology and Experimental Procedure </a:t>
            </a: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Results:</a:t>
            </a:r>
          </a:p>
          <a:p>
            <a:pPr marL="742950" lvl="1" indent="-285750">
              <a:buFont typeface="Wingdings" panose="05000000000000000000" pitchFamily="2" charset="2"/>
              <a:buChar char="ü"/>
            </a:pPr>
            <a:r>
              <a:rPr lang="en-US" sz="2400" dirty="0" err="1">
                <a:solidFill>
                  <a:schemeClr val="accent4">
                    <a:lumMod val="75000"/>
                  </a:schemeClr>
                </a:solidFill>
                <a:latin typeface="Times New Roman" panose="02020603050405020304" pitchFamily="18" charset="0"/>
                <a:cs typeface="Times New Roman" panose="02020603050405020304" pitchFamily="18" charset="0"/>
              </a:rPr>
              <a:t>Århus</a:t>
            </a:r>
            <a:r>
              <a:rPr lang="en-US" sz="2400" dirty="0">
                <a:solidFill>
                  <a:schemeClr val="accent4">
                    <a:lumMod val="75000"/>
                  </a:schemeClr>
                </a:solidFill>
                <a:latin typeface="Times New Roman" panose="02020603050405020304" pitchFamily="18" charset="0"/>
                <a:cs typeface="Times New Roman" panose="02020603050405020304" pitchFamily="18" charset="0"/>
              </a:rPr>
              <a:t> FDR Results: Background Analysis for MinPET Technology (lifetimes)</a:t>
            </a:r>
          </a:p>
          <a:p>
            <a:pPr marL="742950" lvl="1" indent="-285750">
              <a:buFont typeface="Wingdings" panose="05000000000000000000" pitchFamily="2" charset="2"/>
              <a:buChar char="ü"/>
            </a:pPr>
            <a:r>
              <a:rPr lang="en-US" sz="2400" dirty="0">
                <a:solidFill>
                  <a:schemeClr val="accent4">
                    <a:lumMod val="75000"/>
                  </a:schemeClr>
                </a:solidFill>
                <a:latin typeface="Times New Roman" panose="02020603050405020304" pitchFamily="18" charset="0"/>
                <a:cs typeface="Times New Roman" panose="02020603050405020304" pitchFamily="18" charset="0"/>
              </a:rPr>
              <a:t>Future work: Geant4 Simulations</a:t>
            </a: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Discussion and Conclusion </a:t>
            </a: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Future work</a:t>
            </a: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References </a:t>
            </a:r>
          </a:p>
          <a:p>
            <a:pPr marL="285750" indent="-285750">
              <a:buFont typeface="Wingdings" panose="05000000000000000000" pitchFamily="2" charset="2"/>
              <a:buChar char="ü"/>
            </a:pPr>
            <a:endParaRPr lang="en-US" dirty="0">
              <a:solidFill>
                <a:schemeClr val="accent4">
                  <a:lumMod val="75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endParaRPr lang="en-US" dirty="0">
              <a:solidFill>
                <a:schemeClr val="accent4">
                  <a:lumMod val="75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endParaRPr lang="en-US" dirty="0"/>
          </a:p>
        </p:txBody>
      </p:sp>
      <p:pic>
        <p:nvPicPr>
          <p:cNvPr id="7" name="Picture 6">
            <a:extLst>
              <a:ext uri="{FF2B5EF4-FFF2-40B4-BE49-F238E27FC236}">
                <a16:creationId xmlns:a16="http://schemas.microsoft.com/office/drawing/2014/main" id="{16FC7101-D081-28D3-F5EC-D72B185AC67A}"/>
              </a:ext>
            </a:extLst>
          </p:cNvPr>
          <p:cNvPicPr>
            <a:picLocks noChangeAspect="1"/>
          </p:cNvPicPr>
          <p:nvPr/>
        </p:nvPicPr>
        <p:blipFill>
          <a:blip r:embed="rId2"/>
          <a:stretch>
            <a:fillRect/>
          </a:stretch>
        </p:blipFill>
        <p:spPr>
          <a:xfrm>
            <a:off x="8360653" y="2194597"/>
            <a:ext cx="3762283" cy="2103120"/>
          </a:xfrm>
          <a:prstGeom prst="rect">
            <a:avLst/>
          </a:prstGeom>
        </p:spPr>
      </p:pic>
    </p:spTree>
    <p:extLst>
      <p:ext uri="{BB962C8B-B14F-4D97-AF65-F5344CB8AC3E}">
        <p14:creationId xmlns:p14="http://schemas.microsoft.com/office/powerpoint/2010/main" val="3737122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759CA-0F7C-F1CF-C5B6-EC6A4E510793}"/>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3E5C5C53-5E23-FBCC-E0E9-C960D5314C08}"/>
              </a:ext>
            </a:extLst>
          </p:cNvPr>
          <p:cNvPicPr>
            <a:picLocks noChangeAspect="1"/>
          </p:cNvPicPr>
          <p:nvPr/>
        </p:nvPicPr>
        <p:blipFill>
          <a:blip r:embed="rId4"/>
          <a:stretch>
            <a:fillRect/>
          </a:stretch>
        </p:blipFill>
        <p:spPr>
          <a:xfrm>
            <a:off x="2448536" y="1435913"/>
            <a:ext cx="5317017" cy="3474720"/>
          </a:xfrm>
          <a:prstGeom prst="rect">
            <a:avLst/>
          </a:prstGeom>
        </p:spPr>
      </p:pic>
      <p:sp>
        <p:nvSpPr>
          <p:cNvPr id="2" name="Title 2">
            <a:extLst>
              <a:ext uri="{FF2B5EF4-FFF2-40B4-BE49-F238E27FC236}">
                <a16:creationId xmlns:a16="http://schemas.microsoft.com/office/drawing/2014/main" id="{6BDF4C27-67C2-2CD7-8976-6131C85EEF3F}"/>
              </a:ext>
            </a:extLst>
          </p:cNvPr>
          <p:cNvSpPr txBox="1">
            <a:spLocks/>
          </p:cNvSpPr>
          <p:nvPr/>
        </p:nvSpPr>
        <p:spPr>
          <a:xfrm>
            <a:off x="3498116" y="70737"/>
            <a:ext cx="5693229" cy="533820"/>
          </a:xfrm>
          <a:prstGeom prst="rect">
            <a:avLst/>
          </a:prstGeom>
        </p:spPr>
        <p:txBody>
          <a:bodyPr/>
          <a:lstStyle>
            <a:lvl1pPr algn="l" defTabSz="914400" rtl="0" eaLnBrk="1" latinLnBrk="0" hangingPunct="1">
              <a:lnSpc>
                <a:spcPct val="90000"/>
              </a:lnSpc>
              <a:spcBef>
                <a:spcPct val="0"/>
              </a:spcBef>
              <a:buNone/>
              <a:defRPr sz="2800" b="1" kern="1200" cap="none" spc="-30" baseline="0">
                <a:solidFill>
                  <a:schemeClr val="accent1"/>
                </a:solidFill>
                <a:latin typeface="+mj-lt"/>
                <a:ea typeface="+mj-ea"/>
                <a:cs typeface="+mj-cs"/>
              </a:defRPr>
            </a:lvl1pPr>
          </a:lstStyle>
          <a:p>
            <a:r>
              <a:rPr lang="en-GB" sz="4000" dirty="0">
                <a:solidFill>
                  <a:schemeClr val="accent4">
                    <a:lumMod val="75000"/>
                  </a:schemeClr>
                </a:solidFill>
                <a:latin typeface="Times New Roman" panose="02020603050405020304" pitchFamily="18" charset="0"/>
                <a:cs typeface="Times New Roman" panose="02020603050405020304" pitchFamily="18" charset="0"/>
              </a:rPr>
              <a:t>The MinPET Technology </a:t>
            </a:r>
          </a:p>
        </p:txBody>
      </p:sp>
      <p:sp>
        <p:nvSpPr>
          <p:cNvPr id="5" name="TextBox 22">
            <a:extLst>
              <a:ext uri="{FF2B5EF4-FFF2-40B4-BE49-F238E27FC236}">
                <a16:creationId xmlns:a16="http://schemas.microsoft.com/office/drawing/2014/main" id="{72AB3C07-3C05-13DA-B9A6-071C938A63D2}"/>
              </a:ext>
            </a:extLst>
          </p:cNvPr>
          <p:cNvSpPr txBox="1">
            <a:spLocks noChangeArrowheads="1"/>
          </p:cNvSpPr>
          <p:nvPr/>
        </p:nvSpPr>
        <p:spPr bwMode="auto">
          <a:xfrm>
            <a:off x="2973031" y="678691"/>
            <a:ext cx="6782550" cy="830997"/>
          </a:xfrm>
          <a:prstGeom prst="rect">
            <a:avLst/>
          </a:prstGeom>
          <a:solidFill>
            <a:srgbClr val="FFFFFF"/>
          </a:solidFill>
          <a:ln w="12701">
            <a:solidFill>
              <a:srgbClr val="ED7D3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dirty="0">
                <a:solidFill>
                  <a:srgbClr val="000000"/>
                </a:solidFill>
                <a:latin typeface="Times New Roman" panose="02020603050405020304" pitchFamily="18" charset="0"/>
                <a:cs typeface="Times New Roman" panose="02020603050405020304" pitchFamily="18" charset="0"/>
              </a:rPr>
              <a:t>A schematic diagram of the MinPET technology setup:</a:t>
            </a:r>
          </a:p>
          <a:p>
            <a:pPr eaLnBrk="1" hangingPunct="1"/>
            <a:r>
              <a:rPr lang="en-US" altLang="en-US" sz="1600" dirty="0">
                <a:solidFill>
                  <a:srgbClr val="000000"/>
                </a:solidFill>
                <a:latin typeface="Times New Roman" panose="02020603050405020304" pitchFamily="18" charset="0"/>
                <a:cs typeface="Times New Roman" panose="02020603050405020304" pitchFamily="18" charset="0"/>
              </a:rPr>
              <a:t>Requires a 40 MeV electron beam corresponding to 3.54×10</a:t>
            </a:r>
            <a:r>
              <a:rPr lang="en-US" altLang="en-US" sz="1600" baseline="30000" dirty="0">
                <a:solidFill>
                  <a:srgbClr val="000000"/>
                </a:solidFill>
                <a:latin typeface="Times New Roman" panose="02020603050405020304" pitchFamily="18" charset="0"/>
                <a:cs typeface="Times New Roman" panose="02020603050405020304" pitchFamily="18" charset="0"/>
              </a:rPr>
              <a:t>12</a:t>
            </a:r>
            <a:r>
              <a:rPr lang="en-US" altLang="en-US" sz="1600" dirty="0">
                <a:solidFill>
                  <a:srgbClr val="000000"/>
                </a:solidFill>
                <a:latin typeface="Times New Roman" panose="02020603050405020304" pitchFamily="18" charset="0"/>
                <a:cs typeface="Times New Roman" panose="02020603050405020304" pitchFamily="18" charset="0"/>
              </a:rPr>
              <a:t> e</a:t>
            </a:r>
            <a:r>
              <a:rPr lang="en-US" altLang="en-US" sz="1600" baseline="30000" dirty="0">
                <a:solidFill>
                  <a:srgbClr val="000000"/>
                </a:solidFill>
                <a:latin typeface="Times New Roman" panose="02020603050405020304" pitchFamily="18" charset="0"/>
                <a:cs typeface="Times New Roman" panose="02020603050405020304" pitchFamily="18" charset="0"/>
              </a:rPr>
              <a:t>-</a:t>
            </a:r>
            <a:r>
              <a:rPr lang="en-US" altLang="en-US" sz="1600" dirty="0">
                <a:solidFill>
                  <a:srgbClr val="000000"/>
                </a:solidFill>
                <a:latin typeface="Times New Roman" panose="02020603050405020304" pitchFamily="18" charset="0"/>
                <a:cs typeface="Times New Roman" panose="02020603050405020304" pitchFamily="18" charset="0"/>
              </a:rPr>
              <a:t>/cm</a:t>
            </a:r>
            <a:r>
              <a:rPr lang="en-US" altLang="en-US" sz="1600" baseline="30000" dirty="0">
                <a:solidFill>
                  <a:srgbClr val="000000"/>
                </a:solidFill>
                <a:latin typeface="Times New Roman" panose="02020603050405020304" pitchFamily="18" charset="0"/>
                <a:cs typeface="Times New Roman" panose="02020603050405020304" pitchFamily="18" charset="0"/>
              </a:rPr>
              <a:t>2</a:t>
            </a:r>
          </a:p>
          <a:p>
            <a:pPr eaLnBrk="1" hangingPunct="1"/>
            <a:r>
              <a:rPr lang="en-US" altLang="en-US" sz="1600" dirty="0">
                <a:solidFill>
                  <a:srgbClr val="000000"/>
                </a:solidFill>
                <a:latin typeface="Times New Roman" panose="02020603050405020304" pitchFamily="18" charset="0"/>
                <a:cs typeface="Times New Roman" panose="02020603050405020304" pitchFamily="18" charset="0"/>
              </a:rPr>
              <a:t>MinPET Unit of Dose in 1 s of irradiation</a:t>
            </a:r>
            <a:endParaRPr lang="en-ZA" altLang="en-US" sz="1600" dirty="0">
              <a:solidFill>
                <a:srgbClr val="000000"/>
              </a:solidFill>
              <a:latin typeface="Times New Roman" panose="02020603050405020304" pitchFamily="18" charset="0"/>
              <a:cs typeface="Times New Roman" panose="02020603050405020304" pitchFamily="18" charset="0"/>
            </a:endParaRPr>
          </a:p>
        </p:txBody>
      </p:sp>
      <p:sp>
        <p:nvSpPr>
          <p:cNvPr id="6" name="TextBox 23">
            <a:extLst>
              <a:ext uri="{FF2B5EF4-FFF2-40B4-BE49-F238E27FC236}">
                <a16:creationId xmlns:a16="http://schemas.microsoft.com/office/drawing/2014/main" id="{9048BA89-0391-685A-E652-BAED88F4981E}"/>
              </a:ext>
            </a:extLst>
          </p:cNvPr>
          <p:cNvSpPr txBox="1"/>
          <p:nvPr/>
        </p:nvSpPr>
        <p:spPr>
          <a:xfrm>
            <a:off x="130860" y="4288267"/>
            <a:ext cx="2617787" cy="1877437"/>
          </a:xfrm>
          <a:prstGeom prst="rect">
            <a:avLst/>
          </a:prstGeom>
          <a:solidFill>
            <a:srgbClr val="FFFFFF"/>
          </a:solidFill>
          <a:ln w="12701" cap="flat">
            <a:solidFill>
              <a:srgbClr val="4472C4"/>
            </a:solidFill>
            <a:prstDash val="solid"/>
            <a:miter/>
          </a:ln>
        </p:spPr>
        <p:txBody>
          <a:bodyPr>
            <a:spAutoFit/>
          </a:bodyPr>
          <a:lstStyle/>
          <a:p>
            <a:pPr marL="285750" lvl="0" indent="-285750">
              <a:buSzPct val="100000"/>
              <a:buFont typeface="Wingdings" panose="05000000000000000000" pitchFamily="2" charset="2"/>
              <a:buChar char="Ø"/>
              <a:defRPr sz="1800" b="0" i="0" u="none" strike="noStrike" kern="0" cap="none" spc="0" baseline="0">
                <a:solidFill>
                  <a:srgbClr val="000000"/>
                </a:solidFill>
                <a:uFillTx/>
              </a:defRPr>
            </a:pPr>
            <a:r>
              <a:rPr lang="en-US" sz="1450" dirty="0">
                <a:latin typeface="Times New Roman" panose="02020603050405020304" pitchFamily="18" charset="0"/>
                <a:cs typeface="Times New Roman" panose="02020603050405020304" pitchFamily="18" charset="0"/>
              </a:rPr>
              <a:t>The technology will prevent diamond breakage, increasing recovery size and profits</a:t>
            </a:r>
          </a:p>
          <a:p>
            <a:pPr marL="285750" lvl="0" indent="-285750">
              <a:buSzPct val="100000"/>
              <a:buFont typeface="Wingdings" panose="05000000000000000000" pitchFamily="2" charset="2"/>
              <a:buChar char="Ø"/>
              <a:defRPr sz="1800" b="0" i="0" u="none" strike="noStrike" kern="0" cap="none" spc="0" baseline="0">
                <a:solidFill>
                  <a:srgbClr val="000000"/>
                </a:solidFill>
                <a:uFillTx/>
              </a:defRPr>
            </a:pPr>
            <a:r>
              <a:rPr lang="en-US" sz="1450" dirty="0">
                <a:latin typeface="Times New Roman" panose="02020603050405020304" pitchFamily="18" charset="0"/>
                <a:cs typeface="Times New Roman" panose="02020603050405020304" pitchFamily="18" charset="0"/>
              </a:rPr>
              <a:t>Detect a Diamond of at least 6 mm within a 10x10x10 cm3 kimberlite rock, and increase</a:t>
            </a:r>
            <a:r>
              <a:rPr lang="en-ZA" sz="1450" dirty="0">
                <a:latin typeface="Times New Roman" panose="02020603050405020304" pitchFamily="18" charset="0"/>
                <a:ea typeface="Calibri" panose="020F0502020204030204" pitchFamily="34" charset="0"/>
                <a:cs typeface="Times New Roman" panose="02020603050405020304" pitchFamily="18" charset="0"/>
              </a:rPr>
              <a:t> diamond recovery</a:t>
            </a:r>
          </a:p>
        </p:txBody>
      </p:sp>
      <p:sp>
        <p:nvSpPr>
          <p:cNvPr id="7" name="TextBox 25">
            <a:extLst>
              <a:ext uri="{FF2B5EF4-FFF2-40B4-BE49-F238E27FC236}">
                <a16:creationId xmlns:a16="http://schemas.microsoft.com/office/drawing/2014/main" id="{B5BDB124-14AE-DF98-BCFD-A9B6A51E8196}"/>
              </a:ext>
            </a:extLst>
          </p:cNvPr>
          <p:cNvSpPr txBox="1">
            <a:spLocks noChangeArrowheads="1"/>
          </p:cNvSpPr>
          <p:nvPr/>
        </p:nvSpPr>
        <p:spPr bwMode="auto">
          <a:xfrm>
            <a:off x="10054479" y="376496"/>
            <a:ext cx="2032000" cy="954107"/>
          </a:xfrm>
          <a:prstGeom prst="rect">
            <a:avLst/>
          </a:prstGeom>
          <a:solidFill>
            <a:srgbClr val="FFFFFF"/>
          </a:solidFill>
          <a:ln w="12701">
            <a:solidFill>
              <a:srgbClr val="FFC000"/>
            </a:solidFill>
            <a:miter lim="800000"/>
            <a:headEnd/>
            <a:tailEnd/>
          </a:ln>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buSzPct val="100000"/>
              <a:buFont typeface="Wingdings" panose="05000000000000000000" pitchFamily="2" charset="2"/>
              <a:buChar char="Ø"/>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Times New Roman" panose="02020603050405020304" pitchFamily="18" charset="0"/>
                <a:cs typeface="Times New Roman" panose="02020603050405020304" pitchFamily="18" charset="0"/>
              </a:rPr>
              <a:t>Saves much water (a </a:t>
            </a:r>
            <a:r>
              <a:rPr lang="en-US" sz="1400" dirty="0">
                <a:latin typeface="Times New Roman" panose="02020603050405020304" pitchFamily="18" charset="0"/>
                <a:cs typeface="Times New Roman" panose="02020603050405020304" pitchFamily="18" charset="0"/>
              </a:rPr>
              <a:t>scarce resource</a:t>
            </a:r>
            <a:r>
              <a:rPr lang="en-US" sz="1400" b="0" i="0" u="none" strike="noStrike" kern="1200" cap="none" spc="0" baseline="0" dirty="0">
                <a:solidFill>
                  <a:srgbClr val="000000"/>
                </a:solidFill>
                <a:uFillTx/>
                <a:latin typeface="Times New Roman" panose="02020603050405020304" pitchFamily="18" charset="0"/>
                <a:cs typeface="Times New Roman" panose="02020603050405020304" pitchFamily="18" charset="0"/>
              </a:rPr>
              <a:t>)</a:t>
            </a:r>
            <a:endParaRPr lang="en-US" sz="1400" dirty="0">
              <a:solidFill>
                <a:srgbClr val="000000"/>
              </a:solidFill>
              <a:latin typeface="Times New Roman" panose="02020603050405020304" pitchFamily="18" charset="0"/>
              <a:cs typeface="Times New Roman" panose="02020603050405020304" pitchFamily="18" charset="0"/>
            </a:endParaRPr>
          </a:p>
          <a:p>
            <a:pPr marR="0" lvl="0" algn="l" defTabSz="914400" rtl="0" fontAlgn="auto" hangingPunct="1">
              <a:lnSpc>
                <a:spcPct val="100000"/>
              </a:lnSpc>
              <a:spcBef>
                <a:spcPts val="0"/>
              </a:spcBef>
              <a:spcAft>
                <a:spcPts val="0"/>
              </a:spcAft>
              <a:buSzPct val="100000"/>
              <a:buFont typeface="Wingdings" panose="05000000000000000000" pitchFamily="2" charset="2"/>
              <a:buChar char="Ø"/>
              <a:tabLst/>
              <a:defRPr sz="1800" b="0" i="0" u="none" strike="noStrike" kern="0" cap="none" spc="0" baseline="0">
                <a:solidFill>
                  <a:srgbClr val="000000"/>
                </a:solidFill>
                <a:uFillTx/>
              </a:defRPr>
            </a:pPr>
            <a:r>
              <a:rPr lang="en-ZA" sz="1400" dirty="0">
                <a:latin typeface="Times New Roman" panose="02020603050405020304" pitchFamily="18" charset="0"/>
                <a:ea typeface="Calibri" panose="020F0502020204030204" pitchFamily="34" charset="0"/>
                <a:cs typeface="Times New Roman" panose="02020603050405020304" pitchFamily="18" charset="0"/>
              </a:rPr>
              <a:t>Reduced environmental impact </a:t>
            </a:r>
            <a:endParaRPr lang="en-US" sz="1400" b="0" i="0" u="none" strike="noStrike" kern="1200" cap="none" spc="0" baseline="0" dirty="0">
              <a:solidFill>
                <a:srgbClr val="000000"/>
              </a:solidFill>
              <a:uFillTx/>
              <a:latin typeface="Times New Roman" panose="02020603050405020304" pitchFamily="18" charset="0"/>
              <a:cs typeface="Times New Roman" panose="02020603050405020304" pitchFamily="18" charset="0"/>
            </a:endParaRPr>
          </a:p>
        </p:txBody>
      </p:sp>
      <p:pic>
        <p:nvPicPr>
          <p:cNvPr id="9" name="Picture 8" descr="A close up of a diamond&#10;&#10;Description automatically generated">
            <a:extLst>
              <a:ext uri="{FF2B5EF4-FFF2-40B4-BE49-F238E27FC236}">
                <a16:creationId xmlns:a16="http://schemas.microsoft.com/office/drawing/2014/main" id="{32A12047-B0C3-449C-2FA2-E3219F546CC1}"/>
              </a:ext>
            </a:extLst>
          </p:cNvPr>
          <p:cNvPicPr>
            <a:picLocks noChangeAspect="1"/>
          </p:cNvPicPr>
          <p:nvPr/>
        </p:nvPicPr>
        <p:blipFill>
          <a:blip r:embed="rId5"/>
          <a:stretch>
            <a:fillRect/>
          </a:stretch>
        </p:blipFill>
        <p:spPr>
          <a:xfrm>
            <a:off x="4904036" y="4912697"/>
            <a:ext cx="3200156" cy="1097280"/>
          </a:xfrm>
          <a:prstGeom prst="rect">
            <a:avLst/>
          </a:prstGeom>
        </p:spPr>
      </p:pic>
      <p:cxnSp>
        <p:nvCxnSpPr>
          <p:cNvPr id="10" name="Straight Arrow Connector 9">
            <a:extLst>
              <a:ext uri="{FF2B5EF4-FFF2-40B4-BE49-F238E27FC236}">
                <a16:creationId xmlns:a16="http://schemas.microsoft.com/office/drawing/2014/main" id="{05392861-96B7-AF12-7777-D3EC232B5166}"/>
              </a:ext>
            </a:extLst>
          </p:cNvPr>
          <p:cNvCxnSpPr>
            <a:cxnSpLocks/>
          </p:cNvCxnSpPr>
          <p:nvPr/>
        </p:nvCxnSpPr>
        <p:spPr>
          <a:xfrm>
            <a:off x="3843665" y="4990382"/>
            <a:ext cx="1055914" cy="27968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 descr="rotating_10cm.gif">
            <a:extLst>
              <a:ext uri="{FF2B5EF4-FFF2-40B4-BE49-F238E27FC236}">
                <a16:creationId xmlns:a16="http://schemas.microsoft.com/office/drawing/2014/main" id="{562203D6-13CB-C6BE-4AF3-52D5A59FCB31}"/>
              </a:ext>
            </a:extLst>
          </p:cNvPr>
          <p:cNvPicPr>
            <a:picLocks noChangeAspect="1"/>
          </p:cNvPicPr>
          <p:nvPr/>
        </p:nvPicPr>
        <p:blipFill>
          <a:blip r:embed="rId6">
            <a:extLst>
              <a:ext uri="{28A0092B-C50C-407E-A947-70E740481C1C}">
                <a14:useLocalDpi xmlns:a14="http://schemas.microsoft.com/office/drawing/2010/main" val="0"/>
              </a:ext>
            </a:extLst>
          </a:blip>
          <a:srcRect l="17364" r="17364"/>
          <a:stretch>
            <a:fillRect/>
          </a:stretch>
        </p:blipFill>
        <p:spPr bwMode="auto">
          <a:xfrm>
            <a:off x="130860" y="806685"/>
            <a:ext cx="1979037" cy="1645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E39CC2D-54D8-107A-F639-73398345F65D}"/>
              </a:ext>
            </a:extLst>
          </p:cNvPr>
          <p:cNvSpPr txBox="1"/>
          <p:nvPr/>
        </p:nvSpPr>
        <p:spPr>
          <a:xfrm>
            <a:off x="130860" y="327558"/>
            <a:ext cx="2738250" cy="276999"/>
          </a:xfrm>
          <a:prstGeom prst="rect">
            <a:avLst/>
          </a:prstGeom>
          <a:noFill/>
          <a:ln>
            <a:solidFill>
              <a:srgbClr val="00B0F0"/>
            </a:solidFill>
          </a:ln>
        </p:spPr>
        <p:txBody>
          <a:bodyPr wrap="none" rtlCol="0">
            <a:spAutoFit/>
          </a:bodyPr>
          <a:lstStyle/>
          <a:p>
            <a:r>
              <a:rPr lang="en-ZA" altLang="en-US" sz="1200" dirty="0">
                <a:latin typeface="Times New Roman" panose="02020603050405020304" pitchFamily="18" charset="0"/>
                <a:ea typeface="Calibri" panose="020F0502020204030204" pitchFamily="34" charset="0"/>
                <a:cs typeface="Arial" panose="020B0604020202020204" pitchFamily="34" charset="0"/>
              </a:rPr>
              <a:t>3D imaging of kimberlite ore in real time</a:t>
            </a:r>
            <a:endParaRPr lang="en-ZA" dirty="0"/>
          </a:p>
        </p:txBody>
      </p:sp>
      <p:pic>
        <p:nvPicPr>
          <p:cNvPr id="15" name="Picture 14" descr="A close-up of some crystal&#10;&#10;Description automatically generated">
            <a:extLst>
              <a:ext uri="{FF2B5EF4-FFF2-40B4-BE49-F238E27FC236}">
                <a16:creationId xmlns:a16="http://schemas.microsoft.com/office/drawing/2014/main" id="{FE2E0528-86F1-7305-B282-60A5869FD37E}"/>
              </a:ext>
            </a:extLst>
          </p:cNvPr>
          <p:cNvPicPr>
            <a:picLocks noChangeAspect="1"/>
          </p:cNvPicPr>
          <p:nvPr/>
        </p:nvPicPr>
        <p:blipFill>
          <a:blip r:embed="rId7"/>
          <a:stretch>
            <a:fillRect/>
          </a:stretch>
        </p:blipFill>
        <p:spPr>
          <a:xfrm>
            <a:off x="-25986" y="2517145"/>
            <a:ext cx="2220017" cy="1737360"/>
          </a:xfrm>
          <a:prstGeom prst="rect">
            <a:avLst/>
          </a:prstGeom>
        </p:spPr>
      </p:pic>
      <p:pic>
        <p:nvPicPr>
          <p:cNvPr id="22" name="Blu Sky MinPET Activation System-Rev-03-low res">
            <a:hlinkClick r:id="" action="ppaction://media"/>
            <a:extLst>
              <a:ext uri="{FF2B5EF4-FFF2-40B4-BE49-F238E27FC236}">
                <a16:creationId xmlns:a16="http://schemas.microsoft.com/office/drawing/2014/main" id="{735957FC-D714-6066-D0AC-BFC2934A41C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765553" y="1583925"/>
            <a:ext cx="4125215" cy="1737360"/>
          </a:xfrm>
          <a:prstGeom prst="rect">
            <a:avLst/>
          </a:prstGeom>
        </p:spPr>
      </p:pic>
      <p:pic>
        <p:nvPicPr>
          <p:cNvPr id="1026" name="Picture 2">
            <a:extLst>
              <a:ext uri="{FF2B5EF4-FFF2-40B4-BE49-F238E27FC236}">
                <a16:creationId xmlns:a16="http://schemas.microsoft.com/office/drawing/2014/main" id="{075801E6-88F1-5D21-A150-2AEE0AB3C0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97360" y="3385825"/>
            <a:ext cx="2893408" cy="25603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46C4BA7-7797-6BA9-DEE8-F5CD66783F2F}"/>
              </a:ext>
            </a:extLst>
          </p:cNvPr>
          <p:cNvSpPr txBox="1"/>
          <p:nvPr/>
        </p:nvSpPr>
        <p:spPr>
          <a:xfrm>
            <a:off x="136620" y="6199467"/>
            <a:ext cx="10683780" cy="461665"/>
          </a:xfrm>
          <a:prstGeom prst="rect">
            <a:avLst/>
          </a:prstGeom>
          <a:noFill/>
        </p:spPr>
        <p:txBody>
          <a:bodyPr wrap="square" rtlCol="0">
            <a:spAutoFit/>
          </a:bodyPr>
          <a:lstStyle/>
          <a:p>
            <a:r>
              <a:rPr lang="en-US" sz="800" dirty="0"/>
              <a:t>[1] Opened in 1903, the Premier mine in South Africa</a:t>
            </a:r>
          </a:p>
          <a:p>
            <a:r>
              <a:rPr lang="en-US" sz="800" dirty="0"/>
              <a:t>(source: Characterizing Natural-Color Type IIb Blue Diamonds - Scientific Figure on ResearchGate. Available from: https://www.researchgate.net/figure/Opened-in-1903-the-Premier-mine-in-South-Africa-is-considered-the-principal-producer-of_fig3_273664968 [accessed 26 Feb 2026]</a:t>
            </a:r>
          </a:p>
        </p:txBody>
      </p:sp>
    </p:spTree>
    <p:extLst>
      <p:ext uri="{BB962C8B-B14F-4D97-AF65-F5344CB8AC3E}">
        <p14:creationId xmlns:p14="http://schemas.microsoft.com/office/powerpoint/2010/main" val="36440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2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B693269-ED37-33DF-9BE5-90295E3A3A5E}"/>
              </a:ext>
            </a:extLst>
          </p:cNvPr>
          <p:cNvSpPr txBox="1">
            <a:spLocks/>
          </p:cNvSpPr>
          <p:nvPr/>
        </p:nvSpPr>
        <p:spPr>
          <a:xfrm>
            <a:off x="4047746" y="40765"/>
            <a:ext cx="5094515" cy="533820"/>
          </a:xfrm>
          <a:prstGeom prst="rect">
            <a:avLst/>
          </a:prstGeom>
        </p:spPr>
        <p:txBody>
          <a:bodyPr/>
          <a:lstStyle>
            <a:lvl1pPr algn="l" defTabSz="914400" rtl="0" eaLnBrk="1" latinLnBrk="0" hangingPunct="1">
              <a:lnSpc>
                <a:spcPct val="90000"/>
              </a:lnSpc>
              <a:spcBef>
                <a:spcPct val="0"/>
              </a:spcBef>
              <a:buNone/>
              <a:defRPr sz="2800" b="1" kern="1200" cap="none" spc="-30" baseline="0">
                <a:solidFill>
                  <a:schemeClr val="accent1"/>
                </a:solidFill>
                <a:latin typeface="+mj-lt"/>
                <a:ea typeface="+mj-ea"/>
                <a:cs typeface="+mj-cs"/>
              </a:defRPr>
            </a:lvl1pPr>
          </a:lstStyle>
          <a:p>
            <a:r>
              <a:rPr lang="en-GB" sz="4000" dirty="0">
                <a:solidFill>
                  <a:schemeClr val="accent4">
                    <a:lumMod val="75000"/>
                  </a:schemeClr>
                </a:solidFill>
                <a:latin typeface="Times New Roman" panose="02020603050405020304" pitchFamily="18" charset="0"/>
                <a:cs typeface="Times New Roman" panose="02020603050405020304" pitchFamily="18" charset="0"/>
              </a:rPr>
              <a:t>Aim and Objectives </a:t>
            </a:r>
          </a:p>
        </p:txBody>
      </p:sp>
      <p:pic>
        <p:nvPicPr>
          <p:cNvPr id="9" name="Picture 8" descr="A diagram of a diagram of a diagram&#10;&#10;AI-generated content may be incorrect.">
            <a:extLst>
              <a:ext uri="{FF2B5EF4-FFF2-40B4-BE49-F238E27FC236}">
                <a16:creationId xmlns:a16="http://schemas.microsoft.com/office/drawing/2014/main" id="{BE3D2D2F-A42D-808E-0029-36652D65A4B1}"/>
              </a:ext>
            </a:extLst>
          </p:cNvPr>
          <p:cNvPicPr>
            <a:picLocks noChangeAspect="1"/>
          </p:cNvPicPr>
          <p:nvPr/>
        </p:nvPicPr>
        <p:blipFill>
          <a:blip r:embed="rId2"/>
          <a:stretch>
            <a:fillRect/>
          </a:stretch>
        </p:blipFill>
        <p:spPr>
          <a:xfrm>
            <a:off x="8841347" y="3757610"/>
            <a:ext cx="2952120" cy="1371600"/>
          </a:xfrm>
          <a:prstGeom prst="rect">
            <a:avLst/>
          </a:prstGeom>
        </p:spPr>
      </p:pic>
      <p:sp>
        <p:nvSpPr>
          <p:cNvPr id="10" name="TextBox 9">
            <a:extLst>
              <a:ext uri="{FF2B5EF4-FFF2-40B4-BE49-F238E27FC236}">
                <a16:creationId xmlns:a16="http://schemas.microsoft.com/office/drawing/2014/main" id="{E64D1B6D-D93E-49A1-538C-71A411BAF8A4}"/>
              </a:ext>
            </a:extLst>
          </p:cNvPr>
          <p:cNvSpPr txBox="1"/>
          <p:nvPr/>
        </p:nvSpPr>
        <p:spPr>
          <a:xfrm>
            <a:off x="849086" y="643163"/>
            <a:ext cx="11102743" cy="338554"/>
          </a:xfrm>
          <a:prstGeom prst="rect">
            <a:avLst/>
          </a:prstGeom>
          <a:noFill/>
          <a:ln>
            <a:solidFill>
              <a:srgbClr val="00B050"/>
            </a:solidFill>
          </a:ln>
        </p:spPr>
        <p:txBody>
          <a:bodyPr wrap="square" rtlCol="0">
            <a:spAutoFit/>
          </a:bodyPr>
          <a:lstStyle/>
          <a:p>
            <a:r>
              <a:rPr lang="en-US" sz="1600" dirty="0"/>
              <a:t>Extracting Radioisotope Lifetimes from a 100 MeV Gamma Irradiation Experiment Using HPGe Spectroscopy</a:t>
            </a:r>
            <a:endParaRPr lang="en-US" sz="1600" dirty="0">
              <a:solidFill>
                <a:srgbClr val="00B050"/>
              </a:solidFill>
            </a:endParaRPr>
          </a:p>
        </p:txBody>
      </p:sp>
      <p:sp>
        <p:nvSpPr>
          <p:cNvPr id="19" name="TextBox 18">
            <a:extLst>
              <a:ext uri="{FF2B5EF4-FFF2-40B4-BE49-F238E27FC236}">
                <a16:creationId xmlns:a16="http://schemas.microsoft.com/office/drawing/2014/main" id="{0873FE85-D97F-1A74-F884-7E3A9773D163}"/>
              </a:ext>
            </a:extLst>
          </p:cNvPr>
          <p:cNvSpPr txBox="1"/>
          <p:nvPr/>
        </p:nvSpPr>
        <p:spPr>
          <a:xfrm>
            <a:off x="283029" y="6211771"/>
            <a:ext cx="10929257"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[3] B. L. Green, A. T. Collins, and C. M. Breeding, “Diamond spectroscopy, defect centers, color, and treatments,” Reviews in Mineralogy and Geochemistry, vol. 88, no. 1, pp. 637–688, 2022. </a:t>
            </a:r>
          </a:p>
          <a:p>
            <a:r>
              <a:rPr lang="en-US" sz="800" dirty="0">
                <a:latin typeface="Times New Roman" panose="02020603050405020304" pitchFamily="18" charset="0"/>
                <a:cs typeface="Times New Roman" panose="02020603050405020304" pitchFamily="18" charset="0"/>
              </a:rPr>
              <a:t>[4] S. Tappe, “Report on Global Kimberlite Major Element Compositions,” Private UJ report, 2016.</a:t>
            </a:r>
          </a:p>
        </p:txBody>
      </p:sp>
      <p:pic>
        <p:nvPicPr>
          <p:cNvPr id="21" name="Picture 20">
            <a:extLst>
              <a:ext uri="{FF2B5EF4-FFF2-40B4-BE49-F238E27FC236}">
                <a16:creationId xmlns:a16="http://schemas.microsoft.com/office/drawing/2014/main" id="{7E76BC89-AF42-5182-1651-089939C582C6}"/>
              </a:ext>
            </a:extLst>
          </p:cNvPr>
          <p:cNvPicPr>
            <a:picLocks noChangeAspect="1"/>
          </p:cNvPicPr>
          <p:nvPr/>
        </p:nvPicPr>
        <p:blipFill>
          <a:blip r:embed="rId3"/>
          <a:stretch>
            <a:fillRect/>
          </a:stretch>
        </p:blipFill>
        <p:spPr>
          <a:xfrm>
            <a:off x="8295470" y="1001711"/>
            <a:ext cx="3896530" cy="1737360"/>
          </a:xfrm>
          <a:prstGeom prst="rect">
            <a:avLst/>
          </a:prstGeom>
        </p:spPr>
      </p:pic>
      <p:sp>
        <p:nvSpPr>
          <p:cNvPr id="22" name="TextBox 21">
            <a:extLst>
              <a:ext uri="{FF2B5EF4-FFF2-40B4-BE49-F238E27FC236}">
                <a16:creationId xmlns:a16="http://schemas.microsoft.com/office/drawing/2014/main" id="{B4F01D3F-FF62-C759-69B8-C7609BB976F0}"/>
              </a:ext>
            </a:extLst>
          </p:cNvPr>
          <p:cNvSpPr txBox="1"/>
          <p:nvPr/>
        </p:nvSpPr>
        <p:spPr>
          <a:xfrm>
            <a:off x="8682985" y="2711268"/>
            <a:ext cx="3268844" cy="261610"/>
          </a:xfrm>
          <a:prstGeom prst="rect">
            <a:avLst/>
          </a:prstGeom>
          <a:noFill/>
          <a:ln>
            <a:solidFill>
              <a:srgbClr val="00B050"/>
            </a:solidFill>
          </a:ln>
        </p:spPr>
        <p:txBody>
          <a:bodyPr wrap="none" rtlCol="0">
            <a:spAutoFit/>
          </a:bodyPr>
          <a:lstStyle/>
          <a:p>
            <a:r>
              <a:rPr lang="en-US" sz="1100" dirty="0">
                <a:latin typeface="Times New Roman" panose="02020603050405020304" pitchFamily="18" charset="0"/>
                <a:cs typeface="Times New Roman" panose="02020603050405020304" pitchFamily="18" charset="0"/>
              </a:rPr>
              <a:t>XRF derivation of the average kimberlite composition</a:t>
            </a:r>
          </a:p>
        </p:txBody>
      </p:sp>
      <p:grpSp>
        <p:nvGrpSpPr>
          <p:cNvPr id="8" name="Content Placeholder 2">
            <a:extLst>
              <a:ext uri="{FF2B5EF4-FFF2-40B4-BE49-F238E27FC236}">
                <a16:creationId xmlns:a16="http://schemas.microsoft.com/office/drawing/2014/main" id="{29834E27-5362-81E3-7F4F-6F1156431562}"/>
              </a:ext>
            </a:extLst>
          </p:cNvPr>
          <p:cNvGrpSpPr>
            <a:grpSpLocks/>
          </p:cNvGrpSpPr>
          <p:nvPr/>
        </p:nvGrpSpPr>
        <p:grpSpPr bwMode="auto">
          <a:xfrm>
            <a:off x="112141" y="1167642"/>
            <a:ext cx="8183335" cy="4428045"/>
            <a:chOff x="-107303" y="759162"/>
            <a:chExt cx="6858576" cy="1902168"/>
          </a:xfrm>
        </p:grpSpPr>
        <p:sp>
          <p:nvSpPr>
            <p:cNvPr id="11" name="Freeform: Shape 7">
              <a:extLst>
                <a:ext uri="{FF2B5EF4-FFF2-40B4-BE49-F238E27FC236}">
                  <a16:creationId xmlns:a16="http://schemas.microsoft.com/office/drawing/2014/main" id="{E8BFC6B0-6C97-2902-B410-6C580005B42F}"/>
                </a:ext>
              </a:extLst>
            </p:cNvPr>
            <p:cNvSpPr/>
            <p:nvPr/>
          </p:nvSpPr>
          <p:spPr>
            <a:xfrm>
              <a:off x="-107303" y="2291540"/>
              <a:ext cx="6858567" cy="369790"/>
            </a:xfrm>
            <a:custGeom>
              <a:avLst/>
              <a:gdLst>
                <a:gd name="f0" fmla="val 10800000"/>
                <a:gd name="f1" fmla="val 5400000"/>
                <a:gd name="f2" fmla="val 180"/>
                <a:gd name="f3" fmla="val w"/>
                <a:gd name="f4" fmla="val h"/>
                <a:gd name="f5" fmla="val 0"/>
                <a:gd name="f6" fmla="val 6720759"/>
                <a:gd name="f7" fmla="val 366733"/>
                <a:gd name="f8" fmla="val 61123"/>
                <a:gd name="f9" fmla="val 27366"/>
                <a:gd name="f10" fmla="val 6659636"/>
                <a:gd name="f11" fmla="val 6693393"/>
                <a:gd name="f12" fmla="val 305610"/>
                <a:gd name="f13" fmla="val 339367"/>
                <a:gd name="f14" fmla="+- 0 0 -90"/>
                <a:gd name="f15" fmla="*/ f3 1 6720759"/>
                <a:gd name="f16" fmla="*/ f4 1 366733"/>
                <a:gd name="f17" fmla="+- f7 0 f5"/>
                <a:gd name="f18" fmla="+- f6 0 f5"/>
                <a:gd name="f19" fmla="*/ f14 f0 1"/>
                <a:gd name="f20" fmla="*/ f18 1 6720759"/>
                <a:gd name="f21" fmla="*/ f17 1 366733"/>
                <a:gd name="f22" fmla="*/ 0 f18 1"/>
                <a:gd name="f23" fmla="*/ 61123 f17 1"/>
                <a:gd name="f24" fmla="*/ 61123 f18 1"/>
                <a:gd name="f25" fmla="*/ 0 f17 1"/>
                <a:gd name="f26" fmla="*/ 6659636 f18 1"/>
                <a:gd name="f27" fmla="*/ 6720759 f18 1"/>
                <a:gd name="f28" fmla="*/ 305610 f17 1"/>
                <a:gd name="f29" fmla="*/ 366733 f17 1"/>
                <a:gd name="f30" fmla="*/ f19 1 f2"/>
                <a:gd name="f31" fmla="*/ f22 1 6720759"/>
                <a:gd name="f32" fmla="*/ f23 1 366733"/>
                <a:gd name="f33" fmla="*/ f24 1 6720759"/>
                <a:gd name="f34" fmla="*/ f25 1 366733"/>
                <a:gd name="f35" fmla="*/ f26 1 6720759"/>
                <a:gd name="f36" fmla="*/ f27 1 6720759"/>
                <a:gd name="f37" fmla="*/ f28 1 366733"/>
                <a:gd name="f38" fmla="*/ f29 1 3667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6720759" h="3667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cap="flat">
              <a:solidFill>
                <a:srgbClr val="FFFFFF"/>
              </a:solidFill>
              <a:prstDash val="solid"/>
              <a:miter/>
            </a:ln>
          </p:spPr>
          <p:txBody>
            <a:bodyPr lIns="63623" tIns="63623" rIns="63623" bIns="63623" anchor="ctr"/>
            <a:lstStyle/>
            <a:p>
              <a:pPr defTabSz="533396" eaLnBrk="1" fontAlgn="auto" hangingPunct="1">
                <a:lnSpc>
                  <a:spcPct val="90000"/>
                </a:lnSpc>
                <a:spcBef>
                  <a:spcPts val="0"/>
                </a:spcBef>
                <a:spcAft>
                  <a:spcPts val="500"/>
                </a:spcAft>
                <a:defRPr sz="1800" b="0" i="0" u="none" strike="noStrike" kern="0" cap="none" spc="0" baseline="0">
                  <a:solidFill>
                    <a:srgbClr val="000000"/>
                  </a:solidFill>
                  <a:uFillTx/>
                </a:defRPr>
              </a:pPr>
              <a:endParaRPr lang="en-US" sz="1600" kern="0" dirty="0">
                <a:solidFill>
                  <a:srgbClr val="FFFFFF"/>
                </a:solidFill>
                <a:latin typeface="Times New Roman" panose="02020603050405020304" pitchFamily="18" charset="0"/>
                <a:cs typeface="Times New Roman" panose="02020603050405020304" pitchFamily="18" charset="0"/>
              </a:endParaRPr>
            </a:p>
            <a:p>
              <a:pPr defTabSz="533396">
                <a:lnSpc>
                  <a:spcPct val="90000"/>
                </a:lnSpc>
                <a:spcAft>
                  <a:spcPts val="500"/>
                </a:spcAft>
                <a:defRPr sz="1800" b="0" i="0" u="none" strike="noStrike" kern="0" cap="none" spc="0" baseline="0">
                  <a:solidFill>
                    <a:srgbClr val="000000"/>
                  </a:solidFill>
                  <a:uFillTx/>
                </a:defRPr>
              </a:pPr>
              <a:r>
                <a:rPr lang="en-US" sz="1600" b="1" dirty="0">
                  <a:latin typeface="Times New Roman" panose="02020603050405020304" pitchFamily="18" charset="0"/>
                  <a:cs typeface="Times New Roman" panose="02020603050405020304" pitchFamily="18" charset="0"/>
                </a:rPr>
                <a:t>Lifetime </a:t>
              </a:r>
              <a:r>
                <a:rPr lang="en-US" sz="1600" b="1" dirty="0" err="1">
                  <a:latin typeface="Times New Roman" panose="02020603050405020304" pitchFamily="18" charset="0"/>
                  <a:cs typeface="Times New Roman" panose="02020603050405020304" pitchFamily="18" charset="0"/>
                </a:rPr>
                <a:t>characterisation</a:t>
              </a:r>
              <a:r>
                <a:rPr lang="en-US" sz="1600" dirty="0">
                  <a:latin typeface="Times New Roman" panose="02020603050405020304" pitchFamily="18" charset="0"/>
                  <a:cs typeface="Times New Roman" panose="02020603050405020304" pitchFamily="18" charset="0"/>
                </a:rPr>
                <a:t> – Extracting and validating radioisotope lifetimes against literature data enables construction of a reliable activation product inventory for safety and operational use.</a:t>
              </a:r>
              <a:endParaRPr lang="en-US" sz="1600" kern="0" dirty="0">
                <a:solidFill>
                  <a:srgbClr val="FF0000"/>
                </a:solidFill>
                <a:latin typeface="Times New Roman" panose="02020603050405020304" pitchFamily="18" charset="0"/>
                <a:cs typeface="Times New Roman" panose="02020603050405020304" pitchFamily="18" charset="0"/>
              </a:endParaRPr>
            </a:p>
            <a:p>
              <a:pPr defTabSz="533396" eaLnBrk="1" fontAlgn="auto" hangingPunct="1">
                <a:lnSpc>
                  <a:spcPct val="90000"/>
                </a:lnSpc>
                <a:spcBef>
                  <a:spcPts val="0"/>
                </a:spcBef>
                <a:spcAft>
                  <a:spcPts val="500"/>
                </a:spcAft>
                <a:defRPr sz="1800" b="0" i="0" u="none" strike="noStrike" kern="0" cap="none" spc="0" baseline="0">
                  <a:solidFill>
                    <a:srgbClr val="000000"/>
                  </a:solidFill>
                  <a:uFillTx/>
                </a:defRPr>
              </a:pPr>
              <a:endParaRPr lang="en-US" sz="1600" dirty="0">
                <a:solidFill>
                  <a:srgbClr val="FFFFFF"/>
                </a:solidFill>
                <a:latin typeface="Times New Roman" panose="02020603050405020304" pitchFamily="18" charset="0"/>
                <a:cs typeface="Times New Roman" panose="02020603050405020304" pitchFamily="18" charset="0"/>
              </a:endParaRPr>
            </a:p>
          </p:txBody>
        </p:sp>
        <p:sp>
          <p:nvSpPr>
            <p:cNvPr id="15" name="Freeform: Shape 11">
              <a:extLst>
                <a:ext uri="{FF2B5EF4-FFF2-40B4-BE49-F238E27FC236}">
                  <a16:creationId xmlns:a16="http://schemas.microsoft.com/office/drawing/2014/main" id="{1FB93DFC-EEC3-DD70-9EBA-41F004FD38A8}"/>
                </a:ext>
              </a:extLst>
            </p:cNvPr>
            <p:cNvSpPr/>
            <p:nvPr/>
          </p:nvSpPr>
          <p:spPr>
            <a:xfrm>
              <a:off x="-107303" y="1776977"/>
              <a:ext cx="6858567" cy="394094"/>
            </a:xfrm>
            <a:custGeom>
              <a:avLst/>
              <a:gdLst>
                <a:gd name="f0" fmla="val 10800000"/>
                <a:gd name="f1" fmla="val 5400000"/>
                <a:gd name="f2" fmla="val 180"/>
                <a:gd name="f3" fmla="val w"/>
                <a:gd name="f4" fmla="val h"/>
                <a:gd name="f5" fmla="val 0"/>
                <a:gd name="f6" fmla="val 6720759"/>
                <a:gd name="f7" fmla="val 634013"/>
                <a:gd name="f8" fmla="val 105671"/>
                <a:gd name="f9" fmla="val 47311"/>
                <a:gd name="f10" fmla="val 6615088"/>
                <a:gd name="f11" fmla="val 6673448"/>
                <a:gd name="f12" fmla="val 528342"/>
                <a:gd name="f13" fmla="val 586702"/>
                <a:gd name="f14" fmla="+- 0 0 -90"/>
                <a:gd name="f15" fmla="*/ f3 1 6720759"/>
                <a:gd name="f16" fmla="*/ f4 1 634013"/>
                <a:gd name="f17" fmla="+- f7 0 f5"/>
                <a:gd name="f18" fmla="+- f6 0 f5"/>
                <a:gd name="f19" fmla="*/ f14 f0 1"/>
                <a:gd name="f20" fmla="*/ f18 1 6720759"/>
                <a:gd name="f21" fmla="*/ f17 1 634013"/>
                <a:gd name="f22" fmla="*/ 0 f18 1"/>
                <a:gd name="f23" fmla="*/ 105671 f17 1"/>
                <a:gd name="f24" fmla="*/ 105671 f18 1"/>
                <a:gd name="f25" fmla="*/ 0 f17 1"/>
                <a:gd name="f26" fmla="*/ 6615088 f18 1"/>
                <a:gd name="f27" fmla="*/ 6720759 f18 1"/>
                <a:gd name="f28" fmla="*/ 528342 f17 1"/>
                <a:gd name="f29" fmla="*/ 634013 f17 1"/>
                <a:gd name="f30" fmla="*/ f19 1 f2"/>
                <a:gd name="f31" fmla="*/ f22 1 6720759"/>
                <a:gd name="f32" fmla="*/ f23 1 634013"/>
                <a:gd name="f33" fmla="*/ f24 1 6720759"/>
                <a:gd name="f34" fmla="*/ f25 1 634013"/>
                <a:gd name="f35" fmla="*/ f26 1 6720759"/>
                <a:gd name="f36" fmla="*/ f27 1 6720759"/>
                <a:gd name="f37" fmla="*/ f28 1 634013"/>
                <a:gd name="f38" fmla="*/ f29 1 63401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6720759" h="63401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9BF64"/>
            </a:solidFill>
            <a:ln w="12701" cap="flat">
              <a:solidFill>
                <a:srgbClr val="FFFFFF"/>
              </a:solidFill>
              <a:prstDash val="solid"/>
              <a:miter/>
            </a:ln>
          </p:spPr>
          <p:txBody>
            <a:bodyPr lIns="76672" tIns="76672" rIns="76672" bIns="76672" anchor="ctr"/>
            <a:lstStyle/>
            <a:p>
              <a:pPr defTabSz="533396">
                <a:lnSpc>
                  <a:spcPct val="90000"/>
                </a:lnSpc>
                <a:spcAft>
                  <a:spcPts val="500"/>
                </a:spcAft>
                <a:defRPr sz="1800" b="0" i="0" u="none" strike="noStrike" kern="0" cap="none" spc="0" baseline="0">
                  <a:solidFill>
                    <a:srgbClr val="000000"/>
                  </a:solidFill>
                  <a:uFillTx/>
                </a:defRPr>
              </a:pPr>
              <a:r>
                <a:rPr lang="en-US" sz="1600" b="1" dirty="0">
                  <a:latin typeface="Times New Roman" panose="02020603050405020304" pitchFamily="18" charset="0"/>
                  <a:cs typeface="Times New Roman" panose="02020603050405020304" pitchFamily="18" charset="0"/>
                </a:rPr>
                <a:t>Experimental validation</a:t>
              </a:r>
              <a:r>
                <a:rPr lang="en-US" sz="1600" dirty="0">
                  <a:latin typeface="Times New Roman" panose="02020603050405020304" pitchFamily="18" charset="0"/>
                  <a:cs typeface="Times New Roman" panose="02020603050405020304" pitchFamily="18" charset="0"/>
                </a:rPr>
                <a:t> – A Full-Dress Rehearsal (FDR) experiment at Aarhus University was conducted to replicate MinPET activation under realistic conditions using a 100 MeV beam-line.</a:t>
              </a:r>
              <a:endParaRPr lang="en-US" sz="1600" dirty="0">
                <a:solidFill>
                  <a:srgbClr val="FFFFFF"/>
                </a:solidFill>
                <a:latin typeface="Times New Roman" panose="02020603050405020304" pitchFamily="18" charset="0"/>
                <a:cs typeface="Times New Roman" panose="02020603050405020304" pitchFamily="18" charset="0"/>
              </a:endParaRPr>
            </a:p>
          </p:txBody>
        </p:sp>
        <p:sp>
          <p:nvSpPr>
            <p:cNvPr id="16" name="Freeform: Shape 12">
              <a:extLst>
                <a:ext uri="{FF2B5EF4-FFF2-40B4-BE49-F238E27FC236}">
                  <a16:creationId xmlns:a16="http://schemas.microsoft.com/office/drawing/2014/main" id="{776EDCC6-F9F1-321E-DD7B-1BE47327BD25}"/>
                </a:ext>
              </a:extLst>
            </p:cNvPr>
            <p:cNvSpPr>
              <a:spLocks/>
            </p:cNvSpPr>
            <p:nvPr/>
          </p:nvSpPr>
          <p:spPr bwMode="auto">
            <a:xfrm>
              <a:off x="-107303" y="759162"/>
              <a:ext cx="6858576" cy="362078"/>
            </a:xfrm>
            <a:custGeom>
              <a:avLst/>
              <a:gdLst>
                <a:gd name="T0" fmla="*/ 3429288 w 6720759"/>
                <a:gd name="T1" fmla="*/ 0 h 426603"/>
                <a:gd name="T2" fmla="*/ 6858576 w 6720759"/>
                <a:gd name="T3" fmla="*/ 215835 h 426603"/>
                <a:gd name="T4" fmla="*/ 3429288 w 6720759"/>
                <a:gd name="T5" fmla="*/ 431669 h 426603"/>
                <a:gd name="T6" fmla="*/ 0 w 6720759"/>
                <a:gd name="T7" fmla="*/ 215835 h 426603"/>
                <a:gd name="T8" fmla="*/ 0 w 6720759"/>
                <a:gd name="T9" fmla="*/ 71946 h 426603"/>
                <a:gd name="T10" fmla="*/ 72560 w 6720759"/>
                <a:gd name="T11" fmla="*/ 0 h 426603"/>
                <a:gd name="T12" fmla="*/ 6786016 w 6720759"/>
                <a:gd name="T13" fmla="*/ 0 h 426603"/>
                <a:gd name="T14" fmla="*/ 6858576 w 6720759"/>
                <a:gd name="T15" fmla="*/ 71946 h 426603"/>
                <a:gd name="T16" fmla="*/ 6858576 w 6720759"/>
                <a:gd name="T17" fmla="*/ 359723 h 426603"/>
                <a:gd name="T18" fmla="*/ 6786016 w 6720759"/>
                <a:gd name="T19" fmla="*/ 431669 h 426603"/>
                <a:gd name="T20" fmla="*/ 72560 w 6720759"/>
                <a:gd name="T21" fmla="*/ 431669 h 426603"/>
                <a:gd name="T22" fmla="*/ 0 w 6720759"/>
                <a:gd name="T23" fmla="*/ 359723 h 426603"/>
                <a:gd name="T24" fmla="*/ 0 w 6720759"/>
                <a:gd name="T25" fmla="*/ 71946 h 426603"/>
                <a:gd name="T26" fmla="*/ 17694720 60000 65536"/>
                <a:gd name="T27" fmla="*/ 0 60000 65536"/>
                <a:gd name="T28" fmla="*/ 5898240 60000 65536"/>
                <a:gd name="T29" fmla="*/ 1179648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20759"/>
                <a:gd name="T40" fmla="*/ 0 h 426603"/>
                <a:gd name="T41" fmla="*/ 6720759 w 6720759"/>
                <a:gd name="T42" fmla="*/ 426603 h 4266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20759" h="426603">
                  <a:moveTo>
                    <a:pt x="0" y="71102"/>
                  </a:moveTo>
                  <a:cubicBezTo>
                    <a:pt x="0" y="31833"/>
                    <a:pt x="31833" y="0"/>
                    <a:pt x="71102" y="0"/>
                  </a:cubicBezTo>
                  <a:lnTo>
                    <a:pt x="6649657" y="0"/>
                  </a:lnTo>
                  <a:cubicBezTo>
                    <a:pt x="6688926" y="0"/>
                    <a:pt x="6720759" y="31833"/>
                    <a:pt x="6720759" y="71102"/>
                  </a:cubicBezTo>
                  <a:lnTo>
                    <a:pt x="6720759" y="355501"/>
                  </a:lnTo>
                  <a:cubicBezTo>
                    <a:pt x="6720759" y="394770"/>
                    <a:pt x="6688926" y="426603"/>
                    <a:pt x="6649657" y="426603"/>
                  </a:cubicBezTo>
                  <a:lnTo>
                    <a:pt x="71102" y="426603"/>
                  </a:lnTo>
                  <a:cubicBezTo>
                    <a:pt x="31833" y="426603"/>
                    <a:pt x="0" y="394770"/>
                    <a:pt x="0" y="355501"/>
                  </a:cubicBezTo>
                  <a:lnTo>
                    <a:pt x="0" y="71102"/>
                  </a:lnTo>
                  <a:close/>
                </a:path>
              </a:pathLst>
            </a:custGeom>
            <a:solidFill>
              <a:srgbClr val="50B846"/>
            </a:solidFill>
            <a:ln w="12701">
              <a:solidFill>
                <a:srgbClr val="FFFFFF"/>
              </a:solidFill>
              <a:miter lim="800000"/>
              <a:headEnd/>
              <a:tailEnd/>
            </a:ln>
          </p:spPr>
          <p:txBody>
            <a:bodyPr lIns="66540" tIns="66540" rIns="66540" bIns="66540" anchor="ctr"/>
            <a:lstStyle>
              <a:lvl1pPr defTabSz="531813">
                <a:defRPr>
                  <a:solidFill>
                    <a:schemeClr val="tx1"/>
                  </a:solidFill>
                  <a:latin typeface="Calibri" panose="020F0502020204030204" pitchFamily="34" charset="0"/>
                </a:defRPr>
              </a:lvl1pPr>
              <a:lvl2pPr marL="742950" indent="-285750" defTabSz="531813">
                <a:defRPr>
                  <a:solidFill>
                    <a:schemeClr val="tx1"/>
                  </a:solidFill>
                  <a:latin typeface="Calibri" panose="020F0502020204030204" pitchFamily="34" charset="0"/>
                </a:defRPr>
              </a:lvl2pPr>
              <a:lvl3pPr marL="1143000" indent="-228600" defTabSz="531813">
                <a:defRPr>
                  <a:solidFill>
                    <a:schemeClr val="tx1"/>
                  </a:solidFill>
                  <a:latin typeface="Calibri" panose="020F0502020204030204" pitchFamily="34" charset="0"/>
                </a:defRPr>
              </a:lvl3pPr>
              <a:lvl4pPr marL="1600200" indent="-228600" defTabSz="531813">
                <a:defRPr>
                  <a:solidFill>
                    <a:schemeClr val="tx1"/>
                  </a:solidFill>
                  <a:latin typeface="Calibri" panose="020F0502020204030204" pitchFamily="34" charset="0"/>
                </a:defRPr>
              </a:lvl4pPr>
              <a:lvl5pPr marL="2057400" indent="-228600" defTabSz="531813">
                <a:defRPr>
                  <a:solidFill>
                    <a:schemeClr val="tx1"/>
                  </a:solidFill>
                  <a:latin typeface="Calibri" panose="020F0502020204030204" pitchFamily="34" charset="0"/>
                </a:defRPr>
              </a:lvl5pPr>
              <a:lvl6pPr marL="2514600" indent="-228600" defTabSz="531813" fontAlgn="base">
                <a:spcBef>
                  <a:spcPct val="0"/>
                </a:spcBef>
                <a:spcAft>
                  <a:spcPct val="0"/>
                </a:spcAft>
                <a:defRPr>
                  <a:solidFill>
                    <a:schemeClr val="tx1"/>
                  </a:solidFill>
                  <a:latin typeface="Calibri" panose="020F0502020204030204" pitchFamily="34" charset="0"/>
                </a:defRPr>
              </a:lvl6pPr>
              <a:lvl7pPr marL="2971800" indent="-228600" defTabSz="531813" fontAlgn="base">
                <a:spcBef>
                  <a:spcPct val="0"/>
                </a:spcBef>
                <a:spcAft>
                  <a:spcPct val="0"/>
                </a:spcAft>
                <a:defRPr>
                  <a:solidFill>
                    <a:schemeClr val="tx1"/>
                  </a:solidFill>
                  <a:latin typeface="Calibri" panose="020F0502020204030204" pitchFamily="34" charset="0"/>
                </a:defRPr>
              </a:lvl7pPr>
              <a:lvl8pPr marL="3429000" indent="-228600" defTabSz="531813" fontAlgn="base">
                <a:spcBef>
                  <a:spcPct val="0"/>
                </a:spcBef>
                <a:spcAft>
                  <a:spcPct val="0"/>
                </a:spcAft>
                <a:defRPr>
                  <a:solidFill>
                    <a:schemeClr val="tx1"/>
                  </a:solidFill>
                  <a:latin typeface="Calibri" panose="020F0502020204030204" pitchFamily="34" charset="0"/>
                </a:defRPr>
              </a:lvl8pPr>
              <a:lvl9pPr marL="3886200" indent="-228600" defTabSz="531813" fontAlgn="base">
                <a:spcBef>
                  <a:spcPct val="0"/>
                </a:spcBef>
                <a:spcAft>
                  <a:spcPct val="0"/>
                </a:spcAft>
                <a:defRPr>
                  <a:solidFill>
                    <a:schemeClr val="tx1"/>
                  </a:solidFill>
                  <a:latin typeface="Calibri" panose="020F0502020204030204" pitchFamily="34" charset="0"/>
                </a:defRPr>
              </a:lvl9pPr>
            </a:lstStyle>
            <a:p>
              <a:r>
                <a:rPr lang="en-US" sz="1600" b="1" dirty="0">
                  <a:latin typeface="Times New Roman" panose="02020603050405020304" pitchFamily="18" charset="0"/>
                  <a:cs typeface="Times New Roman" panose="02020603050405020304" pitchFamily="18" charset="0"/>
                </a:rPr>
                <a:t>Signal–background discrimination</a:t>
              </a:r>
              <a:r>
                <a:rPr lang="en-US" sz="1600" dirty="0">
                  <a:latin typeface="Times New Roman" panose="02020603050405020304" pitchFamily="18" charset="0"/>
                  <a:cs typeface="Times New Roman" panose="02020603050405020304" pitchFamily="18" charset="0"/>
                </a:rPr>
                <a:t> – Activation of kimberlite produces a mixed inventory of background isotopes that must be understood to distinguish diamond signals from host rock activity.</a:t>
              </a:r>
            </a:p>
          </p:txBody>
        </p:sp>
        <p:sp>
          <p:nvSpPr>
            <p:cNvPr id="17" name="Freeform: Shape 13">
              <a:extLst>
                <a:ext uri="{FF2B5EF4-FFF2-40B4-BE49-F238E27FC236}">
                  <a16:creationId xmlns:a16="http://schemas.microsoft.com/office/drawing/2014/main" id="{EB5457E4-D306-A793-1BB5-B2C6B186BED8}"/>
                </a:ext>
              </a:extLst>
            </p:cNvPr>
            <p:cNvSpPr/>
            <p:nvPr/>
          </p:nvSpPr>
          <p:spPr>
            <a:xfrm>
              <a:off x="-107303" y="1262415"/>
              <a:ext cx="6858567" cy="394093"/>
            </a:xfrm>
            <a:custGeom>
              <a:avLst/>
              <a:gdLst>
                <a:gd name="f0" fmla="val 10800000"/>
                <a:gd name="f1" fmla="val 5400000"/>
                <a:gd name="f2" fmla="val 180"/>
                <a:gd name="f3" fmla="val w"/>
                <a:gd name="f4" fmla="val h"/>
                <a:gd name="f5" fmla="val 0"/>
                <a:gd name="f6" fmla="val 6720759"/>
                <a:gd name="f7" fmla="val 608256"/>
                <a:gd name="f8" fmla="val 101378"/>
                <a:gd name="f9" fmla="val 45388"/>
                <a:gd name="f10" fmla="val 6619381"/>
                <a:gd name="f11" fmla="val 6675371"/>
                <a:gd name="f12" fmla="val 506878"/>
                <a:gd name="f13" fmla="val 562868"/>
                <a:gd name="f14" fmla="+- 0 0 -90"/>
                <a:gd name="f15" fmla="*/ f3 1 6720759"/>
                <a:gd name="f16" fmla="*/ f4 1 608256"/>
                <a:gd name="f17" fmla="+- f7 0 f5"/>
                <a:gd name="f18" fmla="+- f6 0 f5"/>
                <a:gd name="f19" fmla="*/ f14 f0 1"/>
                <a:gd name="f20" fmla="*/ f18 1 6720759"/>
                <a:gd name="f21" fmla="*/ f17 1 608256"/>
                <a:gd name="f22" fmla="*/ 0 f18 1"/>
                <a:gd name="f23" fmla="*/ 101378 f17 1"/>
                <a:gd name="f24" fmla="*/ 101378 f18 1"/>
                <a:gd name="f25" fmla="*/ 0 f17 1"/>
                <a:gd name="f26" fmla="*/ 6619381 f18 1"/>
                <a:gd name="f27" fmla="*/ 6720759 f18 1"/>
                <a:gd name="f28" fmla="*/ 506878 f17 1"/>
                <a:gd name="f29" fmla="*/ 608256 f17 1"/>
                <a:gd name="f30" fmla="*/ f19 1 f2"/>
                <a:gd name="f31" fmla="*/ f22 1 6720759"/>
                <a:gd name="f32" fmla="*/ f23 1 608256"/>
                <a:gd name="f33" fmla="*/ f24 1 6720759"/>
                <a:gd name="f34" fmla="*/ f25 1 608256"/>
                <a:gd name="f35" fmla="*/ f26 1 6720759"/>
                <a:gd name="f36" fmla="*/ f27 1 6720759"/>
                <a:gd name="f37" fmla="*/ f28 1 608256"/>
                <a:gd name="f38" fmla="*/ f29 1 60825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6720759" h="60825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0AD47"/>
            </a:solidFill>
            <a:ln w="12701" cap="flat">
              <a:solidFill>
                <a:srgbClr val="FFFFFF"/>
              </a:solidFill>
              <a:prstDash val="solid"/>
              <a:miter/>
            </a:ln>
          </p:spPr>
          <p:txBody>
            <a:bodyPr lIns="75410" tIns="75410" rIns="75410" bIns="75410" anchor="ctr"/>
            <a:lstStyle/>
            <a:p>
              <a:pPr defTabSz="533396">
                <a:lnSpc>
                  <a:spcPct val="90000"/>
                </a:lnSpc>
                <a:spcAft>
                  <a:spcPts val="500"/>
                </a:spcAft>
                <a:defRPr sz="1800" b="0" i="0" u="none" strike="noStrike" kern="0" cap="none" spc="0" baseline="0">
                  <a:solidFill>
                    <a:srgbClr val="000000"/>
                  </a:solidFill>
                  <a:uFillTx/>
                </a:defRPr>
              </a:pPr>
              <a:r>
                <a:rPr lang="en-US" sz="1600" b="1" dirty="0">
                  <a:latin typeface="Times New Roman" panose="02020603050405020304" pitchFamily="18" charset="0"/>
                  <a:cs typeface="Times New Roman" panose="02020603050405020304" pitchFamily="18" charset="0"/>
                </a:rPr>
                <a:t>Radiological safety assessment</a:t>
              </a:r>
              <a:r>
                <a:rPr lang="en-US" sz="1600" dirty="0">
                  <a:latin typeface="Times New Roman" panose="02020603050405020304" pitchFamily="18" charset="0"/>
                  <a:cs typeface="Times New Roman" panose="02020603050405020304" pitchFamily="18" charset="0"/>
                </a:rPr>
                <a:t> – The isotopic inventory generated during MinPET operation must be </a:t>
              </a:r>
              <a:r>
                <a:rPr lang="en-US" sz="1600" dirty="0" err="1">
                  <a:latin typeface="Times New Roman" panose="02020603050405020304" pitchFamily="18" charset="0"/>
                  <a:cs typeface="Times New Roman" panose="02020603050405020304" pitchFamily="18" charset="0"/>
                </a:rPr>
                <a:t>characterised</a:t>
              </a:r>
              <a:r>
                <a:rPr lang="en-US" sz="1600" dirty="0">
                  <a:latin typeface="Times New Roman" panose="02020603050405020304" pitchFamily="18" charset="0"/>
                  <a:cs typeface="Times New Roman" panose="02020603050405020304" pitchFamily="18" charset="0"/>
                </a:rPr>
                <a:t> to confirm no long-term radiological hazards.</a:t>
              </a:r>
              <a:endParaRPr lang="en-US" sz="1600" dirty="0">
                <a:solidFill>
                  <a:srgbClr val="FFFF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32065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CD6E8-2114-1484-C0D3-60451A5BC491}"/>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77ACBB1-21B2-5CFE-57D9-78CE418FF96D}"/>
              </a:ext>
            </a:extLst>
          </p:cNvPr>
          <p:cNvSpPr txBox="1">
            <a:spLocks/>
          </p:cNvSpPr>
          <p:nvPr/>
        </p:nvSpPr>
        <p:spPr>
          <a:xfrm>
            <a:off x="90886" y="105354"/>
            <a:ext cx="12044934" cy="619416"/>
          </a:xfrm>
          <a:prstGeom prst="rect">
            <a:avLst/>
          </a:prstGeom>
        </p:spPr>
        <p:txBody>
          <a:bodyPr/>
          <a:lstStyle>
            <a:lvl1pPr algn="l" defTabSz="914400" rtl="0" eaLnBrk="1" latinLnBrk="0" hangingPunct="1">
              <a:lnSpc>
                <a:spcPct val="90000"/>
              </a:lnSpc>
              <a:spcBef>
                <a:spcPct val="0"/>
              </a:spcBef>
              <a:buNone/>
              <a:defRPr sz="2800" b="1" kern="1200" cap="none" spc="-30" baseline="0">
                <a:solidFill>
                  <a:schemeClr val="accent1"/>
                </a:solidFill>
                <a:latin typeface="+mj-lt"/>
                <a:ea typeface="+mj-ea"/>
                <a:cs typeface="+mj-cs"/>
              </a:defRPr>
            </a:lvl1pPr>
          </a:lstStyle>
          <a:p>
            <a:r>
              <a:rPr lang="en-GB" sz="2400" dirty="0">
                <a:solidFill>
                  <a:schemeClr val="accent4">
                    <a:lumMod val="75000"/>
                  </a:schemeClr>
                </a:solidFill>
                <a:latin typeface="Times New Roman" panose="02020603050405020304" pitchFamily="18" charset="0"/>
                <a:cs typeface="Times New Roman" panose="02020603050405020304" pitchFamily="18" charset="0"/>
              </a:rPr>
              <a:t> </a:t>
            </a:r>
            <a:r>
              <a:rPr lang="en-GB" sz="4000" dirty="0">
                <a:solidFill>
                  <a:schemeClr val="accent4">
                    <a:lumMod val="75000"/>
                  </a:schemeClr>
                </a:solidFill>
                <a:latin typeface="Times New Roman" panose="02020603050405020304" pitchFamily="18" charset="0"/>
                <a:cs typeface="Times New Roman" panose="02020603050405020304" pitchFamily="18" charset="0"/>
              </a:rPr>
              <a:t>Background Theory of Positron Emission Tomography </a:t>
            </a:r>
          </a:p>
        </p:txBody>
      </p:sp>
      <p:sp>
        <p:nvSpPr>
          <p:cNvPr id="3" name="Content Placeholder 2">
            <a:extLst>
              <a:ext uri="{FF2B5EF4-FFF2-40B4-BE49-F238E27FC236}">
                <a16:creationId xmlns:a16="http://schemas.microsoft.com/office/drawing/2014/main" id="{9D3F8CC9-E8D8-1A7F-8D4F-5B2BB60747F0}"/>
              </a:ext>
            </a:extLst>
          </p:cNvPr>
          <p:cNvSpPr txBox="1">
            <a:spLocks/>
          </p:cNvSpPr>
          <p:nvPr/>
        </p:nvSpPr>
        <p:spPr bwMode="auto">
          <a:xfrm>
            <a:off x="163513" y="899607"/>
            <a:ext cx="4876800" cy="2355221"/>
          </a:xfrm>
          <a:prstGeom prst="rect">
            <a:avLst/>
          </a:prstGeom>
        </p:spPr>
        <p:style>
          <a:lnRef idx="2">
            <a:schemeClr val="accent2"/>
          </a:lnRef>
          <a:fillRef idx="1">
            <a:schemeClr val="lt1"/>
          </a:fillRef>
          <a:effectRef idx="0">
            <a:schemeClr val="accent2"/>
          </a:effectRef>
          <a:fontRef idx="minor">
            <a:schemeClr val="dk1"/>
          </a:fontRef>
        </p:style>
        <p:txBody>
          <a:bodyPr vert="horz" numCol="1" anchor="t" compatLnSpc="1">
            <a:prstTxWarp prst="textNoShape">
              <a:avLst/>
            </a:prstTxWarp>
          </a:bodyPr>
          <a:lstStyle>
            <a:lvl1pPr marL="165100" indent="-165100" algn="l" defTabSz="914400" rtl="0" eaLnBrk="1" latinLnBrk="0" hangingPunct="1">
              <a:lnSpc>
                <a:spcPct val="120000"/>
              </a:lnSpc>
              <a:spcBef>
                <a:spcPts val="300"/>
              </a:spcBef>
              <a:buFont typeface="Arial" panose="020B0604020202020204" pitchFamily="34" charset="0"/>
              <a:buChar char="•"/>
              <a:defRPr sz="1800" kern="1200">
                <a:solidFill>
                  <a:schemeClr val="tx1"/>
                </a:solidFill>
                <a:latin typeface="+mn-lt"/>
                <a:ea typeface="+mn-ea"/>
                <a:cs typeface="+mn-cs"/>
              </a:defRPr>
            </a:lvl1pPr>
            <a:lvl2pPr marL="338138" indent="-182563" algn="l" defTabSz="914400" rtl="0" eaLnBrk="1" latinLnBrk="0" hangingPunct="1">
              <a:lnSpc>
                <a:spcPct val="120000"/>
              </a:lnSpc>
              <a:spcBef>
                <a:spcPts val="300"/>
              </a:spcBef>
              <a:buFont typeface="Arial" panose="020B0604020202020204" pitchFamily="34" charset="0"/>
              <a:buChar char="•"/>
              <a:defRPr sz="1600" kern="1200">
                <a:solidFill>
                  <a:schemeClr val="tx1"/>
                </a:solidFill>
                <a:latin typeface="+mn-lt"/>
                <a:ea typeface="+mn-ea"/>
                <a:cs typeface="+mn-cs"/>
              </a:defRPr>
            </a:lvl2pPr>
            <a:lvl3pPr marL="530225" indent="-182563" algn="l" defTabSz="914400" rtl="0" eaLnBrk="1" latinLnBrk="0" hangingPunct="1">
              <a:lnSpc>
                <a:spcPct val="120000"/>
              </a:lnSpc>
              <a:spcBef>
                <a:spcPts val="300"/>
              </a:spcBef>
              <a:buFont typeface="Arial" panose="020B0604020202020204" pitchFamily="34" charset="0"/>
              <a:buChar char="•"/>
              <a:defRPr sz="1400" kern="1200">
                <a:solidFill>
                  <a:schemeClr val="tx1"/>
                </a:solidFill>
                <a:latin typeface="+mn-lt"/>
                <a:ea typeface="+mn-ea"/>
                <a:cs typeface="+mn-cs"/>
              </a:defRPr>
            </a:lvl3pPr>
            <a:lvl4pPr marL="676275" indent="-155575" algn="l" defTabSz="9144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4pPr>
            <a:lvl5pPr marL="822325" indent="-136525" algn="l" defTabSz="914400" rtl="0" eaLnBrk="1" latinLnBrk="0" hangingPunct="1">
              <a:lnSpc>
                <a:spcPct val="120000"/>
              </a:lnSpc>
              <a:spcBef>
                <a:spcPts val="3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3700" indent="-285750">
              <a:buClr>
                <a:srgbClr val="000000"/>
              </a:buClr>
              <a:buFont typeface="Wingdings" panose="05000000000000000000" pitchFamily="2" charset="2"/>
              <a:buChar char="Ø"/>
            </a:pPr>
            <a:r>
              <a:rPr lang="en-US" altLang="en-US" sz="2000" dirty="0">
                <a:latin typeface="Times New Roman" panose="02020603050405020304" pitchFamily="18" charset="0"/>
                <a:cs typeface="Times New Roman" panose="02020603050405020304" pitchFamily="18" charset="0"/>
              </a:rPr>
              <a:t>Used in </a:t>
            </a:r>
            <a:r>
              <a:rPr lang="en-US" altLang="en-US" sz="2000" dirty="0" err="1">
                <a:latin typeface="Times New Roman" panose="02020603050405020304" pitchFamily="18" charset="0"/>
                <a:cs typeface="Times New Roman" panose="02020603050405020304" pitchFamily="18" charset="0"/>
              </a:rPr>
              <a:t>Nucl</a:t>
            </a:r>
            <a:r>
              <a:rPr lang="en-US" altLang="en-US" sz="2000" dirty="0">
                <a:latin typeface="Times New Roman" panose="02020603050405020304" pitchFamily="18" charset="0"/>
                <a:cs typeface="Times New Roman" panose="02020603050405020304" pitchFamily="18" charset="0"/>
              </a:rPr>
              <a:t>. Med. (PET scans)</a:t>
            </a:r>
          </a:p>
          <a:p>
            <a:pPr marL="393700" indent="-285750">
              <a:buClr>
                <a:srgbClr val="000000"/>
              </a:buClr>
              <a:buFont typeface="Wingdings" panose="05000000000000000000" pitchFamily="2" charset="2"/>
              <a:buChar char="Ø"/>
            </a:pPr>
            <a:r>
              <a:rPr lang="en-US" altLang="en-US" sz="2000" dirty="0">
                <a:latin typeface="Times New Roman" panose="02020603050405020304" pitchFamily="18" charset="0"/>
                <a:cs typeface="Times New Roman" panose="02020603050405020304" pitchFamily="18" charset="0"/>
              </a:rPr>
              <a:t>β+ emitter in tracer molecule</a:t>
            </a:r>
          </a:p>
          <a:p>
            <a:pPr marL="393700" indent="-285750">
              <a:buClr>
                <a:srgbClr val="000000"/>
              </a:buClr>
              <a:buFont typeface="Wingdings" panose="05000000000000000000" pitchFamily="2" charset="2"/>
              <a:buChar char="Ø"/>
            </a:pPr>
            <a:r>
              <a:rPr lang="en-US" altLang="en-US" sz="2000" dirty="0" err="1">
                <a:latin typeface="Times New Roman" panose="02020603050405020304" pitchFamily="18" charset="0"/>
                <a:cs typeface="Times New Roman" panose="02020603050405020304" pitchFamily="18" charset="0"/>
              </a:rPr>
              <a:t>e</a:t>
            </a:r>
            <a:r>
              <a:rPr lang="en-US" altLang="en-US" sz="2000" baseline="58000" dirty="0" err="1">
                <a:latin typeface="Times New Roman" panose="02020603050405020304" pitchFamily="18" charset="0"/>
                <a:cs typeface="Times New Roman" panose="02020603050405020304" pitchFamily="18" charset="0"/>
              </a:rPr>
              <a:t>+</a:t>
            </a:r>
            <a:r>
              <a:rPr lang="en-US" altLang="en-US" sz="2000" dirty="0" err="1">
                <a:latin typeface="Times New Roman" panose="02020603050405020304" pitchFamily="18" charset="0"/>
                <a:cs typeface="Times New Roman" panose="02020603050405020304" pitchFamily="18" charset="0"/>
              </a:rPr>
              <a:t>e</a:t>
            </a:r>
            <a:r>
              <a:rPr lang="en-US" altLang="en-US" sz="2000" baseline="580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 → </a:t>
            </a:r>
            <a:r>
              <a:rPr lang="en-US" altLang="en-US" sz="2000" dirty="0" err="1">
                <a:latin typeface="Times New Roman" panose="02020603050405020304" pitchFamily="18" charset="0"/>
                <a:cs typeface="Times New Roman" panose="02020603050405020304" pitchFamily="18" charset="0"/>
              </a:rPr>
              <a:t>γγ</a:t>
            </a:r>
            <a:endParaRPr lang="en-US" altLang="en-US" sz="2000" dirty="0">
              <a:latin typeface="Times New Roman" panose="02020603050405020304" pitchFamily="18" charset="0"/>
              <a:cs typeface="Times New Roman" panose="02020603050405020304" pitchFamily="18" charset="0"/>
            </a:endParaRPr>
          </a:p>
          <a:p>
            <a:pPr marL="393700" indent="-285750">
              <a:buClr>
                <a:srgbClr val="000000"/>
              </a:buClr>
              <a:buFont typeface="Wingdings" panose="05000000000000000000" pitchFamily="2" charset="2"/>
              <a:buChar char="Ø"/>
            </a:pPr>
            <a:r>
              <a:rPr lang="en-US" altLang="en-US" sz="2000" dirty="0">
                <a:latin typeface="Times New Roman" panose="02020603050405020304" pitchFamily="18" charset="0"/>
                <a:cs typeface="Times New Roman" panose="02020603050405020304" pitchFamily="18" charset="0"/>
              </a:rPr>
              <a:t>detector ring (Note that the detectors must be selective for coincident directions)</a:t>
            </a:r>
          </a:p>
          <a:p>
            <a:pPr marL="393700" indent="-285750">
              <a:buClr>
                <a:srgbClr val="000000"/>
              </a:buClr>
              <a:buFont typeface="Wingdings" panose="05000000000000000000" pitchFamily="2" charset="2"/>
              <a:buChar char="Ø"/>
            </a:pPr>
            <a:r>
              <a:rPr lang="en-US" altLang="en-US" sz="2000" dirty="0">
                <a:latin typeface="Times New Roman" panose="02020603050405020304" pitchFamily="18" charset="0"/>
                <a:cs typeface="Times New Roman" panose="02020603050405020304" pitchFamily="18" charset="0"/>
              </a:rPr>
              <a:t>image reconstruction</a:t>
            </a:r>
          </a:p>
          <a:p>
            <a:pPr marL="431800" indent="-323850">
              <a:buClr>
                <a:srgbClr val="000000"/>
              </a:buClr>
              <a:buFont typeface="StarSymbol"/>
              <a:buNone/>
            </a:pPr>
            <a:endParaRPr lang="en-US" altLang="en-US" dirty="0">
              <a:latin typeface="Arial" panose="020B0604020202020204" pitchFamily="34" charset="0"/>
            </a:endParaRPr>
          </a:p>
        </p:txBody>
      </p:sp>
      <p:sp>
        <p:nvSpPr>
          <p:cNvPr id="4" name="Content Placeholder 2">
            <a:extLst>
              <a:ext uri="{FF2B5EF4-FFF2-40B4-BE49-F238E27FC236}">
                <a16:creationId xmlns:a16="http://schemas.microsoft.com/office/drawing/2014/main" id="{EA2B5D55-697A-5FEA-D4DD-8D5E0201B8B3}"/>
              </a:ext>
            </a:extLst>
          </p:cNvPr>
          <p:cNvSpPr txBox="1">
            <a:spLocks/>
          </p:cNvSpPr>
          <p:nvPr/>
        </p:nvSpPr>
        <p:spPr bwMode="auto">
          <a:xfrm>
            <a:off x="1387402" y="3429000"/>
            <a:ext cx="6890893" cy="2529392"/>
          </a:xfrm>
          <a:prstGeom prst="rect">
            <a:avLst/>
          </a:prstGeom>
          <a:ln>
            <a:solidFill>
              <a:srgbClr val="00B050"/>
            </a:solidFill>
          </a:ln>
        </p:spPr>
        <p:txBody>
          <a:bodyPr vert="horz" lIns="0" tIns="45720" rIns="91440" bIns="45720" numCol="1" rtlCol="0" anchor="t" compatLnSpc="1">
            <a:prstTxWarp prst="textNoShape">
              <a:avLst/>
            </a:prstTxWarp>
            <a:noAutofit/>
          </a:bodyPr>
          <a:lstStyle>
            <a:lvl1pPr marL="165100" indent="-165100" algn="l" defTabSz="914400" rtl="0" eaLnBrk="1" latinLnBrk="0" hangingPunct="1">
              <a:lnSpc>
                <a:spcPct val="120000"/>
              </a:lnSpc>
              <a:spcBef>
                <a:spcPts val="300"/>
              </a:spcBef>
              <a:buFont typeface="Arial" panose="020B0604020202020204" pitchFamily="34" charset="0"/>
              <a:buChar char="•"/>
              <a:defRPr sz="1800" kern="1200">
                <a:solidFill>
                  <a:schemeClr val="tx1"/>
                </a:solidFill>
                <a:latin typeface="+mn-lt"/>
                <a:ea typeface="+mn-ea"/>
                <a:cs typeface="+mn-cs"/>
              </a:defRPr>
            </a:lvl1pPr>
            <a:lvl2pPr marL="338138" indent="-182563" algn="l" defTabSz="914400" rtl="0" eaLnBrk="1" latinLnBrk="0" hangingPunct="1">
              <a:lnSpc>
                <a:spcPct val="120000"/>
              </a:lnSpc>
              <a:spcBef>
                <a:spcPts val="300"/>
              </a:spcBef>
              <a:buFont typeface="Arial" panose="020B0604020202020204" pitchFamily="34" charset="0"/>
              <a:buChar char="•"/>
              <a:defRPr sz="1600" kern="1200">
                <a:solidFill>
                  <a:schemeClr val="tx1"/>
                </a:solidFill>
                <a:latin typeface="+mn-lt"/>
                <a:ea typeface="+mn-ea"/>
                <a:cs typeface="+mn-cs"/>
              </a:defRPr>
            </a:lvl2pPr>
            <a:lvl3pPr marL="530225" indent="-182563" algn="l" defTabSz="914400" rtl="0" eaLnBrk="1" latinLnBrk="0" hangingPunct="1">
              <a:lnSpc>
                <a:spcPct val="120000"/>
              </a:lnSpc>
              <a:spcBef>
                <a:spcPts val="300"/>
              </a:spcBef>
              <a:buFont typeface="Arial" panose="020B0604020202020204" pitchFamily="34" charset="0"/>
              <a:buChar char="•"/>
              <a:defRPr sz="1400" kern="1200">
                <a:solidFill>
                  <a:schemeClr val="tx1"/>
                </a:solidFill>
                <a:latin typeface="+mn-lt"/>
                <a:ea typeface="+mn-ea"/>
                <a:cs typeface="+mn-cs"/>
              </a:defRPr>
            </a:lvl3pPr>
            <a:lvl4pPr marL="676275" indent="-155575" algn="l" defTabSz="9144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4pPr>
            <a:lvl5pPr marL="822325" indent="-136525" algn="l" defTabSz="914400" rtl="0" eaLnBrk="1" latinLnBrk="0" hangingPunct="1">
              <a:lnSpc>
                <a:spcPct val="120000"/>
              </a:lnSpc>
              <a:spcBef>
                <a:spcPts val="3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3700" indent="-285750">
              <a:buClr>
                <a:srgbClr val="000000"/>
              </a:buClr>
              <a:buFont typeface="Wingdings" panose="05000000000000000000" pitchFamily="2" charset="2"/>
              <a:buChar char="Ø"/>
            </a:pPr>
            <a:r>
              <a:rPr lang="en-US" altLang="en-US" sz="2000" dirty="0">
                <a:latin typeface="Times New Roman" panose="02020603050405020304" pitchFamily="18" charset="0"/>
                <a:cs typeface="Times New Roman" panose="02020603050405020304" pitchFamily="18" charset="0"/>
              </a:rPr>
              <a:t>Diamond is carbon   ...   (</a:t>
            </a:r>
            <a:r>
              <a:rPr lang="en-US" altLang="en-US" sz="2000" baseline="30000" dirty="0">
                <a:latin typeface="Times New Roman" panose="02020603050405020304" pitchFamily="18" charset="0"/>
                <a:cs typeface="Times New Roman" panose="02020603050405020304" pitchFamily="18" charset="0"/>
              </a:rPr>
              <a:t>12</a:t>
            </a:r>
            <a:r>
              <a:rPr lang="en-US" altLang="en-US" sz="2000" dirty="0">
                <a:latin typeface="Times New Roman" panose="02020603050405020304" pitchFamily="18" charset="0"/>
                <a:cs typeface="Times New Roman" panose="02020603050405020304" pitchFamily="18" charset="0"/>
              </a:rPr>
              <a:t>C)</a:t>
            </a:r>
          </a:p>
          <a:p>
            <a:pPr marL="393700" indent="-285750">
              <a:buClr>
                <a:srgbClr val="000000"/>
              </a:buClr>
              <a:buFont typeface="Wingdings" panose="05000000000000000000" pitchFamily="2" charset="2"/>
              <a:buChar char="Ø"/>
            </a:pPr>
            <a:r>
              <a:rPr lang="en-US" altLang="en-US" sz="2000" dirty="0">
                <a:latin typeface="Times New Roman" panose="02020603050405020304" pitchFamily="18" charset="0"/>
                <a:cs typeface="Times New Roman" panose="02020603050405020304" pitchFamily="18" charset="0"/>
              </a:rPr>
              <a:t>Small amounts of </a:t>
            </a:r>
            <a:r>
              <a:rPr lang="en-US" altLang="en-US" sz="2000" baseline="30000" dirty="0">
                <a:latin typeface="Times New Roman" panose="02020603050405020304" pitchFamily="18" charset="0"/>
                <a:cs typeface="Times New Roman" panose="02020603050405020304" pitchFamily="18" charset="0"/>
              </a:rPr>
              <a:t>11</a:t>
            </a:r>
            <a:r>
              <a:rPr lang="en-US" altLang="en-US" sz="2000" dirty="0">
                <a:latin typeface="Times New Roman" panose="02020603050405020304" pitchFamily="18" charset="0"/>
                <a:cs typeface="Times New Roman" panose="02020603050405020304" pitchFamily="18" charset="0"/>
              </a:rPr>
              <a:t>C isotope induced by photon </a:t>
            </a:r>
            <a:r>
              <a:rPr lang="en-US" altLang="en-US" sz="2000" b="1" dirty="0">
                <a:solidFill>
                  <a:srgbClr val="FF3300"/>
                </a:solidFill>
                <a:latin typeface="Times New Roman" panose="02020603050405020304" pitchFamily="18" charset="0"/>
                <a:cs typeface="Times New Roman" panose="02020603050405020304" pitchFamily="18" charset="0"/>
              </a:rPr>
              <a:t>irradiation</a:t>
            </a:r>
            <a:r>
              <a:rPr lang="en-US" altLang="en-US" sz="2000" dirty="0">
                <a:latin typeface="Times New Roman" panose="02020603050405020304" pitchFamily="18" charset="0"/>
                <a:cs typeface="Times New Roman" panose="02020603050405020304" pitchFamily="18" charset="0"/>
              </a:rPr>
              <a:t> (short half-life: t</a:t>
            </a:r>
            <a:r>
              <a:rPr lang="en-US" altLang="en-US" sz="2000" baseline="-25000" dirty="0">
                <a:latin typeface="Times New Roman" panose="02020603050405020304" pitchFamily="18" charset="0"/>
                <a:cs typeface="Times New Roman" panose="02020603050405020304" pitchFamily="18" charset="0"/>
              </a:rPr>
              <a:t>1/2</a:t>
            </a:r>
            <a:r>
              <a:rPr lang="en-US" altLang="en-US" sz="2000" dirty="0">
                <a:latin typeface="Times New Roman" panose="02020603050405020304" pitchFamily="18" charset="0"/>
                <a:cs typeface="Times New Roman" panose="02020603050405020304" pitchFamily="18" charset="0"/>
              </a:rPr>
              <a:t>= 20.3 minutes)</a:t>
            </a:r>
          </a:p>
          <a:p>
            <a:pPr marL="393700" indent="-285750">
              <a:buClr>
                <a:srgbClr val="000000"/>
              </a:buClr>
              <a:buFont typeface="Wingdings" panose="05000000000000000000" pitchFamily="2" charset="2"/>
              <a:buChar char="Ø"/>
            </a:pPr>
            <a:r>
              <a:rPr lang="en-US" altLang="en-US" sz="2000" baseline="30000" dirty="0">
                <a:latin typeface="Times New Roman" panose="02020603050405020304" pitchFamily="18" charset="0"/>
                <a:cs typeface="Times New Roman" panose="02020603050405020304" pitchFamily="18" charset="0"/>
              </a:rPr>
              <a:t>11</a:t>
            </a:r>
            <a:r>
              <a:rPr lang="en-US" altLang="en-US" sz="2000" dirty="0">
                <a:latin typeface="Times New Roman" panose="02020603050405020304" pitchFamily="18" charset="0"/>
                <a:cs typeface="Times New Roman" panose="02020603050405020304" pitchFamily="18" charset="0"/>
              </a:rPr>
              <a:t>C  is a beta+ emitter (PET isotope)</a:t>
            </a:r>
          </a:p>
          <a:p>
            <a:pPr marL="393700" indent="-285750">
              <a:buClr>
                <a:srgbClr val="000000"/>
              </a:buClr>
              <a:buFont typeface="Wingdings" panose="05000000000000000000" pitchFamily="2" charset="2"/>
              <a:buChar char="Ø"/>
            </a:pPr>
            <a:r>
              <a:rPr lang="en-US" altLang="en-US" sz="2000" dirty="0">
                <a:latin typeface="Times New Roman" panose="02020603050405020304" pitchFamily="18" charset="0"/>
                <a:cs typeface="Times New Roman" panose="02020603050405020304" pitchFamily="18" charset="0"/>
              </a:rPr>
              <a:t>“</a:t>
            </a:r>
            <a:r>
              <a:rPr lang="en-US" altLang="en-US" sz="2000" b="1" dirty="0">
                <a:solidFill>
                  <a:srgbClr val="FF3300"/>
                </a:solidFill>
                <a:latin typeface="Times New Roman" panose="02020603050405020304" pitchFamily="18" charset="0"/>
                <a:cs typeface="Times New Roman" panose="02020603050405020304" pitchFamily="18" charset="0"/>
              </a:rPr>
              <a:t>PET scan</a:t>
            </a:r>
            <a:r>
              <a:rPr lang="en-US" altLang="en-US" sz="2000" dirty="0">
                <a:latin typeface="Times New Roman" panose="02020603050405020304" pitchFamily="18" charset="0"/>
                <a:cs typeface="Times New Roman" panose="02020603050405020304" pitchFamily="18" charset="0"/>
              </a:rPr>
              <a:t>” for diamond in kimberlite</a:t>
            </a:r>
          </a:p>
          <a:p>
            <a:pPr marL="393700" indent="-285750">
              <a:buClr>
                <a:srgbClr val="000000"/>
              </a:buClr>
              <a:buFont typeface="Wingdings" panose="05000000000000000000" pitchFamily="2" charset="2"/>
              <a:buChar char="Ø"/>
            </a:pPr>
            <a:r>
              <a:rPr lang="en-US" altLang="en-US" sz="2000" b="1" dirty="0">
                <a:solidFill>
                  <a:srgbClr val="000000"/>
                </a:solidFill>
                <a:latin typeface="Times New Roman" panose="02020603050405020304" pitchFamily="18" charset="0"/>
                <a:cs typeface="Times New Roman" panose="02020603050405020304" pitchFamily="18" charset="0"/>
              </a:rPr>
              <a:t> The PET Facility is like</a:t>
            </a:r>
            <a:r>
              <a:rPr lang="en-US" altLang="en-US" sz="2000" dirty="0">
                <a:solidFill>
                  <a:srgbClr val="000000"/>
                </a:solidFill>
                <a:latin typeface="Times New Roman" panose="02020603050405020304" pitchFamily="18" charset="0"/>
                <a:cs typeface="Times New Roman" panose="02020603050405020304" pitchFamily="18" charset="0"/>
              </a:rPr>
              <a:t> a Medical PET scan</a:t>
            </a:r>
          </a:p>
          <a:p>
            <a:pPr marL="431800" indent="-323850">
              <a:buClr>
                <a:srgbClr val="000000"/>
              </a:buClr>
            </a:pPr>
            <a:endParaRPr lang="en-US" altLang="en-US" dirty="0">
              <a:latin typeface="Times New Roman" panose="02020603050405020304" pitchFamily="18" charset="0"/>
              <a:cs typeface="Times New Roman" panose="02020603050405020304" pitchFamily="18" charset="0"/>
            </a:endParaRPr>
          </a:p>
        </p:txBody>
      </p:sp>
      <p:pic>
        <p:nvPicPr>
          <p:cNvPr id="5" name="Placeholder 3" descr="100000000000015A000000CC42234A0F.jpg">
            <a:extLst>
              <a:ext uri="{FF2B5EF4-FFF2-40B4-BE49-F238E27FC236}">
                <a16:creationId xmlns:a16="http://schemas.microsoft.com/office/drawing/2014/main" id="{5169C846-1DC0-F5C5-270E-E96478F233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01843" y="1229085"/>
            <a:ext cx="2170862" cy="1280160"/>
          </a:xfrm>
          <a:prstGeom prst="rect">
            <a:avLst/>
          </a:prstGeom>
        </p:spPr>
      </p:pic>
      <p:sp>
        <p:nvSpPr>
          <p:cNvPr id="6" name="Text Box 5">
            <a:extLst>
              <a:ext uri="{FF2B5EF4-FFF2-40B4-BE49-F238E27FC236}">
                <a16:creationId xmlns:a16="http://schemas.microsoft.com/office/drawing/2014/main" id="{AA9C32FA-26AE-89C5-422C-7D8475D95832}"/>
              </a:ext>
            </a:extLst>
          </p:cNvPr>
          <p:cNvSpPr txBox="1">
            <a:spLocks noChangeArrowheads="1"/>
          </p:cNvSpPr>
          <p:nvPr/>
        </p:nvSpPr>
        <p:spPr bwMode="auto">
          <a:xfrm>
            <a:off x="7777677" y="1231790"/>
            <a:ext cx="10012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ZA" altLang="en-US" b="1" dirty="0">
                <a:latin typeface="Times New Roman" panose="02020603050405020304" pitchFamily="18" charset="0"/>
                <a:cs typeface="Times New Roman" panose="02020603050405020304" pitchFamily="18" charset="0"/>
              </a:rPr>
              <a:t>positron</a:t>
            </a:r>
            <a:endParaRPr lang="en-GB" altLang="en-US" b="1" dirty="0">
              <a:latin typeface="Times New Roman" panose="02020603050405020304" pitchFamily="18" charset="0"/>
              <a:cs typeface="Times New Roman" panose="02020603050405020304" pitchFamily="18" charset="0"/>
            </a:endParaRPr>
          </a:p>
        </p:txBody>
      </p:sp>
      <p:sp>
        <p:nvSpPr>
          <p:cNvPr id="7" name="Line 6">
            <a:extLst>
              <a:ext uri="{FF2B5EF4-FFF2-40B4-BE49-F238E27FC236}">
                <a16:creationId xmlns:a16="http://schemas.microsoft.com/office/drawing/2014/main" id="{0E926BE9-E94E-3031-0E27-5D39194AB65A}"/>
              </a:ext>
            </a:extLst>
          </p:cNvPr>
          <p:cNvSpPr>
            <a:spLocks noChangeShapeType="1"/>
          </p:cNvSpPr>
          <p:nvPr/>
        </p:nvSpPr>
        <p:spPr bwMode="auto">
          <a:xfrm>
            <a:off x="8360480" y="1601122"/>
            <a:ext cx="514387" cy="287032"/>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a:p>
        </p:txBody>
      </p:sp>
      <p:sp>
        <p:nvSpPr>
          <p:cNvPr id="8" name="Text Box 7">
            <a:extLst>
              <a:ext uri="{FF2B5EF4-FFF2-40B4-BE49-F238E27FC236}">
                <a16:creationId xmlns:a16="http://schemas.microsoft.com/office/drawing/2014/main" id="{E96E2154-62E8-86F7-FC2A-603C83921EED}"/>
              </a:ext>
            </a:extLst>
          </p:cNvPr>
          <p:cNvSpPr txBox="1">
            <a:spLocks noChangeArrowheads="1"/>
          </p:cNvSpPr>
          <p:nvPr/>
        </p:nvSpPr>
        <p:spPr bwMode="auto">
          <a:xfrm>
            <a:off x="8542113" y="3889817"/>
            <a:ext cx="3340100" cy="2031325"/>
          </a:xfrm>
          <a:prstGeom prst="rect">
            <a:avLst/>
          </a:prstGeom>
          <a:gradFill rotWithShape="1">
            <a:gsLst>
              <a:gs pos="0">
                <a:srgbClr val="FF3300">
                  <a:alpha val="57001"/>
                </a:srgbClr>
              </a:gs>
              <a:gs pos="100000">
                <a:srgbClr val="FF3300">
                  <a:gamma/>
                  <a:tint val="63529"/>
                  <a:invGamma/>
                  <a:alpha val="53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5250" indent="-952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dirty="0">
                <a:latin typeface="Times New Roman" panose="02020603050405020304" pitchFamily="18" charset="0"/>
                <a:cs typeface="Times New Roman" panose="02020603050405020304" pitchFamily="18" charset="0"/>
              </a:rPr>
              <a:t>Signature of an </a:t>
            </a:r>
            <a:r>
              <a:rPr lang="en-ZA" altLang="en-US" baseline="30000" dirty="0">
                <a:latin typeface="Times New Roman" panose="02020603050405020304" pitchFamily="18" charset="0"/>
                <a:cs typeface="Times New Roman" panose="02020603050405020304" pitchFamily="18" charset="0"/>
              </a:rPr>
              <a:t>11</a:t>
            </a:r>
            <a:r>
              <a:rPr lang="en-ZA" altLang="en-US" dirty="0">
                <a:latin typeface="Times New Roman" panose="02020603050405020304" pitchFamily="18" charset="0"/>
                <a:cs typeface="Times New Roman" panose="02020603050405020304" pitchFamily="18" charset="0"/>
              </a:rPr>
              <a:t>C</a:t>
            </a:r>
          </a:p>
          <a:p>
            <a:pPr marL="285750" indent="-285750">
              <a:buFont typeface="Wingdings" panose="05000000000000000000" pitchFamily="2" charset="2"/>
              <a:buChar char="Ø"/>
            </a:pPr>
            <a:r>
              <a:rPr lang="en-ZA" altLang="en-US" dirty="0">
                <a:latin typeface="Times New Roman" panose="02020603050405020304" pitchFamily="18" charset="0"/>
                <a:cs typeface="Times New Roman" panose="02020603050405020304" pitchFamily="18" charset="0"/>
              </a:rPr>
              <a:t>2 photons, E = 511keV</a:t>
            </a:r>
          </a:p>
          <a:p>
            <a:pPr marL="285750" indent="-285750">
              <a:buFont typeface="Wingdings" panose="05000000000000000000" pitchFamily="2" charset="2"/>
              <a:buChar char="Ø"/>
            </a:pPr>
            <a:r>
              <a:rPr lang="en-ZA" altLang="en-US" dirty="0">
                <a:latin typeface="Times New Roman" panose="02020603050405020304" pitchFamily="18" charset="0"/>
                <a:cs typeface="Times New Roman" panose="02020603050405020304" pitchFamily="18" charset="0"/>
              </a:rPr>
              <a:t>Co-incident</a:t>
            </a:r>
          </a:p>
          <a:p>
            <a:pPr marL="285750" indent="-285750">
              <a:buFont typeface="Wingdings" panose="05000000000000000000" pitchFamily="2" charset="2"/>
              <a:buChar char="Ø"/>
            </a:pPr>
            <a:r>
              <a:rPr lang="en-ZA" altLang="en-US" dirty="0">
                <a:latin typeface="Times New Roman" panose="02020603050405020304" pitchFamily="18" charset="0"/>
                <a:cs typeface="Times New Roman" panose="02020603050405020304" pitchFamily="18" charset="0"/>
              </a:rPr>
              <a:t>Co-linear</a:t>
            </a:r>
          </a:p>
          <a:p>
            <a:pPr marL="285750" indent="-285750">
              <a:buFont typeface="Wingdings" panose="05000000000000000000" pitchFamily="2" charset="2"/>
              <a:buChar char="Ø"/>
            </a:pPr>
            <a:r>
              <a:rPr lang="en-US" dirty="0"/>
              <a:t>Very little non-</a:t>
            </a:r>
            <a:r>
              <a:rPr lang="en-US" baseline="30000" dirty="0"/>
              <a:t>11</a:t>
            </a:r>
            <a:r>
              <a:rPr lang="en-US" dirty="0"/>
              <a:t>C PET noise, very little non-PET noise</a:t>
            </a:r>
            <a:endParaRPr lang="en-GB" altLang="en-US" dirty="0">
              <a:latin typeface="Times New Roman" panose="02020603050405020304" pitchFamily="18" charset="0"/>
              <a:cs typeface="Times New Roman" panose="02020603050405020304" pitchFamily="18" charset="0"/>
            </a:endParaRPr>
          </a:p>
        </p:txBody>
      </p:sp>
      <p:sp>
        <p:nvSpPr>
          <p:cNvPr id="9" name="Text Box 8">
            <a:extLst>
              <a:ext uri="{FF2B5EF4-FFF2-40B4-BE49-F238E27FC236}">
                <a16:creationId xmlns:a16="http://schemas.microsoft.com/office/drawing/2014/main" id="{F2F6EBAC-4817-E7F6-FD17-F8CAD98F65C7}"/>
              </a:ext>
            </a:extLst>
          </p:cNvPr>
          <p:cNvSpPr txBox="1">
            <a:spLocks noChangeArrowheads="1"/>
          </p:cNvSpPr>
          <p:nvPr/>
        </p:nvSpPr>
        <p:spPr bwMode="auto">
          <a:xfrm>
            <a:off x="10704277" y="2292259"/>
            <a:ext cx="9755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ZA" altLang="en-US" b="1" dirty="0">
                <a:latin typeface="Times New Roman" panose="02020603050405020304" pitchFamily="18" charset="0"/>
                <a:cs typeface="Times New Roman" panose="02020603050405020304" pitchFamily="18" charset="0"/>
              </a:rPr>
              <a:t>electron</a:t>
            </a:r>
            <a:endParaRPr lang="en-GB" altLang="en-US" b="1" dirty="0">
              <a:latin typeface="Times New Roman" panose="02020603050405020304" pitchFamily="18" charset="0"/>
              <a:cs typeface="Times New Roman" panose="02020603050405020304" pitchFamily="18" charset="0"/>
            </a:endParaRPr>
          </a:p>
        </p:txBody>
      </p:sp>
      <p:sp>
        <p:nvSpPr>
          <p:cNvPr id="10" name="Text Box 9">
            <a:extLst>
              <a:ext uri="{FF2B5EF4-FFF2-40B4-BE49-F238E27FC236}">
                <a16:creationId xmlns:a16="http://schemas.microsoft.com/office/drawing/2014/main" id="{5A31ABBC-58E6-BDD6-B5B4-C3AAB85E2F39}"/>
              </a:ext>
            </a:extLst>
          </p:cNvPr>
          <p:cNvSpPr txBox="1">
            <a:spLocks noChangeArrowheads="1"/>
          </p:cNvSpPr>
          <p:nvPr/>
        </p:nvSpPr>
        <p:spPr bwMode="auto">
          <a:xfrm>
            <a:off x="9895820" y="953835"/>
            <a:ext cx="9476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ZA" altLang="en-US" b="1" dirty="0">
                <a:latin typeface="Times New Roman" panose="02020603050405020304" pitchFamily="18" charset="0"/>
                <a:cs typeface="Times New Roman" panose="02020603050405020304" pitchFamily="18" charset="0"/>
              </a:rPr>
              <a:t>Photon </a:t>
            </a:r>
            <a:endParaRPr lang="en-GB" altLang="en-US" b="1" dirty="0">
              <a:latin typeface="Times New Roman" panose="02020603050405020304" pitchFamily="18" charset="0"/>
              <a:cs typeface="Times New Roman" panose="02020603050405020304" pitchFamily="18" charset="0"/>
            </a:endParaRPr>
          </a:p>
        </p:txBody>
      </p:sp>
      <p:sp>
        <p:nvSpPr>
          <p:cNvPr id="11" name="Line 11">
            <a:extLst>
              <a:ext uri="{FF2B5EF4-FFF2-40B4-BE49-F238E27FC236}">
                <a16:creationId xmlns:a16="http://schemas.microsoft.com/office/drawing/2014/main" id="{B7847F36-8894-B5EC-587B-2771C0100E00}"/>
              </a:ext>
            </a:extLst>
          </p:cNvPr>
          <p:cNvSpPr>
            <a:spLocks noChangeShapeType="1"/>
          </p:cNvSpPr>
          <p:nvPr/>
        </p:nvSpPr>
        <p:spPr bwMode="auto">
          <a:xfrm flipH="1" flipV="1">
            <a:off x="10744105" y="2008931"/>
            <a:ext cx="228600" cy="3048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a:p>
        </p:txBody>
      </p:sp>
      <p:sp>
        <p:nvSpPr>
          <p:cNvPr id="12" name="Line 10">
            <a:extLst>
              <a:ext uri="{FF2B5EF4-FFF2-40B4-BE49-F238E27FC236}">
                <a16:creationId xmlns:a16="http://schemas.microsoft.com/office/drawing/2014/main" id="{CB38495B-39EF-11A6-DEE4-809E8E341906}"/>
              </a:ext>
            </a:extLst>
          </p:cNvPr>
          <p:cNvSpPr>
            <a:spLocks noChangeShapeType="1"/>
          </p:cNvSpPr>
          <p:nvPr/>
        </p:nvSpPr>
        <p:spPr bwMode="auto">
          <a:xfrm>
            <a:off x="10212163" y="1269405"/>
            <a:ext cx="609600" cy="2286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a:p>
        </p:txBody>
      </p:sp>
      <p:sp>
        <p:nvSpPr>
          <p:cNvPr id="13" name="Text Box 9">
            <a:extLst>
              <a:ext uri="{FF2B5EF4-FFF2-40B4-BE49-F238E27FC236}">
                <a16:creationId xmlns:a16="http://schemas.microsoft.com/office/drawing/2014/main" id="{8BB206D0-B0A1-7C02-0ADA-F0CB28282738}"/>
              </a:ext>
            </a:extLst>
          </p:cNvPr>
          <p:cNvSpPr txBox="1">
            <a:spLocks noChangeArrowheads="1"/>
          </p:cNvSpPr>
          <p:nvPr/>
        </p:nvSpPr>
        <p:spPr bwMode="auto">
          <a:xfrm>
            <a:off x="8948125" y="2509245"/>
            <a:ext cx="1313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ZA" altLang="en-US" b="1" dirty="0">
                <a:latin typeface="Times New Roman" panose="02020603050405020304" pitchFamily="18" charset="0"/>
                <a:cs typeface="Times New Roman" panose="02020603050405020304" pitchFamily="18" charset="0"/>
              </a:rPr>
              <a:t>Beta decay </a:t>
            </a:r>
            <a:endParaRPr lang="en-GB" altLang="en-US" b="1" dirty="0">
              <a:latin typeface="Times New Roman" panose="02020603050405020304" pitchFamily="18" charset="0"/>
              <a:cs typeface="Times New Roman" panose="02020603050405020304" pitchFamily="18" charset="0"/>
            </a:endParaRPr>
          </a:p>
        </p:txBody>
      </p:sp>
      <p:pic>
        <p:nvPicPr>
          <p:cNvPr id="14" name="Picture 14" descr="gdr">
            <a:extLst>
              <a:ext uri="{FF2B5EF4-FFF2-40B4-BE49-F238E27FC236}">
                <a16:creationId xmlns:a16="http://schemas.microsoft.com/office/drawing/2014/main" id="{40ABC116-4436-B247-7090-BBFBE218BAF2}"/>
              </a:ext>
            </a:extLst>
          </p:cNvPr>
          <p:cNvPicPr>
            <a:picLocks noChangeAspect="1" noChangeArrowheads="1"/>
          </p:cNvPicPr>
          <p:nvPr/>
        </p:nvPicPr>
        <p:blipFill>
          <a:blip r:embed="rId3">
            <a:lum bright="36000" contrast="36000"/>
            <a:extLst>
              <a:ext uri="{28A0092B-C50C-407E-A947-70E740481C1C}">
                <a14:useLocalDpi xmlns:a14="http://schemas.microsoft.com/office/drawing/2010/main" val="0"/>
              </a:ext>
            </a:extLst>
          </a:blip>
          <a:srcRect/>
          <a:stretch>
            <a:fillRect/>
          </a:stretch>
        </p:blipFill>
        <p:spPr bwMode="auto">
          <a:xfrm>
            <a:off x="5757288" y="1198561"/>
            <a:ext cx="1595883" cy="103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D22A0A37-7D92-1140-88D3-BA15FD46EA0A}"/>
              </a:ext>
            </a:extLst>
          </p:cNvPr>
          <p:cNvSpPr txBox="1"/>
          <p:nvPr/>
        </p:nvSpPr>
        <p:spPr>
          <a:xfrm>
            <a:off x="5917177" y="2160700"/>
            <a:ext cx="1160895" cy="369332"/>
          </a:xfrm>
          <a:prstGeom prst="rect">
            <a:avLst/>
          </a:prstGeom>
          <a:noFill/>
        </p:spPr>
        <p:txBody>
          <a:bodyPr wrap="none" rtlCol="0">
            <a:spAutoFit/>
          </a:bodyPr>
          <a:lstStyle/>
          <a:p>
            <a:r>
              <a:rPr lang="en-GB" baseline="30000" dirty="0"/>
              <a:t>12</a:t>
            </a:r>
            <a:r>
              <a:rPr lang="en-GB" dirty="0"/>
              <a:t>C(</a:t>
            </a:r>
            <a:r>
              <a:rPr lang="en-GB" dirty="0" err="1">
                <a:latin typeface="Symbol" pitchFamily="2" charset="2"/>
              </a:rPr>
              <a:t>g</a:t>
            </a:r>
            <a:r>
              <a:rPr lang="en-GB" dirty="0" err="1"/>
              <a:t>,n</a:t>
            </a:r>
            <a:r>
              <a:rPr lang="en-GB" dirty="0"/>
              <a:t>)</a:t>
            </a:r>
            <a:r>
              <a:rPr lang="en-GB" baseline="30000" dirty="0"/>
              <a:t>11</a:t>
            </a:r>
            <a:r>
              <a:rPr lang="en-GB" dirty="0"/>
              <a:t>C</a:t>
            </a:r>
          </a:p>
        </p:txBody>
      </p:sp>
    </p:spTree>
    <p:extLst>
      <p:ext uri="{BB962C8B-B14F-4D97-AF65-F5344CB8AC3E}">
        <p14:creationId xmlns:p14="http://schemas.microsoft.com/office/powerpoint/2010/main" val="374280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54286" y="82457"/>
            <a:ext cx="7100147" cy="657904"/>
          </a:xfrm>
        </p:spPr>
        <p:txBody>
          <a:bodyPr/>
          <a:lstStyle/>
          <a:p>
            <a:r>
              <a:rPr lang="en-GB" dirty="0"/>
              <a:t>		 </a:t>
            </a:r>
            <a:r>
              <a:rPr lang="en-GB" sz="4000" dirty="0">
                <a:solidFill>
                  <a:schemeClr val="accent4">
                    <a:lumMod val="75000"/>
                  </a:schemeClr>
                </a:solidFill>
                <a:latin typeface="Times New Roman" panose="02020603050405020304" pitchFamily="18" charset="0"/>
                <a:cs typeface="Times New Roman" panose="02020603050405020304" pitchFamily="18" charset="0"/>
              </a:rPr>
              <a:t>Methodology</a:t>
            </a:r>
            <a:endParaRPr lang="en-GB" sz="4000"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8481E73-364D-1686-F7CD-897D5580D7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81"/>
          <a:stretch>
            <a:fillRect/>
          </a:stretch>
        </p:blipFill>
        <p:spPr bwMode="auto">
          <a:xfrm>
            <a:off x="10133440" y="1286241"/>
            <a:ext cx="1951887" cy="226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B662A706-E789-2B99-1319-A0A7FF276BBC}"/>
              </a:ext>
            </a:extLst>
          </p:cNvPr>
          <p:cNvSpPr txBox="1"/>
          <p:nvPr/>
        </p:nvSpPr>
        <p:spPr>
          <a:xfrm>
            <a:off x="3198266" y="899813"/>
            <a:ext cx="6773048"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eaLnBrk="1" fontAlgn="auto" hangingPunct="1">
              <a:spcBef>
                <a:spcPts val="0"/>
              </a:spcBef>
              <a:spcAft>
                <a:spcPts val="0"/>
              </a:spcAft>
              <a:buSzPct val="100000"/>
              <a:buFont typeface="Wingdings" panose="05000000000000000000" pitchFamily="2" charset="2"/>
              <a:buChar char="Ø"/>
              <a:defRPr sz="1800" b="0" i="0" u="none" strike="noStrike" kern="0" cap="none" spc="0" baseline="0">
                <a:solidFill>
                  <a:srgbClr val="000000"/>
                </a:solidFill>
                <a:uFillTx/>
              </a:defRPr>
            </a:pPr>
            <a:r>
              <a:rPr lang="en-US" sz="1200" dirty="0">
                <a:solidFill>
                  <a:srgbClr val="000000"/>
                </a:solidFill>
                <a:latin typeface="Times New Roman" pitchFamily="18"/>
                <a:cs typeface="Times New Roman" pitchFamily="18"/>
              </a:rPr>
              <a:t>We test with 100 MeV electron accelerator </a:t>
            </a:r>
          </a:p>
          <a:p>
            <a:pPr marL="285750" indent="-285750" eaLnBrk="1" fontAlgn="auto" hangingPunct="1">
              <a:spcBef>
                <a:spcPts val="0"/>
              </a:spcBef>
              <a:spcAft>
                <a:spcPts val="0"/>
              </a:spcAft>
              <a:buSzPct val="100000"/>
              <a:buFont typeface="Wingdings" panose="05000000000000000000" pitchFamily="2" charset="2"/>
              <a:buChar char="Ø"/>
              <a:defRPr sz="1800" b="0" i="0" u="none" strike="noStrike" kern="0" cap="none" spc="0" baseline="0">
                <a:solidFill>
                  <a:srgbClr val="000000"/>
                </a:solidFill>
                <a:uFillTx/>
              </a:defRPr>
            </a:pPr>
            <a:r>
              <a:rPr lang="en-US" sz="1200" dirty="0">
                <a:solidFill>
                  <a:srgbClr val="000000"/>
                </a:solidFill>
                <a:latin typeface="Times New Roman" pitchFamily="18"/>
                <a:cs typeface="Times New Roman" pitchFamily="18"/>
              </a:rPr>
              <a:t>Degrader / Converter at exit port (2.5 mm Fe and 5 mm Cu</a:t>
            </a:r>
            <a:r>
              <a:rPr lang="en-US" sz="1200" dirty="0">
                <a:solidFill>
                  <a:srgbClr val="000000"/>
                </a:solidFill>
                <a:latin typeface="Times New Roman" panose="02020603050405020304" pitchFamily="18" charset="0"/>
                <a:cs typeface="Times New Roman" panose="02020603050405020304" pitchFamily="18" charset="0"/>
              </a:rPr>
              <a:t>) [</a:t>
            </a:r>
            <a:r>
              <a:rPr lang="en-ZA" sz="1200" dirty="0">
                <a:effectLst/>
                <a:latin typeface="Times New Roman" panose="02020603050405020304" pitchFamily="18" charset="0"/>
                <a:ea typeface="Times New Roman" panose="02020603050405020304" pitchFamily="18" charset="0"/>
                <a:cs typeface="Times New Roman" panose="02020603050405020304" pitchFamily="18" charset="0"/>
              </a:rPr>
              <a:t>converter -  to force the electron beam into producing the gamma photons we want</a:t>
            </a:r>
            <a:r>
              <a:rPr lang="en-US" sz="1200" dirty="0">
                <a:solidFill>
                  <a:srgbClr val="000000"/>
                </a:solidFill>
                <a:latin typeface="Times New Roman" panose="02020603050405020304" pitchFamily="18" charset="0"/>
                <a:cs typeface="Times New Roman" panose="02020603050405020304" pitchFamily="18" charset="0"/>
              </a:rPr>
              <a:t>]</a:t>
            </a:r>
          </a:p>
        </p:txBody>
      </p:sp>
      <p:pic>
        <p:nvPicPr>
          <p:cNvPr id="6" name="Picture 7" descr="Diagram&#10;&#10;Description automatically generated">
            <a:extLst>
              <a:ext uri="{FF2B5EF4-FFF2-40B4-BE49-F238E27FC236}">
                <a16:creationId xmlns:a16="http://schemas.microsoft.com/office/drawing/2014/main" id="{09C27BFF-7770-AFFA-BF2D-07AD39A2F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2224" y="1859278"/>
            <a:ext cx="4543055"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4">
            <a:extLst>
              <a:ext uri="{FF2B5EF4-FFF2-40B4-BE49-F238E27FC236}">
                <a16:creationId xmlns:a16="http://schemas.microsoft.com/office/drawing/2014/main" id="{2F6BB229-86D8-9224-3252-B3DD07C36BA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3276" y="3474826"/>
            <a:ext cx="2356940" cy="1737360"/>
          </a:xfrm>
        </p:spPr>
      </p:pic>
      <p:sp>
        <p:nvSpPr>
          <p:cNvPr id="10" name="TextBox 9">
            <a:extLst>
              <a:ext uri="{FF2B5EF4-FFF2-40B4-BE49-F238E27FC236}">
                <a16:creationId xmlns:a16="http://schemas.microsoft.com/office/drawing/2014/main" id="{D0BD0F6E-FBA9-2F28-BD80-79EE2FCBF1C1}"/>
              </a:ext>
            </a:extLst>
          </p:cNvPr>
          <p:cNvSpPr txBox="1">
            <a:spLocks noChangeArrowheads="1"/>
          </p:cNvSpPr>
          <p:nvPr/>
        </p:nvSpPr>
        <p:spPr bwMode="auto">
          <a:xfrm>
            <a:off x="154992" y="920950"/>
            <a:ext cx="2791779" cy="830997"/>
          </a:xfrm>
          <a:prstGeom prst="rect">
            <a:avLst/>
          </a:prstGeom>
          <a:solidFill>
            <a:srgbClr val="FFFFFF"/>
          </a:solidFill>
          <a:ln w="12701">
            <a:solidFill>
              <a:srgbClr val="4472C4"/>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dirty="0">
                <a:solidFill>
                  <a:srgbClr val="000000"/>
                </a:solidFill>
                <a:latin typeface="Times New Roman" panose="02020603050405020304" pitchFamily="18" charset="0"/>
                <a:cs typeface="Times New Roman" panose="02020603050405020304" pitchFamily="18" charset="0"/>
              </a:rPr>
              <a:t>Letšeng Diamond Mine is situated in the high mountains of Lesotho and owned by a company called Gem Diamonds and the government of Lesotho</a:t>
            </a:r>
            <a:endParaRPr lang="en-US" alt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C8EFEC59-31A8-4153-65BF-61FDA8F3DE01}"/>
              </a:ext>
            </a:extLst>
          </p:cNvPr>
          <p:cNvSpPr txBox="1"/>
          <p:nvPr/>
        </p:nvSpPr>
        <p:spPr>
          <a:xfrm>
            <a:off x="10085121" y="3753199"/>
            <a:ext cx="195188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eaLnBrk="1" fontAlgn="auto" hangingPunct="1">
              <a:spcBef>
                <a:spcPts val="0"/>
              </a:spcBef>
              <a:spcAft>
                <a:spcPts val="0"/>
              </a:spcAft>
              <a:defRPr/>
            </a:pPr>
            <a:r>
              <a:rPr lang="en-US" sz="1200" dirty="0">
                <a:latin typeface="Times New Roman" panose="02020603050405020304" pitchFamily="18" charset="0"/>
                <a:cs typeface="Times New Roman" panose="02020603050405020304" pitchFamily="18" charset="0"/>
              </a:rPr>
              <a:t>Rock and diamond samples irradiation setups</a:t>
            </a:r>
          </a:p>
        </p:txBody>
      </p:sp>
      <p:pic>
        <p:nvPicPr>
          <p:cNvPr id="23" name="Picture 22" descr="A white object in a white rectangular object&#10;&#10;Description automatically generated">
            <a:extLst>
              <a:ext uri="{FF2B5EF4-FFF2-40B4-BE49-F238E27FC236}">
                <a16:creationId xmlns:a16="http://schemas.microsoft.com/office/drawing/2014/main" id="{458150BA-D870-4B57-6DA0-606881B8DE4F}"/>
              </a:ext>
            </a:extLst>
          </p:cNvPr>
          <p:cNvPicPr>
            <a:picLocks noChangeAspect="1"/>
          </p:cNvPicPr>
          <p:nvPr/>
        </p:nvPicPr>
        <p:blipFill>
          <a:blip r:embed="rId5"/>
          <a:srcRect r="44280"/>
          <a:stretch>
            <a:fillRect/>
          </a:stretch>
        </p:blipFill>
        <p:spPr>
          <a:xfrm>
            <a:off x="10141579" y="510921"/>
            <a:ext cx="1943748" cy="685800"/>
          </a:xfrm>
          <a:prstGeom prst="rect">
            <a:avLst/>
          </a:prstGeom>
        </p:spPr>
      </p:pic>
      <p:sp>
        <p:nvSpPr>
          <p:cNvPr id="11" name="TextBox 10">
            <a:extLst>
              <a:ext uri="{FF2B5EF4-FFF2-40B4-BE49-F238E27FC236}">
                <a16:creationId xmlns:a16="http://schemas.microsoft.com/office/drawing/2014/main" id="{55F038E7-45AC-3F79-A1D6-2F3829BD7214}"/>
              </a:ext>
            </a:extLst>
          </p:cNvPr>
          <p:cNvSpPr txBox="1"/>
          <p:nvPr/>
        </p:nvSpPr>
        <p:spPr>
          <a:xfrm>
            <a:off x="290094" y="6302387"/>
            <a:ext cx="7922665"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[5] T. </a:t>
            </a:r>
            <a:r>
              <a:rPr lang="en-US" sz="800" dirty="0" err="1">
                <a:latin typeface="Times New Roman" panose="02020603050405020304" pitchFamily="18" charset="0"/>
                <a:cs typeface="Times New Roman" panose="02020603050405020304" pitchFamily="18" charset="0"/>
              </a:rPr>
              <a:t>Nkotsi</a:t>
            </a:r>
            <a:r>
              <a:rPr lang="en-US" sz="800" dirty="0">
                <a:latin typeface="Times New Roman" panose="02020603050405020304" pitchFamily="18" charset="0"/>
                <a:cs typeface="Times New Roman" panose="02020603050405020304" pitchFamily="18" charset="0"/>
              </a:rPr>
              <a:t>, C. M. Hetman, J. A. Robey, B. H. S. Smith, and M. Mohapi, “</a:t>
            </a:r>
            <a:r>
              <a:rPr lang="en-US" sz="800" dirty="0" err="1">
                <a:latin typeface="Times New Roman" panose="02020603050405020304" pitchFamily="18" charset="0"/>
                <a:cs typeface="Times New Roman" panose="02020603050405020304" pitchFamily="18" charset="0"/>
              </a:rPr>
              <a:t>Letseng</a:t>
            </a:r>
            <a:r>
              <a:rPr lang="en-US" sz="800" dirty="0">
                <a:latin typeface="Times New Roman" panose="02020603050405020304" pitchFamily="18" charset="0"/>
                <a:cs typeface="Times New Roman" panose="02020603050405020304" pitchFamily="18" charset="0"/>
              </a:rPr>
              <a:t> diamond mine , </a:t>
            </a:r>
            <a:r>
              <a:rPr lang="en-US" sz="800" dirty="0" err="1">
                <a:latin typeface="Times New Roman" panose="02020603050405020304" pitchFamily="18" charset="0"/>
                <a:cs typeface="Times New Roman" panose="02020603050405020304" pitchFamily="18" charset="0"/>
              </a:rPr>
              <a:t>lesotho</a:t>
            </a:r>
            <a:r>
              <a:rPr lang="en-US" sz="800" dirty="0">
                <a:latin typeface="Times New Roman" panose="02020603050405020304" pitchFamily="18" charset="0"/>
                <a:cs typeface="Times New Roman" panose="02020603050405020304" pitchFamily="18" charset="0"/>
              </a:rPr>
              <a:t> : Recent advances in the open pit geology of the satellite kimberlite pipe,” 2017.</a:t>
            </a:r>
          </a:p>
          <a:p>
            <a:r>
              <a:rPr lang="en-US" sz="800" dirty="0">
                <a:latin typeface="Times New Roman" panose="02020603050405020304" pitchFamily="18" charset="0"/>
                <a:cs typeface="Times New Roman" panose="02020603050405020304" pitchFamily="18" charset="0"/>
              </a:rPr>
              <a:t>[6]. </a:t>
            </a:r>
            <a:r>
              <a:rPr lang="da-DK" sz="800" dirty="0">
                <a:latin typeface="Times New Roman" panose="02020603050405020304" pitchFamily="18" charset="0"/>
                <a:cs typeface="Times New Roman" panose="02020603050405020304" pitchFamily="18" charset="0"/>
              </a:rPr>
              <a:t>“Isa, centre for storage ring facilities, aarhus.”</a:t>
            </a:r>
            <a:endParaRPr lang="en-ZA" sz="800"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9846CDF1-1D1F-275B-6E71-3C4204B606EF}"/>
              </a:ext>
            </a:extLst>
          </p:cNvPr>
          <p:cNvPicPr>
            <a:picLocks noChangeAspect="1"/>
          </p:cNvPicPr>
          <p:nvPr/>
        </p:nvPicPr>
        <p:blipFill>
          <a:blip r:embed="rId6"/>
          <a:stretch>
            <a:fillRect/>
          </a:stretch>
        </p:blipFill>
        <p:spPr>
          <a:xfrm>
            <a:off x="154992" y="1824756"/>
            <a:ext cx="2390198" cy="1645920"/>
          </a:xfrm>
          <a:prstGeom prst="rect">
            <a:avLst/>
          </a:prstGeom>
        </p:spPr>
      </p:pic>
      <p:pic>
        <p:nvPicPr>
          <p:cNvPr id="1026" name="Picture 2" descr="Airplane Clipart, Download Free Transparent PNG Format Clipart Images on  Pngtree">
            <a:extLst>
              <a:ext uri="{FF2B5EF4-FFF2-40B4-BE49-F238E27FC236}">
                <a16:creationId xmlns:a16="http://schemas.microsoft.com/office/drawing/2014/main" id="{F6C1E161-0333-47B5-E9FD-2C3DA53F17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5674" y="2386962"/>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79827C0-8756-A35F-547D-2F469D8CAECF}"/>
              </a:ext>
            </a:extLst>
          </p:cNvPr>
          <p:cNvPicPr>
            <a:picLocks noChangeAspect="1"/>
          </p:cNvPicPr>
          <p:nvPr/>
        </p:nvPicPr>
        <p:blipFill>
          <a:blip r:embed="rId8"/>
          <a:stretch>
            <a:fillRect/>
          </a:stretch>
        </p:blipFill>
        <p:spPr>
          <a:xfrm>
            <a:off x="6866811" y="4520425"/>
            <a:ext cx="5218516" cy="1554480"/>
          </a:xfrm>
          <a:prstGeom prst="rect">
            <a:avLst/>
          </a:prstGeom>
        </p:spPr>
      </p:pic>
      <p:pic>
        <p:nvPicPr>
          <p:cNvPr id="31" name="Picture 30">
            <a:extLst>
              <a:ext uri="{FF2B5EF4-FFF2-40B4-BE49-F238E27FC236}">
                <a16:creationId xmlns:a16="http://schemas.microsoft.com/office/drawing/2014/main" id="{B3FC2A17-A530-4492-53B5-089350B59140}"/>
              </a:ext>
            </a:extLst>
          </p:cNvPr>
          <p:cNvPicPr>
            <a:picLocks noChangeAspect="1"/>
          </p:cNvPicPr>
          <p:nvPr/>
        </p:nvPicPr>
        <p:blipFill>
          <a:blip r:embed="rId9"/>
          <a:stretch>
            <a:fillRect/>
          </a:stretch>
        </p:blipFill>
        <p:spPr>
          <a:xfrm>
            <a:off x="2682351" y="1979429"/>
            <a:ext cx="2006162" cy="1920240"/>
          </a:xfrm>
          <a:prstGeom prst="rect">
            <a:avLst/>
          </a:prstGeom>
        </p:spPr>
      </p:pic>
      <p:sp>
        <p:nvSpPr>
          <p:cNvPr id="32" name="Arrow: Right 31">
            <a:extLst>
              <a:ext uri="{FF2B5EF4-FFF2-40B4-BE49-F238E27FC236}">
                <a16:creationId xmlns:a16="http://schemas.microsoft.com/office/drawing/2014/main" id="{4D171C59-92C9-97CD-6A6C-B3188D7473D7}"/>
              </a:ext>
            </a:extLst>
          </p:cNvPr>
          <p:cNvSpPr/>
          <p:nvPr/>
        </p:nvSpPr>
        <p:spPr>
          <a:xfrm>
            <a:off x="2542127" y="3447962"/>
            <a:ext cx="330378" cy="137954"/>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9D13C77D-60B5-C31E-1822-5918701C4163}"/>
              </a:ext>
            </a:extLst>
          </p:cNvPr>
          <p:cNvSpPr/>
          <p:nvPr/>
        </p:nvSpPr>
        <p:spPr>
          <a:xfrm rot="19528920">
            <a:off x="4591906" y="3126547"/>
            <a:ext cx="330378" cy="137954"/>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DBDB50A2-D2ED-FC02-B385-5A2A88579A83}"/>
              </a:ext>
            </a:extLst>
          </p:cNvPr>
          <p:cNvSpPr/>
          <p:nvPr/>
        </p:nvSpPr>
        <p:spPr>
          <a:xfrm>
            <a:off x="9605614" y="2041377"/>
            <a:ext cx="330378" cy="137954"/>
          </a:xfrm>
          <a:prstGeom prst="rightArrow">
            <a:avLst/>
          </a:prstGeom>
          <a:solidFill>
            <a:srgbClr val="FFC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98E5BE97-0B5A-D049-6578-584D862340A0}"/>
              </a:ext>
            </a:extLst>
          </p:cNvPr>
          <p:cNvSpPr/>
          <p:nvPr/>
        </p:nvSpPr>
        <p:spPr>
          <a:xfrm rot="1878779">
            <a:off x="9089245" y="4231984"/>
            <a:ext cx="330378" cy="137954"/>
          </a:xfrm>
          <a:prstGeom prst="rightArrow">
            <a:avLst/>
          </a:prstGeom>
          <a:solidFill>
            <a:srgbClr val="FFC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0C8CE1F8-DCBC-1625-6FC5-941347D7087C}"/>
              </a:ext>
            </a:extLst>
          </p:cNvPr>
          <p:cNvSpPr txBox="1"/>
          <p:nvPr/>
        </p:nvSpPr>
        <p:spPr>
          <a:xfrm>
            <a:off x="6435597" y="1576260"/>
            <a:ext cx="3449682" cy="338554"/>
          </a:xfrm>
          <a:prstGeom prst="rect">
            <a:avLst/>
          </a:prstGeom>
          <a:noFill/>
        </p:spPr>
        <p:txBody>
          <a:bodyPr wrap="square" rtlCol="0">
            <a:spAutoFit/>
          </a:bodyPr>
          <a:lstStyle/>
          <a:p>
            <a:r>
              <a:rPr lang="en-ZA" sz="8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ISA, Centre for Storage Ring Facilities, Aarhus University, </a:t>
            </a:r>
          </a:p>
          <a:p>
            <a:r>
              <a:rPr lang="en-ZA" sz="800" b="1" kern="1800" cap="all" dirty="0">
                <a:solidFill>
                  <a:srgbClr val="FF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ASTRID2 – THE ULTIMATE SYNCHROTRON RADIATION SOURCE</a:t>
            </a:r>
            <a:endParaRPr lang="en-ZA" sz="800" b="1" kern="0" dirty="0">
              <a:solidFill>
                <a:srgbClr val="FF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7" name="Arrow: Right 36">
            <a:extLst>
              <a:ext uri="{FF2B5EF4-FFF2-40B4-BE49-F238E27FC236}">
                <a16:creationId xmlns:a16="http://schemas.microsoft.com/office/drawing/2014/main" id="{88F78469-E5D0-D17F-FAE9-FAFB11BDA944}"/>
              </a:ext>
            </a:extLst>
          </p:cNvPr>
          <p:cNvSpPr/>
          <p:nvPr/>
        </p:nvSpPr>
        <p:spPr>
          <a:xfrm rot="10800000">
            <a:off x="6197975" y="5135188"/>
            <a:ext cx="330378" cy="137954"/>
          </a:xfrm>
          <a:prstGeom prst="right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A5EB89A2-61F0-9F04-475D-BC16617CAE7B}"/>
              </a:ext>
            </a:extLst>
          </p:cNvPr>
          <p:cNvPicPr>
            <a:picLocks noChangeAspect="1"/>
          </p:cNvPicPr>
          <p:nvPr/>
        </p:nvPicPr>
        <p:blipFill>
          <a:blip r:embed="rId10"/>
          <a:stretch>
            <a:fillRect/>
          </a:stretch>
        </p:blipFill>
        <p:spPr>
          <a:xfrm>
            <a:off x="3525296" y="4254759"/>
            <a:ext cx="2452618" cy="1828800"/>
          </a:xfrm>
          <a:prstGeom prst="rect">
            <a:avLst/>
          </a:prstGeom>
        </p:spPr>
      </p:pic>
    </p:spTree>
    <p:extLst>
      <p:ext uri="{BB962C8B-B14F-4D97-AF65-F5344CB8AC3E}">
        <p14:creationId xmlns:p14="http://schemas.microsoft.com/office/powerpoint/2010/main" val="3014133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684A6-2761-9AC5-5DC9-A2740AA6A1F5}"/>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C20C8500-6448-F00C-5626-25935EBF22BE}"/>
              </a:ext>
            </a:extLst>
          </p:cNvPr>
          <p:cNvSpPr txBox="1">
            <a:spLocks/>
          </p:cNvSpPr>
          <p:nvPr/>
        </p:nvSpPr>
        <p:spPr>
          <a:xfrm>
            <a:off x="4484914" y="151980"/>
            <a:ext cx="3668486" cy="443354"/>
          </a:xfrm>
          <a:prstGeom prst="rect">
            <a:avLst/>
          </a:prstGeom>
        </p:spPr>
        <p:txBody>
          <a:bodyPr/>
          <a:lstStyle>
            <a:lvl1pPr algn="l" defTabSz="914400" rtl="0" eaLnBrk="1" latinLnBrk="0" hangingPunct="1">
              <a:lnSpc>
                <a:spcPct val="90000"/>
              </a:lnSpc>
              <a:spcBef>
                <a:spcPct val="0"/>
              </a:spcBef>
              <a:buNone/>
              <a:defRPr sz="2800" b="1" kern="1200" cap="none" spc="-30" baseline="0">
                <a:solidFill>
                  <a:schemeClr val="accent1"/>
                </a:solidFill>
                <a:latin typeface="+mj-lt"/>
                <a:ea typeface="+mj-ea"/>
                <a:cs typeface="+mj-cs"/>
              </a:defRPr>
            </a:lvl1pPr>
          </a:lstStyle>
          <a:p>
            <a:r>
              <a:rPr lang="en-GB" sz="4000" dirty="0">
                <a:solidFill>
                  <a:schemeClr val="accent4">
                    <a:lumMod val="75000"/>
                  </a:schemeClr>
                </a:solidFill>
                <a:latin typeface="Times New Roman" panose="02020603050405020304" pitchFamily="18" charset="0"/>
                <a:cs typeface="Times New Roman" panose="02020603050405020304" pitchFamily="18" charset="0"/>
              </a:rPr>
              <a:t>Methodology</a:t>
            </a:r>
            <a:r>
              <a:rPr lang="en-GB" sz="2400" dirty="0">
                <a:solidFill>
                  <a:schemeClr val="accent4">
                    <a:lumMod val="75000"/>
                  </a:schemeClr>
                </a:solidFill>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id="{2D1F7893-3277-F408-A5E2-35FBFE0D748C}"/>
              </a:ext>
            </a:extLst>
          </p:cNvPr>
          <p:cNvSpPr txBox="1"/>
          <p:nvPr/>
        </p:nvSpPr>
        <p:spPr>
          <a:xfrm>
            <a:off x="6319643" y="3820548"/>
            <a:ext cx="1858168" cy="229293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171450" indent="-171450">
              <a:buFont typeface="Wingdings" panose="05000000000000000000" pitchFamily="2" charset="2"/>
              <a:buChar char="Ø"/>
              <a:defRPr/>
            </a:pPr>
            <a:r>
              <a:rPr lang="en-US" sz="1100" dirty="0">
                <a:latin typeface="Times New Roman" panose="02020603050405020304" pitchFamily="18" charset="0"/>
                <a:cs typeface="Times New Roman" panose="02020603050405020304" pitchFamily="18" charset="0"/>
              </a:rPr>
              <a:t>Irradiated CRX-Basalt rock was used to study long-lived radioisotopes by monitoring the decline in peak energies of the emission spectrum measured with HPGe detectors</a:t>
            </a:r>
          </a:p>
          <a:p>
            <a:pPr marL="171450" indent="-171450">
              <a:buFont typeface="Wingdings" panose="05000000000000000000" pitchFamily="2" charset="2"/>
              <a:buChar char="Ø"/>
              <a:defRPr/>
            </a:pPr>
            <a:r>
              <a:rPr lang="en-US" sz="1100" dirty="0">
                <a:latin typeface="Times New Roman" panose="02020603050405020304" pitchFamily="18" charset="0"/>
                <a:cs typeface="Times New Roman" panose="02020603050405020304" pitchFamily="18" charset="0"/>
              </a:rPr>
              <a:t>The sample was irradiated for 10 minutes with 2.50×10</a:t>
            </a:r>
            <a:r>
              <a:rPr lang="en-US" sz="1100" baseline="30000" dirty="0">
                <a:latin typeface="Times New Roman" panose="02020603050405020304" pitchFamily="18" charset="0"/>
                <a:cs typeface="Times New Roman" panose="02020603050405020304" pitchFamily="18" charset="0"/>
              </a:rPr>
              <a:t>11</a:t>
            </a:r>
            <a:r>
              <a:rPr lang="en-US" sz="1100" dirty="0">
                <a:latin typeface="Times New Roman" panose="02020603050405020304" pitchFamily="18" charset="0"/>
                <a:cs typeface="Times New Roman" panose="02020603050405020304" pitchFamily="18" charset="0"/>
              </a:rPr>
              <a:t>~</a:t>
            </a:r>
            <a:r>
              <a:rPr lang="en-US" altLang="en-US" sz="1100" dirty="0">
                <a:latin typeface="Times New Roman" panose="02020603050405020304" pitchFamily="18" charset="0"/>
                <a:cs typeface="Times New Roman" panose="02020603050405020304" pitchFamily="18" charset="0"/>
              </a:rPr>
              <a:t> e</a:t>
            </a:r>
            <a:r>
              <a:rPr lang="en-US" altLang="en-US" sz="1100" baseline="30000" dirty="0">
                <a:latin typeface="Times New Roman" panose="02020603050405020304" pitchFamily="18" charset="0"/>
                <a:cs typeface="Times New Roman" panose="02020603050405020304" pitchFamily="18" charset="0"/>
              </a:rPr>
              <a:t>- </a:t>
            </a:r>
            <a:r>
              <a:rPr lang="en-US" altLang="en-US" sz="1100" dirty="0">
                <a:latin typeface="Times New Roman" panose="02020603050405020304" pitchFamily="18" charset="0"/>
                <a:cs typeface="Times New Roman" panose="02020603050405020304" pitchFamily="18" charset="0"/>
              </a:rPr>
              <a:t>/cm</a:t>
            </a:r>
            <a:r>
              <a:rPr lang="en-US" altLang="en-US" sz="1100" baseline="30000" dirty="0">
                <a:latin typeface="Times New Roman" panose="02020603050405020304" pitchFamily="18" charset="0"/>
                <a:cs typeface="Times New Roman" panose="02020603050405020304" pitchFamily="18" charset="0"/>
              </a:rPr>
              <a:t>2</a:t>
            </a:r>
            <a:r>
              <a:rPr lang="en-US" sz="1100" dirty="0">
                <a:latin typeface="Times New Roman" panose="02020603050405020304" pitchFamily="18" charset="0"/>
                <a:cs typeface="Times New Roman" panose="02020603050405020304" pitchFamily="18" charset="0"/>
              </a:rPr>
              <a:t> dose, cooled for 3 days, and counted for 9 days</a:t>
            </a:r>
          </a:p>
        </p:txBody>
      </p:sp>
      <p:sp>
        <p:nvSpPr>
          <p:cNvPr id="17" name="TextBox 16">
            <a:extLst>
              <a:ext uri="{FF2B5EF4-FFF2-40B4-BE49-F238E27FC236}">
                <a16:creationId xmlns:a16="http://schemas.microsoft.com/office/drawing/2014/main" id="{0A85A948-BFAC-CE52-B607-04C1CFFE4D5E}"/>
              </a:ext>
            </a:extLst>
          </p:cNvPr>
          <p:cNvSpPr txBox="1"/>
          <p:nvPr/>
        </p:nvSpPr>
        <p:spPr>
          <a:xfrm>
            <a:off x="2263433" y="3989825"/>
            <a:ext cx="1735332" cy="2123658"/>
          </a:xfrm>
          <a:prstGeom prst="rect">
            <a:avLst/>
          </a:prstGeom>
          <a:ln>
            <a:solidFill>
              <a:srgbClr val="00B0F0"/>
            </a:solidFill>
          </a:ln>
        </p:spPr>
        <p:style>
          <a:lnRef idx="2">
            <a:schemeClr val="dk1"/>
          </a:lnRef>
          <a:fillRef idx="1">
            <a:schemeClr val="lt1"/>
          </a:fillRef>
          <a:effectRef idx="0">
            <a:schemeClr val="dk1"/>
          </a:effectRef>
          <a:fontRef idx="minor">
            <a:schemeClr val="dk1"/>
          </a:fontRef>
        </p:style>
        <p:txBody>
          <a:bodyPr wrap="square">
            <a:spAutoFit/>
          </a:bodyPr>
          <a:lstStyle/>
          <a:p>
            <a:pPr marL="171450" indent="-171450">
              <a:buFont typeface="Wingdings" panose="05000000000000000000" pitchFamily="2" charset="2"/>
              <a:buChar char="Ø"/>
              <a:defRPr/>
            </a:pPr>
            <a:r>
              <a:rPr lang="en-US" sz="1100" dirty="0">
                <a:latin typeface="Times New Roman" panose="02020603050405020304" pitchFamily="18" charset="0"/>
                <a:cs typeface="Times New Roman" panose="02020603050405020304" pitchFamily="18" charset="0"/>
              </a:rPr>
              <a:t>Irradiated K6 rock was used to compare the activities of irradiated and NORM backgrounds measured with HPGe detectors</a:t>
            </a:r>
          </a:p>
          <a:p>
            <a:pPr marL="171450" indent="-171450">
              <a:buFont typeface="Wingdings" panose="05000000000000000000" pitchFamily="2" charset="2"/>
              <a:buChar char="Ø"/>
              <a:defRPr/>
            </a:pPr>
            <a:r>
              <a:rPr lang="en-US" sz="1100" dirty="0">
                <a:latin typeface="Times New Roman" panose="02020603050405020304" pitchFamily="18" charset="0"/>
                <a:cs typeface="Times New Roman" panose="02020603050405020304" pitchFamily="18" charset="0"/>
              </a:rPr>
              <a:t>The sample was irradiated for 10 minutes with 2.30×10</a:t>
            </a:r>
            <a:r>
              <a:rPr lang="en-US" sz="1100" baseline="30000" dirty="0">
                <a:latin typeface="Times New Roman" panose="02020603050405020304" pitchFamily="18" charset="0"/>
                <a:cs typeface="Times New Roman" panose="02020603050405020304" pitchFamily="18" charset="0"/>
              </a:rPr>
              <a:t>11</a:t>
            </a:r>
            <a:r>
              <a:rPr lang="en-US" sz="1100" dirty="0">
                <a:latin typeface="Times New Roman" panose="02020603050405020304" pitchFamily="18" charset="0"/>
                <a:cs typeface="Times New Roman" panose="02020603050405020304" pitchFamily="18" charset="0"/>
              </a:rPr>
              <a:t>~</a:t>
            </a:r>
            <a:r>
              <a:rPr lang="en-US" altLang="en-US" sz="1100" dirty="0">
                <a:latin typeface="Times New Roman" panose="02020603050405020304" pitchFamily="18" charset="0"/>
                <a:cs typeface="Times New Roman" panose="02020603050405020304" pitchFamily="18" charset="0"/>
              </a:rPr>
              <a:t> e</a:t>
            </a:r>
            <a:r>
              <a:rPr lang="en-US" altLang="en-US" sz="1100" baseline="30000" dirty="0">
                <a:latin typeface="Times New Roman" panose="02020603050405020304" pitchFamily="18" charset="0"/>
                <a:cs typeface="Times New Roman" panose="02020603050405020304" pitchFamily="18" charset="0"/>
              </a:rPr>
              <a:t>- </a:t>
            </a:r>
            <a:r>
              <a:rPr lang="en-US" altLang="en-US" sz="1100" dirty="0">
                <a:latin typeface="Times New Roman" panose="02020603050405020304" pitchFamily="18" charset="0"/>
                <a:cs typeface="Times New Roman" panose="02020603050405020304" pitchFamily="18" charset="0"/>
              </a:rPr>
              <a:t>/cm</a:t>
            </a:r>
            <a:r>
              <a:rPr lang="en-US" altLang="en-US" sz="1100" baseline="30000" dirty="0">
                <a:latin typeface="Times New Roman" panose="02020603050405020304" pitchFamily="18" charset="0"/>
                <a:cs typeface="Times New Roman" panose="02020603050405020304" pitchFamily="18" charset="0"/>
              </a:rPr>
              <a:t>2</a:t>
            </a:r>
            <a:r>
              <a:rPr lang="en-US" sz="1100" dirty="0">
                <a:latin typeface="Times New Roman" panose="02020603050405020304" pitchFamily="18" charset="0"/>
                <a:cs typeface="Times New Roman" panose="02020603050405020304" pitchFamily="18" charset="0"/>
              </a:rPr>
              <a:t> dose, cooled for 10-minutes, and counted for 3.5 hours</a:t>
            </a:r>
          </a:p>
        </p:txBody>
      </p:sp>
      <p:sp>
        <p:nvSpPr>
          <p:cNvPr id="18" name="TextBox 25">
            <a:extLst>
              <a:ext uri="{FF2B5EF4-FFF2-40B4-BE49-F238E27FC236}">
                <a16:creationId xmlns:a16="http://schemas.microsoft.com/office/drawing/2014/main" id="{32F21A16-3471-6DED-FBDF-BA340B44F021}"/>
              </a:ext>
            </a:extLst>
          </p:cNvPr>
          <p:cNvSpPr txBox="1">
            <a:spLocks noChangeArrowheads="1"/>
          </p:cNvSpPr>
          <p:nvPr/>
        </p:nvSpPr>
        <p:spPr bwMode="auto">
          <a:xfrm>
            <a:off x="4311396" y="3973572"/>
            <a:ext cx="1653349" cy="2123658"/>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71450" indent="-171450">
              <a:buFont typeface="Wingdings" panose="05000000000000000000" pitchFamily="2" charset="2"/>
              <a:buChar char="Ø"/>
            </a:pPr>
            <a:r>
              <a:rPr lang="en-US" altLang="en-US" sz="1100" dirty="0">
                <a:latin typeface="Times New Roman" panose="02020603050405020304" pitchFamily="18" charset="0"/>
                <a:cs typeface="Times New Roman" panose="02020603050405020304" pitchFamily="18" charset="0"/>
              </a:rPr>
              <a:t>Irradiated K4-Mantle Xenolith rock was used for short- and medium-term activation assessments</a:t>
            </a:r>
          </a:p>
          <a:p>
            <a:pPr marL="171450" indent="-171450">
              <a:buFont typeface="Wingdings" panose="05000000000000000000" pitchFamily="2" charset="2"/>
              <a:buChar char="Ø"/>
            </a:pPr>
            <a:r>
              <a:rPr lang="en-US" altLang="en-US" sz="1100" dirty="0">
                <a:latin typeface="Times New Roman" panose="02020603050405020304" pitchFamily="18" charset="0"/>
                <a:cs typeface="Times New Roman" panose="02020603050405020304" pitchFamily="18" charset="0"/>
              </a:rPr>
              <a:t>The sample was irradiated for 10 minutes with 1.18×10</a:t>
            </a:r>
            <a:r>
              <a:rPr lang="en-US" altLang="en-US" sz="1100" baseline="30000" dirty="0">
                <a:latin typeface="Times New Roman" panose="02020603050405020304" pitchFamily="18" charset="0"/>
                <a:cs typeface="Times New Roman" panose="02020603050405020304" pitchFamily="18" charset="0"/>
              </a:rPr>
              <a:t>11</a:t>
            </a:r>
            <a:r>
              <a:rPr lang="en-US" altLang="en-US" sz="1100" dirty="0">
                <a:latin typeface="Times New Roman" panose="02020603050405020304" pitchFamily="18" charset="0"/>
                <a:cs typeface="Times New Roman" panose="02020603050405020304" pitchFamily="18" charset="0"/>
              </a:rPr>
              <a:t>~ e</a:t>
            </a:r>
            <a:r>
              <a:rPr lang="en-US" altLang="en-US" sz="1100" baseline="30000" dirty="0">
                <a:latin typeface="Times New Roman" panose="02020603050405020304" pitchFamily="18" charset="0"/>
                <a:cs typeface="Times New Roman" panose="02020603050405020304" pitchFamily="18" charset="0"/>
              </a:rPr>
              <a:t>- </a:t>
            </a:r>
            <a:r>
              <a:rPr lang="en-US" altLang="en-US" sz="1100" dirty="0">
                <a:latin typeface="Times New Roman" panose="02020603050405020304" pitchFamily="18" charset="0"/>
                <a:cs typeface="Times New Roman" panose="02020603050405020304" pitchFamily="18" charset="0"/>
              </a:rPr>
              <a:t>/cm</a:t>
            </a:r>
            <a:r>
              <a:rPr lang="en-US" altLang="en-US" sz="1100" baseline="30000" dirty="0">
                <a:latin typeface="Times New Roman" panose="02020603050405020304" pitchFamily="18" charset="0"/>
                <a:cs typeface="Times New Roman" panose="02020603050405020304" pitchFamily="18" charset="0"/>
              </a:rPr>
              <a:t>2</a:t>
            </a:r>
            <a:r>
              <a:rPr lang="en-US" altLang="en-US" sz="1100" dirty="0">
                <a:latin typeface="Times New Roman" panose="02020603050405020304" pitchFamily="18" charset="0"/>
                <a:cs typeface="Times New Roman" panose="02020603050405020304" pitchFamily="18" charset="0"/>
              </a:rPr>
              <a:t> dose, cooled for 10-minutes, and counted for 12 hours</a:t>
            </a:r>
          </a:p>
        </p:txBody>
      </p:sp>
      <p:sp>
        <p:nvSpPr>
          <p:cNvPr id="24" name="TextBox 25">
            <a:extLst>
              <a:ext uri="{FF2B5EF4-FFF2-40B4-BE49-F238E27FC236}">
                <a16:creationId xmlns:a16="http://schemas.microsoft.com/office/drawing/2014/main" id="{1CB6C698-5BFB-9A5C-1B4C-B13D367A90CC}"/>
              </a:ext>
            </a:extLst>
          </p:cNvPr>
          <p:cNvSpPr txBox="1">
            <a:spLocks noChangeArrowheads="1"/>
          </p:cNvSpPr>
          <p:nvPr/>
        </p:nvSpPr>
        <p:spPr bwMode="auto">
          <a:xfrm>
            <a:off x="121708" y="3989825"/>
            <a:ext cx="1857581" cy="212365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71450" indent="-171450">
              <a:buFont typeface="Wingdings" panose="05000000000000000000" pitchFamily="2" charset="2"/>
              <a:buChar char="Ø"/>
            </a:pPr>
            <a:r>
              <a:rPr lang="en-US" altLang="en-US" sz="1100" dirty="0">
                <a:latin typeface="Times New Roman" panose="02020603050405020304" pitchFamily="18" charset="0"/>
                <a:cs typeface="Times New Roman" panose="02020603050405020304" pitchFamily="18" charset="0"/>
              </a:rPr>
              <a:t>Irradiated K1-Calcite rock originating from an alluvial was used as a worst-case scenario for diamond detection and radiological safety assessment</a:t>
            </a:r>
          </a:p>
          <a:p>
            <a:pPr marL="171450" indent="-171450">
              <a:buFont typeface="Wingdings" panose="05000000000000000000" pitchFamily="2" charset="2"/>
              <a:buChar char="Ø"/>
            </a:pPr>
            <a:r>
              <a:rPr lang="en-US" altLang="en-US" sz="1100" dirty="0">
                <a:latin typeface="Times New Roman" panose="02020603050405020304" pitchFamily="18" charset="0"/>
                <a:cs typeface="Times New Roman" panose="02020603050405020304" pitchFamily="18" charset="0"/>
              </a:rPr>
              <a:t>The sample was irradiated for 10 minutes with a 9.50×10</a:t>
            </a:r>
            <a:r>
              <a:rPr lang="en-US" altLang="en-US" sz="1100" baseline="30000" dirty="0">
                <a:latin typeface="Times New Roman" panose="02020603050405020304" pitchFamily="18" charset="0"/>
                <a:cs typeface="Times New Roman" panose="02020603050405020304" pitchFamily="18" charset="0"/>
              </a:rPr>
              <a:t>10</a:t>
            </a:r>
            <a:r>
              <a:rPr lang="en-US" altLang="en-US" sz="1100" dirty="0">
                <a:latin typeface="Times New Roman" panose="02020603050405020304" pitchFamily="18" charset="0"/>
                <a:cs typeface="Times New Roman" panose="02020603050405020304" pitchFamily="18" charset="0"/>
              </a:rPr>
              <a:t>~e</a:t>
            </a:r>
            <a:r>
              <a:rPr lang="en-US" altLang="en-US" sz="1100" baseline="30000" dirty="0">
                <a:latin typeface="Times New Roman" panose="02020603050405020304" pitchFamily="18" charset="0"/>
                <a:cs typeface="Times New Roman" panose="02020603050405020304" pitchFamily="18" charset="0"/>
              </a:rPr>
              <a:t>-</a:t>
            </a:r>
            <a:r>
              <a:rPr lang="en-US" altLang="en-US" sz="1100" dirty="0">
                <a:latin typeface="Times New Roman" panose="02020603050405020304" pitchFamily="18" charset="0"/>
                <a:cs typeface="Times New Roman" panose="02020603050405020304" pitchFamily="18" charset="0"/>
              </a:rPr>
              <a:t>/cm</a:t>
            </a:r>
            <a:r>
              <a:rPr lang="en-US" altLang="en-US" sz="1100" baseline="30000" dirty="0">
                <a:latin typeface="Times New Roman" panose="02020603050405020304" pitchFamily="18" charset="0"/>
                <a:cs typeface="Times New Roman" panose="02020603050405020304" pitchFamily="18" charset="0"/>
              </a:rPr>
              <a:t>2</a:t>
            </a:r>
            <a:r>
              <a:rPr lang="en-US" altLang="en-US" sz="1100" dirty="0">
                <a:latin typeface="Times New Roman" panose="02020603050405020304" pitchFamily="18" charset="0"/>
                <a:cs typeface="Times New Roman" panose="02020603050405020304" pitchFamily="18" charset="0"/>
              </a:rPr>
              <a:t> dose, cooled for 29 hours, and counted for 19 hours</a:t>
            </a:r>
          </a:p>
        </p:txBody>
      </p:sp>
      <p:pic>
        <p:nvPicPr>
          <p:cNvPr id="26" name="Picture 25">
            <a:extLst>
              <a:ext uri="{FF2B5EF4-FFF2-40B4-BE49-F238E27FC236}">
                <a16:creationId xmlns:a16="http://schemas.microsoft.com/office/drawing/2014/main" id="{FCA2391B-44F8-5414-A1DA-6680338F1A23}"/>
              </a:ext>
            </a:extLst>
          </p:cNvPr>
          <p:cNvPicPr>
            <a:picLocks noChangeAspect="1"/>
          </p:cNvPicPr>
          <p:nvPr/>
        </p:nvPicPr>
        <p:blipFill>
          <a:blip r:embed="rId2"/>
          <a:stretch>
            <a:fillRect/>
          </a:stretch>
        </p:blipFill>
        <p:spPr>
          <a:xfrm>
            <a:off x="121624" y="2435344"/>
            <a:ext cx="1921527" cy="1554480"/>
          </a:xfrm>
          <a:prstGeom prst="rect">
            <a:avLst/>
          </a:prstGeom>
        </p:spPr>
      </p:pic>
      <p:sp>
        <p:nvSpPr>
          <p:cNvPr id="3" name="TextBox 2">
            <a:extLst>
              <a:ext uri="{FF2B5EF4-FFF2-40B4-BE49-F238E27FC236}">
                <a16:creationId xmlns:a16="http://schemas.microsoft.com/office/drawing/2014/main" id="{A012CE95-E677-3D21-968D-866E4296BC6D}"/>
              </a:ext>
            </a:extLst>
          </p:cNvPr>
          <p:cNvSpPr txBox="1"/>
          <p:nvPr/>
        </p:nvSpPr>
        <p:spPr>
          <a:xfrm>
            <a:off x="4476486" y="1038286"/>
            <a:ext cx="3033617" cy="646331"/>
          </a:xfrm>
          <a:prstGeom prst="rect">
            <a:avLst/>
          </a:prstGeom>
          <a:noFill/>
          <a:ln>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Summary of the irradiated rock and diamond samples </a:t>
            </a:r>
          </a:p>
        </p:txBody>
      </p:sp>
      <p:pic>
        <p:nvPicPr>
          <p:cNvPr id="5" name="Picture 4">
            <a:extLst>
              <a:ext uri="{FF2B5EF4-FFF2-40B4-BE49-F238E27FC236}">
                <a16:creationId xmlns:a16="http://schemas.microsoft.com/office/drawing/2014/main" id="{FB67D217-05C4-8379-EB77-646578F5B5F3}"/>
              </a:ext>
            </a:extLst>
          </p:cNvPr>
          <p:cNvPicPr>
            <a:picLocks noChangeAspect="1"/>
          </p:cNvPicPr>
          <p:nvPr/>
        </p:nvPicPr>
        <p:blipFill>
          <a:blip r:embed="rId3"/>
          <a:stretch>
            <a:fillRect/>
          </a:stretch>
        </p:blipFill>
        <p:spPr>
          <a:xfrm>
            <a:off x="2340098" y="2435344"/>
            <a:ext cx="1554084" cy="1527048"/>
          </a:xfrm>
          <a:prstGeom prst="rect">
            <a:avLst/>
          </a:prstGeom>
        </p:spPr>
      </p:pic>
      <p:pic>
        <p:nvPicPr>
          <p:cNvPr id="7" name="Picture 6">
            <a:extLst>
              <a:ext uri="{FF2B5EF4-FFF2-40B4-BE49-F238E27FC236}">
                <a16:creationId xmlns:a16="http://schemas.microsoft.com/office/drawing/2014/main" id="{904E9E97-CD62-14E6-FBAB-8E6ECB0937DB}"/>
              </a:ext>
            </a:extLst>
          </p:cNvPr>
          <p:cNvPicPr>
            <a:picLocks noChangeAspect="1"/>
          </p:cNvPicPr>
          <p:nvPr/>
        </p:nvPicPr>
        <p:blipFill>
          <a:blip r:embed="rId4"/>
          <a:stretch>
            <a:fillRect/>
          </a:stretch>
        </p:blipFill>
        <p:spPr>
          <a:xfrm>
            <a:off x="4180142" y="2250511"/>
            <a:ext cx="1915858" cy="1554480"/>
          </a:xfrm>
          <a:prstGeom prst="rect">
            <a:avLst/>
          </a:prstGeom>
        </p:spPr>
      </p:pic>
      <p:pic>
        <p:nvPicPr>
          <p:cNvPr id="9" name="Picture 8">
            <a:extLst>
              <a:ext uri="{FF2B5EF4-FFF2-40B4-BE49-F238E27FC236}">
                <a16:creationId xmlns:a16="http://schemas.microsoft.com/office/drawing/2014/main" id="{6AB39A1D-025E-2282-A209-6BE54F83370F}"/>
              </a:ext>
            </a:extLst>
          </p:cNvPr>
          <p:cNvPicPr>
            <a:picLocks noChangeAspect="1"/>
          </p:cNvPicPr>
          <p:nvPr/>
        </p:nvPicPr>
        <p:blipFill>
          <a:blip r:embed="rId5"/>
          <a:stretch>
            <a:fillRect/>
          </a:stretch>
        </p:blipFill>
        <p:spPr>
          <a:xfrm>
            <a:off x="6325909" y="2250511"/>
            <a:ext cx="1703152" cy="1517904"/>
          </a:xfrm>
          <a:prstGeom prst="rect">
            <a:avLst/>
          </a:prstGeom>
        </p:spPr>
      </p:pic>
      <p:pic>
        <p:nvPicPr>
          <p:cNvPr id="11" name="Picture 10">
            <a:extLst>
              <a:ext uri="{FF2B5EF4-FFF2-40B4-BE49-F238E27FC236}">
                <a16:creationId xmlns:a16="http://schemas.microsoft.com/office/drawing/2014/main" id="{9FBBC46B-BFDC-1312-1FD1-F65A4242AD25}"/>
              </a:ext>
            </a:extLst>
          </p:cNvPr>
          <p:cNvPicPr>
            <a:picLocks noChangeAspect="1"/>
          </p:cNvPicPr>
          <p:nvPr/>
        </p:nvPicPr>
        <p:blipFill>
          <a:blip r:embed="rId6"/>
          <a:stretch>
            <a:fillRect/>
          </a:stretch>
        </p:blipFill>
        <p:spPr>
          <a:xfrm>
            <a:off x="8244384" y="614274"/>
            <a:ext cx="3947616" cy="5486400"/>
          </a:xfrm>
          <a:prstGeom prst="rect">
            <a:avLst/>
          </a:prstGeom>
        </p:spPr>
      </p:pic>
      <p:pic>
        <p:nvPicPr>
          <p:cNvPr id="19" name="Picture 18">
            <a:extLst>
              <a:ext uri="{FF2B5EF4-FFF2-40B4-BE49-F238E27FC236}">
                <a16:creationId xmlns:a16="http://schemas.microsoft.com/office/drawing/2014/main" id="{A03009E7-BA78-D14E-4520-07BCF1B659F0}"/>
              </a:ext>
            </a:extLst>
          </p:cNvPr>
          <p:cNvPicPr>
            <a:picLocks noChangeAspect="1"/>
          </p:cNvPicPr>
          <p:nvPr/>
        </p:nvPicPr>
        <p:blipFill>
          <a:blip r:embed="rId7"/>
          <a:stretch>
            <a:fillRect/>
          </a:stretch>
        </p:blipFill>
        <p:spPr>
          <a:xfrm>
            <a:off x="224649" y="235184"/>
            <a:ext cx="3213921" cy="2103120"/>
          </a:xfrm>
          <a:prstGeom prst="rect">
            <a:avLst/>
          </a:prstGeom>
        </p:spPr>
      </p:pic>
      <p:sp>
        <p:nvSpPr>
          <p:cNvPr id="20" name="TextBox 19">
            <a:extLst>
              <a:ext uri="{FF2B5EF4-FFF2-40B4-BE49-F238E27FC236}">
                <a16:creationId xmlns:a16="http://schemas.microsoft.com/office/drawing/2014/main" id="{95796C28-92E9-F03A-7188-B92A14AA3C30}"/>
              </a:ext>
            </a:extLst>
          </p:cNvPr>
          <p:cNvSpPr txBox="1"/>
          <p:nvPr/>
        </p:nvSpPr>
        <p:spPr>
          <a:xfrm>
            <a:off x="290094" y="6302387"/>
            <a:ext cx="7922665"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 [7] T. </a:t>
            </a:r>
            <a:r>
              <a:rPr lang="en-US" sz="800" dirty="0" err="1">
                <a:latin typeface="Times New Roman" panose="02020603050405020304" pitchFamily="18" charset="0"/>
                <a:cs typeface="Times New Roman" panose="02020603050405020304" pitchFamily="18" charset="0"/>
              </a:rPr>
              <a:t>Nkotsi</a:t>
            </a:r>
            <a:r>
              <a:rPr lang="en-US" sz="800" dirty="0">
                <a:latin typeface="Times New Roman" panose="02020603050405020304" pitchFamily="18" charset="0"/>
                <a:cs typeface="Times New Roman" panose="02020603050405020304" pitchFamily="18" charset="0"/>
              </a:rPr>
              <a:t>, C. M. Hetman, J. A. Robey, B. H. S. Smith, and M. Mohapi, “</a:t>
            </a:r>
            <a:r>
              <a:rPr lang="en-US" sz="800" dirty="0" err="1">
                <a:latin typeface="Times New Roman" panose="02020603050405020304" pitchFamily="18" charset="0"/>
                <a:cs typeface="Times New Roman" panose="02020603050405020304" pitchFamily="18" charset="0"/>
              </a:rPr>
              <a:t>Letseng</a:t>
            </a:r>
            <a:r>
              <a:rPr lang="en-US" sz="800" dirty="0">
                <a:latin typeface="Times New Roman" panose="02020603050405020304" pitchFamily="18" charset="0"/>
                <a:cs typeface="Times New Roman" panose="02020603050405020304" pitchFamily="18" charset="0"/>
              </a:rPr>
              <a:t> diamond mine , </a:t>
            </a:r>
            <a:r>
              <a:rPr lang="en-US" sz="800" dirty="0" err="1">
                <a:latin typeface="Times New Roman" panose="02020603050405020304" pitchFamily="18" charset="0"/>
                <a:cs typeface="Times New Roman" panose="02020603050405020304" pitchFamily="18" charset="0"/>
              </a:rPr>
              <a:t>lesotho</a:t>
            </a:r>
            <a:r>
              <a:rPr lang="en-US" sz="800" dirty="0">
                <a:latin typeface="Times New Roman" panose="02020603050405020304" pitchFamily="18" charset="0"/>
                <a:cs typeface="Times New Roman" panose="02020603050405020304" pitchFamily="18" charset="0"/>
              </a:rPr>
              <a:t> : Recent advances in the open pit geology of the satellite kimberlite pipe,” 2017.</a:t>
            </a:r>
          </a:p>
        </p:txBody>
      </p:sp>
      <p:sp>
        <p:nvSpPr>
          <p:cNvPr id="21" name="Arrow: Right 20">
            <a:extLst>
              <a:ext uri="{FF2B5EF4-FFF2-40B4-BE49-F238E27FC236}">
                <a16:creationId xmlns:a16="http://schemas.microsoft.com/office/drawing/2014/main" id="{5A7C5E62-7B86-0E2C-D187-E1B4E187D563}"/>
              </a:ext>
            </a:extLst>
          </p:cNvPr>
          <p:cNvSpPr/>
          <p:nvPr/>
        </p:nvSpPr>
        <p:spPr>
          <a:xfrm>
            <a:off x="7566816" y="1300845"/>
            <a:ext cx="318539" cy="115212"/>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C3EA2D22-7BA4-ABF3-4ED8-0B9C23C95DB4}"/>
              </a:ext>
            </a:extLst>
          </p:cNvPr>
          <p:cNvSpPr/>
          <p:nvPr/>
        </p:nvSpPr>
        <p:spPr>
          <a:xfrm rot="7904533" flipV="1">
            <a:off x="3952103" y="1464192"/>
            <a:ext cx="499671" cy="1380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310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6793E-75EF-4935-B7C1-D4B28B0145C5}"/>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2C6C35FA-4201-9442-8923-DBA302658274}"/>
              </a:ext>
            </a:extLst>
          </p:cNvPr>
          <p:cNvSpPr txBox="1">
            <a:spLocks/>
          </p:cNvSpPr>
          <p:nvPr/>
        </p:nvSpPr>
        <p:spPr>
          <a:xfrm>
            <a:off x="580268" y="53595"/>
            <a:ext cx="11916074" cy="443354"/>
          </a:xfrm>
          <a:prstGeom prst="rect">
            <a:avLst/>
          </a:prstGeom>
        </p:spPr>
        <p:txBody>
          <a:bodyPr/>
          <a:lstStyle>
            <a:lvl1pPr algn="l" defTabSz="914400" rtl="0" eaLnBrk="1" latinLnBrk="0" hangingPunct="1">
              <a:lnSpc>
                <a:spcPct val="90000"/>
              </a:lnSpc>
              <a:spcBef>
                <a:spcPct val="0"/>
              </a:spcBef>
              <a:buNone/>
              <a:defRPr sz="2800" b="1" kern="1200" cap="none" spc="-30" baseline="0">
                <a:solidFill>
                  <a:schemeClr val="accent1"/>
                </a:solidFill>
                <a:latin typeface="+mj-lt"/>
                <a:ea typeface="+mj-ea"/>
                <a:cs typeface="+mj-cs"/>
              </a:defRPr>
            </a:lvl1pPr>
          </a:lstStyle>
          <a:p>
            <a:r>
              <a:rPr lang="en-GB" dirty="0">
                <a:solidFill>
                  <a:schemeClr val="accent4">
                    <a:lumMod val="75000"/>
                  </a:schemeClr>
                </a:solidFill>
                <a:latin typeface="Times New Roman" panose="02020603050405020304" pitchFamily="18" charset="0"/>
                <a:cs typeface="Times New Roman" panose="02020603050405020304" pitchFamily="18" charset="0"/>
              </a:rPr>
              <a:t>Results: </a:t>
            </a:r>
            <a:r>
              <a:rPr lang="en-US" dirty="0" err="1">
                <a:solidFill>
                  <a:schemeClr val="accent4">
                    <a:lumMod val="75000"/>
                  </a:schemeClr>
                </a:solidFill>
                <a:latin typeface="Times New Roman" panose="02020603050405020304" pitchFamily="18" charset="0"/>
                <a:cs typeface="Times New Roman" panose="02020603050405020304" pitchFamily="18" charset="0"/>
              </a:rPr>
              <a:t>Århus</a:t>
            </a:r>
            <a:r>
              <a:rPr lang="en-US" dirty="0">
                <a:solidFill>
                  <a:schemeClr val="accent4">
                    <a:lumMod val="75000"/>
                  </a:schemeClr>
                </a:solidFill>
                <a:latin typeface="Times New Roman" panose="02020603050405020304" pitchFamily="18" charset="0"/>
                <a:cs typeface="Times New Roman" panose="02020603050405020304" pitchFamily="18" charset="0"/>
              </a:rPr>
              <a:t> FDR Results: Background Analysis for MinPET Technology</a:t>
            </a:r>
            <a:endParaRPr lang="en-GB"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3" name="Picture 24">
            <a:extLst>
              <a:ext uri="{FF2B5EF4-FFF2-40B4-BE49-F238E27FC236}">
                <a16:creationId xmlns:a16="http://schemas.microsoft.com/office/drawing/2014/main" id="{B524C390-82AA-B0F5-7587-52B6E630D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8946" y="700636"/>
            <a:ext cx="3186178"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A picture containing text, screenshot, font, number&#10;&#10;Description automatically generated">
            <a:extLst>
              <a:ext uri="{FF2B5EF4-FFF2-40B4-BE49-F238E27FC236}">
                <a16:creationId xmlns:a16="http://schemas.microsoft.com/office/drawing/2014/main" id="{5821AE9B-22C2-0F81-4892-52C7EC5B9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56" y="715825"/>
            <a:ext cx="2023907"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A picture containing text, screenshot, font, number&#10;&#10;Description automatically generated">
            <a:extLst>
              <a:ext uri="{FF2B5EF4-FFF2-40B4-BE49-F238E27FC236}">
                <a16:creationId xmlns:a16="http://schemas.microsoft.com/office/drawing/2014/main" id="{69371B2F-536E-8F95-C943-5AED16B83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1" y="3396452"/>
            <a:ext cx="2675164"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2D6DEBC-EEAB-177C-D217-4972DDD09ACB}"/>
              </a:ext>
            </a:extLst>
          </p:cNvPr>
          <p:cNvPicPr>
            <a:picLocks noChangeAspect="1"/>
          </p:cNvPicPr>
          <p:nvPr/>
        </p:nvPicPr>
        <p:blipFill>
          <a:blip r:embed="rId5"/>
          <a:stretch>
            <a:fillRect/>
          </a:stretch>
        </p:blipFill>
        <p:spPr>
          <a:xfrm>
            <a:off x="8821515" y="715825"/>
            <a:ext cx="3188404" cy="2377440"/>
          </a:xfrm>
          <a:prstGeom prst="rect">
            <a:avLst/>
          </a:prstGeom>
        </p:spPr>
      </p:pic>
      <p:pic>
        <p:nvPicPr>
          <p:cNvPr id="9" name="Picture 8">
            <a:extLst>
              <a:ext uri="{FF2B5EF4-FFF2-40B4-BE49-F238E27FC236}">
                <a16:creationId xmlns:a16="http://schemas.microsoft.com/office/drawing/2014/main" id="{B1F4A609-9B50-B273-1218-E68798CA4F0B}"/>
              </a:ext>
            </a:extLst>
          </p:cNvPr>
          <p:cNvPicPr>
            <a:picLocks noChangeAspect="1"/>
          </p:cNvPicPr>
          <p:nvPr/>
        </p:nvPicPr>
        <p:blipFill>
          <a:blip r:embed="rId6"/>
          <a:stretch>
            <a:fillRect/>
          </a:stretch>
        </p:blipFill>
        <p:spPr>
          <a:xfrm>
            <a:off x="2790057" y="715825"/>
            <a:ext cx="2809378" cy="1920240"/>
          </a:xfrm>
          <a:prstGeom prst="rect">
            <a:avLst/>
          </a:prstGeom>
        </p:spPr>
      </p:pic>
      <p:sp>
        <p:nvSpPr>
          <p:cNvPr id="10" name="TextBox 8">
            <a:extLst>
              <a:ext uri="{FF2B5EF4-FFF2-40B4-BE49-F238E27FC236}">
                <a16:creationId xmlns:a16="http://schemas.microsoft.com/office/drawing/2014/main" id="{8DA5D219-6D19-87EE-5F54-A24F5B877B71}"/>
              </a:ext>
            </a:extLst>
          </p:cNvPr>
          <p:cNvSpPr txBox="1"/>
          <p:nvPr/>
        </p:nvSpPr>
        <p:spPr>
          <a:xfrm>
            <a:off x="9887479" y="3161876"/>
            <a:ext cx="2084412" cy="2708434"/>
          </a:xfrm>
          <a:prstGeom prst="rect">
            <a:avLst/>
          </a:prstGeom>
          <a:solidFill>
            <a:srgbClr val="FFFFFF"/>
          </a:solidFill>
          <a:ln w="12701" cap="flat">
            <a:solidFill>
              <a:srgbClr val="00B0F0"/>
            </a:solidFill>
            <a:prstDash val="solid"/>
            <a:miter/>
          </a:ln>
        </p:spPr>
        <p:txBody>
          <a:bodyPr wrap="square">
            <a:spAutoFit/>
          </a:bodyPr>
          <a:lstStyle/>
          <a:p>
            <a:pPr>
              <a:buSzPct val="100000"/>
              <a:defRPr sz="1800" b="0" i="0" u="none" strike="noStrike" kern="0" cap="none" spc="0" baseline="0">
                <a:solidFill>
                  <a:srgbClr val="000000"/>
                </a:solidFill>
                <a:uFillTx/>
              </a:defRPr>
            </a:pPr>
            <a:r>
              <a:rPr lang="en-US" sz="1000" kern="0" dirty="0">
                <a:latin typeface="Times New Roman" panose="02020603050405020304" pitchFamily="18" charset="0"/>
                <a:ea typeface="Times New Roman" panose="02020603050405020304" pitchFamily="18" charset="0"/>
                <a:cs typeface="Times New Roman" panose="02020603050405020304" pitchFamily="18" charset="0"/>
              </a:rPr>
              <a:t>The time differential spectroscopy, list mode to get both lifetime and energy in the nuclide ID</a:t>
            </a:r>
            <a:r>
              <a:rPr lang="en-US" sz="1000" kern="0" dirty="0">
                <a:solidFill>
                  <a:srgbClr val="000000"/>
                </a:solidFill>
                <a:latin typeface="Times New Roman" pitchFamily="18"/>
                <a:ea typeface="Times New Roman" panose="02020603050405020304" pitchFamily="18" charset="0"/>
                <a:cs typeface="Times New Roman" pitchFamily="18"/>
              </a:rPr>
              <a:t> </a:t>
            </a:r>
          </a:p>
          <a:p>
            <a:pPr marL="285750" indent="-285750">
              <a:buSzPct val="100000"/>
              <a:buFont typeface="Wingdings" panose="05000000000000000000" pitchFamily="2" charset="2"/>
              <a:buChar char="Ø"/>
              <a:defRPr sz="1800" b="0" i="0" u="none" strike="noStrike" kern="0" cap="none" spc="0" baseline="0">
                <a:solidFill>
                  <a:srgbClr val="000000"/>
                </a:solidFill>
                <a:uFillTx/>
              </a:defRPr>
            </a:pPr>
            <a:r>
              <a:rPr lang="en-US" sz="1000" kern="0" dirty="0">
                <a:solidFill>
                  <a:srgbClr val="00B0F0"/>
                </a:solidFill>
                <a:latin typeface="Times New Roman" pitchFamily="18"/>
                <a:ea typeface="Times New Roman" panose="02020603050405020304" pitchFamily="18" charset="0"/>
                <a:cs typeface="Times New Roman" pitchFamily="18"/>
              </a:rPr>
              <a:t>→</a:t>
            </a:r>
            <a:r>
              <a:rPr lang="en-US" sz="1000" dirty="0">
                <a:solidFill>
                  <a:srgbClr val="4472C4"/>
                </a:solidFill>
                <a:latin typeface="Times New Roman" pitchFamily="18"/>
                <a:cs typeface="Times New Roman" pitchFamily="18"/>
              </a:rPr>
              <a:t>Identify an energy peak in the energy spectra </a:t>
            </a:r>
          </a:p>
          <a:p>
            <a:pPr marL="285750" indent="-285750">
              <a:buSzPct val="100000"/>
              <a:buFont typeface="Wingdings" panose="05000000000000000000" pitchFamily="2" charset="2"/>
              <a:buChar char="Ø"/>
              <a:defRPr sz="1800" b="0" i="0" u="none" strike="noStrike" kern="0" cap="none" spc="0" baseline="0">
                <a:solidFill>
                  <a:srgbClr val="000000"/>
                </a:solidFill>
                <a:uFillTx/>
              </a:defRPr>
            </a:pPr>
            <a:r>
              <a:rPr lang="en-US" sz="1000" kern="0" dirty="0">
                <a:solidFill>
                  <a:srgbClr val="FFC000"/>
                </a:solidFill>
                <a:latin typeface="Times New Roman" pitchFamily="18"/>
                <a:ea typeface="Times New Roman" panose="02020603050405020304" pitchFamily="18" charset="0"/>
                <a:cs typeface="Times New Roman" pitchFamily="18"/>
              </a:rPr>
              <a:t>→</a:t>
            </a:r>
            <a:r>
              <a:rPr lang="en-US" sz="1000" kern="0" dirty="0">
                <a:solidFill>
                  <a:srgbClr val="00B0F0"/>
                </a:solidFill>
                <a:latin typeface="Times New Roman" pitchFamily="18"/>
                <a:ea typeface="Times New Roman" panose="02020603050405020304" pitchFamily="18" charset="0"/>
                <a:cs typeface="Times New Roman" pitchFamily="18"/>
              </a:rPr>
              <a:t> </a:t>
            </a:r>
            <a:r>
              <a:rPr lang="en-US" sz="1000" dirty="0">
                <a:solidFill>
                  <a:srgbClr val="ED7D31"/>
                </a:solidFill>
                <a:latin typeface="Times New Roman" pitchFamily="18"/>
                <a:cs typeface="Times New Roman" pitchFamily="18"/>
              </a:rPr>
              <a:t>Fit the peak with a Gaussian to confirm its energy </a:t>
            </a:r>
          </a:p>
          <a:p>
            <a:pPr marL="285750" indent="-285750">
              <a:buSzPct val="100000"/>
              <a:buFont typeface="Wingdings" panose="05000000000000000000" pitchFamily="2" charset="2"/>
              <a:buChar char="Ø"/>
              <a:defRPr sz="1800" b="0" i="0" u="none" strike="noStrike" kern="0" cap="none" spc="0" baseline="0">
                <a:solidFill>
                  <a:srgbClr val="000000"/>
                </a:solidFill>
                <a:uFillTx/>
              </a:defRPr>
            </a:pPr>
            <a:r>
              <a:rPr lang="en-US" sz="1000" kern="0" dirty="0">
                <a:solidFill>
                  <a:srgbClr val="00B0F0"/>
                </a:solidFill>
                <a:latin typeface="Times New Roman" pitchFamily="18"/>
                <a:ea typeface="Times New Roman" panose="02020603050405020304" pitchFamily="18" charset="0"/>
                <a:cs typeface="Times New Roman" pitchFamily="18"/>
              </a:rPr>
              <a:t>→</a:t>
            </a:r>
            <a:r>
              <a:rPr lang="en-US" sz="1000" dirty="0">
                <a:solidFill>
                  <a:srgbClr val="ED7D31"/>
                </a:solidFill>
                <a:latin typeface="Times New Roman" pitchFamily="18"/>
                <a:cs typeface="Times New Roman" pitchFamily="18"/>
              </a:rPr>
              <a:t> </a:t>
            </a:r>
            <a:r>
              <a:rPr lang="en-US" sz="1000" dirty="0">
                <a:solidFill>
                  <a:srgbClr val="00B050"/>
                </a:solidFill>
                <a:latin typeface="Times New Roman" pitchFamily="18"/>
                <a:cs typeface="Times New Roman" pitchFamily="18"/>
              </a:rPr>
              <a:t>Note the peak energy and search it on the online Table of Radioactive Isotopes database </a:t>
            </a:r>
          </a:p>
          <a:p>
            <a:pPr marL="285750" indent="-285750">
              <a:buSzPct val="100000"/>
              <a:buFont typeface="Wingdings" panose="05000000000000000000" pitchFamily="2" charset="2"/>
              <a:buChar char="Ø"/>
              <a:defRPr sz="1800" b="0" i="0" u="none" strike="noStrike" kern="0" cap="none" spc="0" baseline="0">
                <a:solidFill>
                  <a:srgbClr val="000000"/>
                </a:solidFill>
                <a:uFillTx/>
              </a:defRPr>
            </a:pPr>
            <a:r>
              <a:rPr lang="en-US" sz="1000" kern="0" dirty="0">
                <a:solidFill>
                  <a:srgbClr val="FF0000"/>
                </a:solidFill>
                <a:latin typeface="Times New Roman" pitchFamily="18"/>
                <a:ea typeface="Times New Roman" panose="02020603050405020304" pitchFamily="18" charset="0"/>
                <a:cs typeface="Times New Roman" pitchFamily="18"/>
              </a:rPr>
              <a:t>→</a:t>
            </a:r>
            <a:r>
              <a:rPr lang="en-US" sz="1000" kern="0" dirty="0">
                <a:solidFill>
                  <a:srgbClr val="00B0F0"/>
                </a:solidFill>
                <a:latin typeface="Times New Roman" pitchFamily="18"/>
                <a:ea typeface="Times New Roman" panose="02020603050405020304" pitchFamily="18" charset="0"/>
                <a:cs typeface="Times New Roman" pitchFamily="18"/>
              </a:rPr>
              <a:t> </a:t>
            </a:r>
            <a:r>
              <a:rPr lang="en-US" sz="1000" dirty="0">
                <a:solidFill>
                  <a:srgbClr val="FF0000"/>
                </a:solidFill>
                <a:latin typeface="Times New Roman" pitchFamily="18"/>
                <a:cs typeface="Times New Roman" pitchFamily="18"/>
              </a:rPr>
              <a:t>Use the search results to identify which isotope is more suitable for the identified energy peak </a:t>
            </a:r>
          </a:p>
          <a:p>
            <a:pPr marL="285750" indent="-285750">
              <a:buSzPct val="100000"/>
              <a:buFont typeface="Wingdings" panose="05000000000000000000" pitchFamily="2" charset="2"/>
              <a:buChar char="Ø"/>
              <a:defRPr sz="1800" b="0" i="0" u="none" strike="noStrike" kern="0" cap="none" spc="0" baseline="0">
                <a:solidFill>
                  <a:srgbClr val="000000"/>
                </a:solidFill>
                <a:uFillTx/>
              </a:defRPr>
            </a:pPr>
            <a:r>
              <a:rPr lang="en-US" sz="1000" kern="0" dirty="0">
                <a:solidFill>
                  <a:srgbClr val="7030A0"/>
                </a:solidFill>
                <a:latin typeface="Times New Roman" pitchFamily="18"/>
                <a:ea typeface="Times New Roman" panose="02020603050405020304" pitchFamily="18" charset="0"/>
                <a:cs typeface="Times New Roman" pitchFamily="18"/>
              </a:rPr>
              <a:t>→</a:t>
            </a:r>
            <a:r>
              <a:rPr lang="en-US" sz="1000" kern="0" dirty="0">
                <a:solidFill>
                  <a:srgbClr val="00B0F0"/>
                </a:solidFill>
                <a:latin typeface="Times New Roman" pitchFamily="18"/>
                <a:ea typeface="Times New Roman" panose="02020603050405020304" pitchFamily="18" charset="0"/>
                <a:cs typeface="Times New Roman" pitchFamily="18"/>
              </a:rPr>
              <a:t> </a:t>
            </a:r>
            <a:r>
              <a:rPr lang="en-US" sz="1000" dirty="0">
                <a:solidFill>
                  <a:srgbClr val="7030A0"/>
                </a:solidFill>
                <a:latin typeface="Times New Roman" pitchFamily="18"/>
                <a:cs typeface="Times New Roman" pitchFamily="18"/>
              </a:rPr>
              <a:t>Fit the identified isotope(s) and </a:t>
            </a:r>
            <a:r>
              <a:rPr lang="en-US" sz="1000" dirty="0">
                <a:solidFill>
                  <a:schemeClr val="accent1">
                    <a:lumMod val="75000"/>
                    <a:lumOff val="25000"/>
                  </a:schemeClr>
                </a:solidFill>
                <a:latin typeface="Times New Roman" panose="02020603050405020304" pitchFamily="18" charset="0"/>
                <a:cs typeface="Times New Roman" panose="02020603050405020304" pitchFamily="18" charset="0"/>
              </a:rPr>
              <a:t>check agreement with the isotope lifetime</a:t>
            </a:r>
          </a:p>
        </p:txBody>
      </p:sp>
      <p:sp>
        <p:nvSpPr>
          <p:cNvPr id="12" name="Arrow: Right 11">
            <a:extLst>
              <a:ext uri="{FF2B5EF4-FFF2-40B4-BE49-F238E27FC236}">
                <a16:creationId xmlns:a16="http://schemas.microsoft.com/office/drawing/2014/main" id="{A6B67ACF-3170-70FF-90D5-BA6705B435CE}"/>
              </a:ext>
            </a:extLst>
          </p:cNvPr>
          <p:cNvSpPr/>
          <p:nvPr/>
        </p:nvSpPr>
        <p:spPr>
          <a:xfrm rot="10800000">
            <a:off x="8671010" y="1390875"/>
            <a:ext cx="385119" cy="163175"/>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6CB6ADEE-0EEE-D63A-83FD-2ED72DA2A8B7}"/>
              </a:ext>
            </a:extLst>
          </p:cNvPr>
          <p:cNvSpPr/>
          <p:nvPr/>
        </p:nvSpPr>
        <p:spPr>
          <a:xfrm rot="10800000">
            <a:off x="5480849" y="1417069"/>
            <a:ext cx="385118" cy="163174"/>
          </a:xfrm>
          <a:prstGeom prst="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97695C3-BD98-C850-7078-A8092342E4C3}"/>
              </a:ext>
            </a:extLst>
          </p:cNvPr>
          <p:cNvSpPr/>
          <p:nvPr/>
        </p:nvSpPr>
        <p:spPr>
          <a:xfrm rot="10800000">
            <a:off x="2485675" y="1390873"/>
            <a:ext cx="385120" cy="163176"/>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CEADFA89-D343-E53F-783A-DEE23AC69682}"/>
              </a:ext>
            </a:extLst>
          </p:cNvPr>
          <p:cNvSpPr/>
          <p:nvPr/>
        </p:nvSpPr>
        <p:spPr>
          <a:xfrm rot="5400000">
            <a:off x="1225528" y="2988296"/>
            <a:ext cx="391640" cy="13441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04B3452-F1F1-7371-8666-AE3AF4AEE25B}"/>
              </a:ext>
            </a:extLst>
          </p:cNvPr>
          <p:cNvSpPr txBox="1"/>
          <p:nvPr/>
        </p:nvSpPr>
        <p:spPr>
          <a:xfrm>
            <a:off x="269509" y="6256421"/>
            <a:ext cx="3230372" cy="215444"/>
          </a:xfrm>
          <a:prstGeom prst="rect">
            <a:avLst/>
          </a:prstGeom>
          <a:noFill/>
        </p:spPr>
        <p:txBody>
          <a:bodyPr wrap="none" rtlCol="0">
            <a:spAutoFit/>
          </a:bodyPr>
          <a:lstStyle/>
          <a:p>
            <a:r>
              <a:rPr lang="en-US" sz="800" dirty="0">
                <a:latin typeface="Times New Roman" panose="02020603050405020304" pitchFamily="18" charset="0"/>
                <a:cs typeface="Times New Roman" panose="02020603050405020304" pitchFamily="18" charset="0"/>
              </a:rPr>
              <a:t>[8] “Decay data search.” http://nucleardata.nuclear.lu.se/toi/radSearch.asp.</a:t>
            </a:r>
          </a:p>
        </p:txBody>
      </p:sp>
      <p:sp>
        <p:nvSpPr>
          <p:cNvPr id="29" name="Arrow: Right 28">
            <a:extLst>
              <a:ext uri="{FF2B5EF4-FFF2-40B4-BE49-F238E27FC236}">
                <a16:creationId xmlns:a16="http://schemas.microsoft.com/office/drawing/2014/main" id="{E016ED8E-AF61-6B66-E3ED-4E07443F1C8B}"/>
              </a:ext>
            </a:extLst>
          </p:cNvPr>
          <p:cNvSpPr/>
          <p:nvPr/>
        </p:nvSpPr>
        <p:spPr>
          <a:xfrm rot="5400000">
            <a:off x="10928032" y="5919614"/>
            <a:ext cx="248814" cy="84666"/>
          </a:xfrm>
          <a:prstGeom prst="rightArrow">
            <a:avLst/>
          </a:prstGeom>
          <a:solidFill>
            <a:schemeClr val="accent1">
              <a:lumMod val="50000"/>
              <a:lumOff val="50000"/>
            </a:schemeClr>
          </a:solidFill>
          <a:ln>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5F49D920-7189-827E-CD1D-6377F6C34CFD}"/>
              </a:ext>
            </a:extLst>
          </p:cNvPr>
          <p:cNvSpPr/>
          <p:nvPr/>
        </p:nvSpPr>
        <p:spPr>
          <a:xfrm rot="18486135">
            <a:off x="2413630" y="3173572"/>
            <a:ext cx="378693" cy="124137"/>
          </a:xfrm>
          <a:prstGeom prst="rightArrow">
            <a:avLst/>
          </a:prstGeom>
          <a:solidFill>
            <a:srgbClr val="D4D4D5"/>
          </a:solidFill>
          <a:ln>
            <a:solidFill>
              <a:srgbClr val="9A9B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B7472802-EB8C-1AC5-B764-EAD119C7FFCC}"/>
              </a:ext>
            </a:extLst>
          </p:cNvPr>
          <p:cNvSpPr/>
          <p:nvPr/>
        </p:nvSpPr>
        <p:spPr>
          <a:xfrm rot="4716990">
            <a:off x="4981847" y="4827292"/>
            <a:ext cx="378693" cy="124137"/>
          </a:xfrm>
          <a:prstGeom prst="rightArrow">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19C44DF-3A1C-C2F9-AB05-CF82A4EAF898}"/>
              </a:ext>
            </a:extLst>
          </p:cNvPr>
          <p:cNvSpPr txBox="1"/>
          <p:nvPr/>
        </p:nvSpPr>
        <p:spPr>
          <a:xfrm>
            <a:off x="3646679" y="450519"/>
            <a:ext cx="3563796"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latin typeface="Times New Roman" panose="02020603050405020304" pitchFamily="18" charset="0"/>
                <a:cs typeface="Times New Roman" panose="02020603050405020304" pitchFamily="18" charset="0"/>
              </a:rPr>
              <a:t>How to search for activated isotope?</a:t>
            </a:r>
          </a:p>
        </p:txBody>
      </p:sp>
      <p:pic>
        <p:nvPicPr>
          <p:cNvPr id="18" name="Picture 17">
            <a:extLst>
              <a:ext uri="{FF2B5EF4-FFF2-40B4-BE49-F238E27FC236}">
                <a16:creationId xmlns:a16="http://schemas.microsoft.com/office/drawing/2014/main" id="{9C9CB232-088B-B242-BFC3-5D596D46C4E9}"/>
              </a:ext>
            </a:extLst>
          </p:cNvPr>
          <p:cNvPicPr>
            <a:picLocks noChangeAspect="1"/>
          </p:cNvPicPr>
          <p:nvPr/>
        </p:nvPicPr>
        <p:blipFill>
          <a:blip r:embed="rId7"/>
          <a:stretch>
            <a:fillRect/>
          </a:stretch>
        </p:blipFill>
        <p:spPr>
          <a:xfrm>
            <a:off x="2842966" y="2641186"/>
            <a:ext cx="3576320" cy="2011680"/>
          </a:xfrm>
          <a:prstGeom prst="rect">
            <a:avLst/>
          </a:prstGeom>
        </p:spPr>
      </p:pic>
      <p:pic>
        <p:nvPicPr>
          <p:cNvPr id="20" name="Picture 19">
            <a:extLst>
              <a:ext uri="{FF2B5EF4-FFF2-40B4-BE49-F238E27FC236}">
                <a16:creationId xmlns:a16="http://schemas.microsoft.com/office/drawing/2014/main" id="{70CCCC00-ACFB-30ED-57AF-7588E495D0B8}"/>
              </a:ext>
            </a:extLst>
          </p:cNvPr>
          <p:cNvPicPr>
            <a:picLocks noChangeAspect="1"/>
          </p:cNvPicPr>
          <p:nvPr/>
        </p:nvPicPr>
        <p:blipFill>
          <a:blip r:embed="rId8"/>
          <a:stretch>
            <a:fillRect/>
          </a:stretch>
        </p:blipFill>
        <p:spPr>
          <a:xfrm>
            <a:off x="5335799" y="3597044"/>
            <a:ext cx="4551680" cy="2560320"/>
          </a:xfrm>
          <a:prstGeom prst="rect">
            <a:avLst/>
          </a:prstGeom>
        </p:spPr>
      </p:pic>
      <p:sp>
        <p:nvSpPr>
          <p:cNvPr id="21" name="TextBox 20">
            <a:extLst>
              <a:ext uri="{FF2B5EF4-FFF2-40B4-BE49-F238E27FC236}">
                <a16:creationId xmlns:a16="http://schemas.microsoft.com/office/drawing/2014/main" id="{499DF82C-3A1B-8884-5EBA-10424A587191}"/>
              </a:ext>
            </a:extLst>
          </p:cNvPr>
          <p:cNvSpPr txBox="1"/>
          <p:nvPr/>
        </p:nvSpPr>
        <p:spPr>
          <a:xfrm>
            <a:off x="2730281" y="4691488"/>
            <a:ext cx="2057340" cy="1384995"/>
          </a:xfrm>
          <a:prstGeom prst="rect">
            <a:avLst/>
          </a:prstGeom>
          <a:noFill/>
          <a:ln>
            <a:solidFill>
              <a:schemeClr val="accent6">
                <a:lumMod val="75000"/>
              </a:schemeClr>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ENDF provides quantitative data describing how radiation and neutrons interact with matter: Cross Sections, Angular and Energy Distributions, Decay Data, and Fission Product Yields.</a:t>
            </a:r>
          </a:p>
        </p:txBody>
      </p:sp>
      <p:sp>
        <p:nvSpPr>
          <p:cNvPr id="22" name="TextBox 21">
            <a:extLst>
              <a:ext uri="{FF2B5EF4-FFF2-40B4-BE49-F238E27FC236}">
                <a16:creationId xmlns:a16="http://schemas.microsoft.com/office/drawing/2014/main" id="{AC3BA8DF-977D-5970-8151-719D8F78BF32}"/>
              </a:ext>
            </a:extLst>
          </p:cNvPr>
          <p:cNvSpPr txBox="1"/>
          <p:nvPr/>
        </p:nvSpPr>
        <p:spPr>
          <a:xfrm>
            <a:off x="6419286" y="2930403"/>
            <a:ext cx="2985316" cy="646331"/>
          </a:xfrm>
          <a:prstGeom prst="rect">
            <a:avLst/>
          </a:prstGeom>
          <a:noFill/>
          <a:ln>
            <a:solidFill>
              <a:srgbClr val="00B050"/>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We explore the chart of nuclides to understand concepts like isotope stability, decay chains, and nuclear structure</a:t>
            </a:r>
          </a:p>
        </p:txBody>
      </p:sp>
    </p:spTree>
    <p:extLst>
      <p:ext uri="{BB962C8B-B14F-4D97-AF65-F5344CB8AC3E}">
        <p14:creationId xmlns:p14="http://schemas.microsoft.com/office/powerpoint/2010/main" val="1243444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BE844-2941-FCE8-6C9E-F675370DF716}"/>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2B2DC22-8CE4-1CCB-121D-980EC8819A47}"/>
              </a:ext>
            </a:extLst>
          </p:cNvPr>
          <p:cNvSpPr txBox="1">
            <a:spLocks/>
          </p:cNvSpPr>
          <p:nvPr/>
        </p:nvSpPr>
        <p:spPr>
          <a:xfrm>
            <a:off x="606393" y="140291"/>
            <a:ext cx="11916074" cy="443354"/>
          </a:xfrm>
          <a:prstGeom prst="rect">
            <a:avLst/>
          </a:prstGeom>
        </p:spPr>
        <p:txBody>
          <a:bodyPr/>
          <a:lstStyle>
            <a:lvl1pPr algn="l" defTabSz="914400" rtl="0" eaLnBrk="1" latinLnBrk="0" hangingPunct="1">
              <a:lnSpc>
                <a:spcPct val="90000"/>
              </a:lnSpc>
              <a:spcBef>
                <a:spcPct val="0"/>
              </a:spcBef>
              <a:buNone/>
              <a:defRPr sz="2800" b="1" kern="1200" cap="none" spc="-30" baseline="0">
                <a:solidFill>
                  <a:schemeClr val="accent1"/>
                </a:solidFill>
                <a:latin typeface="+mj-lt"/>
                <a:ea typeface="+mj-ea"/>
                <a:cs typeface="+mj-cs"/>
              </a:defRPr>
            </a:lvl1pPr>
          </a:lstStyle>
          <a:p>
            <a:r>
              <a:rPr lang="en-GB" dirty="0">
                <a:solidFill>
                  <a:schemeClr val="accent4">
                    <a:lumMod val="75000"/>
                  </a:schemeClr>
                </a:solidFill>
                <a:latin typeface="Times New Roman" panose="02020603050405020304" pitchFamily="18" charset="0"/>
                <a:cs typeface="Times New Roman" panose="02020603050405020304" pitchFamily="18" charset="0"/>
              </a:rPr>
              <a:t>Results: </a:t>
            </a:r>
            <a:r>
              <a:rPr lang="en-US" dirty="0" err="1">
                <a:solidFill>
                  <a:schemeClr val="accent4">
                    <a:lumMod val="75000"/>
                  </a:schemeClr>
                </a:solidFill>
                <a:latin typeface="Times New Roman" panose="02020603050405020304" pitchFamily="18" charset="0"/>
                <a:cs typeface="Times New Roman" panose="02020603050405020304" pitchFamily="18" charset="0"/>
              </a:rPr>
              <a:t>Århus</a:t>
            </a:r>
            <a:r>
              <a:rPr lang="en-US" dirty="0">
                <a:solidFill>
                  <a:schemeClr val="accent4">
                    <a:lumMod val="75000"/>
                  </a:schemeClr>
                </a:solidFill>
                <a:latin typeface="Times New Roman" panose="02020603050405020304" pitchFamily="18" charset="0"/>
                <a:cs typeface="Times New Roman" panose="02020603050405020304" pitchFamily="18" charset="0"/>
              </a:rPr>
              <a:t> FDR Results: Background Analysis for MinPET Technology</a:t>
            </a:r>
            <a:endParaRPr lang="en-GB"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624EE32-64FD-F623-93EF-3CD749A12A41}"/>
              </a:ext>
            </a:extLst>
          </p:cNvPr>
          <p:cNvSpPr txBox="1"/>
          <p:nvPr/>
        </p:nvSpPr>
        <p:spPr>
          <a:xfrm>
            <a:off x="269509" y="6256421"/>
            <a:ext cx="3230372" cy="215444"/>
          </a:xfrm>
          <a:prstGeom prst="rect">
            <a:avLst/>
          </a:prstGeom>
          <a:noFill/>
        </p:spPr>
        <p:txBody>
          <a:bodyPr wrap="none" rtlCol="0">
            <a:spAutoFit/>
          </a:bodyPr>
          <a:lstStyle/>
          <a:p>
            <a:r>
              <a:rPr lang="en-US" sz="800" dirty="0">
                <a:latin typeface="Times New Roman" panose="02020603050405020304" pitchFamily="18" charset="0"/>
                <a:cs typeface="Times New Roman" panose="02020603050405020304" pitchFamily="18" charset="0"/>
              </a:rPr>
              <a:t>[8] “Decay data search.” http://nucleardata.nuclear.lu.se/toi/radSearch.asp.</a:t>
            </a:r>
          </a:p>
        </p:txBody>
      </p:sp>
      <p:sp>
        <p:nvSpPr>
          <p:cNvPr id="32" name="TextBox 31">
            <a:extLst>
              <a:ext uri="{FF2B5EF4-FFF2-40B4-BE49-F238E27FC236}">
                <a16:creationId xmlns:a16="http://schemas.microsoft.com/office/drawing/2014/main" id="{E30EBC62-0771-9E7B-EB0A-6C5842E3B56E}"/>
              </a:ext>
            </a:extLst>
          </p:cNvPr>
          <p:cNvSpPr txBox="1"/>
          <p:nvPr/>
        </p:nvSpPr>
        <p:spPr>
          <a:xfrm>
            <a:off x="4326769" y="1081631"/>
            <a:ext cx="1816112" cy="1384995"/>
          </a:xfrm>
          <a:prstGeom prst="rect">
            <a:avLst/>
          </a:prstGeom>
          <a:noFill/>
          <a:ln>
            <a:solidFill>
              <a:srgbClr val="00B050"/>
            </a:solidFill>
          </a:ln>
        </p:spPr>
        <p:txBody>
          <a:bodyPr wrap="square" rtlCol="0">
            <a:spAutoFit/>
          </a:bodyPr>
          <a:lstStyle/>
          <a:p>
            <a:r>
              <a:rPr lang="en-US" sz="1400" dirty="0">
                <a:latin typeface="Times New Roman" panose="02020603050405020304" pitchFamily="18" charset="0"/>
                <a:cs typeface="Times New Roman" panose="02020603050405020304" pitchFamily="18" charset="0"/>
              </a:rPr>
              <a:t>Time-integrated gamma-ray energy spectra of the unirradiated K6 rock sample were measured</a:t>
            </a:r>
          </a:p>
          <a:p>
            <a:r>
              <a:rPr lang="en-US" sz="1400" dirty="0">
                <a:latin typeface="Times New Roman" panose="02020603050405020304" pitchFamily="18" charset="0"/>
                <a:cs typeface="Times New Roman" panose="02020603050405020304" pitchFamily="18" charset="0"/>
              </a:rPr>
              <a:t>for 130 minutes.</a:t>
            </a:r>
            <a:endParaRPr lang="en-US" sz="1400" dirty="0">
              <a:solidFill>
                <a:srgbClr val="FF000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BF45C3C2-7486-5E65-1FE9-78AD37BC6726}"/>
              </a:ext>
            </a:extLst>
          </p:cNvPr>
          <p:cNvSpPr txBox="1"/>
          <p:nvPr/>
        </p:nvSpPr>
        <p:spPr>
          <a:xfrm>
            <a:off x="4326769" y="3958214"/>
            <a:ext cx="1816112" cy="1384995"/>
          </a:xfrm>
          <a:prstGeom prst="rect">
            <a:avLst/>
          </a:prstGeom>
          <a:noFill/>
          <a:ln>
            <a:solidFill>
              <a:srgbClr val="FF0000"/>
            </a:solidFill>
          </a:ln>
        </p:spPr>
        <p:txBody>
          <a:bodyPr wrap="square" rtlCol="0">
            <a:spAutoFit/>
          </a:bodyPr>
          <a:lstStyle/>
          <a:p>
            <a:r>
              <a:rPr lang="en-US" sz="1400" dirty="0">
                <a:latin typeface="Times New Roman" panose="02020603050405020304" pitchFamily="18" charset="0"/>
                <a:cs typeface="Times New Roman" panose="02020603050405020304" pitchFamily="18" charset="0"/>
              </a:rPr>
              <a:t>Time-integrated gamma-ray energy spectra of the irradiated K6 rock sample were measured</a:t>
            </a:r>
          </a:p>
          <a:p>
            <a:r>
              <a:rPr lang="en-US" sz="1400" dirty="0">
                <a:latin typeface="Times New Roman" panose="02020603050405020304" pitchFamily="18" charset="0"/>
                <a:cs typeface="Times New Roman" panose="02020603050405020304" pitchFamily="18" charset="0"/>
              </a:rPr>
              <a:t>for 130 minutes.</a:t>
            </a:r>
            <a:endParaRPr lang="en-US" sz="1400" dirty="0">
              <a:solidFill>
                <a:srgbClr val="FF000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39C41CFD-5B8C-CBA1-6D67-1B6AED7F4546}"/>
              </a:ext>
            </a:extLst>
          </p:cNvPr>
          <p:cNvSpPr txBox="1"/>
          <p:nvPr/>
        </p:nvSpPr>
        <p:spPr>
          <a:xfrm>
            <a:off x="6357602" y="1036826"/>
            <a:ext cx="5613405" cy="646331"/>
          </a:xfrm>
          <a:prstGeom prst="rect">
            <a:avLst/>
          </a:prstGeom>
          <a:noFill/>
          <a:ln>
            <a:solidFill>
              <a:srgbClr val="00B0F0"/>
            </a:solidFill>
          </a:ln>
        </p:spPr>
        <p:txBody>
          <a:bodyPr wrap="square" rtlCol="0">
            <a:spAutoFit/>
          </a:bodyPr>
          <a:lstStyle/>
          <a:p>
            <a:r>
              <a:rPr lang="en-US" sz="1200" dirty="0"/>
              <a:t>Comparison between HPGe detector results of K6 unirradiated and K6 irradiated rocks’ gamma peaks. Gamma peaks found in both samples are compared based on their counts.</a:t>
            </a:r>
            <a:endParaRPr lang="en-US" sz="1200" dirty="0">
              <a:solidFill>
                <a:srgbClr val="00B0F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3F42A72-0DB5-3495-D5D1-BA28E72B37BF}"/>
              </a:ext>
            </a:extLst>
          </p:cNvPr>
          <p:cNvPicPr>
            <a:picLocks noChangeAspect="1"/>
          </p:cNvPicPr>
          <p:nvPr/>
        </p:nvPicPr>
        <p:blipFill>
          <a:blip r:embed="rId2"/>
          <a:stretch>
            <a:fillRect/>
          </a:stretch>
        </p:blipFill>
        <p:spPr>
          <a:xfrm>
            <a:off x="6357602" y="1697928"/>
            <a:ext cx="5613405" cy="4114800"/>
          </a:xfrm>
          <a:prstGeom prst="rect">
            <a:avLst/>
          </a:prstGeom>
        </p:spPr>
      </p:pic>
      <p:pic>
        <p:nvPicPr>
          <p:cNvPr id="6" name="Picture 5">
            <a:extLst>
              <a:ext uri="{FF2B5EF4-FFF2-40B4-BE49-F238E27FC236}">
                <a16:creationId xmlns:a16="http://schemas.microsoft.com/office/drawing/2014/main" id="{053E911D-4A68-2E00-3054-C30077D053F2}"/>
              </a:ext>
            </a:extLst>
          </p:cNvPr>
          <p:cNvPicPr>
            <a:picLocks noChangeAspect="1"/>
          </p:cNvPicPr>
          <p:nvPr/>
        </p:nvPicPr>
        <p:blipFill>
          <a:blip r:embed="rId3"/>
          <a:stretch>
            <a:fillRect/>
          </a:stretch>
        </p:blipFill>
        <p:spPr>
          <a:xfrm>
            <a:off x="131694" y="680442"/>
            <a:ext cx="4111060" cy="2651760"/>
          </a:xfrm>
          <a:prstGeom prst="rect">
            <a:avLst/>
          </a:prstGeom>
        </p:spPr>
      </p:pic>
      <p:pic>
        <p:nvPicPr>
          <p:cNvPr id="8" name="Picture 7">
            <a:extLst>
              <a:ext uri="{FF2B5EF4-FFF2-40B4-BE49-F238E27FC236}">
                <a16:creationId xmlns:a16="http://schemas.microsoft.com/office/drawing/2014/main" id="{303C4AF1-901E-ED5C-5C27-50D15EC4E0EB}"/>
              </a:ext>
            </a:extLst>
          </p:cNvPr>
          <p:cNvPicPr>
            <a:picLocks noChangeAspect="1"/>
          </p:cNvPicPr>
          <p:nvPr/>
        </p:nvPicPr>
        <p:blipFill>
          <a:blip r:embed="rId4"/>
          <a:stretch>
            <a:fillRect/>
          </a:stretch>
        </p:blipFill>
        <p:spPr>
          <a:xfrm>
            <a:off x="100032" y="3429000"/>
            <a:ext cx="4174385" cy="2651760"/>
          </a:xfrm>
          <a:prstGeom prst="rect">
            <a:avLst/>
          </a:prstGeom>
        </p:spPr>
      </p:pic>
    </p:spTree>
    <p:extLst>
      <p:ext uri="{BB962C8B-B14F-4D97-AF65-F5344CB8AC3E}">
        <p14:creationId xmlns:p14="http://schemas.microsoft.com/office/powerpoint/2010/main" val="152065281"/>
      </p:ext>
    </p:extLst>
  </p:cSld>
  <p:clrMapOvr>
    <a:masterClrMapping/>
  </p:clrMapOvr>
</p:sld>
</file>

<file path=ppt/theme/theme1.xml><?xml version="1.0" encoding="utf-8"?>
<a:theme xmlns:a="http://schemas.openxmlformats.org/drawingml/2006/main" name="UJ">
  <a:themeElements>
    <a:clrScheme name="UJ">
      <a:dk1>
        <a:srgbClr val="3C3C3C"/>
      </a:dk1>
      <a:lt1>
        <a:srgbClr val="FFFFFF"/>
      </a:lt1>
      <a:dk2>
        <a:srgbClr val="3C3C3C"/>
      </a:dk2>
      <a:lt2>
        <a:srgbClr val="A7A7A7"/>
      </a:lt2>
      <a:accent1>
        <a:srgbClr val="26003B"/>
      </a:accent1>
      <a:accent2>
        <a:srgbClr val="D95900"/>
      </a:accent2>
      <a:accent3>
        <a:srgbClr val="3C3C3C"/>
      </a:accent3>
      <a:accent4>
        <a:srgbClr val="E98837"/>
      </a:accent4>
      <a:accent5>
        <a:srgbClr val="A7A7A7"/>
      </a:accent5>
      <a:accent6>
        <a:srgbClr val="93809D"/>
      </a:accent6>
      <a:hlink>
        <a:srgbClr val="3C3C3C"/>
      </a:hlink>
      <a:folHlink>
        <a:srgbClr val="A7A7A7"/>
      </a:folHlink>
    </a:clrScheme>
    <a:fontScheme name="Custom 9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19099</TotalTime>
  <Words>2474</Words>
  <Application>Microsoft Office PowerPoint</Application>
  <PresentationFormat>Widescreen</PresentationFormat>
  <Paragraphs>157</Paragraphs>
  <Slides>16</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Aptos</vt:lpstr>
      <vt:lpstr>Arial</vt:lpstr>
      <vt:lpstr>Calibri</vt:lpstr>
      <vt:lpstr>StarSymbol</vt:lpstr>
      <vt:lpstr>Symbol</vt:lpstr>
      <vt:lpstr>Times New Roman</vt:lpstr>
      <vt:lpstr>Wingdings</vt:lpstr>
      <vt:lpstr>UJ</vt:lpstr>
      <vt:lpstr>Extracting Radioisotope Lifetimes from a 100 MeV Gamma Irradiation Experiment Using HPGe Spectroscopy</vt:lpstr>
      <vt:lpstr>PowerPoint Presentation</vt:lpstr>
      <vt:lpstr>PowerPoint Presentation</vt:lpstr>
      <vt:lpstr>PowerPoint Presentation</vt:lpstr>
      <vt:lpstr>PowerPoint Presentation</vt:lpstr>
      <vt:lpstr>   Methodology</vt:lpstr>
      <vt:lpstr>PowerPoint Presentation</vt:lpstr>
      <vt:lpstr>PowerPoint Presentation</vt:lpstr>
      <vt:lpstr>PowerPoint Presentation</vt:lpstr>
      <vt:lpstr>PowerPoint Presentation</vt:lpstr>
      <vt:lpstr>PowerPoint Presentation</vt:lpstr>
      <vt:lpstr>2D and 1D comparison of NORM and Activated Sample Spectra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dc:creator>
  <cp:lastModifiedBy>Nemakhavhani, Thendo</cp:lastModifiedBy>
  <cp:revision>192</cp:revision>
  <cp:lastPrinted>2024-05-13T14:03:08Z</cp:lastPrinted>
  <dcterms:created xsi:type="dcterms:W3CDTF">2016-08-29T16:05:45Z</dcterms:created>
  <dcterms:modified xsi:type="dcterms:W3CDTF">2026-07-08T11:33:47Z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d31be4-bb77-46d3-b866-62153466896a_Enabled">
    <vt:lpwstr>true</vt:lpwstr>
  </property>
  <property fmtid="{D5CDD505-2E9C-101B-9397-08002B2CF9AE}" pid="3" name="MSIP_Label_b0d31be4-bb77-46d3-b866-62153466896a_SetDate">
    <vt:lpwstr>2024-09-23T09:52:38Z</vt:lpwstr>
  </property>
  <property fmtid="{D5CDD505-2E9C-101B-9397-08002B2CF9AE}" pid="4" name="MSIP_Label_b0d31be4-bb77-46d3-b866-62153466896a_Method">
    <vt:lpwstr>Standard</vt:lpwstr>
  </property>
  <property fmtid="{D5CDD505-2E9C-101B-9397-08002B2CF9AE}" pid="5" name="MSIP_Label_b0d31be4-bb77-46d3-b866-62153466896a_Name">
    <vt:lpwstr>Public</vt:lpwstr>
  </property>
  <property fmtid="{D5CDD505-2E9C-101B-9397-08002B2CF9AE}" pid="6" name="MSIP_Label_b0d31be4-bb77-46d3-b866-62153466896a_SiteId">
    <vt:lpwstr>fa785acd-36ef-41bc-8a94-89841327e045</vt:lpwstr>
  </property>
  <property fmtid="{D5CDD505-2E9C-101B-9397-08002B2CF9AE}" pid="7" name="MSIP_Label_b0d31be4-bb77-46d3-b866-62153466896a_ActionId">
    <vt:lpwstr>2560e7fe-a2b1-4515-8999-fd8d530cd6cb</vt:lpwstr>
  </property>
  <property fmtid="{D5CDD505-2E9C-101B-9397-08002B2CF9AE}" pid="8" name="MSIP_Label_b0d31be4-bb77-46d3-b866-62153466896a_ContentBits">
    <vt:lpwstr>0</vt:lpwstr>
  </property>
</Properties>
</file>