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A_2EA5C95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83" r:id="rId3"/>
    <p:sldId id="282" r:id="rId4"/>
    <p:sldId id="265" r:id="rId5"/>
    <p:sldId id="269" r:id="rId6"/>
    <p:sldId id="285" r:id="rId7"/>
    <p:sldId id="284" r:id="rId8"/>
    <p:sldId id="274" r:id="rId9"/>
    <p:sldId id="275" r:id="rId10"/>
    <p:sldId id="276" r:id="rId11"/>
    <p:sldId id="277" r:id="rId12"/>
    <p:sldId id="278" r:id="rId13"/>
    <p:sldId id="272" r:id="rId14"/>
    <p:sldId id="262" r:id="rId15"/>
    <p:sldId id="264" r:id="rId16"/>
    <p:sldId id="279" r:id="rId17"/>
    <p:sldId id="259" r:id="rId18"/>
    <p:sldId id="281"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8D60F-926D-DC33-9DCE-2094B80A2A34}" name="Iyabo Usman" initials="IU" userId="S::A0000891@wits.ac.za::0af7092a-9e8c-48bc-9b67-43eb6dba1e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70" d="100"/>
          <a:sy n="70" d="100"/>
        </p:scale>
        <p:origin x="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GEANT4-PHD%202025_RUTH\PHD%20METHODOLOGY\IDW%20MAPS_MRIMA\Spatial%20photos%20Data\PAAS%20TREE%20concentration-PAAS_C-Ce%20Eu%20anomalies-Igeo%20statis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GEANT4-PHD%202025_RUTH\PHD%20METHODOLOGY\IDW%20MAPS_MRIMA\Spatial%20photos%20Data\PAAS%20TREE%20concentration-PAAS_C-Ce%20Eu%20anomalies-Igeo%20statist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GEANT4-PHD%202025_RUTH\PHD%20METHODOLOGY\IDW%20MAPS_MRIMA\Spatial%20photos%20Data\PAAS%20TREE%20concentration-PAAS_C-Ce%20Eu%20anomalies-Igeo%20statist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'PAAS_N-REEs-Pb-Th-U'!$B$46</c:f>
              <c:strCache>
                <c:ptCount val="1"/>
                <c:pt idx="0">
                  <c:v>Pb</c:v>
                </c:pt>
              </c:strCache>
            </c:strRef>
          </c:tx>
          <c:spPr>
            <a:ln w="19050" cap="rnd">
              <a:solidFill>
                <a:schemeClr val="bg2">
                  <a:lumMod val="25000"/>
                </a:schemeClr>
              </a:solidFill>
              <a:round/>
            </a:ln>
            <a:effectLst/>
          </c:spPr>
          <c:marker>
            <c:symbol val="circle"/>
            <c:size val="5"/>
            <c:spPr>
              <a:solidFill>
                <a:schemeClr val="bg2">
                  <a:lumMod val="25000"/>
                </a:schemeClr>
              </a:solidFill>
              <a:ln w="9525">
                <a:noFill/>
              </a:ln>
              <a:effectLst/>
            </c:spPr>
          </c:marker>
          <c:cat>
            <c:strRef>
              <c:f>'PAAS_N-REEs-Pb-Th-U'!$A$47:$A$67</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'PAAS_N-REEs-Pb-Th-U'!$B$47:$B$67</c:f>
              <c:numCache>
                <c:formatCode>General</c:formatCode>
                <c:ptCount val="21"/>
                <c:pt idx="0">
                  <c:v>4.1508119270000003</c:v>
                </c:pt>
                <c:pt idx="1">
                  <c:v>7.4216778000000003</c:v>
                </c:pt>
                <c:pt idx="2">
                  <c:v>8.5650801039999997</c:v>
                </c:pt>
                <c:pt idx="3">
                  <c:v>5.3093130190000002</c:v>
                </c:pt>
                <c:pt idx="4">
                  <c:v>6.6517687560000001</c:v>
                </c:pt>
                <c:pt idx="5">
                  <c:v>12.607731619999999</c:v>
                </c:pt>
                <c:pt idx="6">
                  <c:v>2.8817219239999998</c:v>
                </c:pt>
                <c:pt idx="7">
                  <c:v>3.3882788079999999</c:v>
                </c:pt>
                <c:pt idx="8">
                  <c:v>5.164887835</c:v>
                </c:pt>
                <c:pt idx="9">
                  <c:v>4.9119114000000001</c:v>
                </c:pt>
                <c:pt idx="10">
                  <c:v>4.1353034390000003</c:v>
                </c:pt>
                <c:pt idx="11">
                  <c:v>5.4056440700000001</c:v>
                </c:pt>
                <c:pt idx="12">
                  <c:v>8.1100066519999991</c:v>
                </c:pt>
                <c:pt idx="13">
                  <c:v>14.16161524</c:v>
                </c:pt>
                <c:pt idx="14">
                  <c:v>1.9818775230000001</c:v>
                </c:pt>
                <c:pt idx="15">
                  <c:v>5.5741459600000001</c:v>
                </c:pt>
                <c:pt idx="16">
                  <c:v>7.9798338610000004</c:v>
                </c:pt>
                <c:pt idx="17">
                  <c:v>5.5496994879999999</c:v>
                </c:pt>
                <c:pt idx="18">
                  <c:v>7.417128151</c:v>
                </c:pt>
                <c:pt idx="19">
                  <c:v>0.93596161</c:v>
                </c:pt>
                <c:pt idx="20">
                  <c:v>4.2143438709999996</c:v>
                </c:pt>
              </c:numCache>
            </c:numRef>
          </c:val>
          <c:smooth val="0"/>
          <c:extLst>
            <c:ext xmlns:c16="http://schemas.microsoft.com/office/drawing/2014/chart" uri="{C3380CC4-5D6E-409C-BE32-E72D297353CC}">
              <c16:uniqueId val="{00000000-2229-4922-9CB0-85E1289BBA15}"/>
            </c:ext>
          </c:extLst>
        </c:ser>
        <c:ser>
          <c:idx val="1"/>
          <c:order val="1"/>
          <c:tx>
            <c:strRef>
              <c:f>'PAAS_N-REEs-Pb-Th-U'!$C$46</c:f>
              <c:strCache>
                <c:ptCount val="1"/>
                <c:pt idx="0">
                  <c:v>Th</c:v>
                </c:pt>
              </c:strCache>
            </c:strRef>
          </c:tx>
          <c:spPr>
            <a:ln w="19050" cap="rnd">
              <a:solidFill>
                <a:schemeClr val="accent2"/>
              </a:solidFill>
              <a:round/>
            </a:ln>
            <a:effectLst/>
          </c:spPr>
          <c:marker>
            <c:symbol val="circle"/>
            <c:size val="5"/>
            <c:spPr>
              <a:solidFill>
                <a:schemeClr val="accent2"/>
              </a:solidFill>
              <a:ln w="9525">
                <a:noFill/>
              </a:ln>
              <a:effectLst/>
            </c:spPr>
          </c:marker>
          <c:cat>
            <c:strRef>
              <c:f>'PAAS_N-REEs-Pb-Th-U'!$A$47:$A$67</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'PAAS_N-REEs-Pb-Th-U'!$C$47:$C$67</c:f>
              <c:numCache>
                <c:formatCode>General</c:formatCode>
                <c:ptCount val="21"/>
                <c:pt idx="0">
                  <c:v>5.628134867</c:v>
                </c:pt>
                <c:pt idx="1">
                  <c:v>9.6383497200000008</c:v>
                </c:pt>
                <c:pt idx="2">
                  <c:v>10.63193137</c:v>
                </c:pt>
                <c:pt idx="3">
                  <c:v>7.461025802</c:v>
                </c:pt>
                <c:pt idx="4">
                  <c:v>4.863076188</c:v>
                </c:pt>
                <c:pt idx="5">
                  <c:v>12.69748478</c:v>
                </c:pt>
                <c:pt idx="6">
                  <c:v>2.8413449110000002</c:v>
                </c:pt>
                <c:pt idx="7">
                  <c:v>3.9700454469999999</c:v>
                </c:pt>
                <c:pt idx="8">
                  <c:v>4.7545165039999997</c:v>
                </c:pt>
                <c:pt idx="9">
                  <c:v>5.6116926630000004</c:v>
                </c:pt>
                <c:pt idx="10">
                  <c:v>6.1242647620000001</c:v>
                </c:pt>
                <c:pt idx="11">
                  <c:v>6.7137203799999998</c:v>
                </c:pt>
                <c:pt idx="12">
                  <c:v>12.44629713</c:v>
                </c:pt>
                <c:pt idx="13">
                  <c:v>2.0999834910000001</c:v>
                </c:pt>
                <c:pt idx="14">
                  <c:v>1.2445889240000001</c:v>
                </c:pt>
                <c:pt idx="15">
                  <c:v>6.9831874269999998</c:v>
                </c:pt>
                <c:pt idx="16">
                  <c:v>10.64438865</c:v>
                </c:pt>
                <c:pt idx="17">
                  <c:v>6.8218991999999998</c:v>
                </c:pt>
                <c:pt idx="18">
                  <c:v>10.93134613</c:v>
                </c:pt>
                <c:pt idx="19">
                  <c:v>1.0045850919999999</c:v>
                </c:pt>
                <c:pt idx="20">
                  <c:v>6.2852574539999999</c:v>
                </c:pt>
              </c:numCache>
            </c:numRef>
          </c:val>
          <c:smooth val="0"/>
          <c:extLst>
            <c:ext xmlns:c16="http://schemas.microsoft.com/office/drawing/2014/chart" uri="{C3380CC4-5D6E-409C-BE32-E72D297353CC}">
              <c16:uniqueId val="{00000001-2229-4922-9CB0-85E1289BBA15}"/>
            </c:ext>
          </c:extLst>
        </c:ser>
        <c:ser>
          <c:idx val="2"/>
          <c:order val="2"/>
          <c:tx>
            <c:strRef>
              <c:f>'PAAS_N-REEs-Pb-Th-U'!$D$46</c:f>
              <c:strCache>
                <c:ptCount val="1"/>
                <c:pt idx="0">
                  <c:v>U</c:v>
                </c:pt>
              </c:strCache>
            </c:strRef>
          </c:tx>
          <c:spPr>
            <a:ln w="19050" cap="rnd">
              <a:solidFill>
                <a:srgbClr val="00B050"/>
              </a:solidFill>
              <a:round/>
            </a:ln>
            <a:effectLst/>
          </c:spPr>
          <c:marker>
            <c:symbol val="circle"/>
            <c:size val="5"/>
            <c:spPr>
              <a:solidFill>
                <a:srgbClr val="00B050"/>
              </a:solidFill>
              <a:ln w="9525">
                <a:noFill/>
              </a:ln>
              <a:effectLst/>
            </c:spPr>
          </c:marker>
          <c:cat>
            <c:strRef>
              <c:f>'PAAS_N-REEs-Pb-Th-U'!$A$47:$A$67</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'PAAS_N-REEs-Pb-Th-U'!$D$47:$D$67</c:f>
              <c:numCache>
                <c:formatCode>General</c:formatCode>
                <c:ptCount val="21"/>
                <c:pt idx="0">
                  <c:v>2.6290424030000001</c:v>
                </c:pt>
                <c:pt idx="1">
                  <c:v>3.9421018640000001</c:v>
                </c:pt>
                <c:pt idx="2">
                  <c:v>9.5445744819999998</c:v>
                </c:pt>
                <c:pt idx="3">
                  <c:v>2.60210162</c:v>
                </c:pt>
                <c:pt idx="4">
                  <c:v>3.5255169030000002</c:v>
                </c:pt>
                <c:pt idx="5">
                  <c:v>7.225341351</c:v>
                </c:pt>
                <c:pt idx="6">
                  <c:v>1.490964929</c:v>
                </c:pt>
                <c:pt idx="7">
                  <c:v>2.1675373680000001</c:v>
                </c:pt>
                <c:pt idx="8">
                  <c:v>4.4540296699999997</c:v>
                </c:pt>
                <c:pt idx="9">
                  <c:v>4.0731865469999997</c:v>
                </c:pt>
                <c:pt idx="10">
                  <c:v>2.912250158</c:v>
                </c:pt>
                <c:pt idx="11">
                  <c:v>2.9524178590000001</c:v>
                </c:pt>
                <c:pt idx="12">
                  <c:v>2.3440648849999999</c:v>
                </c:pt>
                <c:pt idx="13">
                  <c:v>1.7062608459999999</c:v>
                </c:pt>
                <c:pt idx="14">
                  <c:v>1.3635147139999999</c:v>
                </c:pt>
                <c:pt idx="15">
                  <c:v>2.5213912129999998</c:v>
                </c:pt>
                <c:pt idx="16">
                  <c:v>3.010542133</c:v>
                </c:pt>
                <c:pt idx="17">
                  <c:v>1.5317858740000001</c:v>
                </c:pt>
                <c:pt idx="18">
                  <c:v>3.4044837760000002</c:v>
                </c:pt>
                <c:pt idx="19">
                  <c:v>0.96258252700000002</c:v>
                </c:pt>
                <c:pt idx="20">
                  <c:v>2.1102960980000001</c:v>
                </c:pt>
              </c:numCache>
            </c:numRef>
          </c:val>
          <c:smooth val="0"/>
          <c:extLst>
            <c:ext xmlns:c16="http://schemas.microsoft.com/office/drawing/2014/chart" uri="{C3380CC4-5D6E-409C-BE32-E72D297353CC}">
              <c16:uniqueId val="{00000002-2229-4922-9CB0-85E1289BBA15}"/>
            </c:ext>
          </c:extLst>
        </c:ser>
        <c:dLbls>
          <c:showLegendKey val="0"/>
          <c:showVal val="0"/>
          <c:showCatName val="0"/>
          <c:showSerName val="0"/>
          <c:showPercent val="0"/>
          <c:showBubbleSize val="0"/>
        </c:dLbls>
        <c:marker val="1"/>
        <c:smooth val="0"/>
        <c:axId val="1320683968"/>
        <c:axId val="1320682048"/>
      </c:lineChart>
      <c:catAx>
        <c:axId val="13206839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Sample locations</a:t>
                </a:r>
              </a:p>
            </c:rich>
          </c:tx>
          <c:layout>
            <c:manualLayout>
              <c:xMode val="edge"/>
              <c:yMode val="edge"/>
              <c:x val="0.38171471607707858"/>
              <c:y val="0.789348935549722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682048"/>
        <c:crosses val="autoZero"/>
        <c:auto val="1"/>
        <c:lblAlgn val="ctr"/>
        <c:lblOffset val="100"/>
        <c:noMultiLvlLbl val="0"/>
      </c:catAx>
      <c:valAx>
        <c:axId val="1320682048"/>
        <c:scaling>
          <c:orientation val="minMax"/>
          <c:max val="15"/>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PAAS</a:t>
                </a:r>
                <a:r>
                  <a:rPr lang="en-ZA" sz="1200" baseline="0"/>
                  <a:t> normalized concentration</a:t>
                </a:r>
                <a:endParaRPr lang="en-ZA" sz="1200"/>
              </a:p>
            </c:rich>
          </c:tx>
          <c:layout>
            <c:manualLayout>
              <c:xMode val="edge"/>
              <c:yMode val="edge"/>
              <c:x val="1.9187195173382153E-2"/>
              <c:y val="1.256926217556138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ZA"/>
            </a:p>
          </c:txPr>
        </c:title>
        <c:numFmt formatCode="General" sourceLinked="1"/>
        <c:majorTickMark val="out"/>
        <c:minorTickMark val="in"/>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683968"/>
        <c:crosses val="autoZero"/>
        <c:crossBetween val="between"/>
        <c:majorUnit val="3"/>
        <c:minorUnit val="1"/>
      </c:valAx>
      <c:spPr>
        <a:noFill/>
        <a:ln w="25400">
          <a:noFill/>
        </a:ln>
        <a:effectLst/>
      </c:spPr>
    </c:plotArea>
    <c:legend>
      <c:legendPos val="b"/>
      <c:layout>
        <c:manualLayout>
          <c:xMode val="edge"/>
          <c:yMode val="edge"/>
          <c:x val="0.32826674535820477"/>
          <c:y val="0.90140930300379118"/>
          <c:w val="0.30446928538469553"/>
          <c:h val="8.93314377369495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'Pb ppm-Th U activities Bq kg'!$C$7</c:f>
              <c:strCache>
                <c:ptCount val="1"/>
                <c:pt idx="0">
                  <c:v>232Th (Bq/kg)</c:v>
                </c:pt>
              </c:strCache>
            </c:strRef>
          </c:tx>
          <c:spPr>
            <a:solidFill>
              <a:schemeClr val="accent2"/>
            </a:solidFill>
            <a:ln>
              <a:noFill/>
            </a:ln>
            <a:effectLst/>
          </c:spPr>
          <c:invertIfNegative val="0"/>
          <c:cat>
            <c:strRef>
              <c:f>'Pb ppm-Th U activities Bq kg'!$A$8:$A$28</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'Pb ppm-Th U activities Bq kg'!$C$8:$C$28</c:f>
              <c:numCache>
                <c:formatCode>General</c:formatCode>
                <c:ptCount val="21"/>
                <c:pt idx="0">
                  <c:v>333.3668100724687</c:v>
                </c:pt>
                <c:pt idx="1">
                  <c:v>570.9006582837136</c:v>
                </c:pt>
                <c:pt idx="2">
                  <c:v>629.75268548492011</c:v>
                </c:pt>
                <c:pt idx="3">
                  <c:v>441.93297248402894</c:v>
                </c:pt>
                <c:pt idx="4">
                  <c:v>288.05070140005608</c:v>
                </c:pt>
                <c:pt idx="5">
                  <c:v>752.09995824166583</c:v>
                </c:pt>
                <c:pt idx="6">
                  <c:v>168.29911005881391</c:v>
                </c:pt>
                <c:pt idx="7">
                  <c:v>235.15452590602359</c:v>
                </c:pt>
                <c:pt idx="8">
                  <c:v>281.62047249113147</c:v>
                </c:pt>
                <c:pt idx="9">
                  <c:v>332.39290215372841</c:v>
                </c:pt>
                <c:pt idx="10">
                  <c:v>362.75367525847014</c:v>
                </c:pt>
                <c:pt idx="11">
                  <c:v>397.66842830876487</c:v>
                </c:pt>
                <c:pt idx="12">
                  <c:v>737.22156073871747</c:v>
                </c:pt>
                <c:pt idx="13">
                  <c:v>124.38664212515077</c:v>
                </c:pt>
                <c:pt idx="14">
                  <c:v>73.719740086099762</c:v>
                </c:pt>
                <c:pt idx="15">
                  <c:v>413.62955431089358</c:v>
                </c:pt>
                <c:pt idx="16">
                  <c:v>630.49055726736242</c:v>
                </c:pt>
                <c:pt idx="17">
                  <c:v>404.07609776999863</c:v>
                </c:pt>
                <c:pt idx="18">
                  <c:v>647.48768010447611</c:v>
                </c:pt>
                <c:pt idx="19">
                  <c:v>59.503785109987462</c:v>
                </c:pt>
                <c:pt idx="20">
                  <c:v>372.28962657688288</c:v>
                </c:pt>
              </c:numCache>
            </c:numRef>
          </c:val>
          <c:extLst>
            <c:ext xmlns:c16="http://schemas.microsoft.com/office/drawing/2014/chart" uri="{C3380CC4-5D6E-409C-BE32-E72D297353CC}">
              <c16:uniqueId val="{00000000-C6AE-4F7D-98BE-D05015D1BFDD}"/>
            </c:ext>
          </c:extLst>
        </c:ser>
        <c:ser>
          <c:idx val="2"/>
          <c:order val="2"/>
          <c:tx>
            <c:strRef>
              <c:f>'Pb ppm-Th U activities Bq kg'!$D$7</c:f>
              <c:strCache>
                <c:ptCount val="1"/>
                <c:pt idx="0">
                  <c:v>238U(Bq/kg)</c:v>
                </c:pt>
              </c:strCache>
            </c:strRef>
          </c:tx>
          <c:spPr>
            <a:solidFill>
              <a:srgbClr val="00B050"/>
            </a:solidFill>
            <a:ln>
              <a:noFill/>
            </a:ln>
            <a:effectLst/>
          </c:spPr>
          <c:invertIfNegative val="0"/>
          <c:cat>
            <c:strRef>
              <c:f>'Pb ppm-Th U activities Bq kg'!$A$8:$A$28</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'Pb ppm-Th U activities Bq kg'!$D$8:$D$28</c:f>
              <c:numCache>
                <c:formatCode>General</c:formatCode>
                <c:ptCount val="21"/>
                <c:pt idx="0">
                  <c:v>100.70178857390312</c:v>
                </c:pt>
                <c:pt idx="1">
                  <c:v>150.99669294698901</c:v>
                </c:pt>
                <c:pt idx="2">
                  <c:v>365.59156312634502</c:v>
                </c:pt>
                <c:pt idx="3">
                  <c:v>99.669859593727367</c:v>
                </c:pt>
                <c:pt idx="4">
                  <c:v>135.03998926081636</c:v>
                </c:pt>
                <c:pt idx="5">
                  <c:v>276.75658499115616</c:v>
                </c:pt>
                <c:pt idx="6">
                  <c:v>57.109324259443575</c:v>
                </c:pt>
                <c:pt idx="7">
                  <c:v>83.024484335268298</c:v>
                </c:pt>
                <c:pt idx="8">
                  <c:v>170.60537086035075</c:v>
                </c:pt>
                <c:pt idx="9">
                  <c:v>156.01770822589035</c:v>
                </c:pt>
                <c:pt idx="10">
                  <c:v>111.54966514939233</c:v>
                </c:pt>
                <c:pt idx="11">
                  <c:v>113.08823270182033</c:v>
                </c:pt>
                <c:pt idx="12">
                  <c:v>89.786123733920164</c:v>
                </c:pt>
                <c:pt idx="13">
                  <c:v>65.355932946232812</c:v>
                </c:pt>
                <c:pt idx="14">
                  <c:v>52.227522207644903</c:v>
                </c:pt>
                <c:pt idx="15">
                  <c:v>96.578360468149953</c:v>
                </c:pt>
                <c:pt idx="16">
                  <c:v>115.31460165360922</c:v>
                </c:pt>
                <c:pt idx="17">
                  <c:v>58.672913393077167</c:v>
                </c:pt>
                <c:pt idx="18">
                  <c:v>130.40398477449486</c:v>
                </c:pt>
                <c:pt idx="19">
                  <c:v>36.870376097699022</c:v>
                </c:pt>
                <c:pt idx="20">
                  <c:v>80.831937632661493</c:v>
                </c:pt>
              </c:numCache>
            </c:numRef>
          </c:val>
          <c:extLst>
            <c:ext xmlns:c16="http://schemas.microsoft.com/office/drawing/2014/chart" uri="{C3380CC4-5D6E-409C-BE32-E72D297353CC}">
              <c16:uniqueId val="{00000001-C6AE-4F7D-98BE-D05015D1BFDD}"/>
            </c:ext>
          </c:extLst>
        </c:ser>
        <c:dLbls>
          <c:showLegendKey val="0"/>
          <c:showVal val="0"/>
          <c:showCatName val="0"/>
          <c:showSerName val="0"/>
          <c:showPercent val="0"/>
          <c:showBubbleSize val="0"/>
        </c:dLbls>
        <c:gapWidth val="219"/>
        <c:axId val="1353870656"/>
        <c:axId val="1353871136"/>
      </c:barChart>
      <c:lineChart>
        <c:grouping val="standard"/>
        <c:varyColors val="0"/>
        <c:ser>
          <c:idx val="0"/>
          <c:order val="0"/>
          <c:tx>
            <c:strRef>
              <c:f>'Pb ppm-Th U activities Bq kg'!$B$7</c:f>
              <c:strCache>
                <c:ptCount val="1"/>
                <c:pt idx="0">
                  <c:v>Pb(ppm)</c:v>
                </c:pt>
              </c:strCache>
            </c:strRef>
          </c:tx>
          <c:spPr>
            <a:ln w="19050" cap="rnd">
              <a:solidFill>
                <a:schemeClr val="bg2">
                  <a:lumMod val="25000"/>
                </a:schemeClr>
              </a:solidFill>
              <a:prstDash val="dash"/>
              <a:round/>
            </a:ln>
            <a:effectLst/>
          </c:spPr>
          <c:marker>
            <c:symbol val="circle"/>
            <c:size val="5"/>
            <c:spPr>
              <a:solidFill>
                <a:schemeClr val="bg2">
                  <a:lumMod val="25000"/>
                </a:schemeClr>
              </a:solidFill>
              <a:ln w="9525">
                <a:noFill/>
              </a:ln>
              <a:effectLst/>
            </c:spPr>
          </c:marker>
          <c:cat>
            <c:strRef>
              <c:f>'Pb ppm-Th U activities Bq kg'!$A$8:$A$28</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'Pb ppm-Th U activities Bq kg'!$B$8:$B$28</c:f>
              <c:numCache>
                <c:formatCode>General</c:formatCode>
                <c:ptCount val="21"/>
                <c:pt idx="0">
                  <c:v>83.016238546946255</c:v>
                </c:pt>
                <c:pt idx="1">
                  <c:v>148.43355600192893</c:v>
                </c:pt>
                <c:pt idx="2">
                  <c:v>171.30160207864768</c:v>
                </c:pt>
                <c:pt idx="3">
                  <c:v>106.1862603725756</c:v>
                </c:pt>
                <c:pt idx="4">
                  <c:v>133.03537511940564</c:v>
                </c:pt>
                <c:pt idx="5">
                  <c:v>252.15463248212046</c:v>
                </c:pt>
                <c:pt idx="6">
                  <c:v>57.634438476538911</c:v>
                </c:pt>
                <c:pt idx="7">
                  <c:v>67.765576163964184</c:v>
                </c:pt>
                <c:pt idx="8">
                  <c:v>103.29775669440818</c:v>
                </c:pt>
                <c:pt idx="9">
                  <c:v>98.238228006150095</c:v>
                </c:pt>
                <c:pt idx="10">
                  <c:v>82.706068783829863</c:v>
                </c:pt>
                <c:pt idx="11">
                  <c:v>108.11288140378883</c:v>
                </c:pt>
                <c:pt idx="12">
                  <c:v>162.20013304674325</c:v>
                </c:pt>
                <c:pt idx="13">
                  <c:v>283.23230488523643</c:v>
                </c:pt>
                <c:pt idx="14">
                  <c:v>39.637550454141831</c:v>
                </c:pt>
                <c:pt idx="15">
                  <c:v>111.48291919464997</c:v>
                </c:pt>
                <c:pt idx="16">
                  <c:v>159.59667722379947</c:v>
                </c:pt>
                <c:pt idx="17">
                  <c:v>110.99398976011901</c:v>
                </c:pt>
                <c:pt idx="18">
                  <c:v>148.34256301763847</c:v>
                </c:pt>
                <c:pt idx="19">
                  <c:v>18.719232205473006</c:v>
                </c:pt>
                <c:pt idx="20">
                  <c:v>84.286877422860783</c:v>
                </c:pt>
              </c:numCache>
            </c:numRef>
          </c:val>
          <c:smooth val="0"/>
          <c:extLst>
            <c:ext xmlns:c16="http://schemas.microsoft.com/office/drawing/2014/chart" uri="{C3380CC4-5D6E-409C-BE32-E72D297353CC}">
              <c16:uniqueId val="{00000002-C6AE-4F7D-98BE-D05015D1BFDD}"/>
            </c:ext>
          </c:extLst>
        </c:ser>
        <c:dLbls>
          <c:showLegendKey val="0"/>
          <c:showVal val="0"/>
          <c:showCatName val="0"/>
          <c:showSerName val="0"/>
          <c:showPercent val="0"/>
          <c:showBubbleSize val="0"/>
        </c:dLbls>
        <c:marker val="1"/>
        <c:smooth val="0"/>
        <c:axId val="1288474896"/>
        <c:axId val="1288479696"/>
      </c:lineChart>
      <c:catAx>
        <c:axId val="13538706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Sample locations</a:t>
                </a:r>
              </a:p>
            </c:rich>
          </c:tx>
          <c:layout>
            <c:manualLayout>
              <c:xMode val="edge"/>
              <c:yMode val="edge"/>
              <c:x val="0.395701155537376"/>
              <c:y val="0.777406678331875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3871136"/>
        <c:crosses val="autoZero"/>
        <c:auto val="1"/>
        <c:lblAlgn val="ctr"/>
        <c:lblOffset val="100"/>
        <c:noMultiLvlLbl val="0"/>
      </c:catAx>
      <c:valAx>
        <c:axId val="135387113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Activities</a:t>
                </a:r>
                <a:r>
                  <a:rPr lang="en-ZA" sz="1200" baseline="0"/>
                  <a:t> (Bq/kg)</a:t>
                </a:r>
                <a:endParaRPr lang="en-ZA" sz="1200"/>
              </a:p>
            </c:rich>
          </c:tx>
          <c:layout>
            <c:manualLayout>
              <c:xMode val="edge"/>
              <c:yMode val="edge"/>
              <c:x val="1.3290356887207281E-2"/>
              <c:y val="0.146828521434820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ZA"/>
            </a:p>
          </c:txPr>
        </c:title>
        <c:numFmt formatCode="General" sourceLinked="1"/>
        <c:majorTickMark val="out"/>
        <c:minorTickMark val="in"/>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3870656"/>
        <c:crosses val="autoZero"/>
        <c:crossBetween val="between"/>
      </c:valAx>
      <c:valAx>
        <c:axId val="128847969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Pb concentration (ppm)</a:t>
                </a:r>
              </a:p>
            </c:rich>
          </c:tx>
          <c:layout>
            <c:manualLayout>
              <c:xMode val="edge"/>
              <c:yMode val="edge"/>
              <c:x val="0.94870902955312408"/>
              <c:y val="2.3695683872849226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88474896"/>
        <c:crosses val="max"/>
        <c:crossBetween val="between"/>
      </c:valAx>
      <c:catAx>
        <c:axId val="1288474896"/>
        <c:scaling>
          <c:orientation val="minMax"/>
        </c:scaling>
        <c:delete val="1"/>
        <c:axPos val="b"/>
        <c:numFmt formatCode="General" sourceLinked="1"/>
        <c:majorTickMark val="out"/>
        <c:minorTickMark val="none"/>
        <c:tickLblPos val="nextTo"/>
        <c:crossAx val="1288479696"/>
        <c:crosses val="autoZero"/>
        <c:auto val="1"/>
        <c:lblAlgn val="ctr"/>
        <c:lblOffset val="100"/>
        <c:noMultiLvlLbl val="0"/>
      </c:catAx>
      <c:spPr>
        <a:noFill/>
        <a:ln>
          <a:noFill/>
        </a:ln>
        <a:effectLst/>
      </c:spPr>
    </c:plotArea>
    <c:legend>
      <c:legendPos val="b"/>
      <c:layout>
        <c:manualLayout>
          <c:xMode val="edge"/>
          <c:yMode val="edge"/>
          <c:x val="0.25077754371612637"/>
          <c:y val="0.90335593467483233"/>
          <c:w val="0.62949443332064003"/>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'PAAS_N-Ce-Eu anomalies'!$A$22</c:f>
              <c:strCache>
                <c:ptCount val="1"/>
                <c:pt idx="0">
                  <c:v>ΣPAAS normalized REE</c:v>
                </c:pt>
              </c:strCache>
            </c:strRef>
          </c:tx>
          <c:spPr>
            <a:solidFill>
              <a:schemeClr val="bg2">
                <a:lumMod val="50000"/>
              </a:schemeClr>
            </a:solidFill>
            <a:ln w="19050">
              <a:noFill/>
            </a:ln>
            <a:effectLst/>
          </c:spPr>
          <c:invertIfNegative val="0"/>
          <c:cat>
            <c:strRef>
              <c:f>'PAAS_N-Ce-Eu anomalies'!$B$2:$V$2</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'PAAS_N-Ce-Eu anomalies'!$B$22:$V$22</c:f>
              <c:numCache>
                <c:formatCode>General</c:formatCode>
                <c:ptCount val="21"/>
                <c:pt idx="0">
                  <c:v>118.46136679999999</c:v>
                </c:pt>
                <c:pt idx="1">
                  <c:v>240.51789120000001</c:v>
                </c:pt>
                <c:pt idx="2">
                  <c:v>487.83220360000001</c:v>
                </c:pt>
                <c:pt idx="3">
                  <c:v>129.38155130000001</c:v>
                </c:pt>
                <c:pt idx="4">
                  <c:v>275.87055770000001</c:v>
                </c:pt>
                <c:pt idx="5">
                  <c:v>627.17911579999998</c:v>
                </c:pt>
                <c:pt idx="6">
                  <c:v>66.831638699999999</c:v>
                </c:pt>
                <c:pt idx="7">
                  <c:v>68.002701770000002</c:v>
                </c:pt>
                <c:pt idx="8">
                  <c:v>143.62980830000001</c:v>
                </c:pt>
                <c:pt idx="9">
                  <c:v>277.62838019999998</c:v>
                </c:pt>
                <c:pt idx="10">
                  <c:v>151.7958328</c:v>
                </c:pt>
                <c:pt idx="11">
                  <c:v>219.4777933</c:v>
                </c:pt>
                <c:pt idx="12">
                  <c:v>308.9988328</c:v>
                </c:pt>
                <c:pt idx="13">
                  <c:v>39.357597169999998</c:v>
                </c:pt>
                <c:pt idx="14">
                  <c:v>22.063245500000001</c:v>
                </c:pt>
                <c:pt idx="15">
                  <c:v>235.00436210000001</c:v>
                </c:pt>
                <c:pt idx="16">
                  <c:v>355.05858230000001</c:v>
                </c:pt>
                <c:pt idx="17">
                  <c:v>199.3389239</c:v>
                </c:pt>
                <c:pt idx="18">
                  <c:v>337.35548940000001</c:v>
                </c:pt>
                <c:pt idx="19">
                  <c:v>26.550510410000001</c:v>
                </c:pt>
                <c:pt idx="20">
                  <c:v>147.75772180000001</c:v>
                </c:pt>
              </c:numCache>
            </c:numRef>
          </c:val>
          <c:extLst>
            <c:ext xmlns:c16="http://schemas.microsoft.com/office/drawing/2014/chart" uri="{C3380CC4-5D6E-409C-BE32-E72D297353CC}">
              <c16:uniqueId val="{00000000-2B64-4BB0-A4F8-1EE61E813F09}"/>
            </c:ext>
          </c:extLst>
        </c:ser>
        <c:dLbls>
          <c:showLegendKey val="0"/>
          <c:showVal val="0"/>
          <c:showCatName val="0"/>
          <c:showSerName val="0"/>
          <c:showPercent val="0"/>
          <c:showBubbleSize val="0"/>
        </c:dLbls>
        <c:gapWidth val="150"/>
        <c:axId val="824223856"/>
        <c:axId val="824212816"/>
      </c:barChart>
      <c:lineChart>
        <c:grouping val="standard"/>
        <c:varyColors val="0"/>
        <c:ser>
          <c:idx val="1"/>
          <c:order val="1"/>
          <c:tx>
            <c:strRef>
              <c:f>'PAAS_N-Ce-Eu anomalies'!$A$23</c:f>
              <c:strCache>
                <c:ptCount val="1"/>
                <c:pt idx="0">
                  <c:v>Ce anomaly (Ce/Ce*)</c:v>
                </c:pt>
              </c:strCache>
            </c:strRef>
          </c:tx>
          <c:spPr>
            <a:ln w="19050" cap="rnd">
              <a:solidFill>
                <a:srgbClr val="FF0000"/>
              </a:solidFill>
              <a:round/>
            </a:ln>
            <a:effectLst/>
          </c:spPr>
          <c:marker>
            <c:symbol val="circle"/>
            <c:size val="5"/>
            <c:spPr>
              <a:solidFill>
                <a:srgbClr val="FF0000"/>
              </a:solidFill>
              <a:ln w="9525">
                <a:noFill/>
              </a:ln>
              <a:effectLst/>
            </c:spPr>
          </c:marker>
          <c:cat>
            <c:strRef>
              <c:f>'PAAS_N-Ce-Eu anomalies'!$B$2:$V$2</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'PAAS_N-Ce-Eu anomalies'!$B$23:$V$23</c:f>
              <c:numCache>
                <c:formatCode>General</c:formatCode>
                <c:ptCount val="21"/>
                <c:pt idx="0">
                  <c:v>0.80788461499999997</c:v>
                </c:pt>
                <c:pt idx="1">
                  <c:v>0.76990100400000006</c:v>
                </c:pt>
                <c:pt idx="2">
                  <c:v>0.63326074399999999</c:v>
                </c:pt>
                <c:pt idx="3">
                  <c:v>0.62779669800000004</c:v>
                </c:pt>
                <c:pt idx="4">
                  <c:v>0.713791493</c:v>
                </c:pt>
                <c:pt idx="5">
                  <c:v>0.61049810599999998</c:v>
                </c:pt>
                <c:pt idx="6">
                  <c:v>0.57932567899999998</c:v>
                </c:pt>
                <c:pt idx="7">
                  <c:v>0.55206353399999997</c:v>
                </c:pt>
                <c:pt idx="8">
                  <c:v>0.71215527300000003</c:v>
                </c:pt>
                <c:pt idx="9">
                  <c:v>0.96498649299999995</c:v>
                </c:pt>
                <c:pt idx="10">
                  <c:v>0.64495230699999995</c:v>
                </c:pt>
                <c:pt idx="11">
                  <c:v>0.81254198799999999</c:v>
                </c:pt>
                <c:pt idx="12">
                  <c:v>0.60902762499999996</c:v>
                </c:pt>
                <c:pt idx="13">
                  <c:v>0.76877495600000001</c:v>
                </c:pt>
                <c:pt idx="14">
                  <c:v>1.254324099</c:v>
                </c:pt>
                <c:pt idx="15">
                  <c:v>0.61299782999999997</c:v>
                </c:pt>
                <c:pt idx="16">
                  <c:v>0.62923402500000003</c:v>
                </c:pt>
                <c:pt idx="17">
                  <c:v>0.51629271499999996</c:v>
                </c:pt>
                <c:pt idx="18">
                  <c:v>0.88892817700000004</c:v>
                </c:pt>
                <c:pt idx="19">
                  <c:v>0.67999636600000002</c:v>
                </c:pt>
                <c:pt idx="20">
                  <c:v>0.81730429199999999</c:v>
                </c:pt>
              </c:numCache>
            </c:numRef>
          </c:val>
          <c:smooth val="0"/>
          <c:extLst>
            <c:ext xmlns:c16="http://schemas.microsoft.com/office/drawing/2014/chart" uri="{C3380CC4-5D6E-409C-BE32-E72D297353CC}">
              <c16:uniqueId val="{00000001-2B64-4BB0-A4F8-1EE61E813F09}"/>
            </c:ext>
          </c:extLst>
        </c:ser>
        <c:ser>
          <c:idx val="2"/>
          <c:order val="2"/>
          <c:tx>
            <c:strRef>
              <c:f>'PAAS_N-Ce-Eu anomalies'!$A$24</c:f>
              <c:strCache>
                <c:ptCount val="1"/>
                <c:pt idx="0">
                  <c:v>Eu anomaly (Eu/Eu*)</c:v>
                </c:pt>
              </c:strCache>
            </c:strRef>
          </c:tx>
          <c:spPr>
            <a:ln w="19050" cap="rnd">
              <a:solidFill>
                <a:srgbClr val="1F27C7"/>
              </a:solidFill>
              <a:round/>
            </a:ln>
            <a:effectLst/>
          </c:spPr>
          <c:marker>
            <c:symbol val="circle"/>
            <c:size val="5"/>
            <c:spPr>
              <a:solidFill>
                <a:srgbClr val="1F27C7"/>
              </a:solidFill>
              <a:ln w="9525">
                <a:noFill/>
              </a:ln>
              <a:effectLst/>
            </c:spPr>
          </c:marker>
          <c:cat>
            <c:strRef>
              <c:f>'PAAS_N-Ce-Eu anomalies'!$B$2:$V$2</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'PAAS_N-Ce-Eu anomalies'!$B$24:$V$24</c:f>
              <c:numCache>
                <c:formatCode>General</c:formatCode>
                <c:ptCount val="21"/>
                <c:pt idx="0">
                  <c:v>1.65097026</c:v>
                </c:pt>
                <c:pt idx="1">
                  <c:v>1.6669578940000001</c:v>
                </c:pt>
                <c:pt idx="2">
                  <c:v>1.557830378</c:v>
                </c:pt>
                <c:pt idx="3">
                  <c:v>1.663233956</c:v>
                </c:pt>
                <c:pt idx="4">
                  <c:v>1.7220688660000001</c:v>
                </c:pt>
                <c:pt idx="5">
                  <c:v>1.6756027609999999</c:v>
                </c:pt>
                <c:pt idx="6">
                  <c:v>1.58985062</c:v>
                </c:pt>
                <c:pt idx="7">
                  <c:v>1.60617973</c:v>
                </c:pt>
                <c:pt idx="8">
                  <c:v>1.66981954</c:v>
                </c:pt>
                <c:pt idx="9">
                  <c:v>1.716881602</c:v>
                </c:pt>
                <c:pt idx="10">
                  <c:v>1.6674625789999999</c:v>
                </c:pt>
                <c:pt idx="11">
                  <c:v>1.742535336</c:v>
                </c:pt>
                <c:pt idx="12">
                  <c:v>1.7116148330000001</c:v>
                </c:pt>
                <c:pt idx="13">
                  <c:v>1.55416763</c:v>
                </c:pt>
                <c:pt idx="14">
                  <c:v>1.404419284</c:v>
                </c:pt>
                <c:pt idx="15">
                  <c:v>1.6916125580000001</c:v>
                </c:pt>
                <c:pt idx="16">
                  <c:v>1.7712003249999999</c:v>
                </c:pt>
                <c:pt idx="17">
                  <c:v>1.6429651240000001</c:v>
                </c:pt>
                <c:pt idx="18">
                  <c:v>1.770289338</c:v>
                </c:pt>
                <c:pt idx="19">
                  <c:v>1.4013135969999999</c:v>
                </c:pt>
                <c:pt idx="20">
                  <c:v>1.6811477990000001</c:v>
                </c:pt>
              </c:numCache>
            </c:numRef>
          </c:val>
          <c:smooth val="0"/>
          <c:extLst>
            <c:ext xmlns:c16="http://schemas.microsoft.com/office/drawing/2014/chart" uri="{C3380CC4-5D6E-409C-BE32-E72D297353CC}">
              <c16:uniqueId val="{00000002-2B64-4BB0-A4F8-1EE61E813F09}"/>
            </c:ext>
          </c:extLst>
        </c:ser>
        <c:dLbls>
          <c:showLegendKey val="0"/>
          <c:showVal val="0"/>
          <c:showCatName val="0"/>
          <c:showSerName val="0"/>
          <c:showPercent val="0"/>
          <c:showBubbleSize val="0"/>
        </c:dLbls>
        <c:marker val="1"/>
        <c:smooth val="0"/>
        <c:axId val="824190736"/>
        <c:axId val="824191216"/>
      </c:lineChart>
      <c:catAx>
        <c:axId val="824190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Sample locations</a:t>
                </a:r>
              </a:p>
            </c:rich>
          </c:tx>
          <c:layout>
            <c:manualLayout>
              <c:xMode val="edge"/>
              <c:yMode val="edge"/>
              <c:x val="0.44135692811251609"/>
              <c:y val="0.8470363874795954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191216"/>
        <c:crosses val="autoZero"/>
        <c:auto val="1"/>
        <c:lblAlgn val="ctr"/>
        <c:lblOffset val="100"/>
        <c:noMultiLvlLbl val="0"/>
      </c:catAx>
      <c:valAx>
        <c:axId val="824191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Anomalies</a:t>
                </a:r>
              </a:p>
            </c:rich>
          </c:tx>
          <c:layout>
            <c:manualLayout>
              <c:xMode val="edge"/>
              <c:yMode val="edge"/>
              <c:x val="1.0236724248240563E-2"/>
              <c:y val="0.223082531350247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190736"/>
        <c:crosses val="autoZero"/>
        <c:crossBetween val="between"/>
      </c:valAx>
      <c:valAx>
        <c:axId val="824212816"/>
        <c:scaling>
          <c:logBase val="10"/>
          <c:orientation val="minMax"/>
        </c:scaling>
        <c:delete val="0"/>
        <c:axPos val="r"/>
        <c:numFmt formatCode="General" sourceLinked="1"/>
        <c:majorTickMark val="out"/>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223856"/>
        <c:crosses val="max"/>
        <c:crossBetween val="between"/>
      </c:valAx>
      <c:catAx>
        <c:axId val="824223856"/>
        <c:scaling>
          <c:orientation val="minMax"/>
        </c:scaling>
        <c:delete val="1"/>
        <c:axPos val="b"/>
        <c:numFmt formatCode="General" sourceLinked="1"/>
        <c:majorTickMark val="out"/>
        <c:minorTickMark val="none"/>
        <c:tickLblPos val="nextTo"/>
        <c:crossAx val="824212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55021693716858E-2"/>
          <c:y val="1.8114525977484544E-2"/>
          <c:w val="0.9372975758498141"/>
          <c:h val="0.73467489683258624"/>
        </c:manualLayout>
      </c:layout>
      <c:barChart>
        <c:barDir val="col"/>
        <c:grouping val="clustered"/>
        <c:varyColors val="0"/>
        <c:ser>
          <c:idx val="0"/>
          <c:order val="0"/>
          <c:tx>
            <c:strRef>
              <c:f>Igeo!$A$23</c:f>
              <c:strCache>
                <c:ptCount val="1"/>
                <c:pt idx="0">
                  <c:v>Pb</c:v>
                </c:pt>
              </c:strCache>
            </c:strRef>
          </c:tx>
          <c:spPr>
            <a:solidFill>
              <a:schemeClr val="bg2">
                <a:lumMod val="25000"/>
              </a:schemeClr>
            </a:solidFill>
            <a:ln>
              <a:noFill/>
            </a:ln>
            <a:effectLst/>
          </c:spPr>
          <c:invertIfNegative val="0"/>
          <c:cat>
            <c:strRef>
              <c:f>Igeo!$B$6:$V$6</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Igeo!$B$23:$V$23</c:f>
              <c:numCache>
                <c:formatCode>General</c:formatCode>
                <c:ptCount val="21"/>
                <c:pt idx="0">
                  <c:v>1.4684310644098948</c:v>
                </c:pt>
                <c:pt idx="1">
                  <c:v>2.3067828694475443</c:v>
                </c:pt>
                <c:pt idx="2">
                  <c:v>2.5135042382916319</c:v>
                </c:pt>
                <c:pt idx="3">
                  <c:v>1.8235626995295415</c:v>
                </c:pt>
                <c:pt idx="4">
                  <c:v>2.1487755145044796</c:v>
                </c:pt>
                <c:pt idx="5">
                  <c:v>3.0712743243101071</c:v>
                </c:pt>
                <c:pt idx="6">
                  <c:v>0.94196862643916945</c:v>
                </c:pt>
                <c:pt idx="7">
                  <c:v>1.1755900925603135</c:v>
                </c:pt>
                <c:pt idx="8">
                  <c:v>1.7837745178658428</c:v>
                </c:pt>
                <c:pt idx="9">
                  <c:v>1.7113220372895028</c:v>
                </c:pt>
                <c:pt idx="10">
                  <c:v>1.4630306942509907</c:v>
                </c:pt>
                <c:pt idx="11">
                  <c:v>1.8495040213109706</c:v>
                </c:pt>
                <c:pt idx="12">
                  <c:v>2.4347405971110221</c:v>
                </c:pt>
                <c:pt idx="13">
                  <c:v>3.2389514197556508</c:v>
                </c:pt>
                <c:pt idx="14">
                  <c:v>0.4019053079975865</c:v>
                </c:pt>
                <c:pt idx="15">
                  <c:v>1.8937882793713103</c:v>
                </c:pt>
                <c:pt idx="16">
                  <c:v>2.4113962093690171</c:v>
                </c:pt>
                <c:pt idx="17">
                  <c:v>1.8874471520206046</c:v>
                </c:pt>
                <c:pt idx="18">
                  <c:v>2.3058981949546045</c:v>
                </c:pt>
                <c:pt idx="19">
                  <c:v>-0.68044123866698469</c:v>
                </c:pt>
                <c:pt idx="20">
                  <c:v>1.490345535539527</c:v>
                </c:pt>
              </c:numCache>
            </c:numRef>
          </c:val>
          <c:extLst>
            <c:ext xmlns:c16="http://schemas.microsoft.com/office/drawing/2014/chart" uri="{C3380CC4-5D6E-409C-BE32-E72D297353CC}">
              <c16:uniqueId val="{00000000-875B-497C-9F0B-5E26B520705C}"/>
            </c:ext>
          </c:extLst>
        </c:ser>
        <c:ser>
          <c:idx val="1"/>
          <c:order val="1"/>
          <c:tx>
            <c:strRef>
              <c:f>Igeo!$A$24</c:f>
              <c:strCache>
                <c:ptCount val="1"/>
                <c:pt idx="0">
                  <c:v>Th</c:v>
                </c:pt>
              </c:strCache>
            </c:strRef>
          </c:tx>
          <c:spPr>
            <a:solidFill>
              <a:schemeClr val="accent2"/>
            </a:solidFill>
            <a:ln>
              <a:noFill/>
            </a:ln>
            <a:effectLst/>
          </c:spPr>
          <c:invertIfNegative val="0"/>
          <c:cat>
            <c:strRef>
              <c:f>Igeo!$B$6:$V$6</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Igeo!$B$24:$V$24</c:f>
              <c:numCache>
                <c:formatCode>General</c:formatCode>
                <c:ptCount val="21"/>
                <c:pt idx="0">
                  <c:v>1.9076943995843523</c:v>
                </c:pt>
                <c:pt idx="1">
                  <c:v>2.6838236483672504</c:v>
                </c:pt>
                <c:pt idx="2">
                  <c:v>2.8253692916437965</c:v>
                </c:pt>
                <c:pt idx="3">
                  <c:v>2.3144114966634382</c:v>
                </c:pt>
                <c:pt idx="4">
                  <c:v>1.6969066932835342</c:v>
                </c:pt>
                <c:pt idx="5">
                  <c:v>3.0815083393079639</c:v>
                </c:pt>
                <c:pt idx="6">
                  <c:v>0.92161147044347025</c:v>
                </c:pt>
                <c:pt idx="7">
                  <c:v>1.4041930218371823</c:v>
                </c:pt>
                <c:pt idx="8">
                  <c:v>1.6643361374857428</c:v>
                </c:pt>
                <c:pt idx="9">
                  <c:v>1.9034734979554668</c:v>
                </c:pt>
                <c:pt idx="10">
                  <c:v>2.0295741536255871</c:v>
                </c:pt>
                <c:pt idx="11">
                  <c:v>2.162149950763911</c:v>
                </c:pt>
                <c:pt idx="12">
                  <c:v>3.0526821870772767</c:v>
                </c:pt>
                <c:pt idx="13">
                  <c:v>0.48541548536033297</c:v>
                </c:pt>
                <c:pt idx="14">
                  <c:v>-0.26929318790710832</c:v>
                </c:pt>
                <c:pt idx="15">
                  <c:v>2.2189231940846255</c:v>
                </c:pt>
                <c:pt idx="16">
                  <c:v>2.8270586862731371</c:v>
                </c:pt>
                <c:pt idx="17">
                  <c:v>2.1852109371200834</c:v>
                </c:pt>
                <c:pt idx="18">
                  <c:v>2.8654366650900212</c:v>
                </c:pt>
                <c:pt idx="19">
                  <c:v>-0.57836272940011069</c:v>
                </c:pt>
                <c:pt idx="20">
                  <c:v>2.0670093402248564</c:v>
                </c:pt>
              </c:numCache>
            </c:numRef>
          </c:val>
          <c:extLst>
            <c:ext xmlns:c16="http://schemas.microsoft.com/office/drawing/2014/chart" uri="{C3380CC4-5D6E-409C-BE32-E72D297353CC}">
              <c16:uniqueId val="{00000001-875B-497C-9F0B-5E26B520705C}"/>
            </c:ext>
          </c:extLst>
        </c:ser>
        <c:ser>
          <c:idx val="2"/>
          <c:order val="2"/>
          <c:tx>
            <c:strRef>
              <c:f>Igeo!$A$25</c:f>
              <c:strCache>
                <c:ptCount val="1"/>
                <c:pt idx="0">
                  <c:v>U</c:v>
                </c:pt>
              </c:strCache>
            </c:strRef>
          </c:tx>
          <c:spPr>
            <a:solidFill>
              <a:srgbClr val="00B050"/>
            </a:solidFill>
            <a:ln>
              <a:noFill/>
            </a:ln>
            <a:effectLst/>
          </c:spPr>
          <c:invertIfNegative val="0"/>
          <c:cat>
            <c:strRef>
              <c:f>Igeo!$B$6:$V$6</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Igeo!$B$25:$V$25</c:f>
              <c:numCache>
                <c:formatCode>General</c:formatCode>
                <c:ptCount val="21"/>
                <c:pt idx="0">
                  <c:v>0.80957491000256798</c:v>
                </c:pt>
                <c:pt idx="1">
                  <c:v>1.3940025553095527</c:v>
                </c:pt>
                <c:pt idx="2">
                  <c:v>2.669718379832879</c:v>
                </c:pt>
                <c:pt idx="3">
                  <c:v>0.79471480381165416</c:v>
                </c:pt>
                <c:pt idx="4">
                  <c:v>1.2328722970145491</c:v>
                </c:pt>
                <c:pt idx="5">
                  <c:v>2.2681032466813811</c:v>
                </c:pt>
                <c:pt idx="6">
                  <c:v>-8.7161781531574587E-3</c:v>
                </c:pt>
                <c:pt idx="7">
                  <c:v>0.53109436488397088</c:v>
                </c:pt>
                <c:pt idx="8">
                  <c:v>1.5701486677184819</c:v>
                </c:pt>
                <c:pt idx="9">
                  <c:v>1.4411953888540914</c:v>
                </c:pt>
                <c:pt idx="10">
                  <c:v>0.95717178548444282</c:v>
                </c:pt>
                <c:pt idx="11">
                  <c:v>0.97693442134204089</c:v>
                </c:pt>
                <c:pt idx="12">
                  <c:v>0.64405000425837766</c:v>
                </c:pt>
                <c:pt idx="13">
                  <c:v>0.18587571607973682</c:v>
                </c:pt>
                <c:pt idx="14">
                  <c:v>-0.13763223169681718</c:v>
                </c:pt>
                <c:pt idx="15">
                  <c:v>0.74925747996562919</c:v>
                </c:pt>
                <c:pt idx="16">
                  <c:v>1.0050608076811867</c:v>
                </c:pt>
                <c:pt idx="17">
                  <c:v>3.0252138254648113E-2</c:v>
                </c:pt>
                <c:pt idx="18">
                  <c:v>1.1824735574839387</c:v>
                </c:pt>
                <c:pt idx="19">
                  <c:v>-0.63998035952544285</c:v>
                </c:pt>
                <c:pt idx="20">
                  <c:v>0.49248293880231092</c:v>
                </c:pt>
              </c:numCache>
            </c:numRef>
          </c:val>
          <c:extLst>
            <c:ext xmlns:c16="http://schemas.microsoft.com/office/drawing/2014/chart" uri="{C3380CC4-5D6E-409C-BE32-E72D297353CC}">
              <c16:uniqueId val="{00000002-875B-497C-9F0B-5E26B520705C}"/>
            </c:ext>
          </c:extLst>
        </c:ser>
        <c:ser>
          <c:idx val="3"/>
          <c:order val="3"/>
          <c:tx>
            <c:strRef>
              <c:f>Igeo!$A$26</c:f>
              <c:strCache>
                <c:ptCount val="1"/>
                <c:pt idx="0">
                  <c:v>ΣREE</c:v>
                </c:pt>
              </c:strCache>
            </c:strRef>
          </c:tx>
          <c:spPr>
            <a:solidFill>
              <a:srgbClr val="1F27C7"/>
            </a:solidFill>
            <a:ln>
              <a:noFill/>
            </a:ln>
            <a:effectLst/>
          </c:spPr>
          <c:invertIfNegative val="0"/>
          <c:cat>
            <c:strRef>
              <c:f>Igeo!$B$6:$V$6</c:f>
              <c:strCache>
                <c:ptCount val="21"/>
                <c:pt idx="0">
                  <c:v>MS1</c:v>
                </c:pt>
                <c:pt idx="1">
                  <c:v>MS2</c:v>
                </c:pt>
                <c:pt idx="2">
                  <c:v>MS3</c:v>
                </c:pt>
                <c:pt idx="3">
                  <c:v>MS4</c:v>
                </c:pt>
                <c:pt idx="4">
                  <c:v>MS5</c:v>
                </c:pt>
                <c:pt idx="5">
                  <c:v>MS6</c:v>
                </c:pt>
                <c:pt idx="6">
                  <c:v>MS7</c:v>
                </c:pt>
                <c:pt idx="7">
                  <c:v>MS8</c:v>
                </c:pt>
                <c:pt idx="8">
                  <c:v>MS9</c:v>
                </c:pt>
                <c:pt idx="9">
                  <c:v>MS10</c:v>
                </c:pt>
                <c:pt idx="10">
                  <c:v>MS11</c:v>
                </c:pt>
                <c:pt idx="11">
                  <c:v>MS12</c:v>
                </c:pt>
                <c:pt idx="12">
                  <c:v>MS13</c:v>
                </c:pt>
                <c:pt idx="13">
                  <c:v>MS14</c:v>
                </c:pt>
                <c:pt idx="14">
                  <c:v>MS15</c:v>
                </c:pt>
                <c:pt idx="15">
                  <c:v>MS16</c:v>
                </c:pt>
                <c:pt idx="16">
                  <c:v>MS17</c:v>
                </c:pt>
                <c:pt idx="17">
                  <c:v>MS18</c:v>
                </c:pt>
                <c:pt idx="18">
                  <c:v>MS19</c:v>
                </c:pt>
                <c:pt idx="19">
                  <c:v>MS20</c:v>
                </c:pt>
                <c:pt idx="20">
                  <c:v>MS21</c:v>
                </c:pt>
              </c:strCache>
            </c:strRef>
          </c:cat>
          <c:val>
            <c:numRef>
              <c:f>Igeo!$B$26:$V$26</c:f>
              <c:numCache>
                <c:formatCode>General</c:formatCode>
                <c:ptCount val="21"/>
                <c:pt idx="0">
                  <c:v>2.8032425584202052</c:v>
                </c:pt>
                <c:pt idx="1">
                  <c:v>3.8243678107734649</c:v>
                </c:pt>
                <c:pt idx="2">
                  <c:v>5.1229008094482458</c:v>
                </c:pt>
                <c:pt idx="3">
                  <c:v>2.7365466514839967</c:v>
                </c:pt>
                <c:pt idx="4">
                  <c:v>4.258082308575438</c:v>
                </c:pt>
                <c:pt idx="5">
                  <c:v>5.5239209443915636</c:v>
                </c:pt>
                <c:pt idx="6">
                  <c:v>1.7542090056762487</c:v>
                </c:pt>
                <c:pt idx="7">
                  <c:v>1.7584828147284139</c:v>
                </c:pt>
                <c:pt idx="8">
                  <c:v>3.095804916407539</c:v>
                </c:pt>
                <c:pt idx="9">
                  <c:v>4.110159126318325</c:v>
                </c:pt>
                <c:pt idx="10">
                  <c:v>2.9596567452966105</c:v>
                </c:pt>
                <c:pt idx="11">
                  <c:v>3.6764802172602593</c:v>
                </c:pt>
                <c:pt idx="12">
                  <c:v>4.2964337985653778</c:v>
                </c:pt>
                <c:pt idx="13">
                  <c:v>0.98486890690650453</c:v>
                </c:pt>
                <c:pt idx="14">
                  <c:v>0.26164703410470525</c:v>
                </c:pt>
                <c:pt idx="15">
                  <c:v>3.8791309609328093</c:v>
                </c:pt>
                <c:pt idx="16">
                  <c:v>4.4874106096103255</c:v>
                </c:pt>
                <c:pt idx="17">
                  <c:v>3.490759149194492</c:v>
                </c:pt>
                <c:pt idx="18">
                  <c:v>4.4939280880796018</c:v>
                </c:pt>
                <c:pt idx="19">
                  <c:v>0.29962841135649027</c:v>
                </c:pt>
                <c:pt idx="20">
                  <c:v>2.960511668294318</c:v>
                </c:pt>
              </c:numCache>
            </c:numRef>
          </c:val>
          <c:extLst>
            <c:ext xmlns:c16="http://schemas.microsoft.com/office/drawing/2014/chart" uri="{C3380CC4-5D6E-409C-BE32-E72D297353CC}">
              <c16:uniqueId val="{00000003-875B-497C-9F0B-5E26B520705C}"/>
            </c:ext>
          </c:extLst>
        </c:ser>
        <c:dLbls>
          <c:showLegendKey val="0"/>
          <c:showVal val="0"/>
          <c:showCatName val="0"/>
          <c:showSerName val="0"/>
          <c:showPercent val="0"/>
          <c:showBubbleSize val="0"/>
        </c:dLbls>
        <c:gapWidth val="219"/>
        <c:overlap val="-27"/>
        <c:axId val="824074096"/>
        <c:axId val="824075536"/>
      </c:barChart>
      <c:catAx>
        <c:axId val="824074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Sample locations</a:t>
                </a:r>
              </a:p>
            </c:rich>
          </c:tx>
          <c:layout>
            <c:manualLayout>
              <c:xMode val="edge"/>
              <c:yMode val="edge"/>
              <c:x val="0.43968349963375641"/>
              <c:y val="0.789410919873953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075536"/>
        <c:crosses val="autoZero"/>
        <c:auto val="1"/>
        <c:lblAlgn val="ctr"/>
        <c:lblOffset val="100"/>
        <c:noMultiLvlLbl val="0"/>
      </c:catAx>
      <c:valAx>
        <c:axId val="8240755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Geoaccumulation</a:t>
                </a:r>
                <a:r>
                  <a:rPr lang="en-ZA" baseline="0" dirty="0"/>
                  <a:t> index (Igeo)</a:t>
                </a:r>
                <a:endParaRPr lang="en-ZA" dirty="0"/>
              </a:p>
            </c:rich>
          </c:tx>
          <c:layout>
            <c:manualLayout>
              <c:xMode val="edge"/>
              <c:yMode val="edge"/>
              <c:x val="2.4782634622350736E-3"/>
              <c:y val="0.209115508791489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A"/>
            </a:p>
          </c:txPr>
        </c:title>
        <c:numFmt formatCode="General" sourceLinked="1"/>
        <c:majorTickMark val="out"/>
        <c:minorTickMark val="in"/>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074096"/>
        <c:crosses val="autoZero"/>
        <c:crossBetween val="between"/>
      </c:valAx>
      <c:spPr>
        <a:noFill/>
        <a:ln>
          <a:noFill/>
        </a:ln>
        <a:effectLst/>
      </c:spPr>
    </c:plotArea>
    <c:legend>
      <c:legendPos val="b"/>
      <c:layout>
        <c:manualLayout>
          <c:xMode val="edge"/>
          <c:yMode val="edge"/>
          <c:x val="0.37553579263934839"/>
          <c:y val="0.86363159173393322"/>
          <c:w val="0.24892830346867884"/>
          <c:h val="4.63990120703938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A_2EA5C95B.xml><?xml version="1.0" encoding="utf-8"?>
<p188:cmLst xmlns:a="http://schemas.openxmlformats.org/drawingml/2006/main" xmlns:r="http://schemas.openxmlformats.org/officeDocument/2006/relationships" xmlns:p188="http://schemas.microsoft.com/office/powerpoint/2018/8/main">
  <p188:cm id="{FC0A16F5-BAF0-4385-889C-259F7EE6EEF3}" authorId="{ED38D60F-926D-DC33-9DCE-2094B80A2A34}" created="2026-07-04T07:04:35.318">
    <ac:deMkLst xmlns:ac="http://schemas.microsoft.com/office/drawing/2013/main/command">
      <pc:docMk xmlns:pc="http://schemas.microsoft.com/office/powerpoint/2013/main/command"/>
      <pc:sldMk xmlns:pc="http://schemas.microsoft.com/office/powerpoint/2013/main/command" cId="782616923" sldId="282"/>
      <ac:spMk id="3" creationId="{BF77042D-7F42-2A91-3ABE-189D1AA59EFD}"/>
    </ac:deMkLst>
    <p188:txBody>
      <a:bodyPr/>
      <a:lstStyle/>
      <a:p>
        <a:r>
          <a:rPr lang="en-ZA"/>
          <a:t>Re-write this in listed bullet forms. Reduce the texts and include only important points
Remove all the references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2ABCD-5692-414D-B63A-4EB3DE653B41}" type="datetimeFigureOut">
              <a:rPr lang="en-ZA" smtClean="0"/>
              <a:t>05 Jul 2026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7A2F-3B74-4C1A-B835-2C222337142E}" type="slidenum">
              <a:rPr lang="en-ZA" smtClean="0"/>
              <a:t>‹#›</a:t>
            </a:fld>
            <a:endParaRPr lang="en-ZA"/>
          </a:p>
        </p:txBody>
      </p:sp>
    </p:spTree>
    <p:extLst>
      <p:ext uri="{BB962C8B-B14F-4D97-AF65-F5344CB8AC3E}">
        <p14:creationId xmlns:p14="http://schemas.microsoft.com/office/powerpoint/2010/main" val="36406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1101-6A57-A142-2A13-2904969A8B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9E55058-D31A-B1FD-D680-AD6EFA63C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7C74FF1-4009-3594-1711-0548EF8491B6}"/>
              </a:ext>
            </a:extLst>
          </p:cNvPr>
          <p:cNvSpPr>
            <a:spLocks noGrp="1"/>
          </p:cNvSpPr>
          <p:nvPr>
            <p:ph type="dt" sz="half" idx="10"/>
          </p:nvPr>
        </p:nvSpPr>
        <p:spPr/>
        <p:txBody>
          <a:bodyPr/>
          <a:lstStyle/>
          <a:p>
            <a:fld id="{4AF356A5-1EA1-4AAB-ACA9-A0D7DBE75CC9}" type="datetime1">
              <a:rPr lang="en-ZA" smtClean="0"/>
              <a:t>05 Jul 2026</a:t>
            </a:fld>
            <a:endParaRPr lang="en-ZA"/>
          </a:p>
        </p:txBody>
      </p:sp>
      <p:sp>
        <p:nvSpPr>
          <p:cNvPr id="5" name="Footer Placeholder 4">
            <a:extLst>
              <a:ext uri="{FF2B5EF4-FFF2-40B4-BE49-F238E27FC236}">
                <a16:creationId xmlns:a16="http://schemas.microsoft.com/office/drawing/2014/main" id="{3050994F-26DD-703F-F878-03E05B48CE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ADC38A-AAF2-2037-6B64-C5DC313CE47F}"/>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40272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29B2-4388-26F3-8188-AAD25353E03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614CEEC-E35C-F10A-9ECC-68A153D87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01C8262-0E07-D75D-B276-E40FD6ECF35B}"/>
              </a:ext>
            </a:extLst>
          </p:cNvPr>
          <p:cNvSpPr>
            <a:spLocks noGrp="1"/>
          </p:cNvSpPr>
          <p:nvPr>
            <p:ph type="dt" sz="half" idx="10"/>
          </p:nvPr>
        </p:nvSpPr>
        <p:spPr/>
        <p:txBody>
          <a:bodyPr/>
          <a:lstStyle/>
          <a:p>
            <a:fld id="{BDB1C864-2BA8-4DCA-A3FE-EF3C5BA29F2D}" type="datetime1">
              <a:rPr lang="en-ZA" smtClean="0"/>
              <a:t>05 Jul 2026</a:t>
            </a:fld>
            <a:endParaRPr lang="en-ZA"/>
          </a:p>
        </p:txBody>
      </p:sp>
      <p:sp>
        <p:nvSpPr>
          <p:cNvPr id="5" name="Footer Placeholder 4">
            <a:extLst>
              <a:ext uri="{FF2B5EF4-FFF2-40B4-BE49-F238E27FC236}">
                <a16:creationId xmlns:a16="http://schemas.microsoft.com/office/drawing/2014/main" id="{749D8DF2-7D1A-C6ED-EBB5-2223D3598C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4A4DA20-83E6-4D15-0E68-EBE6DC2F18F6}"/>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119124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2A8FB-314D-78F7-609B-3ABA451B4C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A41EC28-7E65-EFF3-A5B5-CDE653AFE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252F626-2B09-171F-9617-C5251DFFDF6F}"/>
              </a:ext>
            </a:extLst>
          </p:cNvPr>
          <p:cNvSpPr>
            <a:spLocks noGrp="1"/>
          </p:cNvSpPr>
          <p:nvPr>
            <p:ph type="dt" sz="half" idx="10"/>
          </p:nvPr>
        </p:nvSpPr>
        <p:spPr/>
        <p:txBody>
          <a:bodyPr/>
          <a:lstStyle/>
          <a:p>
            <a:fld id="{78BFB289-F70E-48FE-A6FC-68A54A26365B}" type="datetime1">
              <a:rPr lang="en-ZA" smtClean="0"/>
              <a:t>05 Jul 2026</a:t>
            </a:fld>
            <a:endParaRPr lang="en-ZA"/>
          </a:p>
        </p:txBody>
      </p:sp>
      <p:sp>
        <p:nvSpPr>
          <p:cNvPr id="5" name="Footer Placeholder 4">
            <a:extLst>
              <a:ext uri="{FF2B5EF4-FFF2-40B4-BE49-F238E27FC236}">
                <a16:creationId xmlns:a16="http://schemas.microsoft.com/office/drawing/2014/main" id="{EB86C5D8-5678-A950-3A35-FB76418487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A078BCD-B646-8E79-9572-41AADD9097CD}"/>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209373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CC3E-A4D3-3FEF-1B21-102DA72D7FC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C46526D-6BF0-2636-9D3E-63AB20CD0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84324E4-9570-05DD-1B90-CA6AB21C2EEA}"/>
              </a:ext>
            </a:extLst>
          </p:cNvPr>
          <p:cNvSpPr>
            <a:spLocks noGrp="1"/>
          </p:cNvSpPr>
          <p:nvPr>
            <p:ph type="dt" sz="half" idx="10"/>
          </p:nvPr>
        </p:nvSpPr>
        <p:spPr/>
        <p:txBody>
          <a:bodyPr/>
          <a:lstStyle/>
          <a:p>
            <a:fld id="{6FDFCBE7-1990-4D20-AAF4-8E4488604BFC}" type="datetime1">
              <a:rPr lang="en-ZA" smtClean="0"/>
              <a:t>05 Jul 2026</a:t>
            </a:fld>
            <a:endParaRPr lang="en-ZA"/>
          </a:p>
        </p:txBody>
      </p:sp>
      <p:sp>
        <p:nvSpPr>
          <p:cNvPr id="5" name="Footer Placeholder 4">
            <a:extLst>
              <a:ext uri="{FF2B5EF4-FFF2-40B4-BE49-F238E27FC236}">
                <a16:creationId xmlns:a16="http://schemas.microsoft.com/office/drawing/2014/main" id="{9796B255-630C-60C1-FC15-56D7CDC9BAD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8C7E63D-7B89-CCAF-45FD-AE966E96844E}"/>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28644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6AC2-6752-F78C-93AF-0E825F3D47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4B25923-DD37-0BE8-C145-2E377308A7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BD82C-52F0-4422-12E4-790FD18B4E96}"/>
              </a:ext>
            </a:extLst>
          </p:cNvPr>
          <p:cNvSpPr>
            <a:spLocks noGrp="1"/>
          </p:cNvSpPr>
          <p:nvPr>
            <p:ph type="dt" sz="half" idx="10"/>
          </p:nvPr>
        </p:nvSpPr>
        <p:spPr/>
        <p:txBody>
          <a:bodyPr/>
          <a:lstStyle/>
          <a:p>
            <a:fld id="{0470D414-399B-4850-B42A-4E02730CCAF0}" type="datetime1">
              <a:rPr lang="en-ZA" smtClean="0"/>
              <a:t>05 Jul 2026</a:t>
            </a:fld>
            <a:endParaRPr lang="en-ZA"/>
          </a:p>
        </p:txBody>
      </p:sp>
      <p:sp>
        <p:nvSpPr>
          <p:cNvPr id="5" name="Footer Placeholder 4">
            <a:extLst>
              <a:ext uri="{FF2B5EF4-FFF2-40B4-BE49-F238E27FC236}">
                <a16:creationId xmlns:a16="http://schemas.microsoft.com/office/drawing/2014/main" id="{A94E7EF7-E358-2884-2B39-A27A7A272FC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3D65F75-9372-83DD-B91F-76747F86F96D}"/>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27918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CC34-3E5D-466E-9E4E-860AE4D3692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7FEC0EA-9169-8C2B-D882-7CFD01CC8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ADB9603-AA07-21B0-2BEB-C029D140BC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7AB8158-7115-B4D7-2AF9-398577690BDB}"/>
              </a:ext>
            </a:extLst>
          </p:cNvPr>
          <p:cNvSpPr>
            <a:spLocks noGrp="1"/>
          </p:cNvSpPr>
          <p:nvPr>
            <p:ph type="dt" sz="half" idx="10"/>
          </p:nvPr>
        </p:nvSpPr>
        <p:spPr/>
        <p:txBody>
          <a:bodyPr/>
          <a:lstStyle/>
          <a:p>
            <a:fld id="{160095A6-A086-4ED5-B1BC-C1CF0291FB01}" type="datetime1">
              <a:rPr lang="en-ZA" smtClean="0"/>
              <a:t>05 Jul 2026</a:t>
            </a:fld>
            <a:endParaRPr lang="en-ZA"/>
          </a:p>
        </p:txBody>
      </p:sp>
      <p:sp>
        <p:nvSpPr>
          <p:cNvPr id="6" name="Footer Placeholder 5">
            <a:extLst>
              <a:ext uri="{FF2B5EF4-FFF2-40B4-BE49-F238E27FC236}">
                <a16:creationId xmlns:a16="http://schemas.microsoft.com/office/drawing/2014/main" id="{B7109AA8-CE7D-EC4A-38E1-6335CFACF49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DB39EFD-091E-B8B4-6C5A-4A17ECD69129}"/>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14495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8CF9-B92C-6C92-6B87-832124A3011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38B4B1-D94D-0968-723D-A70ADE89D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F57E1-209B-3C40-AA78-4D2D311D2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C69089E-8745-8646-98E9-C9DF0109B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94629-2F80-FC57-22F9-2EF14D1DD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9BC1231-233B-2E9B-C73A-AF35F6EF7AF6}"/>
              </a:ext>
            </a:extLst>
          </p:cNvPr>
          <p:cNvSpPr>
            <a:spLocks noGrp="1"/>
          </p:cNvSpPr>
          <p:nvPr>
            <p:ph type="dt" sz="half" idx="10"/>
          </p:nvPr>
        </p:nvSpPr>
        <p:spPr/>
        <p:txBody>
          <a:bodyPr/>
          <a:lstStyle/>
          <a:p>
            <a:fld id="{F80BAA68-A381-46D2-A37D-EF877DA3EC97}" type="datetime1">
              <a:rPr lang="en-ZA" smtClean="0"/>
              <a:t>05 Jul 2026</a:t>
            </a:fld>
            <a:endParaRPr lang="en-ZA"/>
          </a:p>
        </p:txBody>
      </p:sp>
      <p:sp>
        <p:nvSpPr>
          <p:cNvPr id="8" name="Footer Placeholder 7">
            <a:extLst>
              <a:ext uri="{FF2B5EF4-FFF2-40B4-BE49-F238E27FC236}">
                <a16:creationId xmlns:a16="http://schemas.microsoft.com/office/drawing/2014/main" id="{E371DCBB-876D-CEAB-16DC-A3D5CF259F4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23BA50A-7F30-16BE-381E-18F9C47AB440}"/>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251546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1924-18B5-48FF-C91A-8E50C00F2FF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C63372E-92DB-C177-295E-54A111338BC5}"/>
              </a:ext>
            </a:extLst>
          </p:cNvPr>
          <p:cNvSpPr>
            <a:spLocks noGrp="1"/>
          </p:cNvSpPr>
          <p:nvPr>
            <p:ph type="dt" sz="half" idx="10"/>
          </p:nvPr>
        </p:nvSpPr>
        <p:spPr/>
        <p:txBody>
          <a:bodyPr/>
          <a:lstStyle/>
          <a:p>
            <a:fld id="{14A889F1-7DE3-44AC-A977-7EC8565C4A58}" type="datetime1">
              <a:rPr lang="en-ZA" smtClean="0"/>
              <a:t>05 Jul 2026</a:t>
            </a:fld>
            <a:endParaRPr lang="en-ZA"/>
          </a:p>
        </p:txBody>
      </p:sp>
      <p:sp>
        <p:nvSpPr>
          <p:cNvPr id="4" name="Footer Placeholder 3">
            <a:extLst>
              <a:ext uri="{FF2B5EF4-FFF2-40B4-BE49-F238E27FC236}">
                <a16:creationId xmlns:a16="http://schemas.microsoft.com/office/drawing/2014/main" id="{0531C242-52A5-8571-9224-689ED2C6945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0A7C454-CCD0-6238-834D-BDFF46F1FB75}"/>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67599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242B6-950F-C98E-1A40-B3C488238F84}"/>
              </a:ext>
            </a:extLst>
          </p:cNvPr>
          <p:cNvSpPr>
            <a:spLocks noGrp="1"/>
          </p:cNvSpPr>
          <p:nvPr>
            <p:ph type="dt" sz="half" idx="10"/>
          </p:nvPr>
        </p:nvSpPr>
        <p:spPr/>
        <p:txBody>
          <a:bodyPr/>
          <a:lstStyle/>
          <a:p>
            <a:fld id="{0BD58A0D-56A6-4AC7-8F2F-10EF2B4B23E1}" type="datetime1">
              <a:rPr lang="en-ZA" smtClean="0"/>
              <a:t>05 Jul 2026</a:t>
            </a:fld>
            <a:endParaRPr lang="en-ZA"/>
          </a:p>
        </p:txBody>
      </p:sp>
      <p:sp>
        <p:nvSpPr>
          <p:cNvPr id="3" name="Footer Placeholder 2">
            <a:extLst>
              <a:ext uri="{FF2B5EF4-FFF2-40B4-BE49-F238E27FC236}">
                <a16:creationId xmlns:a16="http://schemas.microsoft.com/office/drawing/2014/main" id="{A6E8B049-30E9-533B-4B31-C8F7E3AB9BB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011D317-5F4B-C17A-6BA9-AE6AAA6D9C11}"/>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6696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14E7-5F46-A3C8-C538-4710F1366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46AD921-6854-3362-0BB6-9F51A9537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53C7EEF-B0B2-28D0-FBB2-1D94783B5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B127-5EC7-0996-4ED6-EAA241CDCB75}"/>
              </a:ext>
            </a:extLst>
          </p:cNvPr>
          <p:cNvSpPr>
            <a:spLocks noGrp="1"/>
          </p:cNvSpPr>
          <p:nvPr>
            <p:ph type="dt" sz="half" idx="10"/>
          </p:nvPr>
        </p:nvSpPr>
        <p:spPr/>
        <p:txBody>
          <a:bodyPr/>
          <a:lstStyle/>
          <a:p>
            <a:fld id="{EA6669D5-0EC1-4D91-B915-F362ABDEBDDC}" type="datetime1">
              <a:rPr lang="en-ZA" smtClean="0"/>
              <a:t>05 Jul 2026</a:t>
            </a:fld>
            <a:endParaRPr lang="en-ZA"/>
          </a:p>
        </p:txBody>
      </p:sp>
      <p:sp>
        <p:nvSpPr>
          <p:cNvPr id="6" name="Footer Placeholder 5">
            <a:extLst>
              <a:ext uri="{FF2B5EF4-FFF2-40B4-BE49-F238E27FC236}">
                <a16:creationId xmlns:a16="http://schemas.microsoft.com/office/drawing/2014/main" id="{634C86EC-4ACA-8A3D-3C1F-6ED950F53E5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0C5FEAD-0431-5F0C-DDC4-5BD30182F153}"/>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388762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3467-9ACA-019F-B196-A761A94E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56E4F95-B3D6-13CF-68B4-18EB358F3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4F470BC-98A2-9FE9-DBC8-F64C9872E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5DD62-51C9-53A2-2FC3-D48D7B9C1CE3}"/>
              </a:ext>
            </a:extLst>
          </p:cNvPr>
          <p:cNvSpPr>
            <a:spLocks noGrp="1"/>
          </p:cNvSpPr>
          <p:nvPr>
            <p:ph type="dt" sz="half" idx="10"/>
          </p:nvPr>
        </p:nvSpPr>
        <p:spPr/>
        <p:txBody>
          <a:bodyPr/>
          <a:lstStyle/>
          <a:p>
            <a:fld id="{D4B25786-B6E5-455F-895A-EFB304004B0E}" type="datetime1">
              <a:rPr lang="en-ZA" smtClean="0"/>
              <a:t>05 Jul 2026</a:t>
            </a:fld>
            <a:endParaRPr lang="en-ZA"/>
          </a:p>
        </p:txBody>
      </p:sp>
      <p:sp>
        <p:nvSpPr>
          <p:cNvPr id="6" name="Footer Placeholder 5">
            <a:extLst>
              <a:ext uri="{FF2B5EF4-FFF2-40B4-BE49-F238E27FC236}">
                <a16:creationId xmlns:a16="http://schemas.microsoft.com/office/drawing/2014/main" id="{EB1D1440-712F-30A5-E567-1C1DC8D14FD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1CBB871-D958-EDE4-5FF2-24A2FA4B4914}"/>
              </a:ext>
            </a:extLst>
          </p:cNvPr>
          <p:cNvSpPr>
            <a:spLocks noGrp="1"/>
          </p:cNvSpPr>
          <p:nvPr>
            <p:ph type="sldNum" sz="quarter" idx="12"/>
          </p:nvPr>
        </p:nvSpPr>
        <p:spPr/>
        <p:txBody>
          <a:bodyPr/>
          <a:lstStyle/>
          <a:p>
            <a:fld id="{002091C8-3A22-4C02-AA93-950658F54DBC}" type="slidenum">
              <a:rPr lang="en-ZA" smtClean="0"/>
              <a:t>‹#›</a:t>
            </a:fld>
            <a:endParaRPr lang="en-ZA"/>
          </a:p>
        </p:txBody>
      </p:sp>
    </p:spTree>
    <p:extLst>
      <p:ext uri="{BB962C8B-B14F-4D97-AF65-F5344CB8AC3E}">
        <p14:creationId xmlns:p14="http://schemas.microsoft.com/office/powerpoint/2010/main" val="304865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BD2FE-30FA-6CAB-7D9D-2A77AAFC3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DE6C484-00E8-5290-F8B6-F53BCB854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9CBB5EB-8B8B-84C8-BB32-24525267E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655CA6-D5A0-4FDC-8BE9-771CEFCD1280}" type="datetime1">
              <a:rPr lang="en-ZA" smtClean="0"/>
              <a:t>05 Jul 2026</a:t>
            </a:fld>
            <a:endParaRPr lang="en-ZA"/>
          </a:p>
        </p:txBody>
      </p:sp>
      <p:sp>
        <p:nvSpPr>
          <p:cNvPr id="5" name="Footer Placeholder 4">
            <a:extLst>
              <a:ext uri="{FF2B5EF4-FFF2-40B4-BE49-F238E27FC236}">
                <a16:creationId xmlns:a16="http://schemas.microsoft.com/office/drawing/2014/main" id="{CA8AF933-D3E0-BB89-3CAD-4870104B2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2E5E98D9-1B8D-B245-0FAD-8EA4F1EC9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2091C8-3A22-4C02-AA93-950658F54DBC}" type="slidenum">
              <a:rPr lang="en-ZA" smtClean="0"/>
              <a:t>‹#›</a:t>
            </a:fld>
            <a:endParaRPr lang="en-ZA"/>
          </a:p>
        </p:txBody>
      </p:sp>
    </p:spTree>
    <p:extLst>
      <p:ext uri="{BB962C8B-B14F-4D97-AF65-F5344CB8AC3E}">
        <p14:creationId xmlns:p14="http://schemas.microsoft.com/office/powerpoint/2010/main" val="366635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A_2EA5C95B.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E1A3-47D1-0294-C248-934C8ECDCA09}"/>
              </a:ext>
            </a:extLst>
          </p:cNvPr>
          <p:cNvSpPr>
            <a:spLocks noGrp="1"/>
          </p:cNvSpPr>
          <p:nvPr>
            <p:ph type="ctrTitle"/>
          </p:nvPr>
        </p:nvSpPr>
        <p:spPr>
          <a:xfrm>
            <a:off x="1395984" y="1925160"/>
            <a:ext cx="9144000" cy="1289304"/>
          </a:xfrm>
        </p:spPr>
        <p:txBody>
          <a:bodyPr>
            <a:normAutofit/>
          </a:bodyPr>
          <a:lstStyle/>
          <a:p>
            <a:r>
              <a:rPr lang="en-ZA" sz="2400" b="1" dirty="0"/>
              <a:t>Rare Earth Elements as Geochemical Tracers for Environmental Radioecological Monitoring: A Multivariate Assessment of Surface Soils from </a:t>
            </a:r>
            <a:r>
              <a:rPr lang="en-ZA" sz="2400" b="1" dirty="0" err="1"/>
              <a:t>Mrima</a:t>
            </a:r>
            <a:r>
              <a:rPr lang="en-ZA" sz="2400" b="1" dirty="0"/>
              <a:t> hills, Kenya</a:t>
            </a:r>
          </a:p>
        </p:txBody>
      </p:sp>
      <p:sp>
        <p:nvSpPr>
          <p:cNvPr id="3" name="Subtitle 2">
            <a:extLst>
              <a:ext uri="{FF2B5EF4-FFF2-40B4-BE49-F238E27FC236}">
                <a16:creationId xmlns:a16="http://schemas.microsoft.com/office/drawing/2014/main" id="{1B9A2786-2A00-1A22-890A-2984A41EBC16}"/>
              </a:ext>
            </a:extLst>
          </p:cNvPr>
          <p:cNvSpPr>
            <a:spLocks noGrp="1"/>
          </p:cNvSpPr>
          <p:nvPr>
            <p:ph type="subTitle" idx="1"/>
          </p:nvPr>
        </p:nvSpPr>
        <p:spPr>
          <a:xfrm>
            <a:off x="832458" y="4105309"/>
            <a:ext cx="10682602" cy="1566672"/>
          </a:xfrm>
        </p:spPr>
        <p:txBody>
          <a:bodyPr>
            <a:normAutofit/>
          </a:bodyPr>
          <a:lstStyle/>
          <a:p>
            <a:pPr algn="l">
              <a:spcBef>
                <a:spcPts val="0"/>
              </a:spcBef>
            </a:pPr>
            <a:r>
              <a:rPr lang="en-ZA" sz="1800" dirty="0">
                <a:latin typeface="Arial" panose="020B0604020202020204" pitchFamily="34" charset="0"/>
                <a:cs typeface="Arial" panose="020B0604020202020204" pitchFamily="34" charset="0"/>
              </a:rPr>
              <a:t>Ruth </a:t>
            </a:r>
            <a:r>
              <a:rPr lang="en-ZA" sz="1800" dirty="0" err="1">
                <a:latin typeface="Arial" panose="020B0604020202020204" pitchFamily="34" charset="0"/>
                <a:cs typeface="Arial" panose="020B0604020202020204" pitchFamily="34" charset="0"/>
              </a:rPr>
              <a:t>Wabwile</a:t>
            </a:r>
            <a:r>
              <a:rPr lang="en-ZA" sz="1800" baseline="30000" dirty="0" err="1">
                <a:latin typeface="Arial" panose="020B0604020202020204" pitchFamily="34" charset="0"/>
                <a:cs typeface="Arial" panose="020B0604020202020204" pitchFamily="34" charset="0"/>
              </a:rPr>
              <a:t>a</a:t>
            </a:r>
            <a:r>
              <a:rPr lang="en-ZA" sz="1800" dirty="0">
                <a:latin typeface="Arial" panose="020B0604020202020204" pitchFamily="34" charset="0"/>
                <a:cs typeface="Arial" panose="020B0604020202020204" pitchFamily="34" charset="0"/>
              </a:rPr>
              <a:t>,</a:t>
            </a:r>
            <a:r>
              <a:rPr lang="en-ZA" sz="1800" baseline="30000"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Liteboho </a:t>
            </a:r>
            <a:r>
              <a:rPr lang="en-ZA" sz="1800" dirty="0" err="1">
                <a:latin typeface="Arial" panose="020B0604020202020204" pitchFamily="34" charset="0"/>
                <a:cs typeface="Arial" panose="020B0604020202020204" pitchFamily="34" charset="0"/>
              </a:rPr>
              <a:t>Ntsohi</a:t>
            </a:r>
            <a:r>
              <a:rPr lang="en-ZA" sz="1800" baseline="30000" dirty="0" err="1">
                <a:latin typeface="Arial" panose="020B0604020202020204" pitchFamily="34" charset="0"/>
                <a:cs typeface="Arial" panose="020B0604020202020204" pitchFamily="34" charset="0"/>
              </a:rPr>
              <a:t>a</a:t>
            </a:r>
            <a:r>
              <a:rPr lang="en-ZA" sz="1800" dirty="0">
                <a:latin typeface="Arial" panose="020B0604020202020204" pitchFamily="34" charset="0"/>
                <a:cs typeface="Arial" panose="020B0604020202020204" pitchFamily="34" charset="0"/>
              </a:rPr>
              <a:t>, Iyabo </a:t>
            </a:r>
            <a:r>
              <a:rPr lang="en-ZA" sz="1800" dirty="0" err="1">
                <a:latin typeface="Arial" panose="020B0604020202020204" pitchFamily="34" charset="0"/>
                <a:cs typeface="Arial" panose="020B0604020202020204" pitchFamily="34" charset="0"/>
              </a:rPr>
              <a:t>Usman</a:t>
            </a:r>
            <a:r>
              <a:rPr lang="en-ZA" sz="1800" baseline="30000" dirty="0" err="1">
                <a:latin typeface="Arial" panose="020B0604020202020204" pitchFamily="34" charset="0"/>
                <a:cs typeface="Arial" panose="020B0604020202020204" pitchFamily="34" charset="0"/>
              </a:rPr>
              <a:t>a</a:t>
            </a:r>
            <a:r>
              <a:rPr lang="en-ZA" sz="1800" dirty="0">
                <a:latin typeface="Arial" panose="020B0604020202020204" pitchFamily="34" charset="0"/>
                <a:cs typeface="Arial" panose="020B0604020202020204" pitchFamily="34" charset="0"/>
              </a:rPr>
              <a:t>,</a:t>
            </a:r>
            <a:r>
              <a:rPr lang="en-ZA" sz="1800" baseline="30000" dirty="0">
                <a:latin typeface="Arial" panose="020B0604020202020204" pitchFamily="34" charset="0"/>
                <a:cs typeface="Arial" panose="020B0604020202020204" pitchFamily="34" charset="0"/>
              </a:rPr>
              <a:t>, </a:t>
            </a:r>
            <a:r>
              <a:rPr lang="en-ZA" sz="1800" dirty="0"/>
              <a:t>Dazmen </a:t>
            </a:r>
            <a:r>
              <a:rPr lang="en-ZA" sz="1800" dirty="0" err="1"/>
              <a:t>Mavunda</a:t>
            </a:r>
            <a:r>
              <a:rPr lang="en-ZA" sz="1800" baseline="30000" dirty="0" err="1"/>
              <a:t>b</a:t>
            </a:r>
            <a:r>
              <a:rPr lang="en-ZA" sz="1800" dirty="0"/>
              <a:t>, </a:t>
            </a:r>
            <a:r>
              <a:rPr lang="en-ZA" sz="1800" dirty="0">
                <a:latin typeface="Arial" panose="020B0604020202020204" pitchFamily="34" charset="0"/>
                <a:cs typeface="Arial" panose="020B0604020202020204" pitchFamily="34" charset="0"/>
              </a:rPr>
              <a:t>Pamela Kageliza </a:t>
            </a:r>
            <a:r>
              <a:rPr lang="en-ZA" sz="1800" dirty="0" err="1">
                <a:latin typeface="Arial" panose="020B0604020202020204" pitchFamily="34" charset="0"/>
                <a:cs typeface="Arial" panose="020B0604020202020204" pitchFamily="34" charset="0"/>
              </a:rPr>
              <a:t>Kilavi</a:t>
            </a:r>
            <a:r>
              <a:rPr lang="en-ZA" sz="1800" baseline="30000" dirty="0" err="1">
                <a:latin typeface="Arial" panose="020B0604020202020204" pitchFamily="34" charset="0"/>
                <a:cs typeface="Arial" panose="020B0604020202020204" pitchFamily="34" charset="0"/>
              </a:rPr>
              <a:t>c</a:t>
            </a:r>
            <a:r>
              <a:rPr lang="en-ZA" sz="1800" dirty="0">
                <a:latin typeface="Arial" panose="020B0604020202020204" pitchFamily="34" charset="0"/>
                <a:cs typeface="Arial" panose="020B0604020202020204" pitchFamily="34" charset="0"/>
              </a:rPr>
              <a:t> </a:t>
            </a:r>
          </a:p>
          <a:p>
            <a:pPr marL="342900" indent="-342900" algn="l">
              <a:buFont typeface="+mj-lt"/>
              <a:buAutoNum type="alphaLcPeriod"/>
            </a:pPr>
            <a:r>
              <a:rPr lang="en-GB" sz="1800" dirty="0">
                <a:latin typeface="Arial" panose="020B0604020202020204" pitchFamily="34" charset="0"/>
                <a:cs typeface="Arial" panose="020B0604020202020204" pitchFamily="34" charset="0"/>
              </a:rPr>
              <a:t>School of Physics, University of the Witwatersrand, Johannesburg, South Africa.</a:t>
            </a:r>
          </a:p>
          <a:p>
            <a:pPr marL="342900" indent="-342900" algn="l">
              <a:buAutoNum type="alphaLcPeriod"/>
            </a:pPr>
            <a:r>
              <a:rPr lang="en-US" sz="1800" dirty="0">
                <a:latin typeface="Arial" panose="020B0604020202020204" pitchFamily="34" charset="0"/>
                <a:cs typeface="Arial" panose="020B0604020202020204" pitchFamily="34" charset="0"/>
              </a:rPr>
              <a:t>School of Mechanical Engineering, University of Johannesburg, South Africa.</a:t>
            </a:r>
            <a:endParaRPr lang="en-GB" sz="1800" dirty="0">
              <a:latin typeface="Arial" panose="020B0604020202020204" pitchFamily="34" charset="0"/>
              <a:cs typeface="Arial" panose="020B0604020202020204" pitchFamily="34" charset="0"/>
            </a:endParaRPr>
          </a:p>
          <a:p>
            <a:pPr marL="342900" indent="-342900" algn="l">
              <a:buAutoNum type="alphaLcPeriod"/>
            </a:pPr>
            <a:r>
              <a:rPr lang="en-US" sz="1800" dirty="0">
                <a:latin typeface="Arial" panose="020B0604020202020204" pitchFamily="34" charset="0"/>
                <a:cs typeface="Arial" panose="020B0604020202020204" pitchFamily="34" charset="0"/>
              </a:rPr>
              <a:t>School of Computing and Engineering Sciences, Strathmore University, Nairobi, Kenya.</a:t>
            </a:r>
            <a:endParaRPr lang="en-ZA"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6A4796C-38D4-77DD-946A-EE3F03DBC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60" y="188976"/>
            <a:ext cx="1460922" cy="1566672"/>
          </a:xfrm>
          <a:prstGeom prst="rect">
            <a:avLst/>
          </a:prstGeom>
        </p:spPr>
      </p:pic>
      <p:pic>
        <p:nvPicPr>
          <p:cNvPr id="6" name="Picture 5">
            <a:extLst>
              <a:ext uri="{FF2B5EF4-FFF2-40B4-BE49-F238E27FC236}">
                <a16:creationId xmlns:a16="http://schemas.microsoft.com/office/drawing/2014/main" id="{724E5BDC-BB5A-6B3A-89C9-594AC3DD0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923" y="188976"/>
            <a:ext cx="1675417" cy="1736184"/>
          </a:xfrm>
          <a:prstGeom prst="rect">
            <a:avLst/>
          </a:prstGeom>
        </p:spPr>
      </p:pic>
    </p:spTree>
    <p:extLst>
      <p:ext uri="{BB962C8B-B14F-4D97-AF65-F5344CB8AC3E}">
        <p14:creationId xmlns:p14="http://schemas.microsoft.com/office/powerpoint/2010/main" val="8939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F471-D585-89D6-94FD-3091F70B5E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38530A-990D-98EA-9B91-847DB95D64C0}"/>
              </a:ext>
            </a:extLst>
          </p:cNvPr>
          <p:cNvSpPr txBox="1"/>
          <p:nvPr/>
        </p:nvSpPr>
        <p:spPr>
          <a:xfrm>
            <a:off x="2496312" y="104838"/>
            <a:ext cx="5742432" cy="400110"/>
          </a:xfrm>
          <a:prstGeom prst="rect">
            <a:avLst/>
          </a:prstGeom>
          <a:noFill/>
        </p:spPr>
        <p:txBody>
          <a:bodyPr wrap="square" rtlCol="0">
            <a:spAutoFit/>
          </a:bodyPr>
          <a:lstStyle/>
          <a:p>
            <a:pPr algn="ctr"/>
            <a:r>
              <a:rPr lang="en-ZA" sz="2000" b="1" dirty="0">
                <a:solidFill>
                  <a:srgbClr val="C00000"/>
                </a:solidFill>
              </a:rPr>
              <a:t>Geoaccumulation Index (Igeo</a:t>
            </a:r>
            <a:r>
              <a:rPr lang="en-ZA" b="1" dirty="0"/>
              <a:t>)</a:t>
            </a:r>
            <a:endParaRPr lang="en-ZA" dirty="0"/>
          </a:p>
        </p:txBody>
      </p:sp>
      <p:sp>
        <p:nvSpPr>
          <p:cNvPr id="5" name="TextBox 4">
            <a:extLst>
              <a:ext uri="{FF2B5EF4-FFF2-40B4-BE49-F238E27FC236}">
                <a16:creationId xmlns:a16="http://schemas.microsoft.com/office/drawing/2014/main" id="{D5C575B3-A793-31BA-E9A8-F467F91931FB}"/>
              </a:ext>
            </a:extLst>
          </p:cNvPr>
          <p:cNvSpPr txBox="1"/>
          <p:nvPr/>
        </p:nvSpPr>
        <p:spPr>
          <a:xfrm>
            <a:off x="327837" y="3862149"/>
            <a:ext cx="11536326" cy="2585323"/>
          </a:xfrm>
          <a:prstGeom prst="rect">
            <a:avLst/>
          </a:prstGeom>
          <a:noFill/>
        </p:spPr>
        <p:txBody>
          <a:bodyPr wrap="square" rtlCol="0">
            <a:spAutoFit/>
          </a:bodyPr>
          <a:lstStyle/>
          <a:p>
            <a:pPr marL="285750" indent="-285750">
              <a:buFont typeface="Wingdings" panose="05000000000000000000" pitchFamily="2" charset="2"/>
              <a:buChar char="Ø"/>
            </a:pPr>
            <a:r>
              <a:rPr lang="en-ZA" dirty="0"/>
              <a:t>The </a:t>
            </a:r>
            <a:r>
              <a:rPr lang="en-ZA" dirty="0" err="1"/>
              <a:t>geoaccumulation</a:t>
            </a:r>
            <a:r>
              <a:rPr lang="en-ZA" dirty="0"/>
              <a:t> index of ΣREE derived using the summed PAAS background concentration to evaluate the relative geochemical enrichment of the total rare earth element. The index is interpreted as an indicator of natural REE enrichment not contamination (Muller, 1979).</a:t>
            </a:r>
          </a:p>
          <a:p>
            <a:pPr marL="285750" indent="-285750">
              <a:buFont typeface="Wingdings" panose="05000000000000000000" pitchFamily="2" charset="2"/>
              <a:buChar char="Ø"/>
            </a:pPr>
            <a:r>
              <a:rPr lang="en-ZA" dirty="0"/>
              <a:t>Relative geochemical enrichment of ΣREE, Pb, Th and U in the soil. </a:t>
            </a:r>
            <a:r>
              <a:rPr lang="el-GR" dirty="0"/>
              <a:t>Σ</a:t>
            </a:r>
            <a:r>
              <a:rPr lang="en-ZA" dirty="0"/>
              <a:t>REE exhibits the highest relative enrichment, Th generally exceeds U,  and Pb exhibits moderate enrichment. </a:t>
            </a:r>
          </a:p>
          <a:p>
            <a:pPr marL="285750" indent="-285750">
              <a:buFont typeface="Wingdings" panose="05000000000000000000" pitchFamily="2" charset="2"/>
              <a:buChar char="Ø"/>
            </a:pPr>
            <a:r>
              <a:rPr lang="en-ZA" dirty="0"/>
              <a:t> MS15 and MS20, ΣREE remained slightly enriched despite lower Igeo values for the radionuclides and might be due to variations in the abundance of REE-bearing accessory minerals and greater mobility of uranium under near-surface weathering conditions. It indicates heterogeneity in the study area.</a:t>
            </a:r>
          </a:p>
          <a:p>
            <a:pPr marL="285750" indent="-285750">
              <a:buFont typeface="Wingdings" panose="05000000000000000000" pitchFamily="2" charset="2"/>
              <a:buChar char="Ø"/>
            </a:pPr>
            <a:r>
              <a:rPr lang="en-ZA" dirty="0"/>
              <a:t>Elevated Igeo</a:t>
            </a:r>
            <a:r>
              <a:rPr lang="el-GR" dirty="0"/>
              <a:t>Σ</a:t>
            </a:r>
            <a:r>
              <a:rPr lang="en-ZA" dirty="0"/>
              <a:t>REE values represent relative lithogenic enrichment rather than anthropogenic contamination.</a:t>
            </a:r>
          </a:p>
        </p:txBody>
      </p:sp>
      <p:graphicFrame>
        <p:nvGraphicFramePr>
          <p:cNvPr id="2" name="Chart 1">
            <a:extLst>
              <a:ext uri="{FF2B5EF4-FFF2-40B4-BE49-F238E27FC236}">
                <a16:creationId xmlns:a16="http://schemas.microsoft.com/office/drawing/2014/main" id="{A45E5CCD-26FF-0DF4-EEC6-D15A97C4CAE3}"/>
              </a:ext>
            </a:extLst>
          </p:cNvPr>
          <p:cNvGraphicFramePr/>
          <p:nvPr>
            <p:extLst>
              <p:ext uri="{D42A27DB-BD31-4B8C-83A1-F6EECF244321}">
                <p14:modId xmlns:p14="http://schemas.microsoft.com/office/powerpoint/2010/main" val="2066318159"/>
              </p:ext>
            </p:extLst>
          </p:nvPr>
        </p:nvGraphicFramePr>
        <p:xfrm>
          <a:off x="1753362" y="504948"/>
          <a:ext cx="8685276" cy="326607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BC094F4-6ACD-3FEF-26F8-5CAFA6F937CE}"/>
              </a:ext>
            </a:extLst>
          </p:cNvPr>
          <p:cNvSpPr>
            <a:spLocks noGrp="1"/>
          </p:cNvSpPr>
          <p:nvPr>
            <p:ph type="sldNum" sz="quarter" idx="12"/>
          </p:nvPr>
        </p:nvSpPr>
        <p:spPr/>
        <p:txBody>
          <a:bodyPr/>
          <a:lstStyle/>
          <a:p>
            <a:fld id="{002091C8-3A22-4C02-AA93-950658F54DBC}" type="slidenum">
              <a:rPr lang="en-ZA" smtClean="0"/>
              <a:t>10</a:t>
            </a:fld>
            <a:endParaRPr lang="en-ZA"/>
          </a:p>
        </p:txBody>
      </p:sp>
    </p:spTree>
    <p:extLst>
      <p:ext uri="{BB962C8B-B14F-4D97-AF65-F5344CB8AC3E}">
        <p14:creationId xmlns:p14="http://schemas.microsoft.com/office/powerpoint/2010/main" val="17675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47C5-067A-4779-F224-A61F1778A7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D08F44-1DDE-204D-60A5-A8FE63AB816C}"/>
              </a:ext>
            </a:extLst>
          </p:cNvPr>
          <p:cNvSpPr txBox="1"/>
          <p:nvPr/>
        </p:nvSpPr>
        <p:spPr>
          <a:xfrm>
            <a:off x="2496312" y="97331"/>
            <a:ext cx="5742432" cy="400110"/>
          </a:xfrm>
          <a:prstGeom prst="rect">
            <a:avLst/>
          </a:prstGeom>
          <a:noFill/>
        </p:spPr>
        <p:txBody>
          <a:bodyPr wrap="square" rtlCol="0">
            <a:spAutoFit/>
          </a:bodyPr>
          <a:lstStyle/>
          <a:p>
            <a:pPr algn="ctr"/>
            <a:r>
              <a:rPr lang="en-ZA" sz="2000" b="1" dirty="0">
                <a:solidFill>
                  <a:srgbClr val="C00000"/>
                </a:solidFill>
              </a:rPr>
              <a:t>Pearson’s Correlation matrix heatmap</a:t>
            </a:r>
            <a:endParaRPr lang="en-ZA" sz="2000" dirty="0">
              <a:solidFill>
                <a:srgbClr val="C00000"/>
              </a:solidFill>
            </a:endParaRPr>
          </a:p>
        </p:txBody>
      </p:sp>
      <p:sp>
        <p:nvSpPr>
          <p:cNvPr id="5" name="TextBox 4">
            <a:extLst>
              <a:ext uri="{FF2B5EF4-FFF2-40B4-BE49-F238E27FC236}">
                <a16:creationId xmlns:a16="http://schemas.microsoft.com/office/drawing/2014/main" id="{0220CC31-88C8-DAC1-C98B-F970514EF589}"/>
              </a:ext>
            </a:extLst>
          </p:cNvPr>
          <p:cNvSpPr txBox="1"/>
          <p:nvPr/>
        </p:nvSpPr>
        <p:spPr>
          <a:xfrm>
            <a:off x="335279" y="466663"/>
            <a:ext cx="11301988" cy="1032270"/>
          </a:xfrm>
          <a:prstGeom prst="rect">
            <a:avLst/>
          </a:prstGeom>
          <a:noFill/>
        </p:spPr>
        <p:txBody>
          <a:bodyPr wrap="square" rtlCol="0">
            <a:spAutoFit/>
          </a:bodyPr>
          <a:lstStyle/>
          <a:p>
            <a:pPr marL="285750" indent="-285750">
              <a:lnSpc>
                <a:spcPct val="115000"/>
              </a:lnSpc>
              <a:spcAft>
                <a:spcPts val="800"/>
              </a:spcAft>
              <a:buFont typeface="Wingdings" panose="05000000000000000000" pitchFamily="2" charset="2"/>
              <a:buChar char="Ø"/>
            </a:pPr>
            <a:r>
              <a:rPr lang="en-ZA" dirty="0"/>
              <a:t>Pearson’s Correlation matrix heatmap showing the correlation between </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Major oxides, Log10(Sc), Log10(Y), Log10(Pb), Log10(</a:t>
            </a:r>
            <a:r>
              <a:rPr lang="en-ZA" sz="1800" kern="100" baseline="30000" dirty="0">
                <a:effectLst/>
                <a:latin typeface="Aptos" panose="020B0004020202020204" pitchFamily="34" charset="0"/>
                <a:ea typeface="Aptos" panose="020B0004020202020204" pitchFamily="34" charset="0"/>
                <a:cs typeface="Times New Roman" panose="02020603050405020304" pitchFamily="18" charset="0"/>
              </a:rPr>
              <a:t>232</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Th), Log10(</a:t>
            </a:r>
            <a:r>
              <a:rPr lang="en-ZA" sz="1800" kern="100" baseline="30000" dirty="0">
                <a:effectLst/>
                <a:latin typeface="Aptos" panose="020B0004020202020204" pitchFamily="34" charset="0"/>
                <a:ea typeface="Aptos" panose="020B0004020202020204" pitchFamily="34" charset="0"/>
                <a:cs typeface="Times New Roman" panose="02020603050405020304" pitchFamily="18" charset="0"/>
              </a:rPr>
              <a:t>238</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U), Log10(ΣLREE), Log10(ΣHREE), ΣLREE/ΣHREE, Log10(ΣREE), Ce /Ce*, and Eu/Eu* in</a:t>
            </a:r>
            <a:r>
              <a:rPr lang="en-ZA"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soil </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samples</a:t>
            </a:r>
            <a:endParaRPr lang="en-ZA" dirty="0"/>
          </a:p>
        </p:txBody>
      </p:sp>
      <p:graphicFrame>
        <p:nvGraphicFramePr>
          <p:cNvPr id="4" name="Table 3">
            <a:extLst>
              <a:ext uri="{FF2B5EF4-FFF2-40B4-BE49-F238E27FC236}">
                <a16:creationId xmlns:a16="http://schemas.microsoft.com/office/drawing/2014/main" id="{803EDE2B-B5FD-2EEC-1096-E6CED0179195}"/>
              </a:ext>
            </a:extLst>
          </p:cNvPr>
          <p:cNvGraphicFramePr>
            <a:graphicFrameLocks noGrp="1"/>
          </p:cNvGraphicFramePr>
          <p:nvPr>
            <p:extLst>
              <p:ext uri="{D42A27DB-BD31-4B8C-83A1-F6EECF244321}">
                <p14:modId xmlns:p14="http://schemas.microsoft.com/office/powerpoint/2010/main" val="1826807440"/>
              </p:ext>
            </p:extLst>
          </p:nvPr>
        </p:nvGraphicFramePr>
        <p:xfrm>
          <a:off x="335279" y="1498933"/>
          <a:ext cx="11301988" cy="3719121"/>
        </p:xfrm>
        <a:graphic>
          <a:graphicData uri="http://schemas.openxmlformats.org/drawingml/2006/table">
            <a:tbl>
              <a:tblPr/>
              <a:tblGrid>
                <a:gridCol w="571708">
                  <a:extLst>
                    <a:ext uri="{9D8B030D-6E8A-4147-A177-3AD203B41FA5}">
                      <a16:colId xmlns:a16="http://schemas.microsoft.com/office/drawing/2014/main" val="578624830"/>
                    </a:ext>
                  </a:extLst>
                </a:gridCol>
                <a:gridCol w="553266">
                  <a:extLst>
                    <a:ext uri="{9D8B030D-6E8A-4147-A177-3AD203B41FA5}">
                      <a16:colId xmlns:a16="http://schemas.microsoft.com/office/drawing/2014/main" val="3431481912"/>
                    </a:ext>
                  </a:extLst>
                </a:gridCol>
                <a:gridCol w="396507">
                  <a:extLst>
                    <a:ext uri="{9D8B030D-6E8A-4147-A177-3AD203B41FA5}">
                      <a16:colId xmlns:a16="http://schemas.microsoft.com/office/drawing/2014/main" val="1438913905"/>
                    </a:ext>
                  </a:extLst>
                </a:gridCol>
                <a:gridCol w="451834">
                  <a:extLst>
                    <a:ext uri="{9D8B030D-6E8A-4147-A177-3AD203B41FA5}">
                      <a16:colId xmlns:a16="http://schemas.microsoft.com/office/drawing/2014/main" val="161084740"/>
                    </a:ext>
                  </a:extLst>
                </a:gridCol>
                <a:gridCol w="378065">
                  <a:extLst>
                    <a:ext uri="{9D8B030D-6E8A-4147-A177-3AD203B41FA5}">
                      <a16:colId xmlns:a16="http://schemas.microsoft.com/office/drawing/2014/main" val="3225482292"/>
                    </a:ext>
                  </a:extLst>
                </a:gridCol>
                <a:gridCol w="359623">
                  <a:extLst>
                    <a:ext uri="{9D8B030D-6E8A-4147-A177-3AD203B41FA5}">
                      <a16:colId xmlns:a16="http://schemas.microsoft.com/office/drawing/2014/main" val="2917415602"/>
                    </a:ext>
                  </a:extLst>
                </a:gridCol>
                <a:gridCol w="387286">
                  <a:extLst>
                    <a:ext uri="{9D8B030D-6E8A-4147-A177-3AD203B41FA5}">
                      <a16:colId xmlns:a16="http://schemas.microsoft.com/office/drawing/2014/main" val="100103490"/>
                    </a:ext>
                  </a:extLst>
                </a:gridCol>
                <a:gridCol w="313517">
                  <a:extLst>
                    <a:ext uri="{9D8B030D-6E8A-4147-A177-3AD203B41FA5}">
                      <a16:colId xmlns:a16="http://schemas.microsoft.com/office/drawing/2014/main" val="3433112959"/>
                    </a:ext>
                  </a:extLst>
                </a:gridCol>
                <a:gridCol w="396507">
                  <a:extLst>
                    <a:ext uri="{9D8B030D-6E8A-4147-A177-3AD203B41FA5}">
                      <a16:colId xmlns:a16="http://schemas.microsoft.com/office/drawing/2014/main" val="2994710733"/>
                    </a:ext>
                  </a:extLst>
                </a:gridCol>
                <a:gridCol w="424170">
                  <a:extLst>
                    <a:ext uri="{9D8B030D-6E8A-4147-A177-3AD203B41FA5}">
                      <a16:colId xmlns:a16="http://schemas.microsoft.com/office/drawing/2014/main" val="2733834768"/>
                    </a:ext>
                  </a:extLst>
                </a:gridCol>
                <a:gridCol w="359623">
                  <a:extLst>
                    <a:ext uri="{9D8B030D-6E8A-4147-A177-3AD203B41FA5}">
                      <a16:colId xmlns:a16="http://schemas.microsoft.com/office/drawing/2014/main" val="3304754428"/>
                    </a:ext>
                  </a:extLst>
                </a:gridCol>
                <a:gridCol w="405728">
                  <a:extLst>
                    <a:ext uri="{9D8B030D-6E8A-4147-A177-3AD203B41FA5}">
                      <a16:colId xmlns:a16="http://schemas.microsoft.com/office/drawing/2014/main" val="2666415339"/>
                    </a:ext>
                  </a:extLst>
                </a:gridCol>
                <a:gridCol w="359623">
                  <a:extLst>
                    <a:ext uri="{9D8B030D-6E8A-4147-A177-3AD203B41FA5}">
                      <a16:colId xmlns:a16="http://schemas.microsoft.com/office/drawing/2014/main" val="507315691"/>
                    </a:ext>
                  </a:extLst>
                </a:gridCol>
                <a:gridCol w="451834">
                  <a:extLst>
                    <a:ext uri="{9D8B030D-6E8A-4147-A177-3AD203B41FA5}">
                      <a16:colId xmlns:a16="http://schemas.microsoft.com/office/drawing/2014/main" val="807163108"/>
                    </a:ext>
                  </a:extLst>
                </a:gridCol>
                <a:gridCol w="405728">
                  <a:extLst>
                    <a:ext uri="{9D8B030D-6E8A-4147-A177-3AD203B41FA5}">
                      <a16:colId xmlns:a16="http://schemas.microsoft.com/office/drawing/2014/main" val="3627585024"/>
                    </a:ext>
                  </a:extLst>
                </a:gridCol>
                <a:gridCol w="414949">
                  <a:extLst>
                    <a:ext uri="{9D8B030D-6E8A-4147-A177-3AD203B41FA5}">
                      <a16:colId xmlns:a16="http://schemas.microsoft.com/office/drawing/2014/main" val="1200716510"/>
                    </a:ext>
                  </a:extLst>
                </a:gridCol>
                <a:gridCol w="442612">
                  <a:extLst>
                    <a:ext uri="{9D8B030D-6E8A-4147-A177-3AD203B41FA5}">
                      <a16:colId xmlns:a16="http://schemas.microsoft.com/office/drawing/2014/main" val="3271473536"/>
                    </a:ext>
                  </a:extLst>
                </a:gridCol>
                <a:gridCol w="599371">
                  <a:extLst>
                    <a:ext uri="{9D8B030D-6E8A-4147-A177-3AD203B41FA5}">
                      <a16:colId xmlns:a16="http://schemas.microsoft.com/office/drawing/2014/main" val="3069723774"/>
                    </a:ext>
                  </a:extLst>
                </a:gridCol>
                <a:gridCol w="682361">
                  <a:extLst>
                    <a:ext uri="{9D8B030D-6E8A-4147-A177-3AD203B41FA5}">
                      <a16:colId xmlns:a16="http://schemas.microsoft.com/office/drawing/2014/main" val="1265914196"/>
                    </a:ext>
                  </a:extLst>
                </a:gridCol>
                <a:gridCol w="595856">
                  <a:extLst>
                    <a:ext uri="{9D8B030D-6E8A-4147-A177-3AD203B41FA5}">
                      <a16:colId xmlns:a16="http://schemas.microsoft.com/office/drawing/2014/main" val="2854959406"/>
                    </a:ext>
                  </a:extLst>
                </a:gridCol>
                <a:gridCol w="576361">
                  <a:extLst>
                    <a:ext uri="{9D8B030D-6E8A-4147-A177-3AD203B41FA5}">
                      <a16:colId xmlns:a16="http://schemas.microsoft.com/office/drawing/2014/main" val="1054720010"/>
                    </a:ext>
                  </a:extLst>
                </a:gridCol>
                <a:gridCol w="582987">
                  <a:extLst>
                    <a:ext uri="{9D8B030D-6E8A-4147-A177-3AD203B41FA5}">
                      <a16:colId xmlns:a16="http://schemas.microsoft.com/office/drawing/2014/main" val="1239638571"/>
                    </a:ext>
                  </a:extLst>
                </a:gridCol>
                <a:gridCol w="523363">
                  <a:extLst>
                    <a:ext uri="{9D8B030D-6E8A-4147-A177-3AD203B41FA5}">
                      <a16:colId xmlns:a16="http://schemas.microsoft.com/office/drawing/2014/main" val="2076145471"/>
                    </a:ext>
                  </a:extLst>
                </a:gridCol>
                <a:gridCol w="344491">
                  <a:extLst>
                    <a:ext uri="{9D8B030D-6E8A-4147-A177-3AD203B41FA5}">
                      <a16:colId xmlns:a16="http://schemas.microsoft.com/office/drawing/2014/main" val="674821760"/>
                    </a:ext>
                  </a:extLst>
                </a:gridCol>
                <a:gridCol w="324618">
                  <a:extLst>
                    <a:ext uri="{9D8B030D-6E8A-4147-A177-3AD203B41FA5}">
                      <a16:colId xmlns:a16="http://schemas.microsoft.com/office/drawing/2014/main" val="856232320"/>
                    </a:ext>
                  </a:extLst>
                </a:gridCol>
              </a:tblGrid>
              <a:tr h="143315">
                <a:tc>
                  <a:txBody>
                    <a:bodyPr/>
                    <a:lstStyle/>
                    <a:p>
                      <a:pPr algn="l" fontAlgn="b">
                        <a:buNone/>
                      </a:pPr>
                      <a:endParaRPr lang="en-ZA" sz="700" b="0" i="0" u="none" strike="noStrike">
                        <a:solidFill>
                          <a:srgbClr val="000000"/>
                        </a:solidFill>
                        <a:effectLst/>
                        <a:latin typeface="Aptos Narrow" panose="020B0004020202020204" pitchFamily="34" charset="0"/>
                      </a:endParaRPr>
                    </a:p>
                  </a:txBody>
                  <a:tcPr marL="4206" marR="4206" marT="4206" marB="0" anchor="b">
                    <a:lnL>
                      <a:noFill/>
                    </a:lnL>
                    <a:lnR w="12700" cap="flat" cmpd="sng" algn="ctr">
                      <a:solidFill>
                        <a:srgbClr val="000000"/>
                      </a:solidFill>
                      <a:prstDash val="solid"/>
                      <a:round/>
                      <a:headEnd type="none" w="med" len="med"/>
                      <a:tailEnd type="none" w="med" len="med"/>
                    </a:lnR>
                    <a:lnT>
                      <a:noFill/>
                    </a:lnT>
                    <a:lnB>
                      <a:noFill/>
                    </a:lnB>
                    <a:noFill/>
                  </a:tcPr>
                </a:tc>
                <a:tc gridSpan="24">
                  <a:txBody>
                    <a:bodyPr/>
                    <a:lstStyle/>
                    <a:p>
                      <a:pPr algn="l" fontAlgn="b">
                        <a:buNone/>
                      </a:pPr>
                      <a:r>
                        <a:rPr lang="en-ZA" sz="700" b="1" i="0" u="none" strike="noStrike">
                          <a:solidFill>
                            <a:srgbClr val="000000"/>
                          </a:solidFill>
                          <a:effectLst/>
                          <a:latin typeface="Aptos Narrow" panose="020B0004020202020204" pitchFamily="34" charset="0"/>
                        </a:rPr>
                        <a:t>Pearson Correlation (r- and -p values heatmap)</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2674985"/>
                  </a:ext>
                </a:extLst>
              </a:tr>
              <a:tr h="257011">
                <a:tc>
                  <a:txBody>
                    <a:bodyPr/>
                    <a:lstStyle/>
                    <a:p>
                      <a:pPr algn="ctr" fontAlgn="b">
                        <a:buNone/>
                      </a:pPr>
                      <a:r>
                        <a:rPr lang="en-ZA" sz="700" b="0" i="1" u="none" strike="noStrike">
                          <a:solidFill>
                            <a:srgbClr val="000000"/>
                          </a:solidFill>
                          <a:effectLst/>
                          <a:latin typeface="Aptos Narrow" panose="020B0004020202020204" pitchFamily="34" charset="0"/>
                        </a:rPr>
                        <a:t> </a:t>
                      </a:r>
                    </a:p>
                  </a:txBody>
                  <a:tcPr marL="4206" marR="4206" marT="420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SiO2</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Al2O3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Fe2O3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TiO2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MnO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MgO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CaO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Na2O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dirty="0">
                          <a:solidFill>
                            <a:srgbClr val="000000"/>
                          </a:solidFill>
                          <a:effectLst/>
                          <a:latin typeface="Aptos Narrow" panose="020B0004020202020204" pitchFamily="34" charset="0"/>
                        </a:rPr>
                        <a:t>K2O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P2O5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Cr2O3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NiO</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dirty="0">
                          <a:solidFill>
                            <a:srgbClr val="000000"/>
                          </a:solidFill>
                          <a:effectLst/>
                          <a:latin typeface="Aptos Narrow" panose="020B0004020202020204" pitchFamily="34" charset="0"/>
                        </a:rPr>
                        <a:t>L,O,I,</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Log10(Sc)</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dirty="0">
                          <a:solidFill>
                            <a:srgbClr val="000000"/>
                          </a:solidFill>
                          <a:effectLst/>
                          <a:latin typeface="Aptos Narrow" panose="020B0004020202020204" pitchFamily="34" charset="0"/>
                        </a:rPr>
                        <a:t>Log10(Y)</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Log10(Pb)</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Log10(232Th)</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Log10(238U)</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Log10(ΣLREE)</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Log10(ΣHREE)</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ΣLREE/ΣHREE</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Log10(ΣREE)</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Ce /Ce*</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1" i="0" u="none" strike="noStrike">
                          <a:solidFill>
                            <a:srgbClr val="000000"/>
                          </a:solidFill>
                          <a:effectLst/>
                          <a:latin typeface="Aptos Narrow" panose="020B0004020202020204" pitchFamily="34" charset="0"/>
                        </a:rPr>
                        <a:t>Eu/Eu*</a:t>
                      </a:r>
                    </a:p>
                  </a:txBody>
                  <a:tcPr marL="4206" marR="4206" marT="42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281093"/>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SiO2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-0.7784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183"/>
                    </a:solidFill>
                  </a:tcPr>
                </a:tc>
                <a:tc>
                  <a:txBody>
                    <a:bodyPr/>
                    <a:lstStyle/>
                    <a:p>
                      <a:pPr algn="r" fontAlgn="b">
                        <a:buNone/>
                      </a:pPr>
                      <a:r>
                        <a:rPr lang="en-ZA" sz="700" b="0" i="0" u="none" strike="noStrike">
                          <a:solidFill>
                            <a:srgbClr val="000000"/>
                          </a:solidFill>
                          <a:effectLst/>
                          <a:latin typeface="Aptos Narrow" panose="020B0004020202020204" pitchFamily="34" charset="0"/>
                        </a:rPr>
                        <a:t>-0.93831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D69"/>
                    </a:solidFill>
                  </a:tcPr>
                </a:tc>
                <a:tc>
                  <a:txBody>
                    <a:bodyPr/>
                    <a:lstStyle/>
                    <a:p>
                      <a:pPr algn="r" fontAlgn="b">
                        <a:buNone/>
                      </a:pPr>
                      <a:r>
                        <a:rPr lang="en-ZA" sz="700" b="0" i="0" u="none" strike="noStrike">
                          <a:solidFill>
                            <a:srgbClr val="000000"/>
                          </a:solidFill>
                          <a:effectLst/>
                          <a:latin typeface="Aptos Narrow" panose="020B0004020202020204" pitchFamily="34" charset="0"/>
                        </a:rPr>
                        <a:t>-0.78077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082"/>
                    </a:solidFill>
                  </a:tcPr>
                </a:tc>
                <a:tc>
                  <a:txBody>
                    <a:bodyPr/>
                    <a:lstStyle/>
                    <a:p>
                      <a:pPr algn="r" fontAlgn="b">
                        <a:buNone/>
                      </a:pPr>
                      <a:r>
                        <a:rPr lang="en-ZA" sz="700" b="0" i="0" u="none" strike="noStrike">
                          <a:solidFill>
                            <a:srgbClr val="000000"/>
                          </a:solidFill>
                          <a:effectLst/>
                          <a:latin typeface="Aptos Narrow" panose="020B0004020202020204" pitchFamily="34" charset="0"/>
                        </a:rPr>
                        <a:t>-0.9044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8356F"/>
                    </a:solidFill>
                  </a:tcPr>
                </a:tc>
                <a:tc>
                  <a:txBody>
                    <a:bodyPr/>
                    <a:lstStyle/>
                    <a:p>
                      <a:pPr algn="r" fontAlgn="b">
                        <a:buNone/>
                      </a:pPr>
                      <a:r>
                        <a:rPr lang="en-ZA" sz="700" b="0" i="0" u="none" strike="noStrike">
                          <a:solidFill>
                            <a:srgbClr val="000000"/>
                          </a:solidFill>
                          <a:effectLst/>
                          <a:latin typeface="Aptos Narrow" panose="020B0004020202020204" pitchFamily="34" charset="0"/>
                        </a:rPr>
                        <a:t>-0.1523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DE6"/>
                    </a:solidFill>
                  </a:tcPr>
                </a:tc>
                <a:tc>
                  <a:txBody>
                    <a:bodyPr/>
                    <a:lstStyle/>
                    <a:p>
                      <a:pPr algn="r" fontAlgn="b">
                        <a:buNone/>
                      </a:pPr>
                      <a:r>
                        <a:rPr lang="en-ZA" sz="700" b="0" i="0" u="none" strike="noStrike">
                          <a:solidFill>
                            <a:srgbClr val="000000"/>
                          </a:solidFill>
                          <a:effectLst/>
                          <a:latin typeface="Aptos Narrow" panose="020B0004020202020204" pitchFamily="34" charset="0"/>
                        </a:rPr>
                        <a:t>-0.422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0BB"/>
                    </a:solidFill>
                  </a:tcPr>
                </a:tc>
                <a:tc>
                  <a:txBody>
                    <a:bodyPr/>
                    <a:lstStyle/>
                    <a:p>
                      <a:pPr algn="r" fontAlgn="b">
                        <a:buNone/>
                      </a:pPr>
                      <a:r>
                        <a:rPr lang="en-ZA" sz="700" b="0" i="0" u="none" strike="noStrike">
                          <a:solidFill>
                            <a:srgbClr val="000000"/>
                          </a:solidFill>
                          <a:effectLst/>
                          <a:latin typeface="Aptos Narrow" panose="020B0004020202020204" pitchFamily="34" charset="0"/>
                        </a:rPr>
                        <a:t>0.620414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161"/>
                    </a:solidFill>
                  </a:tcPr>
                </a:tc>
                <a:tc>
                  <a:txBody>
                    <a:bodyPr/>
                    <a:lstStyle/>
                    <a:p>
                      <a:pPr algn="r" fontAlgn="b">
                        <a:buNone/>
                      </a:pPr>
                      <a:r>
                        <a:rPr lang="en-ZA" sz="700" b="0" i="0" u="none" strike="noStrike">
                          <a:solidFill>
                            <a:srgbClr val="000000"/>
                          </a:solidFill>
                          <a:effectLst/>
                          <a:latin typeface="Aptos Narrow" panose="020B0004020202020204" pitchFamily="34" charset="0"/>
                        </a:rPr>
                        <a:t>0.32803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CAC"/>
                    </a:solidFill>
                  </a:tcPr>
                </a:tc>
                <a:tc>
                  <a:txBody>
                    <a:bodyPr/>
                    <a:lstStyle/>
                    <a:p>
                      <a:pPr algn="r" fontAlgn="b">
                        <a:buNone/>
                      </a:pPr>
                      <a:r>
                        <a:rPr lang="en-ZA" sz="700" b="0" i="0" u="none" strike="noStrike">
                          <a:solidFill>
                            <a:srgbClr val="000000"/>
                          </a:solidFill>
                          <a:effectLst/>
                          <a:latin typeface="Aptos Narrow" panose="020B0004020202020204" pitchFamily="34" charset="0"/>
                        </a:rPr>
                        <a:t>-0.8089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4A7E"/>
                    </a:solidFill>
                  </a:tcPr>
                </a:tc>
                <a:tc>
                  <a:txBody>
                    <a:bodyPr/>
                    <a:lstStyle/>
                    <a:p>
                      <a:pPr algn="r" fontAlgn="b">
                        <a:buNone/>
                      </a:pPr>
                      <a:r>
                        <a:rPr lang="en-ZA" sz="700" b="0" i="0" u="none" strike="noStrike">
                          <a:solidFill>
                            <a:srgbClr val="000000"/>
                          </a:solidFill>
                          <a:effectLst/>
                          <a:latin typeface="Aptos Narrow" panose="020B0004020202020204" pitchFamily="34" charset="0"/>
                        </a:rPr>
                        <a:t>-0.875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B73"/>
                    </a:solidFill>
                  </a:tcPr>
                </a:tc>
                <a:tc>
                  <a:txBody>
                    <a:bodyPr/>
                    <a:lstStyle/>
                    <a:p>
                      <a:pPr algn="r" fontAlgn="b">
                        <a:buNone/>
                      </a:pPr>
                      <a:r>
                        <a:rPr lang="en-ZA" sz="700" b="0" i="0" u="none" strike="noStrike">
                          <a:solidFill>
                            <a:srgbClr val="000000"/>
                          </a:solidFill>
                          <a:effectLst/>
                          <a:latin typeface="Aptos Narrow" panose="020B0004020202020204" pitchFamily="34" charset="0"/>
                        </a:rPr>
                        <a:t>-0.7992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4C7F"/>
                    </a:solidFill>
                  </a:tcPr>
                </a:tc>
                <a:tc>
                  <a:txBody>
                    <a:bodyPr/>
                    <a:lstStyle/>
                    <a:p>
                      <a:pPr algn="r" fontAlgn="b">
                        <a:buNone/>
                      </a:pPr>
                      <a:r>
                        <a:rPr lang="en-ZA" sz="700" b="0" i="0" u="none" strike="noStrike">
                          <a:solidFill>
                            <a:srgbClr val="000000"/>
                          </a:solidFill>
                          <a:effectLst/>
                          <a:latin typeface="Aptos Narrow" panose="020B0004020202020204" pitchFamily="34" charset="0"/>
                        </a:rPr>
                        <a:t>-0.8744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C73"/>
                    </a:solidFill>
                  </a:tcPr>
                </a:tc>
                <a:tc>
                  <a:txBody>
                    <a:bodyPr/>
                    <a:lstStyle/>
                    <a:p>
                      <a:pPr algn="r" fontAlgn="b">
                        <a:buNone/>
                      </a:pPr>
                      <a:r>
                        <a:rPr lang="en-ZA" sz="700" b="0" i="0" u="none" strike="noStrike">
                          <a:solidFill>
                            <a:srgbClr val="000000"/>
                          </a:solidFill>
                          <a:effectLst/>
                          <a:latin typeface="Aptos Narrow" panose="020B0004020202020204" pitchFamily="34" charset="0"/>
                        </a:rPr>
                        <a:t>-0.93219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2F6A"/>
                    </a:solidFill>
                  </a:tcPr>
                </a:tc>
                <a:tc>
                  <a:txBody>
                    <a:bodyPr/>
                    <a:lstStyle/>
                    <a:p>
                      <a:pPr algn="r" fontAlgn="b">
                        <a:buNone/>
                      </a:pPr>
                      <a:r>
                        <a:rPr lang="en-ZA" sz="700" b="0" i="0" u="none" strike="noStrike">
                          <a:solidFill>
                            <a:srgbClr val="000000"/>
                          </a:solidFill>
                          <a:effectLst/>
                          <a:latin typeface="Aptos Narrow" panose="020B0004020202020204" pitchFamily="34" charset="0"/>
                        </a:rPr>
                        <a:t>-0.9172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26D"/>
                    </a:solidFill>
                  </a:tcPr>
                </a:tc>
                <a:tc>
                  <a:txBody>
                    <a:bodyPr/>
                    <a:lstStyle/>
                    <a:p>
                      <a:pPr algn="r" fontAlgn="b">
                        <a:buNone/>
                      </a:pPr>
                      <a:r>
                        <a:rPr lang="en-ZA" sz="700" b="0" i="0" u="none" strike="noStrike">
                          <a:solidFill>
                            <a:srgbClr val="000000"/>
                          </a:solidFill>
                          <a:effectLst/>
                          <a:latin typeface="Aptos Narrow" panose="020B0004020202020204" pitchFamily="34" charset="0"/>
                        </a:rPr>
                        <a:t>-0.74759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5888"/>
                    </a:solidFill>
                  </a:tcPr>
                </a:tc>
                <a:tc>
                  <a:txBody>
                    <a:bodyPr/>
                    <a:lstStyle/>
                    <a:p>
                      <a:pPr algn="r" fontAlgn="b">
                        <a:buNone/>
                      </a:pPr>
                      <a:r>
                        <a:rPr lang="en-ZA" sz="700" b="0" i="0" u="none" strike="noStrike">
                          <a:solidFill>
                            <a:srgbClr val="000000"/>
                          </a:solidFill>
                          <a:effectLst/>
                          <a:latin typeface="Aptos Narrow" panose="020B0004020202020204" pitchFamily="34" charset="0"/>
                        </a:rPr>
                        <a:t>-0.85132873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177"/>
                    </a:solidFill>
                  </a:tcPr>
                </a:tc>
                <a:tc>
                  <a:txBody>
                    <a:bodyPr/>
                    <a:lstStyle/>
                    <a:p>
                      <a:pPr algn="r" fontAlgn="b">
                        <a:buNone/>
                      </a:pPr>
                      <a:r>
                        <a:rPr lang="en-ZA" sz="700" b="0" i="0" u="none" strike="noStrike">
                          <a:solidFill>
                            <a:srgbClr val="000000"/>
                          </a:solidFill>
                          <a:effectLst/>
                          <a:latin typeface="Aptos Narrow" panose="020B0004020202020204" pitchFamily="34" charset="0"/>
                        </a:rPr>
                        <a:t>-0.8988055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tc>
                  <a:txBody>
                    <a:bodyPr/>
                    <a:lstStyle/>
                    <a:p>
                      <a:pPr algn="r" fontAlgn="b">
                        <a:buNone/>
                      </a:pPr>
                      <a:r>
                        <a:rPr lang="en-ZA" sz="700" b="0" i="0" u="none" strike="noStrike">
                          <a:solidFill>
                            <a:srgbClr val="000000"/>
                          </a:solidFill>
                          <a:effectLst/>
                          <a:latin typeface="Aptos Narrow" panose="020B0004020202020204" pitchFamily="34" charset="0"/>
                        </a:rPr>
                        <a:t>-0.9210896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16C"/>
                    </a:solidFill>
                  </a:tcPr>
                </a:tc>
                <a:tc>
                  <a:txBody>
                    <a:bodyPr/>
                    <a:lstStyle/>
                    <a:p>
                      <a:pPr algn="r" fontAlgn="b">
                        <a:buNone/>
                      </a:pPr>
                      <a:r>
                        <a:rPr lang="en-ZA" sz="700" b="0" i="0" u="none" strike="noStrike">
                          <a:solidFill>
                            <a:srgbClr val="000000"/>
                          </a:solidFill>
                          <a:effectLst/>
                          <a:latin typeface="Aptos Narrow" panose="020B0004020202020204" pitchFamily="34" charset="0"/>
                        </a:rPr>
                        <a:t>-0.88213891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3A72"/>
                    </a:solidFill>
                  </a:tcPr>
                </a:tc>
                <a:tc>
                  <a:txBody>
                    <a:bodyPr/>
                    <a:lstStyle/>
                    <a:p>
                      <a:pPr algn="r" fontAlgn="b">
                        <a:buNone/>
                      </a:pPr>
                      <a:r>
                        <a:rPr lang="en-ZA" sz="700" b="0" i="0" u="none" strike="noStrike">
                          <a:solidFill>
                            <a:srgbClr val="000000"/>
                          </a:solidFill>
                          <a:effectLst/>
                          <a:latin typeface="Aptos Narrow" panose="020B0004020202020204" pitchFamily="34" charset="0"/>
                        </a:rPr>
                        <a:t>-0.76504222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5485"/>
                    </a:solidFill>
                  </a:tcPr>
                </a:tc>
                <a:tc>
                  <a:txBody>
                    <a:bodyPr/>
                    <a:lstStyle/>
                    <a:p>
                      <a:pPr algn="r" fontAlgn="b">
                        <a:buNone/>
                      </a:pPr>
                      <a:r>
                        <a:rPr lang="en-ZA" sz="700" b="0" i="0" u="none" strike="noStrike">
                          <a:solidFill>
                            <a:srgbClr val="000000"/>
                          </a:solidFill>
                          <a:effectLst/>
                          <a:latin typeface="Aptos Narrow" panose="020B0004020202020204" pitchFamily="34" charset="0"/>
                        </a:rPr>
                        <a:t>-0.9201381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16C"/>
                    </a:solidFill>
                  </a:tcPr>
                </a:tc>
                <a:tc>
                  <a:txBody>
                    <a:bodyPr/>
                    <a:lstStyle/>
                    <a:p>
                      <a:pPr algn="r" fontAlgn="b">
                        <a:buNone/>
                      </a:pPr>
                      <a:r>
                        <a:rPr lang="en-ZA" sz="700" b="0" i="0" u="none" strike="noStrike">
                          <a:solidFill>
                            <a:srgbClr val="000000"/>
                          </a:solidFill>
                          <a:effectLst/>
                          <a:latin typeface="Aptos Narrow" panose="020B0004020202020204" pitchFamily="34" charset="0"/>
                        </a:rPr>
                        <a:t>0.1766</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D2D2"/>
                    </a:solidFill>
                  </a:tcPr>
                </a:tc>
                <a:tc>
                  <a:txBody>
                    <a:bodyPr/>
                    <a:lstStyle/>
                    <a:p>
                      <a:pPr algn="r" fontAlgn="b">
                        <a:buNone/>
                      </a:pPr>
                      <a:r>
                        <a:rPr lang="en-ZA" sz="700" b="0" i="0" u="none" strike="noStrike">
                          <a:solidFill>
                            <a:srgbClr val="000000"/>
                          </a:solidFill>
                          <a:effectLst/>
                          <a:latin typeface="Aptos Narrow" panose="020B0004020202020204" pitchFamily="34" charset="0"/>
                        </a:rPr>
                        <a:t>-0.706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618E"/>
                    </a:solidFill>
                  </a:tcPr>
                </a:tc>
                <a:extLst>
                  <a:ext uri="{0D108BD9-81ED-4DB2-BD59-A6C34878D82A}">
                    <a16:rowId xmlns:a16="http://schemas.microsoft.com/office/drawing/2014/main" val="1638852516"/>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Al2O3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-0.778***</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0.57483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D6D"/>
                    </a:solidFill>
                  </a:tcPr>
                </a:tc>
                <a:tc>
                  <a:txBody>
                    <a:bodyPr/>
                    <a:lstStyle/>
                    <a:p>
                      <a:pPr algn="r" fontAlgn="b">
                        <a:buNone/>
                      </a:pPr>
                      <a:r>
                        <a:rPr lang="en-ZA" sz="700" b="0" i="0" u="none" strike="noStrike">
                          <a:solidFill>
                            <a:srgbClr val="000000"/>
                          </a:solidFill>
                          <a:effectLst/>
                          <a:latin typeface="Aptos Narrow" panose="020B0004020202020204" pitchFamily="34" charset="0"/>
                        </a:rPr>
                        <a:t>0.524202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7A7A"/>
                    </a:solidFill>
                  </a:tcPr>
                </a:tc>
                <a:tc>
                  <a:txBody>
                    <a:bodyPr/>
                    <a:lstStyle/>
                    <a:p>
                      <a:pPr algn="r" fontAlgn="b">
                        <a:buNone/>
                      </a:pPr>
                      <a:r>
                        <a:rPr lang="en-ZA" sz="700" b="0" i="0" u="none" strike="noStrike">
                          <a:solidFill>
                            <a:srgbClr val="000000"/>
                          </a:solidFill>
                          <a:effectLst/>
                          <a:latin typeface="Aptos Narrow" panose="020B0004020202020204" pitchFamily="34" charset="0"/>
                        </a:rPr>
                        <a:t>0.55979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171"/>
                    </a:solidFill>
                  </a:tcPr>
                </a:tc>
                <a:tc>
                  <a:txBody>
                    <a:bodyPr/>
                    <a:lstStyle/>
                    <a:p>
                      <a:pPr algn="r" fontAlgn="b">
                        <a:buNone/>
                      </a:pPr>
                      <a:r>
                        <a:rPr lang="en-ZA" sz="700" b="0" i="0" u="none" strike="noStrike">
                          <a:solidFill>
                            <a:srgbClr val="000000"/>
                          </a:solidFill>
                          <a:effectLst/>
                          <a:latin typeface="Aptos Narrow" panose="020B0004020202020204" pitchFamily="34" charset="0"/>
                        </a:rPr>
                        <a:t>0.0356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6F6"/>
                    </a:solidFill>
                  </a:tcPr>
                </a:tc>
                <a:tc>
                  <a:txBody>
                    <a:bodyPr/>
                    <a:lstStyle/>
                    <a:p>
                      <a:pPr algn="r" fontAlgn="b">
                        <a:buNone/>
                      </a:pPr>
                      <a:r>
                        <a:rPr lang="en-ZA" sz="700" b="0" i="0" u="none" strike="noStrike">
                          <a:solidFill>
                            <a:srgbClr val="000000"/>
                          </a:solidFill>
                          <a:effectLst/>
                          <a:latin typeface="Aptos Narrow" panose="020B0004020202020204" pitchFamily="34" charset="0"/>
                        </a:rPr>
                        <a:t>0.1256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DFDF"/>
                    </a:solidFill>
                  </a:tcPr>
                </a:tc>
                <a:tc>
                  <a:txBody>
                    <a:bodyPr/>
                    <a:lstStyle/>
                    <a:p>
                      <a:pPr algn="r" fontAlgn="b">
                        <a:buNone/>
                      </a:pPr>
                      <a:r>
                        <a:rPr lang="en-ZA" sz="700" b="0" i="0" u="none" strike="noStrike">
                          <a:solidFill>
                            <a:srgbClr val="000000"/>
                          </a:solidFill>
                          <a:effectLst/>
                          <a:latin typeface="Aptos Narrow" panose="020B0004020202020204" pitchFamily="34" charset="0"/>
                        </a:rPr>
                        <a:t>-0.44068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9CB8"/>
                    </a:solidFill>
                  </a:tcPr>
                </a:tc>
                <a:tc>
                  <a:txBody>
                    <a:bodyPr/>
                    <a:lstStyle/>
                    <a:p>
                      <a:pPr algn="r" fontAlgn="b">
                        <a:buNone/>
                      </a:pPr>
                      <a:r>
                        <a:rPr lang="en-ZA" sz="700" b="0" i="0" u="none" strike="noStrike">
                          <a:solidFill>
                            <a:srgbClr val="000000"/>
                          </a:solidFill>
                          <a:effectLst/>
                          <a:latin typeface="Aptos Narrow" panose="020B0004020202020204" pitchFamily="34" charset="0"/>
                        </a:rPr>
                        <a:t>-0.16568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AE4"/>
                    </a:solidFill>
                  </a:tcPr>
                </a:tc>
                <a:tc>
                  <a:txBody>
                    <a:bodyPr/>
                    <a:lstStyle/>
                    <a:p>
                      <a:pPr algn="r" fontAlgn="b">
                        <a:buNone/>
                      </a:pPr>
                      <a:r>
                        <a:rPr lang="en-ZA" sz="700" b="0" i="0" u="none" strike="noStrike">
                          <a:solidFill>
                            <a:srgbClr val="000000"/>
                          </a:solidFill>
                          <a:effectLst/>
                          <a:latin typeface="Aptos Narrow" panose="020B0004020202020204" pitchFamily="34" charset="0"/>
                        </a:rPr>
                        <a:t>0.31853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EAE"/>
                    </a:solidFill>
                  </a:tcPr>
                </a:tc>
                <a:tc>
                  <a:txBody>
                    <a:bodyPr/>
                    <a:lstStyle/>
                    <a:p>
                      <a:pPr algn="r" fontAlgn="b">
                        <a:buNone/>
                      </a:pPr>
                      <a:r>
                        <a:rPr lang="en-ZA" sz="700" b="0" i="0" u="none" strike="noStrike">
                          <a:solidFill>
                            <a:srgbClr val="000000"/>
                          </a:solidFill>
                          <a:effectLst/>
                          <a:latin typeface="Aptos Narrow" panose="020B0004020202020204" pitchFamily="34" charset="0"/>
                        </a:rPr>
                        <a:t>0.50471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F7F"/>
                    </a:solidFill>
                  </a:tcPr>
                </a:tc>
                <a:tc>
                  <a:txBody>
                    <a:bodyPr/>
                    <a:lstStyle/>
                    <a:p>
                      <a:pPr algn="r" fontAlgn="b">
                        <a:buNone/>
                      </a:pPr>
                      <a:r>
                        <a:rPr lang="en-ZA" sz="700" b="0" i="0" u="none" strike="noStrike">
                          <a:solidFill>
                            <a:srgbClr val="000000"/>
                          </a:solidFill>
                          <a:effectLst/>
                          <a:latin typeface="Aptos Narrow" panose="020B0004020202020204" pitchFamily="34" charset="0"/>
                        </a:rPr>
                        <a:t>0.67917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5252"/>
                    </a:solidFill>
                  </a:tcPr>
                </a:tc>
                <a:tc>
                  <a:txBody>
                    <a:bodyPr/>
                    <a:lstStyle/>
                    <a:p>
                      <a:pPr algn="r" fontAlgn="b">
                        <a:buNone/>
                      </a:pPr>
                      <a:r>
                        <a:rPr lang="en-ZA" sz="700" b="0" i="0" u="none" strike="noStrike">
                          <a:solidFill>
                            <a:srgbClr val="000000"/>
                          </a:solidFill>
                          <a:effectLst/>
                          <a:latin typeface="Aptos Narrow" panose="020B0004020202020204" pitchFamily="34" charset="0"/>
                        </a:rPr>
                        <a:t>0.70491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C4C"/>
                    </a:solidFill>
                  </a:tcPr>
                </a:tc>
                <a:tc>
                  <a:txBody>
                    <a:bodyPr/>
                    <a:lstStyle/>
                    <a:p>
                      <a:pPr algn="r" fontAlgn="b">
                        <a:buNone/>
                      </a:pPr>
                      <a:r>
                        <a:rPr lang="en-ZA" sz="700" b="0" i="0" u="none" strike="noStrike">
                          <a:solidFill>
                            <a:srgbClr val="000000"/>
                          </a:solidFill>
                          <a:effectLst/>
                          <a:latin typeface="Aptos Narrow" panose="020B0004020202020204" pitchFamily="34" charset="0"/>
                        </a:rPr>
                        <a:t>0.82224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E2E"/>
                    </a:solidFill>
                  </a:tcPr>
                </a:tc>
                <a:tc>
                  <a:txBody>
                    <a:bodyPr/>
                    <a:lstStyle/>
                    <a:p>
                      <a:pPr algn="r" fontAlgn="b">
                        <a:buNone/>
                      </a:pPr>
                      <a:r>
                        <a:rPr lang="en-ZA" sz="700" b="0" i="0" u="none" strike="noStrike">
                          <a:solidFill>
                            <a:srgbClr val="000000"/>
                          </a:solidFill>
                          <a:effectLst/>
                          <a:latin typeface="Aptos Narrow" panose="020B0004020202020204" pitchFamily="34" charset="0"/>
                        </a:rPr>
                        <a:t>0.71186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A4A"/>
                    </a:solidFill>
                  </a:tcPr>
                </a:tc>
                <a:tc>
                  <a:txBody>
                    <a:bodyPr/>
                    <a:lstStyle/>
                    <a:p>
                      <a:pPr algn="r" fontAlgn="b">
                        <a:buNone/>
                      </a:pPr>
                      <a:r>
                        <a:rPr lang="en-ZA" sz="700" b="0" i="0" u="none" strike="noStrike">
                          <a:solidFill>
                            <a:srgbClr val="000000"/>
                          </a:solidFill>
                          <a:effectLst/>
                          <a:latin typeface="Aptos Narrow" panose="020B0004020202020204" pitchFamily="34" charset="0"/>
                        </a:rPr>
                        <a:t>0.58314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B6B"/>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0.80036716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0.59284667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6868"/>
                    </a:solidFill>
                  </a:tcPr>
                </a:tc>
                <a:tc>
                  <a:txBody>
                    <a:bodyPr/>
                    <a:lstStyle/>
                    <a:p>
                      <a:pPr algn="r" fontAlgn="b">
                        <a:buNone/>
                      </a:pPr>
                      <a:r>
                        <a:rPr lang="en-ZA" sz="700" b="0" i="0" u="none" strike="noStrike">
                          <a:solidFill>
                            <a:srgbClr val="000000"/>
                          </a:solidFill>
                          <a:effectLst/>
                          <a:latin typeface="Aptos Narrow" panose="020B0004020202020204" pitchFamily="34" charset="0"/>
                        </a:rPr>
                        <a:t>0.68669981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050"/>
                    </a:solidFill>
                  </a:tcPr>
                </a:tc>
                <a:tc>
                  <a:txBody>
                    <a:bodyPr/>
                    <a:lstStyle/>
                    <a:p>
                      <a:pPr algn="r" fontAlgn="b">
                        <a:buNone/>
                      </a:pPr>
                      <a:r>
                        <a:rPr lang="en-ZA" sz="700" b="0" i="0" u="none" strike="noStrike">
                          <a:solidFill>
                            <a:srgbClr val="000000"/>
                          </a:solidFill>
                          <a:effectLst/>
                          <a:latin typeface="Aptos Narrow" panose="020B0004020202020204" pitchFamily="34" charset="0"/>
                        </a:rPr>
                        <a:t>0.664872341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5656"/>
                    </a:solidFill>
                  </a:tcPr>
                </a:tc>
                <a:tc>
                  <a:txBody>
                    <a:bodyPr/>
                    <a:lstStyle/>
                    <a:p>
                      <a:pPr algn="r" fontAlgn="b">
                        <a:buNone/>
                      </a:pPr>
                      <a:r>
                        <a:rPr lang="en-ZA" sz="700" b="0" i="0" u="none" strike="noStrike">
                          <a:solidFill>
                            <a:srgbClr val="000000"/>
                          </a:solidFill>
                          <a:effectLst/>
                          <a:latin typeface="Aptos Narrow" panose="020B0004020202020204" pitchFamily="34" charset="0"/>
                        </a:rPr>
                        <a:t>0.523009075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7A7A"/>
                    </a:solidFill>
                  </a:tcPr>
                </a:tc>
                <a:tc>
                  <a:txBody>
                    <a:bodyPr/>
                    <a:lstStyle/>
                    <a:p>
                      <a:pPr algn="r" fontAlgn="b">
                        <a:buNone/>
                      </a:pPr>
                      <a:r>
                        <a:rPr lang="en-ZA" sz="700" b="0" i="0" u="none" strike="noStrike">
                          <a:solidFill>
                            <a:srgbClr val="000000"/>
                          </a:solidFill>
                          <a:effectLst/>
                          <a:latin typeface="Aptos Narrow" panose="020B0004020202020204" pitchFamily="34" charset="0"/>
                        </a:rPr>
                        <a:t>0.68574582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151"/>
                    </a:solidFill>
                  </a:tcPr>
                </a:tc>
                <a:tc>
                  <a:txBody>
                    <a:bodyPr/>
                    <a:lstStyle/>
                    <a:p>
                      <a:pPr algn="r" fontAlgn="b">
                        <a:buNone/>
                      </a:pPr>
                      <a:r>
                        <a:rPr lang="en-ZA" sz="700" b="0" i="0" u="none" strike="noStrike">
                          <a:solidFill>
                            <a:srgbClr val="000000"/>
                          </a:solidFill>
                          <a:effectLst/>
                          <a:latin typeface="Aptos Narrow" panose="020B0004020202020204" pitchFamily="34" charset="0"/>
                        </a:rPr>
                        <a:t>-0.187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1"/>
                    </a:solidFill>
                  </a:tcPr>
                </a:tc>
                <a:tc>
                  <a:txBody>
                    <a:bodyPr/>
                    <a:lstStyle/>
                    <a:p>
                      <a:pPr algn="r" fontAlgn="b">
                        <a:buNone/>
                      </a:pPr>
                      <a:r>
                        <a:rPr lang="en-ZA" sz="700" b="0" i="0" u="none" strike="noStrike">
                          <a:solidFill>
                            <a:srgbClr val="000000"/>
                          </a:solidFill>
                          <a:effectLst/>
                          <a:latin typeface="Aptos Narrow" panose="020B0004020202020204" pitchFamily="34" charset="0"/>
                        </a:rPr>
                        <a:t>0.7978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434"/>
                    </a:solidFill>
                  </a:tcPr>
                </a:tc>
                <a:extLst>
                  <a:ext uri="{0D108BD9-81ED-4DB2-BD59-A6C34878D82A}">
                    <a16:rowId xmlns:a16="http://schemas.microsoft.com/office/drawing/2014/main" val="3848139647"/>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Fe2O3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-0.938***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0.575**</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0.739026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4343"/>
                    </a:solidFill>
                  </a:tcPr>
                </a:tc>
                <a:tc>
                  <a:txBody>
                    <a:bodyPr/>
                    <a:lstStyle/>
                    <a:p>
                      <a:pPr algn="r" fontAlgn="b">
                        <a:buNone/>
                      </a:pPr>
                      <a:r>
                        <a:rPr lang="en-ZA" sz="700" b="0" i="0" u="none" strike="noStrike">
                          <a:solidFill>
                            <a:srgbClr val="000000"/>
                          </a:solidFill>
                          <a:effectLst/>
                          <a:latin typeface="Aptos Narrow" panose="020B0004020202020204" pitchFamily="34" charset="0"/>
                        </a:rPr>
                        <a:t>0.94481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F0F"/>
                    </a:solidFill>
                  </a:tcPr>
                </a:tc>
                <a:tc>
                  <a:txBody>
                    <a:bodyPr/>
                    <a:lstStyle/>
                    <a:p>
                      <a:pPr algn="r" fontAlgn="b">
                        <a:buNone/>
                      </a:pPr>
                      <a:r>
                        <a:rPr lang="en-ZA" sz="700" b="0" i="0" u="none" strike="noStrike">
                          <a:solidFill>
                            <a:srgbClr val="000000"/>
                          </a:solidFill>
                          <a:effectLst/>
                          <a:latin typeface="Aptos Narrow" panose="020B0004020202020204" pitchFamily="34" charset="0"/>
                        </a:rPr>
                        <a:t>0.1213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1E1"/>
                    </a:solidFill>
                  </a:tcPr>
                </a:tc>
                <a:tc>
                  <a:txBody>
                    <a:bodyPr/>
                    <a:lstStyle/>
                    <a:p>
                      <a:pPr algn="r" fontAlgn="b">
                        <a:buNone/>
                      </a:pPr>
                      <a:r>
                        <a:rPr lang="en-ZA" sz="700" b="0" i="0" u="none" strike="noStrike">
                          <a:solidFill>
                            <a:srgbClr val="000000"/>
                          </a:solidFill>
                          <a:effectLst/>
                          <a:latin typeface="Aptos Narrow" panose="020B0004020202020204" pitchFamily="34" charset="0"/>
                        </a:rPr>
                        <a:t>0.3505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A6A6"/>
                    </a:solidFill>
                  </a:tcPr>
                </a:tc>
                <a:tc>
                  <a:txBody>
                    <a:bodyPr/>
                    <a:lstStyle/>
                    <a:p>
                      <a:pPr algn="r" fontAlgn="b">
                        <a:buNone/>
                      </a:pPr>
                      <a:r>
                        <a:rPr lang="en-ZA" sz="700" b="0" i="0" u="none" strike="noStrike">
                          <a:solidFill>
                            <a:srgbClr val="000000"/>
                          </a:solidFill>
                          <a:effectLst/>
                          <a:latin typeface="Aptos Narrow" panose="020B0004020202020204" pitchFamily="34" charset="0"/>
                        </a:rPr>
                        <a:t>-0.65851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6C96"/>
                    </a:solidFill>
                  </a:tcPr>
                </a:tc>
                <a:tc>
                  <a:txBody>
                    <a:bodyPr/>
                    <a:lstStyle/>
                    <a:p>
                      <a:pPr algn="r" fontAlgn="b">
                        <a:buNone/>
                      </a:pPr>
                      <a:r>
                        <a:rPr lang="en-ZA" sz="700" b="0" i="0" u="none" strike="noStrike">
                          <a:solidFill>
                            <a:srgbClr val="000000"/>
                          </a:solidFill>
                          <a:effectLst/>
                          <a:latin typeface="Aptos Narrow" panose="020B0004020202020204" pitchFamily="34" charset="0"/>
                        </a:rPr>
                        <a:t>-0.46544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7B4"/>
                    </a:solidFill>
                  </a:tcPr>
                </a:tc>
                <a:tc>
                  <a:txBody>
                    <a:bodyPr/>
                    <a:lstStyle/>
                    <a:p>
                      <a:pPr algn="r" fontAlgn="b">
                        <a:buNone/>
                      </a:pPr>
                      <a:r>
                        <a:rPr lang="en-ZA" sz="700" b="0" i="0" u="none" strike="noStrike">
                          <a:solidFill>
                            <a:srgbClr val="000000"/>
                          </a:solidFill>
                          <a:effectLst/>
                          <a:latin typeface="Aptos Narrow" panose="020B0004020202020204" pitchFamily="34" charset="0"/>
                        </a:rPr>
                        <a:t>0.91352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717"/>
                    </a:solidFill>
                  </a:tcPr>
                </a:tc>
                <a:tc>
                  <a:txBody>
                    <a:bodyPr/>
                    <a:lstStyle/>
                    <a:p>
                      <a:pPr algn="r" fontAlgn="b">
                        <a:buNone/>
                      </a:pPr>
                      <a:r>
                        <a:rPr lang="en-ZA" sz="700" b="0" i="0" u="none" strike="noStrike">
                          <a:solidFill>
                            <a:srgbClr val="000000"/>
                          </a:solidFill>
                          <a:effectLst/>
                          <a:latin typeface="Aptos Narrow" panose="020B0004020202020204" pitchFamily="34" charset="0"/>
                        </a:rPr>
                        <a:t>0.93781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1010"/>
                    </a:solidFill>
                  </a:tcPr>
                </a:tc>
                <a:tc>
                  <a:txBody>
                    <a:bodyPr/>
                    <a:lstStyle/>
                    <a:p>
                      <a:pPr algn="r" fontAlgn="b">
                        <a:buNone/>
                      </a:pPr>
                      <a:r>
                        <a:rPr lang="en-ZA" sz="700" b="0" i="0" u="none" strike="noStrike">
                          <a:solidFill>
                            <a:srgbClr val="000000"/>
                          </a:solidFill>
                          <a:effectLst/>
                          <a:latin typeface="Aptos Narrow" panose="020B0004020202020204" pitchFamily="34" charset="0"/>
                        </a:rPr>
                        <a:t>0.74743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4141"/>
                    </a:solidFill>
                  </a:tcPr>
                </a:tc>
                <a:tc>
                  <a:txBody>
                    <a:bodyPr/>
                    <a:lstStyle/>
                    <a:p>
                      <a:pPr algn="r" fontAlgn="b">
                        <a:buNone/>
                      </a:pPr>
                      <a:r>
                        <a:rPr lang="en-ZA" sz="700" b="0" i="0" u="none" strike="noStrike">
                          <a:solidFill>
                            <a:srgbClr val="000000"/>
                          </a:solidFill>
                          <a:effectLst/>
                          <a:latin typeface="Aptos Narrow" panose="020B0004020202020204" pitchFamily="34" charset="0"/>
                        </a:rPr>
                        <a:t>0.73732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4343"/>
                    </a:solidFill>
                  </a:tcPr>
                </a:tc>
                <a:tc>
                  <a:txBody>
                    <a:bodyPr/>
                    <a:lstStyle/>
                    <a:p>
                      <a:pPr algn="r" fontAlgn="b">
                        <a:buNone/>
                      </a:pPr>
                      <a:r>
                        <a:rPr lang="en-ZA" sz="700" b="0" i="0" u="none" strike="noStrike">
                          <a:solidFill>
                            <a:srgbClr val="000000"/>
                          </a:solidFill>
                          <a:effectLst/>
                          <a:latin typeface="Aptos Narrow" panose="020B0004020202020204" pitchFamily="34" charset="0"/>
                        </a:rPr>
                        <a:t>0.82703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2D2D"/>
                    </a:solidFill>
                  </a:tcPr>
                </a:tc>
                <a:tc>
                  <a:txBody>
                    <a:bodyPr/>
                    <a:lstStyle/>
                    <a:p>
                      <a:pPr algn="r" fontAlgn="b">
                        <a:buNone/>
                      </a:pPr>
                      <a:r>
                        <a:rPr lang="en-ZA" sz="700" b="0" i="0" u="none" strike="noStrike">
                          <a:solidFill>
                            <a:srgbClr val="000000"/>
                          </a:solidFill>
                          <a:effectLst/>
                          <a:latin typeface="Aptos Narrow" panose="020B0004020202020204" pitchFamily="34" charset="0"/>
                        </a:rPr>
                        <a:t>0.89056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1C1C"/>
                    </a:solidFill>
                  </a:tcPr>
                </a:tc>
                <a:tc>
                  <a:txBody>
                    <a:bodyPr/>
                    <a:lstStyle/>
                    <a:p>
                      <a:pPr algn="r" fontAlgn="b">
                        <a:buNone/>
                      </a:pPr>
                      <a:r>
                        <a:rPr lang="en-ZA" sz="700" b="0" i="0" u="none" strike="noStrike">
                          <a:solidFill>
                            <a:srgbClr val="000000"/>
                          </a:solidFill>
                          <a:effectLst/>
                          <a:latin typeface="Aptos Narrow" panose="020B0004020202020204" pitchFamily="34" charset="0"/>
                        </a:rPr>
                        <a:t>0.64245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C5C"/>
                    </a:solidFill>
                  </a:tcPr>
                </a:tc>
                <a:tc>
                  <a:txBody>
                    <a:bodyPr/>
                    <a:lstStyle/>
                    <a:p>
                      <a:pPr algn="r" fontAlgn="b">
                        <a:buNone/>
                      </a:pPr>
                      <a:r>
                        <a:rPr lang="en-ZA" sz="700" b="0" i="0" u="none" strike="noStrike">
                          <a:solidFill>
                            <a:srgbClr val="000000"/>
                          </a:solidFill>
                          <a:effectLst/>
                          <a:latin typeface="Aptos Narrow" panose="020B0004020202020204" pitchFamily="34" charset="0"/>
                        </a:rPr>
                        <a:t>0.761200484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3D3D"/>
                    </a:solidFill>
                  </a:tcPr>
                </a:tc>
                <a:tc>
                  <a:txBody>
                    <a:bodyPr/>
                    <a:lstStyle/>
                    <a:p>
                      <a:pPr algn="r" fontAlgn="b">
                        <a:buNone/>
                      </a:pPr>
                      <a:r>
                        <a:rPr lang="en-ZA" sz="700" b="0" i="0" u="none" strike="noStrike">
                          <a:solidFill>
                            <a:srgbClr val="000000"/>
                          </a:solidFill>
                          <a:effectLst/>
                          <a:latin typeface="Aptos Narrow" panose="020B0004020202020204" pitchFamily="34" charset="0"/>
                        </a:rPr>
                        <a:t>0.90137257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1A1A"/>
                    </a:solidFill>
                  </a:tcPr>
                </a:tc>
                <a:tc>
                  <a:txBody>
                    <a:bodyPr/>
                    <a:lstStyle/>
                    <a:p>
                      <a:pPr algn="r" fontAlgn="b">
                        <a:buNone/>
                      </a:pPr>
                      <a:r>
                        <a:rPr lang="en-ZA" sz="700" b="0" i="0" u="none" strike="noStrike">
                          <a:solidFill>
                            <a:srgbClr val="000000"/>
                          </a:solidFill>
                          <a:effectLst/>
                          <a:latin typeface="Aptos Narrow" panose="020B0004020202020204" pitchFamily="34" charset="0"/>
                        </a:rPr>
                        <a:t>0.90973628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818"/>
                    </a:solidFill>
                  </a:tcPr>
                </a:tc>
                <a:tc>
                  <a:txBody>
                    <a:bodyPr/>
                    <a:lstStyle/>
                    <a:p>
                      <a:pPr algn="r" fontAlgn="b">
                        <a:buNone/>
                      </a:pPr>
                      <a:r>
                        <a:rPr lang="en-ZA" sz="700" b="0" i="0" u="none" strike="noStrike">
                          <a:solidFill>
                            <a:srgbClr val="000000"/>
                          </a:solidFill>
                          <a:effectLst/>
                          <a:latin typeface="Aptos Narrow" panose="020B0004020202020204" pitchFamily="34" charset="0"/>
                        </a:rPr>
                        <a:t>0.862489915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424"/>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0.800123242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0.90872981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818"/>
                    </a:solidFill>
                  </a:tcPr>
                </a:tc>
                <a:tc>
                  <a:txBody>
                    <a:bodyPr/>
                    <a:lstStyle/>
                    <a:p>
                      <a:pPr algn="r" fontAlgn="b">
                        <a:buNone/>
                      </a:pPr>
                      <a:r>
                        <a:rPr lang="en-ZA" sz="700" b="0" i="0" u="none" strike="noStrike">
                          <a:solidFill>
                            <a:srgbClr val="000000"/>
                          </a:solidFill>
                          <a:effectLst/>
                          <a:latin typeface="Aptos Narrow" panose="020B0004020202020204" pitchFamily="34" charset="0"/>
                        </a:rPr>
                        <a:t>-0.177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7E2"/>
                    </a:solidFill>
                  </a:tcPr>
                </a:tc>
                <a:tc>
                  <a:txBody>
                    <a:bodyPr/>
                    <a:lstStyle/>
                    <a:p>
                      <a:pPr algn="r" fontAlgn="b">
                        <a:buNone/>
                      </a:pPr>
                      <a:r>
                        <a:rPr lang="en-ZA" sz="700" b="0" i="0" u="none" strike="noStrike">
                          <a:solidFill>
                            <a:srgbClr val="000000"/>
                          </a:solidFill>
                          <a:effectLst/>
                          <a:latin typeface="Aptos Narrow" panose="020B0004020202020204" pitchFamily="34" charset="0"/>
                        </a:rPr>
                        <a:t>0.5272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7979"/>
                    </a:solidFill>
                  </a:tcPr>
                </a:tc>
                <a:extLst>
                  <a:ext uri="{0D108BD9-81ED-4DB2-BD59-A6C34878D82A}">
                    <a16:rowId xmlns:a16="http://schemas.microsoft.com/office/drawing/2014/main" val="1719528011"/>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TiO2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0.524*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0.739***</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0.6892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050"/>
                    </a:solidFill>
                  </a:tcPr>
                </a:tc>
                <a:tc>
                  <a:txBody>
                    <a:bodyPr/>
                    <a:lstStyle/>
                    <a:p>
                      <a:pPr algn="r" fontAlgn="b">
                        <a:buNone/>
                      </a:pPr>
                      <a:r>
                        <a:rPr lang="en-ZA" sz="700" b="0" i="0" u="none" strike="noStrike">
                          <a:solidFill>
                            <a:srgbClr val="000000"/>
                          </a:solidFill>
                          <a:effectLst/>
                          <a:latin typeface="Aptos Narrow" panose="020B0004020202020204" pitchFamily="34" charset="0"/>
                        </a:rPr>
                        <a:t>-0.3346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B4C9"/>
                    </a:solidFill>
                  </a:tcPr>
                </a:tc>
                <a:tc>
                  <a:txBody>
                    <a:bodyPr/>
                    <a:lstStyle/>
                    <a:p>
                      <a:pPr algn="r" fontAlgn="b">
                        <a:buNone/>
                      </a:pPr>
                      <a:r>
                        <a:rPr lang="en-ZA" sz="700" b="0" i="0" u="none" strike="noStrike">
                          <a:solidFill>
                            <a:srgbClr val="000000"/>
                          </a:solidFill>
                          <a:effectLst/>
                          <a:latin typeface="Aptos Narrow" panose="020B0004020202020204" pitchFamily="34" charset="0"/>
                        </a:rPr>
                        <a:t>0.2881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B6B6"/>
                    </a:solidFill>
                  </a:tcPr>
                </a:tc>
                <a:tc>
                  <a:txBody>
                    <a:bodyPr/>
                    <a:lstStyle/>
                    <a:p>
                      <a:pPr algn="r" fontAlgn="b">
                        <a:buNone/>
                      </a:pPr>
                      <a:r>
                        <a:rPr lang="en-ZA" sz="700" b="0" i="0" u="none" strike="noStrike">
                          <a:solidFill>
                            <a:srgbClr val="000000"/>
                          </a:solidFill>
                          <a:effectLst/>
                          <a:latin typeface="Aptos Narrow" panose="020B0004020202020204" pitchFamily="34" charset="0"/>
                        </a:rPr>
                        <a:t>-0.52127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8AAC"/>
                    </a:solidFill>
                  </a:tcPr>
                </a:tc>
                <a:tc>
                  <a:txBody>
                    <a:bodyPr/>
                    <a:lstStyle/>
                    <a:p>
                      <a:pPr algn="r" fontAlgn="b">
                        <a:buNone/>
                      </a:pPr>
                      <a:r>
                        <a:rPr lang="en-ZA" sz="700" b="0" i="0" u="none" strike="noStrike">
                          <a:solidFill>
                            <a:srgbClr val="000000"/>
                          </a:solidFill>
                          <a:effectLst/>
                          <a:latin typeface="Aptos Narrow" panose="020B0004020202020204" pitchFamily="34" charset="0"/>
                        </a:rPr>
                        <a:t>-0.45356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99B6"/>
                    </a:solidFill>
                  </a:tcPr>
                </a:tc>
                <a:tc>
                  <a:txBody>
                    <a:bodyPr/>
                    <a:lstStyle/>
                    <a:p>
                      <a:pPr algn="r" fontAlgn="b">
                        <a:buNone/>
                      </a:pPr>
                      <a:r>
                        <a:rPr lang="en-ZA" sz="700" b="0" i="0" u="none" strike="noStrike">
                          <a:solidFill>
                            <a:srgbClr val="000000"/>
                          </a:solidFill>
                          <a:effectLst/>
                          <a:latin typeface="Aptos Narrow" panose="020B0004020202020204" pitchFamily="34" charset="0"/>
                        </a:rPr>
                        <a:t>0.63616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D5D"/>
                    </a:solidFill>
                  </a:tcPr>
                </a:tc>
                <a:tc>
                  <a:txBody>
                    <a:bodyPr/>
                    <a:lstStyle/>
                    <a:p>
                      <a:pPr algn="r" fontAlgn="b">
                        <a:buNone/>
                      </a:pPr>
                      <a:r>
                        <a:rPr lang="en-ZA" sz="700" b="0" i="0" u="none" strike="noStrike">
                          <a:solidFill>
                            <a:srgbClr val="000000"/>
                          </a:solidFill>
                          <a:effectLst/>
                          <a:latin typeface="Aptos Narrow" panose="020B0004020202020204" pitchFamily="34" charset="0"/>
                        </a:rPr>
                        <a:t>0.76655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C3C"/>
                    </a:solidFill>
                  </a:tcPr>
                </a:tc>
                <a:tc>
                  <a:txBody>
                    <a:bodyPr/>
                    <a:lstStyle/>
                    <a:p>
                      <a:pPr algn="r" fontAlgn="b">
                        <a:buNone/>
                      </a:pPr>
                      <a:r>
                        <a:rPr lang="en-ZA" sz="700" b="0" i="0" u="none" strike="noStrike">
                          <a:solidFill>
                            <a:srgbClr val="000000"/>
                          </a:solidFill>
                          <a:effectLst/>
                          <a:latin typeface="Aptos Narrow" panose="020B0004020202020204" pitchFamily="34" charset="0"/>
                        </a:rPr>
                        <a:t>0.60923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6464"/>
                    </a:solidFill>
                  </a:tcPr>
                </a:tc>
                <a:tc>
                  <a:txBody>
                    <a:bodyPr/>
                    <a:lstStyle/>
                    <a:p>
                      <a:pPr algn="r" fontAlgn="b">
                        <a:buNone/>
                      </a:pPr>
                      <a:r>
                        <a:rPr lang="en-ZA" sz="700" b="0" i="0" u="none" strike="noStrike">
                          <a:solidFill>
                            <a:srgbClr val="000000"/>
                          </a:solidFill>
                          <a:effectLst/>
                          <a:latin typeface="Aptos Narrow" panose="020B0004020202020204" pitchFamily="34" charset="0"/>
                        </a:rPr>
                        <a:t>0.77314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A3A"/>
                    </a:solidFill>
                  </a:tcPr>
                </a:tc>
                <a:tc>
                  <a:txBody>
                    <a:bodyPr/>
                    <a:lstStyle/>
                    <a:p>
                      <a:pPr algn="r" fontAlgn="b">
                        <a:buNone/>
                      </a:pPr>
                      <a:r>
                        <a:rPr lang="en-ZA" sz="700" b="0" i="0" u="none" strike="noStrike">
                          <a:solidFill>
                            <a:srgbClr val="000000"/>
                          </a:solidFill>
                          <a:effectLst/>
                          <a:latin typeface="Aptos Narrow" panose="020B0004020202020204" pitchFamily="34" charset="0"/>
                        </a:rPr>
                        <a:t>0.69069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4F4F"/>
                    </a:solidFill>
                  </a:tcPr>
                </a:tc>
                <a:tc>
                  <a:txBody>
                    <a:bodyPr/>
                    <a:lstStyle/>
                    <a:p>
                      <a:pPr algn="r" fontAlgn="b">
                        <a:buNone/>
                      </a:pPr>
                      <a:r>
                        <a:rPr lang="en-ZA" sz="700" b="0" i="0" u="none" strike="noStrike">
                          <a:solidFill>
                            <a:srgbClr val="000000"/>
                          </a:solidFill>
                          <a:effectLst/>
                          <a:latin typeface="Aptos Narrow" panose="020B0004020202020204" pitchFamily="34" charset="0"/>
                        </a:rPr>
                        <a:t>0.63562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D5D"/>
                    </a:solidFill>
                  </a:tcPr>
                </a:tc>
                <a:tc>
                  <a:txBody>
                    <a:bodyPr/>
                    <a:lstStyle/>
                    <a:p>
                      <a:pPr algn="r" fontAlgn="b">
                        <a:buNone/>
                      </a:pPr>
                      <a:r>
                        <a:rPr lang="en-ZA" sz="700" b="0" i="0" u="none" strike="noStrike">
                          <a:solidFill>
                            <a:srgbClr val="000000"/>
                          </a:solidFill>
                          <a:effectLst/>
                          <a:latin typeface="Aptos Narrow" panose="020B0004020202020204" pitchFamily="34" charset="0"/>
                        </a:rPr>
                        <a:t>0.66103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5757"/>
                    </a:solidFill>
                  </a:tcPr>
                </a:tc>
                <a:tc>
                  <a:txBody>
                    <a:bodyPr/>
                    <a:lstStyle/>
                    <a:p>
                      <a:pPr algn="r" fontAlgn="b">
                        <a:buNone/>
                      </a:pPr>
                      <a:r>
                        <a:rPr lang="en-ZA" sz="700" b="0" i="0" u="none" strike="noStrike">
                          <a:solidFill>
                            <a:srgbClr val="000000"/>
                          </a:solidFill>
                          <a:effectLst/>
                          <a:latin typeface="Aptos Narrow" panose="020B0004020202020204" pitchFamily="34" charset="0"/>
                        </a:rPr>
                        <a:t>0.600430941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6666"/>
                    </a:solidFill>
                  </a:tcPr>
                </a:tc>
                <a:tc>
                  <a:txBody>
                    <a:bodyPr/>
                    <a:lstStyle/>
                    <a:p>
                      <a:pPr algn="r" fontAlgn="b">
                        <a:buNone/>
                      </a:pPr>
                      <a:r>
                        <a:rPr lang="en-ZA" sz="700" b="0" i="0" u="none" strike="noStrike">
                          <a:solidFill>
                            <a:srgbClr val="000000"/>
                          </a:solidFill>
                          <a:effectLst/>
                          <a:latin typeface="Aptos Narrow" panose="020B0004020202020204" pitchFamily="34" charset="0"/>
                        </a:rPr>
                        <a:t>0.75080955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4040"/>
                    </a:solidFill>
                  </a:tcPr>
                </a:tc>
                <a:tc>
                  <a:txBody>
                    <a:bodyPr/>
                    <a:lstStyle/>
                    <a:p>
                      <a:pPr algn="r" fontAlgn="b">
                        <a:buNone/>
                      </a:pPr>
                      <a:r>
                        <a:rPr lang="en-ZA" sz="700" b="0" i="0" u="none" strike="noStrike">
                          <a:solidFill>
                            <a:srgbClr val="000000"/>
                          </a:solidFill>
                          <a:effectLst/>
                          <a:latin typeface="Aptos Narrow" panose="020B0004020202020204" pitchFamily="34" charset="0"/>
                        </a:rPr>
                        <a:t>0.64047771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C5C"/>
                    </a:solidFill>
                  </a:tcPr>
                </a:tc>
                <a:tc>
                  <a:txBody>
                    <a:bodyPr/>
                    <a:lstStyle/>
                    <a:p>
                      <a:pPr algn="r" fontAlgn="b">
                        <a:buNone/>
                      </a:pPr>
                      <a:r>
                        <a:rPr lang="en-ZA" sz="700" b="0" i="0" u="none" strike="noStrike">
                          <a:solidFill>
                            <a:srgbClr val="000000"/>
                          </a:solidFill>
                          <a:effectLst/>
                          <a:latin typeface="Aptos Narrow" panose="020B0004020202020204" pitchFamily="34" charset="0"/>
                        </a:rPr>
                        <a:t>0.589616356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6969"/>
                    </a:solidFill>
                  </a:tcPr>
                </a:tc>
                <a:tc>
                  <a:txBody>
                    <a:bodyPr/>
                    <a:lstStyle/>
                    <a:p>
                      <a:pPr algn="r" fontAlgn="b">
                        <a:buNone/>
                      </a:pPr>
                      <a:r>
                        <a:rPr lang="en-ZA" sz="700" b="0" i="0" u="none" strike="noStrike">
                          <a:solidFill>
                            <a:srgbClr val="000000"/>
                          </a:solidFill>
                          <a:effectLst/>
                          <a:latin typeface="Aptos Narrow" panose="020B0004020202020204" pitchFamily="34" charset="0"/>
                        </a:rPr>
                        <a:t>0.61255892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6363"/>
                    </a:solidFill>
                  </a:tcPr>
                </a:tc>
                <a:tc>
                  <a:txBody>
                    <a:bodyPr/>
                    <a:lstStyle/>
                    <a:p>
                      <a:pPr algn="r" fontAlgn="b">
                        <a:buNone/>
                      </a:pPr>
                      <a:r>
                        <a:rPr lang="en-ZA" sz="700" b="0" i="0" u="none" strike="noStrike">
                          <a:solidFill>
                            <a:srgbClr val="000000"/>
                          </a:solidFill>
                          <a:effectLst/>
                          <a:latin typeface="Aptos Narrow" panose="020B0004020202020204" pitchFamily="34" charset="0"/>
                        </a:rPr>
                        <a:t>0.63876962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D5D"/>
                    </a:solidFill>
                  </a:tcPr>
                </a:tc>
                <a:tc>
                  <a:txBody>
                    <a:bodyPr/>
                    <a:lstStyle/>
                    <a:p>
                      <a:pPr algn="r" fontAlgn="b">
                        <a:buNone/>
                      </a:pPr>
                      <a:r>
                        <a:rPr lang="en-ZA" sz="700" b="0" i="0" u="none" strike="noStrike">
                          <a:solidFill>
                            <a:srgbClr val="000000"/>
                          </a:solidFill>
                          <a:effectLst/>
                          <a:latin typeface="Aptos Narrow" panose="020B0004020202020204" pitchFamily="34" charset="0"/>
                        </a:rPr>
                        <a:t>-0.34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B3C9"/>
                    </a:solidFill>
                  </a:tcPr>
                </a:tc>
                <a:tc>
                  <a:txBody>
                    <a:bodyPr/>
                    <a:lstStyle/>
                    <a:p>
                      <a:pPr algn="r" fontAlgn="b">
                        <a:buNone/>
                      </a:pPr>
                      <a:r>
                        <a:rPr lang="en-ZA" sz="700" b="0" i="0" u="none" strike="noStrike">
                          <a:solidFill>
                            <a:srgbClr val="000000"/>
                          </a:solidFill>
                          <a:effectLst/>
                          <a:latin typeface="Aptos Narrow" panose="020B0004020202020204" pitchFamily="34" charset="0"/>
                        </a:rPr>
                        <a:t>0.3351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AAAA"/>
                    </a:solidFill>
                  </a:tcPr>
                </a:tc>
                <a:extLst>
                  <a:ext uri="{0D108BD9-81ED-4DB2-BD59-A6C34878D82A}">
                    <a16:rowId xmlns:a16="http://schemas.microsoft.com/office/drawing/2014/main" val="1666575459"/>
                  </a:ext>
                </a:extLst>
              </a:tr>
              <a:tr h="138538">
                <a:tc>
                  <a:txBody>
                    <a:bodyPr/>
                    <a:lstStyle/>
                    <a:p>
                      <a:pPr algn="ctr" fontAlgn="b">
                        <a:buNone/>
                      </a:pPr>
                      <a:r>
                        <a:rPr lang="en-ZA" sz="700" b="1" i="0" u="none" strike="noStrike" dirty="0" err="1">
                          <a:solidFill>
                            <a:srgbClr val="000000"/>
                          </a:solidFill>
                          <a:effectLst/>
                          <a:latin typeface="Aptos Narrow" panose="020B0004020202020204" pitchFamily="34" charset="0"/>
                        </a:rPr>
                        <a:t>MnO</a:t>
                      </a:r>
                      <a:endParaRPr lang="en-ZA" sz="700" b="1" i="0" u="none" strike="noStrike" dirty="0">
                        <a:solidFill>
                          <a:srgbClr val="000000"/>
                        </a:solidFill>
                        <a:effectLst/>
                        <a:latin typeface="Aptos Narrow" panose="020B0004020202020204" pitchFamily="34" charset="0"/>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dirty="0">
                          <a:solidFill>
                            <a:srgbClr val="000000"/>
                          </a:solidFill>
                          <a:effectLst/>
                          <a:latin typeface="Aptos Narrow" panose="020B0004020202020204" pitchFamily="34" charset="0"/>
                        </a:rPr>
                        <a:t>0.945***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0.689***</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0.1985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DCD"/>
                    </a:solidFill>
                  </a:tcPr>
                </a:tc>
                <a:tc>
                  <a:txBody>
                    <a:bodyPr/>
                    <a:lstStyle/>
                    <a:p>
                      <a:pPr algn="r" fontAlgn="b">
                        <a:buNone/>
                      </a:pPr>
                      <a:r>
                        <a:rPr lang="en-ZA" sz="700" b="0" i="0" u="none" strike="noStrike">
                          <a:solidFill>
                            <a:srgbClr val="000000"/>
                          </a:solidFill>
                          <a:effectLst/>
                          <a:latin typeface="Aptos Narrow" panose="020B0004020202020204" pitchFamily="34" charset="0"/>
                        </a:rPr>
                        <a:t>0.3179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EAE"/>
                    </a:solidFill>
                  </a:tcPr>
                </a:tc>
                <a:tc>
                  <a:txBody>
                    <a:bodyPr/>
                    <a:lstStyle/>
                    <a:p>
                      <a:pPr algn="r" fontAlgn="b">
                        <a:buNone/>
                      </a:pPr>
                      <a:r>
                        <a:rPr lang="en-ZA" sz="700" b="0" i="0" u="none" strike="noStrike">
                          <a:solidFill>
                            <a:srgbClr val="000000"/>
                          </a:solidFill>
                          <a:effectLst/>
                          <a:latin typeface="Aptos Narrow" panose="020B0004020202020204" pitchFamily="34" charset="0"/>
                        </a:rPr>
                        <a:t>-0.65498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6C96"/>
                    </a:solidFill>
                  </a:tcPr>
                </a:tc>
                <a:tc>
                  <a:txBody>
                    <a:bodyPr/>
                    <a:lstStyle/>
                    <a:p>
                      <a:pPr algn="r" fontAlgn="b">
                        <a:buNone/>
                      </a:pPr>
                      <a:r>
                        <a:rPr lang="en-ZA" sz="700" b="0" i="0" u="none" strike="noStrike">
                          <a:solidFill>
                            <a:srgbClr val="000000"/>
                          </a:solidFill>
                          <a:effectLst/>
                          <a:latin typeface="Aptos Narrow" panose="020B0004020202020204" pitchFamily="34" charset="0"/>
                        </a:rPr>
                        <a:t>-0.36819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ACC4"/>
                    </a:solidFill>
                  </a:tcPr>
                </a:tc>
                <a:tc>
                  <a:txBody>
                    <a:bodyPr/>
                    <a:lstStyle/>
                    <a:p>
                      <a:pPr algn="r" fontAlgn="b">
                        <a:buNone/>
                      </a:pPr>
                      <a:r>
                        <a:rPr lang="en-ZA" sz="700" b="0" i="0" u="none" strike="noStrike">
                          <a:solidFill>
                            <a:srgbClr val="000000"/>
                          </a:solidFill>
                          <a:effectLst/>
                          <a:latin typeface="Aptos Narrow" panose="020B0004020202020204" pitchFamily="34" charset="0"/>
                        </a:rPr>
                        <a:t>0.88789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1D1D"/>
                    </a:solidFill>
                  </a:tcPr>
                </a:tc>
                <a:tc>
                  <a:txBody>
                    <a:bodyPr/>
                    <a:lstStyle/>
                    <a:p>
                      <a:pPr algn="r" fontAlgn="b">
                        <a:buNone/>
                      </a:pPr>
                      <a:r>
                        <a:rPr lang="en-ZA" sz="700" b="0" i="0" u="none" strike="noStrike">
                          <a:solidFill>
                            <a:srgbClr val="000000"/>
                          </a:solidFill>
                          <a:effectLst/>
                          <a:latin typeface="Aptos Narrow" panose="020B0004020202020204" pitchFamily="34" charset="0"/>
                        </a:rPr>
                        <a:t>0.93619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1111"/>
                    </a:solidFill>
                  </a:tcPr>
                </a:tc>
                <a:tc>
                  <a:txBody>
                    <a:bodyPr/>
                    <a:lstStyle/>
                    <a:p>
                      <a:pPr algn="r" fontAlgn="b">
                        <a:buNone/>
                      </a:pPr>
                      <a:r>
                        <a:rPr lang="en-ZA" sz="700" b="0" i="0" u="none" strike="noStrike">
                          <a:solidFill>
                            <a:srgbClr val="000000"/>
                          </a:solidFill>
                          <a:effectLst/>
                          <a:latin typeface="Aptos Narrow" panose="020B0004020202020204" pitchFamily="34" charset="0"/>
                        </a:rPr>
                        <a:t>0.76293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D3D"/>
                    </a:solidFill>
                  </a:tcPr>
                </a:tc>
                <a:tc>
                  <a:txBody>
                    <a:bodyPr/>
                    <a:lstStyle/>
                    <a:p>
                      <a:pPr algn="r" fontAlgn="b">
                        <a:buNone/>
                      </a:pPr>
                      <a:r>
                        <a:rPr lang="en-ZA" sz="700" b="0" i="0" u="none" strike="noStrike">
                          <a:solidFill>
                            <a:srgbClr val="000000"/>
                          </a:solidFill>
                          <a:effectLst/>
                          <a:latin typeface="Aptos Narrow" panose="020B0004020202020204" pitchFamily="34" charset="0"/>
                        </a:rPr>
                        <a:t>0.70995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A4A"/>
                    </a:solidFill>
                  </a:tcPr>
                </a:tc>
                <a:tc>
                  <a:txBody>
                    <a:bodyPr/>
                    <a:lstStyle/>
                    <a:p>
                      <a:pPr algn="r" fontAlgn="b">
                        <a:buNone/>
                      </a:pPr>
                      <a:r>
                        <a:rPr lang="en-ZA" sz="700" b="0" i="0" u="none" strike="noStrike">
                          <a:solidFill>
                            <a:srgbClr val="000000"/>
                          </a:solidFill>
                          <a:effectLst/>
                          <a:latin typeface="Aptos Narrow" panose="020B0004020202020204" pitchFamily="34" charset="0"/>
                        </a:rPr>
                        <a:t>0.83908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2A2A"/>
                    </a:solidFill>
                  </a:tcPr>
                </a:tc>
                <a:tc>
                  <a:txBody>
                    <a:bodyPr/>
                    <a:lstStyle/>
                    <a:p>
                      <a:pPr algn="r" fontAlgn="b">
                        <a:buNone/>
                      </a:pPr>
                      <a:r>
                        <a:rPr lang="en-ZA" sz="700" b="0" i="0" u="none" strike="noStrike">
                          <a:solidFill>
                            <a:srgbClr val="000000"/>
                          </a:solidFill>
                          <a:effectLst/>
                          <a:latin typeface="Aptos Narrow" panose="020B0004020202020204" pitchFamily="34" charset="0"/>
                        </a:rPr>
                        <a:t>0.87521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2020"/>
                    </a:solidFill>
                  </a:tcPr>
                </a:tc>
                <a:tc>
                  <a:txBody>
                    <a:bodyPr/>
                    <a:lstStyle/>
                    <a:p>
                      <a:pPr algn="r" fontAlgn="b">
                        <a:buNone/>
                      </a:pPr>
                      <a:r>
                        <a:rPr lang="en-ZA" sz="700" b="0" i="0" u="none" strike="noStrike">
                          <a:solidFill>
                            <a:srgbClr val="000000"/>
                          </a:solidFill>
                          <a:effectLst/>
                          <a:latin typeface="Aptos Narrow" panose="020B0004020202020204" pitchFamily="34" charset="0"/>
                        </a:rPr>
                        <a:t>0.62942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5F5F"/>
                    </a:solidFill>
                  </a:tcPr>
                </a:tc>
                <a:tc>
                  <a:txBody>
                    <a:bodyPr/>
                    <a:lstStyle/>
                    <a:p>
                      <a:pPr algn="r" fontAlgn="b">
                        <a:buNone/>
                      </a:pPr>
                      <a:r>
                        <a:rPr lang="en-ZA" sz="700" b="0" i="0" u="none" strike="noStrike">
                          <a:solidFill>
                            <a:srgbClr val="000000"/>
                          </a:solidFill>
                          <a:effectLst/>
                          <a:latin typeface="Aptos Narrow" panose="020B0004020202020204" pitchFamily="34" charset="0"/>
                        </a:rPr>
                        <a:t>0.75803963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3E3E"/>
                    </a:solidFill>
                  </a:tcPr>
                </a:tc>
                <a:tc>
                  <a:txBody>
                    <a:bodyPr/>
                    <a:lstStyle/>
                    <a:p>
                      <a:pPr algn="r" fontAlgn="b">
                        <a:buNone/>
                      </a:pPr>
                      <a:r>
                        <a:rPr lang="en-ZA" sz="700" b="0" i="0" u="none" strike="noStrike">
                          <a:solidFill>
                            <a:srgbClr val="000000"/>
                          </a:solidFill>
                          <a:effectLst/>
                          <a:latin typeface="Aptos Narrow" panose="020B0004020202020204" pitchFamily="34" charset="0"/>
                        </a:rPr>
                        <a:t>0.84885654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2727"/>
                    </a:solidFill>
                  </a:tcPr>
                </a:tc>
                <a:tc>
                  <a:txBody>
                    <a:bodyPr/>
                    <a:lstStyle/>
                    <a:p>
                      <a:pPr algn="r" fontAlgn="b">
                        <a:buNone/>
                      </a:pPr>
                      <a:r>
                        <a:rPr lang="en-ZA" sz="700" b="0" i="0" u="none" strike="noStrike">
                          <a:solidFill>
                            <a:srgbClr val="000000"/>
                          </a:solidFill>
                          <a:effectLst/>
                          <a:latin typeface="Aptos Narrow" panose="020B0004020202020204" pitchFamily="34" charset="0"/>
                        </a:rPr>
                        <a:t>0.88624514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1E1E"/>
                    </a:solidFill>
                  </a:tcPr>
                </a:tc>
                <a:tc>
                  <a:txBody>
                    <a:bodyPr/>
                    <a:lstStyle/>
                    <a:p>
                      <a:pPr algn="r" fontAlgn="b">
                        <a:buNone/>
                      </a:pPr>
                      <a:r>
                        <a:rPr lang="en-ZA" sz="700" b="0" i="0" u="none" strike="noStrike">
                          <a:solidFill>
                            <a:srgbClr val="000000"/>
                          </a:solidFill>
                          <a:effectLst/>
                          <a:latin typeface="Aptos Narrow" panose="020B0004020202020204" pitchFamily="34" charset="0"/>
                        </a:rPr>
                        <a:t>0.859190361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424"/>
                    </a:solidFill>
                  </a:tcPr>
                </a:tc>
                <a:tc>
                  <a:txBody>
                    <a:bodyPr/>
                    <a:lstStyle/>
                    <a:p>
                      <a:pPr algn="r" fontAlgn="b">
                        <a:buNone/>
                      </a:pPr>
                      <a:r>
                        <a:rPr lang="en-ZA" sz="700" b="0" i="0" u="none" strike="noStrike">
                          <a:solidFill>
                            <a:srgbClr val="000000"/>
                          </a:solidFill>
                          <a:effectLst/>
                          <a:latin typeface="Aptos Narrow" panose="020B0004020202020204" pitchFamily="34" charset="0"/>
                        </a:rPr>
                        <a:t>0.716446188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949"/>
                    </a:solidFill>
                  </a:tcPr>
                </a:tc>
                <a:tc>
                  <a:txBody>
                    <a:bodyPr/>
                    <a:lstStyle/>
                    <a:p>
                      <a:pPr algn="r" fontAlgn="b">
                        <a:buNone/>
                      </a:pPr>
                      <a:r>
                        <a:rPr lang="en-ZA" sz="700" b="0" i="0" u="none" strike="noStrike">
                          <a:solidFill>
                            <a:srgbClr val="000000"/>
                          </a:solidFill>
                          <a:effectLst/>
                          <a:latin typeface="Aptos Narrow" panose="020B0004020202020204" pitchFamily="34" charset="0"/>
                        </a:rPr>
                        <a:t>0.88617665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1E1E"/>
                    </a:solidFill>
                  </a:tcPr>
                </a:tc>
                <a:tc>
                  <a:txBody>
                    <a:bodyPr/>
                    <a:lstStyle/>
                    <a:p>
                      <a:pPr algn="r" fontAlgn="b">
                        <a:buNone/>
                      </a:pPr>
                      <a:r>
                        <a:rPr lang="en-ZA" sz="700" b="0" i="0" u="none" strike="noStrike">
                          <a:solidFill>
                            <a:srgbClr val="000000"/>
                          </a:solidFill>
                          <a:effectLst/>
                          <a:latin typeface="Aptos Narrow" panose="020B0004020202020204" pitchFamily="34" charset="0"/>
                        </a:rPr>
                        <a:t>-0.095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9EF"/>
                    </a:solidFill>
                  </a:tcPr>
                </a:tc>
                <a:tc>
                  <a:txBody>
                    <a:bodyPr/>
                    <a:lstStyle/>
                    <a:p>
                      <a:pPr algn="r" fontAlgn="b">
                        <a:buNone/>
                      </a:pPr>
                      <a:r>
                        <a:rPr lang="en-ZA" sz="700" b="0" i="0" u="none" strike="noStrike">
                          <a:solidFill>
                            <a:srgbClr val="000000"/>
                          </a:solidFill>
                          <a:effectLst/>
                          <a:latin typeface="Aptos Narrow" panose="020B0004020202020204" pitchFamily="34" charset="0"/>
                        </a:rPr>
                        <a:t>0.5682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6F6F"/>
                    </a:solidFill>
                  </a:tcPr>
                </a:tc>
                <a:extLst>
                  <a:ext uri="{0D108BD9-81ED-4DB2-BD59-A6C34878D82A}">
                    <a16:rowId xmlns:a16="http://schemas.microsoft.com/office/drawing/2014/main" val="1299784645"/>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MgO</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-0.152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0.036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0.121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0.199</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0.3065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B1B1"/>
                    </a:solidFill>
                  </a:tcPr>
                </a:tc>
                <a:tc>
                  <a:txBody>
                    <a:bodyPr/>
                    <a:lstStyle/>
                    <a:p>
                      <a:pPr algn="r" fontAlgn="b">
                        <a:buNone/>
                      </a:pPr>
                      <a:r>
                        <a:rPr lang="en-ZA" sz="700" b="0" i="0" u="none" strike="noStrike">
                          <a:solidFill>
                            <a:srgbClr val="000000"/>
                          </a:solidFill>
                          <a:effectLst/>
                          <a:latin typeface="Aptos Narrow" panose="020B0004020202020204" pitchFamily="34" charset="0"/>
                        </a:rPr>
                        <a:t>0.153422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D8D8"/>
                    </a:solidFill>
                  </a:tcPr>
                </a:tc>
                <a:tc>
                  <a:txBody>
                    <a:bodyPr/>
                    <a:lstStyle/>
                    <a:p>
                      <a:pPr algn="r" fontAlgn="b">
                        <a:buNone/>
                      </a:pPr>
                      <a:r>
                        <a:rPr lang="en-ZA" sz="700" b="0" i="0" u="none" strike="noStrike">
                          <a:solidFill>
                            <a:srgbClr val="000000"/>
                          </a:solidFill>
                          <a:effectLst/>
                          <a:latin typeface="Aptos Narrow" panose="020B0004020202020204" pitchFamily="34" charset="0"/>
                        </a:rPr>
                        <a:t>0.57248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E6E"/>
                    </a:solidFill>
                  </a:tcPr>
                </a:tc>
                <a:tc>
                  <a:txBody>
                    <a:bodyPr/>
                    <a:lstStyle/>
                    <a:p>
                      <a:pPr algn="r" fontAlgn="b">
                        <a:buNone/>
                      </a:pPr>
                      <a:r>
                        <a:rPr lang="en-ZA" sz="700" b="0" i="0" u="none" strike="noStrike">
                          <a:solidFill>
                            <a:srgbClr val="000000"/>
                          </a:solidFill>
                          <a:effectLst/>
                          <a:latin typeface="Aptos Narrow" panose="020B0004020202020204" pitchFamily="34" charset="0"/>
                        </a:rPr>
                        <a:t>0.28983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B6B6"/>
                    </a:solidFill>
                  </a:tcPr>
                </a:tc>
                <a:tc>
                  <a:txBody>
                    <a:bodyPr/>
                    <a:lstStyle/>
                    <a:p>
                      <a:pPr algn="r" fontAlgn="b">
                        <a:buNone/>
                      </a:pPr>
                      <a:r>
                        <a:rPr lang="en-ZA" sz="700" b="0" i="0" u="none" strike="noStrike">
                          <a:solidFill>
                            <a:srgbClr val="000000"/>
                          </a:solidFill>
                          <a:effectLst/>
                          <a:latin typeface="Aptos Narrow" panose="020B0004020202020204" pitchFamily="34" charset="0"/>
                        </a:rPr>
                        <a:t>0.08319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EA"/>
                    </a:solidFill>
                  </a:tcPr>
                </a:tc>
                <a:tc>
                  <a:txBody>
                    <a:bodyPr/>
                    <a:lstStyle/>
                    <a:p>
                      <a:pPr algn="r" fontAlgn="b">
                        <a:buNone/>
                      </a:pPr>
                      <a:r>
                        <a:rPr lang="en-ZA" sz="700" b="0" i="0" u="none" strike="noStrike">
                          <a:solidFill>
                            <a:srgbClr val="000000"/>
                          </a:solidFill>
                          <a:effectLst/>
                          <a:latin typeface="Aptos Narrow" panose="020B0004020202020204" pitchFamily="34" charset="0"/>
                        </a:rPr>
                        <a:t>0.1076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4E4"/>
                    </a:solidFill>
                  </a:tcPr>
                </a:tc>
                <a:tc>
                  <a:txBody>
                    <a:bodyPr/>
                    <a:lstStyle/>
                    <a:p>
                      <a:pPr algn="r" fontAlgn="b">
                        <a:buNone/>
                      </a:pPr>
                      <a:r>
                        <a:rPr lang="en-ZA" sz="700" b="0" i="0" u="none" strike="noStrike">
                          <a:solidFill>
                            <a:srgbClr val="000000"/>
                          </a:solidFill>
                          <a:effectLst/>
                          <a:latin typeface="Aptos Narrow" panose="020B0004020202020204" pitchFamily="34" charset="0"/>
                        </a:rPr>
                        <a:t>0.00708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EFE"/>
                    </a:solidFill>
                  </a:tcPr>
                </a:tc>
                <a:tc>
                  <a:txBody>
                    <a:bodyPr/>
                    <a:lstStyle/>
                    <a:p>
                      <a:pPr algn="r" fontAlgn="b">
                        <a:buNone/>
                      </a:pPr>
                      <a:r>
                        <a:rPr lang="en-ZA" sz="700" b="0" i="0" u="none" strike="noStrike">
                          <a:solidFill>
                            <a:srgbClr val="000000"/>
                          </a:solidFill>
                          <a:effectLst/>
                          <a:latin typeface="Aptos Narrow" panose="020B0004020202020204" pitchFamily="34" charset="0"/>
                        </a:rPr>
                        <a:t>0.22593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6C6"/>
                    </a:solidFill>
                  </a:tcPr>
                </a:tc>
                <a:tc>
                  <a:txBody>
                    <a:bodyPr/>
                    <a:lstStyle/>
                    <a:p>
                      <a:pPr algn="r" fontAlgn="b">
                        <a:buNone/>
                      </a:pPr>
                      <a:r>
                        <a:rPr lang="en-ZA" sz="700" b="0" i="0" u="none" strike="noStrike">
                          <a:solidFill>
                            <a:srgbClr val="000000"/>
                          </a:solidFill>
                          <a:effectLst/>
                          <a:latin typeface="Aptos Narrow" panose="020B0004020202020204" pitchFamily="34" charset="0"/>
                        </a:rPr>
                        <a:t>0.2182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8C8"/>
                    </a:solidFill>
                  </a:tcPr>
                </a:tc>
                <a:tc>
                  <a:txBody>
                    <a:bodyPr/>
                    <a:lstStyle/>
                    <a:p>
                      <a:pPr algn="r" fontAlgn="b">
                        <a:buNone/>
                      </a:pPr>
                      <a:r>
                        <a:rPr lang="en-ZA" sz="700" b="0" i="0" u="none" strike="noStrike">
                          <a:solidFill>
                            <a:srgbClr val="000000"/>
                          </a:solidFill>
                          <a:effectLst/>
                          <a:latin typeface="Aptos Narrow" panose="020B0004020202020204" pitchFamily="34" charset="0"/>
                        </a:rPr>
                        <a:t>0.0028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ZA" sz="700" b="0" i="0" u="none" strike="noStrike">
                          <a:solidFill>
                            <a:srgbClr val="000000"/>
                          </a:solidFill>
                          <a:effectLst/>
                          <a:latin typeface="Aptos Narrow" panose="020B0004020202020204" pitchFamily="34" charset="0"/>
                        </a:rPr>
                        <a:t>0.111366541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3E3"/>
                    </a:solidFill>
                  </a:tcPr>
                </a:tc>
                <a:tc>
                  <a:txBody>
                    <a:bodyPr/>
                    <a:lstStyle/>
                    <a:p>
                      <a:pPr algn="r" fontAlgn="b">
                        <a:buNone/>
                      </a:pPr>
                      <a:r>
                        <a:rPr lang="en-ZA" sz="700" b="0" i="0" u="none" strike="noStrike">
                          <a:solidFill>
                            <a:srgbClr val="000000"/>
                          </a:solidFill>
                          <a:effectLst/>
                          <a:latin typeface="Aptos Narrow" panose="020B0004020202020204" pitchFamily="34" charset="0"/>
                        </a:rPr>
                        <a:t>0.15418536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D8D8"/>
                    </a:solidFill>
                  </a:tcPr>
                </a:tc>
                <a:tc>
                  <a:txBody>
                    <a:bodyPr/>
                    <a:lstStyle/>
                    <a:p>
                      <a:pPr algn="r" fontAlgn="b">
                        <a:buNone/>
                      </a:pPr>
                      <a:r>
                        <a:rPr lang="en-ZA" sz="700" b="0" i="0" u="none" strike="noStrike">
                          <a:solidFill>
                            <a:srgbClr val="000000"/>
                          </a:solidFill>
                          <a:effectLst/>
                          <a:latin typeface="Aptos Narrow" panose="020B0004020202020204" pitchFamily="34" charset="0"/>
                        </a:rPr>
                        <a:t>0.21555878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9C9"/>
                    </a:solidFill>
                  </a:tcPr>
                </a:tc>
                <a:tc>
                  <a:txBody>
                    <a:bodyPr/>
                    <a:lstStyle/>
                    <a:p>
                      <a:pPr algn="r" fontAlgn="b">
                        <a:buNone/>
                      </a:pPr>
                      <a:r>
                        <a:rPr lang="en-ZA" sz="700" b="0" i="0" u="none" strike="noStrike">
                          <a:solidFill>
                            <a:srgbClr val="000000"/>
                          </a:solidFill>
                          <a:effectLst/>
                          <a:latin typeface="Aptos Narrow" panose="020B0004020202020204" pitchFamily="34" charset="0"/>
                        </a:rPr>
                        <a:t>0.221706219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7C7"/>
                    </a:solidFill>
                  </a:tcPr>
                </a:tc>
                <a:tc>
                  <a:txBody>
                    <a:bodyPr/>
                    <a:lstStyle/>
                    <a:p>
                      <a:pPr algn="r" fontAlgn="b">
                        <a:buNone/>
                      </a:pPr>
                      <a:r>
                        <a:rPr lang="en-ZA" sz="700" b="0" i="0" u="none" strike="noStrike">
                          <a:solidFill>
                            <a:srgbClr val="000000"/>
                          </a:solidFill>
                          <a:effectLst/>
                          <a:latin typeface="Aptos Narrow" panose="020B0004020202020204" pitchFamily="34" charset="0"/>
                        </a:rPr>
                        <a:t>0.122064521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0E0"/>
                    </a:solidFill>
                  </a:tcPr>
                </a:tc>
                <a:tc>
                  <a:txBody>
                    <a:bodyPr/>
                    <a:lstStyle/>
                    <a:p>
                      <a:pPr algn="r" fontAlgn="b">
                        <a:buNone/>
                      </a:pPr>
                      <a:r>
                        <a:rPr lang="en-ZA" sz="700" b="0" i="0" u="none" strike="noStrike">
                          <a:solidFill>
                            <a:srgbClr val="000000"/>
                          </a:solidFill>
                          <a:effectLst/>
                          <a:latin typeface="Aptos Narrow" panose="020B0004020202020204" pitchFamily="34" charset="0"/>
                        </a:rPr>
                        <a:t>0.21576112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8C8"/>
                    </a:solidFill>
                  </a:tcPr>
                </a:tc>
                <a:tc>
                  <a:txBody>
                    <a:bodyPr/>
                    <a:lstStyle/>
                    <a:p>
                      <a:pPr algn="r" fontAlgn="b">
                        <a:buNone/>
                      </a:pPr>
                      <a:r>
                        <a:rPr lang="en-ZA" sz="700" b="0" i="0" u="none" strike="noStrike">
                          <a:solidFill>
                            <a:srgbClr val="000000"/>
                          </a:solidFill>
                          <a:effectLst/>
                          <a:latin typeface="Aptos Narrow" panose="020B0004020202020204" pitchFamily="34" charset="0"/>
                        </a:rPr>
                        <a:t>0.4713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787"/>
                    </a:solidFill>
                  </a:tcPr>
                </a:tc>
                <a:tc>
                  <a:txBody>
                    <a:bodyPr/>
                    <a:lstStyle/>
                    <a:p>
                      <a:pPr algn="r" fontAlgn="b">
                        <a:buNone/>
                      </a:pPr>
                      <a:r>
                        <a:rPr lang="en-ZA" sz="700" b="0" i="0" u="none" strike="noStrike">
                          <a:solidFill>
                            <a:srgbClr val="000000"/>
                          </a:solidFill>
                          <a:effectLst/>
                          <a:latin typeface="Aptos Narrow" panose="020B0004020202020204" pitchFamily="34" charset="0"/>
                        </a:rPr>
                        <a:t>0.3346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AAAA"/>
                    </a:solidFill>
                  </a:tcPr>
                </a:tc>
                <a:extLst>
                  <a:ext uri="{0D108BD9-81ED-4DB2-BD59-A6C34878D82A}">
                    <a16:rowId xmlns:a16="http://schemas.microsoft.com/office/drawing/2014/main" val="3287575437"/>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CaO</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0.126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0.288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0.318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0.307</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-0.12539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3EB"/>
                    </a:solidFill>
                  </a:tcPr>
                </a:tc>
                <a:tc>
                  <a:txBody>
                    <a:bodyPr/>
                    <a:lstStyle/>
                    <a:p>
                      <a:pPr algn="r" fontAlgn="b">
                        <a:buNone/>
                      </a:pPr>
                      <a:r>
                        <a:rPr lang="en-ZA" sz="700" b="0" i="0" u="none" strike="noStrike">
                          <a:solidFill>
                            <a:srgbClr val="000000"/>
                          </a:solidFill>
                          <a:effectLst/>
                          <a:latin typeface="Aptos Narrow" panose="020B0004020202020204" pitchFamily="34" charset="0"/>
                        </a:rPr>
                        <a:t>0.1661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5D5"/>
                    </a:solidFill>
                  </a:tcPr>
                </a:tc>
                <a:tc>
                  <a:txBody>
                    <a:bodyPr/>
                    <a:lstStyle/>
                    <a:p>
                      <a:pPr algn="r" fontAlgn="b">
                        <a:buNone/>
                      </a:pPr>
                      <a:r>
                        <a:rPr lang="en-ZA" sz="700" b="0" i="0" u="none" strike="noStrike">
                          <a:solidFill>
                            <a:srgbClr val="000000"/>
                          </a:solidFill>
                          <a:effectLst/>
                          <a:latin typeface="Aptos Narrow" panose="020B0004020202020204" pitchFamily="34" charset="0"/>
                        </a:rPr>
                        <a:t>0.4597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8A8A"/>
                    </a:solidFill>
                  </a:tcPr>
                </a:tc>
                <a:tc>
                  <a:txBody>
                    <a:bodyPr/>
                    <a:lstStyle/>
                    <a:p>
                      <a:pPr algn="r" fontAlgn="b">
                        <a:buNone/>
                      </a:pPr>
                      <a:r>
                        <a:rPr lang="en-ZA" sz="700" b="0" i="0" u="none" strike="noStrike">
                          <a:solidFill>
                            <a:srgbClr val="000000"/>
                          </a:solidFill>
                          <a:effectLst/>
                          <a:latin typeface="Aptos Narrow" panose="020B0004020202020204" pitchFamily="34" charset="0"/>
                        </a:rPr>
                        <a:t>0.23477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4C4"/>
                    </a:solidFill>
                  </a:tcPr>
                </a:tc>
                <a:tc>
                  <a:txBody>
                    <a:bodyPr/>
                    <a:lstStyle/>
                    <a:p>
                      <a:pPr algn="r" fontAlgn="b">
                        <a:buNone/>
                      </a:pPr>
                      <a:r>
                        <a:rPr lang="en-ZA" sz="700" b="0" i="0" u="none" strike="noStrike">
                          <a:solidFill>
                            <a:srgbClr val="000000"/>
                          </a:solidFill>
                          <a:effectLst/>
                          <a:latin typeface="Aptos Narrow" panose="020B0004020202020204" pitchFamily="34" charset="0"/>
                        </a:rPr>
                        <a:t>0.17288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a:txBody>
                    <a:bodyPr/>
                    <a:lstStyle/>
                    <a:p>
                      <a:pPr algn="r" fontAlgn="b">
                        <a:buNone/>
                      </a:pPr>
                      <a:r>
                        <a:rPr lang="en-ZA" sz="700" b="0" i="0" u="none" strike="noStrike">
                          <a:solidFill>
                            <a:srgbClr val="000000"/>
                          </a:solidFill>
                          <a:effectLst/>
                          <a:latin typeface="Aptos Narrow" panose="020B0004020202020204" pitchFamily="34" charset="0"/>
                        </a:rPr>
                        <a:t>0.46173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A8A"/>
                    </a:solidFill>
                  </a:tcPr>
                </a:tc>
                <a:tc>
                  <a:txBody>
                    <a:bodyPr/>
                    <a:lstStyle/>
                    <a:p>
                      <a:pPr algn="r" fontAlgn="b">
                        <a:buNone/>
                      </a:pPr>
                      <a:r>
                        <a:rPr lang="en-ZA" sz="700" b="0" i="0" u="none" strike="noStrike">
                          <a:solidFill>
                            <a:srgbClr val="000000"/>
                          </a:solidFill>
                          <a:effectLst/>
                          <a:latin typeface="Aptos Narrow" panose="020B0004020202020204" pitchFamily="34" charset="0"/>
                        </a:rPr>
                        <a:t>0.33282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BAB"/>
                    </a:solidFill>
                  </a:tcPr>
                </a:tc>
                <a:tc>
                  <a:txBody>
                    <a:bodyPr/>
                    <a:lstStyle/>
                    <a:p>
                      <a:pPr algn="r" fontAlgn="b">
                        <a:buNone/>
                      </a:pPr>
                      <a:r>
                        <a:rPr lang="en-ZA" sz="700" b="0" i="0" u="none" strike="noStrike">
                          <a:solidFill>
                            <a:srgbClr val="000000"/>
                          </a:solidFill>
                          <a:effectLst/>
                          <a:latin typeface="Aptos Narrow" panose="020B0004020202020204" pitchFamily="34" charset="0"/>
                        </a:rPr>
                        <a:t>0.30342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B2B2"/>
                    </a:solidFill>
                  </a:tcPr>
                </a:tc>
                <a:tc>
                  <a:txBody>
                    <a:bodyPr/>
                    <a:lstStyle/>
                    <a:p>
                      <a:pPr algn="r" fontAlgn="b">
                        <a:buNone/>
                      </a:pPr>
                      <a:r>
                        <a:rPr lang="en-ZA" sz="700" b="0" i="0" u="none" strike="noStrike">
                          <a:solidFill>
                            <a:srgbClr val="000000"/>
                          </a:solidFill>
                          <a:effectLst/>
                          <a:latin typeface="Aptos Narrow" panose="020B0004020202020204" pitchFamily="34" charset="0"/>
                        </a:rPr>
                        <a:t>0.54926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7373"/>
                    </a:solidFill>
                  </a:tcPr>
                </a:tc>
                <a:tc>
                  <a:txBody>
                    <a:bodyPr/>
                    <a:lstStyle/>
                    <a:p>
                      <a:pPr algn="r" fontAlgn="b">
                        <a:buNone/>
                      </a:pPr>
                      <a:r>
                        <a:rPr lang="en-ZA" sz="700" b="0" i="0" u="none" strike="noStrike">
                          <a:solidFill>
                            <a:srgbClr val="000000"/>
                          </a:solidFill>
                          <a:effectLst/>
                          <a:latin typeface="Aptos Narrow" panose="020B0004020202020204" pitchFamily="34" charset="0"/>
                        </a:rPr>
                        <a:t>0.203715032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CCC"/>
                    </a:solidFill>
                  </a:tcPr>
                </a:tc>
                <a:tc>
                  <a:txBody>
                    <a:bodyPr/>
                    <a:lstStyle/>
                    <a:p>
                      <a:pPr algn="r" fontAlgn="b">
                        <a:buNone/>
                      </a:pPr>
                      <a:r>
                        <a:rPr lang="en-ZA" sz="700" b="0" i="0" u="none" strike="noStrike">
                          <a:solidFill>
                            <a:srgbClr val="000000"/>
                          </a:solidFill>
                          <a:effectLst/>
                          <a:latin typeface="Aptos Narrow" panose="020B0004020202020204" pitchFamily="34" charset="0"/>
                        </a:rPr>
                        <a:t>0.35587257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A5A5"/>
                    </a:solidFill>
                  </a:tcPr>
                </a:tc>
                <a:tc>
                  <a:txBody>
                    <a:bodyPr/>
                    <a:lstStyle/>
                    <a:p>
                      <a:pPr algn="r" fontAlgn="b">
                        <a:buNone/>
                      </a:pPr>
                      <a:r>
                        <a:rPr lang="en-ZA" sz="700" b="0" i="0" u="none" strike="noStrike">
                          <a:solidFill>
                            <a:srgbClr val="000000"/>
                          </a:solidFill>
                          <a:effectLst/>
                          <a:latin typeface="Aptos Narrow" panose="020B0004020202020204" pitchFamily="34" charset="0"/>
                        </a:rPr>
                        <a:t>0.33014279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BAB"/>
                    </a:solidFill>
                  </a:tcPr>
                </a:tc>
                <a:tc>
                  <a:txBody>
                    <a:bodyPr/>
                    <a:lstStyle/>
                    <a:p>
                      <a:pPr algn="r" fontAlgn="b">
                        <a:buNone/>
                      </a:pPr>
                      <a:r>
                        <a:rPr lang="en-ZA" sz="700" b="0" i="0" u="none" strike="noStrike">
                          <a:solidFill>
                            <a:srgbClr val="000000"/>
                          </a:solidFill>
                          <a:effectLst/>
                          <a:latin typeface="Aptos Narrow" panose="020B0004020202020204" pitchFamily="34" charset="0"/>
                        </a:rPr>
                        <a:t>0.32035512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EAE"/>
                    </a:solidFill>
                  </a:tcPr>
                </a:tc>
                <a:tc>
                  <a:txBody>
                    <a:bodyPr/>
                    <a:lstStyle/>
                    <a:p>
                      <a:pPr algn="r" fontAlgn="b">
                        <a:buNone/>
                      </a:pPr>
                      <a:r>
                        <a:rPr lang="en-ZA" sz="700" b="0" i="0" u="none" strike="noStrike">
                          <a:solidFill>
                            <a:srgbClr val="000000"/>
                          </a:solidFill>
                          <a:effectLst/>
                          <a:latin typeface="Aptos Narrow" panose="020B0004020202020204" pitchFamily="34" charset="0"/>
                        </a:rPr>
                        <a:t>0.251696732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FBF"/>
                    </a:solidFill>
                  </a:tcPr>
                </a:tc>
                <a:tc>
                  <a:txBody>
                    <a:bodyPr/>
                    <a:lstStyle/>
                    <a:p>
                      <a:pPr algn="r" fontAlgn="b">
                        <a:buNone/>
                      </a:pPr>
                      <a:r>
                        <a:rPr lang="en-ZA" sz="700" b="0" i="0" u="none" strike="noStrike">
                          <a:solidFill>
                            <a:srgbClr val="000000"/>
                          </a:solidFill>
                          <a:effectLst/>
                          <a:latin typeface="Aptos Narrow" panose="020B0004020202020204" pitchFamily="34" charset="0"/>
                        </a:rPr>
                        <a:t>0.33006213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ABAB"/>
                    </a:solidFill>
                  </a:tcPr>
                </a:tc>
                <a:tc>
                  <a:txBody>
                    <a:bodyPr/>
                    <a:lstStyle/>
                    <a:p>
                      <a:pPr algn="r" fontAlgn="b">
                        <a:buNone/>
                      </a:pPr>
                      <a:r>
                        <a:rPr lang="en-ZA" sz="700" b="0" i="0" u="none" strike="noStrike">
                          <a:solidFill>
                            <a:srgbClr val="000000"/>
                          </a:solidFill>
                          <a:effectLst/>
                          <a:latin typeface="Aptos Narrow" panose="020B0004020202020204" pitchFamily="34" charset="0"/>
                        </a:rPr>
                        <a:t>0.0096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FD"/>
                    </a:solidFill>
                  </a:tcPr>
                </a:tc>
                <a:tc>
                  <a:txBody>
                    <a:bodyPr/>
                    <a:lstStyle/>
                    <a:p>
                      <a:pPr algn="r" fontAlgn="b">
                        <a:buNone/>
                      </a:pPr>
                      <a:r>
                        <a:rPr lang="en-ZA" sz="700" b="0" i="0" u="none" strike="noStrike">
                          <a:solidFill>
                            <a:srgbClr val="000000"/>
                          </a:solidFill>
                          <a:effectLst/>
                          <a:latin typeface="Aptos Narrow" panose="020B0004020202020204" pitchFamily="34" charset="0"/>
                        </a:rPr>
                        <a:t>0.2878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B6B6"/>
                    </a:solidFill>
                  </a:tcPr>
                </a:tc>
                <a:extLst>
                  <a:ext uri="{0D108BD9-81ED-4DB2-BD59-A6C34878D82A}">
                    <a16:rowId xmlns:a16="http://schemas.microsoft.com/office/drawing/2014/main" val="2003922914"/>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Na2O</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-0.441*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-0.521*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-0.655**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0.153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-0.125</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0.80015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-0.5428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85A8"/>
                    </a:solidFill>
                  </a:tcPr>
                </a:tc>
                <a:tc>
                  <a:txBody>
                    <a:bodyPr/>
                    <a:lstStyle/>
                    <a:p>
                      <a:pPr algn="r" fontAlgn="b">
                        <a:buNone/>
                      </a:pPr>
                      <a:r>
                        <a:rPr lang="en-ZA" sz="700" b="0" i="0" u="none" strike="noStrike">
                          <a:solidFill>
                            <a:srgbClr val="000000"/>
                          </a:solidFill>
                          <a:effectLst/>
                          <a:latin typeface="Aptos Narrow" panose="020B0004020202020204" pitchFamily="34" charset="0"/>
                        </a:rPr>
                        <a:t>-0.6934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6490"/>
                    </a:solidFill>
                  </a:tcPr>
                </a:tc>
                <a:tc>
                  <a:txBody>
                    <a:bodyPr/>
                    <a:lstStyle/>
                    <a:p>
                      <a:pPr algn="r" fontAlgn="b">
                        <a:buNone/>
                      </a:pPr>
                      <a:r>
                        <a:rPr lang="en-ZA" sz="700" b="0" i="0" u="none" strike="noStrike">
                          <a:solidFill>
                            <a:srgbClr val="000000"/>
                          </a:solidFill>
                          <a:effectLst/>
                          <a:latin typeface="Aptos Narrow" panose="020B0004020202020204" pitchFamily="34" charset="0"/>
                        </a:rPr>
                        <a:t>-0.6715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6994"/>
                    </a:solidFill>
                  </a:tcPr>
                </a:tc>
                <a:tc>
                  <a:txBody>
                    <a:bodyPr/>
                    <a:lstStyle/>
                    <a:p>
                      <a:pPr algn="r" fontAlgn="b">
                        <a:buNone/>
                      </a:pPr>
                      <a:r>
                        <a:rPr lang="en-ZA" sz="700" b="0" i="0" u="none" strike="noStrike">
                          <a:solidFill>
                            <a:srgbClr val="000000"/>
                          </a:solidFill>
                          <a:effectLst/>
                          <a:latin typeface="Aptos Narrow" panose="020B0004020202020204" pitchFamily="34" charset="0"/>
                        </a:rPr>
                        <a:t>-0.6811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6792"/>
                    </a:solidFill>
                  </a:tcPr>
                </a:tc>
                <a:tc>
                  <a:txBody>
                    <a:bodyPr/>
                    <a:lstStyle/>
                    <a:p>
                      <a:pPr algn="r" fontAlgn="b">
                        <a:buNone/>
                      </a:pPr>
                      <a:r>
                        <a:rPr lang="en-ZA" sz="700" b="0" i="0" u="none" strike="noStrike">
                          <a:solidFill>
                            <a:srgbClr val="000000"/>
                          </a:solidFill>
                          <a:effectLst/>
                          <a:latin typeface="Aptos Narrow" panose="020B0004020202020204" pitchFamily="34" charset="0"/>
                        </a:rPr>
                        <a:t>-0.56713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80A4"/>
                    </a:solidFill>
                  </a:tcPr>
                </a:tc>
                <a:tc>
                  <a:txBody>
                    <a:bodyPr/>
                    <a:lstStyle/>
                    <a:p>
                      <a:pPr algn="r" fontAlgn="b">
                        <a:buNone/>
                      </a:pPr>
                      <a:r>
                        <a:rPr lang="en-ZA" sz="700" b="0" i="0" u="none" strike="noStrike">
                          <a:solidFill>
                            <a:srgbClr val="000000"/>
                          </a:solidFill>
                          <a:effectLst/>
                          <a:latin typeface="Aptos Narrow" panose="020B0004020202020204" pitchFamily="34" charset="0"/>
                        </a:rPr>
                        <a:t>-0.7543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5687"/>
                    </a:solidFill>
                  </a:tcPr>
                </a:tc>
                <a:tc>
                  <a:txBody>
                    <a:bodyPr/>
                    <a:lstStyle/>
                    <a:p>
                      <a:pPr algn="r" fontAlgn="b">
                        <a:buNone/>
                      </a:pPr>
                      <a:r>
                        <a:rPr lang="en-ZA" sz="700" b="0" i="0" u="none" strike="noStrike">
                          <a:solidFill>
                            <a:srgbClr val="000000"/>
                          </a:solidFill>
                          <a:effectLst/>
                          <a:latin typeface="Aptos Narrow" panose="020B0004020202020204" pitchFamily="34" charset="0"/>
                        </a:rPr>
                        <a:t>-0.4644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7B5"/>
                    </a:solidFill>
                  </a:tcPr>
                </a:tc>
                <a:tc>
                  <a:txBody>
                    <a:bodyPr/>
                    <a:lstStyle/>
                    <a:p>
                      <a:pPr algn="r" fontAlgn="b">
                        <a:buNone/>
                      </a:pPr>
                      <a:r>
                        <a:rPr lang="en-ZA" sz="700" b="0" i="0" u="none" strike="noStrike">
                          <a:solidFill>
                            <a:srgbClr val="000000"/>
                          </a:solidFill>
                          <a:effectLst/>
                          <a:latin typeface="Aptos Narrow" panose="020B0004020202020204" pitchFamily="34" charset="0"/>
                        </a:rPr>
                        <a:t>-0.72018737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5E8C"/>
                    </a:solidFill>
                  </a:tcPr>
                </a:tc>
                <a:tc>
                  <a:txBody>
                    <a:bodyPr/>
                    <a:lstStyle/>
                    <a:p>
                      <a:pPr algn="r" fontAlgn="b">
                        <a:buNone/>
                      </a:pPr>
                      <a:r>
                        <a:rPr lang="en-ZA" sz="700" b="0" i="0" u="none" strike="noStrike">
                          <a:solidFill>
                            <a:srgbClr val="000000"/>
                          </a:solidFill>
                          <a:effectLst/>
                          <a:latin typeface="Aptos Narrow" panose="020B0004020202020204" pitchFamily="34" charset="0"/>
                        </a:rPr>
                        <a:t>-0.5194925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8BAC"/>
                    </a:solidFill>
                  </a:tcPr>
                </a:tc>
                <a:tc>
                  <a:txBody>
                    <a:bodyPr/>
                    <a:lstStyle/>
                    <a:p>
                      <a:pPr algn="r" fontAlgn="b">
                        <a:buNone/>
                      </a:pPr>
                      <a:r>
                        <a:rPr lang="en-ZA" sz="700" b="0" i="0" u="none" strike="noStrike">
                          <a:solidFill>
                            <a:srgbClr val="000000"/>
                          </a:solidFill>
                          <a:effectLst/>
                          <a:latin typeface="Aptos Narrow" panose="020B0004020202020204" pitchFamily="34" charset="0"/>
                        </a:rPr>
                        <a:t>-0.73577644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5A8A"/>
                    </a:solidFill>
                  </a:tcPr>
                </a:tc>
                <a:tc>
                  <a:txBody>
                    <a:bodyPr/>
                    <a:lstStyle/>
                    <a:p>
                      <a:pPr algn="r" fontAlgn="b">
                        <a:buNone/>
                      </a:pPr>
                      <a:r>
                        <a:rPr lang="en-ZA" sz="700" b="0" i="0" u="none" strike="noStrike">
                          <a:solidFill>
                            <a:srgbClr val="000000"/>
                          </a:solidFill>
                          <a:effectLst/>
                          <a:latin typeface="Aptos Narrow" panose="020B0004020202020204" pitchFamily="34" charset="0"/>
                        </a:rPr>
                        <a:t>-0.75768059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5686"/>
                    </a:solidFill>
                  </a:tcPr>
                </a:tc>
                <a:tc>
                  <a:txBody>
                    <a:bodyPr/>
                    <a:lstStyle/>
                    <a:p>
                      <a:pPr algn="r" fontAlgn="b">
                        <a:buNone/>
                      </a:pPr>
                      <a:r>
                        <a:rPr lang="en-ZA" sz="700" b="0" i="0" u="none" strike="noStrike">
                          <a:solidFill>
                            <a:srgbClr val="000000"/>
                          </a:solidFill>
                          <a:effectLst/>
                          <a:latin typeface="Aptos Narrow" panose="020B0004020202020204" pitchFamily="34" charset="0"/>
                        </a:rPr>
                        <a:t>-0.48058603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3B2"/>
                    </a:solidFill>
                  </a:tcPr>
                </a:tc>
                <a:tc>
                  <a:txBody>
                    <a:bodyPr/>
                    <a:lstStyle/>
                    <a:p>
                      <a:pPr algn="r" fontAlgn="b">
                        <a:buNone/>
                      </a:pPr>
                      <a:r>
                        <a:rPr lang="en-ZA" sz="700" b="0" i="0" u="none" strike="noStrike">
                          <a:solidFill>
                            <a:srgbClr val="000000"/>
                          </a:solidFill>
                          <a:effectLst/>
                          <a:latin typeface="Aptos Narrow" panose="020B0004020202020204" pitchFamily="34" charset="0"/>
                        </a:rPr>
                        <a:t>-0.7384444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5A89"/>
                    </a:solidFill>
                  </a:tcPr>
                </a:tc>
                <a:tc>
                  <a:txBody>
                    <a:bodyPr/>
                    <a:lstStyle/>
                    <a:p>
                      <a:pPr algn="r" fontAlgn="b">
                        <a:buNone/>
                      </a:pPr>
                      <a:r>
                        <a:rPr lang="en-ZA" sz="700" b="0" i="0" u="none" strike="noStrike">
                          <a:solidFill>
                            <a:srgbClr val="000000"/>
                          </a:solidFill>
                          <a:effectLst/>
                          <a:latin typeface="Aptos Narrow" panose="020B0004020202020204" pitchFamily="34" charset="0"/>
                        </a:rPr>
                        <a:t>0.7577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3E3E"/>
                    </a:solidFill>
                  </a:tcPr>
                </a:tc>
                <a:tc>
                  <a:txBody>
                    <a:bodyPr/>
                    <a:lstStyle/>
                    <a:p>
                      <a:pPr algn="r" fontAlgn="b">
                        <a:buNone/>
                      </a:pPr>
                      <a:r>
                        <a:rPr lang="en-ZA" sz="700" b="0" i="0" u="none" strike="noStrike">
                          <a:solidFill>
                            <a:srgbClr val="000000"/>
                          </a:solidFill>
                          <a:effectLst/>
                          <a:latin typeface="Aptos Narrow" panose="020B0004020202020204" pitchFamily="34" charset="0"/>
                        </a:rPr>
                        <a:t>-0.544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85A8"/>
                    </a:solidFill>
                  </a:tcPr>
                </a:tc>
                <a:extLst>
                  <a:ext uri="{0D108BD9-81ED-4DB2-BD59-A6C34878D82A}">
                    <a16:rowId xmlns:a16="http://schemas.microsoft.com/office/drawing/2014/main" val="1326102414"/>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K2O</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0.328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-0.166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-0.454*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-0.368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0.572**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0.166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-0.3085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BACD"/>
                    </a:solidFill>
                  </a:tcPr>
                </a:tc>
                <a:tc>
                  <a:txBody>
                    <a:bodyPr/>
                    <a:lstStyle/>
                    <a:p>
                      <a:pPr algn="r" fontAlgn="b">
                        <a:buNone/>
                      </a:pPr>
                      <a:r>
                        <a:rPr lang="en-ZA" sz="700" b="0" i="0" u="none" strike="noStrike">
                          <a:solidFill>
                            <a:srgbClr val="000000"/>
                          </a:solidFill>
                          <a:effectLst/>
                          <a:latin typeface="Aptos Narrow" panose="020B0004020202020204" pitchFamily="34" charset="0"/>
                        </a:rPr>
                        <a:t>-0.4892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91B1"/>
                    </a:solidFill>
                  </a:tcPr>
                </a:tc>
                <a:tc>
                  <a:txBody>
                    <a:bodyPr/>
                    <a:lstStyle/>
                    <a:p>
                      <a:pPr algn="r" fontAlgn="b">
                        <a:buNone/>
                      </a:pPr>
                      <a:r>
                        <a:rPr lang="en-ZA" sz="700" b="0" i="0" u="none" strike="noStrike">
                          <a:solidFill>
                            <a:srgbClr val="000000"/>
                          </a:solidFill>
                          <a:effectLst/>
                          <a:latin typeface="Aptos Narrow" panose="020B0004020202020204" pitchFamily="34" charset="0"/>
                        </a:rPr>
                        <a:t>-0.4224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0BB"/>
                    </a:solidFill>
                  </a:tcPr>
                </a:tc>
                <a:tc>
                  <a:txBody>
                    <a:bodyPr/>
                    <a:lstStyle/>
                    <a:p>
                      <a:pPr algn="r" fontAlgn="b">
                        <a:buNone/>
                      </a:pPr>
                      <a:r>
                        <a:rPr lang="en-ZA" sz="700" b="0" i="0" u="none" strike="noStrike">
                          <a:solidFill>
                            <a:srgbClr val="000000"/>
                          </a:solidFill>
                          <a:effectLst/>
                          <a:latin typeface="Aptos Narrow" panose="020B0004020202020204" pitchFamily="34" charset="0"/>
                        </a:rPr>
                        <a:t>-0.3979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A6BF"/>
                    </a:solidFill>
                  </a:tcPr>
                </a:tc>
                <a:tc>
                  <a:txBody>
                    <a:bodyPr/>
                    <a:lstStyle/>
                    <a:p>
                      <a:pPr algn="r" fontAlgn="b">
                        <a:buNone/>
                      </a:pPr>
                      <a:r>
                        <a:rPr lang="en-ZA" sz="700" b="0" i="0" u="none" strike="noStrike">
                          <a:solidFill>
                            <a:srgbClr val="000000"/>
                          </a:solidFill>
                          <a:effectLst/>
                          <a:latin typeface="Aptos Narrow" panose="020B0004020202020204" pitchFamily="34" charset="0"/>
                        </a:rPr>
                        <a:t>-0.24396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8D8"/>
                    </a:solidFill>
                  </a:tcPr>
                </a:tc>
                <a:tc>
                  <a:txBody>
                    <a:bodyPr/>
                    <a:lstStyle/>
                    <a:p>
                      <a:pPr algn="r" fontAlgn="b">
                        <a:buNone/>
                      </a:pPr>
                      <a:r>
                        <a:rPr lang="en-ZA" sz="700" b="0" i="0" u="none" strike="noStrike">
                          <a:solidFill>
                            <a:srgbClr val="000000"/>
                          </a:solidFill>
                          <a:effectLst/>
                          <a:latin typeface="Aptos Narrow" panose="020B0004020202020204" pitchFamily="34" charset="0"/>
                        </a:rPr>
                        <a:t>-0.4497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9AB7"/>
                    </a:solidFill>
                  </a:tcPr>
                </a:tc>
                <a:tc>
                  <a:txBody>
                    <a:bodyPr/>
                    <a:lstStyle/>
                    <a:p>
                      <a:pPr algn="r" fontAlgn="b">
                        <a:buNone/>
                      </a:pPr>
                      <a:r>
                        <a:rPr lang="en-ZA" sz="700" b="0" i="0" u="none" strike="noStrike">
                          <a:solidFill>
                            <a:srgbClr val="000000"/>
                          </a:solidFill>
                          <a:effectLst/>
                          <a:latin typeface="Aptos Narrow" panose="020B0004020202020204" pitchFamily="34" charset="0"/>
                        </a:rPr>
                        <a:t>-0.21104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FDD"/>
                    </a:solidFill>
                  </a:tcPr>
                </a:tc>
                <a:tc>
                  <a:txBody>
                    <a:bodyPr/>
                    <a:lstStyle/>
                    <a:p>
                      <a:pPr algn="r" fontAlgn="b">
                        <a:buNone/>
                      </a:pPr>
                      <a:r>
                        <a:rPr lang="en-ZA" sz="700" b="0" i="0" u="none" strike="noStrike">
                          <a:solidFill>
                            <a:srgbClr val="000000"/>
                          </a:solidFill>
                          <a:effectLst/>
                          <a:latin typeface="Aptos Narrow" panose="020B0004020202020204" pitchFamily="34" charset="0"/>
                        </a:rPr>
                        <a:t>-0.43172574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9EBA"/>
                    </a:solidFill>
                  </a:tcPr>
                </a:tc>
                <a:tc>
                  <a:txBody>
                    <a:bodyPr/>
                    <a:lstStyle/>
                    <a:p>
                      <a:pPr algn="r" fontAlgn="b">
                        <a:buNone/>
                      </a:pPr>
                      <a:r>
                        <a:rPr lang="en-ZA" sz="700" b="0" i="0" u="none" strike="noStrike">
                          <a:solidFill>
                            <a:srgbClr val="000000"/>
                          </a:solidFill>
                          <a:effectLst/>
                          <a:latin typeface="Aptos Narrow" panose="020B0004020202020204" pitchFamily="34" charset="0"/>
                        </a:rPr>
                        <a:t>-0.2915238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BDD0"/>
                    </a:solidFill>
                  </a:tcPr>
                </a:tc>
                <a:tc>
                  <a:txBody>
                    <a:bodyPr/>
                    <a:lstStyle/>
                    <a:p>
                      <a:pPr algn="r" fontAlgn="b">
                        <a:buNone/>
                      </a:pPr>
                      <a:r>
                        <a:rPr lang="en-ZA" sz="700" b="0" i="0" u="none" strike="noStrike">
                          <a:solidFill>
                            <a:srgbClr val="000000"/>
                          </a:solidFill>
                          <a:effectLst/>
                          <a:latin typeface="Aptos Narrow" panose="020B0004020202020204" pitchFamily="34" charset="0"/>
                        </a:rPr>
                        <a:t>-0.4602373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98B5"/>
                    </a:solidFill>
                  </a:tcPr>
                </a:tc>
                <a:tc>
                  <a:txBody>
                    <a:bodyPr/>
                    <a:lstStyle/>
                    <a:p>
                      <a:pPr algn="r" fontAlgn="b">
                        <a:buNone/>
                      </a:pPr>
                      <a:r>
                        <a:rPr lang="en-ZA" sz="700" b="0" i="0" u="none" strike="noStrike">
                          <a:solidFill>
                            <a:srgbClr val="000000"/>
                          </a:solidFill>
                          <a:effectLst/>
                          <a:latin typeface="Aptos Narrow" panose="020B0004020202020204" pitchFamily="34" charset="0"/>
                        </a:rPr>
                        <a:t>-0.46131022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98B5"/>
                    </a:solidFill>
                  </a:tcPr>
                </a:tc>
                <a:tc>
                  <a:txBody>
                    <a:bodyPr/>
                    <a:lstStyle/>
                    <a:p>
                      <a:pPr algn="r" fontAlgn="b">
                        <a:buNone/>
                      </a:pPr>
                      <a:r>
                        <a:rPr lang="en-ZA" sz="700" b="0" i="0" u="none" strike="noStrike">
                          <a:solidFill>
                            <a:srgbClr val="000000"/>
                          </a:solidFill>
                          <a:effectLst/>
                          <a:latin typeface="Aptos Narrow" panose="020B0004020202020204" pitchFamily="34" charset="0"/>
                        </a:rPr>
                        <a:t>-0.35151417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B0C7"/>
                    </a:solidFill>
                  </a:tcPr>
                </a:tc>
                <a:tc>
                  <a:txBody>
                    <a:bodyPr/>
                    <a:lstStyle/>
                    <a:p>
                      <a:pPr algn="r" fontAlgn="b">
                        <a:buNone/>
                      </a:pPr>
                      <a:r>
                        <a:rPr lang="en-ZA" sz="700" b="0" i="0" u="none" strike="noStrike">
                          <a:solidFill>
                            <a:srgbClr val="000000"/>
                          </a:solidFill>
                          <a:effectLst/>
                          <a:latin typeface="Aptos Narrow" panose="020B0004020202020204" pitchFamily="34" charset="0"/>
                        </a:rPr>
                        <a:t>-0.4616561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98B5"/>
                    </a:solidFill>
                  </a:tcPr>
                </a:tc>
                <a:tc>
                  <a:txBody>
                    <a:bodyPr/>
                    <a:lstStyle/>
                    <a:p>
                      <a:pPr algn="r" fontAlgn="b">
                        <a:buNone/>
                      </a:pPr>
                      <a:r>
                        <a:rPr lang="en-ZA" sz="700" b="0" i="0" u="none" strike="noStrike">
                          <a:solidFill>
                            <a:srgbClr val="000000"/>
                          </a:solidFill>
                          <a:effectLst/>
                          <a:latin typeface="Aptos Narrow" panose="020B0004020202020204" pitchFamily="34" charset="0"/>
                        </a:rPr>
                        <a:t>0.7414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4242"/>
                    </a:solidFill>
                  </a:tcPr>
                </a:tc>
                <a:tc>
                  <a:txBody>
                    <a:bodyPr/>
                    <a:lstStyle/>
                    <a:p>
                      <a:pPr algn="r" fontAlgn="b">
                        <a:buNone/>
                      </a:pPr>
                      <a:r>
                        <a:rPr lang="en-ZA" sz="700" b="0" i="0" u="none" strike="noStrike">
                          <a:solidFill>
                            <a:srgbClr val="000000"/>
                          </a:solidFill>
                          <a:effectLst/>
                          <a:latin typeface="Aptos Narrow" panose="020B0004020202020204" pitchFamily="34" charset="0"/>
                        </a:rPr>
                        <a:t>-0.142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FE8"/>
                    </a:solidFill>
                  </a:tcPr>
                </a:tc>
                <a:extLst>
                  <a:ext uri="{0D108BD9-81ED-4DB2-BD59-A6C34878D82A}">
                    <a16:rowId xmlns:a16="http://schemas.microsoft.com/office/drawing/2014/main" val="3632849918"/>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P2O5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-0.809***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0.914***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0.636**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0.888***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-0.543*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-0.3089</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0.89116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1C1C"/>
                    </a:solidFill>
                  </a:tcPr>
                </a:tc>
                <a:tc>
                  <a:txBody>
                    <a:bodyPr/>
                    <a:lstStyle/>
                    <a:p>
                      <a:pPr algn="r" fontAlgn="b">
                        <a:buNone/>
                      </a:pPr>
                      <a:r>
                        <a:rPr lang="en-ZA" sz="700" b="0" i="0" u="none" strike="noStrike">
                          <a:solidFill>
                            <a:srgbClr val="000000"/>
                          </a:solidFill>
                          <a:effectLst/>
                          <a:latin typeface="Aptos Narrow" panose="020B0004020202020204" pitchFamily="34" charset="0"/>
                        </a:rPr>
                        <a:t>0.64969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A5A"/>
                    </a:solidFill>
                  </a:tcPr>
                </a:tc>
                <a:tc>
                  <a:txBody>
                    <a:bodyPr/>
                    <a:lstStyle/>
                    <a:p>
                      <a:pPr algn="r" fontAlgn="b">
                        <a:buNone/>
                      </a:pPr>
                      <a:r>
                        <a:rPr lang="en-ZA" sz="700" b="0" i="0" u="none" strike="noStrike">
                          <a:solidFill>
                            <a:srgbClr val="000000"/>
                          </a:solidFill>
                          <a:effectLst/>
                          <a:latin typeface="Aptos Narrow" panose="020B0004020202020204" pitchFamily="34" charset="0"/>
                        </a:rPr>
                        <a:t>0.58664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A6A"/>
                    </a:solidFill>
                  </a:tcPr>
                </a:tc>
                <a:tc>
                  <a:txBody>
                    <a:bodyPr/>
                    <a:lstStyle/>
                    <a:p>
                      <a:pPr algn="r" fontAlgn="b">
                        <a:buNone/>
                      </a:pPr>
                      <a:r>
                        <a:rPr lang="en-ZA" sz="700" b="0" i="0" u="none" strike="noStrike">
                          <a:solidFill>
                            <a:srgbClr val="000000"/>
                          </a:solidFill>
                          <a:effectLst/>
                          <a:latin typeface="Aptos Narrow" panose="020B0004020202020204" pitchFamily="34" charset="0"/>
                        </a:rPr>
                        <a:t>0.70975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B4B"/>
                    </a:solidFill>
                  </a:tcPr>
                </a:tc>
                <a:tc>
                  <a:txBody>
                    <a:bodyPr/>
                    <a:lstStyle/>
                    <a:p>
                      <a:pPr algn="r" fontAlgn="b">
                        <a:buNone/>
                      </a:pPr>
                      <a:r>
                        <a:rPr lang="en-ZA" sz="700" b="0" i="0" u="none" strike="noStrike">
                          <a:solidFill>
                            <a:srgbClr val="000000"/>
                          </a:solidFill>
                          <a:effectLst/>
                          <a:latin typeface="Aptos Narrow" panose="020B0004020202020204" pitchFamily="34" charset="0"/>
                        </a:rPr>
                        <a:t>0.79883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434"/>
                    </a:solidFill>
                  </a:tcPr>
                </a:tc>
                <a:tc>
                  <a:txBody>
                    <a:bodyPr/>
                    <a:lstStyle/>
                    <a:p>
                      <a:pPr algn="r" fontAlgn="b">
                        <a:buNone/>
                      </a:pPr>
                      <a:r>
                        <a:rPr lang="en-ZA" sz="700" b="0" i="0" u="none" strike="noStrike">
                          <a:solidFill>
                            <a:srgbClr val="000000"/>
                          </a:solidFill>
                          <a:effectLst/>
                          <a:latin typeface="Aptos Narrow" panose="020B0004020202020204" pitchFamily="34" charset="0"/>
                        </a:rPr>
                        <a:t>0.57641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D6D"/>
                    </a:solidFill>
                  </a:tcPr>
                </a:tc>
                <a:tc>
                  <a:txBody>
                    <a:bodyPr/>
                    <a:lstStyle/>
                    <a:p>
                      <a:pPr algn="r" fontAlgn="b">
                        <a:buNone/>
                      </a:pPr>
                      <a:r>
                        <a:rPr lang="en-ZA" sz="700" b="0" i="0" u="none" strike="noStrike">
                          <a:solidFill>
                            <a:srgbClr val="000000"/>
                          </a:solidFill>
                          <a:effectLst/>
                          <a:latin typeface="Aptos Narrow" panose="020B0004020202020204" pitchFamily="34" charset="0"/>
                        </a:rPr>
                        <a:t>0.634958563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E5E"/>
                    </a:solidFill>
                  </a:tcPr>
                </a:tc>
                <a:tc>
                  <a:txBody>
                    <a:bodyPr/>
                    <a:lstStyle/>
                    <a:p>
                      <a:pPr algn="r" fontAlgn="b">
                        <a:buNone/>
                      </a:pPr>
                      <a:r>
                        <a:rPr lang="en-ZA" sz="700" b="0" i="0" u="none" strike="noStrike">
                          <a:solidFill>
                            <a:srgbClr val="000000"/>
                          </a:solidFill>
                          <a:effectLst/>
                          <a:latin typeface="Aptos Narrow" panose="020B0004020202020204" pitchFamily="34" charset="0"/>
                        </a:rPr>
                        <a:t>0.84496862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2828"/>
                    </a:solidFill>
                  </a:tcPr>
                </a:tc>
                <a:tc>
                  <a:txBody>
                    <a:bodyPr/>
                    <a:lstStyle/>
                    <a:p>
                      <a:pPr algn="r" fontAlgn="b">
                        <a:buNone/>
                      </a:pPr>
                      <a:r>
                        <a:rPr lang="en-ZA" sz="700" b="0" i="0" u="none" strike="noStrike">
                          <a:solidFill>
                            <a:srgbClr val="000000"/>
                          </a:solidFill>
                          <a:effectLst/>
                          <a:latin typeface="Aptos Narrow" panose="020B0004020202020204" pitchFamily="34" charset="0"/>
                        </a:rPr>
                        <a:t>0.81729523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F2F"/>
                    </a:solidFill>
                  </a:tcPr>
                </a:tc>
                <a:tc>
                  <a:txBody>
                    <a:bodyPr/>
                    <a:lstStyle/>
                    <a:p>
                      <a:pPr algn="r" fontAlgn="b">
                        <a:buNone/>
                      </a:pPr>
                      <a:r>
                        <a:rPr lang="en-ZA" sz="700" b="0" i="0" u="none" strike="noStrike">
                          <a:solidFill>
                            <a:srgbClr val="000000"/>
                          </a:solidFill>
                          <a:effectLst/>
                          <a:latin typeface="Aptos Narrow" panose="020B0004020202020204" pitchFamily="34" charset="0"/>
                        </a:rPr>
                        <a:t>0.7796693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939"/>
                    </a:solidFill>
                  </a:tcPr>
                </a:tc>
                <a:tc>
                  <a:txBody>
                    <a:bodyPr/>
                    <a:lstStyle/>
                    <a:p>
                      <a:pPr algn="r" fontAlgn="b">
                        <a:buNone/>
                      </a:pPr>
                      <a:r>
                        <a:rPr lang="en-ZA" sz="700" b="0" i="0" u="none" strike="noStrike">
                          <a:solidFill>
                            <a:srgbClr val="000000"/>
                          </a:solidFill>
                          <a:effectLst/>
                          <a:latin typeface="Aptos Narrow" panose="020B0004020202020204" pitchFamily="34" charset="0"/>
                        </a:rPr>
                        <a:t>0.711906272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A4A"/>
                    </a:solidFill>
                  </a:tcPr>
                </a:tc>
                <a:tc>
                  <a:txBody>
                    <a:bodyPr/>
                    <a:lstStyle/>
                    <a:p>
                      <a:pPr algn="r" fontAlgn="b">
                        <a:buNone/>
                      </a:pPr>
                      <a:r>
                        <a:rPr lang="en-ZA" sz="700" b="0" i="0" u="none" strike="noStrike">
                          <a:solidFill>
                            <a:srgbClr val="000000"/>
                          </a:solidFill>
                          <a:effectLst/>
                          <a:latin typeface="Aptos Narrow" panose="020B0004020202020204" pitchFamily="34" charset="0"/>
                        </a:rPr>
                        <a:t>0.81676113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F2F"/>
                    </a:solidFill>
                  </a:tcPr>
                </a:tc>
                <a:tc>
                  <a:txBody>
                    <a:bodyPr/>
                    <a:lstStyle/>
                    <a:p>
                      <a:pPr algn="r" fontAlgn="b">
                        <a:buNone/>
                      </a:pPr>
                      <a:r>
                        <a:rPr lang="en-ZA" sz="700" b="0" i="0" u="none" strike="noStrike">
                          <a:solidFill>
                            <a:srgbClr val="000000"/>
                          </a:solidFill>
                          <a:effectLst/>
                          <a:latin typeface="Aptos Narrow" panose="020B0004020202020204" pitchFamily="34" charset="0"/>
                        </a:rPr>
                        <a:t>-0.059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r" fontAlgn="b">
                        <a:buNone/>
                      </a:pPr>
                      <a:r>
                        <a:rPr lang="en-ZA" sz="700" b="0" i="0" u="none" strike="noStrike">
                          <a:solidFill>
                            <a:srgbClr val="000000"/>
                          </a:solidFill>
                          <a:effectLst/>
                          <a:latin typeface="Aptos Narrow" panose="020B0004020202020204" pitchFamily="34" charset="0"/>
                        </a:rPr>
                        <a:t>0.4019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999"/>
                    </a:solidFill>
                  </a:tcPr>
                </a:tc>
                <a:extLst>
                  <a:ext uri="{0D108BD9-81ED-4DB2-BD59-A6C34878D82A}">
                    <a16:rowId xmlns:a16="http://schemas.microsoft.com/office/drawing/2014/main" val="590198114"/>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Cr2O3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0.505*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0.938***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0.936***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0.083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-0.489*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0.891***</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0.78066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838"/>
                    </a:solidFill>
                  </a:tcPr>
                </a:tc>
                <a:tc>
                  <a:txBody>
                    <a:bodyPr/>
                    <a:lstStyle/>
                    <a:p>
                      <a:pPr algn="r" fontAlgn="b">
                        <a:buNone/>
                      </a:pPr>
                      <a:r>
                        <a:rPr lang="en-ZA" sz="700" b="0" i="0" u="none" strike="noStrike">
                          <a:solidFill>
                            <a:srgbClr val="000000"/>
                          </a:solidFill>
                          <a:effectLst/>
                          <a:latin typeface="Aptos Narrow" panose="020B0004020202020204" pitchFamily="34" charset="0"/>
                        </a:rPr>
                        <a:t>0.70744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B4B"/>
                    </a:solidFill>
                  </a:tcPr>
                </a:tc>
                <a:tc>
                  <a:txBody>
                    <a:bodyPr/>
                    <a:lstStyle/>
                    <a:p>
                      <a:pPr algn="r" fontAlgn="b">
                        <a:buNone/>
                      </a:pPr>
                      <a:r>
                        <a:rPr lang="en-ZA" sz="700" b="0" i="0" u="none" strike="noStrike">
                          <a:solidFill>
                            <a:srgbClr val="000000"/>
                          </a:solidFill>
                          <a:effectLst/>
                          <a:latin typeface="Aptos Narrow" panose="020B0004020202020204" pitchFamily="34" charset="0"/>
                        </a:rPr>
                        <a:t>0.82232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E2E"/>
                    </a:solidFill>
                  </a:tcPr>
                </a:tc>
                <a:tc>
                  <a:txBody>
                    <a:bodyPr/>
                    <a:lstStyle/>
                    <a:p>
                      <a:pPr algn="r" fontAlgn="b">
                        <a:buNone/>
                      </a:pPr>
                      <a:r>
                        <a:rPr lang="en-ZA" sz="700" b="0" i="0" u="none" strike="noStrike">
                          <a:solidFill>
                            <a:srgbClr val="000000"/>
                          </a:solidFill>
                          <a:effectLst/>
                          <a:latin typeface="Aptos Narrow" panose="020B0004020202020204" pitchFamily="34" charset="0"/>
                        </a:rPr>
                        <a:t>0.85806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525"/>
                    </a:solidFill>
                  </a:tcPr>
                </a:tc>
                <a:tc>
                  <a:txBody>
                    <a:bodyPr/>
                    <a:lstStyle/>
                    <a:p>
                      <a:pPr algn="r" fontAlgn="b">
                        <a:buNone/>
                      </a:pPr>
                      <a:r>
                        <a:rPr lang="en-ZA" sz="700" b="0" i="0" u="none" strike="noStrike">
                          <a:solidFill>
                            <a:srgbClr val="000000"/>
                          </a:solidFill>
                          <a:effectLst/>
                          <a:latin typeface="Aptos Narrow" panose="020B0004020202020204" pitchFamily="34" charset="0"/>
                        </a:rPr>
                        <a:t>0.58213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B6B"/>
                    </a:solidFill>
                  </a:tcPr>
                </a:tc>
                <a:tc>
                  <a:txBody>
                    <a:bodyPr/>
                    <a:lstStyle/>
                    <a:p>
                      <a:pPr algn="r" fontAlgn="b">
                        <a:buNone/>
                      </a:pPr>
                      <a:r>
                        <a:rPr lang="en-ZA" sz="700" b="0" i="0" u="none" strike="noStrike">
                          <a:solidFill>
                            <a:srgbClr val="000000"/>
                          </a:solidFill>
                          <a:effectLst/>
                          <a:latin typeface="Aptos Narrow" panose="020B0004020202020204" pitchFamily="34" charset="0"/>
                        </a:rPr>
                        <a:t>0.72321242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747"/>
                    </a:solidFill>
                  </a:tcPr>
                </a:tc>
                <a:tc>
                  <a:txBody>
                    <a:bodyPr/>
                    <a:lstStyle/>
                    <a:p>
                      <a:pPr algn="r" fontAlgn="b">
                        <a:buNone/>
                      </a:pPr>
                      <a:r>
                        <a:rPr lang="en-ZA" sz="700" b="0" i="0" u="none" strike="noStrike">
                          <a:solidFill>
                            <a:srgbClr val="000000"/>
                          </a:solidFill>
                          <a:effectLst/>
                          <a:latin typeface="Aptos Narrow" panose="020B0004020202020204" pitchFamily="34" charset="0"/>
                        </a:rPr>
                        <a:t>0.86569369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323"/>
                    </a:solidFill>
                  </a:tcPr>
                </a:tc>
                <a:tc>
                  <a:txBody>
                    <a:bodyPr/>
                    <a:lstStyle/>
                    <a:p>
                      <a:pPr algn="r" fontAlgn="b">
                        <a:buNone/>
                      </a:pPr>
                      <a:r>
                        <a:rPr lang="en-ZA" sz="700" b="0" i="0" u="none" strike="noStrike">
                          <a:solidFill>
                            <a:srgbClr val="000000"/>
                          </a:solidFill>
                          <a:effectLst/>
                          <a:latin typeface="Aptos Narrow" panose="020B0004020202020204" pitchFamily="34" charset="0"/>
                        </a:rPr>
                        <a:t>0.87032307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222"/>
                    </a:solidFill>
                  </a:tcPr>
                </a:tc>
                <a:tc>
                  <a:txBody>
                    <a:bodyPr/>
                    <a:lstStyle/>
                    <a:p>
                      <a:pPr algn="r" fontAlgn="b">
                        <a:buNone/>
                      </a:pPr>
                      <a:r>
                        <a:rPr lang="en-ZA" sz="700" b="0" i="0" u="none" strike="noStrike">
                          <a:solidFill>
                            <a:srgbClr val="000000"/>
                          </a:solidFill>
                          <a:effectLst/>
                          <a:latin typeface="Aptos Narrow" panose="020B0004020202020204" pitchFamily="34" charset="0"/>
                        </a:rPr>
                        <a:t>0.836663194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2A2A"/>
                    </a:solidFill>
                  </a:tcPr>
                </a:tc>
                <a:tc>
                  <a:txBody>
                    <a:bodyPr/>
                    <a:lstStyle/>
                    <a:p>
                      <a:pPr algn="r" fontAlgn="b">
                        <a:buNone/>
                      </a:pPr>
                      <a:r>
                        <a:rPr lang="en-ZA" sz="700" b="0" i="0" u="none" strike="noStrike">
                          <a:solidFill>
                            <a:srgbClr val="000000"/>
                          </a:solidFill>
                          <a:effectLst/>
                          <a:latin typeface="Aptos Narrow" panose="020B0004020202020204" pitchFamily="34" charset="0"/>
                        </a:rPr>
                        <a:t>0.73272107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4545"/>
                    </a:solidFill>
                  </a:tcPr>
                </a:tc>
                <a:tc>
                  <a:txBody>
                    <a:bodyPr/>
                    <a:lstStyle/>
                    <a:p>
                      <a:pPr algn="r" fontAlgn="b">
                        <a:buNone/>
                      </a:pPr>
                      <a:r>
                        <a:rPr lang="en-ZA" sz="700" b="0" i="0" u="none" strike="noStrike">
                          <a:solidFill>
                            <a:srgbClr val="000000"/>
                          </a:solidFill>
                          <a:effectLst/>
                          <a:latin typeface="Aptos Narrow" panose="020B0004020202020204" pitchFamily="34" charset="0"/>
                        </a:rPr>
                        <a:t>0.87007594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222"/>
                    </a:solidFill>
                  </a:tcPr>
                </a:tc>
                <a:tc>
                  <a:txBody>
                    <a:bodyPr/>
                    <a:lstStyle/>
                    <a:p>
                      <a:pPr algn="r" fontAlgn="b">
                        <a:buNone/>
                      </a:pPr>
                      <a:r>
                        <a:rPr lang="en-ZA" sz="700" b="0" i="0" u="none" strike="noStrike">
                          <a:solidFill>
                            <a:srgbClr val="000000"/>
                          </a:solidFill>
                          <a:effectLst/>
                          <a:latin typeface="Aptos Narrow" panose="020B0004020202020204" pitchFamily="34" charset="0"/>
                        </a:rPr>
                        <a:t>-0.232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CBDA"/>
                    </a:solidFill>
                  </a:tcPr>
                </a:tc>
                <a:tc>
                  <a:txBody>
                    <a:bodyPr/>
                    <a:lstStyle/>
                    <a:p>
                      <a:pPr algn="r" fontAlgn="b">
                        <a:buNone/>
                      </a:pPr>
                      <a:r>
                        <a:rPr lang="en-ZA" sz="700" b="0" i="0" u="none" strike="noStrike">
                          <a:solidFill>
                            <a:srgbClr val="000000"/>
                          </a:solidFill>
                          <a:effectLst/>
                          <a:latin typeface="Aptos Narrow" panose="020B0004020202020204" pitchFamily="34" charset="0"/>
                        </a:rPr>
                        <a:t>0.5105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7D7D"/>
                    </a:solidFill>
                  </a:tcPr>
                </a:tc>
                <a:extLst>
                  <a:ext uri="{0D108BD9-81ED-4DB2-BD59-A6C34878D82A}">
                    <a16:rowId xmlns:a16="http://schemas.microsoft.com/office/drawing/2014/main" val="1580457048"/>
                  </a:ext>
                </a:extLst>
              </a:tr>
              <a:tr h="138538">
                <a:tc>
                  <a:txBody>
                    <a:bodyPr/>
                    <a:lstStyle/>
                    <a:p>
                      <a:pPr algn="ctr" fontAlgn="b">
                        <a:buNone/>
                      </a:pPr>
                      <a:r>
                        <a:rPr lang="en-ZA" sz="700" b="1" i="0" u="none" strike="noStrike" dirty="0" err="1">
                          <a:solidFill>
                            <a:srgbClr val="000000"/>
                          </a:solidFill>
                          <a:effectLst/>
                          <a:latin typeface="Aptos Narrow" panose="020B0004020202020204" pitchFamily="34" charset="0"/>
                        </a:rPr>
                        <a:t>NiO</a:t>
                      </a:r>
                      <a:endParaRPr lang="en-ZA" sz="700" b="1" i="0" u="none" strike="noStrike" dirty="0">
                        <a:solidFill>
                          <a:srgbClr val="000000"/>
                        </a:solidFill>
                        <a:effectLst/>
                        <a:latin typeface="Aptos Narrow" panose="020B0004020202020204" pitchFamily="34" charset="0"/>
                      </a:endParaRP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-0.799***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0.679***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0.747***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0.609**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0.108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0.173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-0.671***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0.781***</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0.7159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949"/>
                    </a:solidFill>
                  </a:tcPr>
                </a:tc>
                <a:tc>
                  <a:txBody>
                    <a:bodyPr/>
                    <a:lstStyle/>
                    <a:p>
                      <a:pPr algn="r" fontAlgn="b">
                        <a:buNone/>
                      </a:pPr>
                      <a:r>
                        <a:rPr lang="en-ZA" sz="700" b="0" i="0" u="none" strike="noStrike">
                          <a:solidFill>
                            <a:srgbClr val="000000"/>
                          </a:solidFill>
                          <a:effectLst/>
                          <a:latin typeface="Aptos Narrow" panose="020B0004020202020204" pitchFamily="34" charset="0"/>
                        </a:rPr>
                        <a:t>0.85877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525"/>
                    </a:solidFill>
                  </a:tcPr>
                </a:tc>
                <a:tc>
                  <a:txBody>
                    <a:bodyPr/>
                    <a:lstStyle/>
                    <a:p>
                      <a:pPr algn="r" fontAlgn="b">
                        <a:buNone/>
                      </a:pPr>
                      <a:r>
                        <a:rPr lang="en-ZA" sz="700" b="0" i="0" u="none" strike="noStrike">
                          <a:solidFill>
                            <a:srgbClr val="000000"/>
                          </a:solidFill>
                          <a:effectLst/>
                          <a:latin typeface="Aptos Narrow" panose="020B0004020202020204" pitchFamily="34" charset="0"/>
                        </a:rPr>
                        <a:t>0.80353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0.56756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6F6F"/>
                    </a:solidFill>
                  </a:tcPr>
                </a:tc>
                <a:tc>
                  <a:txBody>
                    <a:bodyPr/>
                    <a:lstStyle/>
                    <a:p>
                      <a:pPr algn="r" fontAlgn="b">
                        <a:buNone/>
                      </a:pPr>
                      <a:r>
                        <a:rPr lang="en-ZA" sz="700" b="0" i="0" u="none" strike="noStrike">
                          <a:solidFill>
                            <a:srgbClr val="000000"/>
                          </a:solidFill>
                          <a:effectLst/>
                          <a:latin typeface="Aptos Narrow" panose="020B0004020202020204" pitchFamily="34" charset="0"/>
                        </a:rPr>
                        <a:t>0.770808883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B3B"/>
                    </a:solidFill>
                  </a:tcPr>
                </a:tc>
                <a:tc>
                  <a:txBody>
                    <a:bodyPr/>
                    <a:lstStyle/>
                    <a:p>
                      <a:pPr algn="r" fontAlgn="b">
                        <a:buNone/>
                      </a:pPr>
                      <a:r>
                        <a:rPr lang="en-ZA" sz="700" b="0" i="0" u="none" strike="noStrike">
                          <a:solidFill>
                            <a:srgbClr val="000000"/>
                          </a:solidFill>
                          <a:effectLst/>
                          <a:latin typeface="Aptos Narrow" panose="020B0004020202020204" pitchFamily="34" charset="0"/>
                        </a:rPr>
                        <a:t>0.6506408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A5A"/>
                    </a:solidFill>
                  </a:tcPr>
                </a:tc>
                <a:tc>
                  <a:txBody>
                    <a:bodyPr/>
                    <a:lstStyle/>
                    <a:p>
                      <a:pPr algn="r" fontAlgn="b">
                        <a:buNone/>
                      </a:pPr>
                      <a:r>
                        <a:rPr lang="en-ZA" sz="700" b="0" i="0" u="none" strike="noStrike">
                          <a:solidFill>
                            <a:srgbClr val="000000"/>
                          </a:solidFill>
                          <a:effectLst/>
                          <a:latin typeface="Aptos Narrow" panose="020B0004020202020204" pitchFamily="34" charset="0"/>
                        </a:rPr>
                        <a:t>0.82424987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D2D"/>
                    </a:solidFill>
                  </a:tcPr>
                </a:tc>
                <a:tc>
                  <a:txBody>
                    <a:bodyPr/>
                    <a:lstStyle/>
                    <a:p>
                      <a:pPr algn="r" fontAlgn="b">
                        <a:buNone/>
                      </a:pPr>
                      <a:r>
                        <a:rPr lang="en-ZA" sz="700" b="0" i="0" u="none" strike="noStrike">
                          <a:solidFill>
                            <a:srgbClr val="000000"/>
                          </a:solidFill>
                          <a:effectLst/>
                          <a:latin typeface="Aptos Narrow" panose="020B0004020202020204" pitchFamily="34" charset="0"/>
                        </a:rPr>
                        <a:t>0.781840926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838"/>
                    </a:solidFill>
                  </a:tcPr>
                </a:tc>
                <a:tc>
                  <a:txBody>
                    <a:bodyPr/>
                    <a:lstStyle/>
                    <a:p>
                      <a:pPr algn="r" fontAlgn="b">
                        <a:buNone/>
                      </a:pPr>
                      <a:r>
                        <a:rPr lang="en-ZA" sz="700" b="0" i="0" u="none" strike="noStrike">
                          <a:solidFill>
                            <a:srgbClr val="000000"/>
                          </a:solidFill>
                          <a:effectLst/>
                          <a:latin typeface="Aptos Narrow" panose="020B0004020202020204" pitchFamily="34" charset="0"/>
                        </a:rPr>
                        <a:t>0.688330478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050"/>
                    </a:solidFill>
                  </a:tcPr>
                </a:tc>
                <a:tc>
                  <a:txBody>
                    <a:bodyPr/>
                    <a:lstStyle/>
                    <a:p>
                      <a:pPr algn="r" fontAlgn="b">
                        <a:buNone/>
                      </a:pPr>
                      <a:r>
                        <a:rPr lang="en-ZA" sz="700" b="0" i="0" u="none" strike="noStrike">
                          <a:solidFill>
                            <a:srgbClr val="000000"/>
                          </a:solidFill>
                          <a:effectLst/>
                          <a:latin typeface="Aptos Narrow" panose="020B0004020202020204" pitchFamily="34" charset="0"/>
                        </a:rPr>
                        <a:t>0.82293926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2E2E"/>
                    </a:solidFill>
                  </a:tcPr>
                </a:tc>
                <a:tc>
                  <a:txBody>
                    <a:bodyPr/>
                    <a:lstStyle/>
                    <a:p>
                      <a:pPr algn="r" fontAlgn="b">
                        <a:buNone/>
                      </a:pPr>
                      <a:r>
                        <a:rPr lang="en-ZA" sz="700" b="0" i="0" u="none" strike="noStrike">
                          <a:solidFill>
                            <a:srgbClr val="000000"/>
                          </a:solidFill>
                          <a:effectLst/>
                          <a:latin typeface="Aptos Narrow" panose="020B0004020202020204" pitchFamily="34" charset="0"/>
                        </a:rPr>
                        <a:t>-0.205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1DE"/>
                    </a:solidFill>
                  </a:tcPr>
                </a:tc>
                <a:tc>
                  <a:txBody>
                    <a:bodyPr/>
                    <a:lstStyle/>
                    <a:p>
                      <a:pPr algn="r" fontAlgn="b">
                        <a:buNone/>
                      </a:pPr>
                      <a:r>
                        <a:rPr lang="en-ZA" sz="700" b="0" i="0" u="none" strike="noStrike">
                          <a:solidFill>
                            <a:srgbClr val="000000"/>
                          </a:solidFill>
                          <a:effectLst/>
                          <a:latin typeface="Aptos Narrow" panose="020B0004020202020204" pitchFamily="34" charset="0"/>
                        </a:rPr>
                        <a:t>0.7111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A4A"/>
                    </a:solidFill>
                  </a:tcPr>
                </a:tc>
                <a:extLst>
                  <a:ext uri="{0D108BD9-81ED-4DB2-BD59-A6C34878D82A}">
                    <a16:rowId xmlns:a16="http://schemas.microsoft.com/office/drawing/2014/main" val="1271590657"/>
                  </a:ext>
                </a:extLst>
              </a:tr>
              <a:tr h="138538">
                <a:tc>
                  <a:txBody>
                    <a:bodyPr/>
                    <a:lstStyle/>
                    <a:p>
                      <a:pPr algn="ctr" fontAlgn="b">
                        <a:buNone/>
                      </a:pPr>
                      <a:r>
                        <a:rPr lang="en-ZA" sz="700" b="1" i="0" u="none" strike="noStrike">
                          <a:solidFill>
                            <a:srgbClr val="000000"/>
                          </a:solidFill>
                          <a:effectLst/>
                          <a:latin typeface="Aptos Narrow" panose="020B0004020202020204" pitchFamily="34" charset="0"/>
                        </a:rPr>
                        <a:t>L,O,I,</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0.705***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0.737***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0.007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-0.398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0.707***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0.716***</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0.8099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131"/>
                    </a:solidFill>
                  </a:tcPr>
                </a:tc>
                <a:tc>
                  <a:txBody>
                    <a:bodyPr/>
                    <a:lstStyle/>
                    <a:p>
                      <a:pPr algn="r" fontAlgn="b">
                        <a:buNone/>
                      </a:pPr>
                      <a:r>
                        <a:rPr lang="en-ZA" sz="700" b="0" i="0" u="none" strike="noStrike">
                          <a:solidFill>
                            <a:srgbClr val="000000"/>
                          </a:solidFill>
                          <a:effectLst/>
                          <a:latin typeface="Aptos Narrow" panose="020B0004020202020204" pitchFamily="34" charset="0"/>
                        </a:rPr>
                        <a:t>0.81004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131"/>
                    </a:solidFill>
                  </a:tcPr>
                </a:tc>
                <a:tc>
                  <a:txBody>
                    <a:bodyPr/>
                    <a:lstStyle/>
                    <a:p>
                      <a:pPr algn="r" fontAlgn="b">
                        <a:buNone/>
                      </a:pPr>
                      <a:r>
                        <a:rPr lang="en-ZA" sz="700" b="0" i="0" u="none" strike="noStrike">
                          <a:solidFill>
                            <a:srgbClr val="000000"/>
                          </a:solidFill>
                          <a:effectLst/>
                          <a:latin typeface="Aptos Narrow" panose="020B0004020202020204" pitchFamily="34" charset="0"/>
                        </a:rPr>
                        <a:t>0.75599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3F3F"/>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0.800705196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0.72572873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646"/>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0.80015431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0.795035757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535"/>
                    </a:solidFill>
                  </a:tcPr>
                </a:tc>
                <a:tc>
                  <a:txBody>
                    <a:bodyPr/>
                    <a:lstStyle/>
                    <a:p>
                      <a:pPr algn="r" fontAlgn="b">
                        <a:buNone/>
                      </a:pPr>
                      <a:r>
                        <a:rPr lang="en-ZA" sz="700" b="0" i="0" u="none" strike="noStrike">
                          <a:solidFill>
                            <a:srgbClr val="000000"/>
                          </a:solidFill>
                          <a:effectLst/>
                          <a:latin typeface="Aptos Narrow" panose="020B0004020202020204" pitchFamily="34" charset="0"/>
                        </a:rPr>
                        <a:t>0.573718369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6D6D"/>
                    </a:solidFill>
                  </a:tcPr>
                </a:tc>
                <a:tc>
                  <a:txBody>
                    <a:bodyPr/>
                    <a:lstStyle/>
                    <a:p>
                      <a:pPr algn="r" fontAlgn="b">
                        <a:buNone/>
                      </a:pPr>
                      <a:r>
                        <a:rPr lang="en-ZA" sz="700" b="0" i="0" u="none" strike="noStrike">
                          <a:solidFill>
                            <a:srgbClr val="000000"/>
                          </a:solidFill>
                          <a:effectLst/>
                          <a:latin typeface="Aptos Narrow" panose="020B0004020202020204" pitchFamily="34" charset="0"/>
                        </a:rPr>
                        <a:t>0.80079517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3333"/>
                    </a:solidFill>
                  </a:tcPr>
                </a:tc>
                <a:tc>
                  <a:txBody>
                    <a:bodyPr/>
                    <a:lstStyle/>
                    <a:p>
                      <a:pPr algn="r" fontAlgn="b">
                        <a:buNone/>
                      </a:pPr>
                      <a:r>
                        <a:rPr lang="en-ZA" sz="700" b="0" i="0" u="none" strike="noStrike">
                          <a:solidFill>
                            <a:srgbClr val="000000"/>
                          </a:solidFill>
                          <a:effectLst/>
                          <a:latin typeface="Aptos Narrow" panose="020B0004020202020204" pitchFamily="34" charset="0"/>
                        </a:rPr>
                        <a:t>-0.394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A7C0"/>
                    </a:solidFill>
                  </a:tcPr>
                </a:tc>
                <a:tc>
                  <a:txBody>
                    <a:bodyPr/>
                    <a:lstStyle/>
                    <a:p>
                      <a:pPr algn="r" fontAlgn="b">
                        <a:buNone/>
                      </a:pPr>
                      <a:r>
                        <a:rPr lang="en-ZA" sz="700" b="0" i="0" u="none" strike="noStrike">
                          <a:solidFill>
                            <a:srgbClr val="000000"/>
                          </a:solidFill>
                          <a:effectLst/>
                          <a:latin typeface="Aptos Narrow" panose="020B0004020202020204" pitchFamily="34" charset="0"/>
                        </a:rPr>
                        <a:t>0.7156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949"/>
                    </a:solidFill>
                  </a:tcPr>
                </a:tc>
                <a:extLst>
                  <a:ext uri="{0D108BD9-81ED-4DB2-BD59-A6C34878D82A}">
                    <a16:rowId xmlns:a16="http://schemas.microsoft.com/office/drawing/2014/main" val="1390067733"/>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Log10(Sc)</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-0.932***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0.827***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0.839***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0.226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0.333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-0.567**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-0.244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0.90054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1A1A"/>
                    </a:solidFill>
                  </a:tcPr>
                </a:tc>
                <a:tc>
                  <a:txBody>
                    <a:bodyPr/>
                    <a:lstStyle/>
                    <a:p>
                      <a:pPr algn="r" fontAlgn="b">
                        <a:buNone/>
                      </a:pPr>
                      <a:r>
                        <a:rPr lang="en-ZA" sz="700" b="0" i="0" u="none" strike="noStrike">
                          <a:solidFill>
                            <a:srgbClr val="000000"/>
                          </a:solidFill>
                          <a:effectLst/>
                          <a:latin typeface="Aptos Narrow" panose="020B0004020202020204" pitchFamily="34" charset="0"/>
                        </a:rPr>
                        <a:t>0.7444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4242"/>
                    </a:solidFill>
                  </a:tcPr>
                </a:tc>
                <a:tc>
                  <a:txBody>
                    <a:bodyPr/>
                    <a:lstStyle/>
                    <a:p>
                      <a:pPr algn="r" fontAlgn="b">
                        <a:buNone/>
                      </a:pPr>
                      <a:r>
                        <a:rPr lang="en-ZA" sz="700" b="0" i="0" u="none" strike="noStrike">
                          <a:solidFill>
                            <a:srgbClr val="000000"/>
                          </a:solidFill>
                          <a:effectLst/>
                          <a:latin typeface="Aptos Narrow" panose="020B0004020202020204" pitchFamily="34" charset="0"/>
                        </a:rPr>
                        <a:t>0.864326637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323"/>
                    </a:solidFill>
                  </a:tcPr>
                </a:tc>
                <a:tc>
                  <a:txBody>
                    <a:bodyPr/>
                    <a:lstStyle/>
                    <a:p>
                      <a:pPr algn="r" fontAlgn="b">
                        <a:buNone/>
                      </a:pPr>
                      <a:r>
                        <a:rPr lang="en-ZA" sz="700" b="0" i="0" u="none" strike="noStrike">
                          <a:solidFill>
                            <a:srgbClr val="000000"/>
                          </a:solidFill>
                          <a:effectLst/>
                          <a:latin typeface="Aptos Narrow" panose="020B0004020202020204" pitchFamily="34" charset="0"/>
                        </a:rPr>
                        <a:t>0.78181391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838"/>
                    </a:solidFill>
                  </a:tcPr>
                </a:tc>
                <a:tc>
                  <a:txBody>
                    <a:bodyPr/>
                    <a:lstStyle/>
                    <a:p>
                      <a:pPr algn="r" fontAlgn="b">
                        <a:buNone/>
                      </a:pPr>
                      <a:r>
                        <a:rPr lang="en-ZA" sz="700" b="0" i="0" u="none" strike="noStrike">
                          <a:solidFill>
                            <a:srgbClr val="000000"/>
                          </a:solidFill>
                          <a:effectLst/>
                          <a:latin typeface="Aptos Narrow" panose="020B0004020202020204" pitchFamily="34" charset="0"/>
                        </a:rPr>
                        <a:t>0.90555403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919"/>
                    </a:solidFill>
                  </a:tcPr>
                </a:tc>
                <a:tc>
                  <a:txBody>
                    <a:bodyPr/>
                    <a:lstStyle/>
                    <a:p>
                      <a:pPr algn="r" fontAlgn="b">
                        <a:buNone/>
                      </a:pPr>
                      <a:r>
                        <a:rPr lang="en-ZA" sz="700" b="0" i="0" u="none" strike="noStrike">
                          <a:solidFill>
                            <a:srgbClr val="000000"/>
                          </a:solidFill>
                          <a:effectLst/>
                          <a:latin typeface="Aptos Narrow" panose="020B0004020202020204" pitchFamily="34" charset="0"/>
                        </a:rPr>
                        <a:t>0.872886431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2121"/>
                    </a:solidFill>
                  </a:tcPr>
                </a:tc>
                <a:tc>
                  <a:txBody>
                    <a:bodyPr/>
                    <a:lstStyle/>
                    <a:p>
                      <a:pPr algn="r" fontAlgn="b">
                        <a:buNone/>
                      </a:pPr>
                      <a:r>
                        <a:rPr lang="en-ZA" sz="700" b="0" i="0" u="none" strike="noStrike">
                          <a:solidFill>
                            <a:srgbClr val="000000"/>
                          </a:solidFill>
                          <a:effectLst/>
                          <a:latin typeface="Aptos Narrow" panose="020B0004020202020204" pitchFamily="34" charset="0"/>
                        </a:rPr>
                        <a:t>0.717347285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4949"/>
                    </a:solidFill>
                  </a:tcPr>
                </a:tc>
                <a:tc>
                  <a:txBody>
                    <a:bodyPr/>
                    <a:lstStyle/>
                    <a:p>
                      <a:pPr algn="r" fontAlgn="b">
                        <a:buNone/>
                      </a:pPr>
                      <a:r>
                        <a:rPr lang="en-ZA" sz="700" b="0" i="0" u="none" strike="noStrike">
                          <a:solidFill>
                            <a:srgbClr val="000000"/>
                          </a:solidFill>
                          <a:effectLst/>
                          <a:latin typeface="Aptos Narrow" panose="020B0004020202020204" pitchFamily="34" charset="0"/>
                        </a:rPr>
                        <a:t>0.90464556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1919"/>
                    </a:solidFill>
                  </a:tcPr>
                </a:tc>
                <a:tc>
                  <a:txBody>
                    <a:bodyPr/>
                    <a:lstStyle/>
                    <a:p>
                      <a:pPr algn="r" fontAlgn="b">
                        <a:buNone/>
                      </a:pPr>
                      <a:r>
                        <a:rPr lang="en-ZA" sz="700" b="0" i="0" u="none" strike="noStrike">
                          <a:solidFill>
                            <a:srgbClr val="000000"/>
                          </a:solidFill>
                          <a:effectLst/>
                          <a:latin typeface="Aptos Narrow" panose="020B0004020202020204" pitchFamily="34" charset="0"/>
                        </a:rPr>
                        <a:t>-0.142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FE8"/>
                    </a:solidFill>
                  </a:tcPr>
                </a:tc>
                <a:tc>
                  <a:txBody>
                    <a:bodyPr/>
                    <a:lstStyle/>
                    <a:p>
                      <a:pPr algn="r" fontAlgn="b">
                        <a:buNone/>
                      </a:pPr>
                      <a:r>
                        <a:rPr lang="en-ZA" sz="700" b="0" i="0" u="none" strike="noStrike">
                          <a:solidFill>
                            <a:srgbClr val="000000"/>
                          </a:solidFill>
                          <a:effectLst/>
                          <a:latin typeface="Aptos Narrow" panose="020B0004020202020204" pitchFamily="34" charset="0"/>
                        </a:rPr>
                        <a:t>0.8317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2B2B"/>
                    </a:solidFill>
                  </a:tcPr>
                </a:tc>
                <a:extLst>
                  <a:ext uri="{0D108BD9-81ED-4DB2-BD59-A6C34878D82A}">
                    <a16:rowId xmlns:a16="http://schemas.microsoft.com/office/drawing/2014/main" val="3976828606"/>
                  </a:ext>
                </a:extLst>
              </a:tr>
              <a:tr h="138538">
                <a:tc>
                  <a:txBody>
                    <a:bodyPr/>
                    <a:lstStyle/>
                    <a:p>
                      <a:pPr algn="ctr" fontAlgn="b">
                        <a:buNone/>
                      </a:pPr>
                      <a:r>
                        <a:rPr lang="en-ZA" sz="700" b="1" i="0" u="none" strike="noStrike">
                          <a:solidFill>
                            <a:srgbClr val="000000"/>
                          </a:solidFill>
                          <a:effectLst/>
                          <a:latin typeface="Aptos Narrow" panose="020B0004020202020204" pitchFamily="34" charset="0"/>
                        </a:rPr>
                        <a:t>Log10(Y)</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-0.917***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0.891***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0.636**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0.218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0.303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0.799***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0.858***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0.804***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0.901***</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0.68988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050"/>
                    </a:solidFill>
                  </a:tcPr>
                </a:tc>
                <a:tc>
                  <a:txBody>
                    <a:bodyPr/>
                    <a:lstStyle/>
                    <a:p>
                      <a:pPr algn="r" fontAlgn="b">
                        <a:buNone/>
                      </a:pPr>
                      <a:r>
                        <a:rPr lang="en-ZA" sz="700" b="0" i="0" u="none" strike="noStrike">
                          <a:solidFill>
                            <a:srgbClr val="000000"/>
                          </a:solidFill>
                          <a:effectLst/>
                          <a:latin typeface="Aptos Narrow" panose="020B0004020202020204" pitchFamily="34" charset="0"/>
                        </a:rPr>
                        <a:t>0.94150262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F0F"/>
                    </a:solidFill>
                  </a:tcPr>
                </a:tc>
                <a:tc>
                  <a:txBody>
                    <a:bodyPr/>
                    <a:lstStyle/>
                    <a:p>
                      <a:pPr algn="r" fontAlgn="b">
                        <a:buNone/>
                      </a:pPr>
                      <a:r>
                        <a:rPr lang="en-ZA" sz="700" b="0" i="0" u="none" strike="noStrike">
                          <a:solidFill>
                            <a:srgbClr val="000000"/>
                          </a:solidFill>
                          <a:effectLst/>
                          <a:latin typeface="Aptos Narrow" panose="020B0004020202020204" pitchFamily="34" charset="0"/>
                        </a:rPr>
                        <a:t>0.83480129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2B2B"/>
                    </a:solidFill>
                  </a:tcPr>
                </a:tc>
                <a:tc>
                  <a:txBody>
                    <a:bodyPr/>
                    <a:lstStyle/>
                    <a:p>
                      <a:pPr algn="r" fontAlgn="b">
                        <a:buNone/>
                      </a:pPr>
                      <a:r>
                        <a:rPr lang="en-ZA" sz="700" b="0" i="0" u="none" strike="noStrike">
                          <a:solidFill>
                            <a:srgbClr val="000000"/>
                          </a:solidFill>
                          <a:effectLst/>
                          <a:latin typeface="Aptos Narrow" panose="020B0004020202020204" pitchFamily="34" charset="0"/>
                        </a:rPr>
                        <a:t>0.98540328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0404"/>
                    </a:solidFill>
                  </a:tcPr>
                </a:tc>
                <a:tc>
                  <a:txBody>
                    <a:bodyPr/>
                    <a:lstStyle/>
                    <a:p>
                      <a:pPr algn="r" fontAlgn="b">
                        <a:buNone/>
                      </a:pPr>
                      <a:r>
                        <a:rPr lang="en-ZA" sz="700" b="0" i="0" u="none" strike="noStrike">
                          <a:solidFill>
                            <a:srgbClr val="000000"/>
                          </a:solidFill>
                          <a:effectLst/>
                          <a:latin typeface="Aptos Narrow" panose="020B0004020202020204" pitchFamily="34" charset="0"/>
                        </a:rPr>
                        <a:t>0.988611288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0303"/>
                    </a:solidFill>
                  </a:tcPr>
                </a:tc>
                <a:tc>
                  <a:txBody>
                    <a:bodyPr/>
                    <a:lstStyle/>
                    <a:p>
                      <a:pPr algn="r" fontAlgn="b">
                        <a:buNone/>
                      </a:pPr>
                      <a:r>
                        <a:rPr lang="en-ZA" sz="700" b="0" i="0" u="none" strike="noStrike">
                          <a:solidFill>
                            <a:srgbClr val="000000"/>
                          </a:solidFill>
                          <a:effectLst/>
                          <a:latin typeface="Aptos Narrow" panose="020B0004020202020204" pitchFamily="34" charset="0"/>
                        </a:rPr>
                        <a:t>0.682827005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5151"/>
                    </a:solidFill>
                  </a:tcPr>
                </a:tc>
                <a:tc>
                  <a:txBody>
                    <a:bodyPr/>
                    <a:lstStyle/>
                    <a:p>
                      <a:pPr algn="r" fontAlgn="b">
                        <a:buNone/>
                      </a:pPr>
                      <a:r>
                        <a:rPr lang="en-ZA" sz="700" b="0" i="0" u="none" strike="noStrike">
                          <a:solidFill>
                            <a:srgbClr val="000000"/>
                          </a:solidFill>
                          <a:effectLst/>
                          <a:latin typeface="Aptos Narrow" panose="020B0004020202020204" pitchFamily="34" charset="0"/>
                        </a:rPr>
                        <a:t>0.98668706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0404"/>
                    </a:solidFill>
                  </a:tcPr>
                </a:tc>
                <a:tc>
                  <a:txBody>
                    <a:bodyPr/>
                    <a:lstStyle/>
                    <a:p>
                      <a:pPr algn="r" fontAlgn="b">
                        <a:buNone/>
                      </a:pPr>
                      <a:r>
                        <a:rPr lang="en-ZA" sz="700" b="0" i="0" u="none" strike="noStrike">
                          <a:solidFill>
                            <a:srgbClr val="000000"/>
                          </a:solidFill>
                          <a:effectLst/>
                          <a:latin typeface="Aptos Narrow" panose="020B0004020202020204" pitchFamily="34" charset="0"/>
                        </a:rPr>
                        <a:t>-0.319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B7CC"/>
                    </a:solidFill>
                  </a:tcPr>
                </a:tc>
                <a:tc>
                  <a:txBody>
                    <a:bodyPr/>
                    <a:lstStyle/>
                    <a:p>
                      <a:pPr algn="r" fontAlgn="b">
                        <a:buNone/>
                      </a:pPr>
                      <a:r>
                        <a:rPr lang="en-ZA" sz="700" b="0" i="0" u="none" strike="noStrike">
                          <a:solidFill>
                            <a:srgbClr val="000000"/>
                          </a:solidFill>
                          <a:effectLst/>
                          <a:latin typeface="Aptos Narrow" panose="020B0004020202020204" pitchFamily="34" charset="0"/>
                        </a:rPr>
                        <a:t>0.7872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737"/>
                    </a:solidFill>
                  </a:tcPr>
                </a:tc>
                <a:extLst>
                  <a:ext uri="{0D108BD9-81ED-4DB2-BD59-A6C34878D82A}">
                    <a16:rowId xmlns:a16="http://schemas.microsoft.com/office/drawing/2014/main" val="3119611814"/>
                  </a:ext>
                </a:extLst>
              </a:tr>
              <a:tr h="127644">
                <a:tc>
                  <a:txBody>
                    <a:bodyPr/>
                    <a:lstStyle/>
                    <a:p>
                      <a:pPr algn="ctr" fontAlgn="b">
                        <a:buNone/>
                      </a:pPr>
                      <a:r>
                        <a:rPr lang="en-ZA" sz="700" b="1" i="0" u="none" strike="noStrike" dirty="0">
                          <a:solidFill>
                            <a:srgbClr val="000000"/>
                          </a:solidFill>
                          <a:effectLst/>
                          <a:latin typeface="Aptos Narrow" panose="020B0004020202020204" pitchFamily="34" charset="0"/>
                        </a:rPr>
                        <a:t>Log10(Pb)</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-0.748***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0.583**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dirty="0">
                          <a:solidFill>
                            <a:srgbClr val="000000"/>
                          </a:solidFill>
                          <a:effectLst/>
                          <a:latin typeface="Aptos Narrow" panose="020B0004020202020204" pitchFamily="34" charset="0"/>
                        </a:rPr>
                        <a:t>0.642**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0.661**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0.629**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0.003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0.549**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-0.211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0.576**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dirty="0">
                          <a:solidFill>
                            <a:srgbClr val="000000"/>
                          </a:solidFill>
                          <a:effectLst/>
                          <a:latin typeface="Aptos Narrow" panose="020B0004020202020204" pitchFamily="34" charset="0"/>
                        </a:rPr>
                        <a:t>582**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0.568**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0.744***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0.709607762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B4B"/>
                    </a:solidFill>
                  </a:tcPr>
                </a:tc>
                <a:tc>
                  <a:txBody>
                    <a:bodyPr/>
                    <a:lstStyle/>
                    <a:p>
                      <a:pPr algn="r" fontAlgn="b">
                        <a:buNone/>
                      </a:pPr>
                      <a:r>
                        <a:rPr lang="en-ZA" sz="700" b="0" i="0" u="none" strike="noStrike">
                          <a:solidFill>
                            <a:srgbClr val="000000"/>
                          </a:solidFill>
                          <a:effectLst/>
                          <a:latin typeface="Aptos Narrow" panose="020B0004020202020204" pitchFamily="34" charset="0"/>
                        </a:rPr>
                        <a:t>0.63746385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5D5D"/>
                    </a:solidFill>
                  </a:tcPr>
                </a:tc>
                <a:tc>
                  <a:txBody>
                    <a:bodyPr/>
                    <a:lstStyle/>
                    <a:p>
                      <a:pPr algn="r" fontAlgn="b">
                        <a:buNone/>
                      </a:pPr>
                      <a:r>
                        <a:rPr lang="en-ZA" sz="700" b="0" i="0" u="none" strike="noStrike">
                          <a:solidFill>
                            <a:srgbClr val="000000"/>
                          </a:solidFill>
                          <a:effectLst/>
                          <a:latin typeface="Aptos Narrow" panose="020B0004020202020204" pitchFamily="34" charset="0"/>
                        </a:rPr>
                        <a:t>0.69042532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4F4F"/>
                    </a:solidFill>
                  </a:tcPr>
                </a:tc>
                <a:tc>
                  <a:txBody>
                    <a:bodyPr/>
                    <a:lstStyle/>
                    <a:p>
                      <a:pPr algn="r" fontAlgn="b">
                        <a:buNone/>
                      </a:pPr>
                      <a:r>
                        <a:rPr lang="en-ZA" sz="700" b="0" i="0" u="none" strike="noStrike">
                          <a:solidFill>
                            <a:srgbClr val="000000"/>
                          </a:solidFill>
                          <a:effectLst/>
                          <a:latin typeface="Aptos Narrow" panose="020B0004020202020204" pitchFamily="34" charset="0"/>
                        </a:rPr>
                        <a:t>0.675175225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5353"/>
                    </a:solidFill>
                  </a:tcPr>
                </a:tc>
                <a:tc>
                  <a:txBody>
                    <a:bodyPr/>
                    <a:lstStyle/>
                    <a:p>
                      <a:pPr algn="r" fontAlgn="b">
                        <a:buNone/>
                      </a:pPr>
                      <a:r>
                        <a:rPr lang="en-ZA" sz="700" b="0" i="0" u="none" strike="noStrike">
                          <a:solidFill>
                            <a:srgbClr val="000000"/>
                          </a:solidFill>
                          <a:effectLst/>
                          <a:latin typeface="Aptos Narrow" panose="020B0004020202020204" pitchFamily="34" charset="0"/>
                        </a:rPr>
                        <a:t>0.521017726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7B7B"/>
                    </a:solidFill>
                  </a:tcPr>
                </a:tc>
                <a:tc>
                  <a:txBody>
                    <a:bodyPr/>
                    <a:lstStyle/>
                    <a:p>
                      <a:pPr algn="r" fontAlgn="b">
                        <a:buNone/>
                      </a:pPr>
                      <a:r>
                        <a:rPr lang="en-ZA" sz="700" b="0" i="0" u="none" strike="noStrike">
                          <a:solidFill>
                            <a:srgbClr val="000000"/>
                          </a:solidFill>
                          <a:effectLst/>
                          <a:latin typeface="Aptos Narrow" panose="020B0004020202020204" pitchFamily="34" charset="0"/>
                        </a:rPr>
                        <a:t>0.69026238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4F4F"/>
                    </a:solidFill>
                  </a:tcPr>
                </a:tc>
                <a:tc>
                  <a:txBody>
                    <a:bodyPr/>
                    <a:lstStyle/>
                    <a:p>
                      <a:pPr algn="r" fontAlgn="b">
                        <a:buNone/>
                      </a:pPr>
                      <a:r>
                        <a:rPr lang="en-ZA" sz="700" b="0" i="0" u="none" strike="noStrike">
                          <a:solidFill>
                            <a:srgbClr val="000000"/>
                          </a:solidFill>
                          <a:effectLst/>
                          <a:latin typeface="Aptos Narrow" panose="020B0004020202020204" pitchFamily="34" charset="0"/>
                        </a:rPr>
                        <a:t>-0.223</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CDDB"/>
                    </a:solidFill>
                  </a:tcPr>
                </a:tc>
                <a:tc>
                  <a:txBody>
                    <a:bodyPr/>
                    <a:lstStyle/>
                    <a:p>
                      <a:pPr algn="r" fontAlgn="b">
                        <a:buNone/>
                      </a:pPr>
                      <a:r>
                        <a:rPr lang="en-ZA" sz="700" b="0" i="0" u="none" strike="noStrike">
                          <a:solidFill>
                            <a:srgbClr val="000000"/>
                          </a:solidFill>
                          <a:effectLst/>
                          <a:latin typeface="Aptos Narrow" panose="020B0004020202020204" pitchFamily="34" charset="0"/>
                        </a:rPr>
                        <a:t>0.6078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6565"/>
                    </a:solidFill>
                  </a:tcPr>
                </a:tc>
                <a:extLst>
                  <a:ext uri="{0D108BD9-81ED-4DB2-BD59-A6C34878D82A}">
                    <a16:rowId xmlns:a16="http://schemas.microsoft.com/office/drawing/2014/main" val="4134003992"/>
                  </a:ext>
                </a:extLst>
              </a:tr>
              <a:tr h="138538">
                <a:tc>
                  <a:txBody>
                    <a:bodyPr/>
                    <a:lstStyle/>
                    <a:p>
                      <a:pPr algn="ctr" fontAlgn="b">
                        <a:buNone/>
                      </a:pPr>
                      <a:r>
                        <a:rPr lang="en-ZA" sz="700" b="1" i="0" u="none" strike="noStrike">
                          <a:solidFill>
                            <a:srgbClr val="000000"/>
                          </a:solidFill>
                          <a:effectLst/>
                          <a:latin typeface="Aptos Narrow" panose="020B0004020202020204" pitchFamily="34" charset="0"/>
                        </a:rPr>
                        <a:t>Log10(232Th)</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-0.851***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0.111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0.204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-0.432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0.723***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0.771***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0.801***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0.864***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0.942***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0.71167462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4A4A"/>
                    </a:solidFill>
                  </a:tcPr>
                </a:tc>
                <a:tc>
                  <a:txBody>
                    <a:bodyPr/>
                    <a:lstStyle/>
                    <a:p>
                      <a:pPr algn="r" fontAlgn="b">
                        <a:buNone/>
                      </a:pPr>
                      <a:r>
                        <a:rPr lang="en-ZA" sz="700" b="0" i="0" u="none" strike="noStrike">
                          <a:solidFill>
                            <a:srgbClr val="000000"/>
                          </a:solidFill>
                          <a:effectLst/>
                          <a:latin typeface="Aptos Narrow" panose="020B0004020202020204" pitchFamily="34" charset="0"/>
                        </a:rPr>
                        <a:t>0.91941655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515"/>
                    </a:solidFill>
                  </a:tcPr>
                </a:tc>
                <a:tc>
                  <a:txBody>
                    <a:bodyPr/>
                    <a:lstStyle/>
                    <a:p>
                      <a:pPr algn="r" fontAlgn="b">
                        <a:buNone/>
                      </a:pPr>
                      <a:r>
                        <a:rPr lang="en-ZA" sz="700" b="0" i="0" u="none" strike="noStrike">
                          <a:solidFill>
                            <a:srgbClr val="000000"/>
                          </a:solidFill>
                          <a:effectLst/>
                          <a:latin typeface="Aptos Narrow" panose="020B0004020202020204" pitchFamily="34" charset="0"/>
                        </a:rPr>
                        <a:t>0.926608828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1313"/>
                    </a:solidFill>
                  </a:tcPr>
                </a:tc>
                <a:tc>
                  <a:txBody>
                    <a:bodyPr/>
                    <a:lstStyle/>
                    <a:p>
                      <a:pPr algn="r" fontAlgn="b">
                        <a:buNone/>
                      </a:pPr>
                      <a:r>
                        <a:rPr lang="en-ZA" sz="700" b="0" i="0" u="none" strike="noStrike">
                          <a:solidFill>
                            <a:srgbClr val="000000"/>
                          </a:solidFill>
                          <a:effectLst/>
                          <a:latin typeface="Aptos Narrow" panose="020B0004020202020204" pitchFamily="34" charset="0"/>
                        </a:rPr>
                        <a:t>0.618604409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6262"/>
                    </a:solidFill>
                  </a:tcPr>
                </a:tc>
                <a:tc>
                  <a:txBody>
                    <a:bodyPr/>
                    <a:lstStyle/>
                    <a:p>
                      <a:pPr algn="r" fontAlgn="b">
                        <a:buNone/>
                      </a:pPr>
                      <a:r>
                        <a:rPr lang="en-ZA" sz="700" b="0" i="0" u="none" strike="noStrike">
                          <a:solidFill>
                            <a:srgbClr val="000000"/>
                          </a:solidFill>
                          <a:effectLst/>
                          <a:latin typeface="Aptos Narrow" panose="020B0004020202020204" pitchFamily="34" charset="0"/>
                        </a:rPr>
                        <a:t>0.9206058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1515"/>
                    </a:solidFill>
                  </a:tcPr>
                </a:tc>
                <a:tc>
                  <a:txBody>
                    <a:bodyPr/>
                    <a:lstStyle/>
                    <a:p>
                      <a:pPr algn="r" fontAlgn="b">
                        <a:buNone/>
                      </a:pPr>
                      <a:r>
                        <a:rPr lang="en-ZA" sz="700" b="0" i="0" u="none" strike="noStrike">
                          <a:solidFill>
                            <a:srgbClr val="000000"/>
                          </a:solidFill>
                          <a:effectLst/>
                          <a:latin typeface="Aptos Narrow" panose="020B0004020202020204" pitchFamily="34" charset="0"/>
                        </a:rPr>
                        <a:t>-0.359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AEC5"/>
                    </a:solidFill>
                  </a:tcPr>
                </a:tc>
                <a:tc>
                  <a:txBody>
                    <a:bodyPr/>
                    <a:lstStyle/>
                    <a:p>
                      <a:pPr algn="r" fontAlgn="b">
                        <a:buNone/>
                      </a:pPr>
                      <a:r>
                        <a:rPr lang="en-ZA" sz="700" b="0" i="0" u="none" strike="noStrike">
                          <a:solidFill>
                            <a:srgbClr val="000000"/>
                          </a:solidFill>
                          <a:effectLst/>
                          <a:latin typeface="Aptos Narrow" panose="020B0004020202020204" pitchFamily="34" charset="0"/>
                        </a:rPr>
                        <a:t>0.8117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131"/>
                    </a:solidFill>
                  </a:tcPr>
                </a:tc>
                <a:extLst>
                  <a:ext uri="{0D108BD9-81ED-4DB2-BD59-A6C34878D82A}">
                    <a16:rowId xmlns:a16="http://schemas.microsoft.com/office/drawing/2014/main" val="2920659264"/>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Log10(238U)</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-0.899***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0.593**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0.849***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0.154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0.356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-0.292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0.845***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0.866***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0.651**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0.726***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0.637**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0.712***</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0.81496659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030"/>
                    </a:solidFill>
                  </a:tcPr>
                </a:tc>
                <a:tc>
                  <a:txBody>
                    <a:bodyPr/>
                    <a:lstStyle/>
                    <a:p>
                      <a:pPr algn="r" fontAlgn="b">
                        <a:buNone/>
                      </a:pPr>
                      <a:r>
                        <a:rPr lang="en-ZA" sz="700" b="0" i="0" u="none" strike="noStrike">
                          <a:solidFill>
                            <a:srgbClr val="000000"/>
                          </a:solidFill>
                          <a:effectLst/>
                          <a:latin typeface="Aptos Narrow" panose="020B0004020202020204" pitchFamily="34" charset="0"/>
                        </a:rPr>
                        <a:t>0.778880795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939"/>
                    </a:solidFill>
                  </a:tcPr>
                </a:tc>
                <a:tc>
                  <a:txBody>
                    <a:bodyPr/>
                    <a:lstStyle/>
                    <a:p>
                      <a:pPr algn="r" fontAlgn="b">
                        <a:buNone/>
                      </a:pPr>
                      <a:r>
                        <a:rPr lang="en-ZA" sz="700" b="0" i="0" u="none" strike="noStrike">
                          <a:solidFill>
                            <a:srgbClr val="000000"/>
                          </a:solidFill>
                          <a:effectLst/>
                          <a:latin typeface="Aptos Narrow" panose="020B0004020202020204" pitchFamily="34" charset="0"/>
                        </a:rPr>
                        <a:t>0.69304904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4F4F"/>
                    </a:solidFill>
                  </a:tcPr>
                </a:tc>
                <a:tc>
                  <a:txBody>
                    <a:bodyPr/>
                    <a:lstStyle/>
                    <a:p>
                      <a:pPr algn="r" fontAlgn="b">
                        <a:buNone/>
                      </a:pPr>
                      <a:r>
                        <a:rPr lang="en-ZA" sz="700" b="0" i="0" u="none" strike="noStrike">
                          <a:solidFill>
                            <a:srgbClr val="000000"/>
                          </a:solidFill>
                          <a:effectLst/>
                          <a:latin typeface="Aptos Narrow" panose="020B0004020202020204" pitchFamily="34" charset="0"/>
                        </a:rPr>
                        <a:t>0.81408084</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030"/>
                    </a:solidFill>
                  </a:tcPr>
                </a:tc>
                <a:tc>
                  <a:txBody>
                    <a:bodyPr/>
                    <a:lstStyle/>
                    <a:p>
                      <a:pPr algn="r" fontAlgn="b">
                        <a:buNone/>
                      </a:pPr>
                      <a:r>
                        <a:rPr lang="en-ZA" sz="700" b="0" i="0" u="none" strike="noStrike">
                          <a:solidFill>
                            <a:srgbClr val="000000"/>
                          </a:solidFill>
                          <a:effectLst/>
                          <a:latin typeface="Aptos Narrow" panose="020B0004020202020204" pitchFamily="34" charset="0"/>
                        </a:rPr>
                        <a:t>-0.101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8EE"/>
                    </a:solidFill>
                  </a:tcPr>
                </a:tc>
                <a:tc>
                  <a:txBody>
                    <a:bodyPr/>
                    <a:lstStyle/>
                    <a:p>
                      <a:pPr algn="r" fontAlgn="b">
                        <a:buNone/>
                      </a:pPr>
                      <a:r>
                        <a:rPr lang="en-ZA" sz="700" b="0" i="0" u="none" strike="noStrike">
                          <a:solidFill>
                            <a:srgbClr val="000000"/>
                          </a:solidFill>
                          <a:effectLst/>
                          <a:latin typeface="Aptos Narrow" panose="020B0004020202020204" pitchFamily="34" charset="0"/>
                        </a:rPr>
                        <a:t>0.4822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8585"/>
                    </a:solidFill>
                  </a:tcPr>
                </a:tc>
                <a:extLst>
                  <a:ext uri="{0D108BD9-81ED-4DB2-BD59-A6C34878D82A}">
                    <a16:rowId xmlns:a16="http://schemas.microsoft.com/office/drawing/2014/main" val="1265652594"/>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Log10(ΣLREE)</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-0.921***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0.886***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0.216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-0.736***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0.824***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0.985***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0.815***</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0.976628848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06"/>
                    </a:solidFill>
                  </a:tcPr>
                </a:tc>
                <a:tc>
                  <a:txBody>
                    <a:bodyPr/>
                    <a:lstStyle/>
                    <a:p>
                      <a:pPr algn="r" fontAlgn="b">
                        <a:buNone/>
                      </a:pPr>
                      <a:r>
                        <a:rPr lang="en-ZA" sz="700" b="0" i="0" u="none" strike="noStrike">
                          <a:solidFill>
                            <a:srgbClr val="000000"/>
                          </a:solidFill>
                          <a:effectLst/>
                          <a:latin typeface="Aptos Narrow" panose="020B0004020202020204" pitchFamily="34" charset="0"/>
                        </a:rPr>
                        <a:t>0.766582728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C3C"/>
                    </a:solidFill>
                  </a:tcPr>
                </a:tc>
                <a:tc>
                  <a:txBody>
                    <a:bodyPr/>
                    <a:lstStyle/>
                    <a:p>
                      <a:pPr algn="r" fontAlgn="b">
                        <a:buNone/>
                      </a:pPr>
                      <a:r>
                        <a:rPr lang="en-ZA" sz="700" b="0" i="0" u="none" strike="noStrike">
                          <a:solidFill>
                            <a:srgbClr val="000000"/>
                          </a:solidFill>
                          <a:effectLst/>
                          <a:latin typeface="Aptos Narrow" panose="020B0004020202020204" pitchFamily="34" charset="0"/>
                        </a:rPr>
                        <a:t>0.99993595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0101"/>
                    </a:solidFill>
                  </a:tcPr>
                </a:tc>
                <a:tc>
                  <a:txBody>
                    <a:bodyPr/>
                    <a:lstStyle/>
                    <a:p>
                      <a:pPr algn="r" fontAlgn="b">
                        <a:buNone/>
                      </a:pPr>
                      <a:r>
                        <a:rPr lang="en-ZA" sz="700" b="0" i="0" u="none" strike="noStrike">
                          <a:solidFill>
                            <a:srgbClr val="000000"/>
                          </a:solidFill>
                          <a:effectLst/>
                          <a:latin typeface="Aptos Narrow" panose="020B0004020202020204" pitchFamily="34" charset="0"/>
                        </a:rPr>
                        <a:t>-0.279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C0D2"/>
                    </a:solidFill>
                  </a:tcPr>
                </a:tc>
                <a:tc>
                  <a:txBody>
                    <a:bodyPr/>
                    <a:lstStyle/>
                    <a:p>
                      <a:pPr algn="r" fontAlgn="b">
                        <a:buNone/>
                      </a:pPr>
                      <a:r>
                        <a:rPr lang="en-ZA" sz="700" b="0" i="0" u="none" strike="noStrike">
                          <a:solidFill>
                            <a:srgbClr val="000000"/>
                          </a:solidFill>
                          <a:effectLst/>
                          <a:latin typeface="Aptos Narrow" panose="020B0004020202020204" pitchFamily="34" charset="0"/>
                        </a:rPr>
                        <a:t>0.7655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C3C"/>
                    </a:solidFill>
                  </a:tcPr>
                </a:tc>
                <a:extLst>
                  <a:ext uri="{0D108BD9-81ED-4DB2-BD59-A6C34878D82A}">
                    <a16:rowId xmlns:a16="http://schemas.microsoft.com/office/drawing/2014/main" val="1604307615"/>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Log10(ΣHREE)</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-0.882***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0.665**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0.862***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0.837***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0.795***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0.989***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0.675***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0.927***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0.779***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0.977***</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0.61253956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6363"/>
                    </a:solidFill>
                  </a:tcPr>
                </a:tc>
                <a:tc>
                  <a:txBody>
                    <a:bodyPr/>
                    <a:lstStyle/>
                    <a:p>
                      <a:pPr algn="r" fontAlgn="b">
                        <a:buNone/>
                      </a:pPr>
                      <a:r>
                        <a:rPr lang="en-ZA" sz="700" b="0" i="0" u="none" strike="noStrike">
                          <a:solidFill>
                            <a:srgbClr val="000000"/>
                          </a:solidFill>
                          <a:effectLst/>
                          <a:latin typeface="Aptos Narrow" panose="020B0004020202020204" pitchFamily="34" charset="0"/>
                        </a:rPr>
                        <a:t>0.97897129</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06"/>
                    </a:solidFill>
                  </a:tcPr>
                </a:tc>
                <a:tc>
                  <a:txBody>
                    <a:bodyPr/>
                    <a:lstStyle/>
                    <a:p>
                      <a:pPr algn="r" fontAlgn="b">
                        <a:buNone/>
                      </a:pPr>
                      <a:r>
                        <a:rPr lang="en-ZA" sz="700" b="0" i="0" u="none" strike="noStrike">
                          <a:solidFill>
                            <a:srgbClr val="000000"/>
                          </a:solidFill>
                          <a:effectLst/>
                          <a:latin typeface="Aptos Narrow" panose="020B0004020202020204" pitchFamily="34" charset="0"/>
                        </a:rPr>
                        <a:t>-0.326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B6CB"/>
                    </a:solidFill>
                  </a:tcPr>
                </a:tc>
                <a:tc>
                  <a:txBody>
                    <a:bodyPr/>
                    <a:lstStyle/>
                    <a:p>
                      <a:pPr algn="r" fontAlgn="b">
                        <a:buNone/>
                      </a:pPr>
                      <a:r>
                        <a:rPr lang="en-ZA" sz="700" b="0" i="0" u="none" strike="noStrike">
                          <a:solidFill>
                            <a:srgbClr val="000000"/>
                          </a:solidFill>
                          <a:effectLst/>
                          <a:latin typeface="Aptos Narrow" panose="020B0004020202020204" pitchFamily="34" charset="0"/>
                        </a:rPr>
                        <a:t>0.787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3737"/>
                    </a:solidFill>
                  </a:tcPr>
                </a:tc>
                <a:extLst>
                  <a:ext uri="{0D108BD9-81ED-4DB2-BD59-A6C34878D82A}">
                    <a16:rowId xmlns:a16="http://schemas.microsoft.com/office/drawing/2014/main" val="3971935895"/>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ΣLREE/ΣHREE</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0.523*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0.613**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0.122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0.252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-0.481*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-0.352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0.733***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0.574**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0.521*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0.613**</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0.75959385</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3E3E"/>
                    </a:solidFill>
                  </a:tcPr>
                </a:tc>
                <a:tc>
                  <a:txBody>
                    <a:bodyPr/>
                    <a:lstStyle/>
                    <a:p>
                      <a:pPr algn="r" fontAlgn="b">
                        <a:buNone/>
                      </a:pPr>
                      <a:r>
                        <a:rPr lang="en-ZA" sz="700" b="0" i="0" u="none" strike="noStrike">
                          <a:solidFill>
                            <a:srgbClr val="000000"/>
                          </a:solidFill>
                          <a:effectLst/>
                          <a:latin typeface="Aptos Narrow" panose="020B0004020202020204" pitchFamily="34" charset="0"/>
                        </a:rPr>
                        <a:t>-0.091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AF0"/>
                    </a:solidFill>
                  </a:tcPr>
                </a:tc>
                <a:tc>
                  <a:txBody>
                    <a:bodyPr/>
                    <a:lstStyle/>
                    <a:p>
                      <a:pPr algn="r" fontAlgn="b">
                        <a:buNone/>
                      </a:pPr>
                      <a:r>
                        <a:rPr lang="en-ZA" sz="700" b="0" i="0" u="none" strike="noStrike">
                          <a:solidFill>
                            <a:srgbClr val="000000"/>
                          </a:solidFill>
                          <a:effectLst/>
                          <a:latin typeface="Aptos Narrow" panose="020B0004020202020204" pitchFamily="34" charset="0"/>
                        </a:rPr>
                        <a:t>0.4418</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8F8F"/>
                    </a:solidFill>
                  </a:tcPr>
                </a:tc>
                <a:extLst>
                  <a:ext uri="{0D108BD9-81ED-4DB2-BD59-A6C34878D82A}">
                    <a16:rowId xmlns:a16="http://schemas.microsoft.com/office/drawing/2014/main" val="2205123058"/>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Log10(ΣREE)</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0.686***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0.639**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0.886***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0.216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-0.738***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-0.462*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0.823***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0.801***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0.905***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0.921***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0.9999***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0.979***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-0.282</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0D2"/>
                    </a:solidFill>
                  </a:tcPr>
                </a:tc>
                <a:tc>
                  <a:txBody>
                    <a:bodyPr/>
                    <a:lstStyle/>
                    <a:p>
                      <a:pPr algn="r" fontAlgn="b">
                        <a:buNone/>
                      </a:pPr>
                      <a:r>
                        <a:rPr lang="en-ZA" sz="700" b="0" i="0" u="none" strike="noStrike">
                          <a:solidFill>
                            <a:srgbClr val="000000"/>
                          </a:solidFill>
                          <a:effectLst/>
                          <a:latin typeface="Aptos Narrow" panose="020B0004020202020204" pitchFamily="34" charset="0"/>
                        </a:rPr>
                        <a:t>0.767</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3C3C"/>
                    </a:solidFill>
                  </a:tcPr>
                </a:tc>
                <a:extLst>
                  <a:ext uri="{0D108BD9-81ED-4DB2-BD59-A6C34878D82A}">
                    <a16:rowId xmlns:a16="http://schemas.microsoft.com/office/drawing/2014/main" val="4092428516"/>
                  </a:ext>
                </a:extLst>
              </a:tr>
              <a:tr h="138538">
                <a:tc>
                  <a:txBody>
                    <a:bodyPr/>
                    <a:lstStyle/>
                    <a:p>
                      <a:pPr algn="ctr" fontAlgn="b">
                        <a:buNone/>
                      </a:pPr>
                      <a:r>
                        <a:rPr lang="en-ZA" sz="700" b="1" i="0" u="none" strike="noStrike" dirty="0">
                          <a:solidFill>
                            <a:srgbClr val="000000"/>
                          </a:solidFill>
                          <a:effectLst/>
                          <a:latin typeface="Aptos Narrow" panose="020B0004020202020204" pitchFamily="34" charset="0"/>
                        </a:rPr>
                        <a:t>Ce /Ce*</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0.177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-0.177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-0.095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0.471*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0.758***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0.741***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-0.232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-0.205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-0.394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-0.142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-0.319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-0.223</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-0.359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-0.101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-0.279</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-0.326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-0.091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-0.282</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ZA" sz="700" b="0" i="0" u="none" strike="noStrike">
                          <a:solidFill>
                            <a:srgbClr val="000000"/>
                          </a:solidFill>
                          <a:effectLst/>
                          <a:latin typeface="Aptos Narrow" panose="020B0004020202020204" pitchFamily="34" charset="0"/>
                        </a:rPr>
                        <a:t>-0.236</a:t>
                      </a:r>
                    </a:p>
                  </a:txBody>
                  <a:tcPr marL="4206" marR="4206" marT="42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CAD9"/>
                    </a:solidFill>
                  </a:tcPr>
                </a:tc>
                <a:extLst>
                  <a:ext uri="{0D108BD9-81ED-4DB2-BD59-A6C34878D82A}">
                    <a16:rowId xmlns:a16="http://schemas.microsoft.com/office/drawing/2014/main" val="4039704359"/>
                  </a:ext>
                </a:extLst>
              </a:tr>
              <a:tr h="143315">
                <a:tc>
                  <a:txBody>
                    <a:bodyPr/>
                    <a:lstStyle/>
                    <a:p>
                      <a:pPr algn="ctr" fontAlgn="b">
                        <a:buNone/>
                      </a:pPr>
                      <a:r>
                        <a:rPr lang="en-ZA" sz="700" b="1" i="0" u="none" strike="noStrike" dirty="0">
                          <a:solidFill>
                            <a:srgbClr val="000000"/>
                          </a:solidFill>
                          <a:effectLst/>
                          <a:latin typeface="Aptos Narrow" panose="020B0004020202020204" pitchFamily="34" charset="0"/>
                        </a:rPr>
                        <a:t>Eu/Eu*</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-0.706***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0.798***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dirty="0">
                          <a:solidFill>
                            <a:srgbClr val="000000"/>
                          </a:solidFill>
                          <a:effectLst/>
                          <a:latin typeface="Aptos Narrow" panose="020B0004020202020204" pitchFamily="34" charset="0"/>
                        </a:rPr>
                        <a:t>0.527*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0.335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0.568**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dirty="0">
                          <a:solidFill>
                            <a:srgbClr val="000000"/>
                          </a:solidFill>
                          <a:effectLst/>
                          <a:latin typeface="Aptos Narrow" panose="020B0004020202020204" pitchFamily="34" charset="0"/>
                        </a:rPr>
                        <a:t>0.335</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0.288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-0.544*</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-0.142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0.402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0.511*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0.711***</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0.716***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0.832***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0.608**</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0.812***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0.482*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0.766***</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0.787***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0.442*</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0.767***</a:t>
                      </a:r>
                    </a:p>
                  </a:txBody>
                  <a:tcPr marL="4206" marR="4206" marT="42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ZA" sz="700" b="0" i="0" u="none" strike="noStrike">
                          <a:solidFill>
                            <a:srgbClr val="000000"/>
                          </a:solidFill>
                          <a:effectLst/>
                          <a:latin typeface="Aptos Narrow" panose="020B0004020202020204" pitchFamily="34" charset="0"/>
                        </a:rPr>
                        <a:t>-0.236</a:t>
                      </a:r>
                    </a:p>
                  </a:txBody>
                  <a:tcPr marL="4206" marR="4206" marT="42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ZA" sz="700" b="0" i="0" u="none" strike="noStrike" dirty="0">
                          <a:solidFill>
                            <a:srgbClr val="000000"/>
                          </a:solidFill>
                          <a:effectLst/>
                          <a:latin typeface="Aptos Narrow" panose="020B0004020202020204" pitchFamily="34" charset="0"/>
                        </a:rPr>
                        <a:t>1</a:t>
                      </a:r>
                    </a:p>
                  </a:txBody>
                  <a:tcPr marL="4206" marR="4206" marT="42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442883459"/>
                  </a:ext>
                </a:extLst>
              </a:tr>
            </a:tbl>
          </a:graphicData>
        </a:graphic>
      </p:graphicFrame>
      <p:graphicFrame>
        <p:nvGraphicFramePr>
          <p:cNvPr id="6" name="Table 5">
            <a:extLst>
              <a:ext uri="{FF2B5EF4-FFF2-40B4-BE49-F238E27FC236}">
                <a16:creationId xmlns:a16="http://schemas.microsoft.com/office/drawing/2014/main" id="{973AD209-77F3-C7DD-6C40-F3A9B3E3340E}"/>
              </a:ext>
            </a:extLst>
          </p:cNvPr>
          <p:cNvGraphicFramePr>
            <a:graphicFrameLocks noGrp="1"/>
          </p:cNvGraphicFramePr>
          <p:nvPr>
            <p:extLst>
              <p:ext uri="{D42A27DB-BD31-4B8C-83A1-F6EECF244321}">
                <p14:modId xmlns:p14="http://schemas.microsoft.com/office/powerpoint/2010/main" val="3214957152"/>
              </p:ext>
            </p:extLst>
          </p:nvPr>
        </p:nvGraphicFramePr>
        <p:xfrm>
          <a:off x="11740897" y="2305790"/>
          <a:ext cx="457200" cy="2105406"/>
        </p:xfrm>
        <a:graphic>
          <a:graphicData uri="http://schemas.openxmlformats.org/drawingml/2006/table">
            <a:tbl>
              <a:tblPr/>
              <a:tblGrid>
                <a:gridCol w="100584">
                  <a:extLst>
                    <a:ext uri="{9D8B030D-6E8A-4147-A177-3AD203B41FA5}">
                      <a16:colId xmlns:a16="http://schemas.microsoft.com/office/drawing/2014/main" val="3287667229"/>
                    </a:ext>
                  </a:extLst>
                </a:gridCol>
                <a:gridCol w="356616">
                  <a:extLst>
                    <a:ext uri="{9D8B030D-6E8A-4147-A177-3AD203B41FA5}">
                      <a16:colId xmlns:a16="http://schemas.microsoft.com/office/drawing/2014/main" val="2332912534"/>
                    </a:ext>
                  </a:extLst>
                </a:gridCol>
              </a:tblGrid>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C00000"/>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1.00</a:t>
                      </a:r>
                    </a:p>
                  </a:txBody>
                  <a:tcPr marL="6350" marR="6350" marT="6350" marB="0" anchor="ctr">
                    <a:lnL>
                      <a:noFill/>
                    </a:lnL>
                    <a:lnR>
                      <a:noFill/>
                    </a:lnR>
                    <a:lnT>
                      <a:noFill/>
                    </a:lnT>
                    <a:lnB>
                      <a:noFill/>
                    </a:lnB>
                    <a:noFill/>
                  </a:tcPr>
                </a:tc>
                <a:extLst>
                  <a:ext uri="{0D108BD9-81ED-4DB2-BD59-A6C34878D82A}">
                    <a16:rowId xmlns:a16="http://schemas.microsoft.com/office/drawing/2014/main" val="2661314433"/>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D04040"/>
                    </a:solidFill>
                  </a:tcPr>
                </a:tc>
                <a:tc>
                  <a:txBody>
                    <a:bodyPr/>
                    <a:lstStyle/>
                    <a:p>
                      <a:pPr algn="l" fontAlgn="b">
                        <a:buNone/>
                      </a:pPr>
                      <a:r>
                        <a:rPr lang="en-ZA" sz="700" b="1" i="0" u="none" strike="noStrike">
                          <a:solidFill>
                            <a:srgbClr val="000000"/>
                          </a:solidFill>
                          <a:effectLst/>
                          <a:latin typeface="Aptos Narrow" panose="020B0004020202020204" pitchFamily="34" charset="0"/>
                        </a:rPr>
                        <a:t>0.75</a:t>
                      </a:r>
                    </a:p>
                  </a:txBody>
                  <a:tcPr marL="6350" marR="6350" marT="6350" marB="0" anchor="ctr">
                    <a:lnL>
                      <a:noFill/>
                    </a:lnL>
                    <a:lnR>
                      <a:noFill/>
                    </a:lnR>
                    <a:lnT>
                      <a:noFill/>
                    </a:lnT>
                    <a:lnB>
                      <a:noFill/>
                    </a:lnB>
                    <a:noFill/>
                  </a:tcPr>
                </a:tc>
                <a:extLst>
                  <a:ext uri="{0D108BD9-81ED-4DB2-BD59-A6C34878D82A}">
                    <a16:rowId xmlns:a16="http://schemas.microsoft.com/office/drawing/2014/main" val="299573061"/>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E08080"/>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0.50</a:t>
                      </a:r>
                    </a:p>
                  </a:txBody>
                  <a:tcPr marL="6350" marR="6350" marT="6350" marB="0" anchor="ctr">
                    <a:lnL>
                      <a:noFill/>
                    </a:lnL>
                    <a:lnR>
                      <a:noFill/>
                    </a:lnR>
                    <a:lnT>
                      <a:noFill/>
                    </a:lnT>
                    <a:lnB>
                      <a:noFill/>
                    </a:lnB>
                    <a:noFill/>
                  </a:tcPr>
                </a:tc>
                <a:extLst>
                  <a:ext uri="{0D108BD9-81ED-4DB2-BD59-A6C34878D82A}">
                    <a16:rowId xmlns:a16="http://schemas.microsoft.com/office/drawing/2014/main" val="3552842127"/>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F0C0C0"/>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0.25</a:t>
                      </a:r>
                    </a:p>
                  </a:txBody>
                  <a:tcPr marL="6350" marR="6350" marT="6350" marB="0" anchor="ctr">
                    <a:lnL>
                      <a:noFill/>
                    </a:lnL>
                    <a:lnR>
                      <a:noFill/>
                    </a:lnR>
                    <a:lnT>
                      <a:noFill/>
                    </a:lnT>
                    <a:lnB>
                      <a:noFill/>
                    </a:lnB>
                    <a:noFill/>
                  </a:tcPr>
                </a:tc>
                <a:extLst>
                  <a:ext uri="{0D108BD9-81ED-4DB2-BD59-A6C34878D82A}">
                    <a16:rowId xmlns:a16="http://schemas.microsoft.com/office/drawing/2014/main" val="2156382629"/>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FFFFFF"/>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a:t>
                      </a:r>
                    </a:p>
                  </a:txBody>
                  <a:tcPr marL="6350" marR="6350" marT="6350" marB="0" anchor="ctr">
                    <a:lnL>
                      <a:noFill/>
                    </a:lnL>
                    <a:lnR>
                      <a:noFill/>
                    </a:lnR>
                    <a:lnT>
                      <a:noFill/>
                    </a:lnT>
                    <a:lnB>
                      <a:noFill/>
                    </a:lnB>
                    <a:noFill/>
                  </a:tcPr>
                </a:tc>
                <a:extLst>
                  <a:ext uri="{0D108BD9-81ED-4DB2-BD59-A6C34878D82A}">
                    <a16:rowId xmlns:a16="http://schemas.microsoft.com/office/drawing/2014/main" val="1069563200"/>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CCD2DF"/>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-0.20</a:t>
                      </a:r>
                    </a:p>
                  </a:txBody>
                  <a:tcPr marL="6350" marR="6350" marT="6350" marB="0" anchor="ctr">
                    <a:lnL>
                      <a:noFill/>
                    </a:lnL>
                    <a:lnR>
                      <a:noFill/>
                    </a:lnR>
                    <a:lnT>
                      <a:noFill/>
                    </a:lnT>
                    <a:lnB>
                      <a:noFill/>
                    </a:lnB>
                    <a:noFill/>
                  </a:tcPr>
                </a:tc>
                <a:extLst>
                  <a:ext uri="{0D108BD9-81ED-4DB2-BD59-A6C34878D82A}">
                    <a16:rowId xmlns:a16="http://schemas.microsoft.com/office/drawing/2014/main" val="733298959"/>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7F8FAF"/>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-0.50</a:t>
                      </a:r>
                    </a:p>
                  </a:txBody>
                  <a:tcPr marL="6350" marR="6350" marT="6350" marB="0" anchor="ctr">
                    <a:lnL>
                      <a:noFill/>
                    </a:lnL>
                    <a:lnR>
                      <a:noFill/>
                    </a:lnR>
                    <a:lnT>
                      <a:noFill/>
                    </a:lnT>
                    <a:lnB>
                      <a:noFill/>
                    </a:lnB>
                    <a:noFill/>
                  </a:tcPr>
                </a:tc>
                <a:extLst>
                  <a:ext uri="{0D108BD9-81ED-4DB2-BD59-A6C34878D82A}">
                    <a16:rowId xmlns:a16="http://schemas.microsoft.com/office/drawing/2014/main" val="58567569"/>
                  </a:ext>
                </a:extLst>
              </a:tr>
              <a:tr h="233934">
                <a:tc>
                  <a:txBody>
                    <a:bodyPr/>
                    <a:lstStyle/>
                    <a:p>
                      <a:pPr algn="l" fontAlgn="b">
                        <a:buNone/>
                      </a:pPr>
                      <a:endParaRPr lang="en-ZA" sz="700" b="1" i="0" u="none" strike="noStrike" dirty="0">
                        <a:solidFill>
                          <a:srgbClr val="000000"/>
                        </a:solidFill>
                        <a:effectLst/>
                        <a:latin typeface="Aptos Narrow" panose="020B0004020202020204" pitchFamily="34" charset="0"/>
                      </a:endParaRPr>
                    </a:p>
                  </a:txBody>
                  <a:tcPr marL="6350" marR="6350" marT="6350" marB="0" anchor="ctr">
                    <a:lnL>
                      <a:noFill/>
                    </a:lnL>
                    <a:lnR>
                      <a:noFill/>
                    </a:lnR>
                    <a:lnT>
                      <a:noFill/>
                    </a:lnT>
                    <a:lnB>
                      <a:noFill/>
                    </a:lnB>
                    <a:solidFill>
                      <a:srgbClr val="3F5787"/>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-0.75</a:t>
                      </a:r>
                    </a:p>
                  </a:txBody>
                  <a:tcPr marL="6350" marR="6350" marT="6350" marB="0" anchor="ctr">
                    <a:lnL>
                      <a:noFill/>
                    </a:lnL>
                    <a:lnR>
                      <a:noFill/>
                    </a:lnR>
                    <a:lnT>
                      <a:noFill/>
                    </a:lnT>
                    <a:lnB>
                      <a:noFill/>
                    </a:lnB>
                    <a:noFill/>
                  </a:tcPr>
                </a:tc>
                <a:extLst>
                  <a:ext uri="{0D108BD9-81ED-4DB2-BD59-A6C34878D82A}">
                    <a16:rowId xmlns:a16="http://schemas.microsoft.com/office/drawing/2014/main" val="571991765"/>
                  </a:ext>
                </a:extLst>
              </a:tr>
              <a:tr h="233934">
                <a:tc>
                  <a:txBody>
                    <a:bodyPr/>
                    <a:lstStyle/>
                    <a:p>
                      <a:pPr algn="l" fontAlgn="b">
                        <a:buNone/>
                      </a:pPr>
                      <a:r>
                        <a:rPr lang="en-ZA" sz="700" b="1" i="0" u="none" strike="noStrike">
                          <a:solidFill>
                            <a:srgbClr val="000000"/>
                          </a:solidFill>
                          <a:effectLst/>
                          <a:latin typeface="Aptos Narrow" panose="020B0004020202020204" pitchFamily="34" charset="0"/>
                        </a:rPr>
                        <a:t>-1</a:t>
                      </a:r>
                    </a:p>
                  </a:txBody>
                  <a:tcPr marL="6350" marR="6350" marT="6350" marB="0" anchor="ctr">
                    <a:lnL>
                      <a:noFill/>
                    </a:lnL>
                    <a:lnR>
                      <a:noFill/>
                    </a:lnR>
                    <a:lnT>
                      <a:noFill/>
                    </a:lnT>
                    <a:lnB>
                      <a:noFill/>
                    </a:lnB>
                    <a:solidFill>
                      <a:srgbClr val="002060"/>
                    </a:solidFill>
                  </a:tcPr>
                </a:tc>
                <a:tc>
                  <a:txBody>
                    <a:bodyPr/>
                    <a:lstStyle/>
                    <a:p>
                      <a:pPr algn="l" fontAlgn="b">
                        <a:buNone/>
                      </a:pPr>
                      <a:r>
                        <a:rPr lang="en-ZA" sz="700" b="1" i="0" u="none" strike="noStrike" dirty="0">
                          <a:solidFill>
                            <a:srgbClr val="000000"/>
                          </a:solidFill>
                          <a:effectLst/>
                          <a:latin typeface="Aptos Narrow" panose="020B0004020202020204" pitchFamily="34" charset="0"/>
                        </a:rPr>
                        <a:t>-1.00</a:t>
                      </a:r>
                    </a:p>
                  </a:txBody>
                  <a:tcPr marL="6350" marR="6350" marT="6350" marB="0" anchor="ctr">
                    <a:lnL>
                      <a:noFill/>
                    </a:lnL>
                    <a:lnR>
                      <a:noFill/>
                    </a:lnR>
                    <a:lnT>
                      <a:noFill/>
                    </a:lnT>
                    <a:lnB>
                      <a:noFill/>
                    </a:lnB>
                    <a:noFill/>
                  </a:tcPr>
                </a:tc>
                <a:extLst>
                  <a:ext uri="{0D108BD9-81ED-4DB2-BD59-A6C34878D82A}">
                    <a16:rowId xmlns:a16="http://schemas.microsoft.com/office/drawing/2014/main" val="1666569773"/>
                  </a:ext>
                </a:extLst>
              </a:tr>
            </a:tbl>
          </a:graphicData>
        </a:graphic>
      </p:graphicFrame>
      <p:sp>
        <p:nvSpPr>
          <p:cNvPr id="8" name="TextBox 7">
            <a:extLst>
              <a:ext uri="{FF2B5EF4-FFF2-40B4-BE49-F238E27FC236}">
                <a16:creationId xmlns:a16="http://schemas.microsoft.com/office/drawing/2014/main" id="{C8E14787-EDB6-BFEE-98F6-88115DC8A092}"/>
              </a:ext>
            </a:extLst>
          </p:cNvPr>
          <p:cNvSpPr txBox="1"/>
          <p:nvPr/>
        </p:nvSpPr>
        <p:spPr>
          <a:xfrm>
            <a:off x="225552" y="5283341"/>
            <a:ext cx="11521442" cy="1631216"/>
          </a:xfrm>
          <a:prstGeom prst="rect">
            <a:avLst/>
          </a:prstGeom>
          <a:noFill/>
        </p:spPr>
        <p:txBody>
          <a:bodyPr wrap="square">
            <a:spAutoFit/>
          </a:bodyPr>
          <a:lstStyle/>
          <a:p>
            <a:pPr marL="285750" indent="-285750">
              <a:buFont typeface="Wingdings" panose="05000000000000000000" pitchFamily="2" charset="2"/>
              <a:buChar char="Ø"/>
            </a:pPr>
            <a:r>
              <a:rPr lang="en-ZA" sz="2000" dirty="0"/>
              <a:t>The colour scale limits and p-value ranges. Circle size and colour indicate the strength and direction of correlation (dark blue = negative, dark red = positive). </a:t>
            </a:r>
          </a:p>
          <a:p>
            <a:pPr marL="285750" indent="-285750">
              <a:buFont typeface="Wingdings" panose="05000000000000000000" pitchFamily="2" charset="2"/>
              <a:buChar char="Ø"/>
            </a:pPr>
            <a:r>
              <a:rPr lang="en-ZA" sz="2000" dirty="0"/>
              <a:t>Asterisks denote the statistical significance of correlations; ***p &lt; 0.001 (highly significant), **p &lt; 0.01 (very significant), *p &lt; 0.05 (significant), and (no asterisk) p ≥ 0.05 (not significant),</a:t>
            </a:r>
          </a:p>
          <a:p>
            <a:pPr marL="285750" indent="-285750">
              <a:buFont typeface="Wingdings" panose="05000000000000000000" pitchFamily="2" charset="2"/>
              <a:buChar char="Ø"/>
            </a:pPr>
            <a:r>
              <a:rPr lang="en-ZA" sz="2000" dirty="0"/>
              <a:t> Good correlation between REEs, Pb, Th, and U indicates common geochemical behaviour. </a:t>
            </a:r>
          </a:p>
        </p:txBody>
      </p:sp>
      <p:sp>
        <p:nvSpPr>
          <p:cNvPr id="2" name="Slide Number Placeholder 1">
            <a:extLst>
              <a:ext uri="{FF2B5EF4-FFF2-40B4-BE49-F238E27FC236}">
                <a16:creationId xmlns:a16="http://schemas.microsoft.com/office/drawing/2014/main" id="{684EEB08-096F-77CC-E54A-0C03E239E8B1}"/>
              </a:ext>
            </a:extLst>
          </p:cNvPr>
          <p:cNvSpPr>
            <a:spLocks noGrp="1"/>
          </p:cNvSpPr>
          <p:nvPr>
            <p:ph type="sldNum" sz="quarter" idx="12"/>
          </p:nvPr>
        </p:nvSpPr>
        <p:spPr/>
        <p:txBody>
          <a:bodyPr/>
          <a:lstStyle/>
          <a:p>
            <a:fld id="{002091C8-3A22-4C02-AA93-950658F54DBC}" type="slidenum">
              <a:rPr lang="en-ZA" smtClean="0"/>
              <a:t>11</a:t>
            </a:fld>
            <a:endParaRPr lang="en-ZA"/>
          </a:p>
        </p:txBody>
      </p:sp>
    </p:spTree>
    <p:extLst>
      <p:ext uri="{BB962C8B-B14F-4D97-AF65-F5344CB8AC3E}">
        <p14:creationId xmlns:p14="http://schemas.microsoft.com/office/powerpoint/2010/main" val="96513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73E0-2D3C-CE66-9F32-EACF414288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ACD091-4290-ADD1-4963-2B256F6FC0CC}"/>
              </a:ext>
            </a:extLst>
          </p:cNvPr>
          <p:cNvSpPr txBox="1"/>
          <p:nvPr/>
        </p:nvSpPr>
        <p:spPr>
          <a:xfrm>
            <a:off x="2532888" y="80585"/>
            <a:ext cx="5742432" cy="461665"/>
          </a:xfrm>
          <a:prstGeom prst="rect">
            <a:avLst/>
          </a:prstGeom>
          <a:noFill/>
        </p:spPr>
        <p:txBody>
          <a:bodyPr wrap="square" rtlCol="0">
            <a:spAutoFit/>
          </a:bodyPr>
          <a:lstStyle/>
          <a:p>
            <a:pPr algn="ctr"/>
            <a:r>
              <a:rPr lang="en-ZA" sz="2400" b="1" dirty="0">
                <a:solidFill>
                  <a:srgbClr val="C00000"/>
                </a:solidFill>
              </a:rPr>
              <a:t>Principal Component Analysis (PCA)</a:t>
            </a:r>
            <a:endParaRPr lang="en-ZA" sz="2400" dirty="0">
              <a:solidFill>
                <a:srgbClr val="C00000"/>
              </a:solidFill>
            </a:endParaRPr>
          </a:p>
        </p:txBody>
      </p:sp>
      <p:sp>
        <p:nvSpPr>
          <p:cNvPr id="5" name="TextBox 4">
            <a:extLst>
              <a:ext uri="{FF2B5EF4-FFF2-40B4-BE49-F238E27FC236}">
                <a16:creationId xmlns:a16="http://schemas.microsoft.com/office/drawing/2014/main" id="{07EBFFD3-2FE6-CFA7-3E87-94A6F05D4F0A}"/>
              </a:ext>
            </a:extLst>
          </p:cNvPr>
          <p:cNvSpPr txBox="1"/>
          <p:nvPr/>
        </p:nvSpPr>
        <p:spPr>
          <a:xfrm>
            <a:off x="516476" y="4874148"/>
            <a:ext cx="11147821" cy="646331"/>
          </a:xfrm>
          <a:prstGeom prst="rect">
            <a:avLst/>
          </a:prstGeom>
          <a:noFill/>
        </p:spPr>
        <p:txBody>
          <a:bodyPr wrap="square" rtlCol="0">
            <a:spAutoFit/>
          </a:bodyPr>
          <a:lstStyle/>
          <a:p>
            <a:r>
              <a:rPr lang="en-ZA" b="1" dirty="0"/>
              <a:t>(a) </a:t>
            </a:r>
            <a:r>
              <a:rPr lang="en-ZA" dirty="0"/>
              <a:t>PCA 2D biplot (PC1 and PC2) (Cumulative variance of 73.622%) of major oxides, rare earth elements, Pb, Th, and U and the sampling locations. </a:t>
            </a:r>
            <a:r>
              <a:rPr lang="en-ZA" b="1" dirty="0"/>
              <a:t>(b) </a:t>
            </a:r>
            <a:r>
              <a:rPr lang="en-ZA" dirty="0"/>
              <a:t>Magnified area of interest of the PC1 and PC2.</a:t>
            </a:r>
          </a:p>
        </p:txBody>
      </p:sp>
      <p:sp>
        <p:nvSpPr>
          <p:cNvPr id="28" name="TextBox 27">
            <a:extLst>
              <a:ext uri="{FF2B5EF4-FFF2-40B4-BE49-F238E27FC236}">
                <a16:creationId xmlns:a16="http://schemas.microsoft.com/office/drawing/2014/main" id="{009568C4-095A-2794-3368-8F5CEBDDAC8C}"/>
              </a:ext>
            </a:extLst>
          </p:cNvPr>
          <p:cNvSpPr txBox="1"/>
          <p:nvPr/>
        </p:nvSpPr>
        <p:spPr>
          <a:xfrm>
            <a:off x="239649" y="5491760"/>
            <a:ext cx="11644581" cy="1200329"/>
          </a:xfrm>
          <a:prstGeom prst="rect">
            <a:avLst/>
          </a:prstGeom>
          <a:noFill/>
        </p:spPr>
        <p:txBody>
          <a:bodyPr wrap="square">
            <a:spAutoFit/>
          </a:bodyPr>
          <a:lstStyle/>
          <a:p>
            <a:pPr marL="285750" indent="-285750">
              <a:buFont typeface="Wingdings" panose="05000000000000000000" pitchFamily="2" charset="2"/>
              <a:buChar char="Ø"/>
            </a:pPr>
            <a:r>
              <a:rPr lang="en-ZA" dirty="0"/>
              <a:t>PC1 shows the lithogenic control and PC2 the weathering/redox. </a:t>
            </a:r>
          </a:p>
          <a:p>
            <a:pPr marL="285750" indent="-285750">
              <a:buFont typeface="Wingdings" panose="05000000000000000000" pitchFamily="2" charset="2"/>
              <a:buChar char="Ø"/>
            </a:pPr>
            <a:r>
              <a:rPr lang="en-ZA" dirty="0"/>
              <a:t>REEs cluster with Pb, Th and U, Ce anomaly behaves independently, and Eu anomaly represents mineralogical processes.</a:t>
            </a:r>
          </a:p>
          <a:p>
            <a:pPr marL="285750" indent="-285750">
              <a:buFont typeface="Wingdings" panose="05000000000000000000" pitchFamily="2" charset="2"/>
              <a:buChar char="Ø"/>
            </a:pPr>
            <a:r>
              <a:rPr lang="en-ZA" dirty="0"/>
              <a:t>Pb concentration is not due to localized anthropogenic activities.</a:t>
            </a:r>
          </a:p>
        </p:txBody>
      </p:sp>
      <p:grpSp>
        <p:nvGrpSpPr>
          <p:cNvPr id="11" name="Group 10">
            <a:extLst>
              <a:ext uri="{FF2B5EF4-FFF2-40B4-BE49-F238E27FC236}">
                <a16:creationId xmlns:a16="http://schemas.microsoft.com/office/drawing/2014/main" id="{409868E6-8827-FFB4-A282-48364C89A4F3}"/>
              </a:ext>
            </a:extLst>
          </p:cNvPr>
          <p:cNvGrpSpPr/>
          <p:nvPr/>
        </p:nvGrpSpPr>
        <p:grpSpPr>
          <a:xfrm>
            <a:off x="370524" y="640637"/>
            <a:ext cx="11581827" cy="4144971"/>
            <a:chOff x="370524" y="830068"/>
            <a:chExt cx="11581827" cy="4144971"/>
          </a:xfrm>
        </p:grpSpPr>
        <p:sp>
          <p:nvSpPr>
            <p:cNvPr id="25" name="TextBox 24">
              <a:extLst>
                <a:ext uri="{FF2B5EF4-FFF2-40B4-BE49-F238E27FC236}">
                  <a16:creationId xmlns:a16="http://schemas.microsoft.com/office/drawing/2014/main" id="{682B1BBC-3309-A678-7440-EF375081DE92}"/>
                </a:ext>
              </a:extLst>
            </p:cNvPr>
            <p:cNvSpPr txBox="1"/>
            <p:nvPr/>
          </p:nvSpPr>
          <p:spPr>
            <a:xfrm>
              <a:off x="7111093" y="837667"/>
              <a:ext cx="361188" cy="276999"/>
            </a:xfrm>
            <a:prstGeom prst="rect">
              <a:avLst/>
            </a:prstGeom>
            <a:noFill/>
          </p:spPr>
          <p:txBody>
            <a:bodyPr wrap="square">
              <a:spAutoFit/>
            </a:bodyPr>
            <a:lstStyle/>
            <a:p>
              <a:r>
                <a:rPr lang="en-ZA" sz="1200" b="1" dirty="0"/>
                <a:t>(b)</a:t>
              </a:r>
            </a:p>
          </p:txBody>
        </p:sp>
        <p:sp>
          <p:nvSpPr>
            <p:cNvPr id="26" name="Rectangle 25">
              <a:extLst>
                <a:ext uri="{FF2B5EF4-FFF2-40B4-BE49-F238E27FC236}">
                  <a16:creationId xmlns:a16="http://schemas.microsoft.com/office/drawing/2014/main" id="{39C70F2E-F4FC-8DD5-D831-71FE3808FEF4}"/>
                </a:ext>
              </a:extLst>
            </p:cNvPr>
            <p:cNvSpPr/>
            <p:nvPr/>
          </p:nvSpPr>
          <p:spPr>
            <a:xfrm>
              <a:off x="7111093" y="830068"/>
              <a:ext cx="4841258" cy="41449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10" name="Group 9">
              <a:extLst>
                <a:ext uri="{FF2B5EF4-FFF2-40B4-BE49-F238E27FC236}">
                  <a16:creationId xmlns:a16="http://schemas.microsoft.com/office/drawing/2014/main" id="{F320957C-1349-9F4F-5020-FA2A803C18F3}"/>
                </a:ext>
              </a:extLst>
            </p:cNvPr>
            <p:cNvGrpSpPr/>
            <p:nvPr/>
          </p:nvGrpSpPr>
          <p:grpSpPr>
            <a:xfrm>
              <a:off x="370524" y="848787"/>
              <a:ext cx="6442021" cy="4111181"/>
              <a:chOff x="370524" y="848787"/>
              <a:chExt cx="7340727" cy="3913202"/>
            </a:xfrm>
          </p:grpSpPr>
          <p:sp>
            <p:nvSpPr>
              <p:cNvPr id="18" name="TextBox 17">
                <a:extLst>
                  <a:ext uri="{FF2B5EF4-FFF2-40B4-BE49-F238E27FC236}">
                    <a16:creationId xmlns:a16="http://schemas.microsoft.com/office/drawing/2014/main" id="{E5904183-7809-A1EB-C8FB-478931983A8A}"/>
                  </a:ext>
                </a:extLst>
              </p:cNvPr>
              <p:cNvSpPr txBox="1"/>
              <p:nvPr/>
            </p:nvSpPr>
            <p:spPr>
              <a:xfrm>
                <a:off x="4546575" y="4508732"/>
                <a:ext cx="1122121" cy="219716"/>
              </a:xfrm>
              <a:prstGeom prst="rect">
                <a:avLst/>
              </a:prstGeom>
              <a:noFill/>
            </p:spPr>
            <p:txBody>
              <a:bodyPr wrap="square">
                <a:spAutoFit/>
              </a:bodyPr>
              <a:lstStyle/>
              <a:p>
                <a:r>
                  <a:rPr lang="en-ZA" sz="900" b="1" dirty="0"/>
                  <a:t>PC1, 62.62%</a:t>
                </a:r>
              </a:p>
            </p:txBody>
          </p:sp>
          <p:sp>
            <p:nvSpPr>
              <p:cNvPr id="20" name="TextBox 19">
                <a:extLst>
                  <a:ext uri="{FF2B5EF4-FFF2-40B4-BE49-F238E27FC236}">
                    <a16:creationId xmlns:a16="http://schemas.microsoft.com/office/drawing/2014/main" id="{BD624959-05E0-A672-A5E0-1B86885AB8BB}"/>
                  </a:ext>
                </a:extLst>
              </p:cNvPr>
              <p:cNvSpPr txBox="1"/>
              <p:nvPr/>
            </p:nvSpPr>
            <p:spPr>
              <a:xfrm rot="16200000">
                <a:off x="80114" y="2602154"/>
                <a:ext cx="913447" cy="263035"/>
              </a:xfrm>
              <a:prstGeom prst="rect">
                <a:avLst/>
              </a:prstGeom>
              <a:noFill/>
            </p:spPr>
            <p:txBody>
              <a:bodyPr wrap="square">
                <a:spAutoFit/>
              </a:bodyPr>
              <a:lstStyle/>
              <a:p>
                <a:r>
                  <a:rPr lang="en-ZA" sz="900" b="1" dirty="0"/>
                  <a:t>PC2, 11.002%</a:t>
                </a:r>
              </a:p>
            </p:txBody>
          </p:sp>
          <p:sp>
            <p:nvSpPr>
              <p:cNvPr id="23" name="TextBox 22">
                <a:extLst>
                  <a:ext uri="{FF2B5EF4-FFF2-40B4-BE49-F238E27FC236}">
                    <a16:creationId xmlns:a16="http://schemas.microsoft.com/office/drawing/2014/main" id="{7EDDAEA0-9696-D6B9-0A47-1EBD46B862FA}"/>
                  </a:ext>
                </a:extLst>
              </p:cNvPr>
              <p:cNvSpPr txBox="1"/>
              <p:nvPr/>
            </p:nvSpPr>
            <p:spPr>
              <a:xfrm>
                <a:off x="421420" y="970450"/>
                <a:ext cx="422979" cy="262826"/>
              </a:xfrm>
              <a:prstGeom prst="rect">
                <a:avLst/>
              </a:prstGeom>
              <a:noFill/>
            </p:spPr>
            <p:txBody>
              <a:bodyPr wrap="square">
                <a:spAutoFit/>
              </a:bodyPr>
              <a:lstStyle/>
              <a:p>
                <a:r>
                  <a:rPr lang="en-ZA" sz="1200" b="1" dirty="0"/>
                  <a:t>(a)</a:t>
                </a:r>
              </a:p>
            </p:txBody>
          </p:sp>
          <p:sp>
            <p:nvSpPr>
              <p:cNvPr id="9" name="Rectangle 8">
                <a:extLst>
                  <a:ext uri="{FF2B5EF4-FFF2-40B4-BE49-F238E27FC236}">
                    <a16:creationId xmlns:a16="http://schemas.microsoft.com/office/drawing/2014/main" id="{B08182C4-6D96-10BC-F76A-716DCB1BDCA5}"/>
                  </a:ext>
                </a:extLst>
              </p:cNvPr>
              <p:cNvSpPr/>
              <p:nvPr/>
            </p:nvSpPr>
            <p:spPr>
              <a:xfrm>
                <a:off x="370524" y="848787"/>
                <a:ext cx="7340727" cy="39132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pSp>
      <p:sp>
        <p:nvSpPr>
          <p:cNvPr id="13" name="Slide Number Placeholder 12">
            <a:extLst>
              <a:ext uri="{FF2B5EF4-FFF2-40B4-BE49-F238E27FC236}">
                <a16:creationId xmlns:a16="http://schemas.microsoft.com/office/drawing/2014/main" id="{C7CE6289-DAA1-E054-91F7-DA2F265DFE73}"/>
              </a:ext>
            </a:extLst>
          </p:cNvPr>
          <p:cNvSpPr>
            <a:spLocks noGrp="1"/>
          </p:cNvSpPr>
          <p:nvPr>
            <p:ph type="sldNum" sz="quarter" idx="12"/>
          </p:nvPr>
        </p:nvSpPr>
        <p:spPr/>
        <p:txBody>
          <a:bodyPr/>
          <a:lstStyle/>
          <a:p>
            <a:fld id="{002091C8-3A22-4C02-AA93-950658F54DBC}" type="slidenum">
              <a:rPr lang="en-ZA" smtClean="0"/>
              <a:t>12</a:t>
            </a:fld>
            <a:endParaRPr lang="en-ZA"/>
          </a:p>
        </p:txBody>
      </p:sp>
      <p:pic>
        <p:nvPicPr>
          <p:cNvPr id="19" name="Picture 18">
            <a:extLst>
              <a:ext uri="{FF2B5EF4-FFF2-40B4-BE49-F238E27FC236}">
                <a16:creationId xmlns:a16="http://schemas.microsoft.com/office/drawing/2014/main" id="{3D20A0CD-EF35-B57F-FA81-770E505AE636}"/>
              </a:ext>
            </a:extLst>
          </p:cNvPr>
          <p:cNvPicPr>
            <a:picLocks noChangeAspect="1"/>
          </p:cNvPicPr>
          <p:nvPr/>
        </p:nvPicPr>
        <p:blipFill rotWithShape="1">
          <a:blip r:embed="rId2"/>
          <a:srcRect t="11113" r="25570" b="5994"/>
          <a:stretch>
            <a:fillRect/>
          </a:stretch>
        </p:blipFill>
        <p:spPr bwMode="auto">
          <a:xfrm>
            <a:off x="762503" y="838947"/>
            <a:ext cx="5482850" cy="3614381"/>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54AF4A82-FDE4-C114-DD7A-F8AD8551DB1C}"/>
              </a:ext>
            </a:extLst>
          </p:cNvPr>
          <p:cNvPicPr>
            <a:picLocks noChangeAspect="1"/>
          </p:cNvPicPr>
          <p:nvPr/>
        </p:nvPicPr>
        <p:blipFill>
          <a:blip r:embed="rId3"/>
          <a:srcRect l="38972" t="8987" r="33449" b="5846"/>
          <a:stretch>
            <a:fillRect/>
          </a:stretch>
        </p:blipFill>
        <p:spPr>
          <a:xfrm>
            <a:off x="8081577" y="673496"/>
            <a:ext cx="3261478" cy="3972347"/>
          </a:xfrm>
          <a:prstGeom prst="rect">
            <a:avLst/>
          </a:prstGeom>
        </p:spPr>
      </p:pic>
    </p:spTree>
    <p:extLst>
      <p:ext uri="{BB962C8B-B14F-4D97-AF65-F5344CB8AC3E}">
        <p14:creationId xmlns:p14="http://schemas.microsoft.com/office/powerpoint/2010/main" val="353733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EB02D-33B4-A59E-ADCB-5831D5169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5DEB5-A6C9-FF2E-A8E3-95F3BDF0F5EE}"/>
              </a:ext>
            </a:extLst>
          </p:cNvPr>
          <p:cNvSpPr>
            <a:spLocks noGrp="1"/>
          </p:cNvSpPr>
          <p:nvPr>
            <p:ph type="title"/>
          </p:nvPr>
        </p:nvSpPr>
        <p:spPr>
          <a:xfrm>
            <a:off x="838200" y="174669"/>
            <a:ext cx="10515600" cy="558419"/>
          </a:xfrm>
        </p:spPr>
        <p:txBody>
          <a:bodyPr>
            <a:normAutofit fontScale="90000"/>
          </a:bodyPr>
          <a:lstStyle/>
          <a:p>
            <a:r>
              <a:rPr lang="en-ZA" b="1" dirty="0"/>
              <a:t>Results and Discussion</a:t>
            </a:r>
          </a:p>
        </p:txBody>
      </p:sp>
      <p:sp>
        <p:nvSpPr>
          <p:cNvPr id="9" name="TextBox 8">
            <a:extLst>
              <a:ext uri="{FF2B5EF4-FFF2-40B4-BE49-F238E27FC236}">
                <a16:creationId xmlns:a16="http://schemas.microsoft.com/office/drawing/2014/main" id="{9ECCBB99-8F64-F4C1-AD0D-C5180AD9028C}"/>
              </a:ext>
            </a:extLst>
          </p:cNvPr>
          <p:cNvSpPr txBox="1"/>
          <p:nvPr/>
        </p:nvSpPr>
        <p:spPr>
          <a:xfrm>
            <a:off x="838200" y="1141768"/>
            <a:ext cx="10741152" cy="5632311"/>
          </a:xfrm>
          <a:prstGeom prst="rect">
            <a:avLst/>
          </a:prstGeom>
          <a:noFill/>
        </p:spPr>
        <p:txBody>
          <a:bodyPr wrap="square">
            <a:spAutoFit/>
          </a:bodyPr>
          <a:lstStyle/>
          <a:p>
            <a:r>
              <a:rPr lang="en-ZA" b="1" dirty="0"/>
              <a:t>Geochemical evidence:</a:t>
            </a:r>
          </a:p>
          <a:p>
            <a:pPr marL="285750" indent="-285750">
              <a:buFont typeface="Wingdings" panose="05000000000000000000" pitchFamily="2" charset="2"/>
              <a:buChar char="Ø"/>
            </a:pPr>
            <a:r>
              <a:rPr lang="en-ZA" dirty="0"/>
              <a:t>REEs show considerable natural variability, Th generally exceeds U and a strong LREE enrichment observed</a:t>
            </a:r>
          </a:p>
          <a:p>
            <a:pPr marL="285750" indent="-285750">
              <a:buFont typeface="Wingdings" panose="05000000000000000000" pitchFamily="2" charset="2"/>
              <a:buChar char="Ø"/>
            </a:pPr>
            <a:r>
              <a:rPr lang="en-ZA" dirty="0"/>
              <a:t>ΣLREE/ΣHREE ratio: Range 9.83–26.82, thus a strong LREE enrichment, lithogenic control and limited HREE mobility.</a:t>
            </a:r>
          </a:p>
          <a:p>
            <a:pPr marL="285750" indent="-285750">
              <a:buFont typeface="Wingdings" panose="05000000000000000000" pitchFamily="2" charset="2"/>
              <a:buChar char="Ø"/>
            </a:pPr>
            <a:r>
              <a:rPr lang="en-ZA" dirty="0"/>
              <a:t>Strong LREE enrichment.</a:t>
            </a:r>
          </a:p>
          <a:p>
            <a:pPr marL="285750" indent="-285750">
              <a:buFont typeface="Wingdings" panose="05000000000000000000" pitchFamily="2" charset="2"/>
              <a:buChar char="Ø"/>
            </a:pPr>
            <a:r>
              <a:rPr lang="en-ZA" dirty="0"/>
              <a:t>Natural radioactivity is due to geochemical enrichment. </a:t>
            </a:r>
          </a:p>
          <a:p>
            <a:pPr marL="285750" indent="-285750">
              <a:buFont typeface="Wingdings" panose="05000000000000000000" pitchFamily="2" charset="2"/>
              <a:buChar char="Ø"/>
            </a:pPr>
            <a:r>
              <a:rPr lang="en-ZA" dirty="0"/>
              <a:t>Elevated ΣREE Igeo values represent relative lithogenic enrichment rather than anthropogenic contamination</a:t>
            </a:r>
          </a:p>
          <a:p>
            <a:pPr marL="285750" indent="-285750">
              <a:buFont typeface="Wingdings" panose="05000000000000000000" pitchFamily="2" charset="2"/>
              <a:buChar char="Ø"/>
            </a:pPr>
            <a:r>
              <a:rPr lang="en-ZA" dirty="0"/>
              <a:t>Positive association between REEs and radionuclides.</a:t>
            </a:r>
          </a:p>
          <a:p>
            <a:pPr marL="285750" indent="-285750">
              <a:buFont typeface="Wingdings" panose="05000000000000000000" pitchFamily="2" charset="2"/>
              <a:buChar char="Ø"/>
            </a:pPr>
            <a:r>
              <a:rPr lang="en-ZA" dirty="0"/>
              <a:t>Good correlation between REEs, Pb, Th, and U indicates common geochemical behaviour.</a:t>
            </a:r>
          </a:p>
          <a:p>
            <a:pPr marL="285750" indent="-285750">
              <a:buFont typeface="Wingdings" panose="05000000000000000000" pitchFamily="2" charset="2"/>
              <a:buChar char="Ø"/>
            </a:pPr>
            <a:r>
              <a:rPr lang="en-ZA" dirty="0"/>
              <a:t>Ce anomaly reflects weathering/redox.</a:t>
            </a:r>
          </a:p>
          <a:p>
            <a:pPr marL="285750" indent="-285750">
              <a:buFont typeface="Wingdings" panose="05000000000000000000" pitchFamily="2" charset="2"/>
              <a:buChar char="Ø"/>
            </a:pPr>
            <a:r>
              <a:rPr lang="en-ZA" dirty="0"/>
              <a:t>Eu anomaly reflects mineralogical differentiation.</a:t>
            </a:r>
          </a:p>
          <a:p>
            <a:pPr marL="285750" indent="-285750">
              <a:buFont typeface="Wingdings" panose="05000000000000000000" pitchFamily="2" charset="2"/>
              <a:buChar char="Ø"/>
            </a:pPr>
            <a:r>
              <a:rPr lang="en-ZA" dirty="0"/>
              <a:t>Both Ce and Eu anomalies vary independently of total REE abundance.</a:t>
            </a:r>
          </a:p>
          <a:p>
            <a:pPr marL="285750" indent="-285750">
              <a:buFont typeface="Wingdings" panose="05000000000000000000" pitchFamily="2" charset="2"/>
              <a:buChar char="Ø"/>
            </a:pPr>
            <a:r>
              <a:rPr lang="en-ZA" dirty="0"/>
              <a:t>PCA indicates common lithogenic origin.</a:t>
            </a:r>
          </a:p>
          <a:p>
            <a:pPr marL="285750" indent="-285750">
              <a:buFont typeface="Wingdings" panose="05000000000000000000" pitchFamily="2" charset="2"/>
              <a:buChar char="Ø"/>
            </a:pPr>
            <a:r>
              <a:rPr lang="en-ZA" dirty="0"/>
              <a:t>PCA indicates that REEs are effective tracers of the natural radioecological environment.</a:t>
            </a:r>
          </a:p>
          <a:p>
            <a:endParaRPr lang="en-ZA" dirty="0"/>
          </a:p>
          <a:p>
            <a:r>
              <a:rPr lang="en-ZA" dirty="0"/>
              <a:t>REEs preserve both elemental abundance and geochemical processes, so are reliable geochemical tracers for environmental radioecological monitoring. </a:t>
            </a:r>
          </a:p>
          <a:p>
            <a:endParaRPr lang="en-ZA" dirty="0"/>
          </a:p>
        </p:txBody>
      </p:sp>
      <p:sp>
        <p:nvSpPr>
          <p:cNvPr id="3" name="Slide Number Placeholder 2">
            <a:extLst>
              <a:ext uri="{FF2B5EF4-FFF2-40B4-BE49-F238E27FC236}">
                <a16:creationId xmlns:a16="http://schemas.microsoft.com/office/drawing/2014/main" id="{166FAB7C-9DA5-4573-93CD-97ECDE21D152}"/>
              </a:ext>
            </a:extLst>
          </p:cNvPr>
          <p:cNvSpPr>
            <a:spLocks noGrp="1"/>
          </p:cNvSpPr>
          <p:nvPr>
            <p:ph type="sldNum" sz="quarter" idx="12"/>
          </p:nvPr>
        </p:nvSpPr>
        <p:spPr/>
        <p:txBody>
          <a:bodyPr/>
          <a:lstStyle/>
          <a:p>
            <a:fld id="{002091C8-3A22-4C02-AA93-950658F54DBC}" type="slidenum">
              <a:rPr lang="en-ZA" smtClean="0"/>
              <a:t>13</a:t>
            </a:fld>
            <a:endParaRPr lang="en-ZA"/>
          </a:p>
        </p:txBody>
      </p:sp>
    </p:spTree>
    <p:extLst>
      <p:ext uri="{BB962C8B-B14F-4D97-AF65-F5344CB8AC3E}">
        <p14:creationId xmlns:p14="http://schemas.microsoft.com/office/powerpoint/2010/main" val="56952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F2049-BC53-88BB-4D24-48B3D73BA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C7286-7D59-8959-69DB-2A18FF1F2CB0}"/>
              </a:ext>
            </a:extLst>
          </p:cNvPr>
          <p:cNvSpPr>
            <a:spLocks noGrp="1"/>
          </p:cNvSpPr>
          <p:nvPr>
            <p:ph type="title"/>
          </p:nvPr>
        </p:nvSpPr>
        <p:spPr>
          <a:xfrm>
            <a:off x="838200" y="177990"/>
            <a:ext cx="10515600" cy="558419"/>
          </a:xfrm>
        </p:spPr>
        <p:txBody>
          <a:bodyPr>
            <a:normAutofit fontScale="90000"/>
          </a:bodyPr>
          <a:lstStyle/>
          <a:p>
            <a:r>
              <a:rPr lang="en-ZA" b="1" dirty="0"/>
              <a:t>Conclusion</a:t>
            </a:r>
          </a:p>
        </p:txBody>
      </p:sp>
      <p:sp>
        <p:nvSpPr>
          <p:cNvPr id="5" name="TextBox 4">
            <a:extLst>
              <a:ext uri="{FF2B5EF4-FFF2-40B4-BE49-F238E27FC236}">
                <a16:creationId xmlns:a16="http://schemas.microsoft.com/office/drawing/2014/main" id="{2377B842-B9CF-F1C2-B0C2-82711990CF69}"/>
              </a:ext>
            </a:extLst>
          </p:cNvPr>
          <p:cNvSpPr txBox="1"/>
          <p:nvPr/>
        </p:nvSpPr>
        <p:spPr>
          <a:xfrm>
            <a:off x="107531" y="1206289"/>
            <a:ext cx="11363228" cy="5355312"/>
          </a:xfrm>
          <a:prstGeom prst="rect">
            <a:avLst/>
          </a:prstGeom>
          <a:noFill/>
        </p:spPr>
        <p:txBody>
          <a:bodyPr wrap="square">
            <a:spAutoFit/>
          </a:bodyPr>
          <a:lstStyle/>
          <a:p>
            <a:pPr marL="742950" lvl="1" indent="-285750">
              <a:buFont typeface="Wingdings" panose="05000000000000000000" pitchFamily="2" charset="2"/>
              <a:buChar char="Ø"/>
            </a:pPr>
            <a:r>
              <a:rPr lang="en-ZA" dirty="0"/>
              <a:t>The QA/QC analysis confirmed reliable analytical measurements.</a:t>
            </a:r>
          </a:p>
          <a:p>
            <a:pPr lvl="1"/>
            <a:endParaRPr lang="en-ZA" dirty="0"/>
          </a:p>
          <a:p>
            <a:pPr marL="742950" lvl="1" indent="-285750">
              <a:buFont typeface="Wingdings" panose="05000000000000000000" pitchFamily="2" charset="2"/>
              <a:buChar char="Ø"/>
            </a:pPr>
            <a:r>
              <a:rPr lang="en-ZA" dirty="0"/>
              <a:t> </a:t>
            </a:r>
            <a:r>
              <a:rPr lang="el-GR" dirty="0"/>
              <a:t>Σ</a:t>
            </a:r>
            <a:r>
              <a:rPr lang="en-ZA" dirty="0"/>
              <a:t>LREE/</a:t>
            </a:r>
            <a:r>
              <a:rPr lang="el-GR" dirty="0"/>
              <a:t>Σ</a:t>
            </a:r>
            <a:r>
              <a:rPr lang="en-ZA" dirty="0"/>
              <a:t>HREE ratio (9.83–26.82) demonstrates significant LREE enrichment, while  PCA identified lithogenic processes as the dominant control. </a:t>
            </a:r>
          </a:p>
          <a:p>
            <a:pPr marL="742950" lvl="1" indent="-285750">
              <a:buFont typeface="Wingdings" panose="05000000000000000000" pitchFamily="2" charset="2"/>
              <a:buChar char="Ø"/>
            </a:pPr>
            <a:endParaRPr lang="en-ZA" dirty="0"/>
          </a:p>
          <a:p>
            <a:pPr marL="742950" lvl="1" indent="-285750">
              <a:buFont typeface="Wingdings" panose="05000000000000000000" pitchFamily="2" charset="2"/>
              <a:buChar char="Ø"/>
            </a:pPr>
            <a:r>
              <a:rPr lang="en-ZA" dirty="0"/>
              <a:t>The Mean activities of 232Th and </a:t>
            </a:r>
            <a:r>
              <a:rPr lang="en-ZA" dirty="0" err="1"/>
              <a:t>and</a:t>
            </a:r>
            <a:r>
              <a:rPr lang="en-ZA" dirty="0"/>
              <a:t> 238U are 393.180864 ± 206.3955629 Bq kg</a:t>
            </a:r>
            <a:r>
              <a:rPr lang="en-ZA" baseline="30000" dirty="0"/>
              <a:t>-1 </a:t>
            </a:r>
            <a:r>
              <a:rPr lang="en-ZA" dirty="0"/>
              <a:t>and 121.2472865±76.64988684 Bq kg-1 respectively, where 232Th ranges from 59.50378511 Bq kg</a:t>
            </a:r>
            <a:r>
              <a:rPr lang="en-ZA" baseline="30000" dirty="0"/>
              <a:t>-1 </a:t>
            </a:r>
            <a:r>
              <a:rPr lang="en-ZA" dirty="0"/>
              <a:t>to 752.0999582 Bq kg</a:t>
            </a:r>
            <a:r>
              <a:rPr lang="en-ZA" baseline="30000" dirty="0"/>
              <a:t>-1 </a:t>
            </a:r>
            <a:r>
              <a:rPr lang="en-ZA" dirty="0"/>
              <a:t>) and 238U  from 36.8703761 Bq kg</a:t>
            </a:r>
            <a:r>
              <a:rPr lang="en-ZA" baseline="30000" dirty="0"/>
              <a:t>-1 </a:t>
            </a:r>
            <a:r>
              <a:rPr lang="en-ZA" dirty="0"/>
              <a:t>to 365.5915631 Bq kg</a:t>
            </a:r>
            <a:r>
              <a:rPr lang="en-ZA" baseline="30000" dirty="0"/>
              <a:t>-1</a:t>
            </a:r>
            <a:r>
              <a:rPr lang="en-ZA" dirty="0"/>
              <a:t> . This high variability  indicates pronounced spatial heterogeneity in the study area and characteristic of natural geochemical datasets influenced by lithological and geochemical controls. Kaniu et al., 2018, used a portable </a:t>
            </a:r>
            <a:r>
              <a:rPr lang="el-GR" dirty="0"/>
              <a:t>γ-</a:t>
            </a:r>
            <a:r>
              <a:rPr lang="en-ZA" dirty="0"/>
              <a:t>ray spectrometer to measure activity concentrations of 232Th and 238U around </a:t>
            </a:r>
            <a:r>
              <a:rPr lang="en-ZA" dirty="0" err="1"/>
              <a:t>Mrima</a:t>
            </a:r>
            <a:r>
              <a:rPr lang="en-ZA" dirty="0"/>
              <a:t> hills and obtained their means as 386±12–1817±51 Bq/kg and 68±6–326±24 Bq/kg respectively. The world average for soil of 238U is 33 Bq/kg  and 232Th is  45 Bq/kg, adapted from UNSCEAR (2000) .</a:t>
            </a:r>
          </a:p>
          <a:p>
            <a:pPr lvl="1"/>
            <a:endParaRPr lang="en-ZA" dirty="0"/>
          </a:p>
          <a:p>
            <a:pPr marL="742950" lvl="1" indent="-285750">
              <a:buFont typeface="Wingdings" panose="05000000000000000000" pitchFamily="2" charset="2"/>
              <a:buChar char="Ø"/>
            </a:pPr>
            <a:r>
              <a:rPr lang="en-ZA" dirty="0"/>
              <a:t>The REEs exhibit strong geochemical affinity with Th, U and major oxides, consequently with naturally occurring radionuclides. </a:t>
            </a:r>
          </a:p>
          <a:p>
            <a:pPr marL="742950" lvl="1" indent="-285750">
              <a:buFont typeface="Wingdings" panose="05000000000000000000" pitchFamily="2" charset="2"/>
              <a:buChar char="Ø"/>
            </a:pPr>
            <a:endParaRPr lang="en-ZA" dirty="0"/>
          </a:p>
          <a:p>
            <a:pPr marL="742950" lvl="1" indent="-285750">
              <a:buFont typeface="Wingdings" panose="05000000000000000000" pitchFamily="2" charset="2"/>
              <a:buChar char="Ø"/>
            </a:pPr>
            <a:r>
              <a:rPr lang="en-ZA" dirty="0"/>
              <a:t>Thus REEs are reliable geochemical tracers for establishing environmental baselines and supporting radioecological monitoring.</a:t>
            </a:r>
          </a:p>
        </p:txBody>
      </p:sp>
      <p:sp>
        <p:nvSpPr>
          <p:cNvPr id="3" name="Slide Number Placeholder 2">
            <a:extLst>
              <a:ext uri="{FF2B5EF4-FFF2-40B4-BE49-F238E27FC236}">
                <a16:creationId xmlns:a16="http://schemas.microsoft.com/office/drawing/2014/main" id="{190C4527-9C8F-AEEB-9128-2C74645CC40C}"/>
              </a:ext>
            </a:extLst>
          </p:cNvPr>
          <p:cNvSpPr>
            <a:spLocks noGrp="1"/>
          </p:cNvSpPr>
          <p:nvPr>
            <p:ph type="sldNum" sz="quarter" idx="12"/>
          </p:nvPr>
        </p:nvSpPr>
        <p:spPr/>
        <p:txBody>
          <a:bodyPr/>
          <a:lstStyle/>
          <a:p>
            <a:fld id="{002091C8-3A22-4C02-AA93-950658F54DBC}" type="slidenum">
              <a:rPr lang="en-ZA" smtClean="0"/>
              <a:t>14</a:t>
            </a:fld>
            <a:endParaRPr lang="en-ZA"/>
          </a:p>
        </p:txBody>
      </p:sp>
    </p:spTree>
    <p:extLst>
      <p:ext uri="{BB962C8B-B14F-4D97-AF65-F5344CB8AC3E}">
        <p14:creationId xmlns:p14="http://schemas.microsoft.com/office/powerpoint/2010/main" val="267288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A1D631-C957-5009-14B3-4EB1F9AFC7ED}"/>
            </a:ext>
          </a:extLst>
        </p:cNvPr>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763BFC6-5B71-66F4-6205-CEF65D8EA7CF}"/>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3400" b="1" kern="1200">
                <a:solidFill>
                  <a:schemeClr val="tx1"/>
                </a:solidFill>
                <a:latin typeface="+mj-lt"/>
                <a:ea typeface="+mj-ea"/>
                <a:cs typeface="+mj-cs"/>
              </a:rPr>
              <a:t>Acknowledgements &amp; Future Work</a:t>
            </a:r>
          </a:p>
        </p:txBody>
      </p:sp>
      <p:sp>
        <p:nvSpPr>
          <p:cNvPr id="5" name="TextBox 4">
            <a:extLst>
              <a:ext uri="{FF2B5EF4-FFF2-40B4-BE49-F238E27FC236}">
                <a16:creationId xmlns:a16="http://schemas.microsoft.com/office/drawing/2014/main" id="{1DB038D2-0D13-497C-0C57-632A8A500BCE}"/>
              </a:ext>
            </a:extLst>
          </p:cNvPr>
          <p:cNvSpPr txBox="1"/>
          <p:nvPr/>
        </p:nvSpPr>
        <p:spPr>
          <a:xfrm>
            <a:off x="159489" y="2470244"/>
            <a:ext cx="5092996" cy="3769834"/>
          </a:xfrm>
          <a:prstGeom prst="rect">
            <a:avLst/>
          </a:prstGeom>
        </p:spPr>
        <p:txBody>
          <a:bodyPr vert="horz" lIns="91440" tIns="45720" rIns="91440" bIns="45720" rtlCol="0" anchor="ctr">
            <a:normAutofit/>
          </a:bodyPr>
          <a:lstStyle/>
          <a:p>
            <a:pPr>
              <a:lnSpc>
                <a:spcPct val="90000"/>
              </a:lnSpc>
              <a:spcAft>
                <a:spcPts val="600"/>
              </a:spcAft>
            </a:pPr>
            <a:r>
              <a:rPr lang="en-US" sz="2000" b="1" dirty="0"/>
              <a:t>Future Research</a:t>
            </a:r>
          </a:p>
          <a:p>
            <a:pPr marL="285750" indent="-228600">
              <a:lnSpc>
                <a:spcPct val="90000"/>
              </a:lnSpc>
              <a:spcAft>
                <a:spcPts val="600"/>
              </a:spcAft>
              <a:buFont typeface="Arial" panose="020B0604020202020204" pitchFamily="34" charset="0"/>
              <a:buChar char="•"/>
            </a:pPr>
            <a:r>
              <a:rPr lang="en-US" sz="2000" dirty="0"/>
              <a:t> Spatial geochemical modelling.</a:t>
            </a:r>
          </a:p>
          <a:p>
            <a:pPr marL="285750" indent="-228600">
              <a:lnSpc>
                <a:spcPct val="90000"/>
              </a:lnSpc>
              <a:spcAft>
                <a:spcPts val="600"/>
              </a:spcAft>
              <a:buFont typeface="Arial" panose="020B0604020202020204" pitchFamily="34" charset="0"/>
              <a:buChar char="•"/>
            </a:pPr>
            <a:r>
              <a:rPr lang="en-US" sz="2000" dirty="0"/>
              <a:t>GIS-based environmental assessment.</a:t>
            </a:r>
          </a:p>
          <a:p>
            <a:pPr marL="285750" indent="-228600">
              <a:lnSpc>
                <a:spcPct val="90000"/>
              </a:lnSpc>
              <a:spcAft>
                <a:spcPts val="600"/>
              </a:spcAft>
              <a:buFont typeface="Arial" panose="020B0604020202020204" pitchFamily="34" charset="0"/>
              <a:buChar char="•"/>
            </a:pPr>
            <a:r>
              <a:rPr lang="en-US" sz="2000" dirty="0"/>
              <a:t>CNN-based predictive modelling for radioecological monitoring.</a:t>
            </a:r>
          </a:p>
          <a:p>
            <a:pPr marL="285750" indent="-228600">
              <a:lnSpc>
                <a:spcPct val="90000"/>
              </a:lnSpc>
              <a:spcAft>
                <a:spcPts val="600"/>
              </a:spcAft>
              <a:buFont typeface="Arial" panose="020B0604020202020204" pitchFamily="34" charset="0"/>
              <a:buChar char="•"/>
            </a:pPr>
            <a:r>
              <a:rPr lang="en-US" sz="2000" dirty="0"/>
              <a:t>Long-term environmental baseline monitoring.</a:t>
            </a:r>
          </a:p>
          <a:p>
            <a:pPr indent="-228600">
              <a:lnSpc>
                <a:spcPct val="90000"/>
              </a:lnSpc>
              <a:spcAft>
                <a:spcPts val="600"/>
              </a:spcAft>
              <a:buFont typeface="Arial" panose="020B0604020202020204" pitchFamily="34" charset="0"/>
              <a:buChar char="•"/>
            </a:pPr>
            <a:endParaRPr lang="en-US" sz="1700" dirty="0"/>
          </a:p>
        </p:txBody>
      </p:sp>
      <p:sp>
        <p:nvSpPr>
          <p:cNvPr id="26" name="Rectangle 25">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9A0496-9562-C234-BA88-716644BE7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845" y="1601607"/>
            <a:ext cx="3839448" cy="3978703"/>
          </a:xfrm>
          <a:prstGeom prst="rect">
            <a:avLst/>
          </a:prstGeom>
        </p:spPr>
      </p:pic>
      <p:sp>
        <p:nvSpPr>
          <p:cNvPr id="13" name="TextBox 12">
            <a:extLst>
              <a:ext uri="{FF2B5EF4-FFF2-40B4-BE49-F238E27FC236}">
                <a16:creationId xmlns:a16="http://schemas.microsoft.com/office/drawing/2014/main" id="{69E96A8D-67C1-00AD-7C23-12F73B518E35}"/>
              </a:ext>
            </a:extLst>
          </p:cNvPr>
          <p:cNvSpPr txBox="1"/>
          <p:nvPr/>
        </p:nvSpPr>
        <p:spPr>
          <a:xfrm>
            <a:off x="5494374" y="299769"/>
            <a:ext cx="6435356" cy="100206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Acknowledgements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Funding agency: African Engineering and Technology Network (Afretec)</a:t>
            </a:r>
          </a:p>
        </p:txBody>
      </p:sp>
      <p:sp>
        <p:nvSpPr>
          <p:cNvPr id="3" name="Slide Number Placeholder 2">
            <a:extLst>
              <a:ext uri="{FF2B5EF4-FFF2-40B4-BE49-F238E27FC236}">
                <a16:creationId xmlns:a16="http://schemas.microsoft.com/office/drawing/2014/main" id="{63976434-A20E-8F33-FFF6-25DD24F9ACDD}"/>
              </a:ext>
            </a:extLst>
          </p:cNvPr>
          <p:cNvSpPr>
            <a:spLocks noGrp="1"/>
          </p:cNvSpPr>
          <p:nvPr>
            <p:ph type="sldNum" sz="quarter" idx="12"/>
          </p:nvPr>
        </p:nvSpPr>
        <p:spPr/>
        <p:txBody>
          <a:bodyPr/>
          <a:lstStyle/>
          <a:p>
            <a:fld id="{002091C8-3A22-4C02-AA93-950658F54DBC}" type="slidenum">
              <a:rPr lang="en-ZA" smtClean="0"/>
              <a:t>15</a:t>
            </a:fld>
            <a:endParaRPr lang="en-ZA"/>
          </a:p>
        </p:txBody>
      </p:sp>
    </p:spTree>
    <p:extLst>
      <p:ext uri="{BB962C8B-B14F-4D97-AF65-F5344CB8AC3E}">
        <p14:creationId xmlns:p14="http://schemas.microsoft.com/office/powerpoint/2010/main" val="249268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C11E2-80DB-6B1B-FD81-E5A6A63DF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61E9E-9C5D-DF72-4D0A-2753B5717B67}"/>
              </a:ext>
            </a:extLst>
          </p:cNvPr>
          <p:cNvSpPr>
            <a:spLocks noGrp="1"/>
          </p:cNvSpPr>
          <p:nvPr>
            <p:ph type="title"/>
          </p:nvPr>
        </p:nvSpPr>
        <p:spPr>
          <a:xfrm>
            <a:off x="838200" y="177990"/>
            <a:ext cx="10515600" cy="558419"/>
          </a:xfrm>
        </p:spPr>
        <p:txBody>
          <a:bodyPr>
            <a:normAutofit fontScale="90000"/>
          </a:bodyPr>
          <a:lstStyle/>
          <a:p>
            <a:r>
              <a:rPr lang="en-ZA" b="1" dirty="0"/>
              <a:t>Thank you</a:t>
            </a:r>
          </a:p>
        </p:txBody>
      </p:sp>
      <p:sp>
        <p:nvSpPr>
          <p:cNvPr id="3" name="Slide Number Placeholder 2">
            <a:extLst>
              <a:ext uri="{FF2B5EF4-FFF2-40B4-BE49-F238E27FC236}">
                <a16:creationId xmlns:a16="http://schemas.microsoft.com/office/drawing/2014/main" id="{0755D5B3-76F1-9845-C909-FEAD42E164CB}"/>
              </a:ext>
            </a:extLst>
          </p:cNvPr>
          <p:cNvSpPr>
            <a:spLocks noGrp="1"/>
          </p:cNvSpPr>
          <p:nvPr>
            <p:ph type="sldNum" sz="quarter" idx="12"/>
          </p:nvPr>
        </p:nvSpPr>
        <p:spPr/>
        <p:txBody>
          <a:bodyPr/>
          <a:lstStyle/>
          <a:p>
            <a:fld id="{002091C8-3A22-4C02-AA93-950658F54DBC}" type="slidenum">
              <a:rPr lang="en-ZA" smtClean="0"/>
              <a:t>16</a:t>
            </a:fld>
            <a:endParaRPr lang="en-ZA"/>
          </a:p>
        </p:txBody>
      </p:sp>
    </p:spTree>
    <p:extLst>
      <p:ext uri="{BB962C8B-B14F-4D97-AF65-F5344CB8AC3E}">
        <p14:creationId xmlns:p14="http://schemas.microsoft.com/office/powerpoint/2010/main" val="104933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29BF0-B4AC-115B-F568-45ED7F25D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06D1D-9089-B6A8-12F1-47414BE43D63}"/>
              </a:ext>
            </a:extLst>
          </p:cNvPr>
          <p:cNvSpPr>
            <a:spLocks noGrp="1"/>
          </p:cNvSpPr>
          <p:nvPr>
            <p:ph type="title"/>
          </p:nvPr>
        </p:nvSpPr>
        <p:spPr>
          <a:xfrm>
            <a:off x="838200" y="177990"/>
            <a:ext cx="10515600" cy="558419"/>
          </a:xfrm>
        </p:spPr>
        <p:txBody>
          <a:bodyPr>
            <a:normAutofit fontScale="90000"/>
          </a:bodyPr>
          <a:lstStyle/>
          <a:p>
            <a:r>
              <a:rPr lang="en-ZA" b="1" dirty="0"/>
              <a:t>References</a:t>
            </a:r>
          </a:p>
        </p:txBody>
      </p:sp>
      <p:sp>
        <p:nvSpPr>
          <p:cNvPr id="3" name="TextBox 2">
            <a:extLst>
              <a:ext uri="{FF2B5EF4-FFF2-40B4-BE49-F238E27FC236}">
                <a16:creationId xmlns:a16="http://schemas.microsoft.com/office/drawing/2014/main" id="{F3439C46-F78A-C380-5477-278612C72BB8}"/>
              </a:ext>
            </a:extLst>
          </p:cNvPr>
          <p:cNvSpPr txBox="1"/>
          <p:nvPr/>
        </p:nvSpPr>
        <p:spPr>
          <a:xfrm>
            <a:off x="460248" y="736409"/>
            <a:ext cx="11271504" cy="5909310"/>
          </a:xfrm>
          <a:prstGeom prst="rect">
            <a:avLst/>
          </a:prstGeom>
          <a:noFill/>
        </p:spPr>
        <p:txBody>
          <a:bodyPr wrap="square" rtlCol="0">
            <a:spAutoFit/>
          </a:bodyPr>
          <a:lstStyle/>
          <a:p>
            <a:r>
              <a:rPr lang="en-ZA" dirty="0" err="1"/>
              <a:t>Adri´an</a:t>
            </a:r>
            <a:r>
              <a:rPr lang="en-ZA" dirty="0"/>
              <a:t> Carrillo </a:t>
            </a:r>
            <a:r>
              <a:rPr lang="en-ZA" dirty="0" err="1"/>
              <a:t>Garc´ıa</a:t>
            </a:r>
            <a:r>
              <a:rPr lang="en-ZA" dirty="0"/>
              <a:t>, Mohammad Latifi, </a:t>
            </a:r>
            <a:r>
              <a:rPr lang="en-ZA" dirty="0" err="1"/>
              <a:t>Ahmadreza</a:t>
            </a:r>
            <a:r>
              <a:rPr lang="en-ZA" dirty="0"/>
              <a:t> Amini, and Jamal Chaouki (2020). Separation of 	radioactive elements from rare earth element-bearing minerals. </a:t>
            </a:r>
            <a:r>
              <a:rPr lang="en-ZA" i="1" dirty="0"/>
              <a:t>Metals, 10(11):1524, 2020</a:t>
            </a:r>
            <a:r>
              <a:rPr lang="en-ZA" dirty="0"/>
              <a:t>.</a:t>
            </a:r>
          </a:p>
          <a:p>
            <a:r>
              <a:rPr lang="en-ZA" dirty="0"/>
              <a:t>Brewer, Cynthia A and Hatchard, Geoffrey W and Harrower, Mark A (2003). </a:t>
            </a:r>
            <a:r>
              <a:rPr lang="en-ZA" dirty="0" err="1"/>
              <a:t>ColorBrewer</a:t>
            </a:r>
            <a:r>
              <a:rPr lang="en-ZA" dirty="0"/>
              <a:t> in Print: A </a:t>
            </a:r>
            <a:r>
              <a:rPr lang="en-ZA" dirty="0" err="1"/>
              <a:t>Catalog</a:t>
            </a:r>
            <a:r>
              <a:rPr lang="en-ZA" dirty="0"/>
              <a:t> of 	</a:t>
            </a:r>
            <a:r>
              <a:rPr lang="en-ZA" dirty="0" err="1"/>
              <a:t>Color</a:t>
            </a:r>
            <a:r>
              <a:rPr lang="en-ZA" dirty="0"/>
              <a:t> Schemes for Maps. </a:t>
            </a:r>
            <a:r>
              <a:rPr lang="en-ZA" i="1" dirty="0"/>
              <a:t>Journal Cartography and geographic information science, volume 30, number 	1, pages 5-32,  publisher Taylor \&amp; Francis</a:t>
            </a:r>
            <a:r>
              <a:rPr lang="en-ZA" dirty="0"/>
              <a:t>.</a:t>
            </a:r>
          </a:p>
          <a:p>
            <a:r>
              <a:rPr lang="en-ZA" dirty="0"/>
              <a:t>Caldeira Gabriela Santos, Pedro Costa Evangelista, Mariana Melo Lage, Fernando Barboza </a:t>
            </a:r>
            <a:r>
              <a:rPr lang="en-ZA" dirty="0" err="1"/>
              <a:t>Egreja</a:t>
            </a:r>
            <a:r>
              <a:rPr lang="en-ZA" dirty="0"/>
              <a:t> Filho, Tereza 	Cristina Souza de Oliveira, Keila Cristina Aniceto, </a:t>
            </a:r>
            <a:r>
              <a:rPr lang="en-ZA" dirty="0" err="1"/>
              <a:t>Rog´erio</a:t>
            </a:r>
            <a:r>
              <a:rPr lang="en-ZA" dirty="0"/>
              <a:t> Ribeiro Marinho, </a:t>
            </a:r>
            <a:r>
              <a:rPr lang="en-ZA" dirty="0" err="1"/>
              <a:t>Naziano</a:t>
            </a:r>
            <a:r>
              <a:rPr lang="en-ZA" dirty="0"/>
              <a:t> Pantoja </a:t>
            </a:r>
            <a:r>
              <a:rPr lang="en-ZA" dirty="0" err="1"/>
              <a:t>Filizola</a:t>
            </a:r>
            <a:r>
              <a:rPr lang="en-ZA" dirty="0"/>
              <a:t> 	Junior, Caroline de Jesus Santos, </a:t>
            </a:r>
            <a:r>
              <a:rPr lang="en-ZA" dirty="0" err="1"/>
              <a:t>Ednaldo</a:t>
            </a:r>
            <a:r>
              <a:rPr lang="en-ZA" dirty="0"/>
              <a:t> Bras Severo , </a:t>
            </a:r>
            <a:r>
              <a:rPr lang="en-ZA" dirty="0" err="1"/>
              <a:t>Cl´audia</a:t>
            </a:r>
            <a:r>
              <a:rPr lang="en-ZA" dirty="0"/>
              <a:t> </a:t>
            </a:r>
            <a:r>
              <a:rPr lang="en-ZA" dirty="0" err="1"/>
              <a:t>Carvalhinho</a:t>
            </a:r>
            <a:r>
              <a:rPr lang="en-ZA" dirty="0"/>
              <a:t> </a:t>
            </a:r>
            <a:r>
              <a:rPr lang="en-ZA" dirty="0" err="1"/>
              <a:t>Windm¨oller</a:t>
            </a:r>
            <a:r>
              <a:rPr lang="en-ZA" dirty="0"/>
              <a:t> (2026). Rare 	Earth Elements as Emerging Contaminants in Negro River Sediments During an Extreme Drought Event 	(Central Amazon). </a:t>
            </a:r>
            <a:r>
              <a:rPr lang="en-ZA" i="1" dirty="0"/>
              <a:t>Journal homepage: www.elsevier.com/locate/envpol.</a:t>
            </a:r>
          </a:p>
          <a:p>
            <a:r>
              <a:rPr lang="en-ZA" dirty="0" err="1"/>
              <a:t>Crameri</a:t>
            </a:r>
            <a:r>
              <a:rPr lang="en-ZA" dirty="0"/>
              <a:t>, F. and Shephard, G. E. and Heron, P. J. (2020). The misuse of colour in science communication. </a:t>
            </a:r>
            <a:r>
              <a:rPr lang="en-ZA" i="1" dirty="0"/>
              <a:t>Nat. 	Commun., 11, 5444</a:t>
            </a:r>
            <a:r>
              <a:rPr lang="en-ZA" dirty="0"/>
              <a:t>.</a:t>
            </a:r>
          </a:p>
          <a:p>
            <a:r>
              <a:rPr lang="en-ZA" dirty="0"/>
              <a:t>Dana Alina Magdas, Maria David, Ariana Raluca </a:t>
            </a:r>
            <a:r>
              <a:rPr lang="en-ZA" dirty="0" err="1"/>
              <a:t>Hategan</a:t>
            </a:r>
            <a:r>
              <a:rPr lang="en-ZA" dirty="0"/>
              <a:t>, Adriana Filip, Ioana </a:t>
            </a:r>
            <a:r>
              <a:rPr lang="en-ZA" dirty="0" err="1"/>
              <a:t>Baldea</a:t>
            </a:r>
            <a:r>
              <a:rPr lang="en-ZA" dirty="0"/>
              <a:t>, &amp; Tudor Mihai Magdas 	(2025). Rare earth elements: Between technological critical elements and emerging contaminants. 	</a:t>
            </a:r>
            <a:r>
              <a:rPr lang="en-ZA" i="1" dirty="0"/>
              <a:t>Journal of Agriculture and Food Research 21 (2025) 101818</a:t>
            </a:r>
            <a:r>
              <a:rPr lang="en-ZA" dirty="0"/>
              <a:t>.</a:t>
            </a:r>
          </a:p>
          <a:p>
            <a:r>
              <a:rPr lang="en-ZA" dirty="0"/>
              <a:t>Deniz Talan and Qingqing Huang (2022). A review of environmental aspect of rare earth element extraction 	processes and solution purification techniques. </a:t>
            </a:r>
            <a:r>
              <a:rPr lang="en-ZA" i="1" dirty="0"/>
              <a:t>Minerals Engineering, 179:107430, 2022</a:t>
            </a:r>
            <a:r>
              <a:rPr lang="en-ZA" dirty="0"/>
              <a:t>.</a:t>
            </a:r>
          </a:p>
          <a:p>
            <a:r>
              <a:rPr lang="en-ZA" dirty="0"/>
              <a:t>Gregory M Yaxley, Michael </a:t>
            </a:r>
            <a:r>
              <a:rPr lang="en-ZA" dirty="0" err="1"/>
              <a:t>Anenburg</a:t>
            </a:r>
            <a:r>
              <a:rPr lang="en-ZA" dirty="0"/>
              <a:t>, Sebastian Tappe, Sophie Decree, and Tibor Guzmics (2022). Carbonatites: 	classification, sources, evolution, and emplacement. </a:t>
            </a:r>
            <a:r>
              <a:rPr lang="en-ZA" i="1" dirty="0"/>
              <a:t>Annual Review of Earth and Planetary Sciences, 	50(1):261–293, 2022</a:t>
            </a:r>
            <a:r>
              <a:rPr lang="en-ZA" dirty="0"/>
              <a:t>.</a:t>
            </a:r>
          </a:p>
          <a:p>
            <a:endParaRPr lang="en-ZA" dirty="0"/>
          </a:p>
        </p:txBody>
      </p:sp>
      <p:sp>
        <p:nvSpPr>
          <p:cNvPr id="4" name="Slide Number Placeholder 3">
            <a:extLst>
              <a:ext uri="{FF2B5EF4-FFF2-40B4-BE49-F238E27FC236}">
                <a16:creationId xmlns:a16="http://schemas.microsoft.com/office/drawing/2014/main" id="{530E1492-B587-26D4-6C1E-86AF007916B9}"/>
              </a:ext>
            </a:extLst>
          </p:cNvPr>
          <p:cNvSpPr>
            <a:spLocks noGrp="1"/>
          </p:cNvSpPr>
          <p:nvPr>
            <p:ph type="sldNum" sz="quarter" idx="12"/>
          </p:nvPr>
        </p:nvSpPr>
        <p:spPr/>
        <p:txBody>
          <a:bodyPr/>
          <a:lstStyle/>
          <a:p>
            <a:fld id="{002091C8-3A22-4C02-AA93-950658F54DBC}" type="slidenum">
              <a:rPr lang="en-ZA" smtClean="0"/>
              <a:t>17</a:t>
            </a:fld>
            <a:endParaRPr lang="en-ZA"/>
          </a:p>
        </p:txBody>
      </p:sp>
    </p:spTree>
    <p:extLst>
      <p:ext uri="{BB962C8B-B14F-4D97-AF65-F5344CB8AC3E}">
        <p14:creationId xmlns:p14="http://schemas.microsoft.com/office/powerpoint/2010/main" val="145842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1930-4146-86F0-679F-DE4F2CF80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36CE8-42E3-9FA2-6151-3FB9EAB29615}"/>
              </a:ext>
            </a:extLst>
          </p:cNvPr>
          <p:cNvSpPr>
            <a:spLocks noGrp="1"/>
          </p:cNvSpPr>
          <p:nvPr>
            <p:ph type="title"/>
          </p:nvPr>
        </p:nvSpPr>
        <p:spPr>
          <a:xfrm>
            <a:off x="838200" y="177990"/>
            <a:ext cx="10515600" cy="558419"/>
          </a:xfrm>
        </p:spPr>
        <p:txBody>
          <a:bodyPr>
            <a:normAutofit fontScale="90000"/>
          </a:bodyPr>
          <a:lstStyle/>
          <a:p>
            <a:r>
              <a:rPr lang="en-ZA" b="1" dirty="0"/>
              <a:t>References</a:t>
            </a:r>
          </a:p>
        </p:txBody>
      </p:sp>
      <p:sp>
        <p:nvSpPr>
          <p:cNvPr id="3" name="TextBox 2">
            <a:extLst>
              <a:ext uri="{FF2B5EF4-FFF2-40B4-BE49-F238E27FC236}">
                <a16:creationId xmlns:a16="http://schemas.microsoft.com/office/drawing/2014/main" id="{D1A43AFA-92EB-1500-8A4D-87F2D42AECA3}"/>
              </a:ext>
            </a:extLst>
          </p:cNvPr>
          <p:cNvSpPr txBox="1"/>
          <p:nvPr/>
        </p:nvSpPr>
        <p:spPr>
          <a:xfrm>
            <a:off x="460248" y="889843"/>
            <a:ext cx="11271504" cy="5078313"/>
          </a:xfrm>
          <a:prstGeom prst="rect">
            <a:avLst/>
          </a:prstGeom>
          <a:noFill/>
        </p:spPr>
        <p:txBody>
          <a:bodyPr wrap="square" rtlCol="0">
            <a:spAutoFit/>
          </a:bodyPr>
          <a:lstStyle/>
          <a:p>
            <a:r>
              <a:rPr lang="en-ZA" dirty="0"/>
              <a:t>Kaniu M.I., H.K. </a:t>
            </a:r>
            <a:r>
              <a:rPr lang="en-ZA" dirty="0" err="1"/>
              <a:t>Angeyo</a:t>
            </a:r>
            <a:r>
              <a:rPr lang="en-ZA" dirty="0"/>
              <a:t>, I.G. Darby, L.M. Muia (2018). Rapid in-situ radiometric assessment of the </a:t>
            </a:r>
            <a:r>
              <a:rPr lang="en-ZA" dirty="0" err="1"/>
              <a:t>Mrima-Kiruku</a:t>
            </a:r>
            <a:r>
              <a:rPr lang="en-ZA" dirty="0"/>
              <a:t> 	high background radiation anomaly complex of Kenya. </a:t>
            </a:r>
            <a:r>
              <a:rPr lang="en-ZA" i="1" dirty="0"/>
              <a:t>Journal of Environmental Radioactivity 188 (2018) 	47–57.</a:t>
            </a:r>
          </a:p>
          <a:p>
            <a:r>
              <a:rPr lang="en-ZA" dirty="0"/>
              <a:t>Kilavi P.  K. (2018). Human Health Risks Associated with Radioactivity and Heavy Metals around </a:t>
            </a:r>
            <a:r>
              <a:rPr lang="en-ZA" dirty="0" err="1"/>
              <a:t>Mrima</a:t>
            </a:r>
            <a:r>
              <a:rPr lang="en-ZA" dirty="0"/>
              <a:t> Hill and  	the Kwale Heavy Mineral Sand Mine, Kenya. Doctor of Philosophy in Physics Thesis</a:t>
            </a:r>
          </a:p>
          <a:p>
            <a:r>
              <a:rPr lang="en-ZA" dirty="0"/>
              <a:t>Kun Zhang and Graham A Shields (2023). Early diagenetic mobilization of rare earth elements and implications for 	the </a:t>
            </a:r>
            <a:r>
              <a:rPr lang="en-ZA" dirty="0" err="1"/>
              <a:t>ce</a:t>
            </a:r>
            <a:r>
              <a:rPr lang="en-ZA" dirty="0"/>
              <a:t> anomaly as a redox proxy. </a:t>
            </a:r>
            <a:r>
              <a:rPr lang="en-ZA" i="1" dirty="0"/>
              <a:t>Chemical Geology, 635:121619, 2023</a:t>
            </a:r>
            <a:r>
              <a:rPr lang="en-ZA" dirty="0"/>
              <a:t>.</a:t>
            </a:r>
          </a:p>
          <a:p>
            <a:r>
              <a:rPr lang="en-ZA" dirty="0"/>
              <a:t>Larissa Costa, Nicolai </a:t>
            </a:r>
            <a:r>
              <a:rPr lang="en-ZA" dirty="0" err="1"/>
              <a:t>Mirlean</a:t>
            </a:r>
            <a:r>
              <a:rPr lang="en-ZA" dirty="0"/>
              <a:t>, and Karen H Johannesson (2021). Rare earth elements as tracers of sediment 	contamination by fertilizer industries in southern </a:t>
            </a:r>
            <a:r>
              <a:rPr lang="en-ZA" dirty="0" err="1"/>
              <a:t>brazil</a:t>
            </a:r>
            <a:r>
              <a:rPr lang="en-ZA" dirty="0"/>
              <a:t>, </a:t>
            </a:r>
            <a:r>
              <a:rPr lang="en-ZA" dirty="0" err="1"/>
              <a:t>patos</a:t>
            </a:r>
            <a:r>
              <a:rPr lang="en-ZA" dirty="0"/>
              <a:t> lagoon estuary. </a:t>
            </a:r>
            <a:r>
              <a:rPr lang="en-ZA" i="1" dirty="0"/>
              <a:t>Applied Geochemistry, 	129:104965, 2021</a:t>
            </a:r>
            <a:r>
              <a:rPr lang="en-ZA" dirty="0"/>
              <a:t>.</a:t>
            </a:r>
          </a:p>
          <a:p>
            <a:r>
              <a:rPr lang="en-ZA" dirty="0"/>
              <a:t>Nimila </a:t>
            </a:r>
            <a:r>
              <a:rPr lang="en-ZA" dirty="0" err="1"/>
              <a:t>Dushyantha</a:t>
            </a:r>
            <a:r>
              <a:rPr lang="en-ZA" dirty="0"/>
              <a:t>, Nadeera </a:t>
            </a:r>
            <a:r>
              <a:rPr lang="en-ZA" dirty="0" err="1"/>
              <a:t>Batapola</a:t>
            </a:r>
            <a:r>
              <a:rPr lang="en-ZA" dirty="0"/>
              <a:t>, IMSK </a:t>
            </a:r>
            <a:r>
              <a:rPr lang="en-ZA" dirty="0" err="1"/>
              <a:t>Ilankoon</a:t>
            </a:r>
            <a:r>
              <a:rPr lang="en-ZA" dirty="0"/>
              <a:t>, </a:t>
            </a:r>
            <a:r>
              <a:rPr lang="en-ZA" dirty="0" err="1"/>
              <a:t>Sudath</a:t>
            </a:r>
            <a:r>
              <a:rPr lang="en-ZA" dirty="0"/>
              <a:t> Rohitha, Ranjith </a:t>
            </a:r>
            <a:r>
              <a:rPr lang="en-ZA" dirty="0" err="1"/>
              <a:t>Premasiri</a:t>
            </a:r>
            <a:r>
              <a:rPr lang="en-ZA" dirty="0"/>
              <a:t>, Bandara Abeysinghe, 	Nalin Ratnayake, and Kithsiri Dissanayake (2020). The story of rare earth elements (</a:t>
            </a:r>
            <a:r>
              <a:rPr lang="en-ZA" dirty="0" err="1"/>
              <a:t>rees</a:t>
            </a:r>
            <a:r>
              <a:rPr lang="en-ZA" dirty="0"/>
              <a:t>): Occurrences, 	global distribution, genesis, geology, mineralogy and global production. </a:t>
            </a:r>
            <a:r>
              <a:rPr lang="en-ZA" i="1" dirty="0"/>
              <a:t>Ore Geology Reviews, 	122:103521, 2020</a:t>
            </a:r>
            <a:r>
              <a:rPr lang="en-ZA" dirty="0"/>
              <a:t>.</a:t>
            </a:r>
          </a:p>
          <a:p>
            <a:r>
              <a:rPr lang="en-ZA" dirty="0"/>
              <a:t>Taylor, S. R., &amp; McLennan, S. M. (1985). The Continental Crust: Its Composition and Evolution. </a:t>
            </a:r>
            <a:r>
              <a:rPr lang="en-ZA" i="1" dirty="0"/>
              <a:t>Blackwell Scientific 	Publications.</a:t>
            </a:r>
          </a:p>
          <a:p>
            <a:r>
              <a:rPr lang="en-ZA" dirty="0"/>
              <a:t>UNSCEAR (2000). Sources and Effects of Ionizing Radiation: Report to the General Assembly</a:t>
            </a:r>
            <a:r>
              <a:rPr lang="en-ZA" i="1" dirty="0"/>
              <a:t>, with Scientific 	Annexe, New York, (2000).</a:t>
            </a:r>
          </a:p>
        </p:txBody>
      </p:sp>
      <p:sp>
        <p:nvSpPr>
          <p:cNvPr id="4" name="Slide Number Placeholder 3">
            <a:extLst>
              <a:ext uri="{FF2B5EF4-FFF2-40B4-BE49-F238E27FC236}">
                <a16:creationId xmlns:a16="http://schemas.microsoft.com/office/drawing/2014/main" id="{26706FAC-9D96-5076-EEA0-3B492A93ADE1}"/>
              </a:ext>
            </a:extLst>
          </p:cNvPr>
          <p:cNvSpPr>
            <a:spLocks noGrp="1"/>
          </p:cNvSpPr>
          <p:nvPr>
            <p:ph type="sldNum" sz="quarter" idx="12"/>
          </p:nvPr>
        </p:nvSpPr>
        <p:spPr/>
        <p:txBody>
          <a:bodyPr/>
          <a:lstStyle/>
          <a:p>
            <a:fld id="{002091C8-3A22-4C02-AA93-950658F54DBC}" type="slidenum">
              <a:rPr lang="en-ZA" smtClean="0"/>
              <a:t>18</a:t>
            </a:fld>
            <a:endParaRPr lang="en-ZA"/>
          </a:p>
        </p:txBody>
      </p:sp>
    </p:spTree>
    <p:extLst>
      <p:ext uri="{BB962C8B-B14F-4D97-AF65-F5344CB8AC3E}">
        <p14:creationId xmlns:p14="http://schemas.microsoft.com/office/powerpoint/2010/main" val="40358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9807-661E-D701-BBB3-CAD5772D0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90E5F-C5CC-7A47-6AF2-05DC81342E0F}"/>
              </a:ext>
            </a:extLst>
          </p:cNvPr>
          <p:cNvSpPr>
            <a:spLocks noGrp="1"/>
          </p:cNvSpPr>
          <p:nvPr>
            <p:ph type="title"/>
          </p:nvPr>
        </p:nvSpPr>
        <p:spPr>
          <a:xfrm>
            <a:off x="838200" y="177990"/>
            <a:ext cx="10515600" cy="558419"/>
          </a:xfrm>
        </p:spPr>
        <p:txBody>
          <a:bodyPr>
            <a:normAutofit fontScale="90000"/>
          </a:bodyPr>
          <a:lstStyle/>
          <a:p>
            <a:r>
              <a:rPr lang="en-ZA" b="1" dirty="0"/>
              <a:t>References</a:t>
            </a:r>
          </a:p>
        </p:txBody>
      </p:sp>
      <p:sp>
        <p:nvSpPr>
          <p:cNvPr id="3" name="TextBox 2">
            <a:extLst>
              <a:ext uri="{FF2B5EF4-FFF2-40B4-BE49-F238E27FC236}">
                <a16:creationId xmlns:a16="http://schemas.microsoft.com/office/drawing/2014/main" id="{4B4513E9-8FD5-2530-6A17-3A630AFE6DEE}"/>
              </a:ext>
            </a:extLst>
          </p:cNvPr>
          <p:cNvSpPr txBox="1"/>
          <p:nvPr/>
        </p:nvSpPr>
        <p:spPr>
          <a:xfrm>
            <a:off x="460248" y="891857"/>
            <a:ext cx="11271504" cy="2031325"/>
          </a:xfrm>
          <a:prstGeom prst="rect">
            <a:avLst/>
          </a:prstGeom>
          <a:noFill/>
        </p:spPr>
        <p:txBody>
          <a:bodyPr wrap="square" rtlCol="0">
            <a:spAutoFit/>
          </a:bodyPr>
          <a:lstStyle/>
          <a:p>
            <a:r>
              <a:rPr lang="en-ZA" dirty="0"/>
              <a:t>Ver´onica Romero, Francisco Ruiz, </a:t>
            </a:r>
            <a:r>
              <a:rPr lang="en-ZA" dirty="0" err="1"/>
              <a:t>Mar´ıa</a:t>
            </a:r>
            <a:r>
              <a:rPr lang="en-ZA" dirty="0"/>
              <a:t> Isabel Prudencio, Juan Manuel </a:t>
            </a:r>
            <a:r>
              <a:rPr lang="en-ZA" dirty="0" err="1"/>
              <a:t>Mu˜noz</a:t>
            </a:r>
            <a:r>
              <a:rPr lang="en-ZA" dirty="0"/>
              <a:t>, </a:t>
            </a:r>
            <a:r>
              <a:rPr lang="en-ZA" dirty="0" err="1"/>
              <a:t>Joaqu´ın</a:t>
            </a:r>
            <a:r>
              <a:rPr lang="en-ZA" dirty="0"/>
              <a:t> </a:t>
            </a:r>
            <a:r>
              <a:rPr lang="en-ZA" dirty="0" err="1"/>
              <a:t>Rodr´ıguez</a:t>
            </a:r>
            <a:r>
              <a:rPr lang="en-ZA" dirty="0"/>
              <a:t> Vidal, 	Paula </a:t>
            </a:r>
            <a:r>
              <a:rPr lang="en-ZA" dirty="0" err="1"/>
              <a:t>G´omez</a:t>
            </a:r>
            <a:r>
              <a:rPr lang="en-ZA" dirty="0"/>
              <a:t>, Manuel Abad, Tatiana Izquierdo, </a:t>
            </a:r>
            <a:r>
              <a:rPr lang="en-ZA" dirty="0" err="1"/>
              <a:t>Mar´ıa</a:t>
            </a:r>
            <a:r>
              <a:rPr lang="en-ZA" dirty="0"/>
              <a:t> Isabel Dias, Rosa Marques (2023). Rare earth 	elements as statistical sentinels of pollution and paleoenvironments?: Application to a highly polluted 	estuary in southwestern </a:t>
            </a:r>
            <a:r>
              <a:rPr lang="en-ZA" dirty="0" err="1"/>
              <a:t>spain</a:t>
            </a:r>
            <a:r>
              <a:rPr lang="en-ZA" dirty="0"/>
              <a:t>. Marine Pollution Bulletin, 186:114419, 2023.</a:t>
            </a:r>
          </a:p>
          <a:p>
            <a:r>
              <a:rPr lang="en-ZA" dirty="0"/>
              <a:t>Wilkin Richard T., Tony R. Lee, Ralph D. Ludwig, Claire Wadler, William Brandon, Brian Mueller, Eva Davis, Darryl 	Luce, and Tracy Edwards (2020) Rare-Earth Elements as Natural Tracers for In Situ Remediation of 	Groundwater. Environ. Sci. Technol. 2021, 55, 1251−1259.</a:t>
            </a:r>
          </a:p>
        </p:txBody>
      </p:sp>
      <p:sp>
        <p:nvSpPr>
          <p:cNvPr id="4" name="Slide Number Placeholder 3">
            <a:extLst>
              <a:ext uri="{FF2B5EF4-FFF2-40B4-BE49-F238E27FC236}">
                <a16:creationId xmlns:a16="http://schemas.microsoft.com/office/drawing/2014/main" id="{A9575D8E-2A36-38A4-1683-643BE6BF920D}"/>
              </a:ext>
            </a:extLst>
          </p:cNvPr>
          <p:cNvSpPr>
            <a:spLocks noGrp="1"/>
          </p:cNvSpPr>
          <p:nvPr>
            <p:ph type="sldNum" sz="quarter" idx="12"/>
          </p:nvPr>
        </p:nvSpPr>
        <p:spPr/>
        <p:txBody>
          <a:bodyPr/>
          <a:lstStyle/>
          <a:p>
            <a:fld id="{002091C8-3A22-4C02-AA93-950658F54DBC}" type="slidenum">
              <a:rPr lang="en-ZA" smtClean="0"/>
              <a:t>19</a:t>
            </a:fld>
            <a:endParaRPr lang="en-ZA"/>
          </a:p>
        </p:txBody>
      </p:sp>
    </p:spTree>
    <p:extLst>
      <p:ext uri="{BB962C8B-B14F-4D97-AF65-F5344CB8AC3E}">
        <p14:creationId xmlns:p14="http://schemas.microsoft.com/office/powerpoint/2010/main" val="3636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1E0640-4F28-1382-02FA-EF82DD1E3A28}"/>
              </a:ext>
            </a:extLst>
          </p:cNvPr>
          <p:cNvSpPr txBox="1"/>
          <p:nvPr/>
        </p:nvSpPr>
        <p:spPr>
          <a:xfrm>
            <a:off x="1103128" y="598791"/>
            <a:ext cx="6097772" cy="769441"/>
          </a:xfrm>
          <a:prstGeom prst="rect">
            <a:avLst/>
          </a:prstGeom>
          <a:noFill/>
        </p:spPr>
        <p:txBody>
          <a:bodyPr wrap="square">
            <a:spAutoFit/>
          </a:bodyPr>
          <a:lstStyle/>
          <a:p>
            <a:r>
              <a:rPr kumimoji="0" lang="en-ZA" sz="4400" b="1" i="0" u="none" strike="noStrike" kern="1200" cap="none" spc="0" normalizeH="0" baseline="0" noProof="0" dirty="0">
                <a:ln>
                  <a:noFill/>
                </a:ln>
                <a:solidFill>
                  <a:prstClr val="black"/>
                </a:solidFill>
                <a:effectLst/>
                <a:uLnTx/>
                <a:uFillTx/>
                <a:latin typeface="Aptos Display" panose="02110004020202020204"/>
                <a:ea typeface="+mj-ea"/>
                <a:cs typeface="+mj-cs"/>
              </a:rPr>
              <a:t>Content</a:t>
            </a:r>
            <a:endParaRPr lang="en-ZA" dirty="0"/>
          </a:p>
        </p:txBody>
      </p:sp>
      <p:sp>
        <p:nvSpPr>
          <p:cNvPr id="7" name="TextBox 6">
            <a:extLst>
              <a:ext uri="{FF2B5EF4-FFF2-40B4-BE49-F238E27FC236}">
                <a16:creationId xmlns:a16="http://schemas.microsoft.com/office/drawing/2014/main" id="{652A45BF-D2FF-C181-E555-A839ED061B8A}"/>
              </a:ext>
            </a:extLst>
          </p:cNvPr>
          <p:cNvSpPr txBox="1"/>
          <p:nvPr/>
        </p:nvSpPr>
        <p:spPr>
          <a:xfrm>
            <a:off x="1015408" y="1929809"/>
            <a:ext cx="7235457" cy="2677656"/>
          </a:xfrm>
          <a:prstGeom prst="rect">
            <a:avLst/>
          </a:prstGeom>
          <a:noFill/>
        </p:spPr>
        <p:txBody>
          <a:bodyPr wrap="square" rtlCol="0">
            <a:spAutoFit/>
          </a:bodyPr>
          <a:lstStyle/>
          <a:p>
            <a:pPr marL="285750" indent="-285750">
              <a:buFont typeface="Wingdings" panose="05000000000000000000" pitchFamily="2" charset="2"/>
              <a:buChar char="q"/>
            </a:pPr>
            <a:r>
              <a:rPr lang="en-ZA" sz="2800" dirty="0"/>
              <a:t>    Introduction</a:t>
            </a:r>
          </a:p>
          <a:p>
            <a:pPr marL="285750" indent="-285750">
              <a:buFont typeface="Wingdings" panose="05000000000000000000" pitchFamily="2" charset="2"/>
              <a:buChar char="q"/>
            </a:pPr>
            <a:r>
              <a:rPr lang="en-ZA" sz="2800" dirty="0"/>
              <a:t>    Study Area</a:t>
            </a:r>
          </a:p>
          <a:p>
            <a:pPr marL="285750" indent="-285750">
              <a:buFont typeface="Wingdings" panose="05000000000000000000" pitchFamily="2" charset="2"/>
              <a:buChar char="q"/>
            </a:pPr>
            <a:r>
              <a:rPr lang="en-ZA" sz="2800" dirty="0"/>
              <a:t>    Methodology</a:t>
            </a:r>
          </a:p>
          <a:p>
            <a:pPr marL="285750" indent="-285750">
              <a:buFont typeface="Wingdings" panose="05000000000000000000" pitchFamily="2" charset="2"/>
              <a:buChar char="q"/>
            </a:pPr>
            <a:r>
              <a:rPr lang="en-ZA" sz="2800" dirty="0"/>
              <a:t>    Results and Discussions</a:t>
            </a:r>
          </a:p>
          <a:p>
            <a:pPr marL="285750" indent="-285750">
              <a:buFont typeface="Wingdings" panose="05000000000000000000" pitchFamily="2" charset="2"/>
              <a:buChar char="q"/>
            </a:pPr>
            <a:r>
              <a:rPr lang="en-ZA" sz="2800" dirty="0"/>
              <a:t>    Conclusion</a:t>
            </a:r>
          </a:p>
          <a:p>
            <a:pPr marL="285750" indent="-285750">
              <a:buFont typeface="Wingdings" panose="05000000000000000000" pitchFamily="2" charset="2"/>
              <a:buChar char="q"/>
            </a:pPr>
            <a:r>
              <a:rPr lang="en-ZA" sz="2800" dirty="0"/>
              <a:t>    Acknowledgements &amp; Future Work</a:t>
            </a:r>
          </a:p>
        </p:txBody>
      </p:sp>
      <p:sp>
        <p:nvSpPr>
          <p:cNvPr id="2" name="Slide Number Placeholder 1">
            <a:extLst>
              <a:ext uri="{FF2B5EF4-FFF2-40B4-BE49-F238E27FC236}">
                <a16:creationId xmlns:a16="http://schemas.microsoft.com/office/drawing/2014/main" id="{920B12AF-2A80-F1BC-CD7C-98C336DB6DBA}"/>
              </a:ext>
            </a:extLst>
          </p:cNvPr>
          <p:cNvSpPr>
            <a:spLocks noGrp="1"/>
          </p:cNvSpPr>
          <p:nvPr>
            <p:ph type="sldNum" sz="quarter" idx="12"/>
          </p:nvPr>
        </p:nvSpPr>
        <p:spPr/>
        <p:txBody>
          <a:bodyPr/>
          <a:lstStyle/>
          <a:p>
            <a:fld id="{002091C8-3A22-4C02-AA93-950658F54DBC}" type="slidenum">
              <a:rPr lang="en-ZA" smtClean="0"/>
              <a:t>2</a:t>
            </a:fld>
            <a:endParaRPr lang="en-ZA"/>
          </a:p>
        </p:txBody>
      </p:sp>
    </p:spTree>
    <p:extLst>
      <p:ext uri="{BB962C8B-B14F-4D97-AF65-F5344CB8AC3E}">
        <p14:creationId xmlns:p14="http://schemas.microsoft.com/office/powerpoint/2010/main" val="35590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12097-9322-35E8-3EBD-26AA8FFD4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CFA93-CF53-2653-B83A-0F64EADFE330}"/>
              </a:ext>
            </a:extLst>
          </p:cNvPr>
          <p:cNvSpPr>
            <a:spLocks noGrp="1"/>
          </p:cNvSpPr>
          <p:nvPr>
            <p:ph type="title"/>
          </p:nvPr>
        </p:nvSpPr>
        <p:spPr>
          <a:xfrm>
            <a:off x="838200" y="163958"/>
            <a:ext cx="10515600" cy="517080"/>
          </a:xfrm>
        </p:spPr>
        <p:txBody>
          <a:bodyPr>
            <a:normAutofit fontScale="90000"/>
          </a:bodyPr>
          <a:lstStyle/>
          <a:p>
            <a:r>
              <a:rPr lang="en-ZA" b="1" dirty="0"/>
              <a:t>Introduction</a:t>
            </a:r>
          </a:p>
        </p:txBody>
      </p:sp>
      <p:sp>
        <p:nvSpPr>
          <p:cNvPr id="3" name="Content Placeholder 2">
            <a:extLst>
              <a:ext uri="{FF2B5EF4-FFF2-40B4-BE49-F238E27FC236}">
                <a16:creationId xmlns:a16="http://schemas.microsoft.com/office/drawing/2014/main" id="{BF77042D-7F42-2A91-3ABE-189D1AA59EFD}"/>
              </a:ext>
            </a:extLst>
          </p:cNvPr>
          <p:cNvSpPr>
            <a:spLocks noGrp="1"/>
          </p:cNvSpPr>
          <p:nvPr>
            <p:ph idx="1"/>
          </p:nvPr>
        </p:nvSpPr>
        <p:spPr>
          <a:xfrm>
            <a:off x="340242" y="627853"/>
            <a:ext cx="11249246" cy="6093622"/>
          </a:xfrm>
        </p:spPr>
        <p:txBody>
          <a:bodyPr>
            <a:noAutofit/>
          </a:bodyPr>
          <a:lstStyle/>
          <a:p>
            <a:pPr>
              <a:buFont typeface="Wingdings" panose="05000000000000000000" pitchFamily="2" charset="2"/>
              <a:buChar char="Ø"/>
            </a:pPr>
            <a:r>
              <a:rPr lang="en-ZA" sz="1800" dirty="0"/>
              <a:t>Rare Earth Elements (REEs), are a group of metals comprising of the lanthanides (Lanthanum – La, Cerium – Ce, Praseodymium – </a:t>
            </a:r>
            <a:r>
              <a:rPr lang="en-ZA" sz="1800" dirty="0" err="1"/>
              <a:t>Pr</a:t>
            </a:r>
            <a:r>
              <a:rPr lang="en-ZA" sz="1800" dirty="0"/>
              <a:t>, Neodymium – Nd, Samarium – </a:t>
            </a:r>
            <a:r>
              <a:rPr lang="en-ZA" sz="1800" dirty="0" err="1"/>
              <a:t>Sm</a:t>
            </a:r>
            <a:r>
              <a:rPr lang="en-ZA" sz="1800" dirty="0"/>
              <a:t>, Europium – Eu, Gadolinium – Gd, Terbium – Tb, Dysprosium – Dy, Holmium – Ho, Erbium– Er, Thulium – Tm, Ytterbium – Yb, and Lutetium – Lu), Yttrium (Y) and Scandium (Sc), according to the International Union of Pure and Applied Chemistry (IUPAC),  due to their shared periodic group alignment, chemical properties, and co-occurrence in similar ore deposits (Magdas </a:t>
            </a:r>
            <a:r>
              <a:rPr lang="en-ZA" sz="1800" i="1" dirty="0"/>
              <a:t>et al., </a:t>
            </a:r>
            <a:r>
              <a:rPr lang="en-ZA" sz="1800" dirty="0"/>
              <a:t>2025). </a:t>
            </a:r>
          </a:p>
          <a:p>
            <a:pPr>
              <a:buFont typeface="Wingdings" panose="05000000000000000000" pitchFamily="2" charset="2"/>
              <a:buChar char="Ø"/>
            </a:pPr>
            <a:r>
              <a:rPr lang="en-ZA" sz="1800" dirty="0"/>
              <a:t>Based on their atomic mass, REEs can be categorized into </a:t>
            </a:r>
            <a:r>
              <a:rPr lang="en-ZA" sz="1800" b="1" dirty="0"/>
              <a:t>light REEs </a:t>
            </a:r>
            <a:r>
              <a:rPr lang="en-ZA" sz="1800" dirty="0"/>
              <a:t>(LREEs): La, Ce, </a:t>
            </a:r>
            <a:r>
              <a:rPr lang="en-ZA" sz="1800" dirty="0" err="1"/>
              <a:t>Pr</a:t>
            </a:r>
            <a:r>
              <a:rPr lang="en-ZA" sz="1800" dirty="0"/>
              <a:t>, Nd, </a:t>
            </a:r>
            <a:r>
              <a:rPr lang="en-ZA" sz="1800" dirty="0" err="1"/>
              <a:t>Sm</a:t>
            </a:r>
            <a:r>
              <a:rPr lang="en-ZA" sz="1800" dirty="0"/>
              <a:t>, Eu, and Gd, that are less mobile and </a:t>
            </a:r>
            <a:r>
              <a:rPr lang="en-ZA" sz="1800" b="1" dirty="0"/>
              <a:t>heavy REEs </a:t>
            </a:r>
            <a:r>
              <a:rPr lang="en-ZA" sz="1800" dirty="0"/>
              <a:t>(HREEs): Tb, Dy, Ho, Er, Tm, Yb, Lu, as well as Y and Sc  that are slightly more mobile (Magdas </a:t>
            </a:r>
            <a:r>
              <a:rPr lang="en-ZA" sz="1800" i="1" dirty="0"/>
              <a:t>et al., </a:t>
            </a:r>
            <a:r>
              <a:rPr lang="en-ZA" sz="1800" dirty="0"/>
              <a:t>2025). </a:t>
            </a:r>
          </a:p>
          <a:p>
            <a:pPr>
              <a:buFont typeface="Wingdings" panose="05000000000000000000" pitchFamily="2" charset="2"/>
              <a:buChar char="Ø"/>
            </a:pPr>
            <a:r>
              <a:rPr lang="en-ZA" sz="1800" dirty="0"/>
              <a:t>The most REE-enriched igneous or magmatic rocks are carbonatites (RE Harmer and PAM Nex, 2016) mostly found in rift zones of Eastern Africa as </a:t>
            </a:r>
            <a:r>
              <a:rPr lang="en-ZA" sz="1800" b="1" dirty="0" err="1"/>
              <a:t>radiothermic</a:t>
            </a:r>
            <a:r>
              <a:rPr lang="en-ZA" sz="1800" b="1" dirty="0"/>
              <a:t> carbonatite complexes</a:t>
            </a:r>
            <a:r>
              <a:rPr lang="en-ZA" sz="1800" dirty="0"/>
              <a:t> which are unique (Gregory et al., 2022)]. </a:t>
            </a:r>
          </a:p>
          <a:p>
            <a:pPr>
              <a:buFont typeface="Wingdings" panose="05000000000000000000" pitchFamily="2" charset="2"/>
              <a:buChar char="Ø"/>
            </a:pPr>
            <a:r>
              <a:rPr lang="en-ZA" sz="1800" dirty="0"/>
              <a:t> </a:t>
            </a:r>
            <a:r>
              <a:rPr lang="en-ZA" sz="1800" dirty="0" err="1"/>
              <a:t>Mrima</a:t>
            </a:r>
            <a:r>
              <a:rPr lang="en-ZA" sz="1800" dirty="0"/>
              <a:t> hills contain thorium (</a:t>
            </a:r>
            <a:r>
              <a:rPr lang="en-ZA" sz="1800" b="1" dirty="0"/>
              <a:t>232Th</a:t>
            </a:r>
            <a:r>
              <a:rPr lang="en-ZA" sz="1800" dirty="0"/>
              <a:t>) and uranium (</a:t>
            </a:r>
            <a:r>
              <a:rPr lang="en-ZA" sz="1800" b="1" dirty="0"/>
              <a:t>238U</a:t>
            </a:r>
            <a:r>
              <a:rPr lang="en-ZA" sz="1800" dirty="0"/>
              <a:t>), iron (Fe) , depleted 40K levels, nickel (Ni), zirconium (Zr), zinc (Zn) lead (Pb), titanium, phosphates, barium, </a:t>
            </a:r>
            <a:r>
              <a:rPr lang="en-ZA" sz="1800" b="1" dirty="0"/>
              <a:t>rare earth elements</a:t>
            </a:r>
            <a:r>
              <a:rPr lang="en-ZA" sz="1800" dirty="0"/>
              <a:t>, niobium, Monazite minerals (</a:t>
            </a:r>
            <a:r>
              <a:rPr lang="en-ZA" sz="1800" dirty="0" err="1"/>
              <a:t>Adri´an</a:t>
            </a:r>
            <a:r>
              <a:rPr lang="en-ZA" sz="1800" dirty="0"/>
              <a:t> et al., 2020, Kilavi P.  K. 2018).</a:t>
            </a:r>
          </a:p>
          <a:p>
            <a:pPr>
              <a:buFont typeface="Wingdings" panose="05000000000000000000" pitchFamily="2" charset="2"/>
              <a:buChar char="Ø"/>
            </a:pPr>
            <a:r>
              <a:rPr lang="en-ZA" sz="1800" b="1" dirty="0"/>
              <a:t>REEs exhibit relatively low mobility </a:t>
            </a:r>
            <a:r>
              <a:rPr lang="en-ZA" sz="1800" dirty="0"/>
              <a:t>(Nimila et al., 2020, Larissa et al., 2021); these make them valuable </a:t>
            </a:r>
            <a:r>
              <a:rPr lang="en-ZA" sz="1800" b="1" dirty="0"/>
              <a:t>geochemical tracers </a:t>
            </a:r>
            <a:r>
              <a:rPr lang="en-ZA" sz="1800" dirty="0"/>
              <a:t>for tracing natural processes as they </a:t>
            </a:r>
            <a:r>
              <a:rPr lang="en-ZA" sz="1800" b="1" dirty="0"/>
              <a:t>preserve the geochemical signature of the parent material</a:t>
            </a:r>
            <a:r>
              <a:rPr lang="en-ZA" sz="1800" dirty="0"/>
              <a:t> (Kun and Graham, 2023, Ver´onica et al., 2023, Wilkin et al., 2021) to monitor environmental distribution of radionuclides (controlled primarily by lithology, weathering, adsorption, or anthropogenic inputs).</a:t>
            </a:r>
          </a:p>
          <a:p>
            <a:pPr>
              <a:buFont typeface="Wingdings" panose="05000000000000000000" pitchFamily="2" charset="2"/>
              <a:buChar char="Ø"/>
            </a:pPr>
            <a:r>
              <a:rPr lang="en-ZA" sz="1800" dirty="0"/>
              <a:t>The </a:t>
            </a:r>
            <a:r>
              <a:rPr lang="en-ZA" sz="1800" b="1" dirty="0"/>
              <a:t>REE-Th-U relationship </a:t>
            </a:r>
            <a:r>
              <a:rPr lang="en-ZA" sz="1800" dirty="0"/>
              <a:t>makes the rare earth elements suitable geochemical tracers for environmental radioecological monitoring.</a:t>
            </a:r>
          </a:p>
        </p:txBody>
      </p:sp>
      <p:sp>
        <p:nvSpPr>
          <p:cNvPr id="4" name="Slide Number Placeholder 3">
            <a:extLst>
              <a:ext uri="{FF2B5EF4-FFF2-40B4-BE49-F238E27FC236}">
                <a16:creationId xmlns:a16="http://schemas.microsoft.com/office/drawing/2014/main" id="{90D6ECF1-5F48-F846-B8CB-19EC89D3993B}"/>
              </a:ext>
            </a:extLst>
          </p:cNvPr>
          <p:cNvSpPr>
            <a:spLocks noGrp="1"/>
          </p:cNvSpPr>
          <p:nvPr>
            <p:ph type="sldNum" sz="quarter" idx="12"/>
          </p:nvPr>
        </p:nvSpPr>
        <p:spPr/>
        <p:txBody>
          <a:bodyPr/>
          <a:lstStyle/>
          <a:p>
            <a:fld id="{002091C8-3A22-4C02-AA93-950658F54DBC}" type="slidenum">
              <a:rPr lang="en-ZA" smtClean="0"/>
              <a:t>3</a:t>
            </a:fld>
            <a:endParaRPr lang="en-ZA" dirty="0"/>
          </a:p>
        </p:txBody>
      </p:sp>
    </p:spTree>
    <p:extLst>
      <p:ext uri="{BB962C8B-B14F-4D97-AF65-F5344CB8AC3E}">
        <p14:creationId xmlns:p14="http://schemas.microsoft.com/office/powerpoint/2010/main" val="7826169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87A6-721E-6776-DB59-955A80DBA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43DDA-AE37-27DF-67A3-DDF372FDD95E}"/>
              </a:ext>
            </a:extLst>
          </p:cNvPr>
          <p:cNvSpPr>
            <a:spLocks noGrp="1"/>
          </p:cNvSpPr>
          <p:nvPr>
            <p:ph type="title"/>
          </p:nvPr>
        </p:nvSpPr>
        <p:spPr>
          <a:xfrm>
            <a:off x="838200" y="177990"/>
            <a:ext cx="10515600" cy="558419"/>
          </a:xfrm>
        </p:spPr>
        <p:txBody>
          <a:bodyPr>
            <a:normAutofit fontScale="90000"/>
          </a:bodyPr>
          <a:lstStyle/>
          <a:p>
            <a:r>
              <a:rPr lang="en-ZA" b="1" dirty="0"/>
              <a:t>Study Area</a:t>
            </a:r>
          </a:p>
        </p:txBody>
      </p:sp>
      <p:sp>
        <p:nvSpPr>
          <p:cNvPr id="3" name="TextBox 2">
            <a:extLst>
              <a:ext uri="{FF2B5EF4-FFF2-40B4-BE49-F238E27FC236}">
                <a16:creationId xmlns:a16="http://schemas.microsoft.com/office/drawing/2014/main" id="{DE2D9292-54AE-3B1E-E235-63756DF5DE2D}"/>
              </a:ext>
            </a:extLst>
          </p:cNvPr>
          <p:cNvSpPr txBox="1"/>
          <p:nvPr/>
        </p:nvSpPr>
        <p:spPr>
          <a:xfrm>
            <a:off x="460248" y="5936925"/>
            <a:ext cx="11271504" cy="646331"/>
          </a:xfrm>
          <a:prstGeom prst="rect">
            <a:avLst/>
          </a:prstGeom>
          <a:noFill/>
        </p:spPr>
        <p:txBody>
          <a:bodyPr wrap="square" rtlCol="0">
            <a:spAutoFit/>
          </a:bodyPr>
          <a:lstStyle/>
          <a:p>
            <a:r>
              <a:rPr lang="en-ZA" b="1" dirty="0"/>
              <a:t>a) </a:t>
            </a:r>
            <a:r>
              <a:rPr lang="en-ZA" dirty="0"/>
              <a:t>Map of Kenya </a:t>
            </a:r>
            <a:r>
              <a:rPr lang="en-ZA" b="1" dirty="0"/>
              <a:t>(b)</a:t>
            </a:r>
            <a:r>
              <a:rPr lang="en-ZA" dirty="0"/>
              <a:t> Administrative map of Kwale county </a:t>
            </a:r>
            <a:r>
              <a:rPr lang="en-ZA" b="1" dirty="0"/>
              <a:t>(c)</a:t>
            </a:r>
            <a:r>
              <a:rPr lang="en-ZA" dirty="0"/>
              <a:t> Sampling locations in </a:t>
            </a:r>
            <a:r>
              <a:rPr lang="en-ZA" dirty="0" err="1"/>
              <a:t>Mrima</a:t>
            </a:r>
            <a:r>
              <a:rPr lang="en-ZA" dirty="0"/>
              <a:t> hills, overlaid on Google Earth Satellite map. </a:t>
            </a:r>
          </a:p>
        </p:txBody>
      </p:sp>
      <p:pic>
        <p:nvPicPr>
          <p:cNvPr id="7" name="Picture 6">
            <a:extLst>
              <a:ext uri="{FF2B5EF4-FFF2-40B4-BE49-F238E27FC236}">
                <a16:creationId xmlns:a16="http://schemas.microsoft.com/office/drawing/2014/main" id="{88BE334A-E190-CCE9-09B3-7C0085DF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04" y="736409"/>
            <a:ext cx="8428036" cy="5241445"/>
          </a:xfrm>
          <a:prstGeom prst="rect">
            <a:avLst/>
          </a:prstGeom>
        </p:spPr>
      </p:pic>
      <p:sp>
        <p:nvSpPr>
          <p:cNvPr id="4" name="Slide Number Placeholder 3">
            <a:extLst>
              <a:ext uri="{FF2B5EF4-FFF2-40B4-BE49-F238E27FC236}">
                <a16:creationId xmlns:a16="http://schemas.microsoft.com/office/drawing/2014/main" id="{F0C85EED-78E0-9432-2DE9-6AA05A3C4DFE}"/>
              </a:ext>
            </a:extLst>
          </p:cNvPr>
          <p:cNvSpPr>
            <a:spLocks noGrp="1"/>
          </p:cNvSpPr>
          <p:nvPr>
            <p:ph type="sldNum" sz="quarter" idx="12"/>
          </p:nvPr>
        </p:nvSpPr>
        <p:spPr/>
        <p:txBody>
          <a:bodyPr/>
          <a:lstStyle/>
          <a:p>
            <a:fld id="{002091C8-3A22-4C02-AA93-950658F54DBC}" type="slidenum">
              <a:rPr lang="en-ZA" smtClean="0"/>
              <a:t>4</a:t>
            </a:fld>
            <a:endParaRPr lang="en-ZA"/>
          </a:p>
        </p:txBody>
      </p:sp>
    </p:spTree>
    <p:extLst>
      <p:ext uri="{BB962C8B-B14F-4D97-AF65-F5344CB8AC3E}">
        <p14:creationId xmlns:p14="http://schemas.microsoft.com/office/powerpoint/2010/main" val="160903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320AB-E451-04EF-C9D9-511F8EAA6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95287-A739-E93D-E162-B6AD006C1ED2}"/>
              </a:ext>
            </a:extLst>
          </p:cNvPr>
          <p:cNvSpPr>
            <a:spLocks noGrp="1"/>
          </p:cNvSpPr>
          <p:nvPr>
            <p:ph type="title"/>
          </p:nvPr>
        </p:nvSpPr>
        <p:spPr>
          <a:xfrm>
            <a:off x="838200" y="177990"/>
            <a:ext cx="3095847" cy="558419"/>
          </a:xfrm>
        </p:spPr>
        <p:txBody>
          <a:bodyPr>
            <a:normAutofit fontScale="90000"/>
          </a:bodyPr>
          <a:lstStyle/>
          <a:p>
            <a:r>
              <a:rPr lang="en-ZA" b="1" dirty="0"/>
              <a:t>Methodology</a:t>
            </a:r>
          </a:p>
        </p:txBody>
      </p:sp>
      <p:sp>
        <p:nvSpPr>
          <p:cNvPr id="3" name="Slide Number Placeholder 2">
            <a:extLst>
              <a:ext uri="{FF2B5EF4-FFF2-40B4-BE49-F238E27FC236}">
                <a16:creationId xmlns:a16="http://schemas.microsoft.com/office/drawing/2014/main" id="{72057075-E893-69A5-66F8-A831BE24679C}"/>
              </a:ext>
            </a:extLst>
          </p:cNvPr>
          <p:cNvSpPr>
            <a:spLocks noGrp="1"/>
          </p:cNvSpPr>
          <p:nvPr>
            <p:ph type="sldNum" sz="quarter" idx="12"/>
          </p:nvPr>
        </p:nvSpPr>
        <p:spPr/>
        <p:txBody>
          <a:bodyPr/>
          <a:lstStyle/>
          <a:p>
            <a:fld id="{002091C8-3A22-4C02-AA93-950658F54DBC}" type="slidenum">
              <a:rPr lang="en-ZA" smtClean="0"/>
              <a:t>5</a:t>
            </a:fld>
            <a:endParaRPr lang="en-ZA"/>
          </a:p>
        </p:txBody>
      </p:sp>
      <p:grpSp>
        <p:nvGrpSpPr>
          <p:cNvPr id="19" name="Group 18">
            <a:extLst>
              <a:ext uri="{FF2B5EF4-FFF2-40B4-BE49-F238E27FC236}">
                <a16:creationId xmlns:a16="http://schemas.microsoft.com/office/drawing/2014/main" id="{4B8BF90E-AA52-964C-4721-A0C3DD069A27}"/>
              </a:ext>
            </a:extLst>
          </p:cNvPr>
          <p:cNvGrpSpPr/>
          <p:nvPr/>
        </p:nvGrpSpPr>
        <p:grpSpPr>
          <a:xfrm>
            <a:off x="240057" y="736408"/>
            <a:ext cx="11711886" cy="5943602"/>
            <a:chOff x="240057" y="696670"/>
            <a:chExt cx="11711886" cy="5943602"/>
          </a:xfrm>
        </p:grpSpPr>
        <p:grpSp>
          <p:nvGrpSpPr>
            <p:cNvPr id="51" name="Group 50">
              <a:extLst>
                <a:ext uri="{FF2B5EF4-FFF2-40B4-BE49-F238E27FC236}">
                  <a16:creationId xmlns:a16="http://schemas.microsoft.com/office/drawing/2014/main" id="{59D98D29-4A32-2480-E28C-09E4D6E64BC2}"/>
                </a:ext>
              </a:extLst>
            </p:cNvPr>
            <p:cNvGrpSpPr/>
            <p:nvPr/>
          </p:nvGrpSpPr>
          <p:grpSpPr>
            <a:xfrm>
              <a:off x="240057" y="696670"/>
              <a:ext cx="11711886" cy="5943602"/>
              <a:chOff x="1" y="0"/>
              <a:chExt cx="5716931" cy="6031791"/>
            </a:xfrm>
          </p:grpSpPr>
          <p:sp>
            <p:nvSpPr>
              <p:cNvPr id="52" name="Text Box 9">
                <a:extLst>
                  <a:ext uri="{FF2B5EF4-FFF2-40B4-BE49-F238E27FC236}">
                    <a16:creationId xmlns:a16="http://schemas.microsoft.com/office/drawing/2014/main" id="{F9D31DD4-0BE6-22E1-2AAD-02D02CC96B16}"/>
                  </a:ext>
                </a:extLst>
              </p:cNvPr>
              <p:cNvSpPr txBox="1"/>
              <p:nvPr/>
            </p:nvSpPr>
            <p:spPr>
              <a:xfrm>
                <a:off x="117356" y="63568"/>
                <a:ext cx="1670233" cy="166716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Sample collection</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(21soil samples 0-20 cm depth collected at four nodes at each sampling point in March 2019 Kilavi P.  K. (2018))</a:t>
                </a:r>
              </a:p>
            </p:txBody>
          </p:sp>
          <p:sp>
            <p:nvSpPr>
              <p:cNvPr id="53" name="Text Box 9">
                <a:extLst>
                  <a:ext uri="{FF2B5EF4-FFF2-40B4-BE49-F238E27FC236}">
                    <a16:creationId xmlns:a16="http://schemas.microsoft.com/office/drawing/2014/main" id="{75C3AF74-6616-7CFA-98A6-A230E762F060}"/>
                  </a:ext>
                </a:extLst>
              </p:cNvPr>
              <p:cNvSpPr txBox="1"/>
              <p:nvPr/>
            </p:nvSpPr>
            <p:spPr>
              <a:xfrm>
                <a:off x="2185758" y="0"/>
                <a:ext cx="3528518" cy="185821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sz="2000"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Sample preparation</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(Soil air-dried at ambient temperature, crushed into smaller sizes using a mortar and pestle, auto-sieved to a particle size of 25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μm</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through a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Retsch</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AS 200® 3-stage vibratory sieve shaker operating at 460 W and 100 Hz, and soil at each sampling point was mixed into a composite sample</a:t>
                </a:r>
              </a:p>
            </p:txBody>
          </p:sp>
          <p:sp>
            <p:nvSpPr>
              <p:cNvPr id="54" name="Text Box 9">
                <a:extLst>
                  <a:ext uri="{FF2B5EF4-FFF2-40B4-BE49-F238E27FC236}">
                    <a16:creationId xmlns:a16="http://schemas.microsoft.com/office/drawing/2014/main" id="{4CB4BDD5-6689-78C8-08E5-C2FD5D558798}"/>
                  </a:ext>
                </a:extLst>
              </p:cNvPr>
              <p:cNvSpPr txBox="1"/>
              <p:nvPr/>
            </p:nvSpPr>
            <p:spPr>
              <a:xfrm>
                <a:off x="1" y="2185588"/>
                <a:ext cx="2701516" cy="1533129"/>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sz="2000"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Wavelength Dispersed XRF (WDXRF)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Panalytical</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X-ray fluorescence spectrometer, fused disk, (SiO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Al</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3</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Fe</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3</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TiO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MnO</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MgO, CaO, Na</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 K</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 P</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5</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Cr</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n-ZA" sz="2000"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3</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NiO</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L,O,I)</a:t>
                </a:r>
              </a:p>
            </p:txBody>
          </p:sp>
          <p:sp>
            <p:nvSpPr>
              <p:cNvPr id="55" name="Text Box 9">
                <a:extLst>
                  <a:ext uri="{FF2B5EF4-FFF2-40B4-BE49-F238E27FC236}">
                    <a16:creationId xmlns:a16="http://schemas.microsoft.com/office/drawing/2014/main" id="{50FA2ACE-F821-7EB8-2B06-0CB3BCB307AE}"/>
                  </a:ext>
                </a:extLst>
              </p:cNvPr>
              <p:cNvSpPr txBox="1"/>
              <p:nvPr/>
            </p:nvSpPr>
            <p:spPr>
              <a:xfrm>
                <a:off x="3257203" y="2319127"/>
                <a:ext cx="2457073" cy="121446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sz="2000"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ICP-MS</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Thermo</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Scientific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iCAP</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RQ, samples digested in an open beaker/hotplate method, (REEs, Sc, Y, Pb, Th, U)</a:t>
                </a:r>
              </a:p>
            </p:txBody>
          </p:sp>
          <p:sp>
            <p:nvSpPr>
              <p:cNvPr id="56" name="Text Box 9">
                <a:extLst>
                  <a:ext uri="{FF2B5EF4-FFF2-40B4-BE49-F238E27FC236}">
                    <a16:creationId xmlns:a16="http://schemas.microsoft.com/office/drawing/2014/main" id="{791006C3-7083-3D78-794B-12D419A2C192}"/>
                  </a:ext>
                </a:extLst>
              </p:cNvPr>
              <p:cNvSpPr txBox="1"/>
              <p:nvPr/>
            </p:nvSpPr>
            <p:spPr>
              <a:xfrm>
                <a:off x="1" y="4020096"/>
                <a:ext cx="2701518" cy="201169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QA/QC </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(synthetic oxide mixtures and international standard rocks as well as in-house controls (100% SiO</a:t>
                </a:r>
                <a:r>
                  <a:rPr kumimoji="0" lang="en-ZA"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60% CaO+40%SiO</a:t>
                </a:r>
                <a:r>
                  <a:rPr kumimoji="0" lang="en-ZA"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40%Fe</a:t>
                </a:r>
                <a:r>
                  <a:rPr kumimoji="0" lang="en-ZA"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n-ZA"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3</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+60% SiO</a:t>
                </a:r>
                <a:r>
                  <a:rPr kumimoji="0" lang="en-ZA" b="0" i="0" u="none" strike="noStrike" kern="100" cap="none" spc="0" normalizeH="0" baseline="-2500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USGS Certified reference materials(BCR-2, BHVO-2, BIR-1a)</a:t>
                </a:r>
                <a:r>
                  <a:rPr lang="en-ZA" kern="100" dirty="0">
                    <a:solidFill>
                      <a:sysClr val="windowText" lastClr="000000"/>
                    </a:solidFill>
                    <a:latin typeface="Aptos" panose="020B0004020202020204" pitchFamily="34" charset="0"/>
                    <a:ea typeface="Aptos" panose="020B0004020202020204" pitchFamily="34" charset="0"/>
                    <a:cs typeface="Times New Roman" panose="02020603050405020304" pitchFamily="18" charset="0"/>
                  </a:rPr>
                  <a:t>, </a:t>
                </a:r>
                <a:r>
                  <a:rPr kumimoji="0" lang="pl-PL"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AGV2, G2, GSP2, NIM-D, NIM-G, NIM-N, NIM-P, NIM-S, </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and </a:t>
                </a:r>
                <a:r>
                  <a:rPr kumimoji="0" lang="pl-PL"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W2</a:t>
                </a:r>
                <a:r>
                  <a:rPr kumimoji="0" lang="en-ZA"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sp>
            <p:nvSpPr>
              <p:cNvPr id="57" name="Text Box 9">
                <a:extLst>
                  <a:ext uri="{FF2B5EF4-FFF2-40B4-BE49-F238E27FC236}">
                    <a16:creationId xmlns:a16="http://schemas.microsoft.com/office/drawing/2014/main" id="{C9E821D9-42A0-1380-86F4-A566EC09DC61}"/>
                  </a:ext>
                </a:extLst>
              </p:cNvPr>
              <p:cNvSpPr txBox="1"/>
              <p:nvPr/>
            </p:nvSpPr>
            <p:spPr>
              <a:xfrm>
                <a:off x="3015414" y="4020294"/>
                <a:ext cx="2701518" cy="109393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800"/>
                  </a:spcAft>
                  <a:buClrTx/>
                  <a:buSzTx/>
                  <a:buFontTx/>
                  <a:buNone/>
                  <a:tabLst/>
                  <a:defRPr/>
                </a:pPr>
                <a:r>
                  <a:rPr kumimoji="0" lang="en-ZA" sz="2000"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Statistical analysis</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(Major oxides, ΣREE, ΣLREE, ΣHREE, Ce/Ce*, Eu/Eu*, Pearson correlation, PCA, and </a:t>
                </a:r>
                <a:r>
                  <a:rPr kumimoji="0" lang="en-ZA" sz="2000" b="0" i="0" u="none" strike="noStrike" kern="100" cap="none" spc="0" normalizeH="0" baseline="0" noProof="0" dirty="0" err="1">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geoaccumulation</a:t>
                </a:r>
                <a:r>
                  <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 index)</a:t>
                </a:r>
              </a:p>
            </p:txBody>
          </p:sp>
          <p:sp>
            <p:nvSpPr>
              <p:cNvPr id="58" name="Text Box 9">
                <a:extLst>
                  <a:ext uri="{FF2B5EF4-FFF2-40B4-BE49-F238E27FC236}">
                    <a16:creationId xmlns:a16="http://schemas.microsoft.com/office/drawing/2014/main" id="{431992BE-2C9D-A05B-0081-2DE671F48A58}"/>
                  </a:ext>
                </a:extLst>
              </p:cNvPr>
              <p:cNvSpPr txBox="1"/>
              <p:nvPr/>
            </p:nvSpPr>
            <p:spPr>
              <a:xfrm>
                <a:off x="3631795" y="5342111"/>
                <a:ext cx="1468755" cy="46287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ZA" sz="2000" b="1"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rPr>
                  <a:t>Interpretation</a:t>
                </a:r>
                <a:endParaRPr kumimoji="0" lang="en-ZA" sz="2000" b="0" i="0" u="none" strike="noStrike" kern="1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cxnSp>
            <p:nvCxnSpPr>
              <p:cNvPr id="59" name="Straight Arrow Connector 58">
                <a:extLst>
                  <a:ext uri="{FF2B5EF4-FFF2-40B4-BE49-F238E27FC236}">
                    <a16:creationId xmlns:a16="http://schemas.microsoft.com/office/drawing/2014/main" id="{0F98E857-E3FE-D891-7F49-899B57CCC3FE}"/>
                  </a:ext>
                </a:extLst>
              </p:cNvPr>
              <p:cNvCxnSpPr>
                <a:cxnSpLocks/>
              </p:cNvCxnSpPr>
              <p:nvPr/>
            </p:nvCxnSpPr>
            <p:spPr>
              <a:xfrm>
                <a:off x="2354820" y="1858218"/>
                <a:ext cx="0" cy="327369"/>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60" name="Straight Arrow Connector 59">
                <a:extLst>
                  <a:ext uri="{FF2B5EF4-FFF2-40B4-BE49-F238E27FC236}">
                    <a16:creationId xmlns:a16="http://schemas.microsoft.com/office/drawing/2014/main" id="{5E5D004E-E53D-5AD3-319A-4DEBF0797150}"/>
                  </a:ext>
                </a:extLst>
              </p:cNvPr>
              <p:cNvCxnSpPr>
                <a:cxnSpLocks/>
              </p:cNvCxnSpPr>
              <p:nvPr/>
            </p:nvCxnSpPr>
            <p:spPr>
              <a:xfrm>
                <a:off x="4329412" y="1858218"/>
                <a:ext cx="0" cy="460909"/>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61" name="Straight Arrow Connector 60">
                <a:extLst>
                  <a:ext uri="{FF2B5EF4-FFF2-40B4-BE49-F238E27FC236}">
                    <a16:creationId xmlns:a16="http://schemas.microsoft.com/office/drawing/2014/main" id="{CA8FB334-18E8-C276-700C-890D39F743A5}"/>
                  </a:ext>
                </a:extLst>
              </p:cNvPr>
              <p:cNvCxnSpPr/>
              <p:nvPr/>
            </p:nvCxnSpPr>
            <p:spPr>
              <a:xfrm>
                <a:off x="1789681" y="1103066"/>
                <a:ext cx="396600" cy="0"/>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62" name="Straight Arrow Connector 61">
                <a:extLst>
                  <a:ext uri="{FF2B5EF4-FFF2-40B4-BE49-F238E27FC236}">
                    <a16:creationId xmlns:a16="http://schemas.microsoft.com/office/drawing/2014/main" id="{FF9C5AF9-0DB8-E16E-840B-0BCE23BE26A4}"/>
                  </a:ext>
                </a:extLst>
              </p:cNvPr>
              <p:cNvCxnSpPr/>
              <p:nvPr/>
            </p:nvCxnSpPr>
            <p:spPr>
              <a:xfrm>
                <a:off x="4366173" y="5114228"/>
                <a:ext cx="0" cy="227884"/>
              </a:xfrm>
              <a:prstGeom prst="straightConnector1">
                <a:avLst/>
              </a:prstGeom>
              <a:noFill/>
              <a:ln w="31750" cap="flat" cmpd="sng" algn="ctr">
                <a:solidFill>
                  <a:sysClr val="windowText" lastClr="000000"/>
                </a:solidFill>
                <a:prstDash val="solid"/>
                <a:miter lim="800000"/>
                <a:tailEnd type="triangle" w="lg" len="lg"/>
              </a:ln>
              <a:effectLst/>
            </p:spPr>
          </p:cxnSp>
        </p:grpSp>
        <p:cxnSp>
          <p:nvCxnSpPr>
            <p:cNvPr id="13" name="Straight Arrow Connector 12">
              <a:extLst>
                <a:ext uri="{FF2B5EF4-FFF2-40B4-BE49-F238E27FC236}">
                  <a16:creationId xmlns:a16="http://schemas.microsoft.com/office/drawing/2014/main" id="{DFB74AB3-C89A-CDB8-BEA7-8B193F6AE49F}"/>
                </a:ext>
              </a:extLst>
            </p:cNvPr>
            <p:cNvCxnSpPr>
              <a:cxnSpLocks/>
            </p:cNvCxnSpPr>
            <p:nvPr/>
          </p:nvCxnSpPr>
          <p:spPr>
            <a:xfrm>
              <a:off x="2679192" y="4361017"/>
              <a:ext cx="0" cy="296972"/>
            </a:xfrm>
            <a:prstGeom prst="straightConnector1">
              <a:avLst/>
            </a:prstGeom>
            <a:ln w="317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DC9CA99-B46F-F314-B8EE-6FCAF0751FC6}"/>
                </a:ext>
              </a:extLst>
            </p:cNvPr>
            <p:cNvCxnSpPr>
              <a:cxnSpLocks/>
            </p:cNvCxnSpPr>
            <p:nvPr/>
          </p:nvCxnSpPr>
          <p:spPr>
            <a:xfrm flipH="1">
              <a:off x="5774472" y="4178598"/>
              <a:ext cx="1138392" cy="479391"/>
            </a:xfrm>
            <a:prstGeom prst="straightConnector1">
              <a:avLst/>
            </a:prstGeom>
            <a:ln w="317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4E6038-2211-A645-D584-A35DE0721F56}"/>
                </a:ext>
              </a:extLst>
            </p:cNvPr>
            <p:cNvCxnSpPr>
              <a:cxnSpLocks/>
            </p:cNvCxnSpPr>
            <p:nvPr/>
          </p:nvCxnSpPr>
          <p:spPr>
            <a:xfrm>
              <a:off x="5786590" y="5303132"/>
              <a:ext cx="643056" cy="1861"/>
            </a:xfrm>
            <a:prstGeom prst="straightConnector1">
              <a:avLst/>
            </a:prstGeom>
            <a:ln w="317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827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DA5C2-6EA4-A90C-204B-EC4497260E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EFD92B-8B87-6D3E-A7C0-B9A4182D4321}"/>
              </a:ext>
            </a:extLst>
          </p:cNvPr>
          <p:cNvSpPr txBox="1"/>
          <p:nvPr/>
        </p:nvSpPr>
        <p:spPr>
          <a:xfrm>
            <a:off x="3028188" y="117430"/>
            <a:ext cx="5099304" cy="400110"/>
          </a:xfrm>
          <a:prstGeom prst="rect">
            <a:avLst/>
          </a:prstGeom>
          <a:noFill/>
        </p:spPr>
        <p:txBody>
          <a:bodyPr wrap="square" rtlCol="0">
            <a:spAutoFit/>
          </a:bodyPr>
          <a:lstStyle/>
          <a:p>
            <a:pPr algn="ctr"/>
            <a:r>
              <a:rPr lang="en-ZA" sz="2000" b="1" dirty="0">
                <a:solidFill>
                  <a:srgbClr val="C00000"/>
                </a:solidFill>
              </a:rPr>
              <a:t>Statistics</a:t>
            </a:r>
            <a:endParaRPr lang="en-ZA" sz="2000" dirty="0">
              <a:solidFill>
                <a:srgbClr val="C00000"/>
              </a:solidFill>
            </a:endParaRPr>
          </a:p>
        </p:txBody>
      </p:sp>
      <p:sp>
        <p:nvSpPr>
          <p:cNvPr id="10" name="Slide Number Placeholder 9">
            <a:extLst>
              <a:ext uri="{FF2B5EF4-FFF2-40B4-BE49-F238E27FC236}">
                <a16:creationId xmlns:a16="http://schemas.microsoft.com/office/drawing/2014/main" id="{D2DE04C1-86D8-42E9-A7BD-62F222C1B824}"/>
              </a:ext>
            </a:extLst>
          </p:cNvPr>
          <p:cNvSpPr>
            <a:spLocks noGrp="1"/>
          </p:cNvSpPr>
          <p:nvPr>
            <p:ph type="sldNum" sz="quarter" idx="12"/>
          </p:nvPr>
        </p:nvSpPr>
        <p:spPr/>
        <p:txBody>
          <a:bodyPr/>
          <a:lstStyle/>
          <a:p>
            <a:fld id="{002091C8-3A22-4C02-AA93-950658F54DBC}" type="slidenum">
              <a:rPr lang="en-ZA" smtClean="0"/>
              <a:t>6</a:t>
            </a:fld>
            <a:endParaRPr lang="en-ZA"/>
          </a:p>
        </p:txBody>
      </p:sp>
      <p:grpSp>
        <p:nvGrpSpPr>
          <p:cNvPr id="38" name="Group 37">
            <a:extLst>
              <a:ext uri="{FF2B5EF4-FFF2-40B4-BE49-F238E27FC236}">
                <a16:creationId xmlns:a16="http://schemas.microsoft.com/office/drawing/2014/main" id="{7057AE1C-B2CD-D7CB-E2CE-56DA08E80585}"/>
              </a:ext>
            </a:extLst>
          </p:cNvPr>
          <p:cNvGrpSpPr/>
          <p:nvPr/>
        </p:nvGrpSpPr>
        <p:grpSpPr>
          <a:xfrm>
            <a:off x="1948099" y="652717"/>
            <a:ext cx="6442202" cy="5886195"/>
            <a:chOff x="786811" y="923136"/>
            <a:chExt cx="6442202" cy="5886195"/>
          </a:xfrm>
        </p:grpSpPr>
        <p:pic>
          <p:nvPicPr>
            <p:cNvPr id="30" name="Picture 29">
              <a:extLst>
                <a:ext uri="{FF2B5EF4-FFF2-40B4-BE49-F238E27FC236}">
                  <a16:creationId xmlns:a16="http://schemas.microsoft.com/office/drawing/2014/main" id="{473D04CE-8358-9C53-10F3-8D038D84243A}"/>
                </a:ext>
              </a:extLst>
            </p:cNvPr>
            <p:cNvPicPr>
              <a:picLocks noChangeAspect="1"/>
            </p:cNvPicPr>
            <p:nvPr/>
          </p:nvPicPr>
          <p:blipFill>
            <a:blip r:embed="rId2"/>
            <a:srcRect l="-1163" t="47203" r="14506" b="2198"/>
            <a:stretch>
              <a:fillRect/>
            </a:stretch>
          </p:blipFill>
          <p:spPr>
            <a:xfrm>
              <a:off x="786811" y="923136"/>
              <a:ext cx="6442202" cy="1706435"/>
            </a:xfrm>
            <a:prstGeom prst="rect">
              <a:avLst/>
            </a:prstGeom>
          </p:spPr>
        </p:pic>
        <p:pic>
          <p:nvPicPr>
            <p:cNvPr id="32" name="Picture 31">
              <a:extLst>
                <a:ext uri="{FF2B5EF4-FFF2-40B4-BE49-F238E27FC236}">
                  <a16:creationId xmlns:a16="http://schemas.microsoft.com/office/drawing/2014/main" id="{93617E6A-841E-E313-F9F1-2E6EA0CA3FBF}"/>
                </a:ext>
              </a:extLst>
            </p:cNvPr>
            <p:cNvPicPr>
              <a:picLocks noChangeAspect="1"/>
            </p:cNvPicPr>
            <p:nvPr/>
          </p:nvPicPr>
          <p:blipFill>
            <a:blip r:embed="rId3"/>
            <a:srcRect t="3973" r="19996" b="8110"/>
            <a:stretch>
              <a:fillRect/>
            </a:stretch>
          </p:blipFill>
          <p:spPr>
            <a:xfrm>
              <a:off x="854564" y="2947079"/>
              <a:ext cx="5692539" cy="3862252"/>
            </a:xfrm>
            <a:prstGeom prst="rect">
              <a:avLst/>
            </a:prstGeom>
          </p:spPr>
        </p:pic>
      </p:grpSp>
    </p:spTree>
    <p:extLst>
      <p:ext uri="{BB962C8B-B14F-4D97-AF65-F5344CB8AC3E}">
        <p14:creationId xmlns:p14="http://schemas.microsoft.com/office/powerpoint/2010/main" val="161809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6BA2-8C84-EE56-90B3-C32FB5007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4233E-B5A8-74EA-E326-7B41DC6A944D}"/>
              </a:ext>
            </a:extLst>
          </p:cNvPr>
          <p:cNvSpPr>
            <a:spLocks noGrp="1"/>
          </p:cNvSpPr>
          <p:nvPr>
            <p:ph type="title"/>
          </p:nvPr>
        </p:nvSpPr>
        <p:spPr>
          <a:xfrm>
            <a:off x="838200" y="136525"/>
            <a:ext cx="10515600" cy="558419"/>
          </a:xfrm>
        </p:spPr>
        <p:txBody>
          <a:bodyPr>
            <a:normAutofit fontScale="90000"/>
          </a:bodyPr>
          <a:lstStyle/>
          <a:p>
            <a:r>
              <a:rPr lang="en-ZA" b="1" dirty="0"/>
              <a:t>Results and Discussion</a:t>
            </a:r>
          </a:p>
        </p:txBody>
      </p:sp>
      <p:sp>
        <p:nvSpPr>
          <p:cNvPr id="3" name="TextBox 2">
            <a:extLst>
              <a:ext uri="{FF2B5EF4-FFF2-40B4-BE49-F238E27FC236}">
                <a16:creationId xmlns:a16="http://schemas.microsoft.com/office/drawing/2014/main" id="{7A5D02A3-EE2E-065C-59E5-B5C630435F3F}"/>
              </a:ext>
            </a:extLst>
          </p:cNvPr>
          <p:cNvSpPr txBox="1"/>
          <p:nvPr/>
        </p:nvSpPr>
        <p:spPr>
          <a:xfrm>
            <a:off x="3084576" y="640080"/>
            <a:ext cx="5099304" cy="400110"/>
          </a:xfrm>
          <a:prstGeom prst="rect">
            <a:avLst/>
          </a:prstGeom>
          <a:noFill/>
        </p:spPr>
        <p:txBody>
          <a:bodyPr wrap="square" rtlCol="0">
            <a:spAutoFit/>
          </a:bodyPr>
          <a:lstStyle/>
          <a:p>
            <a:pPr algn="ctr"/>
            <a:r>
              <a:rPr lang="en-ZA" sz="2000" b="1" dirty="0">
                <a:solidFill>
                  <a:srgbClr val="C00000"/>
                </a:solidFill>
              </a:rPr>
              <a:t>Geochemical Characteristics</a:t>
            </a:r>
            <a:endParaRPr lang="en-ZA" sz="2000" dirty="0">
              <a:solidFill>
                <a:srgbClr val="C00000"/>
              </a:solidFill>
            </a:endParaRPr>
          </a:p>
        </p:txBody>
      </p:sp>
      <p:pic>
        <p:nvPicPr>
          <p:cNvPr id="7" name="Picture 6">
            <a:extLst>
              <a:ext uri="{FF2B5EF4-FFF2-40B4-BE49-F238E27FC236}">
                <a16:creationId xmlns:a16="http://schemas.microsoft.com/office/drawing/2014/main" id="{CC30CF58-BB98-5B8C-5258-767FF91A8AE7}"/>
              </a:ext>
            </a:extLst>
          </p:cNvPr>
          <p:cNvPicPr>
            <a:picLocks noChangeAspect="1"/>
          </p:cNvPicPr>
          <p:nvPr/>
        </p:nvPicPr>
        <p:blipFill>
          <a:blip r:embed="rId2">
            <a:extLst>
              <a:ext uri="{28A0092B-C50C-407E-A947-70E740481C1C}">
                <a14:useLocalDpi xmlns:a14="http://schemas.microsoft.com/office/drawing/2010/main" val="0"/>
              </a:ext>
            </a:extLst>
          </a:blip>
          <a:srcRect l="4056" t="5984" r="2322" b="4072"/>
          <a:stretch>
            <a:fillRect/>
          </a:stretch>
        </p:blipFill>
        <p:spPr>
          <a:xfrm>
            <a:off x="2029967" y="956405"/>
            <a:ext cx="5788153" cy="3942352"/>
          </a:xfrm>
          <a:prstGeom prst="rect">
            <a:avLst/>
          </a:prstGeom>
        </p:spPr>
      </p:pic>
      <p:sp>
        <p:nvSpPr>
          <p:cNvPr id="9" name="TextBox 8">
            <a:extLst>
              <a:ext uri="{FF2B5EF4-FFF2-40B4-BE49-F238E27FC236}">
                <a16:creationId xmlns:a16="http://schemas.microsoft.com/office/drawing/2014/main" id="{47684AC5-A15D-1ECA-2E00-B5C57A4BEC3C}"/>
              </a:ext>
            </a:extLst>
          </p:cNvPr>
          <p:cNvSpPr txBox="1"/>
          <p:nvPr/>
        </p:nvSpPr>
        <p:spPr>
          <a:xfrm>
            <a:off x="466344" y="4967149"/>
            <a:ext cx="10799064" cy="1754326"/>
          </a:xfrm>
          <a:prstGeom prst="rect">
            <a:avLst/>
          </a:prstGeom>
          <a:noFill/>
        </p:spPr>
        <p:txBody>
          <a:bodyPr wrap="square" rtlCol="0">
            <a:spAutoFit/>
          </a:bodyPr>
          <a:lstStyle/>
          <a:p>
            <a:pPr marL="285750" indent="-285750">
              <a:buFont typeface="Wingdings" panose="05000000000000000000" pitchFamily="2" charset="2"/>
              <a:buChar char="Ø"/>
            </a:pPr>
            <a:r>
              <a:rPr lang="en-ZA" dirty="0"/>
              <a:t>Post-Archean Australian shale (PAAS)-normalized patterns (to clear Oddo–Harkins/zig-zag patterns) for rare earth elements concentrations in </a:t>
            </a:r>
            <a:r>
              <a:rPr lang="en-ZA" dirty="0" err="1"/>
              <a:t>Mrima</a:t>
            </a:r>
            <a:r>
              <a:rPr lang="en-ZA" dirty="0"/>
              <a:t> soils. PAAS for REEs obtained from </a:t>
            </a:r>
            <a:r>
              <a:rPr lang="sv-SE" dirty="0"/>
              <a:t>Taylor, S. R., &amp; McLennan, S. M. (1985).</a:t>
            </a:r>
            <a:r>
              <a:rPr lang="en-ZA" dirty="0"/>
              <a:t> </a:t>
            </a:r>
          </a:p>
          <a:p>
            <a:pPr marL="285750" indent="-285750">
              <a:buFont typeface="Wingdings" panose="05000000000000000000" pitchFamily="2" charset="2"/>
              <a:buChar char="Ø"/>
            </a:pPr>
            <a:r>
              <a:rPr lang="en-ZA" dirty="0"/>
              <a:t>Negative Ce anomalies are indicators of natural geochemical processes, where Ce remains in its trivalent form (Ce</a:t>
            </a:r>
            <a:r>
              <a:rPr lang="en-ZA" baseline="30000" dirty="0"/>
              <a:t>3+</a:t>
            </a:r>
            <a:r>
              <a:rPr lang="en-ZA" dirty="0"/>
              <a:t>) and is less likely to be removed from the dissolved phase.</a:t>
            </a:r>
          </a:p>
          <a:p>
            <a:pPr marL="285750" indent="-285750">
              <a:buFont typeface="Wingdings" panose="05000000000000000000" pitchFamily="2" charset="2"/>
              <a:buChar char="Ø"/>
            </a:pPr>
            <a:r>
              <a:rPr lang="en-ZA" dirty="0"/>
              <a:t>Positive Eu anomalies indicates minerals derived from source rocks.</a:t>
            </a:r>
          </a:p>
        </p:txBody>
      </p:sp>
      <p:sp>
        <p:nvSpPr>
          <p:cNvPr id="10" name="Slide Number Placeholder 9">
            <a:extLst>
              <a:ext uri="{FF2B5EF4-FFF2-40B4-BE49-F238E27FC236}">
                <a16:creationId xmlns:a16="http://schemas.microsoft.com/office/drawing/2014/main" id="{2D538272-9B98-0F10-71C3-75E77AD37227}"/>
              </a:ext>
            </a:extLst>
          </p:cNvPr>
          <p:cNvSpPr>
            <a:spLocks noGrp="1"/>
          </p:cNvSpPr>
          <p:nvPr>
            <p:ph type="sldNum" sz="quarter" idx="12"/>
          </p:nvPr>
        </p:nvSpPr>
        <p:spPr/>
        <p:txBody>
          <a:bodyPr/>
          <a:lstStyle/>
          <a:p>
            <a:fld id="{002091C8-3A22-4C02-AA93-950658F54DBC}" type="slidenum">
              <a:rPr lang="en-ZA" smtClean="0"/>
              <a:t>7</a:t>
            </a:fld>
            <a:endParaRPr lang="en-ZA"/>
          </a:p>
        </p:txBody>
      </p:sp>
    </p:spTree>
    <p:extLst>
      <p:ext uri="{BB962C8B-B14F-4D97-AF65-F5344CB8AC3E}">
        <p14:creationId xmlns:p14="http://schemas.microsoft.com/office/powerpoint/2010/main" val="36733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EE97-977E-392B-9CE1-464FF93FEA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E69C20-E1A0-BE33-9C22-4101A6EEBFBD}"/>
              </a:ext>
            </a:extLst>
          </p:cNvPr>
          <p:cNvSpPr txBox="1"/>
          <p:nvPr/>
        </p:nvSpPr>
        <p:spPr>
          <a:xfrm>
            <a:off x="3139440" y="177990"/>
            <a:ext cx="5099304" cy="400110"/>
          </a:xfrm>
          <a:prstGeom prst="rect">
            <a:avLst/>
          </a:prstGeom>
          <a:noFill/>
        </p:spPr>
        <p:txBody>
          <a:bodyPr wrap="square" rtlCol="0">
            <a:spAutoFit/>
          </a:bodyPr>
          <a:lstStyle/>
          <a:p>
            <a:pPr algn="ctr"/>
            <a:r>
              <a:rPr lang="en-ZA" sz="2000" b="1" dirty="0">
                <a:solidFill>
                  <a:srgbClr val="C00000"/>
                </a:solidFill>
              </a:rPr>
              <a:t>Radioecological Characteristics</a:t>
            </a:r>
            <a:endParaRPr lang="en-ZA" sz="2000" dirty="0">
              <a:solidFill>
                <a:srgbClr val="C00000"/>
              </a:solidFill>
            </a:endParaRPr>
          </a:p>
        </p:txBody>
      </p:sp>
      <p:sp>
        <p:nvSpPr>
          <p:cNvPr id="5" name="TextBox 4">
            <a:extLst>
              <a:ext uri="{FF2B5EF4-FFF2-40B4-BE49-F238E27FC236}">
                <a16:creationId xmlns:a16="http://schemas.microsoft.com/office/drawing/2014/main" id="{0B148D29-B307-6242-DD82-4FAF5CA7AAD0}"/>
              </a:ext>
            </a:extLst>
          </p:cNvPr>
          <p:cNvSpPr txBox="1"/>
          <p:nvPr/>
        </p:nvSpPr>
        <p:spPr>
          <a:xfrm>
            <a:off x="297623" y="4634593"/>
            <a:ext cx="10799064" cy="2031325"/>
          </a:xfrm>
          <a:prstGeom prst="rect">
            <a:avLst/>
          </a:prstGeom>
          <a:noFill/>
        </p:spPr>
        <p:txBody>
          <a:bodyPr wrap="square" rtlCol="0">
            <a:spAutoFit/>
          </a:bodyPr>
          <a:lstStyle/>
          <a:p>
            <a:pPr marL="285750" indent="-285750">
              <a:buFont typeface="Wingdings" panose="05000000000000000000" pitchFamily="2" charset="2"/>
              <a:buChar char="Ø"/>
            </a:pPr>
            <a:r>
              <a:rPr lang="en-ZA" dirty="0"/>
              <a:t>Trace elements (Pb, Th, U) relative enrichment compared with PAAS. The PAAS for Pb, Th and U obtained from </a:t>
            </a:r>
            <a:r>
              <a:rPr lang="sv-SE" dirty="0"/>
              <a:t>Taylor, S. R., &amp; McLennan, S. M. (1985).</a:t>
            </a:r>
            <a:r>
              <a:rPr lang="en-ZA" dirty="0"/>
              <a:t> </a:t>
            </a:r>
          </a:p>
          <a:p>
            <a:pPr marL="285750" indent="-285750">
              <a:buFont typeface="Wingdings" panose="05000000000000000000" pitchFamily="2" charset="2"/>
              <a:buChar char="Ø"/>
            </a:pPr>
            <a:r>
              <a:rPr lang="en-ZA" dirty="0"/>
              <a:t>232Th activities vary considerably suggesting differing abundances of Th-bearing minerals.</a:t>
            </a:r>
          </a:p>
          <a:p>
            <a:pPr marL="285750" indent="-285750">
              <a:buFont typeface="Wingdings" panose="05000000000000000000" pitchFamily="2" charset="2"/>
              <a:buChar char="Ø"/>
            </a:pPr>
            <a:r>
              <a:rPr lang="en-ZA" dirty="0"/>
              <a:t> 238U activities low: natural uranium abundance, uranium's greater mobility and follows the Th pattern.</a:t>
            </a:r>
          </a:p>
          <a:p>
            <a:pPr marL="285750" indent="-285750">
              <a:buFont typeface="Wingdings" panose="05000000000000000000" pitchFamily="2" charset="2"/>
              <a:buChar char="Ø"/>
            </a:pPr>
            <a:r>
              <a:rPr lang="en-ZA" dirty="0"/>
              <a:t>Pb concentration shows several pronounced peaks, is either dominated by geological sources or localized anthropogenic activities.</a:t>
            </a:r>
          </a:p>
          <a:p>
            <a:pPr marL="285750" indent="-285750">
              <a:buFont typeface="Wingdings" panose="05000000000000000000" pitchFamily="2" charset="2"/>
              <a:buChar char="Ø"/>
            </a:pPr>
            <a:r>
              <a:rPr lang="en-ZA" dirty="0"/>
              <a:t>Thus observed natural radioactivity is due to geochemical enrichment of Th.</a:t>
            </a:r>
          </a:p>
        </p:txBody>
      </p:sp>
      <p:graphicFrame>
        <p:nvGraphicFramePr>
          <p:cNvPr id="16" name="Chart 15">
            <a:extLst>
              <a:ext uri="{FF2B5EF4-FFF2-40B4-BE49-F238E27FC236}">
                <a16:creationId xmlns:a16="http://schemas.microsoft.com/office/drawing/2014/main" id="{F4AB2AE7-2B43-B821-186A-8D84B5E10656}"/>
              </a:ext>
            </a:extLst>
          </p:cNvPr>
          <p:cNvGraphicFramePr>
            <a:graphicFrameLocks/>
          </p:cNvGraphicFramePr>
          <p:nvPr>
            <p:extLst>
              <p:ext uri="{D42A27DB-BD31-4B8C-83A1-F6EECF244321}">
                <p14:modId xmlns:p14="http://schemas.microsoft.com/office/powerpoint/2010/main" val="1187829087"/>
              </p:ext>
            </p:extLst>
          </p:nvPr>
        </p:nvGraphicFramePr>
        <p:xfrm>
          <a:off x="143699" y="1039622"/>
          <a:ext cx="548640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BA9B1C54-3C59-7E91-5C1A-4BD041547EB8}"/>
              </a:ext>
            </a:extLst>
          </p:cNvPr>
          <p:cNvSpPr txBox="1"/>
          <p:nvPr/>
        </p:nvSpPr>
        <p:spPr>
          <a:xfrm>
            <a:off x="742950" y="3988262"/>
            <a:ext cx="8949690" cy="646331"/>
          </a:xfrm>
          <a:prstGeom prst="rect">
            <a:avLst/>
          </a:prstGeom>
          <a:noFill/>
        </p:spPr>
        <p:txBody>
          <a:bodyPr wrap="square">
            <a:spAutoFit/>
          </a:bodyPr>
          <a:lstStyle/>
          <a:p>
            <a:r>
              <a:rPr lang="en-ZA" b="1" dirty="0"/>
              <a:t>(a) </a:t>
            </a:r>
            <a:r>
              <a:rPr lang="en-ZA" dirty="0"/>
              <a:t>Soil concentrations relative to PAAS composition in different locations.</a:t>
            </a:r>
          </a:p>
          <a:p>
            <a:r>
              <a:rPr lang="en-ZA" b="1" dirty="0"/>
              <a:t>(b) </a:t>
            </a:r>
            <a:r>
              <a:rPr lang="en-ZA" dirty="0"/>
              <a:t>Pb concentration and the activities of 232Th and 238U.</a:t>
            </a:r>
          </a:p>
        </p:txBody>
      </p:sp>
      <p:grpSp>
        <p:nvGrpSpPr>
          <p:cNvPr id="27" name="Group 26">
            <a:extLst>
              <a:ext uri="{FF2B5EF4-FFF2-40B4-BE49-F238E27FC236}">
                <a16:creationId xmlns:a16="http://schemas.microsoft.com/office/drawing/2014/main" id="{180A72F8-2D9A-2C6C-A598-D7B064B571B0}"/>
              </a:ext>
            </a:extLst>
          </p:cNvPr>
          <p:cNvGrpSpPr/>
          <p:nvPr/>
        </p:nvGrpSpPr>
        <p:grpSpPr>
          <a:xfrm>
            <a:off x="160905" y="578100"/>
            <a:ext cx="11770491" cy="3279839"/>
            <a:chOff x="160905" y="578100"/>
            <a:chExt cx="11770491" cy="3279839"/>
          </a:xfrm>
        </p:grpSpPr>
        <p:sp>
          <p:nvSpPr>
            <p:cNvPr id="20" name="TextBox 19">
              <a:extLst>
                <a:ext uri="{FF2B5EF4-FFF2-40B4-BE49-F238E27FC236}">
                  <a16:creationId xmlns:a16="http://schemas.microsoft.com/office/drawing/2014/main" id="{A62ABE20-99A4-8B7F-669E-D9F0FC399D27}"/>
                </a:ext>
              </a:extLst>
            </p:cNvPr>
            <p:cNvSpPr txBox="1"/>
            <p:nvPr/>
          </p:nvSpPr>
          <p:spPr>
            <a:xfrm>
              <a:off x="160905" y="629006"/>
              <a:ext cx="482346" cy="369332"/>
            </a:xfrm>
            <a:prstGeom prst="rect">
              <a:avLst/>
            </a:prstGeom>
            <a:noFill/>
          </p:spPr>
          <p:txBody>
            <a:bodyPr wrap="square">
              <a:spAutoFit/>
            </a:bodyPr>
            <a:lstStyle/>
            <a:p>
              <a:r>
                <a:rPr lang="en-ZA" b="1" dirty="0"/>
                <a:t>(a)</a:t>
              </a:r>
            </a:p>
          </p:txBody>
        </p:sp>
        <p:sp>
          <p:nvSpPr>
            <p:cNvPr id="22" name="TextBox 21">
              <a:extLst>
                <a:ext uri="{FF2B5EF4-FFF2-40B4-BE49-F238E27FC236}">
                  <a16:creationId xmlns:a16="http://schemas.microsoft.com/office/drawing/2014/main" id="{6EA2118C-5E78-9BB7-DD1D-E44F849B8F01}"/>
                </a:ext>
              </a:extLst>
            </p:cNvPr>
            <p:cNvSpPr txBox="1"/>
            <p:nvPr/>
          </p:nvSpPr>
          <p:spPr>
            <a:xfrm>
              <a:off x="5957444" y="578100"/>
              <a:ext cx="482346" cy="369332"/>
            </a:xfrm>
            <a:prstGeom prst="rect">
              <a:avLst/>
            </a:prstGeom>
            <a:noFill/>
          </p:spPr>
          <p:txBody>
            <a:bodyPr wrap="square">
              <a:spAutoFit/>
            </a:bodyPr>
            <a:lstStyle/>
            <a:p>
              <a:r>
                <a:rPr lang="en-ZA" b="1" dirty="0"/>
                <a:t>(b)</a:t>
              </a:r>
            </a:p>
          </p:txBody>
        </p:sp>
        <p:sp>
          <p:nvSpPr>
            <p:cNvPr id="24" name="Rectangle 23">
              <a:extLst>
                <a:ext uri="{FF2B5EF4-FFF2-40B4-BE49-F238E27FC236}">
                  <a16:creationId xmlns:a16="http://schemas.microsoft.com/office/drawing/2014/main" id="{BDBE95C8-D0A1-B7C9-9F54-2FF48E33D39E}"/>
                </a:ext>
              </a:extLst>
            </p:cNvPr>
            <p:cNvSpPr/>
            <p:nvPr/>
          </p:nvSpPr>
          <p:spPr>
            <a:xfrm>
              <a:off x="210754" y="647332"/>
              <a:ext cx="5486401" cy="32106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6" name="Rectangle 25">
              <a:extLst>
                <a:ext uri="{FF2B5EF4-FFF2-40B4-BE49-F238E27FC236}">
                  <a16:creationId xmlns:a16="http://schemas.microsoft.com/office/drawing/2014/main" id="{3E3AF7DC-F360-2302-C1C0-8980F961963B}"/>
                </a:ext>
              </a:extLst>
            </p:cNvPr>
            <p:cNvSpPr/>
            <p:nvPr/>
          </p:nvSpPr>
          <p:spPr>
            <a:xfrm>
              <a:off x="5957444" y="612683"/>
              <a:ext cx="5973952" cy="32106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aphicFrame>
        <p:nvGraphicFramePr>
          <p:cNvPr id="29" name="Chart 28">
            <a:extLst>
              <a:ext uri="{FF2B5EF4-FFF2-40B4-BE49-F238E27FC236}">
                <a16:creationId xmlns:a16="http://schemas.microsoft.com/office/drawing/2014/main" id="{688DCC1A-C083-49CC-9EA6-C5DE95E34766}"/>
              </a:ext>
            </a:extLst>
          </p:cNvPr>
          <p:cNvGraphicFramePr>
            <a:graphicFrameLocks/>
          </p:cNvGraphicFramePr>
          <p:nvPr>
            <p:extLst>
              <p:ext uri="{D42A27DB-BD31-4B8C-83A1-F6EECF244321}">
                <p14:modId xmlns:p14="http://schemas.microsoft.com/office/powerpoint/2010/main" val="408958308"/>
              </p:ext>
            </p:extLst>
          </p:nvPr>
        </p:nvGraphicFramePr>
        <p:xfrm>
          <a:off x="5891657" y="1039622"/>
          <a:ext cx="6105525" cy="2749550"/>
        </p:xfrm>
        <a:graphic>
          <a:graphicData uri="http://schemas.openxmlformats.org/drawingml/2006/chart">
            <c:chart xmlns:c="http://schemas.openxmlformats.org/drawingml/2006/chart" xmlns:r="http://schemas.openxmlformats.org/officeDocument/2006/relationships" r:id="rId3"/>
          </a:graphicData>
        </a:graphic>
      </p:graphicFrame>
      <p:sp>
        <p:nvSpPr>
          <p:cNvPr id="30" name="Slide Number Placeholder 29">
            <a:extLst>
              <a:ext uri="{FF2B5EF4-FFF2-40B4-BE49-F238E27FC236}">
                <a16:creationId xmlns:a16="http://schemas.microsoft.com/office/drawing/2014/main" id="{5F4FED27-847E-7D10-394A-06A6433448A4}"/>
              </a:ext>
            </a:extLst>
          </p:cNvPr>
          <p:cNvSpPr>
            <a:spLocks noGrp="1"/>
          </p:cNvSpPr>
          <p:nvPr>
            <p:ph type="sldNum" sz="quarter" idx="12"/>
          </p:nvPr>
        </p:nvSpPr>
        <p:spPr/>
        <p:txBody>
          <a:bodyPr/>
          <a:lstStyle/>
          <a:p>
            <a:fld id="{002091C8-3A22-4C02-AA93-950658F54DBC}" type="slidenum">
              <a:rPr lang="en-ZA" smtClean="0"/>
              <a:t>8</a:t>
            </a:fld>
            <a:endParaRPr lang="en-ZA"/>
          </a:p>
        </p:txBody>
      </p:sp>
    </p:spTree>
    <p:extLst>
      <p:ext uri="{BB962C8B-B14F-4D97-AF65-F5344CB8AC3E}">
        <p14:creationId xmlns:p14="http://schemas.microsoft.com/office/powerpoint/2010/main" val="167184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980C6-4BD7-8687-45F8-F639B86AAB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CDFDB8-80F2-D1ED-B339-9ACA31BAA62F}"/>
              </a:ext>
            </a:extLst>
          </p:cNvPr>
          <p:cNvSpPr txBox="1"/>
          <p:nvPr/>
        </p:nvSpPr>
        <p:spPr>
          <a:xfrm>
            <a:off x="2496312" y="177990"/>
            <a:ext cx="5742432" cy="400110"/>
          </a:xfrm>
          <a:prstGeom prst="rect">
            <a:avLst/>
          </a:prstGeom>
          <a:noFill/>
        </p:spPr>
        <p:txBody>
          <a:bodyPr wrap="square" rtlCol="0">
            <a:spAutoFit/>
          </a:bodyPr>
          <a:lstStyle/>
          <a:p>
            <a:pPr algn="ctr"/>
            <a:r>
              <a:rPr lang="en-ZA" sz="2000" b="1" dirty="0">
                <a:solidFill>
                  <a:srgbClr val="C00000"/>
                </a:solidFill>
              </a:rPr>
              <a:t>Rare Earth Elements Fractionation</a:t>
            </a:r>
            <a:endParaRPr lang="en-ZA" sz="2000" dirty="0">
              <a:solidFill>
                <a:srgbClr val="C00000"/>
              </a:solidFill>
            </a:endParaRPr>
          </a:p>
        </p:txBody>
      </p:sp>
      <p:sp>
        <p:nvSpPr>
          <p:cNvPr id="5" name="TextBox 4">
            <a:extLst>
              <a:ext uri="{FF2B5EF4-FFF2-40B4-BE49-F238E27FC236}">
                <a16:creationId xmlns:a16="http://schemas.microsoft.com/office/drawing/2014/main" id="{33919877-D424-066A-41EB-73F3DC1F1EC1}"/>
              </a:ext>
            </a:extLst>
          </p:cNvPr>
          <p:cNvSpPr txBox="1"/>
          <p:nvPr/>
        </p:nvSpPr>
        <p:spPr>
          <a:xfrm>
            <a:off x="511004" y="4359009"/>
            <a:ext cx="11169992" cy="923330"/>
          </a:xfrm>
          <a:prstGeom prst="rect">
            <a:avLst/>
          </a:prstGeom>
          <a:noFill/>
        </p:spPr>
        <p:txBody>
          <a:bodyPr wrap="square" rtlCol="0">
            <a:spAutoFit/>
          </a:bodyPr>
          <a:lstStyle/>
          <a:p>
            <a:r>
              <a:rPr lang="en-ZA" dirty="0"/>
              <a:t> Variation in Ce/Ce*, Eu/Eu*, and </a:t>
            </a:r>
            <a:r>
              <a:rPr lang="el-GR" dirty="0"/>
              <a:t>Σ</a:t>
            </a:r>
            <a:r>
              <a:rPr lang="en-ZA" dirty="0"/>
              <a:t>PAAS-normalized REE across the sampling locations. The left y-axis (Ce/Ce* and Eu/Eu*) is displayed on a linear scale, whereas the right y-axis (</a:t>
            </a:r>
            <a:r>
              <a:rPr lang="el-GR" dirty="0"/>
              <a:t>Σ</a:t>
            </a:r>
            <a:r>
              <a:rPr lang="en-ZA" dirty="0"/>
              <a:t>PAAS-normalized REE) is displayed on a base-10 logarithmic scale. </a:t>
            </a:r>
          </a:p>
        </p:txBody>
      </p:sp>
      <p:sp>
        <p:nvSpPr>
          <p:cNvPr id="10" name="TextBox 9">
            <a:extLst>
              <a:ext uri="{FF2B5EF4-FFF2-40B4-BE49-F238E27FC236}">
                <a16:creationId xmlns:a16="http://schemas.microsoft.com/office/drawing/2014/main" id="{A1232353-F00E-C6F8-DB7F-AD9F820676AE}"/>
              </a:ext>
            </a:extLst>
          </p:cNvPr>
          <p:cNvSpPr txBox="1"/>
          <p:nvPr/>
        </p:nvSpPr>
        <p:spPr>
          <a:xfrm>
            <a:off x="269152" y="5282339"/>
            <a:ext cx="11809434" cy="1477328"/>
          </a:xfrm>
          <a:prstGeom prst="rect">
            <a:avLst/>
          </a:prstGeom>
          <a:noFill/>
        </p:spPr>
        <p:txBody>
          <a:bodyPr wrap="square">
            <a:spAutoFit/>
          </a:bodyPr>
          <a:lstStyle/>
          <a:p>
            <a:pPr marL="285750" indent="-285750">
              <a:buFont typeface="Wingdings" panose="05000000000000000000" pitchFamily="2" charset="2"/>
              <a:buChar char="Ø"/>
            </a:pPr>
            <a:r>
              <a:rPr lang="en-ZA" dirty="0"/>
              <a:t>Both Ce and Eu anomalies vary independently of total REE (</a:t>
            </a:r>
            <a:r>
              <a:rPr lang="el-GR" dirty="0"/>
              <a:t>Σ</a:t>
            </a:r>
            <a:r>
              <a:rPr lang="en-ZA" dirty="0"/>
              <a:t>REE) abundance. </a:t>
            </a:r>
          </a:p>
          <a:p>
            <a:pPr marL="285750" indent="-285750">
              <a:buFont typeface="Wingdings" panose="05000000000000000000" pitchFamily="2" charset="2"/>
              <a:buChar char="Ø"/>
            </a:pPr>
            <a:r>
              <a:rPr lang="en-ZA" dirty="0"/>
              <a:t>Ce anomalies are not directly controlled by total REE abundance but rather by localized redox and weathering processes.</a:t>
            </a:r>
          </a:p>
          <a:p>
            <a:pPr marL="285750" indent="-285750">
              <a:buFont typeface="Wingdings" panose="05000000000000000000" pitchFamily="2" charset="2"/>
              <a:buChar char="Ø"/>
            </a:pPr>
            <a:r>
              <a:rPr lang="en-ZA" dirty="0"/>
              <a:t>Eu anomalies exhibit comparatively limited spatial variation, suggesting relatively uniform mineralogical control across the study area.</a:t>
            </a:r>
          </a:p>
        </p:txBody>
      </p:sp>
      <p:sp>
        <p:nvSpPr>
          <p:cNvPr id="6" name="Slide Number Placeholder 5">
            <a:extLst>
              <a:ext uri="{FF2B5EF4-FFF2-40B4-BE49-F238E27FC236}">
                <a16:creationId xmlns:a16="http://schemas.microsoft.com/office/drawing/2014/main" id="{DCEF0C0B-F573-6730-DC97-A4CEC94C9CBD}"/>
              </a:ext>
            </a:extLst>
          </p:cNvPr>
          <p:cNvSpPr>
            <a:spLocks noGrp="1"/>
          </p:cNvSpPr>
          <p:nvPr>
            <p:ph type="sldNum" sz="quarter" idx="12"/>
          </p:nvPr>
        </p:nvSpPr>
        <p:spPr/>
        <p:txBody>
          <a:bodyPr/>
          <a:lstStyle/>
          <a:p>
            <a:fld id="{002091C8-3A22-4C02-AA93-950658F54DBC}" type="slidenum">
              <a:rPr lang="en-ZA" smtClean="0"/>
              <a:t>9</a:t>
            </a:fld>
            <a:endParaRPr lang="en-ZA"/>
          </a:p>
        </p:txBody>
      </p:sp>
      <p:sp>
        <p:nvSpPr>
          <p:cNvPr id="9" name="TextBox 3">
            <a:extLst>
              <a:ext uri="{FF2B5EF4-FFF2-40B4-BE49-F238E27FC236}">
                <a16:creationId xmlns:a16="http://schemas.microsoft.com/office/drawing/2014/main" id="{39C1CF7C-30E6-935B-9271-F43A7DC99F0B}"/>
              </a:ext>
            </a:extLst>
          </p:cNvPr>
          <p:cNvSpPr txBox="1"/>
          <p:nvPr/>
        </p:nvSpPr>
        <p:spPr>
          <a:xfrm rot="16200000">
            <a:off x="9182583" y="2270522"/>
            <a:ext cx="1368602" cy="237743"/>
          </a:xfrm>
          <a:prstGeom prst="rect">
            <a:avLst/>
          </a:prstGeom>
          <a:noFill/>
        </p:spPr>
        <p:txBody>
          <a:bodyPr wrap="square" rtlCol="0">
            <a:no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i="0" u="none" strike="noStrike" kern="1200" cap="none" spc="0" normalizeH="0" baseline="0" noProof="0" dirty="0">
                <a:ln>
                  <a:noFill/>
                </a:ln>
                <a:solidFill>
                  <a:sysClr val="windowText" lastClr="000000"/>
                </a:solidFill>
                <a:effectLst/>
                <a:uLnTx/>
                <a:uFillTx/>
                <a:latin typeface="Aptos Narrow" panose="02110004020202020204"/>
                <a:ea typeface="+mn-ea"/>
                <a:cs typeface="+mn-cs"/>
              </a:rPr>
              <a:t>Σ</a:t>
            </a:r>
            <a:r>
              <a:rPr kumimoji="0" lang="en-ZA" sz="1000" i="0" u="none" strike="noStrike" kern="1200" cap="none" spc="0" normalizeH="0" baseline="0" noProof="0" dirty="0">
                <a:ln>
                  <a:noFill/>
                </a:ln>
                <a:solidFill>
                  <a:sysClr val="windowText" lastClr="000000"/>
                </a:solidFill>
                <a:effectLst/>
                <a:uLnTx/>
                <a:uFillTx/>
                <a:latin typeface="Aptos Narrow" panose="02110004020202020204"/>
                <a:ea typeface="+mn-ea"/>
                <a:cs typeface="+mn-cs"/>
              </a:rPr>
              <a:t>PAAS normalized 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i="0" u="none" strike="noStrike" kern="1200" cap="none" spc="0" normalizeH="0" baseline="0" noProof="0" dirty="0">
                <a:ln>
                  <a:noFill/>
                </a:ln>
                <a:solidFill>
                  <a:sysClr val="windowText" lastClr="000000"/>
                </a:solidFill>
                <a:effectLst/>
                <a:uLnTx/>
                <a:uFillTx/>
                <a:latin typeface="Aptos Narrow" panose="02110004020202020204"/>
                <a:ea typeface="+mn-ea"/>
                <a:cs typeface="+mn-cs"/>
              </a:rPr>
              <a:t> </a:t>
            </a:r>
          </a:p>
        </p:txBody>
      </p:sp>
      <p:graphicFrame>
        <p:nvGraphicFramePr>
          <p:cNvPr id="12" name="Chart 11">
            <a:extLst>
              <a:ext uri="{FF2B5EF4-FFF2-40B4-BE49-F238E27FC236}">
                <a16:creationId xmlns:a16="http://schemas.microsoft.com/office/drawing/2014/main" id="{5331C794-5512-4D71-A706-B30013440692}"/>
              </a:ext>
            </a:extLst>
          </p:cNvPr>
          <p:cNvGraphicFramePr>
            <a:graphicFrameLocks/>
          </p:cNvGraphicFramePr>
          <p:nvPr>
            <p:extLst>
              <p:ext uri="{D42A27DB-BD31-4B8C-83A1-F6EECF244321}">
                <p14:modId xmlns:p14="http://schemas.microsoft.com/office/powerpoint/2010/main" val="2975724920"/>
              </p:ext>
            </p:extLst>
          </p:nvPr>
        </p:nvGraphicFramePr>
        <p:xfrm>
          <a:off x="1603248" y="875410"/>
          <a:ext cx="8263636" cy="3458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54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4207</TotalTime>
  <Words>3825</Words>
  <Application>Microsoft Office PowerPoint</Application>
  <PresentationFormat>Widescreen</PresentationFormat>
  <Paragraphs>788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Aptos Narrow</vt:lpstr>
      <vt:lpstr>Arial</vt:lpstr>
      <vt:lpstr>Wingdings</vt:lpstr>
      <vt:lpstr>Office Theme</vt:lpstr>
      <vt:lpstr>Rare Earth Elements as Geochemical Tracers for Environmental Radioecological Monitoring: A Multivariate Assessment of Surface Soils from Mrima hills, Kenya</vt:lpstr>
      <vt:lpstr>PowerPoint Presentation</vt:lpstr>
      <vt:lpstr>Introduction</vt:lpstr>
      <vt:lpstr>Study Area</vt:lpstr>
      <vt:lpstr>Methodology</vt:lpstr>
      <vt:lpstr>PowerPoint Presentation</vt:lpstr>
      <vt:lpstr>Results and Discussion</vt:lpstr>
      <vt:lpstr>PowerPoint Presentation</vt:lpstr>
      <vt:lpstr>PowerPoint Presentation</vt:lpstr>
      <vt:lpstr>PowerPoint Presentation</vt:lpstr>
      <vt:lpstr>PowerPoint Presentation</vt:lpstr>
      <vt:lpstr>PowerPoint Presentation</vt:lpstr>
      <vt:lpstr>Results and Discussion</vt:lpstr>
      <vt:lpstr>Conclusion</vt:lpstr>
      <vt:lpstr>Acknowledgements &amp; Future Work</vt:lpstr>
      <vt:lpstr>Thank you</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Wabwile</dc:creator>
  <cp:lastModifiedBy>Ruth Wabwile</cp:lastModifiedBy>
  <cp:revision>183</cp:revision>
  <dcterms:created xsi:type="dcterms:W3CDTF">2026-07-03T05:56:05Z</dcterms:created>
  <dcterms:modified xsi:type="dcterms:W3CDTF">2026-07-07T05:53:09Z</dcterms:modified>
</cp:coreProperties>
</file>