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2" r:id="rId2"/>
  </p:sldMasterIdLst>
  <p:notesMasterIdLst>
    <p:notesMasterId r:id="rId38"/>
  </p:notesMasterIdLst>
  <p:sldIdLst>
    <p:sldId id="264" r:id="rId3"/>
    <p:sldId id="420" r:id="rId4"/>
    <p:sldId id="389" r:id="rId5"/>
    <p:sldId id="265" r:id="rId6"/>
    <p:sldId id="266" r:id="rId7"/>
    <p:sldId id="267" r:id="rId8"/>
    <p:sldId id="290" r:id="rId9"/>
    <p:sldId id="272" r:id="rId10"/>
    <p:sldId id="306" r:id="rId11"/>
    <p:sldId id="428" r:id="rId12"/>
    <p:sldId id="429" r:id="rId13"/>
    <p:sldId id="430" r:id="rId14"/>
    <p:sldId id="431" r:id="rId15"/>
    <p:sldId id="432" r:id="rId16"/>
    <p:sldId id="433" r:id="rId17"/>
    <p:sldId id="434" r:id="rId18"/>
    <p:sldId id="435" r:id="rId19"/>
    <p:sldId id="436" r:id="rId20"/>
    <p:sldId id="437" r:id="rId21"/>
    <p:sldId id="438" r:id="rId22"/>
    <p:sldId id="439" r:id="rId23"/>
    <p:sldId id="440" r:id="rId24"/>
    <p:sldId id="387" r:id="rId25"/>
    <p:sldId id="400" r:id="rId26"/>
    <p:sldId id="426" r:id="rId27"/>
    <p:sldId id="441" r:id="rId28"/>
    <p:sldId id="442" r:id="rId29"/>
    <p:sldId id="443" r:id="rId30"/>
    <p:sldId id="421" r:id="rId31"/>
    <p:sldId id="422" r:id="rId32"/>
    <p:sldId id="444" r:id="rId33"/>
    <p:sldId id="423" r:id="rId34"/>
    <p:sldId id="425" r:id="rId35"/>
    <p:sldId id="424" r:id="rId36"/>
    <p:sldId id="445"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3793">
          <p15:clr>
            <a:srgbClr val="A4A3A4"/>
          </p15:clr>
        </p15:guide>
        <p15:guide id="3" orient="horz" pos="3475">
          <p15:clr>
            <a:srgbClr val="A4A3A4"/>
          </p15:clr>
        </p15:guide>
        <p15:guide id="4" pos="2880">
          <p15:clr>
            <a:srgbClr val="A4A3A4"/>
          </p15:clr>
        </p15:guide>
        <p15:guide id="5" pos="5330">
          <p15:clr>
            <a:srgbClr val="A4A3A4"/>
          </p15:clr>
        </p15:guide>
        <p15:guide id="6" pos="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a:srgbClr val="CC3300"/>
    <a:srgbClr val="3333CC"/>
    <a:srgbClr val="CC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0" autoAdjust="0"/>
    <p:restoredTop sz="96458" autoAdjust="0"/>
  </p:normalViewPr>
  <p:slideViewPr>
    <p:cSldViewPr showGuides="1">
      <p:cViewPr varScale="1">
        <p:scale>
          <a:sx n="64" d="100"/>
          <a:sy n="64" d="100"/>
        </p:scale>
        <p:origin x="354" y="30"/>
      </p:cViewPr>
      <p:guideLst>
        <p:guide orient="horz" pos="2160"/>
        <p:guide orient="horz" pos="3793"/>
        <p:guide orient="horz" pos="3475"/>
        <p:guide pos="2880"/>
        <p:guide pos="5330"/>
        <p:guide pos="874"/>
      </p:guideLst>
    </p:cSldViewPr>
  </p:slideViewPr>
  <p:notesTextViewPr>
    <p:cViewPr>
      <p:scale>
        <a:sx n="100" d="100"/>
        <a:sy n="100" d="100"/>
      </p:scale>
      <p:origin x="0" y="0"/>
    </p:cViewPr>
  </p:notesTextViewPr>
  <p:sorterViewPr>
    <p:cViewPr>
      <p:scale>
        <a:sx n="130" d="100"/>
        <a:sy n="130" d="100"/>
      </p:scale>
      <p:origin x="0" y="94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54" b="1" i="0" u="none" strike="noStrike" baseline="0">
                <a:solidFill>
                  <a:srgbClr val="000000"/>
                </a:solidFill>
                <a:latin typeface="Arial"/>
                <a:ea typeface="Arial"/>
                <a:cs typeface="Arial"/>
              </a:defRPr>
            </a:pPr>
            <a:r>
              <a:rPr lang="en-ZA"/>
              <a:t>PRETEST ALL SCHOOLS Q CHOICES A - D </a:t>
            </a:r>
          </a:p>
        </c:rich>
      </c:tx>
      <c:layout>
        <c:manualLayout>
          <c:xMode val="edge"/>
          <c:yMode val="edge"/>
          <c:x val="0.21448467966573817"/>
          <c:y val="0"/>
        </c:manualLayout>
      </c:layout>
      <c:overlay val="0"/>
      <c:spPr>
        <a:noFill/>
        <a:ln w="23600">
          <a:noFill/>
        </a:ln>
      </c:spPr>
    </c:title>
    <c:autoTitleDeleted val="0"/>
    <c:view3D>
      <c:rotX val="15"/>
      <c:hPercent val="53"/>
      <c:rotY val="20"/>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6.9637883008356549E-2"/>
          <c:y val="9.9009900990099015E-2"/>
          <c:w val="0.93036206571362867"/>
          <c:h val="0.75247524752475248"/>
        </c:manualLayout>
      </c:layout>
      <c:bar3DChart>
        <c:barDir val="col"/>
        <c:grouping val="clustered"/>
        <c:varyColors val="0"/>
        <c:ser>
          <c:idx val="0"/>
          <c:order val="0"/>
          <c:tx>
            <c:strRef>
              <c:f>Sheet1!$A$2</c:f>
              <c:strCache>
                <c:ptCount val="1"/>
                <c:pt idx="0">
                  <c:v>A</c:v>
                </c:pt>
              </c:strCache>
            </c:strRef>
          </c:tx>
          <c:spPr>
            <a:solidFill>
              <a:srgbClr val="BBE0E3"/>
            </a:solidFill>
            <a:ln w="11800">
              <a:solidFill>
                <a:srgbClr val="000000"/>
              </a:solidFill>
              <a:prstDash val="solid"/>
            </a:ln>
          </c:spPr>
          <c:invertIfNegative val="0"/>
          <c:dPt>
            <c:idx val="4"/>
            <c:invertIfNegative val="0"/>
            <c:bubble3D val="0"/>
            <c:spPr>
              <a:solidFill>
                <a:srgbClr val="FF0000"/>
              </a:solidFill>
              <a:ln w="11800">
                <a:solidFill>
                  <a:srgbClr val="000000"/>
                </a:solidFill>
                <a:prstDash val="solid"/>
              </a:ln>
            </c:spPr>
            <c:extLst>
              <c:ext xmlns:c16="http://schemas.microsoft.com/office/drawing/2014/chart" uri="{C3380CC4-5D6E-409C-BE32-E72D297353CC}">
                <c16:uniqueId val="{00000001-EC2D-424A-BA50-9DF9C6223F96}"/>
              </c:ext>
            </c:extLst>
          </c:dPt>
          <c:dPt>
            <c:idx val="5"/>
            <c:invertIfNegative val="0"/>
            <c:bubble3D val="0"/>
            <c:spPr>
              <a:solidFill>
                <a:srgbClr val="FF0000"/>
              </a:solidFill>
              <a:ln w="11800">
                <a:solidFill>
                  <a:srgbClr val="000000"/>
                </a:solidFill>
                <a:prstDash val="solid"/>
              </a:ln>
            </c:spPr>
            <c:extLst>
              <c:ext xmlns:c16="http://schemas.microsoft.com/office/drawing/2014/chart" uri="{C3380CC4-5D6E-409C-BE32-E72D297353CC}">
                <c16:uniqueId val="{00000003-EC2D-424A-BA50-9DF9C6223F96}"/>
              </c:ext>
            </c:extLst>
          </c:dPt>
          <c:dPt>
            <c:idx val="9"/>
            <c:invertIfNegative val="0"/>
            <c:bubble3D val="0"/>
            <c:spPr>
              <a:solidFill>
                <a:srgbClr val="FF0000"/>
              </a:solidFill>
              <a:ln w="11800">
                <a:solidFill>
                  <a:srgbClr val="000000"/>
                </a:solidFill>
                <a:prstDash val="solid"/>
              </a:ln>
            </c:spPr>
            <c:extLst>
              <c:ext xmlns:c16="http://schemas.microsoft.com/office/drawing/2014/chart" uri="{C3380CC4-5D6E-409C-BE32-E72D297353CC}">
                <c16:uniqueId val="{00000005-EC2D-424A-BA50-9DF9C6223F96}"/>
              </c:ext>
            </c:extLst>
          </c:dPt>
          <c:cat>
            <c:numRef>
              <c:f>Sheet1!$B$1:$K$1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Sheet1!$B$2:$K$2</c:f>
              <c:numCache>
                <c:formatCode>General</c:formatCode>
                <c:ptCount val="10"/>
                <c:pt idx="0">
                  <c:v>51</c:v>
                </c:pt>
                <c:pt idx="1">
                  <c:v>46</c:v>
                </c:pt>
                <c:pt idx="2">
                  <c:v>24</c:v>
                </c:pt>
                <c:pt idx="3">
                  <c:v>31</c:v>
                </c:pt>
                <c:pt idx="4">
                  <c:v>37</c:v>
                </c:pt>
                <c:pt idx="5">
                  <c:v>35</c:v>
                </c:pt>
                <c:pt idx="6">
                  <c:v>25</c:v>
                </c:pt>
                <c:pt idx="7">
                  <c:v>20</c:v>
                </c:pt>
                <c:pt idx="8">
                  <c:v>42</c:v>
                </c:pt>
                <c:pt idx="9">
                  <c:v>41</c:v>
                </c:pt>
              </c:numCache>
            </c:numRef>
          </c:val>
          <c:extLst>
            <c:ext xmlns:c16="http://schemas.microsoft.com/office/drawing/2014/chart" uri="{C3380CC4-5D6E-409C-BE32-E72D297353CC}">
              <c16:uniqueId val="{00000006-EC2D-424A-BA50-9DF9C6223F96}"/>
            </c:ext>
          </c:extLst>
        </c:ser>
        <c:ser>
          <c:idx val="1"/>
          <c:order val="1"/>
          <c:tx>
            <c:strRef>
              <c:f>Sheet1!$A$3</c:f>
              <c:strCache>
                <c:ptCount val="1"/>
                <c:pt idx="0">
                  <c:v>B</c:v>
                </c:pt>
              </c:strCache>
            </c:strRef>
          </c:tx>
          <c:spPr>
            <a:solidFill>
              <a:srgbClr val="333399"/>
            </a:solidFill>
            <a:ln w="11800">
              <a:solidFill>
                <a:srgbClr val="000000"/>
              </a:solidFill>
              <a:prstDash val="solid"/>
            </a:ln>
          </c:spPr>
          <c:invertIfNegative val="0"/>
          <c:dPt>
            <c:idx val="1"/>
            <c:invertIfNegative val="0"/>
            <c:bubble3D val="0"/>
            <c:extLst>
              <c:ext xmlns:c16="http://schemas.microsoft.com/office/drawing/2014/chart" uri="{C3380CC4-5D6E-409C-BE32-E72D297353CC}">
                <c16:uniqueId val="{00000007-EC2D-424A-BA50-9DF9C6223F96}"/>
              </c:ext>
            </c:extLst>
          </c:dPt>
          <c:dPt>
            <c:idx val="3"/>
            <c:invertIfNegative val="0"/>
            <c:bubble3D val="0"/>
            <c:spPr>
              <a:solidFill>
                <a:srgbClr val="FF0000"/>
              </a:solidFill>
              <a:ln w="11800">
                <a:solidFill>
                  <a:srgbClr val="000000"/>
                </a:solidFill>
                <a:prstDash val="solid"/>
              </a:ln>
            </c:spPr>
            <c:extLst>
              <c:ext xmlns:c16="http://schemas.microsoft.com/office/drawing/2014/chart" uri="{C3380CC4-5D6E-409C-BE32-E72D297353CC}">
                <c16:uniqueId val="{00000009-EC2D-424A-BA50-9DF9C6223F96}"/>
              </c:ext>
            </c:extLst>
          </c:dPt>
          <c:cat>
            <c:numRef>
              <c:f>Sheet1!$B$1:$K$1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Sheet1!$B$3:$K$3</c:f>
              <c:numCache>
                <c:formatCode>General</c:formatCode>
                <c:ptCount val="10"/>
                <c:pt idx="0">
                  <c:v>36</c:v>
                </c:pt>
                <c:pt idx="1">
                  <c:v>54</c:v>
                </c:pt>
                <c:pt idx="2">
                  <c:v>20</c:v>
                </c:pt>
                <c:pt idx="3">
                  <c:v>41</c:v>
                </c:pt>
                <c:pt idx="4">
                  <c:v>28</c:v>
                </c:pt>
                <c:pt idx="5">
                  <c:v>42</c:v>
                </c:pt>
                <c:pt idx="6">
                  <c:v>33</c:v>
                </c:pt>
                <c:pt idx="7">
                  <c:v>39</c:v>
                </c:pt>
                <c:pt idx="8">
                  <c:v>27</c:v>
                </c:pt>
                <c:pt idx="9">
                  <c:v>52</c:v>
                </c:pt>
              </c:numCache>
            </c:numRef>
          </c:val>
          <c:extLst>
            <c:ext xmlns:c16="http://schemas.microsoft.com/office/drawing/2014/chart" uri="{C3380CC4-5D6E-409C-BE32-E72D297353CC}">
              <c16:uniqueId val="{0000000A-EC2D-424A-BA50-9DF9C6223F96}"/>
            </c:ext>
          </c:extLst>
        </c:ser>
        <c:ser>
          <c:idx val="2"/>
          <c:order val="2"/>
          <c:tx>
            <c:strRef>
              <c:f>Sheet1!$A$4</c:f>
              <c:strCache>
                <c:ptCount val="1"/>
                <c:pt idx="0">
                  <c:v>C</c:v>
                </c:pt>
              </c:strCache>
            </c:strRef>
          </c:tx>
          <c:spPr>
            <a:solidFill>
              <a:srgbClr val="009999"/>
            </a:solidFill>
            <a:ln w="11800">
              <a:solidFill>
                <a:srgbClr val="000000"/>
              </a:solidFill>
              <a:prstDash val="solid"/>
            </a:ln>
          </c:spPr>
          <c:invertIfNegative val="0"/>
          <c:dPt>
            <c:idx val="0"/>
            <c:invertIfNegative val="0"/>
            <c:bubble3D val="0"/>
            <c:spPr>
              <a:solidFill>
                <a:srgbClr val="FF0000"/>
              </a:solidFill>
              <a:ln w="11800">
                <a:solidFill>
                  <a:srgbClr val="000000"/>
                </a:solidFill>
                <a:prstDash val="solid"/>
              </a:ln>
            </c:spPr>
            <c:extLst>
              <c:ext xmlns:c16="http://schemas.microsoft.com/office/drawing/2014/chart" uri="{C3380CC4-5D6E-409C-BE32-E72D297353CC}">
                <c16:uniqueId val="{0000000C-EC2D-424A-BA50-9DF9C6223F96}"/>
              </c:ext>
            </c:extLst>
          </c:dPt>
          <c:dPt>
            <c:idx val="1"/>
            <c:invertIfNegative val="0"/>
            <c:bubble3D val="0"/>
            <c:spPr>
              <a:solidFill>
                <a:srgbClr val="FF0000"/>
              </a:solidFill>
              <a:ln w="11800">
                <a:solidFill>
                  <a:srgbClr val="000000"/>
                </a:solidFill>
                <a:prstDash val="solid"/>
              </a:ln>
            </c:spPr>
            <c:extLst>
              <c:ext xmlns:c16="http://schemas.microsoft.com/office/drawing/2014/chart" uri="{C3380CC4-5D6E-409C-BE32-E72D297353CC}">
                <c16:uniqueId val="{0000000E-EC2D-424A-BA50-9DF9C6223F96}"/>
              </c:ext>
            </c:extLst>
          </c:dPt>
          <c:dPt>
            <c:idx val="7"/>
            <c:invertIfNegative val="0"/>
            <c:bubble3D val="0"/>
            <c:spPr>
              <a:solidFill>
                <a:srgbClr val="FF0000"/>
              </a:solidFill>
              <a:ln w="11800">
                <a:solidFill>
                  <a:srgbClr val="000000"/>
                </a:solidFill>
                <a:prstDash val="solid"/>
              </a:ln>
            </c:spPr>
            <c:extLst>
              <c:ext xmlns:c16="http://schemas.microsoft.com/office/drawing/2014/chart" uri="{C3380CC4-5D6E-409C-BE32-E72D297353CC}">
                <c16:uniqueId val="{00000010-EC2D-424A-BA50-9DF9C6223F96}"/>
              </c:ext>
            </c:extLst>
          </c:dPt>
          <c:cat>
            <c:numRef>
              <c:f>Sheet1!$B$1:$K$1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Sheet1!$B$4:$K$4</c:f>
              <c:numCache>
                <c:formatCode>General</c:formatCode>
                <c:ptCount val="10"/>
                <c:pt idx="0">
                  <c:v>33</c:v>
                </c:pt>
                <c:pt idx="1">
                  <c:v>24</c:v>
                </c:pt>
                <c:pt idx="2">
                  <c:v>77</c:v>
                </c:pt>
                <c:pt idx="3">
                  <c:v>36</c:v>
                </c:pt>
                <c:pt idx="4">
                  <c:v>47</c:v>
                </c:pt>
                <c:pt idx="5">
                  <c:v>24</c:v>
                </c:pt>
                <c:pt idx="6">
                  <c:v>49</c:v>
                </c:pt>
                <c:pt idx="7">
                  <c:v>54</c:v>
                </c:pt>
                <c:pt idx="8">
                  <c:v>40</c:v>
                </c:pt>
                <c:pt idx="9">
                  <c:v>12</c:v>
                </c:pt>
              </c:numCache>
            </c:numRef>
          </c:val>
          <c:extLst>
            <c:ext xmlns:c16="http://schemas.microsoft.com/office/drawing/2014/chart" uri="{C3380CC4-5D6E-409C-BE32-E72D297353CC}">
              <c16:uniqueId val="{00000011-EC2D-424A-BA50-9DF9C6223F96}"/>
            </c:ext>
          </c:extLst>
        </c:ser>
        <c:ser>
          <c:idx val="3"/>
          <c:order val="3"/>
          <c:tx>
            <c:strRef>
              <c:f>Sheet1!$A$5</c:f>
              <c:strCache>
                <c:ptCount val="1"/>
                <c:pt idx="0">
                  <c:v>D</c:v>
                </c:pt>
              </c:strCache>
            </c:strRef>
          </c:tx>
          <c:spPr>
            <a:solidFill>
              <a:srgbClr val="99CC00"/>
            </a:solidFill>
            <a:ln w="11800">
              <a:solidFill>
                <a:srgbClr val="000000"/>
              </a:solidFill>
              <a:prstDash val="solid"/>
            </a:ln>
          </c:spPr>
          <c:invertIfNegative val="0"/>
          <c:dPt>
            <c:idx val="2"/>
            <c:invertIfNegative val="0"/>
            <c:bubble3D val="0"/>
            <c:spPr>
              <a:solidFill>
                <a:srgbClr val="FF0000"/>
              </a:solidFill>
              <a:ln w="11800">
                <a:solidFill>
                  <a:srgbClr val="000000"/>
                </a:solidFill>
                <a:prstDash val="solid"/>
              </a:ln>
            </c:spPr>
            <c:extLst>
              <c:ext xmlns:c16="http://schemas.microsoft.com/office/drawing/2014/chart" uri="{C3380CC4-5D6E-409C-BE32-E72D297353CC}">
                <c16:uniqueId val="{00000013-EC2D-424A-BA50-9DF9C6223F96}"/>
              </c:ext>
            </c:extLst>
          </c:dPt>
          <c:dPt>
            <c:idx val="6"/>
            <c:invertIfNegative val="0"/>
            <c:bubble3D val="0"/>
            <c:spPr>
              <a:solidFill>
                <a:srgbClr val="FF0000"/>
              </a:solidFill>
              <a:ln w="11800">
                <a:solidFill>
                  <a:srgbClr val="000000"/>
                </a:solidFill>
                <a:prstDash val="solid"/>
              </a:ln>
            </c:spPr>
            <c:extLst>
              <c:ext xmlns:c16="http://schemas.microsoft.com/office/drawing/2014/chart" uri="{C3380CC4-5D6E-409C-BE32-E72D297353CC}">
                <c16:uniqueId val="{00000015-EC2D-424A-BA50-9DF9C6223F96}"/>
              </c:ext>
            </c:extLst>
          </c:dPt>
          <c:dPt>
            <c:idx val="8"/>
            <c:invertIfNegative val="0"/>
            <c:bubble3D val="0"/>
            <c:spPr>
              <a:solidFill>
                <a:srgbClr val="FF0000"/>
              </a:solidFill>
              <a:ln w="11800">
                <a:solidFill>
                  <a:srgbClr val="000000"/>
                </a:solidFill>
                <a:prstDash val="solid"/>
              </a:ln>
            </c:spPr>
            <c:extLst>
              <c:ext xmlns:c16="http://schemas.microsoft.com/office/drawing/2014/chart" uri="{C3380CC4-5D6E-409C-BE32-E72D297353CC}">
                <c16:uniqueId val="{00000017-EC2D-424A-BA50-9DF9C6223F96}"/>
              </c:ext>
            </c:extLst>
          </c:dPt>
          <c:cat>
            <c:numRef>
              <c:f>Sheet1!$B$1:$K$1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Sheet1!$B$5:$K$5</c:f>
              <c:numCache>
                <c:formatCode>General</c:formatCode>
                <c:ptCount val="10"/>
                <c:pt idx="0">
                  <c:v>12</c:v>
                </c:pt>
                <c:pt idx="1">
                  <c:v>8</c:v>
                </c:pt>
                <c:pt idx="2">
                  <c:v>11</c:v>
                </c:pt>
                <c:pt idx="3">
                  <c:v>24</c:v>
                </c:pt>
                <c:pt idx="4">
                  <c:v>20</c:v>
                </c:pt>
                <c:pt idx="5">
                  <c:v>31</c:v>
                </c:pt>
                <c:pt idx="6">
                  <c:v>25</c:v>
                </c:pt>
                <c:pt idx="7">
                  <c:v>19</c:v>
                </c:pt>
                <c:pt idx="8">
                  <c:v>23</c:v>
                </c:pt>
                <c:pt idx="9">
                  <c:v>27</c:v>
                </c:pt>
              </c:numCache>
            </c:numRef>
          </c:val>
          <c:extLst>
            <c:ext xmlns:c16="http://schemas.microsoft.com/office/drawing/2014/chart" uri="{C3380CC4-5D6E-409C-BE32-E72D297353CC}">
              <c16:uniqueId val="{00000018-EC2D-424A-BA50-9DF9C6223F96}"/>
            </c:ext>
          </c:extLst>
        </c:ser>
        <c:dLbls>
          <c:showLegendKey val="0"/>
          <c:showVal val="0"/>
          <c:showCatName val="0"/>
          <c:showSerName val="0"/>
          <c:showPercent val="0"/>
          <c:showBubbleSize val="0"/>
        </c:dLbls>
        <c:gapWidth val="150"/>
        <c:gapDepth val="0"/>
        <c:shape val="box"/>
        <c:axId val="165527040"/>
        <c:axId val="228365376"/>
        <c:axId val="0"/>
      </c:bar3DChart>
      <c:catAx>
        <c:axId val="165527040"/>
        <c:scaling>
          <c:orientation val="minMax"/>
        </c:scaling>
        <c:delete val="0"/>
        <c:axPos val="b"/>
        <c:numFmt formatCode="General" sourceLinked="1"/>
        <c:majorTickMark val="out"/>
        <c:minorTickMark val="none"/>
        <c:tickLblPos val="low"/>
        <c:spPr>
          <a:ln w="2950">
            <a:solidFill>
              <a:srgbClr val="000000"/>
            </a:solidFill>
            <a:prstDash val="solid"/>
          </a:ln>
        </c:spPr>
        <c:txPr>
          <a:bodyPr rot="0" vert="horz"/>
          <a:lstStyle/>
          <a:p>
            <a:pPr>
              <a:defRPr sz="1835" b="1" i="0" u="none" strike="noStrike" baseline="0">
                <a:solidFill>
                  <a:srgbClr val="000000"/>
                </a:solidFill>
                <a:latin typeface="Arial"/>
                <a:ea typeface="Arial"/>
                <a:cs typeface="Arial"/>
              </a:defRPr>
            </a:pPr>
            <a:endParaRPr lang="en-US"/>
          </a:p>
        </c:txPr>
        <c:crossAx val="228365376"/>
        <c:crosses val="autoZero"/>
        <c:auto val="1"/>
        <c:lblAlgn val="ctr"/>
        <c:lblOffset val="100"/>
        <c:tickLblSkip val="1"/>
        <c:tickMarkSkip val="1"/>
        <c:noMultiLvlLbl val="0"/>
      </c:catAx>
      <c:valAx>
        <c:axId val="228365376"/>
        <c:scaling>
          <c:orientation val="minMax"/>
          <c:max val="100"/>
        </c:scaling>
        <c:delete val="0"/>
        <c:axPos val="l"/>
        <c:majorGridlines>
          <c:spPr>
            <a:ln w="2950">
              <a:solidFill>
                <a:srgbClr val="000000"/>
              </a:solidFill>
              <a:prstDash val="solid"/>
            </a:ln>
          </c:spPr>
        </c:majorGridlines>
        <c:numFmt formatCode="General" sourceLinked="1"/>
        <c:majorTickMark val="out"/>
        <c:minorTickMark val="none"/>
        <c:tickLblPos val="nextTo"/>
        <c:spPr>
          <a:ln w="2950">
            <a:solidFill>
              <a:srgbClr val="000000"/>
            </a:solidFill>
            <a:prstDash val="solid"/>
          </a:ln>
        </c:spPr>
        <c:txPr>
          <a:bodyPr rot="0" vert="horz"/>
          <a:lstStyle/>
          <a:p>
            <a:pPr>
              <a:defRPr sz="1835" b="1" i="0" u="none" strike="noStrike" baseline="0">
                <a:solidFill>
                  <a:srgbClr val="000000"/>
                </a:solidFill>
                <a:latin typeface="Arial"/>
                <a:ea typeface="Arial"/>
                <a:cs typeface="Arial"/>
              </a:defRPr>
            </a:pPr>
            <a:endParaRPr lang="en-US"/>
          </a:p>
        </c:txPr>
        <c:crossAx val="165527040"/>
        <c:crosses val="autoZero"/>
        <c:crossBetween val="between"/>
      </c:valAx>
      <c:spPr>
        <a:noFill/>
        <a:ln w="23600">
          <a:noFill/>
        </a:ln>
      </c:spPr>
    </c:plotArea>
    <c:legend>
      <c:legendPos val="r"/>
      <c:layout>
        <c:manualLayout>
          <c:xMode val="edge"/>
          <c:yMode val="edge"/>
          <c:x val="0.77715139494304564"/>
          <c:y val="0.11742638499125997"/>
          <c:w val="7.1030640668523673E-2"/>
          <c:h val="0.31930693069306931"/>
        </c:manualLayout>
      </c:layout>
      <c:overlay val="0"/>
      <c:spPr>
        <a:solidFill>
          <a:srgbClr val="FFFFFF"/>
        </a:solidFill>
        <a:ln w="2950">
          <a:solidFill>
            <a:srgbClr val="000000"/>
          </a:solidFill>
          <a:prstDash val="solid"/>
        </a:ln>
      </c:spPr>
      <c:txPr>
        <a:bodyPr/>
        <a:lstStyle/>
        <a:p>
          <a:pPr>
            <a:defRPr sz="1496"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626"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50" b="1" i="0" u="none" strike="noStrike" baseline="0">
                <a:solidFill>
                  <a:srgbClr val="000000"/>
                </a:solidFill>
                <a:latin typeface="Arial"/>
                <a:ea typeface="Arial"/>
                <a:cs typeface="Arial"/>
              </a:defRPr>
            </a:pPr>
            <a:r>
              <a:rPr lang="en-ZA"/>
              <a:t>POSTTEST ALL SCHOOLS Q CHOICES A - D </a:t>
            </a:r>
          </a:p>
        </c:rich>
      </c:tx>
      <c:layout>
        <c:manualLayout>
          <c:xMode val="edge"/>
          <c:yMode val="edge"/>
          <c:x val="0.17891816920943135"/>
          <c:y val="2.2779043280182231E-3"/>
        </c:manualLayout>
      </c:layout>
      <c:overlay val="0"/>
      <c:spPr>
        <a:noFill/>
        <a:ln w="21526">
          <a:noFill/>
        </a:ln>
      </c:spPr>
    </c:title>
    <c:autoTitleDeleted val="0"/>
    <c:view3D>
      <c:rotX val="15"/>
      <c:hPercent val="57"/>
      <c:rotY val="20"/>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8.8765603328710127E-2"/>
          <c:y val="9.5671981776765377E-2"/>
          <c:w val="0.91123436046977468"/>
          <c:h val="0.76993166287015946"/>
        </c:manualLayout>
      </c:layout>
      <c:bar3DChart>
        <c:barDir val="col"/>
        <c:grouping val="clustered"/>
        <c:varyColors val="0"/>
        <c:ser>
          <c:idx val="0"/>
          <c:order val="0"/>
          <c:tx>
            <c:strRef>
              <c:f>Sheet1!$A$2</c:f>
              <c:strCache>
                <c:ptCount val="1"/>
                <c:pt idx="0">
                  <c:v>A</c:v>
                </c:pt>
              </c:strCache>
            </c:strRef>
          </c:tx>
          <c:spPr>
            <a:solidFill>
              <a:srgbClr val="BBE0E3"/>
            </a:solidFill>
            <a:ln w="10763">
              <a:solidFill>
                <a:srgbClr val="000000"/>
              </a:solidFill>
              <a:prstDash val="solid"/>
            </a:ln>
          </c:spPr>
          <c:invertIfNegative val="0"/>
          <c:dPt>
            <c:idx val="4"/>
            <c:invertIfNegative val="0"/>
            <c:bubble3D val="0"/>
            <c:spPr>
              <a:solidFill>
                <a:srgbClr val="FF0000"/>
              </a:solidFill>
              <a:ln w="10763">
                <a:solidFill>
                  <a:srgbClr val="000000"/>
                </a:solidFill>
                <a:prstDash val="solid"/>
              </a:ln>
            </c:spPr>
            <c:extLst>
              <c:ext xmlns:c16="http://schemas.microsoft.com/office/drawing/2014/chart" uri="{C3380CC4-5D6E-409C-BE32-E72D297353CC}">
                <c16:uniqueId val="{00000001-F5A6-4238-9DEA-880F706A2B5B}"/>
              </c:ext>
            </c:extLst>
          </c:dPt>
          <c:dPt>
            <c:idx val="5"/>
            <c:invertIfNegative val="0"/>
            <c:bubble3D val="0"/>
            <c:spPr>
              <a:solidFill>
                <a:srgbClr val="FF0000"/>
              </a:solidFill>
              <a:ln w="10763">
                <a:solidFill>
                  <a:srgbClr val="000000"/>
                </a:solidFill>
                <a:prstDash val="solid"/>
              </a:ln>
            </c:spPr>
            <c:extLst>
              <c:ext xmlns:c16="http://schemas.microsoft.com/office/drawing/2014/chart" uri="{C3380CC4-5D6E-409C-BE32-E72D297353CC}">
                <c16:uniqueId val="{00000003-F5A6-4238-9DEA-880F706A2B5B}"/>
              </c:ext>
            </c:extLst>
          </c:dPt>
          <c:dPt>
            <c:idx val="9"/>
            <c:invertIfNegative val="0"/>
            <c:bubble3D val="0"/>
            <c:spPr>
              <a:solidFill>
                <a:srgbClr val="FF0000"/>
              </a:solidFill>
              <a:ln w="10763">
                <a:solidFill>
                  <a:srgbClr val="000000"/>
                </a:solidFill>
                <a:prstDash val="solid"/>
              </a:ln>
            </c:spPr>
            <c:extLst>
              <c:ext xmlns:c16="http://schemas.microsoft.com/office/drawing/2014/chart" uri="{C3380CC4-5D6E-409C-BE32-E72D297353CC}">
                <c16:uniqueId val="{00000005-F5A6-4238-9DEA-880F706A2B5B}"/>
              </c:ext>
            </c:extLst>
          </c:dPt>
          <c:cat>
            <c:numRef>
              <c:f>Sheet1!$B$1:$K$1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Sheet1!$B$2:$K$2</c:f>
              <c:numCache>
                <c:formatCode>General</c:formatCode>
                <c:ptCount val="10"/>
                <c:pt idx="0">
                  <c:v>24</c:v>
                </c:pt>
                <c:pt idx="1">
                  <c:v>35</c:v>
                </c:pt>
                <c:pt idx="2">
                  <c:v>20</c:v>
                </c:pt>
                <c:pt idx="3">
                  <c:v>68</c:v>
                </c:pt>
                <c:pt idx="4">
                  <c:v>59</c:v>
                </c:pt>
                <c:pt idx="5">
                  <c:v>62</c:v>
                </c:pt>
                <c:pt idx="6">
                  <c:v>19</c:v>
                </c:pt>
                <c:pt idx="7">
                  <c:v>18</c:v>
                </c:pt>
                <c:pt idx="8">
                  <c:v>12</c:v>
                </c:pt>
                <c:pt idx="9">
                  <c:v>57</c:v>
                </c:pt>
              </c:numCache>
            </c:numRef>
          </c:val>
          <c:extLst>
            <c:ext xmlns:c16="http://schemas.microsoft.com/office/drawing/2014/chart" uri="{C3380CC4-5D6E-409C-BE32-E72D297353CC}">
              <c16:uniqueId val="{00000006-F5A6-4238-9DEA-880F706A2B5B}"/>
            </c:ext>
          </c:extLst>
        </c:ser>
        <c:ser>
          <c:idx val="1"/>
          <c:order val="1"/>
          <c:tx>
            <c:strRef>
              <c:f>Sheet1!$A$3</c:f>
              <c:strCache>
                <c:ptCount val="1"/>
                <c:pt idx="0">
                  <c:v>B</c:v>
                </c:pt>
              </c:strCache>
            </c:strRef>
          </c:tx>
          <c:spPr>
            <a:solidFill>
              <a:srgbClr val="333399"/>
            </a:solidFill>
            <a:ln w="10763">
              <a:solidFill>
                <a:srgbClr val="000000"/>
              </a:solidFill>
              <a:prstDash val="solid"/>
            </a:ln>
          </c:spPr>
          <c:invertIfNegative val="0"/>
          <c:dPt>
            <c:idx val="3"/>
            <c:invertIfNegative val="0"/>
            <c:bubble3D val="0"/>
            <c:spPr>
              <a:solidFill>
                <a:srgbClr val="FF0000"/>
              </a:solidFill>
              <a:ln w="10763">
                <a:solidFill>
                  <a:srgbClr val="000000"/>
                </a:solidFill>
                <a:prstDash val="solid"/>
              </a:ln>
            </c:spPr>
            <c:extLst>
              <c:ext xmlns:c16="http://schemas.microsoft.com/office/drawing/2014/chart" uri="{C3380CC4-5D6E-409C-BE32-E72D297353CC}">
                <c16:uniqueId val="{00000008-F5A6-4238-9DEA-880F706A2B5B}"/>
              </c:ext>
            </c:extLst>
          </c:dPt>
          <c:cat>
            <c:numRef>
              <c:f>Sheet1!$B$1:$K$1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Sheet1!$B$3:$K$3</c:f>
              <c:numCache>
                <c:formatCode>General</c:formatCode>
                <c:ptCount val="10"/>
                <c:pt idx="0">
                  <c:v>10</c:v>
                </c:pt>
                <c:pt idx="1">
                  <c:v>25</c:v>
                </c:pt>
                <c:pt idx="2">
                  <c:v>10</c:v>
                </c:pt>
                <c:pt idx="3">
                  <c:v>40</c:v>
                </c:pt>
                <c:pt idx="4">
                  <c:v>40</c:v>
                </c:pt>
                <c:pt idx="5">
                  <c:v>11</c:v>
                </c:pt>
                <c:pt idx="6">
                  <c:v>16</c:v>
                </c:pt>
                <c:pt idx="7">
                  <c:v>23</c:v>
                </c:pt>
                <c:pt idx="8">
                  <c:v>37</c:v>
                </c:pt>
                <c:pt idx="9">
                  <c:v>30</c:v>
                </c:pt>
              </c:numCache>
            </c:numRef>
          </c:val>
          <c:extLst>
            <c:ext xmlns:c16="http://schemas.microsoft.com/office/drawing/2014/chart" uri="{C3380CC4-5D6E-409C-BE32-E72D297353CC}">
              <c16:uniqueId val="{00000009-F5A6-4238-9DEA-880F706A2B5B}"/>
            </c:ext>
          </c:extLst>
        </c:ser>
        <c:ser>
          <c:idx val="2"/>
          <c:order val="2"/>
          <c:tx>
            <c:strRef>
              <c:f>Sheet1!$A$4</c:f>
              <c:strCache>
                <c:ptCount val="1"/>
                <c:pt idx="0">
                  <c:v>C</c:v>
                </c:pt>
              </c:strCache>
            </c:strRef>
          </c:tx>
          <c:spPr>
            <a:solidFill>
              <a:srgbClr val="009999"/>
            </a:solidFill>
            <a:ln w="10763">
              <a:solidFill>
                <a:srgbClr val="000000"/>
              </a:solidFill>
              <a:prstDash val="solid"/>
            </a:ln>
          </c:spPr>
          <c:invertIfNegative val="0"/>
          <c:dPt>
            <c:idx val="0"/>
            <c:invertIfNegative val="0"/>
            <c:bubble3D val="0"/>
            <c:spPr>
              <a:solidFill>
                <a:srgbClr val="FF0000"/>
              </a:solidFill>
              <a:ln w="10763">
                <a:solidFill>
                  <a:srgbClr val="000000"/>
                </a:solidFill>
                <a:prstDash val="solid"/>
              </a:ln>
            </c:spPr>
            <c:extLst>
              <c:ext xmlns:c16="http://schemas.microsoft.com/office/drawing/2014/chart" uri="{C3380CC4-5D6E-409C-BE32-E72D297353CC}">
                <c16:uniqueId val="{0000000B-F5A6-4238-9DEA-880F706A2B5B}"/>
              </c:ext>
            </c:extLst>
          </c:dPt>
          <c:dPt>
            <c:idx val="1"/>
            <c:invertIfNegative val="0"/>
            <c:bubble3D val="0"/>
            <c:spPr>
              <a:solidFill>
                <a:srgbClr val="FF0000"/>
              </a:solidFill>
              <a:ln w="10763">
                <a:solidFill>
                  <a:srgbClr val="000000"/>
                </a:solidFill>
                <a:prstDash val="solid"/>
              </a:ln>
            </c:spPr>
            <c:extLst>
              <c:ext xmlns:c16="http://schemas.microsoft.com/office/drawing/2014/chart" uri="{C3380CC4-5D6E-409C-BE32-E72D297353CC}">
                <c16:uniqueId val="{0000000D-F5A6-4238-9DEA-880F706A2B5B}"/>
              </c:ext>
            </c:extLst>
          </c:dPt>
          <c:dPt>
            <c:idx val="7"/>
            <c:invertIfNegative val="0"/>
            <c:bubble3D val="0"/>
            <c:spPr>
              <a:solidFill>
                <a:srgbClr val="FF0000"/>
              </a:solidFill>
              <a:ln w="10763">
                <a:solidFill>
                  <a:srgbClr val="000000"/>
                </a:solidFill>
                <a:prstDash val="solid"/>
              </a:ln>
            </c:spPr>
            <c:extLst>
              <c:ext xmlns:c16="http://schemas.microsoft.com/office/drawing/2014/chart" uri="{C3380CC4-5D6E-409C-BE32-E72D297353CC}">
                <c16:uniqueId val="{0000000F-F5A6-4238-9DEA-880F706A2B5B}"/>
              </c:ext>
            </c:extLst>
          </c:dPt>
          <c:cat>
            <c:numRef>
              <c:f>Sheet1!$B$1:$K$1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Sheet1!$B$4:$K$4</c:f>
              <c:numCache>
                <c:formatCode>General</c:formatCode>
                <c:ptCount val="10"/>
                <c:pt idx="0">
                  <c:v>97</c:v>
                </c:pt>
                <c:pt idx="1">
                  <c:v>70</c:v>
                </c:pt>
                <c:pt idx="2">
                  <c:v>90</c:v>
                </c:pt>
                <c:pt idx="3">
                  <c:v>12</c:v>
                </c:pt>
                <c:pt idx="4">
                  <c:v>21</c:v>
                </c:pt>
                <c:pt idx="5">
                  <c:v>30</c:v>
                </c:pt>
                <c:pt idx="6">
                  <c:v>57</c:v>
                </c:pt>
                <c:pt idx="7">
                  <c:v>77</c:v>
                </c:pt>
                <c:pt idx="8">
                  <c:v>22</c:v>
                </c:pt>
                <c:pt idx="9">
                  <c:v>19</c:v>
                </c:pt>
              </c:numCache>
            </c:numRef>
          </c:val>
          <c:extLst>
            <c:ext xmlns:c16="http://schemas.microsoft.com/office/drawing/2014/chart" uri="{C3380CC4-5D6E-409C-BE32-E72D297353CC}">
              <c16:uniqueId val="{00000010-F5A6-4238-9DEA-880F706A2B5B}"/>
            </c:ext>
          </c:extLst>
        </c:ser>
        <c:ser>
          <c:idx val="3"/>
          <c:order val="3"/>
          <c:tx>
            <c:strRef>
              <c:f>Sheet1!$A$5</c:f>
              <c:strCache>
                <c:ptCount val="1"/>
                <c:pt idx="0">
                  <c:v>D</c:v>
                </c:pt>
              </c:strCache>
            </c:strRef>
          </c:tx>
          <c:spPr>
            <a:solidFill>
              <a:srgbClr val="99CC00"/>
            </a:solidFill>
            <a:ln w="10763">
              <a:solidFill>
                <a:srgbClr val="000000"/>
              </a:solidFill>
              <a:prstDash val="solid"/>
            </a:ln>
          </c:spPr>
          <c:invertIfNegative val="0"/>
          <c:dPt>
            <c:idx val="2"/>
            <c:invertIfNegative val="0"/>
            <c:bubble3D val="0"/>
            <c:spPr>
              <a:solidFill>
                <a:srgbClr val="FF0000"/>
              </a:solidFill>
              <a:ln w="10763">
                <a:solidFill>
                  <a:srgbClr val="000000"/>
                </a:solidFill>
                <a:prstDash val="solid"/>
              </a:ln>
            </c:spPr>
            <c:extLst>
              <c:ext xmlns:c16="http://schemas.microsoft.com/office/drawing/2014/chart" uri="{C3380CC4-5D6E-409C-BE32-E72D297353CC}">
                <c16:uniqueId val="{00000012-F5A6-4238-9DEA-880F706A2B5B}"/>
              </c:ext>
            </c:extLst>
          </c:dPt>
          <c:dPt>
            <c:idx val="6"/>
            <c:invertIfNegative val="0"/>
            <c:bubble3D val="0"/>
            <c:spPr>
              <a:solidFill>
                <a:srgbClr val="FF0000"/>
              </a:solidFill>
              <a:ln w="10763">
                <a:solidFill>
                  <a:srgbClr val="000000"/>
                </a:solidFill>
                <a:prstDash val="solid"/>
              </a:ln>
            </c:spPr>
            <c:extLst>
              <c:ext xmlns:c16="http://schemas.microsoft.com/office/drawing/2014/chart" uri="{C3380CC4-5D6E-409C-BE32-E72D297353CC}">
                <c16:uniqueId val="{00000014-F5A6-4238-9DEA-880F706A2B5B}"/>
              </c:ext>
            </c:extLst>
          </c:dPt>
          <c:dPt>
            <c:idx val="8"/>
            <c:invertIfNegative val="0"/>
            <c:bubble3D val="0"/>
            <c:spPr>
              <a:solidFill>
                <a:srgbClr val="FF0000"/>
              </a:solidFill>
              <a:ln w="10763">
                <a:solidFill>
                  <a:srgbClr val="000000"/>
                </a:solidFill>
                <a:prstDash val="solid"/>
              </a:ln>
            </c:spPr>
            <c:extLst>
              <c:ext xmlns:c16="http://schemas.microsoft.com/office/drawing/2014/chart" uri="{C3380CC4-5D6E-409C-BE32-E72D297353CC}">
                <c16:uniqueId val="{00000016-F5A6-4238-9DEA-880F706A2B5B}"/>
              </c:ext>
            </c:extLst>
          </c:dPt>
          <c:cat>
            <c:numRef>
              <c:f>Sheet1!$B$1:$K$1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Sheet1!$B$5:$K$5</c:f>
              <c:numCache>
                <c:formatCode>General</c:formatCode>
                <c:ptCount val="10"/>
                <c:pt idx="0">
                  <c:v>1</c:v>
                </c:pt>
                <c:pt idx="1">
                  <c:v>2</c:v>
                </c:pt>
                <c:pt idx="2">
                  <c:v>12</c:v>
                </c:pt>
                <c:pt idx="3">
                  <c:v>12</c:v>
                </c:pt>
                <c:pt idx="4">
                  <c:v>12</c:v>
                </c:pt>
                <c:pt idx="5">
                  <c:v>29</c:v>
                </c:pt>
                <c:pt idx="6">
                  <c:v>40</c:v>
                </c:pt>
                <c:pt idx="7">
                  <c:v>14</c:v>
                </c:pt>
                <c:pt idx="8">
                  <c:v>61</c:v>
                </c:pt>
                <c:pt idx="9">
                  <c:v>26</c:v>
                </c:pt>
              </c:numCache>
            </c:numRef>
          </c:val>
          <c:extLst>
            <c:ext xmlns:c16="http://schemas.microsoft.com/office/drawing/2014/chart" uri="{C3380CC4-5D6E-409C-BE32-E72D297353CC}">
              <c16:uniqueId val="{00000017-F5A6-4238-9DEA-880F706A2B5B}"/>
            </c:ext>
          </c:extLst>
        </c:ser>
        <c:dLbls>
          <c:showLegendKey val="0"/>
          <c:showVal val="0"/>
          <c:showCatName val="0"/>
          <c:showSerName val="0"/>
          <c:showPercent val="0"/>
          <c:showBubbleSize val="0"/>
        </c:dLbls>
        <c:gapWidth val="150"/>
        <c:gapDepth val="0"/>
        <c:shape val="box"/>
        <c:axId val="166027776"/>
        <c:axId val="228367104"/>
        <c:axId val="0"/>
      </c:bar3DChart>
      <c:catAx>
        <c:axId val="166027776"/>
        <c:scaling>
          <c:orientation val="minMax"/>
        </c:scaling>
        <c:delete val="0"/>
        <c:axPos val="b"/>
        <c:numFmt formatCode="General" sourceLinked="1"/>
        <c:majorTickMark val="out"/>
        <c:minorTickMark val="none"/>
        <c:tickLblPos val="low"/>
        <c:spPr>
          <a:ln w="2691">
            <a:solidFill>
              <a:srgbClr val="000000"/>
            </a:solidFill>
            <a:prstDash val="solid"/>
          </a:ln>
        </c:spPr>
        <c:txPr>
          <a:bodyPr rot="0" vert="horz"/>
          <a:lstStyle/>
          <a:p>
            <a:pPr>
              <a:defRPr sz="1610" b="1" i="0" u="none" strike="noStrike" baseline="0">
                <a:solidFill>
                  <a:srgbClr val="000000"/>
                </a:solidFill>
                <a:latin typeface="Arial"/>
                <a:ea typeface="Arial"/>
                <a:cs typeface="Arial"/>
              </a:defRPr>
            </a:pPr>
            <a:endParaRPr lang="en-US"/>
          </a:p>
        </c:txPr>
        <c:crossAx val="228367104"/>
        <c:crosses val="autoZero"/>
        <c:auto val="1"/>
        <c:lblAlgn val="ctr"/>
        <c:lblOffset val="100"/>
        <c:tickLblSkip val="1"/>
        <c:tickMarkSkip val="1"/>
        <c:noMultiLvlLbl val="0"/>
      </c:catAx>
      <c:valAx>
        <c:axId val="228367104"/>
        <c:scaling>
          <c:orientation val="minMax"/>
        </c:scaling>
        <c:delete val="0"/>
        <c:axPos val="l"/>
        <c:majorGridlines>
          <c:spPr>
            <a:ln w="2691">
              <a:solidFill>
                <a:srgbClr val="000000"/>
              </a:solidFill>
              <a:prstDash val="solid"/>
            </a:ln>
          </c:spPr>
        </c:majorGridlines>
        <c:numFmt formatCode="General" sourceLinked="1"/>
        <c:majorTickMark val="out"/>
        <c:minorTickMark val="none"/>
        <c:tickLblPos val="nextTo"/>
        <c:spPr>
          <a:ln w="2691">
            <a:solidFill>
              <a:srgbClr val="000000"/>
            </a:solidFill>
            <a:prstDash val="solid"/>
          </a:ln>
        </c:spPr>
        <c:txPr>
          <a:bodyPr rot="0" vert="horz"/>
          <a:lstStyle/>
          <a:p>
            <a:pPr>
              <a:defRPr sz="1610" b="1" i="0" u="none" strike="noStrike" baseline="0">
                <a:solidFill>
                  <a:srgbClr val="000000"/>
                </a:solidFill>
                <a:latin typeface="Arial"/>
                <a:ea typeface="Arial"/>
                <a:cs typeface="Arial"/>
              </a:defRPr>
            </a:pPr>
            <a:endParaRPr lang="en-US"/>
          </a:p>
        </c:txPr>
        <c:crossAx val="166027776"/>
        <c:crosses val="autoZero"/>
        <c:crossBetween val="between"/>
      </c:valAx>
      <c:spPr>
        <a:noFill/>
        <a:ln w="21526">
          <a:noFill/>
        </a:ln>
      </c:spPr>
    </c:plotArea>
    <c:legend>
      <c:legendPos val="r"/>
      <c:layout>
        <c:manualLayout>
          <c:xMode val="edge"/>
          <c:yMode val="edge"/>
          <c:x val="0.86158270570616213"/>
          <c:y val="0.10706161787261512"/>
          <c:w val="7.4895977808599162E-2"/>
          <c:h val="0.33029612756264237"/>
        </c:manualLayout>
      </c:layout>
      <c:overlay val="0"/>
      <c:spPr>
        <a:solidFill>
          <a:srgbClr val="FFFFFF"/>
        </a:solidFill>
        <a:ln w="2691">
          <a:solidFill>
            <a:srgbClr val="000000"/>
          </a:solidFill>
          <a:prstDash val="solid"/>
        </a:ln>
      </c:spPr>
      <c:txPr>
        <a:bodyPr/>
        <a:lstStyle/>
        <a:p>
          <a:pPr>
            <a:defRPr sz="1479"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610" b="1"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19A8D79-3659-4D8A-9930-2D0638B9C1C7}" type="slidenum">
              <a:rPr lang="en-US" altLang="en-US"/>
              <a:pPr/>
              <a:t>‹#›</a:t>
            </a:fld>
            <a:endParaRPr lang="en-US" altLang="en-US"/>
          </a:p>
        </p:txBody>
      </p:sp>
    </p:spTree>
    <p:extLst>
      <p:ext uri="{BB962C8B-B14F-4D97-AF65-F5344CB8AC3E}">
        <p14:creationId xmlns:p14="http://schemas.microsoft.com/office/powerpoint/2010/main" val="19177015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192AA3-A541-417A-B472-8555C84E2B5B}" type="slidenum">
              <a:rPr lang="en-US" altLang="en-US"/>
              <a:pPr/>
              <a:t>1</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CCEA5-5921-4B47-BD46-561D8DE93FEC}" type="slidenum">
              <a:rPr lang="en-US" altLang="en-US"/>
              <a:pPr/>
              <a:t>12</a:t>
            </a:fld>
            <a:endParaRPr lang="en-US" alt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55339-F690-4951-802B-47448D67BC09}" type="slidenum">
              <a:rPr lang="en-US" altLang="en-US"/>
              <a:pPr/>
              <a:t>13</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8D76A-0D0A-4423-9A94-67C6891C31F2}" type="slidenum">
              <a:rPr lang="en-US" altLang="en-US"/>
              <a:pPr/>
              <a:t>14</a:t>
            </a:fld>
            <a:endParaRPr lang="en-US" alt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27B5B1-20B6-4795-8769-4BBE43E5DE53}" type="slidenum">
              <a:rPr lang="en-US" altLang="en-US"/>
              <a:pPr/>
              <a:t>15</a:t>
            </a:fld>
            <a:endParaRPr lang="en-US"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7935D-50F7-42CD-9A1F-439315A59FC7}" type="slidenum">
              <a:rPr lang="en-US" altLang="en-US"/>
              <a:pPr/>
              <a:t>16</a:t>
            </a:fld>
            <a:endParaRPr lang="en-US" alt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48870-5DCB-4DD0-B461-DD3145BBA7FE}" type="slidenum">
              <a:rPr lang="en-US" altLang="en-US"/>
              <a:pPr/>
              <a:t>17</a:t>
            </a:fld>
            <a:endParaRPr lang="en-US" alt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833DD-63EB-4483-9262-F3B0BFC4BF75}" type="slidenum">
              <a:rPr lang="en-US" altLang="en-US"/>
              <a:pPr/>
              <a:t>18</a:t>
            </a:fld>
            <a:endParaRPr lang="en-US" alt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6EF8E-31A1-41B0-8DBF-6360E8975E6D}" type="slidenum">
              <a:rPr lang="en-US" altLang="en-US"/>
              <a:pPr/>
              <a:t>19</a:t>
            </a:fld>
            <a:endParaRPr lang="en-US" alt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B3260-64B2-4120-95BE-3CDE50824423}" type="slidenum">
              <a:rPr lang="en-US" altLang="en-US"/>
              <a:pPr/>
              <a:t>20</a:t>
            </a:fld>
            <a:endParaRPr lang="en-US" alt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24425E-628D-4B11-A468-07D51BDE1C74}" type="slidenum">
              <a:rPr lang="en-US" altLang="en-US"/>
              <a:pPr/>
              <a:t>21</a:t>
            </a:fld>
            <a:endParaRPr lang="en-US" alt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161D8-1E5D-47B3-A50F-76F76C9EC9AE}" type="slidenum">
              <a:rPr lang="en-US" altLang="en-US"/>
              <a:pPr/>
              <a:t>4</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6DD22-0CB4-4C42-9ED3-CB5C2C45A3B4}" type="slidenum">
              <a:rPr lang="en-US" altLang="en-US"/>
              <a:pPr/>
              <a:t>22</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6A3F8-AEA6-4C50-8259-E911D1F43AA0}" type="slidenum">
              <a:rPr lang="en-US"/>
              <a:pPr/>
              <a:t>23</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3321" indent="-285893" eaLnBrk="0" hangingPunct="0">
              <a:defRPr sz="2400">
                <a:solidFill>
                  <a:schemeClr val="tx1"/>
                </a:solidFill>
                <a:latin typeface="Times New Roman" pitchFamily="18" charset="0"/>
              </a:defRPr>
            </a:lvl2pPr>
            <a:lvl3pPr marL="1143572" indent="-228714" eaLnBrk="0" hangingPunct="0">
              <a:defRPr sz="2400">
                <a:solidFill>
                  <a:schemeClr val="tx1"/>
                </a:solidFill>
                <a:latin typeface="Times New Roman" pitchFamily="18" charset="0"/>
              </a:defRPr>
            </a:lvl3pPr>
            <a:lvl4pPr marL="1601000" indent="-228714" eaLnBrk="0" hangingPunct="0">
              <a:defRPr sz="2400">
                <a:solidFill>
                  <a:schemeClr val="tx1"/>
                </a:solidFill>
                <a:latin typeface="Times New Roman" pitchFamily="18" charset="0"/>
              </a:defRPr>
            </a:lvl4pPr>
            <a:lvl5pPr marL="2058429" indent="-228714" eaLnBrk="0" hangingPunct="0">
              <a:defRPr sz="2400">
                <a:solidFill>
                  <a:schemeClr val="tx1"/>
                </a:solidFill>
                <a:latin typeface="Times New Roman" pitchFamily="18" charset="0"/>
              </a:defRPr>
            </a:lvl5pPr>
            <a:lvl6pPr marL="2515857" indent="-228714" eaLnBrk="0" fontAlgn="base" hangingPunct="0">
              <a:spcBef>
                <a:spcPct val="0"/>
              </a:spcBef>
              <a:spcAft>
                <a:spcPct val="0"/>
              </a:spcAft>
              <a:defRPr sz="2400">
                <a:solidFill>
                  <a:schemeClr val="tx1"/>
                </a:solidFill>
                <a:latin typeface="Times New Roman" pitchFamily="18" charset="0"/>
              </a:defRPr>
            </a:lvl6pPr>
            <a:lvl7pPr marL="2973286" indent="-228714" eaLnBrk="0" fontAlgn="base" hangingPunct="0">
              <a:spcBef>
                <a:spcPct val="0"/>
              </a:spcBef>
              <a:spcAft>
                <a:spcPct val="0"/>
              </a:spcAft>
              <a:defRPr sz="2400">
                <a:solidFill>
                  <a:schemeClr val="tx1"/>
                </a:solidFill>
                <a:latin typeface="Times New Roman" pitchFamily="18" charset="0"/>
              </a:defRPr>
            </a:lvl7pPr>
            <a:lvl8pPr marL="3430715" indent="-228714" eaLnBrk="0" fontAlgn="base" hangingPunct="0">
              <a:spcBef>
                <a:spcPct val="0"/>
              </a:spcBef>
              <a:spcAft>
                <a:spcPct val="0"/>
              </a:spcAft>
              <a:defRPr sz="2400">
                <a:solidFill>
                  <a:schemeClr val="tx1"/>
                </a:solidFill>
                <a:latin typeface="Times New Roman" pitchFamily="18" charset="0"/>
              </a:defRPr>
            </a:lvl8pPr>
            <a:lvl9pPr marL="3888143" indent="-228714" eaLnBrk="0" fontAlgn="base" hangingPunct="0">
              <a:spcBef>
                <a:spcPct val="0"/>
              </a:spcBef>
              <a:spcAft>
                <a:spcPct val="0"/>
              </a:spcAft>
              <a:defRPr sz="2400">
                <a:solidFill>
                  <a:schemeClr val="tx1"/>
                </a:solidFill>
                <a:latin typeface="Times New Roman" pitchFamily="18" charset="0"/>
              </a:defRPr>
            </a:lvl9pPr>
          </a:lstStyle>
          <a:p>
            <a:pPr eaLnBrk="1" hangingPunct="1"/>
            <a:fld id="{DB41DFA7-089D-4D40-99E0-E2564901E005}" type="slidenum">
              <a:rPr lang="en-GB" altLang="en-US" sz="1200">
                <a:solidFill>
                  <a:prstClr val="black"/>
                </a:solidFill>
              </a:rPr>
              <a:pPr eaLnBrk="1" hangingPunct="1"/>
              <a:t>24</a:t>
            </a:fld>
            <a:endParaRPr lang="en-GB" altLang="en-US" sz="120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a:t>Title and Introduction: Introduce self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2F3E1-12E8-4791-B56E-1414F4E2389D}" type="slidenum">
              <a:rPr lang="en-US" altLang="en-US"/>
              <a:pPr/>
              <a:t>5</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034E4D-A355-4FD1-A00C-0128B3221798}" type="slidenum">
              <a:rPr lang="en-US" altLang="en-US"/>
              <a:pPr/>
              <a:t>6</a:t>
            </a:fld>
            <a:endParaRPr lang="en-US" altLang="en-US"/>
          </a:p>
        </p:txBody>
      </p:sp>
      <p:sp>
        <p:nvSpPr>
          <p:cNvPr id="26626" name="Rectangle 2"/>
          <p:cNvSpPr>
            <a:spLocks noGrp="1" noRot="1" noChangeAspect="1" noChangeArrowheads="1" noTextEdit="1"/>
          </p:cNvSpPr>
          <p:nvPr>
            <p:ph type="sldImg"/>
          </p:nvPr>
        </p:nvSpPr>
        <p:spPr>
          <a:xfrm>
            <a:off x="1144588" y="685800"/>
            <a:ext cx="4572000" cy="3429000"/>
          </a:xfrm>
          <a:ln/>
        </p:spPr>
      </p:sp>
      <p:sp>
        <p:nvSpPr>
          <p:cNvPr id="26627" name="Rectangle 3"/>
          <p:cNvSpPr>
            <a:spLocks noGrp="1" noChangeArrowheads="1"/>
          </p:cNvSpPr>
          <p:nvPr>
            <p:ph type="body" idx="1"/>
          </p:nvPr>
        </p:nvSpPr>
        <p:spPr>
          <a:xfrm>
            <a:off x="914400" y="4341813"/>
            <a:ext cx="5029200" cy="4116387"/>
          </a:xfrm>
        </p:spPr>
        <p:txBody>
          <a:bodyPr/>
          <a:lstStyle/>
          <a:p>
            <a:r>
              <a:rPr lang="en-US" altLang="en-US"/>
              <a:t>Title and Introduction: Introduce self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3FF801-77E3-4947-993C-4B4E69DC5EB1}" type="slidenum">
              <a:rPr lang="en-US" altLang="en-US"/>
              <a:pPr/>
              <a:t>7</a:t>
            </a:fld>
            <a:endParaRPr lang="en-US"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pPr marL="228600" indent="-228600">
              <a:buAutoNum type="arabicPeriod"/>
            </a:pPr>
            <a:r>
              <a:rPr lang="en-US" altLang="en-US" dirty="0"/>
              <a:t>Kazoos, Al</a:t>
            </a:r>
            <a:r>
              <a:rPr lang="en-US" altLang="en-US" baseline="0" dirty="0"/>
              <a:t> bar, stressed in all instruments (Vuvuzela)</a:t>
            </a:r>
          </a:p>
          <a:p>
            <a:pPr marL="228600" indent="-228600">
              <a:buAutoNum type="arabicPeriod"/>
            </a:pPr>
            <a:r>
              <a:rPr lang="en-US" altLang="en-US" baseline="0" dirty="0"/>
              <a:t>DS: </a:t>
            </a:r>
            <a:r>
              <a:rPr lang="en-US" altLang="en-US" baseline="0" dirty="0" err="1"/>
              <a:t>Kalimba</a:t>
            </a:r>
            <a:r>
              <a:rPr lang="en-US" altLang="en-US" baseline="0" dirty="0"/>
              <a:t> and music box</a:t>
            </a:r>
          </a:p>
          <a:p>
            <a:pPr marL="228600" indent="-228600">
              <a:buAutoNum type="arabicPeriod"/>
            </a:pPr>
            <a:r>
              <a:rPr lang="en-US" altLang="en-US" baseline="0" dirty="0"/>
              <a:t>DS: Slide flute</a:t>
            </a:r>
          </a:p>
          <a:p>
            <a:pPr marL="228600" indent="-228600">
              <a:buAutoNum type="arabicPeriod"/>
            </a:pPr>
            <a:r>
              <a:rPr lang="en-US" altLang="en-US" baseline="0" dirty="0"/>
              <a:t>DS: Clap </a:t>
            </a:r>
            <a:r>
              <a:rPr lang="en-US" altLang="en-US" baseline="0" dirty="0" err="1"/>
              <a:t>vs</a:t>
            </a:r>
            <a:r>
              <a:rPr lang="en-US" altLang="en-US" baseline="0" dirty="0"/>
              <a:t> whistle</a:t>
            </a:r>
          </a:p>
          <a:p>
            <a:pPr marL="228600" indent="-228600">
              <a:buAutoNum type="arabicPeriod"/>
            </a:pPr>
            <a:r>
              <a:rPr lang="en-US" altLang="en-US" baseline="0" dirty="0"/>
              <a:t>Straw, slide flute, guitar etc.</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59BDF-E249-44A8-B45F-0F3D29FC93C2}" type="slidenum">
              <a:rPr lang="en-US" altLang="en-US"/>
              <a:pPr/>
              <a:t>8</a:t>
            </a:fld>
            <a:endParaRPr lang="en-US"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5DDBF-ABB2-4968-8219-5909C1C49BEC}" type="slidenum">
              <a:rPr lang="en-US" altLang="en-US"/>
              <a:pPr/>
              <a:t>9</a:t>
            </a:fld>
            <a:endParaRPr lang="en-US" alt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5CDCC-0AA7-434A-BED7-3EF4671233CC}" type="slidenum">
              <a:rPr lang="en-US" altLang="en-US"/>
              <a:pPr/>
              <a:t>10</a:t>
            </a:fld>
            <a:endParaRPr lang="en-US" alt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77258-E107-4EE8-A132-FAA2A8B6D5CF}" type="slidenum">
              <a:rPr lang="en-US" altLang="en-US"/>
              <a:pPr/>
              <a:t>11</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FEE581-7194-4F0D-A655-7A2EB25B54B8}" type="slidenum">
              <a:rPr lang="en-US" altLang="en-US"/>
              <a:pPr/>
              <a:t>‹#›</a:t>
            </a:fld>
            <a:endParaRPr lang="en-US" altLang="en-US"/>
          </a:p>
        </p:txBody>
      </p:sp>
    </p:spTree>
    <p:extLst>
      <p:ext uri="{BB962C8B-B14F-4D97-AF65-F5344CB8AC3E}">
        <p14:creationId xmlns:p14="http://schemas.microsoft.com/office/powerpoint/2010/main" val="192552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A619064-4007-4A6C-A709-646F37A38B6A}" type="slidenum">
              <a:rPr lang="en-US" altLang="en-US"/>
              <a:pPr/>
              <a:t>‹#›</a:t>
            </a:fld>
            <a:endParaRPr lang="en-US" altLang="en-US"/>
          </a:p>
        </p:txBody>
      </p:sp>
    </p:spTree>
    <p:extLst>
      <p:ext uri="{BB962C8B-B14F-4D97-AF65-F5344CB8AC3E}">
        <p14:creationId xmlns:p14="http://schemas.microsoft.com/office/powerpoint/2010/main" val="347593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4F8C32F-16A0-4119-BCB7-150B5CFAE8D3}" type="slidenum">
              <a:rPr lang="en-US" altLang="en-US"/>
              <a:pPr/>
              <a:t>‹#›</a:t>
            </a:fld>
            <a:endParaRPr lang="en-US" altLang="en-US"/>
          </a:p>
        </p:txBody>
      </p:sp>
    </p:spTree>
    <p:extLst>
      <p:ext uri="{BB962C8B-B14F-4D97-AF65-F5344CB8AC3E}">
        <p14:creationId xmlns:p14="http://schemas.microsoft.com/office/powerpoint/2010/main" val="2893556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ZA"/>
          </a:p>
        </p:txBody>
      </p:sp>
      <p:sp>
        <p:nvSpPr>
          <p:cNvPr id="3" name="Chart Placeholder 2"/>
          <p:cNvSpPr>
            <a:spLocks noGrp="1"/>
          </p:cNvSpPr>
          <p:nvPr>
            <p:ph type="chart" idx="1"/>
          </p:nvPr>
        </p:nvSpPr>
        <p:spPr>
          <a:xfrm>
            <a:off x="457200" y="1600200"/>
            <a:ext cx="8229600" cy="4525963"/>
          </a:xfrm>
        </p:spPr>
        <p:txBody>
          <a:bodyPr/>
          <a:lstStyle/>
          <a:p>
            <a:endParaRPr lang="en-ZA"/>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4717755-9181-4297-87E6-D3B05DD30EAD}" type="slidenum">
              <a:rPr lang="en-US" altLang="en-US"/>
              <a:pPr/>
              <a:t>‹#›</a:t>
            </a:fld>
            <a:endParaRPr lang="en-US" altLang="en-US"/>
          </a:p>
        </p:txBody>
      </p:sp>
    </p:spTree>
    <p:extLst>
      <p:ext uri="{BB962C8B-B14F-4D97-AF65-F5344CB8AC3E}">
        <p14:creationId xmlns:p14="http://schemas.microsoft.com/office/powerpoint/2010/main" val="13253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ZA"/>
          </a:p>
        </p:txBody>
      </p:sp>
      <p:sp>
        <p:nvSpPr>
          <p:cNvPr id="3" name="Table Placeholder 2"/>
          <p:cNvSpPr>
            <a:spLocks noGrp="1"/>
          </p:cNvSpPr>
          <p:nvPr>
            <p:ph type="tbl" idx="1"/>
          </p:nvPr>
        </p:nvSpPr>
        <p:spPr>
          <a:xfrm>
            <a:off x="457200" y="1600200"/>
            <a:ext cx="8229600" cy="4525963"/>
          </a:xfrm>
        </p:spPr>
        <p:txBody>
          <a:bodyPr/>
          <a:lstStyle/>
          <a:p>
            <a:endParaRPr lang="en-ZA"/>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8835BE8-6370-431E-A6A8-50F631E6E8EC}" type="slidenum">
              <a:rPr lang="en-US" altLang="en-US"/>
              <a:pPr/>
              <a:t>‹#›</a:t>
            </a:fld>
            <a:endParaRPr lang="en-US" altLang="en-US"/>
          </a:p>
        </p:txBody>
      </p:sp>
    </p:spTree>
    <p:extLst>
      <p:ext uri="{BB962C8B-B14F-4D97-AF65-F5344CB8AC3E}">
        <p14:creationId xmlns:p14="http://schemas.microsoft.com/office/powerpoint/2010/main" val="3624624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33E74C-C104-4E61-B2E5-C9947606E4D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4869522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5179DC-18B3-43AA-AAA4-93A9DA20CE6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9177478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E1285F-CA39-495F-A830-0A9C5F1270C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445657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FF84CB-2BA7-4736-900A-0DEAE7EFBFA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324336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8A8659-1072-43E8-B1C5-2876211AE04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693315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AB6E9E-3F49-4375-AE2B-62B06A820C9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758968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C8966D8-5418-46C4-B599-E9302A1E0DFE}" type="slidenum">
              <a:rPr lang="en-US" altLang="en-US"/>
              <a:pPr/>
              <a:t>‹#›</a:t>
            </a:fld>
            <a:endParaRPr lang="en-US" altLang="en-US"/>
          </a:p>
        </p:txBody>
      </p:sp>
    </p:spTree>
    <p:extLst>
      <p:ext uri="{BB962C8B-B14F-4D97-AF65-F5344CB8AC3E}">
        <p14:creationId xmlns:p14="http://schemas.microsoft.com/office/powerpoint/2010/main" val="3557028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7EF275-183B-4B13-84A6-545D44E03E9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1216591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FD05AB-F45E-4B6F-82F8-5F977A34484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488649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42F956-D9FE-40AE-9A07-63654A7F1E1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5749744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AF4705-B735-43DB-B345-552174FF02E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188307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6BACD-42E4-4FFC-8D0D-AEA886B50E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4669342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4648200" y="1981200"/>
            <a:ext cx="3810000" cy="4114800"/>
          </a:xfrm>
        </p:spPr>
        <p:txBody>
          <a:bodyPr/>
          <a:lstStyle/>
          <a:p>
            <a:pPr lvl="0"/>
            <a:endParaRPr lang="en-ZA" noProof="0"/>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FE0E25-CDCC-402E-BC17-551CAB15C8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883055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ACC9DD1-21AD-439A-B8DA-61CFC6FD68E9}" type="slidenum">
              <a:rPr lang="en-US" altLang="en-US"/>
              <a:pPr/>
              <a:t>‹#›</a:t>
            </a:fld>
            <a:endParaRPr lang="en-US" altLang="en-US"/>
          </a:p>
        </p:txBody>
      </p:sp>
    </p:spTree>
    <p:extLst>
      <p:ext uri="{BB962C8B-B14F-4D97-AF65-F5344CB8AC3E}">
        <p14:creationId xmlns:p14="http://schemas.microsoft.com/office/powerpoint/2010/main" val="149654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7C2EAD6-2DAC-4758-804C-A271450DDA0A}" type="slidenum">
              <a:rPr lang="en-US" altLang="en-US"/>
              <a:pPr/>
              <a:t>‹#›</a:t>
            </a:fld>
            <a:endParaRPr lang="en-US" altLang="en-US"/>
          </a:p>
        </p:txBody>
      </p:sp>
    </p:spTree>
    <p:extLst>
      <p:ext uri="{BB962C8B-B14F-4D97-AF65-F5344CB8AC3E}">
        <p14:creationId xmlns:p14="http://schemas.microsoft.com/office/powerpoint/2010/main" val="240874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BF21D6D-9384-494A-9F5B-2845D4481AA8}" type="slidenum">
              <a:rPr lang="en-US" altLang="en-US"/>
              <a:pPr/>
              <a:t>‹#›</a:t>
            </a:fld>
            <a:endParaRPr lang="en-US" altLang="en-US"/>
          </a:p>
        </p:txBody>
      </p:sp>
    </p:spTree>
    <p:extLst>
      <p:ext uri="{BB962C8B-B14F-4D97-AF65-F5344CB8AC3E}">
        <p14:creationId xmlns:p14="http://schemas.microsoft.com/office/powerpoint/2010/main" val="233891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25F1313-B4DB-437F-A239-B78BD82CAE71}" type="slidenum">
              <a:rPr lang="en-US" altLang="en-US"/>
              <a:pPr/>
              <a:t>‹#›</a:t>
            </a:fld>
            <a:endParaRPr lang="en-US" altLang="en-US"/>
          </a:p>
        </p:txBody>
      </p:sp>
    </p:spTree>
    <p:extLst>
      <p:ext uri="{BB962C8B-B14F-4D97-AF65-F5344CB8AC3E}">
        <p14:creationId xmlns:p14="http://schemas.microsoft.com/office/powerpoint/2010/main" val="334016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572B021-8508-49AE-A818-35957D375AE9}" type="slidenum">
              <a:rPr lang="en-US" altLang="en-US"/>
              <a:pPr/>
              <a:t>‹#›</a:t>
            </a:fld>
            <a:endParaRPr lang="en-US" altLang="en-US"/>
          </a:p>
        </p:txBody>
      </p:sp>
    </p:spTree>
    <p:extLst>
      <p:ext uri="{BB962C8B-B14F-4D97-AF65-F5344CB8AC3E}">
        <p14:creationId xmlns:p14="http://schemas.microsoft.com/office/powerpoint/2010/main" val="129749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C5C3704-60D6-4208-821A-FD36CBB6FC01}" type="slidenum">
              <a:rPr lang="en-US" altLang="en-US"/>
              <a:pPr/>
              <a:t>‹#›</a:t>
            </a:fld>
            <a:endParaRPr lang="en-US" altLang="en-US"/>
          </a:p>
        </p:txBody>
      </p:sp>
    </p:spTree>
    <p:extLst>
      <p:ext uri="{BB962C8B-B14F-4D97-AF65-F5344CB8AC3E}">
        <p14:creationId xmlns:p14="http://schemas.microsoft.com/office/powerpoint/2010/main" val="3298877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224BE03-BC95-403B-AA1D-BF4B448FD042}" type="slidenum">
              <a:rPr lang="en-US" altLang="en-US"/>
              <a:pPr/>
              <a:t>‹#›</a:t>
            </a:fld>
            <a:endParaRPr lang="en-US" altLang="en-US"/>
          </a:p>
        </p:txBody>
      </p:sp>
    </p:spTree>
    <p:extLst>
      <p:ext uri="{BB962C8B-B14F-4D97-AF65-F5344CB8AC3E}">
        <p14:creationId xmlns:p14="http://schemas.microsoft.com/office/powerpoint/2010/main" val="29656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25D9673-6CDD-4DAA-B39D-F0C029A3C3C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ltLang="en-US">
              <a:solidFill>
                <a:srgbClr val="000000"/>
              </a:solidFill>
              <a:latin typeface="Times New Roman" pitchFamily="18"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ltLang="en-US">
              <a:solidFill>
                <a:srgbClr val="000000"/>
              </a:solidFill>
              <a:latin typeface="Times New Roman" pitchFamily="18" charset="0"/>
              <a:cs typeface="+mn-cs"/>
            </a:endParaRPr>
          </a:p>
        </p:txBody>
      </p:sp>
      <p:sp>
        <p:nvSpPr>
          <p:cNvPr id="1030" name="Rectangle 6"/>
          <p:cNvSpPr>
            <a:spLocks noGrp="1" noChangeArrowheads="1"/>
          </p:cNvSpPr>
          <p:nvPr>
            <p:ph type="sldNum" sz="quarter" idx="4"/>
          </p:nvPr>
        </p:nvSpPr>
        <p:spPr bwMode="auto">
          <a:xfrm>
            <a:off x="6732588" y="5805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B17934C-E576-4CD8-8538-BDAF7BB447DF}" type="slidenum">
              <a:rPr lang="en-GB" altLang="en-US">
                <a:solidFill>
                  <a:srgbClr val="000000"/>
                </a:solidFill>
                <a:latin typeface="Times New Roman" pitchFamily="18" charset="0"/>
                <a:cs typeface="+mn-cs"/>
              </a:rPr>
              <a:pPr>
                <a:defRPr/>
              </a:pPr>
              <a:t>‹#›</a:t>
            </a:fld>
            <a:endParaRPr lang="en-GB" altLang="en-US">
              <a:solidFill>
                <a:srgbClr val="000000"/>
              </a:solidFill>
              <a:latin typeface="Times New Roman" pitchFamily="18" charset="0"/>
              <a:cs typeface="+mn-cs"/>
            </a:endParaRPr>
          </a:p>
        </p:txBody>
      </p:sp>
      <p:grpSp>
        <p:nvGrpSpPr>
          <p:cNvPr id="1031" name="Group 8"/>
          <p:cNvGrpSpPr>
            <a:grpSpLocks/>
          </p:cNvGrpSpPr>
          <p:nvPr/>
        </p:nvGrpSpPr>
        <p:grpSpPr bwMode="auto">
          <a:xfrm>
            <a:off x="103188" y="66675"/>
            <a:ext cx="4414837" cy="576263"/>
            <a:chOff x="1639" y="365"/>
            <a:chExt cx="2476" cy="418"/>
          </a:xfrm>
        </p:grpSpPr>
        <p:sp>
          <p:nvSpPr>
            <p:cNvPr id="1345" name="Line 9"/>
            <p:cNvSpPr>
              <a:spLocks noChangeShapeType="1"/>
            </p:cNvSpPr>
            <p:nvPr/>
          </p:nvSpPr>
          <p:spPr bwMode="auto">
            <a:xfrm>
              <a:off x="3113" y="531"/>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346" name="Line 10"/>
            <p:cNvSpPr>
              <a:spLocks noChangeShapeType="1"/>
            </p:cNvSpPr>
            <p:nvPr/>
          </p:nvSpPr>
          <p:spPr bwMode="auto">
            <a:xfrm>
              <a:off x="3113" y="574"/>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347" name="Line 11"/>
            <p:cNvSpPr>
              <a:spLocks noChangeShapeType="1"/>
            </p:cNvSpPr>
            <p:nvPr/>
          </p:nvSpPr>
          <p:spPr bwMode="auto">
            <a:xfrm>
              <a:off x="3113" y="617"/>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348" name="Line 12"/>
            <p:cNvSpPr>
              <a:spLocks noChangeShapeType="1"/>
            </p:cNvSpPr>
            <p:nvPr/>
          </p:nvSpPr>
          <p:spPr bwMode="auto">
            <a:xfrm>
              <a:off x="3113" y="661"/>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349" name="Line 13"/>
            <p:cNvSpPr>
              <a:spLocks noChangeShapeType="1"/>
            </p:cNvSpPr>
            <p:nvPr/>
          </p:nvSpPr>
          <p:spPr bwMode="auto">
            <a:xfrm>
              <a:off x="3113" y="705"/>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350" name="Line 14"/>
            <p:cNvSpPr>
              <a:spLocks noChangeShapeType="1"/>
            </p:cNvSpPr>
            <p:nvPr/>
          </p:nvSpPr>
          <p:spPr bwMode="auto">
            <a:xfrm>
              <a:off x="1641" y="531"/>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351" name="Line 15"/>
            <p:cNvSpPr>
              <a:spLocks noChangeShapeType="1"/>
            </p:cNvSpPr>
            <p:nvPr/>
          </p:nvSpPr>
          <p:spPr bwMode="auto">
            <a:xfrm>
              <a:off x="1641" y="574"/>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352" name="Line 16"/>
            <p:cNvSpPr>
              <a:spLocks noChangeShapeType="1"/>
            </p:cNvSpPr>
            <p:nvPr/>
          </p:nvSpPr>
          <p:spPr bwMode="auto">
            <a:xfrm>
              <a:off x="1641" y="617"/>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353" name="Line 17"/>
            <p:cNvSpPr>
              <a:spLocks noChangeShapeType="1"/>
            </p:cNvSpPr>
            <p:nvPr/>
          </p:nvSpPr>
          <p:spPr bwMode="auto">
            <a:xfrm>
              <a:off x="1641" y="661"/>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354" name="Line 18"/>
            <p:cNvSpPr>
              <a:spLocks noChangeShapeType="1"/>
            </p:cNvSpPr>
            <p:nvPr/>
          </p:nvSpPr>
          <p:spPr bwMode="auto">
            <a:xfrm>
              <a:off x="1641" y="705"/>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355" name="Freeform 19"/>
            <p:cNvSpPr>
              <a:spLocks/>
            </p:cNvSpPr>
            <p:nvPr/>
          </p:nvSpPr>
          <p:spPr bwMode="auto">
            <a:xfrm>
              <a:off x="1700" y="549"/>
              <a:ext cx="39" cy="168"/>
            </a:xfrm>
            <a:custGeom>
              <a:avLst/>
              <a:gdLst>
                <a:gd name="T0" fmla="*/ 35 w 39"/>
                <a:gd name="T1" fmla="*/ 4 h 168"/>
                <a:gd name="T2" fmla="*/ 29 w 39"/>
                <a:gd name="T3" fmla="*/ 0 h 168"/>
                <a:gd name="T4" fmla="*/ 22 w 39"/>
                <a:gd name="T5" fmla="*/ 0 h 168"/>
                <a:gd name="T6" fmla="*/ 15 w 39"/>
                <a:gd name="T7" fmla="*/ 2 h 168"/>
                <a:gd name="T8" fmla="*/ 8 w 39"/>
                <a:gd name="T9" fmla="*/ 7 h 168"/>
                <a:gd name="T10" fmla="*/ 2 w 39"/>
                <a:gd name="T11" fmla="*/ 16 h 168"/>
                <a:gd name="T12" fmla="*/ 0 w 39"/>
                <a:gd name="T13" fmla="*/ 18 h 168"/>
                <a:gd name="T14" fmla="*/ 0 w 39"/>
                <a:gd name="T15" fmla="*/ 19 h 168"/>
                <a:gd name="T16" fmla="*/ 0 w 39"/>
                <a:gd name="T17" fmla="*/ 168 h 168"/>
                <a:gd name="T18" fmla="*/ 4 w 39"/>
                <a:gd name="T19" fmla="*/ 168 h 168"/>
                <a:gd name="T20" fmla="*/ 4 w 39"/>
                <a:gd name="T21" fmla="*/ 35 h 168"/>
                <a:gd name="T22" fmla="*/ 6 w 39"/>
                <a:gd name="T23" fmla="*/ 36 h 168"/>
                <a:gd name="T24" fmla="*/ 13 w 39"/>
                <a:gd name="T25" fmla="*/ 38 h 168"/>
                <a:gd name="T26" fmla="*/ 21 w 39"/>
                <a:gd name="T27" fmla="*/ 37 h 168"/>
                <a:gd name="T28" fmla="*/ 27 w 39"/>
                <a:gd name="T29" fmla="*/ 35 h 168"/>
                <a:gd name="T30" fmla="*/ 32 w 39"/>
                <a:gd name="T31" fmla="*/ 31 h 168"/>
                <a:gd name="T32" fmla="*/ 37 w 39"/>
                <a:gd name="T33" fmla="*/ 25 h 168"/>
                <a:gd name="T34" fmla="*/ 39 w 39"/>
                <a:gd name="T35" fmla="*/ 17 h 168"/>
                <a:gd name="T36" fmla="*/ 38 w 39"/>
                <a:gd name="T37" fmla="*/ 10 h 168"/>
                <a:gd name="T38" fmla="*/ 35 w 39"/>
                <a:gd name="T39" fmla="*/ 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68">
                  <a:moveTo>
                    <a:pt x="35" y="4"/>
                  </a:moveTo>
                  <a:lnTo>
                    <a:pt x="29" y="0"/>
                  </a:lnTo>
                  <a:lnTo>
                    <a:pt x="22" y="0"/>
                  </a:lnTo>
                  <a:lnTo>
                    <a:pt x="15" y="2"/>
                  </a:lnTo>
                  <a:lnTo>
                    <a:pt x="8" y="7"/>
                  </a:lnTo>
                  <a:lnTo>
                    <a:pt x="2" y="16"/>
                  </a:lnTo>
                  <a:lnTo>
                    <a:pt x="0" y="18"/>
                  </a:lnTo>
                  <a:lnTo>
                    <a:pt x="0" y="19"/>
                  </a:lnTo>
                  <a:lnTo>
                    <a:pt x="0" y="168"/>
                  </a:lnTo>
                  <a:lnTo>
                    <a:pt x="4" y="168"/>
                  </a:lnTo>
                  <a:lnTo>
                    <a:pt x="4" y="35"/>
                  </a:lnTo>
                  <a:lnTo>
                    <a:pt x="6" y="36"/>
                  </a:lnTo>
                  <a:lnTo>
                    <a:pt x="13" y="38"/>
                  </a:lnTo>
                  <a:lnTo>
                    <a:pt x="21" y="37"/>
                  </a:lnTo>
                  <a:lnTo>
                    <a:pt x="27" y="35"/>
                  </a:lnTo>
                  <a:lnTo>
                    <a:pt x="32" y="31"/>
                  </a:lnTo>
                  <a:lnTo>
                    <a:pt x="37" y="25"/>
                  </a:lnTo>
                  <a:lnTo>
                    <a:pt x="39" y="17"/>
                  </a:lnTo>
                  <a:lnTo>
                    <a:pt x="38" y="10"/>
                  </a:lnTo>
                  <a:lnTo>
                    <a:pt x="35"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56" name="Freeform 20"/>
            <p:cNvSpPr>
              <a:spLocks/>
            </p:cNvSpPr>
            <p:nvPr/>
          </p:nvSpPr>
          <p:spPr bwMode="auto">
            <a:xfrm>
              <a:off x="2084" y="488"/>
              <a:ext cx="37" cy="214"/>
            </a:xfrm>
            <a:custGeom>
              <a:avLst/>
              <a:gdLst>
                <a:gd name="T0" fmla="*/ 33 w 37"/>
                <a:gd name="T1" fmla="*/ 2 h 214"/>
                <a:gd name="T2" fmla="*/ 27 w 37"/>
                <a:gd name="T3" fmla="*/ 0 h 214"/>
                <a:gd name="T4" fmla="*/ 20 w 37"/>
                <a:gd name="T5" fmla="*/ 0 h 214"/>
                <a:gd name="T6" fmla="*/ 13 w 37"/>
                <a:gd name="T7" fmla="*/ 2 h 214"/>
                <a:gd name="T8" fmla="*/ 6 w 37"/>
                <a:gd name="T9" fmla="*/ 7 h 214"/>
                <a:gd name="T10" fmla="*/ 1 w 37"/>
                <a:gd name="T11" fmla="*/ 15 h 214"/>
                <a:gd name="T12" fmla="*/ 0 w 37"/>
                <a:gd name="T13" fmla="*/ 18 h 214"/>
                <a:gd name="T14" fmla="*/ 0 w 37"/>
                <a:gd name="T15" fmla="*/ 19 h 214"/>
                <a:gd name="T16" fmla="*/ 0 w 37"/>
                <a:gd name="T17" fmla="*/ 214 h 214"/>
                <a:gd name="T18" fmla="*/ 2 w 37"/>
                <a:gd name="T19" fmla="*/ 214 h 214"/>
                <a:gd name="T20" fmla="*/ 2 w 37"/>
                <a:gd name="T21" fmla="*/ 33 h 214"/>
                <a:gd name="T22" fmla="*/ 5 w 37"/>
                <a:gd name="T23" fmla="*/ 34 h 214"/>
                <a:gd name="T24" fmla="*/ 11 w 37"/>
                <a:gd name="T25" fmla="*/ 37 h 214"/>
                <a:gd name="T26" fmla="*/ 19 w 37"/>
                <a:gd name="T27" fmla="*/ 37 h 214"/>
                <a:gd name="T28" fmla="*/ 25 w 37"/>
                <a:gd name="T29" fmla="*/ 34 h 214"/>
                <a:gd name="T30" fmla="*/ 30 w 37"/>
                <a:gd name="T31" fmla="*/ 31 h 214"/>
                <a:gd name="T32" fmla="*/ 35 w 37"/>
                <a:gd name="T33" fmla="*/ 24 h 214"/>
                <a:gd name="T34" fmla="*/ 37 w 37"/>
                <a:gd name="T35" fmla="*/ 16 h 214"/>
                <a:gd name="T36" fmla="*/ 37 w 37"/>
                <a:gd name="T37" fmla="*/ 8 h 214"/>
                <a:gd name="T38" fmla="*/ 33 w 37"/>
                <a:gd name="T39" fmla="*/ 2 h 2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214">
                  <a:moveTo>
                    <a:pt x="33" y="2"/>
                  </a:moveTo>
                  <a:lnTo>
                    <a:pt x="27" y="0"/>
                  </a:lnTo>
                  <a:lnTo>
                    <a:pt x="20" y="0"/>
                  </a:lnTo>
                  <a:lnTo>
                    <a:pt x="13" y="2"/>
                  </a:lnTo>
                  <a:lnTo>
                    <a:pt x="6" y="7"/>
                  </a:lnTo>
                  <a:lnTo>
                    <a:pt x="1" y="15"/>
                  </a:lnTo>
                  <a:lnTo>
                    <a:pt x="0" y="18"/>
                  </a:lnTo>
                  <a:lnTo>
                    <a:pt x="0" y="19"/>
                  </a:lnTo>
                  <a:lnTo>
                    <a:pt x="0" y="214"/>
                  </a:lnTo>
                  <a:lnTo>
                    <a:pt x="2" y="214"/>
                  </a:lnTo>
                  <a:lnTo>
                    <a:pt x="2" y="33"/>
                  </a:lnTo>
                  <a:lnTo>
                    <a:pt x="5" y="34"/>
                  </a:lnTo>
                  <a:lnTo>
                    <a:pt x="11" y="37"/>
                  </a:lnTo>
                  <a:lnTo>
                    <a:pt x="19" y="37"/>
                  </a:lnTo>
                  <a:lnTo>
                    <a:pt x="25" y="34"/>
                  </a:lnTo>
                  <a:lnTo>
                    <a:pt x="30" y="31"/>
                  </a:lnTo>
                  <a:lnTo>
                    <a:pt x="35" y="24"/>
                  </a:lnTo>
                  <a:lnTo>
                    <a:pt x="37" y="16"/>
                  </a:lnTo>
                  <a:lnTo>
                    <a:pt x="37" y="8"/>
                  </a:lnTo>
                  <a:lnTo>
                    <a:pt x="33"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57" name="Freeform 21"/>
            <p:cNvSpPr>
              <a:spLocks/>
            </p:cNvSpPr>
            <p:nvPr/>
          </p:nvSpPr>
          <p:spPr bwMode="auto">
            <a:xfrm>
              <a:off x="1704" y="688"/>
              <a:ext cx="380" cy="29"/>
            </a:xfrm>
            <a:custGeom>
              <a:avLst/>
              <a:gdLst>
                <a:gd name="T0" fmla="*/ 0 w 380"/>
                <a:gd name="T1" fmla="*/ 15 h 29"/>
                <a:gd name="T2" fmla="*/ 0 w 380"/>
                <a:gd name="T3" fmla="*/ 29 h 29"/>
                <a:gd name="T4" fmla="*/ 380 w 380"/>
                <a:gd name="T5" fmla="*/ 14 h 29"/>
                <a:gd name="T6" fmla="*/ 380 w 380"/>
                <a:gd name="T7" fmla="*/ 0 h 29"/>
                <a:gd name="T8" fmla="*/ 0 w 380"/>
                <a:gd name="T9" fmla="*/ 15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29">
                  <a:moveTo>
                    <a:pt x="0" y="15"/>
                  </a:moveTo>
                  <a:lnTo>
                    <a:pt x="0" y="29"/>
                  </a:lnTo>
                  <a:lnTo>
                    <a:pt x="380" y="14"/>
                  </a:lnTo>
                  <a:lnTo>
                    <a:pt x="380" y="0"/>
                  </a:lnTo>
                  <a:lnTo>
                    <a:pt x="0" y="15"/>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58" name="Freeform 22"/>
            <p:cNvSpPr>
              <a:spLocks/>
            </p:cNvSpPr>
            <p:nvPr/>
          </p:nvSpPr>
          <p:spPr bwMode="auto">
            <a:xfrm>
              <a:off x="1955" y="472"/>
              <a:ext cx="37" cy="230"/>
            </a:xfrm>
            <a:custGeom>
              <a:avLst/>
              <a:gdLst>
                <a:gd name="T0" fmla="*/ 34 w 37"/>
                <a:gd name="T1" fmla="*/ 4 h 230"/>
                <a:gd name="T2" fmla="*/ 29 w 37"/>
                <a:gd name="T3" fmla="*/ 0 h 230"/>
                <a:gd name="T4" fmla="*/ 21 w 37"/>
                <a:gd name="T5" fmla="*/ 0 h 230"/>
                <a:gd name="T6" fmla="*/ 14 w 37"/>
                <a:gd name="T7" fmla="*/ 2 h 230"/>
                <a:gd name="T8" fmla="*/ 7 w 37"/>
                <a:gd name="T9" fmla="*/ 7 h 230"/>
                <a:gd name="T10" fmla="*/ 3 w 37"/>
                <a:gd name="T11" fmla="*/ 12 h 230"/>
                <a:gd name="T12" fmla="*/ 1 w 37"/>
                <a:gd name="T13" fmla="*/ 16 h 230"/>
                <a:gd name="T14" fmla="*/ 0 w 37"/>
                <a:gd name="T15" fmla="*/ 19 h 230"/>
                <a:gd name="T16" fmla="*/ 0 w 37"/>
                <a:gd name="T17" fmla="*/ 20 h 230"/>
                <a:gd name="T18" fmla="*/ 0 w 37"/>
                <a:gd name="T19" fmla="*/ 230 h 230"/>
                <a:gd name="T20" fmla="*/ 3 w 37"/>
                <a:gd name="T21" fmla="*/ 230 h 230"/>
                <a:gd name="T22" fmla="*/ 3 w 37"/>
                <a:gd name="T23" fmla="*/ 35 h 230"/>
                <a:gd name="T24" fmla="*/ 6 w 37"/>
                <a:gd name="T25" fmla="*/ 36 h 230"/>
                <a:gd name="T26" fmla="*/ 12 w 37"/>
                <a:gd name="T27" fmla="*/ 38 h 230"/>
                <a:gd name="T28" fmla="*/ 20 w 37"/>
                <a:gd name="T29" fmla="*/ 37 h 230"/>
                <a:gd name="T30" fmla="*/ 25 w 37"/>
                <a:gd name="T31" fmla="*/ 35 h 230"/>
                <a:gd name="T32" fmla="*/ 30 w 37"/>
                <a:gd name="T33" fmla="*/ 31 h 230"/>
                <a:gd name="T34" fmla="*/ 35 w 37"/>
                <a:gd name="T35" fmla="*/ 25 h 230"/>
                <a:gd name="T36" fmla="*/ 37 w 37"/>
                <a:gd name="T37" fmla="*/ 17 h 230"/>
                <a:gd name="T38" fmla="*/ 37 w 37"/>
                <a:gd name="T39" fmla="*/ 10 h 230"/>
                <a:gd name="T40" fmla="*/ 34 w 37"/>
                <a:gd name="T41" fmla="*/ 4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30">
                  <a:moveTo>
                    <a:pt x="34" y="4"/>
                  </a:moveTo>
                  <a:lnTo>
                    <a:pt x="29" y="0"/>
                  </a:lnTo>
                  <a:lnTo>
                    <a:pt x="21" y="0"/>
                  </a:lnTo>
                  <a:lnTo>
                    <a:pt x="14" y="2"/>
                  </a:lnTo>
                  <a:lnTo>
                    <a:pt x="7" y="7"/>
                  </a:lnTo>
                  <a:lnTo>
                    <a:pt x="3" y="12"/>
                  </a:lnTo>
                  <a:lnTo>
                    <a:pt x="1" y="16"/>
                  </a:lnTo>
                  <a:lnTo>
                    <a:pt x="0" y="19"/>
                  </a:lnTo>
                  <a:lnTo>
                    <a:pt x="0" y="20"/>
                  </a:lnTo>
                  <a:lnTo>
                    <a:pt x="0" y="230"/>
                  </a:lnTo>
                  <a:lnTo>
                    <a:pt x="3" y="230"/>
                  </a:lnTo>
                  <a:lnTo>
                    <a:pt x="3" y="35"/>
                  </a:lnTo>
                  <a:lnTo>
                    <a:pt x="6" y="36"/>
                  </a:lnTo>
                  <a:lnTo>
                    <a:pt x="12" y="38"/>
                  </a:lnTo>
                  <a:lnTo>
                    <a:pt x="20" y="37"/>
                  </a:lnTo>
                  <a:lnTo>
                    <a:pt x="25" y="35"/>
                  </a:lnTo>
                  <a:lnTo>
                    <a:pt x="30" y="31"/>
                  </a:lnTo>
                  <a:lnTo>
                    <a:pt x="35" y="25"/>
                  </a:lnTo>
                  <a:lnTo>
                    <a:pt x="37" y="17"/>
                  </a:lnTo>
                  <a:lnTo>
                    <a:pt x="37" y="10"/>
                  </a:lnTo>
                  <a:lnTo>
                    <a:pt x="34"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59" name="Freeform 23"/>
            <p:cNvSpPr>
              <a:spLocks/>
            </p:cNvSpPr>
            <p:nvPr/>
          </p:nvSpPr>
          <p:spPr bwMode="auto">
            <a:xfrm>
              <a:off x="1822" y="436"/>
              <a:ext cx="38" cy="272"/>
            </a:xfrm>
            <a:custGeom>
              <a:avLst/>
              <a:gdLst>
                <a:gd name="T0" fmla="*/ 34 w 38"/>
                <a:gd name="T1" fmla="*/ 2 h 272"/>
                <a:gd name="T2" fmla="*/ 28 w 38"/>
                <a:gd name="T3" fmla="*/ 0 h 272"/>
                <a:gd name="T4" fmla="*/ 21 w 38"/>
                <a:gd name="T5" fmla="*/ 0 h 272"/>
                <a:gd name="T6" fmla="*/ 13 w 38"/>
                <a:gd name="T7" fmla="*/ 2 h 272"/>
                <a:gd name="T8" fmla="*/ 6 w 38"/>
                <a:gd name="T9" fmla="*/ 7 h 272"/>
                <a:gd name="T10" fmla="*/ 1 w 38"/>
                <a:gd name="T11" fmla="*/ 16 h 272"/>
                <a:gd name="T12" fmla="*/ 0 w 38"/>
                <a:gd name="T13" fmla="*/ 18 h 272"/>
                <a:gd name="T14" fmla="*/ 0 w 38"/>
                <a:gd name="T15" fmla="*/ 19 h 272"/>
                <a:gd name="T16" fmla="*/ 0 w 38"/>
                <a:gd name="T17" fmla="*/ 272 h 272"/>
                <a:gd name="T18" fmla="*/ 3 w 38"/>
                <a:gd name="T19" fmla="*/ 272 h 272"/>
                <a:gd name="T20" fmla="*/ 3 w 38"/>
                <a:gd name="T21" fmla="*/ 34 h 272"/>
                <a:gd name="T22" fmla="*/ 5 w 38"/>
                <a:gd name="T23" fmla="*/ 35 h 272"/>
                <a:gd name="T24" fmla="*/ 11 w 38"/>
                <a:gd name="T25" fmla="*/ 37 h 272"/>
                <a:gd name="T26" fmla="*/ 19 w 38"/>
                <a:gd name="T27" fmla="*/ 36 h 272"/>
                <a:gd name="T28" fmla="*/ 26 w 38"/>
                <a:gd name="T29" fmla="*/ 34 h 272"/>
                <a:gd name="T30" fmla="*/ 30 w 38"/>
                <a:gd name="T31" fmla="*/ 30 h 272"/>
                <a:gd name="T32" fmla="*/ 35 w 38"/>
                <a:gd name="T33" fmla="*/ 24 h 272"/>
                <a:gd name="T34" fmla="*/ 38 w 38"/>
                <a:gd name="T35" fmla="*/ 17 h 272"/>
                <a:gd name="T36" fmla="*/ 38 w 38"/>
                <a:gd name="T37" fmla="*/ 8 h 272"/>
                <a:gd name="T38" fmla="*/ 34 w 38"/>
                <a:gd name="T39" fmla="*/ 2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72">
                  <a:moveTo>
                    <a:pt x="34" y="2"/>
                  </a:moveTo>
                  <a:lnTo>
                    <a:pt x="28" y="0"/>
                  </a:lnTo>
                  <a:lnTo>
                    <a:pt x="21" y="0"/>
                  </a:lnTo>
                  <a:lnTo>
                    <a:pt x="13" y="2"/>
                  </a:lnTo>
                  <a:lnTo>
                    <a:pt x="6" y="7"/>
                  </a:lnTo>
                  <a:lnTo>
                    <a:pt x="1" y="16"/>
                  </a:lnTo>
                  <a:lnTo>
                    <a:pt x="0" y="18"/>
                  </a:lnTo>
                  <a:lnTo>
                    <a:pt x="0" y="19"/>
                  </a:lnTo>
                  <a:lnTo>
                    <a:pt x="0" y="272"/>
                  </a:lnTo>
                  <a:lnTo>
                    <a:pt x="3" y="272"/>
                  </a:lnTo>
                  <a:lnTo>
                    <a:pt x="3" y="34"/>
                  </a:lnTo>
                  <a:lnTo>
                    <a:pt x="5" y="35"/>
                  </a:lnTo>
                  <a:lnTo>
                    <a:pt x="11" y="37"/>
                  </a:lnTo>
                  <a:lnTo>
                    <a:pt x="19" y="36"/>
                  </a:lnTo>
                  <a:lnTo>
                    <a:pt x="26" y="34"/>
                  </a:lnTo>
                  <a:lnTo>
                    <a:pt x="30" y="30"/>
                  </a:lnTo>
                  <a:lnTo>
                    <a:pt x="35" y="24"/>
                  </a:lnTo>
                  <a:lnTo>
                    <a:pt x="38" y="17"/>
                  </a:lnTo>
                  <a:lnTo>
                    <a:pt x="38"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60" name="Rectangle 24"/>
            <p:cNvSpPr>
              <a:spLocks noChangeArrowheads="1"/>
            </p:cNvSpPr>
            <p:nvPr/>
          </p:nvSpPr>
          <p:spPr bwMode="auto">
            <a:xfrm>
              <a:off x="1942" y="491"/>
              <a:ext cx="69"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61" name="Freeform 25"/>
            <p:cNvSpPr>
              <a:spLocks/>
            </p:cNvSpPr>
            <p:nvPr/>
          </p:nvSpPr>
          <p:spPr bwMode="auto">
            <a:xfrm>
              <a:off x="1791" y="480"/>
              <a:ext cx="69" cy="4"/>
            </a:xfrm>
            <a:custGeom>
              <a:avLst/>
              <a:gdLst>
                <a:gd name="T0" fmla="*/ 0 w 69"/>
                <a:gd name="T1" fmla="*/ 0 h 4"/>
                <a:gd name="T2" fmla="*/ 69 w 69"/>
                <a:gd name="T3" fmla="*/ 0 h 4"/>
                <a:gd name="T4" fmla="*/ 69 w 69"/>
                <a:gd name="T5" fmla="*/ 4 h 4"/>
                <a:gd name="T6" fmla="*/ 0 w 69"/>
                <a:gd name="T7" fmla="*/ 4 h 4"/>
                <a:gd name="T8" fmla="*/ 0 w 69"/>
                <a:gd name="T9" fmla="*/ 2 h 4"/>
                <a:gd name="T10" fmla="*/ 0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0" y="0"/>
                  </a:moveTo>
                  <a:lnTo>
                    <a:pt x="69" y="0"/>
                  </a:lnTo>
                  <a:lnTo>
                    <a:pt x="69" y="4"/>
                  </a:lnTo>
                  <a:lnTo>
                    <a:pt x="0" y="4"/>
                  </a:lnTo>
                  <a:lnTo>
                    <a:pt x="0" y="2"/>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62" name="Freeform 26"/>
            <p:cNvSpPr>
              <a:spLocks/>
            </p:cNvSpPr>
            <p:nvPr/>
          </p:nvSpPr>
          <p:spPr bwMode="auto">
            <a:xfrm>
              <a:off x="1791" y="500"/>
              <a:ext cx="69" cy="3"/>
            </a:xfrm>
            <a:custGeom>
              <a:avLst/>
              <a:gdLst>
                <a:gd name="T0" fmla="*/ 0 w 69"/>
                <a:gd name="T1" fmla="*/ 0 h 3"/>
                <a:gd name="T2" fmla="*/ 69 w 69"/>
                <a:gd name="T3" fmla="*/ 0 h 3"/>
                <a:gd name="T4" fmla="*/ 69 w 69"/>
                <a:gd name="T5" fmla="*/ 3 h 3"/>
                <a:gd name="T6" fmla="*/ 0 w 69"/>
                <a:gd name="T7" fmla="*/ 3 h 3"/>
                <a:gd name="T8" fmla="*/ 0 w 69"/>
                <a:gd name="T9" fmla="*/ 1 h 3"/>
                <a:gd name="T10" fmla="*/ 0 w 69"/>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3">
                  <a:moveTo>
                    <a:pt x="0" y="0"/>
                  </a:moveTo>
                  <a:lnTo>
                    <a:pt x="69" y="0"/>
                  </a:lnTo>
                  <a:lnTo>
                    <a:pt x="69"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63" name="Freeform 27"/>
            <p:cNvSpPr>
              <a:spLocks/>
            </p:cNvSpPr>
            <p:nvPr/>
          </p:nvSpPr>
          <p:spPr bwMode="auto">
            <a:xfrm>
              <a:off x="2590" y="494"/>
              <a:ext cx="37" cy="168"/>
            </a:xfrm>
            <a:custGeom>
              <a:avLst/>
              <a:gdLst>
                <a:gd name="T0" fmla="*/ 34 w 37"/>
                <a:gd name="T1" fmla="*/ 2 h 168"/>
                <a:gd name="T2" fmla="*/ 28 w 37"/>
                <a:gd name="T3" fmla="*/ 0 h 168"/>
                <a:gd name="T4" fmla="*/ 22 w 37"/>
                <a:gd name="T5" fmla="*/ 0 h 168"/>
                <a:gd name="T6" fmla="*/ 13 w 37"/>
                <a:gd name="T7" fmla="*/ 2 h 168"/>
                <a:gd name="T8" fmla="*/ 6 w 37"/>
                <a:gd name="T9" fmla="*/ 7 h 168"/>
                <a:gd name="T10" fmla="*/ 1 w 37"/>
                <a:gd name="T11" fmla="*/ 15 h 168"/>
                <a:gd name="T12" fmla="*/ 0 w 37"/>
                <a:gd name="T13" fmla="*/ 18 h 168"/>
                <a:gd name="T14" fmla="*/ 0 w 37"/>
                <a:gd name="T15" fmla="*/ 19 h 168"/>
                <a:gd name="T16" fmla="*/ 0 w 37"/>
                <a:gd name="T17" fmla="*/ 168 h 168"/>
                <a:gd name="T18" fmla="*/ 2 w 37"/>
                <a:gd name="T19" fmla="*/ 168 h 168"/>
                <a:gd name="T20" fmla="*/ 2 w 37"/>
                <a:gd name="T21" fmla="*/ 34 h 168"/>
                <a:gd name="T22" fmla="*/ 5 w 37"/>
                <a:gd name="T23" fmla="*/ 36 h 168"/>
                <a:gd name="T24" fmla="*/ 11 w 37"/>
                <a:gd name="T25" fmla="*/ 38 h 168"/>
                <a:gd name="T26" fmla="*/ 19 w 37"/>
                <a:gd name="T27" fmla="*/ 37 h 168"/>
                <a:gd name="T28" fmla="*/ 25 w 37"/>
                <a:gd name="T29" fmla="*/ 34 h 168"/>
                <a:gd name="T30" fmla="*/ 30 w 37"/>
                <a:gd name="T31" fmla="*/ 31 h 168"/>
                <a:gd name="T32" fmla="*/ 35 w 37"/>
                <a:gd name="T33" fmla="*/ 24 h 168"/>
                <a:gd name="T34" fmla="*/ 37 w 37"/>
                <a:gd name="T35" fmla="*/ 16 h 168"/>
                <a:gd name="T36" fmla="*/ 36 w 37"/>
                <a:gd name="T37" fmla="*/ 8 h 168"/>
                <a:gd name="T38" fmla="*/ 34 w 37"/>
                <a:gd name="T39" fmla="*/ 2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168">
                  <a:moveTo>
                    <a:pt x="34" y="2"/>
                  </a:moveTo>
                  <a:lnTo>
                    <a:pt x="28" y="0"/>
                  </a:lnTo>
                  <a:lnTo>
                    <a:pt x="22" y="0"/>
                  </a:lnTo>
                  <a:lnTo>
                    <a:pt x="13" y="2"/>
                  </a:lnTo>
                  <a:lnTo>
                    <a:pt x="6" y="7"/>
                  </a:lnTo>
                  <a:lnTo>
                    <a:pt x="1" y="15"/>
                  </a:lnTo>
                  <a:lnTo>
                    <a:pt x="0" y="18"/>
                  </a:lnTo>
                  <a:lnTo>
                    <a:pt x="0" y="19"/>
                  </a:lnTo>
                  <a:lnTo>
                    <a:pt x="0" y="168"/>
                  </a:lnTo>
                  <a:lnTo>
                    <a:pt x="2" y="168"/>
                  </a:lnTo>
                  <a:lnTo>
                    <a:pt x="2" y="34"/>
                  </a:lnTo>
                  <a:lnTo>
                    <a:pt x="5" y="36"/>
                  </a:lnTo>
                  <a:lnTo>
                    <a:pt x="11" y="38"/>
                  </a:lnTo>
                  <a:lnTo>
                    <a:pt x="19" y="37"/>
                  </a:lnTo>
                  <a:lnTo>
                    <a:pt x="25" y="34"/>
                  </a:lnTo>
                  <a:lnTo>
                    <a:pt x="30" y="31"/>
                  </a:lnTo>
                  <a:lnTo>
                    <a:pt x="35" y="24"/>
                  </a:lnTo>
                  <a:lnTo>
                    <a:pt x="37" y="16"/>
                  </a:lnTo>
                  <a:lnTo>
                    <a:pt x="36"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64" name="Freeform 28"/>
            <p:cNvSpPr>
              <a:spLocks/>
            </p:cNvSpPr>
            <p:nvPr/>
          </p:nvSpPr>
          <p:spPr bwMode="auto">
            <a:xfrm>
              <a:off x="2211" y="431"/>
              <a:ext cx="38" cy="215"/>
            </a:xfrm>
            <a:custGeom>
              <a:avLst/>
              <a:gdLst>
                <a:gd name="T0" fmla="*/ 34 w 38"/>
                <a:gd name="T1" fmla="*/ 4 h 215"/>
                <a:gd name="T2" fmla="*/ 29 w 38"/>
                <a:gd name="T3" fmla="*/ 0 h 215"/>
                <a:gd name="T4" fmla="*/ 22 w 38"/>
                <a:gd name="T5" fmla="*/ 0 h 215"/>
                <a:gd name="T6" fmla="*/ 15 w 38"/>
                <a:gd name="T7" fmla="*/ 3 h 215"/>
                <a:gd name="T8" fmla="*/ 8 w 38"/>
                <a:gd name="T9" fmla="*/ 7 h 215"/>
                <a:gd name="T10" fmla="*/ 4 w 38"/>
                <a:gd name="T11" fmla="*/ 12 h 215"/>
                <a:gd name="T12" fmla="*/ 2 w 38"/>
                <a:gd name="T13" fmla="*/ 16 h 215"/>
                <a:gd name="T14" fmla="*/ 0 w 38"/>
                <a:gd name="T15" fmla="*/ 19 h 215"/>
                <a:gd name="T16" fmla="*/ 0 w 38"/>
                <a:gd name="T17" fmla="*/ 21 h 215"/>
                <a:gd name="T18" fmla="*/ 0 w 38"/>
                <a:gd name="T19" fmla="*/ 215 h 215"/>
                <a:gd name="T20" fmla="*/ 4 w 38"/>
                <a:gd name="T21" fmla="*/ 215 h 215"/>
                <a:gd name="T22" fmla="*/ 4 w 38"/>
                <a:gd name="T23" fmla="*/ 35 h 215"/>
                <a:gd name="T24" fmla="*/ 7 w 38"/>
                <a:gd name="T25" fmla="*/ 36 h 215"/>
                <a:gd name="T26" fmla="*/ 13 w 38"/>
                <a:gd name="T27" fmla="*/ 39 h 215"/>
                <a:gd name="T28" fmla="*/ 21 w 38"/>
                <a:gd name="T29" fmla="*/ 37 h 215"/>
                <a:gd name="T30" fmla="*/ 26 w 38"/>
                <a:gd name="T31" fmla="*/ 35 h 215"/>
                <a:gd name="T32" fmla="*/ 31 w 38"/>
                <a:gd name="T33" fmla="*/ 31 h 215"/>
                <a:gd name="T34" fmla="*/ 35 w 38"/>
                <a:gd name="T35" fmla="*/ 25 h 215"/>
                <a:gd name="T36" fmla="*/ 38 w 38"/>
                <a:gd name="T37" fmla="*/ 17 h 215"/>
                <a:gd name="T38" fmla="*/ 38 w 38"/>
                <a:gd name="T39" fmla="*/ 10 h 215"/>
                <a:gd name="T40" fmla="*/ 34 w 38"/>
                <a:gd name="T41" fmla="*/ 4 h 2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15">
                  <a:moveTo>
                    <a:pt x="34" y="4"/>
                  </a:moveTo>
                  <a:lnTo>
                    <a:pt x="29" y="0"/>
                  </a:lnTo>
                  <a:lnTo>
                    <a:pt x="22" y="0"/>
                  </a:lnTo>
                  <a:lnTo>
                    <a:pt x="15" y="3"/>
                  </a:lnTo>
                  <a:lnTo>
                    <a:pt x="8" y="7"/>
                  </a:lnTo>
                  <a:lnTo>
                    <a:pt x="4" y="12"/>
                  </a:lnTo>
                  <a:lnTo>
                    <a:pt x="2" y="16"/>
                  </a:lnTo>
                  <a:lnTo>
                    <a:pt x="0" y="19"/>
                  </a:lnTo>
                  <a:lnTo>
                    <a:pt x="0" y="21"/>
                  </a:lnTo>
                  <a:lnTo>
                    <a:pt x="0" y="215"/>
                  </a:lnTo>
                  <a:lnTo>
                    <a:pt x="4" y="215"/>
                  </a:lnTo>
                  <a:lnTo>
                    <a:pt x="4" y="35"/>
                  </a:lnTo>
                  <a:lnTo>
                    <a:pt x="7" y="36"/>
                  </a:lnTo>
                  <a:lnTo>
                    <a:pt x="13" y="39"/>
                  </a:lnTo>
                  <a:lnTo>
                    <a:pt x="21" y="37"/>
                  </a:lnTo>
                  <a:lnTo>
                    <a:pt x="26" y="35"/>
                  </a:lnTo>
                  <a:lnTo>
                    <a:pt x="31" y="31"/>
                  </a:lnTo>
                  <a:lnTo>
                    <a:pt x="35" y="25"/>
                  </a:lnTo>
                  <a:lnTo>
                    <a:pt x="38" y="17"/>
                  </a:lnTo>
                  <a:lnTo>
                    <a:pt x="38" y="10"/>
                  </a:lnTo>
                  <a:lnTo>
                    <a:pt x="34"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65" name="Freeform 29"/>
            <p:cNvSpPr>
              <a:spLocks/>
            </p:cNvSpPr>
            <p:nvPr/>
          </p:nvSpPr>
          <p:spPr bwMode="auto">
            <a:xfrm>
              <a:off x="2216" y="632"/>
              <a:ext cx="379" cy="30"/>
            </a:xfrm>
            <a:custGeom>
              <a:avLst/>
              <a:gdLst>
                <a:gd name="T0" fmla="*/ 379 w 379"/>
                <a:gd name="T1" fmla="*/ 15 h 30"/>
                <a:gd name="T2" fmla="*/ 379 w 379"/>
                <a:gd name="T3" fmla="*/ 30 h 30"/>
                <a:gd name="T4" fmla="*/ 0 w 379"/>
                <a:gd name="T5" fmla="*/ 14 h 30"/>
                <a:gd name="T6" fmla="*/ 0 w 379"/>
                <a:gd name="T7" fmla="*/ 0 h 30"/>
                <a:gd name="T8" fmla="*/ 379 w 379"/>
                <a:gd name="T9" fmla="*/ 15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30">
                  <a:moveTo>
                    <a:pt x="379" y="15"/>
                  </a:moveTo>
                  <a:lnTo>
                    <a:pt x="379" y="30"/>
                  </a:lnTo>
                  <a:lnTo>
                    <a:pt x="0" y="14"/>
                  </a:lnTo>
                  <a:lnTo>
                    <a:pt x="0" y="0"/>
                  </a:lnTo>
                  <a:lnTo>
                    <a:pt x="379" y="15"/>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66" name="Freeform 30"/>
            <p:cNvSpPr>
              <a:spLocks/>
            </p:cNvSpPr>
            <p:nvPr/>
          </p:nvSpPr>
          <p:spPr bwMode="auto">
            <a:xfrm>
              <a:off x="2325" y="417"/>
              <a:ext cx="38" cy="229"/>
            </a:xfrm>
            <a:custGeom>
              <a:avLst/>
              <a:gdLst>
                <a:gd name="T0" fmla="*/ 35 w 38"/>
                <a:gd name="T1" fmla="*/ 3 h 229"/>
                <a:gd name="T2" fmla="*/ 29 w 38"/>
                <a:gd name="T3" fmla="*/ 0 h 229"/>
                <a:gd name="T4" fmla="*/ 21 w 38"/>
                <a:gd name="T5" fmla="*/ 0 h 229"/>
                <a:gd name="T6" fmla="*/ 14 w 38"/>
                <a:gd name="T7" fmla="*/ 2 h 229"/>
                <a:gd name="T8" fmla="*/ 7 w 38"/>
                <a:gd name="T9" fmla="*/ 7 h 229"/>
                <a:gd name="T10" fmla="*/ 1 w 38"/>
                <a:gd name="T11" fmla="*/ 15 h 229"/>
                <a:gd name="T12" fmla="*/ 0 w 38"/>
                <a:gd name="T13" fmla="*/ 19 h 229"/>
                <a:gd name="T14" fmla="*/ 0 w 38"/>
                <a:gd name="T15" fmla="*/ 20 h 229"/>
                <a:gd name="T16" fmla="*/ 0 w 38"/>
                <a:gd name="T17" fmla="*/ 229 h 229"/>
                <a:gd name="T18" fmla="*/ 3 w 38"/>
                <a:gd name="T19" fmla="*/ 229 h 229"/>
                <a:gd name="T20" fmla="*/ 3 w 38"/>
                <a:gd name="T21" fmla="*/ 35 h 229"/>
                <a:gd name="T22" fmla="*/ 6 w 38"/>
                <a:gd name="T23" fmla="*/ 36 h 229"/>
                <a:gd name="T24" fmla="*/ 12 w 38"/>
                <a:gd name="T25" fmla="*/ 38 h 229"/>
                <a:gd name="T26" fmla="*/ 20 w 38"/>
                <a:gd name="T27" fmla="*/ 37 h 229"/>
                <a:gd name="T28" fmla="*/ 26 w 38"/>
                <a:gd name="T29" fmla="*/ 35 h 229"/>
                <a:gd name="T30" fmla="*/ 31 w 38"/>
                <a:gd name="T31" fmla="*/ 31 h 229"/>
                <a:gd name="T32" fmla="*/ 36 w 38"/>
                <a:gd name="T33" fmla="*/ 25 h 229"/>
                <a:gd name="T34" fmla="*/ 38 w 38"/>
                <a:gd name="T35" fmla="*/ 17 h 229"/>
                <a:gd name="T36" fmla="*/ 37 w 38"/>
                <a:gd name="T37" fmla="*/ 9 h 229"/>
                <a:gd name="T38" fmla="*/ 35 w 38"/>
                <a:gd name="T39" fmla="*/ 3 h 2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29">
                  <a:moveTo>
                    <a:pt x="35" y="3"/>
                  </a:moveTo>
                  <a:lnTo>
                    <a:pt x="29" y="0"/>
                  </a:lnTo>
                  <a:lnTo>
                    <a:pt x="21" y="0"/>
                  </a:lnTo>
                  <a:lnTo>
                    <a:pt x="14" y="2"/>
                  </a:lnTo>
                  <a:lnTo>
                    <a:pt x="7" y="7"/>
                  </a:lnTo>
                  <a:lnTo>
                    <a:pt x="1" y="15"/>
                  </a:lnTo>
                  <a:lnTo>
                    <a:pt x="0" y="19"/>
                  </a:lnTo>
                  <a:lnTo>
                    <a:pt x="0" y="20"/>
                  </a:lnTo>
                  <a:lnTo>
                    <a:pt x="0" y="229"/>
                  </a:lnTo>
                  <a:lnTo>
                    <a:pt x="3" y="229"/>
                  </a:lnTo>
                  <a:lnTo>
                    <a:pt x="3" y="35"/>
                  </a:lnTo>
                  <a:lnTo>
                    <a:pt x="6" y="36"/>
                  </a:lnTo>
                  <a:lnTo>
                    <a:pt x="12" y="38"/>
                  </a:lnTo>
                  <a:lnTo>
                    <a:pt x="20" y="37"/>
                  </a:lnTo>
                  <a:lnTo>
                    <a:pt x="26" y="35"/>
                  </a:lnTo>
                  <a:lnTo>
                    <a:pt x="31" y="31"/>
                  </a:lnTo>
                  <a:lnTo>
                    <a:pt x="36" y="25"/>
                  </a:lnTo>
                  <a:lnTo>
                    <a:pt x="38" y="17"/>
                  </a:lnTo>
                  <a:lnTo>
                    <a:pt x="37" y="9"/>
                  </a:lnTo>
                  <a:lnTo>
                    <a:pt x="35"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67" name="Freeform 31"/>
            <p:cNvSpPr>
              <a:spLocks/>
            </p:cNvSpPr>
            <p:nvPr/>
          </p:nvSpPr>
          <p:spPr bwMode="auto">
            <a:xfrm>
              <a:off x="2457" y="379"/>
              <a:ext cx="39" cy="273"/>
            </a:xfrm>
            <a:custGeom>
              <a:avLst/>
              <a:gdLst>
                <a:gd name="T0" fmla="*/ 35 w 39"/>
                <a:gd name="T1" fmla="*/ 4 h 273"/>
                <a:gd name="T2" fmla="*/ 29 w 39"/>
                <a:gd name="T3" fmla="*/ 0 h 273"/>
                <a:gd name="T4" fmla="*/ 22 w 39"/>
                <a:gd name="T5" fmla="*/ 0 h 273"/>
                <a:gd name="T6" fmla="*/ 15 w 39"/>
                <a:gd name="T7" fmla="*/ 3 h 273"/>
                <a:gd name="T8" fmla="*/ 8 w 39"/>
                <a:gd name="T9" fmla="*/ 8 h 273"/>
                <a:gd name="T10" fmla="*/ 2 w 39"/>
                <a:gd name="T11" fmla="*/ 16 h 273"/>
                <a:gd name="T12" fmla="*/ 0 w 39"/>
                <a:gd name="T13" fmla="*/ 20 h 273"/>
                <a:gd name="T14" fmla="*/ 0 w 39"/>
                <a:gd name="T15" fmla="*/ 21 h 273"/>
                <a:gd name="T16" fmla="*/ 0 w 39"/>
                <a:gd name="T17" fmla="*/ 273 h 273"/>
                <a:gd name="T18" fmla="*/ 4 w 39"/>
                <a:gd name="T19" fmla="*/ 273 h 273"/>
                <a:gd name="T20" fmla="*/ 4 w 39"/>
                <a:gd name="T21" fmla="*/ 35 h 273"/>
                <a:gd name="T22" fmla="*/ 6 w 39"/>
                <a:gd name="T23" fmla="*/ 36 h 273"/>
                <a:gd name="T24" fmla="*/ 12 w 39"/>
                <a:gd name="T25" fmla="*/ 39 h 273"/>
                <a:gd name="T26" fmla="*/ 21 w 39"/>
                <a:gd name="T27" fmla="*/ 38 h 273"/>
                <a:gd name="T28" fmla="*/ 27 w 39"/>
                <a:gd name="T29" fmla="*/ 35 h 273"/>
                <a:gd name="T30" fmla="*/ 32 w 39"/>
                <a:gd name="T31" fmla="*/ 32 h 273"/>
                <a:gd name="T32" fmla="*/ 37 w 39"/>
                <a:gd name="T33" fmla="*/ 26 h 273"/>
                <a:gd name="T34" fmla="*/ 39 w 39"/>
                <a:gd name="T35" fmla="*/ 17 h 273"/>
                <a:gd name="T36" fmla="*/ 39 w 39"/>
                <a:gd name="T37" fmla="*/ 10 h 273"/>
                <a:gd name="T38" fmla="*/ 35 w 39"/>
                <a:gd name="T39" fmla="*/ 4 h 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3">
                  <a:moveTo>
                    <a:pt x="35" y="4"/>
                  </a:moveTo>
                  <a:lnTo>
                    <a:pt x="29" y="0"/>
                  </a:lnTo>
                  <a:lnTo>
                    <a:pt x="22" y="0"/>
                  </a:lnTo>
                  <a:lnTo>
                    <a:pt x="15" y="3"/>
                  </a:lnTo>
                  <a:lnTo>
                    <a:pt x="8" y="8"/>
                  </a:lnTo>
                  <a:lnTo>
                    <a:pt x="2" y="16"/>
                  </a:lnTo>
                  <a:lnTo>
                    <a:pt x="0" y="20"/>
                  </a:lnTo>
                  <a:lnTo>
                    <a:pt x="0" y="21"/>
                  </a:lnTo>
                  <a:lnTo>
                    <a:pt x="0" y="273"/>
                  </a:lnTo>
                  <a:lnTo>
                    <a:pt x="4" y="273"/>
                  </a:lnTo>
                  <a:lnTo>
                    <a:pt x="4" y="35"/>
                  </a:lnTo>
                  <a:lnTo>
                    <a:pt x="6" y="36"/>
                  </a:lnTo>
                  <a:lnTo>
                    <a:pt x="12" y="39"/>
                  </a:lnTo>
                  <a:lnTo>
                    <a:pt x="21" y="38"/>
                  </a:lnTo>
                  <a:lnTo>
                    <a:pt x="27" y="35"/>
                  </a:lnTo>
                  <a:lnTo>
                    <a:pt x="32" y="32"/>
                  </a:lnTo>
                  <a:lnTo>
                    <a:pt x="37" y="26"/>
                  </a:lnTo>
                  <a:lnTo>
                    <a:pt x="39" y="17"/>
                  </a:lnTo>
                  <a:lnTo>
                    <a:pt x="39" y="10"/>
                  </a:lnTo>
                  <a:lnTo>
                    <a:pt x="35"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68" name="Freeform 32"/>
            <p:cNvSpPr>
              <a:spLocks/>
            </p:cNvSpPr>
            <p:nvPr/>
          </p:nvSpPr>
          <p:spPr bwMode="auto">
            <a:xfrm>
              <a:off x="2310" y="436"/>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69" name="Freeform 33"/>
            <p:cNvSpPr>
              <a:spLocks/>
            </p:cNvSpPr>
            <p:nvPr/>
          </p:nvSpPr>
          <p:spPr bwMode="auto">
            <a:xfrm>
              <a:off x="2189" y="456"/>
              <a:ext cx="68" cy="4"/>
            </a:xfrm>
            <a:custGeom>
              <a:avLst/>
              <a:gdLst>
                <a:gd name="T0" fmla="*/ 68 w 68"/>
                <a:gd name="T1" fmla="*/ 0 h 4"/>
                <a:gd name="T2" fmla="*/ 0 w 68"/>
                <a:gd name="T3" fmla="*/ 0 h 4"/>
                <a:gd name="T4" fmla="*/ 0 w 68"/>
                <a:gd name="T5" fmla="*/ 4 h 4"/>
                <a:gd name="T6" fmla="*/ 68 w 68"/>
                <a:gd name="T7" fmla="*/ 4 h 4"/>
                <a:gd name="T8" fmla="*/ 68 w 68"/>
                <a:gd name="T9" fmla="*/ 2 h 4"/>
                <a:gd name="T10" fmla="*/ 68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68" y="0"/>
                  </a:moveTo>
                  <a:lnTo>
                    <a:pt x="0" y="0"/>
                  </a:lnTo>
                  <a:lnTo>
                    <a:pt x="0" y="4"/>
                  </a:lnTo>
                  <a:lnTo>
                    <a:pt x="68" y="4"/>
                  </a:lnTo>
                  <a:lnTo>
                    <a:pt x="68" y="2"/>
                  </a:lnTo>
                  <a:lnTo>
                    <a:pt x="68"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70" name="Freeform 34"/>
            <p:cNvSpPr>
              <a:spLocks/>
            </p:cNvSpPr>
            <p:nvPr/>
          </p:nvSpPr>
          <p:spPr bwMode="auto">
            <a:xfrm>
              <a:off x="2189" y="476"/>
              <a:ext cx="68" cy="3"/>
            </a:xfrm>
            <a:custGeom>
              <a:avLst/>
              <a:gdLst>
                <a:gd name="T0" fmla="*/ 68 w 68"/>
                <a:gd name="T1" fmla="*/ 0 h 3"/>
                <a:gd name="T2" fmla="*/ 0 w 68"/>
                <a:gd name="T3" fmla="*/ 0 h 3"/>
                <a:gd name="T4" fmla="*/ 0 w 68"/>
                <a:gd name="T5" fmla="*/ 3 h 3"/>
                <a:gd name="T6" fmla="*/ 68 w 68"/>
                <a:gd name="T7" fmla="*/ 3 h 3"/>
                <a:gd name="T8" fmla="*/ 68 w 68"/>
                <a:gd name="T9" fmla="*/ 1 h 3"/>
                <a:gd name="T10" fmla="*/ 68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68" y="0"/>
                  </a:moveTo>
                  <a:lnTo>
                    <a:pt x="0" y="0"/>
                  </a:lnTo>
                  <a:lnTo>
                    <a:pt x="0" y="3"/>
                  </a:lnTo>
                  <a:lnTo>
                    <a:pt x="68" y="3"/>
                  </a:lnTo>
                  <a:lnTo>
                    <a:pt x="68" y="1"/>
                  </a:lnTo>
                  <a:lnTo>
                    <a:pt x="68"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71" name="Rectangle 35"/>
            <p:cNvSpPr>
              <a:spLocks noChangeArrowheads="1"/>
            </p:cNvSpPr>
            <p:nvPr/>
          </p:nvSpPr>
          <p:spPr bwMode="auto">
            <a:xfrm>
              <a:off x="2186" y="497"/>
              <a:ext cx="69" cy="1"/>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72" name="Freeform 36"/>
            <p:cNvSpPr>
              <a:spLocks/>
            </p:cNvSpPr>
            <p:nvPr/>
          </p:nvSpPr>
          <p:spPr bwMode="auto">
            <a:xfrm>
              <a:off x="2186" y="516"/>
              <a:ext cx="69" cy="4"/>
            </a:xfrm>
            <a:custGeom>
              <a:avLst/>
              <a:gdLst>
                <a:gd name="T0" fmla="*/ 69 w 69"/>
                <a:gd name="T1" fmla="*/ 0 h 4"/>
                <a:gd name="T2" fmla="*/ 0 w 69"/>
                <a:gd name="T3" fmla="*/ 0 h 4"/>
                <a:gd name="T4" fmla="*/ 0 w 69"/>
                <a:gd name="T5" fmla="*/ 4 h 4"/>
                <a:gd name="T6" fmla="*/ 69 w 69"/>
                <a:gd name="T7" fmla="*/ 4 h 4"/>
                <a:gd name="T8" fmla="*/ 69 w 69"/>
                <a:gd name="T9" fmla="*/ 2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2"/>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73" name="Freeform 37"/>
            <p:cNvSpPr>
              <a:spLocks/>
            </p:cNvSpPr>
            <p:nvPr/>
          </p:nvSpPr>
          <p:spPr bwMode="auto">
            <a:xfrm>
              <a:off x="2437" y="419"/>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74" name="Rectangle 38"/>
            <p:cNvSpPr>
              <a:spLocks noChangeArrowheads="1"/>
            </p:cNvSpPr>
            <p:nvPr/>
          </p:nvSpPr>
          <p:spPr bwMode="auto">
            <a:xfrm>
              <a:off x="2434" y="441"/>
              <a:ext cx="69"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75" name="Freeform 39"/>
            <p:cNvSpPr>
              <a:spLocks/>
            </p:cNvSpPr>
            <p:nvPr/>
          </p:nvSpPr>
          <p:spPr bwMode="auto">
            <a:xfrm>
              <a:off x="3162" y="549"/>
              <a:ext cx="39" cy="168"/>
            </a:xfrm>
            <a:custGeom>
              <a:avLst/>
              <a:gdLst>
                <a:gd name="T0" fmla="*/ 35 w 39"/>
                <a:gd name="T1" fmla="*/ 4 h 168"/>
                <a:gd name="T2" fmla="*/ 29 w 39"/>
                <a:gd name="T3" fmla="*/ 0 h 168"/>
                <a:gd name="T4" fmla="*/ 23 w 39"/>
                <a:gd name="T5" fmla="*/ 0 h 168"/>
                <a:gd name="T6" fmla="*/ 15 w 39"/>
                <a:gd name="T7" fmla="*/ 2 h 168"/>
                <a:gd name="T8" fmla="*/ 8 w 39"/>
                <a:gd name="T9" fmla="*/ 7 h 168"/>
                <a:gd name="T10" fmla="*/ 2 w 39"/>
                <a:gd name="T11" fmla="*/ 16 h 168"/>
                <a:gd name="T12" fmla="*/ 0 w 39"/>
                <a:gd name="T13" fmla="*/ 18 h 168"/>
                <a:gd name="T14" fmla="*/ 0 w 39"/>
                <a:gd name="T15" fmla="*/ 19 h 168"/>
                <a:gd name="T16" fmla="*/ 0 w 39"/>
                <a:gd name="T17" fmla="*/ 168 h 168"/>
                <a:gd name="T18" fmla="*/ 4 w 39"/>
                <a:gd name="T19" fmla="*/ 168 h 168"/>
                <a:gd name="T20" fmla="*/ 4 w 39"/>
                <a:gd name="T21" fmla="*/ 35 h 168"/>
                <a:gd name="T22" fmla="*/ 6 w 39"/>
                <a:gd name="T23" fmla="*/ 36 h 168"/>
                <a:gd name="T24" fmla="*/ 12 w 39"/>
                <a:gd name="T25" fmla="*/ 38 h 168"/>
                <a:gd name="T26" fmla="*/ 21 w 39"/>
                <a:gd name="T27" fmla="*/ 37 h 168"/>
                <a:gd name="T28" fmla="*/ 27 w 39"/>
                <a:gd name="T29" fmla="*/ 35 h 168"/>
                <a:gd name="T30" fmla="*/ 32 w 39"/>
                <a:gd name="T31" fmla="*/ 31 h 168"/>
                <a:gd name="T32" fmla="*/ 37 w 39"/>
                <a:gd name="T33" fmla="*/ 25 h 168"/>
                <a:gd name="T34" fmla="*/ 39 w 39"/>
                <a:gd name="T35" fmla="*/ 17 h 168"/>
                <a:gd name="T36" fmla="*/ 38 w 39"/>
                <a:gd name="T37" fmla="*/ 10 h 168"/>
                <a:gd name="T38" fmla="*/ 35 w 39"/>
                <a:gd name="T39" fmla="*/ 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68">
                  <a:moveTo>
                    <a:pt x="35" y="4"/>
                  </a:moveTo>
                  <a:lnTo>
                    <a:pt x="29" y="0"/>
                  </a:lnTo>
                  <a:lnTo>
                    <a:pt x="23" y="0"/>
                  </a:lnTo>
                  <a:lnTo>
                    <a:pt x="15" y="2"/>
                  </a:lnTo>
                  <a:lnTo>
                    <a:pt x="8" y="7"/>
                  </a:lnTo>
                  <a:lnTo>
                    <a:pt x="2" y="16"/>
                  </a:lnTo>
                  <a:lnTo>
                    <a:pt x="0" y="18"/>
                  </a:lnTo>
                  <a:lnTo>
                    <a:pt x="0" y="19"/>
                  </a:lnTo>
                  <a:lnTo>
                    <a:pt x="0" y="168"/>
                  </a:lnTo>
                  <a:lnTo>
                    <a:pt x="4" y="168"/>
                  </a:lnTo>
                  <a:lnTo>
                    <a:pt x="4" y="35"/>
                  </a:lnTo>
                  <a:lnTo>
                    <a:pt x="6" y="36"/>
                  </a:lnTo>
                  <a:lnTo>
                    <a:pt x="12" y="38"/>
                  </a:lnTo>
                  <a:lnTo>
                    <a:pt x="21" y="37"/>
                  </a:lnTo>
                  <a:lnTo>
                    <a:pt x="27" y="35"/>
                  </a:lnTo>
                  <a:lnTo>
                    <a:pt x="32" y="31"/>
                  </a:lnTo>
                  <a:lnTo>
                    <a:pt x="37" y="25"/>
                  </a:lnTo>
                  <a:lnTo>
                    <a:pt x="39" y="17"/>
                  </a:lnTo>
                  <a:lnTo>
                    <a:pt x="38" y="10"/>
                  </a:lnTo>
                  <a:lnTo>
                    <a:pt x="35"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76" name="Freeform 40"/>
            <p:cNvSpPr>
              <a:spLocks/>
            </p:cNvSpPr>
            <p:nvPr/>
          </p:nvSpPr>
          <p:spPr bwMode="auto">
            <a:xfrm>
              <a:off x="3546" y="488"/>
              <a:ext cx="37" cy="214"/>
            </a:xfrm>
            <a:custGeom>
              <a:avLst/>
              <a:gdLst>
                <a:gd name="T0" fmla="*/ 33 w 37"/>
                <a:gd name="T1" fmla="*/ 2 h 214"/>
                <a:gd name="T2" fmla="*/ 29 w 37"/>
                <a:gd name="T3" fmla="*/ 0 h 214"/>
                <a:gd name="T4" fmla="*/ 21 w 37"/>
                <a:gd name="T5" fmla="*/ 0 h 214"/>
                <a:gd name="T6" fmla="*/ 13 w 37"/>
                <a:gd name="T7" fmla="*/ 2 h 214"/>
                <a:gd name="T8" fmla="*/ 6 w 37"/>
                <a:gd name="T9" fmla="*/ 7 h 214"/>
                <a:gd name="T10" fmla="*/ 1 w 37"/>
                <a:gd name="T11" fmla="*/ 15 h 214"/>
                <a:gd name="T12" fmla="*/ 0 w 37"/>
                <a:gd name="T13" fmla="*/ 18 h 214"/>
                <a:gd name="T14" fmla="*/ 0 w 37"/>
                <a:gd name="T15" fmla="*/ 19 h 214"/>
                <a:gd name="T16" fmla="*/ 0 w 37"/>
                <a:gd name="T17" fmla="*/ 214 h 214"/>
                <a:gd name="T18" fmla="*/ 3 w 37"/>
                <a:gd name="T19" fmla="*/ 214 h 214"/>
                <a:gd name="T20" fmla="*/ 3 w 37"/>
                <a:gd name="T21" fmla="*/ 33 h 214"/>
                <a:gd name="T22" fmla="*/ 6 w 37"/>
                <a:gd name="T23" fmla="*/ 34 h 214"/>
                <a:gd name="T24" fmla="*/ 12 w 37"/>
                <a:gd name="T25" fmla="*/ 37 h 214"/>
                <a:gd name="T26" fmla="*/ 20 w 37"/>
                <a:gd name="T27" fmla="*/ 37 h 214"/>
                <a:gd name="T28" fmla="*/ 25 w 37"/>
                <a:gd name="T29" fmla="*/ 34 h 214"/>
                <a:gd name="T30" fmla="*/ 30 w 37"/>
                <a:gd name="T31" fmla="*/ 31 h 214"/>
                <a:gd name="T32" fmla="*/ 35 w 37"/>
                <a:gd name="T33" fmla="*/ 24 h 214"/>
                <a:gd name="T34" fmla="*/ 37 w 37"/>
                <a:gd name="T35" fmla="*/ 16 h 214"/>
                <a:gd name="T36" fmla="*/ 37 w 37"/>
                <a:gd name="T37" fmla="*/ 8 h 214"/>
                <a:gd name="T38" fmla="*/ 33 w 37"/>
                <a:gd name="T39" fmla="*/ 2 h 2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214">
                  <a:moveTo>
                    <a:pt x="33" y="2"/>
                  </a:moveTo>
                  <a:lnTo>
                    <a:pt x="29" y="0"/>
                  </a:lnTo>
                  <a:lnTo>
                    <a:pt x="21" y="0"/>
                  </a:lnTo>
                  <a:lnTo>
                    <a:pt x="13" y="2"/>
                  </a:lnTo>
                  <a:lnTo>
                    <a:pt x="6" y="7"/>
                  </a:lnTo>
                  <a:lnTo>
                    <a:pt x="1" y="15"/>
                  </a:lnTo>
                  <a:lnTo>
                    <a:pt x="0" y="18"/>
                  </a:lnTo>
                  <a:lnTo>
                    <a:pt x="0" y="19"/>
                  </a:lnTo>
                  <a:lnTo>
                    <a:pt x="0" y="214"/>
                  </a:lnTo>
                  <a:lnTo>
                    <a:pt x="3" y="214"/>
                  </a:lnTo>
                  <a:lnTo>
                    <a:pt x="3" y="33"/>
                  </a:lnTo>
                  <a:lnTo>
                    <a:pt x="6" y="34"/>
                  </a:lnTo>
                  <a:lnTo>
                    <a:pt x="12" y="37"/>
                  </a:lnTo>
                  <a:lnTo>
                    <a:pt x="20" y="37"/>
                  </a:lnTo>
                  <a:lnTo>
                    <a:pt x="25" y="34"/>
                  </a:lnTo>
                  <a:lnTo>
                    <a:pt x="30" y="31"/>
                  </a:lnTo>
                  <a:lnTo>
                    <a:pt x="35" y="24"/>
                  </a:lnTo>
                  <a:lnTo>
                    <a:pt x="37" y="16"/>
                  </a:lnTo>
                  <a:lnTo>
                    <a:pt x="37" y="8"/>
                  </a:lnTo>
                  <a:lnTo>
                    <a:pt x="33"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77" name="Freeform 41"/>
            <p:cNvSpPr>
              <a:spLocks/>
            </p:cNvSpPr>
            <p:nvPr/>
          </p:nvSpPr>
          <p:spPr bwMode="auto">
            <a:xfrm>
              <a:off x="3166" y="688"/>
              <a:ext cx="380" cy="29"/>
            </a:xfrm>
            <a:custGeom>
              <a:avLst/>
              <a:gdLst>
                <a:gd name="T0" fmla="*/ 0 w 380"/>
                <a:gd name="T1" fmla="*/ 15 h 29"/>
                <a:gd name="T2" fmla="*/ 0 w 380"/>
                <a:gd name="T3" fmla="*/ 29 h 29"/>
                <a:gd name="T4" fmla="*/ 380 w 380"/>
                <a:gd name="T5" fmla="*/ 14 h 29"/>
                <a:gd name="T6" fmla="*/ 380 w 380"/>
                <a:gd name="T7" fmla="*/ 0 h 29"/>
                <a:gd name="T8" fmla="*/ 0 w 380"/>
                <a:gd name="T9" fmla="*/ 15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29">
                  <a:moveTo>
                    <a:pt x="0" y="15"/>
                  </a:moveTo>
                  <a:lnTo>
                    <a:pt x="0" y="29"/>
                  </a:lnTo>
                  <a:lnTo>
                    <a:pt x="380" y="14"/>
                  </a:lnTo>
                  <a:lnTo>
                    <a:pt x="380" y="0"/>
                  </a:lnTo>
                  <a:lnTo>
                    <a:pt x="0" y="15"/>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78" name="Freeform 42"/>
            <p:cNvSpPr>
              <a:spLocks/>
            </p:cNvSpPr>
            <p:nvPr/>
          </p:nvSpPr>
          <p:spPr bwMode="auto">
            <a:xfrm>
              <a:off x="3417" y="472"/>
              <a:ext cx="38" cy="230"/>
            </a:xfrm>
            <a:custGeom>
              <a:avLst/>
              <a:gdLst>
                <a:gd name="T0" fmla="*/ 33 w 38"/>
                <a:gd name="T1" fmla="*/ 4 h 230"/>
                <a:gd name="T2" fmla="*/ 29 w 38"/>
                <a:gd name="T3" fmla="*/ 0 h 230"/>
                <a:gd name="T4" fmla="*/ 21 w 38"/>
                <a:gd name="T5" fmla="*/ 0 h 230"/>
                <a:gd name="T6" fmla="*/ 14 w 38"/>
                <a:gd name="T7" fmla="*/ 2 h 230"/>
                <a:gd name="T8" fmla="*/ 7 w 38"/>
                <a:gd name="T9" fmla="*/ 7 h 230"/>
                <a:gd name="T10" fmla="*/ 3 w 38"/>
                <a:gd name="T11" fmla="*/ 12 h 230"/>
                <a:gd name="T12" fmla="*/ 1 w 38"/>
                <a:gd name="T13" fmla="*/ 16 h 230"/>
                <a:gd name="T14" fmla="*/ 0 w 38"/>
                <a:gd name="T15" fmla="*/ 19 h 230"/>
                <a:gd name="T16" fmla="*/ 0 w 38"/>
                <a:gd name="T17" fmla="*/ 20 h 230"/>
                <a:gd name="T18" fmla="*/ 0 w 38"/>
                <a:gd name="T19" fmla="*/ 230 h 230"/>
                <a:gd name="T20" fmla="*/ 3 w 38"/>
                <a:gd name="T21" fmla="*/ 230 h 230"/>
                <a:gd name="T22" fmla="*/ 3 w 38"/>
                <a:gd name="T23" fmla="*/ 35 h 230"/>
                <a:gd name="T24" fmla="*/ 6 w 38"/>
                <a:gd name="T25" fmla="*/ 36 h 230"/>
                <a:gd name="T26" fmla="*/ 12 w 38"/>
                <a:gd name="T27" fmla="*/ 38 h 230"/>
                <a:gd name="T28" fmla="*/ 20 w 38"/>
                <a:gd name="T29" fmla="*/ 37 h 230"/>
                <a:gd name="T30" fmla="*/ 25 w 38"/>
                <a:gd name="T31" fmla="*/ 35 h 230"/>
                <a:gd name="T32" fmla="*/ 31 w 38"/>
                <a:gd name="T33" fmla="*/ 31 h 230"/>
                <a:gd name="T34" fmla="*/ 36 w 38"/>
                <a:gd name="T35" fmla="*/ 25 h 230"/>
                <a:gd name="T36" fmla="*/ 38 w 38"/>
                <a:gd name="T37" fmla="*/ 17 h 230"/>
                <a:gd name="T38" fmla="*/ 37 w 38"/>
                <a:gd name="T39" fmla="*/ 10 h 230"/>
                <a:gd name="T40" fmla="*/ 33 w 38"/>
                <a:gd name="T41" fmla="*/ 4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30">
                  <a:moveTo>
                    <a:pt x="33" y="4"/>
                  </a:moveTo>
                  <a:lnTo>
                    <a:pt x="29" y="0"/>
                  </a:lnTo>
                  <a:lnTo>
                    <a:pt x="21" y="0"/>
                  </a:lnTo>
                  <a:lnTo>
                    <a:pt x="14" y="2"/>
                  </a:lnTo>
                  <a:lnTo>
                    <a:pt x="7" y="7"/>
                  </a:lnTo>
                  <a:lnTo>
                    <a:pt x="3" y="12"/>
                  </a:lnTo>
                  <a:lnTo>
                    <a:pt x="1" y="16"/>
                  </a:lnTo>
                  <a:lnTo>
                    <a:pt x="0" y="19"/>
                  </a:lnTo>
                  <a:lnTo>
                    <a:pt x="0" y="20"/>
                  </a:lnTo>
                  <a:lnTo>
                    <a:pt x="0" y="230"/>
                  </a:lnTo>
                  <a:lnTo>
                    <a:pt x="3" y="230"/>
                  </a:lnTo>
                  <a:lnTo>
                    <a:pt x="3" y="35"/>
                  </a:lnTo>
                  <a:lnTo>
                    <a:pt x="6" y="36"/>
                  </a:lnTo>
                  <a:lnTo>
                    <a:pt x="12" y="38"/>
                  </a:lnTo>
                  <a:lnTo>
                    <a:pt x="20" y="37"/>
                  </a:lnTo>
                  <a:lnTo>
                    <a:pt x="25" y="35"/>
                  </a:lnTo>
                  <a:lnTo>
                    <a:pt x="31" y="31"/>
                  </a:lnTo>
                  <a:lnTo>
                    <a:pt x="36" y="25"/>
                  </a:lnTo>
                  <a:lnTo>
                    <a:pt x="38" y="17"/>
                  </a:lnTo>
                  <a:lnTo>
                    <a:pt x="37" y="10"/>
                  </a:lnTo>
                  <a:lnTo>
                    <a:pt x="33"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79" name="Freeform 43"/>
            <p:cNvSpPr>
              <a:spLocks/>
            </p:cNvSpPr>
            <p:nvPr/>
          </p:nvSpPr>
          <p:spPr bwMode="auto">
            <a:xfrm>
              <a:off x="3284" y="436"/>
              <a:ext cx="38" cy="272"/>
            </a:xfrm>
            <a:custGeom>
              <a:avLst/>
              <a:gdLst>
                <a:gd name="T0" fmla="*/ 34 w 38"/>
                <a:gd name="T1" fmla="*/ 2 h 272"/>
                <a:gd name="T2" fmla="*/ 29 w 38"/>
                <a:gd name="T3" fmla="*/ 0 h 272"/>
                <a:gd name="T4" fmla="*/ 22 w 38"/>
                <a:gd name="T5" fmla="*/ 0 h 272"/>
                <a:gd name="T6" fmla="*/ 15 w 38"/>
                <a:gd name="T7" fmla="*/ 2 h 272"/>
                <a:gd name="T8" fmla="*/ 7 w 38"/>
                <a:gd name="T9" fmla="*/ 7 h 272"/>
                <a:gd name="T10" fmla="*/ 4 w 38"/>
                <a:gd name="T11" fmla="*/ 11 h 272"/>
                <a:gd name="T12" fmla="*/ 1 w 38"/>
                <a:gd name="T13" fmla="*/ 16 h 272"/>
                <a:gd name="T14" fmla="*/ 0 w 38"/>
                <a:gd name="T15" fmla="*/ 18 h 272"/>
                <a:gd name="T16" fmla="*/ 0 w 38"/>
                <a:gd name="T17" fmla="*/ 19 h 272"/>
                <a:gd name="T18" fmla="*/ 0 w 38"/>
                <a:gd name="T19" fmla="*/ 272 h 272"/>
                <a:gd name="T20" fmla="*/ 4 w 38"/>
                <a:gd name="T21" fmla="*/ 272 h 272"/>
                <a:gd name="T22" fmla="*/ 4 w 38"/>
                <a:gd name="T23" fmla="*/ 34 h 272"/>
                <a:gd name="T24" fmla="*/ 6 w 38"/>
                <a:gd name="T25" fmla="*/ 35 h 272"/>
                <a:gd name="T26" fmla="*/ 12 w 38"/>
                <a:gd name="T27" fmla="*/ 37 h 272"/>
                <a:gd name="T28" fmla="*/ 21 w 38"/>
                <a:gd name="T29" fmla="*/ 36 h 272"/>
                <a:gd name="T30" fmla="*/ 25 w 38"/>
                <a:gd name="T31" fmla="*/ 34 h 272"/>
                <a:gd name="T32" fmla="*/ 30 w 38"/>
                <a:gd name="T33" fmla="*/ 30 h 272"/>
                <a:gd name="T34" fmla="*/ 35 w 38"/>
                <a:gd name="T35" fmla="*/ 24 h 272"/>
                <a:gd name="T36" fmla="*/ 38 w 38"/>
                <a:gd name="T37" fmla="*/ 17 h 272"/>
                <a:gd name="T38" fmla="*/ 38 w 38"/>
                <a:gd name="T39" fmla="*/ 8 h 272"/>
                <a:gd name="T40" fmla="*/ 34 w 38"/>
                <a:gd name="T41" fmla="*/ 2 h 2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72">
                  <a:moveTo>
                    <a:pt x="34" y="2"/>
                  </a:moveTo>
                  <a:lnTo>
                    <a:pt x="29" y="0"/>
                  </a:lnTo>
                  <a:lnTo>
                    <a:pt x="22" y="0"/>
                  </a:lnTo>
                  <a:lnTo>
                    <a:pt x="15" y="2"/>
                  </a:lnTo>
                  <a:lnTo>
                    <a:pt x="7" y="7"/>
                  </a:lnTo>
                  <a:lnTo>
                    <a:pt x="4" y="11"/>
                  </a:lnTo>
                  <a:lnTo>
                    <a:pt x="1" y="16"/>
                  </a:lnTo>
                  <a:lnTo>
                    <a:pt x="0" y="18"/>
                  </a:lnTo>
                  <a:lnTo>
                    <a:pt x="0" y="19"/>
                  </a:lnTo>
                  <a:lnTo>
                    <a:pt x="0" y="272"/>
                  </a:lnTo>
                  <a:lnTo>
                    <a:pt x="4" y="272"/>
                  </a:lnTo>
                  <a:lnTo>
                    <a:pt x="4" y="34"/>
                  </a:lnTo>
                  <a:lnTo>
                    <a:pt x="6" y="35"/>
                  </a:lnTo>
                  <a:lnTo>
                    <a:pt x="12" y="37"/>
                  </a:lnTo>
                  <a:lnTo>
                    <a:pt x="21" y="36"/>
                  </a:lnTo>
                  <a:lnTo>
                    <a:pt x="25" y="34"/>
                  </a:lnTo>
                  <a:lnTo>
                    <a:pt x="30" y="30"/>
                  </a:lnTo>
                  <a:lnTo>
                    <a:pt x="35" y="24"/>
                  </a:lnTo>
                  <a:lnTo>
                    <a:pt x="38" y="17"/>
                  </a:lnTo>
                  <a:lnTo>
                    <a:pt x="38"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80" name="Rectangle 44"/>
            <p:cNvSpPr>
              <a:spLocks noChangeArrowheads="1"/>
            </p:cNvSpPr>
            <p:nvPr/>
          </p:nvSpPr>
          <p:spPr bwMode="auto">
            <a:xfrm>
              <a:off x="3403" y="491"/>
              <a:ext cx="69"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81" name="Freeform 45"/>
            <p:cNvSpPr>
              <a:spLocks/>
            </p:cNvSpPr>
            <p:nvPr/>
          </p:nvSpPr>
          <p:spPr bwMode="auto">
            <a:xfrm>
              <a:off x="3254" y="480"/>
              <a:ext cx="68" cy="4"/>
            </a:xfrm>
            <a:custGeom>
              <a:avLst/>
              <a:gdLst>
                <a:gd name="T0" fmla="*/ 0 w 68"/>
                <a:gd name="T1" fmla="*/ 0 h 4"/>
                <a:gd name="T2" fmla="*/ 68 w 68"/>
                <a:gd name="T3" fmla="*/ 0 h 4"/>
                <a:gd name="T4" fmla="*/ 68 w 68"/>
                <a:gd name="T5" fmla="*/ 4 h 4"/>
                <a:gd name="T6" fmla="*/ 0 w 68"/>
                <a:gd name="T7" fmla="*/ 4 h 4"/>
                <a:gd name="T8" fmla="*/ 0 w 68"/>
                <a:gd name="T9" fmla="*/ 2 h 4"/>
                <a:gd name="T10" fmla="*/ 0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0" y="0"/>
                  </a:moveTo>
                  <a:lnTo>
                    <a:pt x="68" y="0"/>
                  </a:lnTo>
                  <a:lnTo>
                    <a:pt x="68" y="4"/>
                  </a:lnTo>
                  <a:lnTo>
                    <a:pt x="0" y="4"/>
                  </a:lnTo>
                  <a:lnTo>
                    <a:pt x="0" y="2"/>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82" name="Freeform 46"/>
            <p:cNvSpPr>
              <a:spLocks/>
            </p:cNvSpPr>
            <p:nvPr/>
          </p:nvSpPr>
          <p:spPr bwMode="auto">
            <a:xfrm>
              <a:off x="3254" y="500"/>
              <a:ext cx="68" cy="3"/>
            </a:xfrm>
            <a:custGeom>
              <a:avLst/>
              <a:gdLst>
                <a:gd name="T0" fmla="*/ 0 w 68"/>
                <a:gd name="T1" fmla="*/ 0 h 3"/>
                <a:gd name="T2" fmla="*/ 68 w 68"/>
                <a:gd name="T3" fmla="*/ 0 h 3"/>
                <a:gd name="T4" fmla="*/ 68 w 68"/>
                <a:gd name="T5" fmla="*/ 3 h 3"/>
                <a:gd name="T6" fmla="*/ 0 w 68"/>
                <a:gd name="T7" fmla="*/ 3 h 3"/>
                <a:gd name="T8" fmla="*/ 0 w 68"/>
                <a:gd name="T9" fmla="*/ 1 h 3"/>
                <a:gd name="T10" fmla="*/ 0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0" y="0"/>
                  </a:moveTo>
                  <a:lnTo>
                    <a:pt x="68" y="0"/>
                  </a:lnTo>
                  <a:lnTo>
                    <a:pt x="68"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83" name="Freeform 47"/>
            <p:cNvSpPr>
              <a:spLocks/>
            </p:cNvSpPr>
            <p:nvPr/>
          </p:nvSpPr>
          <p:spPr bwMode="auto">
            <a:xfrm>
              <a:off x="4052" y="494"/>
              <a:ext cx="37" cy="168"/>
            </a:xfrm>
            <a:custGeom>
              <a:avLst/>
              <a:gdLst>
                <a:gd name="T0" fmla="*/ 34 w 37"/>
                <a:gd name="T1" fmla="*/ 2 h 168"/>
                <a:gd name="T2" fmla="*/ 28 w 37"/>
                <a:gd name="T3" fmla="*/ 0 h 168"/>
                <a:gd name="T4" fmla="*/ 22 w 37"/>
                <a:gd name="T5" fmla="*/ 0 h 168"/>
                <a:gd name="T6" fmla="*/ 13 w 37"/>
                <a:gd name="T7" fmla="*/ 2 h 168"/>
                <a:gd name="T8" fmla="*/ 6 w 37"/>
                <a:gd name="T9" fmla="*/ 7 h 168"/>
                <a:gd name="T10" fmla="*/ 1 w 37"/>
                <a:gd name="T11" fmla="*/ 15 h 168"/>
                <a:gd name="T12" fmla="*/ 0 w 37"/>
                <a:gd name="T13" fmla="*/ 18 h 168"/>
                <a:gd name="T14" fmla="*/ 0 w 37"/>
                <a:gd name="T15" fmla="*/ 19 h 168"/>
                <a:gd name="T16" fmla="*/ 0 w 37"/>
                <a:gd name="T17" fmla="*/ 168 h 168"/>
                <a:gd name="T18" fmla="*/ 2 w 37"/>
                <a:gd name="T19" fmla="*/ 168 h 168"/>
                <a:gd name="T20" fmla="*/ 2 w 37"/>
                <a:gd name="T21" fmla="*/ 34 h 168"/>
                <a:gd name="T22" fmla="*/ 5 w 37"/>
                <a:gd name="T23" fmla="*/ 36 h 168"/>
                <a:gd name="T24" fmla="*/ 11 w 37"/>
                <a:gd name="T25" fmla="*/ 38 h 168"/>
                <a:gd name="T26" fmla="*/ 19 w 37"/>
                <a:gd name="T27" fmla="*/ 37 h 168"/>
                <a:gd name="T28" fmla="*/ 25 w 37"/>
                <a:gd name="T29" fmla="*/ 34 h 168"/>
                <a:gd name="T30" fmla="*/ 30 w 37"/>
                <a:gd name="T31" fmla="*/ 31 h 168"/>
                <a:gd name="T32" fmla="*/ 35 w 37"/>
                <a:gd name="T33" fmla="*/ 24 h 168"/>
                <a:gd name="T34" fmla="*/ 37 w 37"/>
                <a:gd name="T35" fmla="*/ 16 h 168"/>
                <a:gd name="T36" fmla="*/ 36 w 37"/>
                <a:gd name="T37" fmla="*/ 8 h 168"/>
                <a:gd name="T38" fmla="*/ 34 w 37"/>
                <a:gd name="T39" fmla="*/ 2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168">
                  <a:moveTo>
                    <a:pt x="34" y="2"/>
                  </a:moveTo>
                  <a:lnTo>
                    <a:pt x="28" y="0"/>
                  </a:lnTo>
                  <a:lnTo>
                    <a:pt x="22" y="0"/>
                  </a:lnTo>
                  <a:lnTo>
                    <a:pt x="13" y="2"/>
                  </a:lnTo>
                  <a:lnTo>
                    <a:pt x="6" y="7"/>
                  </a:lnTo>
                  <a:lnTo>
                    <a:pt x="1" y="15"/>
                  </a:lnTo>
                  <a:lnTo>
                    <a:pt x="0" y="18"/>
                  </a:lnTo>
                  <a:lnTo>
                    <a:pt x="0" y="19"/>
                  </a:lnTo>
                  <a:lnTo>
                    <a:pt x="0" y="168"/>
                  </a:lnTo>
                  <a:lnTo>
                    <a:pt x="2" y="168"/>
                  </a:lnTo>
                  <a:lnTo>
                    <a:pt x="2" y="34"/>
                  </a:lnTo>
                  <a:lnTo>
                    <a:pt x="5" y="36"/>
                  </a:lnTo>
                  <a:lnTo>
                    <a:pt x="11" y="38"/>
                  </a:lnTo>
                  <a:lnTo>
                    <a:pt x="19" y="37"/>
                  </a:lnTo>
                  <a:lnTo>
                    <a:pt x="25" y="34"/>
                  </a:lnTo>
                  <a:lnTo>
                    <a:pt x="30" y="31"/>
                  </a:lnTo>
                  <a:lnTo>
                    <a:pt x="35" y="24"/>
                  </a:lnTo>
                  <a:lnTo>
                    <a:pt x="37" y="16"/>
                  </a:lnTo>
                  <a:lnTo>
                    <a:pt x="36"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84" name="Freeform 48"/>
            <p:cNvSpPr>
              <a:spLocks/>
            </p:cNvSpPr>
            <p:nvPr/>
          </p:nvSpPr>
          <p:spPr bwMode="auto">
            <a:xfrm>
              <a:off x="3673" y="431"/>
              <a:ext cx="39" cy="215"/>
            </a:xfrm>
            <a:custGeom>
              <a:avLst/>
              <a:gdLst>
                <a:gd name="T0" fmla="*/ 34 w 39"/>
                <a:gd name="T1" fmla="*/ 4 h 215"/>
                <a:gd name="T2" fmla="*/ 29 w 39"/>
                <a:gd name="T3" fmla="*/ 0 h 215"/>
                <a:gd name="T4" fmla="*/ 22 w 39"/>
                <a:gd name="T5" fmla="*/ 0 h 215"/>
                <a:gd name="T6" fmla="*/ 15 w 39"/>
                <a:gd name="T7" fmla="*/ 3 h 215"/>
                <a:gd name="T8" fmla="*/ 8 w 39"/>
                <a:gd name="T9" fmla="*/ 7 h 215"/>
                <a:gd name="T10" fmla="*/ 4 w 39"/>
                <a:gd name="T11" fmla="*/ 12 h 215"/>
                <a:gd name="T12" fmla="*/ 2 w 39"/>
                <a:gd name="T13" fmla="*/ 16 h 215"/>
                <a:gd name="T14" fmla="*/ 0 w 39"/>
                <a:gd name="T15" fmla="*/ 19 h 215"/>
                <a:gd name="T16" fmla="*/ 0 w 39"/>
                <a:gd name="T17" fmla="*/ 21 h 215"/>
                <a:gd name="T18" fmla="*/ 0 w 39"/>
                <a:gd name="T19" fmla="*/ 215 h 215"/>
                <a:gd name="T20" fmla="*/ 4 w 39"/>
                <a:gd name="T21" fmla="*/ 215 h 215"/>
                <a:gd name="T22" fmla="*/ 4 w 39"/>
                <a:gd name="T23" fmla="*/ 35 h 215"/>
                <a:gd name="T24" fmla="*/ 6 w 39"/>
                <a:gd name="T25" fmla="*/ 36 h 215"/>
                <a:gd name="T26" fmla="*/ 12 w 39"/>
                <a:gd name="T27" fmla="*/ 39 h 215"/>
                <a:gd name="T28" fmla="*/ 21 w 39"/>
                <a:gd name="T29" fmla="*/ 37 h 215"/>
                <a:gd name="T30" fmla="*/ 26 w 39"/>
                <a:gd name="T31" fmla="*/ 35 h 215"/>
                <a:gd name="T32" fmla="*/ 32 w 39"/>
                <a:gd name="T33" fmla="*/ 31 h 215"/>
                <a:gd name="T34" fmla="*/ 37 w 39"/>
                <a:gd name="T35" fmla="*/ 25 h 215"/>
                <a:gd name="T36" fmla="*/ 39 w 39"/>
                <a:gd name="T37" fmla="*/ 17 h 215"/>
                <a:gd name="T38" fmla="*/ 38 w 39"/>
                <a:gd name="T39" fmla="*/ 10 h 215"/>
                <a:gd name="T40" fmla="*/ 34 w 39"/>
                <a:gd name="T41" fmla="*/ 4 h 2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15">
                  <a:moveTo>
                    <a:pt x="34" y="4"/>
                  </a:moveTo>
                  <a:lnTo>
                    <a:pt x="29" y="0"/>
                  </a:lnTo>
                  <a:lnTo>
                    <a:pt x="22" y="0"/>
                  </a:lnTo>
                  <a:lnTo>
                    <a:pt x="15" y="3"/>
                  </a:lnTo>
                  <a:lnTo>
                    <a:pt x="8" y="7"/>
                  </a:lnTo>
                  <a:lnTo>
                    <a:pt x="4" y="12"/>
                  </a:lnTo>
                  <a:lnTo>
                    <a:pt x="2" y="16"/>
                  </a:lnTo>
                  <a:lnTo>
                    <a:pt x="0" y="19"/>
                  </a:lnTo>
                  <a:lnTo>
                    <a:pt x="0" y="21"/>
                  </a:lnTo>
                  <a:lnTo>
                    <a:pt x="0" y="215"/>
                  </a:lnTo>
                  <a:lnTo>
                    <a:pt x="4" y="215"/>
                  </a:lnTo>
                  <a:lnTo>
                    <a:pt x="4" y="35"/>
                  </a:lnTo>
                  <a:lnTo>
                    <a:pt x="6" y="36"/>
                  </a:lnTo>
                  <a:lnTo>
                    <a:pt x="12" y="39"/>
                  </a:lnTo>
                  <a:lnTo>
                    <a:pt x="21" y="37"/>
                  </a:lnTo>
                  <a:lnTo>
                    <a:pt x="26" y="35"/>
                  </a:lnTo>
                  <a:lnTo>
                    <a:pt x="32" y="31"/>
                  </a:lnTo>
                  <a:lnTo>
                    <a:pt x="37" y="25"/>
                  </a:lnTo>
                  <a:lnTo>
                    <a:pt x="39" y="17"/>
                  </a:lnTo>
                  <a:lnTo>
                    <a:pt x="38" y="10"/>
                  </a:lnTo>
                  <a:lnTo>
                    <a:pt x="34"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85" name="Freeform 49"/>
            <p:cNvSpPr>
              <a:spLocks/>
            </p:cNvSpPr>
            <p:nvPr/>
          </p:nvSpPr>
          <p:spPr bwMode="auto">
            <a:xfrm>
              <a:off x="3678" y="632"/>
              <a:ext cx="379" cy="30"/>
            </a:xfrm>
            <a:custGeom>
              <a:avLst/>
              <a:gdLst>
                <a:gd name="T0" fmla="*/ 379 w 379"/>
                <a:gd name="T1" fmla="*/ 15 h 30"/>
                <a:gd name="T2" fmla="*/ 379 w 379"/>
                <a:gd name="T3" fmla="*/ 30 h 30"/>
                <a:gd name="T4" fmla="*/ 0 w 379"/>
                <a:gd name="T5" fmla="*/ 14 h 30"/>
                <a:gd name="T6" fmla="*/ 0 w 379"/>
                <a:gd name="T7" fmla="*/ 0 h 30"/>
                <a:gd name="T8" fmla="*/ 379 w 379"/>
                <a:gd name="T9" fmla="*/ 15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30">
                  <a:moveTo>
                    <a:pt x="379" y="15"/>
                  </a:moveTo>
                  <a:lnTo>
                    <a:pt x="379" y="30"/>
                  </a:lnTo>
                  <a:lnTo>
                    <a:pt x="0" y="14"/>
                  </a:lnTo>
                  <a:lnTo>
                    <a:pt x="0" y="0"/>
                  </a:lnTo>
                  <a:lnTo>
                    <a:pt x="379" y="15"/>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86" name="Freeform 50"/>
            <p:cNvSpPr>
              <a:spLocks/>
            </p:cNvSpPr>
            <p:nvPr/>
          </p:nvSpPr>
          <p:spPr bwMode="auto">
            <a:xfrm>
              <a:off x="3787" y="417"/>
              <a:ext cx="38" cy="229"/>
            </a:xfrm>
            <a:custGeom>
              <a:avLst/>
              <a:gdLst>
                <a:gd name="T0" fmla="*/ 35 w 38"/>
                <a:gd name="T1" fmla="*/ 3 h 229"/>
                <a:gd name="T2" fmla="*/ 29 w 38"/>
                <a:gd name="T3" fmla="*/ 0 h 229"/>
                <a:gd name="T4" fmla="*/ 21 w 38"/>
                <a:gd name="T5" fmla="*/ 0 h 229"/>
                <a:gd name="T6" fmla="*/ 14 w 38"/>
                <a:gd name="T7" fmla="*/ 2 h 229"/>
                <a:gd name="T8" fmla="*/ 7 w 38"/>
                <a:gd name="T9" fmla="*/ 7 h 229"/>
                <a:gd name="T10" fmla="*/ 1 w 38"/>
                <a:gd name="T11" fmla="*/ 15 h 229"/>
                <a:gd name="T12" fmla="*/ 0 w 38"/>
                <a:gd name="T13" fmla="*/ 19 h 229"/>
                <a:gd name="T14" fmla="*/ 0 w 38"/>
                <a:gd name="T15" fmla="*/ 20 h 229"/>
                <a:gd name="T16" fmla="*/ 0 w 38"/>
                <a:gd name="T17" fmla="*/ 229 h 229"/>
                <a:gd name="T18" fmla="*/ 3 w 38"/>
                <a:gd name="T19" fmla="*/ 229 h 229"/>
                <a:gd name="T20" fmla="*/ 3 w 38"/>
                <a:gd name="T21" fmla="*/ 35 h 229"/>
                <a:gd name="T22" fmla="*/ 6 w 38"/>
                <a:gd name="T23" fmla="*/ 36 h 229"/>
                <a:gd name="T24" fmla="*/ 12 w 38"/>
                <a:gd name="T25" fmla="*/ 38 h 229"/>
                <a:gd name="T26" fmla="*/ 20 w 38"/>
                <a:gd name="T27" fmla="*/ 37 h 229"/>
                <a:gd name="T28" fmla="*/ 26 w 38"/>
                <a:gd name="T29" fmla="*/ 35 h 229"/>
                <a:gd name="T30" fmla="*/ 31 w 38"/>
                <a:gd name="T31" fmla="*/ 31 h 229"/>
                <a:gd name="T32" fmla="*/ 36 w 38"/>
                <a:gd name="T33" fmla="*/ 25 h 229"/>
                <a:gd name="T34" fmla="*/ 38 w 38"/>
                <a:gd name="T35" fmla="*/ 17 h 229"/>
                <a:gd name="T36" fmla="*/ 37 w 38"/>
                <a:gd name="T37" fmla="*/ 9 h 229"/>
                <a:gd name="T38" fmla="*/ 35 w 38"/>
                <a:gd name="T39" fmla="*/ 3 h 2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29">
                  <a:moveTo>
                    <a:pt x="35" y="3"/>
                  </a:moveTo>
                  <a:lnTo>
                    <a:pt x="29" y="0"/>
                  </a:lnTo>
                  <a:lnTo>
                    <a:pt x="21" y="0"/>
                  </a:lnTo>
                  <a:lnTo>
                    <a:pt x="14" y="2"/>
                  </a:lnTo>
                  <a:lnTo>
                    <a:pt x="7" y="7"/>
                  </a:lnTo>
                  <a:lnTo>
                    <a:pt x="1" y="15"/>
                  </a:lnTo>
                  <a:lnTo>
                    <a:pt x="0" y="19"/>
                  </a:lnTo>
                  <a:lnTo>
                    <a:pt x="0" y="20"/>
                  </a:lnTo>
                  <a:lnTo>
                    <a:pt x="0" y="229"/>
                  </a:lnTo>
                  <a:lnTo>
                    <a:pt x="3" y="229"/>
                  </a:lnTo>
                  <a:lnTo>
                    <a:pt x="3" y="35"/>
                  </a:lnTo>
                  <a:lnTo>
                    <a:pt x="6" y="36"/>
                  </a:lnTo>
                  <a:lnTo>
                    <a:pt x="12" y="38"/>
                  </a:lnTo>
                  <a:lnTo>
                    <a:pt x="20" y="37"/>
                  </a:lnTo>
                  <a:lnTo>
                    <a:pt x="26" y="35"/>
                  </a:lnTo>
                  <a:lnTo>
                    <a:pt x="31" y="31"/>
                  </a:lnTo>
                  <a:lnTo>
                    <a:pt x="36" y="25"/>
                  </a:lnTo>
                  <a:lnTo>
                    <a:pt x="38" y="17"/>
                  </a:lnTo>
                  <a:lnTo>
                    <a:pt x="37" y="9"/>
                  </a:lnTo>
                  <a:lnTo>
                    <a:pt x="35"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87" name="Freeform 51"/>
            <p:cNvSpPr>
              <a:spLocks/>
            </p:cNvSpPr>
            <p:nvPr/>
          </p:nvSpPr>
          <p:spPr bwMode="auto">
            <a:xfrm>
              <a:off x="3921" y="379"/>
              <a:ext cx="37" cy="273"/>
            </a:xfrm>
            <a:custGeom>
              <a:avLst/>
              <a:gdLst>
                <a:gd name="T0" fmla="*/ 33 w 37"/>
                <a:gd name="T1" fmla="*/ 4 h 273"/>
                <a:gd name="T2" fmla="*/ 28 w 37"/>
                <a:gd name="T3" fmla="*/ 0 h 273"/>
                <a:gd name="T4" fmla="*/ 21 w 37"/>
                <a:gd name="T5" fmla="*/ 0 h 273"/>
                <a:gd name="T6" fmla="*/ 13 w 37"/>
                <a:gd name="T7" fmla="*/ 3 h 273"/>
                <a:gd name="T8" fmla="*/ 6 w 37"/>
                <a:gd name="T9" fmla="*/ 8 h 273"/>
                <a:gd name="T10" fmla="*/ 2 w 37"/>
                <a:gd name="T11" fmla="*/ 12 h 273"/>
                <a:gd name="T12" fmla="*/ 0 w 37"/>
                <a:gd name="T13" fmla="*/ 20 h 273"/>
                <a:gd name="T14" fmla="*/ 0 w 37"/>
                <a:gd name="T15" fmla="*/ 21 h 273"/>
                <a:gd name="T16" fmla="*/ 0 w 37"/>
                <a:gd name="T17" fmla="*/ 273 h 273"/>
                <a:gd name="T18" fmla="*/ 3 w 37"/>
                <a:gd name="T19" fmla="*/ 273 h 273"/>
                <a:gd name="T20" fmla="*/ 3 w 37"/>
                <a:gd name="T21" fmla="*/ 35 h 273"/>
                <a:gd name="T22" fmla="*/ 6 w 37"/>
                <a:gd name="T23" fmla="*/ 36 h 273"/>
                <a:gd name="T24" fmla="*/ 12 w 37"/>
                <a:gd name="T25" fmla="*/ 39 h 273"/>
                <a:gd name="T26" fmla="*/ 20 w 37"/>
                <a:gd name="T27" fmla="*/ 38 h 273"/>
                <a:gd name="T28" fmla="*/ 25 w 37"/>
                <a:gd name="T29" fmla="*/ 35 h 273"/>
                <a:gd name="T30" fmla="*/ 30 w 37"/>
                <a:gd name="T31" fmla="*/ 32 h 273"/>
                <a:gd name="T32" fmla="*/ 34 w 37"/>
                <a:gd name="T33" fmla="*/ 26 h 273"/>
                <a:gd name="T34" fmla="*/ 37 w 37"/>
                <a:gd name="T35" fmla="*/ 17 h 273"/>
                <a:gd name="T36" fmla="*/ 37 w 37"/>
                <a:gd name="T37" fmla="*/ 10 h 273"/>
                <a:gd name="T38" fmla="*/ 33 w 37"/>
                <a:gd name="T39" fmla="*/ 4 h 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273">
                  <a:moveTo>
                    <a:pt x="33" y="4"/>
                  </a:moveTo>
                  <a:lnTo>
                    <a:pt x="28" y="0"/>
                  </a:lnTo>
                  <a:lnTo>
                    <a:pt x="21" y="0"/>
                  </a:lnTo>
                  <a:lnTo>
                    <a:pt x="13" y="3"/>
                  </a:lnTo>
                  <a:lnTo>
                    <a:pt x="6" y="8"/>
                  </a:lnTo>
                  <a:lnTo>
                    <a:pt x="2" y="12"/>
                  </a:lnTo>
                  <a:lnTo>
                    <a:pt x="0" y="20"/>
                  </a:lnTo>
                  <a:lnTo>
                    <a:pt x="0" y="21"/>
                  </a:lnTo>
                  <a:lnTo>
                    <a:pt x="0" y="273"/>
                  </a:lnTo>
                  <a:lnTo>
                    <a:pt x="3" y="273"/>
                  </a:lnTo>
                  <a:lnTo>
                    <a:pt x="3" y="35"/>
                  </a:lnTo>
                  <a:lnTo>
                    <a:pt x="6" y="36"/>
                  </a:lnTo>
                  <a:lnTo>
                    <a:pt x="12" y="39"/>
                  </a:lnTo>
                  <a:lnTo>
                    <a:pt x="20" y="38"/>
                  </a:lnTo>
                  <a:lnTo>
                    <a:pt x="25" y="35"/>
                  </a:lnTo>
                  <a:lnTo>
                    <a:pt x="30" y="32"/>
                  </a:lnTo>
                  <a:lnTo>
                    <a:pt x="34" y="26"/>
                  </a:lnTo>
                  <a:lnTo>
                    <a:pt x="37" y="17"/>
                  </a:lnTo>
                  <a:lnTo>
                    <a:pt x="37" y="10"/>
                  </a:lnTo>
                  <a:lnTo>
                    <a:pt x="33"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88" name="Freeform 52"/>
            <p:cNvSpPr>
              <a:spLocks/>
            </p:cNvSpPr>
            <p:nvPr/>
          </p:nvSpPr>
          <p:spPr bwMode="auto">
            <a:xfrm>
              <a:off x="3772" y="436"/>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89" name="Freeform 53"/>
            <p:cNvSpPr>
              <a:spLocks/>
            </p:cNvSpPr>
            <p:nvPr/>
          </p:nvSpPr>
          <p:spPr bwMode="auto">
            <a:xfrm>
              <a:off x="3651" y="456"/>
              <a:ext cx="68" cy="4"/>
            </a:xfrm>
            <a:custGeom>
              <a:avLst/>
              <a:gdLst>
                <a:gd name="T0" fmla="*/ 68 w 68"/>
                <a:gd name="T1" fmla="*/ 0 h 4"/>
                <a:gd name="T2" fmla="*/ 0 w 68"/>
                <a:gd name="T3" fmla="*/ 0 h 4"/>
                <a:gd name="T4" fmla="*/ 0 w 68"/>
                <a:gd name="T5" fmla="*/ 4 h 4"/>
                <a:gd name="T6" fmla="*/ 68 w 68"/>
                <a:gd name="T7" fmla="*/ 4 h 4"/>
                <a:gd name="T8" fmla="*/ 68 w 68"/>
                <a:gd name="T9" fmla="*/ 2 h 4"/>
                <a:gd name="T10" fmla="*/ 68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68" y="0"/>
                  </a:moveTo>
                  <a:lnTo>
                    <a:pt x="0" y="0"/>
                  </a:lnTo>
                  <a:lnTo>
                    <a:pt x="0" y="4"/>
                  </a:lnTo>
                  <a:lnTo>
                    <a:pt x="68" y="4"/>
                  </a:lnTo>
                  <a:lnTo>
                    <a:pt x="68" y="2"/>
                  </a:lnTo>
                  <a:lnTo>
                    <a:pt x="68"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90" name="Freeform 54"/>
            <p:cNvSpPr>
              <a:spLocks/>
            </p:cNvSpPr>
            <p:nvPr/>
          </p:nvSpPr>
          <p:spPr bwMode="auto">
            <a:xfrm>
              <a:off x="3651" y="476"/>
              <a:ext cx="68" cy="3"/>
            </a:xfrm>
            <a:custGeom>
              <a:avLst/>
              <a:gdLst>
                <a:gd name="T0" fmla="*/ 68 w 68"/>
                <a:gd name="T1" fmla="*/ 0 h 3"/>
                <a:gd name="T2" fmla="*/ 0 w 68"/>
                <a:gd name="T3" fmla="*/ 0 h 3"/>
                <a:gd name="T4" fmla="*/ 0 w 68"/>
                <a:gd name="T5" fmla="*/ 3 h 3"/>
                <a:gd name="T6" fmla="*/ 68 w 68"/>
                <a:gd name="T7" fmla="*/ 3 h 3"/>
                <a:gd name="T8" fmla="*/ 68 w 68"/>
                <a:gd name="T9" fmla="*/ 1 h 3"/>
                <a:gd name="T10" fmla="*/ 68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68" y="0"/>
                  </a:moveTo>
                  <a:lnTo>
                    <a:pt x="0" y="0"/>
                  </a:lnTo>
                  <a:lnTo>
                    <a:pt x="0" y="3"/>
                  </a:lnTo>
                  <a:lnTo>
                    <a:pt x="68" y="3"/>
                  </a:lnTo>
                  <a:lnTo>
                    <a:pt x="68" y="1"/>
                  </a:lnTo>
                  <a:lnTo>
                    <a:pt x="68"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91" name="Rectangle 55"/>
            <p:cNvSpPr>
              <a:spLocks noChangeArrowheads="1"/>
            </p:cNvSpPr>
            <p:nvPr/>
          </p:nvSpPr>
          <p:spPr bwMode="auto">
            <a:xfrm>
              <a:off x="3649" y="497"/>
              <a:ext cx="68" cy="1"/>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92" name="Freeform 56"/>
            <p:cNvSpPr>
              <a:spLocks/>
            </p:cNvSpPr>
            <p:nvPr/>
          </p:nvSpPr>
          <p:spPr bwMode="auto">
            <a:xfrm>
              <a:off x="3649" y="516"/>
              <a:ext cx="68" cy="4"/>
            </a:xfrm>
            <a:custGeom>
              <a:avLst/>
              <a:gdLst>
                <a:gd name="T0" fmla="*/ 68 w 68"/>
                <a:gd name="T1" fmla="*/ 0 h 4"/>
                <a:gd name="T2" fmla="*/ 0 w 68"/>
                <a:gd name="T3" fmla="*/ 0 h 4"/>
                <a:gd name="T4" fmla="*/ 0 w 68"/>
                <a:gd name="T5" fmla="*/ 4 h 4"/>
                <a:gd name="T6" fmla="*/ 68 w 68"/>
                <a:gd name="T7" fmla="*/ 4 h 4"/>
                <a:gd name="T8" fmla="*/ 68 w 68"/>
                <a:gd name="T9" fmla="*/ 2 h 4"/>
                <a:gd name="T10" fmla="*/ 68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68" y="0"/>
                  </a:moveTo>
                  <a:lnTo>
                    <a:pt x="0" y="0"/>
                  </a:lnTo>
                  <a:lnTo>
                    <a:pt x="0" y="4"/>
                  </a:lnTo>
                  <a:lnTo>
                    <a:pt x="68" y="4"/>
                  </a:lnTo>
                  <a:lnTo>
                    <a:pt x="68" y="2"/>
                  </a:lnTo>
                  <a:lnTo>
                    <a:pt x="68"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93" name="Freeform 57"/>
            <p:cNvSpPr>
              <a:spLocks/>
            </p:cNvSpPr>
            <p:nvPr/>
          </p:nvSpPr>
          <p:spPr bwMode="auto">
            <a:xfrm>
              <a:off x="3899" y="419"/>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94" name="Rectangle 58"/>
            <p:cNvSpPr>
              <a:spLocks noChangeArrowheads="1"/>
            </p:cNvSpPr>
            <p:nvPr/>
          </p:nvSpPr>
          <p:spPr bwMode="auto">
            <a:xfrm>
              <a:off x="3896" y="441"/>
              <a:ext cx="69"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95" name="Freeform 59"/>
            <p:cNvSpPr>
              <a:spLocks/>
            </p:cNvSpPr>
            <p:nvPr/>
          </p:nvSpPr>
          <p:spPr bwMode="auto">
            <a:xfrm>
              <a:off x="2999" y="415"/>
              <a:ext cx="30" cy="33"/>
            </a:xfrm>
            <a:custGeom>
              <a:avLst/>
              <a:gdLst>
                <a:gd name="T0" fmla="*/ 4 w 30"/>
                <a:gd name="T1" fmla="*/ 16 h 33"/>
                <a:gd name="T2" fmla="*/ 9 w 30"/>
                <a:gd name="T3" fmla="*/ 14 h 33"/>
                <a:gd name="T4" fmla="*/ 13 w 30"/>
                <a:gd name="T5" fmla="*/ 5 h 33"/>
                <a:gd name="T6" fmla="*/ 24 w 30"/>
                <a:gd name="T7" fmla="*/ 0 h 33"/>
                <a:gd name="T8" fmla="*/ 22 w 30"/>
                <a:gd name="T9" fmla="*/ 5 h 33"/>
                <a:gd name="T10" fmla="*/ 18 w 30"/>
                <a:gd name="T11" fmla="*/ 9 h 33"/>
                <a:gd name="T12" fmla="*/ 25 w 30"/>
                <a:gd name="T13" fmla="*/ 4 h 33"/>
                <a:gd name="T14" fmla="*/ 24 w 30"/>
                <a:gd name="T15" fmla="*/ 0 h 33"/>
                <a:gd name="T16" fmla="*/ 30 w 30"/>
                <a:gd name="T17" fmla="*/ 5 h 33"/>
                <a:gd name="T18" fmla="*/ 30 w 30"/>
                <a:gd name="T19" fmla="*/ 16 h 33"/>
                <a:gd name="T20" fmla="*/ 26 w 30"/>
                <a:gd name="T21" fmla="*/ 21 h 33"/>
                <a:gd name="T22" fmla="*/ 24 w 30"/>
                <a:gd name="T23" fmla="*/ 22 h 33"/>
                <a:gd name="T24" fmla="*/ 14 w 30"/>
                <a:gd name="T25" fmla="*/ 25 h 33"/>
                <a:gd name="T26" fmla="*/ 0 w 30"/>
                <a:gd name="T27" fmla="*/ 33 h 33"/>
                <a:gd name="T28" fmla="*/ 4 w 30"/>
                <a:gd name="T29" fmla="*/ 16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 h="33">
                  <a:moveTo>
                    <a:pt x="4" y="16"/>
                  </a:moveTo>
                  <a:lnTo>
                    <a:pt x="9" y="14"/>
                  </a:lnTo>
                  <a:lnTo>
                    <a:pt x="13" y="5"/>
                  </a:lnTo>
                  <a:lnTo>
                    <a:pt x="24" y="0"/>
                  </a:lnTo>
                  <a:lnTo>
                    <a:pt x="22" y="5"/>
                  </a:lnTo>
                  <a:lnTo>
                    <a:pt x="18" y="9"/>
                  </a:lnTo>
                  <a:lnTo>
                    <a:pt x="25" y="4"/>
                  </a:lnTo>
                  <a:lnTo>
                    <a:pt x="24" y="0"/>
                  </a:lnTo>
                  <a:lnTo>
                    <a:pt x="30" y="5"/>
                  </a:lnTo>
                  <a:lnTo>
                    <a:pt x="30" y="16"/>
                  </a:lnTo>
                  <a:lnTo>
                    <a:pt x="26" y="21"/>
                  </a:lnTo>
                  <a:lnTo>
                    <a:pt x="24" y="22"/>
                  </a:lnTo>
                  <a:lnTo>
                    <a:pt x="14" y="25"/>
                  </a:lnTo>
                  <a:lnTo>
                    <a:pt x="0" y="33"/>
                  </a:lnTo>
                  <a:lnTo>
                    <a:pt x="4" y="16"/>
                  </a:lnTo>
                  <a:close/>
                </a:path>
              </a:pathLst>
            </a:custGeom>
            <a:solidFill>
              <a:srgbClr val="FFFFFF"/>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96" name="Freeform 60"/>
            <p:cNvSpPr>
              <a:spLocks/>
            </p:cNvSpPr>
            <p:nvPr/>
          </p:nvSpPr>
          <p:spPr bwMode="auto">
            <a:xfrm>
              <a:off x="2726" y="417"/>
              <a:ext cx="29" cy="32"/>
            </a:xfrm>
            <a:custGeom>
              <a:avLst/>
              <a:gdLst>
                <a:gd name="T0" fmla="*/ 24 w 29"/>
                <a:gd name="T1" fmla="*/ 15 h 32"/>
                <a:gd name="T2" fmla="*/ 19 w 29"/>
                <a:gd name="T3" fmla="*/ 12 h 32"/>
                <a:gd name="T4" fmla="*/ 16 w 29"/>
                <a:gd name="T5" fmla="*/ 4 h 32"/>
                <a:gd name="T6" fmla="*/ 6 w 29"/>
                <a:gd name="T7" fmla="*/ 0 h 32"/>
                <a:gd name="T8" fmla="*/ 7 w 29"/>
                <a:gd name="T9" fmla="*/ 4 h 32"/>
                <a:gd name="T10" fmla="*/ 12 w 29"/>
                <a:gd name="T11" fmla="*/ 8 h 32"/>
                <a:gd name="T12" fmla="*/ 5 w 29"/>
                <a:gd name="T13" fmla="*/ 3 h 32"/>
                <a:gd name="T14" fmla="*/ 6 w 29"/>
                <a:gd name="T15" fmla="*/ 0 h 32"/>
                <a:gd name="T16" fmla="*/ 0 w 29"/>
                <a:gd name="T17" fmla="*/ 3 h 32"/>
                <a:gd name="T18" fmla="*/ 0 w 29"/>
                <a:gd name="T19" fmla="*/ 14 h 32"/>
                <a:gd name="T20" fmla="*/ 4 w 29"/>
                <a:gd name="T21" fmla="*/ 19 h 32"/>
                <a:gd name="T22" fmla="*/ 6 w 29"/>
                <a:gd name="T23" fmla="*/ 20 h 32"/>
                <a:gd name="T24" fmla="*/ 16 w 29"/>
                <a:gd name="T25" fmla="*/ 23 h 32"/>
                <a:gd name="T26" fmla="*/ 29 w 29"/>
                <a:gd name="T27" fmla="*/ 32 h 32"/>
                <a:gd name="T28" fmla="*/ 24 w 29"/>
                <a:gd name="T29" fmla="*/ 15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32">
                  <a:moveTo>
                    <a:pt x="24" y="15"/>
                  </a:moveTo>
                  <a:lnTo>
                    <a:pt x="19" y="12"/>
                  </a:lnTo>
                  <a:lnTo>
                    <a:pt x="16" y="4"/>
                  </a:lnTo>
                  <a:lnTo>
                    <a:pt x="6" y="0"/>
                  </a:lnTo>
                  <a:lnTo>
                    <a:pt x="7" y="4"/>
                  </a:lnTo>
                  <a:lnTo>
                    <a:pt x="12" y="8"/>
                  </a:lnTo>
                  <a:lnTo>
                    <a:pt x="5" y="3"/>
                  </a:lnTo>
                  <a:lnTo>
                    <a:pt x="6" y="0"/>
                  </a:lnTo>
                  <a:lnTo>
                    <a:pt x="0" y="3"/>
                  </a:lnTo>
                  <a:lnTo>
                    <a:pt x="0" y="14"/>
                  </a:lnTo>
                  <a:lnTo>
                    <a:pt x="4" y="19"/>
                  </a:lnTo>
                  <a:lnTo>
                    <a:pt x="6" y="20"/>
                  </a:lnTo>
                  <a:lnTo>
                    <a:pt x="16" y="23"/>
                  </a:lnTo>
                  <a:lnTo>
                    <a:pt x="29" y="32"/>
                  </a:lnTo>
                  <a:lnTo>
                    <a:pt x="24" y="15"/>
                  </a:lnTo>
                  <a:close/>
                </a:path>
              </a:pathLst>
            </a:custGeom>
            <a:solidFill>
              <a:srgbClr val="FFFFFF"/>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97" name="Freeform 61"/>
            <p:cNvSpPr>
              <a:spLocks/>
            </p:cNvSpPr>
            <p:nvPr/>
          </p:nvSpPr>
          <p:spPr bwMode="auto">
            <a:xfrm>
              <a:off x="2845" y="566"/>
              <a:ext cx="81" cy="199"/>
            </a:xfrm>
            <a:custGeom>
              <a:avLst/>
              <a:gdLst>
                <a:gd name="T0" fmla="*/ 37 w 81"/>
                <a:gd name="T1" fmla="*/ 0 h 199"/>
                <a:gd name="T2" fmla="*/ 76 w 81"/>
                <a:gd name="T3" fmla="*/ 43 h 199"/>
                <a:gd name="T4" fmla="*/ 81 w 81"/>
                <a:gd name="T5" fmla="*/ 100 h 199"/>
                <a:gd name="T6" fmla="*/ 81 w 81"/>
                <a:gd name="T7" fmla="*/ 199 h 199"/>
                <a:gd name="T8" fmla="*/ 57 w 81"/>
                <a:gd name="T9" fmla="*/ 199 h 199"/>
                <a:gd name="T10" fmla="*/ 49 w 81"/>
                <a:gd name="T11" fmla="*/ 139 h 199"/>
                <a:gd name="T12" fmla="*/ 37 w 81"/>
                <a:gd name="T13" fmla="*/ 55 h 199"/>
                <a:gd name="T14" fmla="*/ 28 w 81"/>
                <a:gd name="T15" fmla="*/ 143 h 199"/>
                <a:gd name="T16" fmla="*/ 25 w 81"/>
                <a:gd name="T17" fmla="*/ 199 h 199"/>
                <a:gd name="T18" fmla="*/ 0 w 81"/>
                <a:gd name="T19" fmla="*/ 199 h 199"/>
                <a:gd name="T20" fmla="*/ 0 w 81"/>
                <a:gd name="T21" fmla="*/ 43 h 199"/>
                <a:gd name="T22" fmla="*/ 37 w 81"/>
                <a:gd name="T23" fmla="*/ 0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 h="199">
                  <a:moveTo>
                    <a:pt x="37" y="0"/>
                  </a:moveTo>
                  <a:lnTo>
                    <a:pt x="76" y="43"/>
                  </a:lnTo>
                  <a:lnTo>
                    <a:pt x="81" y="100"/>
                  </a:lnTo>
                  <a:lnTo>
                    <a:pt x="81" y="199"/>
                  </a:lnTo>
                  <a:lnTo>
                    <a:pt x="57" y="199"/>
                  </a:lnTo>
                  <a:lnTo>
                    <a:pt x="49" y="139"/>
                  </a:lnTo>
                  <a:lnTo>
                    <a:pt x="37" y="55"/>
                  </a:lnTo>
                  <a:lnTo>
                    <a:pt x="28" y="143"/>
                  </a:lnTo>
                  <a:lnTo>
                    <a:pt x="25" y="199"/>
                  </a:lnTo>
                  <a:lnTo>
                    <a:pt x="0" y="199"/>
                  </a:lnTo>
                  <a:lnTo>
                    <a:pt x="0" y="43"/>
                  </a:lnTo>
                  <a:lnTo>
                    <a:pt x="37"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98" name="Freeform 62"/>
            <p:cNvSpPr>
              <a:spLocks/>
            </p:cNvSpPr>
            <p:nvPr/>
          </p:nvSpPr>
          <p:spPr bwMode="auto">
            <a:xfrm>
              <a:off x="3021" y="365"/>
              <a:ext cx="23" cy="55"/>
            </a:xfrm>
            <a:custGeom>
              <a:avLst/>
              <a:gdLst>
                <a:gd name="T0" fmla="*/ 0 w 23"/>
                <a:gd name="T1" fmla="*/ 55 h 55"/>
                <a:gd name="T2" fmla="*/ 22 w 23"/>
                <a:gd name="T3" fmla="*/ 0 h 55"/>
                <a:gd name="T4" fmla="*/ 23 w 23"/>
                <a:gd name="T5" fmla="*/ 1 h 55"/>
                <a:gd name="T6" fmla="*/ 2 w 23"/>
                <a:gd name="T7" fmla="*/ 55 h 55"/>
                <a:gd name="T8" fmla="*/ 0 w 23"/>
                <a:gd name="T9" fmla="*/ 55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55">
                  <a:moveTo>
                    <a:pt x="0" y="55"/>
                  </a:moveTo>
                  <a:lnTo>
                    <a:pt x="22" y="0"/>
                  </a:lnTo>
                  <a:lnTo>
                    <a:pt x="23" y="1"/>
                  </a:lnTo>
                  <a:lnTo>
                    <a:pt x="2" y="55"/>
                  </a:lnTo>
                  <a:lnTo>
                    <a:pt x="0" y="55"/>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99" name="Freeform 63"/>
            <p:cNvSpPr>
              <a:spLocks/>
            </p:cNvSpPr>
            <p:nvPr/>
          </p:nvSpPr>
          <p:spPr bwMode="auto">
            <a:xfrm>
              <a:off x="2743" y="426"/>
              <a:ext cx="266" cy="288"/>
            </a:xfrm>
            <a:custGeom>
              <a:avLst/>
              <a:gdLst>
                <a:gd name="T0" fmla="*/ 87 w 266"/>
                <a:gd name="T1" fmla="*/ 71 h 288"/>
                <a:gd name="T2" fmla="*/ 104 w 266"/>
                <a:gd name="T3" fmla="*/ 154 h 288"/>
                <a:gd name="T4" fmla="*/ 94 w 266"/>
                <a:gd name="T5" fmla="*/ 266 h 288"/>
                <a:gd name="T6" fmla="*/ 136 w 266"/>
                <a:gd name="T7" fmla="*/ 288 h 288"/>
                <a:gd name="T8" fmla="*/ 139 w 266"/>
                <a:gd name="T9" fmla="*/ 184 h 288"/>
                <a:gd name="T10" fmla="*/ 145 w 266"/>
                <a:gd name="T11" fmla="*/ 288 h 288"/>
                <a:gd name="T12" fmla="*/ 189 w 266"/>
                <a:gd name="T13" fmla="*/ 267 h 288"/>
                <a:gd name="T14" fmla="*/ 177 w 266"/>
                <a:gd name="T15" fmla="*/ 149 h 288"/>
                <a:gd name="T16" fmla="*/ 188 w 266"/>
                <a:gd name="T17" fmla="*/ 69 h 288"/>
                <a:gd name="T18" fmla="*/ 228 w 266"/>
                <a:gd name="T19" fmla="*/ 48 h 288"/>
                <a:gd name="T20" fmla="*/ 266 w 266"/>
                <a:gd name="T21" fmla="*/ 21 h 288"/>
                <a:gd name="T22" fmla="*/ 266 w 266"/>
                <a:gd name="T23" fmla="*/ 0 h 288"/>
                <a:gd name="T24" fmla="*/ 222 w 266"/>
                <a:gd name="T25" fmla="*/ 24 h 288"/>
                <a:gd name="T26" fmla="*/ 182 w 266"/>
                <a:gd name="T27" fmla="*/ 28 h 288"/>
                <a:gd name="T28" fmla="*/ 106 w 266"/>
                <a:gd name="T29" fmla="*/ 28 h 288"/>
                <a:gd name="T30" fmla="*/ 46 w 266"/>
                <a:gd name="T31" fmla="*/ 28 h 288"/>
                <a:gd name="T32" fmla="*/ 2 w 266"/>
                <a:gd name="T33" fmla="*/ 0 h 288"/>
                <a:gd name="T34" fmla="*/ 0 w 266"/>
                <a:gd name="T35" fmla="*/ 22 h 288"/>
                <a:gd name="T36" fmla="*/ 48 w 266"/>
                <a:gd name="T37" fmla="*/ 52 h 288"/>
                <a:gd name="T38" fmla="*/ 87 w 266"/>
                <a:gd name="T39" fmla="*/ 71 h 2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6" h="288">
                  <a:moveTo>
                    <a:pt x="87" y="71"/>
                  </a:moveTo>
                  <a:lnTo>
                    <a:pt x="104" y="154"/>
                  </a:lnTo>
                  <a:lnTo>
                    <a:pt x="94" y="266"/>
                  </a:lnTo>
                  <a:lnTo>
                    <a:pt x="136" y="288"/>
                  </a:lnTo>
                  <a:lnTo>
                    <a:pt x="139" y="184"/>
                  </a:lnTo>
                  <a:lnTo>
                    <a:pt x="145" y="288"/>
                  </a:lnTo>
                  <a:lnTo>
                    <a:pt x="189" y="267"/>
                  </a:lnTo>
                  <a:lnTo>
                    <a:pt x="177" y="149"/>
                  </a:lnTo>
                  <a:lnTo>
                    <a:pt x="188" y="69"/>
                  </a:lnTo>
                  <a:lnTo>
                    <a:pt x="228" y="48"/>
                  </a:lnTo>
                  <a:lnTo>
                    <a:pt x="266" y="21"/>
                  </a:lnTo>
                  <a:lnTo>
                    <a:pt x="266" y="0"/>
                  </a:lnTo>
                  <a:lnTo>
                    <a:pt x="222" y="24"/>
                  </a:lnTo>
                  <a:lnTo>
                    <a:pt x="182" y="28"/>
                  </a:lnTo>
                  <a:lnTo>
                    <a:pt x="106" y="28"/>
                  </a:lnTo>
                  <a:lnTo>
                    <a:pt x="46" y="28"/>
                  </a:lnTo>
                  <a:lnTo>
                    <a:pt x="2" y="0"/>
                  </a:lnTo>
                  <a:lnTo>
                    <a:pt x="0" y="22"/>
                  </a:lnTo>
                  <a:lnTo>
                    <a:pt x="48" y="52"/>
                  </a:lnTo>
                  <a:lnTo>
                    <a:pt x="87" y="71"/>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400" name="Freeform 64"/>
            <p:cNvSpPr>
              <a:spLocks/>
            </p:cNvSpPr>
            <p:nvPr/>
          </p:nvSpPr>
          <p:spPr bwMode="auto">
            <a:xfrm>
              <a:off x="2821" y="378"/>
              <a:ext cx="117" cy="102"/>
            </a:xfrm>
            <a:custGeom>
              <a:avLst/>
              <a:gdLst>
                <a:gd name="T0" fmla="*/ 103 w 117"/>
                <a:gd name="T1" fmla="*/ 28 h 102"/>
                <a:gd name="T2" fmla="*/ 87 w 117"/>
                <a:gd name="T3" fmla="*/ 34 h 102"/>
                <a:gd name="T4" fmla="*/ 105 w 117"/>
                <a:gd name="T5" fmla="*/ 42 h 102"/>
                <a:gd name="T6" fmla="*/ 116 w 117"/>
                <a:gd name="T7" fmla="*/ 45 h 102"/>
                <a:gd name="T8" fmla="*/ 90 w 117"/>
                <a:gd name="T9" fmla="*/ 43 h 102"/>
                <a:gd name="T10" fmla="*/ 93 w 117"/>
                <a:gd name="T11" fmla="*/ 46 h 102"/>
                <a:gd name="T12" fmla="*/ 116 w 117"/>
                <a:gd name="T13" fmla="*/ 54 h 102"/>
                <a:gd name="T14" fmla="*/ 103 w 117"/>
                <a:gd name="T15" fmla="*/ 51 h 102"/>
                <a:gd name="T16" fmla="*/ 91 w 117"/>
                <a:gd name="T17" fmla="*/ 53 h 102"/>
                <a:gd name="T18" fmla="*/ 110 w 117"/>
                <a:gd name="T19" fmla="*/ 62 h 102"/>
                <a:gd name="T20" fmla="*/ 102 w 117"/>
                <a:gd name="T21" fmla="*/ 65 h 102"/>
                <a:gd name="T22" fmla="*/ 98 w 117"/>
                <a:gd name="T23" fmla="*/ 65 h 102"/>
                <a:gd name="T24" fmla="*/ 92 w 117"/>
                <a:gd name="T25" fmla="*/ 69 h 102"/>
                <a:gd name="T26" fmla="*/ 106 w 117"/>
                <a:gd name="T27" fmla="*/ 83 h 102"/>
                <a:gd name="T28" fmla="*/ 104 w 117"/>
                <a:gd name="T29" fmla="*/ 80 h 102"/>
                <a:gd name="T30" fmla="*/ 90 w 117"/>
                <a:gd name="T31" fmla="*/ 71 h 102"/>
                <a:gd name="T32" fmla="*/ 93 w 117"/>
                <a:gd name="T33" fmla="*/ 82 h 102"/>
                <a:gd name="T34" fmla="*/ 94 w 117"/>
                <a:gd name="T35" fmla="*/ 93 h 102"/>
                <a:gd name="T36" fmla="*/ 84 w 117"/>
                <a:gd name="T37" fmla="*/ 80 h 102"/>
                <a:gd name="T38" fmla="*/ 77 w 117"/>
                <a:gd name="T39" fmla="*/ 82 h 102"/>
                <a:gd name="T40" fmla="*/ 79 w 117"/>
                <a:gd name="T41" fmla="*/ 100 h 102"/>
                <a:gd name="T42" fmla="*/ 76 w 117"/>
                <a:gd name="T43" fmla="*/ 94 h 102"/>
                <a:gd name="T44" fmla="*/ 62 w 117"/>
                <a:gd name="T45" fmla="*/ 78 h 102"/>
                <a:gd name="T46" fmla="*/ 68 w 117"/>
                <a:gd name="T47" fmla="*/ 100 h 102"/>
                <a:gd name="T48" fmla="*/ 67 w 117"/>
                <a:gd name="T49" fmla="*/ 100 h 102"/>
                <a:gd name="T50" fmla="*/ 53 w 117"/>
                <a:gd name="T51" fmla="*/ 80 h 102"/>
                <a:gd name="T52" fmla="*/ 49 w 117"/>
                <a:gd name="T53" fmla="*/ 87 h 102"/>
                <a:gd name="T54" fmla="*/ 43 w 117"/>
                <a:gd name="T55" fmla="*/ 78 h 102"/>
                <a:gd name="T56" fmla="*/ 24 w 117"/>
                <a:gd name="T57" fmla="*/ 94 h 102"/>
                <a:gd name="T58" fmla="*/ 30 w 117"/>
                <a:gd name="T59" fmla="*/ 77 h 102"/>
                <a:gd name="T60" fmla="*/ 12 w 117"/>
                <a:gd name="T61" fmla="*/ 83 h 102"/>
                <a:gd name="T62" fmla="*/ 21 w 117"/>
                <a:gd name="T63" fmla="*/ 75 h 102"/>
                <a:gd name="T64" fmla="*/ 29 w 117"/>
                <a:gd name="T65" fmla="*/ 63 h 102"/>
                <a:gd name="T66" fmla="*/ 10 w 117"/>
                <a:gd name="T67" fmla="*/ 65 h 102"/>
                <a:gd name="T68" fmla="*/ 26 w 117"/>
                <a:gd name="T69" fmla="*/ 57 h 102"/>
                <a:gd name="T70" fmla="*/ 26 w 117"/>
                <a:gd name="T71" fmla="*/ 50 h 102"/>
                <a:gd name="T72" fmla="*/ 22 w 117"/>
                <a:gd name="T73" fmla="*/ 46 h 102"/>
                <a:gd name="T74" fmla="*/ 3 w 117"/>
                <a:gd name="T75" fmla="*/ 53 h 102"/>
                <a:gd name="T76" fmla="*/ 3 w 117"/>
                <a:gd name="T77" fmla="*/ 51 h 102"/>
                <a:gd name="T78" fmla="*/ 24 w 117"/>
                <a:gd name="T79" fmla="*/ 39 h 102"/>
                <a:gd name="T80" fmla="*/ 23 w 117"/>
                <a:gd name="T81" fmla="*/ 37 h 102"/>
                <a:gd name="T82" fmla="*/ 2 w 117"/>
                <a:gd name="T83" fmla="*/ 37 h 102"/>
                <a:gd name="T84" fmla="*/ 5 w 117"/>
                <a:gd name="T85" fmla="*/ 35 h 102"/>
                <a:gd name="T86" fmla="*/ 28 w 117"/>
                <a:gd name="T87" fmla="*/ 30 h 102"/>
                <a:gd name="T88" fmla="*/ 10 w 117"/>
                <a:gd name="T89" fmla="*/ 23 h 102"/>
                <a:gd name="T90" fmla="*/ 10 w 117"/>
                <a:gd name="T91" fmla="*/ 22 h 102"/>
                <a:gd name="T92" fmla="*/ 33 w 117"/>
                <a:gd name="T93" fmla="*/ 23 h 102"/>
                <a:gd name="T94" fmla="*/ 21 w 117"/>
                <a:gd name="T95" fmla="*/ 12 h 102"/>
                <a:gd name="T96" fmla="*/ 26 w 117"/>
                <a:gd name="T97" fmla="*/ 11 h 102"/>
                <a:gd name="T98" fmla="*/ 40 w 117"/>
                <a:gd name="T99" fmla="*/ 18 h 102"/>
                <a:gd name="T100" fmla="*/ 46 w 117"/>
                <a:gd name="T101" fmla="*/ 4 h 102"/>
                <a:gd name="T102" fmla="*/ 47 w 117"/>
                <a:gd name="T103" fmla="*/ 1 h 102"/>
                <a:gd name="T104" fmla="*/ 49 w 117"/>
                <a:gd name="T105" fmla="*/ 16 h 102"/>
                <a:gd name="T106" fmla="*/ 53 w 117"/>
                <a:gd name="T107" fmla="*/ 13 h 102"/>
                <a:gd name="T108" fmla="*/ 68 w 117"/>
                <a:gd name="T109" fmla="*/ 4 h 102"/>
                <a:gd name="T110" fmla="*/ 62 w 117"/>
                <a:gd name="T111" fmla="*/ 12 h 102"/>
                <a:gd name="T112" fmla="*/ 69 w 117"/>
                <a:gd name="T113" fmla="*/ 11 h 102"/>
                <a:gd name="T114" fmla="*/ 84 w 117"/>
                <a:gd name="T115" fmla="*/ 7 h 102"/>
                <a:gd name="T116" fmla="*/ 74 w 117"/>
                <a:gd name="T117" fmla="*/ 12 h 102"/>
                <a:gd name="T118" fmla="*/ 75 w 117"/>
                <a:gd name="T119" fmla="*/ 19 h 102"/>
                <a:gd name="T120" fmla="*/ 100 w 117"/>
                <a:gd name="T121" fmla="*/ 18 h 102"/>
                <a:gd name="T122" fmla="*/ 103 w 117"/>
                <a:gd name="T123" fmla="*/ 21 h 102"/>
                <a:gd name="T124" fmla="*/ 82 w 117"/>
                <a:gd name="T125" fmla="*/ 22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7" h="102">
                  <a:moveTo>
                    <a:pt x="77" y="24"/>
                  </a:moveTo>
                  <a:lnTo>
                    <a:pt x="85" y="25"/>
                  </a:lnTo>
                  <a:lnTo>
                    <a:pt x="103" y="28"/>
                  </a:lnTo>
                  <a:lnTo>
                    <a:pt x="82" y="29"/>
                  </a:lnTo>
                  <a:lnTo>
                    <a:pt x="100" y="34"/>
                  </a:lnTo>
                  <a:lnTo>
                    <a:pt x="87" y="34"/>
                  </a:lnTo>
                  <a:lnTo>
                    <a:pt x="90" y="35"/>
                  </a:lnTo>
                  <a:lnTo>
                    <a:pt x="93" y="37"/>
                  </a:lnTo>
                  <a:lnTo>
                    <a:pt x="105" y="42"/>
                  </a:lnTo>
                  <a:lnTo>
                    <a:pt x="114" y="43"/>
                  </a:lnTo>
                  <a:lnTo>
                    <a:pt x="117" y="43"/>
                  </a:lnTo>
                  <a:lnTo>
                    <a:pt x="116" y="45"/>
                  </a:lnTo>
                  <a:lnTo>
                    <a:pt x="109" y="45"/>
                  </a:lnTo>
                  <a:lnTo>
                    <a:pt x="96" y="45"/>
                  </a:lnTo>
                  <a:lnTo>
                    <a:pt x="90" y="43"/>
                  </a:lnTo>
                  <a:lnTo>
                    <a:pt x="87" y="43"/>
                  </a:lnTo>
                  <a:lnTo>
                    <a:pt x="90" y="45"/>
                  </a:lnTo>
                  <a:lnTo>
                    <a:pt x="93" y="46"/>
                  </a:lnTo>
                  <a:lnTo>
                    <a:pt x="105" y="50"/>
                  </a:lnTo>
                  <a:lnTo>
                    <a:pt x="114" y="53"/>
                  </a:lnTo>
                  <a:lnTo>
                    <a:pt x="116" y="54"/>
                  </a:lnTo>
                  <a:lnTo>
                    <a:pt x="115" y="54"/>
                  </a:lnTo>
                  <a:lnTo>
                    <a:pt x="112" y="53"/>
                  </a:lnTo>
                  <a:lnTo>
                    <a:pt x="103" y="51"/>
                  </a:lnTo>
                  <a:lnTo>
                    <a:pt x="87" y="51"/>
                  </a:lnTo>
                  <a:lnTo>
                    <a:pt x="88" y="52"/>
                  </a:lnTo>
                  <a:lnTo>
                    <a:pt x="91" y="53"/>
                  </a:lnTo>
                  <a:lnTo>
                    <a:pt x="99" y="58"/>
                  </a:lnTo>
                  <a:lnTo>
                    <a:pt x="106" y="60"/>
                  </a:lnTo>
                  <a:lnTo>
                    <a:pt x="110" y="62"/>
                  </a:lnTo>
                  <a:lnTo>
                    <a:pt x="99" y="60"/>
                  </a:lnTo>
                  <a:lnTo>
                    <a:pt x="87" y="57"/>
                  </a:lnTo>
                  <a:lnTo>
                    <a:pt x="102" y="65"/>
                  </a:lnTo>
                  <a:lnTo>
                    <a:pt x="108" y="70"/>
                  </a:lnTo>
                  <a:lnTo>
                    <a:pt x="105" y="68"/>
                  </a:lnTo>
                  <a:lnTo>
                    <a:pt x="98" y="65"/>
                  </a:lnTo>
                  <a:lnTo>
                    <a:pt x="92" y="66"/>
                  </a:lnTo>
                  <a:lnTo>
                    <a:pt x="90" y="68"/>
                  </a:lnTo>
                  <a:lnTo>
                    <a:pt x="92" y="69"/>
                  </a:lnTo>
                  <a:lnTo>
                    <a:pt x="98" y="72"/>
                  </a:lnTo>
                  <a:lnTo>
                    <a:pt x="105" y="80"/>
                  </a:lnTo>
                  <a:lnTo>
                    <a:pt x="106" y="83"/>
                  </a:lnTo>
                  <a:lnTo>
                    <a:pt x="108" y="84"/>
                  </a:lnTo>
                  <a:lnTo>
                    <a:pt x="106" y="83"/>
                  </a:lnTo>
                  <a:lnTo>
                    <a:pt x="104" y="80"/>
                  </a:lnTo>
                  <a:lnTo>
                    <a:pt x="96" y="74"/>
                  </a:lnTo>
                  <a:lnTo>
                    <a:pt x="92" y="72"/>
                  </a:lnTo>
                  <a:lnTo>
                    <a:pt x="90" y="71"/>
                  </a:lnTo>
                  <a:lnTo>
                    <a:pt x="88" y="72"/>
                  </a:lnTo>
                  <a:lnTo>
                    <a:pt x="91" y="75"/>
                  </a:lnTo>
                  <a:lnTo>
                    <a:pt x="93" y="82"/>
                  </a:lnTo>
                  <a:lnTo>
                    <a:pt x="94" y="90"/>
                  </a:lnTo>
                  <a:lnTo>
                    <a:pt x="94" y="94"/>
                  </a:lnTo>
                  <a:lnTo>
                    <a:pt x="94" y="93"/>
                  </a:lnTo>
                  <a:lnTo>
                    <a:pt x="93" y="90"/>
                  </a:lnTo>
                  <a:lnTo>
                    <a:pt x="90" y="83"/>
                  </a:lnTo>
                  <a:lnTo>
                    <a:pt x="84" y="80"/>
                  </a:lnTo>
                  <a:lnTo>
                    <a:pt x="81" y="78"/>
                  </a:lnTo>
                  <a:lnTo>
                    <a:pt x="79" y="80"/>
                  </a:lnTo>
                  <a:lnTo>
                    <a:pt x="77" y="82"/>
                  </a:lnTo>
                  <a:lnTo>
                    <a:pt x="76" y="86"/>
                  </a:lnTo>
                  <a:lnTo>
                    <a:pt x="77" y="95"/>
                  </a:lnTo>
                  <a:lnTo>
                    <a:pt x="79" y="100"/>
                  </a:lnTo>
                  <a:lnTo>
                    <a:pt x="79" y="101"/>
                  </a:lnTo>
                  <a:lnTo>
                    <a:pt x="77" y="99"/>
                  </a:lnTo>
                  <a:lnTo>
                    <a:pt x="76" y="94"/>
                  </a:lnTo>
                  <a:lnTo>
                    <a:pt x="71" y="82"/>
                  </a:lnTo>
                  <a:lnTo>
                    <a:pt x="65" y="78"/>
                  </a:lnTo>
                  <a:lnTo>
                    <a:pt x="62" y="78"/>
                  </a:lnTo>
                  <a:lnTo>
                    <a:pt x="62" y="83"/>
                  </a:lnTo>
                  <a:lnTo>
                    <a:pt x="64" y="93"/>
                  </a:lnTo>
                  <a:lnTo>
                    <a:pt x="68" y="100"/>
                  </a:lnTo>
                  <a:lnTo>
                    <a:pt x="70" y="102"/>
                  </a:lnTo>
                  <a:lnTo>
                    <a:pt x="69" y="101"/>
                  </a:lnTo>
                  <a:lnTo>
                    <a:pt x="67" y="100"/>
                  </a:lnTo>
                  <a:lnTo>
                    <a:pt x="62" y="94"/>
                  </a:lnTo>
                  <a:lnTo>
                    <a:pt x="56" y="84"/>
                  </a:lnTo>
                  <a:lnTo>
                    <a:pt x="53" y="80"/>
                  </a:lnTo>
                  <a:lnTo>
                    <a:pt x="52" y="78"/>
                  </a:lnTo>
                  <a:lnTo>
                    <a:pt x="49" y="100"/>
                  </a:lnTo>
                  <a:lnTo>
                    <a:pt x="49" y="87"/>
                  </a:lnTo>
                  <a:lnTo>
                    <a:pt x="47" y="80"/>
                  </a:lnTo>
                  <a:lnTo>
                    <a:pt x="46" y="77"/>
                  </a:lnTo>
                  <a:lnTo>
                    <a:pt x="43" y="78"/>
                  </a:lnTo>
                  <a:lnTo>
                    <a:pt x="35" y="83"/>
                  </a:lnTo>
                  <a:lnTo>
                    <a:pt x="28" y="90"/>
                  </a:lnTo>
                  <a:lnTo>
                    <a:pt x="24" y="94"/>
                  </a:lnTo>
                  <a:lnTo>
                    <a:pt x="23" y="95"/>
                  </a:lnTo>
                  <a:lnTo>
                    <a:pt x="33" y="77"/>
                  </a:lnTo>
                  <a:lnTo>
                    <a:pt x="30" y="77"/>
                  </a:lnTo>
                  <a:lnTo>
                    <a:pt x="23" y="78"/>
                  </a:lnTo>
                  <a:lnTo>
                    <a:pt x="15" y="82"/>
                  </a:lnTo>
                  <a:lnTo>
                    <a:pt x="12" y="83"/>
                  </a:lnTo>
                  <a:lnTo>
                    <a:pt x="11" y="83"/>
                  </a:lnTo>
                  <a:lnTo>
                    <a:pt x="15" y="81"/>
                  </a:lnTo>
                  <a:lnTo>
                    <a:pt x="21" y="75"/>
                  </a:lnTo>
                  <a:lnTo>
                    <a:pt x="27" y="68"/>
                  </a:lnTo>
                  <a:lnTo>
                    <a:pt x="28" y="64"/>
                  </a:lnTo>
                  <a:lnTo>
                    <a:pt x="29" y="63"/>
                  </a:lnTo>
                  <a:lnTo>
                    <a:pt x="6" y="66"/>
                  </a:lnTo>
                  <a:lnTo>
                    <a:pt x="8" y="66"/>
                  </a:lnTo>
                  <a:lnTo>
                    <a:pt x="10" y="65"/>
                  </a:lnTo>
                  <a:lnTo>
                    <a:pt x="17" y="62"/>
                  </a:lnTo>
                  <a:lnTo>
                    <a:pt x="23" y="58"/>
                  </a:lnTo>
                  <a:lnTo>
                    <a:pt x="26" y="57"/>
                  </a:lnTo>
                  <a:lnTo>
                    <a:pt x="8" y="53"/>
                  </a:lnTo>
                  <a:lnTo>
                    <a:pt x="18" y="53"/>
                  </a:lnTo>
                  <a:lnTo>
                    <a:pt x="26" y="50"/>
                  </a:lnTo>
                  <a:lnTo>
                    <a:pt x="28" y="47"/>
                  </a:lnTo>
                  <a:lnTo>
                    <a:pt x="27" y="47"/>
                  </a:lnTo>
                  <a:lnTo>
                    <a:pt x="22" y="46"/>
                  </a:lnTo>
                  <a:lnTo>
                    <a:pt x="11" y="46"/>
                  </a:lnTo>
                  <a:lnTo>
                    <a:pt x="4" y="51"/>
                  </a:lnTo>
                  <a:lnTo>
                    <a:pt x="3" y="53"/>
                  </a:lnTo>
                  <a:lnTo>
                    <a:pt x="2" y="54"/>
                  </a:lnTo>
                  <a:lnTo>
                    <a:pt x="2" y="53"/>
                  </a:lnTo>
                  <a:lnTo>
                    <a:pt x="3" y="51"/>
                  </a:lnTo>
                  <a:lnTo>
                    <a:pt x="9" y="43"/>
                  </a:lnTo>
                  <a:lnTo>
                    <a:pt x="20" y="40"/>
                  </a:lnTo>
                  <a:lnTo>
                    <a:pt x="24" y="39"/>
                  </a:lnTo>
                  <a:lnTo>
                    <a:pt x="27" y="39"/>
                  </a:lnTo>
                  <a:lnTo>
                    <a:pt x="26" y="39"/>
                  </a:lnTo>
                  <a:lnTo>
                    <a:pt x="23" y="37"/>
                  </a:lnTo>
                  <a:lnTo>
                    <a:pt x="15" y="35"/>
                  </a:lnTo>
                  <a:lnTo>
                    <a:pt x="5" y="36"/>
                  </a:lnTo>
                  <a:lnTo>
                    <a:pt x="2" y="37"/>
                  </a:lnTo>
                  <a:lnTo>
                    <a:pt x="0" y="37"/>
                  </a:lnTo>
                  <a:lnTo>
                    <a:pt x="2" y="36"/>
                  </a:lnTo>
                  <a:lnTo>
                    <a:pt x="5" y="35"/>
                  </a:lnTo>
                  <a:lnTo>
                    <a:pt x="16" y="31"/>
                  </a:lnTo>
                  <a:lnTo>
                    <a:pt x="24" y="30"/>
                  </a:lnTo>
                  <a:lnTo>
                    <a:pt x="28" y="30"/>
                  </a:lnTo>
                  <a:lnTo>
                    <a:pt x="24" y="30"/>
                  </a:lnTo>
                  <a:lnTo>
                    <a:pt x="16" y="28"/>
                  </a:lnTo>
                  <a:lnTo>
                    <a:pt x="10" y="23"/>
                  </a:lnTo>
                  <a:lnTo>
                    <a:pt x="9" y="21"/>
                  </a:lnTo>
                  <a:lnTo>
                    <a:pt x="8" y="19"/>
                  </a:lnTo>
                  <a:lnTo>
                    <a:pt x="10" y="22"/>
                  </a:lnTo>
                  <a:lnTo>
                    <a:pt x="16" y="24"/>
                  </a:lnTo>
                  <a:lnTo>
                    <a:pt x="33" y="24"/>
                  </a:lnTo>
                  <a:lnTo>
                    <a:pt x="33" y="23"/>
                  </a:lnTo>
                  <a:lnTo>
                    <a:pt x="32" y="19"/>
                  </a:lnTo>
                  <a:lnTo>
                    <a:pt x="27" y="13"/>
                  </a:lnTo>
                  <a:lnTo>
                    <a:pt x="21" y="12"/>
                  </a:lnTo>
                  <a:lnTo>
                    <a:pt x="17" y="13"/>
                  </a:lnTo>
                  <a:lnTo>
                    <a:pt x="20" y="12"/>
                  </a:lnTo>
                  <a:lnTo>
                    <a:pt x="26" y="11"/>
                  </a:lnTo>
                  <a:lnTo>
                    <a:pt x="35" y="15"/>
                  </a:lnTo>
                  <a:lnTo>
                    <a:pt x="39" y="17"/>
                  </a:lnTo>
                  <a:lnTo>
                    <a:pt x="40" y="18"/>
                  </a:lnTo>
                  <a:lnTo>
                    <a:pt x="40" y="16"/>
                  </a:lnTo>
                  <a:lnTo>
                    <a:pt x="41" y="11"/>
                  </a:lnTo>
                  <a:lnTo>
                    <a:pt x="46" y="4"/>
                  </a:lnTo>
                  <a:lnTo>
                    <a:pt x="47" y="1"/>
                  </a:lnTo>
                  <a:lnTo>
                    <a:pt x="49" y="0"/>
                  </a:lnTo>
                  <a:lnTo>
                    <a:pt x="47" y="1"/>
                  </a:lnTo>
                  <a:lnTo>
                    <a:pt x="46" y="4"/>
                  </a:lnTo>
                  <a:lnTo>
                    <a:pt x="45" y="10"/>
                  </a:lnTo>
                  <a:lnTo>
                    <a:pt x="49" y="16"/>
                  </a:lnTo>
                  <a:lnTo>
                    <a:pt x="51" y="17"/>
                  </a:lnTo>
                  <a:lnTo>
                    <a:pt x="52" y="16"/>
                  </a:lnTo>
                  <a:lnTo>
                    <a:pt x="53" y="13"/>
                  </a:lnTo>
                  <a:lnTo>
                    <a:pt x="59" y="6"/>
                  </a:lnTo>
                  <a:lnTo>
                    <a:pt x="65" y="4"/>
                  </a:lnTo>
                  <a:lnTo>
                    <a:pt x="68" y="4"/>
                  </a:lnTo>
                  <a:lnTo>
                    <a:pt x="65" y="4"/>
                  </a:lnTo>
                  <a:lnTo>
                    <a:pt x="63" y="7"/>
                  </a:lnTo>
                  <a:lnTo>
                    <a:pt x="62" y="12"/>
                  </a:lnTo>
                  <a:lnTo>
                    <a:pt x="62" y="16"/>
                  </a:lnTo>
                  <a:lnTo>
                    <a:pt x="64" y="15"/>
                  </a:lnTo>
                  <a:lnTo>
                    <a:pt x="69" y="11"/>
                  </a:lnTo>
                  <a:lnTo>
                    <a:pt x="79" y="9"/>
                  </a:lnTo>
                  <a:lnTo>
                    <a:pt x="82" y="7"/>
                  </a:lnTo>
                  <a:lnTo>
                    <a:pt x="84" y="7"/>
                  </a:lnTo>
                  <a:lnTo>
                    <a:pt x="82" y="7"/>
                  </a:lnTo>
                  <a:lnTo>
                    <a:pt x="80" y="9"/>
                  </a:lnTo>
                  <a:lnTo>
                    <a:pt x="74" y="12"/>
                  </a:lnTo>
                  <a:lnTo>
                    <a:pt x="73" y="17"/>
                  </a:lnTo>
                  <a:lnTo>
                    <a:pt x="73" y="19"/>
                  </a:lnTo>
                  <a:lnTo>
                    <a:pt x="75" y="19"/>
                  </a:lnTo>
                  <a:lnTo>
                    <a:pt x="79" y="18"/>
                  </a:lnTo>
                  <a:lnTo>
                    <a:pt x="92" y="16"/>
                  </a:lnTo>
                  <a:lnTo>
                    <a:pt x="100" y="18"/>
                  </a:lnTo>
                  <a:lnTo>
                    <a:pt x="103" y="19"/>
                  </a:lnTo>
                  <a:lnTo>
                    <a:pt x="104" y="21"/>
                  </a:lnTo>
                  <a:lnTo>
                    <a:pt x="103" y="21"/>
                  </a:lnTo>
                  <a:lnTo>
                    <a:pt x="100" y="19"/>
                  </a:lnTo>
                  <a:lnTo>
                    <a:pt x="92" y="18"/>
                  </a:lnTo>
                  <a:lnTo>
                    <a:pt x="82" y="22"/>
                  </a:lnTo>
                  <a:lnTo>
                    <a:pt x="79" y="23"/>
                  </a:lnTo>
                  <a:lnTo>
                    <a:pt x="77" y="24"/>
                  </a:lnTo>
                  <a:close/>
                </a:path>
              </a:pathLst>
            </a:custGeom>
            <a:solidFill>
              <a:srgbClr val="FFFFFF"/>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401" name="Freeform 65"/>
            <p:cNvSpPr>
              <a:spLocks/>
            </p:cNvSpPr>
            <p:nvPr/>
          </p:nvSpPr>
          <p:spPr bwMode="auto">
            <a:xfrm>
              <a:off x="2859" y="403"/>
              <a:ext cx="15" cy="6"/>
            </a:xfrm>
            <a:custGeom>
              <a:avLst/>
              <a:gdLst>
                <a:gd name="T0" fmla="*/ 15 w 15"/>
                <a:gd name="T1" fmla="*/ 6 h 6"/>
                <a:gd name="T2" fmla="*/ 13 w 15"/>
                <a:gd name="T3" fmla="*/ 4 h 6"/>
                <a:gd name="T4" fmla="*/ 8 w 15"/>
                <a:gd name="T5" fmla="*/ 0 h 6"/>
                <a:gd name="T6" fmla="*/ 2 w 15"/>
                <a:gd name="T7" fmla="*/ 3 h 6"/>
                <a:gd name="T8" fmla="*/ 0 w 15"/>
                <a:gd name="T9" fmla="*/ 5 h 6"/>
                <a:gd name="T10" fmla="*/ 2 w 15"/>
                <a:gd name="T11" fmla="*/ 3 h 6"/>
                <a:gd name="T12" fmla="*/ 8 w 15"/>
                <a:gd name="T13" fmla="*/ 2 h 6"/>
                <a:gd name="T14" fmla="*/ 13 w 15"/>
                <a:gd name="T15" fmla="*/ 4 h 6"/>
                <a:gd name="T16" fmla="*/ 14 w 15"/>
                <a:gd name="T17" fmla="*/ 6 h 6"/>
                <a:gd name="T18" fmla="*/ 15 w 15"/>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6">
                  <a:moveTo>
                    <a:pt x="15" y="6"/>
                  </a:moveTo>
                  <a:lnTo>
                    <a:pt x="13" y="4"/>
                  </a:lnTo>
                  <a:lnTo>
                    <a:pt x="8" y="0"/>
                  </a:lnTo>
                  <a:lnTo>
                    <a:pt x="2" y="3"/>
                  </a:lnTo>
                  <a:lnTo>
                    <a:pt x="0" y="5"/>
                  </a:lnTo>
                  <a:lnTo>
                    <a:pt x="2" y="3"/>
                  </a:lnTo>
                  <a:lnTo>
                    <a:pt x="8" y="2"/>
                  </a:lnTo>
                  <a:lnTo>
                    <a:pt x="13" y="4"/>
                  </a:lnTo>
                  <a:lnTo>
                    <a:pt x="14" y="6"/>
                  </a:lnTo>
                  <a:lnTo>
                    <a:pt x="15" y="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402" name="Freeform 66"/>
            <p:cNvSpPr>
              <a:spLocks/>
            </p:cNvSpPr>
            <p:nvPr/>
          </p:nvSpPr>
          <p:spPr bwMode="auto">
            <a:xfrm>
              <a:off x="2851" y="415"/>
              <a:ext cx="15" cy="9"/>
            </a:xfrm>
            <a:custGeom>
              <a:avLst/>
              <a:gdLst>
                <a:gd name="T0" fmla="*/ 15 w 15"/>
                <a:gd name="T1" fmla="*/ 2 h 9"/>
                <a:gd name="T2" fmla="*/ 11 w 15"/>
                <a:gd name="T3" fmla="*/ 0 h 9"/>
                <a:gd name="T4" fmla="*/ 5 w 15"/>
                <a:gd name="T5" fmla="*/ 0 h 9"/>
                <a:gd name="T6" fmla="*/ 2 w 15"/>
                <a:gd name="T7" fmla="*/ 5 h 9"/>
                <a:gd name="T8" fmla="*/ 0 w 15"/>
                <a:gd name="T9" fmla="*/ 9 h 9"/>
                <a:gd name="T10" fmla="*/ 2 w 15"/>
                <a:gd name="T11" fmla="*/ 5 h 9"/>
                <a:gd name="T12" fmla="*/ 5 w 15"/>
                <a:gd name="T13" fmla="*/ 0 h 9"/>
                <a:gd name="T14" fmla="*/ 10 w 15"/>
                <a:gd name="T15" fmla="*/ 2 h 9"/>
                <a:gd name="T16" fmla="*/ 13 w 15"/>
                <a:gd name="T17" fmla="*/ 3 h 9"/>
                <a:gd name="T18" fmla="*/ 15 w 15"/>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9">
                  <a:moveTo>
                    <a:pt x="15" y="2"/>
                  </a:moveTo>
                  <a:lnTo>
                    <a:pt x="11" y="0"/>
                  </a:lnTo>
                  <a:lnTo>
                    <a:pt x="5" y="0"/>
                  </a:lnTo>
                  <a:lnTo>
                    <a:pt x="2" y="5"/>
                  </a:lnTo>
                  <a:lnTo>
                    <a:pt x="0" y="9"/>
                  </a:lnTo>
                  <a:lnTo>
                    <a:pt x="2" y="5"/>
                  </a:lnTo>
                  <a:lnTo>
                    <a:pt x="5" y="0"/>
                  </a:lnTo>
                  <a:lnTo>
                    <a:pt x="10" y="2"/>
                  </a:lnTo>
                  <a:lnTo>
                    <a:pt x="13" y="3"/>
                  </a:lnTo>
                  <a:lnTo>
                    <a:pt x="15"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403" name="Freeform 67"/>
            <p:cNvSpPr>
              <a:spLocks/>
            </p:cNvSpPr>
            <p:nvPr/>
          </p:nvSpPr>
          <p:spPr bwMode="auto">
            <a:xfrm>
              <a:off x="2855" y="428"/>
              <a:ext cx="9" cy="14"/>
            </a:xfrm>
            <a:custGeom>
              <a:avLst/>
              <a:gdLst>
                <a:gd name="T0" fmla="*/ 9 w 9"/>
                <a:gd name="T1" fmla="*/ 0 h 14"/>
                <a:gd name="T2" fmla="*/ 7 w 9"/>
                <a:gd name="T3" fmla="*/ 0 h 14"/>
                <a:gd name="T4" fmla="*/ 5 w 9"/>
                <a:gd name="T5" fmla="*/ 1 h 14"/>
                <a:gd name="T6" fmla="*/ 0 w 9"/>
                <a:gd name="T7" fmla="*/ 6 h 14"/>
                <a:gd name="T8" fmla="*/ 1 w 9"/>
                <a:gd name="T9" fmla="*/ 12 h 14"/>
                <a:gd name="T10" fmla="*/ 2 w 9"/>
                <a:gd name="T11" fmla="*/ 14 h 14"/>
                <a:gd name="T12" fmla="*/ 1 w 9"/>
                <a:gd name="T13" fmla="*/ 12 h 14"/>
                <a:gd name="T14" fmla="*/ 1 w 9"/>
                <a:gd name="T15" fmla="*/ 6 h 14"/>
                <a:gd name="T16" fmla="*/ 5 w 9"/>
                <a:gd name="T17" fmla="*/ 2 h 14"/>
                <a:gd name="T18" fmla="*/ 7 w 9"/>
                <a:gd name="T19" fmla="*/ 2 h 14"/>
                <a:gd name="T20" fmla="*/ 9 w 9"/>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14">
                  <a:moveTo>
                    <a:pt x="9" y="0"/>
                  </a:moveTo>
                  <a:lnTo>
                    <a:pt x="7" y="0"/>
                  </a:lnTo>
                  <a:lnTo>
                    <a:pt x="5" y="1"/>
                  </a:lnTo>
                  <a:lnTo>
                    <a:pt x="0" y="6"/>
                  </a:lnTo>
                  <a:lnTo>
                    <a:pt x="1" y="12"/>
                  </a:lnTo>
                  <a:lnTo>
                    <a:pt x="2" y="14"/>
                  </a:lnTo>
                  <a:lnTo>
                    <a:pt x="1" y="12"/>
                  </a:lnTo>
                  <a:lnTo>
                    <a:pt x="1" y="6"/>
                  </a:lnTo>
                  <a:lnTo>
                    <a:pt x="5" y="2"/>
                  </a:lnTo>
                  <a:lnTo>
                    <a:pt x="7" y="2"/>
                  </a:lnTo>
                  <a:lnTo>
                    <a:pt x="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404" name="Freeform 68"/>
            <p:cNvSpPr>
              <a:spLocks/>
            </p:cNvSpPr>
            <p:nvPr/>
          </p:nvSpPr>
          <p:spPr bwMode="auto">
            <a:xfrm>
              <a:off x="2884" y="405"/>
              <a:ext cx="12" cy="9"/>
            </a:xfrm>
            <a:custGeom>
              <a:avLst/>
              <a:gdLst>
                <a:gd name="T0" fmla="*/ 0 w 12"/>
                <a:gd name="T1" fmla="*/ 9 h 9"/>
                <a:gd name="T2" fmla="*/ 0 w 12"/>
                <a:gd name="T3" fmla="*/ 6 h 9"/>
                <a:gd name="T4" fmla="*/ 2 w 12"/>
                <a:gd name="T5" fmla="*/ 0 h 9"/>
                <a:gd name="T6" fmla="*/ 12 w 12"/>
                <a:gd name="T7" fmla="*/ 0 h 9"/>
                <a:gd name="T8" fmla="*/ 8 w 12"/>
                <a:gd name="T9" fmla="*/ 0 h 9"/>
                <a:gd name="T10" fmla="*/ 4 w 12"/>
                <a:gd name="T11" fmla="*/ 1 h 9"/>
                <a:gd name="T12" fmla="*/ 1 w 12"/>
                <a:gd name="T13" fmla="*/ 4 h 9"/>
                <a:gd name="T14" fmla="*/ 1 w 12"/>
                <a:gd name="T15" fmla="*/ 8 h 9"/>
                <a:gd name="T16" fmla="*/ 0 w 12"/>
                <a:gd name="T17" fmla="*/ 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9">
                  <a:moveTo>
                    <a:pt x="0" y="9"/>
                  </a:moveTo>
                  <a:lnTo>
                    <a:pt x="0" y="6"/>
                  </a:lnTo>
                  <a:lnTo>
                    <a:pt x="2" y="0"/>
                  </a:lnTo>
                  <a:lnTo>
                    <a:pt x="12" y="0"/>
                  </a:lnTo>
                  <a:lnTo>
                    <a:pt x="8" y="0"/>
                  </a:lnTo>
                  <a:lnTo>
                    <a:pt x="4" y="1"/>
                  </a:lnTo>
                  <a:lnTo>
                    <a:pt x="1" y="4"/>
                  </a:lnTo>
                  <a:lnTo>
                    <a:pt x="1" y="8"/>
                  </a:lnTo>
                  <a:lnTo>
                    <a:pt x="0" y="9"/>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405" name="Freeform 69"/>
            <p:cNvSpPr>
              <a:spLocks/>
            </p:cNvSpPr>
            <p:nvPr/>
          </p:nvSpPr>
          <p:spPr bwMode="auto">
            <a:xfrm>
              <a:off x="2890" y="441"/>
              <a:ext cx="16" cy="6"/>
            </a:xfrm>
            <a:custGeom>
              <a:avLst/>
              <a:gdLst>
                <a:gd name="T0" fmla="*/ 0 w 16"/>
                <a:gd name="T1" fmla="*/ 0 h 6"/>
                <a:gd name="T2" fmla="*/ 2 w 16"/>
                <a:gd name="T3" fmla="*/ 3 h 6"/>
                <a:gd name="T4" fmla="*/ 7 w 16"/>
                <a:gd name="T5" fmla="*/ 6 h 6"/>
                <a:gd name="T6" fmla="*/ 13 w 16"/>
                <a:gd name="T7" fmla="*/ 3 h 6"/>
                <a:gd name="T8" fmla="*/ 16 w 16"/>
                <a:gd name="T9" fmla="*/ 1 h 6"/>
                <a:gd name="T10" fmla="*/ 13 w 16"/>
                <a:gd name="T11" fmla="*/ 3 h 6"/>
                <a:gd name="T12" fmla="*/ 7 w 16"/>
                <a:gd name="T13" fmla="*/ 5 h 6"/>
                <a:gd name="T14" fmla="*/ 2 w 16"/>
                <a:gd name="T15" fmla="*/ 2 h 6"/>
                <a:gd name="T16" fmla="*/ 1 w 16"/>
                <a:gd name="T17" fmla="*/ 0 h 6"/>
                <a:gd name="T18" fmla="*/ 0 w 1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6">
                  <a:moveTo>
                    <a:pt x="0" y="0"/>
                  </a:moveTo>
                  <a:lnTo>
                    <a:pt x="2" y="3"/>
                  </a:lnTo>
                  <a:lnTo>
                    <a:pt x="7" y="6"/>
                  </a:lnTo>
                  <a:lnTo>
                    <a:pt x="13" y="3"/>
                  </a:lnTo>
                  <a:lnTo>
                    <a:pt x="16" y="1"/>
                  </a:lnTo>
                  <a:lnTo>
                    <a:pt x="13" y="3"/>
                  </a:lnTo>
                  <a:lnTo>
                    <a:pt x="7" y="5"/>
                  </a:lnTo>
                  <a:lnTo>
                    <a:pt x="2" y="2"/>
                  </a:lnTo>
                  <a:lnTo>
                    <a:pt x="1" y="0"/>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406" name="Freeform 70"/>
            <p:cNvSpPr>
              <a:spLocks/>
            </p:cNvSpPr>
            <p:nvPr/>
          </p:nvSpPr>
          <p:spPr bwMode="auto">
            <a:xfrm>
              <a:off x="2848" y="448"/>
              <a:ext cx="16" cy="6"/>
            </a:xfrm>
            <a:custGeom>
              <a:avLst/>
              <a:gdLst>
                <a:gd name="T0" fmla="*/ 16 w 16"/>
                <a:gd name="T1" fmla="*/ 0 h 6"/>
                <a:gd name="T2" fmla="*/ 14 w 16"/>
                <a:gd name="T3" fmla="*/ 4 h 6"/>
                <a:gd name="T4" fmla="*/ 8 w 16"/>
                <a:gd name="T5" fmla="*/ 6 h 6"/>
                <a:gd name="T6" fmla="*/ 2 w 16"/>
                <a:gd name="T7" fmla="*/ 4 h 6"/>
                <a:gd name="T8" fmla="*/ 0 w 16"/>
                <a:gd name="T9" fmla="*/ 1 h 6"/>
                <a:gd name="T10" fmla="*/ 2 w 16"/>
                <a:gd name="T11" fmla="*/ 4 h 6"/>
                <a:gd name="T12" fmla="*/ 8 w 16"/>
                <a:gd name="T13" fmla="*/ 5 h 6"/>
                <a:gd name="T14" fmla="*/ 13 w 16"/>
                <a:gd name="T15" fmla="*/ 2 h 6"/>
                <a:gd name="T16" fmla="*/ 14 w 16"/>
                <a:gd name="T17" fmla="*/ 0 h 6"/>
                <a:gd name="T18" fmla="*/ 16 w 1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6">
                  <a:moveTo>
                    <a:pt x="16" y="0"/>
                  </a:moveTo>
                  <a:lnTo>
                    <a:pt x="14" y="4"/>
                  </a:lnTo>
                  <a:lnTo>
                    <a:pt x="8" y="6"/>
                  </a:lnTo>
                  <a:lnTo>
                    <a:pt x="2" y="4"/>
                  </a:lnTo>
                  <a:lnTo>
                    <a:pt x="0" y="1"/>
                  </a:lnTo>
                  <a:lnTo>
                    <a:pt x="2" y="4"/>
                  </a:lnTo>
                  <a:lnTo>
                    <a:pt x="8" y="5"/>
                  </a:lnTo>
                  <a:lnTo>
                    <a:pt x="13" y="2"/>
                  </a:lnTo>
                  <a:lnTo>
                    <a:pt x="14" y="0"/>
                  </a:lnTo>
                  <a:lnTo>
                    <a:pt x="16"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407" name="Freeform 71"/>
            <p:cNvSpPr>
              <a:spLocks/>
            </p:cNvSpPr>
            <p:nvPr/>
          </p:nvSpPr>
          <p:spPr bwMode="auto">
            <a:xfrm>
              <a:off x="2891" y="418"/>
              <a:ext cx="11" cy="13"/>
            </a:xfrm>
            <a:custGeom>
              <a:avLst/>
              <a:gdLst>
                <a:gd name="T0" fmla="*/ 0 w 11"/>
                <a:gd name="T1" fmla="*/ 0 h 13"/>
                <a:gd name="T2" fmla="*/ 4 w 11"/>
                <a:gd name="T3" fmla="*/ 0 h 13"/>
                <a:gd name="T4" fmla="*/ 10 w 11"/>
                <a:gd name="T5" fmla="*/ 3 h 13"/>
                <a:gd name="T6" fmla="*/ 11 w 11"/>
                <a:gd name="T7" fmla="*/ 10 h 13"/>
                <a:gd name="T8" fmla="*/ 10 w 11"/>
                <a:gd name="T9" fmla="*/ 13 h 13"/>
                <a:gd name="T10" fmla="*/ 10 w 11"/>
                <a:gd name="T11" fmla="*/ 10 h 13"/>
                <a:gd name="T12" fmla="*/ 9 w 11"/>
                <a:gd name="T13" fmla="*/ 3 h 13"/>
                <a:gd name="T14" fmla="*/ 5 w 11"/>
                <a:gd name="T15" fmla="*/ 1 h 13"/>
                <a:gd name="T16" fmla="*/ 1 w 11"/>
                <a:gd name="T17" fmla="*/ 1 h 13"/>
                <a:gd name="T18" fmla="*/ 0 w 11"/>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13">
                  <a:moveTo>
                    <a:pt x="0" y="0"/>
                  </a:moveTo>
                  <a:lnTo>
                    <a:pt x="4" y="0"/>
                  </a:lnTo>
                  <a:lnTo>
                    <a:pt x="10" y="3"/>
                  </a:lnTo>
                  <a:lnTo>
                    <a:pt x="11" y="10"/>
                  </a:lnTo>
                  <a:lnTo>
                    <a:pt x="10" y="13"/>
                  </a:lnTo>
                  <a:lnTo>
                    <a:pt x="10" y="10"/>
                  </a:lnTo>
                  <a:lnTo>
                    <a:pt x="9" y="3"/>
                  </a:lnTo>
                  <a:lnTo>
                    <a:pt x="5" y="1"/>
                  </a:lnTo>
                  <a:lnTo>
                    <a:pt x="1"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408" name="Freeform 72"/>
            <p:cNvSpPr>
              <a:spLocks/>
            </p:cNvSpPr>
            <p:nvPr/>
          </p:nvSpPr>
          <p:spPr bwMode="auto">
            <a:xfrm>
              <a:off x="2872" y="448"/>
              <a:ext cx="16" cy="6"/>
            </a:xfrm>
            <a:custGeom>
              <a:avLst/>
              <a:gdLst>
                <a:gd name="T0" fmla="*/ 0 w 16"/>
                <a:gd name="T1" fmla="*/ 0 h 6"/>
                <a:gd name="T2" fmla="*/ 2 w 16"/>
                <a:gd name="T3" fmla="*/ 4 h 6"/>
                <a:gd name="T4" fmla="*/ 7 w 16"/>
                <a:gd name="T5" fmla="*/ 6 h 6"/>
                <a:gd name="T6" fmla="*/ 13 w 16"/>
                <a:gd name="T7" fmla="*/ 4 h 6"/>
                <a:gd name="T8" fmla="*/ 16 w 16"/>
                <a:gd name="T9" fmla="*/ 1 h 6"/>
                <a:gd name="T10" fmla="*/ 13 w 16"/>
                <a:gd name="T11" fmla="*/ 4 h 6"/>
                <a:gd name="T12" fmla="*/ 7 w 16"/>
                <a:gd name="T13" fmla="*/ 6 h 6"/>
                <a:gd name="T14" fmla="*/ 4 w 16"/>
                <a:gd name="T15" fmla="*/ 4 h 6"/>
                <a:gd name="T16" fmla="*/ 2 w 16"/>
                <a:gd name="T17" fmla="*/ 0 h 6"/>
                <a:gd name="T18" fmla="*/ 0 w 1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6">
                  <a:moveTo>
                    <a:pt x="0" y="0"/>
                  </a:moveTo>
                  <a:lnTo>
                    <a:pt x="2" y="4"/>
                  </a:lnTo>
                  <a:lnTo>
                    <a:pt x="7" y="6"/>
                  </a:lnTo>
                  <a:lnTo>
                    <a:pt x="13" y="4"/>
                  </a:lnTo>
                  <a:lnTo>
                    <a:pt x="16" y="1"/>
                  </a:lnTo>
                  <a:lnTo>
                    <a:pt x="13" y="4"/>
                  </a:lnTo>
                  <a:lnTo>
                    <a:pt x="7" y="6"/>
                  </a:lnTo>
                  <a:lnTo>
                    <a:pt x="4" y="4"/>
                  </a:lnTo>
                  <a:lnTo>
                    <a:pt x="2" y="0"/>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409" name="Freeform 73"/>
            <p:cNvSpPr>
              <a:spLocks/>
            </p:cNvSpPr>
            <p:nvPr/>
          </p:nvSpPr>
          <p:spPr bwMode="auto">
            <a:xfrm>
              <a:off x="2902" y="766"/>
              <a:ext cx="36" cy="17"/>
            </a:xfrm>
            <a:custGeom>
              <a:avLst/>
              <a:gdLst>
                <a:gd name="T0" fmla="*/ 24 w 36"/>
                <a:gd name="T1" fmla="*/ 0 h 17"/>
                <a:gd name="T2" fmla="*/ 28 w 36"/>
                <a:gd name="T3" fmla="*/ 2 h 17"/>
                <a:gd name="T4" fmla="*/ 33 w 36"/>
                <a:gd name="T5" fmla="*/ 6 h 17"/>
                <a:gd name="T6" fmla="*/ 35 w 36"/>
                <a:gd name="T7" fmla="*/ 14 h 17"/>
                <a:gd name="T8" fmla="*/ 36 w 36"/>
                <a:gd name="T9" fmla="*/ 17 h 17"/>
                <a:gd name="T10" fmla="*/ 0 w 36"/>
                <a:gd name="T11" fmla="*/ 17 h 17"/>
                <a:gd name="T12" fmla="*/ 0 w 36"/>
                <a:gd name="T13" fmla="*/ 0 h 17"/>
                <a:gd name="T14" fmla="*/ 24 w 36"/>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7">
                  <a:moveTo>
                    <a:pt x="24" y="0"/>
                  </a:moveTo>
                  <a:lnTo>
                    <a:pt x="28" y="2"/>
                  </a:lnTo>
                  <a:lnTo>
                    <a:pt x="33" y="6"/>
                  </a:lnTo>
                  <a:lnTo>
                    <a:pt x="35" y="14"/>
                  </a:lnTo>
                  <a:lnTo>
                    <a:pt x="36" y="17"/>
                  </a:lnTo>
                  <a:lnTo>
                    <a:pt x="0" y="17"/>
                  </a:lnTo>
                  <a:lnTo>
                    <a:pt x="0" y="0"/>
                  </a:lnTo>
                  <a:lnTo>
                    <a:pt x="24"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410" name="Freeform 74"/>
            <p:cNvSpPr>
              <a:spLocks/>
            </p:cNvSpPr>
            <p:nvPr/>
          </p:nvSpPr>
          <p:spPr bwMode="auto">
            <a:xfrm>
              <a:off x="2833" y="766"/>
              <a:ext cx="37" cy="17"/>
            </a:xfrm>
            <a:custGeom>
              <a:avLst/>
              <a:gdLst>
                <a:gd name="T0" fmla="*/ 12 w 37"/>
                <a:gd name="T1" fmla="*/ 0 h 17"/>
                <a:gd name="T2" fmla="*/ 10 w 37"/>
                <a:gd name="T3" fmla="*/ 2 h 17"/>
                <a:gd name="T4" fmla="*/ 4 w 37"/>
                <a:gd name="T5" fmla="*/ 6 h 17"/>
                <a:gd name="T6" fmla="*/ 2 w 37"/>
                <a:gd name="T7" fmla="*/ 14 h 17"/>
                <a:gd name="T8" fmla="*/ 0 w 37"/>
                <a:gd name="T9" fmla="*/ 16 h 17"/>
                <a:gd name="T10" fmla="*/ 0 w 37"/>
                <a:gd name="T11" fmla="*/ 17 h 17"/>
                <a:gd name="T12" fmla="*/ 37 w 37"/>
                <a:gd name="T13" fmla="*/ 17 h 17"/>
                <a:gd name="T14" fmla="*/ 37 w 37"/>
                <a:gd name="T15" fmla="*/ 0 h 17"/>
                <a:gd name="T16" fmla="*/ 12 w 3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17">
                  <a:moveTo>
                    <a:pt x="12" y="0"/>
                  </a:moveTo>
                  <a:lnTo>
                    <a:pt x="10" y="2"/>
                  </a:lnTo>
                  <a:lnTo>
                    <a:pt x="4" y="6"/>
                  </a:lnTo>
                  <a:lnTo>
                    <a:pt x="2" y="14"/>
                  </a:lnTo>
                  <a:lnTo>
                    <a:pt x="0" y="16"/>
                  </a:lnTo>
                  <a:lnTo>
                    <a:pt x="0" y="17"/>
                  </a:lnTo>
                  <a:lnTo>
                    <a:pt x="37" y="17"/>
                  </a:lnTo>
                  <a:lnTo>
                    <a:pt x="37" y="0"/>
                  </a:lnTo>
                  <a:lnTo>
                    <a:pt x="12"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411" name="Rectangle 75"/>
            <p:cNvSpPr>
              <a:spLocks noChangeArrowheads="1"/>
            </p:cNvSpPr>
            <p:nvPr/>
          </p:nvSpPr>
          <p:spPr bwMode="auto">
            <a:xfrm>
              <a:off x="1639" y="531"/>
              <a:ext cx="12" cy="175"/>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412" name="Rectangle 76"/>
            <p:cNvSpPr>
              <a:spLocks noChangeArrowheads="1"/>
            </p:cNvSpPr>
            <p:nvPr/>
          </p:nvSpPr>
          <p:spPr bwMode="auto">
            <a:xfrm>
              <a:off x="2142" y="531"/>
              <a:ext cx="12" cy="175"/>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413" name="Rectangle 77"/>
            <p:cNvSpPr>
              <a:spLocks noChangeArrowheads="1"/>
            </p:cNvSpPr>
            <p:nvPr/>
          </p:nvSpPr>
          <p:spPr bwMode="auto">
            <a:xfrm>
              <a:off x="2627" y="531"/>
              <a:ext cx="12" cy="175"/>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414" name="Rectangle 78"/>
            <p:cNvSpPr>
              <a:spLocks noChangeArrowheads="1"/>
            </p:cNvSpPr>
            <p:nvPr/>
          </p:nvSpPr>
          <p:spPr bwMode="auto">
            <a:xfrm>
              <a:off x="3111" y="531"/>
              <a:ext cx="13" cy="175"/>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415" name="Rectangle 79"/>
            <p:cNvSpPr>
              <a:spLocks noChangeArrowheads="1"/>
            </p:cNvSpPr>
            <p:nvPr/>
          </p:nvSpPr>
          <p:spPr bwMode="auto">
            <a:xfrm>
              <a:off x="3613" y="531"/>
              <a:ext cx="13" cy="175"/>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416" name="Rectangle 80"/>
            <p:cNvSpPr>
              <a:spLocks noChangeArrowheads="1"/>
            </p:cNvSpPr>
            <p:nvPr/>
          </p:nvSpPr>
          <p:spPr bwMode="auto">
            <a:xfrm>
              <a:off x="4101" y="531"/>
              <a:ext cx="14" cy="175"/>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grpSp>
      <p:grpSp>
        <p:nvGrpSpPr>
          <p:cNvPr id="1032" name="Group 81"/>
          <p:cNvGrpSpPr>
            <a:grpSpLocks/>
          </p:cNvGrpSpPr>
          <p:nvPr/>
        </p:nvGrpSpPr>
        <p:grpSpPr bwMode="auto">
          <a:xfrm>
            <a:off x="4556125" y="6302375"/>
            <a:ext cx="4375150" cy="536575"/>
            <a:chOff x="1641" y="3613"/>
            <a:chExt cx="2480" cy="338"/>
          </a:xfrm>
        </p:grpSpPr>
        <p:sp>
          <p:nvSpPr>
            <p:cNvPr id="1286" name="Line 82"/>
            <p:cNvSpPr>
              <a:spLocks noChangeShapeType="1"/>
            </p:cNvSpPr>
            <p:nvPr/>
          </p:nvSpPr>
          <p:spPr bwMode="auto">
            <a:xfrm>
              <a:off x="1641" y="3765"/>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287" name="Line 83"/>
            <p:cNvSpPr>
              <a:spLocks noChangeShapeType="1"/>
            </p:cNvSpPr>
            <p:nvPr/>
          </p:nvSpPr>
          <p:spPr bwMode="auto">
            <a:xfrm>
              <a:off x="1641" y="3810"/>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288" name="Line 84"/>
            <p:cNvSpPr>
              <a:spLocks noChangeShapeType="1"/>
            </p:cNvSpPr>
            <p:nvPr/>
          </p:nvSpPr>
          <p:spPr bwMode="auto">
            <a:xfrm>
              <a:off x="1641" y="3853"/>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289" name="Line 85"/>
            <p:cNvSpPr>
              <a:spLocks noChangeShapeType="1"/>
            </p:cNvSpPr>
            <p:nvPr/>
          </p:nvSpPr>
          <p:spPr bwMode="auto">
            <a:xfrm>
              <a:off x="1641" y="3897"/>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290" name="Line 86"/>
            <p:cNvSpPr>
              <a:spLocks noChangeShapeType="1"/>
            </p:cNvSpPr>
            <p:nvPr/>
          </p:nvSpPr>
          <p:spPr bwMode="auto">
            <a:xfrm>
              <a:off x="1641" y="3940"/>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291" name="Freeform 87"/>
            <p:cNvSpPr>
              <a:spLocks/>
            </p:cNvSpPr>
            <p:nvPr/>
          </p:nvSpPr>
          <p:spPr bwMode="auto">
            <a:xfrm>
              <a:off x="1658" y="3781"/>
              <a:ext cx="39" cy="170"/>
            </a:xfrm>
            <a:custGeom>
              <a:avLst/>
              <a:gdLst>
                <a:gd name="T0" fmla="*/ 35 w 39"/>
                <a:gd name="T1" fmla="*/ 4 h 170"/>
                <a:gd name="T2" fmla="*/ 29 w 39"/>
                <a:gd name="T3" fmla="*/ 0 h 170"/>
                <a:gd name="T4" fmla="*/ 22 w 39"/>
                <a:gd name="T5" fmla="*/ 0 h 170"/>
                <a:gd name="T6" fmla="*/ 15 w 39"/>
                <a:gd name="T7" fmla="*/ 3 h 170"/>
                <a:gd name="T8" fmla="*/ 8 w 39"/>
                <a:gd name="T9" fmla="*/ 7 h 170"/>
                <a:gd name="T10" fmla="*/ 1 w 39"/>
                <a:gd name="T11" fmla="*/ 16 h 170"/>
                <a:gd name="T12" fmla="*/ 0 w 39"/>
                <a:gd name="T13" fmla="*/ 19 h 170"/>
                <a:gd name="T14" fmla="*/ 0 w 39"/>
                <a:gd name="T15" fmla="*/ 21 h 170"/>
                <a:gd name="T16" fmla="*/ 0 w 39"/>
                <a:gd name="T17" fmla="*/ 170 h 170"/>
                <a:gd name="T18" fmla="*/ 4 w 39"/>
                <a:gd name="T19" fmla="*/ 170 h 170"/>
                <a:gd name="T20" fmla="*/ 4 w 39"/>
                <a:gd name="T21" fmla="*/ 35 h 170"/>
                <a:gd name="T22" fmla="*/ 6 w 39"/>
                <a:gd name="T23" fmla="*/ 36 h 170"/>
                <a:gd name="T24" fmla="*/ 12 w 39"/>
                <a:gd name="T25" fmla="*/ 39 h 170"/>
                <a:gd name="T26" fmla="*/ 21 w 39"/>
                <a:gd name="T27" fmla="*/ 37 h 170"/>
                <a:gd name="T28" fmla="*/ 27 w 39"/>
                <a:gd name="T29" fmla="*/ 35 h 170"/>
                <a:gd name="T30" fmla="*/ 32 w 39"/>
                <a:gd name="T31" fmla="*/ 31 h 170"/>
                <a:gd name="T32" fmla="*/ 36 w 39"/>
                <a:gd name="T33" fmla="*/ 25 h 170"/>
                <a:gd name="T34" fmla="*/ 39 w 39"/>
                <a:gd name="T35" fmla="*/ 18 h 170"/>
                <a:gd name="T36" fmla="*/ 38 w 39"/>
                <a:gd name="T37" fmla="*/ 10 h 170"/>
                <a:gd name="T38" fmla="*/ 35 w 39"/>
                <a:gd name="T39" fmla="*/ 4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70">
                  <a:moveTo>
                    <a:pt x="35" y="4"/>
                  </a:moveTo>
                  <a:lnTo>
                    <a:pt x="29" y="0"/>
                  </a:lnTo>
                  <a:lnTo>
                    <a:pt x="22" y="0"/>
                  </a:lnTo>
                  <a:lnTo>
                    <a:pt x="15" y="3"/>
                  </a:lnTo>
                  <a:lnTo>
                    <a:pt x="8" y="7"/>
                  </a:lnTo>
                  <a:lnTo>
                    <a:pt x="1" y="16"/>
                  </a:lnTo>
                  <a:lnTo>
                    <a:pt x="0" y="19"/>
                  </a:lnTo>
                  <a:lnTo>
                    <a:pt x="0" y="21"/>
                  </a:lnTo>
                  <a:lnTo>
                    <a:pt x="0" y="170"/>
                  </a:lnTo>
                  <a:lnTo>
                    <a:pt x="4" y="170"/>
                  </a:lnTo>
                  <a:lnTo>
                    <a:pt x="4" y="35"/>
                  </a:lnTo>
                  <a:lnTo>
                    <a:pt x="6" y="36"/>
                  </a:lnTo>
                  <a:lnTo>
                    <a:pt x="12" y="39"/>
                  </a:lnTo>
                  <a:lnTo>
                    <a:pt x="21" y="37"/>
                  </a:lnTo>
                  <a:lnTo>
                    <a:pt x="27" y="35"/>
                  </a:lnTo>
                  <a:lnTo>
                    <a:pt x="32" y="31"/>
                  </a:lnTo>
                  <a:lnTo>
                    <a:pt x="36" y="25"/>
                  </a:lnTo>
                  <a:lnTo>
                    <a:pt x="39" y="18"/>
                  </a:lnTo>
                  <a:lnTo>
                    <a:pt x="38" y="10"/>
                  </a:lnTo>
                  <a:lnTo>
                    <a:pt x="35"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92" name="Freeform 88"/>
            <p:cNvSpPr>
              <a:spLocks/>
            </p:cNvSpPr>
            <p:nvPr/>
          </p:nvSpPr>
          <p:spPr bwMode="auto">
            <a:xfrm>
              <a:off x="2042" y="3720"/>
              <a:ext cx="37" cy="215"/>
            </a:xfrm>
            <a:custGeom>
              <a:avLst/>
              <a:gdLst>
                <a:gd name="T0" fmla="*/ 33 w 37"/>
                <a:gd name="T1" fmla="*/ 3 h 215"/>
                <a:gd name="T2" fmla="*/ 27 w 37"/>
                <a:gd name="T3" fmla="*/ 0 h 215"/>
                <a:gd name="T4" fmla="*/ 20 w 37"/>
                <a:gd name="T5" fmla="*/ 0 h 215"/>
                <a:gd name="T6" fmla="*/ 13 w 37"/>
                <a:gd name="T7" fmla="*/ 2 h 215"/>
                <a:gd name="T8" fmla="*/ 6 w 37"/>
                <a:gd name="T9" fmla="*/ 7 h 215"/>
                <a:gd name="T10" fmla="*/ 2 w 37"/>
                <a:gd name="T11" fmla="*/ 12 h 215"/>
                <a:gd name="T12" fmla="*/ 0 w 37"/>
                <a:gd name="T13" fmla="*/ 19 h 215"/>
                <a:gd name="T14" fmla="*/ 0 w 37"/>
                <a:gd name="T15" fmla="*/ 20 h 215"/>
                <a:gd name="T16" fmla="*/ 0 w 37"/>
                <a:gd name="T17" fmla="*/ 215 h 215"/>
                <a:gd name="T18" fmla="*/ 2 w 37"/>
                <a:gd name="T19" fmla="*/ 215 h 215"/>
                <a:gd name="T20" fmla="*/ 2 w 37"/>
                <a:gd name="T21" fmla="*/ 35 h 215"/>
                <a:gd name="T22" fmla="*/ 4 w 37"/>
                <a:gd name="T23" fmla="*/ 36 h 215"/>
                <a:gd name="T24" fmla="*/ 10 w 37"/>
                <a:gd name="T25" fmla="*/ 38 h 215"/>
                <a:gd name="T26" fmla="*/ 19 w 37"/>
                <a:gd name="T27" fmla="*/ 37 h 215"/>
                <a:gd name="T28" fmla="*/ 25 w 37"/>
                <a:gd name="T29" fmla="*/ 35 h 215"/>
                <a:gd name="T30" fmla="*/ 30 w 37"/>
                <a:gd name="T31" fmla="*/ 31 h 215"/>
                <a:gd name="T32" fmla="*/ 35 w 37"/>
                <a:gd name="T33" fmla="*/ 25 h 215"/>
                <a:gd name="T34" fmla="*/ 37 w 37"/>
                <a:gd name="T35" fmla="*/ 17 h 215"/>
                <a:gd name="T36" fmla="*/ 37 w 37"/>
                <a:gd name="T37" fmla="*/ 9 h 215"/>
                <a:gd name="T38" fmla="*/ 33 w 37"/>
                <a:gd name="T39" fmla="*/ 3 h 2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215">
                  <a:moveTo>
                    <a:pt x="33" y="3"/>
                  </a:moveTo>
                  <a:lnTo>
                    <a:pt x="27" y="0"/>
                  </a:lnTo>
                  <a:lnTo>
                    <a:pt x="20" y="0"/>
                  </a:lnTo>
                  <a:lnTo>
                    <a:pt x="13" y="2"/>
                  </a:lnTo>
                  <a:lnTo>
                    <a:pt x="6" y="7"/>
                  </a:lnTo>
                  <a:lnTo>
                    <a:pt x="2" y="12"/>
                  </a:lnTo>
                  <a:lnTo>
                    <a:pt x="0" y="19"/>
                  </a:lnTo>
                  <a:lnTo>
                    <a:pt x="0" y="20"/>
                  </a:lnTo>
                  <a:lnTo>
                    <a:pt x="0" y="215"/>
                  </a:lnTo>
                  <a:lnTo>
                    <a:pt x="2" y="215"/>
                  </a:lnTo>
                  <a:lnTo>
                    <a:pt x="2" y="35"/>
                  </a:lnTo>
                  <a:lnTo>
                    <a:pt x="4" y="36"/>
                  </a:lnTo>
                  <a:lnTo>
                    <a:pt x="10" y="38"/>
                  </a:lnTo>
                  <a:lnTo>
                    <a:pt x="19" y="37"/>
                  </a:lnTo>
                  <a:lnTo>
                    <a:pt x="25" y="35"/>
                  </a:lnTo>
                  <a:lnTo>
                    <a:pt x="30" y="31"/>
                  </a:lnTo>
                  <a:lnTo>
                    <a:pt x="35" y="25"/>
                  </a:lnTo>
                  <a:lnTo>
                    <a:pt x="37" y="17"/>
                  </a:lnTo>
                  <a:lnTo>
                    <a:pt x="37"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93" name="Freeform 89"/>
            <p:cNvSpPr>
              <a:spLocks/>
            </p:cNvSpPr>
            <p:nvPr/>
          </p:nvSpPr>
          <p:spPr bwMode="auto">
            <a:xfrm>
              <a:off x="1662" y="3921"/>
              <a:ext cx="380" cy="30"/>
            </a:xfrm>
            <a:custGeom>
              <a:avLst/>
              <a:gdLst>
                <a:gd name="T0" fmla="*/ 0 w 380"/>
                <a:gd name="T1" fmla="*/ 15 h 30"/>
                <a:gd name="T2" fmla="*/ 0 w 380"/>
                <a:gd name="T3" fmla="*/ 30 h 30"/>
                <a:gd name="T4" fmla="*/ 380 w 380"/>
                <a:gd name="T5" fmla="*/ 14 h 30"/>
                <a:gd name="T6" fmla="*/ 380 w 380"/>
                <a:gd name="T7" fmla="*/ 0 h 30"/>
                <a:gd name="T8" fmla="*/ 0 w 380"/>
                <a:gd name="T9" fmla="*/ 15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30">
                  <a:moveTo>
                    <a:pt x="0" y="15"/>
                  </a:moveTo>
                  <a:lnTo>
                    <a:pt x="0" y="30"/>
                  </a:lnTo>
                  <a:lnTo>
                    <a:pt x="380" y="14"/>
                  </a:lnTo>
                  <a:lnTo>
                    <a:pt x="380" y="0"/>
                  </a:lnTo>
                  <a:lnTo>
                    <a:pt x="0" y="15"/>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94" name="Freeform 90"/>
            <p:cNvSpPr>
              <a:spLocks/>
            </p:cNvSpPr>
            <p:nvPr/>
          </p:nvSpPr>
          <p:spPr bwMode="auto">
            <a:xfrm>
              <a:off x="1913" y="3705"/>
              <a:ext cx="37" cy="230"/>
            </a:xfrm>
            <a:custGeom>
              <a:avLst/>
              <a:gdLst>
                <a:gd name="T0" fmla="*/ 33 w 37"/>
                <a:gd name="T1" fmla="*/ 3 h 230"/>
                <a:gd name="T2" fmla="*/ 29 w 37"/>
                <a:gd name="T3" fmla="*/ 0 h 230"/>
                <a:gd name="T4" fmla="*/ 21 w 37"/>
                <a:gd name="T5" fmla="*/ 0 h 230"/>
                <a:gd name="T6" fmla="*/ 14 w 37"/>
                <a:gd name="T7" fmla="*/ 3 h 230"/>
                <a:gd name="T8" fmla="*/ 7 w 37"/>
                <a:gd name="T9" fmla="*/ 8 h 230"/>
                <a:gd name="T10" fmla="*/ 3 w 37"/>
                <a:gd name="T11" fmla="*/ 11 h 230"/>
                <a:gd name="T12" fmla="*/ 1 w 37"/>
                <a:gd name="T13" fmla="*/ 16 h 230"/>
                <a:gd name="T14" fmla="*/ 0 w 37"/>
                <a:gd name="T15" fmla="*/ 18 h 230"/>
                <a:gd name="T16" fmla="*/ 0 w 37"/>
                <a:gd name="T17" fmla="*/ 20 h 230"/>
                <a:gd name="T18" fmla="*/ 0 w 37"/>
                <a:gd name="T19" fmla="*/ 230 h 230"/>
                <a:gd name="T20" fmla="*/ 3 w 37"/>
                <a:gd name="T21" fmla="*/ 230 h 230"/>
                <a:gd name="T22" fmla="*/ 3 w 37"/>
                <a:gd name="T23" fmla="*/ 35 h 230"/>
                <a:gd name="T24" fmla="*/ 6 w 37"/>
                <a:gd name="T25" fmla="*/ 36 h 230"/>
                <a:gd name="T26" fmla="*/ 12 w 37"/>
                <a:gd name="T27" fmla="*/ 39 h 230"/>
                <a:gd name="T28" fmla="*/ 20 w 37"/>
                <a:gd name="T29" fmla="*/ 38 h 230"/>
                <a:gd name="T30" fmla="*/ 25 w 37"/>
                <a:gd name="T31" fmla="*/ 35 h 230"/>
                <a:gd name="T32" fmla="*/ 30 w 37"/>
                <a:gd name="T33" fmla="*/ 32 h 230"/>
                <a:gd name="T34" fmla="*/ 35 w 37"/>
                <a:gd name="T35" fmla="*/ 26 h 230"/>
                <a:gd name="T36" fmla="*/ 37 w 37"/>
                <a:gd name="T37" fmla="*/ 17 h 230"/>
                <a:gd name="T38" fmla="*/ 37 w 37"/>
                <a:gd name="T39" fmla="*/ 9 h 230"/>
                <a:gd name="T40" fmla="*/ 33 w 37"/>
                <a:gd name="T41" fmla="*/ 3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30">
                  <a:moveTo>
                    <a:pt x="33" y="3"/>
                  </a:moveTo>
                  <a:lnTo>
                    <a:pt x="29" y="0"/>
                  </a:lnTo>
                  <a:lnTo>
                    <a:pt x="21" y="0"/>
                  </a:lnTo>
                  <a:lnTo>
                    <a:pt x="14" y="3"/>
                  </a:lnTo>
                  <a:lnTo>
                    <a:pt x="7" y="8"/>
                  </a:lnTo>
                  <a:lnTo>
                    <a:pt x="3" y="11"/>
                  </a:lnTo>
                  <a:lnTo>
                    <a:pt x="1" y="16"/>
                  </a:lnTo>
                  <a:lnTo>
                    <a:pt x="0" y="18"/>
                  </a:lnTo>
                  <a:lnTo>
                    <a:pt x="0" y="20"/>
                  </a:lnTo>
                  <a:lnTo>
                    <a:pt x="0" y="230"/>
                  </a:lnTo>
                  <a:lnTo>
                    <a:pt x="3" y="230"/>
                  </a:lnTo>
                  <a:lnTo>
                    <a:pt x="3" y="35"/>
                  </a:lnTo>
                  <a:lnTo>
                    <a:pt x="6" y="36"/>
                  </a:lnTo>
                  <a:lnTo>
                    <a:pt x="12" y="39"/>
                  </a:lnTo>
                  <a:lnTo>
                    <a:pt x="20" y="38"/>
                  </a:lnTo>
                  <a:lnTo>
                    <a:pt x="25" y="35"/>
                  </a:lnTo>
                  <a:lnTo>
                    <a:pt x="30" y="32"/>
                  </a:lnTo>
                  <a:lnTo>
                    <a:pt x="35" y="26"/>
                  </a:lnTo>
                  <a:lnTo>
                    <a:pt x="37" y="17"/>
                  </a:lnTo>
                  <a:lnTo>
                    <a:pt x="37"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95" name="Freeform 91"/>
            <p:cNvSpPr>
              <a:spLocks/>
            </p:cNvSpPr>
            <p:nvPr/>
          </p:nvSpPr>
          <p:spPr bwMode="auto">
            <a:xfrm>
              <a:off x="1780" y="3668"/>
              <a:ext cx="37" cy="272"/>
            </a:xfrm>
            <a:custGeom>
              <a:avLst/>
              <a:gdLst>
                <a:gd name="T0" fmla="*/ 34 w 37"/>
                <a:gd name="T1" fmla="*/ 3 h 272"/>
                <a:gd name="T2" fmla="*/ 28 w 37"/>
                <a:gd name="T3" fmla="*/ 0 h 272"/>
                <a:gd name="T4" fmla="*/ 21 w 37"/>
                <a:gd name="T5" fmla="*/ 0 h 272"/>
                <a:gd name="T6" fmla="*/ 13 w 37"/>
                <a:gd name="T7" fmla="*/ 3 h 272"/>
                <a:gd name="T8" fmla="*/ 6 w 37"/>
                <a:gd name="T9" fmla="*/ 7 h 272"/>
                <a:gd name="T10" fmla="*/ 2 w 37"/>
                <a:gd name="T11" fmla="*/ 12 h 272"/>
                <a:gd name="T12" fmla="*/ 1 w 37"/>
                <a:gd name="T13" fmla="*/ 16 h 272"/>
                <a:gd name="T14" fmla="*/ 0 w 37"/>
                <a:gd name="T15" fmla="*/ 18 h 272"/>
                <a:gd name="T16" fmla="*/ 0 w 37"/>
                <a:gd name="T17" fmla="*/ 19 h 272"/>
                <a:gd name="T18" fmla="*/ 0 w 37"/>
                <a:gd name="T19" fmla="*/ 272 h 272"/>
                <a:gd name="T20" fmla="*/ 2 w 37"/>
                <a:gd name="T21" fmla="*/ 272 h 272"/>
                <a:gd name="T22" fmla="*/ 2 w 37"/>
                <a:gd name="T23" fmla="*/ 35 h 272"/>
                <a:gd name="T24" fmla="*/ 5 w 37"/>
                <a:gd name="T25" fmla="*/ 36 h 272"/>
                <a:gd name="T26" fmla="*/ 11 w 37"/>
                <a:gd name="T27" fmla="*/ 39 h 272"/>
                <a:gd name="T28" fmla="*/ 19 w 37"/>
                <a:gd name="T29" fmla="*/ 37 h 272"/>
                <a:gd name="T30" fmla="*/ 25 w 37"/>
                <a:gd name="T31" fmla="*/ 35 h 272"/>
                <a:gd name="T32" fmla="*/ 30 w 37"/>
                <a:gd name="T33" fmla="*/ 31 h 272"/>
                <a:gd name="T34" fmla="*/ 35 w 37"/>
                <a:gd name="T35" fmla="*/ 25 h 272"/>
                <a:gd name="T36" fmla="*/ 37 w 37"/>
                <a:gd name="T37" fmla="*/ 17 h 272"/>
                <a:gd name="T38" fmla="*/ 37 w 37"/>
                <a:gd name="T39" fmla="*/ 9 h 272"/>
                <a:gd name="T40" fmla="*/ 34 w 37"/>
                <a:gd name="T41" fmla="*/ 3 h 2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72">
                  <a:moveTo>
                    <a:pt x="34" y="3"/>
                  </a:moveTo>
                  <a:lnTo>
                    <a:pt x="28" y="0"/>
                  </a:lnTo>
                  <a:lnTo>
                    <a:pt x="21" y="0"/>
                  </a:lnTo>
                  <a:lnTo>
                    <a:pt x="13" y="3"/>
                  </a:lnTo>
                  <a:lnTo>
                    <a:pt x="6" y="7"/>
                  </a:lnTo>
                  <a:lnTo>
                    <a:pt x="2" y="12"/>
                  </a:lnTo>
                  <a:lnTo>
                    <a:pt x="1" y="16"/>
                  </a:lnTo>
                  <a:lnTo>
                    <a:pt x="0" y="18"/>
                  </a:lnTo>
                  <a:lnTo>
                    <a:pt x="0" y="19"/>
                  </a:lnTo>
                  <a:lnTo>
                    <a:pt x="0" y="272"/>
                  </a:lnTo>
                  <a:lnTo>
                    <a:pt x="2" y="272"/>
                  </a:lnTo>
                  <a:lnTo>
                    <a:pt x="2" y="35"/>
                  </a:lnTo>
                  <a:lnTo>
                    <a:pt x="5" y="36"/>
                  </a:lnTo>
                  <a:lnTo>
                    <a:pt x="11" y="39"/>
                  </a:lnTo>
                  <a:lnTo>
                    <a:pt x="19" y="37"/>
                  </a:lnTo>
                  <a:lnTo>
                    <a:pt x="25" y="35"/>
                  </a:lnTo>
                  <a:lnTo>
                    <a:pt x="30" y="31"/>
                  </a:lnTo>
                  <a:lnTo>
                    <a:pt x="35" y="25"/>
                  </a:lnTo>
                  <a:lnTo>
                    <a:pt x="37" y="17"/>
                  </a:lnTo>
                  <a:lnTo>
                    <a:pt x="37"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96" name="Freeform 92"/>
            <p:cNvSpPr>
              <a:spLocks/>
            </p:cNvSpPr>
            <p:nvPr/>
          </p:nvSpPr>
          <p:spPr bwMode="auto">
            <a:xfrm>
              <a:off x="1899" y="3722"/>
              <a:ext cx="68" cy="4"/>
            </a:xfrm>
            <a:custGeom>
              <a:avLst/>
              <a:gdLst>
                <a:gd name="T0" fmla="*/ 0 w 68"/>
                <a:gd name="T1" fmla="*/ 0 h 4"/>
                <a:gd name="T2" fmla="*/ 68 w 68"/>
                <a:gd name="T3" fmla="*/ 0 h 4"/>
                <a:gd name="T4" fmla="*/ 68 w 68"/>
                <a:gd name="T5" fmla="*/ 4 h 4"/>
                <a:gd name="T6" fmla="*/ 0 w 68"/>
                <a:gd name="T7" fmla="*/ 4 h 4"/>
                <a:gd name="T8" fmla="*/ 0 w 68"/>
                <a:gd name="T9" fmla="*/ 1 h 4"/>
                <a:gd name="T10" fmla="*/ 0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0" y="0"/>
                  </a:moveTo>
                  <a:lnTo>
                    <a:pt x="68" y="0"/>
                  </a:lnTo>
                  <a:lnTo>
                    <a:pt x="68" y="4"/>
                  </a:lnTo>
                  <a:lnTo>
                    <a:pt x="0" y="4"/>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97" name="Freeform 93"/>
            <p:cNvSpPr>
              <a:spLocks/>
            </p:cNvSpPr>
            <p:nvPr/>
          </p:nvSpPr>
          <p:spPr bwMode="auto">
            <a:xfrm>
              <a:off x="1749" y="3713"/>
              <a:ext cx="68" cy="3"/>
            </a:xfrm>
            <a:custGeom>
              <a:avLst/>
              <a:gdLst>
                <a:gd name="T0" fmla="*/ 0 w 68"/>
                <a:gd name="T1" fmla="*/ 0 h 3"/>
                <a:gd name="T2" fmla="*/ 68 w 68"/>
                <a:gd name="T3" fmla="*/ 0 h 3"/>
                <a:gd name="T4" fmla="*/ 68 w 68"/>
                <a:gd name="T5" fmla="*/ 3 h 3"/>
                <a:gd name="T6" fmla="*/ 0 w 68"/>
                <a:gd name="T7" fmla="*/ 3 h 3"/>
                <a:gd name="T8" fmla="*/ 0 w 68"/>
                <a:gd name="T9" fmla="*/ 1 h 3"/>
                <a:gd name="T10" fmla="*/ 0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0" y="0"/>
                  </a:moveTo>
                  <a:lnTo>
                    <a:pt x="68" y="0"/>
                  </a:lnTo>
                  <a:lnTo>
                    <a:pt x="68"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98" name="Rectangle 94"/>
            <p:cNvSpPr>
              <a:spLocks noChangeArrowheads="1"/>
            </p:cNvSpPr>
            <p:nvPr/>
          </p:nvSpPr>
          <p:spPr bwMode="auto">
            <a:xfrm>
              <a:off x="1749" y="3733"/>
              <a:ext cx="68" cy="4"/>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99" name="Freeform 95"/>
            <p:cNvSpPr>
              <a:spLocks/>
            </p:cNvSpPr>
            <p:nvPr/>
          </p:nvSpPr>
          <p:spPr bwMode="auto">
            <a:xfrm>
              <a:off x="2548" y="3726"/>
              <a:ext cx="37" cy="168"/>
            </a:xfrm>
            <a:custGeom>
              <a:avLst/>
              <a:gdLst>
                <a:gd name="T0" fmla="*/ 33 w 37"/>
                <a:gd name="T1" fmla="*/ 3 h 168"/>
                <a:gd name="T2" fmla="*/ 27 w 37"/>
                <a:gd name="T3" fmla="*/ 0 h 168"/>
                <a:gd name="T4" fmla="*/ 21 w 37"/>
                <a:gd name="T5" fmla="*/ 0 h 168"/>
                <a:gd name="T6" fmla="*/ 13 w 37"/>
                <a:gd name="T7" fmla="*/ 2 h 168"/>
                <a:gd name="T8" fmla="*/ 6 w 37"/>
                <a:gd name="T9" fmla="*/ 7 h 168"/>
                <a:gd name="T10" fmla="*/ 2 w 37"/>
                <a:gd name="T11" fmla="*/ 12 h 168"/>
                <a:gd name="T12" fmla="*/ 1 w 37"/>
                <a:gd name="T13" fmla="*/ 15 h 168"/>
                <a:gd name="T14" fmla="*/ 0 w 37"/>
                <a:gd name="T15" fmla="*/ 18 h 168"/>
                <a:gd name="T16" fmla="*/ 0 w 37"/>
                <a:gd name="T17" fmla="*/ 19 h 168"/>
                <a:gd name="T18" fmla="*/ 0 w 37"/>
                <a:gd name="T19" fmla="*/ 168 h 168"/>
                <a:gd name="T20" fmla="*/ 2 w 37"/>
                <a:gd name="T21" fmla="*/ 168 h 168"/>
                <a:gd name="T22" fmla="*/ 2 w 37"/>
                <a:gd name="T23" fmla="*/ 35 h 168"/>
                <a:gd name="T24" fmla="*/ 5 w 37"/>
                <a:gd name="T25" fmla="*/ 36 h 168"/>
                <a:gd name="T26" fmla="*/ 11 w 37"/>
                <a:gd name="T27" fmla="*/ 38 h 168"/>
                <a:gd name="T28" fmla="*/ 19 w 37"/>
                <a:gd name="T29" fmla="*/ 37 h 168"/>
                <a:gd name="T30" fmla="*/ 25 w 37"/>
                <a:gd name="T31" fmla="*/ 35 h 168"/>
                <a:gd name="T32" fmla="*/ 30 w 37"/>
                <a:gd name="T33" fmla="*/ 31 h 168"/>
                <a:gd name="T34" fmla="*/ 35 w 37"/>
                <a:gd name="T35" fmla="*/ 25 h 168"/>
                <a:gd name="T36" fmla="*/ 37 w 37"/>
                <a:gd name="T37" fmla="*/ 17 h 168"/>
                <a:gd name="T38" fmla="*/ 36 w 37"/>
                <a:gd name="T39" fmla="*/ 9 h 168"/>
                <a:gd name="T40" fmla="*/ 33 w 37"/>
                <a:gd name="T41" fmla="*/ 3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168">
                  <a:moveTo>
                    <a:pt x="33" y="3"/>
                  </a:moveTo>
                  <a:lnTo>
                    <a:pt x="27" y="0"/>
                  </a:lnTo>
                  <a:lnTo>
                    <a:pt x="21" y="0"/>
                  </a:lnTo>
                  <a:lnTo>
                    <a:pt x="13" y="2"/>
                  </a:lnTo>
                  <a:lnTo>
                    <a:pt x="6" y="7"/>
                  </a:lnTo>
                  <a:lnTo>
                    <a:pt x="2" y="12"/>
                  </a:lnTo>
                  <a:lnTo>
                    <a:pt x="1" y="15"/>
                  </a:lnTo>
                  <a:lnTo>
                    <a:pt x="0" y="18"/>
                  </a:lnTo>
                  <a:lnTo>
                    <a:pt x="0" y="19"/>
                  </a:lnTo>
                  <a:lnTo>
                    <a:pt x="0" y="168"/>
                  </a:lnTo>
                  <a:lnTo>
                    <a:pt x="2" y="168"/>
                  </a:lnTo>
                  <a:lnTo>
                    <a:pt x="2" y="35"/>
                  </a:lnTo>
                  <a:lnTo>
                    <a:pt x="5" y="36"/>
                  </a:lnTo>
                  <a:lnTo>
                    <a:pt x="11" y="38"/>
                  </a:lnTo>
                  <a:lnTo>
                    <a:pt x="19" y="37"/>
                  </a:lnTo>
                  <a:lnTo>
                    <a:pt x="25" y="35"/>
                  </a:lnTo>
                  <a:lnTo>
                    <a:pt x="30" y="31"/>
                  </a:lnTo>
                  <a:lnTo>
                    <a:pt x="35" y="25"/>
                  </a:lnTo>
                  <a:lnTo>
                    <a:pt x="37" y="17"/>
                  </a:lnTo>
                  <a:lnTo>
                    <a:pt x="36"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00" name="Freeform 96"/>
            <p:cNvSpPr>
              <a:spLocks/>
            </p:cNvSpPr>
            <p:nvPr/>
          </p:nvSpPr>
          <p:spPr bwMode="auto">
            <a:xfrm>
              <a:off x="2169" y="3665"/>
              <a:ext cx="38" cy="213"/>
            </a:xfrm>
            <a:custGeom>
              <a:avLst/>
              <a:gdLst>
                <a:gd name="T0" fmla="*/ 34 w 38"/>
                <a:gd name="T1" fmla="*/ 2 h 213"/>
                <a:gd name="T2" fmla="*/ 29 w 38"/>
                <a:gd name="T3" fmla="*/ 0 h 213"/>
                <a:gd name="T4" fmla="*/ 22 w 38"/>
                <a:gd name="T5" fmla="*/ 0 h 213"/>
                <a:gd name="T6" fmla="*/ 15 w 38"/>
                <a:gd name="T7" fmla="*/ 2 h 213"/>
                <a:gd name="T8" fmla="*/ 8 w 38"/>
                <a:gd name="T9" fmla="*/ 7 h 213"/>
                <a:gd name="T10" fmla="*/ 4 w 38"/>
                <a:gd name="T11" fmla="*/ 10 h 213"/>
                <a:gd name="T12" fmla="*/ 2 w 38"/>
                <a:gd name="T13" fmla="*/ 15 h 213"/>
                <a:gd name="T14" fmla="*/ 0 w 38"/>
                <a:gd name="T15" fmla="*/ 18 h 213"/>
                <a:gd name="T16" fmla="*/ 0 w 38"/>
                <a:gd name="T17" fmla="*/ 19 h 213"/>
                <a:gd name="T18" fmla="*/ 0 w 38"/>
                <a:gd name="T19" fmla="*/ 213 h 213"/>
                <a:gd name="T20" fmla="*/ 4 w 38"/>
                <a:gd name="T21" fmla="*/ 213 h 213"/>
                <a:gd name="T22" fmla="*/ 4 w 38"/>
                <a:gd name="T23" fmla="*/ 34 h 213"/>
                <a:gd name="T24" fmla="*/ 6 w 38"/>
                <a:gd name="T25" fmla="*/ 36 h 213"/>
                <a:gd name="T26" fmla="*/ 12 w 38"/>
                <a:gd name="T27" fmla="*/ 38 h 213"/>
                <a:gd name="T28" fmla="*/ 21 w 38"/>
                <a:gd name="T29" fmla="*/ 37 h 213"/>
                <a:gd name="T30" fmla="*/ 26 w 38"/>
                <a:gd name="T31" fmla="*/ 34 h 213"/>
                <a:gd name="T32" fmla="*/ 30 w 38"/>
                <a:gd name="T33" fmla="*/ 31 h 213"/>
                <a:gd name="T34" fmla="*/ 35 w 38"/>
                <a:gd name="T35" fmla="*/ 25 h 213"/>
                <a:gd name="T36" fmla="*/ 38 w 38"/>
                <a:gd name="T37" fmla="*/ 16 h 213"/>
                <a:gd name="T38" fmla="*/ 38 w 38"/>
                <a:gd name="T39" fmla="*/ 8 h 213"/>
                <a:gd name="T40" fmla="*/ 34 w 38"/>
                <a:gd name="T41" fmla="*/ 2 h 2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13">
                  <a:moveTo>
                    <a:pt x="34" y="2"/>
                  </a:moveTo>
                  <a:lnTo>
                    <a:pt x="29" y="0"/>
                  </a:lnTo>
                  <a:lnTo>
                    <a:pt x="22" y="0"/>
                  </a:lnTo>
                  <a:lnTo>
                    <a:pt x="15" y="2"/>
                  </a:lnTo>
                  <a:lnTo>
                    <a:pt x="8" y="7"/>
                  </a:lnTo>
                  <a:lnTo>
                    <a:pt x="4" y="10"/>
                  </a:lnTo>
                  <a:lnTo>
                    <a:pt x="2" y="15"/>
                  </a:lnTo>
                  <a:lnTo>
                    <a:pt x="0" y="18"/>
                  </a:lnTo>
                  <a:lnTo>
                    <a:pt x="0" y="19"/>
                  </a:lnTo>
                  <a:lnTo>
                    <a:pt x="0" y="213"/>
                  </a:lnTo>
                  <a:lnTo>
                    <a:pt x="4" y="213"/>
                  </a:lnTo>
                  <a:lnTo>
                    <a:pt x="4" y="34"/>
                  </a:lnTo>
                  <a:lnTo>
                    <a:pt x="6" y="36"/>
                  </a:lnTo>
                  <a:lnTo>
                    <a:pt x="12" y="38"/>
                  </a:lnTo>
                  <a:lnTo>
                    <a:pt x="21" y="37"/>
                  </a:lnTo>
                  <a:lnTo>
                    <a:pt x="26" y="34"/>
                  </a:lnTo>
                  <a:lnTo>
                    <a:pt x="30" y="31"/>
                  </a:lnTo>
                  <a:lnTo>
                    <a:pt x="35" y="25"/>
                  </a:lnTo>
                  <a:lnTo>
                    <a:pt x="38" y="16"/>
                  </a:lnTo>
                  <a:lnTo>
                    <a:pt x="38"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01" name="Freeform 97"/>
            <p:cNvSpPr>
              <a:spLocks/>
            </p:cNvSpPr>
            <p:nvPr/>
          </p:nvSpPr>
          <p:spPr bwMode="auto">
            <a:xfrm>
              <a:off x="2174" y="3865"/>
              <a:ext cx="379" cy="29"/>
            </a:xfrm>
            <a:custGeom>
              <a:avLst/>
              <a:gdLst>
                <a:gd name="T0" fmla="*/ 379 w 379"/>
                <a:gd name="T1" fmla="*/ 16 h 29"/>
                <a:gd name="T2" fmla="*/ 379 w 379"/>
                <a:gd name="T3" fmla="*/ 29 h 29"/>
                <a:gd name="T4" fmla="*/ 0 w 379"/>
                <a:gd name="T5" fmla="*/ 13 h 29"/>
                <a:gd name="T6" fmla="*/ 0 w 379"/>
                <a:gd name="T7" fmla="*/ 0 h 29"/>
                <a:gd name="T8" fmla="*/ 379 w 379"/>
                <a:gd name="T9" fmla="*/ 1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29">
                  <a:moveTo>
                    <a:pt x="379" y="16"/>
                  </a:moveTo>
                  <a:lnTo>
                    <a:pt x="379" y="29"/>
                  </a:lnTo>
                  <a:lnTo>
                    <a:pt x="0" y="13"/>
                  </a:lnTo>
                  <a:lnTo>
                    <a:pt x="0" y="0"/>
                  </a:lnTo>
                  <a:lnTo>
                    <a:pt x="379"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02" name="Freeform 98"/>
            <p:cNvSpPr>
              <a:spLocks/>
            </p:cNvSpPr>
            <p:nvPr/>
          </p:nvSpPr>
          <p:spPr bwMode="auto">
            <a:xfrm>
              <a:off x="2283" y="3650"/>
              <a:ext cx="38" cy="228"/>
            </a:xfrm>
            <a:custGeom>
              <a:avLst/>
              <a:gdLst>
                <a:gd name="T0" fmla="*/ 35 w 38"/>
                <a:gd name="T1" fmla="*/ 2 h 228"/>
                <a:gd name="T2" fmla="*/ 29 w 38"/>
                <a:gd name="T3" fmla="*/ 0 h 228"/>
                <a:gd name="T4" fmla="*/ 21 w 38"/>
                <a:gd name="T5" fmla="*/ 0 h 228"/>
                <a:gd name="T6" fmla="*/ 14 w 38"/>
                <a:gd name="T7" fmla="*/ 2 h 228"/>
                <a:gd name="T8" fmla="*/ 7 w 38"/>
                <a:gd name="T9" fmla="*/ 7 h 228"/>
                <a:gd name="T10" fmla="*/ 1 w 38"/>
                <a:gd name="T11" fmla="*/ 16 h 228"/>
                <a:gd name="T12" fmla="*/ 0 w 38"/>
                <a:gd name="T13" fmla="*/ 18 h 228"/>
                <a:gd name="T14" fmla="*/ 0 w 38"/>
                <a:gd name="T15" fmla="*/ 19 h 228"/>
                <a:gd name="T16" fmla="*/ 0 w 38"/>
                <a:gd name="T17" fmla="*/ 228 h 228"/>
                <a:gd name="T18" fmla="*/ 3 w 38"/>
                <a:gd name="T19" fmla="*/ 228 h 228"/>
                <a:gd name="T20" fmla="*/ 3 w 38"/>
                <a:gd name="T21" fmla="*/ 34 h 228"/>
                <a:gd name="T22" fmla="*/ 6 w 38"/>
                <a:gd name="T23" fmla="*/ 35 h 228"/>
                <a:gd name="T24" fmla="*/ 12 w 38"/>
                <a:gd name="T25" fmla="*/ 37 h 228"/>
                <a:gd name="T26" fmla="*/ 20 w 38"/>
                <a:gd name="T27" fmla="*/ 36 h 228"/>
                <a:gd name="T28" fmla="*/ 26 w 38"/>
                <a:gd name="T29" fmla="*/ 34 h 228"/>
                <a:gd name="T30" fmla="*/ 31 w 38"/>
                <a:gd name="T31" fmla="*/ 30 h 228"/>
                <a:gd name="T32" fmla="*/ 36 w 38"/>
                <a:gd name="T33" fmla="*/ 24 h 228"/>
                <a:gd name="T34" fmla="*/ 38 w 38"/>
                <a:gd name="T35" fmla="*/ 17 h 228"/>
                <a:gd name="T36" fmla="*/ 37 w 38"/>
                <a:gd name="T37" fmla="*/ 9 h 228"/>
                <a:gd name="T38" fmla="*/ 35 w 38"/>
                <a:gd name="T39" fmla="*/ 2 h 2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28">
                  <a:moveTo>
                    <a:pt x="35" y="2"/>
                  </a:moveTo>
                  <a:lnTo>
                    <a:pt x="29" y="0"/>
                  </a:lnTo>
                  <a:lnTo>
                    <a:pt x="21" y="0"/>
                  </a:lnTo>
                  <a:lnTo>
                    <a:pt x="14" y="2"/>
                  </a:lnTo>
                  <a:lnTo>
                    <a:pt x="7" y="7"/>
                  </a:lnTo>
                  <a:lnTo>
                    <a:pt x="1" y="16"/>
                  </a:lnTo>
                  <a:lnTo>
                    <a:pt x="0" y="18"/>
                  </a:lnTo>
                  <a:lnTo>
                    <a:pt x="0" y="19"/>
                  </a:lnTo>
                  <a:lnTo>
                    <a:pt x="0" y="228"/>
                  </a:lnTo>
                  <a:lnTo>
                    <a:pt x="3" y="228"/>
                  </a:lnTo>
                  <a:lnTo>
                    <a:pt x="3" y="34"/>
                  </a:lnTo>
                  <a:lnTo>
                    <a:pt x="6" y="35"/>
                  </a:lnTo>
                  <a:lnTo>
                    <a:pt x="12" y="37"/>
                  </a:lnTo>
                  <a:lnTo>
                    <a:pt x="20" y="36"/>
                  </a:lnTo>
                  <a:lnTo>
                    <a:pt x="26" y="34"/>
                  </a:lnTo>
                  <a:lnTo>
                    <a:pt x="31" y="30"/>
                  </a:lnTo>
                  <a:lnTo>
                    <a:pt x="36" y="24"/>
                  </a:lnTo>
                  <a:lnTo>
                    <a:pt x="38" y="17"/>
                  </a:lnTo>
                  <a:lnTo>
                    <a:pt x="37" y="9"/>
                  </a:lnTo>
                  <a:lnTo>
                    <a:pt x="35"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03" name="Freeform 99"/>
            <p:cNvSpPr>
              <a:spLocks/>
            </p:cNvSpPr>
            <p:nvPr/>
          </p:nvSpPr>
          <p:spPr bwMode="auto">
            <a:xfrm>
              <a:off x="2415" y="3613"/>
              <a:ext cx="39" cy="271"/>
            </a:xfrm>
            <a:custGeom>
              <a:avLst/>
              <a:gdLst>
                <a:gd name="T0" fmla="*/ 35 w 39"/>
                <a:gd name="T1" fmla="*/ 2 h 271"/>
                <a:gd name="T2" fmla="*/ 29 w 39"/>
                <a:gd name="T3" fmla="*/ 0 h 271"/>
                <a:gd name="T4" fmla="*/ 22 w 39"/>
                <a:gd name="T5" fmla="*/ 0 h 271"/>
                <a:gd name="T6" fmla="*/ 15 w 39"/>
                <a:gd name="T7" fmla="*/ 2 h 271"/>
                <a:gd name="T8" fmla="*/ 7 w 39"/>
                <a:gd name="T9" fmla="*/ 7 h 271"/>
                <a:gd name="T10" fmla="*/ 1 w 39"/>
                <a:gd name="T11" fmla="*/ 15 h 271"/>
                <a:gd name="T12" fmla="*/ 0 w 39"/>
                <a:gd name="T13" fmla="*/ 18 h 271"/>
                <a:gd name="T14" fmla="*/ 0 w 39"/>
                <a:gd name="T15" fmla="*/ 19 h 271"/>
                <a:gd name="T16" fmla="*/ 0 w 39"/>
                <a:gd name="T17" fmla="*/ 271 h 271"/>
                <a:gd name="T18" fmla="*/ 4 w 39"/>
                <a:gd name="T19" fmla="*/ 271 h 271"/>
                <a:gd name="T20" fmla="*/ 4 w 39"/>
                <a:gd name="T21" fmla="*/ 33 h 271"/>
                <a:gd name="T22" fmla="*/ 6 w 39"/>
                <a:gd name="T23" fmla="*/ 35 h 271"/>
                <a:gd name="T24" fmla="*/ 12 w 39"/>
                <a:gd name="T25" fmla="*/ 37 h 271"/>
                <a:gd name="T26" fmla="*/ 21 w 39"/>
                <a:gd name="T27" fmla="*/ 37 h 271"/>
                <a:gd name="T28" fmla="*/ 27 w 39"/>
                <a:gd name="T29" fmla="*/ 35 h 271"/>
                <a:gd name="T30" fmla="*/ 32 w 39"/>
                <a:gd name="T31" fmla="*/ 31 h 271"/>
                <a:gd name="T32" fmla="*/ 36 w 39"/>
                <a:gd name="T33" fmla="*/ 24 h 271"/>
                <a:gd name="T34" fmla="*/ 39 w 39"/>
                <a:gd name="T35" fmla="*/ 17 h 271"/>
                <a:gd name="T36" fmla="*/ 39 w 39"/>
                <a:gd name="T37" fmla="*/ 8 h 271"/>
                <a:gd name="T38" fmla="*/ 35 w 39"/>
                <a:gd name="T39" fmla="*/ 2 h 2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1">
                  <a:moveTo>
                    <a:pt x="35" y="2"/>
                  </a:moveTo>
                  <a:lnTo>
                    <a:pt x="29" y="0"/>
                  </a:lnTo>
                  <a:lnTo>
                    <a:pt x="22" y="0"/>
                  </a:lnTo>
                  <a:lnTo>
                    <a:pt x="15" y="2"/>
                  </a:lnTo>
                  <a:lnTo>
                    <a:pt x="7" y="7"/>
                  </a:lnTo>
                  <a:lnTo>
                    <a:pt x="1" y="15"/>
                  </a:lnTo>
                  <a:lnTo>
                    <a:pt x="0" y="18"/>
                  </a:lnTo>
                  <a:lnTo>
                    <a:pt x="0" y="19"/>
                  </a:lnTo>
                  <a:lnTo>
                    <a:pt x="0" y="271"/>
                  </a:lnTo>
                  <a:lnTo>
                    <a:pt x="4" y="271"/>
                  </a:lnTo>
                  <a:lnTo>
                    <a:pt x="4" y="33"/>
                  </a:lnTo>
                  <a:lnTo>
                    <a:pt x="6" y="35"/>
                  </a:lnTo>
                  <a:lnTo>
                    <a:pt x="12" y="37"/>
                  </a:lnTo>
                  <a:lnTo>
                    <a:pt x="21" y="37"/>
                  </a:lnTo>
                  <a:lnTo>
                    <a:pt x="27" y="35"/>
                  </a:lnTo>
                  <a:lnTo>
                    <a:pt x="32" y="31"/>
                  </a:lnTo>
                  <a:lnTo>
                    <a:pt x="36" y="24"/>
                  </a:lnTo>
                  <a:lnTo>
                    <a:pt x="39" y="17"/>
                  </a:lnTo>
                  <a:lnTo>
                    <a:pt x="39" y="8"/>
                  </a:lnTo>
                  <a:lnTo>
                    <a:pt x="35"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04" name="Freeform 100"/>
            <p:cNvSpPr>
              <a:spLocks/>
            </p:cNvSpPr>
            <p:nvPr/>
          </p:nvSpPr>
          <p:spPr bwMode="auto">
            <a:xfrm>
              <a:off x="2268" y="3668"/>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05" name="Freeform 101"/>
            <p:cNvSpPr>
              <a:spLocks/>
            </p:cNvSpPr>
            <p:nvPr/>
          </p:nvSpPr>
          <p:spPr bwMode="auto">
            <a:xfrm>
              <a:off x="2146" y="3689"/>
              <a:ext cx="69" cy="3"/>
            </a:xfrm>
            <a:custGeom>
              <a:avLst/>
              <a:gdLst>
                <a:gd name="T0" fmla="*/ 69 w 69"/>
                <a:gd name="T1" fmla="*/ 0 h 3"/>
                <a:gd name="T2" fmla="*/ 0 w 69"/>
                <a:gd name="T3" fmla="*/ 0 h 3"/>
                <a:gd name="T4" fmla="*/ 0 w 69"/>
                <a:gd name="T5" fmla="*/ 3 h 3"/>
                <a:gd name="T6" fmla="*/ 69 w 69"/>
                <a:gd name="T7" fmla="*/ 3 h 3"/>
                <a:gd name="T8" fmla="*/ 69 w 69"/>
                <a:gd name="T9" fmla="*/ 1 h 3"/>
                <a:gd name="T10" fmla="*/ 69 w 69"/>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3">
                  <a:moveTo>
                    <a:pt x="69" y="0"/>
                  </a:moveTo>
                  <a:lnTo>
                    <a:pt x="0" y="0"/>
                  </a:lnTo>
                  <a:lnTo>
                    <a:pt x="0" y="3"/>
                  </a:lnTo>
                  <a:lnTo>
                    <a:pt x="69" y="3"/>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06" name="Rectangle 102"/>
            <p:cNvSpPr>
              <a:spLocks noChangeArrowheads="1"/>
            </p:cNvSpPr>
            <p:nvPr/>
          </p:nvSpPr>
          <p:spPr bwMode="auto">
            <a:xfrm>
              <a:off x="2146" y="3709"/>
              <a:ext cx="69" cy="4"/>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07" name="Freeform 103"/>
            <p:cNvSpPr>
              <a:spLocks/>
            </p:cNvSpPr>
            <p:nvPr/>
          </p:nvSpPr>
          <p:spPr bwMode="auto">
            <a:xfrm>
              <a:off x="2144" y="3729"/>
              <a:ext cx="69" cy="4"/>
            </a:xfrm>
            <a:custGeom>
              <a:avLst/>
              <a:gdLst>
                <a:gd name="T0" fmla="*/ 69 w 69"/>
                <a:gd name="T1" fmla="*/ 0 h 4"/>
                <a:gd name="T2" fmla="*/ 0 w 69"/>
                <a:gd name="T3" fmla="*/ 0 h 4"/>
                <a:gd name="T4" fmla="*/ 0 w 69"/>
                <a:gd name="T5" fmla="*/ 4 h 4"/>
                <a:gd name="T6" fmla="*/ 69 w 69"/>
                <a:gd name="T7" fmla="*/ 4 h 4"/>
                <a:gd name="T8" fmla="*/ 69 w 69"/>
                <a:gd name="T9" fmla="*/ 2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2"/>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08" name="Rectangle 104"/>
            <p:cNvSpPr>
              <a:spLocks noChangeArrowheads="1"/>
            </p:cNvSpPr>
            <p:nvPr/>
          </p:nvSpPr>
          <p:spPr bwMode="auto">
            <a:xfrm>
              <a:off x="2144" y="3750"/>
              <a:ext cx="69" cy="2"/>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09" name="Rectangle 105"/>
            <p:cNvSpPr>
              <a:spLocks noChangeArrowheads="1"/>
            </p:cNvSpPr>
            <p:nvPr/>
          </p:nvSpPr>
          <p:spPr bwMode="auto">
            <a:xfrm>
              <a:off x="2395" y="3652"/>
              <a:ext cx="67"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10" name="Freeform 106"/>
            <p:cNvSpPr>
              <a:spLocks/>
            </p:cNvSpPr>
            <p:nvPr/>
          </p:nvSpPr>
          <p:spPr bwMode="auto">
            <a:xfrm>
              <a:off x="2392" y="3673"/>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11" name="Freeform 107"/>
            <p:cNvSpPr>
              <a:spLocks/>
            </p:cNvSpPr>
            <p:nvPr/>
          </p:nvSpPr>
          <p:spPr bwMode="auto">
            <a:xfrm>
              <a:off x="2644" y="3761"/>
              <a:ext cx="39" cy="169"/>
            </a:xfrm>
            <a:custGeom>
              <a:avLst/>
              <a:gdLst>
                <a:gd name="T0" fmla="*/ 35 w 39"/>
                <a:gd name="T1" fmla="*/ 3 h 169"/>
                <a:gd name="T2" fmla="*/ 29 w 39"/>
                <a:gd name="T3" fmla="*/ 0 h 169"/>
                <a:gd name="T4" fmla="*/ 23 w 39"/>
                <a:gd name="T5" fmla="*/ 0 h 169"/>
                <a:gd name="T6" fmla="*/ 15 w 39"/>
                <a:gd name="T7" fmla="*/ 2 h 169"/>
                <a:gd name="T8" fmla="*/ 7 w 39"/>
                <a:gd name="T9" fmla="*/ 7 h 169"/>
                <a:gd name="T10" fmla="*/ 1 w 39"/>
                <a:gd name="T11" fmla="*/ 15 h 169"/>
                <a:gd name="T12" fmla="*/ 0 w 39"/>
                <a:gd name="T13" fmla="*/ 19 h 169"/>
                <a:gd name="T14" fmla="*/ 0 w 39"/>
                <a:gd name="T15" fmla="*/ 20 h 169"/>
                <a:gd name="T16" fmla="*/ 0 w 39"/>
                <a:gd name="T17" fmla="*/ 169 h 169"/>
                <a:gd name="T18" fmla="*/ 4 w 39"/>
                <a:gd name="T19" fmla="*/ 169 h 169"/>
                <a:gd name="T20" fmla="*/ 4 w 39"/>
                <a:gd name="T21" fmla="*/ 35 h 169"/>
                <a:gd name="T22" fmla="*/ 6 w 39"/>
                <a:gd name="T23" fmla="*/ 36 h 169"/>
                <a:gd name="T24" fmla="*/ 12 w 39"/>
                <a:gd name="T25" fmla="*/ 38 h 169"/>
                <a:gd name="T26" fmla="*/ 21 w 39"/>
                <a:gd name="T27" fmla="*/ 37 h 169"/>
                <a:gd name="T28" fmla="*/ 27 w 39"/>
                <a:gd name="T29" fmla="*/ 35 h 169"/>
                <a:gd name="T30" fmla="*/ 32 w 39"/>
                <a:gd name="T31" fmla="*/ 31 h 169"/>
                <a:gd name="T32" fmla="*/ 36 w 39"/>
                <a:gd name="T33" fmla="*/ 25 h 169"/>
                <a:gd name="T34" fmla="*/ 39 w 39"/>
                <a:gd name="T35" fmla="*/ 18 h 169"/>
                <a:gd name="T36" fmla="*/ 38 w 39"/>
                <a:gd name="T37" fmla="*/ 9 h 169"/>
                <a:gd name="T38" fmla="*/ 35 w 39"/>
                <a:gd name="T39" fmla="*/ 3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69">
                  <a:moveTo>
                    <a:pt x="35" y="3"/>
                  </a:moveTo>
                  <a:lnTo>
                    <a:pt x="29" y="0"/>
                  </a:lnTo>
                  <a:lnTo>
                    <a:pt x="23" y="0"/>
                  </a:lnTo>
                  <a:lnTo>
                    <a:pt x="15" y="2"/>
                  </a:lnTo>
                  <a:lnTo>
                    <a:pt x="7" y="7"/>
                  </a:lnTo>
                  <a:lnTo>
                    <a:pt x="1" y="15"/>
                  </a:lnTo>
                  <a:lnTo>
                    <a:pt x="0" y="19"/>
                  </a:lnTo>
                  <a:lnTo>
                    <a:pt x="0" y="20"/>
                  </a:lnTo>
                  <a:lnTo>
                    <a:pt x="0" y="169"/>
                  </a:lnTo>
                  <a:lnTo>
                    <a:pt x="4" y="169"/>
                  </a:lnTo>
                  <a:lnTo>
                    <a:pt x="4" y="35"/>
                  </a:lnTo>
                  <a:lnTo>
                    <a:pt x="6" y="36"/>
                  </a:lnTo>
                  <a:lnTo>
                    <a:pt x="12" y="38"/>
                  </a:lnTo>
                  <a:lnTo>
                    <a:pt x="21" y="37"/>
                  </a:lnTo>
                  <a:lnTo>
                    <a:pt x="27" y="35"/>
                  </a:lnTo>
                  <a:lnTo>
                    <a:pt x="32" y="31"/>
                  </a:lnTo>
                  <a:lnTo>
                    <a:pt x="36" y="25"/>
                  </a:lnTo>
                  <a:lnTo>
                    <a:pt x="39" y="18"/>
                  </a:lnTo>
                  <a:lnTo>
                    <a:pt x="38" y="9"/>
                  </a:lnTo>
                  <a:lnTo>
                    <a:pt x="35"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12" name="Freeform 108"/>
            <p:cNvSpPr>
              <a:spLocks/>
            </p:cNvSpPr>
            <p:nvPr/>
          </p:nvSpPr>
          <p:spPr bwMode="auto">
            <a:xfrm>
              <a:off x="3027" y="3699"/>
              <a:ext cx="38" cy="216"/>
            </a:xfrm>
            <a:custGeom>
              <a:avLst/>
              <a:gdLst>
                <a:gd name="T0" fmla="*/ 34 w 38"/>
                <a:gd name="T1" fmla="*/ 4 h 216"/>
                <a:gd name="T2" fmla="*/ 29 w 38"/>
                <a:gd name="T3" fmla="*/ 0 h 216"/>
                <a:gd name="T4" fmla="*/ 22 w 38"/>
                <a:gd name="T5" fmla="*/ 0 h 216"/>
                <a:gd name="T6" fmla="*/ 14 w 38"/>
                <a:gd name="T7" fmla="*/ 3 h 216"/>
                <a:gd name="T8" fmla="*/ 6 w 38"/>
                <a:gd name="T9" fmla="*/ 8 h 216"/>
                <a:gd name="T10" fmla="*/ 3 w 38"/>
                <a:gd name="T11" fmla="*/ 12 h 216"/>
                <a:gd name="T12" fmla="*/ 0 w 38"/>
                <a:gd name="T13" fmla="*/ 20 h 216"/>
                <a:gd name="T14" fmla="*/ 0 w 38"/>
                <a:gd name="T15" fmla="*/ 21 h 216"/>
                <a:gd name="T16" fmla="*/ 0 w 38"/>
                <a:gd name="T17" fmla="*/ 216 h 216"/>
                <a:gd name="T18" fmla="*/ 4 w 38"/>
                <a:gd name="T19" fmla="*/ 216 h 216"/>
                <a:gd name="T20" fmla="*/ 4 w 38"/>
                <a:gd name="T21" fmla="*/ 35 h 216"/>
                <a:gd name="T22" fmla="*/ 6 w 38"/>
                <a:gd name="T23" fmla="*/ 36 h 216"/>
                <a:gd name="T24" fmla="*/ 12 w 38"/>
                <a:gd name="T25" fmla="*/ 39 h 216"/>
                <a:gd name="T26" fmla="*/ 21 w 38"/>
                <a:gd name="T27" fmla="*/ 38 h 216"/>
                <a:gd name="T28" fmla="*/ 26 w 38"/>
                <a:gd name="T29" fmla="*/ 35 h 216"/>
                <a:gd name="T30" fmla="*/ 31 w 38"/>
                <a:gd name="T31" fmla="*/ 32 h 216"/>
                <a:gd name="T32" fmla="*/ 35 w 38"/>
                <a:gd name="T33" fmla="*/ 26 h 216"/>
                <a:gd name="T34" fmla="*/ 38 w 38"/>
                <a:gd name="T35" fmla="*/ 17 h 216"/>
                <a:gd name="T36" fmla="*/ 38 w 38"/>
                <a:gd name="T37" fmla="*/ 10 h 216"/>
                <a:gd name="T38" fmla="*/ 34 w 38"/>
                <a:gd name="T39" fmla="*/ 4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16">
                  <a:moveTo>
                    <a:pt x="34" y="4"/>
                  </a:moveTo>
                  <a:lnTo>
                    <a:pt x="29" y="0"/>
                  </a:lnTo>
                  <a:lnTo>
                    <a:pt x="22" y="0"/>
                  </a:lnTo>
                  <a:lnTo>
                    <a:pt x="14" y="3"/>
                  </a:lnTo>
                  <a:lnTo>
                    <a:pt x="6" y="8"/>
                  </a:lnTo>
                  <a:lnTo>
                    <a:pt x="3" y="12"/>
                  </a:lnTo>
                  <a:lnTo>
                    <a:pt x="0" y="20"/>
                  </a:lnTo>
                  <a:lnTo>
                    <a:pt x="0" y="21"/>
                  </a:lnTo>
                  <a:lnTo>
                    <a:pt x="0" y="216"/>
                  </a:lnTo>
                  <a:lnTo>
                    <a:pt x="4" y="216"/>
                  </a:lnTo>
                  <a:lnTo>
                    <a:pt x="4" y="35"/>
                  </a:lnTo>
                  <a:lnTo>
                    <a:pt x="6" y="36"/>
                  </a:lnTo>
                  <a:lnTo>
                    <a:pt x="12" y="39"/>
                  </a:lnTo>
                  <a:lnTo>
                    <a:pt x="21" y="38"/>
                  </a:lnTo>
                  <a:lnTo>
                    <a:pt x="26" y="35"/>
                  </a:lnTo>
                  <a:lnTo>
                    <a:pt x="31" y="32"/>
                  </a:lnTo>
                  <a:lnTo>
                    <a:pt x="35" y="26"/>
                  </a:lnTo>
                  <a:lnTo>
                    <a:pt x="38" y="17"/>
                  </a:lnTo>
                  <a:lnTo>
                    <a:pt x="38" y="10"/>
                  </a:lnTo>
                  <a:lnTo>
                    <a:pt x="34"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13" name="Freeform 109"/>
            <p:cNvSpPr>
              <a:spLocks/>
            </p:cNvSpPr>
            <p:nvPr/>
          </p:nvSpPr>
          <p:spPr bwMode="auto">
            <a:xfrm>
              <a:off x="2648" y="3900"/>
              <a:ext cx="379" cy="30"/>
            </a:xfrm>
            <a:custGeom>
              <a:avLst/>
              <a:gdLst>
                <a:gd name="T0" fmla="*/ 0 w 379"/>
                <a:gd name="T1" fmla="*/ 16 h 30"/>
                <a:gd name="T2" fmla="*/ 0 w 379"/>
                <a:gd name="T3" fmla="*/ 30 h 30"/>
                <a:gd name="T4" fmla="*/ 379 w 379"/>
                <a:gd name="T5" fmla="*/ 15 h 30"/>
                <a:gd name="T6" fmla="*/ 379 w 379"/>
                <a:gd name="T7" fmla="*/ 0 h 30"/>
                <a:gd name="T8" fmla="*/ 0 w 379"/>
                <a:gd name="T9" fmla="*/ 1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30">
                  <a:moveTo>
                    <a:pt x="0" y="16"/>
                  </a:moveTo>
                  <a:lnTo>
                    <a:pt x="0" y="30"/>
                  </a:lnTo>
                  <a:lnTo>
                    <a:pt x="379" y="15"/>
                  </a:lnTo>
                  <a:lnTo>
                    <a:pt x="379" y="0"/>
                  </a:lnTo>
                  <a:lnTo>
                    <a:pt x="0"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14" name="Freeform 110"/>
            <p:cNvSpPr>
              <a:spLocks/>
            </p:cNvSpPr>
            <p:nvPr/>
          </p:nvSpPr>
          <p:spPr bwMode="auto">
            <a:xfrm>
              <a:off x="2898" y="3685"/>
              <a:ext cx="39" cy="230"/>
            </a:xfrm>
            <a:custGeom>
              <a:avLst/>
              <a:gdLst>
                <a:gd name="T0" fmla="*/ 34 w 39"/>
                <a:gd name="T1" fmla="*/ 2 h 230"/>
                <a:gd name="T2" fmla="*/ 29 w 39"/>
                <a:gd name="T3" fmla="*/ 0 h 230"/>
                <a:gd name="T4" fmla="*/ 22 w 39"/>
                <a:gd name="T5" fmla="*/ 0 h 230"/>
                <a:gd name="T6" fmla="*/ 15 w 39"/>
                <a:gd name="T7" fmla="*/ 2 h 230"/>
                <a:gd name="T8" fmla="*/ 8 w 39"/>
                <a:gd name="T9" fmla="*/ 7 h 230"/>
                <a:gd name="T10" fmla="*/ 4 w 39"/>
                <a:gd name="T11" fmla="*/ 12 h 230"/>
                <a:gd name="T12" fmla="*/ 2 w 39"/>
                <a:gd name="T13" fmla="*/ 16 h 230"/>
                <a:gd name="T14" fmla="*/ 0 w 39"/>
                <a:gd name="T15" fmla="*/ 18 h 230"/>
                <a:gd name="T16" fmla="*/ 0 w 39"/>
                <a:gd name="T17" fmla="*/ 19 h 230"/>
                <a:gd name="T18" fmla="*/ 0 w 39"/>
                <a:gd name="T19" fmla="*/ 230 h 230"/>
                <a:gd name="T20" fmla="*/ 4 w 39"/>
                <a:gd name="T21" fmla="*/ 230 h 230"/>
                <a:gd name="T22" fmla="*/ 4 w 39"/>
                <a:gd name="T23" fmla="*/ 35 h 230"/>
                <a:gd name="T24" fmla="*/ 7 w 39"/>
                <a:gd name="T25" fmla="*/ 36 h 230"/>
                <a:gd name="T26" fmla="*/ 13 w 39"/>
                <a:gd name="T27" fmla="*/ 38 h 230"/>
                <a:gd name="T28" fmla="*/ 21 w 39"/>
                <a:gd name="T29" fmla="*/ 37 h 230"/>
                <a:gd name="T30" fmla="*/ 26 w 39"/>
                <a:gd name="T31" fmla="*/ 35 h 230"/>
                <a:gd name="T32" fmla="*/ 32 w 39"/>
                <a:gd name="T33" fmla="*/ 31 h 230"/>
                <a:gd name="T34" fmla="*/ 37 w 39"/>
                <a:gd name="T35" fmla="*/ 25 h 230"/>
                <a:gd name="T36" fmla="*/ 39 w 39"/>
                <a:gd name="T37" fmla="*/ 17 h 230"/>
                <a:gd name="T38" fmla="*/ 38 w 39"/>
                <a:gd name="T39" fmla="*/ 8 h 230"/>
                <a:gd name="T40" fmla="*/ 34 w 39"/>
                <a:gd name="T41" fmla="*/ 2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30">
                  <a:moveTo>
                    <a:pt x="34" y="2"/>
                  </a:moveTo>
                  <a:lnTo>
                    <a:pt x="29" y="0"/>
                  </a:lnTo>
                  <a:lnTo>
                    <a:pt x="22" y="0"/>
                  </a:lnTo>
                  <a:lnTo>
                    <a:pt x="15" y="2"/>
                  </a:lnTo>
                  <a:lnTo>
                    <a:pt x="8" y="7"/>
                  </a:lnTo>
                  <a:lnTo>
                    <a:pt x="4" y="12"/>
                  </a:lnTo>
                  <a:lnTo>
                    <a:pt x="2" y="16"/>
                  </a:lnTo>
                  <a:lnTo>
                    <a:pt x="0" y="18"/>
                  </a:lnTo>
                  <a:lnTo>
                    <a:pt x="0" y="19"/>
                  </a:lnTo>
                  <a:lnTo>
                    <a:pt x="0" y="230"/>
                  </a:lnTo>
                  <a:lnTo>
                    <a:pt x="4" y="230"/>
                  </a:lnTo>
                  <a:lnTo>
                    <a:pt x="4" y="35"/>
                  </a:lnTo>
                  <a:lnTo>
                    <a:pt x="7" y="36"/>
                  </a:lnTo>
                  <a:lnTo>
                    <a:pt x="13" y="38"/>
                  </a:lnTo>
                  <a:lnTo>
                    <a:pt x="21" y="37"/>
                  </a:lnTo>
                  <a:lnTo>
                    <a:pt x="26" y="35"/>
                  </a:lnTo>
                  <a:lnTo>
                    <a:pt x="32" y="31"/>
                  </a:lnTo>
                  <a:lnTo>
                    <a:pt x="37" y="25"/>
                  </a:lnTo>
                  <a:lnTo>
                    <a:pt x="39" y="17"/>
                  </a:lnTo>
                  <a:lnTo>
                    <a:pt x="38"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15" name="Freeform 111"/>
            <p:cNvSpPr>
              <a:spLocks/>
            </p:cNvSpPr>
            <p:nvPr/>
          </p:nvSpPr>
          <p:spPr bwMode="auto">
            <a:xfrm>
              <a:off x="2766" y="3648"/>
              <a:ext cx="37" cy="271"/>
            </a:xfrm>
            <a:custGeom>
              <a:avLst/>
              <a:gdLst>
                <a:gd name="T0" fmla="*/ 34 w 37"/>
                <a:gd name="T1" fmla="*/ 3 h 271"/>
                <a:gd name="T2" fmla="*/ 29 w 37"/>
                <a:gd name="T3" fmla="*/ 0 h 271"/>
                <a:gd name="T4" fmla="*/ 22 w 37"/>
                <a:gd name="T5" fmla="*/ 0 h 271"/>
                <a:gd name="T6" fmla="*/ 14 w 37"/>
                <a:gd name="T7" fmla="*/ 2 h 271"/>
                <a:gd name="T8" fmla="*/ 7 w 37"/>
                <a:gd name="T9" fmla="*/ 7 h 271"/>
                <a:gd name="T10" fmla="*/ 4 w 37"/>
                <a:gd name="T11" fmla="*/ 12 h 271"/>
                <a:gd name="T12" fmla="*/ 1 w 37"/>
                <a:gd name="T13" fmla="*/ 15 h 271"/>
                <a:gd name="T14" fmla="*/ 0 w 37"/>
                <a:gd name="T15" fmla="*/ 19 h 271"/>
                <a:gd name="T16" fmla="*/ 0 w 37"/>
                <a:gd name="T17" fmla="*/ 20 h 271"/>
                <a:gd name="T18" fmla="*/ 0 w 37"/>
                <a:gd name="T19" fmla="*/ 271 h 271"/>
                <a:gd name="T20" fmla="*/ 4 w 37"/>
                <a:gd name="T21" fmla="*/ 271 h 271"/>
                <a:gd name="T22" fmla="*/ 4 w 37"/>
                <a:gd name="T23" fmla="*/ 35 h 271"/>
                <a:gd name="T24" fmla="*/ 6 w 37"/>
                <a:gd name="T25" fmla="*/ 36 h 271"/>
                <a:gd name="T26" fmla="*/ 12 w 37"/>
                <a:gd name="T27" fmla="*/ 38 h 271"/>
                <a:gd name="T28" fmla="*/ 20 w 37"/>
                <a:gd name="T29" fmla="*/ 37 h 271"/>
                <a:gd name="T30" fmla="*/ 25 w 37"/>
                <a:gd name="T31" fmla="*/ 35 h 271"/>
                <a:gd name="T32" fmla="*/ 30 w 37"/>
                <a:gd name="T33" fmla="*/ 31 h 271"/>
                <a:gd name="T34" fmla="*/ 35 w 37"/>
                <a:gd name="T35" fmla="*/ 25 h 271"/>
                <a:gd name="T36" fmla="*/ 37 w 37"/>
                <a:gd name="T37" fmla="*/ 17 h 271"/>
                <a:gd name="T38" fmla="*/ 37 w 37"/>
                <a:gd name="T39" fmla="*/ 9 h 271"/>
                <a:gd name="T40" fmla="*/ 34 w 37"/>
                <a:gd name="T41" fmla="*/ 3 h 2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71">
                  <a:moveTo>
                    <a:pt x="34" y="3"/>
                  </a:moveTo>
                  <a:lnTo>
                    <a:pt x="29" y="0"/>
                  </a:lnTo>
                  <a:lnTo>
                    <a:pt x="22" y="0"/>
                  </a:lnTo>
                  <a:lnTo>
                    <a:pt x="14" y="2"/>
                  </a:lnTo>
                  <a:lnTo>
                    <a:pt x="7" y="7"/>
                  </a:lnTo>
                  <a:lnTo>
                    <a:pt x="4" y="12"/>
                  </a:lnTo>
                  <a:lnTo>
                    <a:pt x="1" y="15"/>
                  </a:lnTo>
                  <a:lnTo>
                    <a:pt x="0" y="19"/>
                  </a:lnTo>
                  <a:lnTo>
                    <a:pt x="0" y="20"/>
                  </a:lnTo>
                  <a:lnTo>
                    <a:pt x="0" y="271"/>
                  </a:lnTo>
                  <a:lnTo>
                    <a:pt x="4" y="271"/>
                  </a:lnTo>
                  <a:lnTo>
                    <a:pt x="4" y="35"/>
                  </a:lnTo>
                  <a:lnTo>
                    <a:pt x="6" y="36"/>
                  </a:lnTo>
                  <a:lnTo>
                    <a:pt x="12" y="38"/>
                  </a:lnTo>
                  <a:lnTo>
                    <a:pt x="20" y="37"/>
                  </a:lnTo>
                  <a:lnTo>
                    <a:pt x="25" y="35"/>
                  </a:lnTo>
                  <a:lnTo>
                    <a:pt x="30" y="31"/>
                  </a:lnTo>
                  <a:lnTo>
                    <a:pt x="35" y="25"/>
                  </a:lnTo>
                  <a:lnTo>
                    <a:pt x="37" y="17"/>
                  </a:lnTo>
                  <a:lnTo>
                    <a:pt x="37"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16" name="Freeform 112"/>
            <p:cNvSpPr>
              <a:spLocks/>
            </p:cNvSpPr>
            <p:nvPr/>
          </p:nvSpPr>
          <p:spPr bwMode="auto">
            <a:xfrm>
              <a:off x="2885" y="3702"/>
              <a:ext cx="68" cy="3"/>
            </a:xfrm>
            <a:custGeom>
              <a:avLst/>
              <a:gdLst>
                <a:gd name="T0" fmla="*/ 0 w 68"/>
                <a:gd name="T1" fmla="*/ 0 h 3"/>
                <a:gd name="T2" fmla="*/ 68 w 68"/>
                <a:gd name="T3" fmla="*/ 0 h 3"/>
                <a:gd name="T4" fmla="*/ 68 w 68"/>
                <a:gd name="T5" fmla="*/ 3 h 3"/>
                <a:gd name="T6" fmla="*/ 0 w 68"/>
                <a:gd name="T7" fmla="*/ 3 h 3"/>
                <a:gd name="T8" fmla="*/ 0 w 68"/>
                <a:gd name="T9" fmla="*/ 1 h 3"/>
                <a:gd name="T10" fmla="*/ 0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0" y="0"/>
                  </a:moveTo>
                  <a:lnTo>
                    <a:pt x="68" y="0"/>
                  </a:lnTo>
                  <a:lnTo>
                    <a:pt x="68"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17" name="Rectangle 113"/>
            <p:cNvSpPr>
              <a:spLocks noChangeArrowheads="1"/>
            </p:cNvSpPr>
            <p:nvPr/>
          </p:nvSpPr>
          <p:spPr bwMode="auto">
            <a:xfrm>
              <a:off x="2736" y="3693"/>
              <a:ext cx="67"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18" name="Rectangle 114"/>
            <p:cNvSpPr>
              <a:spLocks noChangeArrowheads="1"/>
            </p:cNvSpPr>
            <p:nvPr/>
          </p:nvSpPr>
          <p:spPr bwMode="auto">
            <a:xfrm>
              <a:off x="2736" y="3713"/>
              <a:ext cx="67"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19" name="Freeform 115"/>
            <p:cNvSpPr>
              <a:spLocks/>
            </p:cNvSpPr>
            <p:nvPr/>
          </p:nvSpPr>
          <p:spPr bwMode="auto">
            <a:xfrm>
              <a:off x="3553" y="3767"/>
              <a:ext cx="37" cy="169"/>
            </a:xfrm>
            <a:custGeom>
              <a:avLst/>
              <a:gdLst>
                <a:gd name="T0" fmla="*/ 35 w 37"/>
                <a:gd name="T1" fmla="*/ 3 h 169"/>
                <a:gd name="T2" fmla="*/ 29 w 37"/>
                <a:gd name="T3" fmla="*/ 0 h 169"/>
                <a:gd name="T4" fmla="*/ 22 w 37"/>
                <a:gd name="T5" fmla="*/ 0 h 169"/>
                <a:gd name="T6" fmla="*/ 14 w 37"/>
                <a:gd name="T7" fmla="*/ 2 h 169"/>
                <a:gd name="T8" fmla="*/ 7 w 37"/>
                <a:gd name="T9" fmla="*/ 7 h 169"/>
                <a:gd name="T10" fmla="*/ 4 w 37"/>
                <a:gd name="T11" fmla="*/ 12 h 169"/>
                <a:gd name="T12" fmla="*/ 1 w 37"/>
                <a:gd name="T13" fmla="*/ 15 h 169"/>
                <a:gd name="T14" fmla="*/ 0 w 37"/>
                <a:gd name="T15" fmla="*/ 19 h 169"/>
                <a:gd name="T16" fmla="*/ 0 w 37"/>
                <a:gd name="T17" fmla="*/ 20 h 169"/>
                <a:gd name="T18" fmla="*/ 0 w 37"/>
                <a:gd name="T19" fmla="*/ 169 h 169"/>
                <a:gd name="T20" fmla="*/ 4 w 37"/>
                <a:gd name="T21" fmla="*/ 169 h 169"/>
                <a:gd name="T22" fmla="*/ 4 w 37"/>
                <a:gd name="T23" fmla="*/ 35 h 169"/>
                <a:gd name="T24" fmla="*/ 6 w 37"/>
                <a:gd name="T25" fmla="*/ 36 h 169"/>
                <a:gd name="T26" fmla="*/ 12 w 37"/>
                <a:gd name="T27" fmla="*/ 38 h 169"/>
                <a:gd name="T28" fmla="*/ 20 w 37"/>
                <a:gd name="T29" fmla="*/ 37 h 169"/>
                <a:gd name="T30" fmla="*/ 25 w 37"/>
                <a:gd name="T31" fmla="*/ 35 h 169"/>
                <a:gd name="T32" fmla="*/ 31 w 37"/>
                <a:gd name="T33" fmla="*/ 31 h 169"/>
                <a:gd name="T34" fmla="*/ 36 w 37"/>
                <a:gd name="T35" fmla="*/ 25 h 169"/>
                <a:gd name="T36" fmla="*/ 37 w 37"/>
                <a:gd name="T37" fmla="*/ 18 h 169"/>
                <a:gd name="T38" fmla="*/ 37 w 37"/>
                <a:gd name="T39" fmla="*/ 9 h 169"/>
                <a:gd name="T40" fmla="*/ 35 w 37"/>
                <a:gd name="T41" fmla="*/ 3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169">
                  <a:moveTo>
                    <a:pt x="35" y="3"/>
                  </a:moveTo>
                  <a:lnTo>
                    <a:pt x="29" y="0"/>
                  </a:lnTo>
                  <a:lnTo>
                    <a:pt x="22" y="0"/>
                  </a:lnTo>
                  <a:lnTo>
                    <a:pt x="14" y="2"/>
                  </a:lnTo>
                  <a:lnTo>
                    <a:pt x="7" y="7"/>
                  </a:lnTo>
                  <a:lnTo>
                    <a:pt x="4" y="12"/>
                  </a:lnTo>
                  <a:lnTo>
                    <a:pt x="1" y="15"/>
                  </a:lnTo>
                  <a:lnTo>
                    <a:pt x="0" y="19"/>
                  </a:lnTo>
                  <a:lnTo>
                    <a:pt x="0" y="20"/>
                  </a:lnTo>
                  <a:lnTo>
                    <a:pt x="0" y="169"/>
                  </a:lnTo>
                  <a:lnTo>
                    <a:pt x="4" y="169"/>
                  </a:lnTo>
                  <a:lnTo>
                    <a:pt x="4" y="35"/>
                  </a:lnTo>
                  <a:lnTo>
                    <a:pt x="6" y="36"/>
                  </a:lnTo>
                  <a:lnTo>
                    <a:pt x="12" y="38"/>
                  </a:lnTo>
                  <a:lnTo>
                    <a:pt x="20" y="37"/>
                  </a:lnTo>
                  <a:lnTo>
                    <a:pt x="25" y="35"/>
                  </a:lnTo>
                  <a:lnTo>
                    <a:pt x="31" y="31"/>
                  </a:lnTo>
                  <a:lnTo>
                    <a:pt x="36" y="25"/>
                  </a:lnTo>
                  <a:lnTo>
                    <a:pt x="37" y="18"/>
                  </a:lnTo>
                  <a:lnTo>
                    <a:pt x="37" y="9"/>
                  </a:lnTo>
                  <a:lnTo>
                    <a:pt x="35"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20" name="Freeform 116"/>
            <p:cNvSpPr>
              <a:spLocks/>
            </p:cNvSpPr>
            <p:nvPr/>
          </p:nvSpPr>
          <p:spPr bwMode="auto">
            <a:xfrm>
              <a:off x="3174" y="3705"/>
              <a:ext cx="39" cy="216"/>
            </a:xfrm>
            <a:custGeom>
              <a:avLst/>
              <a:gdLst>
                <a:gd name="T0" fmla="*/ 35 w 39"/>
                <a:gd name="T1" fmla="*/ 4 h 216"/>
                <a:gd name="T2" fmla="*/ 29 w 39"/>
                <a:gd name="T3" fmla="*/ 0 h 216"/>
                <a:gd name="T4" fmla="*/ 22 w 39"/>
                <a:gd name="T5" fmla="*/ 0 h 216"/>
                <a:gd name="T6" fmla="*/ 15 w 39"/>
                <a:gd name="T7" fmla="*/ 3 h 216"/>
                <a:gd name="T8" fmla="*/ 8 w 39"/>
                <a:gd name="T9" fmla="*/ 8 h 216"/>
                <a:gd name="T10" fmla="*/ 2 w 39"/>
                <a:gd name="T11" fmla="*/ 16 h 216"/>
                <a:gd name="T12" fmla="*/ 0 w 39"/>
                <a:gd name="T13" fmla="*/ 20 h 216"/>
                <a:gd name="T14" fmla="*/ 0 w 39"/>
                <a:gd name="T15" fmla="*/ 21 h 216"/>
                <a:gd name="T16" fmla="*/ 0 w 39"/>
                <a:gd name="T17" fmla="*/ 216 h 216"/>
                <a:gd name="T18" fmla="*/ 4 w 39"/>
                <a:gd name="T19" fmla="*/ 216 h 216"/>
                <a:gd name="T20" fmla="*/ 4 w 39"/>
                <a:gd name="T21" fmla="*/ 35 h 216"/>
                <a:gd name="T22" fmla="*/ 7 w 39"/>
                <a:gd name="T23" fmla="*/ 36 h 216"/>
                <a:gd name="T24" fmla="*/ 13 w 39"/>
                <a:gd name="T25" fmla="*/ 39 h 216"/>
                <a:gd name="T26" fmla="*/ 21 w 39"/>
                <a:gd name="T27" fmla="*/ 38 h 216"/>
                <a:gd name="T28" fmla="*/ 27 w 39"/>
                <a:gd name="T29" fmla="*/ 35 h 216"/>
                <a:gd name="T30" fmla="*/ 32 w 39"/>
                <a:gd name="T31" fmla="*/ 32 h 216"/>
                <a:gd name="T32" fmla="*/ 37 w 39"/>
                <a:gd name="T33" fmla="*/ 26 h 216"/>
                <a:gd name="T34" fmla="*/ 39 w 39"/>
                <a:gd name="T35" fmla="*/ 17 h 216"/>
                <a:gd name="T36" fmla="*/ 38 w 39"/>
                <a:gd name="T37" fmla="*/ 10 h 216"/>
                <a:gd name="T38" fmla="*/ 35 w 39"/>
                <a:gd name="T39" fmla="*/ 4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16">
                  <a:moveTo>
                    <a:pt x="35" y="4"/>
                  </a:moveTo>
                  <a:lnTo>
                    <a:pt x="29" y="0"/>
                  </a:lnTo>
                  <a:lnTo>
                    <a:pt x="22" y="0"/>
                  </a:lnTo>
                  <a:lnTo>
                    <a:pt x="15" y="3"/>
                  </a:lnTo>
                  <a:lnTo>
                    <a:pt x="8" y="8"/>
                  </a:lnTo>
                  <a:lnTo>
                    <a:pt x="2" y="16"/>
                  </a:lnTo>
                  <a:lnTo>
                    <a:pt x="0" y="20"/>
                  </a:lnTo>
                  <a:lnTo>
                    <a:pt x="0" y="21"/>
                  </a:lnTo>
                  <a:lnTo>
                    <a:pt x="0" y="216"/>
                  </a:lnTo>
                  <a:lnTo>
                    <a:pt x="4" y="216"/>
                  </a:lnTo>
                  <a:lnTo>
                    <a:pt x="4" y="35"/>
                  </a:lnTo>
                  <a:lnTo>
                    <a:pt x="7" y="36"/>
                  </a:lnTo>
                  <a:lnTo>
                    <a:pt x="13" y="39"/>
                  </a:lnTo>
                  <a:lnTo>
                    <a:pt x="21" y="38"/>
                  </a:lnTo>
                  <a:lnTo>
                    <a:pt x="27" y="35"/>
                  </a:lnTo>
                  <a:lnTo>
                    <a:pt x="32" y="32"/>
                  </a:lnTo>
                  <a:lnTo>
                    <a:pt x="37" y="26"/>
                  </a:lnTo>
                  <a:lnTo>
                    <a:pt x="39" y="17"/>
                  </a:lnTo>
                  <a:lnTo>
                    <a:pt x="38" y="10"/>
                  </a:lnTo>
                  <a:lnTo>
                    <a:pt x="35"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21" name="Freeform 117"/>
            <p:cNvSpPr>
              <a:spLocks/>
            </p:cNvSpPr>
            <p:nvPr/>
          </p:nvSpPr>
          <p:spPr bwMode="auto">
            <a:xfrm>
              <a:off x="3179" y="3906"/>
              <a:ext cx="380" cy="30"/>
            </a:xfrm>
            <a:custGeom>
              <a:avLst/>
              <a:gdLst>
                <a:gd name="T0" fmla="*/ 380 w 380"/>
                <a:gd name="T1" fmla="*/ 16 h 30"/>
                <a:gd name="T2" fmla="*/ 380 w 380"/>
                <a:gd name="T3" fmla="*/ 30 h 30"/>
                <a:gd name="T4" fmla="*/ 0 w 380"/>
                <a:gd name="T5" fmla="*/ 15 h 30"/>
                <a:gd name="T6" fmla="*/ 0 w 380"/>
                <a:gd name="T7" fmla="*/ 0 h 30"/>
                <a:gd name="T8" fmla="*/ 380 w 380"/>
                <a:gd name="T9" fmla="*/ 1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30">
                  <a:moveTo>
                    <a:pt x="380" y="16"/>
                  </a:moveTo>
                  <a:lnTo>
                    <a:pt x="380" y="30"/>
                  </a:lnTo>
                  <a:lnTo>
                    <a:pt x="0" y="15"/>
                  </a:lnTo>
                  <a:lnTo>
                    <a:pt x="0" y="0"/>
                  </a:lnTo>
                  <a:lnTo>
                    <a:pt x="380"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22" name="Freeform 118"/>
            <p:cNvSpPr>
              <a:spLocks/>
            </p:cNvSpPr>
            <p:nvPr/>
          </p:nvSpPr>
          <p:spPr bwMode="auto">
            <a:xfrm>
              <a:off x="3289" y="3691"/>
              <a:ext cx="37" cy="230"/>
            </a:xfrm>
            <a:custGeom>
              <a:avLst/>
              <a:gdLst>
                <a:gd name="T0" fmla="*/ 34 w 37"/>
                <a:gd name="T1" fmla="*/ 2 h 230"/>
                <a:gd name="T2" fmla="*/ 29 w 37"/>
                <a:gd name="T3" fmla="*/ 0 h 230"/>
                <a:gd name="T4" fmla="*/ 22 w 37"/>
                <a:gd name="T5" fmla="*/ 0 h 230"/>
                <a:gd name="T6" fmla="*/ 13 w 37"/>
                <a:gd name="T7" fmla="*/ 2 h 230"/>
                <a:gd name="T8" fmla="*/ 6 w 37"/>
                <a:gd name="T9" fmla="*/ 7 h 230"/>
                <a:gd name="T10" fmla="*/ 2 w 37"/>
                <a:gd name="T11" fmla="*/ 12 h 230"/>
                <a:gd name="T12" fmla="*/ 1 w 37"/>
                <a:gd name="T13" fmla="*/ 16 h 230"/>
                <a:gd name="T14" fmla="*/ 0 w 37"/>
                <a:gd name="T15" fmla="*/ 18 h 230"/>
                <a:gd name="T16" fmla="*/ 0 w 37"/>
                <a:gd name="T17" fmla="*/ 19 h 230"/>
                <a:gd name="T18" fmla="*/ 0 w 37"/>
                <a:gd name="T19" fmla="*/ 230 h 230"/>
                <a:gd name="T20" fmla="*/ 4 w 37"/>
                <a:gd name="T21" fmla="*/ 230 h 230"/>
                <a:gd name="T22" fmla="*/ 4 w 37"/>
                <a:gd name="T23" fmla="*/ 35 h 230"/>
                <a:gd name="T24" fmla="*/ 6 w 37"/>
                <a:gd name="T25" fmla="*/ 36 h 230"/>
                <a:gd name="T26" fmla="*/ 12 w 37"/>
                <a:gd name="T27" fmla="*/ 38 h 230"/>
                <a:gd name="T28" fmla="*/ 20 w 37"/>
                <a:gd name="T29" fmla="*/ 37 h 230"/>
                <a:gd name="T30" fmla="*/ 25 w 37"/>
                <a:gd name="T31" fmla="*/ 35 h 230"/>
                <a:gd name="T32" fmla="*/ 30 w 37"/>
                <a:gd name="T33" fmla="*/ 31 h 230"/>
                <a:gd name="T34" fmla="*/ 35 w 37"/>
                <a:gd name="T35" fmla="*/ 25 h 230"/>
                <a:gd name="T36" fmla="*/ 37 w 37"/>
                <a:gd name="T37" fmla="*/ 17 h 230"/>
                <a:gd name="T38" fmla="*/ 37 w 37"/>
                <a:gd name="T39" fmla="*/ 8 h 230"/>
                <a:gd name="T40" fmla="*/ 34 w 37"/>
                <a:gd name="T41" fmla="*/ 2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30">
                  <a:moveTo>
                    <a:pt x="34" y="2"/>
                  </a:moveTo>
                  <a:lnTo>
                    <a:pt x="29" y="0"/>
                  </a:lnTo>
                  <a:lnTo>
                    <a:pt x="22" y="0"/>
                  </a:lnTo>
                  <a:lnTo>
                    <a:pt x="13" y="2"/>
                  </a:lnTo>
                  <a:lnTo>
                    <a:pt x="6" y="7"/>
                  </a:lnTo>
                  <a:lnTo>
                    <a:pt x="2" y="12"/>
                  </a:lnTo>
                  <a:lnTo>
                    <a:pt x="1" y="16"/>
                  </a:lnTo>
                  <a:lnTo>
                    <a:pt x="0" y="18"/>
                  </a:lnTo>
                  <a:lnTo>
                    <a:pt x="0" y="19"/>
                  </a:lnTo>
                  <a:lnTo>
                    <a:pt x="0" y="230"/>
                  </a:lnTo>
                  <a:lnTo>
                    <a:pt x="4" y="230"/>
                  </a:lnTo>
                  <a:lnTo>
                    <a:pt x="4" y="35"/>
                  </a:lnTo>
                  <a:lnTo>
                    <a:pt x="6" y="36"/>
                  </a:lnTo>
                  <a:lnTo>
                    <a:pt x="12" y="38"/>
                  </a:lnTo>
                  <a:lnTo>
                    <a:pt x="20" y="37"/>
                  </a:lnTo>
                  <a:lnTo>
                    <a:pt x="25" y="35"/>
                  </a:lnTo>
                  <a:lnTo>
                    <a:pt x="30" y="31"/>
                  </a:lnTo>
                  <a:lnTo>
                    <a:pt x="35" y="25"/>
                  </a:lnTo>
                  <a:lnTo>
                    <a:pt x="37" y="17"/>
                  </a:lnTo>
                  <a:lnTo>
                    <a:pt x="37"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23" name="Freeform 119"/>
            <p:cNvSpPr>
              <a:spLocks/>
            </p:cNvSpPr>
            <p:nvPr/>
          </p:nvSpPr>
          <p:spPr bwMode="auto">
            <a:xfrm>
              <a:off x="3422" y="3654"/>
              <a:ext cx="38" cy="271"/>
            </a:xfrm>
            <a:custGeom>
              <a:avLst/>
              <a:gdLst>
                <a:gd name="T0" fmla="*/ 33 w 38"/>
                <a:gd name="T1" fmla="*/ 3 h 271"/>
                <a:gd name="T2" fmla="*/ 28 w 38"/>
                <a:gd name="T3" fmla="*/ 0 h 271"/>
                <a:gd name="T4" fmla="*/ 21 w 38"/>
                <a:gd name="T5" fmla="*/ 0 h 271"/>
                <a:gd name="T6" fmla="*/ 14 w 38"/>
                <a:gd name="T7" fmla="*/ 2 h 271"/>
                <a:gd name="T8" fmla="*/ 7 w 38"/>
                <a:gd name="T9" fmla="*/ 7 h 271"/>
                <a:gd name="T10" fmla="*/ 3 w 38"/>
                <a:gd name="T11" fmla="*/ 12 h 271"/>
                <a:gd name="T12" fmla="*/ 1 w 38"/>
                <a:gd name="T13" fmla="*/ 15 h 271"/>
                <a:gd name="T14" fmla="*/ 0 w 38"/>
                <a:gd name="T15" fmla="*/ 19 h 271"/>
                <a:gd name="T16" fmla="*/ 0 w 38"/>
                <a:gd name="T17" fmla="*/ 20 h 271"/>
                <a:gd name="T18" fmla="*/ 0 w 38"/>
                <a:gd name="T19" fmla="*/ 271 h 271"/>
                <a:gd name="T20" fmla="*/ 3 w 38"/>
                <a:gd name="T21" fmla="*/ 271 h 271"/>
                <a:gd name="T22" fmla="*/ 3 w 38"/>
                <a:gd name="T23" fmla="*/ 35 h 271"/>
                <a:gd name="T24" fmla="*/ 6 w 38"/>
                <a:gd name="T25" fmla="*/ 36 h 271"/>
                <a:gd name="T26" fmla="*/ 12 w 38"/>
                <a:gd name="T27" fmla="*/ 38 h 271"/>
                <a:gd name="T28" fmla="*/ 20 w 38"/>
                <a:gd name="T29" fmla="*/ 37 h 271"/>
                <a:gd name="T30" fmla="*/ 25 w 38"/>
                <a:gd name="T31" fmla="*/ 35 h 271"/>
                <a:gd name="T32" fmla="*/ 31 w 38"/>
                <a:gd name="T33" fmla="*/ 31 h 271"/>
                <a:gd name="T34" fmla="*/ 36 w 38"/>
                <a:gd name="T35" fmla="*/ 25 h 271"/>
                <a:gd name="T36" fmla="*/ 38 w 38"/>
                <a:gd name="T37" fmla="*/ 17 h 271"/>
                <a:gd name="T38" fmla="*/ 37 w 38"/>
                <a:gd name="T39" fmla="*/ 9 h 271"/>
                <a:gd name="T40" fmla="*/ 33 w 38"/>
                <a:gd name="T41" fmla="*/ 3 h 2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71">
                  <a:moveTo>
                    <a:pt x="33" y="3"/>
                  </a:moveTo>
                  <a:lnTo>
                    <a:pt x="28" y="0"/>
                  </a:lnTo>
                  <a:lnTo>
                    <a:pt x="21" y="0"/>
                  </a:lnTo>
                  <a:lnTo>
                    <a:pt x="14" y="2"/>
                  </a:lnTo>
                  <a:lnTo>
                    <a:pt x="7" y="7"/>
                  </a:lnTo>
                  <a:lnTo>
                    <a:pt x="3" y="12"/>
                  </a:lnTo>
                  <a:lnTo>
                    <a:pt x="1" y="15"/>
                  </a:lnTo>
                  <a:lnTo>
                    <a:pt x="0" y="19"/>
                  </a:lnTo>
                  <a:lnTo>
                    <a:pt x="0" y="20"/>
                  </a:lnTo>
                  <a:lnTo>
                    <a:pt x="0" y="271"/>
                  </a:lnTo>
                  <a:lnTo>
                    <a:pt x="3" y="271"/>
                  </a:lnTo>
                  <a:lnTo>
                    <a:pt x="3" y="35"/>
                  </a:lnTo>
                  <a:lnTo>
                    <a:pt x="6" y="36"/>
                  </a:lnTo>
                  <a:lnTo>
                    <a:pt x="12" y="38"/>
                  </a:lnTo>
                  <a:lnTo>
                    <a:pt x="20" y="37"/>
                  </a:lnTo>
                  <a:lnTo>
                    <a:pt x="25" y="35"/>
                  </a:lnTo>
                  <a:lnTo>
                    <a:pt x="31" y="31"/>
                  </a:lnTo>
                  <a:lnTo>
                    <a:pt x="36" y="25"/>
                  </a:lnTo>
                  <a:lnTo>
                    <a:pt x="38" y="17"/>
                  </a:lnTo>
                  <a:lnTo>
                    <a:pt x="37"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24" name="Rectangle 120"/>
            <p:cNvSpPr>
              <a:spLocks noChangeArrowheads="1"/>
            </p:cNvSpPr>
            <p:nvPr/>
          </p:nvSpPr>
          <p:spPr bwMode="auto">
            <a:xfrm>
              <a:off x="3273" y="3710"/>
              <a:ext cx="67" cy="4"/>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25" name="Rectangle 121"/>
            <p:cNvSpPr>
              <a:spLocks noChangeArrowheads="1"/>
            </p:cNvSpPr>
            <p:nvPr/>
          </p:nvSpPr>
          <p:spPr bwMode="auto">
            <a:xfrm>
              <a:off x="3153" y="3731"/>
              <a:ext cx="67"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26" name="Freeform 122"/>
            <p:cNvSpPr>
              <a:spLocks/>
            </p:cNvSpPr>
            <p:nvPr/>
          </p:nvSpPr>
          <p:spPr bwMode="auto">
            <a:xfrm>
              <a:off x="3153" y="3750"/>
              <a:ext cx="67" cy="3"/>
            </a:xfrm>
            <a:custGeom>
              <a:avLst/>
              <a:gdLst>
                <a:gd name="T0" fmla="*/ 67 w 67"/>
                <a:gd name="T1" fmla="*/ 0 h 3"/>
                <a:gd name="T2" fmla="*/ 0 w 67"/>
                <a:gd name="T3" fmla="*/ 0 h 3"/>
                <a:gd name="T4" fmla="*/ 0 w 67"/>
                <a:gd name="T5" fmla="*/ 3 h 3"/>
                <a:gd name="T6" fmla="*/ 67 w 67"/>
                <a:gd name="T7" fmla="*/ 3 h 3"/>
                <a:gd name="T8" fmla="*/ 67 w 67"/>
                <a:gd name="T9" fmla="*/ 1 h 3"/>
                <a:gd name="T10" fmla="*/ 67 w 67"/>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3">
                  <a:moveTo>
                    <a:pt x="67" y="0"/>
                  </a:moveTo>
                  <a:lnTo>
                    <a:pt x="0" y="0"/>
                  </a:lnTo>
                  <a:lnTo>
                    <a:pt x="0" y="3"/>
                  </a:lnTo>
                  <a:lnTo>
                    <a:pt x="67" y="3"/>
                  </a:lnTo>
                  <a:lnTo>
                    <a:pt x="67" y="1"/>
                  </a:lnTo>
                  <a:lnTo>
                    <a:pt x="67"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27" name="Rectangle 123"/>
            <p:cNvSpPr>
              <a:spLocks noChangeArrowheads="1"/>
            </p:cNvSpPr>
            <p:nvPr/>
          </p:nvSpPr>
          <p:spPr bwMode="auto">
            <a:xfrm>
              <a:off x="3150" y="3771"/>
              <a:ext cx="68" cy="4"/>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28" name="Freeform 124"/>
            <p:cNvSpPr>
              <a:spLocks/>
            </p:cNvSpPr>
            <p:nvPr/>
          </p:nvSpPr>
          <p:spPr bwMode="auto">
            <a:xfrm>
              <a:off x="3150" y="3791"/>
              <a:ext cx="68" cy="3"/>
            </a:xfrm>
            <a:custGeom>
              <a:avLst/>
              <a:gdLst>
                <a:gd name="T0" fmla="*/ 68 w 68"/>
                <a:gd name="T1" fmla="*/ 0 h 3"/>
                <a:gd name="T2" fmla="*/ 0 w 68"/>
                <a:gd name="T3" fmla="*/ 0 h 3"/>
                <a:gd name="T4" fmla="*/ 0 w 68"/>
                <a:gd name="T5" fmla="*/ 3 h 3"/>
                <a:gd name="T6" fmla="*/ 68 w 68"/>
                <a:gd name="T7" fmla="*/ 3 h 3"/>
                <a:gd name="T8" fmla="*/ 68 w 68"/>
                <a:gd name="T9" fmla="*/ 1 h 3"/>
                <a:gd name="T10" fmla="*/ 68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68" y="0"/>
                  </a:moveTo>
                  <a:lnTo>
                    <a:pt x="0" y="0"/>
                  </a:lnTo>
                  <a:lnTo>
                    <a:pt x="0" y="3"/>
                  </a:lnTo>
                  <a:lnTo>
                    <a:pt x="68" y="3"/>
                  </a:lnTo>
                  <a:lnTo>
                    <a:pt x="68" y="1"/>
                  </a:lnTo>
                  <a:lnTo>
                    <a:pt x="68"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29" name="Rectangle 125"/>
            <p:cNvSpPr>
              <a:spLocks noChangeArrowheads="1"/>
            </p:cNvSpPr>
            <p:nvPr/>
          </p:nvSpPr>
          <p:spPr bwMode="auto">
            <a:xfrm>
              <a:off x="3400" y="3693"/>
              <a:ext cx="67" cy="4"/>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30" name="Freeform 126"/>
            <p:cNvSpPr>
              <a:spLocks/>
            </p:cNvSpPr>
            <p:nvPr/>
          </p:nvSpPr>
          <p:spPr bwMode="auto">
            <a:xfrm>
              <a:off x="3399" y="3714"/>
              <a:ext cx="67" cy="3"/>
            </a:xfrm>
            <a:custGeom>
              <a:avLst/>
              <a:gdLst>
                <a:gd name="T0" fmla="*/ 67 w 67"/>
                <a:gd name="T1" fmla="*/ 0 h 3"/>
                <a:gd name="T2" fmla="*/ 0 w 67"/>
                <a:gd name="T3" fmla="*/ 0 h 3"/>
                <a:gd name="T4" fmla="*/ 0 w 67"/>
                <a:gd name="T5" fmla="*/ 3 h 3"/>
                <a:gd name="T6" fmla="*/ 67 w 67"/>
                <a:gd name="T7" fmla="*/ 3 h 3"/>
                <a:gd name="T8" fmla="*/ 67 w 67"/>
                <a:gd name="T9" fmla="*/ 1 h 3"/>
                <a:gd name="T10" fmla="*/ 67 w 67"/>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3">
                  <a:moveTo>
                    <a:pt x="67" y="0"/>
                  </a:moveTo>
                  <a:lnTo>
                    <a:pt x="0" y="0"/>
                  </a:lnTo>
                  <a:lnTo>
                    <a:pt x="0" y="3"/>
                  </a:lnTo>
                  <a:lnTo>
                    <a:pt x="67" y="3"/>
                  </a:lnTo>
                  <a:lnTo>
                    <a:pt x="67" y="1"/>
                  </a:lnTo>
                  <a:lnTo>
                    <a:pt x="67"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31" name="Freeform 127"/>
            <p:cNvSpPr>
              <a:spLocks/>
            </p:cNvSpPr>
            <p:nvPr/>
          </p:nvSpPr>
          <p:spPr bwMode="auto">
            <a:xfrm>
              <a:off x="3671" y="3751"/>
              <a:ext cx="39" cy="168"/>
            </a:xfrm>
            <a:custGeom>
              <a:avLst/>
              <a:gdLst>
                <a:gd name="T0" fmla="*/ 35 w 39"/>
                <a:gd name="T1" fmla="*/ 2 h 168"/>
                <a:gd name="T2" fmla="*/ 29 w 39"/>
                <a:gd name="T3" fmla="*/ 0 h 168"/>
                <a:gd name="T4" fmla="*/ 22 w 39"/>
                <a:gd name="T5" fmla="*/ 0 h 168"/>
                <a:gd name="T6" fmla="*/ 14 w 39"/>
                <a:gd name="T7" fmla="*/ 2 h 168"/>
                <a:gd name="T8" fmla="*/ 7 w 39"/>
                <a:gd name="T9" fmla="*/ 7 h 168"/>
                <a:gd name="T10" fmla="*/ 1 w 39"/>
                <a:gd name="T11" fmla="*/ 16 h 168"/>
                <a:gd name="T12" fmla="*/ 0 w 39"/>
                <a:gd name="T13" fmla="*/ 18 h 168"/>
                <a:gd name="T14" fmla="*/ 0 w 39"/>
                <a:gd name="T15" fmla="*/ 19 h 168"/>
                <a:gd name="T16" fmla="*/ 0 w 39"/>
                <a:gd name="T17" fmla="*/ 168 h 168"/>
                <a:gd name="T18" fmla="*/ 4 w 39"/>
                <a:gd name="T19" fmla="*/ 168 h 168"/>
                <a:gd name="T20" fmla="*/ 4 w 39"/>
                <a:gd name="T21" fmla="*/ 35 h 168"/>
                <a:gd name="T22" fmla="*/ 6 w 39"/>
                <a:gd name="T23" fmla="*/ 36 h 168"/>
                <a:gd name="T24" fmla="*/ 12 w 39"/>
                <a:gd name="T25" fmla="*/ 39 h 168"/>
                <a:gd name="T26" fmla="*/ 21 w 39"/>
                <a:gd name="T27" fmla="*/ 37 h 168"/>
                <a:gd name="T28" fmla="*/ 27 w 39"/>
                <a:gd name="T29" fmla="*/ 35 h 168"/>
                <a:gd name="T30" fmla="*/ 31 w 39"/>
                <a:gd name="T31" fmla="*/ 31 h 168"/>
                <a:gd name="T32" fmla="*/ 36 w 39"/>
                <a:gd name="T33" fmla="*/ 24 h 168"/>
                <a:gd name="T34" fmla="*/ 39 w 39"/>
                <a:gd name="T35" fmla="*/ 17 h 168"/>
                <a:gd name="T36" fmla="*/ 37 w 39"/>
                <a:gd name="T37" fmla="*/ 8 h 168"/>
                <a:gd name="T38" fmla="*/ 35 w 39"/>
                <a:gd name="T39" fmla="*/ 2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68">
                  <a:moveTo>
                    <a:pt x="35" y="2"/>
                  </a:moveTo>
                  <a:lnTo>
                    <a:pt x="29" y="0"/>
                  </a:lnTo>
                  <a:lnTo>
                    <a:pt x="22" y="0"/>
                  </a:lnTo>
                  <a:lnTo>
                    <a:pt x="14" y="2"/>
                  </a:lnTo>
                  <a:lnTo>
                    <a:pt x="7" y="7"/>
                  </a:lnTo>
                  <a:lnTo>
                    <a:pt x="1" y="16"/>
                  </a:lnTo>
                  <a:lnTo>
                    <a:pt x="0" y="18"/>
                  </a:lnTo>
                  <a:lnTo>
                    <a:pt x="0" y="19"/>
                  </a:lnTo>
                  <a:lnTo>
                    <a:pt x="0" y="168"/>
                  </a:lnTo>
                  <a:lnTo>
                    <a:pt x="4" y="168"/>
                  </a:lnTo>
                  <a:lnTo>
                    <a:pt x="4" y="35"/>
                  </a:lnTo>
                  <a:lnTo>
                    <a:pt x="6" y="36"/>
                  </a:lnTo>
                  <a:lnTo>
                    <a:pt x="12" y="39"/>
                  </a:lnTo>
                  <a:lnTo>
                    <a:pt x="21" y="37"/>
                  </a:lnTo>
                  <a:lnTo>
                    <a:pt x="27" y="35"/>
                  </a:lnTo>
                  <a:lnTo>
                    <a:pt x="31" y="31"/>
                  </a:lnTo>
                  <a:lnTo>
                    <a:pt x="36" y="24"/>
                  </a:lnTo>
                  <a:lnTo>
                    <a:pt x="39" y="17"/>
                  </a:lnTo>
                  <a:lnTo>
                    <a:pt x="37" y="8"/>
                  </a:lnTo>
                  <a:lnTo>
                    <a:pt x="35"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32" name="Freeform 128"/>
            <p:cNvSpPr>
              <a:spLocks/>
            </p:cNvSpPr>
            <p:nvPr/>
          </p:nvSpPr>
          <p:spPr bwMode="auto">
            <a:xfrm>
              <a:off x="4054" y="3689"/>
              <a:ext cx="38" cy="215"/>
            </a:xfrm>
            <a:custGeom>
              <a:avLst/>
              <a:gdLst>
                <a:gd name="T0" fmla="*/ 34 w 38"/>
                <a:gd name="T1" fmla="*/ 3 h 215"/>
                <a:gd name="T2" fmla="*/ 28 w 38"/>
                <a:gd name="T3" fmla="*/ 0 h 215"/>
                <a:gd name="T4" fmla="*/ 21 w 38"/>
                <a:gd name="T5" fmla="*/ 0 h 215"/>
                <a:gd name="T6" fmla="*/ 14 w 38"/>
                <a:gd name="T7" fmla="*/ 2 h 215"/>
                <a:gd name="T8" fmla="*/ 6 w 38"/>
                <a:gd name="T9" fmla="*/ 7 h 215"/>
                <a:gd name="T10" fmla="*/ 3 w 38"/>
                <a:gd name="T11" fmla="*/ 12 h 215"/>
                <a:gd name="T12" fmla="*/ 0 w 38"/>
                <a:gd name="T13" fmla="*/ 19 h 215"/>
                <a:gd name="T14" fmla="*/ 0 w 38"/>
                <a:gd name="T15" fmla="*/ 20 h 215"/>
                <a:gd name="T16" fmla="*/ 0 w 38"/>
                <a:gd name="T17" fmla="*/ 215 h 215"/>
                <a:gd name="T18" fmla="*/ 3 w 38"/>
                <a:gd name="T19" fmla="*/ 215 h 215"/>
                <a:gd name="T20" fmla="*/ 3 w 38"/>
                <a:gd name="T21" fmla="*/ 34 h 215"/>
                <a:gd name="T22" fmla="*/ 5 w 38"/>
                <a:gd name="T23" fmla="*/ 36 h 215"/>
                <a:gd name="T24" fmla="*/ 11 w 38"/>
                <a:gd name="T25" fmla="*/ 38 h 215"/>
                <a:gd name="T26" fmla="*/ 20 w 38"/>
                <a:gd name="T27" fmla="*/ 37 h 215"/>
                <a:gd name="T28" fmla="*/ 26 w 38"/>
                <a:gd name="T29" fmla="*/ 34 h 215"/>
                <a:gd name="T30" fmla="*/ 30 w 38"/>
                <a:gd name="T31" fmla="*/ 31 h 215"/>
                <a:gd name="T32" fmla="*/ 35 w 38"/>
                <a:gd name="T33" fmla="*/ 25 h 215"/>
                <a:gd name="T34" fmla="*/ 38 w 38"/>
                <a:gd name="T35" fmla="*/ 16 h 215"/>
                <a:gd name="T36" fmla="*/ 38 w 38"/>
                <a:gd name="T37" fmla="*/ 9 h 215"/>
                <a:gd name="T38" fmla="*/ 34 w 38"/>
                <a:gd name="T39" fmla="*/ 3 h 2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15">
                  <a:moveTo>
                    <a:pt x="34" y="3"/>
                  </a:moveTo>
                  <a:lnTo>
                    <a:pt x="28" y="0"/>
                  </a:lnTo>
                  <a:lnTo>
                    <a:pt x="21" y="0"/>
                  </a:lnTo>
                  <a:lnTo>
                    <a:pt x="14" y="2"/>
                  </a:lnTo>
                  <a:lnTo>
                    <a:pt x="6" y="7"/>
                  </a:lnTo>
                  <a:lnTo>
                    <a:pt x="3" y="12"/>
                  </a:lnTo>
                  <a:lnTo>
                    <a:pt x="0" y="19"/>
                  </a:lnTo>
                  <a:lnTo>
                    <a:pt x="0" y="20"/>
                  </a:lnTo>
                  <a:lnTo>
                    <a:pt x="0" y="215"/>
                  </a:lnTo>
                  <a:lnTo>
                    <a:pt x="3" y="215"/>
                  </a:lnTo>
                  <a:lnTo>
                    <a:pt x="3" y="34"/>
                  </a:lnTo>
                  <a:lnTo>
                    <a:pt x="5" y="36"/>
                  </a:lnTo>
                  <a:lnTo>
                    <a:pt x="11" y="38"/>
                  </a:lnTo>
                  <a:lnTo>
                    <a:pt x="20" y="37"/>
                  </a:lnTo>
                  <a:lnTo>
                    <a:pt x="26" y="34"/>
                  </a:lnTo>
                  <a:lnTo>
                    <a:pt x="30" y="31"/>
                  </a:lnTo>
                  <a:lnTo>
                    <a:pt x="35" y="25"/>
                  </a:lnTo>
                  <a:lnTo>
                    <a:pt x="38" y="16"/>
                  </a:lnTo>
                  <a:lnTo>
                    <a:pt x="38"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33" name="Freeform 129"/>
            <p:cNvSpPr>
              <a:spLocks/>
            </p:cNvSpPr>
            <p:nvPr/>
          </p:nvSpPr>
          <p:spPr bwMode="auto">
            <a:xfrm>
              <a:off x="3675" y="3889"/>
              <a:ext cx="379" cy="30"/>
            </a:xfrm>
            <a:custGeom>
              <a:avLst/>
              <a:gdLst>
                <a:gd name="T0" fmla="*/ 0 w 379"/>
                <a:gd name="T1" fmla="*/ 16 h 30"/>
                <a:gd name="T2" fmla="*/ 0 w 379"/>
                <a:gd name="T3" fmla="*/ 30 h 30"/>
                <a:gd name="T4" fmla="*/ 379 w 379"/>
                <a:gd name="T5" fmla="*/ 15 h 30"/>
                <a:gd name="T6" fmla="*/ 379 w 379"/>
                <a:gd name="T7" fmla="*/ 0 h 30"/>
                <a:gd name="T8" fmla="*/ 0 w 379"/>
                <a:gd name="T9" fmla="*/ 1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30">
                  <a:moveTo>
                    <a:pt x="0" y="16"/>
                  </a:moveTo>
                  <a:lnTo>
                    <a:pt x="0" y="30"/>
                  </a:lnTo>
                  <a:lnTo>
                    <a:pt x="379" y="15"/>
                  </a:lnTo>
                  <a:lnTo>
                    <a:pt x="379" y="0"/>
                  </a:lnTo>
                  <a:lnTo>
                    <a:pt x="0"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34" name="Freeform 130"/>
            <p:cNvSpPr>
              <a:spLocks/>
            </p:cNvSpPr>
            <p:nvPr/>
          </p:nvSpPr>
          <p:spPr bwMode="auto">
            <a:xfrm>
              <a:off x="3925" y="3674"/>
              <a:ext cx="38" cy="230"/>
            </a:xfrm>
            <a:custGeom>
              <a:avLst/>
              <a:gdLst>
                <a:gd name="T0" fmla="*/ 34 w 38"/>
                <a:gd name="T1" fmla="*/ 4 h 230"/>
                <a:gd name="T2" fmla="*/ 29 w 38"/>
                <a:gd name="T3" fmla="*/ 0 h 230"/>
                <a:gd name="T4" fmla="*/ 22 w 38"/>
                <a:gd name="T5" fmla="*/ 0 h 230"/>
                <a:gd name="T6" fmla="*/ 15 w 38"/>
                <a:gd name="T7" fmla="*/ 3 h 230"/>
                <a:gd name="T8" fmla="*/ 8 w 38"/>
                <a:gd name="T9" fmla="*/ 7 h 230"/>
                <a:gd name="T10" fmla="*/ 4 w 38"/>
                <a:gd name="T11" fmla="*/ 12 h 230"/>
                <a:gd name="T12" fmla="*/ 2 w 38"/>
                <a:gd name="T13" fmla="*/ 16 h 230"/>
                <a:gd name="T14" fmla="*/ 0 w 38"/>
                <a:gd name="T15" fmla="*/ 19 h 230"/>
                <a:gd name="T16" fmla="*/ 0 w 38"/>
                <a:gd name="T17" fmla="*/ 21 h 230"/>
                <a:gd name="T18" fmla="*/ 0 w 38"/>
                <a:gd name="T19" fmla="*/ 230 h 230"/>
                <a:gd name="T20" fmla="*/ 4 w 38"/>
                <a:gd name="T21" fmla="*/ 230 h 230"/>
                <a:gd name="T22" fmla="*/ 4 w 38"/>
                <a:gd name="T23" fmla="*/ 35 h 230"/>
                <a:gd name="T24" fmla="*/ 6 w 38"/>
                <a:gd name="T25" fmla="*/ 36 h 230"/>
                <a:gd name="T26" fmla="*/ 12 w 38"/>
                <a:gd name="T27" fmla="*/ 39 h 230"/>
                <a:gd name="T28" fmla="*/ 21 w 38"/>
                <a:gd name="T29" fmla="*/ 37 h 230"/>
                <a:gd name="T30" fmla="*/ 26 w 38"/>
                <a:gd name="T31" fmla="*/ 35 h 230"/>
                <a:gd name="T32" fmla="*/ 30 w 38"/>
                <a:gd name="T33" fmla="*/ 31 h 230"/>
                <a:gd name="T34" fmla="*/ 35 w 38"/>
                <a:gd name="T35" fmla="*/ 25 h 230"/>
                <a:gd name="T36" fmla="*/ 38 w 38"/>
                <a:gd name="T37" fmla="*/ 17 h 230"/>
                <a:gd name="T38" fmla="*/ 38 w 38"/>
                <a:gd name="T39" fmla="*/ 10 h 230"/>
                <a:gd name="T40" fmla="*/ 34 w 38"/>
                <a:gd name="T41" fmla="*/ 4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30">
                  <a:moveTo>
                    <a:pt x="34" y="4"/>
                  </a:moveTo>
                  <a:lnTo>
                    <a:pt x="29" y="0"/>
                  </a:lnTo>
                  <a:lnTo>
                    <a:pt x="22" y="0"/>
                  </a:lnTo>
                  <a:lnTo>
                    <a:pt x="15" y="3"/>
                  </a:lnTo>
                  <a:lnTo>
                    <a:pt x="8" y="7"/>
                  </a:lnTo>
                  <a:lnTo>
                    <a:pt x="4" y="12"/>
                  </a:lnTo>
                  <a:lnTo>
                    <a:pt x="2" y="16"/>
                  </a:lnTo>
                  <a:lnTo>
                    <a:pt x="0" y="19"/>
                  </a:lnTo>
                  <a:lnTo>
                    <a:pt x="0" y="21"/>
                  </a:lnTo>
                  <a:lnTo>
                    <a:pt x="0" y="230"/>
                  </a:lnTo>
                  <a:lnTo>
                    <a:pt x="4" y="230"/>
                  </a:lnTo>
                  <a:lnTo>
                    <a:pt x="4" y="35"/>
                  </a:lnTo>
                  <a:lnTo>
                    <a:pt x="6" y="36"/>
                  </a:lnTo>
                  <a:lnTo>
                    <a:pt x="12" y="39"/>
                  </a:lnTo>
                  <a:lnTo>
                    <a:pt x="21" y="37"/>
                  </a:lnTo>
                  <a:lnTo>
                    <a:pt x="26" y="35"/>
                  </a:lnTo>
                  <a:lnTo>
                    <a:pt x="30" y="31"/>
                  </a:lnTo>
                  <a:lnTo>
                    <a:pt x="35" y="25"/>
                  </a:lnTo>
                  <a:lnTo>
                    <a:pt x="38" y="17"/>
                  </a:lnTo>
                  <a:lnTo>
                    <a:pt x="38" y="10"/>
                  </a:lnTo>
                  <a:lnTo>
                    <a:pt x="34"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35" name="Freeform 131"/>
            <p:cNvSpPr>
              <a:spLocks/>
            </p:cNvSpPr>
            <p:nvPr/>
          </p:nvSpPr>
          <p:spPr bwMode="auto">
            <a:xfrm>
              <a:off x="3793" y="3637"/>
              <a:ext cx="37" cy="273"/>
            </a:xfrm>
            <a:custGeom>
              <a:avLst/>
              <a:gdLst>
                <a:gd name="T0" fmla="*/ 34 w 37"/>
                <a:gd name="T1" fmla="*/ 3 h 273"/>
                <a:gd name="T2" fmla="*/ 27 w 37"/>
                <a:gd name="T3" fmla="*/ 0 h 273"/>
                <a:gd name="T4" fmla="*/ 20 w 37"/>
                <a:gd name="T5" fmla="*/ 0 h 273"/>
                <a:gd name="T6" fmla="*/ 13 w 37"/>
                <a:gd name="T7" fmla="*/ 2 h 273"/>
                <a:gd name="T8" fmla="*/ 6 w 37"/>
                <a:gd name="T9" fmla="*/ 7 h 273"/>
                <a:gd name="T10" fmla="*/ 2 w 37"/>
                <a:gd name="T11" fmla="*/ 12 h 273"/>
                <a:gd name="T12" fmla="*/ 0 w 37"/>
                <a:gd name="T13" fmla="*/ 19 h 273"/>
                <a:gd name="T14" fmla="*/ 0 w 37"/>
                <a:gd name="T15" fmla="*/ 20 h 273"/>
                <a:gd name="T16" fmla="*/ 0 w 37"/>
                <a:gd name="T17" fmla="*/ 273 h 273"/>
                <a:gd name="T18" fmla="*/ 2 w 37"/>
                <a:gd name="T19" fmla="*/ 273 h 273"/>
                <a:gd name="T20" fmla="*/ 2 w 37"/>
                <a:gd name="T21" fmla="*/ 35 h 273"/>
                <a:gd name="T22" fmla="*/ 5 w 37"/>
                <a:gd name="T23" fmla="*/ 36 h 273"/>
                <a:gd name="T24" fmla="*/ 11 w 37"/>
                <a:gd name="T25" fmla="*/ 38 h 273"/>
                <a:gd name="T26" fmla="*/ 19 w 37"/>
                <a:gd name="T27" fmla="*/ 37 h 273"/>
                <a:gd name="T28" fmla="*/ 25 w 37"/>
                <a:gd name="T29" fmla="*/ 35 h 273"/>
                <a:gd name="T30" fmla="*/ 30 w 37"/>
                <a:gd name="T31" fmla="*/ 31 h 273"/>
                <a:gd name="T32" fmla="*/ 35 w 37"/>
                <a:gd name="T33" fmla="*/ 25 h 273"/>
                <a:gd name="T34" fmla="*/ 37 w 37"/>
                <a:gd name="T35" fmla="*/ 17 h 273"/>
                <a:gd name="T36" fmla="*/ 37 w 37"/>
                <a:gd name="T37" fmla="*/ 9 h 273"/>
                <a:gd name="T38" fmla="*/ 34 w 37"/>
                <a:gd name="T39" fmla="*/ 3 h 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273">
                  <a:moveTo>
                    <a:pt x="34" y="3"/>
                  </a:moveTo>
                  <a:lnTo>
                    <a:pt x="27" y="0"/>
                  </a:lnTo>
                  <a:lnTo>
                    <a:pt x="20" y="0"/>
                  </a:lnTo>
                  <a:lnTo>
                    <a:pt x="13" y="2"/>
                  </a:lnTo>
                  <a:lnTo>
                    <a:pt x="6" y="7"/>
                  </a:lnTo>
                  <a:lnTo>
                    <a:pt x="2" y="12"/>
                  </a:lnTo>
                  <a:lnTo>
                    <a:pt x="0" y="19"/>
                  </a:lnTo>
                  <a:lnTo>
                    <a:pt x="0" y="20"/>
                  </a:lnTo>
                  <a:lnTo>
                    <a:pt x="0" y="273"/>
                  </a:lnTo>
                  <a:lnTo>
                    <a:pt x="2" y="273"/>
                  </a:lnTo>
                  <a:lnTo>
                    <a:pt x="2" y="35"/>
                  </a:lnTo>
                  <a:lnTo>
                    <a:pt x="5" y="36"/>
                  </a:lnTo>
                  <a:lnTo>
                    <a:pt x="11" y="38"/>
                  </a:lnTo>
                  <a:lnTo>
                    <a:pt x="19" y="37"/>
                  </a:lnTo>
                  <a:lnTo>
                    <a:pt x="25" y="35"/>
                  </a:lnTo>
                  <a:lnTo>
                    <a:pt x="30" y="31"/>
                  </a:lnTo>
                  <a:lnTo>
                    <a:pt x="35" y="25"/>
                  </a:lnTo>
                  <a:lnTo>
                    <a:pt x="37" y="17"/>
                  </a:lnTo>
                  <a:lnTo>
                    <a:pt x="37"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36" name="Freeform 132"/>
            <p:cNvSpPr>
              <a:spLocks/>
            </p:cNvSpPr>
            <p:nvPr/>
          </p:nvSpPr>
          <p:spPr bwMode="auto">
            <a:xfrm>
              <a:off x="3912" y="3691"/>
              <a:ext cx="68" cy="4"/>
            </a:xfrm>
            <a:custGeom>
              <a:avLst/>
              <a:gdLst>
                <a:gd name="T0" fmla="*/ 0 w 68"/>
                <a:gd name="T1" fmla="*/ 0 h 4"/>
                <a:gd name="T2" fmla="*/ 68 w 68"/>
                <a:gd name="T3" fmla="*/ 0 h 4"/>
                <a:gd name="T4" fmla="*/ 68 w 68"/>
                <a:gd name="T5" fmla="*/ 4 h 4"/>
                <a:gd name="T6" fmla="*/ 0 w 68"/>
                <a:gd name="T7" fmla="*/ 4 h 4"/>
                <a:gd name="T8" fmla="*/ 0 w 68"/>
                <a:gd name="T9" fmla="*/ 1 h 4"/>
                <a:gd name="T10" fmla="*/ 0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0" y="0"/>
                  </a:moveTo>
                  <a:lnTo>
                    <a:pt x="68" y="0"/>
                  </a:lnTo>
                  <a:lnTo>
                    <a:pt x="68" y="4"/>
                  </a:lnTo>
                  <a:lnTo>
                    <a:pt x="0" y="4"/>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37" name="Rectangle 133"/>
            <p:cNvSpPr>
              <a:spLocks noChangeArrowheads="1"/>
            </p:cNvSpPr>
            <p:nvPr/>
          </p:nvSpPr>
          <p:spPr bwMode="auto">
            <a:xfrm>
              <a:off x="3761" y="3683"/>
              <a:ext cx="69"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38" name="Freeform 134"/>
            <p:cNvSpPr>
              <a:spLocks/>
            </p:cNvSpPr>
            <p:nvPr/>
          </p:nvSpPr>
          <p:spPr bwMode="auto">
            <a:xfrm>
              <a:off x="3761" y="3702"/>
              <a:ext cx="69" cy="3"/>
            </a:xfrm>
            <a:custGeom>
              <a:avLst/>
              <a:gdLst>
                <a:gd name="T0" fmla="*/ 0 w 69"/>
                <a:gd name="T1" fmla="*/ 0 h 3"/>
                <a:gd name="T2" fmla="*/ 69 w 69"/>
                <a:gd name="T3" fmla="*/ 0 h 3"/>
                <a:gd name="T4" fmla="*/ 69 w 69"/>
                <a:gd name="T5" fmla="*/ 3 h 3"/>
                <a:gd name="T6" fmla="*/ 0 w 69"/>
                <a:gd name="T7" fmla="*/ 3 h 3"/>
                <a:gd name="T8" fmla="*/ 0 w 69"/>
                <a:gd name="T9" fmla="*/ 1 h 3"/>
                <a:gd name="T10" fmla="*/ 0 w 69"/>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3">
                  <a:moveTo>
                    <a:pt x="0" y="0"/>
                  </a:moveTo>
                  <a:lnTo>
                    <a:pt x="69" y="0"/>
                  </a:lnTo>
                  <a:lnTo>
                    <a:pt x="69"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339" name="Rectangle 135"/>
            <p:cNvSpPr>
              <a:spLocks noChangeArrowheads="1"/>
            </p:cNvSpPr>
            <p:nvPr/>
          </p:nvSpPr>
          <p:spPr bwMode="auto">
            <a:xfrm>
              <a:off x="1643" y="3764"/>
              <a:ext cx="13"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40" name="Rectangle 136"/>
            <p:cNvSpPr>
              <a:spLocks noChangeArrowheads="1"/>
            </p:cNvSpPr>
            <p:nvPr/>
          </p:nvSpPr>
          <p:spPr bwMode="auto">
            <a:xfrm>
              <a:off x="2099" y="3764"/>
              <a:ext cx="12"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41" name="Rectangle 137"/>
            <p:cNvSpPr>
              <a:spLocks noChangeArrowheads="1"/>
            </p:cNvSpPr>
            <p:nvPr/>
          </p:nvSpPr>
          <p:spPr bwMode="auto">
            <a:xfrm>
              <a:off x="2595" y="3764"/>
              <a:ext cx="13"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42" name="Rectangle 138"/>
            <p:cNvSpPr>
              <a:spLocks noChangeArrowheads="1"/>
            </p:cNvSpPr>
            <p:nvPr/>
          </p:nvSpPr>
          <p:spPr bwMode="auto">
            <a:xfrm>
              <a:off x="3094" y="3764"/>
              <a:ext cx="12"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43" name="Rectangle 139"/>
            <p:cNvSpPr>
              <a:spLocks noChangeArrowheads="1"/>
            </p:cNvSpPr>
            <p:nvPr/>
          </p:nvSpPr>
          <p:spPr bwMode="auto">
            <a:xfrm>
              <a:off x="3611" y="3764"/>
              <a:ext cx="13"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344" name="Rectangle 140"/>
            <p:cNvSpPr>
              <a:spLocks noChangeArrowheads="1"/>
            </p:cNvSpPr>
            <p:nvPr/>
          </p:nvSpPr>
          <p:spPr bwMode="auto">
            <a:xfrm>
              <a:off x="4109" y="3764"/>
              <a:ext cx="12"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grpSp>
      <p:grpSp>
        <p:nvGrpSpPr>
          <p:cNvPr id="1033" name="Group 141"/>
          <p:cNvGrpSpPr>
            <a:grpSpLocks/>
          </p:cNvGrpSpPr>
          <p:nvPr/>
        </p:nvGrpSpPr>
        <p:grpSpPr bwMode="auto">
          <a:xfrm>
            <a:off x="106363" y="6289675"/>
            <a:ext cx="4405312" cy="536575"/>
            <a:chOff x="1641" y="3613"/>
            <a:chExt cx="2480" cy="338"/>
          </a:xfrm>
        </p:grpSpPr>
        <p:sp>
          <p:nvSpPr>
            <p:cNvPr id="1227" name="Line 142"/>
            <p:cNvSpPr>
              <a:spLocks noChangeShapeType="1"/>
            </p:cNvSpPr>
            <p:nvPr/>
          </p:nvSpPr>
          <p:spPr bwMode="auto">
            <a:xfrm>
              <a:off x="1641" y="3765"/>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228" name="Line 143"/>
            <p:cNvSpPr>
              <a:spLocks noChangeShapeType="1"/>
            </p:cNvSpPr>
            <p:nvPr/>
          </p:nvSpPr>
          <p:spPr bwMode="auto">
            <a:xfrm>
              <a:off x="1641" y="3810"/>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229" name="Line 144"/>
            <p:cNvSpPr>
              <a:spLocks noChangeShapeType="1"/>
            </p:cNvSpPr>
            <p:nvPr/>
          </p:nvSpPr>
          <p:spPr bwMode="auto">
            <a:xfrm>
              <a:off x="1641" y="3853"/>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230" name="Line 145"/>
            <p:cNvSpPr>
              <a:spLocks noChangeShapeType="1"/>
            </p:cNvSpPr>
            <p:nvPr/>
          </p:nvSpPr>
          <p:spPr bwMode="auto">
            <a:xfrm>
              <a:off x="1641" y="3897"/>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231" name="Line 146"/>
            <p:cNvSpPr>
              <a:spLocks noChangeShapeType="1"/>
            </p:cNvSpPr>
            <p:nvPr/>
          </p:nvSpPr>
          <p:spPr bwMode="auto">
            <a:xfrm>
              <a:off x="1641" y="3940"/>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232" name="Freeform 147"/>
            <p:cNvSpPr>
              <a:spLocks/>
            </p:cNvSpPr>
            <p:nvPr/>
          </p:nvSpPr>
          <p:spPr bwMode="auto">
            <a:xfrm>
              <a:off x="1658" y="3781"/>
              <a:ext cx="39" cy="170"/>
            </a:xfrm>
            <a:custGeom>
              <a:avLst/>
              <a:gdLst>
                <a:gd name="T0" fmla="*/ 35 w 39"/>
                <a:gd name="T1" fmla="*/ 4 h 170"/>
                <a:gd name="T2" fmla="*/ 29 w 39"/>
                <a:gd name="T3" fmla="*/ 0 h 170"/>
                <a:gd name="T4" fmla="*/ 22 w 39"/>
                <a:gd name="T5" fmla="*/ 0 h 170"/>
                <a:gd name="T6" fmla="*/ 15 w 39"/>
                <a:gd name="T7" fmla="*/ 3 h 170"/>
                <a:gd name="T8" fmla="*/ 8 w 39"/>
                <a:gd name="T9" fmla="*/ 7 h 170"/>
                <a:gd name="T10" fmla="*/ 1 w 39"/>
                <a:gd name="T11" fmla="*/ 16 h 170"/>
                <a:gd name="T12" fmla="*/ 0 w 39"/>
                <a:gd name="T13" fmla="*/ 19 h 170"/>
                <a:gd name="T14" fmla="*/ 0 w 39"/>
                <a:gd name="T15" fmla="*/ 21 h 170"/>
                <a:gd name="T16" fmla="*/ 0 w 39"/>
                <a:gd name="T17" fmla="*/ 170 h 170"/>
                <a:gd name="T18" fmla="*/ 4 w 39"/>
                <a:gd name="T19" fmla="*/ 170 h 170"/>
                <a:gd name="T20" fmla="*/ 4 w 39"/>
                <a:gd name="T21" fmla="*/ 35 h 170"/>
                <a:gd name="T22" fmla="*/ 6 w 39"/>
                <a:gd name="T23" fmla="*/ 36 h 170"/>
                <a:gd name="T24" fmla="*/ 12 w 39"/>
                <a:gd name="T25" fmla="*/ 39 h 170"/>
                <a:gd name="T26" fmla="*/ 21 w 39"/>
                <a:gd name="T27" fmla="*/ 37 h 170"/>
                <a:gd name="T28" fmla="*/ 27 w 39"/>
                <a:gd name="T29" fmla="*/ 35 h 170"/>
                <a:gd name="T30" fmla="*/ 32 w 39"/>
                <a:gd name="T31" fmla="*/ 31 h 170"/>
                <a:gd name="T32" fmla="*/ 36 w 39"/>
                <a:gd name="T33" fmla="*/ 25 h 170"/>
                <a:gd name="T34" fmla="*/ 39 w 39"/>
                <a:gd name="T35" fmla="*/ 18 h 170"/>
                <a:gd name="T36" fmla="*/ 38 w 39"/>
                <a:gd name="T37" fmla="*/ 10 h 170"/>
                <a:gd name="T38" fmla="*/ 35 w 39"/>
                <a:gd name="T39" fmla="*/ 4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70">
                  <a:moveTo>
                    <a:pt x="35" y="4"/>
                  </a:moveTo>
                  <a:lnTo>
                    <a:pt x="29" y="0"/>
                  </a:lnTo>
                  <a:lnTo>
                    <a:pt x="22" y="0"/>
                  </a:lnTo>
                  <a:lnTo>
                    <a:pt x="15" y="3"/>
                  </a:lnTo>
                  <a:lnTo>
                    <a:pt x="8" y="7"/>
                  </a:lnTo>
                  <a:lnTo>
                    <a:pt x="1" y="16"/>
                  </a:lnTo>
                  <a:lnTo>
                    <a:pt x="0" y="19"/>
                  </a:lnTo>
                  <a:lnTo>
                    <a:pt x="0" y="21"/>
                  </a:lnTo>
                  <a:lnTo>
                    <a:pt x="0" y="170"/>
                  </a:lnTo>
                  <a:lnTo>
                    <a:pt x="4" y="170"/>
                  </a:lnTo>
                  <a:lnTo>
                    <a:pt x="4" y="35"/>
                  </a:lnTo>
                  <a:lnTo>
                    <a:pt x="6" y="36"/>
                  </a:lnTo>
                  <a:lnTo>
                    <a:pt x="12" y="39"/>
                  </a:lnTo>
                  <a:lnTo>
                    <a:pt x="21" y="37"/>
                  </a:lnTo>
                  <a:lnTo>
                    <a:pt x="27" y="35"/>
                  </a:lnTo>
                  <a:lnTo>
                    <a:pt x="32" y="31"/>
                  </a:lnTo>
                  <a:lnTo>
                    <a:pt x="36" y="25"/>
                  </a:lnTo>
                  <a:lnTo>
                    <a:pt x="39" y="18"/>
                  </a:lnTo>
                  <a:lnTo>
                    <a:pt x="38" y="10"/>
                  </a:lnTo>
                  <a:lnTo>
                    <a:pt x="35"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33" name="Freeform 148"/>
            <p:cNvSpPr>
              <a:spLocks/>
            </p:cNvSpPr>
            <p:nvPr/>
          </p:nvSpPr>
          <p:spPr bwMode="auto">
            <a:xfrm>
              <a:off x="2042" y="3720"/>
              <a:ext cx="37" cy="215"/>
            </a:xfrm>
            <a:custGeom>
              <a:avLst/>
              <a:gdLst>
                <a:gd name="T0" fmla="*/ 33 w 37"/>
                <a:gd name="T1" fmla="*/ 3 h 215"/>
                <a:gd name="T2" fmla="*/ 27 w 37"/>
                <a:gd name="T3" fmla="*/ 0 h 215"/>
                <a:gd name="T4" fmla="*/ 20 w 37"/>
                <a:gd name="T5" fmla="*/ 0 h 215"/>
                <a:gd name="T6" fmla="*/ 13 w 37"/>
                <a:gd name="T7" fmla="*/ 2 h 215"/>
                <a:gd name="T8" fmla="*/ 6 w 37"/>
                <a:gd name="T9" fmla="*/ 7 h 215"/>
                <a:gd name="T10" fmla="*/ 2 w 37"/>
                <a:gd name="T11" fmla="*/ 12 h 215"/>
                <a:gd name="T12" fmla="*/ 0 w 37"/>
                <a:gd name="T13" fmla="*/ 19 h 215"/>
                <a:gd name="T14" fmla="*/ 0 w 37"/>
                <a:gd name="T15" fmla="*/ 20 h 215"/>
                <a:gd name="T16" fmla="*/ 0 w 37"/>
                <a:gd name="T17" fmla="*/ 215 h 215"/>
                <a:gd name="T18" fmla="*/ 2 w 37"/>
                <a:gd name="T19" fmla="*/ 215 h 215"/>
                <a:gd name="T20" fmla="*/ 2 w 37"/>
                <a:gd name="T21" fmla="*/ 35 h 215"/>
                <a:gd name="T22" fmla="*/ 4 w 37"/>
                <a:gd name="T23" fmla="*/ 36 h 215"/>
                <a:gd name="T24" fmla="*/ 10 w 37"/>
                <a:gd name="T25" fmla="*/ 38 h 215"/>
                <a:gd name="T26" fmla="*/ 19 w 37"/>
                <a:gd name="T27" fmla="*/ 37 h 215"/>
                <a:gd name="T28" fmla="*/ 25 w 37"/>
                <a:gd name="T29" fmla="*/ 35 h 215"/>
                <a:gd name="T30" fmla="*/ 30 w 37"/>
                <a:gd name="T31" fmla="*/ 31 h 215"/>
                <a:gd name="T32" fmla="*/ 35 w 37"/>
                <a:gd name="T33" fmla="*/ 25 h 215"/>
                <a:gd name="T34" fmla="*/ 37 w 37"/>
                <a:gd name="T35" fmla="*/ 17 h 215"/>
                <a:gd name="T36" fmla="*/ 37 w 37"/>
                <a:gd name="T37" fmla="*/ 9 h 215"/>
                <a:gd name="T38" fmla="*/ 33 w 37"/>
                <a:gd name="T39" fmla="*/ 3 h 2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215">
                  <a:moveTo>
                    <a:pt x="33" y="3"/>
                  </a:moveTo>
                  <a:lnTo>
                    <a:pt x="27" y="0"/>
                  </a:lnTo>
                  <a:lnTo>
                    <a:pt x="20" y="0"/>
                  </a:lnTo>
                  <a:lnTo>
                    <a:pt x="13" y="2"/>
                  </a:lnTo>
                  <a:lnTo>
                    <a:pt x="6" y="7"/>
                  </a:lnTo>
                  <a:lnTo>
                    <a:pt x="2" y="12"/>
                  </a:lnTo>
                  <a:lnTo>
                    <a:pt x="0" y="19"/>
                  </a:lnTo>
                  <a:lnTo>
                    <a:pt x="0" y="20"/>
                  </a:lnTo>
                  <a:lnTo>
                    <a:pt x="0" y="215"/>
                  </a:lnTo>
                  <a:lnTo>
                    <a:pt x="2" y="215"/>
                  </a:lnTo>
                  <a:lnTo>
                    <a:pt x="2" y="35"/>
                  </a:lnTo>
                  <a:lnTo>
                    <a:pt x="4" y="36"/>
                  </a:lnTo>
                  <a:lnTo>
                    <a:pt x="10" y="38"/>
                  </a:lnTo>
                  <a:lnTo>
                    <a:pt x="19" y="37"/>
                  </a:lnTo>
                  <a:lnTo>
                    <a:pt x="25" y="35"/>
                  </a:lnTo>
                  <a:lnTo>
                    <a:pt x="30" y="31"/>
                  </a:lnTo>
                  <a:lnTo>
                    <a:pt x="35" y="25"/>
                  </a:lnTo>
                  <a:lnTo>
                    <a:pt x="37" y="17"/>
                  </a:lnTo>
                  <a:lnTo>
                    <a:pt x="37"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34" name="Freeform 149"/>
            <p:cNvSpPr>
              <a:spLocks/>
            </p:cNvSpPr>
            <p:nvPr/>
          </p:nvSpPr>
          <p:spPr bwMode="auto">
            <a:xfrm>
              <a:off x="1662" y="3921"/>
              <a:ext cx="380" cy="30"/>
            </a:xfrm>
            <a:custGeom>
              <a:avLst/>
              <a:gdLst>
                <a:gd name="T0" fmla="*/ 0 w 380"/>
                <a:gd name="T1" fmla="*/ 15 h 30"/>
                <a:gd name="T2" fmla="*/ 0 w 380"/>
                <a:gd name="T3" fmla="*/ 30 h 30"/>
                <a:gd name="T4" fmla="*/ 380 w 380"/>
                <a:gd name="T5" fmla="*/ 14 h 30"/>
                <a:gd name="T6" fmla="*/ 380 w 380"/>
                <a:gd name="T7" fmla="*/ 0 h 30"/>
                <a:gd name="T8" fmla="*/ 0 w 380"/>
                <a:gd name="T9" fmla="*/ 15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30">
                  <a:moveTo>
                    <a:pt x="0" y="15"/>
                  </a:moveTo>
                  <a:lnTo>
                    <a:pt x="0" y="30"/>
                  </a:lnTo>
                  <a:lnTo>
                    <a:pt x="380" y="14"/>
                  </a:lnTo>
                  <a:lnTo>
                    <a:pt x="380" y="0"/>
                  </a:lnTo>
                  <a:lnTo>
                    <a:pt x="0" y="15"/>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35" name="Freeform 150"/>
            <p:cNvSpPr>
              <a:spLocks/>
            </p:cNvSpPr>
            <p:nvPr/>
          </p:nvSpPr>
          <p:spPr bwMode="auto">
            <a:xfrm>
              <a:off x="1913" y="3705"/>
              <a:ext cx="37" cy="230"/>
            </a:xfrm>
            <a:custGeom>
              <a:avLst/>
              <a:gdLst>
                <a:gd name="T0" fmla="*/ 33 w 37"/>
                <a:gd name="T1" fmla="*/ 3 h 230"/>
                <a:gd name="T2" fmla="*/ 29 w 37"/>
                <a:gd name="T3" fmla="*/ 0 h 230"/>
                <a:gd name="T4" fmla="*/ 21 w 37"/>
                <a:gd name="T5" fmla="*/ 0 h 230"/>
                <a:gd name="T6" fmla="*/ 14 w 37"/>
                <a:gd name="T7" fmla="*/ 3 h 230"/>
                <a:gd name="T8" fmla="*/ 7 w 37"/>
                <a:gd name="T9" fmla="*/ 8 h 230"/>
                <a:gd name="T10" fmla="*/ 3 w 37"/>
                <a:gd name="T11" fmla="*/ 11 h 230"/>
                <a:gd name="T12" fmla="*/ 1 w 37"/>
                <a:gd name="T13" fmla="*/ 16 h 230"/>
                <a:gd name="T14" fmla="*/ 0 w 37"/>
                <a:gd name="T15" fmla="*/ 18 h 230"/>
                <a:gd name="T16" fmla="*/ 0 w 37"/>
                <a:gd name="T17" fmla="*/ 20 h 230"/>
                <a:gd name="T18" fmla="*/ 0 w 37"/>
                <a:gd name="T19" fmla="*/ 230 h 230"/>
                <a:gd name="T20" fmla="*/ 3 w 37"/>
                <a:gd name="T21" fmla="*/ 230 h 230"/>
                <a:gd name="T22" fmla="*/ 3 w 37"/>
                <a:gd name="T23" fmla="*/ 35 h 230"/>
                <a:gd name="T24" fmla="*/ 6 w 37"/>
                <a:gd name="T25" fmla="*/ 36 h 230"/>
                <a:gd name="T26" fmla="*/ 12 w 37"/>
                <a:gd name="T27" fmla="*/ 39 h 230"/>
                <a:gd name="T28" fmla="*/ 20 w 37"/>
                <a:gd name="T29" fmla="*/ 38 h 230"/>
                <a:gd name="T30" fmla="*/ 25 w 37"/>
                <a:gd name="T31" fmla="*/ 35 h 230"/>
                <a:gd name="T32" fmla="*/ 30 w 37"/>
                <a:gd name="T33" fmla="*/ 32 h 230"/>
                <a:gd name="T34" fmla="*/ 35 w 37"/>
                <a:gd name="T35" fmla="*/ 26 h 230"/>
                <a:gd name="T36" fmla="*/ 37 w 37"/>
                <a:gd name="T37" fmla="*/ 17 h 230"/>
                <a:gd name="T38" fmla="*/ 37 w 37"/>
                <a:gd name="T39" fmla="*/ 9 h 230"/>
                <a:gd name="T40" fmla="*/ 33 w 37"/>
                <a:gd name="T41" fmla="*/ 3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30">
                  <a:moveTo>
                    <a:pt x="33" y="3"/>
                  </a:moveTo>
                  <a:lnTo>
                    <a:pt x="29" y="0"/>
                  </a:lnTo>
                  <a:lnTo>
                    <a:pt x="21" y="0"/>
                  </a:lnTo>
                  <a:lnTo>
                    <a:pt x="14" y="3"/>
                  </a:lnTo>
                  <a:lnTo>
                    <a:pt x="7" y="8"/>
                  </a:lnTo>
                  <a:lnTo>
                    <a:pt x="3" y="11"/>
                  </a:lnTo>
                  <a:lnTo>
                    <a:pt x="1" y="16"/>
                  </a:lnTo>
                  <a:lnTo>
                    <a:pt x="0" y="18"/>
                  </a:lnTo>
                  <a:lnTo>
                    <a:pt x="0" y="20"/>
                  </a:lnTo>
                  <a:lnTo>
                    <a:pt x="0" y="230"/>
                  </a:lnTo>
                  <a:lnTo>
                    <a:pt x="3" y="230"/>
                  </a:lnTo>
                  <a:lnTo>
                    <a:pt x="3" y="35"/>
                  </a:lnTo>
                  <a:lnTo>
                    <a:pt x="6" y="36"/>
                  </a:lnTo>
                  <a:lnTo>
                    <a:pt x="12" y="39"/>
                  </a:lnTo>
                  <a:lnTo>
                    <a:pt x="20" y="38"/>
                  </a:lnTo>
                  <a:lnTo>
                    <a:pt x="25" y="35"/>
                  </a:lnTo>
                  <a:lnTo>
                    <a:pt x="30" y="32"/>
                  </a:lnTo>
                  <a:lnTo>
                    <a:pt x="35" y="26"/>
                  </a:lnTo>
                  <a:lnTo>
                    <a:pt x="37" y="17"/>
                  </a:lnTo>
                  <a:lnTo>
                    <a:pt x="37"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36" name="Freeform 151"/>
            <p:cNvSpPr>
              <a:spLocks/>
            </p:cNvSpPr>
            <p:nvPr/>
          </p:nvSpPr>
          <p:spPr bwMode="auto">
            <a:xfrm>
              <a:off x="1780" y="3668"/>
              <a:ext cx="37" cy="272"/>
            </a:xfrm>
            <a:custGeom>
              <a:avLst/>
              <a:gdLst>
                <a:gd name="T0" fmla="*/ 34 w 37"/>
                <a:gd name="T1" fmla="*/ 3 h 272"/>
                <a:gd name="T2" fmla="*/ 28 w 37"/>
                <a:gd name="T3" fmla="*/ 0 h 272"/>
                <a:gd name="T4" fmla="*/ 21 w 37"/>
                <a:gd name="T5" fmla="*/ 0 h 272"/>
                <a:gd name="T6" fmla="*/ 13 w 37"/>
                <a:gd name="T7" fmla="*/ 3 h 272"/>
                <a:gd name="T8" fmla="*/ 6 w 37"/>
                <a:gd name="T9" fmla="*/ 7 h 272"/>
                <a:gd name="T10" fmla="*/ 2 w 37"/>
                <a:gd name="T11" fmla="*/ 12 h 272"/>
                <a:gd name="T12" fmla="*/ 1 w 37"/>
                <a:gd name="T13" fmla="*/ 16 h 272"/>
                <a:gd name="T14" fmla="*/ 0 w 37"/>
                <a:gd name="T15" fmla="*/ 18 h 272"/>
                <a:gd name="T16" fmla="*/ 0 w 37"/>
                <a:gd name="T17" fmla="*/ 19 h 272"/>
                <a:gd name="T18" fmla="*/ 0 w 37"/>
                <a:gd name="T19" fmla="*/ 272 h 272"/>
                <a:gd name="T20" fmla="*/ 2 w 37"/>
                <a:gd name="T21" fmla="*/ 272 h 272"/>
                <a:gd name="T22" fmla="*/ 2 w 37"/>
                <a:gd name="T23" fmla="*/ 35 h 272"/>
                <a:gd name="T24" fmla="*/ 5 w 37"/>
                <a:gd name="T25" fmla="*/ 36 h 272"/>
                <a:gd name="T26" fmla="*/ 11 w 37"/>
                <a:gd name="T27" fmla="*/ 39 h 272"/>
                <a:gd name="T28" fmla="*/ 19 w 37"/>
                <a:gd name="T29" fmla="*/ 37 h 272"/>
                <a:gd name="T30" fmla="*/ 25 w 37"/>
                <a:gd name="T31" fmla="*/ 35 h 272"/>
                <a:gd name="T32" fmla="*/ 30 w 37"/>
                <a:gd name="T33" fmla="*/ 31 h 272"/>
                <a:gd name="T34" fmla="*/ 35 w 37"/>
                <a:gd name="T35" fmla="*/ 25 h 272"/>
                <a:gd name="T36" fmla="*/ 37 w 37"/>
                <a:gd name="T37" fmla="*/ 17 h 272"/>
                <a:gd name="T38" fmla="*/ 37 w 37"/>
                <a:gd name="T39" fmla="*/ 9 h 272"/>
                <a:gd name="T40" fmla="*/ 34 w 37"/>
                <a:gd name="T41" fmla="*/ 3 h 2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72">
                  <a:moveTo>
                    <a:pt x="34" y="3"/>
                  </a:moveTo>
                  <a:lnTo>
                    <a:pt x="28" y="0"/>
                  </a:lnTo>
                  <a:lnTo>
                    <a:pt x="21" y="0"/>
                  </a:lnTo>
                  <a:lnTo>
                    <a:pt x="13" y="3"/>
                  </a:lnTo>
                  <a:lnTo>
                    <a:pt x="6" y="7"/>
                  </a:lnTo>
                  <a:lnTo>
                    <a:pt x="2" y="12"/>
                  </a:lnTo>
                  <a:lnTo>
                    <a:pt x="1" y="16"/>
                  </a:lnTo>
                  <a:lnTo>
                    <a:pt x="0" y="18"/>
                  </a:lnTo>
                  <a:lnTo>
                    <a:pt x="0" y="19"/>
                  </a:lnTo>
                  <a:lnTo>
                    <a:pt x="0" y="272"/>
                  </a:lnTo>
                  <a:lnTo>
                    <a:pt x="2" y="272"/>
                  </a:lnTo>
                  <a:lnTo>
                    <a:pt x="2" y="35"/>
                  </a:lnTo>
                  <a:lnTo>
                    <a:pt x="5" y="36"/>
                  </a:lnTo>
                  <a:lnTo>
                    <a:pt x="11" y="39"/>
                  </a:lnTo>
                  <a:lnTo>
                    <a:pt x="19" y="37"/>
                  </a:lnTo>
                  <a:lnTo>
                    <a:pt x="25" y="35"/>
                  </a:lnTo>
                  <a:lnTo>
                    <a:pt x="30" y="31"/>
                  </a:lnTo>
                  <a:lnTo>
                    <a:pt x="35" y="25"/>
                  </a:lnTo>
                  <a:lnTo>
                    <a:pt x="37" y="17"/>
                  </a:lnTo>
                  <a:lnTo>
                    <a:pt x="37"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37" name="Freeform 152"/>
            <p:cNvSpPr>
              <a:spLocks/>
            </p:cNvSpPr>
            <p:nvPr/>
          </p:nvSpPr>
          <p:spPr bwMode="auto">
            <a:xfrm>
              <a:off x="1899" y="3722"/>
              <a:ext cx="68" cy="4"/>
            </a:xfrm>
            <a:custGeom>
              <a:avLst/>
              <a:gdLst>
                <a:gd name="T0" fmla="*/ 0 w 68"/>
                <a:gd name="T1" fmla="*/ 0 h 4"/>
                <a:gd name="T2" fmla="*/ 68 w 68"/>
                <a:gd name="T3" fmla="*/ 0 h 4"/>
                <a:gd name="T4" fmla="*/ 68 w 68"/>
                <a:gd name="T5" fmla="*/ 4 h 4"/>
                <a:gd name="T6" fmla="*/ 0 w 68"/>
                <a:gd name="T7" fmla="*/ 4 h 4"/>
                <a:gd name="T8" fmla="*/ 0 w 68"/>
                <a:gd name="T9" fmla="*/ 1 h 4"/>
                <a:gd name="T10" fmla="*/ 0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0" y="0"/>
                  </a:moveTo>
                  <a:lnTo>
                    <a:pt x="68" y="0"/>
                  </a:lnTo>
                  <a:lnTo>
                    <a:pt x="68" y="4"/>
                  </a:lnTo>
                  <a:lnTo>
                    <a:pt x="0" y="4"/>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38" name="Freeform 153"/>
            <p:cNvSpPr>
              <a:spLocks/>
            </p:cNvSpPr>
            <p:nvPr/>
          </p:nvSpPr>
          <p:spPr bwMode="auto">
            <a:xfrm>
              <a:off x="1749" y="3713"/>
              <a:ext cx="68" cy="3"/>
            </a:xfrm>
            <a:custGeom>
              <a:avLst/>
              <a:gdLst>
                <a:gd name="T0" fmla="*/ 0 w 68"/>
                <a:gd name="T1" fmla="*/ 0 h 3"/>
                <a:gd name="T2" fmla="*/ 68 w 68"/>
                <a:gd name="T3" fmla="*/ 0 h 3"/>
                <a:gd name="T4" fmla="*/ 68 w 68"/>
                <a:gd name="T5" fmla="*/ 3 h 3"/>
                <a:gd name="T6" fmla="*/ 0 w 68"/>
                <a:gd name="T7" fmla="*/ 3 h 3"/>
                <a:gd name="T8" fmla="*/ 0 w 68"/>
                <a:gd name="T9" fmla="*/ 1 h 3"/>
                <a:gd name="T10" fmla="*/ 0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0" y="0"/>
                  </a:moveTo>
                  <a:lnTo>
                    <a:pt x="68" y="0"/>
                  </a:lnTo>
                  <a:lnTo>
                    <a:pt x="68"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39" name="Rectangle 154"/>
            <p:cNvSpPr>
              <a:spLocks noChangeArrowheads="1"/>
            </p:cNvSpPr>
            <p:nvPr/>
          </p:nvSpPr>
          <p:spPr bwMode="auto">
            <a:xfrm>
              <a:off x="1749" y="3733"/>
              <a:ext cx="68" cy="4"/>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40" name="Freeform 155"/>
            <p:cNvSpPr>
              <a:spLocks/>
            </p:cNvSpPr>
            <p:nvPr/>
          </p:nvSpPr>
          <p:spPr bwMode="auto">
            <a:xfrm>
              <a:off x="2548" y="3726"/>
              <a:ext cx="37" cy="168"/>
            </a:xfrm>
            <a:custGeom>
              <a:avLst/>
              <a:gdLst>
                <a:gd name="T0" fmla="*/ 33 w 37"/>
                <a:gd name="T1" fmla="*/ 3 h 168"/>
                <a:gd name="T2" fmla="*/ 27 w 37"/>
                <a:gd name="T3" fmla="*/ 0 h 168"/>
                <a:gd name="T4" fmla="*/ 21 w 37"/>
                <a:gd name="T5" fmla="*/ 0 h 168"/>
                <a:gd name="T6" fmla="*/ 13 w 37"/>
                <a:gd name="T7" fmla="*/ 2 h 168"/>
                <a:gd name="T8" fmla="*/ 6 w 37"/>
                <a:gd name="T9" fmla="*/ 7 h 168"/>
                <a:gd name="T10" fmla="*/ 2 w 37"/>
                <a:gd name="T11" fmla="*/ 12 h 168"/>
                <a:gd name="T12" fmla="*/ 1 w 37"/>
                <a:gd name="T13" fmla="*/ 15 h 168"/>
                <a:gd name="T14" fmla="*/ 0 w 37"/>
                <a:gd name="T15" fmla="*/ 18 h 168"/>
                <a:gd name="T16" fmla="*/ 0 w 37"/>
                <a:gd name="T17" fmla="*/ 19 h 168"/>
                <a:gd name="T18" fmla="*/ 0 w 37"/>
                <a:gd name="T19" fmla="*/ 168 h 168"/>
                <a:gd name="T20" fmla="*/ 2 w 37"/>
                <a:gd name="T21" fmla="*/ 168 h 168"/>
                <a:gd name="T22" fmla="*/ 2 w 37"/>
                <a:gd name="T23" fmla="*/ 35 h 168"/>
                <a:gd name="T24" fmla="*/ 5 w 37"/>
                <a:gd name="T25" fmla="*/ 36 h 168"/>
                <a:gd name="T26" fmla="*/ 11 w 37"/>
                <a:gd name="T27" fmla="*/ 38 h 168"/>
                <a:gd name="T28" fmla="*/ 19 w 37"/>
                <a:gd name="T29" fmla="*/ 37 h 168"/>
                <a:gd name="T30" fmla="*/ 25 w 37"/>
                <a:gd name="T31" fmla="*/ 35 h 168"/>
                <a:gd name="T32" fmla="*/ 30 w 37"/>
                <a:gd name="T33" fmla="*/ 31 h 168"/>
                <a:gd name="T34" fmla="*/ 35 w 37"/>
                <a:gd name="T35" fmla="*/ 25 h 168"/>
                <a:gd name="T36" fmla="*/ 37 w 37"/>
                <a:gd name="T37" fmla="*/ 17 h 168"/>
                <a:gd name="T38" fmla="*/ 36 w 37"/>
                <a:gd name="T39" fmla="*/ 9 h 168"/>
                <a:gd name="T40" fmla="*/ 33 w 37"/>
                <a:gd name="T41" fmla="*/ 3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168">
                  <a:moveTo>
                    <a:pt x="33" y="3"/>
                  </a:moveTo>
                  <a:lnTo>
                    <a:pt x="27" y="0"/>
                  </a:lnTo>
                  <a:lnTo>
                    <a:pt x="21" y="0"/>
                  </a:lnTo>
                  <a:lnTo>
                    <a:pt x="13" y="2"/>
                  </a:lnTo>
                  <a:lnTo>
                    <a:pt x="6" y="7"/>
                  </a:lnTo>
                  <a:lnTo>
                    <a:pt x="2" y="12"/>
                  </a:lnTo>
                  <a:lnTo>
                    <a:pt x="1" y="15"/>
                  </a:lnTo>
                  <a:lnTo>
                    <a:pt x="0" y="18"/>
                  </a:lnTo>
                  <a:lnTo>
                    <a:pt x="0" y="19"/>
                  </a:lnTo>
                  <a:lnTo>
                    <a:pt x="0" y="168"/>
                  </a:lnTo>
                  <a:lnTo>
                    <a:pt x="2" y="168"/>
                  </a:lnTo>
                  <a:lnTo>
                    <a:pt x="2" y="35"/>
                  </a:lnTo>
                  <a:lnTo>
                    <a:pt x="5" y="36"/>
                  </a:lnTo>
                  <a:lnTo>
                    <a:pt x="11" y="38"/>
                  </a:lnTo>
                  <a:lnTo>
                    <a:pt x="19" y="37"/>
                  </a:lnTo>
                  <a:lnTo>
                    <a:pt x="25" y="35"/>
                  </a:lnTo>
                  <a:lnTo>
                    <a:pt x="30" y="31"/>
                  </a:lnTo>
                  <a:lnTo>
                    <a:pt x="35" y="25"/>
                  </a:lnTo>
                  <a:lnTo>
                    <a:pt x="37" y="17"/>
                  </a:lnTo>
                  <a:lnTo>
                    <a:pt x="36"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41" name="Freeform 156"/>
            <p:cNvSpPr>
              <a:spLocks/>
            </p:cNvSpPr>
            <p:nvPr/>
          </p:nvSpPr>
          <p:spPr bwMode="auto">
            <a:xfrm>
              <a:off x="2169" y="3665"/>
              <a:ext cx="38" cy="213"/>
            </a:xfrm>
            <a:custGeom>
              <a:avLst/>
              <a:gdLst>
                <a:gd name="T0" fmla="*/ 34 w 38"/>
                <a:gd name="T1" fmla="*/ 2 h 213"/>
                <a:gd name="T2" fmla="*/ 29 w 38"/>
                <a:gd name="T3" fmla="*/ 0 h 213"/>
                <a:gd name="T4" fmla="*/ 22 w 38"/>
                <a:gd name="T5" fmla="*/ 0 h 213"/>
                <a:gd name="T6" fmla="*/ 15 w 38"/>
                <a:gd name="T7" fmla="*/ 2 h 213"/>
                <a:gd name="T8" fmla="*/ 8 w 38"/>
                <a:gd name="T9" fmla="*/ 7 h 213"/>
                <a:gd name="T10" fmla="*/ 4 w 38"/>
                <a:gd name="T11" fmla="*/ 10 h 213"/>
                <a:gd name="T12" fmla="*/ 2 w 38"/>
                <a:gd name="T13" fmla="*/ 15 h 213"/>
                <a:gd name="T14" fmla="*/ 0 w 38"/>
                <a:gd name="T15" fmla="*/ 18 h 213"/>
                <a:gd name="T16" fmla="*/ 0 w 38"/>
                <a:gd name="T17" fmla="*/ 19 h 213"/>
                <a:gd name="T18" fmla="*/ 0 w 38"/>
                <a:gd name="T19" fmla="*/ 213 h 213"/>
                <a:gd name="T20" fmla="*/ 4 w 38"/>
                <a:gd name="T21" fmla="*/ 213 h 213"/>
                <a:gd name="T22" fmla="*/ 4 w 38"/>
                <a:gd name="T23" fmla="*/ 34 h 213"/>
                <a:gd name="T24" fmla="*/ 6 w 38"/>
                <a:gd name="T25" fmla="*/ 36 h 213"/>
                <a:gd name="T26" fmla="*/ 12 w 38"/>
                <a:gd name="T27" fmla="*/ 38 h 213"/>
                <a:gd name="T28" fmla="*/ 21 w 38"/>
                <a:gd name="T29" fmla="*/ 37 h 213"/>
                <a:gd name="T30" fmla="*/ 26 w 38"/>
                <a:gd name="T31" fmla="*/ 34 h 213"/>
                <a:gd name="T32" fmla="*/ 30 w 38"/>
                <a:gd name="T33" fmla="*/ 31 h 213"/>
                <a:gd name="T34" fmla="*/ 35 w 38"/>
                <a:gd name="T35" fmla="*/ 25 h 213"/>
                <a:gd name="T36" fmla="*/ 38 w 38"/>
                <a:gd name="T37" fmla="*/ 16 h 213"/>
                <a:gd name="T38" fmla="*/ 38 w 38"/>
                <a:gd name="T39" fmla="*/ 8 h 213"/>
                <a:gd name="T40" fmla="*/ 34 w 38"/>
                <a:gd name="T41" fmla="*/ 2 h 2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13">
                  <a:moveTo>
                    <a:pt x="34" y="2"/>
                  </a:moveTo>
                  <a:lnTo>
                    <a:pt x="29" y="0"/>
                  </a:lnTo>
                  <a:lnTo>
                    <a:pt x="22" y="0"/>
                  </a:lnTo>
                  <a:lnTo>
                    <a:pt x="15" y="2"/>
                  </a:lnTo>
                  <a:lnTo>
                    <a:pt x="8" y="7"/>
                  </a:lnTo>
                  <a:lnTo>
                    <a:pt x="4" y="10"/>
                  </a:lnTo>
                  <a:lnTo>
                    <a:pt x="2" y="15"/>
                  </a:lnTo>
                  <a:lnTo>
                    <a:pt x="0" y="18"/>
                  </a:lnTo>
                  <a:lnTo>
                    <a:pt x="0" y="19"/>
                  </a:lnTo>
                  <a:lnTo>
                    <a:pt x="0" y="213"/>
                  </a:lnTo>
                  <a:lnTo>
                    <a:pt x="4" y="213"/>
                  </a:lnTo>
                  <a:lnTo>
                    <a:pt x="4" y="34"/>
                  </a:lnTo>
                  <a:lnTo>
                    <a:pt x="6" y="36"/>
                  </a:lnTo>
                  <a:lnTo>
                    <a:pt x="12" y="38"/>
                  </a:lnTo>
                  <a:lnTo>
                    <a:pt x="21" y="37"/>
                  </a:lnTo>
                  <a:lnTo>
                    <a:pt x="26" y="34"/>
                  </a:lnTo>
                  <a:lnTo>
                    <a:pt x="30" y="31"/>
                  </a:lnTo>
                  <a:lnTo>
                    <a:pt x="35" y="25"/>
                  </a:lnTo>
                  <a:lnTo>
                    <a:pt x="38" y="16"/>
                  </a:lnTo>
                  <a:lnTo>
                    <a:pt x="38"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42" name="Freeform 157"/>
            <p:cNvSpPr>
              <a:spLocks/>
            </p:cNvSpPr>
            <p:nvPr/>
          </p:nvSpPr>
          <p:spPr bwMode="auto">
            <a:xfrm>
              <a:off x="2174" y="3865"/>
              <a:ext cx="379" cy="29"/>
            </a:xfrm>
            <a:custGeom>
              <a:avLst/>
              <a:gdLst>
                <a:gd name="T0" fmla="*/ 379 w 379"/>
                <a:gd name="T1" fmla="*/ 16 h 29"/>
                <a:gd name="T2" fmla="*/ 379 w 379"/>
                <a:gd name="T3" fmla="*/ 29 h 29"/>
                <a:gd name="T4" fmla="*/ 0 w 379"/>
                <a:gd name="T5" fmla="*/ 13 h 29"/>
                <a:gd name="T6" fmla="*/ 0 w 379"/>
                <a:gd name="T7" fmla="*/ 0 h 29"/>
                <a:gd name="T8" fmla="*/ 379 w 379"/>
                <a:gd name="T9" fmla="*/ 1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29">
                  <a:moveTo>
                    <a:pt x="379" y="16"/>
                  </a:moveTo>
                  <a:lnTo>
                    <a:pt x="379" y="29"/>
                  </a:lnTo>
                  <a:lnTo>
                    <a:pt x="0" y="13"/>
                  </a:lnTo>
                  <a:lnTo>
                    <a:pt x="0" y="0"/>
                  </a:lnTo>
                  <a:lnTo>
                    <a:pt x="379"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43" name="Freeform 158"/>
            <p:cNvSpPr>
              <a:spLocks/>
            </p:cNvSpPr>
            <p:nvPr/>
          </p:nvSpPr>
          <p:spPr bwMode="auto">
            <a:xfrm>
              <a:off x="2283" y="3650"/>
              <a:ext cx="38" cy="228"/>
            </a:xfrm>
            <a:custGeom>
              <a:avLst/>
              <a:gdLst>
                <a:gd name="T0" fmla="*/ 35 w 38"/>
                <a:gd name="T1" fmla="*/ 2 h 228"/>
                <a:gd name="T2" fmla="*/ 29 w 38"/>
                <a:gd name="T3" fmla="*/ 0 h 228"/>
                <a:gd name="T4" fmla="*/ 21 w 38"/>
                <a:gd name="T5" fmla="*/ 0 h 228"/>
                <a:gd name="T6" fmla="*/ 14 w 38"/>
                <a:gd name="T7" fmla="*/ 2 h 228"/>
                <a:gd name="T8" fmla="*/ 7 w 38"/>
                <a:gd name="T9" fmla="*/ 7 h 228"/>
                <a:gd name="T10" fmla="*/ 1 w 38"/>
                <a:gd name="T11" fmla="*/ 16 h 228"/>
                <a:gd name="T12" fmla="*/ 0 w 38"/>
                <a:gd name="T13" fmla="*/ 18 h 228"/>
                <a:gd name="T14" fmla="*/ 0 w 38"/>
                <a:gd name="T15" fmla="*/ 19 h 228"/>
                <a:gd name="T16" fmla="*/ 0 w 38"/>
                <a:gd name="T17" fmla="*/ 228 h 228"/>
                <a:gd name="T18" fmla="*/ 3 w 38"/>
                <a:gd name="T19" fmla="*/ 228 h 228"/>
                <a:gd name="T20" fmla="*/ 3 w 38"/>
                <a:gd name="T21" fmla="*/ 34 h 228"/>
                <a:gd name="T22" fmla="*/ 6 w 38"/>
                <a:gd name="T23" fmla="*/ 35 h 228"/>
                <a:gd name="T24" fmla="*/ 12 w 38"/>
                <a:gd name="T25" fmla="*/ 37 h 228"/>
                <a:gd name="T26" fmla="*/ 20 w 38"/>
                <a:gd name="T27" fmla="*/ 36 h 228"/>
                <a:gd name="T28" fmla="*/ 26 w 38"/>
                <a:gd name="T29" fmla="*/ 34 h 228"/>
                <a:gd name="T30" fmla="*/ 31 w 38"/>
                <a:gd name="T31" fmla="*/ 30 h 228"/>
                <a:gd name="T32" fmla="*/ 36 w 38"/>
                <a:gd name="T33" fmla="*/ 24 h 228"/>
                <a:gd name="T34" fmla="*/ 38 w 38"/>
                <a:gd name="T35" fmla="*/ 17 h 228"/>
                <a:gd name="T36" fmla="*/ 37 w 38"/>
                <a:gd name="T37" fmla="*/ 9 h 228"/>
                <a:gd name="T38" fmla="*/ 35 w 38"/>
                <a:gd name="T39" fmla="*/ 2 h 2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28">
                  <a:moveTo>
                    <a:pt x="35" y="2"/>
                  </a:moveTo>
                  <a:lnTo>
                    <a:pt x="29" y="0"/>
                  </a:lnTo>
                  <a:lnTo>
                    <a:pt x="21" y="0"/>
                  </a:lnTo>
                  <a:lnTo>
                    <a:pt x="14" y="2"/>
                  </a:lnTo>
                  <a:lnTo>
                    <a:pt x="7" y="7"/>
                  </a:lnTo>
                  <a:lnTo>
                    <a:pt x="1" y="16"/>
                  </a:lnTo>
                  <a:lnTo>
                    <a:pt x="0" y="18"/>
                  </a:lnTo>
                  <a:lnTo>
                    <a:pt x="0" y="19"/>
                  </a:lnTo>
                  <a:lnTo>
                    <a:pt x="0" y="228"/>
                  </a:lnTo>
                  <a:lnTo>
                    <a:pt x="3" y="228"/>
                  </a:lnTo>
                  <a:lnTo>
                    <a:pt x="3" y="34"/>
                  </a:lnTo>
                  <a:lnTo>
                    <a:pt x="6" y="35"/>
                  </a:lnTo>
                  <a:lnTo>
                    <a:pt x="12" y="37"/>
                  </a:lnTo>
                  <a:lnTo>
                    <a:pt x="20" y="36"/>
                  </a:lnTo>
                  <a:lnTo>
                    <a:pt x="26" y="34"/>
                  </a:lnTo>
                  <a:lnTo>
                    <a:pt x="31" y="30"/>
                  </a:lnTo>
                  <a:lnTo>
                    <a:pt x="36" y="24"/>
                  </a:lnTo>
                  <a:lnTo>
                    <a:pt x="38" y="17"/>
                  </a:lnTo>
                  <a:lnTo>
                    <a:pt x="37" y="9"/>
                  </a:lnTo>
                  <a:lnTo>
                    <a:pt x="35"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44" name="Freeform 159"/>
            <p:cNvSpPr>
              <a:spLocks/>
            </p:cNvSpPr>
            <p:nvPr/>
          </p:nvSpPr>
          <p:spPr bwMode="auto">
            <a:xfrm>
              <a:off x="2415" y="3613"/>
              <a:ext cx="39" cy="271"/>
            </a:xfrm>
            <a:custGeom>
              <a:avLst/>
              <a:gdLst>
                <a:gd name="T0" fmla="*/ 35 w 39"/>
                <a:gd name="T1" fmla="*/ 2 h 271"/>
                <a:gd name="T2" fmla="*/ 29 w 39"/>
                <a:gd name="T3" fmla="*/ 0 h 271"/>
                <a:gd name="T4" fmla="*/ 22 w 39"/>
                <a:gd name="T5" fmla="*/ 0 h 271"/>
                <a:gd name="T6" fmla="*/ 15 w 39"/>
                <a:gd name="T7" fmla="*/ 2 h 271"/>
                <a:gd name="T8" fmla="*/ 7 w 39"/>
                <a:gd name="T9" fmla="*/ 7 h 271"/>
                <a:gd name="T10" fmla="*/ 1 w 39"/>
                <a:gd name="T11" fmla="*/ 15 h 271"/>
                <a:gd name="T12" fmla="*/ 0 w 39"/>
                <a:gd name="T13" fmla="*/ 18 h 271"/>
                <a:gd name="T14" fmla="*/ 0 w 39"/>
                <a:gd name="T15" fmla="*/ 19 h 271"/>
                <a:gd name="T16" fmla="*/ 0 w 39"/>
                <a:gd name="T17" fmla="*/ 271 h 271"/>
                <a:gd name="T18" fmla="*/ 4 w 39"/>
                <a:gd name="T19" fmla="*/ 271 h 271"/>
                <a:gd name="T20" fmla="*/ 4 w 39"/>
                <a:gd name="T21" fmla="*/ 33 h 271"/>
                <a:gd name="T22" fmla="*/ 6 w 39"/>
                <a:gd name="T23" fmla="*/ 35 h 271"/>
                <a:gd name="T24" fmla="*/ 12 w 39"/>
                <a:gd name="T25" fmla="*/ 37 h 271"/>
                <a:gd name="T26" fmla="*/ 21 w 39"/>
                <a:gd name="T27" fmla="*/ 37 h 271"/>
                <a:gd name="T28" fmla="*/ 27 w 39"/>
                <a:gd name="T29" fmla="*/ 35 h 271"/>
                <a:gd name="T30" fmla="*/ 32 w 39"/>
                <a:gd name="T31" fmla="*/ 31 h 271"/>
                <a:gd name="T32" fmla="*/ 36 w 39"/>
                <a:gd name="T33" fmla="*/ 24 h 271"/>
                <a:gd name="T34" fmla="*/ 39 w 39"/>
                <a:gd name="T35" fmla="*/ 17 h 271"/>
                <a:gd name="T36" fmla="*/ 39 w 39"/>
                <a:gd name="T37" fmla="*/ 8 h 271"/>
                <a:gd name="T38" fmla="*/ 35 w 39"/>
                <a:gd name="T39" fmla="*/ 2 h 2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1">
                  <a:moveTo>
                    <a:pt x="35" y="2"/>
                  </a:moveTo>
                  <a:lnTo>
                    <a:pt x="29" y="0"/>
                  </a:lnTo>
                  <a:lnTo>
                    <a:pt x="22" y="0"/>
                  </a:lnTo>
                  <a:lnTo>
                    <a:pt x="15" y="2"/>
                  </a:lnTo>
                  <a:lnTo>
                    <a:pt x="7" y="7"/>
                  </a:lnTo>
                  <a:lnTo>
                    <a:pt x="1" y="15"/>
                  </a:lnTo>
                  <a:lnTo>
                    <a:pt x="0" y="18"/>
                  </a:lnTo>
                  <a:lnTo>
                    <a:pt x="0" y="19"/>
                  </a:lnTo>
                  <a:lnTo>
                    <a:pt x="0" y="271"/>
                  </a:lnTo>
                  <a:lnTo>
                    <a:pt x="4" y="271"/>
                  </a:lnTo>
                  <a:lnTo>
                    <a:pt x="4" y="33"/>
                  </a:lnTo>
                  <a:lnTo>
                    <a:pt x="6" y="35"/>
                  </a:lnTo>
                  <a:lnTo>
                    <a:pt x="12" y="37"/>
                  </a:lnTo>
                  <a:lnTo>
                    <a:pt x="21" y="37"/>
                  </a:lnTo>
                  <a:lnTo>
                    <a:pt x="27" y="35"/>
                  </a:lnTo>
                  <a:lnTo>
                    <a:pt x="32" y="31"/>
                  </a:lnTo>
                  <a:lnTo>
                    <a:pt x="36" y="24"/>
                  </a:lnTo>
                  <a:lnTo>
                    <a:pt x="39" y="17"/>
                  </a:lnTo>
                  <a:lnTo>
                    <a:pt x="39" y="8"/>
                  </a:lnTo>
                  <a:lnTo>
                    <a:pt x="35"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45" name="Freeform 160"/>
            <p:cNvSpPr>
              <a:spLocks/>
            </p:cNvSpPr>
            <p:nvPr/>
          </p:nvSpPr>
          <p:spPr bwMode="auto">
            <a:xfrm>
              <a:off x="2268" y="3668"/>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46" name="Freeform 161"/>
            <p:cNvSpPr>
              <a:spLocks/>
            </p:cNvSpPr>
            <p:nvPr/>
          </p:nvSpPr>
          <p:spPr bwMode="auto">
            <a:xfrm>
              <a:off x="2146" y="3689"/>
              <a:ext cx="69" cy="3"/>
            </a:xfrm>
            <a:custGeom>
              <a:avLst/>
              <a:gdLst>
                <a:gd name="T0" fmla="*/ 69 w 69"/>
                <a:gd name="T1" fmla="*/ 0 h 3"/>
                <a:gd name="T2" fmla="*/ 0 w 69"/>
                <a:gd name="T3" fmla="*/ 0 h 3"/>
                <a:gd name="T4" fmla="*/ 0 w 69"/>
                <a:gd name="T5" fmla="*/ 3 h 3"/>
                <a:gd name="T6" fmla="*/ 69 w 69"/>
                <a:gd name="T7" fmla="*/ 3 h 3"/>
                <a:gd name="T8" fmla="*/ 69 w 69"/>
                <a:gd name="T9" fmla="*/ 1 h 3"/>
                <a:gd name="T10" fmla="*/ 69 w 69"/>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3">
                  <a:moveTo>
                    <a:pt x="69" y="0"/>
                  </a:moveTo>
                  <a:lnTo>
                    <a:pt x="0" y="0"/>
                  </a:lnTo>
                  <a:lnTo>
                    <a:pt x="0" y="3"/>
                  </a:lnTo>
                  <a:lnTo>
                    <a:pt x="69" y="3"/>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47" name="Rectangle 162"/>
            <p:cNvSpPr>
              <a:spLocks noChangeArrowheads="1"/>
            </p:cNvSpPr>
            <p:nvPr/>
          </p:nvSpPr>
          <p:spPr bwMode="auto">
            <a:xfrm>
              <a:off x="2146" y="3709"/>
              <a:ext cx="69" cy="4"/>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48" name="Freeform 163"/>
            <p:cNvSpPr>
              <a:spLocks/>
            </p:cNvSpPr>
            <p:nvPr/>
          </p:nvSpPr>
          <p:spPr bwMode="auto">
            <a:xfrm>
              <a:off x="2144" y="3729"/>
              <a:ext cx="69" cy="4"/>
            </a:xfrm>
            <a:custGeom>
              <a:avLst/>
              <a:gdLst>
                <a:gd name="T0" fmla="*/ 69 w 69"/>
                <a:gd name="T1" fmla="*/ 0 h 4"/>
                <a:gd name="T2" fmla="*/ 0 w 69"/>
                <a:gd name="T3" fmla="*/ 0 h 4"/>
                <a:gd name="T4" fmla="*/ 0 w 69"/>
                <a:gd name="T5" fmla="*/ 4 h 4"/>
                <a:gd name="T6" fmla="*/ 69 w 69"/>
                <a:gd name="T7" fmla="*/ 4 h 4"/>
                <a:gd name="T8" fmla="*/ 69 w 69"/>
                <a:gd name="T9" fmla="*/ 2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2"/>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49" name="Rectangle 164"/>
            <p:cNvSpPr>
              <a:spLocks noChangeArrowheads="1"/>
            </p:cNvSpPr>
            <p:nvPr/>
          </p:nvSpPr>
          <p:spPr bwMode="auto">
            <a:xfrm>
              <a:off x="2144" y="3750"/>
              <a:ext cx="69" cy="2"/>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50" name="Rectangle 165"/>
            <p:cNvSpPr>
              <a:spLocks noChangeArrowheads="1"/>
            </p:cNvSpPr>
            <p:nvPr/>
          </p:nvSpPr>
          <p:spPr bwMode="auto">
            <a:xfrm>
              <a:off x="2395" y="3652"/>
              <a:ext cx="68"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51" name="Freeform 166"/>
            <p:cNvSpPr>
              <a:spLocks/>
            </p:cNvSpPr>
            <p:nvPr/>
          </p:nvSpPr>
          <p:spPr bwMode="auto">
            <a:xfrm>
              <a:off x="2392" y="3673"/>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52" name="Freeform 167"/>
            <p:cNvSpPr>
              <a:spLocks/>
            </p:cNvSpPr>
            <p:nvPr/>
          </p:nvSpPr>
          <p:spPr bwMode="auto">
            <a:xfrm>
              <a:off x="2644" y="3761"/>
              <a:ext cx="39" cy="169"/>
            </a:xfrm>
            <a:custGeom>
              <a:avLst/>
              <a:gdLst>
                <a:gd name="T0" fmla="*/ 35 w 39"/>
                <a:gd name="T1" fmla="*/ 3 h 169"/>
                <a:gd name="T2" fmla="*/ 29 w 39"/>
                <a:gd name="T3" fmla="*/ 0 h 169"/>
                <a:gd name="T4" fmla="*/ 23 w 39"/>
                <a:gd name="T5" fmla="*/ 0 h 169"/>
                <a:gd name="T6" fmla="*/ 15 w 39"/>
                <a:gd name="T7" fmla="*/ 2 h 169"/>
                <a:gd name="T8" fmla="*/ 7 w 39"/>
                <a:gd name="T9" fmla="*/ 7 h 169"/>
                <a:gd name="T10" fmla="*/ 1 w 39"/>
                <a:gd name="T11" fmla="*/ 15 h 169"/>
                <a:gd name="T12" fmla="*/ 0 w 39"/>
                <a:gd name="T13" fmla="*/ 19 h 169"/>
                <a:gd name="T14" fmla="*/ 0 w 39"/>
                <a:gd name="T15" fmla="*/ 20 h 169"/>
                <a:gd name="T16" fmla="*/ 0 w 39"/>
                <a:gd name="T17" fmla="*/ 169 h 169"/>
                <a:gd name="T18" fmla="*/ 4 w 39"/>
                <a:gd name="T19" fmla="*/ 169 h 169"/>
                <a:gd name="T20" fmla="*/ 4 w 39"/>
                <a:gd name="T21" fmla="*/ 35 h 169"/>
                <a:gd name="T22" fmla="*/ 6 w 39"/>
                <a:gd name="T23" fmla="*/ 36 h 169"/>
                <a:gd name="T24" fmla="*/ 12 w 39"/>
                <a:gd name="T25" fmla="*/ 38 h 169"/>
                <a:gd name="T26" fmla="*/ 21 w 39"/>
                <a:gd name="T27" fmla="*/ 37 h 169"/>
                <a:gd name="T28" fmla="*/ 27 w 39"/>
                <a:gd name="T29" fmla="*/ 35 h 169"/>
                <a:gd name="T30" fmla="*/ 32 w 39"/>
                <a:gd name="T31" fmla="*/ 31 h 169"/>
                <a:gd name="T32" fmla="*/ 36 w 39"/>
                <a:gd name="T33" fmla="*/ 25 h 169"/>
                <a:gd name="T34" fmla="*/ 39 w 39"/>
                <a:gd name="T35" fmla="*/ 18 h 169"/>
                <a:gd name="T36" fmla="*/ 38 w 39"/>
                <a:gd name="T37" fmla="*/ 9 h 169"/>
                <a:gd name="T38" fmla="*/ 35 w 39"/>
                <a:gd name="T39" fmla="*/ 3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69">
                  <a:moveTo>
                    <a:pt x="35" y="3"/>
                  </a:moveTo>
                  <a:lnTo>
                    <a:pt x="29" y="0"/>
                  </a:lnTo>
                  <a:lnTo>
                    <a:pt x="23" y="0"/>
                  </a:lnTo>
                  <a:lnTo>
                    <a:pt x="15" y="2"/>
                  </a:lnTo>
                  <a:lnTo>
                    <a:pt x="7" y="7"/>
                  </a:lnTo>
                  <a:lnTo>
                    <a:pt x="1" y="15"/>
                  </a:lnTo>
                  <a:lnTo>
                    <a:pt x="0" y="19"/>
                  </a:lnTo>
                  <a:lnTo>
                    <a:pt x="0" y="20"/>
                  </a:lnTo>
                  <a:lnTo>
                    <a:pt x="0" y="169"/>
                  </a:lnTo>
                  <a:lnTo>
                    <a:pt x="4" y="169"/>
                  </a:lnTo>
                  <a:lnTo>
                    <a:pt x="4" y="35"/>
                  </a:lnTo>
                  <a:lnTo>
                    <a:pt x="6" y="36"/>
                  </a:lnTo>
                  <a:lnTo>
                    <a:pt x="12" y="38"/>
                  </a:lnTo>
                  <a:lnTo>
                    <a:pt x="21" y="37"/>
                  </a:lnTo>
                  <a:lnTo>
                    <a:pt x="27" y="35"/>
                  </a:lnTo>
                  <a:lnTo>
                    <a:pt x="32" y="31"/>
                  </a:lnTo>
                  <a:lnTo>
                    <a:pt x="36" y="25"/>
                  </a:lnTo>
                  <a:lnTo>
                    <a:pt x="39" y="18"/>
                  </a:lnTo>
                  <a:lnTo>
                    <a:pt x="38" y="9"/>
                  </a:lnTo>
                  <a:lnTo>
                    <a:pt x="35"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53" name="Freeform 168"/>
            <p:cNvSpPr>
              <a:spLocks/>
            </p:cNvSpPr>
            <p:nvPr/>
          </p:nvSpPr>
          <p:spPr bwMode="auto">
            <a:xfrm>
              <a:off x="3027" y="3699"/>
              <a:ext cx="38" cy="216"/>
            </a:xfrm>
            <a:custGeom>
              <a:avLst/>
              <a:gdLst>
                <a:gd name="T0" fmla="*/ 34 w 38"/>
                <a:gd name="T1" fmla="*/ 4 h 216"/>
                <a:gd name="T2" fmla="*/ 29 w 38"/>
                <a:gd name="T3" fmla="*/ 0 h 216"/>
                <a:gd name="T4" fmla="*/ 22 w 38"/>
                <a:gd name="T5" fmla="*/ 0 h 216"/>
                <a:gd name="T6" fmla="*/ 14 w 38"/>
                <a:gd name="T7" fmla="*/ 3 h 216"/>
                <a:gd name="T8" fmla="*/ 6 w 38"/>
                <a:gd name="T9" fmla="*/ 8 h 216"/>
                <a:gd name="T10" fmla="*/ 3 w 38"/>
                <a:gd name="T11" fmla="*/ 12 h 216"/>
                <a:gd name="T12" fmla="*/ 0 w 38"/>
                <a:gd name="T13" fmla="*/ 20 h 216"/>
                <a:gd name="T14" fmla="*/ 0 w 38"/>
                <a:gd name="T15" fmla="*/ 21 h 216"/>
                <a:gd name="T16" fmla="*/ 0 w 38"/>
                <a:gd name="T17" fmla="*/ 216 h 216"/>
                <a:gd name="T18" fmla="*/ 4 w 38"/>
                <a:gd name="T19" fmla="*/ 216 h 216"/>
                <a:gd name="T20" fmla="*/ 4 w 38"/>
                <a:gd name="T21" fmla="*/ 35 h 216"/>
                <a:gd name="T22" fmla="*/ 6 w 38"/>
                <a:gd name="T23" fmla="*/ 36 h 216"/>
                <a:gd name="T24" fmla="*/ 12 w 38"/>
                <a:gd name="T25" fmla="*/ 39 h 216"/>
                <a:gd name="T26" fmla="*/ 21 w 38"/>
                <a:gd name="T27" fmla="*/ 38 h 216"/>
                <a:gd name="T28" fmla="*/ 26 w 38"/>
                <a:gd name="T29" fmla="*/ 35 h 216"/>
                <a:gd name="T30" fmla="*/ 31 w 38"/>
                <a:gd name="T31" fmla="*/ 32 h 216"/>
                <a:gd name="T32" fmla="*/ 35 w 38"/>
                <a:gd name="T33" fmla="*/ 26 h 216"/>
                <a:gd name="T34" fmla="*/ 38 w 38"/>
                <a:gd name="T35" fmla="*/ 17 h 216"/>
                <a:gd name="T36" fmla="*/ 38 w 38"/>
                <a:gd name="T37" fmla="*/ 10 h 216"/>
                <a:gd name="T38" fmla="*/ 34 w 38"/>
                <a:gd name="T39" fmla="*/ 4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16">
                  <a:moveTo>
                    <a:pt x="34" y="4"/>
                  </a:moveTo>
                  <a:lnTo>
                    <a:pt x="29" y="0"/>
                  </a:lnTo>
                  <a:lnTo>
                    <a:pt x="22" y="0"/>
                  </a:lnTo>
                  <a:lnTo>
                    <a:pt x="14" y="3"/>
                  </a:lnTo>
                  <a:lnTo>
                    <a:pt x="6" y="8"/>
                  </a:lnTo>
                  <a:lnTo>
                    <a:pt x="3" y="12"/>
                  </a:lnTo>
                  <a:lnTo>
                    <a:pt x="0" y="20"/>
                  </a:lnTo>
                  <a:lnTo>
                    <a:pt x="0" y="21"/>
                  </a:lnTo>
                  <a:lnTo>
                    <a:pt x="0" y="216"/>
                  </a:lnTo>
                  <a:lnTo>
                    <a:pt x="4" y="216"/>
                  </a:lnTo>
                  <a:lnTo>
                    <a:pt x="4" y="35"/>
                  </a:lnTo>
                  <a:lnTo>
                    <a:pt x="6" y="36"/>
                  </a:lnTo>
                  <a:lnTo>
                    <a:pt x="12" y="39"/>
                  </a:lnTo>
                  <a:lnTo>
                    <a:pt x="21" y="38"/>
                  </a:lnTo>
                  <a:lnTo>
                    <a:pt x="26" y="35"/>
                  </a:lnTo>
                  <a:lnTo>
                    <a:pt x="31" y="32"/>
                  </a:lnTo>
                  <a:lnTo>
                    <a:pt x="35" y="26"/>
                  </a:lnTo>
                  <a:lnTo>
                    <a:pt x="38" y="17"/>
                  </a:lnTo>
                  <a:lnTo>
                    <a:pt x="38" y="10"/>
                  </a:lnTo>
                  <a:lnTo>
                    <a:pt x="34"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54" name="Freeform 169"/>
            <p:cNvSpPr>
              <a:spLocks/>
            </p:cNvSpPr>
            <p:nvPr/>
          </p:nvSpPr>
          <p:spPr bwMode="auto">
            <a:xfrm>
              <a:off x="2648" y="3900"/>
              <a:ext cx="379" cy="30"/>
            </a:xfrm>
            <a:custGeom>
              <a:avLst/>
              <a:gdLst>
                <a:gd name="T0" fmla="*/ 0 w 379"/>
                <a:gd name="T1" fmla="*/ 16 h 30"/>
                <a:gd name="T2" fmla="*/ 0 w 379"/>
                <a:gd name="T3" fmla="*/ 30 h 30"/>
                <a:gd name="T4" fmla="*/ 379 w 379"/>
                <a:gd name="T5" fmla="*/ 15 h 30"/>
                <a:gd name="T6" fmla="*/ 379 w 379"/>
                <a:gd name="T7" fmla="*/ 0 h 30"/>
                <a:gd name="T8" fmla="*/ 0 w 379"/>
                <a:gd name="T9" fmla="*/ 1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30">
                  <a:moveTo>
                    <a:pt x="0" y="16"/>
                  </a:moveTo>
                  <a:lnTo>
                    <a:pt x="0" y="30"/>
                  </a:lnTo>
                  <a:lnTo>
                    <a:pt x="379" y="15"/>
                  </a:lnTo>
                  <a:lnTo>
                    <a:pt x="379" y="0"/>
                  </a:lnTo>
                  <a:lnTo>
                    <a:pt x="0"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55" name="Freeform 170"/>
            <p:cNvSpPr>
              <a:spLocks/>
            </p:cNvSpPr>
            <p:nvPr/>
          </p:nvSpPr>
          <p:spPr bwMode="auto">
            <a:xfrm>
              <a:off x="2898" y="3685"/>
              <a:ext cx="39" cy="230"/>
            </a:xfrm>
            <a:custGeom>
              <a:avLst/>
              <a:gdLst>
                <a:gd name="T0" fmla="*/ 34 w 39"/>
                <a:gd name="T1" fmla="*/ 2 h 230"/>
                <a:gd name="T2" fmla="*/ 29 w 39"/>
                <a:gd name="T3" fmla="*/ 0 h 230"/>
                <a:gd name="T4" fmla="*/ 22 w 39"/>
                <a:gd name="T5" fmla="*/ 0 h 230"/>
                <a:gd name="T6" fmla="*/ 15 w 39"/>
                <a:gd name="T7" fmla="*/ 2 h 230"/>
                <a:gd name="T8" fmla="*/ 8 w 39"/>
                <a:gd name="T9" fmla="*/ 7 h 230"/>
                <a:gd name="T10" fmla="*/ 4 w 39"/>
                <a:gd name="T11" fmla="*/ 12 h 230"/>
                <a:gd name="T12" fmla="*/ 2 w 39"/>
                <a:gd name="T13" fmla="*/ 16 h 230"/>
                <a:gd name="T14" fmla="*/ 0 w 39"/>
                <a:gd name="T15" fmla="*/ 18 h 230"/>
                <a:gd name="T16" fmla="*/ 0 w 39"/>
                <a:gd name="T17" fmla="*/ 19 h 230"/>
                <a:gd name="T18" fmla="*/ 0 w 39"/>
                <a:gd name="T19" fmla="*/ 230 h 230"/>
                <a:gd name="T20" fmla="*/ 4 w 39"/>
                <a:gd name="T21" fmla="*/ 230 h 230"/>
                <a:gd name="T22" fmla="*/ 4 w 39"/>
                <a:gd name="T23" fmla="*/ 35 h 230"/>
                <a:gd name="T24" fmla="*/ 7 w 39"/>
                <a:gd name="T25" fmla="*/ 36 h 230"/>
                <a:gd name="T26" fmla="*/ 13 w 39"/>
                <a:gd name="T27" fmla="*/ 38 h 230"/>
                <a:gd name="T28" fmla="*/ 21 w 39"/>
                <a:gd name="T29" fmla="*/ 37 h 230"/>
                <a:gd name="T30" fmla="*/ 26 w 39"/>
                <a:gd name="T31" fmla="*/ 35 h 230"/>
                <a:gd name="T32" fmla="*/ 32 w 39"/>
                <a:gd name="T33" fmla="*/ 31 h 230"/>
                <a:gd name="T34" fmla="*/ 37 w 39"/>
                <a:gd name="T35" fmla="*/ 25 h 230"/>
                <a:gd name="T36" fmla="*/ 39 w 39"/>
                <a:gd name="T37" fmla="*/ 17 h 230"/>
                <a:gd name="T38" fmla="*/ 38 w 39"/>
                <a:gd name="T39" fmla="*/ 8 h 230"/>
                <a:gd name="T40" fmla="*/ 34 w 39"/>
                <a:gd name="T41" fmla="*/ 2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30">
                  <a:moveTo>
                    <a:pt x="34" y="2"/>
                  </a:moveTo>
                  <a:lnTo>
                    <a:pt x="29" y="0"/>
                  </a:lnTo>
                  <a:lnTo>
                    <a:pt x="22" y="0"/>
                  </a:lnTo>
                  <a:lnTo>
                    <a:pt x="15" y="2"/>
                  </a:lnTo>
                  <a:lnTo>
                    <a:pt x="8" y="7"/>
                  </a:lnTo>
                  <a:lnTo>
                    <a:pt x="4" y="12"/>
                  </a:lnTo>
                  <a:lnTo>
                    <a:pt x="2" y="16"/>
                  </a:lnTo>
                  <a:lnTo>
                    <a:pt x="0" y="18"/>
                  </a:lnTo>
                  <a:lnTo>
                    <a:pt x="0" y="19"/>
                  </a:lnTo>
                  <a:lnTo>
                    <a:pt x="0" y="230"/>
                  </a:lnTo>
                  <a:lnTo>
                    <a:pt x="4" y="230"/>
                  </a:lnTo>
                  <a:lnTo>
                    <a:pt x="4" y="35"/>
                  </a:lnTo>
                  <a:lnTo>
                    <a:pt x="7" y="36"/>
                  </a:lnTo>
                  <a:lnTo>
                    <a:pt x="13" y="38"/>
                  </a:lnTo>
                  <a:lnTo>
                    <a:pt x="21" y="37"/>
                  </a:lnTo>
                  <a:lnTo>
                    <a:pt x="26" y="35"/>
                  </a:lnTo>
                  <a:lnTo>
                    <a:pt x="32" y="31"/>
                  </a:lnTo>
                  <a:lnTo>
                    <a:pt x="37" y="25"/>
                  </a:lnTo>
                  <a:lnTo>
                    <a:pt x="39" y="17"/>
                  </a:lnTo>
                  <a:lnTo>
                    <a:pt x="38"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56" name="Freeform 171"/>
            <p:cNvSpPr>
              <a:spLocks/>
            </p:cNvSpPr>
            <p:nvPr/>
          </p:nvSpPr>
          <p:spPr bwMode="auto">
            <a:xfrm>
              <a:off x="2766" y="3648"/>
              <a:ext cx="37" cy="271"/>
            </a:xfrm>
            <a:custGeom>
              <a:avLst/>
              <a:gdLst>
                <a:gd name="T0" fmla="*/ 34 w 37"/>
                <a:gd name="T1" fmla="*/ 3 h 271"/>
                <a:gd name="T2" fmla="*/ 29 w 37"/>
                <a:gd name="T3" fmla="*/ 0 h 271"/>
                <a:gd name="T4" fmla="*/ 22 w 37"/>
                <a:gd name="T5" fmla="*/ 0 h 271"/>
                <a:gd name="T6" fmla="*/ 14 w 37"/>
                <a:gd name="T7" fmla="*/ 2 h 271"/>
                <a:gd name="T8" fmla="*/ 7 w 37"/>
                <a:gd name="T9" fmla="*/ 7 h 271"/>
                <a:gd name="T10" fmla="*/ 4 w 37"/>
                <a:gd name="T11" fmla="*/ 12 h 271"/>
                <a:gd name="T12" fmla="*/ 1 w 37"/>
                <a:gd name="T13" fmla="*/ 15 h 271"/>
                <a:gd name="T14" fmla="*/ 0 w 37"/>
                <a:gd name="T15" fmla="*/ 19 h 271"/>
                <a:gd name="T16" fmla="*/ 0 w 37"/>
                <a:gd name="T17" fmla="*/ 20 h 271"/>
                <a:gd name="T18" fmla="*/ 0 w 37"/>
                <a:gd name="T19" fmla="*/ 271 h 271"/>
                <a:gd name="T20" fmla="*/ 4 w 37"/>
                <a:gd name="T21" fmla="*/ 271 h 271"/>
                <a:gd name="T22" fmla="*/ 4 w 37"/>
                <a:gd name="T23" fmla="*/ 35 h 271"/>
                <a:gd name="T24" fmla="*/ 6 w 37"/>
                <a:gd name="T25" fmla="*/ 36 h 271"/>
                <a:gd name="T26" fmla="*/ 12 w 37"/>
                <a:gd name="T27" fmla="*/ 38 h 271"/>
                <a:gd name="T28" fmla="*/ 20 w 37"/>
                <a:gd name="T29" fmla="*/ 37 h 271"/>
                <a:gd name="T30" fmla="*/ 25 w 37"/>
                <a:gd name="T31" fmla="*/ 35 h 271"/>
                <a:gd name="T32" fmla="*/ 30 w 37"/>
                <a:gd name="T33" fmla="*/ 31 h 271"/>
                <a:gd name="T34" fmla="*/ 35 w 37"/>
                <a:gd name="T35" fmla="*/ 25 h 271"/>
                <a:gd name="T36" fmla="*/ 37 w 37"/>
                <a:gd name="T37" fmla="*/ 17 h 271"/>
                <a:gd name="T38" fmla="*/ 37 w 37"/>
                <a:gd name="T39" fmla="*/ 9 h 271"/>
                <a:gd name="T40" fmla="*/ 34 w 37"/>
                <a:gd name="T41" fmla="*/ 3 h 2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71">
                  <a:moveTo>
                    <a:pt x="34" y="3"/>
                  </a:moveTo>
                  <a:lnTo>
                    <a:pt x="29" y="0"/>
                  </a:lnTo>
                  <a:lnTo>
                    <a:pt x="22" y="0"/>
                  </a:lnTo>
                  <a:lnTo>
                    <a:pt x="14" y="2"/>
                  </a:lnTo>
                  <a:lnTo>
                    <a:pt x="7" y="7"/>
                  </a:lnTo>
                  <a:lnTo>
                    <a:pt x="4" y="12"/>
                  </a:lnTo>
                  <a:lnTo>
                    <a:pt x="1" y="15"/>
                  </a:lnTo>
                  <a:lnTo>
                    <a:pt x="0" y="19"/>
                  </a:lnTo>
                  <a:lnTo>
                    <a:pt x="0" y="20"/>
                  </a:lnTo>
                  <a:lnTo>
                    <a:pt x="0" y="271"/>
                  </a:lnTo>
                  <a:lnTo>
                    <a:pt x="4" y="271"/>
                  </a:lnTo>
                  <a:lnTo>
                    <a:pt x="4" y="35"/>
                  </a:lnTo>
                  <a:lnTo>
                    <a:pt x="6" y="36"/>
                  </a:lnTo>
                  <a:lnTo>
                    <a:pt x="12" y="38"/>
                  </a:lnTo>
                  <a:lnTo>
                    <a:pt x="20" y="37"/>
                  </a:lnTo>
                  <a:lnTo>
                    <a:pt x="25" y="35"/>
                  </a:lnTo>
                  <a:lnTo>
                    <a:pt x="30" y="31"/>
                  </a:lnTo>
                  <a:lnTo>
                    <a:pt x="35" y="25"/>
                  </a:lnTo>
                  <a:lnTo>
                    <a:pt x="37" y="17"/>
                  </a:lnTo>
                  <a:lnTo>
                    <a:pt x="37"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57" name="Freeform 172"/>
            <p:cNvSpPr>
              <a:spLocks/>
            </p:cNvSpPr>
            <p:nvPr/>
          </p:nvSpPr>
          <p:spPr bwMode="auto">
            <a:xfrm>
              <a:off x="2885" y="3702"/>
              <a:ext cx="68" cy="3"/>
            </a:xfrm>
            <a:custGeom>
              <a:avLst/>
              <a:gdLst>
                <a:gd name="T0" fmla="*/ 0 w 68"/>
                <a:gd name="T1" fmla="*/ 0 h 3"/>
                <a:gd name="T2" fmla="*/ 68 w 68"/>
                <a:gd name="T3" fmla="*/ 0 h 3"/>
                <a:gd name="T4" fmla="*/ 68 w 68"/>
                <a:gd name="T5" fmla="*/ 3 h 3"/>
                <a:gd name="T6" fmla="*/ 0 w 68"/>
                <a:gd name="T7" fmla="*/ 3 h 3"/>
                <a:gd name="T8" fmla="*/ 0 w 68"/>
                <a:gd name="T9" fmla="*/ 1 h 3"/>
                <a:gd name="T10" fmla="*/ 0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0" y="0"/>
                  </a:moveTo>
                  <a:lnTo>
                    <a:pt x="68" y="0"/>
                  </a:lnTo>
                  <a:lnTo>
                    <a:pt x="68"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58" name="Rectangle 173"/>
            <p:cNvSpPr>
              <a:spLocks noChangeArrowheads="1"/>
            </p:cNvSpPr>
            <p:nvPr/>
          </p:nvSpPr>
          <p:spPr bwMode="auto">
            <a:xfrm>
              <a:off x="2736" y="3693"/>
              <a:ext cx="67"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59" name="Rectangle 174"/>
            <p:cNvSpPr>
              <a:spLocks noChangeArrowheads="1"/>
            </p:cNvSpPr>
            <p:nvPr/>
          </p:nvSpPr>
          <p:spPr bwMode="auto">
            <a:xfrm>
              <a:off x="2736" y="3713"/>
              <a:ext cx="67"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60" name="Freeform 175"/>
            <p:cNvSpPr>
              <a:spLocks/>
            </p:cNvSpPr>
            <p:nvPr/>
          </p:nvSpPr>
          <p:spPr bwMode="auto">
            <a:xfrm>
              <a:off x="3553" y="3767"/>
              <a:ext cx="37" cy="169"/>
            </a:xfrm>
            <a:custGeom>
              <a:avLst/>
              <a:gdLst>
                <a:gd name="T0" fmla="*/ 35 w 37"/>
                <a:gd name="T1" fmla="*/ 3 h 169"/>
                <a:gd name="T2" fmla="*/ 29 w 37"/>
                <a:gd name="T3" fmla="*/ 0 h 169"/>
                <a:gd name="T4" fmla="*/ 22 w 37"/>
                <a:gd name="T5" fmla="*/ 0 h 169"/>
                <a:gd name="T6" fmla="*/ 14 w 37"/>
                <a:gd name="T7" fmla="*/ 2 h 169"/>
                <a:gd name="T8" fmla="*/ 7 w 37"/>
                <a:gd name="T9" fmla="*/ 7 h 169"/>
                <a:gd name="T10" fmla="*/ 4 w 37"/>
                <a:gd name="T11" fmla="*/ 12 h 169"/>
                <a:gd name="T12" fmla="*/ 1 w 37"/>
                <a:gd name="T13" fmla="*/ 15 h 169"/>
                <a:gd name="T14" fmla="*/ 0 w 37"/>
                <a:gd name="T15" fmla="*/ 19 h 169"/>
                <a:gd name="T16" fmla="*/ 0 w 37"/>
                <a:gd name="T17" fmla="*/ 20 h 169"/>
                <a:gd name="T18" fmla="*/ 0 w 37"/>
                <a:gd name="T19" fmla="*/ 169 h 169"/>
                <a:gd name="T20" fmla="*/ 4 w 37"/>
                <a:gd name="T21" fmla="*/ 169 h 169"/>
                <a:gd name="T22" fmla="*/ 4 w 37"/>
                <a:gd name="T23" fmla="*/ 35 h 169"/>
                <a:gd name="T24" fmla="*/ 6 w 37"/>
                <a:gd name="T25" fmla="*/ 36 h 169"/>
                <a:gd name="T26" fmla="*/ 12 w 37"/>
                <a:gd name="T27" fmla="*/ 38 h 169"/>
                <a:gd name="T28" fmla="*/ 20 w 37"/>
                <a:gd name="T29" fmla="*/ 37 h 169"/>
                <a:gd name="T30" fmla="*/ 25 w 37"/>
                <a:gd name="T31" fmla="*/ 35 h 169"/>
                <a:gd name="T32" fmla="*/ 31 w 37"/>
                <a:gd name="T33" fmla="*/ 31 h 169"/>
                <a:gd name="T34" fmla="*/ 36 w 37"/>
                <a:gd name="T35" fmla="*/ 25 h 169"/>
                <a:gd name="T36" fmla="*/ 37 w 37"/>
                <a:gd name="T37" fmla="*/ 18 h 169"/>
                <a:gd name="T38" fmla="*/ 37 w 37"/>
                <a:gd name="T39" fmla="*/ 9 h 169"/>
                <a:gd name="T40" fmla="*/ 35 w 37"/>
                <a:gd name="T41" fmla="*/ 3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169">
                  <a:moveTo>
                    <a:pt x="35" y="3"/>
                  </a:moveTo>
                  <a:lnTo>
                    <a:pt x="29" y="0"/>
                  </a:lnTo>
                  <a:lnTo>
                    <a:pt x="22" y="0"/>
                  </a:lnTo>
                  <a:lnTo>
                    <a:pt x="14" y="2"/>
                  </a:lnTo>
                  <a:lnTo>
                    <a:pt x="7" y="7"/>
                  </a:lnTo>
                  <a:lnTo>
                    <a:pt x="4" y="12"/>
                  </a:lnTo>
                  <a:lnTo>
                    <a:pt x="1" y="15"/>
                  </a:lnTo>
                  <a:lnTo>
                    <a:pt x="0" y="19"/>
                  </a:lnTo>
                  <a:lnTo>
                    <a:pt x="0" y="20"/>
                  </a:lnTo>
                  <a:lnTo>
                    <a:pt x="0" y="169"/>
                  </a:lnTo>
                  <a:lnTo>
                    <a:pt x="4" y="169"/>
                  </a:lnTo>
                  <a:lnTo>
                    <a:pt x="4" y="35"/>
                  </a:lnTo>
                  <a:lnTo>
                    <a:pt x="6" y="36"/>
                  </a:lnTo>
                  <a:lnTo>
                    <a:pt x="12" y="38"/>
                  </a:lnTo>
                  <a:lnTo>
                    <a:pt x="20" y="37"/>
                  </a:lnTo>
                  <a:lnTo>
                    <a:pt x="25" y="35"/>
                  </a:lnTo>
                  <a:lnTo>
                    <a:pt x="31" y="31"/>
                  </a:lnTo>
                  <a:lnTo>
                    <a:pt x="36" y="25"/>
                  </a:lnTo>
                  <a:lnTo>
                    <a:pt x="37" y="18"/>
                  </a:lnTo>
                  <a:lnTo>
                    <a:pt x="37" y="9"/>
                  </a:lnTo>
                  <a:lnTo>
                    <a:pt x="35"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61" name="Freeform 176"/>
            <p:cNvSpPr>
              <a:spLocks/>
            </p:cNvSpPr>
            <p:nvPr/>
          </p:nvSpPr>
          <p:spPr bwMode="auto">
            <a:xfrm>
              <a:off x="3174" y="3705"/>
              <a:ext cx="39" cy="216"/>
            </a:xfrm>
            <a:custGeom>
              <a:avLst/>
              <a:gdLst>
                <a:gd name="T0" fmla="*/ 35 w 39"/>
                <a:gd name="T1" fmla="*/ 4 h 216"/>
                <a:gd name="T2" fmla="*/ 29 w 39"/>
                <a:gd name="T3" fmla="*/ 0 h 216"/>
                <a:gd name="T4" fmla="*/ 22 w 39"/>
                <a:gd name="T5" fmla="*/ 0 h 216"/>
                <a:gd name="T6" fmla="*/ 15 w 39"/>
                <a:gd name="T7" fmla="*/ 3 h 216"/>
                <a:gd name="T8" fmla="*/ 8 w 39"/>
                <a:gd name="T9" fmla="*/ 8 h 216"/>
                <a:gd name="T10" fmla="*/ 2 w 39"/>
                <a:gd name="T11" fmla="*/ 16 h 216"/>
                <a:gd name="T12" fmla="*/ 0 w 39"/>
                <a:gd name="T13" fmla="*/ 20 h 216"/>
                <a:gd name="T14" fmla="*/ 0 w 39"/>
                <a:gd name="T15" fmla="*/ 21 h 216"/>
                <a:gd name="T16" fmla="*/ 0 w 39"/>
                <a:gd name="T17" fmla="*/ 216 h 216"/>
                <a:gd name="T18" fmla="*/ 4 w 39"/>
                <a:gd name="T19" fmla="*/ 216 h 216"/>
                <a:gd name="T20" fmla="*/ 4 w 39"/>
                <a:gd name="T21" fmla="*/ 35 h 216"/>
                <a:gd name="T22" fmla="*/ 7 w 39"/>
                <a:gd name="T23" fmla="*/ 36 h 216"/>
                <a:gd name="T24" fmla="*/ 13 w 39"/>
                <a:gd name="T25" fmla="*/ 39 h 216"/>
                <a:gd name="T26" fmla="*/ 21 w 39"/>
                <a:gd name="T27" fmla="*/ 38 h 216"/>
                <a:gd name="T28" fmla="*/ 27 w 39"/>
                <a:gd name="T29" fmla="*/ 35 h 216"/>
                <a:gd name="T30" fmla="*/ 32 w 39"/>
                <a:gd name="T31" fmla="*/ 32 h 216"/>
                <a:gd name="T32" fmla="*/ 37 w 39"/>
                <a:gd name="T33" fmla="*/ 26 h 216"/>
                <a:gd name="T34" fmla="*/ 39 w 39"/>
                <a:gd name="T35" fmla="*/ 17 h 216"/>
                <a:gd name="T36" fmla="*/ 38 w 39"/>
                <a:gd name="T37" fmla="*/ 10 h 216"/>
                <a:gd name="T38" fmla="*/ 35 w 39"/>
                <a:gd name="T39" fmla="*/ 4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16">
                  <a:moveTo>
                    <a:pt x="35" y="4"/>
                  </a:moveTo>
                  <a:lnTo>
                    <a:pt x="29" y="0"/>
                  </a:lnTo>
                  <a:lnTo>
                    <a:pt x="22" y="0"/>
                  </a:lnTo>
                  <a:lnTo>
                    <a:pt x="15" y="3"/>
                  </a:lnTo>
                  <a:lnTo>
                    <a:pt x="8" y="8"/>
                  </a:lnTo>
                  <a:lnTo>
                    <a:pt x="2" y="16"/>
                  </a:lnTo>
                  <a:lnTo>
                    <a:pt x="0" y="20"/>
                  </a:lnTo>
                  <a:lnTo>
                    <a:pt x="0" y="21"/>
                  </a:lnTo>
                  <a:lnTo>
                    <a:pt x="0" y="216"/>
                  </a:lnTo>
                  <a:lnTo>
                    <a:pt x="4" y="216"/>
                  </a:lnTo>
                  <a:lnTo>
                    <a:pt x="4" y="35"/>
                  </a:lnTo>
                  <a:lnTo>
                    <a:pt x="7" y="36"/>
                  </a:lnTo>
                  <a:lnTo>
                    <a:pt x="13" y="39"/>
                  </a:lnTo>
                  <a:lnTo>
                    <a:pt x="21" y="38"/>
                  </a:lnTo>
                  <a:lnTo>
                    <a:pt x="27" y="35"/>
                  </a:lnTo>
                  <a:lnTo>
                    <a:pt x="32" y="32"/>
                  </a:lnTo>
                  <a:lnTo>
                    <a:pt x="37" y="26"/>
                  </a:lnTo>
                  <a:lnTo>
                    <a:pt x="39" y="17"/>
                  </a:lnTo>
                  <a:lnTo>
                    <a:pt x="38" y="10"/>
                  </a:lnTo>
                  <a:lnTo>
                    <a:pt x="35"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62" name="Freeform 177"/>
            <p:cNvSpPr>
              <a:spLocks/>
            </p:cNvSpPr>
            <p:nvPr/>
          </p:nvSpPr>
          <p:spPr bwMode="auto">
            <a:xfrm>
              <a:off x="3179" y="3906"/>
              <a:ext cx="380" cy="30"/>
            </a:xfrm>
            <a:custGeom>
              <a:avLst/>
              <a:gdLst>
                <a:gd name="T0" fmla="*/ 380 w 380"/>
                <a:gd name="T1" fmla="*/ 16 h 30"/>
                <a:gd name="T2" fmla="*/ 380 w 380"/>
                <a:gd name="T3" fmla="*/ 30 h 30"/>
                <a:gd name="T4" fmla="*/ 0 w 380"/>
                <a:gd name="T5" fmla="*/ 15 h 30"/>
                <a:gd name="T6" fmla="*/ 0 w 380"/>
                <a:gd name="T7" fmla="*/ 0 h 30"/>
                <a:gd name="T8" fmla="*/ 380 w 380"/>
                <a:gd name="T9" fmla="*/ 1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30">
                  <a:moveTo>
                    <a:pt x="380" y="16"/>
                  </a:moveTo>
                  <a:lnTo>
                    <a:pt x="380" y="30"/>
                  </a:lnTo>
                  <a:lnTo>
                    <a:pt x="0" y="15"/>
                  </a:lnTo>
                  <a:lnTo>
                    <a:pt x="0" y="0"/>
                  </a:lnTo>
                  <a:lnTo>
                    <a:pt x="380"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63" name="Freeform 178"/>
            <p:cNvSpPr>
              <a:spLocks/>
            </p:cNvSpPr>
            <p:nvPr/>
          </p:nvSpPr>
          <p:spPr bwMode="auto">
            <a:xfrm>
              <a:off x="3289" y="3691"/>
              <a:ext cx="37" cy="230"/>
            </a:xfrm>
            <a:custGeom>
              <a:avLst/>
              <a:gdLst>
                <a:gd name="T0" fmla="*/ 34 w 37"/>
                <a:gd name="T1" fmla="*/ 2 h 230"/>
                <a:gd name="T2" fmla="*/ 29 w 37"/>
                <a:gd name="T3" fmla="*/ 0 h 230"/>
                <a:gd name="T4" fmla="*/ 22 w 37"/>
                <a:gd name="T5" fmla="*/ 0 h 230"/>
                <a:gd name="T6" fmla="*/ 13 w 37"/>
                <a:gd name="T7" fmla="*/ 2 h 230"/>
                <a:gd name="T8" fmla="*/ 6 w 37"/>
                <a:gd name="T9" fmla="*/ 7 h 230"/>
                <a:gd name="T10" fmla="*/ 2 w 37"/>
                <a:gd name="T11" fmla="*/ 12 h 230"/>
                <a:gd name="T12" fmla="*/ 1 w 37"/>
                <a:gd name="T13" fmla="*/ 16 h 230"/>
                <a:gd name="T14" fmla="*/ 0 w 37"/>
                <a:gd name="T15" fmla="*/ 18 h 230"/>
                <a:gd name="T16" fmla="*/ 0 w 37"/>
                <a:gd name="T17" fmla="*/ 19 h 230"/>
                <a:gd name="T18" fmla="*/ 0 w 37"/>
                <a:gd name="T19" fmla="*/ 230 h 230"/>
                <a:gd name="T20" fmla="*/ 4 w 37"/>
                <a:gd name="T21" fmla="*/ 230 h 230"/>
                <a:gd name="T22" fmla="*/ 4 w 37"/>
                <a:gd name="T23" fmla="*/ 35 h 230"/>
                <a:gd name="T24" fmla="*/ 6 w 37"/>
                <a:gd name="T25" fmla="*/ 36 h 230"/>
                <a:gd name="T26" fmla="*/ 12 w 37"/>
                <a:gd name="T27" fmla="*/ 38 h 230"/>
                <a:gd name="T28" fmla="*/ 20 w 37"/>
                <a:gd name="T29" fmla="*/ 37 h 230"/>
                <a:gd name="T30" fmla="*/ 25 w 37"/>
                <a:gd name="T31" fmla="*/ 35 h 230"/>
                <a:gd name="T32" fmla="*/ 30 w 37"/>
                <a:gd name="T33" fmla="*/ 31 h 230"/>
                <a:gd name="T34" fmla="*/ 35 w 37"/>
                <a:gd name="T35" fmla="*/ 25 h 230"/>
                <a:gd name="T36" fmla="*/ 37 w 37"/>
                <a:gd name="T37" fmla="*/ 17 h 230"/>
                <a:gd name="T38" fmla="*/ 37 w 37"/>
                <a:gd name="T39" fmla="*/ 8 h 230"/>
                <a:gd name="T40" fmla="*/ 34 w 37"/>
                <a:gd name="T41" fmla="*/ 2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30">
                  <a:moveTo>
                    <a:pt x="34" y="2"/>
                  </a:moveTo>
                  <a:lnTo>
                    <a:pt x="29" y="0"/>
                  </a:lnTo>
                  <a:lnTo>
                    <a:pt x="22" y="0"/>
                  </a:lnTo>
                  <a:lnTo>
                    <a:pt x="13" y="2"/>
                  </a:lnTo>
                  <a:lnTo>
                    <a:pt x="6" y="7"/>
                  </a:lnTo>
                  <a:lnTo>
                    <a:pt x="2" y="12"/>
                  </a:lnTo>
                  <a:lnTo>
                    <a:pt x="1" y="16"/>
                  </a:lnTo>
                  <a:lnTo>
                    <a:pt x="0" y="18"/>
                  </a:lnTo>
                  <a:lnTo>
                    <a:pt x="0" y="19"/>
                  </a:lnTo>
                  <a:lnTo>
                    <a:pt x="0" y="230"/>
                  </a:lnTo>
                  <a:lnTo>
                    <a:pt x="4" y="230"/>
                  </a:lnTo>
                  <a:lnTo>
                    <a:pt x="4" y="35"/>
                  </a:lnTo>
                  <a:lnTo>
                    <a:pt x="6" y="36"/>
                  </a:lnTo>
                  <a:lnTo>
                    <a:pt x="12" y="38"/>
                  </a:lnTo>
                  <a:lnTo>
                    <a:pt x="20" y="37"/>
                  </a:lnTo>
                  <a:lnTo>
                    <a:pt x="25" y="35"/>
                  </a:lnTo>
                  <a:lnTo>
                    <a:pt x="30" y="31"/>
                  </a:lnTo>
                  <a:lnTo>
                    <a:pt x="35" y="25"/>
                  </a:lnTo>
                  <a:lnTo>
                    <a:pt x="37" y="17"/>
                  </a:lnTo>
                  <a:lnTo>
                    <a:pt x="37"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64" name="Freeform 179"/>
            <p:cNvSpPr>
              <a:spLocks/>
            </p:cNvSpPr>
            <p:nvPr/>
          </p:nvSpPr>
          <p:spPr bwMode="auto">
            <a:xfrm>
              <a:off x="3422" y="3654"/>
              <a:ext cx="38" cy="271"/>
            </a:xfrm>
            <a:custGeom>
              <a:avLst/>
              <a:gdLst>
                <a:gd name="T0" fmla="*/ 33 w 38"/>
                <a:gd name="T1" fmla="*/ 3 h 271"/>
                <a:gd name="T2" fmla="*/ 28 w 38"/>
                <a:gd name="T3" fmla="*/ 0 h 271"/>
                <a:gd name="T4" fmla="*/ 21 w 38"/>
                <a:gd name="T5" fmla="*/ 0 h 271"/>
                <a:gd name="T6" fmla="*/ 14 w 38"/>
                <a:gd name="T7" fmla="*/ 2 h 271"/>
                <a:gd name="T8" fmla="*/ 7 w 38"/>
                <a:gd name="T9" fmla="*/ 7 h 271"/>
                <a:gd name="T10" fmla="*/ 3 w 38"/>
                <a:gd name="T11" fmla="*/ 12 h 271"/>
                <a:gd name="T12" fmla="*/ 1 w 38"/>
                <a:gd name="T13" fmla="*/ 15 h 271"/>
                <a:gd name="T14" fmla="*/ 0 w 38"/>
                <a:gd name="T15" fmla="*/ 19 h 271"/>
                <a:gd name="T16" fmla="*/ 0 w 38"/>
                <a:gd name="T17" fmla="*/ 20 h 271"/>
                <a:gd name="T18" fmla="*/ 0 w 38"/>
                <a:gd name="T19" fmla="*/ 271 h 271"/>
                <a:gd name="T20" fmla="*/ 3 w 38"/>
                <a:gd name="T21" fmla="*/ 271 h 271"/>
                <a:gd name="T22" fmla="*/ 3 w 38"/>
                <a:gd name="T23" fmla="*/ 35 h 271"/>
                <a:gd name="T24" fmla="*/ 6 w 38"/>
                <a:gd name="T25" fmla="*/ 36 h 271"/>
                <a:gd name="T26" fmla="*/ 12 w 38"/>
                <a:gd name="T27" fmla="*/ 38 h 271"/>
                <a:gd name="T28" fmla="*/ 20 w 38"/>
                <a:gd name="T29" fmla="*/ 37 h 271"/>
                <a:gd name="T30" fmla="*/ 25 w 38"/>
                <a:gd name="T31" fmla="*/ 35 h 271"/>
                <a:gd name="T32" fmla="*/ 31 w 38"/>
                <a:gd name="T33" fmla="*/ 31 h 271"/>
                <a:gd name="T34" fmla="*/ 36 w 38"/>
                <a:gd name="T35" fmla="*/ 25 h 271"/>
                <a:gd name="T36" fmla="*/ 38 w 38"/>
                <a:gd name="T37" fmla="*/ 17 h 271"/>
                <a:gd name="T38" fmla="*/ 37 w 38"/>
                <a:gd name="T39" fmla="*/ 9 h 271"/>
                <a:gd name="T40" fmla="*/ 33 w 38"/>
                <a:gd name="T41" fmla="*/ 3 h 2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71">
                  <a:moveTo>
                    <a:pt x="33" y="3"/>
                  </a:moveTo>
                  <a:lnTo>
                    <a:pt x="28" y="0"/>
                  </a:lnTo>
                  <a:lnTo>
                    <a:pt x="21" y="0"/>
                  </a:lnTo>
                  <a:lnTo>
                    <a:pt x="14" y="2"/>
                  </a:lnTo>
                  <a:lnTo>
                    <a:pt x="7" y="7"/>
                  </a:lnTo>
                  <a:lnTo>
                    <a:pt x="3" y="12"/>
                  </a:lnTo>
                  <a:lnTo>
                    <a:pt x="1" y="15"/>
                  </a:lnTo>
                  <a:lnTo>
                    <a:pt x="0" y="19"/>
                  </a:lnTo>
                  <a:lnTo>
                    <a:pt x="0" y="20"/>
                  </a:lnTo>
                  <a:lnTo>
                    <a:pt x="0" y="271"/>
                  </a:lnTo>
                  <a:lnTo>
                    <a:pt x="3" y="271"/>
                  </a:lnTo>
                  <a:lnTo>
                    <a:pt x="3" y="35"/>
                  </a:lnTo>
                  <a:lnTo>
                    <a:pt x="6" y="36"/>
                  </a:lnTo>
                  <a:lnTo>
                    <a:pt x="12" y="38"/>
                  </a:lnTo>
                  <a:lnTo>
                    <a:pt x="20" y="37"/>
                  </a:lnTo>
                  <a:lnTo>
                    <a:pt x="25" y="35"/>
                  </a:lnTo>
                  <a:lnTo>
                    <a:pt x="31" y="31"/>
                  </a:lnTo>
                  <a:lnTo>
                    <a:pt x="36" y="25"/>
                  </a:lnTo>
                  <a:lnTo>
                    <a:pt x="38" y="17"/>
                  </a:lnTo>
                  <a:lnTo>
                    <a:pt x="37"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65" name="Rectangle 180"/>
            <p:cNvSpPr>
              <a:spLocks noChangeArrowheads="1"/>
            </p:cNvSpPr>
            <p:nvPr/>
          </p:nvSpPr>
          <p:spPr bwMode="auto">
            <a:xfrm>
              <a:off x="3273" y="3710"/>
              <a:ext cx="69" cy="4"/>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66" name="Rectangle 181"/>
            <p:cNvSpPr>
              <a:spLocks noChangeArrowheads="1"/>
            </p:cNvSpPr>
            <p:nvPr/>
          </p:nvSpPr>
          <p:spPr bwMode="auto">
            <a:xfrm>
              <a:off x="3153" y="3731"/>
              <a:ext cx="67"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67" name="Freeform 182"/>
            <p:cNvSpPr>
              <a:spLocks/>
            </p:cNvSpPr>
            <p:nvPr/>
          </p:nvSpPr>
          <p:spPr bwMode="auto">
            <a:xfrm>
              <a:off x="3153" y="3750"/>
              <a:ext cx="67" cy="3"/>
            </a:xfrm>
            <a:custGeom>
              <a:avLst/>
              <a:gdLst>
                <a:gd name="T0" fmla="*/ 67 w 67"/>
                <a:gd name="T1" fmla="*/ 0 h 3"/>
                <a:gd name="T2" fmla="*/ 0 w 67"/>
                <a:gd name="T3" fmla="*/ 0 h 3"/>
                <a:gd name="T4" fmla="*/ 0 w 67"/>
                <a:gd name="T5" fmla="*/ 3 h 3"/>
                <a:gd name="T6" fmla="*/ 67 w 67"/>
                <a:gd name="T7" fmla="*/ 3 h 3"/>
                <a:gd name="T8" fmla="*/ 67 w 67"/>
                <a:gd name="T9" fmla="*/ 1 h 3"/>
                <a:gd name="T10" fmla="*/ 67 w 67"/>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3">
                  <a:moveTo>
                    <a:pt x="67" y="0"/>
                  </a:moveTo>
                  <a:lnTo>
                    <a:pt x="0" y="0"/>
                  </a:lnTo>
                  <a:lnTo>
                    <a:pt x="0" y="3"/>
                  </a:lnTo>
                  <a:lnTo>
                    <a:pt x="67" y="3"/>
                  </a:lnTo>
                  <a:lnTo>
                    <a:pt x="67" y="1"/>
                  </a:lnTo>
                  <a:lnTo>
                    <a:pt x="67"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68" name="Rectangle 183"/>
            <p:cNvSpPr>
              <a:spLocks noChangeArrowheads="1"/>
            </p:cNvSpPr>
            <p:nvPr/>
          </p:nvSpPr>
          <p:spPr bwMode="auto">
            <a:xfrm>
              <a:off x="3150" y="3771"/>
              <a:ext cx="71" cy="4"/>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69" name="Freeform 184"/>
            <p:cNvSpPr>
              <a:spLocks/>
            </p:cNvSpPr>
            <p:nvPr/>
          </p:nvSpPr>
          <p:spPr bwMode="auto">
            <a:xfrm>
              <a:off x="3150" y="3791"/>
              <a:ext cx="68" cy="3"/>
            </a:xfrm>
            <a:custGeom>
              <a:avLst/>
              <a:gdLst>
                <a:gd name="T0" fmla="*/ 68 w 68"/>
                <a:gd name="T1" fmla="*/ 0 h 3"/>
                <a:gd name="T2" fmla="*/ 0 w 68"/>
                <a:gd name="T3" fmla="*/ 0 h 3"/>
                <a:gd name="T4" fmla="*/ 0 w 68"/>
                <a:gd name="T5" fmla="*/ 3 h 3"/>
                <a:gd name="T6" fmla="*/ 68 w 68"/>
                <a:gd name="T7" fmla="*/ 3 h 3"/>
                <a:gd name="T8" fmla="*/ 68 w 68"/>
                <a:gd name="T9" fmla="*/ 1 h 3"/>
                <a:gd name="T10" fmla="*/ 68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68" y="0"/>
                  </a:moveTo>
                  <a:lnTo>
                    <a:pt x="0" y="0"/>
                  </a:lnTo>
                  <a:lnTo>
                    <a:pt x="0" y="3"/>
                  </a:lnTo>
                  <a:lnTo>
                    <a:pt x="68" y="3"/>
                  </a:lnTo>
                  <a:lnTo>
                    <a:pt x="68" y="1"/>
                  </a:lnTo>
                  <a:lnTo>
                    <a:pt x="68"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70" name="Rectangle 185"/>
            <p:cNvSpPr>
              <a:spLocks noChangeArrowheads="1"/>
            </p:cNvSpPr>
            <p:nvPr/>
          </p:nvSpPr>
          <p:spPr bwMode="auto">
            <a:xfrm>
              <a:off x="3400" y="3693"/>
              <a:ext cx="69" cy="4"/>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71" name="Freeform 186"/>
            <p:cNvSpPr>
              <a:spLocks/>
            </p:cNvSpPr>
            <p:nvPr/>
          </p:nvSpPr>
          <p:spPr bwMode="auto">
            <a:xfrm>
              <a:off x="3399" y="3714"/>
              <a:ext cx="67" cy="3"/>
            </a:xfrm>
            <a:custGeom>
              <a:avLst/>
              <a:gdLst>
                <a:gd name="T0" fmla="*/ 67 w 67"/>
                <a:gd name="T1" fmla="*/ 0 h 3"/>
                <a:gd name="T2" fmla="*/ 0 w 67"/>
                <a:gd name="T3" fmla="*/ 0 h 3"/>
                <a:gd name="T4" fmla="*/ 0 w 67"/>
                <a:gd name="T5" fmla="*/ 3 h 3"/>
                <a:gd name="T6" fmla="*/ 67 w 67"/>
                <a:gd name="T7" fmla="*/ 3 h 3"/>
                <a:gd name="T8" fmla="*/ 67 w 67"/>
                <a:gd name="T9" fmla="*/ 1 h 3"/>
                <a:gd name="T10" fmla="*/ 67 w 67"/>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3">
                  <a:moveTo>
                    <a:pt x="67" y="0"/>
                  </a:moveTo>
                  <a:lnTo>
                    <a:pt x="0" y="0"/>
                  </a:lnTo>
                  <a:lnTo>
                    <a:pt x="0" y="3"/>
                  </a:lnTo>
                  <a:lnTo>
                    <a:pt x="67" y="3"/>
                  </a:lnTo>
                  <a:lnTo>
                    <a:pt x="67" y="1"/>
                  </a:lnTo>
                  <a:lnTo>
                    <a:pt x="67"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72" name="Freeform 187"/>
            <p:cNvSpPr>
              <a:spLocks/>
            </p:cNvSpPr>
            <p:nvPr/>
          </p:nvSpPr>
          <p:spPr bwMode="auto">
            <a:xfrm>
              <a:off x="3671" y="3751"/>
              <a:ext cx="39" cy="168"/>
            </a:xfrm>
            <a:custGeom>
              <a:avLst/>
              <a:gdLst>
                <a:gd name="T0" fmla="*/ 35 w 39"/>
                <a:gd name="T1" fmla="*/ 2 h 168"/>
                <a:gd name="T2" fmla="*/ 29 w 39"/>
                <a:gd name="T3" fmla="*/ 0 h 168"/>
                <a:gd name="T4" fmla="*/ 22 w 39"/>
                <a:gd name="T5" fmla="*/ 0 h 168"/>
                <a:gd name="T6" fmla="*/ 14 w 39"/>
                <a:gd name="T7" fmla="*/ 2 h 168"/>
                <a:gd name="T8" fmla="*/ 7 w 39"/>
                <a:gd name="T9" fmla="*/ 7 h 168"/>
                <a:gd name="T10" fmla="*/ 1 w 39"/>
                <a:gd name="T11" fmla="*/ 16 h 168"/>
                <a:gd name="T12" fmla="*/ 0 w 39"/>
                <a:gd name="T13" fmla="*/ 18 h 168"/>
                <a:gd name="T14" fmla="*/ 0 w 39"/>
                <a:gd name="T15" fmla="*/ 19 h 168"/>
                <a:gd name="T16" fmla="*/ 0 w 39"/>
                <a:gd name="T17" fmla="*/ 168 h 168"/>
                <a:gd name="T18" fmla="*/ 4 w 39"/>
                <a:gd name="T19" fmla="*/ 168 h 168"/>
                <a:gd name="T20" fmla="*/ 4 w 39"/>
                <a:gd name="T21" fmla="*/ 35 h 168"/>
                <a:gd name="T22" fmla="*/ 6 w 39"/>
                <a:gd name="T23" fmla="*/ 36 h 168"/>
                <a:gd name="T24" fmla="*/ 12 w 39"/>
                <a:gd name="T25" fmla="*/ 39 h 168"/>
                <a:gd name="T26" fmla="*/ 21 w 39"/>
                <a:gd name="T27" fmla="*/ 37 h 168"/>
                <a:gd name="T28" fmla="*/ 27 w 39"/>
                <a:gd name="T29" fmla="*/ 35 h 168"/>
                <a:gd name="T30" fmla="*/ 31 w 39"/>
                <a:gd name="T31" fmla="*/ 31 h 168"/>
                <a:gd name="T32" fmla="*/ 36 w 39"/>
                <a:gd name="T33" fmla="*/ 24 h 168"/>
                <a:gd name="T34" fmla="*/ 39 w 39"/>
                <a:gd name="T35" fmla="*/ 17 h 168"/>
                <a:gd name="T36" fmla="*/ 37 w 39"/>
                <a:gd name="T37" fmla="*/ 8 h 168"/>
                <a:gd name="T38" fmla="*/ 35 w 39"/>
                <a:gd name="T39" fmla="*/ 2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68">
                  <a:moveTo>
                    <a:pt x="35" y="2"/>
                  </a:moveTo>
                  <a:lnTo>
                    <a:pt x="29" y="0"/>
                  </a:lnTo>
                  <a:lnTo>
                    <a:pt x="22" y="0"/>
                  </a:lnTo>
                  <a:lnTo>
                    <a:pt x="14" y="2"/>
                  </a:lnTo>
                  <a:lnTo>
                    <a:pt x="7" y="7"/>
                  </a:lnTo>
                  <a:lnTo>
                    <a:pt x="1" y="16"/>
                  </a:lnTo>
                  <a:lnTo>
                    <a:pt x="0" y="18"/>
                  </a:lnTo>
                  <a:lnTo>
                    <a:pt x="0" y="19"/>
                  </a:lnTo>
                  <a:lnTo>
                    <a:pt x="0" y="168"/>
                  </a:lnTo>
                  <a:lnTo>
                    <a:pt x="4" y="168"/>
                  </a:lnTo>
                  <a:lnTo>
                    <a:pt x="4" y="35"/>
                  </a:lnTo>
                  <a:lnTo>
                    <a:pt x="6" y="36"/>
                  </a:lnTo>
                  <a:lnTo>
                    <a:pt x="12" y="39"/>
                  </a:lnTo>
                  <a:lnTo>
                    <a:pt x="21" y="37"/>
                  </a:lnTo>
                  <a:lnTo>
                    <a:pt x="27" y="35"/>
                  </a:lnTo>
                  <a:lnTo>
                    <a:pt x="31" y="31"/>
                  </a:lnTo>
                  <a:lnTo>
                    <a:pt x="36" y="24"/>
                  </a:lnTo>
                  <a:lnTo>
                    <a:pt x="39" y="17"/>
                  </a:lnTo>
                  <a:lnTo>
                    <a:pt x="37" y="8"/>
                  </a:lnTo>
                  <a:lnTo>
                    <a:pt x="35"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73" name="Freeform 188"/>
            <p:cNvSpPr>
              <a:spLocks/>
            </p:cNvSpPr>
            <p:nvPr/>
          </p:nvSpPr>
          <p:spPr bwMode="auto">
            <a:xfrm>
              <a:off x="4054" y="3689"/>
              <a:ext cx="38" cy="215"/>
            </a:xfrm>
            <a:custGeom>
              <a:avLst/>
              <a:gdLst>
                <a:gd name="T0" fmla="*/ 34 w 38"/>
                <a:gd name="T1" fmla="*/ 3 h 215"/>
                <a:gd name="T2" fmla="*/ 28 w 38"/>
                <a:gd name="T3" fmla="*/ 0 h 215"/>
                <a:gd name="T4" fmla="*/ 21 w 38"/>
                <a:gd name="T5" fmla="*/ 0 h 215"/>
                <a:gd name="T6" fmla="*/ 14 w 38"/>
                <a:gd name="T7" fmla="*/ 2 h 215"/>
                <a:gd name="T8" fmla="*/ 6 w 38"/>
                <a:gd name="T9" fmla="*/ 7 h 215"/>
                <a:gd name="T10" fmla="*/ 3 w 38"/>
                <a:gd name="T11" fmla="*/ 12 h 215"/>
                <a:gd name="T12" fmla="*/ 0 w 38"/>
                <a:gd name="T13" fmla="*/ 19 h 215"/>
                <a:gd name="T14" fmla="*/ 0 w 38"/>
                <a:gd name="T15" fmla="*/ 20 h 215"/>
                <a:gd name="T16" fmla="*/ 0 w 38"/>
                <a:gd name="T17" fmla="*/ 215 h 215"/>
                <a:gd name="T18" fmla="*/ 3 w 38"/>
                <a:gd name="T19" fmla="*/ 215 h 215"/>
                <a:gd name="T20" fmla="*/ 3 w 38"/>
                <a:gd name="T21" fmla="*/ 34 h 215"/>
                <a:gd name="T22" fmla="*/ 5 w 38"/>
                <a:gd name="T23" fmla="*/ 36 h 215"/>
                <a:gd name="T24" fmla="*/ 11 w 38"/>
                <a:gd name="T25" fmla="*/ 38 h 215"/>
                <a:gd name="T26" fmla="*/ 20 w 38"/>
                <a:gd name="T27" fmla="*/ 37 h 215"/>
                <a:gd name="T28" fmla="*/ 26 w 38"/>
                <a:gd name="T29" fmla="*/ 34 h 215"/>
                <a:gd name="T30" fmla="*/ 30 w 38"/>
                <a:gd name="T31" fmla="*/ 31 h 215"/>
                <a:gd name="T32" fmla="*/ 35 w 38"/>
                <a:gd name="T33" fmla="*/ 25 h 215"/>
                <a:gd name="T34" fmla="*/ 38 w 38"/>
                <a:gd name="T35" fmla="*/ 16 h 215"/>
                <a:gd name="T36" fmla="*/ 38 w 38"/>
                <a:gd name="T37" fmla="*/ 9 h 215"/>
                <a:gd name="T38" fmla="*/ 34 w 38"/>
                <a:gd name="T39" fmla="*/ 3 h 2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15">
                  <a:moveTo>
                    <a:pt x="34" y="3"/>
                  </a:moveTo>
                  <a:lnTo>
                    <a:pt x="28" y="0"/>
                  </a:lnTo>
                  <a:lnTo>
                    <a:pt x="21" y="0"/>
                  </a:lnTo>
                  <a:lnTo>
                    <a:pt x="14" y="2"/>
                  </a:lnTo>
                  <a:lnTo>
                    <a:pt x="6" y="7"/>
                  </a:lnTo>
                  <a:lnTo>
                    <a:pt x="3" y="12"/>
                  </a:lnTo>
                  <a:lnTo>
                    <a:pt x="0" y="19"/>
                  </a:lnTo>
                  <a:lnTo>
                    <a:pt x="0" y="20"/>
                  </a:lnTo>
                  <a:lnTo>
                    <a:pt x="0" y="215"/>
                  </a:lnTo>
                  <a:lnTo>
                    <a:pt x="3" y="215"/>
                  </a:lnTo>
                  <a:lnTo>
                    <a:pt x="3" y="34"/>
                  </a:lnTo>
                  <a:lnTo>
                    <a:pt x="5" y="36"/>
                  </a:lnTo>
                  <a:lnTo>
                    <a:pt x="11" y="38"/>
                  </a:lnTo>
                  <a:lnTo>
                    <a:pt x="20" y="37"/>
                  </a:lnTo>
                  <a:lnTo>
                    <a:pt x="26" y="34"/>
                  </a:lnTo>
                  <a:lnTo>
                    <a:pt x="30" y="31"/>
                  </a:lnTo>
                  <a:lnTo>
                    <a:pt x="35" y="25"/>
                  </a:lnTo>
                  <a:lnTo>
                    <a:pt x="38" y="16"/>
                  </a:lnTo>
                  <a:lnTo>
                    <a:pt x="38"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74" name="Freeform 189"/>
            <p:cNvSpPr>
              <a:spLocks/>
            </p:cNvSpPr>
            <p:nvPr/>
          </p:nvSpPr>
          <p:spPr bwMode="auto">
            <a:xfrm>
              <a:off x="3675" y="3889"/>
              <a:ext cx="379" cy="30"/>
            </a:xfrm>
            <a:custGeom>
              <a:avLst/>
              <a:gdLst>
                <a:gd name="T0" fmla="*/ 0 w 379"/>
                <a:gd name="T1" fmla="*/ 16 h 30"/>
                <a:gd name="T2" fmla="*/ 0 w 379"/>
                <a:gd name="T3" fmla="*/ 30 h 30"/>
                <a:gd name="T4" fmla="*/ 379 w 379"/>
                <a:gd name="T5" fmla="*/ 15 h 30"/>
                <a:gd name="T6" fmla="*/ 379 w 379"/>
                <a:gd name="T7" fmla="*/ 0 h 30"/>
                <a:gd name="T8" fmla="*/ 0 w 379"/>
                <a:gd name="T9" fmla="*/ 1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30">
                  <a:moveTo>
                    <a:pt x="0" y="16"/>
                  </a:moveTo>
                  <a:lnTo>
                    <a:pt x="0" y="30"/>
                  </a:lnTo>
                  <a:lnTo>
                    <a:pt x="379" y="15"/>
                  </a:lnTo>
                  <a:lnTo>
                    <a:pt x="379" y="0"/>
                  </a:lnTo>
                  <a:lnTo>
                    <a:pt x="0"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75" name="Freeform 190"/>
            <p:cNvSpPr>
              <a:spLocks/>
            </p:cNvSpPr>
            <p:nvPr/>
          </p:nvSpPr>
          <p:spPr bwMode="auto">
            <a:xfrm>
              <a:off x="3925" y="3674"/>
              <a:ext cx="38" cy="230"/>
            </a:xfrm>
            <a:custGeom>
              <a:avLst/>
              <a:gdLst>
                <a:gd name="T0" fmla="*/ 34 w 38"/>
                <a:gd name="T1" fmla="*/ 4 h 230"/>
                <a:gd name="T2" fmla="*/ 29 w 38"/>
                <a:gd name="T3" fmla="*/ 0 h 230"/>
                <a:gd name="T4" fmla="*/ 22 w 38"/>
                <a:gd name="T5" fmla="*/ 0 h 230"/>
                <a:gd name="T6" fmla="*/ 15 w 38"/>
                <a:gd name="T7" fmla="*/ 3 h 230"/>
                <a:gd name="T8" fmla="*/ 8 w 38"/>
                <a:gd name="T9" fmla="*/ 7 h 230"/>
                <a:gd name="T10" fmla="*/ 4 w 38"/>
                <a:gd name="T11" fmla="*/ 12 h 230"/>
                <a:gd name="T12" fmla="*/ 2 w 38"/>
                <a:gd name="T13" fmla="*/ 16 h 230"/>
                <a:gd name="T14" fmla="*/ 0 w 38"/>
                <a:gd name="T15" fmla="*/ 19 h 230"/>
                <a:gd name="T16" fmla="*/ 0 w 38"/>
                <a:gd name="T17" fmla="*/ 21 h 230"/>
                <a:gd name="T18" fmla="*/ 0 w 38"/>
                <a:gd name="T19" fmla="*/ 230 h 230"/>
                <a:gd name="T20" fmla="*/ 4 w 38"/>
                <a:gd name="T21" fmla="*/ 230 h 230"/>
                <a:gd name="T22" fmla="*/ 4 w 38"/>
                <a:gd name="T23" fmla="*/ 35 h 230"/>
                <a:gd name="T24" fmla="*/ 6 w 38"/>
                <a:gd name="T25" fmla="*/ 36 h 230"/>
                <a:gd name="T26" fmla="*/ 12 w 38"/>
                <a:gd name="T27" fmla="*/ 39 h 230"/>
                <a:gd name="T28" fmla="*/ 21 w 38"/>
                <a:gd name="T29" fmla="*/ 37 h 230"/>
                <a:gd name="T30" fmla="*/ 26 w 38"/>
                <a:gd name="T31" fmla="*/ 35 h 230"/>
                <a:gd name="T32" fmla="*/ 30 w 38"/>
                <a:gd name="T33" fmla="*/ 31 h 230"/>
                <a:gd name="T34" fmla="*/ 35 w 38"/>
                <a:gd name="T35" fmla="*/ 25 h 230"/>
                <a:gd name="T36" fmla="*/ 38 w 38"/>
                <a:gd name="T37" fmla="*/ 17 h 230"/>
                <a:gd name="T38" fmla="*/ 38 w 38"/>
                <a:gd name="T39" fmla="*/ 10 h 230"/>
                <a:gd name="T40" fmla="*/ 34 w 38"/>
                <a:gd name="T41" fmla="*/ 4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30">
                  <a:moveTo>
                    <a:pt x="34" y="4"/>
                  </a:moveTo>
                  <a:lnTo>
                    <a:pt x="29" y="0"/>
                  </a:lnTo>
                  <a:lnTo>
                    <a:pt x="22" y="0"/>
                  </a:lnTo>
                  <a:lnTo>
                    <a:pt x="15" y="3"/>
                  </a:lnTo>
                  <a:lnTo>
                    <a:pt x="8" y="7"/>
                  </a:lnTo>
                  <a:lnTo>
                    <a:pt x="4" y="12"/>
                  </a:lnTo>
                  <a:lnTo>
                    <a:pt x="2" y="16"/>
                  </a:lnTo>
                  <a:lnTo>
                    <a:pt x="0" y="19"/>
                  </a:lnTo>
                  <a:lnTo>
                    <a:pt x="0" y="21"/>
                  </a:lnTo>
                  <a:lnTo>
                    <a:pt x="0" y="230"/>
                  </a:lnTo>
                  <a:lnTo>
                    <a:pt x="4" y="230"/>
                  </a:lnTo>
                  <a:lnTo>
                    <a:pt x="4" y="35"/>
                  </a:lnTo>
                  <a:lnTo>
                    <a:pt x="6" y="36"/>
                  </a:lnTo>
                  <a:lnTo>
                    <a:pt x="12" y="39"/>
                  </a:lnTo>
                  <a:lnTo>
                    <a:pt x="21" y="37"/>
                  </a:lnTo>
                  <a:lnTo>
                    <a:pt x="26" y="35"/>
                  </a:lnTo>
                  <a:lnTo>
                    <a:pt x="30" y="31"/>
                  </a:lnTo>
                  <a:lnTo>
                    <a:pt x="35" y="25"/>
                  </a:lnTo>
                  <a:lnTo>
                    <a:pt x="38" y="17"/>
                  </a:lnTo>
                  <a:lnTo>
                    <a:pt x="38" y="10"/>
                  </a:lnTo>
                  <a:lnTo>
                    <a:pt x="34"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76" name="Freeform 191"/>
            <p:cNvSpPr>
              <a:spLocks/>
            </p:cNvSpPr>
            <p:nvPr/>
          </p:nvSpPr>
          <p:spPr bwMode="auto">
            <a:xfrm>
              <a:off x="3793" y="3637"/>
              <a:ext cx="37" cy="273"/>
            </a:xfrm>
            <a:custGeom>
              <a:avLst/>
              <a:gdLst>
                <a:gd name="T0" fmla="*/ 34 w 37"/>
                <a:gd name="T1" fmla="*/ 3 h 273"/>
                <a:gd name="T2" fmla="*/ 27 w 37"/>
                <a:gd name="T3" fmla="*/ 0 h 273"/>
                <a:gd name="T4" fmla="*/ 20 w 37"/>
                <a:gd name="T5" fmla="*/ 0 h 273"/>
                <a:gd name="T6" fmla="*/ 13 w 37"/>
                <a:gd name="T7" fmla="*/ 2 h 273"/>
                <a:gd name="T8" fmla="*/ 6 w 37"/>
                <a:gd name="T9" fmla="*/ 7 h 273"/>
                <a:gd name="T10" fmla="*/ 2 w 37"/>
                <a:gd name="T11" fmla="*/ 12 h 273"/>
                <a:gd name="T12" fmla="*/ 0 w 37"/>
                <a:gd name="T13" fmla="*/ 19 h 273"/>
                <a:gd name="T14" fmla="*/ 0 w 37"/>
                <a:gd name="T15" fmla="*/ 20 h 273"/>
                <a:gd name="T16" fmla="*/ 0 w 37"/>
                <a:gd name="T17" fmla="*/ 273 h 273"/>
                <a:gd name="T18" fmla="*/ 2 w 37"/>
                <a:gd name="T19" fmla="*/ 273 h 273"/>
                <a:gd name="T20" fmla="*/ 2 w 37"/>
                <a:gd name="T21" fmla="*/ 35 h 273"/>
                <a:gd name="T22" fmla="*/ 5 w 37"/>
                <a:gd name="T23" fmla="*/ 36 h 273"/>
                <a:gd name="T24" fmla="*/ 11 w 37"/>
                <a:gd name="T25" fmla="*/ 38 h 273"/>
                <a:gd name="T26" fmla="*/ 19 w 37"/>
                <a:gd name="T27" fmla="*/ 37 h 273"/>
                <a:gd name="T28" fmla="*/ 25 w 37"/>
                <a:gd name="T29" fmla="*/ 35 h 273"/>
                <a:gd name="T30" fmla="*/ 30 w 37"/>
                <a:gd name="T31" fmla="*/ 31 h 273"/>
                <a:gd name="T32" fmla="*/ 35 w 37"/>
                <a:gd name="T33" fmla="*/ 25 h 273"/>
                <a:gd name="T34" fmla="*/ 37 w 37"/>
                <a:gd name="T35" fmla="*/ 17 h 273"/>
                <a:gd name="T36" fmla="*/ 37 w 37"/>
                <a:gd name="T37" fmla="*/ 9 h 273"/>
                <a:gd name="T38" fmla="*/ 34 w 37"/>
                <a:gd name="T39" fmla="*/ 3 h 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273">
                  <a:moveTo>
                    <a:pt x="34" y="3"/>
                  </a:moveTo>
                  <a:lnTo>
                    <a:pt x="27" y="0"/>
                  </a:lnTo>
                  <a:lnTo>
                    <a:pt x="20" y="0"/>
                  </a:lnTo>
                  <a:lnTo>
                    <a:pt x="13" y="2"/>
                  </a:lnTo>
                  <a:lnTo>
                    <a:pt x="6" y="7"/>
                  </a:lnTo>
                  <a:lnTo>
                    <a:pt x="2" y="12"/>
                  </a:lnTo>
                  <a:lnTo>
                    <a:pt x="0" y="19"/>
                  </a:lnTo>
                  <a:lnTo>
                    <a:pt x="0" y="20"/>
                  </a:lnTo>
                  <a:lnTo>
                    <a:pt x="0" y="273"/>
                  </a:lnTo>
                  <a:lnTo>
                    <a:pt x="2" y="273"/>
                  </a:lnTo>
                  <a:lnTo>
                    <a:pt x="2" y="35"/>
                  </a:lnTo>
                  <a:lnTo>
                    <a:pt x="5" y="36"/>
                  </a:lnTo>
                  <a:lnTo>
                    <a:pt x="11" y="38"/>
                  </a:lnTo>
                  <a:lnTo>
                    <a:pt x="19" y="37"/>
                  </a:lnTo>
                  <a:lnTo>
                    <a:pt x="25" y="35"/>
                  </a:lnTo>
                  <a:lnTo>
                    <a:pt x="30" y="31"/>
                  </a:lnTo>
                  <a:lnTo>
                    <a:pt x="35" y="25"/>
                  </a:lnTo>
                  <a:lnTo>
                    <a:pt x="37" y="17"/>
                  </a:lnTo>
                  <a:lnTo>
                    <a:pt x="37"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77" name="Freeform 192"/>
            <p:cNvSpPr>
              <a:spLocks/>
            </p:cNvSpPr>
            <p:nvPr/>
          </p:nvSpPr>
          <p:spPr bwMode="auto">
            <a:xfrm>
              <a:off x="3912" y="3691"/>
              <a:ext cx="68" cy="4"/>
            </a:xfrm>
            <a:custGeom>
              <a:avLst/>
              <a:gdLst>
                <a:gd name="T0" fmla="*/ 0 w 68"/>
                <a:gd name="T1" fmla="*/ 0 h 4"/>
                <a:gd name="T2" fmla="*/ 68 w 68"/>
                <a:gd name="T3" fmla="*/ 0 h 4"/>
                <a:gd name="T4" fmla="*/ 68 w 68"/>
                <a:gd name="T5" fmla="*/ 4 h 4"/>
                <a:gd name="T6" fmla="*/ 0 w 68"/>
                <a:gd name="T7" fmla="*/ 4 h 4"/>
                <a:gd name="T8" fmla="*/ 0 w 68"/>
                <a:gd name="T9" fmla="*/ 1 h 4"/>
                <a:gd name="T10" fmla="*/ 0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0" y="0"/>
                  </a:moveTo>
                  <a:lnTo>
                    <a:pt x="68" y="0"/>
                  </a:lnTo>
                  <a:lnTo>
                    <a:pt x="68" y="4"/>
                  </a:lnTo>
                  <a:lnTo>
                    <a:pt x="0" y="4"/>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78" name="Rectangle 193"/>
            <p:cNvSpPr>
              <a:spLocks noChangeArrowheads="1"/>
            </p:cNvSpPr>
            <p:nvPr/>
          </p:nvSpPr>
          <p:spPr bwMode="auto">
            <a:xfrm>
              <a:off x="3761" y="3683"/>
              <a:ext cx="69"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79" name="Freeform 194"/>
            <p:cNvSpPr>
              <a:spLocks/>
            </p:cNvSpPr>
            <p:nvPr/>
          </p:nvSpPr>
          <p:spPr bwMode="auto">
            <a:xfrm>
              <a:off x="3761" y="3702"/>
              <a:ext cx="69" cy="3"/>
            </a:xfrm>
            <a:custGeom>
              <a:avLst/>
              <a:gdLst>
                <a:gd name="T0" fmla="*/ 0 w 69"/>
                <a:gd name="T1" fmla="*/ 0 h 3"/>
                <a:gd name="T2" fmla="*/ 69 w 69"/>
                <a:gd name="T3" fmla="*/ 0 h 3"/>
                <a:gd name="T4" fmla="*/ 69 w 69"/>
                <a:gd name="T5" fmla="*/ 3 h 3"/>
                <a:gd name="T6" fmla="*/ 0 w 69"/>
                <a:gd name="T7" fmla="*/ 3 h 3"/>
                <a:gd name="T8" fmla="*/ 0 w 69"/>
                <a:gd name="T9" fmla="*/ 1 h 3"/>
                <a:gd name="T10" fmla="*/ 0 w 69"/>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3">
                  <a:moveTo>
                    <a:pt x="0" y="0"/>
                  </a:moveTo>
                  <a:lnTo>
                    <a:pt x="69" y="0"/>
                  </a:lnTo>
                  <a:lnTo>
                    <a:pt x="69"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80" name="Rectangle 195"/>
            <p:cNvSpPr>
              <a:spLocks noChangeArrowheads="1"/>
            </p:cNvSpPr>
            <p:nvPr/>
          </p:nvSpPr>
          <p:spPr bwMode="auto">
            <a:xfrm>
              <a:off x="1643" y="3764"/>
              <a:ext cx="13"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81" name="Rectangle 196"/>
            <p:cNvSpPr>
              <a:spLocks noChangeArrowheads="1"/>
            </p:cNvSpPr>
            <p:nvPr/>
          </p:nvSpPr>
          <p:spPr bwMode="auto">
            <a:xfrm>
              <a:off x="2099" y="3764"/>
              <a:ext cx="13"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82" name="Rectangle 197"/>
            <p:cNvSpPr>
              <a:spLocks noChangeArrowheads="1"/>
            </p:cNvSpPr>
            <p:nvPr/>
          </p:nvSpPr>
          <p:spPr bwMode="auto">
            <a:xfrm>
              <a:off x="2595" y="3764"/>
              <a:ext cx="13"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83" name="Rectangle 198"/>
            <p:cNvSpPr>
              <a:spLocks noChangeArrowheads="1"/>
            </p:cNvSpPr>
            <p:nvPr/>
          </p:nvSpPr>
          <p:spPr bwMode="auto">
            <a:xfrm>
              <a:off x="3094" y="3764"/>
              <a:ext cx="12"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84" name="Rectangle 199"/>
            <p:cNvSpPr>
              <a:spLocks noChangeArrowheads="1"/>
            </p:cNvSpPr>
            <p:nvPr/>
          </p:nvSpPr>
          <p:spPr bwMode="auto">
            <a:xfrm>
              <a:off x="3611" y="3764"/>
              <a:ext cx="13"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85" name="Rectangle 200"/>
            <p:cNvSpPr>
              <a:spLocks noChangeArrowheads="1"/>
            </p:cNvSpPr>
            <p:nvPr/>
          </p:nvSpPr>
          <p:spPr bwMode="auto">
            <a:xfrm>
              <a:off x="4109" y="3764"/>
              <a:ext cx="12"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grpSp>
      <p:grpSp>
        <p:nvGrpSpPr>
          <p:cNvPr id="1034" name="Group 274"/>
          <p:cNvGrpSpPr>
            <a:grpSpLocks/>
          </p:cNvGrpSpPr>
          <p:nvPr/>
        </p:nvGrpSpPr>
        <p:grpSpPr bwMode="auto">
          <a:xfrm rot="5400000" flipH="1" flipV="1">
            <a:off x="6112669" y="3223419"/>
            <a:ext cx="5561012" cy="508000"/>
            <a:chOff x="1641" y="3613"/>
            <a:chExt cx="2480" cy="338"/>
          </a:xfrm>
        </p:grpSpPr>
        <p:sp>
          <p:nvSpPr>
            <p:cNvPr id="1168" name="Line 275"/>
            <p:cNvSpPr>
              <a:spLocks noChangeShapeType="1"/>
            </p:cNvSpPr>
            <p:nvPr/>
          </p:nvSpPr>
          <p:spPr bwMode="auto">
            <a:xfrm>
              <a:off x="1641" y="3765"/>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169" name="Line 276"/>
            <p:cNvSpPr>
              <a:spLocks noChangeShapeType="1"/>
            </p:cNvSpPr>
            <p:nvPr/>
          </p:nvSpPr>
          <p:spPr bwMode="auto">
            <a:xfrm>
              <a:off x="1641" y="3810"/>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170" name="Line 277"/>
            <p:cNvSpPr>
              <a:spLocks noChangeShapeType="1"/>
            </p:cNvSpPr>
            <p:nvPr/>
          </p:nvSpPr>
          <p:spPr bwMode="auto">
            <a:xfrm>
              <a:off x="1641" y="3853"/>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171" name="Line 278"/>
            <p:cNvSpPr>
              <a:spLocks noChangeShapeType="1"/>
            </p:cNvSpPr>
            <p:nvPr/>
          </p:nvSpPr>
          <p:spPr bwMode="auto">
            <a:xfrm>
              <a:off x="1641" y="3897"/>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172" name="Line 279"/>
            <p:cNvSpPr>
              <a:spLocks noChangeShapeType="1"/>
            </p:cNvSpPr>
            <p:nvPr/>
          </p:nvSpPr>
          <p:spPr bwMode="auto">
            <a:xfrm>
              <a:off x="1641" y="3940"/>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173" name="Freeform 280"/>
            <p:cNvSpPr>
              <a:spLocks/>
            </p:cNvSpPr>
            <p:nvPr/>
          </p:nvSpPr>
          <p:spPr bwMode="auto">
            <a:xfrm>
              <a:off x="1658" y="3781"/>
              <a:ext cx="39" cy="170"/>
            </a:xfrm>
            <a:custGeom>
              <a:avLst/>
              <a:gdLst>
                <a:gd name="T0" fmla="*/ 35 w 39"/>
                <a:gd name="T1" fmla="*/ 4 h 170"/>
                <a:gd name="T2" fmla="*/ 29 w 39"/>
                <a:gd name="T3" fmla="*/ 0 h 170"/>
                <a:gd name="T4" fmla="*/ 22 w 39"/>
                <a:gd name="T5" fmla="*/ 0 h 170"/>
                <a:gd name="T6" fmla="*/ 15 w 39"/>
                <a:gd name="T7" fmla="*/ 3 h 170"/>
                <a:gd name="T8" fmla="*/ 8 w 39"/>
                <a:gd name="T9" fmla="*/ 7 h 170"/>
                <a:gd name="T10" fmla="*/ 1 w 39"/>
                <a:gd name="T11" fmla="*/ 16 h 170"/>
                <a:gd name="T12" fmla="*/ 0 w 39"/>
                <a:gd name="T13" fmla="*/ 19 h 170"/>
                <a:gd name="T14" fmla="*/ 0 w 39"/>
                <a:gd name="T15" fmla="*/ 21 h 170"/>
                <a:gd name="T16" fmla="*/ 0 w 39"/>
                <a:gd name="T17" fmla="*/ 170 h 170"/>
                <a:gd name="T18" fmla="*/ 4 w 39"/>
                <a:gd name="T19" fmla="*/ 170 h 170"/>
                <a:gd name="T20" fmla="*/ 4 w 39"/>
                <a:gd name="T21" fmla="*/ 35 h 170"/>
                <a:gd name="T22" fmla="*/ 6 w 39"/>
                <a:gd name="T23" fmla="*/ 36 h 170"/>
                <a:gd name="T24" fmla="*/ 12 w 39"/>
                <a:gd name="T25" fmla="*/ 39 h 170"/>
                <a:gd name="T26" fmla="*/ 21 w 39"/>
                <a:gd name="T27" fmla="*/ 37 h 170"/>
                <a:gd name="T28" fmla="*/ 27 w 39"/>
                <a:gd name="T29" fmla="*/ 35 h 170"/>
                <a:gd name="T30" fmla="*/ 32 w 39"/>
                <a:gd name="T31" fmla="*/ 31 h 170"/>
                <a:gd name="T32" fmla="*/ 36 w 39"/>
                <a:gd name="T33" fmla="*/ 25 h 170"/>
                <a:gd name="T34" fmla="*/ 39 w 39"/>
                <a:gd name="T35" fmla="*/ 18 h 170"/>
                <a:gd name="T36" fmla="*/ 38 w 39"/>
                <a:gd name="T37" fmla="*/ 10 h 170"/>
                <a:gd name="T38" fmla="*/ 35 w 39"/>
                <a:gd name="T39" fmla="*/ 4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70">
                  <a:moveTo>
                    <a:pt x="35" y="4"/>
                  </a:moveTo>
                  <a:lnTo>
                    <a:pt x="29" y="0"/>
                  </a:lnTo>
                  <a:lnTo>
                    <a:pt x="22" y="0"/>
                  </a:lnTo>
                  <a:lnTo>
                    <a:pt x="15" y="3"/>
                  </a:lnTo>
                  <a:lnTo>
                    <a:pt x="8" y="7"/>
                  </a:lnTo>
                  <a:lnTo>
                    <a:pt x="1" y="16"/>
                  </a:lnTo>
                  <a:lnTo>
                    <a:pt x="0" y="19"/>
                  </a:lnTo>
                  <a:lnTo>
                    <a:pt x="0" y="21"/>
                  </a:lnTo>
                  <a:lnTo>
                    <a:pt x="0" y="170"/>
                  </a:lnTo>
                  <a:lnTo>
                    <a:pt x="4" y="170"/>
                  </a:lnTo>
                  <a:lnTo>
                    <a:pt x="4" y="35"/>
                  </a:lnTo>
                  <a:lnTo>
                    <a:pt x="6" y="36"/>
                  </a:lnTo>
                  <a:lnTo>
                    <a:pt x="12" y="39"/>
                  </a:lnTo>
                  <a:lnTo>
                    <a:pt x="21" y="37"/>
                  </a:lnTo>
                  <a:lnTo>
                    <a:pt x="27" y="35"/>
                  </a:lnTo>
                  <a:lnTo>
                    <a:pt x="32" y="31"/>
                  </a:lnTo>
                  <a:lnTo>
                    <a:pt x="36" y="25"/>
                  </a:lnTo>
                  <a:lnTo>
                    <a:pt x="39" y="18"/>
                  </a:lnTo>
                  <a:lnTo>
                    <a:pt x="38" y="10"/>
                  </a:lnTo>
                  <a:lnTo>
                    <a:pt x="35"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74" name="Freeform 281"/>
            <p:cNvSpPr>
              <a:spLocks/>
            </p:cNvSpPr>
            <p:nvPr/>
          </p:nvSpPr>
          <p:spPr bwMode="auto">
            <a:xfrm>
              <a:off x="2042" y="3720"/>
              <a:ext cx="37" cy="215"/>
            </a:xfrm>
            <a:custGeom>
              <a:avLst/>
              <a:gdLst>
                <a:gd name="T0" fmla="*/ 33 w 37"/>
                <a:gd name="T1" fmla="*/ 3 h 215"/>
                <a:gd name="T2" fmla="*/ 27 w 37"/>
                <a:gd name="T3" fmla="*/ 0 h 215"/>
                <a:gd name="T4" fmla="*/ 20 w 37"/>
                <a:gd name="T5" fmla="*/ 0 h 215"/>
                <a:gd name="T6" fmla="*/ 13 w 37"/>
                <a:gd name="T7" fmla="*/ 2 h 215"/>
                <a:gd name="T8" fmla="*/ 6 w 37"/>
                <a:gd name="T9" fmla="*/ 7 h 215"/>
                <a:gd name="T10" fmla="*/ 2 w 37"/>
                <a:gd name="T11" fmla="*/ 12 h 215"/>
                <a:gd name="T12" fmla="*/ 0 w 37"/>
                <a:gd name="T13" fmla="*/ 19 h 215"/>
                <a:gd name="T14" fmla="*/ 0 w 37"/>
                <a:gd name="T15" fmla="*/ 20 h 215"/>
                <a:gd name="T16" fmla="*/ 0 w 37"/>
                <a:gd name="T17" fmla="*/ 215 h 215"/>
                <a:gd name="T18" fmla="*/ 2 w 37"/>
                <a:gd name="T19" fmla="*/ 215 h 215"/>
                <a:gd name="T20" fmla="*/ 2 w 37"/>
                <a:gd name="T21" fmla="*/ 35 h 215"/>
                <a:gd name="T22" fmla="*/ 4 w 37"/>
                <a:gd name="T23" fmla="*/ 36 h 215"/>
                <a:gd name="T24" fmla="*/ 10 w 37"/>
                <a:gd name="T25" fmla="*/ 38 h 215"/>
                <a:gd name="T26" fmla="*/ 19 w 37"/>
                <a:gd name="T27" fmla="*/ 37 h 215"/>
                <a:gd name="T28" fmla="*/ 25 w 37"/>
                <a:gd name="T29" fmla="*/ 35 h 215"/>
                <a:gd name="T30" fmla="*/ 30 w 37"/>
                <a:gd name="T31" fmla="*/ 31 h 215"/>
                <a:gd name="T32" fmla="*/ 35 w 37"/>
                <a:gd name="T33" fmla="*/ 25 h 215"/>
                <a:gd name="T34" fmla="*/ 37 w 37"/>
                <a:gd name="T35" fmla="*/ 17 h 215"/>
                <a:gd name="T36" fmla="*/ 37 w 37"/>
                <a:gd name="T37" fmla="*/ 9 h 215"/>
                <a:gd name="T38" fmla="*/ 33 w 37"/>
                <a:gd name="T39" fmla="*/ 3 h 2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215">
                  <a:moveTo>
                    <a:pt x="33" y="3"/>
                  </a:moveTo>
                  <a:lnTo>
                    <a:pt x="27" y="0"/>
                  </a:lnTo>
                  <a:lnTo>
                    <a:pt x="20" y="0"/>
                  </a:lnTo>
                  <a:lnTo>
                    <a:pt x="13" y="2"/>
                  </a:lnTo>
                  <a:lnTo>
                    <a:pt x="6" y="7"/>
                  </a:lnTo>
                  <a:lnTo>
                    <a:pt x="2" y="12"/>
                  </a:lnTo>
                  <a:lnTo>
                    <a:pt x="0" y="19"/>
                  </a:lnTo>
                  <a:lnTo>
                    <a:pt x="0" y="20"/>
                  </a:lnTo>
                  <a:lnTo>
                    <a:pt x="0" y="215"/>
                  </a:lnTo>
                  <a:lnTo>
                    <a:pt x="2" y="215"/>
                  </a:lnTo>
                  <a:lnTo>
                    <a:pt x="2" y="35"/>
                  </a:lnTo>
                  <a:lnTo>
                    <a:pt x="4" y="36"/>
                  </a:lnTo>
                  <a:lnTo>
                    <a:pt x="10" y="38"/>
                  </a:lnTo>
                  <a:lnTo>
                    <a:pt x="19" y="37"/>
                  </a:lnTo>
                  <a:lnTo>
                    <a:pt x="25" y="35"/>
                  </a:lnTo>
                  <a:lnTo>
                    <a:pt x="30" y="31"/>
                  </a:lnTo>
                  <a:lnTo>
                    <a:pt x="35" y="25"/>
                  </a:lnTo>
                  <a:lnTo>
                    <a:pt x="37" y="17"/>
                  </a:lnTo>
                  <a:lnTo>
                    <a:pt x="37"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75" name="Freeform 282"/>
            <p:cNvSpPr>
              <a:spLocks/>
            </p:cNvSpPr>
            <p:nvPr/>
          </p:nvSpPr>
          <p:spPr bwMode="auto">
            <a:xfrm>
              <a:off x="1662" y="3921"/>
              <a:ext cx="380" cy="30"/>
            </a:xfrm>
            <a:custGeom>
              <a:avLst/>
              <a:gdLst>
                <a:gd name="T0" fmla="*/ 0 w 380"/>
                <a:gd name="T1" fmla="*/ 15 h 30"/>
                <a:gd name="T2" fmla="*/ 0 w 380"/>
                <a:gd name="T3" fmla="*/ 30 h 30"/>
                <a:gd name="T4" fmla="*/ 380 w 380"/>
                <a:gd name="T5" fmla="*/ 14 h 30"/>
                <a:gd name="T6" fmla="*/ 380 w 380"/>
                <a:gd name="T7" fmla="*/ 0 h 30"/>
                <a:gd name="T8" fmla="*/ 0 w 380"/>
                <a:gd name="T9" fmla="*/ 15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30">
                  <a:moveTo>
                    <a:pt x="0" y="15"/>
                  </a:moveTo>
                  <a:lnTo>
                    <a:pt x="0" y="30"/>
                  </a:lnTo>
                  <a:lnTo>
                    <a:pt x="380" y="14"/>
                  </a:lnTo>
                  <a:lnTo>
                    <a:pt x="380" y="0"/>
                  </a:lnTo>
                  <a:lnTo>
                    <a:pt x="0" y="15"/>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76" name="Freeform 283"/>
            <p:cNvSpPr>
              <a:spLocks/>
            </p:cNvSpPr>
            <p:nvPr/>
          </p:nvSpPr>
          <p:spPr bwMode="auto">
            <a:xfrm>
              <a:off x="1913" y="3705"/>
              <a:ext cx="37" cy="230"/>
            </a:xfrm>
            <a:custGeom>
              <a:avLst/>
              <a:gdLst>
                <a:gd name="T0" fmla="*/ 33 w 37"/>
                <a:gd name="T1" fmla="*/ 3 h 230"/>
                <a:gd name="T2" fmla="*/ 29 w 37"/>
                <a:gd name="T3" fmla="*/ 0 h 230"/>
                <a:gd name="T4" fmla="*/ 21 w 37"/>
                <a:gd name="T5" fmla="*/ 0 h 230"/>
                <a:gd name="T6" fmla="*/ 14 w 37"/>
                <a:gd name="T7" fmla="*/ 3 h 230"/>
                <a:gd name="T8" fmla="*/ 7 w 37"/>
                <a:gd name="T9" fmla="*/ 8 h 230"/>
                <a:gd name="T10" fmla="*/ 3 w 37"/>
                <a:gd name="T11" fmla="*/ 11 h 230"/>
                <a:gd name="T12" fmla="*/ 1 w 37"/>
                <a:gd name="T13" fmla="*/ 16 h 230"/>
                <a:gd name="T14" fmla="*/ 0 w 37"/>
                <a:gd name="T15" fmla="*/ 18 h 230"/>
                <a:gd name="T16" fmla="*/ 0 w 37"/>
                <a:gd name="T17" fmla="*/ 20 h 230"/>
                <a:gd name="T18" fmla="*/ 0 w 37"/>
                <a:gd name="T19" fmla="*/ 230 h 230"/>
                <a:gd name="T20" fmla="*/ 3 w 37"/>
                <a:gd name="T21" fmla="*/ 230 h 230"/>
                <a:gd name="T22" fmla="*/ 3 w 37"/>
                <a:gd name="T23" fmla="*/ 35 h 230"/>
                <a:gd name="T24" fmla="*/ 6 w 37"/>
                <a:gd name="T25" fmla="*/ 36 h 230"/>
                <a:gd name="T26" fmla="*/ 12 w 37"/>
                <a:gd name="T27" fmla="*/ 39 h 230"/>
                <a:gd name="T28" fmla="*/ 20 w 37"/>
                <a:gd name="T29" fmla="*/ 38 h 230"/>
                <a:gd name="T30" fmla="*/ 25 w 37"/>
                <a:gd name="T31" fmla="*/ 35 h 230"/>
                <a:gd name="T32" fmla="*/ 30 w 37"/>
                <a:gd name="T33" fmla="*/ 32 h 230"/>
                <a:gd name="T34" fmla="*/ 35 w 37"/>
                <a:gd name="T35" fmla="*/ 26 h 230"/>
                <a:gd name="T36" fmla="*/ 37 w 37"/>
                <a:gd name="T37" fmla="*/ 17 h 230"/>
                <a:gd name="T38" fmla="*/ 37 w 37"/>
                <a:gd name="T39" fmla="*/ 9 h 230"/>
                <a:gd name="T40" fmla="*/ 33 w 37"/>
                <a:gd name="T41" fmla="*/ 3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30">
                  <a:moveTo>
                    <a:pt x="33" y="3"/>
                  </a:moveTo>
                  <a:lnTo>
                    <a:pt x="29" y="0"/>
                  </a:lnTo>
                  <a:lnTo>
                    <a:pt x="21" y="0"/>
                  </a:lnTo>
                  <a:lnTo>
                    <a:pt x="14" y="3"/>
                  </a:lnTo>
                  <a:lnTo>
                    <a:pt x="7" y="8"/>
                  </a:lnTo>
                  <a:lnTo>
                    <a:pt x="3" y="11"/>
                  </a:lnTo>
                  <a:lnTo>
                    <a:pt x="1" y="16"/>
                  </a:lnTo>
                  <a:lnTo>
                    <a:pt x="0" y="18"/>
                  </a:lnTo>
                  <a:lnTo>
                    <a:pt x="0" y="20"/>
                  </a:lnTo>
                  <a:lnTo>
                    <a:pt x="0" y="230"/>
                  </a:lnTo>
                  <a:lnTo>
                    <a:pt x="3" y="230"/>
                  </a:lnTo>
                  <a:lnTo>
                    <a:pt x="3" y="35"/>
                  </a:lnTo>
                  <a:lnTo>
                    <a:pt x="6" y="36"/>
                  </a:lnTo>
                  <a:lnTo>
                    <a:pt x="12" y="39"/>
                  </a:lnTo>
                  <a:lnTo>
                    <a:pt x="20" y="38"/>
                  </a:lnTo>
                  <a:lnTo>
                    <a:pt x="25" y="35"/>
                  </a:lnTo>
                  <a:lnTo>
                    <a:pt x="30" y="32"/>
                  </a:lnTo>
                  <a:lnTo>
                    <a:pt x="35" y="26"/>
                  </a:lnTo>
                  <a:lnTo>
                    <a:pt x="37" y="17"/>
                  </a:lnTo>
                  <a:lnTo>
                    <a:pt x="37"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77" name="Freeform 284"/>
            <p:cNvSpPr>
              <a:spLocks/>
            </p:cNvSpPr>
            <p:nvPr/>
          </p:nvSpPr>
          <p:spPr bwMode="auto">
            <a:xfrm>
              <a:off x="1780" y="3668"/>
              <a:ext cx="37" cy="272"/>
            </a:xfrm>
            <a:custGeom>
              <a:avLst/>
              <a:gdLst>
                <a:gd name="T0" fmla="*/ 34 w 37"/>
                <a:gd name="T1" fmla="*/ 3 h 272"/>
                <a:gd name="T2" fmla="*/ 28 w 37"/>
                <a:gd name="T3" fmla="*/ 0 h 272"/>
                <a:gd name="T4" fmla="*/ 21 w 37"/>
                <a:gd name="T5" fmla="*/ 0 h 272"/>
                <a:gd name="T6" fmla="*/ 13 w 37"/>
                <a:gd name="T7" fmla="*/ 3 h 272"/>
                <a:gd name="T8" fmla="*/ 6 w 37"/>
                <a:gd name="T9" fmla="*/ 7 h 272"/>
                <a:gd name="T10" fmla="*/ 2 w 37"/>
                <a:gd name="T11" fmla="*/ 12 h 272"/>
                <a:gd name="T12" fmla="*/ 1 w 37"/>
                <a:gd name="T13" fmla="*/ 16 h 272"/>
                <a:gd name="T14" fmla="*/ 0 w 37"/>
                <a:gd name="T15" fmla="*/ 18 h 272"/>
                <a:gd name="T16" fmla="*/ 0 w 37"/>
                <a:gd name="T17" fmla="*/ 19 h 272"/>
                <a:gd name="T18" fmla="*/ 0 w 37"/>
                <a:gd name="T19" fmla="*/ 272 h 272"/>
                <a:gd name="T20" fmla="*/ 2 w 37"/>
                <a:gd name="T21" fmla="*/ 272 h 272"/>
                <a:gd name="T22" fmla="*/ 2 w 37"/>
                <a:gd name="T23" fmla="*/ 35 h 272"/>
                <a:gd name="T24" fmla="*/ 5 w 37"/>
                <a:gd name="T25" fmla="*/ 36 h 272"/>
                <a:gd name="T26" fmla="*/ 11 w 37"/>
                <a:gd name="T27" fmla="*/ 39 h 272"/>
                <a:gd name="T28" fmla="*/ 19 w 37"/>
                <a:gd name="T29" fmla="*/ 37 h 272"/>
                <a:gd name="T30" fmla="*/ 25 w 37"/>
                <a:gd name="T31" fmla="*/ 35 h 272"/>
                <a:gd name="T32" fmla="*/ 30 w 37"/>
                <a:gd name="T33" fmla="*/ 31 h 272"/>
                <a:gd name="T34" fmla="*/ 35 w 37"/>
                <a:gd name="T35" fmla="*/ 25 h 272"/>
                <a:gd name="T36" fmla="*/ 37 w 37"/>
                <a:gd name="T37" fmla="*/ 17 h 272"/>
                <a:gd name="T38" fmla="*/ 37 w 37"/>
                <a:gd name="T39" fmla="*/ 9 h 272"/>
                <a:gd name="T40" fmla="*/ 34 w 37"/>
                <a:gd name="T41" fmla="*/ 3 h 2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72">
                  <a:moveTo>
                    <a:pt x="34" y="3"/>
                  </a:moveTo>
                  <a:lnTo>
                    <a:pt x="28" y="0"/>
                  </a:lnTo>
                  <a:lnTo>
                    <a:pt x="21" y="0"/>
                  </a:lnTo>
                  <a:lnTo>
                    <a:pt x="13" y="3"/>
                  </a:lnTo>
                  <a:lnTo>
                    <a:pt x="6" y="7"/>
                  </a:lnTo>
                  <a:lnTo>
                    <a:pt x="2" y="12"/>
                  </a:lnTo>
                  <a:lnTo>
                    <a:pt x="1" y="16"/>
                  </a:lnTo>
                  <a:lnTo>
                    <a:pt x="0" y="18"/>
                  </a:lnTo>
                  <a:lnTo>
                    <a:pt x="0" y="19"/>
                  </a:lnTo>
                  <a:lnTo>
                    <a:pt x="0" y="272"/>
                  </a:lnTo>
                  <a:lnTo>
                    <a:pt x="2" y="272"/>
                  </a:lnTo>
                  <a:lnTo>
                    <a:pt x="2" y="35"/>
                  </a:lnTo>
                  <a:lnTo>
                    <a:pt x="5" y="36"/>
                  </a:lnTo>
                  <a:lnTo>
                    <a:pt x="11" y="39"/>
                  </a:lnTo>
                  <a:lnTo>
                    <a:pt x="19" y="37"/>
                  </a:lnTo>
                  <a:lnTo>
                    <a:pt x="25" y="35"/>
                  </a:lnTo>
                  <a:lnTo>
                    <a:pt x="30" y="31"/>
                  </a:lnTo>
                  <a:lnTo>
                    <a:pt x="35" y="25"/>
                  </a:lnTo>
                  <a:lnTo>
                    <a:pt x="37" y="17"/>
                  </a:lnTo>
                  <a:lnTo>
                    <a:pt x="37"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78" name="Freeform 285"/>
            <p:cNvSpPr>
              <a:spLocks/>
            </p:cNvSpPr>
            <p:nvPr/>
          </p:nvSpPr>
          <p:spPr bwMode="auto">
            <a:xfrm>
              <a:off x="1899" y="3722"/>
              <a:ext cx="68" cy="4"/>
            </a:xfrm>
            <a:custGeom>
              <a:avLst/>
              <a:gdLst>
                <a:gd name="T0" fmla="*/ 0 w 68"/>
                <a:gd name="T1" fmla="*/ 0 h 4"/>
                <a:gd name="T2" fmla="*/ 68 w 68"/>
                <a:gd name="T3" fmla="*/ 0 h 4"/>
                <a:gd name="T4" fmla="*/ 68 w 68"/>
                <a:gd name="T5" fmla="*/ 4 h 4"/>
                <a:gd name="T6" fmla="*/ 0 w 68"/>
                <a:gd name="T7" fmla="*/ 4 h 4"/>
                <a:gd name="T8" fmla="*/ 0 w 68"/>
                <a:gd name="T9" fmla="*/ 1 h 4"/>
                <a:gd name="T10" fmla="*/ 0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0" y="0"/>
                  </a:moveTo>
                  <a:lnTo>
                    <a:pt x="68" y="0"/>
                  </a:lnTo>
                  <a:lnTo>
                    <a:pt x="68" y="4"/>
                  </a:lnTo>
                  <a:lnTo>
                    <a:pt x="0" y="4"/>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79" name="Freeform 286"/>
            <p:cNvSpPr>
              <a:spLocks/>
            </p:cNvSpPr>
            <p:nvPr/>
          </p:nvSpPr>
          <p:spPr bwMode="auto">
            <a:xfrm>
              <a:off x="1749" y="3713"/>
              <a:ext cx="68" cy="3"/>
            </a:xfrm>
            <a:custGeom>
              <a:avLst/>
              <a:gdLst>
                <a:gd name="T0" fmla="*/ 0 w 68"/>
                <a:gd name="T1" fmla="*/ 0 h 3"/>
                <a:gd name="T2" fmla="*/ 68 w 68"/>
                <a:gd name="T3" fmla="*/ 0 h 3"/>
                <a:gd name="T4" fmla="*/ 68 w 68"/>
                <a:gd name="T5" fmla="*/ 3 h 3"/>
                <a:gd name="T6" fmla="*/ 0 w 68"/>
                <a:gd name="T7" fmla="*/ 3 h 3"/>
                <a:gd name="T8" fmla="*/ 0 w 68"/>
                <a:gd name="T9" fmla="*/ 1 h 3"/>
                <a:gd name="T10" fmla="*/ 0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0" y="0"/>
                  </a:moveTo>
                  <a:lnTo>
                    <a:pt x="68" y="0"/>
                  </a:lnTo>
                  <a:lnTo>
                    <a:pt x="68"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80" name="Rectangle 287"/>
            <p:cNvSpPr>
              <a:spLocks noChangeArrowheads="1"/>
            </p:cNvSpPr>
            <p:nvPr/>
          </p:nvSpPr>
          <p:spPr bwMode="auto">
            <a:xfrm>
              <a:off x="1749" y="3719"/>
              <a:ext cx="68"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81" name="Freeform 288"/>
            <p:cNvSpPr>
              <a:spLocks/>
            </p:cNvSpPr>
            <p:nvPr/>
          </p:nvSpPr>
          <p:spPr bwMode="auto">
            <a:xfrm>
              <a:off x="2548" y="3726"/>
              <a:ext cx="37" cy="168"/>
            </a:xfrm>
            <a:custGeom>
              <a:avLst/>
              <a:gdLst>
                <a:gd name="T0" fmla="*/ 33 w 37"/>
                <a:gd name="T1" fmla="*/ 3 h 168"/>
                <a:gd name="T2" fmla="*/ 27 w 37"/>
                <a:gd name="T3" fmla="*/ 0 h 168"/>
                <a:gd name="T4" fmla="*/ 21 w 37"/>
                <a:gd name="T5" fmla="*/ 0 h 168"/>
                <a:gd name="T6" fmla="*/ 13 w 37"/>
                <a:gd name="T7" fmla="*/ 2 h 168"/>
                <a:gd name="T8" fmla="*/ 6 w 37"/>
                <a:gd name="T9" fmla="*/ 7 h 168"/>
                <a:gd name="T10" fmla="*/ 2 w 37"/>
                <a:gd name="T11" fmla="*/ 12 h 168"/>
                <a:gd name="T12" fmla="*/ 1 w 37"/>
                <a:gd name="T13" fmla="*/ 15 h 168"/>
                <a:gd name="T14" fmla="*/ 0 w 37"/>
                <a:gd name="T15" fmla="*/ 18 h 168"/>
                <a:gd name="T16" fmla="*/ 0 w 37"/>
                <a:gd name="T17" fmla="*/ 19 h 168"/>
                <a:gd name="T18" fmla="*/ 0 w 37"/>
                <a:gd name="T19" fmla="*/ 168 h 168"/>
                <a:gd name="T20" fmla="*/ 2 w 37"/>
                <a:gd name="T21" fmla="*/ 168 h 168"/>
                <a:gd name="T22" fmla="*/ 2 w 37"/>
                <a:gd name="T23" fmla="*/ 35 h 168"/>
                <a:gd name="T24" fmla="*/ 5 w 37"/>
                <a:gd name="T25" fmla="*/ 36 h 168"/>
                <a:gd name="T26" fmla="*/ 11 w 37"/>
                <a:gd name="T27" fmla="*/ 38 h 168"/>
                <a:gd name="T28" fmla="*/ 19 w 37"/>
                <a:gd name="T29" fmla="*/ 37 h 168"/>
                <a:gd name="T30" fmla="*/ 25 w 37"/>
                <a:gd name="T31" fmla="*/ 35 h 168"/>
                <a:gd name="T32" fmla="*/ 30 w 37"/>
                <a:gd name="T33" fmla="*/ 31 h 168"/>
                <a:gd name="T34" fmla="*/ 35 w 37"/>
                <a:gd name="T35" fmla="*/ 25 h 168"/>
                <a:gd name="T36" fmla="*/ 37 w 37"/>
                <a:gd name="T37" fmla="*/ 17 h 168"/>
                <a:gd name="T38" fmla="*/ 36 w 37"/>
                <a:gd name="T39" fmla="*/ 9 h 168"/>
                <a:gd name="T40" fmla="*/ 33 w 37"/>
                <a:gd name="T41" fmla="*/ 3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168">
                  <a:moveTo>
                    <a:pt x="33" y="3"/>
                  </a:moveTo>
                  <a:lnTo>
                    <a:pt x="27" y="0"/>
                  </a:lnTo>
                  <a:lnTo>
                    <a:pt x="21" y="0"/>
                  </a:lnTo>
                  <a:lnTo>
                    <a:pt x="13" y="2"/>
                  </a:lnTo>
                  <a:lnTo>
                    <a:pt x="6" y="7"/>
                  </a:lnTo>
                  <a:lnTo>
                    <a:pt x="2" y="12"/>
                  </a:lnTo>
                  <a:lnTo>
                    <a:pt x="1" y="15"/>
                  </a:lnTo>
                  <a:lnTo>
                    <a:pt x="0" y="18"/>
                  </a:lnTo>
                  <a:lnTo>
                    <a:pt x="0" y="19"/>
                  </a:lnTo>
                  <a:lnTo>
                    <a:pt x="0" y="168"/>
                  </a:lnTo>
                  <a:lnTo>
                    <a:pt x="2" y="168"/>
                  </a:lnTo>
                  <a:lnTo>
                    <a:pt x="2" y="35"/>
                  </a:lnTo>
                  <a:lnTo>
                    <a:pt x="5" y="36"/>
                  </a:lnTo>
                  <a:lnTo>
                    <a:pt x="11" y="38"/>
                  </a:lnTo>
                  <a:lnTo>
                    <a:pt x="19" y="37"/>
                  </a:lnTo>
                  <a:lnTo>
                    <a:pt x="25" y="35"/>
                  </a:lnTo>
                  <a:lnTo>
                    <a:pt x="30" y="31"/>
                  </a:lnTo>
                  <a:lnTo>
                    <a:pt x="35" y="25"/>
                  </a:lnTo>
                  <a:lnTo>
                    <a:pt x="37" y="17"/>
                  </a:lnTo>
                  <a:lnTo>
                    <a:pt x="36"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82" name="Freeform 289"/>
            <p:cNvSpPr>
              <a:spLocks/>
            </p:cNvSpPr>
            <p:nvPr/>
          </p:nvSpPr>
          <p:spPr bwMode="auto">
            <a:xfrm>
              <a:off x="2169" y="3665"/>
              <a:ext cx="38" cy="213"/>
            </a:xfrm>
            <a:custGeom>
              <a:avLst/>
              <a:gdLst>
                <a:gd name="T0" fmla="*/ 34 w 38"/>
                <a:gd name="T1" fmla="*/ 2 h 213"/>
                <a:gd name="T2" fmla="*/ 29 w 38"/>
                <a:gd name="T3" fmla="*/ 0 h 213"/>
                <a:gd name="T4" fmla="*/ 22 w 38"/>
                <a:gd name="T5" fmla="*/ 0 h 213"/>
                <a:gd name="T6" fmla="*/ 15 w 38"/>
                <a:gd name="T7" fmla="*/ 2 h 213"/>
                <a:gd name="T8" fmla="*/ 8 w 38"/>
                <a:gd name="T9" fmla="*/ 7 h 213"/>
                <a:gd name="T10" fmla="*/ 4 w 38"/>
                <a:gd name="T11" fmla="*/ 10 h 213"/>
                <a:gd name="T12" fmla="*/ 2 w 38"/>
                <a:gd name="T13" fmla="*/ 15 h 213"/>
                <a:gd name="T14" fmla="*/ 0 w 38"/>
                <a:gd name="T15" fmla="*/ 18 h 213"/>
                <a:gd name="T16" fmla="*/ 0 w 38"/>
                <a:gd name="T17" fmla="*/ 19 h 213"/>
                <a:gd name="T18" fmla="*/ 0 w 38"/>
                <a:gd name="T19" fmla="*/ 213 h 213"/>
                <a:gd name="T20" fmla="*/ 4 w 38"/>
                <a:gd name="T21" fmla="*/ 213 h 213"/>
                <a:gd name="T22" fmla="*/ 4 w 38"/>
                <a:gd name="T23" fmla="*/ 34 h 213"/>
                <a:gd name="T24" fmla="*/ 6 w 38"/>
                <a:gd name="T25" fmla="*/ 36 h 213"/>
                <a:gd name="T26" fmla="*/ 12 w 38"/>
                <a:gd name="T27" fmla="*/ 38 h 213"/>
                <a:gd name="T28" fmla="*/ 21 w 38"/>
                <a:gd name="T29" fmla="*/ 37 h 213"/>
                <a:gd name="T30" fmla="*/ 26 w 38"/>
                <a:gd name="T31" fmla="*/ 34 h 213"/>
                <a:gd name="T32" fmla="*/ 30 w 38"/>
                <a:gd name="T33" fmla="*/ 31 h 213"/>
                <a:gd name="T34" fmla="*/ 35 w 38"/>
                <a:gd name="T35" fmla="*/ 25 h 213"/>
                <a:gd name="T36" fmla="*/ 38 w 38"/>
                <a:gd name="T37" fmla="*/ 16 h 213"/>
                <a:gd name="T38" fmla="*/ 38 w 38"/>
                <a:gd name="T39" fmla="*/ 8 h 213"/>
                <a:gd name="T40" fmla="*/ 34 w 38"/>
                <a:gd name="T41" fmla="*/ 2 h 2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13">
                  <a:moveTo>
                    <a:pt x="34" y="2"/>
                  </a:moveTo>
                  <a:lnTo>
                    <a:pt x="29" y="0"/>
                  </a:lnTo>
                  <a:lnTo>
                    <a:pt x="22" y="0"/>
                  </a:lnTo>
                  <a:lnTo>
                    <a:pt x="15" y="2"/>
                  </a:lnTo>
                  <a:lnTo>
                    <a:pt x="8" y="7"/>
                  </a:lnTo>
                  <a:lnTo>
                    <a:pt x="4" y="10"/>
                  </a:lnTo>
                  <a:lnTo>
                    <a:pt x="2" y="15"/>
                  </a:lnTo>
                  <a:lnTo>
                    <a:pt x="0" y="18"/>
                  </a:lnTo>
                  <a:lnTo>
                    <a:pt x="0" y="19"/>
                  </a:lnTo>
                  <a:lnTo>
                    <a:pt x="0" y="213"/>
                  </a:lnTo>
                  <a:lnTo>
                    <a:pt x="4" y="213"/>
                  </a:lnTo>
                  <a:lnTo>
                    <a:pt x="4" y="34"/>
                  </a:lnTo>
                  <a:lnTo>
                    <a:pt x="6" y="36"/>
                  </a:lnTo>
                  <a:lnTo>
                    <a:pt x="12" y="38"/>
                  </a:lnTo>
                  <a:lnTo>
                    <a:pt x="21" y="37"/>
                  </a:lnTo>
                  <a:lnTo>
                    <a:pt x="26" y="34"/>
                  </a:lnTo>
                  <a:lnTo>
                    <a:pt x="30" y="31"/>
                  </a:lnTo>
                  <a:lnTo>
                    <a:pt x="35" y="25"/>
                  </a:lnTo>
                  <a:lnTo>
                    <a:pt x="38" y="16"/>
                  </a:lnTo>
                  <a:lnTo>
                    <a:pt x="38"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83" name="Freeform 290"/>
            <p:cNvSpPr>
              <a:spLocks/>
            </p:cNvSpPr>
            <p:nvPr/>
          </p:nvSpPr>
          <p:spPr bwMode="auto">
            <a:xfrm>
              <a:off x="2174" y="3865"/>
              <a:ext cx="379" cy="29"/>
            </a:xfrm>
            <a:custGeom>
              <a:avLst/>
              <a:gdLst>
                <a:gd name="T0" fmla="*/ 379 w 379"/>
                <a:gd name="T1" fmla="*/ 16 h 29"/>
                <a:gd name="T2" fmla="*/ 379 w 379"/>
                <a:gd name="T3" fmla="*/ 29 h 29"/>
                <a:gd name="T4" fmla="*/ 0 w 379"/>
                <a:gd name="T5" fmla="*/ 13 h 29"/>
                <a:gd name="T6" fmla="*/ 0 w 379"/>
                <a:gd name="T7" fmla="*/ 0 h 29"/>
                <a:gd name="T8" fmla="*/ 379 w 379"/>
                <a:gd name="T9" fmla="*/ 1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29">
                  <a:moveTo>
                    <a:pt x="379" y="16"/>
                  </a:moveTo>
                  <a:lnTo>
                    <a:pt x="379" y="29"/>
                  </a:lnTo>
                  <a:lnTo>
                    <a:pt x="0" y="13"/>
                  </a:lnTo>
                  <a:lnTo>
                    <a:pt x="0" y="0"/>
                  </a:lnTo>
                  <a:lnTo>
                    <a:pt x="379"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84" name="Freeform 291"/>
            <p:cNvSpPr>
              <a:spLocks/>
            </p:cNvSpPr>
            <p:nvPr/>
          </p:nvSpPr>
          <p:spPr bwMode="auto">
            <a:xfrm>
              <a:off x="2283" y="3650"/>
              <a:ext cx="38" cy="228"/>
            </a:xfrm>
            <a:custGeom>
              <a:avLst/>
              <a:gdLst>
                <a:gd name="T0" fmla="*/ 35 w 38"/>
                <a:gd name="T1" fmla="*/ 2 h 228"/>
                <a:gd name="T2" fmla="*/ 29 w 38"/>
                <a:gd name="T3" fmla="*/ 0 h 228"/>
                <a:gd name="T4" fmla="*/ 21 w 38"/>
                <a:gd name="T5" fmla="*/ 0 h 228"/>
                <a:gd name="T6" fmla="*/ 14 w 38"/>
                <a:gd name="T7" fmla="*/ 2 h 228"/>
                <a:gd name="T8" fmla="*/ 7 w 38"/>
                <a:gd name="T9" fmla="*/ 7 h 228"/>
                <a:gd name="T10" fmla="*/ 1 w 38"/>
                <a:gd name="T11" fmla="*/ 16 h 228"/>
                <a:gd name="T12" fmla="*/ 0 w 38"/>
                <a:gd name="T13" fmla="*/ 18 h 228"/>
                <a:gd name="T14" fmla="*/ 0 w 38"/>
                <a:gd name="T15" fmla="*/ 19 h 228"/>
                <a:gd name="T16" fmla="*/ 0 w 38"/>
                <a:gd name="T17" fmla="*/ 228 h 228"/>
                <a:gd name="T18" fmla="*/ 3 w 38"/>
                <a:gd name="T19" fmla="*/ 228 h 228"/>
                <a:gd name="T20" fmla="*/ 3 w 38"/>
                <a:gd name="T21" fmla="*/ 34 h 228"/>
                <a:gd name="T22" fmla="*/ 6 w 38"/>
                <a:gd name="T23" fmla="*/ 35 h 228"/>
                <a:gd name="T24" fmla="*/ 12 w 38"/>
                <a:gd name="T25" fmla="*/ 37 h 228"/>
                <a:gd name="T26" fmla="*/ 20 w 38"/>
                <a:gd name="T27" fmla="*/ 36 h 228"/>
                <a:gd name="T28" fmla="*/ 26 w 38"/>
                <a:gd name="T29" fmla="*/ 34 h 228"/>
                <a:gd name="T30" fmla="*/ 31 w 38"/>
                <a:gd name="T31" fmla="*/ 30 h 228"/>
                <a:gd name="T32" fmla="*/ 36 w 38"/>
                <a:gd name="T33" fmla="*/ 24 h 228"/>
                <a:gd name="T34" fmla="*/ 38 w 38"/>
                <a:gd name="T35" fmla="*/ 17 h 228"/>
                <a:gd name="T36" fmla="*/ 37 w 38"/>
                <a:gd name="T37" fmla="*/ 9 h 228"/>
                <a:gd name="T38" fmla="*/ 35 w 38"/>
                <a:gd name="T39" fmla="*/ 2 h 2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28">
                  <a:moveTo>
                    <a:pt x="35" y="2"/>
                  </a:moveTo>
                  <a:lnTo>
                    <a:pt x="29" y="0"/>
                  </a:lnTo>
                  <a:lnTo>
                    <a:pt x="21" y="0"/>
                  </a:lnTo>
                  <a:lnTo>
                    <a:pt x="14" y="2"/>
                  </a:lnTo>
                  <a:lnTo>
                    <a:pt x="7" y="7"/>
                  </a:lnTo>
                  <a:lnTo>
                    <a:pt x="1" y="16"/>
                  </a:lnTo>
                  <a:lnTo>
                    <a:pt x="0" y="18"/>
                  </a:lnTo>
                  <a:lnTo>
                    <a:pt x="0" y="19"/>
                  </a:lnTo>
                  <a:lnTo>
                    <a:pt x="0" y="228"/>
                  </a:lnTo>
                  <a:lnTo>
                    <a:pt x="3" y="228"/>
                  </a:lnTo>
                  <a:lnTo>
                    <a:pt x="3" y="34"/>
                  </a:lnTo>
                  <a:lnTo>
                    <a:pt x="6" y="35"/>
                  </a:lnTo>
                  <a:lnTo>
                    <a:pt x="12" y="37"/>
                  </a:lnTo>
                  <a:lnTo>
                    <a:pt x="20" y="36"/>
                  </a:lnTo>
                  <a:lnTo>
                    <a:pt x="26" y="34"/>
                  </a:lnTo>
                  <a:lnTo>
                    <a:pt x="31" y="30"/>
                  </a:lnTo>
                  <a:lnTo>
                    <a:pt x="36" y="24"/>
                  </a:lnTo>
                  <a:lnTo>
                    <a:pt x="38" y="17"/>
                  </a:lnTo>
                  <a:lnTo>
                    <a:pt x="37" y="9"/>
                  </a:lnTo>
                  <a:lnTo>
                    <a:pt x="35"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85" name="Freeform 292"/>
            <p:cNvSpPr>
              <a:spLocks/>
            </p:cNvSpPr>
            <p:nvPr/>
          </p:nvSpPr>
          <p:spPr bwMode="auto">
            <a:xfrm>
              <a:off x="2415" y="3613"/>
              <a:ext cx="39" cy="271"/>
            </a:xfrm>
            <a:custGeom>
              <a:avLst/>
              <a:gdLst>
                <a:gd name="T0" fmla="*/ 35 w 39"/>
                <a:gd name="T1" fmla="*/ 2 h 271"/>
                <a:gd name="T2" fmla="*/ 29 w 39"/>
                <a:gd name="T3" fmla="*/ 0 h 271"/>
                <a:gd name="T4" fmla="*/ 22 w 39"/>
                <a:gd name="T5" fmla="*/ 0 h 271"/>
                <a:gd name="T6" fmla="*/ 15 w 39"/>
                <a:gd name="T7" fmla="*/ 2 h 271"/>
                <a:gd name="T8" fmla="*/ 7 w 39"/>
                <a:gd name="T9" fmla="*/ 7 h 271"/>
                <a:gd name="T10" fmla="*/ 1 w 39"/>
                <a:gd name="T11" fmla="*/ 15 h 271"/>
                <a:gd name="T12" fmla="*/ 0 w 39"/>
                <a:gd name="T13" fmla="*/ 18 h 271"/>
                <a:gd name="T14" fmla="*/ 0 w 39"/>
                <a:gd name="T15" fmla="*/ 19 h 271"/>
                <a:gd name="T16" fmla="*/ 0 w 39"/>
                <a:gd name="T17" fmla="*/ 271 h 271"/>
                <a:gd name="T18" fmla="*/ 4 w 39"/>
                <a:gd name="T19" fmla="*/ 271 h 271"/>
                <a:gd name="T20" fmla="*/ 4 w 39"/>
                <a:gd name="T21" fmla="*/ 33 h 271"/>
                <a:gd name="T22" fmla="*/ 6 w 39"/>
                <a:gd name="T23" fmla="*/ 35 h 271"/>
                <a:gd name="T24" fmla="*/ 12 w 39"/>
                <a:gd name="T25" fmla="*/ 37 h 271"/>
                <a:gd name="T26" fmla="*/ 21 w 39"/>
                <a:gd name="T27" fmla="*/ 37 h 271"/>
                <a:gd name="T28" fmla="*/ 27 w 39"/>
                <a:gd name="T29" fmla="*/ 35 h 271"/>
                <a:gd name="T30" fmla="*/ 32 w 39"/>
                <a:gd name="T31" fmla="*/ 31 h 271"/>
                <a:gd name="T32" fmla="*/ 36 w 39"/>
                <a:gd name="T33" fmla="*/ 24 h 271"/>
                <a:gd name="T34" fmla="*/ 39 w 39"/>
                <a:gd name="T35" fmla="*/ 17 h 271"/>
                <a:gd name="T36" fmla="*/ 39 w 39"/>
                <a:gd name="T37" fmla="*/ 8 h 271"/>
                <a:gd name="T38" fmla="*/ 35 w 39"/>
                <a:gd name="T39" fmla="*/ 2 h 2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1">
                  <a:moveTo>
                    <a:pt x="35" y="2"/>
                  </a:moveTo>
                  <a:lnTo>
                    <a:pt x="29" y="0"/>
                  </a:lnTo>
                  <a:lnTo>
                    <a:pt x="22" y="0"/>
                  </a:lnTo>
                  <a:lnTo>
                    <a:pt x="15" y="2"/>
                  </a:lnTo>
                  <a:lnTo>
                    <a:pt x="7" y="7"/>
                  </a:lnTo>
                  <a:lnTo>
                    <a:pt x="1" y="15"/>
                  </a:lnTo>
                  <a:lnTo>
                    <a:pt x="0" y="18"/>
                  </a:lnTo>
                  <a:lnTo>
                    <a:pt x="0" y="19"/>
                  </a:lnTo>
                  <a:lnTo>
                    <a:pt x="0" y="271"/>
                  </a:lnTo>
                  <a:lnTo>
                    <a:pt x="4" y="271"/>
                  </a:lnTo>
                  <a:lnTo>
                    <a:pt x="4" y="33"/>
                  </a:lnTo>
                  <a:lnTo>
                    <a:pt x="6" y="35"/>
                  </a:lnTo>
                  <a:lnTo>
                    <a:pt x="12" y="37"/>
                  </a:lnTo>
                  <a:lnTo>
                    <a:pt x="21" y="37"/>
                  </a:lnTo>
                  <a:lnTo>
                    <a:pt x="27" y="35"/>
                  </a:lnTo>
                  <a:lnTo>
                    <a:pt x="32" y="31"/>
                  </a:lnTo>
                  <a:lnTo>
                    <a:pt x="36" y="24"/>
                  </a:lnTo>
                  <a:lnTo>
                    <a:pt x="39" y="17"/>
                  </a:lnTo>
                  <a:lnTo>
                    <a:pt x="39" y="8"/>
                  </a:lnTo>
                  <a:lnTo>
                    <a:pt x="35"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86" name="Freeform 293"/>
            <p:cNvSpPr>
              <a:spLocks/>
            </p:cNvSpPr>
            <p:nvPr/>
          </p:nvSpPr>
          <p:spPr bwMode="auto">
            <a:xfrm>
              <a:off x="2268" y="3668"/>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87" name="Freeform 294"/>
            <p:cNvSpPr>
              <a:spLocks/>
            </p:cNvSpPr>
            <p:nvPr/>
          </p:nvSpPr>
          <p:spPr bwMode="auto">
            <a:xfrm>
              <a:off x="2146" y="3689"/>
              <a:ext cx="69" cy="3"/>
            </a:xfrm>
            <a:custGeom>
              <a:avLst/>
              <a:gdLst>
                <a:gd name="T0" fmla="*/ 69 w 69"/>
                <a:gd name="T1" fmla="*/ 0 h 3"/>
                <a:gd name="T2" fmla="*/ 0 w 69"/>
                <a:gd name="T3" fmla="*/ 0 h 3"/>
                <a:gd name="T4" fmla="*/ 0 w 69"/>
                <a:gd name="T5" fmla="*/ 3 h 3"/>
                <a:gd name="T6" fmla="*/ 69 w 69"/>
                <a:gd name="T7" fmla="*/ 3 h 3"/>
                <a:gd name="T8" fmla="*/ 69 w 69"/>
                <a:gd name="T9" fmla="*/ 1 h 3"/>
                <a:gd name="T10" fmla="*/ 69 w 69"/>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3">
                  <a:moveTo>
                    <a:pt x="69" y="0"/>
                  </a:moveTo>
                  <a:lnTo>
                    <a:pt x="0" y="0"/>
                  </a:lnTo>
                  <a:lnTo>
                    <a:pt x="0" y="3"/>
                  </a:lnTo>
                  <a:lnTo>
                    <a:pt x="69" y="3"/>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88" name="Rectangle 295"/>
            <p:cNvSpPr>
              <a:spLocks noChangeArrowheads="1"/>
            </p:cNvSpPr>
            <p:nvPr/>
          </p:nvSpPr>
          <p:spPr bwMode="auto">
            <a:xfrm>
              <a:off x="2146" y="3709"/>
              <a:ext cx="69" cy="4"/>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89" name="Freeform 296"/>
            <p:cNvSpPr>
              <a:spLocks/>
            </p:cNvSpPr>
            <p:nvPr/>
          </p:nvSpPr>
          <p:spPr bwMode="auto">
            <a:xfrm>
              <a:off x="2144" y="3729"/>
              <a:ext cx="69" cy="4"/>
            </a:xfrm>
            <a:custGeom>
              <a:avLst/>
              <a:gdLst>
                <a:gd name="T0" fmla="*/ 69 w 69"/>
                <a:gd name="T1" fmla="*/ 0 h 4"/>
                <a:gd name="T2" fmla="*/ 0 w 69"/>
                <a:gd name="T3" fmla="*/ 0 h 4"/>
                <a:gd name="T4" fmla="*/ 0 w 69"/>
                <a:gd name="T5" fmla="*/ 4 h 4"/>
                <a:gd name="T6" fmla="*/ 69 w 69"/>
                <a:gd name="T7" fmla="*/ 4 h 4"/>
                <a:gd name="T8" fmla="*/ 69 w 69"/>
                <a:gd name="T9" fmla="*/ 2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2"/>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90" name="Rectangle 297"/>
            <p:cNvSpPr>
              <a:spLocks noChangeArrowheads="1"/>
            </p:cNvSpPr>
            <p:nvPr/>
          </p:nvSpPr>
          <p:spPr bwMode="auto">
            <a:xfrm>
              <a:off x="2144" y="3750"/>
              <a:ext cx="69" cy="2"/>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91" name="Rectangle 298"/>
            <p:cNvSpPr>
              <a:spLocks noChangeArrowheads="1"/>
            </p:cNvSpPr>
            <p:nvPr/>
          </p:nvSpPr>
          <p:spPr bwMode="auto">
            <a:xfrm>
              <a:off x="2395" y="3638"/>
              <a:ext cx="68" cy="1"/>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92" name="Freeform 299"/>
            <p:cNvSpPr>
              <a:spLocks/>
            </p:cNvSpPr>
            <p:nvPr/>
          </p:nvSpPr>
          <p:spPr bwMode="auto">
            <a:xfrm>
              <a:off x="2392" y="3673"/>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93" name="Freeform 300"/>
            <p:cNvSpPr>
              <a:spLocks/>
            </p:cNvSpPr>
            <p:nvPr/>
          </p:nvSpPr>
          <p:spPr bwMode="auto">
            <a:xfrm>
              <a:off x="2644" y="3761"/>
              <a:ext cx="39" cy="169"/>
            </a:xfrm>
            <a:custGeom>
              <a:avLst/>
              <a:gdLst>
                <a:gd name="T0" fmla="*/ 35 w 39"/>
                <a:gd name="T1" fmla="*/ 3 h 169"/>
                <a:gd name="T2" fmla="*/ 29 w 39"/>
                <a:gd name="T3" fmla="*/ 0 h 169"/>
                <a:gd name="T4" fmla="*/ 23 w 39"/>
                <a:gd name="T5" fmla="*/ 0 h 169"/>
                <a:gd name="T6" fmla="*/ 15 w 39"/>
                <a:gd name="T7" fmla="*/ 2 h 169"/>
                <a:gd name="T8" fmla="*/ 7 w 39"/>
                <a:gd name="T9" fmla="*/ 7 h 169"/>
                <a:gd name="T10" fmla="*/ 1 w 39"/>
                <a:gd name="T11" fmla="*/ 15 h 169"/>
                <a:gd name="T12" fmla="*/ 0 w 39"/>
                <a:gd name="T13" fmla="*/ 19 h 169"/>
                <a:gd name="T14" fmla="*/ 0 w 39"/>
                <a:gd name="T15" fmla="*/ 20 h 169"/>
                <a:gd name="T16" fmla="*/ 0 w 39"/>
                <a:gd name="T17" fmla="*/ 169 h 169"/>
                <a:gd name="T18" fmla="*/ 4 w 39"/>
                <a:gd name="T19" fmla="*/ 169 h 169"/>
                <a:gd name="T20" fmla="*/ 4 w 39"/>
                <a:gd name="T21" fmla="*/ 35 h 169"/>
                <a:gd name="T22" fmla="*/ 6 w 39"/>
                <a:gd name="T23" fmla="*/ 36 h 169"/>
                <a:gd name="T24" fmla="*/ 12 w 39"/>
                <a:gd name="T25" fmla="*/ 38 h 169"/>
                <a:gd name="T26" fmla="*/ 21 w 39"/>
                <a:gd name="T27" fmla="*/ 37 h 169"/>
                <a:gd name="T28" fmla="*/ 27 w 39"/>
                <a:gd name="T29" fmla="*/ 35 h 169"/>
                <a:gd name="T30" fmla="*/ 32 w 39"/>
                <a:gd name="T31" fmla="*/ 31 h 169"/>
                <a:gd name="T32" fmla="*/ 36 w 39"/>
                <a:gd name="T33" fmla="*/ 25 h 169"/>
                <a:gd name="T34" fmla="*/ 39 w 39"/>
                <a:gd name="T35" fmla="*/ 18 h 169"/>
                <a:gd name="T36" fmla="*/ 38 w 39"/>
                <a:gd name="T37" fmla="*/ 9 h 169"/>
                <a:gd name="T38" fmla="*/ 35 w 39"/>
                <a:gd name="T39" fmla="*/ 3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69">
                  <a:moveTo>
                    <a:pt x="35" y="3"/>
                  </a:moveTo>
                  <a:lnTo>
                    <a:pt x="29" y="0"/>
                  </a:lnTo>
                  <a:lnTo>
                    <a:pt x="23" y="0"/>
                  </a:lnTo>
                  <a:lnTo>
                    <a:pt x="15" y="2"/>
                  </a:lnTo>
                  <a:lnTo>
                    <a:pt x="7" y="7"/>
                  </a:lnTo>
                  <a:lnTo>
                    <a:pt x="1" y="15"/>
                  </a:lnTo>
                  <a:lnTo>
                    <a:pt x="0" y="19"/>
                  </a:lnTo>
                  <a:lnTo>
                    <a:pt x="0" y="20"/>
                  </a:lnTo>
                  <a:lnTo>
                    <a:pt x="0" y="169"/>
                  </a:lnTo>
                  <a:lnTo>
                    <a:pt x="4" y="169"/>
                  </a:lnTo>
                  <a:lnTo>
                    <a:pt x="4" y="35"/>
                  </a:lnTo>
                  <a:lnTo>
                    <a:pt x="6" y="36"/>
                  </a:lnTo>
                  <a:lnTo>
                    <a:pt x="12" y="38"/>
                  </a:lnTo>
                  <a:lnTo>
                    <a:pt x="21" y="37"/>
                  </a:lnTo>
                  <a:lnTo>
                    <a:pt x="27" y="35"/>
                  </a:lnTo>
                  <a:lnTo>
                    <a:pt x="32" y="31"/>
                  </a:lnTo>
                  <a:lnTo>
                    <a:pt x="36" y="25"/>
                  </a:lnTo>
                  <a:lnTo>
                    <a:pt x="39" y="18"/>
                  </a:lnTo>
                  <a:lnTo>
                    <a:pt x="38" y="9"/>
                  </a:lnTo>
                  <a:lnTo>
                    <a:pt x="35"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94" name="Freeform 301"/>
            <p:cNvSpPr>
              <a:spLocks/>
            </p:cNvSpPr>
            <p:nvPr/>
          </p:nvSpPr>
          <p:spPr bwMode="auto">
            <a:xfrm>
              <a:off x="3027" y="3699"/>
              <a:ext cx="38" cy="216"/>
            </a:xfrm>
            <a:custGeom>
              <a:avLst/>
              <a:gdLst>
                <a:gd name="T0" fmla="*/ 34 w 38"/>
                <a:gd name="T1" fmla="*/ 4 h 216"/>
                <a:gd name="T2" fmla="*/ 29 w 38"/>
                <a:gd name="T3" fmla="*/ 0 h 216"/>
                <a:gd name="T4" fmla="*/ 22 w 38"/>
                <a:gd name="T5" fmla="*/ 0 h 216"/>
                <a:gd name="T6" fmla="*/ 14 w 38"/>
                <a:gd name="T7" fmla="*/ 3 h 216"/>
                <a:gd name="T8" fmla="*/ 6 w 38"/>
                <a:gd name="T9" fmla="*/ 8 h 216"/>
                <a:gd name="T10" fmla="*/ 3 w 38"/>
                <a:gd name="T11" fmla="*/ 12 h 216"/>
                <a:gd name="T12" fmla="*/ 0 w 38"/>
                <a:gd name="T13" fmla="*/ 20 h 216"/>
                <a:gd name="T14" fmla="*/ 0 w 38"/>
                <a:gd name="T15" fmla="*/ 21 h 216"/>
                <a:gd name="T16" fmla="*/ 0 w 38"/>
                <a:gd name="T17" fmla="*/ 216 h 216"/>
                <a:gd name="T18" fmla="*/ 4 w 38"/>
                <a:gd name="T19" fmla="*/ 216 h 216"/>
                <a:gd name="T20" fmla="*/ 4 w 38"/>
                <a:gd name="T21" fmla="*/ 35 h 216"/>
                <a:gd name="T22" fmla="*/ 6 w 38"/>
                <a:gd name="T23" fmla="*/ 36 h 216"/>
                <a:gd name="T24" fmla="*/ 12 w 38"/>
                <a:gd name="T25" fmla="*/ 39 h 216"/>
                <a:gd name="T26" fmla="*/ 21 w 38"/>
                <a:gd name="T27" fmla="*/ 38 h 216"/>
                <a:gd name="T28" fmla="*/ 26 w 38"/>
                <a:gd name="T29" fmla="*/ 35 h 216"/>
                <a:gd name="T30" fmla="*/ 31 w 38"/>
                <a:gd name="T31" fmla="*/ 32 h 216"/>
                <a:gd name="T32" fmla="*/ 35 w 38"/>
                <a:gd name="T33" fmla="*/ 26 h 216"/>
                <a:gd name="T34" fmla="*/ 38 w 38"/>
                <a:gd name="T35" fmla="*/ 17 h 216"/>
                <a:gd name="T36" fmla="*/ 38 w 38"/>
                <a:gd name="T37" fmla="*/ 10 h 216"/>
                <a:gd name="T38" fmla="*/ 34 w 38"/>
                <a:gd name="T39" fmla="*/ 4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16">
                  <a:moveTo>
                    <a:pt x="34" y="4"/>
                  </a:moveTo>
                  <a:lnTo>
                    <a:pt x="29" y="0"/>
                  </a:lnTo>
                  <a:lnTo>
                    <a:pt x="22" y="0"/>
                  </a:lnTo>
                  <a:lnTo>
                    <a:pt x="14" y="3"/>
                  </a:lnTo>
                  <a:lnTo>
                    <a:pt x="6" y="8"/>
                  </a:lnTo>
                  <a:lnTo>
                    <a:pt x="3" y="12"/>
                  </a:lnTo>
                  <a:lnTo>
                    <a:pt x="0" y="20"/>
                  </a:lnTo>
                  <a:lnTo>
                    <a:pt x="0" y="21"/>
                  </a:lnTo>
                  <a:lnTo>
                    <a:pt x="0" y="216"/>
                  </a:lnTo>
                  <a:lnTo>
                    <a:pt x="4" y="216"/>
                  </a:lnTo>
                  <a:lnTo>
                    <a:pt x="4" y="35"/>
                  </a:lnTo>
                  <a:lnTo>
                    <a:pt x="6" y="36"/>
                  </a:lnTo>
                  <a:lnTo>
                    <a:pt x="12" y="39"/>
                  </a:lnTo>
                  <a:lnTo>
                    <a:pt x="21" y="38"/>
                  </a:lnTo>
                  <a:lnTo>
                    <a:pt x="26" y="35"/>
                  </a:lnTo>
                  <a:lnTo>
                    <a:pt x="31" y="32"/>
                  </a:lnTo>
                  <a:lnTo>
                    <a:pt x="35" y="26"/>
                  </a:lnTo>
                  <a:lnTo>
                    <a:pt x="38" y="17"/>
                  </a:lnTo>
                  <a:lnTo>
                    <a:pt x="38" y="10"/>
                  </a:lnTo>
                  <a:lnTo>
                    <a:pt x="34"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95" name="Freeform 302"/>
            <p:cNvSpPr>
              <a:spLocks/>
            </p:cNvSpPr>
            <p:nvPr/>
          </p:nvSpPr>
          <p:spPr bwMode="auto">
            <a:xfrm>
              <a:off x="2648" y="3900"/>
              <a:ext cx="379" cy="30"/>
            </a:xfrm>
            <a:custGeom>
              <a:avLst/>
              <a:gdLst>
                <a:gd name="T0" fmla="*/ 0 w 379"/>
                <a:gd name="T1" fmla="*/ 16 h 30"/>
                <a:gd name="T2" fmla="*/ 0 w 379"/>
                <a:gd name="T3" fmla="*/ 30 h 30"/>
                <a:gd name="T4" fmla="*/ 379 w 379"/>
                <a:gd name="T5" fmla="*/ 15 h 30"/>
                <a:gd name="T6" fmla="*/ 379 w 379"/>
                <a:gd name="T7" fmla="*/ 0 h 30"/>
                <a:gd name="T8" fmla="*/ 0 w 379"/>
                <a:gd name="T9" fmla="*/ 1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30">
                  <a:moveTo>
                    <a:pt x="0" y="16"/>
                  </a:moveTo>
                  <a:lnTo>
                    <a:pt x="0" y="30"/>
                  </a:lnTo>
                  <a:lnTo>
                    <a:pt x="379" y="15"/>
                  </a:lnTo>
                  <a:lnTo>
                    <a:pt x="379" y="0"/>
                  </a:lnTo>
                  <a:lnTo>
                    <a:pt x="0"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96" name="Freeform 303"/>
            <p:cNvSpPr>
              <a:spLocks/>
            </p:cNvSpPr>
            <p:nvPr/>
          </p:nvSpPr>
          <p:spPr bwMode="auto">
            <a:xfrm>
              <a:off x="2898" y="3685"/>
              <a:ext cx="39" cy="230"/>
            </a:xfrm>
            <a:custGeom>
              <a:avLst/>
              <a:gdLst>
                <a:gd name="T0" fmla="*/ 34 w 39"/>
                <a:gd name="T1" fmla="*/ 2 h 230"/>
                <a:gd name="T2" fmla="*/ 29 w 39"/>
                <a:gd name="T3" fmla="*/ 0 h 230"/>
                <a:gd name="T4" fmla="*/ 22 w 39"/>
                <a:gd name="T5" fmla="*/ 0 h 230"/>
                <a:gd name="T6" fmla="*/ 15 w 39"/>
                <a:gd name="T7" fmla="*/ 2 h 230"/>
                <a:gd name="T8" fmla="*/ 8 w 39"/>
                <a:gd name="T9" fmla="*/ 7 h 230"/>
                <a:gd name="T10" fmla="*/ 4 w 39"/>
                <a:gd name="T11" fmla="*/ 12 h 230"/>
                <a:gd name="T12" fmla="*/ 2 w 39"/>
                <a:gd name="T13" fmla="*/ 16 h 230"/>
                <a:gd name="T14" fmla="*/ 0 w 39"/>
                <a:gd name="T15" fmla="*/ 18 h 230"/>
                <a:gd name="T16" fmla="*/ 0 w 39"/>
                <a:gd name="T17" fmla="*/ 19 h 230"/>
                <a:gd name="T18" fmla="*/ 0 w 39"/>
                <a:gd name="T19" fmla="*/ 230 h 230"/>
                <a:gd name="T20" fmla="*/ 4 w 39"/>
                <a:gd name="T21" fmla="*/ 230 h 230"/>
                <a:gd name="T22" fmla="*/ 4 w 39"/>
                <a:gd name="T23" fmla="*/ 35 h 230"/>
                <a:gd name="T24" fmla="*/ 7 w 39"/>
                <a:gd name="T25" fmla="*/ 36 h 230"/>
                <a:gd name="T26" fmla="*/ 13 w 39"/>
                <a:gd name="T27" fmla="*/ 38 h 230"/>
                <a:gd name="T28" fmla="*/ 21 w 39"/>
                <a:gd name="T29" fmla="*/ 37 h 230"/>
                <a:gd name="T30" fmla="*/ 26 w 39"/>
                <a:gd name="T31" fmla="*/ 35 h 230"/>
                <a:gd name="T32" fmla="*/ 32 w 39"/>
                <a:gd name="T33" fmla="*/ 31 h 230"/>
                <a:gd name="T34" fmla="*/ 37 w 39"/>
                <a:gd name="T35" fmla="*/ 25 h 230"/>
                <a:gd name="T36" fmla="*/ 39 w 39"/>
                <a:gd name="T37" fmla="*/ 17 h 230"/>
                <a:gd name="T38" fmla="*/ 38 w 39"/>
                <a:gd name="T39" fmla="*/ 8 h 230"/>
                <a:gd name="T40" fmla="*/ 34 w 39"/>
                <a:gd name="T41" fmla="*/ 2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30">
                  <a:moveTo>
                    <a:pt x="34" y="2"/>
                  </a:moveTo>
                  <a:lnTo>
                    <a:pt x="29" y="0"/>
                  </a:lnTo>
                  <a:lnTo>
                    <a:pt x="22" y="0"/>
                  </a:lnTo>
                  <a:lnTo>
                    <a:pt x="15" y="2"/>
                  </a:lnTo>
                  <a:lnTo>
                    <a:pt x="8" y="7"/>
                  </a:lnTo>
                  <a:lnTo>
                    <a:pt x="4" y="12"/>
                  </a:lnTo>
                  <a:lnTo>
                    <a:pt x="2" y="16"/>
                  </a:lnTo>
                  <a:lnTo>
                    <a:pt x="0" y="18"/>
                  </a:lnTo>
                  <a:lnTo>
                    <a:pt x="0" y="19"/>
                  </a:lnTo>
                  <a:lnTo>
                    <a:pt x="0" y="230"/>
                  </a:lnTo>
                  <a:lnTo>
                    <a:pt x="4" y="230"/>
                  </a:lnTo>
                  <a:lnTo>
                    <a:pt x="4" y="35"/>
                  </a:lnTo>
                  <a:lnTo>
                    <a:pt x="7" y="36"/>
                  </a:lnTo>
                  <a:lnTo>
                    <a:pt x="13" y="38"/>
                  </a:lnTo>
                  <a:lnTo>
                    <a:pt x="21" y="37"/>
                  </a:lnTo>
                  <a:lnTo>
                    <a:pt x="26" y="35"/>
                  </a:lnTo>
                  <a:lnTo>
                    <a:pt x="32" y="31"/>
                  </a:lnTo>
                  <a:lnTo>
                    <a:pt x="37" y="25"/>
                  </a:lnTo>
                  <a:lnTo>
                    <a:pt x="39" y="17"/>
                  </a:lnTo>
                  <a:lnTo>
                    <a:pt x="38"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97" name="Freeform 304"/>
            <p:cNvSpPr>
              <a:spLocks/>
            </p:cNvSpPr>
            <p:nvPr/>
          </p:nvSpPr>
          <p:spPr bwMode="auto">
            <a:xfrm>
              <a:off x="2766" y="3648"/>
              <a:ext cx="37" cy="271"/>
            </a:xfrm>
            <a:custGeom>
              <a:avLst/>
              <a:gdLst>
                <a:gd name="T0" fmla="*/ 34 w 37"/>
                <a:gd name="T1" fmla="*/ 3 h 271"/>
                <a:gd name="T2" fmla="*/ 29 w 37"/>
                <a:gd name="T3" fmla="*/ 0 h 271"/>
                <a:gd name="T4" fmla="*/ 22 w 37"/>
                <a:gd name="T5" fmla="*/ 0 h 271"/>
                <a:gd name="T6" fmla="*/ 14 w 37"/>
                <a:gd name="T7" fmla="*/ 2 h 271"/>
                <a:gd name="T8" fmla="*/ 7 w 37"/>
                <a:gd name="T9" fmla="*/ 7 h 271"/>
                <a:gd name="T10" fmla="*/ 4 w 37"/>
                <a:gd name="T11" fmla="*/ 12 h 271"/>
                <a:gd name="T12" fmla="*/ 1 w 37"/>
                <a:gd name="T13" fmla="*/ 15 h 271"/>
                <a:gd name="T14" fmla="*/ 0 w 37"/>
                <a:gd name="T15" fmla="*/ 19 h 271"/>
                <a:gd name="T16" fmla="*/ 0 w 37"/>
                <a:gd name="T17" fmla="*/ 20 h 271"/>
                <a:gd name="T18" fmla="*/ 0 w 37"/>
                <a:gd name="T19" fmla="*/ 271 h 271"/>
                <a:gd name="T20" fmla="*/ 4 w 37"/>
                <a:gd name="T21" fmla="*/ 271 h 271"/>
                <a:gd name="T22" fmla="*/ 4 w 37"/>
                <a:gd name="T23" fmla="*/ 35 h 271"/>
                <a:gd name="T24" fmla="*/ 6 w 37"/>
                <a:gd name="T25" fmla="*/ 36 h 271"/>
                <a:gd name="T26" fmla="*/ 12 w 37"/>
                <a:gd name="T27" fmla="*/ 38 h 271"/>
                <a:gd name="T28" fmla="*/ 20 w 37"/>
                <a:gd name="T29" fmla="*/ 37 h 271"/>
                <a:gd name="T30" fmla="*/ 25 w 37"/>
                <a:gd name="T31" fmla="*/ 35 h 271"/>
                <a:gd name="T32" fmla="*/ 30 w 37"/>
                <a:gd name="T33" fmla="*/ 31 h 271"/>
                <a:gd name="T34" fmla="*/ 35 w 37"/>
                <a:gd name="T35" fmla="*/ 25 h 271"/>
                <a:gd name="T36" fmla="*/ 37 w 37"/>
                <a:gd name="T37" fmla="*/ 17 h 271"/>
                <a:gd name="T38" fmla="*/ 37 w 37"/>
                <a:gd name="T39" fmla="*/ 9 h 271"/>
                <a:gd name="T40" fmla="*/ 34 w 37"/>
                <a:gd name="T41" fmla="*/ 3 h 2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71">
                  <a:moveTo>
                    <a:pt x="34" y="3"/>
                  </a:moveTo>
                  <a:lnTo>
                    <a:pt x="29" y="0"/>
                  </a:lnTo>
                  <a:lnTo>
                    <a:pt x="22" y="0"/>
                  </a:lnTo>
                  <a:lnTo>
                    <a:pt x="14" y="2"/>
                  </a:lnTo>
                  <a:lnTo>
                    <a:pt x="7" y="7"/>
                  </a:lnTo>
                  <a:lnTo>
                    <a:pt x="4" y="12"/>
                  </a:lnTo>
                  <a:lnTo>
                    <a:pt x="1" y="15"/>
                  </a:lnTo>
                  <a:lnTo>
                    <a:pt x="0" y="19"/>
                  </a:lnTo>
                  <a:lnTo>
                    <a:pt x="0" y="20"/>
                  </a:lnTo>
                  <a:lnTo>
                    <a:pt x="0" y="271"/>
                  </a:lnTo>
                  <a:lnTo>
                    <a:pt x="4" y="271"/>
                  </a:lnTo>
                  <a:lnTo>
                    <a:pt x="4" y="35"/>
                  </a:lnTo>
                  <a:lnTo>
                    <a:pt x="6" y="36"/>
                  </a:lnTo>
                  <a:lnTo>
                    <a:pt x="12" y="38"/>
                  </a:lnTo>
                  <a:lnTo>
                    <a:pt x="20" y="37"/>
                  </a:lnTo>
                  <a:lnTo>
                    <a:pt x="25" y="35"/>
                  </a:lnTo>
                  <a:lnTo>
                    <a:pt x="30" y="31"/>
                  </a:lnTo>
                  <a:lnTo>
                    <a:pt x="35" y="25"/>
                  </a:lnTo>
                  <a:lnTo>
                    <a:pt x="37" y="17"/>
                  </a:lnTo>
                  <a:lnTo>
                    <a:pt x="37"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98" name="Freeform 305"/>
            <p:cNvSpPr>
              <a:spLocks/>
            </p:cNvSpPr>
            <p:nvPr/>
          </p:nvSpPr>
          <p:spPr bwMode="auto">
            <a:xfrm>
              <a:off x="2885" y="3702"/>
              <a:ext cx="68" cy="3"/>
            </a:xfrm>
            <a:custGeom>
              <a:avLst/>
              <a:gdLst>
                <a:gd name="T0" fmla="*/ 0 w 68"/>
                <a:gd name="T1" fmla="*/ 0 h 3"/>
                <a:gd name="T2" fmla="*/ 68 w 68"/>
                <a:gd name="T3" fmla="*/ 0 h 3"/>
                <a:gd name="T4" fmla="*/ 68 w 68"/>
                <a:gd name="T5" fmla="*/ 3 h 3"/>
                <a:gd name="T6" fmla="*/ 0 w 68"/>
                <a:gd name="T7" fmla="*/ 3 h 3"/>
                <a:gd name="T8" fmla="*/ 0 w 68"/>
                <a:gd name="T9" fmla="*/ 1 h 3"/>
                <a:gd name="T10" fmla="*/ 0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0" y="0"/>
                  </a:moveTo>
                  <a:lnTo>
                    <a:pt x="68" y="0"/>
                  </a:lnTo>
                  <a:lnTo>
                    <a:pt x="68"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99" name="Rectangle 306"/>
            <p:cNvSpPr>
              <a:spLocks noChangeArrowheads="1"/>
            </p:cNvSpPr>
            <p:nvPr/>
          </p:nvSpPr>
          <p:spPr bwMode="auto">
            <a:xfrm>
              <a:off x="2736" y="3678"/>
              <a:ext cx="67"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00" name="Rectangle 307"/>
            <p:cNvSpPr>
              <a:spLocks noChangeArrowheads="1"/>
            </p:cNvSpPr>
            <p:nvPr/>
          </p:nvSpPr>
          <p:spPr bwMode="auto">
            <a:xfrm>
              <a:off x="2736" y="3699"/>
              <a:ext cx="67"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01" name="Freeform 308"/>
            <p:cNvSpPr>
              <a:spLocks/>
            </p:cNvSpPr>
            <p:nvPr/>
          </p:nvSpPr>
          <p:spPr bwMode="auto">
            <a:xfrm>
              <a:off x="3553" y="3767"/>
              <a:ext cx="37" cy="169"/>
            </a:xfrm>
            <a:custGeom>
              <a:avLst/>
              <a:gdLst>
                <a:gd name="T0" fmla="*/ 35 w 37"/>
                <a:gd name="T1" fmla="*/ 3 h 169"/>
                <a:gd name="T2" fmla="*/ 29 w 37"/>
                <a:gd name="T3" fmla="*/ 0 h 169"/>
                <a:gd name="T4" fmla="*/ 22 w 37"/>
                <a:gd name="T5" fmla="*/ 0 h 169"/>
                <a:gd name="T6" fmla="*/ 14 w 37"/>
                <a:gd name="T7" fmla="*/ 2 h 169"/>
                <a:gd name="T8" fmla="*/ 7 w 37"/>
                <a:gd name="T9" fmla="*/ 7 h 169"/>
                <a:gd name="T10" fmla="*/ 4 w 37"/>
                <a:gd name="T11" fmla="*/ 12 h 169"/>
                <a:gd name="T12" fmla="*/ 1 w 37"/>
                <a:gd name="T13" fmla="*/ 15 h 169"/>
                <a:gd name="T14" fmla="*/ 0 w 37"/>
                <a:gd name="T15" fmla="*/ 19 h 169"/>
                <a:gd name="T16" fmla="*/ 0 w 37"/>
                <a:gd name="T17" fmla="*/ 20 h 169"/>
                <a:gd name="T18" fmla="*/ 0 w 37"/>
                <a:gd name="T19" fmla="*/ 169 h 169"/>
                <a:gd name="T20" fmla="*/ 4 w 37"/>
                <a:gd name="T21" fmla="*/ 169 h 169"/>
                <a:gd name="T22" fmla="*/ 4 w 37"/>
                <a:gd name="T23" fmla="*/ 35 h 169"/>
                <a:gd name="T24" fmla="*/ 6 w 37"/>
                <a:gd name="T25" fmla="*/ 36 h 169"/>
                <a:gd name="T26" fmla="*/ 12 w 37"/>
                <a:gd name="T27" fmla="*/ 38 h 169"/>
                <a:gd name="T28" fmla="*/ 20 w 37"/>
                <a:gd name="T29" fmla="*/ 37 h 169"/>
                <a:gd name="T30" fmla="*/ 25 w 37"/>
                <a:gd name="T31" fmla="*/ 35 h 169"/>
                <a:gd name="T32" fmla="*/ 31 w 37"/>
                <a:gd name="T33" fmla="*/ 31 h 169"/>
                <a:gd name="T34" fmla="*/ 36 w 37"/>
                <a:gd name="T35" fmla="*/ 25 h 169"/>
                <a:gd name="T36" fmla="*/ 37 w 37"/>
                <a:gd name="T37" fmla="*/ 18 h 169"/>
                <a:gd name="T38" fmla="*/ 37 w 37"/>
                <a:gd name="T39" fmla="*/ 9 h 169"/>
                <a:gd name="T40" fmla="*/ 35 w 37"/>
                <a:gd name="T41" fmla="*/ 3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169">
                  <a:moveTo>
                    <a:pt x="35" y="3"/>
                  </a:moveTo>
                  <a:lnTo>
                    <a:pt x="29" y="0"/>
                  </a:lnTo>
                  <a:lnTo>
                    <a:pt x="22" y="0"/>
                  </a:lnTo>
                  <a:lnTo>
                    <a:pt x="14" y="2"/>
                  </a:lnTo>
                  <a:lnTo>
                    <a:pt x="7" y="7"/>
                  </a:lnTo>
                  <a:lnTo>
                    <a:pt x="4" y="12"/>
                  </a:lnTo>
                  <a:lnTo>
                    <a:pt x="1" y="15"/>
                  </a:lnTo>
                  <a:lnTo>
                    <a:pt x="0" y="19"/>
                  </a:lnTo>
                  <a:lnTo>
                    <a:pt x="0" y="20"/>
                  </a:lnTo>
                  <a:lnTo>
                    <a:pt x="0" y="169"/>
                  </a:lnTo>
                  <a:lnTo>
                    <a:pt x="4" y="169"/>
                  </a:lnTo>
                  <a:lnTo>
                    <a:pt x="4" y="35"/>
                  </a:lnTo>
                  <a:lnTo>
                    <a:pt x="6" y="36"/>
                  </a:lnTo>
                  <a:lnTo>
                    <a:pt x="12" y="38"/>
                  </a:lnTo>
                  <a:lnTo>
                    <a:pt x="20" y="37"/>
                  </a:lnTo>
                  <a:lnTo>
                    <a:pt x="25" y="35"/>
                  </a:lnTo>
                  <a:lnTo>
                    <a:pt x="31" y="31"/>
                  </a:lnTo>
                  <a:lnTo>
                    <a:pt x="36" y="25"/>
                  </a:lnTo>
                  <a:lnTo>
                    <a:pt x="37" y="18"/>
                  </a:lnTo>
                  <a:lnTo>
                    <a:pt x="37" y="9"/>
                  </a:lnTo>
                  <a:lnTo>
                    <a:pt x="35"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02" name="Freeform 309"/>
            <p:cNvSpPr>
              <a:spLocks/>
            </p:cNvSpPr>
            <p:nvPr/>
          </p:nvSpPr>
          <p:spPr bwMode="auto">
            <a:xfrm>
              <a:off x="3174" y="3705"/>
              <a:ext cx="39" cy="216"/>
            </a:xfrm>
            <a:custGeom>
              <a:avLst/>
              <a:gdLst>
                <a:gd name="T0" fmla="*/ 35 w 39"/>
                <a:gd name="T1" fmla="*/ 4 h 216"/>
                <a:gd name="T2" fmla="*/ 29 w 39"/>
                <a:gd name="T3" fmla="*/ 0 h 216"/>
                <a:gd name="T4" fmla="*/ 22 w 39"/>
                <a:gd name="T5" fmla="*/ 0 h 216"/>
                <a:gd name="T6" fmla="*/ 15 w 39"/>
                <a:gd name="T7" fmla="*/ 3 h 216"/>
                <a:gd name="T8" fmla="*/ 8 w 39"/>
                <a:gd name="T9" fmla="*/ 8 h 216"/>
                <a:gd name="T10" fmla="*/ 2 w 39"/>
                <a:gd name="T11" fmla="*/ 16 h 216"/>
                <a:gd name="T12" fmla="*/ 0 w 39"/>
                <a:gd name="T13" fmla="*/ 20 h 216"/>
                <a:gd name="T14" fmla="*/ 0 w 39"/>
                <a:gd name="T15" fmla="*/ 21 h 216"/>
                <a:gd name="T16" fmla="*/ 0 w 39"/>
                <a:gd name="T17" fmla="*/ 216 h 216"/>
                <a:gd name="T18" fmla="*/ 4 w 39"/>
                <a:gd name="T19" fmla="*/ 216 h 216"/>
                <a:gd name="T20" fmla="*/ 4 w 39"/>
                <a:gd name="T21" fmla="*/ 35 h 216"/>
                <a:gd name="T22" fmla="*/ 7 w 39"/>
                <a:gd name="T23" fmla="*/ 36 h 216"/>
                <a:gd name="T24" fmla="*/ 13 w 39"/>
                <a:gd name="T25" fmla="*/ 39 h 216"/>
                <a:gd name="T26" fmla="*/ 21 w 39"/>
                <a:gd name="T27" fmla="*/ 38 h 216"/>
                <a:gd name="T28" fmla="*/ 27 w 39"/>
                <a:gd name="T29" fmla="*/ 35 h 216"/>
                <a:gd name="T30" fmla="*/ 32 w 39"/>
                <a:gd name="T31" fmla="*/ 32 h 216"/>
                <a:gd name="T32" fmla="*/ 37 w 39"/>
                <a:gd name="T33" fmla="*/ 26 h 216"/>
                <a:gd name="T34" fmla="*/ 39 w 39"/>
                <a:gd name="T35" fmla="*/ 17 h 216"/>
                <a:gd name="T36" fmla="*/ 38 w 39"/>
                <a:gd name="T37" fmla="*/ 10 h 216"/>
                <a:gd name="T38" fmla="*/ 35 w 39"/>
                <a:gd name="T39" fmla="*/ 4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16">
                  <a:moveTo>
                    <a:pt x="35" y="4"/>
                  </a:moveTo>
                  <a:lnTo>
                    <a:pt x="29" y="0"/>
                  </a:lnTo>
                  <a:lnTo>
                    <a:pt x="22" y="0"/>
                  </a:lnTo>
                  <a:lnTo>
                    <a:pt x="15" y="3"/>
                  </a:lnTo>
                  <a:lnTo>
                    <a:pt x="8" y="8"/>
                  </a:lnTo>
                  <a:lnTo>
                    <a:pt x="2" y="16"/>
                  </a:lnTo>
                  <a:lnTo>
                    <a:pt x="0" y="20"/>
                  </a:lnTo>
                  <a:lnTo>
                    <a:pt x="0" y="21"/>
                  </a:lnTo>
                  <a:lnTo>
                    <a:pt x="0" y="216"/>
                  </a:lnTo>
                  <a:lnTo>
                    <a:pt x="4" y="216"/>
                  </a:lnTo>
                  <a:lnTo>
                    <a:pt x="4" y="35"/>
                  </a:lnTo>
                  <a:lnTo>
                    <a:pt x="7" y="36"/>
                  </a:lnTo>
                  <a:lnTo>
                    <a:pt x="13" y="39"/>
                  </a:lnTo>
                  <a:lnTo>
                    <a:pt x="21" y="38"/>
                  </a:lnTo>
                  <a:lnTo>
                    <a:pt x="27" y="35"/>
                  </a:lnTo>
                  <a:lnTo>
                    <a:pt x="32" y="32"/>
                  </a:lnTo>
                  <a:lnTo>
                    <a:pt x="37" y="26"/>
                  </a:lnTo>
                  <a:lnTo>
                    <a:pt x="39" y="17"/>
                  </a:lnTo>
                  <a:lnTo>
                    <a:pt x="38" y="10"/>
                  </a:lnTo>
                  <a:lnTo>
                    <a:pt x="35"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03" name="Freeform 310"/>
            <p:cNvSpPr>
              <a:spLocks/>
            </p:cNvSpPr>
            <p:nvPr/>
          </p:nvSpPr>
          <p:spPr bwMode="auto">
            <a:xfrm>
              <a:off x="3179" y="3906"/>
              <a:ext cx="380" cy="30"/>
            </a:xfrm>
            <a:custGeom>
              <a:avLst/>
              <a:gdLst>
                <a:gd name="T0" fmla="*/ 380 w 380"/>
                <a:gd name="T1" fmla="*/ 16 h 30"/>
                <a:gd name="T2" fmla="*/ 380 w 380"/>
                <a:gd name="T3" fmla="*/ 30 h 30"/>
                <a:gd name="T4" fmla="*/ 0 w 380"/>
                <a:gd name="T5" fmla="*/ 15 h 30"/>
                <a:gd name="T6" fmla="*/ 0 w 380"/>
                <a:gd name="T7" fmla="*/ 0 h 30"/>
                <a:gd name="T8" fmla="*/ 380 w 380"/>
                <a:gd name="T9" fmla="*/ 1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30">
                  <a:moveTo>
                    <a:pt x="380" y="16"/>
                  </a:moveTo>
                  <a:lnTo>
                    <a:pt x="380" y="30"/>
                  </a:lnTo>
                  <a:lnTo>
                    <a:pt x="0" y="15"/>
                  </a:lnTo>
                  <a:lnTo>
                    <a:pt x="0" y="0"/>
                  </a:lnTo>
                  <a:lnTo>
                    <a:pt x="380"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04" name="Freeform 311"/>
            <p:cNvSpPr>
              <a:spLocks/>
            </p:cNvSpPr>
            <p:nvPr/>
          </p:nvSpPr>
          <p:spPr bwMode="auto">
            <a:xfrm>
              <a:off x="3289" y="3691"/>
              <a:ext cx="37" cy="230"/>
            </a:xfrm>
            <a:custGeom>
              <a:avLst/>
              <a:gdLst>
                <a:gd name="T0" fmla="*/ 34 w 37"/>
                <a:gd name="T1" fmla="*/ 2 h 230"/>
                <a:gd name="T2" fmla="*/ 29 w 37"/>
                <a:gd name="T3" fmla="*/ 0 h 230"/>
                <a:gd name="T4" fmla="*/ 22 w 37"/>
                <a:gd name="T5" fmla="*/ 0 h 230"/>
                <a:gd name="T6" fmla="*/ 13 w 37"/>
                <a:gd name="T7" fmla="*/ 2 h 230"/>
                <a:gd name="T8" fmla="*/ 6 w 37"/>
                <a:gd name="T9" fmla="*/ 7 h 230"/>
                <a:gd name="T10" fmla="*/ 2 w 37"/>
                <a:gd name="T11" fmla="*/ 12 h 230"/>
                <a:gd name="T12" fmla="*/ 1 w 37"/>
                <a:gd name="T13" fmla="*/ 16 h 230"/>
                <a:gd name="T14" fmla="*/ 0 w 37"/>
                <a:gd name="T15" fmla="*/ 18 h 230"/>
                <a:gd name="T16" fmla="*/ 0 w 37"/>
                <a:gd name="T17" fmla="*/ 19 h 230"/>
                <a:gd name="T18" fmla="*/ 0 w 37"/>
                <a:gd name="T19" fmla="*/ 230 h 230"/>
                <a:gd name="T20" fmla="*/ 4 w 37"/>
                <a:gd name="T21" fmla="*/ 230 h 230"/>
                <a:gd name="T22" fmla="*/ 4 w 37"/>
                <a:gd name="T23" fmla="*/ 35 h 230"/>
                <a:gd name="T24" fmla="*/ 6 w 37"/>
                <a:gd name="T25" fmla="*/ 36 h 230"/>
                <a:gd name="T26" fmla="*/ 12 w 37"/>
                <a:gd name="T27" fmla="*/ 38 h 230"/>
                <a:gd name="T28" fmla="*/ 20 w 37"/>
                <a:gd name="T29" fmla="*/ 37 h 230"/>
                <a:gd name="T30" fmla="*/ 25 w 37"/>
                <a:gd name="T31" fmla="*/ 35 h 230"/>
                <a:gd name="T32" fmla="*/ 30 w 37"/>
                <a:gd name="T33" fmla="*/ 31 h 230"/>
                <a:gd name="T34" fmla="*/ 35 w 37"/>
                <a:gd name="T35" fmla="*/ 25 h 230"/>
                <a:gd name="T36" fmla="*/ 37 w 37"/>
                <a:gd name="T37" fmla="*/ 17 h 230"/>
                <a:gd name="T38" fmla="*/ 37 w 37"/>
                <a:gd name="T39" fmla="*/ 8 h 230"/>
                <a:gd name="T40" fmla="*/ 34 w 37"/>
                <a:gd name="T41" fmla="*/ 2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30">
                  <a:moveTo>
                    <a:pt x="34" y="2"/>
                  </a:moveTo>
                  <a:lnTo>
                    <a:pt x="29" y="0"/>
                  </a:lnTo>
                  <a:lnTo>
                    <a:pt x="22" y="0"/>
                  </a:lnTo>
                  <a:lnTo>
                    <a:pt x="13" y="2"/>
                  </a:lnTo>
                  <a:lnTo>
                    <a:pt x="6" y="7"/>
                  </a:lnTo>
                  <a:lnTo>
                    <a:pt x="2" y="12"/>
                  </a:lnTo>
                  <a:lnTo>
                    <a:pt x="1" y="16"/>
                  </a:lnTo>
                  <a:lnTo>
                    <a:pt x="0" y="18"/>
                  </a:lnTo>
                  <a:lnTo>
                    <a:pt x="0" y="19"/>
                  </a:lnTo>
                  <a:lnTo>
                    <a:pt x="0" y="230"/>
                  </a:lnTo>
                  <a:lnTo>
                    <a:pt x="4" y="230"/>
                  </a:lnTo>
                  <a:lnTo>
                    <a:pt x="4" y="35"/>
                  </a:lnTo>
                  <a:lnTo>
                    <a:pt x="6" y="36"/>
                  </a:lnTo>
                  <a:lnTo>
                    <a:pt x="12" y="38"/>
                  </a:lnTo>
                  <a:lnTo>
                    <a:pt x="20" y="37"/>
                  </a:lnTo>
                  <a:lnTo>
                    <a:pt x="25" y="35"/>
                  </a:lnTo>
                  <a:lnTo>
                    <a:pt x="30" y="31"/>
                  </a:lnTo>
                  <a:lnTo>
                    <a:pt x="35" y="25"/>
                  </a:lnTo>
                  <a:lnTo>
                    <a:pt x="37" y="17"/>
                  </a:lnTo>
                  <a:lnTo>
                    <a:pt x="37"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05" name="Freeform 312"/>
            <p:cNvSpPr>
              <a:spLocks/>
            </p:cNvSpPr>
            <p:nvPr/>
          </p:nvSpPr>
          <p:spPr bwMode="auto">
            <a:xfrm>
              <a:off x="3422" y="3654"/>
              <a:ext cx="38" cy="271"/>
            </a:xfrm>
            <a:custGeom>
              <a:avLst/>
              <a:gdLst>
                <a:gd name="T0" fmla="*/ 33 w 38"/>
                <a:gd name="T1" fmla="*/ 3 h 271"/>
                <a:gd name="T2" fmla="*/ 28 w 38"/>
                <a:gd name="T3" fmla="*/ 0 h 271"/>
                <a:gd name="T4" fmla="*/ 21 w 38"/>
                <a:gd name="T5" fmla="*/ 0 h 271"/>
                <a:gd name="T6" fmla="*/ 14 w 38"/>
                <a:gd name="T7" fmla="*/ 2 h 271"/>
                <a:gd name="T8" fmla="*/ 7 w 38"/>
                <a:gd name="T9" fmla="*/ 7 h 271"/>
                <a:gd name="T10" fmla="*/ 3 w 38"/>
                <a:gd name="T11" fmla="*/ 12 h 271"/>
                <a:gd name="T12" fmla="*/ 1 w 38"/>
                <a:gd name="T13" fmla="*/ 15 h 271"/>
                <a:gd name="T14" fmla="*/ 0 w 38"/>
                <a:gd name="T15" fmla="*/ 19 h 271"/>
                <a:gd name="T16" fmla="*/ 0 w 38"/>
                <a:gd name="T17" fmla="*/ 20 h 271"/>
                <a:gd name="T18" fmla="*/ 0 w 38"/>
                <a:gd name="T19" fmla="*/ 271 h 271"/>
                <a:gd name="T20" fmla="*/ 3 w 38"/>
                <a:gd name="T21" fmla="*/ 271 h 271"/>
                <a:gd name="T22" fmla="*/ 3 w 38"/>
                <a:gd name="T23" fmla="*/ 35 h 271"/>
                <a:gd name="T24" fmla="*/ 6 w 38"/>
                <a:gd name="T25" fmla="*/ 36 h 271"/>
                <a:gd name="T26" fmla="*/ 12 w 38"/>
                <a:gd name="T27" fmla="*/ 38 h 271"/>
                <a:gd name="T28" fmla="*/ 20 w 38"/>
                <a:gd name="T29" fmla="*/ 37 h 271"/>
                <a:gd name="T30" fmla="*/ 25 w 38"/>
                <a:gd name="T31" fmla="*/ 35 h 271"/>
                <a:gd name="T32" fmla="*/ 31 w 38"/>
                <a:gd name="T33" fmla="*/ 31 h 271"/>
                <a:gd name="T34" fmla="*/ 36 w 38"/>
                <a:gd name="T35" fmla="*/ 25 h 271"/>
                <a:gd name="T36" fmla="*/ 38 w 38"/>
                <a:gd name="T37" fmla="*/ 17 h 271"/>
                <a:gd name="T38" fmla="*/ 37 w 38"/>
                <a:gd name="T39" fmla="*/ 9 h 271"/>
                <a:gd name="T40" fmla="*/ 33 w 38"/>
                <a:gd name="T41" fmla="*/ 3 h 2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71">
                  <a:moveTo>
                    <a:pt x="33" y="3"/>
                  </a:moveTo>
                  <a:lnTo>
                    <a:pt x="28" y="0"/>
                  </a:lnTo>
                  <a:lnTo>
                    <a:pt x="21" y="0"/>
                  </a:lnTo>
                  <a:lnTo>
                    <a:pt x="14" y="2"/>
                  </a:lnTo>
                  <a:lnTo>
                    <a:pt x="7" y="7"/>
                  </a:lnTo>
                  <a:lnTo>
                    <a:pt x="3" y="12"/>
                  </a:lnTo>
                  <a:lnTo>
                    <a:pt x="1" y="15"/>
                  </a:lnTo>
                  <a:lnTo>
                    <a:pt x="0" y="19"/>
                  </a:lnTo>
                  <a:lnTo>
                    <a:pt x="0" y="20"/>
                  </a:lnTo>
                  <a:lnTo>
                    <a:pt x="0" y="271"/>
                  </a:lnTo>
                  <a:lnTo>
                    <a:pt x="3" y="271"/>
                  </a:lnTo>
                  <a:lnTo>
                    <a:pt x="3" y="35"/>
                  </a:lnTo>
                  <a:lnTo>
                    <a:pt x="6" y="36"/>
                  </a:lnTo>
                  <a:lnTo>
                    <a:pt x="12" y="38"/>
                  </a:lnTo>
                  <a:lnTo>
                    <a:pt x="20" y="37"/>
                  </a:lnTo>
                  <a:lnTo>
                    <a:pt x="25" y="35"/>
                  </a:lnTo>
                  <a:lnTo>
                    <a:pt x="31" y="31"/>
                  </a:lnTo>
                  <a:lnTo>
                    <a:pt x="36" y="25"/>
                  </a:lnTo>
                  <a:lnTo>
                    <a:pt x="38" y="17"/>
                  </a:lnTo>
                  <a:lnTo>
                    <a:pt x="37"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06" name="Rectangle 313"/>
            <p:cNvSpPr>
              <a:spLocks noChangeArrowheads="1"/>
            </p:cNvSpPr>
            <p:nvPr/>
          </p:nvSpPr>
          <p:spPr bwMode="auto">
            <a:xfrm>
              <a:off x="3273" y="3710"/>
              <a:ext cx="69" cy="4"/>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07" name="Rectangle 314"/>
            <p:cNvSpPr>
              <a:spLocks noChangeArrowheads="1"/>
            </p:cNvSpPr>
            <p:nvPr/>
          </p:nvSpPr>
          <p:spPr bwMode="auto">
            <a:xfrm>
              <a:off x="3153" y="3717"/>
              <a:ext cx="67"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08" name="Freeform 315"/>
            <p:cNvSpPr>
              <a:spLocks/>
            </p:cNvSpPr>
            <p:nvPr/>
          </p:nvSpPr>
          <p:spPr bwMode="auto">
            <a:xfrm>
              <a:off x="3153" y="3750"/>
              <a:ext cx="67" cy="3"/>
            </a:xfrm>
            <a:custGeom>
              <a:avLst/>
              <a:gdLst>
                <a:gd name="T0" fmla="*/ 67 w 67"/>
                <a:gd name="T1" fmla="*/ 0 h 3"/>
                <a:gd name="T2" fmla="*/ 0 w 67"/>
                <a:gd name="T3" fmla="*/ 0 h 3"/>
                <a:gd name="T4" fmla="*/ 0 w 67"/>
                <a:gd name="T5" fmla="*/ 3 h 3"/>
                <a:gd name="T6" fmla="*/ 67 w 67"/>
                <a:gd name="T7" fmla="*/ 3 h 3"/>
                <a:gd name="T8" fmla="*/ 67 w 67"/>
                <a:gd name="T9" fmla="*/ 1 h 3"/>
                <a:gd name="T10" fmla="*/ 67 w 67"/>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3">
                  <a:moveTo>
                    <a:pt x="67" y="0"/>
                  </a:moveTo>
                  <a:lnTo>
                    <a:pt x="0" y="0"/>
                  </a:lnTo>
                  <a:lnTo>
                    <a:pt x="0" y="3"/>
                  </a:lnTo>
                  <a:lnTo>
                    <a:pt x="67" y="3"/>
                  </a:lnTo>
                  <a:lnTo>
                    <a:pt x="67" y="1"/>
                  </a:lnTo>
                  <a:lnTo>
                    <a:pt x="67"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09" name="Rectangle 316"/>
            <p:cNvSpPr>
              <a:spLocks noChangeArrowheads="1"/>
            </p:cNvSpPr>
            <p:nvPr/>
          </p:nvSpPr>
          <p:spPr bwMode="auto">
            <a:xfrm>
              <a:off x="3150" y="3770"/>
              <a:ext cx="69" cy="2"/>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10" name="Freeform 317"/>
            <p:cNvSpPr>
              <a:spLocks/>
            </p:cNvSpPr>
            <p:nvPr/>
          </p:nvSpPr>
          <p:spPr bwMode="auto">
            <a:xfrm>
              <a:off x="3150" y="3791"/>
              <a:ext cx="68" cy="3"/>
            </a:xfrm>
            <a:custGeom>
              <a:avLst/>
              <a:gdLst>
                <a:gd name="T0" fmla="*/ 68 w 68"/>
                <a:gd name="T1" fmla="*/ 0 h 3"/>
                <a:gd name="T2" fmla="*/ 0 w 68"/>
                <a:gd name="T3" fmla="*/ 0 h 3"/>
                <a:gd name="T4" fmla="*/ 0 w 68"/>
                <a:gd name="T5" fmla="*/ 3 h 3"/>
                <a:gd name="T6" fmla="*/ 68 w 68"/>
                <a:gd name="T7" fmla="*/ 3 h 3"/>
                <a:gd name="T8" fmla="*/ 68 w 68"/>
                <a:gd name="T9" fmla="*/ 1 h 3"/>
                <a:gd name="T10" fmla="*/ 68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68" y="0"/>
                  </a:moveTo>
                  <a:lnTo>
                    <a:pt x="0" y="0"/>
                  </a:lnTo>
                  <a:lnTo>
                    <a:pt x="0" y="3"/>
                  </a:lnTo>
                  <a:lnTo>
                    <a:pt x="68" y="3"/>
                  </a:lnTo>
                  <a:lnTo>
                    <a:pt x="68" y="1"/>
                  </a:lnTo>
                  <a:lnTo>
                    <a:pt x="68"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11" name="Rectangle 318"/>
            <p:cNvSpPr>
              <a:spLocks noChangeArrowheads="1"/>
            </p:cNvSpPr>
            <p:nvPr/>
          </p:nvSpPr>
          <p:spPr bwMode="auto">
            <a:xfrm>
              <a:off x="3400" y="3693"/>
              <a:ext cx="69" cy="4"/>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12" name="Freeform 319"/>
            <p:cNvSpPr>
              <a:spLocks/>
            </p:cNvSpPr>
            <p:nvPr/>
          </p:nvSpPr>
          <p:spPr bwMode="auto">
            <a:xfrm>
              <a:off x="3399" y="3714"/>
              <a:ext cx="67" cy="3"/>
            </a:xfrm>
            <a:custGeom>
              <a:avLst/>
              <a:gdLst>
                <a:gd name="T0" fmla="*/ 67 w 67"/>
                <a:gd name="T1" fmla="*/ 0 h 3"/>
                <a:gd name="T2" fmla="*/ 0 w 67"/>
                <a:gd name="T3" fmla="*/ 0 h 3"/>
                <a:gd name="T4" fmla="*/ 0 w 67"/>
                <a:gd name="T5" fmla="*/ 3 h 3"/>
                <a:gd name="T6" fmla="*/ 67 w 67"/>
                <a:gd name="T7" fmla="*/ 3 h 3"/>
                <a:gd name="T8" fmla="*/ 67 w 67"/>
                <a:gd name="T9" fmla="*/ 1 h 3"/>
                <a:gd name="T10" fmla="*/ 67 w 67"/>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3">
                  <a:moveTo>
                    <a:pt x="67" y="0"/>
                  </a:moveTo>
                  <a:lnTo>
                    <a:pt x="0" y="0"/>
                  </a:lnTo>
                  <a:lnTo>
                    <a:pt x="0" y="3"/>
                  </a:lnTo>
                  <a:lnTo>
                    <a:pt x="67" y="3"/>
                  </a:lnTo>
                  <a:lnTo>
                    <a:pt x="67" y="1"/>
                  </a:lnTo>
                  <a:lnTo>
                    <a:pt x="67"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13" name="Freeform 320"/>
            <p:cNvSpPr>
              <a:spLocks/>
            </p:cNvSpPr>
            <p:nvPr/>
          </p:nvSpPr>
          <p:spPr bwMode="auto">
            <a:xfrm>
              <a:off x="3671" y="3751"/>
              <a:ext cx="39" cy="168"/>
            </a:xfrm>
            <a:custGeom>
              <a:avLst/>
              <a:gdLst>
                <a:gd name="T0" fmla="*/ 35 w 39"/>
                <a:gd name="T1" fmla="*/ 2 h 168"/>
                <a:gd name="T2" fmla="*/ 29 w 39"/>
                <a:gd name="T3" fmla="*/ 0 h 168"/>
                <a:gd name="T4" fmla="*/ 22 w 39"/>
                <a:gd name="T5" fmla="*/ 0 h 168"/>
                <a:gd name="T6" fmla="*/ 14 w 39"/>
                <a:gd name="T7" fmla="*/ 2 h 168"/>
                <a:gd name="T8" fmla="*/ 7 w 39"/>
                <a:gd name="T9" fmla="*/ 7 h 168"/>
                <a:gd name="T10" fmla="*/ 1 w 39"/>
                <a:gd name="T11" fmla="*/ 16 h 168"/>
                <a:gd name="T12" fmla="*/ 0 w 39"/>
                <a:gd name="T13" fmla="*/ 18 h 168"/>
                <a:gd name="T14" fmla="*/ 0 w 39"/>
                <a:gd name="T15" fmla="*/ 19 h 168"/>
                <a:gd name="T16" fmla="*/ 0 w 39"/>
                <a:gd name="T17" fmla="*/ 168 h 168"/>
                <a:gd name="T18" fmla="*/ 4 w 39"/>
                <a:gd name="T19" fmla="*/ 168 h 168"/>
                <a:gd name="T20" fmla="*/ 4 w 39"/>
                <a:gd name="T21" fmla="*/ 35 h 168"/>
                <a:gd name="T22" fmla="*/ 6 w 39"/>
                <a:gd name="T23" fmla="*/ 36 h 168"/>
                <a:gd name="T24" fmla="*/ 12 w 39"/>
                <a:gd name="T25" fmla="*/ 39 h 168"/>
                <a:gd name="T26" fmla="*/ 21 w 39"/>
                <a:gd name="T27" fmla="*/ 37 h 168"/>
                <a:gd name="T28" fmla="*/ 27 w 39"/>
                <a:gd name="T29" fmla="*/ 35 h 168"/>
                <a:gd name="T30" fmla="*/ 31 w 39"/>
                <a:gd name="T31" fmla="*/ 31 h 168"/>
                <a:gd name="T32" fmla="*/ 36 w 39"/>
                <a:gd name="T33" fmla="*/ 24 h 168"/>
                <a:gd name="T34" fmla="*/ 39 w 39"/>
                <a:gd name="T35" fmla="*/ 17 h 168"/>
                <a:gd name="T36" fmla="*/ 37 w 39"/>
                <a:gd name="T37" fmla="*/ 8 h 168"/>
                <a:gd name="T38" fmla="*/ 35 w 39"/>
                <a:gd name="T39" fmla="*/ 2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68">
                  <a:moveTo>
                    <a:pt x="35" y="2"/>
                  </a:moveTo>
                  <a:lnTo>
                    <a:pt x="29" y="0"/>
                  </a:lnTo>
                  <a:lnTo>
                    <a:pt x="22" y="0"/>
                  </a:lnTo>
                  <a:lnTo>
                    <a:pt x="14" y="2"/>
                  </a:lnTo>
                  <a:lnTo>
                    <a:pt x="7" y="7"/>
                  </a:lnTo>
                  <a:lnTo>
                    <a:pt x="1" y="16"/>
                  </a:lnTo>
                  <a:lnTo>
                    <a:pt x="0" y="18"/>
                  </a:lnTo>
                  <a:lnTo>
                    <a:pt x="0" y="19"/>
                  </a:lnTo>
                  <a:lnTo>
                    <a:pt x="0" y="168"/>
                  </a:lnTo>
                  <a:lnTo>
                    <a:pt x="4" y="168"/>
                  </a:lnTo>
                  <a:lnTo>
                    <a:pt x="4" y="35"/>
                  </a:lnTo>
                  <a:lnTo>
                    <a:pt x="6" y="36"/>
                  </a:lnTo>
                  <a:lnTo>
                    <a:pt x="12" y="39"/>
                  </a:lnTo>
                  <a:lnTo>
                    <a:pt x="21" y="37"/>
                  </a:lnTo>
                  <a:lnTo>
                    <a:pt x="27" y="35"/>
                  </a:lnTo>
                  <a:lnTo>
                    <a:pt x="31" y="31"/>
                  </a:lnTo>
                  <a:lnTo>
                    <a:pt x="36" y="24"/>
                  </a:lnTo>
                  <a:lnTo>
                    <a:pt x="39" y="17"/>
                  </a:lnTo>
                  <a:lnTo>
                    <a:pt x="37" y="8"/>
                  </a:lnTo>
                  <a:lnTo>
                    <a:pt x="35"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14" name="Freeform 321"/>
            <p:cNvSpPr>
              <a:spLocks/>
            </p:cNvSpPr>
            <p:nvPr/>
          </p:nvSpPr>
          <p:spPr bwMode="auto">
            <a:xfrm>
              <a:off x="4054" y="3689"/>
              <a:ext cx="38" cy="215"/>
            </a:xfrm>
            <a:custGeom>
              <a:avLst/>
              <a:gdLst>
                <a:gd name="T0" fmla="*/ 34 w 38"/>
                <a:gd name="T1" fmla="*/ 3 h 215"/>
                <a:gd name="T2" fmla="*/ 28 w 38"/>
                <a:gd name="T3" fmla="*/ 0 h 215"/>
                <a:gd name="T4" fmla="*/ 21 w 38"/>
                <a:gd name="T5" fmla="*/ 0 h 215"/>
                <a:gd name="T6" fmla="*/ 14 w 38"/>
                <a:gd name="T7" fmla="*/ 2 h 215"/>
                <a:gd name="T8" fmla="*/ 6 w 38"/>
                <a:gd name="T9" fmla="*/ 7 h 215"/>
                <a:gd name="T10" fmla="*/ 3 w 38"/>
                <a:gd name="T11" fmla="*/ 12 h 215"/>
                <a:gd name="T12" fmla="*/ 0 w 38"/>
                <a:gd name="T13" fmla="*/ 19 h 215"/>
                <a:gd name="T14" fmla="*/ 0 w 38"/>
                <a:gd name="T15" fmla="*/ 20 h 215"/>
                <a:gd name="T16" fmla="*/ 0 w 38"/>
                <a:gd name="T17" fmla="*/ 215 h 215"/>
                <a:gd name="T18" fmla="*/ 3 w 38"/>
                <a:gd name="T19" fmla="*/ 215 h 215"/>
                <a:gd name="T20" fmla="*/ 3 w 38"/>
                <a:gd name="T21" fmla="*/ 34 h 215"/>
                <a:gd name="T22" fmla="*/ 5 w 38"/>
                <a:gd name="T23" fmla="*/ 36 h 215"/>
                <a:gd name="T24" fmla="*/ 11 w 38"/>
                <a:gd name="T25" fmla="*/ 38 h 215"/>
                <a:gd name="T26" fmla="*/ 20 w 38"/>
                <a:gd name="T27" fmla="*/ 37 h 215"/>
                <a:gd name="T28" fmla="*/ 26 w 38"/>
                <a:gd name="T29" fmla="*/ 34 h 215"/>
                <a:gd name="T30" fmla="*/ 30 w 38"/>
                <a:gd name="T31" fmla="*/ 31 h 215"/>
                <a:gd name="T32" fmla="*/ 35 w 38"/>
                <a:gd name="T33" fmla="*/ 25 h 215"/>
                <a:gd name="T34" fmla="*/ 38 w 38"/>
                <a:gd name="T35" fmla="*/ 16 h 215"/>
                <a:gd name="T36" fmla="*/ 38 w 38"/>
                <a:gd name="T37" fmla="*/ 9 h 215"/>
                <a:gd name="T38" fmla="*/ 34 w 38"/>
                <a:gd name="T39" fmla="*/ 3 h 2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15">
                  <a:moveTo>
                    <a:pt x="34" y="3"/>
                  </a:moveTo>
                  <a:lnTo>
                    <a:pt x="28" y="0"/>
                  </a:lnTo>
                  <a:lnTo>
                    <a:pt x="21" y="0"/>
                  </a:lnTo>
                  <a:lnTo>
                    <a:pt x="14" y="2"/>
                  </a:lnTo>
                  <a:lnTo>
                    <a:pt x="6" y="7"/>
                  </a:lnTo>
                  <a:lnTo>
                    <a:pt x="3" y="12"/>
                  </a:lnTo>
                  <a:lnTo>
                    <a:pt x="0" y="19"/>
                  </a:lnTo>
                  <a:lnTo>
                    <a:pt x="0" y="20"/>
                  </a:lnTo>
                  <a:lnTo>
                    <a:pt x="0" y="215"/>
                  </a:lnTo>
                  <a:lnTo>
                    <a:pt x="3" y="215"/>
                  </a:lnTo>
                  <a:lnTo>
                    <a:pt x="3" y="34"/>
                  </a:lnTo>
                  <a:lnTo>
                    <a:pt x="5" y="36"/>
                  </a:lnTo>
                  <a:lnTo>
                    <a:pt x="11" y="38"/>
                  </a:lnTo>
                  <a:lnTo>
                    <a:pt x="20" y="37"/>
                  </a:lnTo>
                  <a:lnTo>
                    <a:pt x="26" y="34"/>
                  </a:lnTo>
                  <a:lnTo>
                    <a:pt x="30" y="31"/>
                  </a:lnTo>
                  <a:lnTo>
                    <a:pt x="35" y="25"/>
                  </a:lnTo>
                  <a:lnTo>
                    <a:pt x="38" y="16"/>
                  </a:lnTo>
                  <a:lnTo>
                    <a:pt x="38"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15" name="Freeform 322"/>
            <p:cNvSpPr>
              <a:spLocks/>
            </p:cNvSpPr>
            <p:nvPr/>
          </p:nvSpPr>
          <p:spPr bwMode="auto">
            <a:xfrm>
              <a:off x="3675" y="3889"/>
              <a:ext cx="379" cy="30"/>
            </a:xfrm>
            <a:custGeom>
              <a:avLst/>
              <a:gdLst>
                <a:gd name="T0" fmla="*/ 0 w 379"/>
                <a:gd name="T1" fmla="*/ 16 h 30"/>
                <a:gd name="T2" fmla="*/ 0 w 379"/>
                <a:gd name="T3" fmla="*/ 30 h 30"/>
                <a:gd name="T4" fmla="*/ 379 w 379"/>
                <a:gd name="T5" fmla="*/ 15 h 30"/>
                <a:gd name="T6" fmla="*/ 379 w 379"/>
                <a:gd name="T7" fmla="*/ 0 h 30"/>
                <a:gd name="T8" fmla="*/ 0 w 379"/>
                <a:gd name="T9" fmla="*/ 1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30">
                  <a:moveTo>
                    <a:pt x="0" y="16"/>
                  </a:moveTo>
                  <a:lnTo>
                    <a:pt x="0" y="30"/>
                  </a:lnTo>
                  <a:lnTo>
                    <a:pt x="379" y="15"/>
                  </a:lnTo>
                  <a:lnTo>
                    <a:pt x="379" y="0"/>
                  </a:lnTo>
                  <a:lnTo>
                    <a:pt x="0"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16" name="Freeform 323"/>
            <p:cNvSpPr>
              <a:spLocks/>
            </p:cNvSpPr>
            <p:nvPr/>
          </p:nvSpPr>
          <p:spPr bwMode="auto">
            <a:xfrm>
              <a:off x="3925" y="3674"/>
              <a:ext cx="38" cy="230"/>
            </a:xfrm>
            <a:custGeom>
              <a:avLst/>
              <a:gdLst>
                <a:gd name="T0" fmla="*/ 34 w 38"/>
                <a:gd name="T1" fmla="*/ 4 h 230"/>
                <a:gd name="T2" fmla="*/ 29 w 38"/>
                <a:gd name="T3" fmla="*/ 0 h 230"/>
                <a:gd name="T4" fmla="*/ 22 w 38"/>
                <a:gd name="T5" fmla="*/ 0 h 230"/>
                <a:gd name="T6" fmla="*/ 15 w 38"/>
                <a:gd name="T7" fmla="*/ 3 h 230"/>
                <a:gd name="T8" fmla="*/ 8 w 38"/>
                <a:gd name="T9" fmla="*/ 7 h 230"/>
                <a:gd name="T10" fmla="*/ 4 w 38"/>
                <a:gd name="T11" fmla="*/ 12 h 230"/>
                <a:gd name="T12" fmla="*/ 2 w 38"/>
                <a:gd name="T13" fmla="*/ 16 h 230"/>
                <a:gd name="T14" fmla="*/ 0 w 38"/>
                <a:gd name="T15" fmla="*/ 19 h 230"/>
                <a:gd name="T16" fmla="*/ 0 w 38"/>
                <a:gd name="T17" fmla="*/ 21 h 230"/>
                <a:gd name="T18" fmla="*/ 0 w 38"/>
                <a:gd name="T19" fmla="*/ 230 h 230"/>
                <a:gd name="T20" fmla="*/ 4 w 38"/>
                <a:gd name="T21" fmla="*/ 230 h 230"/>
                <a:gd name="T22" fmla="*/ 4 w 38"/>
                <a:gd name="T23" fmla="*/ 35 h 230"/>
                <a:gd name="T24" fmla="*/ 6 w 38"/>
                <a:gd name="T25" fmla="*/ 36 h 230"/>
                <a:gd name="T26" fmla="*/ 12 w 38"/>
                <a:gd name="T27" fmla="*/ 39 h 230"/>
                <a:gd name="T28" fmla="*/ 21 w 38"/>
                <a:gd name="T29" fmla="*/ 37 h 230"/>
                <a:gd name="T30" fmla="*/ 26 w 38"/>
                <a:gd name="T31" fmla="*/ 35 h 230"/>
                <a:gd name="T32" fmla="*/ 30 w 38"/>
                <a:gd name="T33" fmla="*/ 31 h 230"/>
                <a:gd name="T34" fmla="*/ 35 w 38"/>
                <a:gd name="T35" fmla="*/ 25 h 230"/>
                <a:gd name="T36" fmla="*/ 38 w 38"/>
                <a:gd name="T37" fmla="*/ 17 h 230"/>
                <a:gd name="T38" fmla="*/ 38 w 38"/>
                <a:gd name="T39" fmla="*/ 10 h 230"/>
                <a:gd name="T40" fmla="*/ 34 w 38"/>
                <a:gd name="T41" fmla="*/ 4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30">
                  <a:moveTo>
                    <a:pt x="34" y="4"/>
                  </a:moveTo>
                  <a:lnTo>
                    <a:pt x="29" y="0"/>
                  </a:lnTo>
                  <a:lnTo>
                    <a:pt x="22" y="0"/>
                  </a:lnTo>
                  <a:lnTo>
                    <a:pt x="15" y="3"/>
                  </a:lnTo>
                  <a:lnTo>
                    <a:pt x="8" y="7"/>
                  </a:lnTo>
                  <a:lnTo>
                    <a:pt x="4" y="12"/>
                  </a:lnTo>
                  <a:lnTo>
                    <a:pt x="2" y="16"/>
                  </a:lnTo>
                  <a:lnTo>
                    <a:pt x="0" y="19"/>
                  </a:lnTo>
                  <a:lnTo>
                    <a:pt x="0" y="21"/>
                  </a:lnTo>
                  <a:lnTo>
                    <a:pt x="0" y="230"/>
                  </a:lnTo>
                  <a:lnTo>
                    <a:pt x="4" y="230"/>
                  </a:lnTo>
                  <a:lnTo>
                    <a:pt x="4" y="35"/>
                  </a:lnTo>
                  <a:lnTo>
                    <a:pt x="6" y="36"/>
                  </a:lnTo>
                  <a:lnTo>
                    <a:pt x="12" y="39"/>
                  </a:lnTo>
                  <a:lnTo>
                    <a:pt x="21" y="37"/>
                  </a:lnTo>
                  <a:lnTo>
                    <a:pt x="26" y="35"/>
                  </a:lnTo>
                  <a:lnTo>
                    <a:pt x="30" y="31"/>
                  </a:lnTo>
                  <a:lnTo>
                    <a:pt x="35" y="25"/>
                  </a:lnTo>
                  <a:lnTo>
                    <a:pt x="38" y="17"/>
                  </a:lnTo>
                  <a:lnTo>
                    <a:pt x="38" y="10"/>
                  </a:lnTo>
                  <a:lnTo>
                    <a:pt x="34"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17" name="Freeform 324"/>
            <p:cNvSpPr>
              <a:spLocks/>
            </p:cNvSpPr>
            <p:nvPr/>
          </p:nvSpPr>
          <p:spPr bwMode="auto">
            <a:xfrm>
              <a:off x="3793" y="3637"/>
              <a:ext cx="37" cy="273"/>
            </a:xfrm>
            <a:custGeom>
              <a:avLst/>
              <a:gdLst>
                <a:gd name="T0" fmla="*/ 34 w 37"/>
                <a:gd name="T1" fmla="*/ 3 h 273"/>
                <a:gd name="T2" fmla="*/ 27 w 37"/>
                <a:gd name="T3" fmla="*/ 0 h 273"/>
                <a:gd name="T4" fmla="*/ 20 w 37"/>
                <a:gd name="T5" fmla="*/ 0 h 273"/>
                <a:gd name="T6" fmla="*/ 13 w 37"/>
                <a:gd name="T7" fmla="*/ 2 h 273"/>
                <a:gd name="T8" fmla="*/ 6 w 37"/>
                <a:gd name="T9" fmla="*/ 7 h 273"/>
                <a:gd name="T10" fmla="*/ 2 w 37"/>
                <a:gd name="T11" fmla="*/ 12 h 273"/>
                <a:gd name="T12" fmla="*/ 0 w 37"/>
                <a:gd name="T13" fmla="*/ 19 h 273"/>
                <a:gd name="T14" fmla="*/ 0 w 37"/>
                <a:gd name="T15" fmla="*/ 20 h 273"/>
                <a:gd name="T16" fmla="*/ 0 w 37"/>
                <a:gd name="T17" fmla="*/ 273 h 273"/>
                <a:gd name="T18" fmla="*/ 2 w 37"/>
                <a:gd name="T19" fmla="*/ 273 h 273"/>
                <a:gd name="T20" fmla="*/ 2 w 37"/>
                <a:gd name="T21" fmla="*/ 35 h 273"/>
                <a:gd name="T22" fmla="*/ 5 w 37"/>
                <a:gd name="T23" fmla="*/ 36 h 273"/>
                <a:gd name="T24" fmla="*/ 11 w 37"/>
                <a:gd name="T25" fmla="*/ 38 h 273"/>
                <a:gd name="T26" fmla="*/ 19 w 37"/>
                <a:gd name="T27" fmla="*/ 37 h 273"/>
                <a:gd name="T28" fmla="*/ 25 w 37"/>
                <a:gd name="T29" fmla="*/ 35 h 273"/>
                <a:gd name="T30" fmla="*/ 30 w 37"/>
                <a:gd name="T31" fmla="*/ 31 h 273"/>
                <a:gd name="T32" fmla="*/ 35 w 37"/>
                <a:gd name="T33" fmla="*/ 25 h 273"/>
                <a:gd name="T34" fmla="*/ 37 w 37"/>
                <a:gd name="T35" fmla="*/ 17 h 273"/>
                <a:gd name="T36" fmla="*/ 37 w 37"/>
                <a:gd name="T37" fmla="*/ 9 h 273"/>
                <a:gd name="T38" fmla="*/ 34 w 37"/>
                <a:gd name="T39" fmla="*/ 3 h 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273">
                  <a:moveTo>
                    <a:pt x="34" y="3"/>
                  </a:moveTo>
                  <a:lnTo>
                    <a:pt x="27" y="0"/>
                  </a:lnTo>
                  <a:lnTo>
                    <a:pt x="20" y="0"/>
                  </a:lnTo>
                  <a:lnTo>
                    <a:pt x="13" y="2"/>
                  </a:lnTo>
                  <a:lnTo>
                    <a:pt x="6" y="7"/>
                  </a:lnTo>
                  <a:lnTo>
                    <a:pt x="2" y="12"/>
                  </a:lnTo>
                  <a:lnTo>
                    <a:pt x="0" y="19"/>
                  </a:lnTo>
                  <a:lnTo>
                    <a:pt x="0" y="20"/>
                  </a:lnTo>
                  <a:lnTo>
                    <a:pt x="0" y="273"/>
                  </a:lnTo>
                  <a:lnTo>
                    <a:pt x="2" y="273"/>
                  </a:lnTo>
                  <a:lnTo>
                    <a:pt x="2" y="35"/>
                  </a:lnTo>
                  <a:lnTo>
                    <a:pt x="5" y="36"/>
                  </a:lnTo>
                  <a:lnTo>
                    <a:pt x="11" y="38"/>
                  </a:lnTo>
                  <a:lnTo>
                    <a:pt x="19" y="37"/>
                  </a:lnTo>
                  <a:lnTo>
                    <a:pt x="25" y="35"/>
                  </a:lnTo>
                  <a:lnTo>
                    <a:pt x="30" y="31"/>
                  </a:lnTo>
                  <a:lnTo>
                    <a:pt x="35" y="25"/>
                  </a:lnTo>
                  <a:lnTo>
                    <a:pt x="37" y="17"/>
                  </a:lnTo>
                  <a:lnTo>
                    <a:pt x="37"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18" name="Freeform 325"/>
            <p:cNvSpPr>
              <a:spLocks/>
            </p:cNvSpPr>
            <p:nvPr/>
          </p:nvSpPr>
          <p:spPr bwMode="auto">
            <a:xfrm>
              <a:off x="3912" y="3691"/>
              <a:ext cx="68" cy="4"/>
            </a:xfrm>
            <a:custGeom>
              <a:avLst/>
              <a:gdLst>
                <a:gd name="T0" fmla="*/ 0 w 68"/>
                <a:gd name="T1" fmla="*/ 0 h 4"/>
                <a:gd name="T2" fmla="*/ 68 w 68"/>
                <a:gd name="T3" fmla="*/ 0 h 4"/>
                <a:gd name="T4" fmla="*/ 68 w 68"/>
                <a:gd name="T5" fmla="*/ 4 h 4"/>
                <a:gd name="T6" fmla="*/ 0 w 68"/>
                <a:gd name="T7" fmla="*/ 4 h 4"/>
                <a:gd name="T8" fmla="*/ 0 w 68"/>
                <a:gd name="T9" fmla="*/ 1 h 4"/>
                <a:gd name="T10" fmla="*/ 0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0" y="0"/>
                  </a:moveTo>
                  <a:lnTo>
                    <a:pt x="68" y="0"/>
                  </a:lnTo>
                  <a:lnTo>
                    <a:pt x="68" y="4"/>
                  </a:lnTo>
                  <a:lnTo>
                    <a:pt x="0" y="4"/>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19" name="Rectangle 326"/>
            <p:cNvSpPr>
              <a:spLocks noChangeArrowheads="1"/>
            </p:cNvSpPr>
            <p:nvPr/>
          </p:nvSpPr>
          <p:spPr bwMode="auto">
            <a:xfrm>
              <a:off x="3761" y="3669"/>
              <a:ext cx="69" cy="1"/>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20" name="Freeform 327"/>
            <p:cNvSpPr>
              <a:spLocks/>
            </p:cNvSpPr>
            <p:nvPr/>
          </p:nvSpPr>
          <p:spPr bwMode="auto">
            <a:xfrm>
              <a:off x="3761" y="3702"/>
              <a:ext cx="69" cy="3"/>
            </a:xfrm>
            <a:custGeom>
              <a:avLst/>
              <a:gdLst>
                <a:gd name="T0" fmla="*/ 0 w 69"/>
                <a:gd name="T1" fmla="*/ 0 h 3"/>
                <a:gd name="T2" fmla="*/ 69 w 69"/>
                <a:gd name="T3" fmla="*/ 0 h 3"/>
                <a:gd name="T4" fmla="*/ 69 w 69"/>
                <a:gd name="T5" fmla="*/ 3 h 3"/>
                <a:gd name="T6" fmla="*/ 0 w 69"/>
                <a:gd name="T7" fmla="*/ 3 h 3"/>
                <a:gd name="T8" fmla="*/ 0 w 69"/>
                <a:gd name="T9" fmla="*/ 1 h 3"/>
                <a:gd name="T10" fmla="*/ 0 w 69"/>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3">
                  <a:moveTo>
                    <a:pt x="0" y="0"/>
                  </a:moveTo>
                  <a:lnTo>
                    <a:pt x="69" y="0"/>
                  </a:lnTo>
                  <a:lnTo>
                    <a:pt x="69"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221" name="Rectangle 328"/>
            <p:cNvSpPr>
              <a:spLocks noChangeArrowheads="1"/>
            </p:cNvSpPr>
            <p:nvPr/>
          </p:nvSpPr>
          <p:spPr bwMode="auto">
            <a:xfrm>
              <a:off x="1643" y="3764"/>
              <a:ext cx="12"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22" name="Rectangle 329"/>
            <p:cNvSpPr>
              <a:spLocks noChangeArrowheads="1"/>
            </p:cNvSpPr>
            <p:nvPr/>
          </p:nvSpPr>
          <p:spPr bwMode="auto">
            <a:xfrm>
              <a:off x="2099" y="3764"/>
              <a:ext cx="12"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23" name="Rectangle 330"/>
            <p:cNvSpPr>
              <a:spLocks noChangeArrowheads="1"/>
            </p:cNvSpPr>
            <p:nvPr/>
          </p:nvSpPr>
          <p:spPr bwMode="auto">
            <a:xfrm>
              <a:off x="2595" y="3764"/>
              <a:ext cx="11"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24" name="Rectangle 331"/>
            <p:cNvSpPr>
              <a:spLocks noChangeArrowheads="1"/>
            </p:cNvSpPr>
            <p:nvPr/>
          </p:nvSpPr>
          <p:spPr bwMode="auto">
            <a:xfrm>
              <a:off x="3094" y="3764"/>
              <a:ext cx="12"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25" name="Rectangle 332"/>
            <p:cNvSpPr>
              <a:spLocks noChangeArrowheads="1"/>
            </p:cNvSpPr>
            <p:nvPr/>
          </p:nvSpPr>
          <p:spPr bwMode="auto">
            <a:xfrm>
              <a:off x="3611" y="3764"/>
              <a:ext cx="13"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226" name="Rectangle 333"/>
            <p:cNvSpPr>
              <a:spLocks noChangeArrowheads="1"/>
            </p:cNvSpPr>
            <p:nvPr/>
          </p:nvSpPr>
          <p:spPr bwMode="auto">
            <a:xfrm>
              <a:off x="4109" y="3764"/>
              <a:ext cx="12"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grpSp>
      <p:grpSp>
        <p:nvGrpSpPr>
          <p:cNvPr id="1035" name="Group 334"/>
          <p:cNvGrpSpPr>
            <a:grpSpLocks/>
          </p:cNvGrpSpPr>
          <p:nvPr/>
        </p:nvGrpSpPr>
        <p:grpSpPr bwMode="auto">
          <a:xfrm rot="16200000" flipV="1">
            <a:off x="-2528887" y="3230563"/>
            <a:ext cx="5561012" cy="493712"/>
            <a:chOff x="1641" y="3613"/>
            <a:chExt cx="2480" cy="338"/>
          </a:xfrm>
        </p:grpSpPr>
        <p:sp>
          <p:nvSpPr>
            <p:cNvPr id="1109" name="Line 335"/>
            <p:cNvSpPr>
              <a:spLocks noChangeShapeType="1"/>
            </p:cNvSpPr>
            <p:nvPr/>
          </p:nvSpPr>
          <p:spPr bwMode="auto">
            <a:xfrm>
              <a:off x="1641" y="3765"/>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110" name="Line 336"/>
            <p:cNvSpPr>
              <a:spLocks noChangeShapeType="1"/>
            </p:cNvSpPr>
            <p:nvPr/>
          </p:nvSpPr>
          <p:spPr bwMode="auto">
            <a:xfrm>
              <a:off x="1641" y="3810"/>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111" name="Line 337"/>
            <p:cNvSpPr>
              <a:spLocks noChangeShapeType="1"/>
            </p:cNvSpPr>
            <p:nvPr/>
          </p:nvSpPr>
          <p:spPr bwMode="auto">
            <a:xfrm>
              <a:off x="1641" y="3853"/>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112" name="Line 338"/>
            <p:cNvSpPr>
              <a:spLocks noChangeShapeType="1"/>
            </p:cNvSpPr>
            <p:nvPr/>
          </p:nvSpPr>
          <p:spPr bwMode="auto">
            <a:xfrm>
              <a:off x="1641" y="3897"/>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113" name="Line 339"/>
            <p:cNvSpPr>
              <a:spLocks noChangeShapeType="1"/>
            </p:cNvSpPr>
            <p:nvPr/>
          </p:nvSpPr>
          <p:spPr bwMode="auto">
            <a:xfrm>
              <a:off x="1641" y="3940"/>
              <a:ext cx="2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114" name="Freeform 340"/>
            <p:cNvSpPr>
              <a:spLocks/>
            </p:cNvSpPr>
            <p:nvPr/>
          </p:nvSpPr>
          <p:spPr bwMode="auto">
            <a:xfrm>
              <a:off x="1658" y="3781"/>
              <a:ext cx="39" cy="170"/>
            </a:xfrm>
            <a:custGeom>
              <a:avLst/>
              <a:gdLst>
                <a:gd name="T0" fmla="*/ 35 w 39"/>
                <a:gd name="T1" fmla="*/ 4 h 170"/>
                <a:gd name="T2" fmla="*/ 29 w 39"/>
                <a:gd name="T3" fmla="*/ 0 h 170"/>
                <a:gd name="T4" fmla="*/ 22 w 39"/>
                <a:gd name="T5" fmla="*/ 0 h 170"/>
                <a:gd name="T6" fmla="*/ 15 w 39"/>
                <a:gd name="T7" fmla="*/ 3 h 170"/>
                <a:gd name="T8" fmla="*/ 8 w 39"/>
                <a:gd name="T9" fmla="*/ 7 h 170"/>
                <a:gd name="T10" fmla="*/ 1 w 39"/>
                <a:gd name="T11" fmla="*/ 16 h 170"/>
                <a:gd name="T12" fmla="*/ 0 w 39"/>
                <a:gd name="T13" fmla="*/ 19 h 170"/>
                <a:gd name="T14" fmla="*/ 0 w 39"/>
                <a:gd name="T15" fmla="*/ 21 h 170"/>
                <a:gd name="T16" fmla="*/ 0 w 39"/>
                <a:gd name="T17" fmla="*/ 170 h 170"/>
                <a:gd name="T18" fmla="*/ 4 w 39"/>
                <a:gd name="T19" fmla="*/ 170 h 170"/>
                <a:gd name="T20" fmla="*/ 4 w 39"/>
                <a:gd name="T21" fmla="*/ 35 h 170"/>
                <a:gd name="T22" fmla="*/ 6 w 39"/>
                <a:gd name="T23" fmla="*/ 36 h 170"/>
                <a:gd name="T24" fmla="*/ 12 w 39"/>
                <a:gd name="T25" fmla="*/ 39 h 170"/>
                <a:gd name="T26" fmla="*/ 21 w 39"/>
                <a:gd name="T27" fmla="*/ 37 h 170"/>
                <a:gd name="T28" fmla="*/ 27 w 39"/>
                <a:gd name="T29" fmla="*/ 35 h 170"/>
                <a:gd name="T30" fmla="*/ 32 w 39"/>
                <a:gd name="T31" fmla="*/ 31 h 170"/>
                <a:gd name="T32" fmla="*/ 36 w 39"/>
                <a:gd name="T33" fmla="*/ 25 h 170"/>
                <a:gd name="T34" fmla="*/ 39 w 39"/>
                <a:gd name="T35" fmla="*/ 18 h 170"/>
                <a:gd name="T36" fmla="*/ 38 w 39"/>
                <a:gd name="T37" fmla="*/ 10 h 170"/>
                <a:gd name="T38" fmla="*/ 35 w 39"/>
                <a:gd name="T39" fmla="*/ 4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70">
                  <a:moveTo>
                    <a:pt x="35" y="4"/>
                  </a:moveTo>
                  <a:lnTo>
                    <a:pt x="29" y="0"/>
                  </a:lnTo>
                  <a:lnTo>
                    <a:pt x="22" y="0"/>
                  </a:lnTo>
                  <a:lnTo>
                    <a:pt x="15" y="3"/>
                  </a:lnTo>
                  <a:lnTo>
                    <a:pt x="8" y="7"/>
                  </a:lnTo>
                  <a:lnTo>
                    <a:pt x="1" y="16"/>
                  </a:lnTo>
                  <a:lnTo>
                    <a:pt x="0" y="19"/>
                  </a:lnTo>
                  <a:lnTo>
                    <a:pt x="0" y="21"/>
                  </a:lnTo>
                  <a:lnTo>
                    <a:pt x="0" y="170"/>
                  </a:lnTo>
                  <a:lnTo>
                    <a:pt x="4" y="170"/>
                  </a:lnTo>
                  <a:lnTo>
                    <a:pt x="4" y="35"/>
                  </a:lnTo>
                  <a:lnTo>
                    <a:pt x="6" y="36"/>
                  </a:lnTo>
                  <a:lnTo>
                    <a:pt x="12" y="39"/>
                  </a:lnTo>
                  <a:lnTo>
                    <a:pt x="21" y="37"/>
                  </a:lnTo>
                  <a:lnTo>
                    <a:pt x="27" y="35"/>
                  </a:lnTo>
                  <a:lnTo>
                    <a:pt x="32" y="31"/>
                  </a:lnTo>
                  <a:lnTo>
                    <a:pt x="36" y="25"/>
                  </a:lnTo>
                  <a:lnTo>
                    <a:pt x="39" y="18"/>
                  </a:lnTo>
                  <a:lnTo>
                    <a:pt x="38" y="10"/>
                  </a:lnTo>
                  <a:lnTo>
                    <a:pt x="35"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15" name="Freeform 341"/>
            <p:cNvSpPr>
              <a:spLocks/>
            </p:cNvSpPr>
            <p:nvPr/>
          </p:nvSpPr>
          <p:spPr bwMode="auto">
            <a:xfrm>
              <a:off x="2042" y="3720"/>
              <a:ext cx="37" cy="215"/>
            </a:xfrm>
            <a:custGeom>
              <a:avLst/>
              <a:gdLst>
                <a:gd name="T0" fmla="*/ 33 w 37"/>
                <a:gd name="T1" fmla="*/ 3 h 215"/>
                <a:gd name="T2" fmla="*/ 27 w 37"/>
                <a:gd name="T3" fmla="*/ 0 h 215"/>
                <a:gd name="T4" fmla="*/ 20 w 37"/>
                <a:gd name="T5" fmla="*/ 0 h 215"/>
                <a:gd name="T6" fmla="*/ 13 w 37"/>
                <a:gd name="T7" fmla="*/ 2 h 215"/>
                <a:gd name="T8" fmla="*/ 6 w 37"/>
                <a:gd name="T9" fmla="*/ 7 h 215"/>
                <a:gd name="T10" fmla="*/ 2 w 37"/>
                <a:gd name="T11" fmla="*/ 12 h 215"/>
                <a:gd name="T12" fmla="*/ 0 w 37"/>
                <a:gd name="T13" fmla="*/ 19 h 215"/>
                <a:gd name="T14" fmla="*/ 0 w 37"/>
                <a:gd name="T15" fmla="*/ 20 h 215"/>
                <a:gd name="T16" fmla="*/ 0 w 37"/>
                <a:gd name="T17" fmla="*/ 215 h 215"/>
                <a:gd name="T18" fmla="*/ 2 w 37"/>
                <a:gd name="T19" fmla="*/ 215 h 215"/>
                <a:gd name="T20" fmla="*/ 2 w 37"/>
                <a:gd name="T21" fmla="*/ 35 h 215"/>
                <a:gd name="T22" fmla="*/ 4 w 37"/>
                <a:gd name="T23" fmla="*/ 36 h 215"/>
                <a:gd name="T24" fmla="*/ 10 w 37"/>
                <a:gd name="T25" fmla="*/ 38 h 215"/>
                <a:gd name="T26" fmla="*/ 19 w 37"/>
                <a:gd name="T27" fmla="*/ 37 h 215"/>
                <a:gd name="T28" fmla="*/ 25 w 37"/>
                <a:gd name="T29" fmla="*/ 35 h 215"/>
                <a:gd name="T30" fmla="*/ 30 w 37"/>
                <a:gd name="T31" fmla="*/ 31 h 215"/>
                <a:gd name="T32" fmla="*/ 35 w 37"/>
                <a:gd name="T33" fmla="*/ 25 h 215"/>
                <a:gd name="T34" fmla="*/ 37 w 37"/>
                <a:gd name="T35" fmla="*/ 17 h 215"/>
                <a:gd name="T36" fmla="*/ 37 w 37"/>
                <a:gd name="T37" fmla="*/ 9 h 215"/>
                <a:gd name="T38" fmla="*/ 33 w 37"/>
                <a:gd name="T39" fmla="*/ 3 h 2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215">
                  <a:moveTo>
                    <a:pt x="33" y="3"/>
                  </a:moveTo>
                  <a:lnTo>
                    <a:pt x="27" y="0"/>
                  </a:lnTo>
                  <a:lnTo>
                    <a:pt x="20" y="0"/>
                  </a:lnTo>
                  <a:lnTo>
                    <a:pt x="13" y="2"/>
                  </a:lnTo>
                  <a:lnTo>
                    <a:pt x="6" y="7"/>
                  </a:lnTo>
                  <a:lnTo>
                    <a:pt x="2" y="12"/>
                  </a:lnTo>
                  <a:lnTo>
                    <a:pt x="0" y="19"/>
                  </a:lnTo>
                  <a:lnTo>
                    <a:pt x="0" y="20"/>
                  </a:lnTo>
                  <a:lnTo>
                    <a:pt x="0" y="215"/>
                  </a:lnTo>
                  <a:lnTo>
                    <a:pt x="2" y="215"/>
                  </a:lnTo>
                  <a:lnTo>
                    <a:pt x="2" y="35"/>
                  </a:lnTo>
                  <a:lnTo>
                    <a:pt x="4" y="36"/>
                  </a:lnTo>
                  <a:lnTo>
                    <a:pt x="10" y="38"/>
                  </a:lnTo>
                  <a:lnTo>
                    <a:pt x="19" y="37"/>
                  </a:lnTo>
                  <a:lnTo>
                    <a:pt x="25" y="35"/>
                  </a:lnTo>
                  <a:lnTo>
                    <a:pt x="30" y="31"/>
                  </a:lnTo>
                  <a:lnTo>
                    <a:pt x="35" y="25"/>
                  </a:lnTo>
                  <a:lnTo>
                    <a:pt x="37" y="17"/>
                  </a:lnTo>
                  <a:lnTo>
                    <a:pt x="37"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16" name="Freeform 342"/>
            <p:cNvSpPr>
              <a:spLocks/>
            </p:cNvSpPr>
            <p:nvPr/>
          </p:nvSpPr>
          <p:spPr bwMode="auto">
            <a:xfrm>
              <a:off x="1662" y="3921"/>
              <a:ext cx="380" cy="30"/>
            </a:xfrm>
            <a:custGeom>
              <a:avLst/>
              <a:gdLst>
                <a:gd name="T0" fmla="*/ 0 w 380"/>
                <a:gd name="T1" fmla="*/ 15 h 30"/>
                <a:gd name="T2" fmla="*/ 0 w 380"/>
                <a:gd name="T3" fmla="*/ 30 h 30"/>
                <a:gd name="T4" fmla="*/ 380 w 380"/>
                <a:gd name="T5" fmla="*/ 14 h 30"/>
                <a:gd name="T6" fmla="*/ 380 w 380"/>
                <a:gd name="T7" fmla="*/ 0 h 30"/>
                <a:gd name="T8" fmla="*/ 0 w 380"/>
                <a:gd name="T9" fmla="*/ 15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30">
                  <a:moveTo>
                    <a:pt x="0" y="15"/>
                  </a:moveTo>
                  <a:lnTo>
                    <a:pt x="0" y="30"/>
                  </a:lnTo>
                  <a:lnTo>
                    <a:pt x="380" y="14"/>
                  </a:lnTo>
                  <a:lnTo>
                    <a:pt x="380" y="0"/>
                  </a:lnTo>
                  <a:lnTo>
                    <a:pt x="0" y="15"/>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17" name="Freeform 343"/>
            <p:cNvSpPr>
              <a:spLocks/>
            </p:cNvSpPr>
            <p:nvPr/>
          </p:nvSpPr>
          <p:spPr bwMode="auto">
            <a:xfrm>
              <a:off x="1913" y="3705"/>
              <a:ext cx="37" cy="230"/>
            </a:xfrm>
            <a:custGeom>
              <a:avLst/>
              <a:gdLst>
                <a:gd name="T0" fmla="*/ 33 w 37"/>
                <a:gd name="T1" fmla="*/ 3 h 230"/>
                <a:gd name="T2" fmla="*/ 29 w 37"/>
                <a:gd name="T3" fmla="*/ 0 h 230"/>
                <a:gd name="T4" fmla="*/ 21 w 37"/>
                <a:gd name="T5" fmla="*/ 0 h 230"/>
                <a:gd name="T6" fmla="*/ 14 w 37"/>
                <a:gd name="T7" fmla="*/ 3 h 230"/>
                <a:gd name="T8" fmla="*/ 7 w 37"/>
                <a:gd name="T9" fmla="*/ 8 h 230"/>
                <a:gd name="T10" fmla="*/ 3 w 37"/>
                <a:gd name="T11" fmla="*/ 11 h 230"/>
                <a:gd name="T12" fmla="*/ 1 w 37"/>
                <a:gd name="T13" fmla="*/ 16 h 230"/>
                <a:gd name="T14" fmla="*/ 0 w 37"/>
                <a:gd name="T15" fmla="*/ 18 h 230"/>
                <a:gd name="T16" fmla="*/ 0 w 37"/>
                <a:gd name="T17" fmla="*/ 20 h 230"/>
                <a:gd name="T18" fmla="*/ 0 w 37"/>
                <a:gd name="T19" fmla="*/ 230 h 230"/>
                <a:gd name="T20" fmla="*/ 3 w 37"/>
                <a:gd name="T21" fmla="*/ 230 h 230"/>
                <a:gd name="T22" fmla="*/ 3 w 37"/>
                <a:gd name="T23" fmla="*/ 35 h 230"/>
                <a:gd name="T24" fmla="*/ 6 w 37"/>
                <a:gd name="T25" fmla="*/ 36 h 230"/>
                <a:gd name="T26" fmla="*/ 12 w 37"/>
                <a:gd name="T27" fmla="*/ 39 h 230"/>
                <a:gd name="T28" fmla="*/ 20 w 37"/>
                <a:gd name="T29" fmla="*/ 38 h 230"/>
                <a:gd name="T30" fmla="*/ 25 w 37"/>
                <a:gd name="T31" fmla="*/ 35 h 230"/>
                <a:gd name="T32" fmla="*/ 30 w 37"/>
                <a:gd name="T33" fmla="*/ 32 h 230"/>
                <a:gd name="T34" fmla="*/ 35 w 37"/>
                <a:gd name="T35" fmla="*/ 26 h 230"/>
                <a:gd name="T36" fmla="*/ 37 w 37"/>
                <a:gd name="T37" fmla="*/ 17 h 230"/>
                <a:gd name="T38" fmla="*/ 37 w 37"/>
                <a:gd name="T39" fmla="*/ 9 h 230"/>
                <a:gd name="T40" fmla="*/ 33 w 37"/>
                <a:gd name="T41" fmla="*/ 3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30">
                  <a:moveTo>
                    <a:pt x="33" y="3"/>
                  </a:moveTo>
                  <a:lnTo>
                    <a:pt x="29" y="0"/>
                  </a:lnTo>
                  <a:lnTo>
                    <a:pt x="21" y="0"/>
                  </a:lnTo>
                  <a:lnTo>
                    <a:pt x="14" y="3"/>
                  </a:lnTo>
                  <a:lnTo>
                    <a:pt x="7" y="8"/>
                  </a:lnTo>
                  <a:lnTo>
                    <a:pt x="3" y="11"/>
                  </a:lnTo>
                  <a:lnTo>
                    <a:pt x="1" y="16"/>
                  </a:lnTo>
                  <a:lnTo>
                    <a:pt x="0" y="18"/>
                  </a:lnTo>
                  <a:lnTo>
                    <a:pt x="0" y="20"/>
                  </a:lnTo>
                  <a:lnTo>
                    <a:pt x="0" y="230"/>
                  </a:lnTo>
                  <a:lnTo>
                    <a:pt x="3" y="230"/>
                  </a:lnTo>
                  <a:lnTo>
                    <a:pt x="3" y="35"/>
                  </a:lnTo>
                  <a:lnTo>
                    <a:pt x="6" y="36"/>
                  </a:lnTo>
                  <a:lnTo>
                    <a:pt x="12" y="39"/>
                  </a:lnTo>
                  <a:lnTo>
                    <a:pt x="20" y="38"/>
                  </a:lnTo>
                  <a:lnTo>
                    <a:pt x="25" y="35"/>
                  </a:lnTo>
                  <a:lnTo>
                    <a:pt x="30" y="32"/>
                  </a:lnTo>
                  <a:lnTo>
                    <a:pt x="35" y="26"/>
                  </a:lnTo>
                  <a:lnTo>
                    <a:pt x="37" y="17"/>
                  </a:lnTo>
                  <a:lnTo>
                    <a:pt x="37"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18" name="Freeform 344"/>
            <p:cNvSpPr>
              <a:spLocks/>
            </p:cNvSpPr>
            <p:nvPr/>
          </p:nvSpPr>
          <p:spPr bwMode="auto">
            <a:xfrm>
              <a:off x="1780" y="3668"/>
              <a:ext cx="37" cy="272"/>
            </a:xfrm>
            <a:custGeom>
              <a:avLst/>
              <a:gdLst>
                <a:gd name="T0" fmla="*/ 34 w 37"/>
                <a:gd name="T1" fmla="*/ 3 h 272"/>
                <a:gd name="T2" fmla="*/ 28 w 37"/>
                <a:gd name="T3" fmla="*/ 0 h 272"/>
                <a:gd name="T4" fmla="*/ 21 w 37"/>
                <a:gd name="T5" fmla="*/ 0 h 272"/>
                <a:gd name="T6" fmla="*/ 13 w 37"/>
                <a:gd name="T7" fmla="*/ 3 h 272"/>
                <a:gd name="T8" fmla="*/ 6 w 37"/>
                <a:gd name="T9" fmla="*/ 7 h 272"/>
                <a:gd name="T10" fmla="*/ 2 w 37"/>
                <a:gd name="T11" fmla="*/ 12 h 272"/>
                <a:gd name="T12" fmla="*/ 1 w 37"/>
                <a:gd name="T13" fmla="*/ 16 h 272"/>
                <a:gd name="T14" fmla="*/ 0 w 37"/>
                <a:gd name="T15" fmla="*/ 18 h 272"/>
                <a:gd name="T16" fmla="*/ 0 w 37"/>
                <a:gd name="T17" fmla="*/ 19 h 272"/>
                <a:gd name="T18" fmla="*/ 0 w 37"/>
                <a:gd name="T19" fmla="*/ 272 h 272"/>
                <a:gd name="T20" fmla="*/ 2 w 37"/>
                <a:gd name="T21" fmla="*/ 272 h 272"/>
                <a:gd name="T22" fmla="*/ 2 w 37"/>
                <a:gd name="T23" fmla="*/ 35 h 272"/>
                <a:gd name="T24" fmla="*/ 5 w 37"/>
                <a:gd name="T25" fmla="*/ 36 h 272"/>
                <a:gd name="T26" fmla="*/ 11 w 37"/>
                <a:gd name="T27" fmla="*/ 39 h 272"/>
                <a:gd name="T28" fmla="*/ 19 w 37"/>
                <a:gd name="T29" fmla="*/ 37 h 272"/>
                <a:gd name="T30" fmla="*/ 25 w 37"/>
                <a:gd name="T31" fmla="*/ 35 h 272"/>
                <a:gd name="T32" fmla="*/ 30 w 37"/>
                <a:gd name="T33" fmla="*/ 31 h 272"/>
                <a:gd name="T34" fmla="*/ 35 w 37"/>
                <a:gd name="T35" fmla="*/ 25 h 272"/>
                <a:gd name="T36" fmla="*/ 37 w 37"/>
                <a:gd name="T37" fmla="*/ 17 h 272"/>
                <a:gd name="T38" fmla="*/ 37 w 37"/>
                <a:gd name="T39" fmla="*/ 9 h 272"/>
                <a:gd name="T40" fmla="*/ 34 w 37"/>
                <a:gd name="T41" fmla="*/ 3 h 2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72">
                  <a:moveTo>
                    <a:pt x="34" y="3"/>
                  </a:moveTo>
                  <a:lnTo>
                    <a:pt x="28" y="0"/>
                  </a:lnTo>
                  <a:lnTo>
                    <a:pt x="21" y="0"/>
                  </a:lnTo>
                  <a:lnTo>
                    <a:pt x="13" y="3"/>
                  </a:lnTo>
                  <a:lnTo>
                    <a:pt x="6" y="7"/>
                  </a:lnTo>
                  <a:lnTo>
                    <a:pt x="2" y="12"/>
                  </a:lnTo>
                  <a:lnTo>
                    <a:pt x="1" y="16"/>
                  </a:lnTo>
                  <a:lnTo>
                    <a:pt x="0" y="18"/>
                  </a:lnTo>
                  <a:lnTo>
                    <a:pt x="0" y="19"/>
                  </a:lnTo>
                  <a:lnTo>
                    <a:pt x="0" y="272"/>
                  </a:lnTo>
                  <a:lnTo>
                    <a:pt x="2" y="272"/>
                  </a:lnTo>
                  <a:lnTo>
                    <a:pt x="2" y="35"/>
                  </a:lnTo>
                  <a:lnTo>
                    <a:pt x="5" y="36"/>
                  </a:lnTo>
                  <a:lnTo>
                    <a:pt x="11" y="39"/>
                  </a:lnTo>
                  <a:lnTo>
                    <a:pt x="19" y="37"/>
                  </a:lnTo>
                  <a:lnTo>
                    <a:pt x="25" y="35"/>
                  </a:lnTo>
                  <a:lnTo>
                    <a:pt x="30" y="31"/>
                  </a:lnTo>
                  <a:lnTo>
                    <a:pt x="35" y="25"/>
                  </a:lnTo>
                  <a:lnTo>
                    <a:pt x="37" y="17"/>
                  </a:lnTo>
                  <a:lnTo>
                    <a:pt x="37"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19" name="Freeform 345"/>
            <p:cNvSpPr>
              <a:spLocks/>
            </p:cNvSpPr>
            <p:nvPr/>
          </p:nvSpPr>
          <p:spPr bwMode="auto">
            <a:xfrm>
              <a:off x="1899" y="3722"/>
              <a:ext cx="68" cy="4"/>
            </a:xfrm>
            <a:custGeom>
              <a:avLst/>
              <a:gdLst>
                <a:gd name="T0" fmla="*/ 0 w 68"/>
                <a:gd name="T1" fmla="*/ 0 h 4"/>
                <a:gd name="T2" fmla="*/ 68 w 68"/>
                <a:gd name="T3" fmla="*/ 0 h 4"/>
                <a:gd name="T4" fmla="*/ 68 w 68"/>
                <a:gd name="T5" fmla="*/ 4 h 4"/>
                <a:gd name="T6" fmla="*/ 0 w 68"/>
                <a:gd name="T7" fmla="*/ 4 h 4"/>
                <a:gd name="T8" fmla="*/ 0 w 68"/>
                <a:gd name="T9" fmla="*/ 1 h 4"/>
                <a:gd name="T10" fmla="*/ 0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0" y="0"/>
                  </a:moveTo>
                  <a:lnTo>
                    <a:pt x="68" y="0"/>
                  </a:lnTo>
                  <a:lnTo>
                    <a:pt x="68" y="4"/>
                  </a:lnTo>
                  <a:lnTo>
                    <a:pt x="0" y="4"/>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20" name="Freeform 346"/>
            <p:cNvSpPr>
              <a:spLocks/>
            </p:cNvSpPr>
            <p:nvPr/>
          </p:nvSpPr>
          <p:spPr bwMode="auto">
            <a:xfrm>
              <a:off x="1749" y="3713"/>
              <a:ext cx="68" cy="3"/>
            </a:xfrm>
            <a:custGeom>
              <a:avLst/>
              <a:gdLst>
                <a:gd name="T0" fmla="*/ 0 w 68"/>
                <a:gd name="T1" fmla="*/ 0 h 3"/>
                <a:gd name="T2" fmla="*/ 68 w 68"/>
                <a:gd name="T3" fmla="*/ 0 h 3"/>
                <a:gd name="T4" fmla="*/ 68 w 68"/>
                <a:gd name="T5" fmla="*/ 3 h 3"/>
                <a:gd name="T6" fmla="*/ 0 w 68"/>
                <a:gd name="T7" fmla="*/ 3 h 3"/>
                <a:gd name="T8" fmla="*/ 0 w 68"/>
                <a:gd name="T9" fmla="*/ 1 h 3"/>
                <a:gd name="T10" fmla="*/ 0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0" y="0"/>
                  </a:moveTo>
                  <a:lnTo>
                    <a:pt x="68" y="0"/>
                  </a:lnTo>
                  <a:lnTo>
                    <a:pt x="68"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21" name="Rectangle 347"/>
            <p:cNvSpPr>
              <a:spLocks noChangeArrowheads="1"/>
            </p:cNvSpPr>
            <p:nvPr/>
          </p:nvSpPr>
          <p:spPr bwMode="auto">
            <a:xfrm>
              <a:off x="1749" y="3750"/>
              <a:ext cx="68" cy="2"/>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22" name="Freeform 348"/>
            <p:cNvSpPr>
              <a:spLocks/>
            </p:cNvSpPr>
            <p:nvPr/>
          </p:nvSpPr>
          <p:spPr bwMode="auto">
            <a:xfrm>
              <a:off x="2548" y="3726"/>
              <a:ext cx="37" cy="168"/>
            </a:xfrm>
            <a:custGeom>
              <a:avLst/>
              <a:gdLst>
                <a:gd name="T0" fmla="*/ 33 w 37"/>
                <a:gd name="T1" fmla="*/ 3 h 168"/>
                <a:gd name="T2" fmla="*/ 27 w 37"/>
                <a:gd name="T3" fmla="*/ 0 h 168"/>
                <a:gd name="T4" fmla="*/ 21 w 37"/>
                <a:gd name="T5" fmla="*/ 0 h 168"/>
                <a:gd name="T6" fmla="*/ 13 w 37"/>
                <a:gd name="T7" fmla="*/ 2 h 168"/>
                <a:gd name="T8" fmla="*/ 6 w 37"/>
                <a:gd name="T9" fmla="*/ 7 h 168"/>
                <a:gd name="T10" fmla="*/ 2 w 37"/>
                <a:gd name="T11" fmla="*/ 12 h 168"/>
                <a:gd name="T12" fmla="*/ 1 w 37"/>
                <a:gd name="T13" fmla="*/ 15 h 168"/>
                <a:gd name="T14" fmla="*/ 0 w 37"/>
                <a:gd name="T15" fmla="*/ 18 h 168"/>
                <a:gd name="T16" fmla="*/ 0 w 37"/>
                <a:gd name="T17" fmla="*/ 19 h 168"/>
                <a:gd name="T18" fmla="*/ 0 w 37"/>
                <a:gd name="T19" fmla="*/ 168 h 168"/>
                <a:gd name="T20" fmla="*/ 2 w 37"/>
                <a:gd name="T21" fmla="*/ 168 h 168"/>
                <a:gd name="T22" fmla="*/ 2 w 37"/>
                <a:gd name="T23" fmla="*/ 35 h 168"/>
                <a:gd name="T24" fmla="*/ 5 w 37"/>
                <a:gd name="T25" fmla="*/ 36 h 168"/>
                <a:gd name="T26" fmla="*/ 11 w 37"/>
                <a:gd name="T27" fmla="*/ 38 h 168"/>
                <a:gd name="T28" fmla="*/ 19 w 37"/>
                <a:gd name="T29" fmla="*/ 37 h 168"/>
                <a:gd name="T30" fmla="*/ 25 w 37"/>
                <a:gd name="T31" fmla="*/ 35 h 168"/>
                <a:gd name="T32" fmla="*/ 30 w 37"/>
                <a:gd name="T33" fmla="*/ 31 h 168"/>
                <a:gd name="T34" fmla="*/ 35 w 37"/>
                <a:gd name="T35" fmla="*/ 25 h 168"/>
                <a:gd name="T36" fmla="*/ 37 w 37"/>
                <a:gd name="T37" fmla="*/ 17 h 168"/>
                <a:gd name="T38" fmla="*/ 36 w 37"/>
                <a:gd name="T39" fmla="*/ 9 h 168"/>
                <a:gd name="T40" fmla="*/ 33 w 37"/>
                <a:gd name="T41" fmla="*/ 3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168">
                  <a:moveTo>
                    <a:pt x="33" y="3"/>
                  </a:moveTo>
                  <a:lnTo>
                    <a:pt x="27" y="0"/>
                  </a:lnTo>
                  <a:lnTo>
                    <a:pt x="21" y="0"/>
                  </a:lnTo>
                  <a:lnTo>
                    <a:pt x="13" y="2"/>
                  </a:lnTo>
                  <a:lnTo>
                    <a:pt x="6" y="7"/>
                  </a:lnTo>
                  <a:lnTo>
                    <a:pt x="2" y="12"/>
                  </a:lnTo>
                  <a:lnTo>
                    <a:pt x="1" y="15"/>
                  </a:lnTo>
                  <a:lnTo>
                    <a:pt x="0" y="18"/>
                  </a:lnTo>
                  <a:lnTo>
                    <a:pt x="0" y="19"/>
                  </a:lnTo>
                  <a:lnTo>
                    <a:pt x="0" y="168"/>
                  </a:lnTo>
                  <a:lnTo>
                    <a:pt x="2" y="168"/>
                  </a:lnTo>
                  <a:lnTo>
                    <a:pt x="2" y="35"/>
                  </a:lnTo>
                  <a:lnTo>
                    <a:pt x="5" y="36"/>
                  </a:lnTo>
                  <a:lnTo>
                    <a:pt x="11" y="38"/>
                  </a:lnTo>
                  <a:lnTo>
                    <a:pt x="19" y="37"/>
                  </a:lnTo>
                  <a:lnTo>
                    <a:pt x="25" y="35"/>
                  </a:lnTo>
                  <a:lnTo>
                    <a:pt x="30" y="31"/>
                  </a:lnTo>
                  <a:lnTo>
                    <a:pt x="35" y="25"/>
                  </a:lnTo>
                  <a:lnTo>
                    <a:pt x="37" y="17"/>
                  </a:lnTo>
                  <a:lnTo>
                    <a:pt x="36"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23" name="Freeform 349"/>
            <p:cNvSpPr>
              <a:spLocks/>
            </p:cNvSpPr>
            <p:nvPr/>
          </p:nvSpPr>
          <p:spPr bwMode="auto">
            <a:xfrm>
              <a:off x="2169" y="3665"/>
              <a:ext cx="38" cy="213"/>
            </a:xfrm>
            <a:custGeom>
              <a:avLst/>
              <a:gdLst>
                <a:gd name="T0" fmla="*/ 34 w 38"/>
                <a:gd name="T1" fmla="*/ 2 h 213"/>
                <a:gd name="T2" fmla="*/ 29 w 38"/>
                <a:gd name="T3" fmla="*/ 0 h 213"/>
                <a:gd name="T4" fmla="*/ 22 w 38"/>
                <a:gd name="T5" fmla="*/ 0 h 213"/>
                <a:gd name="T6" fmla="*/ 15 w 38"/>
                <a:gd name="T7" fmla="*/ 2 h 213"/>
                <a:gd name="T8" fmla="*/ 8 w 38"/>
                <a:gd name="T9" fmla="*/ 7 h 213"/>
                <a:gd name="T10" fmla="*/ 4 w 38"/>
                <a:gd name="T11" fmla="*/ 10 h 213"/>
                <a:gd name="T12" fmla="*/ 2 w 38"/>
                <a:gd name="T13" fmla="*/ 15 h 213"/>
                <a:gd name="T14" fmla="*/ 0 w 38"/>
                <a:gd name="T15" fmla="*/ 18 h 213"/>
                <a:gd name="T16" fmla="*/ 0 w 38"/>
                <a:gd name="T17" fmla="*/ 19 h 213"/>
                <a:gd name="T18" fmla="*/ 0 w 38"/>
                <a:gd name="T19" fmla="*/ 213 h 213"/>
                <a:gd name="T20" fmla="*/ 4 w 38"/>
                <a:gd name="T21" fmla="*/ 213 h 213"/>
                <a:gd name="T22" fmla="*/ 4 w 38"/>
                <a:gd name="T23" fmla="*/ 34 h 213"/>
                <a:gd name="T24" fmla="*/ 6 w 38"/>
                <a:gd name="T25" fmla="*/ 36 h 213"/>
                <a:gd name="T26" fmla="*/ 12 w 38"/>
                <a:gd name="T27" fmla="*/ 38 h 213"/>
                <a:gd name="T28" fmla="*/ 21 w 38"/>
                <a:gd name="T29" fmla="*/ 37 h 213"/>
                <a:gd name="T30" fmla="*/ 26 w 38"/>
                <a:gd name="T31" fmla="*/ 34 h 213"/>
                <a:gd name="T32" fmla="*/ 30 w 38"/>
                <a:gd name="T33" fmla="*/ 31 h 213"/>
                <a:gd name="T34" fmla="*/ 35 w 38"/>
                <a:gd name="T35" fmla="*/ 25 h 213"/>
                <a:gd name="T36" fmla="*/ 38 w 38"/>
                <a:gd name="T37" fmla="*/ 16 h 213"/>
                <a:gd name="T38" fmla="*/ 38 w 38"/>
                <a:gd name="T39" fmla="*/ 8 h 213"/>
                <a:gd name="T40" fmla="*/ 34 w 38"/>
                <a:gd name="T41" fmla="*/ 2 h 2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13">
                  <a:moveTo>
                    <a:pt x="34" y="2"/>
                  </a:moveTo>
                  <a:lnTo>
                    <a:pt x="29" y="0"/>
                  </a:lnTo>
                  <a:lnTo>
                    <a:pt x="22" y="0"/>
                  </a:lnTo>
                  <a:lnTo>
                    <a:pt x="15" y="2"/>
                  </a:lnTo>
                  <a:lnTo>
                    <a:pt x="8" y="7"/>
                  </a:lnTo>
                  <a:lnTo>
                    <a:pt x="4" y="10"/>
                  </a:lnTo>
                  <a:lnTo>
                    <a:pt x="2" y="15"/>
                  </a:lnTo>
                  <a:lnTo>
                    <a:pt x="0" y="18"/>
                  </a:lnTo>
                  <a:lnTo>
                    <a:pt x="0" y="19"/>
                  </a:lnTo>
                  <a:lnTo>
                    <a:pt x="0" y="213"/>
                  </a:lnTo>
                  <a:lnTo>
                    <a:pt x="4" y="213"/>
                  </a:lnTo>
                  <a:lnTo>
                    <a:pt x="4" y="34"/>
                  </a:lnTo>
                  <a:lnTo>
                    <a:pt x="6" y="36"/>
                  </a:lnTo>
                  <a:lnTo>
                    <a:pt x="12" y="38"/>
                  </a:lnTo>
                  <a:lnTo>
                    <a:pt x="21" y="37"/>
                  </a:lnTo>
                  <a:lnTo>
                    <a:pt x="26" y="34"/>
                  </a:lnTo>
                  <a:lnTo>
                    <a:pt x="30" y="31"/>
                  </a:lnTo>
                  <a:lnTo>
                    <a:pt x="35" y="25"/>
                  </a:lnTo>
                  <a:lnTo>
                    <a:pt x="38" y="16"/>
                  </a:lnTo>
                  <a:lnTo>
                    <a:pt x="38"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24" name="Freeform 350"/>
            <p:cNvSpPr>
              <a:spLocks/>
            </p:cNvSpPr>
            <p:nvPr/>
          </p:nvSpPr>
          <p:spPr bwMode="auto">
            <a:xfrm>
              <a:off x="2174" y="3865"/>
              <a:ext cx="379" cy="29"/>
            </a:xfrm>
            <a:custGeom>
              <a:avLst/>
              <a:gdLst>
                <a:gd name="T0" fmla="*/ 379 w 379"/>
                <a:gd name="T1" fmla="*/ 16 h 29"/>
                <a:gd name="T2" fmla="*/ 379 w 379"/>
                <a:gd name="T3" fmla="*/ 29 h 29"/>
                <a:gd name="T4" fmla="*/ 0 w 379"/>
                <a:gd name="T5" fmla="*/ 13 h 29"/>
                <a:gd name="T6" fmla="*/ 0 w 379"/>
                <a:gd name="T7" fmla="*/ 0 h 29"/>
                <a:gd name="T8" fmla="*/ 379 w 379"/>
                <a:gd name="T9" fmla="*/ 1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29">
                  <a:moveTo>
                    <a:pt x="379" y="16"/>
                  </a:moveTo>
                  <a:lnTo>
                    <a:pt x="379" y="29"/>
                  </a:lnTo>
                  <a:lnTo>
                    <a:pt x="0" y="13"/>
                  </a:lnTo>
                  <a:lnTo>
                    <a:pt x="0" y="0"/>
                  </a:lnTo>
                  <a:lnTo>
                    <a:pt x="379"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25" name="Freeform 351"/>
            <p:cNvSpPr>
              <a:spLocks/>
            </p:cNvSpPr>
            <p:nvPr/>
          </p:nvSpPr>
          <p:spPr bwMode="auto">
            <a:xfrm>
              <a:off x="2283" y="3650"/>
              <a:ext cx="38" cy="228"/>
            </a:xfrm>
            <a:custGeom>
              <a:avLst/>
              <a:gdLst>
                <a:gd name="T0" fmla="*/ 35 w 38"/>
                <a:gd name="T1" fmla="*/ 2 h 228"/>
                <a:gd name="T2" fmla="*/ 29 w 38"/>
                <a:gd name="T3" fmla="*/ 0 h 228"/>
                <a:gd name="T4" fmla="*/ 21 w 38"/>
                <a:gd name="T5" fmla="*/ 0 h 228"/>
                <a:gd name="T6" fmla="*/ 14 w 38"/>
                <a:gd name="T7" fmla="*/ 2 h 228"/>
                <a:gd name="T8" fmla="*/ 7 w 38"/>
                <a:gd name="T9" fmla="*/ 7 h 228"/>
                <a:gd name="T10" fmla="*/ 1 w 38"/>
                <a:gd name="T11" fmla="*/ 16 h 228"/>
                <a:gd name="T12" fmla="*/ 0 w 38"/>
                <a:gd name="T13" fmla="*/ 18 h 228"/>
                <a:gd name="T14" fmla="*/ 0 w 38"/>
                <a:gd name="T15" fmla="*/ 19 h 228"/>
                <a:gd name="T16" fmla="*/ 0 w 38"/>
                <a:gd name="T17" fmla="*/ 228 h 228"/>
                <a:gd name="T18" fmla="*/ 3 w 38"/>
                <a:gd name="T19" fmla="*/ 228 h 228"/>
                <a:gd name="T20" fmla="*/ 3 w 38"/>
                <a:gd name="T21" fmla="*/ 34 h 228"/>
                <a:gd name="T22" fmla="*/ 6 w 38"/>
                <a:gd name="T23" fmla="*/ 35 h 228"/>
                <a:gd name="T24" fmla="*/ 12 w 38"/>
                <a:gd name="T25" fmla="*/ 37 h 228"/>
                <a:gd name="T26" fmla="*/ 20 w 38"/>
                <a:gd name="T27" fmla="*/ 36 h 228"/>
                <a:gd name="T28" fmla="*/ 26 w 38"/>
                <a:gd name="T29" fmla="*/ 34 h 228"/>
                <a:gd name="T30" fmla="*/ 31 w 38"/>
                <a:gd name="T31" fmla="*/ 30 h 228"/>
                <a:gd name="T32" fmla="*/ 36 w 38"/>
                <a:gd name="T33" fmla="*/ 24 h 228"/>
                <a:gd name="T34" fmla="*/ 38 w 38"/>
                <a:gd name="T35" fmla="*/ 17 h 228"/>
                <a:gd name="T36" fmla="*/ 37 w 38"/>
                <a:gd name="T37" fmla="*/ 9 h 228"/>
                <a:gd name="T38" fmla="*/ 35 w 38"/>
                <a:gd name="T39" fmla="*/ 2 h 2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28">
                  <a:moveTo>
                    <a:pt x="35" y="2"/>
                  </a:moveTo>
                  <a:lnTo>
                    <a:pt x="29" y="0"/>
                  </a:lnTo>
                  <a:lnTo>
                    <a:pt x="21" y="0"/>
                  </a:lnTo>
                  <a:lnTo>
                    <a:pt x="14" y="2"/>
                  </a:lnTo>
                  <a:lnTo>
                    <a:pt x="7" y="7"/>
                  </a:lnTo>
                  <a:lnTo>
                    <a:pt x="1" y="16"/>
                  </a:lnTo>
                  <a:lnTo>
                    <a:pt x="0" y="18"/>
                  </a:lnTo>
                  <a:lnTo>
                    <a:pt x="0" y="19"/>
                  </a:lnTo>
                  <a:lnTo>
                    <a:pt x="0" y="228"/>
                  </a:lnTo>
                  <a:lnTo>
                    <a:pt x="3" y="228"/>
                  </a:lnTo>
                  <a:lnTo>
                    <a:pt x="3" y="34"/>
                  </a:lnTo>
                  <a:lnTo>
                    <a:pt x="6" y="35"/>
                  </a:lnTo>
                  <a:lnTo>
                    <a:pt x="12" y="37"/>
                  </a:lnTo>
                  <a:lnTo>
                    <a:pt x="20" y="36"/>
                  </a:lnTo>
                  <a:lnTo>
                    <a:pt x="26" y="34"/>
                  </a:lnTo>
                  <a:lnTo>
                    <a:pt x="31" y="30"/>
                  </a:lnTo>
                  <a:lnTo>
                    <a:pt x="36" y="24"/>
                  </a:lnTo>
                  <a:lnTo>
                    <a:pt x="38" y="17"/>
                  </a:lnTo>
                  <a:lnTo>
                    <a:pt x="37" y="9"/>
                  </a:lnTo>
                  <a:lnTo>
                    <a:pt x="35"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26" name="Freeform 352"/>
            <p:cNvSpPr>
              <a:spLocks/>
            </p:cNvSpPr>
            <p:nvPr/>
          </p:nvSpPr>
          <p:spPr bwMode="auto">
            <a:xfrm>
              <a:off x="2415" y="3613"/>
              <a:ext cx="39" cy="271"/>
            </a:xfrm>
            <a:custGeom>
              <a:avLst/>
              <a:gdLst>
                <a:gd name="T0" fmla="*/ 35 w 39"/>
                <a:gd name="T1" fmla="*/ 2 h 271"/>
                <a:gd name="T2" fmla="*/ 29 w 39"/>
                <a:gd name="T3" fmla="*/ 0 h 271"/>
                <a:gd name="T4" fmla="*/ 22 w 39"/>
                <a:gd name="T5" fmla="*/ 0 h 271"/>
                <a:gd name="T6" fmla="*/ 15 w 39"/>
                <a:gd name="T7" fmla="*/ 2 h 271"/>
                <a:gd name="T8" fmla="*/ 7 w 39"/>
                <a:gd name="T9" fmla="*/ 7 h 271"/>
                <a:gd name="T10" fmla="*/ 1 w 39"/>
                <a:gd name="T11" fmla="*/ 15 h 271"/>
                <a:gd name="T12" fmla="*/ 0 w 39"/>
                <a:gd name="T13" fmla="*/ 18 h 271"/>
                <a:gd name="T14" fmla="*/ 0 w 39"/>
                <a:gd name="T15" fmla="*/ 19 h 271"/>
                <a:gd name="T16" fmla="*/ 0 w 39"/>
                <a:gd name="T17" fmla="*/ 271 h 271"/>
                <a:gd name="T18" fmla="*/ 4 w 39"/>
                <a:gd name="T19" fmla="*/ 271 h 271"/>
                <a:gd name="T20" fmla="*/ 4 w 39"/>
                <a:gd name="T21" fmla="*/ 33 h 271"/>
                <a:gd name="T22" fmla="*/ 6 w 39"/>
                <a:gd name="T23" fmla="*/ 35 h 271"/>
                <a:gd name="T24" fmla="*/ 12 w 39"/>
                <a:gd name="T25" fmla="*/ 37 h 271"/>
                <a:gd name="T26" fmla="*/ 21 w 39"/>
                <a:gd name="T27" fmla="*/ 37 h 271"/>
                <a:gd name="T28" fmla="*/ 27 w 39"/>
                <a:gd name="T29" fmla="*/ 35 h 271"/>
                <a:gd name="T30" fmla="*/ 32 w 39"/>
                <a:gd name="T31" fmla="*/ 31 h 271"/>
                <a:gd name="T32" fmla="*/ 36 w 39"/>
                <a:gd name="T33" fmla="*/ 24 h 271"/>
                <a:gd name="T34" fmla="*/ 39 w 39"/>
                <a:gd name="T35" fmla="*/ 17 h 271"/>
                <a:gd name="T36" fmla="*/ 39 w 39"/>
                <a:gd name="T37" fmla="*/ 8 h 271"/>
                <a:gd name="T38" fmla="*/ 35 w 39"/>
                <a:gd name="T39" fmla="*/ 2 h 2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1">
                  <a:moveTo>
                    <a:pt x="35" y="2"/>
                  </a:moveTo>
                  <a:lnTo>
                    <a:pt x="29" y="0"/>
                  </a:lnTo>
                  <a:lnTo>
                    <a:pt x="22" y="0"/>
                  </a:lnTo>
                  <a:lnTo>
                    <a:pt x="15" y="2"/>
                  </a:lnTo>
                  <a:lnTo>
                    <a:pt x="7" y="7"/>
                  </a:lnTo>
                  <a:lnTo>
                    <a:pt x="1" y="15"/>
                  </a:lnTo>
                  <a:lnTo>
                    <a:pt x="0" y="18"/>
                  </a:lnTo>
                  <a:lnTo>
                    <a:pt x="0" y="19"/>
                  </a:lnTo>
                  <a:lnTo>
                    <a:pt x="0" y="271"/>
                  </a:lnTo>
                  <a:lnTo>
                    <a:pt x="4" y="271"/>
                  </a:lnTo>
                  <a:lnTo>
                    <a:pt x="4" y="33"/>
                  </a:lnTo>
                  <a:lnTo>
                    <a:pt x="6" y="35"/>
                  </a:lnTo>
                  <a:lnTo>
                    <a:pt x="12" y="37"/>
                  </a:lnTo>
                  <a:lnTo>
                    <a:pt x="21" y="37"/>
                  </a:lnTo>
                  <a:lnTo>
                    <a:pt x="27" y="35"/>
                  </a:lnTo>
                  <a:lnTo>
                    <a:pt x="32" y="31"/>
                  </a:lnTo>
                  <a:lnTo>
                    <a:pt x="36" y="24"/>
                  </a:lnTo>
                  <a:lnTo>
                    <a:pt x="39" y="17"/>
                  </a:lnTo>
                  <a:lnTo>
                    <a:pt x="39" y="8"/>
                  </a:lnTo>
                  <a:lnTo>
                    <a:pt x="35"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27" name="Freeform 353"/>
            <p:cNvSpPr>
              <a:spLocks/>
            </p:cNvSpPr>
            <p:nvPr/>
          </p:nvSpPr>
          <p:spPr bwMode="auto">
            <a:xfrm>
              <a:off x="2268" y="3668"/>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28" name="Freeform 354"/>
            <p:cNvSpPr>
              <a:spLocks/>
            </p:cNvSpPr>
            <p:nvPr/>
          </p:nvSpPr>
          <p:spPr bwMode="auto">
            <a:xfrm>
              <a:off x="2146" y="3689"/>
              <a:ext cx="69" cy="3"/>
            </a:xfrm>
            <a:custGeom>
              <a:avLst/>
              <a:gdLst>
                <a:gd name="T0" fmla="*/ 69 w 69"/>
                <a:gd name="T1" fmla="*/ 0 h 3"/>
                <a:gd name="T2" fmla="*/ 0 w 69"/>
                <a:gd name="T3" fmla="*/ 0 h 3"/>
                <a:gd name="T4" fmla="*/ 0 w 69"/>
                <a:gd name="T5" fmla="*/ 3 h 3"/>
                <a:gd name="T6" fmla="*/ 69 w 69"/>
                <a:gd name="T7" fmla="*/ 3 h 3"/>
                <a:gd name="T8" fmla="*/ 69 w 69"/>
                <a:gd name="T9" fmla="*/ 1 h 3"/>
                <a:gd name="T10" fmla="*/ 69 w 69"/>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3">
                  <a:moveTo>
                    <a:pt x="69" y="0"/>
                  </a:moveTo>
                  <a:lnTo>
                    <a:pt x="0" y="0"/>
                  </a:lnTo>
                  <a:lnTo>
                    <a:pt x="0" y="3"/>
                  </a:lnTo>
                  <a:lnTo>
                    <a:pt x="69" y="3"/>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29" name="Rectangle 355"/>
            <p:cNvSpPr>
              <a:spLocks noChangeArrowheads="1"/>
            </p:cNvSpPr>
            <p:nvPr/>
          </p:nvSpPr>
          <p:spPr bwMode="auto">
            <a:xfrm>
              <a:off x="2146" y="3725"/>
              <a:ext cx="69" cy="2"/>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30" name="Freeform 356"/>
            <p:cNvSpPr>
              <a:spLocks/>
            </p:cNvSpPr>
            <p:nvPr/>
          </p:nvSpPr>
          <p:spPr bwMode="auto">
            <a:xfrm>
              <a:off x="2144" y="3729"/>
              <a:ext cx="69" cy="4"/>
            </a:xfrm>
            <a:custGeom>
              <a:avLst/>
              <a:gdLst>
                <a:gd name="T0" fmla="*/ 69 w 69"/>
                <a:gd name="T1" fmla="*/ 0 h 4"/>
                <a:gd name="T2" fmla="*/ 0 w 69"/>
                <a:gd name="T3" fmla="*/ 0 h 4"/>
                <a:gd name="T4" fmla="*/ 0 w 69"/>
                <a:gd name="T5" fmla="*/ 4 h 4"/>
                <a:gd name="T6" fmla="*/ 69 w 69"/>
                <a:gd name="T7" fmla="*/ 4 h 4"/>
                <a:gd name="T8" fmla="*/ 69 w 69"/>
                <a:gd name="T9" fmla="*/ 2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2"/>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31" name="Rectangle 357"/>
            <p:cNvSpPr>
              <a:spLocks noChangeArrowheads="1"/>
            </p:cNvSpPr>
            <p:nvPr/>
          </p:nvSpPr>
          <p:spPr bwMode="auto">
            <a:xfrm>
              <a:off x="2143" y="3764"/>
              <a:ext cx="69" cy="0"/>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32" name="Rectangle 358"/>
            <p:cNvSpPr>
              <a:spLocks noChangeArrowheads="1"/>
            </p:cNvSpPr>
            <p:nvPr/>
          </p:nvSpPr>
          <p:spPr bwMode="auto">
            <a:xfrm>
              <a:off x="2394" y="3658"/>
              <a:ext cx="68" cy="1"/>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33" name="Freeform 359"/>
            <p:cNvSpPr>
              <a:spLocks/>
            </p:cNvSpPr>
            <p:nvPr/>
          </p:nvSpPr>
          <p:spPr bwMode="auto">
            <a:xfrm>
              <a:off x="2392" y="3673"/>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34" name="Freeform 360"/>
            <p:cNvSpPr>
              <a:spLocks/>
            </p:cNvSpPr>
            <p:nvPr/>
          </p:nvSpPr>
          <p:spPr bwMode="auto">
            <a:xfrm>
              <a:off x="2644" y="3761"/>
              <a:ext cx="39" cy="169"/>
            </a:xfrm>
            <a:custGeom>
              <a:avLst/>
              <a:gdLst>
                <a:gd name="T0" fmla="*/ 35 w 39"/>
                <a:gd name="T1" fmla="*/ 3 h 169"/>
                <a:gd name="T2" fmla="*/ 29 w 39"/>
                <a:gd name="T3" fmla="*/ 0 h 169"/>
                <a:gd name="T4" fmla="*/ 23 w 39"/>
                <a:gd name="T5" fmla="*/ 0 h 169"/>
                <a:gd name="T6" fmla="*/ 15 w 39"/>
                <a:gd name="T7" fmla="*/ 2 h 169"/>
                <a:gd name="T8" fmla="*/ 7 w 39"/>
                <a:gd name="T9" fmla="*/ 7 h 169"/>
                <a:gd name="T10" fmla="*/ 1 w 39"/>
                <a:gd name="T11" fmla="*/ 15 h 169"/>
                <a:gd name="T12" fmla="*/ 0 w 39"/>
                <a:gd name="T13" fmla="*/ 19 h 169"/>
                <a:gd name="T14" fmla="*/ 0 w 39"/>
                <a:gd name="T15" fmla="*/ 20 h 169"/>
                <a:gd name="T16" fmla="*/ 0 w 39"/>
                <a:gd name="T17" fmla="*/ 169 h 169"/>
                <a:gd name="T18" fmla="*/ 4 w 39"/>
                <a:gd name="T19" fmla="*/ 169 h 169"/>
                <a:gd name="T20" fmla="*/ 4 w 39"/>
                <a:gd name="T21" fmla="*/ 35 h 169"/>
                <a:gd name="T22" fmla="*/ 6 w 39"/>
                <a:gd name="T23" fmla="*/ 36 h 169"/>
                <a:gd name="T24" fmla="*/ 12 w 39"/>
                <a:gd name="T25" fmla="*/ 38 h 169"/>
                <a:gd name="T26" fmla="*/ 21 w 39"/>
                <a:gd name="T27" fmla="*/ 37 h 169"/>
                <a:gd name="T28" fmla="*/ 27 w 39"/>
                <a:gd name="T29" fmla="*/ 35 h 169"/>
                <a:gd name="T30" fmla="*/ 32 w 39"/>
                <a:gd name="T31" fmla="*/ 31 h 169"/>
                <a:gd name="T32" fmla="*/ 36 w 39"/>
                <a:gd name="T33" fmla="*/ 25 h 169"/>
                <a:gd name="T34" fmla="*/ 39 w 39"/>
                <a:gd name="T35" fmla="*/ 18 h 169"/>
                <a:gd name="T36" fmla="*/ 38 w 39"/>
                <a:gd name="T37" fmla="*/ 9 h 169"/>
                <a:gd name="T38" fmla="*/ 35 w 39"/>
                <a:gd name="T39" fmla="*/ 3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69">
                  <a:moveTo>
                    <a:pt x="35" y="3"/>
                  </a:moveTo>
                  <a:lnTo>
                    <a:pt x="29" y="0"/>
                  </a:lnTo>
                  <a:lnTo>
                    <a:pt x="23" y="0"/>
                  </a:lnTo>
                  <a:lnTo>
                    <a:pt x="15" y="2"/>
                  </a:lnTo>
                  <a:lnTo>
                    <a:pt x="7" y="7"/>
                  </a:lnTo>
                  <a:lnTo>
                    <a:pt x="1" y="15"/>
                  </a:lnTo>
                  <a:lnTo>
                    <a:pt x="0" y="19"/>
                  </a:lnTo>
                  <a:lnTo>
                    <a:pt x="0" y="20"/>
                  </a:lnTo>
                  <a:lnTo>
                    <a:pt x="0" y="169"/>
                  </a:lnTo>
                  <a:lnTo>
                    <a:pt x="4" y="169"/>
                  </a:lnTo>
                  <a:lnTo>
                    <a:pt x="4" y="35"/>
                  </a:lnTo>
                  <a:lnTo>
                    <a:pt x="6" y="36"/>
                  </a:lnTo>
                  <a:lnTo>
                    <a:pt x="12" y="38"/>
                  </a:lnTo>
                  <a:lnTo>
                    <a:pt x="21" y="37"/>
                  </a:lnTo>
                  <a:lnTo>
                    <a:pt x="27" y="35"/>
                  </a:lnTo>
                  <a:lnTo>
                    <a:pt x="32" y="31"/>
                  </a:lnTo>
                  <a:lnTo>
                    <a:pt x="36" y="25"/>
                  </a:lnTo>
                  <a:lnTo>
                    <a:pt x="39" y="18"/>
                  </a:lnTo>
                  <a:lnTo>
                    <a:pt x="38" y="9"/>
                  </a:lnTo>
                  <a:lnTo>
                    <a:pt x="35"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35" name="Freeform 361"/>
            <p:cNvSpPr>
              <a:spLocks/>
            </p:cNvSpPr>
            <p:nvPr/>
          </p:nvSpPr>
          <p:spPr bwMode="auto">
            <a:xfrm>
              <a:off x="3027" y="3699"/>
              <a:ext cx="38" cy="216"/>
            </a:xfrm>
            <a:custGeom>
              <a:avLst/>
              <a:gdLst>
                <a:gd name="T0" fmla="*/ 34 w 38"/>
                <a:gd name="T1" fmla="*/ 4 h 216"/>
                <a:gd name="T2" fmla="*/ 29 w 38"/>
                <a:gd name="T3" fmla="*/ 0 h 216"/>
                <a:gd name="T4" fmla="*/ 22 w 38"/>
                <a:gd name="T5" fmla="*/ 0 h 216"/>
                <a:gd name="T6" fmla="*/ 14 w 38"/>
                <a:gd name="T7" fmla="*/ 3 h 216"/>
                <a:gd name="T8" fmla="*/ 6 w 38"/>
                <a:gd name="T9" fmla="*/ 8 h 216"/>
                <a:gd name="T10" fmla="*/ 3 w 38"/>
                <a:gd name="T11" fmla="*/ 12 h 216"/>
                <a:gd name="T12" fmla="*/ 0 w 38"/>
                <a:gd name="T13" fmla="*/ 20 h 216"/>
                <a:gd name="T14" fmla="*/ 0 w 38"/>
                <a:gd name="T15" fmla="*/ 21 h 216"/>
                <a:gd name="T16" fmla="*/ 0 w 38"/>
                <a:gd name="T17" fmla="*/ 216 h 216"/>
                <a:gd name="T18" fmla="*/ 4 w 38"/>
                <a:gd name="T19" fmla="*/ 216 h 216"/>
                <a:gd name="T20" fmla="*/ 4 w 38"/>
                <a:gd name="T21" fmla="*/ 35 h 216"/>
                <a:gd name="T22" fmla="*/ 6 w 38"/>
                <a:gd name="T23" fmla="*/ 36 h 216"/>
                <a:gd name="T24" fmla="*/ 12 w 38"/>
                <a:gd name="T25" fmla="*/ 39 h 216"/>
                <a:gd name="T26" fmla="*/ 21 w 38"/>
                <a:gd name="T27" fmla="*/ 38 h 216"/>
                <a:gd name="T28" fmla="*/ 26 w 38"/>
                <a:gd name="T29" fmla="*/ 35 h 216"/>
                <a:gd name="T30" fmla="*/ 31 w 38"/>
                <a:gd name="T31" fmla="*/ 32 h 216"/>
                <a:gd name="T32" fmla="*/ 35 w 38"/>
                <a:gd name="T33" fmla="*/ 26 h 216"/>
                <a:gd name="T34" fmla="*/ 38 w 38"/>
                <a:gd name="T35" fmla="*/ 17 h 216"/>
                <a:gd name="T36" fmla="*/ 38 w 38"/>
                <a:gd name="T37" fmla="*/ 10 h 216"/>
                <a:gd name="T38" fmla="*/ 34 w 38"/>
                <a:gd name="T39" fmla="*/ 4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16">
                  <a:moveTo>
                    <a:pt x="34" y="4"/>
                  </a:moveTo>
                  <a:lnTo>
                    <a:pt x="29" y="0"/>
                  </a:lnTo>
                  <a:lnTo>
                    <a:pt x="22" y="0"/>
                  </a:lnTo>
                  <a:lnTo>
                    <a:pt x="14" y="3"/>
                  </a:lnTo>
                  <a:lnTo>
                    <a:pt x="6" y="8"/>
                  </a:lnTo>
                  <a:lnTo>
                    <a:pt x="3" y="12"/>
                  </a:lnTo>
                  <a:lnTo>
                    <a:pt x="0" y="20"/>
                  </a:lnTo>
                  <a:lnTo>
                    <a:pt x="0" y="21"/>
                  </a:lnTo>
                  <a:lnTo>
                    <a:pt x="0" y="216"/>
                  </a:lnTo>
                  <a:lnTo>
                    <a:pt x="4" y="216"/>
                  </a:lnTo>
                  <a:lnTo>
                    <a:pt x="4" y="35"/>
                  </a:lnTo>
                  <a:lnTo>
                    <a:pt x="6" y="36"/>
                  </a:lnTo>
                  <a:lnTo>
                    <a:pt x="12" y="39"/>
                  </a:lnTo>
                  <a:lnTo>
                    <a:pt x="21" y="38"/>
                  </a:lnTo>
                  <a:lnTo>
                    <a:pt x="26" y="35"/>
                  </a:lnTo>
                  <a:lnTo>
                    <a:pt x="31" y="32"/>
                  </a:lnTo>
                  <a:lnTo>
                    <a:pt x="35" y="26"/>
                  </a:lnTo>
                  <a:lnTo>
                    <a:pt x="38" y="17"/>
                  </a:lnTo>
                  <a:lnTo>
                    <a:pt x="38" y="10"/>
                  </a:lnTo>
                  <a:lnTo>
                    <a:pt x="34"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36" name="Freeform 362"/>
            <p:cNvSpPr>
              <a:spLocks/>
            </p:cNvSpPr>
            <p:nvPr/>
          </p:nvSpPr>
          <p:spPr bwMode="auto">
            <a:xfrm>
              <a:off x="2648" y="3900"/>
              <a:ext cx="379" cy="30"/>
            </a:xfrm>
            <a:custGeom>
              <a:avLst/>
              <a:gdLst>
                <a:gd name="T0" fmla="*/ 0 w 379"/>
                <a:gd name="T1" fmla="*/ 16 h 30"/>
                <a:gd name="T2" fmla="*/ 0 w 379"/>
                <a:gd name="T3" fmla="*/ 30 h 30"/>
                <a:gd name="T4" fmla="*/ 379 w 379"/>
                <a:gd name="T5" fmla="*/ 15 h 30"/>
                <a:gd name="T6" fmla="*/ 379 w 379"/>
                <a:gd name="T7" fmla="*/ 0 h 30"/>
                <a:gd name="T8" fmla="*/ 0 w 379"/>
                <a:gd name="T9" fmla="*/ 1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30">
                  <a:moveTo>
                    <a:pt x="0" y="16"/>
                  </a:moveTo>
                  <a:lnTo>
                    <a:pt x="0" y="30"/>
                  </a:lnTo>
                  <a:lnTo>
                    <a:pt x="379" y="15"/>
                  </a:lnTo>
                  <a:lnTo>
                    <a:pt x="379" y="0"/>
                  </a:lnTo>
                  <a:lnTo>
                    <a:pt x="0"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37" name="Freeform 363"/>
            <p:cNvSpPr>
              <a:spLocks/>
            </p:cNvSpPr>
            <p:nvPr/>
          </p:nvSpPr>
          <p:spPr bwMode="auto">
            <a:xfrm>
              <a:off x="2898" y="3685"/>
              <a:ext cx="39" cy="230"/>
            </a:xfrm>
            <a:custGeom>
              <a:avLst/>
              <a:gdLst>
                <a:gd name="T0" fmla="*/ 34 w 39"/>
                <a:gd name="T1" fmla="*/ 2 h 230"/>
                <a:gd name="T2" fmla="*/ 29 w 39"/>
                <a:gd name="T3" fmla="*/ 0 h 230"/>
                <a:gd name="T4" fmla="*/ 22 w 39"/>
                <a:gd name="T5" fmla="*/ 0 h 230"/>
                <a:gd name="T6" fmla="*/ 15 w 39"/>
                <a:gd name="T7" fmla="*/ 2 h 230"/>
                <a:gd name="T8" fmla="*/ 8 w 39"/>
                <a:gd name="T9" fmla="*/ 7 h 230"/>
                <a:gd name="T10" fmla="*/ 4 w 39"/>
                <a:gd name="T11" fmla="*/ 12 h 230"/>
                <a:gd name="T12" fmla="*/ 2 w 39"/>
                <a:gd name="T13" fmla="*/ 16 h 230"/>
                <a:gd name="T14" fmla="*/ 0 w 39"/>
                <a:gd name="T15" fmla="*/ 18 h 230"/>
                <a:gd name="T16" fmla="*/ 0 w 39"/>
                <a:gd name="T17" fmla="*/ 19 h 230"/>
                <a:gd name="T18" fmla="*/ 0 w 39"/>
                <a:gd name="T19" fmla="*/ 230 h 230"/>
                <a:gd name="T20" fmla="*/ 4 w 39"/>
                <a:gd name="T21" fmla="*/ 230 h 230"/>
                <a:gd name="T22" fmla="*/ 4 w 39"/>
                <a:gd name="T23" fmla="*/ 35 h 230"/>
                <a:gd name="T24" fmla="*/ 7 w 39"/>
                <a:gd name="T25" fmla="*/ 36 h 230"/>
                <a:gd name="T26" fmla="*/ 13 w 39"/>
                <a:gd name="T27" fmla="*/ 38 h 230"/>
                <a:gd name="T28" fmla="*/ 21 w 39"/>
                <a:gd name="T29" fmla="*/ 37 h 230"/>
                <a:gd name="T30" fmla="*/ 26 w 39"/>
                <a:gd name="T31" fmla="*/ 35 h 230"/>
                <a:gd name="T32" fmla="*/ 32 w 39"/>
                <a:gd name="T33" fmla="*/ 31 h 230"/>
                <a:gd name="T34" fmla="*/ 37 w 39"/>
                <a:gd name="T35" fmla="*/ 25 h 230"/>
                <a:gd name="T36" fmla="*/ 39 w 39"/>
                <a:gd name="T37" fmla="*/ 17 h 230"/>
                <a:gd name="T38" fmla="*/ 38 w 39"/>
                <a:gd name="T39" fmla="*/ 8 h 230"/>
                <a:gd name="T40" fmla="*/ 34 w 39"/>
                <a:gd name="T41" fmla="*/ 2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30">
                  <a:moveTo>
                    <a:pt x="34" y="2"/>
                  </a:moveTo>
                  <a:lnTo>
                    <a:pt x="29" y="0"/>
                  </a:lnTo>
                  <a:lnTo>
                    <a:pt x="22" y="0"/>
                  </a:lnTo>
                  <a:lnTo>
                    <a:pt x="15" y="2"/>
                  </a:lnTo>
                  <a:lnTo>
                    <a:pt x="8" y="7"/>
                  </a:lnTo>
                  <a:lnTo>
                    <a:pt x="4" y="12"/>
                  </a:lnTo>
                  <a:lnTo>
                    <a:pt x="2" y="16"/>
                  </a:lnTo>
                  <a:lnTo>
                    <a:pt x="0" y="18"/>
                  </a:lnTo>
                  <a:lnTo>
                    <a:pt x="0" y="19"/>
                  </a:lnTo>
                  <a:lnTo>
                    <a:pt x="0" y="230"/>
                  </a:lnTo>
                  <a:lnTo>
                    <a:pt x="4" y="230"/>
                  </a:lnTo>
                  <a:lnTo>
                    <a:pt x="4" y="35"/>
                  </a:lnTo>
                  <a:lnTo>
                    <a:pt x="7" y="36"/>
                  </a:lnTo>
                  <a:lnTo>
                    <a:pt x="13" y="38"/>
                  </a:lnTo>
                  <a:lnTo>
                    <a:pt x="21" y="37"/>
                  </a:lnTo>
                  <a:lnTo>
                    <a:pt x="26" y="35"/>
                  </a:lnTo>
                  <a:lnTo>
                    <a:pt x="32" y="31"/>
                  </a:lnTo>
                  <a:lnTo>
                    <a:pt x="37" y="25"/>
                  </a:lnTo>
                  <a:lnTo>
                    <a:pt x="39" y="17"/>
                  </a:lnTo>
                  <a:lnTo>
                    <a:pt x="38"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38" name="Freeform 364"/>
            <p:cNvSpPr>
              <a:spLocks/>
            </p:cNvSpPr>
            <p:nvPr/>
          </p:nvSpPr>
          <p:spPr bwMode="auto">
            <a:xfrm>
              <a:off x="2766" y="3648"/>
              <a:ext cx="37" cy="271"/>
            </a:xfrm>
            <a:custGeom>
              <a:avLst/>
              <a:gdLst>
                <a:gd name="T0" fmla="*/ 34 w 37"/>
                <a:gd name="T1" fmla="*/ 3 h 271"/>
                <a:gd name="T2" fmla="*/ 29 w 37"/>
                <a:gd name="T3" fmla="*/ 0 h 271"/>
                <a:gd name="T4" fmla="*/ 22 w 37"/>
                <a:gd name="T5" fmla="*/ 0 h 271"/>
                <a:gd name="T6" fmla="*/ 14 w 37"/>
                <a:gd name="T7" fmla="*/ 2 h 271"/>
                <a:gd name="T8" fmla="*/ 7 w 37"/>
                <a:gd name="T9" fmla="*/ 7 h 271"/>
                <a:gd name="T10" fmla="*/ 4 w 37"/>
                <a:gd name="T11" fmla="*/ 12 h 271"/>
                <a:gd name="T12" fmla="*/ 1 w 37"/>
                <a:gd name="T13" fmla="*/ 15 h 271"/>
                <a:gd name="T14" fmla="*/ 0 w 37"/>
                <a:gd name="T15" fmla="*/ 19 h 271"/>
                <a:gd name="T16" fmla="*/ 0 w 37"/>
                <a:gd name="T17" fmla="*/ 20 h 271"/>
                <a:gd name="T18" fmla="*/ 0 w 37"/>
                <a:gd name="T19" fmla="*/ 271 h 271"/>
                <a:gd name="T20" fmla="*/ 4 w 37"/>
                <a:gd name="T21" fmla="*/ 271 h 271"/>
                <a:gd name="T22" fmla="*/ 4 w 37"/>
                <a:gd name="T23" fmla="*/ 35 h 271"/>
                <a:gd name="T24" fmla="*/ 6 w 37"/>
                <a:gd name="T25" fmla="*/ 36 h 271"/>
                <a:gd name="T26" fmla="*/ 12 w 37"/>
                <a:gd name="T27" fmla="*/ 38 h 271"/>
                <a:gd name="T28" fmla="*/ 20 w 37"/>
                <a:gd name="T29" fmla="*/ 37 h 271"/>
                <a:gd name="T30" fmla="*/ 25 w 37"/>
                <a:gd name="T31" fmla="*/ 35 h 271"/>
                <a:gd name="T32" fmla="*/ 30 w 37"/>
                <a:gd name="T33" fmla="*/ 31 h 271"/>
                <a:gd name="T34" fmla="*/ 35 w 37"/>
                <a:gd name="T35" fmla="*/ 25 h 271"/>
                <a:gd name="T36" fmla="*/ 37 w 37"/>
                <a:gd name="T37" fmla="*/ 17 h 271"/>
                <a:gd name="T38" fmla="*/ 37 w 37"/>
                <a:gd name="T39" fmla="*/ 9 h 271"/>
                <a:gd name="T40" fmla="*/ 34 w 37"/>
                <a:gd name="T41" fmla="*/ 3 h 2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71">
                  <a:moveTo>
                    <a:pt x="34" y="3"/>
                  </a:moveTo>
                  <a:lnTo>
                    <a:pt x="29" y="0"/>
                  </a:lnTo>
                  <a:lnTo>
                    <a:pt x="22" y="0"/>
                  </a:lnTo>
                  <a:lnTo>
                    <a:pt x="14" y="2"/>
                  </a:lnTo>
                  <a:lnTo>
                    <a:pt x="7" y="7"/>
                  </a:lnTo>
                  <a:lnTo>
                    <a:pt x="4" y="12"/>
                  </a:lnTo>
                  <a:lnTo>
                    <a:pt x="1" y="15"/>
                  </a:lnTo>
                  <a:lnTo>
                    <a:pt x="0" y="19"/>
                  </a:lnTo>
                  <a:lnTo>
                    <a:pt x="0" y="20"/>
                  </a:lnTo>
                  <a:lnTo>
                    <a:pt x="0" y="271"/>
                  </a:lnTo>
                  <a:lnTo>
                    <a:pt x="4" y="271"/>
                  </a:lnTo>
                  <a:lnTo>
                    <a:pt x="4" y="35"/>
                  </a:lnTo>
                  <a:lnTo>
                    <a:pt x="6" y="36"/>
                  </a:lnTo>
                  <a:lnTo>
                    <a:pt x="12" y="38"/>
                  </a:lnTo>
                  <a:lnTo>
                    <a:pt x="20" y="37"/>
                  </a:lnTo>
                  <a:lnTo>
                    <a:pt x="25" y="35"/>
                  </a:lnTo>
                  <a:lnTo>
                    <a:pt x="30" y="31"/>
                  </a:lnTo>
                  <a:lnTo>
                    <a:pt x="35" y="25"/>
                  </a:lnTo>
                  <a:lnTo>
                    <a:pt x="37" y="17"/>
                  </a:lnTo>
                  <a:lnTo>
                    <a:pt x="37"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39" name="Freeform 365"/>
            <p:cNvSpPr>
              <a:spLocks/>
            </p:cNvSpPr>
            <p:nvPr/>
          </p:nvSpPr>
          <p:spPr bwMode="auto">
            <a:xfrm>
              <a:off x="2885" y="3702"/>
              <a:ext cx="68" cy="3"/>
            </a:xfrm>
            <a:custGeom>
              <a:avLst/>
              <a:gdLst>
                <a:gd name="T0" fmla="*/ 0 w 68"/>
                <a:gd name="T1" fmla="*/ 0 h 3"/>
                <a:gd name="T2" fmla="*/ 68 w 68"/>
                <a:gd name="T3" fmla="*/ 0 h 3"/>
                <a:gd name="T4" fmla="*/ 68 w 68"/>
                <a:gd name="T5" fmla="*/ 3 h 3"/>
                <a:gd name="T6" fmla="*/ 0 w 68"/>
                <a:gd name="T7" fmla="*/ 3 h 3"/>
                <a:gd name="T8" fmla="*/ 0 w 68"/>
                <a:gd name="T9" fmla="*/ 1 h 3"/>
                <a:gd name="T10" fmla="*/ 0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0" y="0"/>
                  </a:moveTo>
                  <a:lnTo>
                    <a:pt x="68" y="0"/>
                  </a:lnTo>
                  <a:lnTo>
                    <a:pt x="68"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40" name="Rectangle 366"/>
            <p:cNvSpPr>
              <a:spLocks noChangeArrowheads="1"/>
            </p:cNvSpPr>
            <p:nvPr/>
          </p:nvSpPr>
          <p:spPr bwMode="auto">
            <a:xfrm>
              <a:off x="2736" y="3693"/>
              <a:ext cx="67" cy="1"/>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41" name="Rectangle 367"/>
            <p:cNvSpPr>
              <a:spLocks noChangeArrowheads="1"/>
            </p:cNvSpPr>
            <p:nvPr/>
          </p:nvSpPr>
          <p:spPr bwMode="auto">
            <a:xfrm>
              <a:off x="2736" y="3713"/>
              <a:ext cx="67"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42" name="Freeform 368"/>
            <p:cNvSpPr>
              <a:spLocks/>
            </p:cNvSpPr>
            <p:nvPr/>
          </p:nvSpPr>
          <p:spPr bwMode="auto">
            <a:xfrm>
              <a:off x="3553" y="3767"/>
              <a:ext cx="37" cy="169"/>
            </a:xfrm>
            <a:custGeom>
              <a:avLst/>
              <a:gdLst>
                <a:gd name="T0" fmla="*/ 35 w 37"/>
                <a:gd name="T1" fmla="*/ 3 h 169"/>
                <a:gd name="T2" fmla="*/ 29 w 37"/>
                <a:gd name="T3" fmla="*/ 0 h 169"/>
                <a:gd name="T4" fmla="*/ 22 w 37"/>
                <a:gd name="T5" fmla="*/ 0 h 169"/>
                <a:gd name="T6" fmla="*/ 14 w 37"/>
                <a:gd name="T7" fmla="*/ 2 h 169"/>
                <a:gd name="T8" fmla="*/ 7 w 37"/>
                <a:gd name="T9" fmla="*/ 7 h 169"/>
                <a:gd name="T10" fmla="*/ 4 w 37"/>
                <a:gd name="T11" fmla="*/ 12 h 169"/>
                <a:gd name="T12" fmla="*/ 1 w 37"/>
                <a:gd name="T13" fmla="*/ 15 h 169"/>
                <a:gd name="T14" fmla="*/ 0 w 37"/>
                <a:gd name="T15" fmla="*/ 19 h 169"/>
                <a:gd name="T16" fmla="*/ 0 w 37"/>
                <a:gd name="T17" fmla="*/ 20 h 169"/>
                <a:gd name="T18" fmla="*/ 0 w 37"/>
                <a:gd name="T19" fmla="*/ 169 h 169"/>
                <a:gd name="T20" fmla="*/ 4 w 37"/>
                <a:gd name="T21" fmla="*/ 169 h 169"/>
                <a:gd name="T22" fmla="*/ 4 w 37"/>
                <a:gd name="T23" fmla="*/ 35 h 169"/>
                <a:gd name="T24" fmla="*/ 6 w 37"/>
                <a:gd name="T25" fmla="*/ 36 h 169"/>
                <a:gd name="T26" fmla="*/ 12 w 37"/>
                <a:gd name="T27" fmla="*/ 38 h 169"/>
                <a:gd name="T28" fmla="*/ 20 w 37"/>
                <a:gd name="T29" fmla="*/ 37 h 169"/>
                <a:gd name="T30" fmla="*/ 25 w 37"/>
                <a:gd name="T31" fmla="*/ 35 h 169"/>
                <a:gd name="T32" fmla="*/ 31 w 37"/>
                <a:gd name="T33" fmla="*/ 31 h 169"/>
                <a:gd name="T34" fmla="*/ 36 w 37"/>
                <a:gd name="T35" fmla="*/ 25 h 169"/>
                <a:gd name="T36" fmla="*/ 37 w 37"/>
                <a:gd name="T37" fmla="*/ 18 h 169"/>
                <a:gd name="T38" fmla="*/ 37 w 37"/>
                <a:gd name="T39" fmla="*/ 9 h 169"/>
                <a:gd name="T40" fmla="*/ 35 w 37"/>
                <a:gd name="T41" fmla="*/ 3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169">
                  <a:moveTo>
                    <a:pt x="35" y="3"/>
                  </a:moveTo>
                  <a:lnTo>
                    <a:pt x="29" y="0"/>
                  </a:lnTo>
                  <a:lnTo>
                    <a:pt x="22" y="0"/>
                  </a:lnTo>
                  <a:lnTo>
                    <a:pt x="14" y="2"/>
                  </a:lnTo>
                  <a:lnTo>
                    <a:pt x="7" y="7"/>
                  </a:lnTo>
                  <a:lnTo>
                    <a:pt x="4" y="12"/>
                  </a:lnTo>
                  <a:lnTo>
                    <a:pt x="1" y="15"/>
                  </a:lnTo>
                  <a:lnTo>
                    <a:pt x="0" y="19"/>
                  </a:lnTo>
                  <a:lnTo>
                    <a:pt x="0" y="20"/>
                  </a:lnTo>
                  <a:lnTo>
                    <a:pt x="0" y="169"/>
                  </a:lnTo>
                  <a:lnTo>
                    <a:pt x="4" y="169"/>
                  </a:lnTo>
                  <a:lnTo>
                    <a:pt x="4" y="35"/>
                  </a:lnTo>
                  <a:lnTo>
                    <a:pt x="6" y="36"/>
                  </a:lnTo>
                  <a:lnTo>
                    <a:pt x="12" y="38"/>
                  </a:lnTo>
                  <a:lnTo>
                    <a:pt x="20" y="37"/>
                  </a:lnTo>
                  <a:lnTo>
                    <a:pt x="25" y="35"/>
                  </a:lnTo>
                  <a:lnTo>
                    <a:pt x="31" y="31"/>
                  </a:lnTo>
                  <a:lnTo>
                    <a:pt x="36" y="25"/>
                  </a:lnTo>
                  <a:lnTo>
                    <a:pt x="37" y="18"/>
                  </a:lnTo>
                  <a:lnTo>
                    <a:pt x="37" y="9"/>
                  </a:lnTo>
                  <a:lnTo>
                    <a:pt x="35"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43" name="Freeform 369"/>
            <p:cNvSpPr>
              <a:spLocks/>
            </p:cNvSpPr>
            <p:nvPr/>
          </p:nvSpPr>
          <p:spPr bwMode="auto">
            <a:xfrm>
              <a:off x="3174" y="3705"/>
              <a:ext cx="39" cy="216"/>
            </a:xfrm>
            <a:custGeom>
              <a:avLst/>
              <a:gdLst>
                <a:gd name="T0" fmla="*/ 35 w 39"/>
                <a:gd name="T1" fmla="*/ 4 h 216"/>
                <a:gd name="T2" fmla="*/ 29 w 39"/>
                <a:gd name="T3" fmla="*/ 0 h 216"/>
                <a:gd name="T4" fmla="*/ 22 w 39"/>
                <a:gd name="T5" fmla="*/ 0 h 216"/>
                <a:gd name="T6" fmla="*/ 15 w 39"/>
                <a:gd name="T7" fmla="*/ 3 h 216"/>
                <a:gd name="T8" fmla="*/ 8 w 39"/>
                <a:gd name="T9" fmla="*/ 8 h 216"/>
                <a:gd name="T10" fmla="*/ 2 w 39"/>
                <a:gd name="T11" fmla="*/ 16 h 216"/>
                <a:gd name="T12" fmla="*/ 0 w 39"/>
                <a:gd name="T13" fmla="*/ 20 h 216"/>
                <a:gd name="T14" fmla="*/ 0 w 39"/>
                <a:gd name="T15" fmla="*/ 21 h 216"/>
                <a:gd name="T16" fmla="*/ 0 w 39"/>
                <a:gd name="T17" fmla="*/ 216 h 216"/>
                <a:gd name="T18" fmla="*/ 4 w 39"/>
                <a:gd name="T19" fmla="*/ 216 h 216"/>
                <a:gd name="T20" fmla="*/ 4 w 39"/>
                <a:gd name="T21" fmla="*/ 35 h 216"/>
                <a:gd name="T22" fmla="*/ 7 w 39"/>
                <a:gd name="T23" fmla="*/ 36 h 216"/>
                <a:gd name="T24" fmla="*/ 13 w 39"/>
                <a:gd name="T25" fmla="*/ 39 h 216"/>
                <a:gd name="T26" fmla="*/ 21 w 39"/>
                <a:gd name="T27" fmla="*/ 38 h 216"/>
                <a:gd name="T28" fmla="*/ 27 w 39"/>
                <a:gd name="T29" fmla="*/ 35 h 216"/>
                <a:gd name="T30" fmla="*/ 32 w 39"/>
                <a:gd name="T31" fmla="*/ 32 h 216"/>
                <a:gd name="T32" fmla="*/ 37 w 39"/>
                <a:gd name="T33" fmla="*/ 26 h 216"/>
                <a:gd name="T34" fmla="*/ 39 w 39"/>
                <a:gd name="T35" fmla="*/ 17 h 216"/>
                <a:gd name="T36" fmla="*/ 38 w 39"/>
                <a:gd name="T37" fmla="*/ 10 h 216"/>
                <a:gd name="T38" fmla="*/ 35 w 39"/>
                <a:gd name="T39" fmla="*/ 4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16">
                  <a:moveTo>
                    <a:pt x="35" y="4"/>
                  </a:moveTo>
                  <a:lnTo>
                    <a:pt x="29" y="0"/>
                  </a:lnTo>
                  <a:lnTo>
                    <a:pt x="22" y="0"/>
                  </a:lnTo>
                  <a:lnTo>
                    <a:pt x="15" y="3"/>
                  </a:lnTo>
                  <a:lnTo>
                    <a:pt x="8" y="8"/>
                  </a:lnTo>
                  <a:lnTo>
                    <a:pt x="2" y="16"/>
                  </a:lnTo>
                  <a:lnTo>
                    <a:pt x="0" y="20"/>
                  </a:lnTo>
                  <a:lnTo>
                    <a:pt x="0" y="21"/>
                  </a:lnTo>
                  <a:lnTo>
                    <a:pt x="0" y="216"/>
                  </a:lnTo>
                  <a:lnTo>
                    <a:pt x="4" y="216"/>
                  </a:lnTo>
                  <a:lnTo>
                    <a:pt x="4" y="35"/>
                  </a:lnTo>
                  <a:lnTo>
                    <a:pt x="7" y="36"/>
                  </a:lnTo>
                  <a:lnTo>
                    <a:pt x="13" y="39"/>
                  </a:lnTo>
                  <a:lnTo>
                    <a:pt x="21" y="38"/>
                  </a:lnTo>
                  <a:lnTo>
                    <a:pt x="27" y="35"/>
                  </a:lnTo>
                  <a:lnTo>
                    <a:pt x="32" y="32"/>
                  </a:lnTo>
                  <a:lnTo>
                    <a:pt x="37" y="26"/>
                  </a:lnTo>
                  <a:lnTo>
                    <a:pt x="39" y="17"/>
                  </a:lnTo>
                  <a:lnTo>
                    <a:pt x="38" y="10"/>
                  </a:lnTo>
                  <a:lnTo>
                    <a:pt x="35"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44" name="Freeform 370"/>
            <p:cNvSpPr>
              <a:spLocks/>
            </p:cNvSpPr>
            <p:nvPr/>
          </p:nvSpPr>
          <p:spPr bwMode="auto">
            <a:xfrm>
              <a:off x="3179" y="3906"/>
              <a:ext cx="380" cy="30"/>
            </a:xfrm>
            <a:custGeom>
              <a:avLst/>
              <a:gdLst>
                <a:gd name="T0" fmla="*/ 380 w 380"/>
                <a:gd name="T1" fmla="*/ 16 h 30"/>
                <a:gd name="T2" fmla="*/ 380 w 380"/>
                <a:gd name="T3" fmla="*/ 30 h 30"/>
                <a:gd name="T4" fmla="*/ 0 w 380"/>
                <a:gd name="T5" fmla="*/ 15 h 30"/>
                <a:gd name="T6" fmla="*/ 0 w 380"/>
                <a:gd name="T7" fmla="*/ 0 h 30"/>
                <a:gd name="T8" fmla="*/ 380 w 380"/>
                <a:gd name="T9" fmla="*/ 1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30">
                  <a:moveTo>
                    <a:pt x="380" y="16"/>
                  </a:moveTo>
                  <a:lnTo>
                    <a:pt x="380" y="30"/>
                  </a:lnTo>
                  <a:lnTo>
                    <a:pt x="0" y="15"/>
                  </a:lnTo>
                  <a:lnTo>
                    <a:pt x="0" y="0"/>
                  </a:lnTo>
                  <a:lnTo>
                    <a:pt x="380"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45" name="Freeform 371"/>
            <p:cNvSpPr>
              <a:spLocks/>
            </p:cNvSpPr>
            <p:nvPr/>
          </p:nvSpPr>
          <p:spPr bwMode="auto">
            <a:xfrm>
              <a:off x="3289" y="3691"/>
              <a:ext cx="37" cy="230"/>
            </a:xfrm>
            <a:custGeom>
              <a:avLst/>
              <a:gdLst>
                <a:gd name="T0" fmla="*/ 34 w 37"/>
                <a:gd name="T1" fmla="*/ 2 h 230"/>
                <a:gd name="T2" fmla="*/ 29 w 37"/>
                <a:gd name="T3" fmla="*/ 0 h 230"/>
                <a:gd name="T4" fmla="*/ 22 w 37"/>
                <a:gd name="T5" fmla="*/ 0 h 230"/>
                <a:gd name="T6" fmla="*/ 13 w 37"/>
                <a:gd name="T7" fmla="*/ 2 h 230"/>
                <a:gd name="T8" fmla="*/ 6 w 37"/>
                <a:gd name="T9" fmla="*/ 7 h 230"/>
                <a:gd name="T10" fmla="*/ 2 w 37"/>
                <a:gd name="T11" fmla="*/ 12 h 230"/>
                <a:gd name="T12" fmla="*/ 1 w 37"/>
                <a:gd name="T13" fmla="*/ 16 h 230"/>
                <a:gd name="T14" fmla="*/ 0 w 37"/>
                <a:gd name="T15" fmla="*/ 18 h 230"/>
                <a:gd name="T16" fmla="*/ 0 w 37"/>
                <a:gd name="T17" fmla="*/ 19 h 230"/>
                <a:gd name="T18" fmla="*/ 0 w 37"/>
                <a:gd name="T19" fmla="*/ 230 h 230"/>
                <a:gd name="T20" fmla="*/ 4 w 37"/>
                <a:gd name="T21" fmla="*/ 230 h 230"/>
                <a:gd name="T22" fmla="*/ 4 w 37"/>
                <a:gd name="T23" fmla="*/ 35 h 230"/>
                <a:gd name="T24" fmla="*/ 6 w 37"/>
                <a:gd name="T25" fmla="*/ 36 h 230"/>
                <a:gd name="T26" fmla="*/ 12 w 37"/>
                <a:gd name="T27" fmla="*/ 38 h 230"/>
                <a:gd name="T28" fmla="*/ 20 w 37"/>
                <a:gd name="T29" fmla="*/ 37 h 230"/>
                <a:gd name="T30" fmla="*/ 25 w 37"/>
                <a:gd name="T31" fmla="*/ 35 h 230"/>
                <a:gd name="T32" fmla="*/ 30 w 37"/>
                <a:gd name="T33" fmla="*/ 31 h 230"/>
                <a:gd name="T34" fmla="*/ 35 w 37"/>
                <a:gd name="T35" fmla="*/ 25 h 230"/>
                <a:gd name="T36" fmla="*/ 37 w 37"/>
                <a:gd name="T37" fmla="*/ 17 h 230"/>
                <a:gd name="T38" fmla="*/ 37 w 37"/>
                <a:gd name="T39" fmla="*/ 8 h 230"/>
                <a:gd name="T40" fmla="*/ 34 w 37"/>
                <a:gd name="T41" fmla="*/ 2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30">
                  <a:moveTo>
                    <a:pt x="34" y="2"/>
                  </a:moveTo>
                  <a:lnTo>
                    <a:pt x="29" y="0"/>
                  </a:lnTo>
                  <a:lnTo>
                    <a:pt x="22" y="0"/>
                  </a:lnTo>
                  <a:lnTo>
                    <a:pt x="13" y="2"/>
                  </a:lnTo>
                  <a:lnTo>
                    <a:pt x="6" y="7"/>
                  </a:lnTo>
                  <a:lnTo>
                    <a:pt x="2" y="12"/>
                  </a:lnTo>
                  <a:lnTo>
                    <a:pt x="1" y="16"/>
                  </a:lnTo>
                  <a:lnTo>
                    <a:pt x="0" y="18"/>
                  </a:lnTo>
                  <a:lnTo>
                    <a:pt x="0" y="19"/>
                  </a:lnTo>
                  <a:lnTo>
                    <a:pt x="0" y="230"/>
                  </a:lnTo>
                  <a:lnTo>
                    <a:pt x="4" y="230"/>
                  </a:lnTo>
                  <a:lnTo>
                    <a:pt x="4" y="35"/>
                  </a:lnTo>
                  <a:lnTo>
                    <a:pt x="6" y="36"/>
                  </a:lnTo>
                  <a:lnTo>
                    <a:pt x="12" y="38"/>
                  </a:lnTo>
                  <a:lnTo>
                    <a:pt x="20" y="37"/>
                  </a:lnTo>
                  <a:lnTo>
                    <a:pt x="25" y="35"/>
                  </a:lnTo>
                  <a:lnTo>
                    <a:pt x="30" y="31"/>
                  </a:lnTo>
                  <a:lnTo>
                    <a:pt x="35" y="25"/>
                  </a:lnTo>
                  <a:lnTo>
                    <a:pt x="37" y="17"/>
                  </a:lnTo>
                  <a:lnTo>
                    <a:pt x="37"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46" name="Freeform 372"/>
            <p:cNvSpPr>
              <a:spLocks/>
            </p:cNvSpPr>
            <p:nvPr/>
          </p:nvSpPr>
          <p:spPr bwMode="auto">
            <a:xfrm>
              <a:off x="3422" y="3654"/>
              <a:ext cx="38" cy="271"/>
            </a:xfrm>
            <a:custGeom>
              <a:avLst/>
              <a:gdLst>
                <a:gd name="T0" fmla="*/ 33 w 38"/>
                <a:gd name="T1" fmla="*/ 3 h 271"/>
                <a:gd name="T2" fmla="*/ 28 w 38"/>
                <a:gd name="T3" fmla="*/ 0 h 271"/>
                <a:gd name="T4" fmla="*/ 21 w 38"/>
                <a:gd name="T5" fmla="*/ 0 h 271"/>
                <a:gd name="T6" fmla="*/ 14 w 38"/>
                <a:gd name="T7" fmla="*/ 2 h 271"/>
                <a:gd name="T8" fmla="*/ 7 w 38"/>
                <a:gd name="T9" fmla="*/ 7 h 271"/>
                <a:gd name="T10" fmla="*/ 3 w 38"/>
                <a:gd name="T11" fmla="*/ 12 h 271"/>
                <a:gd name="T12" fmla="*/ 1 w 38"/>
                <a:gd name="T13" fmla="*/ 15 h 271"/>
                <a:gd name="T14" fmla="*/ 0 w 38"/>
                <a:gd name="T15" fmla="*/ 19 h 271"/>
                <a:gd name="T16" fmla="*/ 0 w 38"/>
                <a:gd name="T17" fmla="*/ 20 h 271"/>
                <a:gd name="T18" fmla="*/ 0 w 38"/>
                <a:gd name="T19" fmla="*/ 271 h 271"/>
                <a:gd name="T20" fmla="*/ 3 w 38"/>
                <a:gd name="T21" fmla="*/ 271 h 271"/>
                <a:gd name="T22" fmla="*/ 3 w 38"/>
                <a:gd name="T23" fmla="*/ 35 h 271"/>
                <a:gd name="T24" fmla="*/ 6 w 38"/>
                <a:gd name="T25" fmla="*/ 36 h 271"/>
                <a:gd name="T26" fmla="*/ 12 w 38"/>
                <a:gd name="T27" fmla="*/ 38 h 271"/>
                <a:gd name="T28" fmla="*/ 20 w 38"/>
                <a:gd name="T29" fmla="*/ 37 h 271"/>
                <a:gd name="T30" fmla="*/ 25 w 38"/>
                <a:gd name="T31" fmla="*/ 35 h 271"/>
                <a:gd name="T32" fmla="*/ 31 w 38"/>
                <a:gd name="T33" fmla="*/ 31 h 271"/>
                <a:gd name="T34" fmla="*/ 36 w 38"/>
                <a:gd name="T35" fmla="*/ 25 h 271"/>
                <a:gd name="T36" fmla="*/ 38 w 38"/>
                <a:gd name="T37" fmla="*/ 17 h 271"/>
                <a:gd name="T38" fmla="*/ 37 w 38"/>
                <a:gd name="T39" fmla="*/ 9 h 271"/>
                <a:gd name="T40" fmla="*/ 33 w 38"/>
                <a:gd name="T41" fmla="*/ 3 h 2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71">
                  <a:moveTo>
                    <a:pt x="33" y="3"/>
                  </a:moveTo>
                  <a:lnTo>
                    <a:pt x="28" y="0"/>
                  </a:lnTo>
                  <a:lnTo>
                    <a:pt x="21" y="0"/>
                  </a:lnTo>
                  <a:lnTo>
                    <a:pt x="14" y="2"/>
                  </a:lnTo>
                  <a:lnTo>
                    <a:pt x="7" y="7"/>
                  </a:lnTo>
                  <a:lnTo>
                    <a:pt x="3" y="12"/>
                  </a:lnTo>
                  <a:lnTo>
                    <a:pt x="1" y="15"/>
                  </a:lnTo>
                  <a:lnTo>
                    <a:pt x="0" y="19"/>
                  </a:lnTo>
                  <a:lnTo>
                    <a:pt x="0" y="20"/>
                  </a:lnTo>
                  <a:lnTo>
                    <a:pt x="0" y="271"/>
                  </a:lnTo>
                  <a:lnTo>
                    <a:pt x="3" y="271"/>
                  </a:lnTo>
                  <a:lnTo>
                    <a:pt x="3" y="35"/>
                  </a:lnTo>
                  <a:lnTo>
                    <a:pt x="6" y="36"/>
                  </a:lnTo>
                  <a:lnTo>
                    <a:pt x="12" y="38"/>
                  </a:lnTo>
                  <a:lnTo>
                    <a:pt x="20" y="37"/>
                  </a:lnTo>
                  <a:lnTo>
                    <a:pt x="25" y="35"/>
                  </a:lnTo>
                  <a:lnTo>
                    <a:pt x="31" y="31"/>
                  </a:lnTo>
                  <a:lnTo>
                    <a:pt x="36" y="25"/>
                  </a:lnTo>
                  <a:lnTo>
                    <a:pt x="38" y="17"/>
                  </a:lnTo>
                  <a:lnTo>
                    <a:pt x="37" y="9"/>
                  </a:lnTo>
                  <a:lnTo>
                    <a:pt x="33"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47" name="Rectangle 373"/>
            <p:cNvSpPr>
              <a:spLocks noChangeArrowheads="1"/>
            </p:cNvSpPr>
            <p:nvPr/>
          </p:nvSpPr>
          <p:spPr bwMode="auto">
            <a:xfrm>
              <a:off x="3272" y="3710"/>
              <a:ext cx="69" cy="4"/>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48" name="Rectangle 374"/>
            <p:cNvSpPr>
              <a:spLocks noChangeArrowheads="1"/>
            </p:cNvSpPr>
            <p:nvPr/>
          </p:nvSpPr>
          <p:spPr bwMode="auto">
            <a:xfrm>
              <a:off x="3153" y="3731"/>
              <a:ext cx="67" cy="0"/>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49" name="Freeform 375"/>
            <p:cNvSpPr>
              <a:spLocks/>
            </p:cNvSpPr>
            <p:nvPr/>
          </p:nvSpPr>
          <p:spPr bwMode="auto">
            <a:xfrm>
              <a:off x="3153" y="3750"/>
              <a:ext cx="67" cy="3"/>
            </a:xfrm>
            <a:custGeom>
              <a:avLst/>
              <a:gdLst>
                <a:gd name="T0" fmla="*/ 67 w 67"/>
                <a:gd name="T1" fmla="*/ 0 h 3"/>
                <a:gd name="T2" fmla="*/ 0 w 67"/>
                <a:gd name="T3" fmla="*/ 0 h 3"/>
                <a:gd name="T4" fmla="*/ 0 w 67"/>
                <a:gd name="T5" fmla="*/ 3 h 3"/>
                <a:gd name="T6" fmla="*/ 67 w 67"/>
                <a:gd name="T7" fmla="*/ 3 h 3"/>
                <a:gd name="T8" fmla="*/ 67 w 67"/>
                <a:gd name="T9" fmla="*/ 1 h 3"/>
                <a:gd name="T10" fmla="*/ 67 w 67"/>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3">
                  <a:moveTo>
                    <a:pt x="67" y="0"/>
                  </a:moveTo>
                  <a:lnTo>
                    <a:pt x="0" y="0"/>
                  </a:lnTo>
                  <a:lnTo>
                    <a:pt x="0" y="3"/>
                  </a:lnTo>
                  <a:lnTo>
                    <a:pt x="67" y="3"/>
                  </a:lnTo>
                  <a:lnTo>
                    <a:pt x="67" y="1"/>
                  </a:lnTo>
                  <a:lnTo>
                    <a:pt x="67"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50" name="Rectangle 376"/>
            <p:cNvSpPr>
              <a:spLocks noChangeArrowheads="1"/>
            </p:cNvSpPr>
            <p:nvPr/>
          </p:nvSpPr>
          <p:spPr bwMode="auto">
            <a:xfrm>
              <a:off x="3148" y="3771"/>
              <a:ext cx="69" cy="4"/>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51" name="Freeform 377"/>
            <p:cNvSpPr>
              <a:spLocks/>
            </p:cNvSpPr>
            <p:nvPr/>
          </p:nvSpPr>
          <p:spPr bwMode="auto">
            <a:xfrm>
              <a:off x="3150" y="3791"/>
              <a:ext cx="68" cy="3"/>
            </a:xfrm>
            <a:custGeom>
              <a:avLst/>
              <a:gdLst>
                <a:gd name="T0" fmla="*/ 68 w 68"/>
                <a:gd name="T1" fmla="*/ 0 h 3"/>
                <a:gd name="T2" fmla="*/ 0 w 68"/>
                <a:gd name="T3" fmla="*/ 0 h 3"/>
                <a:gd name="T4" fmla="*/ 0 w 68"/>
                <a:gd name="T5" fmla="*/ 3 h 3"/>
                <a:gd name="T6" fmla="*/ 68 w 68"/>
                <a:gd name="T7" fmla="*/ 3 h 3"/>
                <a:gd name="T8" fmla="*/ 68 w 68"/>
                <a:gd name="T9" fmla="*/ 1 h 3"/>
                <a:gd name="T10" fmla="*/ 68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68" y="0"/>
                  </a:moveTo>
                  <a:lnTo>
                    <a:pt x="0" y="0"/>
                  </a:lnTo>
                  <a:lnTo>
                    <a:pt x="0" y="3"/>
                  </a:lnTo>
                  <a:lnTo>
                    <a:pt x="68" y="3"/>
                  </a:lnTo>
                  <a:lnTo>
                    <a:pt x="68" y="1"/>
                  </a:lnTo>
                  <a:lnTo>
                    <a:pt x="68"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52" name="Rectangle 378"/>
            <p:cNvSpPr>
              <a:spLocks noChangeArrowheads="1"/>
            </p:cNvSpPr>
            <p:nvPr/>
          </p:nvSpPr>
          <p:spPr bwMode="auto">
            <a:xfrm>
              <a:off x="3400" y="3693"/>
              <a:ext cx="69" cy="1"/>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53" name="Freeform 379"/>
            <p:cNvSpPr>
              <a:spLocks/>
            </p:cNvSpPr>
            <p:nvPr/>
          </p:nvSpPr>
          <p:spPr bwMode="auto">
            <a:xfrm>
              <a:off x="3399" y="3714"/>
              <a:ext cx="67" cy="3"/>
            </a:xfrm>
            <a:custGeom>
              <a:avLst/>
              <a:gdLst>
                <a:gd name="T0" fmla="*/ 67 w 67"/>
                <a:gd name="T1" fmla="*/ 0 h 3"/>
                <a:gd name="T2" fmla="*/ 0 w 67"/>
                <a:gd name="T3" fmla="*/ 0 h 3"/>
                <a:gd name="T4" fmla="*/ 0 w 67"/>
                <a:gd name="T5" fmla="*/ 3 h 3"/>
                <a:gd name="T6" fmla="*/ 67 w 67"/>
                <a:gd name="T7" fmla="*/ 3 h 3"/>
                <a:gd name="T8" fmla="*/ 67 w 67"/>
                <a:gd name="T9" fmla="*/ 1 h 3"/>
                <a:gd name="T10" fmla="*/ 67 w 67"/>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3">
                  <a:moveTo>
                    <a:pt x="67" y="0"/>
                  </a:moveTo>
                  <a:lnTo>
                    <a:pt x="0" y="0"/>
                  </a:lnTo>
                  <a:lnTo>
                    <a:pt x="0" y="3"/>
                  </a:lnTo>
                  <a:lnTo>
                    <a:pt x="67" y="3"/>
                  </a:lnTo>
                  <a:lnTo>
                    <a:pt x="67" y="1"/>
                  </a:lnTo>
                  <a:lnTo>
                    <a:pt x="67"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54" name="Freeform 380"/>
            <p:cNvSpPr>
              <a:spLocks/>
            </p:cNvSpPr>
            <p:nvPr/>
          </p:nvSpPr>
          <p:spPr bwMode="auto">
            <a:xfrm>
              <a:off x="3671" y="3751"/>
              <a:ext cx="39" cy="168"/>
            </a:xfrm>
            <a:custGeom>
              <a:avLst/>
              <a:gdLst>
                <a:gd name="T0" fmla="*/ 35 w 39"/>
                <a:gd name="T1" fmla="*/ 2 h 168"/>
                <a:gd name="T2" fmla="*/ 29 w 39"/>
                <a:gd name="T3" fmla="*/ 0 h 168"/>
                <a:gd name="T4" fmla="*/ 22 w 39"/>
                <a:gd name="T5" fmla="*/ 0 h 168"/>
                <a:gd name="T6" fmla="*/ 14 w 39"/>
                <a:gd name="T7" fmla="*/ 2 h 168"/>
                <a:gd name="T8" fmla="*/ 7 w 39"/>
                <a:gd name="T9" fmla="*/ 7 h 168"/>
                <a:gd name="T10" fmla="*/ 1 w 39"/>
                <a:gd name="T11" fmla="*/ 16 h 168"/>
                <a:gd name="T12" fmla="*/ 0 w 39"/>
                <a:gd name="T13" fmla="*/ 18 h 168"/>
                <a:gd name="T14" fmla="*/ 0 w 39"/>
                <a:gd name="T15" fmla="*/ 19 h 168"/>
                <a:gd name="T16" fmla="*/ 0 w 39"/>
                <a:gd name="T17" fmla="*/ 168 h 168"/>
                <a:gd name="T18" fmla="*/ 4 w 39"/>
                <a:gd name="T19" fmla="*/ 168 h 168"/>
                <a:gd name="T20" fmla="*/ 4 w 39"/>
                <a:gd name="T21" fmla="*/ 35 h 168"/>
                <a:gd name="T22" fmla="*/ 6 w 39"/>
                <a:gd name="T23" fmla="*/ 36 h 168"/>
                <a:gd name="T24" fmla="*/ 12 w 39"/>
                <a:gd name="T25" fmla="*/ 39 h 168"/>
                <a:gd name="T26" fmla="*/ 21 w 39"/>
                <a:gd name="T27" fmla="*/ 37 h 168"/>
                <a:gd name="T28" fmla="*/ 27 w 39"/>
                <a:gd name="T29" fmla="*/ 35 h 168"/>
                <a:gd name="T30" fmla="*/ 31 w 39"/>
                <a:gd name="T31" fmla="*/ 31 h 168"/>
                <a:gd name="T32" fmla="*/ 36 w 39"/>
                <a:gd name="T33" fmla="*/ 24 h 168"/>
                <a:gd name="T34" fmla="*/ 39 w 39"/>
                <a:gd name="T35" fmla="*/ 17 h 168"/>
                <a:gd name="T36" fmla="*/ 37 w 39"/>
                <a:gd name="T37" fmla="*/ 8 h 168"/>
                <a:gd name="T38" fmla="*/ 35 w 39"/>
                <a:gd name="T39" fmla="*/ 2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68">
                  <a:moveTo>
                    <a:pt x="35" y="2"/>
                  </a:moveTo>
                  <a:lnTo>
                    <a:pt x="29" y="0"/>
                  </a:lnTo>
                  <a:lnTo>
                    <a:pt x="22" y="0"/>
                  </a:lnTo>
                  <a:lnTo>
                    <a:pt x="14" y="2"/>
                  </a:lnTo>
                  <a:lnTo>
                    <a:pt x="7" y="7"/>
                  </a:lnTo>
                  <a:lnTo>
                    <a:pt x="1" y="16"/>
                  </a:lnTo>
                  <a:lnTo>
                    <a:pt x="0" y="18"/>
                  </a:lnTo>
                  <a:lnTo>
                    <a:pt x="0" y="19"/>
                  </a:lnTo>
                  <a:lnTo>
                    <a:pt x="0" y="168"/>
                  </a:lnTo>
                  <a:lnTo>
                    <a:pt x="4" y="168"/>
                  </a:lnTo>
                  <a:lnTo>
                    <a:pt x="4" y="35"/>
                  </a:lnTo>
                  <a:lnTo>
                    <a:pt x="6" y="36"/>
                  </a:lnTo>
                  <a:lnTo>
                    <a:pt x="12" y="39"/>
                  </a:lnTo>
                  <a:lnTo>
                    <a:pt x="21" y="37"/>
                  </a:lnTo>
                  <a:lnTo>
                    <a:pt x="27" y="35"/>
                  </a:lnTo>
                  <a:lnTo>
                    <a:pt x="31" y="31"/>
                  </a:lnTo>
                  <a:lnTo>
                    <a:pt x="36" y="24"/>
                  </a:lnTo>
                  <a:lnTo>
                    <a:pt x="39" y="17"/>
                  </a:lnTo>
                  <a:lnTo>
                    <a:pt x="37" y="8"/>
                  </a:lnTo>
                  <a:lnTo>
                    <a:pt x="35"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55" name="Freeform 381"/>
            <p:cNvSpPr>
              <a:spLocks/>
            </p:cNvSpPr>
            <p:nvPr/>
          </p:nvSpPr>
          <p:spPr bwMode="auto">
            <a:xfrm>
              <a:off x="4054" y="3689"/>
              <a:ext cx="38" cy="215"/>
            </a:xfrm>
            <a:custGeom>
              <a:avLst/>
              <a:gdLst>
                <a:gd name="T0" fmla="*/ 34 w 38"/>
                <a:gd name="T1" fmla="*/ 3 h 215"/>
                <a:gd name="T2" fmla="*/ 28 w 38"/>
                <a:gd name="T3" fmla="*/ 0 h 215"/>
                <a:gd name="T4" fmla="*/ 21 w 38"/>
                <a:gd name="T5" fmla="*/ 0 h 215"/>
                <a:gd name="T6" fmla="*/ 14 w 38"/>
                <a:gd name="T7" fmla="*/ 2 h 215"/>
                <a:gd name="T8" fmla="*/ 6 w 38"/>
                <a:gd name="T9" fmla="*/ 7 h 215"/>
                <a:gd name="T10" fmla="*/ 3 w 38"/>
                <a:gd name="T11" fmla="*/ 12 h 215"/>
                <a:gd name="T12" fmla="*/ 0 w 38"/>
                <a:gd name="T13" fmla="*/ 19 h 215"/>
                <a:gd name="T14" fmla="*/ 0 w 38"/>
                <a:gd name="T15" fmla="*/ 20 h 215"/>
                <a:gd name="T16" fmla="*/ 0 w 38"/>
                <a:gd name="T17" fmla="*/ 215 h 215"/>
                <a:gd name="T18" fmla="*/ 3 w 38"/>
                <a:gd name="T19" fmla="*/ 215 h 215"/>
                <a:gd name="T20" fmla="*/ 3 w 38"/>
                <a:gd name="T21" fmla="*/ 34 h 215"/>
                <a:gd name="T22" fmla="*/ 5 w 38"/>
                <a:gd name="T23" fmla="*/ 36 h 215"/>
                <a:gd name="T24" fmla="*/ 11 w 38"/>
                <a:gd name="T25" fmla="*/ 38 h 215"/>
                <a:gd name="T26" fmla="*/ 20 w 38"/>
                <a:gd name="T27" fmla="*/ 37 h 215"/>
                <a:gd name="T28" fmla="*/ 26 w 38"/>
                <a:gd name="T29" fmla="*/ 34 h 215"/>
                <a:gd name="T30" fmla="*/ 30 w 38"/>
                <a:gd name="T31" fmla="*/ 31 h 215"/>
                <a:gd name="T32" fmla="*/ 35 w 38"/>
                <a:gd name="T33" fmla="*/ 25 h 215"/>
                <a:gd name="T34" fmla="*/ 38 w 38"/>
                <a:gd name="T35" fmla="*/ 16 h 215"/>
                <a:gd name="T36" fmla="*/ 38 w 38"/>
                <a:gd name="T37" fmla="*/ 9 h 215"/>
                <a:gd name="T38" fmla="*/ 34 w 38"/>
                <a:gd name="T39" fmla="*/ 3 h 2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15">
                  <a:moveTo>
                    <a:pt x="34" y="3"/>
                  </a:moveTo>
                  <a:lnTo>
                    <a:pt x="28" y="0"/>
                  </a:lnTo>
                  <a:lnTo>
                    <a:pt x="21" y="0"/>
                  </a:lnTo>
                  <a:lnTo>
                    <a:pt x="14" y="2"/>
                  </a:lnTo>
                  <a:lnTo>
                    <a:pt x="6" y="7"/>
                  </a:lnTo>
                  <a:lnTo>
                    <a:pt x="3" y="12"/>
                  </a:lnTo>
                  <a:lnTo>
                    <a:pt x="0" y="19"/>
                  </a:lnTo>
                  <a:lnTo>
                    <a:pt x="0" y="20"/>
                  </a:lnTo>
                  <a:lnTo>
                    <a:pt x="0" y="215"/>
                  </a:lnTo>
                  <a:lnTo>
                    <a:pt x="3" y="215"/>
                  </a:lnTo>
                  <a:lnTo>
                    <a:pt x="3" y="34"/>
                  </a:lnTo>
                  <a:lnTo>
                    <a:pt x="5" y="36"/>
                  </a:lnTo>
                  <a:lnTo>
                    <a:pt x="11" y="38"/>
                  </a:lnTo>
                  <a:lnTo>
                    <a:pt x="20" y="37"/>
                  </a:lnTo>
                  <a:lnTo>
                    <a:pt x="26" y="34"/>
                  </a:lnTo>
                  <a:lnTo>
                    <a:pt x="30" y="31"/>
                  </a:lnTo>
                  <a:lnTo>
                    <a:pt x="35" y="25"/>
                  </a:lnTo>
                  <a:lnTo>
                    <a:pt x="38" y="16"/>
                  </a:lnTo>
                  <a:lnTo>
                    <a:pt x="38"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56" name="Freeform 382"/>
            <p:cNvSpPr>
              <a:spLocks/>
            </p:cNvSpPr>
            <p:nvPr/>
          </p:nvSpPr>
          <p:spPr bwMode="auto">
            <a:xfrm>
              <a:off x="3675" y="3889"/>
              <a:ext cx="379" cy="30"/>
            </a:xfrm>
            <a:custGeom>
              <a:avLst/>
              <a:gdLst>
                <a:gd name="T0" fmla="*/ 0 w 379"/>
                <a:gd name="T1" fmla="*/ 16 h 30"/>
                <a:gd name="T2" fmla="*/ 0 w 379"/>
                <a:gd name="T3" fmla="*/ 30 h 30"/>
                <a:gd name="T4" fmla="*/ 379 w 379"/>
                <a:gd name="T5" fmla="*/ 15 h 30"/>
                <a:gd name="T6" fmla="*/ 379 w 379"/>
                <a:gd name="T7" fmla="*/ 0 h 30"/>
                <a:gd name="T8" fmla="*/ 0 w 379"/>
                <a:gd name="T9" fmla="*/ 1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30">
                  <a:moveTo>
                    <a:pt x="0" y="16"/>
                  </a:moveTo>
                  <a:lnTo>
                    <a:pt x="0" y="30"/>
                  </a:lnTo>
                  <a:lnTo>
                    <a:pt x="379" y="15"/>
                  </a:lnTo>
                  <a:lnTo>
                    <a:pt x="379" y="0"/>
                  </a:lnTo>
                  <a:lnTo>
                    <a:pt x="0" y="1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57" name="Freeform 383"/>
            <p:cNvSpPr>
              <a:spLocks/>
            </p:cNvSpPr>
            <p:nvPr/>
          </p:nvSpPr>
          <p:spPr bwMode="auto">
            <a:xfrm>
              <a:off x="3925" y="3674"/>
              <a:ext cx="38" cy="230"/>
            </a:xfrm>
            <a:custGeom>
              <a:avLst/>
              <a:gdLst>
                <a:gd name="T0" fmla="*/ 34 w 38"/>
                <a:gd name="T1" fmla="*/ 4 h 230"/>
                <a:gd name="T2" fmla="*/ 29 w 38"/>
                <a:gd name="T3" fmla="*/ 0 h 230"/>
                <a:gd name="T4" fmla="*/ 22 w 38"/>
                <a:gd name="T5" fmla="*/ 0 h 230"/>
                <a:gd name="T6" fmla="*/ 15 w 38"/>
                <a:gd name="T7" fmla="*/ 3 h 230"/>
                <a:gd name="T8" fmla="*/ 8 w 38"/>
                <a:gd name="T9" fmla="*/ 7 h 230"/>
                <a:gd name="T10" fmla="*/ 4 w 38"/>
                <a:gd name="T11" fmla="*/ 12 h 230"/>
                <a:gd name="T12" fmla="*/ 2 w 38"/>
                <a:gd name="T13" fmla="*/ 16 h 230"/>
                <a:gd name="T14" fmla="*/ 0 w 38"/>
                <a:gd name="T15" fmla="*/ 19 h 230"/>
                <a:gd name="T16" fmla="*/ 0 w 38"/>
                <a:gd name="T17" fmla="*/ 21 h 230"/>
                <a:gd name="T18" fmla="*/ 0 w 38"/>
                <a:gd name="T19" fmla="*/ 230 h 230"/>
                <a:gd name="T20" fmla="*/ 4 w 38"/>
                <a:gd name="T21" fmla="*/ 230 h 230"/>
                <a:gd name="T22" fmla="*/ 4 w 38"/>
                <a:gd name="T23" fmla="*/ 35 h 230"/>
                <a:gd name="T24" fmla="*/ 6 w 38"/>
                <a:gd name="T25" fmla="*/ 36 h 230"/>
                <a:gd name="T26" fmla="*/ 12 w 38"/>
                <a:gd name="T27" fmla="*/ 39 h 230"/>
                <a:gd name="T28" fmla="*/ 21 w 38"/>
                <a:gd name="T29" fmla="*/ 37 h 230"/>
                <a:gd name="T30" fmla="*/ 26 w 38"/>
                <a:gd name="T31" fmla="*/ 35 h 230"/>
                <a:gd name="T32" fmla="*/ 30 w 38"/>
                <a:gd name="T33" fmla="*/ 31 h 230"/>
                <a:gd name="T34" fmla="*/ 35 w 38"/>
                <a:gd name="T35" fmla="*/ 25 h 230"/>
                <a:gd name="T36" fmla="*/ 38 w 38"/>
                <a:gd name="T37" fmla="*/ 17 h 230"/>
                <a:gd name="T38" fmla="*/ 38 w 38"/>
                <a:gd name="T39" fmla="*/ 10 h 230"/>
                <a:gd name="T40" fmla="*/ 34 w 38"/>
                <a:gd name="T41" fmla="*/ 4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30">
                  <a:moveTo>
                    <a:pt x="34" y="4"/>
                  </a:moveTo>
                  <a:lnTo>
                    <a:pt x="29" y="0"/>
                  </a:lnTo>
                  <a:lnTo>
                    <a:pt x="22" y="0"/>
                  </a:lnTo>
                  <a:lnTo>
                    <a:pt x="15" y="3"/>
                  </a:lnTo>
                  <a:lnTo>
                    <a:pt x="8" y="7"/>
                  </a:lnTo>
                  <a:lnTo>
                    <a:pt x="4" y="12"/>
                  </a:lnTo>
                  <a:lnTo>
                    <a:pt x="2" y="16"/>
                  </a:lnTo>
                  <a:lnTo>
                    <a:pt x="0" y="19"/>
                  </a:lnTo>
                  <a:lnTo>
                    <a:pt x="0" y="21"/>
                  </a:lnTo>
                  <a:lnTo>
                    <a:pt x="0" y="230"/>
                  </a:lnTo>
                  <a:lnTo>
                    <a:pt x="4" y="230"/>
                  </a:lnTo>
                  <a:lnTo>
                    <a:pt x="4" y="35"/>
                  </a:lnTo>
                  <a:lnTo>
                    <a:pt x="6" y="36"/>
                  </a:lnTo>
                  <a:lnTo>
                    <a:pt x="12" y="39"/>
                  </a:lnTo>
                  <a:lnTo>
                    <a:pt x="21" y="37"/>
                  </a:lnTo>
                  <a:lnTo>
                    <a:pt x="26" y="35"/>
                  </a:lnTo>
                  <a:lnTo>
                    <a:pt x="30" y="31"/>
                  </a:lnTo>
                  <a:lnTo>
                    <a:pt x="35" y="25"/>
                  </a:lnTo>
                  <a:lnTo>
                    <a:pt x="38" y="17"/>
                  </a:lnTo>
                  <a:lnTo>
                    <a:pt x="38" y="10"/>
                  </a:lnTo>
                  <a:lnTo>
                    <a:pt x="34"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58" name="Freeform 384"/>
            <p:cNvSpPr>
              <a:spLocks/>
            </p:cNvSpPr>
            <p:nvPr/>
          </p:nvSpPr>
          <p:spPr bwMode="auto">
            <a:xfrm>
              <a:off x="3793" y="3637"/>
              <a:ext cx="37" cy="273"/>
            </a:xfrm>
            <a:custGeom>
              <a:avLst/>
              <a:gdLst>
                <a:gd name="T0" fmla="*/ 34 w 37"/>
                <a:gd name="T1" fmla="*/ 3 h 273"/>
                <a:gd name="T2" fmla="*/ 27 w 37"/>
                <a:gd name="T3" fmla="*/ 0 h 273"/>
                <a:gd name="T4" fmla="*/ 20 w 37"/>
                <a:gd name="T5" fmla="*/ 0 h 273"/>
                <a:gd name="T6" fmla="*/ 13 w 37"/>
                <a:gd name="T7" fmla="*/ 2 h 273"/>
                <a:gd name="T8" fmla="*/ 6 w 37"/>
                <a:gd name="T9" fmla="*/ 7 h 273"/>
                <a:gd name="T10" fmla="*/ 2 w 37"/>
                <a:gd name="T11" fmla="*/ 12 h 273"/>
                <a:gd name="T12" fmla="*/ 0 w 37"/>
                <a:gd name="T13" fmla="*/ 19 h 273"/>
                <a:gd name="T14" fmla="*/ 0 w 37"/>
                <a:gd name="T15" fmla="*/ 20 h 273"/>
                <a:gd name="T16" fmla="*/ 0 w 37"/>
                <a:gd name="T17" fmla="*/ 273 h 273"/>
                <a:gd name="T18" fmla="*/ 2 w 37"/>
                <a:gd name="T19" fmla="*/ 273 h 273"/>
                <a:gd name="T20" fmla="*/ 2 w 37"/>
                <a:gd name="T21" fmla="*/ 35 h 273"/>
                <a:gd name="T22" fmla="*/ 5 w 37"/>
                <a:gd name="T23" fmla="*/ 36 h 273"/>
                <a:gd name="T24" fmla="*/ 11 w 37"/>
                <a:gd name="T25" fmla="*/ 38 h 273"/>
                <a:gd name="T26" fmla="*/ 19 w 37"/>
                <a:gd name="T27" fmla="*/ 37 h 273"/>
                <a:gd name="T28" fmla="*/ 25 w 37"/>
                <a:gd name="T29" fmla="*/ 35 h 273"/>
                <a:gd name="T30" fmla="*/ 30 w 37"/>
                <a:gd name="T31" fmla="*/ 31 h 273"/>
                <a:gd name="T32" fmla="*/ 35 w 37"/>
                <a:gd name="T33" fmla="*/ 25 h 273"/>
                <a:gd name="T34" fmla="*/ 37 w 37"/>
                <a:gd name="T35" fmla="*/ 17 h 273"/>
                <a:gd name="T36" fmla="*/ 37 w 37"/>
                <a:gd name="T37" fmla="*/ 9 h 273"/>
                <a:gd name="T38" fmla="*/ 34 w 37"/>
                <a:gd name="T39" fmla="*/ 3 h 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273">
                  <a:moveTo>
                    <a:pt x="34" y="3"/>
                  </a:moveTo>
                  <a:lnTo>
                    <a:pt x="27" y="0"/>
                  </a:lnTo>
                  <a:lnTo>
                    <a:pt x="20" y="0"/>
                  </a:lnTo>
                  <a:lnTo>
                    <a:pt x="13" y="2"/>
                  </a:lnTo>
                  <a:lnTo>
                    <a:pt x="6" y="7"/>
                  </a:lnTo>
                  <a:lnTo>
                    <a:pt x="2" y="12"/>
                  </a:lnTo>
                  <a:lnTo>
                    <a:pt x="0" y="19"/>
                  </a:lnTo>
                  <a:lnTo>
                    <a:pt x="0" y="20"/>
                  </a:lnTo>
                  <a:lnTo>
                    <a:pt x="0" y="273"/>
                  </a:lnTo>
                  <a:lnTo>
                    <a:pt x="2" y="273"/>
                  </a:lnTo>
                  <a:lnTo>
                    <a:pt x="2" y="35"/>
                  </a:lnTo>
                  <a:lnTo>
                    <a:pt x="5" y="36"/>
                  </a:lnTo>
                  <a:lnTo>
                    <a:pt x="11" y="38"/>
                  </a:lnTo>
                  <a:lnTo>
                    <a:pt x="19" y="37"/>
                  </a:lnTo>
                  <a:lnTo>
                    <a:pt x="25" y="35"/>
                  </a:lnTo>
                  <a:lnTo>
                    <a:pt x="30" y="31"/>
                  </a:lnTo>
                  <a:lnTo>
                    <a:pt x="35" y="25"/>
                  </a:lnTo>
                  <a:lnTo>
                    <a:pt x="37" y="17"/>
                  </a:lnTo>
                  <a:lnTo>
                    <a:pt x="37" y="9"/>
                  </a:lnTo>
                  <a:lnTo>
                    <a:pt x="34"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59" name="Freeform 385"/>
            <p:cNvSpPr>
              <a:spLocks/>
            </p:cNvSpPr>
            <p:nvPr/>
          </p:nvSpPr>
          <p:spPr bwMode="auto">
            <a:xfrm>
              <a:off x="3912" y="3691"/>
              <a:ext cx="68" cy="4"/>
            </a:xfrm>
            <a:custGeom>
              <a:avLst/>
              <a:gdLst>
                <a:gd name="T0" fmla="*/ 0 w 68"/>
                <a:gd name="T1" fmla="*/ 0 h 4"/>
                <a:gd name="T2" fmla="*/ 68 w 68"/>
                <a:gd name="T3" fmla="*/ 0 h 4"/>
                <a:gd name="T4" fmla="*/ 68 w 68"/>
                <a:gd name="T5" fmla="*/ 4 h 4"/>
                <a:gd name="T6" fmla="*/ 0 w 68"/>
                <a:gd name="T7" fmla="*/ 4 h 4"/>
                <a:gd name="T8" fmla="*/ 0 w 68"/>
                <a:gd name="T9" fmla="*/ 1 h 4"/>
                <a:gd name="T10" fmla="*/ 0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0" y="0"/>
                  </a:moveTo>
                  <a:lnTo>
                    <a:pt x="68" y="0"/>
                  </a:lnTo>
                  <a:lnTo>
                    <a:pt x="68" y="4"/>
                  </a:lnTo>
                  <a:lnTo>
                    <a:pt x="0" y="4"/>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60" name="Rectangle 386"/>
            <p:cNvSpPr>
              <a:spLocks noChangeArrowheads="1"/>
            </p:cNvSpPr>
            <p:nvPr/>
          </p:nvSpPr>
          <p:spPr bwMode="auto">
            <a:xfrm>
              <a:off x="3761" y="3683"/>
              <a:ext cx="69"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61" name="Freeform 387"/>
            <p:cNvSpPr>
              <a:spLocks/>
            </p:cNvSpPr>
            <p:nvPr/>
          </p:nvSpPr>
          <p:spPr bwMode="auto">
            <a:xfrm>
              <a:off x="3761" y="3702"/>
              <a:ext cx="69" cy="3"/>
            </a:xfrm>
            <a:custGeom>
              <a:avLst/>
              <a:gdLst>
                <a:gd name="T0" fmla="*/ 0 w 69"/>
                <a:gd name="T1" fmla="*/ 0 h 3"/>
                <a:gd name="T2" fmla="*/ 69 w 69"/>
                <a:gd name="T3" fmla="*/ 0 h 3"/>
                <a:gd name="T4" fmla="*/ 69 w 69"/>
                <a:gd name="T5" fmla="*/ 3 h 3"/>
                <a:gd name="T6" fmla="*/ 0 w 69"/>
                <a:gd name="T7" fmla="*/ 3 h 3"/>
                <a:gd name="T8" fmla="*/ 0 w 69"/>
                <a:gd name="T9" fmla="*/ 1 h 3"/>
                <a:gd name="T10" fmla="*/ 0 w 69"/>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3">
                  <a:moveTo>
                    <a:pt x="0" y="0"/>
                  </a:moveTo>
                  <a:lnTo>
                    <a:pt x="69" y="0"/>
                  </a:lnTo>
                  <a:lnTo>
                    <a:pt x="69"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62" name="Rectangle 388"/>
            <p:cNvSpPr>
              <a:spLocks noChangeArrowheads="1"/>
            </p:cNvSpPr>
            <p:nvPr/>
          </p:nvSpPr>
          <p:spPr bwMode="auto">
            <a:xfrm>
              <a:off x="1644" y="3770"/>
              <a:ext cx="12" cy="176"/>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63" name="Rectangle 389"/>
            <p:cNvSpPr>
              <a:spLocks noChangeArrowheads="1"/>
            </p:cNvSpPr>
            <p:nvPr/>
          </p:nvSpPr>
          <p:spPr bwMode="auto">
            <a:xfrm>
              <a:off x="2100" y="3770"/>
              <a:ext cx="12" cy="176"/>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64" name="Rectangle 390"/>
            <p:cNvSpPr>
              <a:spLocks noChangeArrowheads="1"/>
            </p:cNvSpPr>
            <p:nvPr/>
          </p:nvSpPr>
          <p:spPr bwMode="auto">
            <a:xfrm>
              <a:off x="2596" y="3770"/>
              <a:ext cx="11" cy="176"/>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65" name="Rectangle 391"/>
            <p:cNvSpPr>
              <a:spLocks noChangeArrowheads="1"/>
            </p:cNvSpPr>
            <p:nvPr/>
          </p:nvSpPr>
          <p:spPr bwMode="auto">
            <a:xfrm>
              <a:off x="3094" y="3764"/>
              <a:ext cx="12"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66" name="Rectangle 392"/>
            <p:cNvSpPr>
              <a:spLocks noChangeArrowheads="1"/>
            </p:cNvSpPr>
            <p:nvPr/>
          </p:nvSpPr>
          <p:spPr bwMode="auto">
            <a:xfrm>
              <a:off x="3611" y="3764"/>
              <a:ext cx="13"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67" name="Rectangle 393"/>
            <p:cNvSpPr>
              <a:spLocks noChangeArrowheads="1"/>
            </p:cNvSpPr>
            <p:nvPr/>
          </p:nvSpPr>
          <p:spPr bwMode="auto">
            <a:xfrm>
              <a:off x="4109" y="3764"/>
              <a:ext cx="12" cy="177"/>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grpSp>
      <p:grpSp>
        <p:nvGrpSpPr>
          <p:cNvPr id="1036" name="Group 394"/>
          <p:cNvGrpSpPr>
            <a:grpSpLocks/>
          </p:cNvGrpSpPr>
          <p:nvPr/>
        </p:nvGrpSpPr>
        <p:grpSpPr bwMode="auto">
          <a:xfrm>
            <a:off x="4633913" y="66675"/>
            <a:ext cx="4414837" cy="576263"/>
            <a:chOff x="1639" y="365"/>
            <a:chExt cx="2476" cy="418"/>
          </a:xfrm>
        </p:grpSpPr>
        <p:sp>
          <p:nvSpPr>
            <p:cNvPr id="1037" name="Line 395"/>
            <p:cNvSpPr>
              <a:spLocks noChangeShapeType="1"/>
            </p:cNvSpPr>
            <p:nvPr/>
          </p:nvSpPr>
          <p:spPr bwMode="auto">
            <a:xfrm>
              <a:off x="3113" y="531"/>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038" name="Line 396"/>
            <p:cNvSpPr>
              <a:spLocks noChangeShapeType="1"/>
            </p:cNvSpPr>
            <p:nvPr/>
          </p:nvSpPr>
          <p:spPr bwMode="auto">
            <a:xfrm>
              <a:off x="3113" y="574"/>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039" name="Line 397"/>
            <p:cNvSpPr>
              <a:spLocks noChangeShapeType="1"/>
            </p:cNvSpPr>
            <p:nvPr/>
          </p:nvSpPr>
          <p:spPr bwMode="auto">
            <a:xfrm>
              <a:off x="3113" y="617"/>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040" name="Line 398"/>
            <p:cNvSpPr>
              <a:spLocks noChangeShapeType="1"/>
            </p:cNvSpPr>
            <p:nvPr/>
          </p:nvSpPr>
          <p:spPr bwMode="auto">
            <a:xfrm>
              <a:off x="3113" y="661"/>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041" name="Line 399"/>
            <p:cNvSpPr>
              <a:spLocks noChangeShapeType="1"/>
            </p:cNvSpPr>
            <p:nvPr/>
          </p:nvSpPr>
          <p:spPr bwMode="auto">
            <a:xfrm>
              <a:off x="3113" y="705"/>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042" name="Line 400"/>
            <p:cNvSpPr>
              <a:spLocks noChangeShapeType="1"/>
            </p:cNvSpPr>
            <p:nvPr/>
          </p:nvSpPr>
          <p:spPr bwMode="auto">
            <a:xfrm>
              <a:off x="1641" y="531"/>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043" name="Line 401"/>
            <p:cNvSpPr>
              <a:spLocks noChangeShapeType="1"/>
            </p:cNvSpPr>
            <p:nvPr/>
          </p:nvSpPr>
          <p:spPr bwMode="auto">
            <a:xfrm>
              <a:off x="1641" y="574"/>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044" name="Line 402"/>
            <p:cNvSpPr>
              <a:spLocks noChangeShapeType="1"/>
            </p:cNvSpPr>
            <p:nvPr/>
          </p:nvSpPr>
          <p:spPr bwMode="auto">
            <a:xfrm>
              <a:off x="1641" y="617"/>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045" name="Line 403"/>
            <p:cNvSpPr>
              <a:spLocks noChangeShapeType="1"/>
            </p:cNvSpPr>
            <p:nvPr/>
          </p:nvSpPr>
          <p:spPr bwMode="auto">
            <a:xfrm>
              <a:off x="1641" y="661"/>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046" name="Line 404"/>
            <p:cNvSpPr>
              <a:spLocks noChangeShapeType="1"/>
            </p:cNvSpPr>
            <p:nvPr/>
          </p:nvSpPr>
          <p:spPr bwMode="auto">
            <a:xfrm>
              <a:off x="1641" y="705"/>
              <a:ext cx="9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sz="2400">
                <a:solidFill>
                  <a:srgbClr val="000000"/>
                </a:solidFill>
                <a:latin typeface="Times New Roman" pitchFamily="18" charset="0"/>
                <a:cs typeface="+mn-cs"/>
              </a:endParaRPr>
            </a:p>
          </p:txBody>
        </p:sp>
        <p:sp>
          <p:nvSpPr>
            <p:cNvPr id="1047" name="Freeform 405"/>
            <p:cNvSpPr>
              <a:spLocks/>
            </p:cNvSpPr>
            <p:nvPr/>
          </p:nvSpPr>
          <p:spPr bwMode="auto">
            <a:xfrm>
              <a:off x="1700" y="549"/>
              <a:ext cx="39" cy="168"/>
            </a:xfrm>
            <a:custGeom>
              <a:avLst/>
              <a:gdLst>
                <a:gd name="T0" fmla="*/ 35 w 39"/>
                <a:gd name="T1" fmla="*/ 4 h 168"/>
                <a:gd name="T2" fmla="*/ 29 w 39"/>
                <a:gd name="T3" fmla="*/ 0 h 168"/>
                <a:gd name="T4" fmla="*/ 22 w 39"/>
                <a:gd name="T5" fmla="*/ 0 h 168"/>
                <a:gd name="T6" fmla="*/ 15 w 39"/>
                <a:gd name="T7" fmla="*/ 2 h 168"/>
                <a:gd name="T8" fmla="*/ 8 w 39"/>
                <a:gd name="T9" fmla="*/ 7 h 168"/>
                <a:gd name="T10" fmla="*/ 2 w 39"/>
                <a:gd name="T11" fmla="*/ 16 h 168"/>
                <a:gd name="T12" fmla="*/ 0 w 39"/>
                <a:gd name="T13" fmla="*/ 18 h 168"/>
                <a:gd name="T14" fmla="*/ 0 w 39"/>
                <a:gd name="T15" fmla="*/ 19 h 168"/>
                <a:gd name="T16" fmla="*/ 0 w 39"/>
                <a:gd name="T17" fmla="*/ 168 h 168"/>
                <a:gd name="T18" fmla="*/ 4 w 39"/>
                <a:gd name="T19" fmla="*/ 168 h 168"/>
                <a:gd name="T20" fmla="*/ 4 w 39"/>
                <a:gd name="T21" fmla="*/ 35 h 168"/>
                <a:gd name="T22" fmla="*/ 6 w 39"/>
                <a:gd name="T23" fmla="*/ 36 h 168"/>
                <a:gd name="T24" fmla="*/ 13 w 39"/>
                <a:gd name="T25" fmla="*/ 38 h 168"/>
                <a:gd name="T26" fmla="*/ 21 w 39"/>
                <a:gd name="T27" fmla="*/ 37 h 168"/>
                <a:gd name="T28" fmla="*/ 27 w 39"/>
                <a:gd name="T29" fmla="*/ 35 h 168"/>
                <a:gd name="T30" fmla="*/ 32 w 39"/>
                <a:gd name="T31" fmla="*/ 31 h 168"/>
                <a:gd name="T32" fmla="*/ 37 w 39"/>
                <a:gd name="T33" fmla="*/ 25 h 168"/>
                <a:gd name="T34" fmla="*/ 39 w 39"/>
                <a:gd name="T35" fmla="*/ 17 h 168"/>
                <a:gd name="T36" fmla="*/ 38 w 39"/>
                <a:gd name="T37" fmla="*/ 10 h 168"/>
                <a:gd name="T38" fmla="*/ 35 w 39"/>
                <a:gd name="T39" fmla="*/ 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68">
                  <a:moveTo>
                    <a:pt x="35" y="4"/>
                  </a:moveTo>
                  <a:lnTo>
                    <a:pt x="29" y="0"/>
                  </a:lnTo>
                  <a:lnTo>
                    <a:pt x="22" y="0"/>
                  </a:lnTo>
                  <a:lnTo>
                    <a:pt x="15" y="2"/>
                  </a:lnTo>
                  <a:lnTo>
                    <a:pt x="8" y="7"/>
                  </a:lnTo>
                  <a:lnTo>
                    <a:pt x="2" y="16"/>
                  </a:lnTo>
                  <a:lnTo>
                    <a:pt x="0" y="18"/>
                  </a:lnTo>
                  <a:lnTo>
                    <a:pt x="0" y="19"/>
                  </a:lnTo>
                  <a:lnTo>
                    <a:pt x="0" y="168"/>
                  </a:lnTo>
                  <a:lnTo>
                    <a:pt x="4" y="168"/>
                  </a:lnTo>
                  <a:lnTo>
                    <a:pt x="4" y="35"/>
                  </a:lnTo>
                  <a:lnTo>
                    <a:pt x="6" y="36"/>
                  </a:lnTo>
                  <a:lnTo>
                    <a:pt x="13" y="38"/>
                  </a:lnTo>
                  <a:lnTo>
                    <a:pt x="21" y="37"/>
                  </a:lnTo>
                  <a:lnTo>
                    <a:pt x="27" y="35"/>
                  </a:lnTo>
                  <a:lnTo>
                    <a:pt x="32" y="31"/>
                  </a:lnTo>
                  <a:lnTo>
                    <a:pt x="37" y="25"/>
                  </a:lnTo>
                  <a:lnTo>
                    <a:pt x="39" y="17"/>
                  </a:lnTo>
                  <a:lnTo>
                    <a:pt x="38" y="10"/>
                  </a:lnTo>
                  <a:lnTo>
                    <a:pt x="35"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48" name="Freeform 406"/>
            <p:cNvSpPr>
              <a:spLocks/>
            </p:cNvSpPr>
            <p:nvPr/>
          </p:nvSpPr>
          <p:spPr bwMode="auto">
            <a:xfrm>
              <a:off x="2084" y="488"/>
              <a:ext cx="37" cy="214"/>
            </a:xfrm>
            <a:custGeom>
              <a:avLst/>
              <a:gdLst>
                <a:gd name="T0" fmla="*/ 33 w 37"/>
                <a:gd name="T1" fmla="*/ 2 h 214"/>
                <a:gd name="T2" fmla="*/ 27 w 37"/>
                <a:gd name="T3" fmla="*/ 0 h 214"/>
                <a:gd name="T4" fmla="*/ 20 w 37"/>
                <a:gd name="T5" fmla="*/ 0 h 214"/>
                <a:gd name="T6" fmla="*/ 13 w 37"/>
                <a:gd name="T7" fmla="*/ 2 h 214"/>
                <a:gd name="T8" fmla="*/ 6 w 37"/>
                <a:gd name="T9" fmla="*/ 7 h 214"/>
                <a:gd name="T10" fmla="*/ 1 w 37"/>
                <a:gd name="T11" fmla="*/ 15 h 214"/>
                <a:gd name="T12" fmla="*/ 0 w 37"/>
                <a:gd name="T13" fmla="*/ 18 h 214"/>
                <a:gd name="T14" fmla="*/ 0 w 37"/>
                <a:gd name="T15" fmla="*/ 19 h 214"/>
                <a:gd name="T16" fmla="*/ 0 w 37"/>
                <a:gd name="T17" fmla="*/ 214 h 214"/>
                <a:gd name="T18" fmla="*/ 2 w 37"/>
                <a:gd name="T19" fmla="*/ 214 h 214"/>
                <a:gd name="T20" fmla="*/ 2 w 37"/>
                <a:gd name="T21" fmla="*/ 33 h 214"/>
                <a:gd name="T22" fmla="*/ 5 w 37"/>
                <a:gd name="T23" fmla="*/ 34 h 214"/>
                <a:gd name="T24" fmla="*/ 11 w 37"/>
                <a:gd name="T25" fmla="*/ 37 h 214"/>
                <a:gd name="T26" fmla="*/ 19 w 37"/>
                <a:gd name="T27" fmla="*/ 37 h 214"/>
                <a:gd name="T28" fmla="*/ 25 w 37"/>
                <a:gd name="T29" fmla="*/ 34 h 214"/>
                <a:gd name="T30" fmla="*/ 30 w 37"/>
                <a:gd name="T31" fmla="*/ 31 h 214"/>
                <a:gd name="T32" fmla="*/ 35 w 37"/>
                <a:gd name="T33" fmla="*/ 24 h 214"/>
                <a:gd name="T34" fmla="*/ 37 w 37"/>
                <a:gd name="T35" fmla="*/ 16 h 214"/>
                <a:gd name="T36" fmla="*/ 37 w 37"/>
                <a:gd name="T37" fmla="*/ 8 h 214"/>
                <a:gd name="T38" fmla="*/ 33 w 37"/>
                <a:gd name="T39" fmla="*/ 2 h 2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214">
                  <a:moveTo>
                    <a:pt x="33" y="2"/>
                  </a:moveTo>
                  <a:lnTo>
                    <a:pt x="27" y="0"/>
                  </a:lnTo>
                  <a:lnTo>
                    <a:pt x="20" y="0"/>
                  </a:lnTo>
                  <a:lnTo>
                    <a:pt x="13" y="2"/>
                  </a:lnTo>
                  <a:lnTo>
                    <a:pt x="6" y="7"/>
                  </a:lnTo>
                  <a:lnTo>
                    <a:pt x="1" y="15"/>
                  </a:lnTo>
                  <a:lnTo>
                    <a:pt x="0" y="18"/>
                  </a:lnTo>
                  <a:lnTo>
                    <a:pt x="0" y="19"/>
                  </a:lnTo>
                  <a:lnTo>
                    <a:pt x="0" y="214"/>
                  </a:lnTo>
                  <a:lnTo>
                    <a:pt x="2" y="214"/>
                  </a:lnTo>
                  <a:lnTo>
                    <a:pt x="2" y="33"/>
                  </a:lnTo>
                  <a:lnTo>
                    <a:pt x="5" y="34"/>
                  </a:lnTo>
                  <a:lnTo>
                    <a:pt x="11" y="37"/>
                  </a:lnTo>
                  <a:lnTo>
                    <a:pt x="19" y="37"/>
                  </a:lnTo>
                  <a:lnTo>
                    <a:pt x="25" y="34"/>
                  </a:lnTo>
                  <a:lnTo>
                    <a:pt x="30" y="31"/>
                  </a:lnTo>
                  <a:lnTo>
                    <a:pt x="35" y="24"/>
                  </a:lnTo>
                  <a:lnTo>
                    <a:pt x="37" y="16"/>
                  </a:lnTo>
                  <a:lnTo>
                    <a:pt x="37" y="8"/>
                  </a:lnTo>
                  <a:lnTo>
                    <a:pt x="33"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49" name="Freeform 407"/>
            <p:cNvSpPr>
              <a:spLocks/>
            </p:cNvSpPr>
            <p:nvPr/>
          </p:nvSpPr>
          <p:spPr bwMode="auto">
            <a:xfrm>
              <a:off x="1704" y="688"/>
              <a:ext cx="380" cy="29"/>
            </a:xfrm>
            <a:custGeom>
              <a:avLst/>
              <a:gdLst>
                <a:gd name="T0" fmla="*/ 0 w 380"/>
                <a:gd name="T1" fmla="*/ 15 h 29"/>
                <a:gd name="T2" fmla="*/ 0 w 380"/>
                <a:gd name="T3" fmla="*/ 29 h 29"/>
                <a:gd name="T4" fmla="*/ 380 w 380"/>
                <a:gd name="T5" fmla="*/ 14 h 29"/>
                <a:gd name="T6" fmla="*/ 380 w 380"/>
                <a:gd name="T7" fmla="*/ 0 h 29"/>
                <a:gd name="T8" fmla="*/ 0 w 380"/>
                <a:gd name="T9" fmla="*/ 15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29">
                  <a:moveTo>
                    <a:pt x="0" y="15"/>
                  </a:moveTo>
                  <a:lnTo>
                    <a:pt x="0" y="29"/>
                  </a:lnTo>
                  <a:lnTo>
                    <a:pt x="380" y="14"/>
                  </a:lnTo>
                  <a:lnTo>
                    <a:pt x="380" y="0"/>
                  </a:lnTo>
                  <a:lnTo>
                    <a:pt x="0" y="15"/>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50" name="Freeform 408"/>
            <p:cNvSpPr>
              <a:spLocks/>
            </p:cNvSpPr>
            <p:nvPr/>
          </p:nvSpPr>
          <p:spPr bwMode="auto">
            <a:xfrm>
              <a:off x="1955" y="472"/>
              <a:ext cx="37" cy="230"/>
            </a:xfrm>
            <a:custGeom>
              <a:avLst/>
              <a:gdLst>
                <a:gd name="T0" fmla="*/ 34 w 37"/>
                <a:gd name="T1" fmla="*/ 4 h 230"/>
                <a:gd name="T2" fmla="*/ 29 w 37"/>
                <a:gd name="T3" fmla="*/ 0 h 230"/>
                <a:gd name="T4" fmla="*/ 21 w 37"/>
                <a:gd name="T5" fmla="*/ 0 h 230"/>
                <a:gd name="T6" fmla="*/ 14 w 37"/>
                <a:gd name="T7" fmla="*/ 2 h 230"/>
                <a:gd name="T8" fmla="*/ 7 w 37"/>
                <a:gd name="T9" fmla="*/ 7 h 230"/>
                <a:gd name="T10" fmla="*/ 3 w 37"/>
                <a:gd name="T11" fmla="*/ 12 h 230"/>
                <a:gd name="T12" fmla="*/ 1 w 37"/>
                <a:gd name="T13" fmla="*/ 16 h 230"/>
                <a:gd name="T14" fmla="*/ 0 w 37"/>
                <a:gd name="T15" fmla="*/ 19 h 230"/>
                <a:gd name="T16" fmla="*/ 0 w 37"/>
                <a:gd name="T17" fmla="*/ 20 h 230"/>
                <a:gd name="T18" fmla="*/ 0 w 37"/>
                <a:gd name="T19" fmla="*/ 230 h 230"/>
                <a:gd name="T20" fmla="*/ 3 w 37"/>
                <a:gd name="T21" fmla="*/ 230 h 230"/>
                <a:gd name="T22" fmla="*/ 3 w 37"/>
                <a:gd name="T23" fmla="*/ 35 h 230"/>
                <a:gd name="T24" fmla="*/ 6 w 37"/>
                <a:gd name="T25" fmla="*/ 36 h 230"/>
                <a:gd name="T26" fmla="*/ 12 w 37"/>
                <a:gd name="T27" fmla="*/ 38 h 230"/>
                <a:gd name="T28" fmla="*/ 20 w 37"/>
                <a:gd name="T29" fmla="*/ 37 h 230"/>
                <a:gd name="T30" fmla="*/ 25 w 37"/>
                <a:gd name="T31" fmla="*/ 35 h 230"/>
                <a:gd name="T32" fmla="*/ 30 w 37"/>
                <a:gd name="T33" fmla="*/ 31 h 230"/>
                <a:gd name="T34" fmla="*/ 35 w 37"/>
                <a:gd name="T35" fmla="*/ 25 h 230"/>
                <a:gd name="T36" fmla="*/ 37 w 37"/>
                <a:gd name="T37" fmla="*/ 17 h 230"/>
                <a:gd name="T38" fmla="*/ 37 w 37"/>
                <a:gd name="T39" fmla="*/ 10 h 230"/>
                <a:gd name="T40" fmla="*/ 34 w 37"/>
                <a:gd name="T41" fmla="*/ 4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30">
                  <a:moveTo>
                    <a:pt x="34" y="4"/>
                  </a:moveTo>
                  <a:lnTo>
                    <a:pt x="29" y="0"/>
                  </a:lnTo>
                  <a:lnTo>
                    <a:pt x="21" y="0"/>
                  </a:lnTo>
                  <a:lnTo>
                    <a:pt x="14" y="2"/>
                  </a:lnTo>
                  <a:lnTo>
                    <a:pt x="7" y="7"/>
                  </a:lnTo>
                  <a:lnTo>
                    <a:pt x="3" y="12"/>
                  </a:lnTo>
                  <a:lnTo>
                    <a:pt x="1" y="16"/>
                  </a:lnTo>
                  <a:lnTo>
                    <a:pt x="0" y="19"/>
                  </a:lnTo>
                  <a:lnTo>
                    <a:pt x="0" y="20"/>
                  </a:lnTo>
                  <a:lnTo>
                    <a:pt x="0" y="230"/>
                  </a:lnTo>
                  <a:lnTo>
                    <a:pt x="3" y="230"/>
                  </a:lnTo>
                  <a:lnTo>
                    <a:pt x="3" y="35"/>
                  </a:lnTo>
                  <a:lnTo>
                    <a:pt x="6" y="36"/>
                  </a:lnTo>
                  <a:lnTo>
                    <a:pt x="12" y="38"/>
                  </a:lnTo>
                  <a:lnTo>
                    <a:pt x="20" y="37"/>
                  </a:lnTo>
                  <a:lnTo>
                    <a:pt x="25" y="35"/>
                  </a:lnTo>
                  <a:lnTo>
                    <a:pt x="30" y="31"/>
                  </a:lnTo>
                  <a:lnTo>
                    <a:pt x="35" y="25"/>
                  </a:lnTo>
                  <a:lnTo>
                    <a:pt x="37" y="17"/>
                  </a:lnTo>
                  <a:lnTo>
                    <a:pt x="37" y="10"/>
                  </a:lnTo>
                  <a:lnTo>
                    <a:pt x="34"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51" name="Freeform 409"/>
            <p:cNvSpPr>
              <a:spLocks/>
            </p:cNvSpPr>
            <p:nvPr/>
          </p:nvSpPr>
          <p:spPr bwMode="auto">
            <a:xfrm>
              <a:off x="1822" y="436"/>
              <a:ext cx="38" cy="272"/>
            </a:xfrm>
            <a:custGeom>
              <a:avLst/>
              <a:gdLst>
                <a:gd name="T0" fmla="*/ 34 w 38"/>
                <a:gd name="T1" fmla="*/ 2 h 272"/>
                <a:gd name="T2" fmla="*/ 28 w 38"/>
                <a:gd name="T3" fmla="*/ 0 h 272"/>
                <a:gd name="T4" fmla="*/ 21 w 38"/>
                <a:gd name="T5" fmla="*/ 0 h 272"/>
                <a:gd name="T6" fmla="*/ 13 w 38"/>
                <a:gd name="T7" fmla="*/ 2 h 272"/>
                <a:gd name="T8" fmla="*/ 6 w 38"/>
                <a:gd name="T9" fmla="*/ 7 h 272"/>
                <a:gd name="T10" fmla="*/ 1 w 38"/>
                <a:gd name="T11" fmla="*/ 16 h 272"/>
                <a:gd name="T12" fmla="*/ 0 w 38"/>
                <a:gd name="T13" fmla="*/ 18 h 272"/>
                <a:gd name="T14" fmla="*/ 0 w 38"/>
                <a:gd name="T15" fmla="*/ 19 h 272"/>
                <a:gd name="T16" fmla="*/ 0 w 38"/>
                <a:gd name="T17" fmla="*/ 272 h 272"/>
                <a:gd name="T18" fmla="*/ 3 w 38"/>
                <a:gd name="T19" fmla="*/ 272 h 272"/>
                <a:gd name="T20" fmla="*/ 3 w 38"/>
                <a:gd name="T21" fmla="*/ 34 h 272"/>
                <a:gd name="T22" fmla="*/ 5 w 38"/>
                <a:gd name="T23" fmla="*/ 35 h 272"/>
                <a:gd name="T24" fmla="*/ 11 w 38"/>
                <a:gd name="T25" fmla="*/ 37 h 272"/>
                <a:gd name="T26" fmla="*/ 19 w 38"/>
                <a:gd name="T27" fmla="*/ 36 h 272"/>
                <a:gd name="T28" fmla="*/ 26 w 38"/>
                <a:gd name="T29" fmla="*/ 34 h 272"/>
                <a:gd name="T30" fmla="*/ 30 w 38"/>
                <a:gd name="T31" fmla="*/ 30 h 272"/>
                <a:gd name="T32" fmla="*/ 35 w 38"/>
                <a:gd name="T33" fmla="*/ 24 h 272"/>
                <a:gd name="T34" fmla="*/ 38 w 38"/>
                <a:gd name="T35" fmla="*/ 17 h 272"/>
                <a:gd name="T36" fmla="*/ 38 w 38"/>
                <a:gd name="T37" fmla="*/ 8 h 272"/>
                <a:gd name="T38" fmla="*/ 34 w 38"/>
                <a:gd name="T39" fmla="*/ 2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72">
                  <a:moveTo>
                    <a:pt x="34" y="2"/>
                  </a:moveTo>
                  <a:lnTo>
                    <a:pt x="28" y="0"/>
                  </a:lnTo>
                  <a:lnTo>
                    <a:pt x="21" y="0"/>
                  </a:lnTo>
                  <a:lnTo>
                    <a:pt x="13" y="2"/>
                  </a:lnTo>
                  <a:lnTo>
                    <a:pt x="6" y="7"/>
                  </a:lnTo>
                  <a:lnTo>
                    <a:pt x="1" y="16"/>
                  </a:lnTo>
                  <a:lnTo>
                    <a:pt x="0" y="18"/>
                  </a:lnTo>
                  <a:lnTo>
                    <a:pt x="0" y="19"/>
                  </a:lnTo>
                  <a:lnTo>
                    <a:pt x="0" y="272"/>
                  </a:lnTo>
                  <a:lnTo>
                    <a:pt x="3" y="272"/>
                  </a:lnTo>
                  <a:lnTo>
                    <a:pt x="3" y="34"/>
                  </a:lnTo>
                  <a:lnTo>
                    <a:pt x="5" y="35"/>
                  </a:lnTo>
                  <a:lnTo>
                    <a:pt x="11" y="37"/>
                  </a:lnTo>
                  <a:lnTo>
                    <a:pt x="19" y="36"/>
                  </a:lnTo>
                  <a:lnTo>
                    <a:pt x="26" y="34"/>
                  </a:lnTo>
                  <a:lnTo>
                    <a:pt x="30" y="30"/>
                  </a:lnTo>
                  <a:lnTo>
                    <a:pt x="35" y="24"/>
                  </a:lnTo>
                  <a:lnTo>
                    <a:pt x="38" y="17"/>
                  </a:lnTo>
                  <a:lnTo>
                    <a:pt x="38"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52" name="Rectangle 410"/>
            <p:cNvSpPr>
              <a:spLocks noChangeArrowheads="1"/>
            </p:cNvSpPr>
            <p:nvPr/>
          </p:nvSpPr>
          <p:spPr bwMode="auto">
            <a:xfrm>
              <a:off x="1942" y="491"/>
              <a:ext cx="69"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053" name="Freeform 411"/>
            <p:cNvSpPr>
              <a:spLocks/>
            </p:cNvSpPr>
            <p:nvPr/>
          </p:nvSpPr>
          <p:spPr bwMode="auto">
            <a:xfrm>
              <a:off x="1791" y="480"/>
              <a:ext cx="69" cy="4"/>
            </a:xfrm>
            <a:custGeom>
              <a:avLst/>
              <a:gdLst>
                <a:gd name="T0" fmla="*/ 0 w 69"/>
                <a:gd name="T1" fmla="*/ 0 h 4"/>
                <a:gd name="T2" fmla="*/ 69 w 69"/>
                <a:gd name="T3" fmla="*/ 0 h 4"/>
                <a:gd name="T4" fmla="*/ 69 w 69"/>
                <a:gd name="T5" fmla="*/ 4 h 4"/>
                <a:gd name="T6" fmla="*/ 0 w 69"/>
                <a:gd name="T7" fmla="*/ 4 h 4"/>
                <a:gd name="T8" fmla="*/ 0 w 69"/>
                <a:gd name="T9" fmla="*/ 2 h 4"/>
                <a:gd name="T10" fmla="*/ 0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0" y="0"/>
                  </a:moveTo>
                  <a:lnTo>
                    <a:pt x="69" y="0"/>
                  </a:lnTo>
                  <a:lnTo>
                    <a:pt x="69" y="4"/>
                  </a:lnTo>
                  <a:lnTo>
                    <a:pt x="0" y="4"/>
                  </a:lnTo>
                  <a:lnTo>
                    <a:pt x="0" y="2"/>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54" name="Freeform 412"/>
            <p:cNvSpPr>
              <a:spLocks/>
            </p:cNvSpPr>
            <p:nvPr/>
          </p:nvSpPr>
          <p:spPr bwMode="auto">
            <a:xfrm>
              <a:off x="1791" y="500"/>
              <a:ext cx="69" cy="3"/>
            </a:xfrm>
            <a:custGeom>
              <a:avLst/>
              <a:gdLst>
                <a:gd name="T0" fmla="*/ 0 w 69"/>
                <a:gd name="T1" fmla="*/ 0 h 3"/>
                <a:gd name="T2" fmla="*/ 69 w 69"/>
                <a:gd name="T3" fmla="*/ 0 h 3"/>
                <a:gd name="T4" fmla="*/ 69 w 69"/>
                <a:gd name="T5" fmla="*/ 3 h 3"/>
                <a:gd name="T6" fmla="*/ 0 w 69"/>
                <a:gd name="T7" fmla="*/ 3 h 3"/>
                <a:gd name="T8" fmla="*/ 0 w 69"/>
                <a:gd name="T9" fmla="*/ 1 h 3"/>
                <a:gd name="T10" fmla="*/ 0 w 69"/>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3">
                  <a:moveTo>
                    <a:pt x="0" y="0"/>
                  </a:moveTo>
                  <a:lnTo>
                    <a:pt x="69" y="0"/>
                  </a:lnTo>
                  <a:lnTo>
                    <a:pt x="69"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55" name="Freeform 413"/>
            <p:cNvSpPr>
              <a:spLocks/>
            </p:cNvSpPr>
            <p:nvPr/>
          </p:nvSpPr>
          <p:spPr bwMode="auto">
            <a:xfrm>
              <a:off x="2590" y="494"/>
              <a:ext cx="37" cy="168"/>
            </a:xfrm>
            <a:custGeom>
              <a:avLst/>
              <a:gdLst>
                <a:gd name="T0" fmla="*/ 34 w 37"/>
                <a:gd name="T1" fmla="*/ 2 h 168"/>
                <a:gd name="T2" fmla="*/ 28 w 37"/>
                <a:gd name="T3" fmla="*/ 0 h 168"/>
                <a:gd name="T4" fmla="*/ 22 w 37"/>
                <a:gd name="T5" fmla="*/ 0 h 168"/>
                <a:gd name="T6" fmla="*/ 13 w 37"/>
                <a:gd name="T7" fmla="*/ 2 h 168"/>
                <a:gd name="T8" fmla="*/ 6 w 37"/>
                <a:gd name="T9" fmla="*/ 7 h 168"/>
                <a:gd name="T10" fmla="*/ 1 w 37"/>
                <a:gd name="T11" fmla="*/ 15 h 168"/>
                <a:gd name="T12" fmla="*/ 0 w 37"/>
                <a:gd name="T13" fmla="*/ 18 h 168"/>
                <a:gd name="T14" fmla="*/ 0 w 37"/>
                <a:gd name="T15" fmla="*/ 19 h 168"/>
                <a:gd name="T16" fmla="*/ 0 w 37"/>
                <a:gd name="T17" fmla="*/ 168 h 168"/>
                <a:gd name="T18" fmla="*/ 2 w 37"/>
                <a:gd name="T19" fmla="*/ 168 h 168"/>
                <a:gd name="T20" fmla="*/ 2 w 37"/>
                <a:gd name="T21" fmla="*/ 34 h 168"/>
                <a:gd name="T22" fmla="*/ 5 w 37"/>
                <a:gd name="T23" fmla="*/ 36 h 168"/>
                <a:gd name="T24" fmla="*/ 11 w 37"/>
                <a:gd name="T25" fmla="*/ 38 h 168"/>
                <a:gd name="T26" fmla="*/ 19 w 37"/>
                <a:gd name="T27" fmla="*/ 37 h 168"/>
                <a:gd name="T28" fmla="*/ 25 w 37"/>
                <a:gd name="T29" fmla="*/ 34 h 168"/>
                <a:gd name="T30" fmla="*/ 30 w 37"/>
                <a:gd name="T31" fmla="*/ 31 h 168"/>
                <a:gd name="T32" fmla="*/ 35 w 37"/>
                <a:gd name="T33" fmla="*/ 24 h 168"/>
                <a:gd name="T34" fmla="*/ 37 w 37"/>
                <a:gd name="T35" fmla="*/ 16 h 168"/>
                <a:gd name="T36" fmla="*/ 36 w 37"/>
                <a:gd name="T37" fmla="*/ 8 h 168"/>
                <a:gd name="T38" fmla="*/ 34 w 37"/>
                <a:gd name="T39" fmla="*/ 2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168">
                  <a:moveTo>
                    <a:pt x="34" y="2"/>
                  </a:moveTo>
                  <a:lnTo>
                    <a:pt x="28" y="0"/>
                  </a:lnTo>
                  <a:lnTo>
                    <a:pt x="22" y="0"/>
                  </a:lnTo>
                  <a:lnTo>
                    <a:pt x="13" y="2"/>
                  </a:lnTo>
                  <a:lnTo>
                    <a:pt x="6" y="7"/>
                  </a:lnTo>
                  <a:lnTo>
                    <a:pt x="1" y="15"/>
                  </a:lnTo>
                  <a:lnTo>
                    <a:pt x="0" y="18"/>
                  </a:lnTo>
                  <a:lnTo>
                    <a:pt x="0" y="19"/>
                  </a:lnTo>
                  <a:lnTo>
                    <a:pt x="0" y="168"/>
                  </a:lnTo>
                  <a:lnTo>
                    <a:pt x="2" y="168"/>
                  </a:lnTo>
                  <a:lnTo>
                    <a:pt x="2" y="34"/>
                  </a:lnTo>
                  <a:lnTo>
                    <a:pt x="5" y="36"/>
                  </a:lnTo>
                  <a:lnTo>
                    <a:pt x="11" y="38"/>
                  </a:lnTo>
                  <a:lnTo>
                    <a:pt x="19" y="37"/>
                  </a:lnTo>
                  <a:lnTo>
                    <a:pt x="25" y="34"/>
                  </a:lnTo>
                  <a:lnTo>
                    <a:pt x="30" y="31"/>
                  </a:lnTo>
                  <a:lnTo>
                    <a:pt x="35" y="24"/>
                  </a:lnTo>
                  <a:lnTo>
                    <a:pt x="37" y="16"/>
                  </a:lnTo>
                  <a:lnTo>
                    <a:pt x="36"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56" name="Freeform 414"/>
            <p:cNvSpPr>
              <a:spLocks/>
            </p:cNvSpPr>
            <p:nvPr/>
          </p:nvSpPr>
          <p:spPr bwMode="auto">
            <a:xfrm>
              <a:off x="2211" y="431"/>
              <a:ext cx="38" cy="215"/>
            </a:xfrm>
            <a:custGeom>
              <a:avLst/>
              <a:gdLst>
                <a:gd name="T0" fmla="*/ 34 w 38"/>
                <a:gd name="T1" fmla="*/ 4 h 215"/>
                <a:gd name="T2" fmla="*/ 29 w 38"/>
                <a:gd name="T3" fmla="*/ 0 h 215"/>
                <a:gd name="T4" fmla="*/ 22 w 38"/>
                <a:gd name="T5" fmla="*/ 0 h 215"/>
                <a:gd name="T6" fmla="*/ 15 w 38"/>
                <a:gd name="T7" fmla="*/ 3 h 215"/>
                <a:gd name="T8" fmla="*/ 8 w 38"/>
                <a:gd name="T9" fmla="*/ 7 h 215"/>
                <a:gd name="T10" fmla="*/ 4 w 38"/>
                <a:gd name="T11" fmla="*/ 12 h 215"/>
                <a:gd name="T12" fmla="*/ 2 w 38"/>
                <a:gd name="T13" fmla="*/ 16 h 215"/>
                <a:gd name="T14" fmla="*/ 0 w 38"/>
                <a:gd name="T15" fmla="*/ 19 h 215"/>
                <a:gd name="T16" fmla="*/ 0 w 38"/>
                <a:gd name="T17" fmla="*/ 21 h 215"/>
                <a:gd name="T18" fmla="*/ 0 w 38"/>
                <a:gd name="T19" fmla="*/ 215 h 215"/>
                <a:gd name="T20" fmla="*/ 4 w 38"/>
                <a:gd name="T21" fmla="*/ 215 h 215"/>
                <a:gd name="T22" fmla="*/ 4 w 38"/>
                <a:gd name="T23" fmla="*/ 35 h 215"/>
                <a:gd name="T24" fmla="*/ 7 w 38"/>
                <a:gd name="T25" fmla="*/ 36 h 215"/>
                <a:gd name="T26" fmla="*/ 13 w 38"/>
                <a:gd name="T27" fmla="*/ 39 h 215"/>
                <a:gd name="T28" fmla="*/ 21 w 38"/>
                <a:gd name="T29" fmla="*/ 37 h 215"/>
                <a:gd name="T30" fmla="*/ 26 w 38"/>
                <a:gd name="T31" fmla="*/ 35 h 215"/>
                <a:gd name="T32" fmla="*/ 31 w 38"/>
                <a:gd name="T33" fmla="*/ 31 h 215"/>
                <a:gd name="T34" fmla="*/ 35 w 38"/>
                <a:gd name="T35" fmla="*/ 25 h 215"/>
                <a:gd name="T36" fmla="*/ 38 w 38"/>
                <a:gd name="T37" fmla="*/ 17 h 215"/>
                <a:gd name="T38" fmla="*/ 38 w 38"/>
                <a:gd name="T39" fmla="*/ 10 h 215"/>
                <a:gd name="T40" fmla="*/ 34 w 38"/>
                <a:gd name="T41" fmla="*/ 4 h 2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15">
                  <a:moveTo>
                    <a:pt x="34" y="4"/>
                  </a:moveTo>
                  <a:lnTo>
                    <a:pt x="29" y="0"/>
                  </a:lnTo>
                  <a:lnTo>
                    <a:pt x="22" y="0"/>
                  </a:lnTo>
                  <a:lnTo>
                    <a:pt x="15" y="3"/>
                  </a:lnTo>
                  <a:lnTo>
                    <a:pt x="8" y="7"/>
                  </a:lnTo>
                  <a:lnTo>
                    <a:pt x="4" y="12"/>
                  </a:lnTo>
                  <a:lnTo>
                    <a:pt x="2" y="16"/>
                  </a:lnTo>
                  <a:lnTo>
                    <a:pt x="0" y="19"/>
                  </a:lnTo>
                  <a:lnTo>
                    <a:pt x="0" y="21"/>
                  </a:lnTo>
                  <a:lnTo>
                    <a:pt x="0" y="215"/>
                  </a:lnTo>
                  <a:lnTo>
                    <a:pt x="4" y="215"/>
                  </a:lnTo>
                  <a:lnTo>
                    <a:pt x="4" y="35"/>
                  </a:lnTo>
                  <a:lnTo>
                    <a:pt x="7" y="36"/>
                  </a:lnTo>
                  <a:lnTo>
                    <a:pt x="13" y="39"/>
                  </a:lnTo>
                  <a:lnTo>
                    <a:pt x="21" y="37"/>
                  </a:lnTo>
                  <a:lnTo>
                    <a:pt x="26" y="35"/>
                  </a:lnTo>
                  <a:lnTo>
                    <a:pt x="31" y="31"/>
                  </a:lnTo>
                  <a:lnTo>
                    <a:pt x="35" y="25"/>
                  </a:lnTo>
                  <a:lnTo>
                    <a:pt x="38" y="17"/>
                  </a:lnTo>
                  <a:lnTo>
                    <a:pt x="38" y="10"/>
                  </a:lnTo>
                  <a:lnTo>
                    <a:pt x="34"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57" name="Freeform 415"/>
            <p:cNvSpPr>
              <a:spLocks/>
            </p:cNvSpPr>
            <p:nvPr/>
          </p:nvSpPr>
          <p:spPr bwMode="auto">
            <a:xfrm>
              <a:off x="2216" y="632"/>
              <a:ext cx="379" cy="30"/>
            </a:xfrm>
            <a:custGeom>
              <a:avLst/>
              <a:gdLst>
                <a:gd name="T0" fmla="*/ 379 w 379"/>
                <a:gd name="T1" fmla="*/ 15 h 30"/>
                <a:gd name="T2" fmla="*/ 379 w 379"/>
                <a:gd name="T3" fmla="*/ 30 h 30"/>
                <a:gd name="T4" fmla="*/ 0 w 379"/>
                <a:gd name="T5" fmla="*/ 14 h 30"/>
                <a:gd name="T6" fmla="*/ 0 w 379"/>
                <a:gd name="T7" fmla="*/ 0 h 30"/>
                <a:gd name="T8" fmla="*/ 379 w 379"/>
                <a:gd name="T9" fmla="*/ 15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30">
                  <a:moveTo>
                    <a:pt x="379" y="15"/>
                  </a:moveTo>
                  <a:lnTo>
                    <a:pt x="379" y="30"/>
                  </a:lnTo>
                  <a:lnTo>
                    <a:pt x="0" y="14"/>
                  </a:lnTo>
                  <a:lnTo>
                    <a:pt x="0" y="0"/>
                  </a:lnTo>
                  <a:lnTo>
                    <a:pt x="379" y="15"/>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58" name="Freeform 416"/>
            <p:cNvSpPr>
              <a:spLocks/>
            </p:cNvSpPr>
            <p:nvPr/>
          </p:nvSpPr>
          <p:spPr bwMode="auto">
            <a:xfrm>
              <a:off x="2325" y="417"/>
              <a:ext cx="38" cy="229"/>
            </a:xfrm>
            <a:custGeom>
              <a:avLst/>
              <a:gdLst>
                <a:gd name="T0" fmla="*/ 35 w 38"/>
                <a:gd name="T1" fmla="*/ 3 h 229"/>
                <a:gd name="T2" fmla="*/ 29 w 38"/>
                <a:gd name="T3" fmla="*/ 0 h 229"/>
                <a:gd name="T4" fmla="*/ 21 w 38"/>
                <a:gd name="T5" fmla="*/ 0 h 229"/>
                <a:gd name="T6" fmla="*/ 14 w 38"/>
                <a:gd name="T7" fmla="*/ 2 h 229"/>
                <a:gd name="T8" fmla="*/ 7 w 38"/>
                <a:gd name="T9" fmla="*/ 7 h 229"/>
                <a:gd name="T10" fmla="*/ 1 w 38"/>
                <a:gd name="T11" fmla="*/ 15 h 229"/>
                <a:gd name="T12" fmla="*/ 0 w 38"/>
                <a:gd name="T13" fmla="*/ 19 h 229"/>
                <a:gd name="T14" fmla="*/ 0 w 38"/>
                <a:gd name="T15" fmla="*/ 20 h 229"/>
                <a:gd name="T16" fmla="*/ 0 w 38"/>
                <a:gd name="T17" fmla="*/ 229 h 229"/>
                <a:gd name="T18" fmla="*/ 3 w 38"/>
                <a:gd name="T19" fmla="*/ 229 h 229"/>
                <a:gd name="T20" fmla="*/ 3 w 38"/>
                <a:gd name="T21" fmla="*/ 35 h 229"/>
                <a:gd name="T22" fmla="*/ 6 w 38"/>
                <a:gd name="T23" fmla="*/ 36 h 229"/>
                <a:gd name="T24" fmla="*/ 12 w 38"/>
                <a:gd name="T25" fmla="*/ 38 h 229"/>
                <a:gd name="T26" fmla="*/ 20 w 38"/>
                <a:gd name="T27" fmla="*/ 37 h 229"/>
                <a:gd name="T28" fmla="*/ 26 w 38"/>
                <a:gd name="T29" fmla="*/ 35 h 229"/>
                <a:gd name="T30" fmla="*/ 31 w 38"/>
                <a:gd name="T31" fmla="*/ 31 h 229"/>
                <a:gd name="T32" fmla="*/ 36 w 38"/>
                <a:gd name="T33" fmla="*/ 25 h 229"/>
                <a:gd name="T34" fmla="*/ 38 w 38"/>
                <a:gd name="T35" fmla="*/ 17 h 229"/>
                <a:gd name="T36" fmla="*/ 37 w 38"/>
                <a:gd name="T37" fmla="*/ 9 h 229"/>
                <a:gd name="T38" fmla="*/ 35 w 38"/>
                <a:gd name="T39" fmla="*/ 3 h 2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29">
                  <a:moveTo>
                    <a:pt x="35" y="3"/>
                  </a:moveTo>
                  <a:lnTo>
                    <a:pt x="29" y="0"/>
                  </a:lnTo>
                  <a:lnTo>
                    <a:pt x="21" y="0"/>
                  </a:lnTo>
                  <a:lnTo>
                    <a:pt x="14" y="2"/>
                  </a:lnTo>
                  <a:lnTo>
                    <a:pt x="7" y="7"/>
                  </a:lnTo>
                  <a:lnTo>
                    <a:pt x="1" y="15"/>
                  </a:lnTo>
                  <a:lnTo>
                    <a:pt x="0" y="19"/>
                  </a:lnTo>
                  <a:lnTo>
                    <a:pt x="0" y="20"/>
                  </a:lnTo>
                  <a:lnTo>
                    <a:pt x="0" y="229"/>
                  </a:lnTo>
                  <a:lnTo>
                    <a:pt x="3" y="229"/>
                  </a:lnTo>
                  <a:lnTo>
                    <a:pt x="3" y="35"/>
                  </a:lnTo>
                  <a:lnTo>
                    <a:pt x="6" y="36"/>
                  </a:lnTo>
                  <a:lnTo>
                    <a:pt x="12" y="38"/>
                  </a:lnTo>
                  <a:lnTo>
                    <a:pt x="20" y="37"/>
                  </a:lnTo>
                  <a:lnTo>
                    <a:pt x="26" y="35"/>
                  </a:lnTo>
                  <a:lnTo>
                    <a:pt x="31" y="31"/>
                  </a:lnTo>
                  <a:lnTo>
                    <a:pt x="36" y="25"/>
                  </a:lnTo>
                  <a:lnTo>
                    <a:pt x="38" y="17"/>
                  </a:lnTo>
                  <a:lnTo>
                    <a:pt x="37" y="9"/>
                  </a:lnTo>
                  <a:lnTo>
                    <a:pt x="35"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59" name="Freeform 417"/>
            <p:cNvSpPr>
              <a:spLocks/>
            </p:cNvSpPr>
            <p:nvPr/>
          </p:nvSpPr>
          <p:spPr bwMode="auto">
            <a:xfrm>
              <a:off x="2457" y="379"/>
              <a:ext cx="39" cy="273"/>
            </a:xfrm>
            <a:custGeom>
              <a:avLst/>
              <a:gdLst>
                <a:gd name="T0" fmla="*/ 35 w 39"/>
                <a:gd name="T1" fmla="*/ 4 h 273"/>
                <a:gd name="T2" fmla="*/ 29 w 39"/>
                <a:gd name="T3" fmla="*/ 0 h 273"/>
                <a:gd name="T4" fmla="*/ 22 w 39"/>
                <a:gd name="T5" fmla="*/ 0 h 273"/>
                <a:gd name="T6" fmla="*/ 15 w 39"/>
                <a:gd name="T7" fmla="*/ 3 h 273"/>
                <a:gd name="T8" fmla="*/ 8 w 39"/>
                <a:gd name="T9" fmla="*/ 8 h 273"/>
                <a:gd name="T10" fmla="*/ 2 w 39"/>
                <a:gd name="T11" fmla="*/ 16 h 273"/>
                <a:gd name="T12" fmla="*/ 0 w 39"/>
                <a:gd name="T13" fmla="*/ 20 h 273"/>
                <a:gd name="T14" fmla="*/ 0 w 39"/>
                <a:gd name="T15" fmla="*/ 21 h 273"/>
                <a:gd name="T16" fmla="*/ 0 w 39"/>
                <a:gd name="T17" fmla="*/ 273 h 273"/>
                <a:gd name="T18" fmla="*/ 4 w 39"/>
                <a:gd name="T19" fmla="*/ 273 h 273"/>
                <a:gd name="T20" fmla="*/ 4 w 39"/>
                <a:gd name="T21" fmla="*/ 35 h 273"/>
                <a:gd name="T22" fmla="*/ 6 w 39"/>
                <a:gd name="T23" fmla="*/ 36 h 273"/>
                <a:gd name="T24" fmla="*/ 12 w 39"/>
                <a:gd name="T25" fmla="*/ 39 h 273"/>
                <a:gd name="T26" fmla="*/ 21 w 39"/>
                <a:gd name="T27" fmla="*/ 38 h 273"/>
                <a:gd name="T28" fmla="*/ 27 w 39"/>
                <a:gd name="T29" fmla="*/ 35 h 273"/>
                <a:gd name="T30" fmla="*/ 32 w 39"/>
                <a:gd name="T31" fmla="*/ 32 h 273"/>
                <a:gd name="T32" fmla="*/ 37 w 39"/>
                <a:gd name="T33" fmla="*/ 26 h 273"/>
                <a:gd name="T34" fmla="*/ 39 w 39"/>
                <a:gd name="T35" fmla="*/ 17 h 273"/>
                <a:gd name="T36" fmla="*/ 39 w 39"/>
                <a:gd name="T37" fmla="*/ 10 h 273"/>
                <a:gd name="T38" fmla="*/ 35 w 39"/>
                <a:gd name="T39" fmla="*/ 4 h 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3">
                  <a:moveTo>
                    <a:pt x="35" y="4"/>
                  </a:moveTo>
                  <a:lnTo>
                    <a:pt x="29" y="0"/>
                  </a:lnTo>
                  <a:lnTo>
                    <a:pt x="22" y="0"/>
                  </a:lnTo>
                  <a:lnTo>
                    <a:pt x="15" y="3"/>
                  </a:lnTo>
                  <a:lnTo>
                    <a:pt x="8" y="8"/>
                  </a:lnTo>
                  <a:lnTo>
                    <a:pt x="2" y="16"/>
                  </a:lnTo>
                  <a:lnTo>
                    <a:pt x="0" y="20"/>
                  </a:lnTo>
                  <a:lnTo>
                    <a:pt x="0" y="21"/>
                  </a:lnTo>
                  <a:lnTo>
                    <a:pt x="0" y="273"/>
                  </a:lnTo>
                  <a:lnTo>
                    <a:pt x="4" y="273"/>
                  </a:lnTo>
                  <a:lnTo>
                    <a:pt x="4" y="35"/>
                  </a:lnTo>
                  <a:lnTo>
                    <a:pt x="6" y="36"/>
                  </a:lnTo>
                  <a:lnTo>
                    <a:pt x="12" y="39"/>
                  </a:lnTo>
                  <a:lnTo>
                    <a:pt x="21" y="38"/>
                  </a:lnTo>
                  <a:lnTo>
                    <a:pt x="27" y="35"/>
                  </a:lnTo>
                  <a:lnTo>
                    <a:pt x="32" y="32"/>
                  </a:lnTo>
                  <a:lnTo>
                    <a:pt x="37" y="26"/>
                  </a:lnTo>
                  <a:lnTo>
                    <a:pt x="39" y="17"/>
                  </a:lnTo>
                  <a:lnTo>
                    <a:pt x="39" y="10"/>
                  </a:lnTo>
                  <a:lnTo>
                    <a:pt x="35"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60" name="Freeform 418"/>
            <p:cNvSpPr>
              <a:spLocks/>
            </p:cNvSpPr>
            <p:nvPr/>
          </p:nvSpPr>
          <p:spPr bwMode="auto">
            <a:xfrm>
              <a:off x="2310" y="436"/>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61" name="Freeform 419"/>
            <p:cNvSpPr>
              <a:spLocks/>
            </p:cNvSpPr>
            <p:nvPr/>
          </p:nvSpPr>
          <p:spPr bwMode="auto">
            <a:xfrm>
              <a:off x="2189" y="456"/>
              <a:ext cx="68" cy="4"/>
            </a:xfrm>
            <a:custGeom>
              <a:avLst/>
              <a:gdLst>
                <a:gd name="T0" fmla="*/ 68 w 68"/>
                <a:gd name="T1" fmla="*/ 0 h 4"/>
                <a:gd name="T2" fmla="*/ 0 w 68"/>
                <a:gd name="T3" fmla="*/ 0 h 4"/>
                <a:gd name="T4" fmla="*/ 0 w 68"/>
                <a:gd name="T5" fmla="*/ 4 h 4"/>
                <a:gd name="T6" fmla="*/ 68 w 68"/>
                <a:gd name="T7" fmla="*/ 4 h 4"/>
                <a:gd name="T8" fmla="*/ 68 w 68"/>
                <a:gd name="T9" fmla="*/ 2 h 4"/>
                <a:gd name="T10" fmla="*/ 68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68" y="0"/>
                  </a:moveTo>
                  <a:lnTo>
                    <a:pt x="0" y="0"/>
                  </a:lnTo>
                  <a:lnTo>
                    <a:pt x="0" y="4"/>
                  </a:lnTo>
                  <a:lnTo>
                    <a:pt x="68" y="4"/>
                  </a:lnTo>
                  <a:lnTo>
                    <a:pt x="68" y="2"/>
                  </a:lnTo>
                  <a:lnTo>
                    <a:pt x="68"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62" name="Freeform 420"/>
            <p:cNvSpPr>
              <a:spLocks/>
            </p:cNvSpPr>
            <p:nvPr/>
          </p:nvSpPr>
          <p:spPr bwMode="auto">
            <a:xfrm>
              <a:off x="2189" y="476"/>
              <a:ext cx="68" cy="3"/>
            </a:xfrm>
            <a:custGeom>
              <a:avLst/>
              <a:gdLst>
                <a:gd name="T0" fmla="*/ 68 w 68"/>
                <a:gd name="T1" fmla="*/ 0 h 3"/>
                <a:gd name="T2" fmla="*/ 0 w 68"/>
                <a:gd name="T3" fmla="*/ 0 h 3"/>
                <a:gd name="T4" fmla="*/ 0 w 68"/>
                <a:gd name="T5" fmla="*/ 3 h 3"/>
                <a:gd name="T6" fmla="*/ 68 w 68"/>
                <a:gd name="T7" fmla="*/ 3 h 3"/>
                <a:gd name="T8" fmla="*/ 68 w 68"/>
                <a:gd name="T9" fmla="*/ 1 h 3"/>
                <a:gd name="T10" fmla="*/ 68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68" y="0"/>
                  </a:moveTo>
                  <a:lnTo>
                    <a:pt x="0" y="0"/>
                  </a:lnTo>
                  <a:lnTo>
                    <a:pt x="0" y="3"/>
                  </a:lnTo>
                  <a:lnTo>
                    <a:pt x="68" y="3"/>
                  </a:lnTo>
                  <a:lnTo>
                    <a:pt x="68" y="1"/>
                  </a:lnTo>
                  <a:lnTo>
                    <a:pt x="68"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63" name="Rectangle 421"/>
            <p:cNvSpPr>
              <a:spLocks noChangeArrowheads="1"/>
            </p:cNvSpPr>
            <p:nvPr/>
          </p:nvSpPr>
          <p:spPr bwMode="auto">
            <a:xfrm>
              <a:off x="2186" y="497"/>
              <a:ext cx="69" cy="1"/>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064" name="Freeform 422"/>
            <p:cNvSpPr>
              <a:spLocks/>
            </p:cNvSpPr>
            <p:nvPr/>
          </p:nvSpPr>
          <p:spPr bwMode="auto">
            <a:xfrm>
              <a:off x="2186" y="516"/>
              <a:ext cx="69" cy="4"/>
            </a:xfrm>
            <a:custGeom>
              <a:avLst/>
              <a:gdLst>
                <a:gd name="T0" fmla="*/ 69 w 69"/>
                <a:gd name="T1" fmla="*/ 0 h 4"/>
                <a:gd name="T2" fmla="*/ 0 w 69"/>
                <a:gd name="T3" fmla="*/ 0 h 4"/>
                <a:gd name="T4" fmla="*/ 0 w 69"/>
                <a:gd name="T5" fmla="*/ 4 h 4"/>
                <a:gd name="T6" fmla="*/ 69 w 69"/>
                <a:gd name="T7" fmla="*/ 4 h 4"/>
                <a:gd name="T8" fmla="*/ 69 w 69"/>
                <a:gd name="T9" fmla="*/ 2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2"/>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65" name="Freeform 423"/>
            <p:cNvSpPr>
              <a:spLocks/>
            </p:cNvSpPr>
            <p:nvPr/>
          </p:nvSpPr>
          <p:spPr bwMode="auto">
            <a:xfrm>
              <a:off x="2437" y="419"/>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66" name="Rectangle 424"/>
            <p:cNvSpPr>
              <a:spLocks noChangeArrowheads="1"/>
            </p:cNvSpPr>
            <p:nvPr/>
          </p:nvSpPr>
          <p:spPr bwMode="auto">
            <a:xfrm>
              <a:off x="2434" y="441"/>
              <a:ext cx="69"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067" name="Freeform 425"/>
            <p:cNvSpPr>
              <a:spLocks/>
            </p:cNvSpPr>
            <p:nvPr/>
          </p:nvSpPr>
          <p:spPr bwMode="auto">
            <a:xfrm>
              <a:off x="3162" y="549"/>
              <a:ext cx="39" cy="168"/>
            </a:xfrm>
            <a:custGeom>
              <a:avLst/>
              <a:gdLst>
                <a:gd name="T0" fmla="*/ 35 w 39"/>
                <a:gd name="T1" fmla="*/ 4 h 168"/>
                <a:gd name="T2" fmla="*/ 29 w 39"/>
                <a:gd name="T3" fmla="*/ 0 h 168"/>
                <a:gd name="T4" fmla="*/ 23 w 39"/>
                <a:gd name="T5" fmla="*/ 0 h 168"/>
                <a:gd name="T6" fmla="*/ 15 w 39"/>
                <a:gd name="T7" fmla="*/ 2 h 168"/>
                <a:gd name="T8" fmla="*/ 8 w 39"/>
                <a:gd name="T9" fmla="*/ 7 h 168"/>
                <a:gd name="T10" fmla="*/ 2 w 39"/>
                <a:gd name="T11" fmla="*/ 16 h 168"/>
                <a:gd name="T12" fmla="*/ 0 w 39"/>
                <a:gd name="T13" fmla="*/ 18 h 168"/>
                <a:gd name="T14" fmla="*/ 0 w 39"/>
                <a:gd name="T15" fmla="*/ 19 h 168"/>
                <a:gd name="T16" fmla="*/ 0 w 39"/>
                <a:gd name="T17" fmla="*/ 168 h 168"/>
                <a:gd name="T18" fmla="*/ 4 w 39"/>
                <a:gd name="T19" fmla="*/ 168 h 168"/>
                <a:gd name="T20" fmla="*/ 4 w 39"/>
                <a:gd name="T21" fmla="*/ 35 h 168"/>
                <a:gd name="T22" fmla="*/ 6 w 39"/>
                <a:gd name="T23" fmla="*/ 36 h 168"/>
                <a:gd name="T24" fmla="*/ 12 w 39"/>
                <a:gd name="T25" fmla="*/ 38 h 168"/>
                <a:gd name="T26" fmla="*/ 21 w 39"/>
                <a:gd name="T27" fmla="*/ 37 h 168"/>
                <a:gd name="T28" fmla="*/ 27 w 39"/>
                <a:gd name="T29" fmla="*/ 35 h 168"/>
                <a:gd name="T30" fmla="*/ 32 w 39"/>
                <a:gd name="T31" fmla="*/ 31 h 168"/>
                <a:gd name="T32" fmla="*/ 37 w 39"/>
                <a:gd name="T33" fmla="*/ 25 h 168"/>
                <a:gd name="T34" fmla="*/ 39 w 39"/>
                <a:gd name="T35" fmla="*/ 17 h 168"/>
                <a:gd name="T36" fmla="*/ 38 w 39"/>
                <a:gd name="T37" fmla="*/ 10 h 168"/>
                <a:gd name="T38" fmla="*/ 35 w 39"/>
                <a:gd name="T39" fmla="*/ 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68">
                  <a:moveTo>
                    <a:pt x="35" y="4"/>
                  </a:moveTo>
                  <a:lnTo>
                    <a:pt x="29" y="0"/>
                  </a:lnTo>
                  <a:lnTo>
                    <a:pt x="23" y="0"/>
                  </a:lnTo>
                  <a:lnTo>
                    <a:pt x="15" y="2"/>
                  </a:lnTo>
                  <a:lnTo>
                    <a:pt x="8" y="7"/>
                  </a:lnTo>
                  <a:lnTo>
                    <a:pt x="2" y="16"/>
                  </a:lnTo>
                  <a:lnTo>
                    <a:pt x="0" y="18"/>
                  </a:lnTo>
                  <a:lnTo>
                    <a:pt x="0" y="19"/>
                  </a:lnTo>
                  <a:lnTo>
                    <a:pt x="0" y="168"/>
                  </a:lnTo>
                  <a:lnTo>
                    <a:pt x="4" y="168"/>
                  </a:lnTo>
                  <a:lnTo>
                    <a:pt x="4" y="35"/>
                  </a:lnTo>
                  <a:lnTo>
                    <a:pt x="6" y="36"/>
                  </a:lnTo>
                  <a:lnTo>
                    <a:pt x="12" y="38"/>
                  </a:lnTo>
                  <a:lnTo>
                    <a:pt x="21" y="37"/>
                  </a:lnTo>
                  <a:lnTo>
                    <a:pt x="27" y="35"/>
                  </a:lnTo>
                  <a:lnTo>
                    <a:pt x="32" y="31"/>
                  </a:lnTo>
                  <a:lnTo>
                    <a:pt x="37" y="25"/>
                  </a:lnTo>
                  <a:lnTo>
                    <a:pt x="39" y="17"/>
                  </a:lnTo>
                  <a:lnTo>
                    <a:pt x="38" y="10"/>
                  </a:lnTo>
                  <a:lnTo>
                    <a:pt x="35"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68" name="Freeform 426"/>
            <p:cNvSpPr>
              <a:spLocks/>
            </p:cNvSpPr>
            <p:nvPr/>
          </p:nvSpPr>
          <p:spPr bwMode="auto">
            <a:xfrm>
              <a:off x="3546" y="488"/>
              <a:ext cx="37" cy="214"/>
            </a:xfrm>
            <a:custGeom>
              <a:avLst/>
              <a:gdLst>
                <a:gd name="T0" fmla="*/ 33 w 37"/>
                <a:gd name="T1" fmla="*/ 2 h 214"/>
                <a:gd name="T2" fmla="*/ 29 w 37"/>
                <a:gd name="T3" fmla="*/ 0 h 214"/>
                <a:gd name="T4" fmla="*/ 21 w 37"/>
                <a:gd name="T5" fmla="*/ 0 h 214"/>
                <a:gd name="T6" fmla="*/ 13 w 37"/>
                <a:gd name="T7" fmla="*/ 2 h 214"/>
                <a:gd name="T8" fmla="*/ 6 w 37"/>
                <a:gd name="T9" fmla="*/ 7 h 214"/>
                <a:gd name="T10" fmla="*/ 1 w 37"/>
                <a:gd name="T11" fmla="*/ 15 h 214"/>
                <a:gd name="T12" fmla="*/ 0 w 37"/>
                <a:gd name="T13" fmla="*/ 18 h 214"/>
                <a:gd name="T14" fmla="*/ 0 w 37"/>
                <a:gd name="T15" fmla="*/ 19 h 214"/>
                <a:gd name="T16" fmla="*/ 0 w 37"/>
                <a:gd name="T17" fmla="*/ 214 h 214"/>
                <a:gd name="T18" fmla="*/ 3 w 37"/>
                <a:gd name="T19" fmla="*/ 214 h 214"/>
                <a:gd name="T20" fmla="*/ 3 w 37"/>
                <a:gd name="T21" fmla="*/ 33 h 214"/>
                <a:gd name="T22" fmla="*/ 6 w 37"/>
                <a:gd name="T23" fmla="*/ 34 h 214"/>
                <a:gd name="T24" fmla="*/ 12 w 37"/>
                <a:gd name="T25" fmla="*/ 37 h 214"/>
                <a:gd name="T26" fmla="*/ 20 w 37"/>
                <a:gd name="T27" fmla="*/ 37 h 214"/>
                <a:gd name="T28" fmla="*/ 25 w 37"/>
                <a:gd name="T29" fmla="*/ 34 h 214"/>
                <a:gd name="T30" fmla="*/ 30 w 37"/>
                <a:gd name="T31" fmla="*/ 31 h 214"/>
                <a:gd name="T32" fmla="*/ 35 w 37"/>
                <a:gd name="T33" fmla="*/ 24 h 214"/>
                <a:gd name="T34" fmla="*/ 37 w 37"/>
                <a:gd name="T35" fmla="*/ 16 h 214"/>
                <a:gd name="T36" fmla="*/ 37 w 37"/>
                <a:gd name="T37" fmla="*/ 8 h 214"/>
                <a:gd name="T38" fmla="*/ 33 w 37"/>
                <a:gd name="T39" fmla="*/ 2 h 2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214">
                  <a:moveTo>
                    <a:pt x="33" y="2"/>
                  </a:moveTo>
                  <a:lnTo>
                    <a:pt x="29" y="0"/>
                  </a:lnTo>
                  <a:lnTo>
                    <a:pt x="21" y="0"/>
                  </a:lnTo>
                  <a:lnTo>
                    <a:pt x="13" y="2"/>
                  </a:lnTo>
                  <a:lnTo>
                    <a:pt x="6" y="7"/>
                  </a:lnTo>
                  <a:lnTo>
                    <a:pt x="1" y="15"/>
                  </a:lnTo>
                  <a:lnTo>
                    <a:pt x="0" y="18"/>
                  </a:lnTo>
                  <a:lnTo>
                    <a:pt x="0" y="19"/>
                  </a:lnTo>
                  <a:lnTo>
                    <a:pt x="0" y="214"/>
                  </a:lnTo>
                  <a:lnTo>
                    <a:pt x="3" y="214"/>
                  </a:lnTo>
                  <a:lnTo>
                    <a:pt x="3" y="33"/>
                  </a:lnTo>
                  <a:lnTo>
                    <a:pt x="6" y="34"/>
                  </a:lnTo>
                  <a:lnTo>
                    <a:pt x="12" y="37"/>
                  </a:lnTo>
                  <a:lnTo>
                    <a:pt x="20" y="37"/>
                  </a:lnTo>
                  <a:lnTo>
                    <a:pt x="25" y="34"/>
                  </a:lnTo>
                  <a:lnTo>
                    <a:pt x="30" y="31"/>
                  </a:lnTo>
                  <a:lnTo>
                    <a:pt x="35" y="24"/>
                  </a:lnTo>
                  <a:lnTo>
                    <a:pt x="37" y="16"/>
                  </a:lnTo>
                  <a:lnTo>
                    <a:pt x="37" y="8"/>
                  </a:lnTo>
                  <a:lnTo>
                    <a:pt x="33"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69" name="Freeform 427"/>
            <p:cNvSpPr>
              <a:spLocks/>
            </p:cNvSpPr>
            <p:nvPr/>
          </p:nvSpPr>
          <p:spPr bwMode="auto">
            <a:xfrm>
              <a:off x="3166" y="688"/>
              <a:ext cx="380" cy="29"/>
            </a:xfrm>
            <a:custGeom>
              <a:avLst/>
              <a:gdLst>
                <a:gd name="T0" fmla="*/ 0 w 380"/>
                <a:gd name="T1" fmla="*/ 15 h 29"/>
                <a:gd name="T2" fmla="*/ 0 w 380"/>
                <a:gd name="T3" fmla="*/ 29 h 29"/>
                <a:gd name="T4" fmla="*/ 380 w 380"/>
                <a:gd name="T5" fmla="*/ 14 h 29"/>
                <a:gd name="T6" fmla="*/ 380 w 380"/>
                <a:gd name="T7" fmla="*/ 0 h 29"/>
                <a:gd name="T8" fmla="*/ 0 w 380"/>
                <a:gd name="T9" fmla="*/ 15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29">
                  <a:moveTo>
                    <a:pt x="0" y="15"/>
                  </a:moveTo>
                  <a:lnTo>
                    <a:pt x="0" y="29"/>
                  </a:lnTo>
                  <a:lnTo>
                    <a:pt x="380" y="14"/>
                  </a:lnTo>
                  <a:lnTo>
                    <a:pt x="380" y="0"/>
                  </a:lnTo>
                  <a:lnTo>
                    <a:pt x="0" y="15"/>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70" name="Freeform 428"/>
            <p:cNvSpPr>
              <a:spLocks/>
            </p:cNvSpPr>
            <p:nvPr/>
          </p:nvSpPr>
          <p:spPr bwMode="auto">
            <a:xfrm>
              <a:off x="3417" y="472"/>
              <a:ext cx="38" cy="230"/>
            </a:xfrm>
            <a:custGeom>
              <a:avLst/>
              <a:gdLst>
                <a:gd name="T0" fmla="*/ 33 w 38"/>
                <a:gd name="T1" fmla="*/ 4 h 230"/>
                <a:gd name="T2" fmla="*/ 29 w 38"/>
                <a:gd name="T3" fmla="*/ 0 h 230"/>
                <a:gd name="T4" fmla="*/ 21 w 38"/>
                <a:gd name="T5" fmla="*/ 0 h 230"/>
                <a:gd name="T6" fmla="*/ 14 w 38"/>
                <a:gd name="T7" fmla="*/ 2 h 230"/>
                <a:gd name="T8" fmla="*/ 7 w 38"/>
                <a:gd name="T9" fmla="*/ 7 h 230"/>
                <a:gd name="T10" fmla="*/ 3 w 38"/>
                <a:gd name="T11" fmla="*/ 12 h 230"/>
                <a:gd name="T12" fmla="*/ 1 w 38"/>
                <a:gd name="T13" fmla="*/ 16 h 230"/>
                <a:gd name="T14" fmla="*/ 0 w 38"/>
                <a:gd name="T15" fmla="*/ 19 h 230"/>
                <a:gd name="T16" fmla="*/ 0 w 38"/>
                <a:gd name="T17" fmla="*/ 20 h 230"/>
                <a:gd name="T18" fmla="*/ 0 w 38"/>
                <a:gd name="T19" fmla="*/ 230 h 230"/>
                <a:gd name="T20" fmla="*/ 3 w 38"/>
                <a:gd name="T21" fmla="*/ 230 h 230"/>
                <a:gd name="T22" fmla="*/ 3 w 38"/>
                <a:gd name="T23" fmla="*/ 35 h 230"/>
                <a:gd name="T24" fmla="*/ 6 w 38"/>
                <a:gd name="T25" fmla="*/ 36 h 230"/>
                <a:gd name="T26" fmla="*/ 12 w 38"/>
                <a:gd name="T27" fmla="*/ 38 h 230"/>
                <a:gd name="T28" fmla="*/ 20 w 38"/>
                <a:gd name="T29" fmla="*/ 37 h 230"/>
                <a:gd name="T30" fmla="*/ 25 w 38"/>
                <a:gd name="T31" fmla="*/ 35 h 230"/>
                <a:gd name="T32" fmla="*/ 31 w 38"/>
                <a:gd name="T33" fmla="*/ 31 h 230"/>
                <a:gd name="T34" fmla="*/ 36 w 38"/>
                <a:gd name="T35" fmla="*/ 25 h 230"/>
                <a:gd name="T36" fmla="*/ 38 w 38"/>
                <a:gd name="T37" fmla="*/ 17 h 230"/>
                <a:gd name="T38" fmla="*/ 37 w 38"/>
                <a:gd name="T39" fmla="*/ 10 h 230"/>
                <a:gd name="T40" fmla="*/ 33 w 38"/>
                <a:gd name="T41" fmla="*/ 4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30">
                  <a:moveTo>
                    <a:pt x="33" y="4"/>
                  </a:moveTo>
                  <a:lnTo>
                    <a:pt x="29" y="0"/>
                  </a:lnTo>
                  <a:lnTo>
                    <a:pt x="21" y="0"/>
                  </a:lnTo>
                  <a:lnTo>
                    <a:pt x="14" y="2"/>
                  </a:lnTo>
                  <a:lnTo>
                    <a:pt x="7" y="7"/>
                  </a:lnTo>
                  <a:lnTo>
                    <a:pt x="3" y="12"/>
                  </a:lnTo>
                  <a:lnTo>
                    <a:pt x="1" y="16"/>
                  </a:lnTo>
                  <a:lnTo>
                    <a:pt x="0" y="19"/>
                  </a:lnTo>
                  <a:lnTo>
                    <a:pt x="0" y="20"/>
                  </a:lnTo>
                  <a:lnTo>
                    <a:pt x="0" y="230"/>
                  </a:lnTo>
                  <a:lnTo>
                    <a:pt x="3" y="230"/>
                  </a:lnTo>
                  <a:lnTo>
                    <a:pt x="3" y="35"/>
                  </a:lnTo>
                  <a:lnTo>
                    <a:pt x="6" y="36"/>
                  </a:lnTo>
                  <a:lnTo>
                    <a:pt x="12" y="38"/>
                  </a:lnTo>
                  <a:lnTo>
                    <a:pt x="20" y="37"/>
                  </a:lnTo>
                  <a:lnTo>
                    <a:pt x="25" y="35"/>
                  </a:lnTo>
                  <a:lnTo>
                    <a:pt x="31" y="31"/>
                  </a:lnTo>
                  <a:lnTo>
                    <a:pt x="36" y="25"/>
                  </a:lnTo>
                  <a:lnTo>
                    <a:pt x="38" y="17"/>
                  </a:lnTo>
                  <a:lnTo>
                    <a:pt x="37" y="10"/>
                  </a:lnTo>
                  <a:lnTo>
                    <a:pt x="33"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71" name="Freeform 429"/>
            <p:cNvSpPr>
              <a:spLocks/>
            </p:cNvSpPr>
            <p:nvPr/>
          </p:nvSpPr>
          <p:spPr bwMode="auto">
            <a:xfrm>
              <a:off x="3284" y="436"/>
              <a:ext cx="38" cy="272"/>
            </a:xfrm>
            <a:custGeom>
              <a:avLst/>
              <a:gdLst>
                <a:gd name="T0" fmla="*/ 34 w 38"/>
                <a:gd name="T1" fmla="*/ 2 h 272"/>
                <a:gd name="T2" fmla="*/ 29 w 38"/>
                <a:gd name="T3" fmla="*/ 0 h 272"/>
                <a:gd name="T4" fmla="*/ 22 w 38"/>
                <a:gd name="T5" fmla="*/ 0 h 272"/>
                <a:gd name="T6" fmla="*/ 15 w 38"/>
                <a:gd name="T7" fmla="*/ 2 h 272"/>
                <a:gd name="T8" fmla="*/ 7 w 38"/>
                <a:gd name="T9" fmla="*/ 7 h 272"/>
                <a:gd name="T10" fmla="*/ 4 w 38"/>
                <a:gd name="T11" fmla="*/ 11 h 272"/>
                <a:gd name="T12" fmla="*/ 1 w 38"/>
                <a:gd name="T13" fmla="*/ 16 h 272"/>
                <a:gd name="T14" fmla="*/ 0 w 38"/>
                <a:gd name="T15" fmla="*/ 18 h 272"/>
                <a:gd name="T16" fmla="*/ 0 w 38"/>
                <a:gd name="T17" fmla="*/ 19 h 272"/>
                <a:gd name="T18" fmla="*/ 0 w 38"/>
                <a:gd name="T19" fmla="*/ 272 h 272"/>
                <a:gd name="T20" fmla="*/ 4 w 38"/>
                <a:gd name="T21" fmla="*/ 272 h 272"/>
                <a:gd name="T22" fmla="*/ 4 w 38"/>
                <a:gd name="T23" fmla="*/ 34 h 272"/>
                <a:gd name="T24" fmla="*/ 6 w 38"/>
                <a:gd name="T25" fmla="*/ 35 h 272"/>
                <a:gd name="T26" fmla="*/ 12 w 38"/>
                <a:gd name="T27" fmla="*/ 37 h 272"/>
                <a:gd name="T28" fmla="*/ 21 w 38"/>
                <a:gd name="T29" fmla="*/ 36 h 272"/>
                <a:gd name="T30" fmla="*/ 25 w 38"/>
                <a:gd name="T31" fmla="*/ 34 h 272"/>
                <a:gd name="T32" fmla="*/ 30 w 38"/>
                <a:gd name="T33" fmla="*/ 30 h 272"/>
                <a:gd name="T34" fmla="*/ 35 w 38"/>
                <a:gd name="T35" fmla="*/ 24 h 272"/>
                <a:gd name="T36" fmla="*/ 38 w 38"/>
                <a:gd name="T37" fmla="*/ 17 h 272"/>
                <a:gd name="T38" fmla="*/ 38 w 38"/>
                <a:gd name="T39" fmla="*/ 8 h 272"/>
                <a:gd name="T40" fmla="*/ 34 w 38"/>
                <a:gd name="T41" fmla="*/ 2 h 2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72">
                  <a:moveTo>
                    <a:pt x="34" y="2"/>
                  </a:moveTo>
                  <a:lnTo>
                    <a:pt x="29" y="0"/>
                  </a:lnTo>
                  <a:lnTo>
                    <a:pt x="22" y="0"/>
                  </a:lnTo>
                  <a:lnTo>
                    <a:pt x="15" y="2"/>
                  </a:lnTo>
                  <a:lnTo>
                    <a:pt x="7" y="7"/>
                  </a:lnTo>
                  <a:lnTo>
                    <a:pt x="4" y="11"/>
                  </a:lnTo>
                  <a:lnTo>
                    <a:pt x="1" y="16"/>
                  </a:lnTo>
                  <a:lnTo>
                    <a:pt x="0" y="18"/>
                  </a:lnTo>
                  <a:lnTo>
                    <a:pt x="0" y="19"/>
                  </a:lnTo>
                  <a:lnTo>
                    <a:pt x="0" y="272"/>
                  </a:lnTo>
                  <a:lnTo>
                    <a:pt x="4" y="272"/>
                  </a:lnTo>
                  <a:lnTo>
                    <a:pt x="4" y="34"/>
                  </a:lnTo>
                  <a:lnTo>
                    <a:pt x="6" y="35"/>
                  </a:lnTo>
                  <a:lnTo>
                    <a:pt x="12" y="37"/>
                  </a:lnTo>
                  <a:lnTo>
                    <a:pt x="21" y="36"/>
                  </a:lnTo>
                  <a:lnTo>
                    <a:pt x="25" y="34"/>
                  </a:lnTo>
                  <a:lnTo>
                    <a:pt x="30" y="30"/>
                  </a:lnTo>
                  <a:lnTo>
                    <a:pt x="35" y="24"/>
                  </a:lnTo>
                  <a:lnTo>
                    <a:pt x="38" y="17"/>
                  </a:lnTo>
                  <a:lnTo>
                    <a:pt x="38"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72" name="Rectangle 430"/>
            <p:cNvSpPr>
              <a:spLocks noChangeArrowheads="1"/>
            </p:cNvSpPr>
            <p:nvPr/>
          </p:nvSpPr>
          <p:spPr bwMode="auto">
            <a:xfrm>
              <a:off x="3403" y="491"/>
              <a:ext cx="69"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073" name="Freeform 431"/>
            <p:cNvSpPr>
              <a:spLocks/>
            </p:cNvSpPr>
            <p:nvPr/>
          </p:nvSpPr>
          <p:spPr bwMode="auto">
            <a:xfrm>
              <a:off x="3254" y="480"/>
              <a:ext cx="68" cy="4"/>
            </a:xfrm>
            <a:custGeom>
              <a:avLst/>
              <a:gdLst>
                <a:gd name="T0" fmla="*/ 0 w 68"/>
                <a:gd name="T1" fmla="*/ 0 h 4"/>
                <a:gd name="T2" fmla="*/ 68 w 68"/>
                <a:gd name="T3" fmla="*/ 0 h 4"/>
                <a:gd name="T4" fmla="*/ 68 w 68"/>
                <a:gd name="T5" fmla="*/ 4 h 4"/>
                <a:gd name="T6" fmla="*/ 0 w 68"/>
                <a:gd name="T7" fmla="*/ 4 h 4"/>
                <a:gd name="T8" fmla="*/ 0 w 68"/>
                <a:gd name="T9" fmla="*/ 2 h 4"/>
                <a:gd name="T10" fmla="*/ 0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0" y="0"/>
                  </a:moveTo>
                  <a:lnTo>
                    <a:pt x="68" y="0"/>
                  </a:lnTo>
                  <a:lnTo>
                    <a:pt x="68" y="4"/>
                  </a:lnTo>
                  <a:lnTo>
                    <a:pt x="0" y="4"/>
                  </a:lnTo>
                  <a:lnTo>
                    <a:pt x="0" y="2"/>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74" name="Freeform 432"/>
            <p:cNvSpPr>
              <a:spLocks/>
            </p:cNvSpPr>
            <p:nvPr/>
          </p:nvSpPr>
          <p:spPr bwMode="auto">
            <a:xfrm>
              <a:off x="3254" y="500"/>
              <a:ext cx="68" cy="3"/>
            </a:xfrm>
            <a:custGeom>
              <a:avLst/>
              <a:gdLst>
                <a:gd name="T0" fmla="*/ 0 w 68"/>
                <a:gd name="T1" fmla="*/ 0 h 3"/>
                <a:gd name="T2" fmla="*/ 68 w 68"/>
                <a:gd name="T3" fmla="*/ 0 h 3"/>
                <a:gd name="T4" fmla="*/ 68 w 68"/>
                <a:gd name="T5" fmla="*/ 3 h 3"/>
                <a:gd name="T6" fmla="*/ 0 w 68"/>
                <a:gd name="T7" fmla="*/ 3 h 3"/>
                <a:gd name="T8" fmla="*/ 0 w 68"/>
                <a:gd name="T9" fmla="*/ 1 h 3"/>
                <a:gd name="T10" fmla="*/ 0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0" y="0"/>
                  </a:moveTo>
                  <a:lnTo>
                    <a:pt x="68" y="0"/>
                  </a:lnTo>
                  <a:lnTo>
                    <a:pt x="68" y="3"/>
                  </a:lnTo>
                  <a:lnTo>
                    <a:pt x="0" y="3"/>
                  </a:lnTo>
                  <a:lnTo>
                    <a:pt x="0"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75" name="Freeform 433"/>
            <p:cNvSpPr>
              <a:spLocks/>
            </p:cNvSpPr>
            <p:nvPr/>
          </p:nvSpPr>
          <p:spPr bwMode="auto">
            <a:xfrm>
              <a:off x="4052" y="494"/>
              <a:ext cx="37" cy="168"/>
            </a:xfrm>
            <a:custGeom>
              <a:avLst/>
              <a:gdLst>
                <a:gd name="T0" fmla="*/ 34 w 37"/>
                <a:gd name="T1" fmla="*/ 2 h 168"/>
                <a:gd name="T2" fmla="*/ 28 w 37"/>
                <a:gd name="T3" fmla="*/ 0 h 168"/>
                <a:gd name="T4" fmla="*/ 22 w 37"/>
                <a:gd name="T5" fmla="*/ 0 h 168"/>
                <a:gd name="T6" fmla="*/ 13 w 37"/>
                <a:gd name="T7" fmla="*/ 2 h 168"/>
                <a:gd name="T8" fmla="*/ 6 w 37"/>
                <a:gd name="T9" fmla="*/ 7 h 168"/>
                <a:gd name="T10" fmla="*/ 1 w 37"/>
                <a:gd name="T11" fmla="*/ 15 h 168"/>
                <a:gd name="T12" fmla="*/ 0 w 37"/>
                <a:gd name="T13" fmla="*/ 18 h 168"/>
                <a:gd name="T14" fmla="*/ 0 w 37"/>
                <a:gd name="T15" fmla="*/ 19 h 168"/>
                <a:gd name="T16" fmla="*/ 0 w 37"/>
                <a:gd name="T17" fmla="*/ 168 h 168"/>
                <a:gd name="T18" fmla="*/ 2 w 37"/>
                <a:gd name="T19" fmla="*/ 168 h 168"/>
                <a:gd name="T20" fmla="*/ 2 w 37"/>
                <a:gd name="T21" fmla="*/ 34 h 168"/>
                <a:gd name="T22" fmla="*/ 5 w 37"/>
                <a:gd name="T23" fmla="*/ 36 h 168"/>
                <a:gd name="T24" fmla="*/ 11 w 37"/>
                <a:gd name="T25" fmla="*/ 38 h 168"/>
                <a:gd name="T26" fmla="*/ 19 w 37"/>
                <a:gd name="T27" fmla="*/ 37 h 168"/>
                <a:gd name="T28" fmla="*/ 25 w 37"/>
                <a:gd name="T29" fmla="*/ 34 h 168"/>
                <a:gd name="T30" fmla="*/ 30 w 37"/>
                <a:gd name="T31" fmla="*/ 31 h 168"/>
                <a:gd name="T32" fmla="*/ 35 w 37"/>
                <a:gd name="T33" fmla="*/ 24 h 168"/>
                <a:gd name="T34" fmla="*/ 37 w 37"/>
                <a:gd name="T35" fmla="*/ 16 h 168"/>
                <a:gd name="T36" fmla="*/ 36 w 37"/>
                <a:gd name="T37" fmla="*/ 8 h 168"/>
                <a:gd name="T38" fmla="*/ 34 w 37"/>
                <a:gd name="T39" fmla="*/ 2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168">
                  <a:moveTo>
                    <a:pt x="34" y="2"/>
                  </a:moveTo>
                  <a:lnTo>
                    <a:pt x="28" y="0"/>
                  </a:lnTo>
                  <a:lnTo>
                    <a:pt x="22" y="0"/>
                  </a:lnTo>
                  <a:lnTo>
                    <a:pt x="13" y="2"/>
                  </a:lnTo>
                  <a:lnTo>
                    <a:pt x="6" y="7"/>
                  </a:lnTo>
                  <a:lnTo>
                    <a:pt x="1" y="15"/>
                  </a:lnTo>
                  <a:lnTo>
                    <a:pt x="0" y="18"/>
                  </a:lnTo>
                  <a:lnTo>
                    <a:pt x="0" y="19"/>
                  </a:lnTo>
                  <a:lnTo>
                    <a:pt x="0" y="168"/>
                  </a:lnTo>
                  <a:lnTo>
                    <a:pt x="2" y="168"/>
                  </a:lnTo>
                  <a:lnTo>
                    <a:pt x="2" y="34"/>
                  </a:lnTo>
                  <a:lnTo>
                    <a:pt x="5" y="36"/>
                  </a:lnTo>
                  <a:lnTo>
                    <a:pt x="11" y="38"/>
                  </a:lnTo>
                  <a:lnTo>
                    <a:pt x="19" y="37"/>
                  </a:lnTo>
                  <a:lnTo>
                    <a:pt x="25" y="34"/>
                  </a:lnTo>
                  <a:lnTo>
                    <a:pt x="30" y="31"/>
                  </a:lnTo>
                  <a:lnTo>
                    <a:pt x="35" y="24"/>
                  </a:lnTo>
                  <a:lnTo>
                    <a:pt x="37" y="16"/>
                  </a:lnTo>
                  <a:lnTo>
                    <a:pt x="36" y="8"/>
                  </a:lnTo>
                  <a:lnTo>
                    <a:pt x="34"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76" name="Freeform 434"/>
            <p:cNvSpPr>
              <a:spLocks/>
            </p:cNvSpPr>
            <p:nvPr/>
          </p:nvSpPr>
          <p:spPr bwMode="auto">
            <a:xfrm>
              <a:off x="3673" y="431"/>
              <a:ext cx="39" cy="215"/>
            </a:xfrm>
            <a:custGeom>
              <a:avLst/>
              <a:gdLst>
                <a:gd name="T0" fmla="*/ 34 w 39"/>
                <a:gd name="T1" fmla="*/ 4 h 215"/>
                <a:gd name="T2" fmla="*/ 29 w 39"/>
                <a:gd name="T3" fmla="*/ 0 h 215"/>
                <a:gd name="T4" fmla="*/ 22 w 39"/>
                <a:gd name="T5" fmla="*/ 0 h 215"/>
                <a:gd name="T6" fmla="*/ 15 w 39"/>
                <a:gd name="T7" fmla="*/ 3 h 215"/>
                <a:gd name="T8" fmla="*/ 8 w 39"/>
                <a:gd name="T9" fmla="*/ 7 h 215"/>
                <a:gd name="T10" fmla="*/ 4 w 39"/>
                <a:gd name="T11" fmla="*/ 12 h 215"/>
                <a:gd name="T12" fmla="*/ 2 w 39"/>
                <a:gd name="T13" fmla="*/ 16 h 215"/>
                <a:gd name="T14" fmla="*/ 0 w 39"/>
                <a:gd name="T15" fmla="*/ 19 h 215"/>
                <a:gd name="T16" fmla="*/ 0 w 39"/>
                <a:gd name="T17" fmla="*/ 21 h 215"/>
                <a:gd name="T18" fmla="*/ 0 w 39"/>
                <a:gd name="T19" fmla="*/ 215 h 215"/>
                <a:gd name="T20" fmla="*/ 4 w 39"/>
                <a:gd name="T21" fmla="*/ 215 h 215"/>
                <a:gd name="T22" fmla="*/ 4 w 39"/>
                <a:gd name="T23" fmla="*/ 35 h 215"/>
                <a:gd name="T24" fmla="*/ 6 w 39"/>
                <a:gd name="T25" fmla="*/ 36 h 215"/>
                <a:gd name="T26" fmla="*/ 12 w 39"/>
                <a:gd name="T27" fmla="*/ 39 h 215"/>
                <a:gd name="T28" fmla="*/ 21 w 39"/>
                <a:gd name="T29" fmla="*/ 37 h 215"/>
                <a:gd name="T30" fmla="*/ 26 w 39"/>
                <a:gd name="T31" fmla="*/ 35 h 215"/>
                <a:gd name="T32" fmla="*/ 32 w 39"/>
                <a:gd name="T33" fmla="*/ 31 h 215"/>
                <a:gd name="T34" fmla="*/ 37 w 39"/>
                <a:gd name="T35" fmla="*/ 25 h 215"/>
                <a:gd name="T36" fmla="*/ 39 w 39"/>
                <a:gd name="T37" fmla="*/ 17 h 215"/>
                <a:gd name="T38" fmla="*/ 38 w 39"/>
                <a:gd name="T39" fmla="*/ 10 h 215"/>
                <a:gd name="T40" fmla="*/ 34 w 39"/>
                <a:gd name="T41" fmla="*/ 4 h 2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15">
                  <a:moveTo>
                    <a:pt x="34" y="4"/>
                  </a:moveTo>
                  <a:lnTo>
                    <a:pt x="29" y="0"/>
                  </a:lnTo>
                  <a:lnTo>
                    <a:pt x="22" y="0"/>
                  </a:lnTo>
                  <a:lnTo>
                    <a:pt x="15" y="3"/>
                  </a:lnTo>
                  <a:lnTo>
                    <a:pt x="8" y="7"/>
                  </a:lnTo>
                  <a:lnTo>
                    <a:pt x="4" y="12"/>
                  </a:lnTo>
                  <a:lnTo>
                    <a:pt x="2" y="16"/>
                  </a:lnTo>
                  <a:lnTo>
                    <a:pt x="0" y="19"/>
                  </a:lnTo>
                  <a:lnTo>
                    <a:pt x="0" y="21"/>
                  </a:lnTo>
                  <a:lnTo>
                    <a:pt x="0" y="215"/>
                  </a:lnTo>
                  <a:lnTo>
                    <a:pt x="4" y="215"/>
                  </a:lnTo>
                  <a:lnTo>
                    <a:pt x="4" y="35"/>
                  </a:lnTo>
                  <a:lnTo>
                    <a:pt x="6" y="36"/>
                  </a:lnTo>
                  <a:lnTo>
                    <a:pt x="12" y="39"/>
                  </a:lnTo>
                  <a:lnTo>
                    <a:pt x="21" y="37"/>
                  </a:lnTo>
                  <a:lnTo>
                    <a:pt x="26" y="35"/>
                  </a:lnTo>
                  <a:lnTo>
                    <a:pt x="32" y="31"/>
                  </a:lnTo>
                  <a:lnTo>
                    <a:pt x="37" y="25"/>
                  </a:lnTo>
                  <a:lnTo>
                    <a:pt x="39" y="17"/>
                  </a:lnTo>
                  <a:lnTo>
                    <a:pt x="38" y="10"/>
                  </a:lnTo>
                  <a:lnTo>
                    <a:pt x="34"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77" name="Freeform 435"/>
            <p:cNvSpPr>
              <a:spLocks/>
            </p:cNvSpPr>
            <p:nvPr/>
          </p:nvSpPr>
          <p:spPr bwMode="auto">
            <a:xfrm>
              <a:off x="3678" y="632"/>
              <a:ext cx="379" cy="30"/>
            </a:xfrm>
            <a:custGeom>
              <a:avLst/>
              <a:gdLst>
                <a:gd name="T0" fmla="*/ 379 w 379"/>
                <a:gd name="T1" fmla="*/ 15 h 30"/>
                <a:gd name="T2" fmla="*/ 379 w 379"/>
                <a:gd name="T3" fmla="*/ 30 h 30"/>
                <a:gd name="T4" fmla="*/ 0 w 379"/>
                <a:gd name="T5" fmla="*/ 14 h 30"/>
                <a:gd name="T6" fmla="*/ 0 w 379"/>
                <a:gd name="T7" fmla="*/ 0 h 30"/>
                <a:gd name="T8" fmla="*/ 379 w 379"/>
                <a:gd name="T9" fmla="*/ 15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30">
                  <a:moveTo>
                    <a:pt x="379" y="15"/>
                  </a:moveTo>
                  <a:lnTo>
                    <a:pt x="379" y="30"/>
                  </a:lnTo>
                  <a:lnTo>
                    <a:pt x="0" y="14"/>
                  </a:lnTo>
                  <a:lnTo>
                    <a:pt x="0" y="0"/>
                  </a:lnTo>
                  <a:lnTo>
                    <a:pt x="379" y="15"/>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78" name="Freeform 436"/>
            <p:cNvSpPr>
              <a:spLocks/>
            </p:cNvSpPr>
            <p:nvPr/>
          </p:nvSpPr>
          <p:spPr bwMode="auto">
            <a:xfrm>
              <a:off x="3787" y="417"/>
              <a:ext cx="38" cy="229"/>
            </a:xfrm>
            <a:custGeom>
              <a:avLst/>
              <a:gdLst>
                <a:gd name="T0" fmla="*/ 35 w 38"/>
                <a:gd name="T1" fmla="*/ 3 h 229"/>
                <a:gd name="T2" fmla="*/ 29 w 38"/>
                <a:gd name="T3" fmla="*/ 0 h 229"/>
                <a:gd name="T4" fmla="*/ 21 w 38"/>
                <a:gd name="T5" fmla="*/ 0 h 229"/>
                <a:gd name="T6" fmla="*/ 14 w 38"/>
                <a:gd name="T7" fmla="*/ 2 h 229"/>
                <a:gd name="T8" fmla="*/ 7 w 38"/>
                <a:gd name="T9" fmla="*/ 7 h 229"/>
                <a:gd name="T10" fmla="*/ 1 w 38"/>
                <a:gd name="T11" fmla="*/ 15 h 229"/>
                <a:gd name="T12" fmla="*/ 0 w 38"/>
                <a:gd name="T13" fmla="*/ 19 h 229"/>
                <a:gd name="T14" fmla="*/ 0 w 38"/>
                <a:gd name="T15" fmla="*/ 20 h 229"/>
                <a:gd name="T16" fmla="*/ 0 w 38"/>
                <a:gd name="T17" fmla="*/ 229 h 229"/>
                <a:gd name="T18" fmla="*/ 3 w 38"/>
                <a:gd name="T19" fmla="*/ 229 h 229"/>
                <a:gd name="T20" fmla="*/ 3 w 38"/>
                <a:gd name="T21" fmla="*/ 35 h 229"/>
                <a:gd name="T22" fmla="*/ 6 w 38"/>
                <a:gd name="T23" fmla="*/ 36 h 229"/>
                <a:gd name="T24" fmla="*/ 12 w 38"/>
                <a:gd name="T25" fmla="*/ 38 h 229"/>
                <a:gd name="T26" fmla="*/ 20 w 38"/>
                <a:gd name="T27" fmla="*/ 37 h 229"/>
                <a:gd name="T28" fmla="*/ 26 w 38"/>
                <a:gd name="T29" fmla="*/ 35 h 229"/>
                <a:gd name="T30" fmla="*/ 31 w 38"/>
                <a:gd name="T31" fmla="*/ 31 h 229"/>
                <a:gd name="T32" fmla="*/ 36 w 38"/>
                <a:gd name="T33" fmla="*/ 25 h 229"/>
                <a:gd name="T34" fmla="*/ 38 w 38"/>
                <a:gd name="T35" fmla="*/ 17 h 229"/>
                <a:gd name="T36" fmla="*/ 37 w 38"/>
                <a:gd name="T37" fmla="*/ 9 h 229"/>
                <a:gd name="T38" fmla="*/ 35 w 38"/>
                <a:gd name="T39" fmla="*/ 3 h 2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229">
                  <a:moveTo>
                    <a:pt x="35" y="3"/>
                  </a:moveTo>
                  <a:lnTo>
                    <a:pt x="29" y="0"/>
                  </a:lnTo>
                  <a:lnTo>
                    <a:pt x="21" y="0"/>
                  </a:lnTo>
                  <a:lnTo>
                    <a:pt x="14" y="2"/>
                  </a:lnTo>
                  <a:lnTo>
                    <a:pt x="7" y="7"/>
                  </a:lnTo>
                  <a:lnTo>
                    <a:pt x="1" y="15"/>
                  </a:lnTo>
                  <a:lnTo>
                    <a:pt x="0" y="19"/>
                  </a:lnTo>
                  <a:lnTo>
                    <a:pt x="0" y="20"/>
                  </a:lnTo>
                  <a:lnTo>
                    <a:pt x="0" y="229"/>
                  </a:lnTo>
                  <a:lnTo>
                    <a:pt x="3" y="229"/>
                  </a:lnTo>
                  <a:lnTo>
                    <a:pt x="3" y="35"/>
                  </a:lnTo>
                  <a:lnTo>
                    <a:pt x="6" y="36"/>
                  </a:lnTo>
                  <a:lnTo>
                    <a:pt x="12" y="38"/>
                  </a:lnTo>
                  <a:lnTo>
                    <a:pt x="20" y="37"/>
                  </a:lnTo>
                  <a:lnTo>
                    <a:pt x="26" y="35"/>
                  </a:lnTo>
                  <a:lnTo>
                    <a:pt x="31" y="31"/>
                  </a:lnTo>
                  <a:lnTo>
                    <a:pt x="36" y="25"/>
                  </a:lnTo>
                  <a:lnTo>
                    <a:pt x="38" y="17"/>
                  </a:lnTo>
                  <a:lnTo>
                    <a:pt x="37" y="9"/>
                  </a:lnTo>
                  <a:lnTo>
                    <a:pt x="35" y="3"/>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79" name="Freeform 437"/>
            <p:cNvSpPr>
              <a:spLocks/>
            </p:cNvSpPr>
            <p:nvPr/>
          </p:nvSpPr>
          <p:spPr bwMode="auto">
            <a:xfrm>
              <a:off x="3921" y="379"/>
              <a:ext cx="37" cy="273"/>
            </a:xfrm>
            <a:custGeom>
              <a:avLst/>
              <a:gdLst>
                <a:gd name="T0" fmla="*/ 33 w 37"/>
                <a:gd name="T1" fmla="*/ 4 h 273"/>
                <a:gd name="T2" fmla="*/ 28 w 37"/>
                <a:gd name="T3" fmla="*/ 0 h 273"/>
                <a:gd name="T4" fmla="*/ 21 w 37"/>
                <a:gd name="T5" fmla="*/ 0 h 273"/>
                <a:gd name="T6" fmla="*/ 13 w 37"/>
                <a:gd name="T7" fmla="*/ 3 h 273"/>
                <a:gd name="T8" fmla="*/ 6 w 37"/>
                <a:gd name="T9" fmla="*/ 8 h 273"/>
                <a:gd name="T10" fmla="*/ 2 w 37"/>
                <a:gd name="T11" fmla="*/ 12 h 273"/>
                <a:gd name="T12" fmla="*/ 0 w 37"/>
                <a:gd name="T13" fmla="*/ 20 h 273"/>
                <a:gd name="T14" fmla="*/ 0 w 37"/>
                <a:gd name="T15" fmla="*/ 21 h 273"/>
                <a:gd name="T16" fmla="*/ 0 w 37"/>
                <a:gd name="T17" fmla="*/ 273 h 273"/>
                <a:gd name="T18" fmla="*/ 3 w 37"/>
                <a:gd name="T19" fmla="*/ 273 h 273"/>
                <a:gd name="T20" fmla="*/ 3 w 37"/>
                <a:gd name="T21" fmla="*/ 35 h 273"/>
                <a:gd name="T22" fmla="*/ 6 w 37"/>
                <a:gd name="T23" fmla="*/ 36 h 273"/>
                <a:gd name="T24" fmla="*/ 12 w 37"/>
                <a:gd name="T25" fmla="*/ 39 h 273"/>
                <a:gd name="T26" fmla="*/ 20 w 37"/>
                <a:gd name="T27" fmla="*/ 38 h 273"/>
                <a:gd name="T28" fmla="*/ 25 w 37"/>
                <a:gd name="T29" fmla="*/ 35 h 273"/>
                <a:gd name="T30" fmla="*/ 30 w 37"/>
                <a:gd name="T31" fmla="*/ 32 h 273"/>
                <a:gd name="T32" fmla="*/ 34 w 37"/>
                <a:gd name="T33" fmla="*/ 26 h 273"/>
                <a:gd name="T34" fmla="*/ 37 w 37"/>
                <a:gd name="T35" fmla="*/ 17 h 273"/>
                <a:gd name="T36" fmla="*/ 37 w 37"/>
                <a:gd name="T37" fmla="*/ 10 h 273"/>
                <a:gd name="T38" fmla="*/ 33 w 37"/>
                <a:gd name="T39" fmla="*/ 4 h 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273">
                  <a:moveTo>
                    <a:pt x="33" y="4"/>
                  </a:moveTo>
                  <a:lnTo>
                    <a:pt x="28" y="0"/>
                  </a:lnTo>
                  <a:lnTo>
                    <a:pt x="21" y="0"/>
                  </a:lnTo>
                  <a:lnTo>
                    <a:pt x="13" y="3"/>
                  </a:lnTo>
                  <a:lnTo>
                    <a:pt x="6" y="8"/>
                  </a:lnTo>
                  <a:lnTo>
                    <a:pt x="2" y="12"/>
                  </a:lnTo>
                  <a:lnTo>
                    <a:pt x="0" y="20"/>
                  </a:lnTo>
                  <a:lnTo>
                    <a:pt x="0" y="21"/>
                  </a:lnTo>
                  <a:lnTo>
                    <a:pt x="0" y="273"/>
                  </a:lnTo>
                  <a:lnTo>
                    <a:pt x="3" y="273"/>
                  </a:lnTo>
                  <a:lnTo>
                    <a:pt x="3" y="35"/>
                  </a:lnTo>
                  <a:lnTo>
                    <a:pt x="6" y="36"/>
                  </a:lnTo>
                  <a:lnTo>
                    <a:pt x="12" y="39"/>
                  </a:lnTo>
                  <a:lnTo>
                    <a:pt x="20" y="38"/>
                  </a:lnTo>
                  <a:lnTo>
                    <a:pt x="25" y="35"/>
                  </a:lnTo>
                  <a:lnTo>
                    <a:pt x="30" y="32"/>
                  </a:lnTo>
                  <a:lnTo>
                    <a:pt x="34" y="26"/>
                  </a:lnTo>
                  <a:lnTo>
                    <a:pt x="37" y="17"/>
                  </a:lnTo>
                  <a:lnTo>
                    <a:pt x="37" y="10"/>
                  </a:lnTo>
                  <a:lnTo>
                    <a:pt x="33" y="4"/>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80" name="Freeform 438"/>
            <p:cNvSpPr>
              <a:spLocks/>
            </p:cNvSpPr>
            <p:nvPr/>
          </p:nvSpPr>
          <p:spPr bwMode="auto">
            <a:xfrm>
              <a:off x="3772" y="436"/>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81" name="Freeform 439"/>
            <p:cNvSpPr>
              <a:spLocks/>
            </p:cNvSpPr>
            <p:nvPr/>
          </p:nvSpPr>
          <p:spPr bwMode="auto">
            <a:xfrm>
              <a:off x="3651" y="456"/>
              <a:ext cx="68" cy="4"/>
            </a:xfrm>
            <a:custGeom>
              <a:avLst/>
              <a:gdLst>
                <a:gd name="T0" fmla="*/ 68 w 68"/>
                <a:gd name="T1" fmla="*/ 0 h 4"/>
                <a:gd name="T2" fmla="*/ 0 w 68"/>
                <a:gd name="T3" fmla="*/ 0 h 4"/>
                <a:gd name="T4" fmla="*/ 0 w 68"/>
                <a:gd name="T5" fmla="*/ 4 h 4"/>
                <a:gd name="T6" fmla="*/ 68 w 68"/>
                <a:gd name="T7" fmla="*/ 4 h 4"/>
                <a:gd name="T8" fmla="*/ 68 w 68"/>
                <a:gd name="T9" fmla="*/ 2 h 4"/>
                <a:gd name="T10" fmla="*/ 68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68" y="0"/>
                  </a:moveTo>
                  <a:lnTo>
                    <a:pt x="0" y="0"/>
                  </a:lnTo>
                  <a:lnTo>
                    <a:pt x="0" y="4"/>
                  </a:lnTo>
                  <a:lnTo>
                    <a:pt x="68" y="4"/>
                  </a:lnTo>
                  <a:lnTo>
                    <a:pt x="68" y="2"/>
                  </a:lnTo>
                  <a:lnTo>
                    <a:pt x="68"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82" name="Freeform 440"/>
            <p:cNvSpPr>
              <a:spLocks/>
            </p:cNvSpPr>
            <p:nvPr/>
          </p:nvSpPr>
          <p:spPr bwMode="auto">
            <a:xfrm>
              <a:off x="3651" y="476"/>
              <a:ext cx="68" cy="3"/>
            </a:xfrm>
            <a:custGeom>
              <a:avLst/>
              <a:gdLst>
                <a:gd name="T0" fmla="*/ 68 w 68"/>
                <a:gd name="T1" fmla="*/ 0 h 3"/>
                <a:gd name="T2" fmla="*/ 0 w 68"/>
                <a:gd name="T3" fmla="*/ 0 h 3"/>
                <a:gd name="T4" fmla="*/ 0 w 68"/>
                <a:gd name="T5" fmla="*/ 3 h 3"/>
                <a:gd name="T6" fmla="*/ 68 w 68"/>
                <a:gd name="T7" fmla="*/ 3 h 3"/>
                <a:gd name="T8" fmla="*/ 68 w 68"/>
                <a:gd name="T9" fmla="*/ 1 h 3"/>
                <a:gd name="T10" fmla="*/ 68 w 6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3">
                  <a:moveTo>
                    <a:pt x="68" y="0"/>
                  </a:moveTo>
                  <a:lnTo>
                    <a:pt x="0" y="0"/>
                  </a:lnTo>
                  <a:lnTo>
                    <a:pt x="0" y="3"/>
                  </a:lnTo>
                  <a:lnTo>
                    <a:pt x="68" y="3"/>
                  </a:lnTo>
                  <a:lnTo>
                    <a:pt x="68" y="1"/>
                  </a:lnTo>
                  <a:lnTo>
                    <a:pt x="68"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83" name="Rectangle 441"/>
            <p:cNvSpPr>
              <a:spLocks noChangeArrowheads="1"/>
            </p:cNvSpPr>
            <p:nvPr/>
          </p:nvSpPr>
          <p:spPr bwMode="auto">
            <a:xfrm>
              <a:off x="3649" y="497"/>
              <a:ext cx="68" cy="1"/>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084" name="Freeform 442"/>
            <p:cNvSpPr>
              <a:spLocks/>
            </p:cNvSpPr>
            <p:nvPr/>
          </p:nvSpPr>
          <p:spPr bwMode="auto">
            <a:xfrm>
              <a:off x="3649" y="516"/>
              <a:ext cx="68" cy="4"/>
            </a:xfrm>
            <a:custGeom>
              <a:avLst/>
              <a:gdLst>
                <a:gd name="T0" fmla="*/ 68 w 68"/>
                <a:gd name="T1" fmla="*/ 0 h 4"/>
                <a:gd name="T2" fmla="*/ 0 w 68"/>
                <a:gd name="T3" fmla="*/ 0 h 4"/>
                <a:gd name="T4" fmla="*/ 0 w 68"/>
                <a:gd name="T5" fmla="*/ 4 h 4"/>
                <a:gd name="T6" fmla="*/ 68 w 68"/>
                <a:gd name="T7" fmla="*/ 4 h 4"/>
                <a:gd name="T8" fmla="*/ 68 w 68"/>
                <a:gd name="T9" fmla="*/ 2 h 4"/>
                <a:gd name="T10" fmla="*/ 68 w 6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68" y="0"/>
                  </a:moveTo>
                  <a:lnTo>
                    <a:pt x="0" y="0"/>
                  </a:lnTo>
                  <a:lnTo>
                    <a:pt x="0" y="4"/>
                  </a:lnTo>
                  <a:lnTo>
                    <a:pt x="68" y="4"/>
                  </a:lnTo>
                  <a:lnTo>
                    <a:pt x="68" y="2"/>
                  </a:lnTo>
                  <a:lnTo>
                    <a:pt x="68"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85" name="Freeform 443"/>
            <p:cNvSpPr>
              <a:spLocks/>
            </p:cNvSpPr>
            <p:nvPr/>
          </p:nvSpPr>
          <p:spPr bwMode="auto">
            <a:xfrm>
              <a:off x="3899" y="419"/>
              <a:ext cx="69" cy="4"/>
            </a:xfrm>
            <a:custGeom>
              <a:avLst/>
              <a:gdLst>
                <a:gd name="T0" fmla="*/ 69 w 69"/>
                <a:gd name="T1" fmla="*/ 0 h 4"/>
                <a:gd name="T2" fmla="*/ 0 w 69"/>
                <a:gd name="T3" fmla="*/ 0 h 4"/>
                <a:gd name="T4" fmla="*/ 0 w 69"/>
                <a:gd name="T5" fmla="*/ 4 h 4"/>
                <a:gd name="T6" fmla="*/ 69 w 69"/>
                <a:gd name="T7" fmla="*/ 4 h 4"/>
                <a:gd name="T8" fmla="*/ 69 w 69"/>
                <a:gd name="T9" fmla="*/ 1 h 4"/>
                <a:gd name="T10" fmla="*/ 69 w 6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
                  <a:moveTo>
                    <a:pt x="69" y="0"/>
                  </a:moveTo>
                  <a:lnTo>
                    <a:pt x="0" y="0"/>
                  </a:lnTo>
                  <a:lnTo>
                    <a:pt x="0" y="4"/>
                  </a:lnTo>
                  <a:lnTo>
                    <a:pt x="69" y="4"/>
                  </a:lnTo>
                  <a:lnTo>
                    <a:pt x="69" y="1"/>
                  </a:lnTo>
                  <a:lnTo>
                    <a:pt x="6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86" name="Rectangle 444"/>
            <p:cNvSpPr>
              <a:spLocks noChangeArrowheads="1"/>
            </p:cNvSpPr>
            <p:nvPr/>
          </p:nvSpPr>
          <p:spPr bwMode="auto">
            <a:xfrm>
              <a:off x="3896" y="441"/>
              <a:ext cx="69" cy="3"/>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087" name="Freeform 445"/>
            <p:cNvSpPr>
              <a:spLocks/>
            </p:cNvSpPr>
            <p:nvPr/>
          </p:nvSpPr>
          <p:spPr bwMode="auto">
            <a:xfrm>
              <a:off x="2999" y="415"/>
              <a:ext cx="30" cy="33"/>
            </a:xfrm>
            <a:custGeom>
              <a:avLst/>
              <a:gdLst>
                <a:gd name="T0" fmla="*/ 4 w 30"/>
                <a:gd name="T1" fmla="*/ 16 h 33"/>
                <a:gd name="T2" fmla="*/ 9 w 30"/>
                <a:gd name="T3" fmla="*/ 14 h 33"/>
                <a:gd name="T4" fmla="*/ 13 w 30"/>
                <a:gd name="T5" fmla="*/ 5 h 33"/>
                <a:gd name="T6" fmla="*/ 24 w 30"/>
                <a:gd name="T7" fmla="*/ 0 h 33"/>
                <a:gd name="T8" fmla="*/ 22 w 30"/>
                <a:gd name="T9" fmla="*/ 5 h 33"/>
                <a:gd name="T10" fmla="*/ 18 w 30"/>
                <a:gd name="T11" fmla="*/ 9 h 33"/>
                <a:gd name="T12" fmla="*/ 25 w 30"/>
                <a:gd name="T13" fmla="*/ 4 h 33"/>
                <a:gd name="T14" fmla="*/ 24 w 30"/>
                <a:gd name="T15" fmla="*/ 0 h 33"/>
                <a:gd name="T16" fmla="*/ 30 w 30"/>
                <a:gd name="T17" fmla="*/ 5 h 33"/>
                <a:gd name="T18" fmla="*/ 30 w 30"/>
                <a:gd name="T19" fmla="*/ 16 h 33"/>
                <a:gd name="T20" fmla="*/ 26 w 30"/>
                <a:gd name="T21" fmla="*/ 21 h 33"/>
                <a:gd name="T22" fmla="*/ 24 w 30"/>
                <a:gd name="T23" fmla="*/ 22 h 33"/>
                <a:gd name="T24" fmla="*/ 14 w 30"/>
                <a:gd name="T25" fmla="*/ 25 h 33"/>
                <a:gd name="T26" fmla="*/ 0 w 30"/>
                <a:gd name="T27" fmla="*/ 33 h 33"/>
                <a:gd name="T28" fmla="*/ 4 w 30"/>
                <a:gd name="T29" fmla="*/ 16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 h="33">
                  <a:moveTo>
                    <a:pt x="4" y="16"/>
                  </a:moveTo>
                  <a:lnTo>
                    <a:pt x="9" y="14"/>
                  </a:lnTo>
                  <a:lnTo>
                    <a:pt x="13" y="5"/>
                  </a:lnTo>
                  <a:lnTo>
                    <a:pt x="24" y="0"/>
                  </a:lnTo>
                  <a:lnTo>
                    <a:pt x="22" y="5"/>
                  </a:lnTo>
                  <a:lnTo>
                    <a:pt x="18" y="9"/>
                  </a:lnTo>
                  <a:lnTo>
                    <a:pt x="25" y="4"/>
                  </a:lnTo>
                  <a:lnTo>
                    <a:pt x="24" y="0"/>
                  </a:lnTo>
                  <a:lnTo>
                    <a:pt x="30" y="5"/>
                  </a:lnTo>
                  <a:lnTo>
                    <a:pt x="30" y="16"/>
                  </a:lnTo>
                  <a:lnTo>
                    <a:pt x="26" y="21"/>
                  </a:lnTo>
                  <a:lnTo>
                    <a:pt x="24" y="22"/>
                  </a:lnTo>
                  <a:lnTo>
                    <a:pt x="14" y="25"/>
                  </a:lnTo>
                  <a:lnTo>
                    <a:pt x="0" y="33"/>
                  </a:lnTo>
                  <a:lnTo>
                    <a:pt x="4" y="16"/>
                  </a:lnTo>
                  <a:close/>
                </a:path>
              </a:pathLst>
            </a:custGeom>
            <a:solidFill>
              <a:srgbClr val="FFFFFF"/>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88" name="Freeform 446"/>
            <p:cNvSpPr>
              <a:spLocks/>
            </p:cNvSpPr>
            <p:nvPr/>
          </p:nvSpPr>
          <p:spPr bwMode="auto">
            <a:xfrm>
              <a:off x="2726" y="417"/>
              <a:ext cx="29" cy="32"/>
            </a:xfrm>
            <a:custGeom>
              <a:avLst/>
              <a:gdLst>
                <a:gd name="T0" fmla="*/ 24 w 29"/>
                <a:gd name="T1" fmla="*/ 15 h 32"/>
                <a:gd name="T2" fmla="*/ 19 w 29"/>
                <a:gd name="T3" fmla="*/ 12 h 32"/>
                <a:gd name="T4" fmla="*/ 16 w 29"/>
                <a:gd name="T5" fmla="*/ 4 h 32"/>
                <a:gd name="T6" fmla="*/ 6 w 29"/>
                <a:gd name="T7" fmla="*/ 0 h 32"/>
                <a:gd name="T8" fmla="*/ 7 w 29"/>
                <a:gd name="T9" fmla="*/ 4 h 32"/>
                <a:gd name="T10" fmla="*/ 12 w 29"/>
                <a:gd name="T11" fmla="*/ 8 h 32"/>
                <a:gd name="T12" fmla="*/ 5 w 29"/>
                <a:gd name="T13" fmla="*/ 3 h 32"/>
                <a:gd name="T14" fmla="*/ 6 w 29"/>
                <a:gd name="T15" fmla="*/ 0 h 32"/>
                <a:gd name="T16" fmla="*/ 0 w 29"/>
                <a:gd name="T17" fmla="*/ 3 h 32"/>
                <a:gd name="T18" fmla="*/ 0 w 29"/>
                <a:gd name="T19" fmla="*/ 14 h 32"/>
                <a:gd name="T20" fmla="*/ 4 w 29"/>
                <a:gd name="T21" fmla="*/ 19 h 32"/>
                <a:gd name="T22" fmla="*/ 6 w 29"/>
                <a:gd name="T23" fmla="*/ 20 h 32"/>
                <a:gd name="T24" fmla="*/ 16 w 29"/>
                <a:gd name="T25" fmla="*/ 23 h 32"/>
                <a:gd name="T26" fmla="*/ 29 w 29"/>
                <a:gd name="T27" fmla="*/ 32 h 32"/>
                <a:gd name="T28" fmla="*/ 24 w 29"/>
                <a:gd name="T29" fmla="*/ 15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32">
                  <a:moveTo>
                    <a:pt x="24" y="15"/>
                  </a:moveTo>
                  <a:lnTo>
                    <a:pt x="19" y="12"/>
                  </a:lnTo>
                  <a:lnTo>
                    <a:pt x="16" y="4"/>
                  </a:lnTo>
                  <a:lnTo>
                    <a:pt x="6" y="0"/>
                  </a:lnTo>
                  <a:lnTo>
                    <a:pt x="7" y="4"/>
                  </a:lnTo>
                  <a:lnTo>
                    <a:pt x="12" y="8"/>
                  </a:lnTo>
                  <a:lnTo>
                    <a:pt x="5" y="3"/>
                  </a:lnTo>
                  <a:lnTo>
                    <a:pt x="6" y="0"/>
                  </a:lnTo>
                  <a:lnTo>
                    <a:pt x="0" y="3"/>
                  </a:lnTo>
                  <a:lnTo>
                    <a:pt x="0" y="14"/>
                  </a:lnTo>
                  <a:lnTo>
                    <a:pt x="4" y="19"/>
                  </a:lnTo>
                  <a:lnTo>
                    <a:pt x="6" y="20"/>
                  </a:lnTo>
                  <a:lnTo>
                    <a:pt x="16" y="23"/>
                  </a:lnTo>
                  <a:lnTo>
                    <a:pt x="29" y="32"/>
                  </a:lnTo>
                  <a:lnTo>
                    <a:pt x="24" y="15"/>
                  </a:lnTo>
                  <a:close/>
                </a:path>
              </a:pathLst>
            </a:custGeom>
            <a:solidFill>
              <a:srgbClr val="FFFFFF"/>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89" name="Freeform 447"/>
            <p:cNvSpPr>
              <a:spLocks/>
            </p:cNvSpPr>
            <p:nvPr/>
          </p:nvSpPr>
          <p:spPr bwMode="auto">
            <a:xfrm>
              <a:off x="2845" y="566"/>
              <a:ext cx="81" cy="199"/>
            </a:xfrm>
            <a:custGeom>
              <a:avLst/>
              <a:gdLst>
                <a:gd name="T0" fmla="*/ 37 w 81"/>
                <a:gd name="T1" fmla="*/ 0 h 199"/>
                <a:gd name="T2" fmla="*/ 76 w 81"/>
                <a:gd name="T3" fmla="*/ 43 h 199"/>
                <a:gd name="T4" fmla="*/ 81 w 81"/>
                <a:gd name="T5" fmla="*/ 100 h 199"/>
                <a:gd name="T6" fmla="*/ 81 w 81"/>
                <a:gd name="T7" fmla="*/ 199 h 199"/>
                <a:gd name="T8" fmla="*/ 57 w 81"/>
                <a:gd name="T9" fmla="*/ 199 h 199"/>
                <a:gd name="T10" fmla="*/ 49 w 81"/>
                <a:gd name="T11" fmla="*/ 139 h 199"/>
                <a:gd name="T12" fmla="*/ 37 w 81"/>
                <a:gd name="T13" fmla="*/ 55 h 199"/>
                <a:gd name="T14" fmla="*/ 28 w 81"/>
                <a:gd name="T15" fmla="*/ 143 h 199"/>
                <a:gd name="T16" fmla="*/ 25 w 81"/>
                <a:gd name="T17" fmla="*/ 199 h 199"/>
                <a:gd name="T18" fmla="*/ 0 w 81"/>
                <a:gd name="T19" fmla="*/ 199 h 199"/>
                <a:gd name="T20" fmla="*/ 0 w 81"/>
                <a:gd name="T21" fmla="*/ 43 h 199"/>
                <a:gd name="T22" fmla="*/ 37 w 81"/>
                <a:gd name="T23" fmla="*/ 0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 h="199">
                  <a:moveTo>
                    <a:pt x="37" y="0"/>
                  </a:moveTo>
                  <a:lnTo>
                    <a:pt x="76" y="43"/>
                  </a:lnTo>
                  <a:lnTo>
                    <a:pt x="81" y="100"/>
                  </a:lnTo>
                  <a:lnTo>
                    <a:pt x="81" y="199"/>
                  </a:lnTo>
                  <a:lnTo>
                    <a:pt x="57" y="199"/>
                  </a:lnTo>
                  <a:lnTo>
                    <a:pt x="49" y="139"/>
                  </a:lnTo>
                  <a:lnTo>
                    <a:pt x="37" y="55"/>
                  </a:lnTo>
                  <a:lnTo>
                    <a:pt x="28" y="143"/>
                  </a:lnTo>
                  <a:lnTo>
                    <a:pt x="25" y="199"/>
                  </a:lnTo>
                  <a:lnTo>
                    <a:pt x="0" y="199"/>
                  </a:lnTo>
                  <a:lnTo>
                    <a:pt x="0" y="43"/>
                  </a:lnTo>
                  <a:lnTo>
                    <a:pt x="37"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90" name="Freeform 448"/>
            <p:cNvSpPr>
              <a:spLocks/>
            </p:cNvSpPr>
            <p:nvPr/>
          </p:nvSpPr>
          <p:spPr bwMode="auto">
            <a:xfrm>
              <a:off x="3021" y="365"/>
              <a:ext cx="23" cy="55"/>
            </a:xfrm>
            <a:custGeom>
              <a:avLst/>
              <a:gdLst>
                <a:gd name="T0" fmla="*/ 0 w 23"/>
                <a:gd name="T1" fmla="*/ 55 h 55"/>
                <a:gd name="T2" fmla="*/ 22 w 23"/>
                <a:gd name="T3" fmla="*/ 0 h 55"/>
                <a:gd name="T4" fmla="*/ 23 w 23"/>
                <a:gd name="T5" fmla="*/ 1 h 55"/>
                <a:gd name="T6" fmla="*/ 2 w 23"/>
                <a:gd name="T7" fmla="*/ 55 h 55"/>
                <a:gd name="T8" fmla="*/ 0 w 23"/>
                <a:gd name="T9" fmla="*/ 55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55">
                  <a:moveTo>
                    <a:pt x="0" y="55"/>
                  </a:moveTo>
                  <a:lnTo>
                    <a:pt x="22" y="0"/>
                  </a:lnTo>
                  <a:lnTo>
                    <a:pt x="23" y="1"/>
                  </a:lnTo>
                  <a:lnTo>
                    <a:pt x="2" y="55"/>
                  </a:lnTo>
                  <a:lnTo>
                    <a:pt x="0" y="55"/>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91" name="Freeform 449"/>
            <p:cNvSpPr>
              <a:spLocks/>
            </p:cNvSpPr>
            <p:nvPr/>
          </p:nvSpPr>
          <p:spPr bwMode="auto">
            <a:xfrm>
              <a:off x="2743" y="426"/>
              <a:ext cx="266" cy="288"/>
            </a:xfrm>
            <a:custGeom>
              <a:avLst/>
              <a:gdLst>
                <a:gd name="T0" fmla="*/ 87 w 266"/>
                <a:gd name="T1" fmla="*/ 71 h 288"/>
                <a:gd name="T2" fmla="*/ 104 w 266"/>
                <a:gd name="T3" fmla="*/ 154 h 288"/>
                <a:gd name="T4" fmla="*/ 94 w 266"/>
                <a:gd name="T5" fmla="*/ 266 h 288"/>
                <a:gd name="T6" fmla="*/ 136 w 266"/>
                <a:gd name="T7" fmla="*/ 288 h 288"/>
                <a:gd name="T8" fmla="*/ 139 w 266"/>
                <a:gd name="T9" fmla="*/ 184 h 288"/>
                <a:gd name="T10" fmla="*/ 145 w 266"/>
                <a:gd name="T11" fmla="*/ 288 h 288"/>
                <a:gd name="T12" fmla="*/ 189 w 266"/>
                <a:gd name="T13" fmla="*/ 267 h 288"/>
                <a:gd name="T14" fmla="*/ 177 w 266"/>
                <a:gd name="T15" fmla="*/ 149 h 288"/>
                <a:gd name="T16" fmla="*/ 188 w 266"/>
                <a:gd name="T17" fmla="*/ 69 h 288"/>
                <a:gd name="T18" fmla="*/ 228 w 266"/>
                <a:gd name="T19" fmla="*/ 48 h 288"/>
                <a:gd name="T20" fmla="*/ 266 w 266"/>
                <a:gd name="T21" fmla="*/ 21 h 288"/>
                <a:gd name="T22" fmla="*/ 266 w 266"/>
                <a:gd name="T23" fmla="*/ 0 h 288"/>
                <a:gd name="T24" fmla="*/ 222 w 266"/>
                <a:gd name="T25" fmla="*/ 24 h 288"/>
                <a:gd name="T26" fmla="*/ 182 w 266"/>
                <a:gd name="T27" fmla="*/ 28 h 288"/>
                <a:gd name="T28" fmla="*/ 106 w 266"/>
                <a:gd name="T29" fmla="*/ 28 h 288"/>
                <a:gd name="T30" fmla="*/ 46 w 266"/>
                <a:gd name="T31" fmla="*/ 28 h 288"/>
                <a:gd name="T32" fmla="*/ 2 w 266"/>
                <a:gd name="T33" fmla="*/ 0 h 288"/>
                <a:gd name="T34" fmla="*/ 0 w 266"/>
                <a:gd name="T35" fmla="*/ 22 h 288"/>
                <a:gd name="T36" fmla="*/ 48 w 266"/>
                <a:gd name="T37" fmla="*/ 52 h 288"/>
                <a:gd name="T38" fmla="*/ 87 w 266"/>
                <a:gd name="T39" fmla="*/ 71 h 2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6" h="288">
                  <a:moveTo>
                    <a:pt x="87" y="71"/>
                  </a:moveTo>
                  <a:lnTo>
                    <a:pt x="104" y="154"/>
                  </a:lnTo>
                  <a:lnTo>
                    <a:pt x="94" y="266"/>
                  </a:lnTo>
                  <a:lnTo>
                    <a:pt x="136" y="288"/>
                  </a:lnTo>
                  <a:lnTo>
                    <a:pt x="139" y="184"/>
                  </a:lnTo>
                  <a:lnTo>
                    <a:pt x="145" y="288"/>
                  </a:lnTo>
                  <a:lnTo>
                    <a:pt x="189" y="267"/>
                  </a:lnTo>
                  <a:lnTo>
                    <a:pt x="177" y="149"/>
                  </a:lnTo>
                  <a:lnTo>
                    <a:pt x="188" y="69"/>
                  </a:lnTo>
                  <a:lnTo>
                    <a:pt x="228" y="48"/>
                  </a:lnTo>
                  <a:lnTo>
                    <a:pt x="266" y="21"/>
                  </a:lnTo>
                  <a:lnTo>
                    <a:pt x="266" y="0"/>
                  </a:lnTo>
                  <a:lnTo>
                    <a:pt x="222" y="24"/>
                  </a:lnTo>
                  <a:lnTo>
                    <a:pt x="182" y="28"/>
                  </a:lnTo>
                  <a:lnTo>
                    <a:pt x="106" y="28"/>
                  </a:lnTo>
                  <a:lnTo>
                    <a:pt x="46" y="28"/>
                  </a:lnTo>
                  <a:lnTo>
                    <a:pt x="2" y="0"/>
                  </a:lnTo>
                  <a:lnTo>
                    <a:pt x="0" y="22"/>
                  </a:lnTo>
                  <a:lnTo>
                    <a:pt x="48" y="52"/>
                  </a:lnTo>
                  <a:lnTo>
                    <a:pt x="87" y="71"/>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92" name="Freeform 450"/>
            <p:cNvSpPr>
              <a:spLocks/>
            </p:cNvSpPr>
            <p:nvPr/>
          </p:nvSpPr>
          <p:spPr bwMode="auto">
            <a:xfrm>
              <a:off x="2821" y="378"/>
              <a:ext cx="117" cy="102"/>
            </a:xfrm>
            <a:custGeom>
              <a:avLst/>
              <a:gdLst>
                <a:gd name="T0" fmla="*/ 103 w 117"/>
                <a:gd name="T1" fmla="*/ 28 h 102"/>
                <a:gd name="T2" fmla="*/ 87 w 117"/>
                <a:gd name="T3" fmla="*/ 34 h 102"/>
                <a:gd name="T4" fmla="*/ 105 w 117"/>
                <a:gd name="T5" fmla="*/ 42 h 102"/>
                <a:gd name="T6" fmla="*/ 116 w 117"/>
                <a:gd name="T7" fmla="*/ 45 h 102"/>
                <a:gd name="T8" fmla="*/ 90 w 117"/>
                <a:gd name="T9" fmla="*/ 43 h 102"/>
                <a:gd name="T10" fmla="*/ 93 w 117"/>
                <a:gd name="T11" fmla="*/ 46 h 102"/>
                <a:gd name="T12" fmla="*/ 116 w 117"/>
                <a:gd name="T13" fmla="*/ 54 h 102"/>
                <a:gd name="T14" fmla="*/ 103 w 117"/>
                <a:gd name="T15" fmla="*/ 51 h 102"/>
                <a:gd name="T16" fmla="*/ 91 w 117"/>
                <a:gd name="T17" fmla="*/ 53 h 102"/>
                <a:gd name="T18" fmla="*/ 110 w 117"/>
                <a:gd name="T19" fmla="*/ 62 h 102"/>
                <a:gd name="T20" fmla="*/ 102 w 117"/>
                <a:gd name="T21" fmla="*/ 65 h 102"/>
                <a:gd name="T22" fmla="*/ 98 w 117"/>
                <a:gd name="T23" fmla="*/ 65 h 102"/>
                <a:gd name="T24" fmla="*/ 92 w 117"/>
                <a:gd name="T25" fmla="*/ 69 h 102"/>
                <a:gd name="T26" fmla="*/ 106 w 117"/>
                <a:gd name="T27" fmla="*/ 83 h 102"/>
                <a:gd name="T28" fmla="*/ 104 w 117"/>
                <a:gd name="T29" fmla="*/ 80 h 102"/>
                <a:gd name="T30" fmla="*/ 90 w 117"/>
                <a:gd name="T31" fmla="*/ 71 h 102"/>
                <a:gd name="T32" fmla="*/ 93 w 117"/>
                <a:gd name="T33" fmla="*/ 82 h 102"/>
                <a:gd name="T34" fmla="*/ 94 w 117"/>
                <a:gd name="T35" fmla="*/ 93 h 102"/>
                <a:gd name="T36" fmla="*/ 84 w 117"/>
                <a:gd name="T37" fmla="*/ 80 h 102"/>
                <a:gd name="T38" fmla="*/ 77 w 117"/>
                <a:gd name="T39" fmla="*/ 82 h 102"/>
                <a:gd name="T40" fmla="*/ 79 w 117"/>
                <a:gd name="T41" fmla="*/ 100 h 102"/>
                <a:gd name="T42" fmla="*/ 76 w 117"/>
                <a:gd name="T43" fmla="*/ 94 h 102"/>
                <a:gd name="T44" fmla="*/ 62 w 117"/>
                <a:gd name="T45" fmla="*/ 78 h 102"/>
                <a:gd name="T46" fmla="*/ 68 w 117"/>
                <a:gd name="T47" fmla="*/ 100 h 102"/>
                <a:gd name="T48" fmla="*/ 67 w 117"/>
                <a:gd name="T49" fmla="*/ 100 h 102"/>
                <a:gd name="T50" fmla="*/ 53 w 117"/>
                <a:gd name="T51" fmla="*/ 80 h 102"/>
                <a:gd name="T52" fmla="*/ 49 w 117"/>
                <a:gd name="T53" fmla="*/ 87 h 102"/>
                <a:gd name="T54" fmla="*/ 43 w 117"/>
                <a:gd name="T55" fmla="*/ 78 h 102"/>
                <a:gd name="T56" fmla="*/ 24 w 117"/>
                <a:gd name="T57" fmla="*/ 94 h 102"/>
                <a:gd name="T58" fmla="*/ 30 w 117"/>
                <a:gd name="T59" fmla="*/ 77 h 102"/>
                <a:gd name="T60" fmla="*/ 12 w 117"/>
                <a:gd name="T61" fmla="*/ 83 h 102"/>
                <a:gd name="T62" fmla="*/ 21 w 117"/>
                <a:gd name="T63" fmla="*/ 75 h 102"/>
                <a:gd name="T64" fmla="*/ 29 w 117"/>
                <a:gd name="T65" fmla="*/ 63 h 102"/>
                <a:gd name="T66" fmla="*/ 10 w 117"/>
                <a:gd name="T67" fmla="*/ 65 h 102"/>
                <a:gd name="T68" fmla="*/ 26 w 117"/>
                <a:gd name="T69" fmla="*/ 57 h 102"/>
                <a:gd name="T70" fmla="*/ 26 w 117"/>
                <a:gd name="T71" fmla="*/ 50 h 102"/>
                <a:gd name="T72" fmla="*/ 22 w 117"/>
                <a:gd name="T73" fmla="*/ 46 h 102"/>
                <a:gd name="T74" fmla="*/ 3 w 117"/>
                <a:gd name="T75" fmla="*/ 53 h 102"/>
                <a:gd name="T76" fmla="*/ 3 w 117"/>
                <a:gd name="T77" fmla="*/ 51 h 102"/>
                <a:gd name="T78" fmla="*/ 24 w 117"/>
                <a:gd name="T79" fmla="*/ 39 h 102"/>
                <a:gd name="T80" fmla="*/ 23 w 117"/>
                <a:gd name="T81" fmla="*/ 37 h 102"/>
                <a:gd name="T82" fmla="*/ 2 w 117"/>
                <a:gd name="T83" fmla="*/ 37 h 102"/>
                <a:gd name="T84" fmla="*/ 5 w 117"/>
                <a:gd name="T85" fmla="*/ 35 h 102"/>
                <a:gd name="T86" fmla="*/ 28 w 117"/>
                <a:gd name="T87" fmla="*/ 30 h 102"/>
                <a:gd name="T88" fmla="*/ 10 w 117"/>
                <a:gd name="T89" fmla="*/ 23 h 102"/>
                <a:gd name="T90" fmla="*/ 10 w 117"/>
                <a:gd name="T91" fmla="*/ 22 h 102"/>
                <a:gd name="T92" fmla="*/ 33 w 117"/>
                <a:gd name="T93" fmla="*/ 23 h 102"/>
                <a:gd name="T94" fmla="*/ 21 w 117"/>
                <a:gd name="T95" fmla="*/ 12 h 102"/>
                <a:gd name="T96" fmla="*/ 26 w 117"/>
                <a:gd name="T97" fmla="*/ 11 h 102"/>
                <a:gd name="T98" fmla="*/ 40 w 117"/>
                <a:gd name="T99" fmla="*/ 18 h 102"/>
                <a:gd name="T100" fmla="*/ 46 w 117"/>
                <a:gd name="T101" fmla="*/ 4 h 102"/>
                <a:gd name="T102" fmla="*/ 47 w 117"/>
                <a:gd name="T103" fmla="*/ 1 h 102"/>
                <a:gd name="T104" fmla="*/ 49 w 117"/>
                <a:gd name="T105" fmla="*/ 16 h 102"/>
                <a:gd name="T106" fmla="*/ 53 w 117"/>
                <a:gd name="T107" fmla="*/ 13 h 102"/>
                <a:gd name="T108" fmla="*/ 68 w 117"/>
                <a:gd name="T109" fmla="*/ 4 h 102"/>
                <a:gd name="T110" fmla="*/ 62 w 117"/>
                <a:gd name="T111" fmla="*/ 12 h 102"/>
                <a:gd name="T112" fmla="*/ 69 w 117"/>
                <a:gd name="T113" fmla="*/ 11 h 102"/>
                <a:gd name="T114" fmla="*/ 84 w 117"/>
                <a:gd name="T115" fmla="*/ 7 h 102"/>
                <a:gd name="T116" fmla="*/ 74 w 117"/>
                <a:gd name="T117" fmla="*/ 12 h 102"/>
                <a:gd name="T118" fmla="*/ 75 w 117"/>
                <a:gd name="T119" fmla="*/ 19 h 102"/>
                <a:gd name="T120" fmla="*/ 100 w 117"/>
                <a:gd name="T121" fmla="*/ 18 h 102"/>
                <a:gd name="T122" fmla="*/ 103 w 117"/>
                <a:gd name="T123" fmla="*/ 21 h 102"/>
                <a:gd name="T124" fmla="*/ 82 w 117"/>
                <a:gd name="T125" fmla="*/ 22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7" h="102">
                  <a:moveTo>
                    <a:pt x="77" y="24"/>
                  </a:moveTo>
                  <a:lnTo>
                    <a:pt x="85" y="25"/>
                  </a:lnTo>
                  <a:lnTo>
                    <a:pt x="103" y="28"/>
                  </a:lnTo>
                  <a:lnTo>
                    <a:pt x="82" y="29"/>
                  </a:lnTo>
                  <a:lnTo>
                    <a:pt x="100" y="34"/>
                  </a:lnTo>
                  <a:lnTo>
                    <a:pt x="87" y="34"/>
                  </a:lnTo>
                  <a:lnTo>
                    <a:pt x="90" y="35"/>
                  </a:lnTo>
                  <a:lnTo>
                    <a:pt x="93" y="37"/>
                  </a:lnTo>
                  <a:lnTo>
                    <a:pt x="105" y="42"/>
                  </a:lnTo>
                  <a:lnTo>
                    <a:pt x="114" y="43"/>
                  </a:lnTo>
                  <a:lnTo>
                    <a:pt x="117" y="43"/>
                  </a:lnTo>
                  <a:lnTo>
                    <a:pt x="116" y="45"/>
                  </a:lnTo>
                  <a:lnTo>
                    <a:pt x="109" y="45"/>
                  </a:lnTo>
                  <a:lnTo>
                    <a:pt x="96" y="45"/>
                  </a:lnTo>
                  <a:lnTo>
                    <a:pt x="90" y="43"/>
                  </a:lnTo>
                  <a:lnTo>
                    <a:pt x="87" y="43"/>
                  </a:lnTo>
                  <a:lnTo>
                    <a:pt x="90" y="45"/>
                  </a:lnTo>
                  <a:lnTo>
                    <a:pt x="93" y="46"/>
                  </a:lnTo>
                  <a:lnTo>
                    <a:pt x="105" y="50"/>
                  </a:lnTo>
                  <a:lnTo>
                    <a:pt x="114" y="53"/>
                  </a:lnTo>
                  <a:lnTo>
                    <a:pt x="116" y="54"/>
                  </a:lnTo>
                  <a:lnTo>
                    <a:pt x="115" y="54"/>
                  </a:lnTo>
                  <a:lnTo>
                    <a:pt x="112" y="53"/>
                  </a:lnTo>
                  <a:lnTo>
                    <a:pt x="103" y="51"/>
                  </a:lnTo>
                  <a:lnTo>
                    <a:pt x="87" y="51"/>
                  </a:lnTo>
                  <a:lnTo>
                    <a:pt x="88" y="52"/>
                  </a:lnTo>
                  <a:lnTo>
                    <a:pt x="91" y="53"/>
                  </a:lnTo>
                  <a:lnTo>
                    <a:pt x="99" y="58"/>
                  </a:lnTo>
                  <a:lnTo>
                    <a:pt x="106" y="60"/>
                  </a:lnTo>
                  <a:lnTo>
                    <a:pt x="110" y="62"/>
                  </a:lnTo>
                  <a:lnTo>
                    <a:pt x="99" y="60"/>
                  </a:lnTo>
                  <a:lnTo>
                    <a:pt x="87" y="57"/>
                  </a:lnTo>
                  <a:lnTo>
                    <a:pt x="102" y="65"/>
                  </a:lnTo>
                  <a:lnTo>
                    <a:pt x="108" y="70"/>
                  </a:lnTo>
                  <a:lnTo>
                    <a:pt x="105" y="68"/>
                  </a:lnTo>
                  <a:lnTo>
                    <a:pt x="98" y="65"/>
                  </a:lnTo>
                  <a:lnTo>
                    <a:pt x="92" y="66"/>
                  </a:lnTo>
                  <a:lnTo>
                    <a:pt x="90" y="68"/>
                  </a:lnTo>
                  <a:lnTo>
                    <a:pt x="92" y="69"/>
                  </a:lnTo>
                  <a:lnTo>
                    <a:pt x="98" y="72"/>
                  </a:lnTo>
                  <a:lnTo>
                    <a:pt x="105" y="80"/>
                  </a:lnTo>
                  <a:lnTo>
                    <a:pt x="106" y="83"/>
                  </a:lnTo>
                  <a:lnTo>
                    <a:pt x="108" y="84"/>
                  </a:lnTo>
                  <a:lnTo>
                    <a:pt x="106" y="83"/>
                  </a:lnTo>
                  <a:lnTo>
                    <a:pt x="104" y="80"/>
                  </a:lnTo>
                  <a:lnTo>
                    <a:pt x="96" y="74"/>
                  </a:lnTo>
                  <a:lnTo>
                    <a:pt x="92" y="72"/>
                  </a:lnTo>
                  <a:lnTo>
                    <a:pt x="90" y="71"/>
                  </a:lnTo>
                  <a:lnTo>
                    <a:pt x="88" y="72"/>
                  </a:lnTo>
                  <a:lnTo>
                    <a:pt x="91" y="75"/>
                  </a:lnTo>
                  <a:lnTo>
                    <a:pt x="93" y="82"/>
                  </a:lnTo>
                  <a:lnTo>
                    <a:pt x="94" y="90"/>
                  </a:lnTo>
                  <a:lnTo>
                    <a:pt x="94" y="94"/>
                  </a:lnTo>
                  <a:lnTo>
                    <a:pt x="94" y="93"/>
                  </a:lnTo>
                  <a:lnTo>
                    <a:pt x="93" y="90"/>
                  </a:lnTo>
                  <a:lnTo>
                    <a:pt x="90" y="83"/>
                  </a:lnTo>
                  <a:lnTo>
                    <a:pt x="84" y="80"/>
                  </a:lnTo>
                  <a:lnTo>
                    <a:pt x="81" y="78"/>
                  </a:lnTo>
                  <a:lnTo>
                    <a:pt x="79" y="80"/>
                  </a:lnTo>
                  <a:lnTo>
                    <a:pt x="77" y="82"/>
                  </a:lnTo>
                  <a:lnTo>
                    <a:pt x="76" y="86"/>
                  </a:lnTo>
                  <a:lnTo>
                    <a:pt x="77" y="95"/>
                  </a:lnTo>
                  <a:lnTo>
                    <a:pt x="79" y="100"/>
                  </a:lnTo>
                  <a:lnTo>
                    <a:pt x="79" y="101"/>
                  </a:lnTo>
                  <a:lnTo>
                    <a:pt x="77" y="99"/>
                  </a:lnTo>
                  <a:lnTo>
                    <a:pt x="76" y="94"/>
                  </a:lnTo>
                  <a:lnTo>
                    <a:pt x="71" y="82"/>
                  </a:lnTo>
                  <a:lnTo>
                    <a:pt x="65" y="78"/>
                  </a:lnTo>
                  <a:lnTo>
                    <a:pt x="62" y="78"/>
                  </a:lnTo>
                  <a:lnTo>
                    <a:pt x="62" y="83"/>
                  </a:lnTo>
                  <a:lnTo>
                    <a:pt x="64" y="93"/>
                  </a:lnTo>
                  <a:lnTo>
                    <a:pt x="68" y="100"/>
                  </a:lnTo>
                  <a:lnTo>
                    <a:pt x="70" y="102"/>
                  </a:lnTo>
                  <a:lnTo>
                    <a:pt x="69" y="101"/>
                  </a:lnTo>
                  <a:lnTo>
                    <a:pt x="67" y="100"/>
                  </a:lnTo>
                  <a:lnTo>
                    <a:pt x="62" y="94"/>
                  </a:lnTo>
                  <a:lnTo>
                    <a:pt x="56" y="84"/>
                  </a:lnTo>
                  <a:lnTo>
                    <a:pt x="53" y="80"/>
                  </a:lnTo>
                  <a:lnTo>
                    <a:pt x="52" y="78"/>
                  </a:lnTo>
                  <a:lnTo>
                    <a:pt x="49" y="100"/>
                  </a:lnTo>
                  <a:lnTo>
                    <a:pt x="49" y="87"/>
                  </a:lnTo>
                  <a:lnTo>
                    <a:pt x="47" y="80"/>
                  </a:lnTo>
                  <a:lnTo>
                    <a:pt x="46" y="77"/>
                  </a:lnTo>
                  <a:lnTo>
                    <a:pt x="43" y="78"/>
                  </a:lnTo>
                  <a:lnTo>
                    <a:pt x="35" y="83"/>
                  </a:lnTo>
                  <a:lnTo>
                    <a:pt x="28" y="90"/>
                  </a:lnTo>
                  <a:lnTo>
                    <a:pt x="24" y="94"/>
                  </a:lnTo>
                  <a:lnTo>
                    <a:pt x="23" y="95"/>
                  </a:lnTo>
                  <a:lnTo>
                    <a:pt x="33" y="77"/>
                  </a:lnTo>
                  <a:lnTo>
                    <a:pt x="30" y="77"/>
                  </a:lnTo>
                  <a:lnTo>
                    <a:pt x="23" y="78"/>
                  </a:lnTo>
                  <a:lnTo>
                    <a:pt x="15" y="82"/>
                  </a:lnTo>
                  <a:lnTo>
                    <a:pt x="12" y="83"/>
                  </a:lnTo>
                  <a:lnTo>
                    <a:pt x="11" y="83"/>
                  </a:lnTo>
                  <a:lnTo>
                    <a:pt x="15" y="81"/>
                  </a:lnTo>
                  <a:lnTo>
                    <a:pt x="21" y="75"/>
                  </a:lnTo>
                  <a:lnTo>
                    <a:pt x="27" y="68"/>
                  </a:lnTo>
                  <a:lnTo>
                    <a:pt x="28" y="64"/>
                  </a:lnTo>
                  <a:lnTo>
                    <a:pt x="29" y="63"/>
                  </a:lnTo>
                  <a:lnTo>
                    <a:pt x="6" y="66"/>
                  </a:lnTo>
                  <a:lnTo>
                    <a:pt x="8" y="66"/>
                  </a:lnTo>
                  <a:lnTo>
                    <a:pt x="10" y="65"/>
                  </a:lnTo>
                  <a:lnTo>
                    <a:pt x="17" y="62"/>
                  </a:lnTo>
                  <a:lnTo>
                    <a:pt x="23" y="58"/>
                  </a:lnTo>
                  <a:lnTo>
                    <a:pt x="26" y="57"/>
                  </a:lnTo>
                  <a:lnTo>
                    <a:pt x="8" y="53"/>
                  </a:lnTo>
                  <a:lnTo>
                    <a:pt x="18" y="53"/>
                  </a:lnTo>
                  <a:lnTo>
                    <a:pt x="26" y="50"/>
                  </a:lnTo>
                  <a:lnTo>
                    <a:pt x="28" y="47"/>
                  </a:lnTo>
                  <a:lnTo>
                    <a:pt x="27" y="47"/>
                  </a:lnTo>
                  <a:lnTo>
                    <a:pt x="22" y="46"/>
                  </a:lnTo>
                  <a:lnTo>
                    <a:pt x="11" y="46"/>
                  </a:lnTo>
                  <a:lnTo>
                    <a:pt x="4" y="51"/>
                  </a:lnTo>
                  <a:lnTo>
                    <a:pt x="3" y="53"/>
                  </a:lnTo>
                  <a:lnTo>
                    <a:pt x="2" y="54"/>
                  </a:lnTo>
                  <a:lnTo>
                    <a:pt x="2" y="53"/>
                  </a:lnTo>
                  <a:lnTo>
                    <a:pt x="3" y="51"/>
                  </a:lnTo>
                  <a:lnTo>
                    <a:pt x="9" y="43"/>
                  </a:lnTo>
                  <a:lnTo>
                    <a:pt x="20" y="40"/>
                  </a:lnTo>
                  <a:lnTo>
                    <a:pt x="24" y="39"/>
                  </a:lnTo>
                  <a:lnTo>
                    <a:pt x="27" y="39"/>
                  </a:lnTo>
                  <a:lnTo>
                    <a:pt x="26" y="39"/>
                  </a:lnTo>
                  <a:lnTo>
                    <a:pt x="23" y="37"/>
                  </a:lnTo>
                  <a:lnTo>
                    <a:pt x="15" y="35"/>
                  </a:lnTo>
                  <a:lnTo>
                    <a:pt x="5" y="36"/>
                  </a:lnTo>
                  <a:lnTo>
                    <a:pt x="2" y="37"/>
                  </a:lnTo>
                  <a:lnTo>
                    <a:pt x="0" y="37"/>
                  </a:lnTo>
                  <a:lnTo>
                    <a:pt x="2" y="36"/>
                  </a:lnTo>
                  <a:lnTo>
                    <a:pt x="5" y="35"/>
                  </a:lnTo>
                  <a:lnTo>
                    <a:pt x="16" y="31"/>
                  </a:lnTo>
                  <a:lnTo>
                    <a:pt x="24" y="30"/>
                  </a:lnTo>
                  <a:lnTo>
                    <a:pt x="28" y="30"/>
                  </a:lnTo>
                  <a:lnTo>
                    <a:pt x="24" y="30"/>
                  </a:lnTo>
                  <a:lnTo>
                    <a:pt x="16" y="28"/>
                  </a:lnTo>
                  <a:lnTo>
                    <a:pt x="10" y="23"/>
                  </a:lnTo>
                  <a:lnTo>
                    <a:pt x="9" y="21"/>
                  </a:lnTo>
                  <a:lnTo>
                    <a:pt x="8" y="19"/>
                  </a:lnTo>
                  <a:lnTo>
                    <a:pt x="10" y="22"/>
                  </a:lnTo>
                  <a:lnTo>
                    <a:pt x="16" y="24"/>
                  </a:lnTo>
                  <a:lnTo>
                    <a:pt x="33" y="24"/>
                  </a:lnTo>
                  <a:lnTo>
                    <a:pt x="33" y="23"/>
                  </a:lnTo>
                  <a:lnTo>
                    <a:pt x="32" y="19"/>
                  </a:lnTo>
                  <a:lnTo>
                    <a:pt x="27" y="13"/>
                  </a:lnTo>
                  <a:lnTo>
                    <a:pt x="21" y="12"/>
                  </a:lnTo>
                  <a:lnTo>
                    <a:pt x="17" y="13"/>
                  </a:lnTo>
                  <a:lnTo>
                    <a:pt x="20" y="12"/>
                  </a:lnTo>
                  <a:lnTo>
                    <a:pt x="26" y="11"/>
                  </a:lnTo>
                  <a:lnTo>
                    <a:pt x="35" y="15"/>
                  </a:lnTo>
                  <a:lnTo>
                    <a:pt x="39" y="17"/>
                  </a:lnTo>
                  <a:lnTo>
                    <a:pt x="40" y="18"/>
                  </a:lnTo>
                  <a:lnTo>
                    <a:pt x="40" y="16"/>
                  </a:lnTo>
                  <a:lnTo>
                    <a:pt x="41" y="11"/>
                  </a:lnTo>
                  <a:lnTo>
                    <a:pt x="46" y="4"/>
                  </a:lnTo>
                  <a:lnTo>
                    <a:pt x="47" y="1"/>
                  </a:lnTo>
                  <a:lnTo>
                    <a:pt x="49" y="0"/>
                  </a:lnTo>
                  <a:lnTo>
                    <a:pt x="47" y="1"/>
                  </a:lnTo>
                  <a:lnTo>
                    <a:pt x="46" y="4"/>
                  </a:lnTo>
                  <a:lnTo>
                    <a:pt x="45" y="10"/>
                  </a:lnTo>
                  <a:lnTo>
                    <a:pt x="49" y="16"/>
                  </a:lnTo>
                  <a:lnTo>
                    <a:pt x="51" y="17"/>
                  </a:lnTo>
                  <a:lnTo>
                    <a:pt x="52" y="16"/>
                  </a:lnTo>
                  <a:lnTo>
                    <a:pt x="53" y="13"/>
                  </a:lnTo>
                  <a:lnTo>
                    <a:pt x="59" y="6"/>
                  </a:lnTo>
                  <a:lnTo>
                    <a:pt x="65" y="4"/>
                  </a:lnTo>
                  <a:lnTo>
                    <a:pt x="68" y="4"/>
                  </a:lnTo>
                  <a:lnTo>
                    <a:pt x="65" y="4"/>
                  </a:lnTo>
                  <a:lnTo>
                    <a:pt x="63" y="7"/>
                  </a:lnTo>
                  <a:lnTo>
                    <a:pt x="62" y="12"/>
                  </a:lnTo>
                  <a:lnTo>
                    <a:pt x="62" y="16"/>
                  </a:lnTo>
                  <a:lnTo>
                    <a:pt x="64" y="15"/>
                  </a:lnTo>
                  <a:lnTo>
                    <a:pt x="69" y="11"/>
                  </a:lnTo>
                  <a:lnTo>
                    <a:pt x="79" y="9"/>
                  </a:lnTo>
                  <a:lnTo>
                    <a:pt x="82" y="7"/>
                  </a:lnTo>
                  <a:lnTo>
                    <a:pt x="84" y="7"/>
                  </a:lnTo>
                  <a:lnTo>
                    <a:pt x="82" y="7"/>
                  </a:lnTo>
                  <a:lnTo>
                    <a:pt x="80" y="9"/>
                  </a:lnTo>
                  <a:lnTo>
                    <a:pt x="74" y="12"/>
                  </a:lnTo>
                  <a:lnTo>
                    <a:pt x="73" y="17"/>
                  </a:lnTo>
                  <a:lnTo>
                    <a:pt x="73" y="19"/>
                  </a:lnTo>
                  <a:lnTo>
                    <a:pt x="75" y="19"/>
                  </a:lnTo>
                  <a:lnTo>
                    <a:pt x="79" y="18"/>
                  </a:lnTo>
                  <a:lnTo>
                    <a:pt x="92" y="16"/>
                  </a:lnTo>
                  <a:lnTo>
                    <a:pt x="100" y="18"/>
                  </a:lnTo>
                  <a:lnTo>
                    <a:pt x="103" y="19"/>
                  </a:lnTo>
                  <a:lnTo>
                    <a:pt x="104" y="21"/>
                  </a:lnTo>
                  <a:lnTo>
                    <a:pt x="103" y="21"/>
                  </a:lnTo>
                  <a:lnTo>
                    <a:pt x="100" y="19"/>
                  </a:lnTo>
                  <a:lnTo>
                    <a:pt x="92" y="18"/>
                  </a:lnTo>
                  <a:lnTo>
                    <a:pt x="82" y="22"/>
                  </a:lnTo>
                  <a:lnTo>
                    <a:pt x="79" y="23"/>
                  </a:lnTo>
                  <a:lnTo>
                    <a:pt x="77" y="24"/>
                  </a:lnTo>
                  <a:close/>
                </a:path>
              </a:pathLst>
            </a:custGeom>
            <a:solidFill>
              <a:srgbClr val="FFFFFF"/>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93" name="Freeform 451"/>
            <p:cNvSpPr>
              <a:spLocks/>
            </p:cNvSpPr>
            <p:nvPr/>
          </p:nvSpPr>
          <p:spPr bwMode="auto">
            <a:xfrm>
              <a:off x="2859" y="403"/>
              <a:ext cx="15" cy="6"/>
            </a:xfrm>
            <a:custGeom>
              <a:avLst/>
              <a:gdLst>
                <a:gd name="T0" fmla="*/ 15 w 15"/>
                <a:gd name="T1" fmla="*/ 6 h 6"/>
                <a:gd name="T2" fmla="*/ 13 w 15"/>
                <a:gd name="T3" fmla="*/ 4 h 6"/>
                <a:gd name="T4" fmla="*/ 8 w 15"/>
                <a:gd name="T5" fmla="*/ 0 h 6"/>
                <a:gd name="T6" fmla="*/ 2 w 15"/>
                <a:gd name="T7" fmla="*/ 3 h 6"/>
                <a:gd name="T8" fmla="*/ 0 w 15"/>
                <a:gd name="T9" fmla="*/ 5 h 6"/>
                <a:gd name="T10" fmla="*/ 2 w 15"/>
                <a:gd name="T11" fmla="*/ 3 h 6"/>
                <a:gd name="T12" fmla="*/ 8 w 15"/>
                <a:gd name="T13" fmla="*/ 2 h 6"/>
                <a:gd name="T14" fmla="*/ 13 w 15"/>
                <a:gd name="T15" fmla="*/ 4 h 6"/>
                <a:gd name="T16" fmla="*/ 14 w 15"/>
                <a:gd name="T17" fmla="*/ 6 h 6"/>
                <a:gd name="T18" fmla="*/ 15 w 15"/>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6">
                  <a:moveTo>
                    <a:pt x="15" y="6"/>
                  </a:moveTo>
                  <a:lnTo>
                    <a:pt x="13" y="4"/>
                  </a:lnTo>
                  <a:lnTo>
                    <a:pt x="8" y="0"/>
                  </a:lnTo>
                  <a:lnTo>
                    <a:pt x="2" y="3"/>
                  </a:lnTo>
                  <a:lnTo>
                    <a:pt x="0" y="5"/>
                  </a:lnTo>
                  <a:lnTo>
                    <a:pt x="2" y="3"/>
                  </a:lnTo>
                  <a:lnTo>
                    <a:pt x="8" y="2"/>
                  </a:lnTo>
                  <a:lnTo>
                    <a:pt x="13" y="4"/>
                  </a:lnTo>
                  <a:lnTo>
                    <a:pt x="14" y="6"/>
                  </a:lnTo>
                  <a:lnTo>
                    <a:pt x="15" y="6"/>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94" name="Freeform 452"/>
            <p:cNvSpPr>
              <a:spLocks/>
            </p:cNvSpPr>
            <p:nvPr/>
          </p:nvSpPr>
          <p:spPr bwMode="auto">
            <a:xfrm>
              <a:off x="2851" y="415"/>
              <a:ext cx="15" cy="9"/>
            </a:xfrm>
            <a:custGeom>
              <a:avLst/>
              <a:gdLst>
                <a:gd name="T0" fmla="*/ 15 w 15"/>
                <a:gd name="T1" fmla="*/ 2 h 9"/>
                <a:gd name="T2" fmla="*/ 11 w 15"/>
                <a:gd name="T3" fmla="*/ 0 h 9"/>
                <a:gd name="T4" fmla="*/ 5 w 15"/>
                <a:gd name="T5" fmla="*/ 0 h 9"/>
                <a:gd name="T6" fmla="*/ 2 w 15"/>
                <a:gd name="T7" fmla="*/ 5 h 9"/>
                <a:gd name="T8" fmla="*/ 0 w 15"/>
                <a:gd name="T9" fmla="*/ 9 h 9"/>
                <a:gd name="T10" fmla="*/ 2 w 15"/>
                <a:gd name="T11" fmla="*/ 5 h 9"/>
                <a:gd name="T12" fmla="*/ 5 w 15"/>
                <a:gd name="T13" fmla="*/ 0 h 9"/>
                <a:gd name="T14" fmla="*/ 10 w 15"/>
                <a:gd name="T15" fmla="*/ 2 h 9"/>
                <a:gd name="T16" fmla="*/ 13 w 15"/>
                <a:gd name="T17" fmla="*/ 3 h 9"/>
                <a:gd name="T18" fmla="*/ 15 w 15"/>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9">
                  <a:moveTo>
                    <a:pt x="15" y="2"/>
                  </a:moveTo>
                  <a:lnTo>
                    <a:pt x="11" y="0"/>
                  </a:lnTo>
                  <a:lnTo>
                    <a:pt x="5" y="0"/>
                  </a:lnTo>
                  <a:lnTo>
                    <a:pt x="2" y="5"/>
                  </a:lnTo>
                  <a:lnTo>
                    <a:pt x="0" y="9"/>
                  </a:lnTo>
                  <a:lnTo>
                    <a:pt x="2" y="5"/>
                  </a:lnTo>
                  <a:lnTo>
                    <a:pt x="5" y="0"/>
                  </a:lnTo>
                  <a:lnTo>
                    <a:pt x="10" y="2"/>
                  </a:lnTo>
                  <a:lnTo>
                    <a:pt x="13" y="3"/>
                  </a:lnTo>
                  <a:lnTo>
                    <a:pt x="15" y="2"/>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95" name="Freeform 453"/>
            <p:cNvSpPr>
              <a:spLocks/>
            </p:cNvSpPr>
            <p:nvPr/>
          </p:nvSpPr>
          <p:spPr bwMode="auto">
            <a:xfrm>
              <a:off x="2855" y="428"/>
              <a:ext cx="9" cy="14"/>
            </a:xfrm>
            <a:custGeom>
              <a:avLst/>
              <a:gdLst>
                <a:gd name="T0" fmla="*/ 9 w 9"/>
                <a:gd name="T1" fmla="*/ 0 h 14"/>
                <a:gd name="T2" fmla="*/ 7 w 9"/>
                <a:gd name="T3" fmla="*/ 0 h 14"/>
                <a:gd name="T4" fmla="*/ 5 w 9"/>
                <a:gd name="T5" fmla="*/ 1 h 14"/>
                <a:gd name="T6" fmla="*/ 0 w 9"/>
                <a:gd name="T7" fmla="*/ 6 h 14"/>
                <a:gd name="T8" fmla="*/ 1 w 9"/>
                <a:gd name="T9" fmla="*/ 12 h 14"/>
                <a:gd name="T10" fmla="*/ 2 w 9"/>
                <a:gd name="T11" fmla="*/ 14 h 14"/>
                <a:gd name="T12" fmla="*/ 1 w 9"/>
                <a:gd name="T13" fmla="*/ 12 h 14"/>
                <a:gd name="T14" fmla="*/ 1 w 9"/>
                <a:gd name="T15" fmla="*/ 6 h 14"/>
                <a:gd name="T16" fmla="*/ 5 w 9"/>
                <a:gd name="T17" fmla="*/ 2 h 14"/>
                <a:gd name="T18" fmla="*/ 7 w 9"/>
                <a:gd name="T19" fmla="*/ 2 h 14"/>
                <a:gd name="T20" fmla="*/ 9 w 9"/>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14">
                  <a:moveTo>
                    <a:pt x="9" y="0"/>
                  </a:moveTo>
                  <a:lnTo>
                    <a:pt x="7" y="0"/>
                  </a:lnTo>
                  <a:lnTo>
                    <a:pt x="5" y="1"/>
                  </a:lnTo>
                  <a:lnTo>
                    <a:pt x="0" y="6"/>
                  </a:lnTo>
                  <a:lnTo>
                    <a:pt x="1" y="12"/>
                  </a:lnTo>
                  <a:lnTo>
                    <a:pt x="2" y="14"/>
                  </a:lnTo>
                  <a:lnTo>
                    <a:pt x="1" y="12"/>
                  </a:lnTo>
                  <a:lnTo>
                    <a:pt x="1" y="6"/>
                  </a:lnTo>
                  <a:lnTo>
                    <a:pt x="5" y="2"/>
                  </a:lnTo>
                  <a:lnTo>
                    <a:pt x="7" y="2"/>
                  </a:lnTo>
                  <a:lnTo>
                    <a:pt x="9"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96" name="Freeform 454"/>
            <p:cNvSpPr>
              <a:spLocks/>
            </p:cNvSpPr>
            <p:nvPr/>
          </p:nvSpPr>
          <p:spPr bwMode="auto">
            <a:xfrm>
              <a:off x="2884" y="405"/>
              <a:ext cx="12" cy="9"/>
            </a:xfrm>
            <a:custGeom>
              <a:avLst/>
              <a:gdLst>
                <a:gd name="T0" fmla="*/ 0 w 12"/>
                <a:gd name="T1" fmla="*/ 9 h 9"/>
                <a:gd name="T2" fmla="*/ 0 w 12"/>
                <a:gd name="T3" fmla="*/ 6 h 9"/>
                <a:gd name="T4" fmla="*/ 2 w 12"/>
                <a:gd name="T5" fmla="*/ 0 h 9"/>
                <a:gd name="T6" fmla="*/ 12 w 12"/>
                <a:gd name="T7" fmla="*/ 0 h 9"/>
                <a:gd name="T8" fmla="*/ 8 w 12"/>
                <a:gd name="T9" fmla="*/ 0 h 9"/>
                <a:gd name="T10" fmla="*/ 4 w 12"/>
                <a:gd name="T11" fmla="*/ 1 h 9"/>
                <a:gd name="T12" fmla="*/ 1 w 12"/>
                <a:gd name="T13" fmla="*/ 4 h 9"/>
                <a:gd name="T14" fmla="*/ 1 w 12"/>
                <a:gd name="T15" fmla="*/ 8 h 9"/>
                <a:gd name="T16" fmla="*/ 0 w 12"/>
                <a:gd name="T17" fmla="*/ 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9">
                  <a:moveTo>
                    <a:pt x="0" y="9"/>
                  </a:moveTo>
                  <a:lnTo>
                    <a:pt x="0" y="6"/>
                  </a:lnTo>
                  <a:lnTo>
                    <a:pt x="2" y="0"/>
                  </a:lnTo>
                  <a:lnTo>
                    <a:pt x="12" y="0"/>
                  </a:lnTo>
                  <a:lnTo>
                    <a:pt x="8" y="0"/>
                  </a:lnTo>
                  <a:lnTo>
                    <a:pt x="4" y="1"/>
                  </a:lnTo>
                  <a:lnTo>
                    <a:pt x="1" y="4"/>
                  </a:lnTo>
                  <a:lnTo>
                    <a:pt x="1" y="8"/>
                  </a:lnTo>
                  <a:lnTo>
                    <a:pt x="0" y="9"/>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97" name="Freeform 455"/>
            <p:cNvSpPr>
              <a:spLocks/>
            </p:cNvSpPr>
            <p:nvPr/>
          </p:nvSpPr>
          <p:spPr bwMode="auto">
            <a:xfrm>
              <a:off x="2890" y="441"/>
              <a:ext cx="16" cy="6"/>
            </a:xfrm>
            <a:custGeom>
              <a:avLst/>
              <a:gdLst>
                <a:gd name="T0" fmla="*/ 0 w 16"/>
                <a:gd name="T1" fmla="*/ 0 h 6"/>
                <a:gd name="T2" fmla="*/ 2 w 16"/>
                <a:gd name="T3" fmla="*/ 3 h 6"/>
                <a:gd name="T4" fmla="*/ 7 w 16"/>
                <a:gd name="T5" fmla="*/ 6 h 6"/>
                <a:gd name="T6" fmla="*/ 13 w 16"/>
                <a:gd name="T7" fmla="*/ 3 h 6"/>
                <a:gd name="T8" fmla="*/ 16 w 16"/>
                <a:gd name="T9" fmla="*/ 1 h 6"/>
                <a:gd name="T10" fmla="*/ 13 w 16"/>
                <a:gd name="T11" fmla="*/ 3 h 6"/>
                <a:gd name="T12" fmla="*/ 7 w 16"/>
                <a:gd name="T13" fmla="*/ 5 h 6"/>
                <a:gd name="T14" fmla="*/ 2 w 16"/>
                <a:gd name="T15" fmla="*/ 2 h 6"/>
                <a:gd name="T16" fmla="*/ 1 w 16"/>
                <a:gd name="T17" fmla="*/ 0 h 6"/>
                <a:gd name="T18" fmla="*/ 0 w 1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6">
                  <a:moveTo>
                    <a:pt x="0" y="0"/>
                  </a:moveTo>
                  <a:lnTo>
                    <a:pt x="2" y="3"/>
                  </a:lnTo>
                  <a:lnTo>
                    <a:pt x="7" y="6"/>
                  </a:lnTo>
                  <a:lnTo>
                    <a:pt x="13" y="3"/>
                  </a:lnTo>
                  <a:lnTo>
                    <a:pt x="16" y="1"/>
                  </a:lnTo>
                  <a:lnTo>
                    <a:pt x="13" y="3"/>
                  </a:lnTo>
                  <a:lnTo>
                    <a:pt x="7" y="5"/>
                  </a:lnTo>
                  <a:lnTo>
                    <a:pt x="2" y="2"/>
                  </a:lnTo>
                  <a:lnTo>
                    <a:pt x="1" y="0"/>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98" name="Freeform 456"/>
            <p:cNvSpPr>
              <a:spLocks/>
            </p:cNvSpPr>
            <p:nvPr/>
          </p:nvSpPr>
          <p:spPr bwMode="auto">
            <a:xfrm>
              <a:off x="2848" y="448"/>
              <a:ext cx="16" cy="6"/>
            </a:xfrm>
            <a:custGeom>
              <a:avLst/>
              <a:gdLst>
                <a:gd name="T0" fmla="*/ 16 w 16"/>
                <a:gd name="T1" fmla="*/ 0 h 6"/>
                <a:gd name="T2" fmla="*/ 14 w 16"/>
                <a:gd name="T3" fmla="*/ 4 h 6"/>
                <a:gd name="T4" fmla="*/ 8 w 16"/>
                <a:gd name="T5" fmla="*/ 6 h 6"/>
                <a:gd name="T6" fmla="*/ 2 w 16"/>
                <a:gd name="T7" fmla="*/ 4 h 6"/>
                <a:gd name="T8" fmla="*/ 0 w 16"/>
                <a:gd name="T9" fmla="*/ 1 h 6"/>
                <a:gd name="T10" fmla="*/ 2 w 16"/>
                <a:gd name="T11" fmla="*/ 4 h 6"/>
                <a:gd name="T12" fmla="*/ 8 w 16"/>
                <a:gd name="T13" fmla="*/ 5 h 6"/>
                <a:gd name="T14" fmla="*/ 13 w 16"/>
                <a:gd name="T15" fmla="*/ 2 h 6"/>
                <a:gd name="T16" fmla="*/ 14 w 16"/>
                <a:gd name="T17" fmla="*/ 0 h 6"/>
                <a:gd name="T18" fmla="*/ 16 w 1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6">
                  <a:moveTo>
                    <a:pt x="16" y="0"/>
                  </a:moveTo>
                  <a:lnTo>
                    <a:pt x="14" y="4"/>
                  </a:lnTo>
                  <a:lnTo>
                    <a:pt x="8" y="6"/>
                  </a:lnTo>
                  <a:lnTo>
                    <a:pt x="2" y="4"/>
                  </a:lnTo>
                  <a:lnTo>
                    <a:pt x="0" y="1"/>
                  </a:lnTo>
                  <a:lnTo>
                    <a:pt x="2" y="4"/>
                  </a:lnTo>
                  <a:lnTo>
                    <a:pt x="8" y="5"/>
                  </a:lnTo>
                  <a:lnTo>
                    <a:pt x="13" y="2"/>
                  </a:lnTo>
                  <a:lnTo>
                    <a:pt x="14" y="0"/>
                  </a:lnTo>
                  <a:lnTo>
                    <a:pt x="16"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099" name="Freeform 457"/>
            <p:cNvSpPr>
              <a:spLocks/>
            </p:cNvSpPr>
            <p:nvPr/>
          </p:nvSpPr>
          <p:spPr bwMode="auto">
            <a:xfrm>
              <a:off x="2891" y="418"/>
              <a:ext cx="11" cy="13"/>
            </a:xfrm>
            <a:custGeom>
              <a:avLst/>
              <a:gdLst>
                <a:gd name="T0" fmla="*/ 0 w 11"/>
                <a:gd name="T1" fmla="*/ 0 h 13"/>
                <a:gd name="T2" fmla="*/ 4 w 11"/>
                <a:gd name="T3" fmla="*/ 0 h 13"/>
                <a:gd name="T4" fmla="*/ 10 w 11"/>
                <a:gd name="T5" fmla="*/ 3 h 13"/>
                <a:gd name="T6" fmla="*/ 11 w 11"/>
                <a:gd name="T7" fmla="*/ 10 h 13"/>
                <a:gd name="T8" fmla="*/ 10 w 11"/>
                <a:gd name="T9" fmla="*/ 13 h 13"/>
                <a:gd name="T10" fmla="*/ 10 w 11"/>
                <a:gd name="T11" fmla="*/ 10 h 13"/>
                <a:gd name="T12" fmla="*/ 9 w 11"/>
                <a:gd name="T13" fmla="*/ 3 h 13"/>
                <a:gd name="T14" fmla="*/ 5 w 11"/>
                <a:gd name="T15" fmla="*/ 1 h 13"/>
                <a:gd name="T16" fmla="*/ 1 w 11"/>
                <a:gd name="T17" fmla="*/ 1 h 13"/>
                <a:gd name="T18" fmla="*/ 0 w 11"/>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13">
                  <a:moveTo>
                    <a:pt x="0" y="0"/>
                  </a:moveTo>
                  <a:lnTo>
                    <a:pt x="4" y="0"/>
                  </a:lnTo>
                  <a:lnTo>
                    <a:pt x="10" y="3"/>
                  </a:lnTo>
                  <a:lnTo>
                    <a:pt x="11" y="10"/>
                  </a:lnTo>
                  <a:lnTo>
                    <a:pt x="10" y="13"/>
                  </a:lnTo>
                  <a:lnTo>
                    <a:pt x="10" y="10"/>
                  </a:lnTo>
                  <a:lnTo>
                    <a:pt x="9" y="3"/>
                  </a:lnTo>
                  <a:lnTo>
                    <a:pt x="5" y="1"/>
                  </a:lnTo>
                  <a:lnTo>
                    <a:pt x="1" y="1"/>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00" name="Freeform 458"/>
            <p:cNvSpPr>
              <a:spLocks/>
            </p:cNvSpPr>
            <p:nvPr/>
          </p:nvSpPr>
          <p:spPr bwMode="auto">
            <a:xfrm>
              <a:off x="2872" y="448"/>
              <a:ext cx="16" cy="6"/>
            </a:xfrm>
            <a:custGeom>
              <a:avLst/>
              <a:gdLst>
                <a:gd name="T0" fmla="*/ 0 w 16"/>
                <a:gd name="T1" fmla="*/ 0 h 6"/>
                <a:gd name="T2" fmla="*/ 2 w 16"/>
                <a:gd name="T3" fmla="*/ 4 h 6"/>
                <a:gd name="T4" fmla="*/ 7 w 16"/>
                <a:gd name="T5" fmla="*/ 6 h 6"/>
                <a:gd name="T6" fmla="*/ 13 w 16"/>
                <a:gd name="T7" fmla="*/ 4 h 6"/>
                <a:gd name="T8" fmla="*/ 16 w 16"/>
                <a:gd name="T9" fmla="*/ 1 h 6"/>
                <a:gd name="T10" fmla="*/ 13 w 16"/>
                <a:gd name="T11" fmla="*/ 4 h 6"/>
                <a:gd name="T12" fmla="*/ 7 w 16"/>
                <a:gd name="T13" fmla="*/ 6 h 6"/>
                <a:gd name="T14" fmla="*/ 4 w 16"/>
                <a:gd name="T15" fmla="*/ 4 h 6"/>
                <a:gd name="T16" fmla="*/ 2 w 16"/>
                <a:gd name="T17" fmla="*/ 0 h 6"/>
                <a:gd name="T18" fmla="*/ 0 w 1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6">
                  <a:moveTo>
                    <a:pt x="0" y="0"/>
                  </a:moveTo>
                  <a:lnTo>
                    <a:pt x="2" y="4"/>
                  </a:lnTo>
                  <a:lnTo>
                    <a:pt x="7" y="6"/>
                  </a:lnTo>
                  <a:lnTo>
                    <a:pt x="13" y="4"/>
                  </a:lnTo>
                  <a:lnTo>
                    <a:pt x="16" y="1"/>
                  </a:lnTo>
                  <a:lnTo>
                    <a:pt x="13" y="4"/>
                  </a:lnTo>
                  <a:lnTo>
                    <a:pt x="7" y="6"/>
                  </a:lnTo>
                  <a:lnTo>
                    <a:pt x="4" y="4"/>
                  </a:lnTo>
                  <a:lnTo>
                    <a:pt x="2" y="0"/>
                  </a:lnTo>
                  <a:lnTo>
                    <a:pt x="0"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01" name="Freeform 459"/>
            <p:cNvSpPr>
              <a:spLocks/>
            </p:cNvSpPr>
            <p:nvPr/>
          </p:nvSpPr>
          <p:spPr bwMode="auto">
            <a:xfrm>
              <a:off x="2902" y="766"/>
              <a:ext cx="36" cy="17"/>
            </a:xfrm>
            <a:custGeom>
              <a:avLst/>
              <a:gdLst>
                <a:gd name="T0" fmla="*/ 24 w 36"/>
                <a:gd name="T1" fmla="*/ 0 h 17"/>
                <a:gd name="T2" fmla="*/ 28 w 36"/>
                <a:gd name="T3" fmla="*/ 2 h 17"/>
                <a:gd name="T4" fmla="*/ 33 w 36"/>
                <a:gd name="T5" fmla="*/ 6 h 17"/>
                <a:gd name="T6" fmla="*/ 35 w 36"/>
                <a:gd name="T7" fmla="*/ 14 h 17"/>
                <a:gd name="T8" fmla="*/ 36 w 36"/>
                <a:gd name="T9" fmla="*/ 17 h 17"/>
                <a:gd name="T10" fmla="*/ 0 w 36"/>
                <a:gd name="T11" fmla="*/ 17 h 17"/>
                <a:gd name="T12" fmla="*/ 0 w 36"/>
                <a:gd name="T13" fmla="*/ 0 h 17"/>
                <a:gd name="T14" fmla="*/ 24 w 36"/>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7">
                  <a:moveTo>
                    <a:pt x="24" y="0"/>
                  </a:moveTo>
                  <a:lnTo>
                    <a:pt x="28" y="2"/>
                  </a:lnTo>
                  <a:lnTo>
                    <a:pt x="33" y="6"/>
                  </a:lnTo>
                  <a:lnTo>
                    <a:pt x="35" y="14"/>
                  </a:lnTo>
                  <a:lnTo>
                    <a:pt x="36" y="17"/>
                  </a:lnTo>
                  <a:lnTo>
                    <a:pt x="0" y="17"/>
                  </a:lnTo>
                  <a:lnTo>
                    <a:pt x="0" y="0"/>
                  </a:lnTo>
                  <a:lnTo>
                    <a:pt x="24"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02" name="Freeform 460"/>
            <p:cNvSpPr>
              <a:spLocks/>
            </p:cNvSpPr>
            <p:nvPr/>
          </p:nvSpPr>
          <p:spPr bwMode="auto">
            <a:xfrm>
              <a:off x="2833" y="766"/>
              <a:ext cx="37" cy="17"/>
            </a:xfrm>
            <a:custGeom>
              <a:avLst/>
              <a:gdLst>
                <a:gd name="T0" fmla="*/ 12 w 37"/>
                <a:gd name="T1" fmla="*/ 0 h 17"/>
                <a:gd name="T2" fmla="*/ 10 w 37"/>
                <a:gd name="T3" fmla="*/ 2 h 17"/>
                <a:gd name="T4" fmla="*/ 4 w 37"/>
                <a:gd name="T5" fmla="*/ 6 h 17"/>
                <a:gd name="T6" fmla="*/ 2 w 37"/>
                <a:gd name="T7" fmla="*/ 14 h 17"/>
                <a:gd name="T8" fmla="*/ 0 w 37"/>
                <a:gd name="T9" fmla="*/ 16 h 17"/>
                <a:gd name="T10" fmla="*/ 0 w 37"/>
                <a:gd name="T11" fmla="*/ 17 h 17"/>
                <a:gd name="T12" fmla="*/ 37 w 37"/>
                <a:gd name="T13" fmla="*/ 17 h 17"/>
                <a:gd name="T14" fmla="*/ 37 w 37"/>
                <a:gd name="T15" fmla="*/ 0 h 17"/>
                <a:gd name="T16" fmla="*/ 12 w 3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17">
                  <a:moveTo>
                    <a:pt x="12" y="0"/>
                  </a:moveTo>
                  <a:lnTo>
                    <a:pt x="10" y="2"/>
                  </a:lnTo>
                  <a:lnTo>
                    <a:pt x="4" y="6"/>
                  </a:lnTo>
                  <a:lnTo>
                    <a:pt x="2" y="14"/>
                  </a:lnTo>
                  <a:lnTo>
                    <a:pt x="0" y="16"/>
                  </a:lnTo>
                  <a:lnTo>
                    <a:pt x="0" y="17"/>
                  </a:lnTo>
                  <a:lnTo>
                    <a:pt x="37" y="17"/>
                  </a:lnTo>
                  <a:lnTo>
                    <a:pt x="37" y="0"/>
                  </a:lnTo>
                  <a:lnTo>
                    <a:pt x="12" y="0"/>
                  </a:lnTo>
                  <a:close/>
                </a:path>
              </a:pathLst>
            </a:custGeom>
            <a:solidFill>
              <a:srgbClr val="000000"/>
            </a:solidFill>
            <a:ln w="0">
              <a:solidFill>
                <a:srgbClr val="000000"/>
              </a:solidFill>
              <a:prstDash val="solid"/>
              <a:round/>
              <a:headEnd/>
              <a:tailEnd/>
            </a:ln>
          </p:spPr>
          <p:txBody>
            <a:bodyPr/>
            <a:lstStyle/>
            <a:p>
              <a:endParaRPr lang="en-ZA" sz="2400">
                <a:solidFill>
                  <a:srgbClr val="000000"/>
                </a:solidFill>
                <a:latin typeface="Times New Roman" pitchFamily="18" charset="0"/>
                <a:cs typeface="+mn-cs"/>
              </a:endParaRPr>
            </a:p>
          </p:txBody>
        </p:sp>
        <p:sp>
          <p:nvSpPr>
            <p:cNvPr id="1103" name="Rectangle 461"/>
            <p:cNvSpPr>
              <a:spLocks noChangeArrowheads="1"/>
            </p:cNvSpPr>
            <p:nvPr/>
          </p:nvSpPr>
          <p:spPr bwMode="auto">
            <a:xfrm>
              <a:off x="1639" y="531"/>
              <a:ext cx="12" cy="175"/>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04" name="Rectangle 462"/>
            <p:cNvSpPr>
              <a:spLocks noChangeArrowheads="1"/>
            </p:cNvSpPr>
            <p:nvPr/>
          </p:nvSpPr>
          <p:spPr bwMode="auto">
            <a:xfrm>
              <a:off x="2142" y="531"/>
              <a:ext cx="12" cy="175"/>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05" name="Rectangle 463"/>
            <p:cNvSpPr>
              <a:spLocks noChangeArrowheads="1"/>
            </p:cNvSpPr>
            <p:nvPr/>
          </p:nvSpPr>
          <p:spPr bwMode="auto">
            <a:xfrm>
              <a:off x="2627" y="531"/>
              <a:ext cx="12" cy="175"/>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06" name="Rectangle 464"/>
            <p:cNvSpPr>
              <a:spLocks noChangeArrowheads="1"/>
            </p:cNvSpPr>
            <p:nvPr/>
          </p:nvSpPr>
          <p:spPr bwMode="auto">
            <a:xfrm>
              <a:off x="3111" y="531"/>
              <a:ext cx="13" cy="175"/>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07" name="Rectangle 465"/>
            <p:cNvSpPr>
              <a:spLocks noChangeArrowheads="1"/>
            </p:cNvSpPr>
            <p:nvPr/>
          </p:nvSpPr>
          <p:spPr bwMode="auto">
            <a:xfrm>
              <a:off x="3613" y="531"/>
              <a:ext cx="13" cy="175"/>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sp>
          <p:nvSpPr>
            <p:cNvPr id="1108" name="Rectangle 466"/>
            <p:cNvSpPr>
              <a:spLocks noChangeArrowheads="1"/>
            </p:cNvSpPr>
            <p:nvPr/>
          </p:nvSpPr>
          <p:spPr bwMode="auto">
            <a:xfrm>
              <a:off x="4101" y="531"/>
              <a:ext cx="14" cy="175"/>
            </a:xfrm>
            <a:prstGeom prst="rect">
              <a:avLst/>
            </a:prstGeom>
            <a:solidFill>
              <a:srgbClr val="000000"/>
            </a:solidFill>
            <a:ln w="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ZA" altLang="en-US">
                <a:solidFill>
                  <a:srgbClr val="000000"/>
                </a:solidFill>
                <a:cs typeface="+mn-cs"/>
              </a:endParaRPr>
            </a:p>
          </p:txBody>
        </p:sp>
      </p:grpSp>
    </p:spTree>
    <p:extLst>
      <p:ext uri="{BB962C8B-B14F-4D97-AF65-F5344CB8AC3E}">
        <p14:creationId xmlns:p14="http://schemas.microsoft.com/office/powerpoint/2010/main" val="23564861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Times New Roman" pitchFamily="18" charset="0"/>
        </a:defRPr>
      </a:lvl2pPr>
      <a:lvl3pPr algn="ctr" rtl="0" eaLnBrk="0" fontAlgn="base" hangingPunct="0">
        <a:spcBef>
          <a:spcPct val="0"/>
        </a:spcBef>
        <a:spcAft>
          <a:spcPct val="0"/>
        </a:spcAft>
        <a:defRPr sz="4400" b="1">
          <a:solidFill>
            <a:schemeClr val="accent2"/>
          </a:solidFill>
          <a:latin typeface="Times New Roman" pitchFamily="18" charset="0"/>
        </a:defRPr>
      </a:lvl3pPr>
      <a:lvl4pPr algn="ctr" rtl="0" eaLnBrk="0" fontAlgn="base" hangingPunct="0">
        <a:spcBef>
          <a:spcPct val="0"/>
        </a:spcBef>
        <a:spcAft>
          <a:spcPct val="0"/>
        </a:spcAft>
        <a:defRPr sz="4400" b="1">
          <a:solidFill>
            <a:schemeClr val="accent2"/>
          </a:solidFill>
          <a:latin typeface="Times New Roman" pitchFamily="18" charset="0"/>
        </a:defRPr>
      </a:lvl4pPr>
      <a:lvl5pPr algn="ctr" rtl="0" eaLnBrk="0" fontAlgn="base" hangingPunct="0">
        <a:spcBef>
          <a:spcPct val="0"/>
        </a:spcBef>
        <a:spcAft>
          <a:spcPct val="0"/>
        </a:spcAft>
        <a:defRPr sz="4400" b="1">
          <a:solidFill>
            <a:schemeClr val="accent2"/>
          </a:solidFill>
          <a:latin typeface="Times New Roman" pitchFamily="18" charset="0"/>
        </a:defRPr>
      </a:lvl5pPr>
      <a:lvl6pPr marL="457200" algn="ctr" rtl="0" fontAlgn="base">
        <a:spcBef>
          <a:spcPct val="0"/>
        </a:spcBef>
        <a:spcAft>
          <a:spcPct val="0"/>
        </a:spcAft>
        <a:defRPr sz="4400" b="1">
          <a:solidFill>
            <a:schemeClr val="accent2"/>
          </a:solidFill>
          <a:latin typeface="Times New Roman" pitchFamily="18" charset="0"/>
        </a:defRPr>
      </a:lvl6pPr>
      <a:lvl7pPr marL="914400" algn="ctr" rtl="0" fontAlgn="base">
        <a:spcBef>
          <a:spcPct val="0"/>
        </a:spcBef>
        <a:spcAft>
          <a:spcPct val="0"/>
        </a:spcAft>
        <a:defRPr sz="4400" b="1">
          <a:solidFill>
            <a:schemeClr val="accent2"/>
          </a:solidFill>
          <a:latin typeface="Times New Roman" pitchFamily="18" charset="0"/>
        </a:defRPr>
      </a:lvl7pPr>
      <a:lvl8pPr marL="1371600" algn="ctr" rtl="0" fontAlgn="base">
        <a:spcBef>
          <a:spcPct val="0"/>
        </a:spcBef>
        <a:spcAft>
          <a:spcPct val="0"/>
        </a:spcAft>
        <a:defRPr sz="4400" b="1">
          <a:solidFill>
            <a:schemeClr val="accent2"/>
          </a:solidFill>
          <a:latin typeface="Times New Roman" pitchFamily="18" charset="0"/>
        </a:defRPr>
      </a:lvl8pPr>
      <a:lvl9pPr marL="1828800" algn="ctr" rtl="0" fontAlgn="base">
        <a:spcBef>
          <a:spcPct val="0"/>
        </a:spcBef>
        <a:spcAft>
          <a:spcPct val="0"/>
        </a:spcAft>
        <a:defRPr sz="4400" b="1">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notesSlide" Target="../notesSlides/notesSlide22.xml"/><Relationship Id="rId7" Type="http://schemas.openxmlformats.org/officeDocument/2006/relationships/image" Target="../media/image29.png"/><Relationship Id="rId2" Type="http://schemas.openxmlformats.org/officeDocument/2006/relationships/slideLayout" Target="../slideLayouts/slideLayout14.xml"/><Relationship Id="rId1" Type="http://schemas.openxmlformats.org/officeDocument/2006/relationships/audio" Target="file:///C:\Users\Lego04\Documents\my%20documents%20old\2012%20My%20Documents\01%20Good%20Vibrations.wma" TargetMode="Externa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9.gif"/></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hyperlink" Target="mailto:niclasb@kahoot.com" TargetMode="External"/><Relationship Id="rId7" Type="http://schemas.openxmlformats.org/officeDocument/2006/relationships/hyperlink" Target="mailto:thefish@iafrica.com" TargetMode="External"/><Relationship Id="rId2" Type="http://schemas.openxmlformats.org/officeDocument/2006/relationships/hyperlink" Target="https://cz5dg04.na1.hs-sales-engage.com/Ctc/RG+23284/cz5dG04/JkM2-6qcW6N1vHY6lZ3p1W45w34g1bdM71W4YxByf93-_MZW1r6V6N6hH0SsVx3ZyS8Xv9ncW1PZqgP1PXpMnW6nPjWX1Zhgc0W7sD5S73HYsF0W22l-1r3vkV8bW6ckMfR3c33xCW9dHyB99b9wrRW4byY2t9gfwXlW7hCVG12YKXjcW1Hc13n30LDMCW6vrqds3fPpSQW3nttyc5JTKB-W4p5Tjw5CjbghW3mJPpl78LMM6W6HmS6S3T9B2cW6Bw3l5113mYhW1vM8tF61k2w-W1rYglj8hH8v3V-zFrG92jV9Wf4Mz30404" TargetMode="External"/><Relationship Id="rId1" Type="http://schemas.openxmlformats.org/officeDocument/2006/relationships/slideLayout" Target="../slideLayouts/slideLayout7.xml"/><Relationship Id="rId6" Type="http://schemas.openxmlformats.org/officeDocument/2006/relationships/hyperlink" Target="https://cz5dg04.na1.hs-sales-engage.com/Ctc/RG+23284/cz5dG04/JkM2-6qcW6N1vHY6lZ3nbW2r6vL-2-5WP6W4QgKJj6qR4s5W4F6kb23pXLGcW5rsWSR4xFD8_W3b_9jr5rrn8GV-hLWQ1MprgrW6pnYv013kW7PW1Z68jv6St3LsW1vTg3s1DsbTdW20qDBC2R5G7KW5XzNyD27vGzMW58BNZm84QJ1ZW82n4tr5VBQvkW4rKzy_76YgYFW2Z7Tcp7SyVF1MhGlD67Qb5HW75rn4B5MnXGyW42s_TJ7y8mw6W56bXlf4CHzgrW4rKkDl6wxql5W50r1Fs56SQ43W50SSXR6XrLlrf8MXK5204" TargetMode="External"/><Relationship Id="rId5" Type="http://schemas.openxmlformats.org/officeDocument/2006/relationships/hyperlink" Target="https://cz5dg04.na1.hs-sales-engage.com/Ctc/RG+23284/cz5dG04/JkM2-6qcW6N1vHY6lZ3ngW2XhBHn7TZmnDN6q5s-bXHtVyW5HVpPh8Yhd8PW4qHWBp15CqKlW8tFs-4993PdKW4T5pX-1zDT0nVv0Pbz4Vt4DzW2qD90v7s2FL6W2N4X-S5yh8_GW4jxhWy872btyW2r9qXX2jZClsW71J1-67P7PlvW2dHhD41MfH3GW8KPzmT3vkWmNW576__66q-_gLW6wJWyT8ZWp0dW6HvRsm4-rNN9W1PY9_X1VjxmjW10VG7-4fcTGMW7RH1Hx1RRM5gW5zPmdb50HrGyN1__Py3ZV_f2f4JGbVq04" TargetMode="External"/><Relationship Id="rId4" Type="http://schemas.openxmlformats.org/officeDocument/2006/relationships/hyperlink" Target="https://cz5dg04.na1.hs-sales-engage.com/Ctc/RG+23284/cz5dG04/JkM2-6qcW6N1vHY6lZ3kDW4m8mjQ13Mzd1W4LTZ8018M3j0W8Rt1LF4sxNKYW8h61MN37pFj3W3k2P6f26JKnVW2dRNc93LyHDmW25bP7W2-k8SYN3Mhcm6-yLqFW790vcc50M4KpW1gmFXQ6Db7zVW7gJtBf3jh60VW9lHKPs1ssH41VKWrGt72Db08W9lNttq6x9q1SV_QgHs3ftSp-W417v8h8S9GtdW8L5XhK6CSDltW4Pf_yP2D3hPqW37XQc42jWxTnW8XxDvg7rzJqnW3yYTc566x8b7W31t3F18ggtmgf7XCsV604"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subTitle" idx="1"/>
          </p:nvPr>
        </p:nvSpPr>
        <p:spPr>
          <a:xfrm>
            <a:off x="593793" y="4819761"/>
            <a:ext cx="7956414" cy="739502"/>
          </a:xfrm>
        </p:spPr>
        <p:txBody>
          <a:bodyPr/>
          <a:lstStyle/>
          <a:p>
            <a:r>
              <a:rPr lang="en-US" altLang="en-US" dirty="0">
                <a:solidFill>
                  <a:srgbClr val="3333CC"/>
                </a:solidFill>
              </a:rPr>
              <a:t>Derek Fish: University </a:t>
            </a:r>
            <a:r>
              <a:rPr lang="en-US" altLang="en-US">
                <a:solidFill>
                  <a:srgbClr val="3333CC"/>
                </a:solidFill>
              </a:rPr>
              <a:t>of Zululand</a:t>
            </a:r>
            <a:endParaRPr lang="en-US" altLang="en-US" dirty="0">
              <a:solidFill>
                <a:srgbClr val="3333CC"/>
              </a:solidFill>
            </a:endParaRPr>
          </a:p>
        </p:txBody>
      </p:sp>
      <p:sp>
        <p:nvSpPr>
          <p:cNvPr id="19460" name="Text Box 4"/>
          <p:cNvSpPr txBox="1">
            <a:spLocks noChangeArrowheads="1"/>
          </p:cNvSpPr>
          <p:nvPr/>
        </p:nvSpPr>
        <p:spPr bwMode="auto">
          <a:xfrm>
            <a:off x="89694" y="548680"/>
            <a:ext cx="89646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ZA" sz="4000"/>
              <a:t>Learning from Kahoot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1327345"/>
            <a:ext cx="3384376" cy="33843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281" y="1587575"/>
            <a:ext cx="2923063" cy="27241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 name="Object 4"/>
          <p:cNvGraphicFramePr>
            <a:graphicFrameLocks noChangeAspect="1"/>
          </p:cNvGraphicFramePr>
          <p:nvPr/>
        </p:nvGraphicFramePr>
        <p:xfrm>
          <a:off x="-115888" y="1179513"/>
          <a:ext cx="9112251" cy="5180012"/>
        </p:xfrm>
        <a:graphic>
          <a:graphicData uri="http://schemas.openxmlformats.org/presentationml/2006/ole">
            <mc:AlternateContent xmlns:mc="http://schemas.openxmlformats.org/markup-compatibility/2006">
              <mc:Choice xmlns:v="urn:schemas-microsoft-com:vml" Requires="v">
                <p:oleObj name="Chart" r:id="rId3" imgW="6934034" imgH="3943350" progId="MSGraph.Chart.8">
                  <p:embed/>
                </p:oleObj>
              </mc:Choice>
              <mc:Fallback>
                <p:oleObj name="Chart" r:id="rId3" imgW="6934034" imgH="394335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1179513"/>
                        <a:ext cx="9112251" cy="5180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Rectangle 6"/>
          <p:cNvSpPr>
            <a:spLocks noChangeArrowheads="1"/>
          </p:cNvSpPr>
          <p:nvPr/>
        </p:nvSpPr>
        <p:spPr bwMode="auto">
          <a:xfrm>
            <a:off x="7148513" y="1382713"/>
            <a:ext cx="238125" cy="2381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5127" name="Text Box 7"/>
          <p:cNvSpPr txBox="1">
            <a:spLocks noChangeArrowheads="1"/>
          </p:cNvSpPr>
          <p:nvPr/>
        </p:nvSpPr>
        <p:spPr bwMode="auto">
          <a:xfrm>
            <a:off x="7358063" y="132080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CORRECT</a:t>
            </a:r>
          </a:p>
        </p:txBody>
      </p:sp>
      <p:grpSp>
        <p:nvGrpSpPr>
          <p:cNvPr id="5131" name="Group 11"/>
          <p:cNvGrpSpPr>
            <a:grpSpLocks/>
          </p:cNvGrpSpPr>
          <p:nvPr/>
        </p:nvGrpSpPr>
        <p:grpSpPr bwMode="auto">
          <a:xfrm>
            <a:off x="1179513" y="1530350"/>
            <a:ext cx="2443162" cy="1593850"/>
            <a:chOff x="743" y="964"/>
            <a:chExt cx="1539" cy="1004"/>
          </a:xfrm>
        </p:grpSpPr>
        <p:sp>
          <p:nvSpPr>
            <p:cNvPr id="5128" name="AutoShape 8"/>
            <p:cNvSpPr>
              <a:spLocks noChangeArrowheads="1"/>
            </p:cNvSpPr>
            <p:nvPr/>
          </p:nvSpPr>
          <p:spPr bwMode="auto">
            <a:xfrm>
              <a:off x="743" y="1560"/>
              <a:ext cx="499" cy="408"/>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5129" name="AutoShape 9"/>
            <p:cNvSpPr>
              <a:spLocks noChangeArrowheads="1"/>
            </p:cNvSpPr>
            <p:nvPr/>
          </p:nvSpPr>
          <p:spPr bwMode="auto">
            <a:xfrm>
              <a:off x="1266" y="1351"/>
              <a:ext cx="499" cy="408"/>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5130" name="AutoShape 10"/>
            <p:cNvSpPr>
              <a:spLocks noChangeArrowheads="1"/>
            </p:cNvSpPr>
            <p:nvPr/>
          </p:nvSpPr>
          <p:spPr bwMode="auto">
            <a:xfrm>
              <a:off x="1783" y="964"/>
              <a:ext cx="499" cy="408"/>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5132" name="Line 12"/>
          <p:cNvSpPr>
            <a:spLocks noChangeShapeType="1"/>
          </p:cNvSpPr>
          <p:nvPr/>
        </p:nvSpPr>
        <p:spPr bwMode="auto">
          <a:xfrm>
            <a:off x="1360488" y="4497388"/>
            <a:ext cx="7232650" cy="0"/>
          </a:xfrm>
          <a:prstGeom prst="line">
            <a:avLst/>
          </a:prstGeom>
          <a:noFill/>
          <a:ln w="38100">
            <a:solidFill>
              <a:srgbClr val="CC00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Tree>
    <p:extLst>
      <p:ext uri="{BB962C8B-B14F-4D97-AF65-F5344CB8AC3E}">
        <p14:creationId xmlns:p14="http://schemas.microsoft.com/office/powerpoint/2010/main" val="4115381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107950" y="1169988"/>
          <a:ext cx="9099550" cy="5178425"/>
        </p:xfrm>
        <a:graphic>
          <a:graphicData uri="http://schemas.openxmlformats.org/presentationml/2006/ole">
            <mc:AlternateContent xmlns:mc="http://schemas.openxmlformats.org/markup-compatibility/2006">
              <mc:Choice xmlns:v="urn:schemas-microsoft-com:vml" Requires="v">
                <p:oleObj name="Chart" r:id="rId3" imgW="6934034" imgH="3943350" progId="MSGraph.Chart.8">
                  <p:embed/>
                </p:oleObj>
              </mc:Choice>
              <mc:Fallback>
                <p:oleObj name="Chart" r:id="rId3" imgW="6934034" imgH="394335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69988"/>
                        <a:ext cx="9099550" cy="517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5" name="Rectangle 3"/>
          <p:cNvSpPr>
            <a:spLocks noGrp="1" noChangeArrowheads="1"/>
          </p:cNvSpPr>
          <p:nvPr>
            <p:ph type="title"/>
          </p:nvPr>
        </p:nvSpPr>
        <p:spPr/>
        <p:txBody>
          <a:bodyPr/>
          <a:lstStyle/>
          <a:p>
            <a:endParaRPr lang="en-US" altLang="en-US"/>
          </a:p>
        </p:txBody>
      </p:sp>
      <p:sp>
        <p:nvSpPr>
          <p:cNvPr id="13316" name="Rectangle 4"/>
          <p:cNvSpPr>
            <a:spLocks noChangeArrowheads="1"/>
          </p:cNvSpPr>
          <p:nvPr/>
        </p:nvSpPr>
        <p:spPr bwMode="auto">
          <a:xfrm>
            <a:off x="7148513" y="1382713"/>
            <a:ext cx="238125" cy="2381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17" name="Text Box 5"/>
          <p:cNvSpPr txBox="1">
            <a:spLocks noChangeArrowheads="1"/>
          </p:cNvSpPr>
          <p:nvPr/>
        </p:nvSpPr>
        <p:spPr bwMode="auto">
          <a:xfrm>
            <a:off x="7358063" y="132080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CORRECT</a:t>
            </a:r>
          </a:p>
        </p:txBody>
      </p:sp>
      <p:grpSp>
        <p:nvGrpSpPr>
          <p:cNvPr id="13322" name="Group 10"/>
          <p:cNvGrpSpPr>
            <a:grpSpLocks/>
          </p:cNvGrpSpPr>
          <p:nvPr/>
        </p:nvGrpSpPr>
        <p:grpSpPr bwMode="auto">
          <a:xfrm>
            <a:off x="1158875" y="1717675"/>
            <a:ext cx="2463800" cy="2112963"/>
            <a:chOff x="730" y="1082"/>
            <a:chExt cx="1552" cy="1331"/>
          </a:xfrm>
        </p:grpSpPr>
        <p:sp>
          <p:nvSpPr>
            <p:cNvPr id="13319" name="AutoShape 7"/>
            <p:cNvSpPr>
              <a:spLocks noChangeArrowheads="1"/>
            </p:cNvSpPr>
            <p:nvPr/>
          </p:nvSpPr>
          <p:spPr bwMode="auto">
            <a:xfrm>
              <a:off x="730" y="2005"/>
              <a:ext cx="499" cy="408"/>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1" name="AutoShape 9"/>
            <p:cNvSpPr>
              <a:spLocks noChangeArrowheads="1"/>
            </p:cNvSpPr>
            <p:nvPr/>
          </p:nvSpPr>
          <p:spPr bwMode="auto">
            <a:xfrm>
              <a:off x="1783" y="1082"/>
              <a:ext cx="499" cy="408"/>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Line 11"/>
          <p:cNvSpPr>
            <a:spLocks noChangeShapeType="1"/>
          </p:cNvSpPr>
          <p:nvPr/>
        </p:nvSpPr>
        <p:spPr bwMode="auto">
          <a:xfrm>
            <a:off x="1360488" y="4497388"/>
            <a:ext cx="7232650" cy="0"/>
          </a:xfrm>
          <a:prstGeom prst="line">
            <a:avLst/>
          </a:prstGeom>
          <a:noFill/>
          <a:ln w="38100">
            <a:solidFill>
              <a:srgbClr val="CC00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Tree>
    <p:extLst>
      <p:ext uri="{BB962C8B-B14F-4D97-AF65-F5344CB8AC3E}">
        <p14:creationId xmlns:p14="http://schemas.microsoft.com/office/powerpoint/2010/main" val="217527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90488" y="1160463"/>
          <a:ext cx="9070976" cy="5156200"/>
        </p:xfrm>
        <a:graphic>
          <a:graphicData uri="http://schemas.openxmlformats.org/presentationml/2006/ole">
            <mc:AlternateContent xmlns:mc="http://schemas.openxmlformats.org/markup-compatibility/2006">
              <mc:Choice xmlns:v="urn:schemas-microsoft-com:vml" Requires="v">
                <p:oleObj name="Chart" r:id="rId3" imgW="6934034" imgH="3943350" progId="MSGraph.Chart.8">
                  <p:embed/>
                </p:oleObj>
              </mc:Choice>
              <mc:Fallback>
                <p:oleObj name="Chart" r:id="rId3" imgW="6934034" imgH="394335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1160463"/>
                        <a:ext cx="9070976"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0" name="Rectangle 4"/>
          <p:cNvSpPr>
            <a:spLocks noChangeArrowheads="1"/>
          </p:cNvSpPr>
          <p:nvPr/>
        </p:nvSpPr>
        <p:spPr bwMode="auto">
          <a:xfrm>
            <a:off x="7148513" y="1382713"/>
            <a:ext cx="238125" cy="2381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4341" name="Text Box 5"/>
          <p:cNvSpPr txBox="1">
            <a:spLocks noChangeArrowheads="1"/>
          </p:cNvSpPr>
          <p:nvPr/>
        </p:nvSpPr>
        <p:spPr bwMode="auto">
          <a:xfrm>
            <a:off x="7358063" y="132080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CORRECT</a:t>
            </a:r>
          </a:p>
        </p:txBody>
      </p:sp>
      <p:grpSp>
        <p:nvGrpSpPr>
          <p:cNvPr id="14348" name="Group 12"/>
          <p:cNvGrpSpPr>
            <a:grpSpLocks/>
          </p:cNvGrpSpPr>
          <p:nvPr/>
        </p:nvGrpSpPr>
        <p:grpSpPr bwMode="auto">
          <a:xfrm>
            <a:off x="1200150" y="2343150"/>
            <a:ext cx="7223125" cy="1425575"/>
            <a:chOff x="756" y="1476"/>
            <a:chExt cx="4550" cy="898"/>
          </a:xfrm>
        </p:grpSpPr>
        <p:sp>
          <p:nvSpPr>
            <p:cNvPr id="14343" name="AutoShape 7"/>
            <p:cNvSpPr>
              <a:spLocks noChangeArrowheads="1"/>
            </p:cNvSpPr>
            <p:nvPr/>
          </p:nvSpPr>
          <p:spPr bwMode="auto">
            <a:xfrm>
              <a:off x="756" y="1966"/>
              <a:ext cx="499" cy="408"/>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4344" name="AutoShape 8"/>
            <p:cNvSpPr>
              <a:spLocks noChangeArrowheads="1"/>
            </p:cNvSpPr>
            <p:nvPr/>
          </p:nvSpPr>
          <p:spPr bwMode="auto">
            <a:xfrm>
              <a:off x="1770" y="1476"/>
              <a:ext cx="499" cy="408"/>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4345" name="AutoShape 9"/>
            <p:cNvSpPr>
              <a:spLocks noChangeArrowheads="1"/>
            </p:cNvSpPr>
            <p:nvPr/>
          </p:nvSpPr>
          <p:spPr bwMode="auto">
            <a:xfrm>
              <a:off x="4807" y="1953"/>
              <a:ext cx="499" cy="408"/>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4346" name="AutoShape 10"/>
            <p:cNvSpPr>
              <a:spLocks noChangeArrowheads="1"/>
            </p:cNvSpPr>
            <p:nvPr/>
          </p:nvSpPr>
          <p:spPr bwMode="auto">
            <a:xfrm>
              <a:off x="3596" y="1855"/>
              <a:ext cx="499" cy="408"/>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4347" name="AutoShape 11"/>
            <p:cNvSpPr>
              <a:spLocks noChangeArrowheads="1"/>
            </p:cNvSpPr>
            <p:nvPr/>
          </p:nvSpPr>
          <p:spPr bwMode="auto">
            <a:xfrm>
              <a:off x="3131" y="1900"/>
              <a:ext cx="499" cy="408"/>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4349" name="Line 13"/>
          <p:cNvSpPr>
            <a:spLocks noChangeShapeType="1"/>
          </p:cNvSpPr>
          <p:nvPr/>
        </p:nvSpPr>
        <p:spPr bwMode="auto">
          <a:xfrm>
            <a:off x="1371600" y="4427538"/>
            <a:ext cx="7232650" cy="0"/>
          </a:xfrm>
          <a:prstGeom prst="line">
            <a:avLst/>
          </a:prstGeom>
          <a:noFill/>
          <a:ln w="38100">
            <a:solidFill>
              <a:srgbClr val="CC00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Tree>
    <p:extLst>
      <p:ext uri="{BB962C8B-B14F-4D97-AF65-F5344CB8AC3E}">
        <p14:creationId xmlns:p14="http://schemas.microsoft.com/office/powerpoint/2010/main" val="39824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3"/>
          <p:cNvGraphicFramePr>
            <a:graphicFrameLocks noChangeAspect="1"/>
          </p:cNvGraphicFramePr>
          <p:nvPr/>
        </p:nvGraphicFramePr>
        <p:xfrm>
          <a:off x="-73025" y="1158875"/>
          <a:ext cx="9126538" cy="5186363"/>
        </p:xfrm>
        <a:graphic>
          <a:graphicData uri="http://schemas.openxmlformats.org/presentationml/2006/ole">
            <mc:AlternateContent xmlns:mc="http://schemas.openxmlformats.org/markup-compatibility/2006">
              <mc:Choice xmlns:v="urn:schemas-microsoft-com:vml" Requires="v">
                <p:oleObj name="Chart" r:id="rId3" imgW="6324641" imgH="3590759" progId="MSGraph.Chart.8">
                  <p:embed/>
                </p:oleObj>
              </mc:Choice>
              <mc:Fallback>
                <p:oleObj name="Chart" r:id="rId3" imgW="6324641" imgH="3590759"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 y="1158875"/>
                        <a:ext cx="9126538" cy="518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Rectangle 5"/>
          <p:cNvSpPr>
            <a:spLocks noChangeArrowheads="1"/>
          </p:cNvSpPr>
          <p:nvPr/>
        </p:nvSpPr>
        <p:spPr bwMode="auto">
          <a:xfrm>
            <a:off x="7148513" y="1382713"/>
            <a:ext cx="238125" cy="2381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5366" name="Text Box 6"/>
          <p:cNvSpPr txBox="1">
            <a:spLocks noChangeArrowheads="1"/>
          </p:cNvSpPr>
          <p:nvPr/>
        </p:nvSpPr>
        <p:spPr bwMode="auto">
          <a:xfrm>
            <a:off x="7358063" y="132080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CORRECT</a:t>
            </a:r>
          </a:p>
        </p:txBody>
      </p:sp>
      <p:sp>
        <p:nvSpPr>
          <p:cNvPr id="15369" name="AutoShape 9"/>
          <p:cNvSpPr>
            <a:spLocks noChangeArrowheads="1"/>
          </p:cNvSpPr>
          <p:nvPr/>
        </p:nvSpPr>
        <p:spPr bwMode="auto">
          <a:xfrm>
            <a:off x="2897188" y="1943100"/>
            <a:ext cx="792162" cy="647700"/>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5370" name="AutoShape 10"/>
          <p:cNvSpPr>
            <a:spLocks noChangeArrowheads="1"/>
          </p:cNvSpPr>
          <p:nvPr/>
        </p:nvSpPr>
        <p:spPr bwMode="auto">
          <a:xfrm>
            <a:off x="3327400" y="3238500"/>
            <a:ext cx="792163" cy="647700"/>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5371" name="Line 11"/>
          <p:cNvSpPr>
            <a:spLocks noChangeShapeType="1"/>
          </p:cNvSpPr>
          <p:nvPr/>
        </p:nvSpPr>
        <p:spPr bwMode="auto">
          <a:xfrm>
            <a:off x="1371600" y="4451350"/>
            <a:ext cx="7232650" cy="0"/>
          </a:xfrm>
          <a:prstGeom prst="line">
            <a:avLst/>
          </a:prstGeom>
          <a:noFill/>
          <a:ln w="38100">
            <a:solidFill>
              <a:srgbClr val="CC00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5375" name="Rectangle 15"/>
          <p:cNvSpPr>
            <a:spLocks noGrp="1" noChangeArrowheads="1"/>
          </p:cNvSpPr>
          <p:nvPr>
            <p:ph type="chart" idx="1"/>
          </p:nvPr>
        </p:nvSpPr>
        <p:spPr>
          <a:xfrm>
            <a:off x="457200" y="1376363"/>
            <a:ext cx="8229600" cy="4972050"/>
          </a:xfrm>
        </p:spPr>
        <p:txBody>
          <a:bodyPr/>
          <a:lstStyle/>
          <a:p>
            <a:endParaRPr lang="en-ZA"/>
          </a:p>
        </p:txBody>
      </p:sp>
    </p:spTree>
    <p:extLst>
      <p:ext uri="{BB962C8B-B14F-4D97-AF65-F5344CB8AC3E}">
        <p14:creationId xmlns:p14="http://schemas.microsoft.com/office/powerpoint/2010/main" val="17476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0" y="1196975"/>
          <a:ext cx="9024938" cy="5127625"/>
        </p:xfrm>
        <a:graphic>
          <a:graphicData uri="http://schemas.openxmlformats.org/presentationml/2006/ole">
            <mc:AlternateContent xmlns:mc="http://schemas.openxmlformats.org/markup-compatibility/2006">
              <mc:Choice xmlns:v="urn:schemas-microsoft-com:vml" Requires="v">
                <p:oleObj name="Chart" r:id="rId3" imgW="6934034" imgH="3943350" progId="MSGraph.Chart.8">
                  <p:embed/>
                </p:oleObj>
              </mc:Choice>
              <mc:Fallback>
                <p:oleObj name="Chart" r:id="rId3" imgW="6934034" imgH="394335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6975"/>
                        <a:ext cx="9024938" cy="512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8" name="Rectangle 4"/>
          <p:cNvSpPr>
            <a:spLocks noChangeArrowheads="1"/>
          </p:cNvSpPr>
          <p:nvPr/>
        </p:nvSpPr>
        <p:spPr bwMode="auto">
          <a:xfrm>
            <a:off x="7148513" y="1382713"/>
            <a:ext cx="238125" cy="2381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6389" name="Text Box 5"/>
          <p:cNvSpPr txBox="1">
            <a:spLocks noChangeArrowheads="1"/>
          </p:cNvSpPr>
          <p:nvPr/>
        </p:nvSpPr>
        <p:spPr bwMode="auto">
          <a:xfrm>
            <a:off x="7358063" y="132080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CORRECT</a:t>
            </a:r>
          </a:p>
        </p:txBody>
      </p:sp>
      <p:sp>
        <p:nvSpPr>
          <p:cNvPr id="16392" name="AutoShape 8"/>
          <p:cNvSpPr>
            <a:spLocks noChangeArrowheads="1"/>
          </p:cNvSpPr>
          <p:nvPr/>
        </p:nvSpPr>
        <p:spPr bwMode="auto">
          <a:xfrm>
            <a:off x="2870200" y="2171700"/>
            <a:ext cx="792163" cy="647700"/>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6393" name="AutoShape 9"/>
          <p:cNvSpPr>
            <a:spLocks noChangeArrowheads="1"/>
          </p:cNvSpPr>
          <p:nvPr/>
        </p:nvSpPr>
        <p:spPr bwMode="auto">
          <a:xfrm>
            <a:off x="5546725" y="3022600"/>
            <a:ext cx="792163" cy="647700"/>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6394" name="Line 10"/>
          <p:cNvSpPr>
            <a:spLocks noChangeShapeType="1"/>
          </p:cNvSpPr>
          <p:nvPr/>
        </p:nvSpPr>
        <p:spPr bwMode="auto">
          <a:xfrm>
            <a:off x="1384300" y="4473575"/>
            <a:ext cx="7232650" cy="0"/>
          </a:xfrm>
          <a:prstGeom prst="line">
            <a:avLst/>
          </a:prstGeom>
          <a:noFill/>
          <a:ln w="38100">
            <a:solidFill>
              <a:srgbClr val="CC00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Tree>
    <p:extLst>
      <p:ext uri="{BB962C8B-B14F-4D97-AF65-F5344CB8AC3E}">
        <p14:creationId xmlns:p14="http://schemas.microsoft.com/office/powerpoint/2010/main" val="170198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57150" y="1182688"/>
          <a:ext cx="9021763" cy="5127625"/>
        </p:xfrm>
        <a:graphic>
          <a:graphicData uri="http://schemas.openxmlformats.org/presentationml/2006/ole">
            <mc:AlternateContent xmlns:mc="http://schemas.openxmlformats.org/markup-compatibility/2006">
              <mc:Choice xmlns:v="urn:schemas-microsoft-com:vml" Requires="v">
                <p:oleObj name="Chart" r:id="rId3" imgW="6934034" imgH="3943350" progId="MSGraph.Chart.8">
                  <p:embed/>
                </p:oleObj>
              </mc:Choice>
              <mc:Fallback>
                <p:oleObj name="Chart" r:id="rId3" imgW="6934034" imgH="394335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1182688"/>
                        <a:ext cx="9021763" cy="512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1" name="Rectangle 3"/>
          <p:cNvSpPr>
            <a:spLocks noGrp="1" noChangeArrowheads="1"/>
          </p:cNvSpPr>
          <p:nvPr>
            <p:ph type="title"/>
          </p:nvPr>
        </p:nvSpPr>
        <p:spPr/>
        <p:txBody>
          <a:bodyPr/>
          <a:lstStyle/>
          <a:p>
            <a:endParaRPr lang="en-US" altLang="en-US"/>
          </a:p>
        </p:txBody>
      </p:sp>
      <p:sp>
        <p:nvSpPr>
          <p:cNvPr id="17412" name="Rectangle 4"/>
          <p:cNvSpPr>
            <a:spLocks noChangeArrowheads="1"/>
          </p:cNvSpPr>
          <p:nvPr/>
        </p:nvSpPr>
        <p:spPr bwMode="auto">
          <a:xfrm>
            <a:off x="7148513" y="1382713"/>
            <a:ext cx="238125" cy="2381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7413" name="Text Box 5"/>
          <p:cNvSpPr txBox="1">
            <a:spLocks noChangeArrowheads="1"/>
          </p:cNvSpPr>
          <p:nvPr/>
        </p:nvSpPr>
        <p:spPr bwMode="auto">
          <a:xfrm>
            <a:off x="7358063" y="132080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CORRECT</a:t>
            </a:r>
          </a:p>
        </p:txBody>
      </p:sp>
      <p:grpSp>
        <p:nvGrpSpPr>
          <p:cNvPr id="17418" name="Group 10"/>
          <p:cNvGrpSpPr>
            <a:grpSpLocks/>
          </p:cNvGrpSpPr>
          <p:nvPr/>
        </p:nvGrpSpPr>
        <p:grpSpPr bwMode="auto">
          <a:xfrm>
            <a:off x="2843213" y="2492375"/>
            <a:ext cx="3009900" cy="1398588"/>
            <a:chOff x="1791" y="1570"/>
            <a:chExt cx="1896" cy="881"/>
          </a:xfrm>
        </p:grpSpPr>
        <p:sp>
          <p:nvSpPr>
            <p:cNvPr id="17415" name="AutoShape 7"/>
            <p:cNvSpPr>
              <a:spLocks noChangeArrowheads="1"/>
            </p:cNvSpPr>
            <p:nvPr/>
          </p:nvSpPr>
          <p:spPr bwMode="auto">
            <a:xfrm>
              <a:off x="2226" y="2043"/>
              <a:ext cx="499" cy="408"/>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7416" name="AutoShape 8"/>
            <p:cNvSpPr>
              <a:spLocks noChangeArrowheads="1"/>
            </p:cNvSpPr>
            <p:nvPr/>
          </p:nvSpPr>
          <p:spPr bwMode="auto">
            <a:xfrm>
              <a:off x="3188" y="1961"/>
              <a:ext cx="499" cy="408"/>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7417" name="AutoShape 9"/>
            <p:cNvSpPr>
              <a:spLocks noChangeArrowheads="1"/>
            </p:cNvSpPr>
            <p:nvPr/>
          </p:nvSpPr>
          <p:spPr bwMode="auto">
            <a:xfrm>
              <a:off x="1791" y="1570"/>
              <a:ext cx="499" cy="408"/>
            </a:xfrm>
            <a:prstGeom prst="irregularSeal2">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7419" name="Line 11"/>
          <p:cNvSpPr>
            <a:spLocks noChangeShapeType="1"/>
          </p:cNvSpPr>
          <p:nvPr/>
        </p:nvSpPr>
        <p:spPr bwMode="auto">
          <a:xfrm>
            <a:off x="1397000" y="4473575"/>
            <a:ext cx="7232650" cy="0"/>
          </a:xfrm>
          <a:prstGeom prst="line">
            <a:avLst/>
          </a:prstGeom>
          <a:noFill/>
          <a:ln w="38100">
            <a:solidFill>
              <a:srgbClr val="CC00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Tree>
    <p:extLst>
      <p:ext uri="{BB962C8B-B14F-4D97-AF65-F5344CB8AC3E}">
        <p14:creationId xmlns:p14="http://schemas.microsoft.com/office/powerpoint/2010/main" val="3100998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134938" y="80963"/>
            <a:ext cx="8874125" cy="1143000"/>
          </a:xfrm>
        </p:spPr>
        <p:txBody>
          <a:bodyPr/>
          <a:lstStyle/>
          <a:p>
            <a:r>
              <a:rPr lang="en-US" altLang="en-US" sz="4000"/>
              <a:t>How will a </a:t>
            </a:r>
            <a:r>
              <a:rPr lang="en-US" altLang="en-US" sz="4000" i="1"/>
              <a:t>longer</a:t>
            </a:r>
            <a:r>
              <a:rPr lang="en-US" altLang="en-US" sz="4000"/>
              <a:t> guitar string vibrate? </a:t>
            </a:r>
          </a:p>
        </p:txBody>
      </p:sp>
      <p:sp>
        <p:nvSpPr>
          <p:cNvPr id="18439" name="Rectangle 7"/>
          <p:cNvSpPr>
            <a:spLocks noChangeArrowheads="1"/>
          </p:cNvSpPr>
          <p:nvPr/>
        </p:nvSpPr>
        <p:spPr bwMode="auto">
          <a:xfrm>
            <a:off x="4883150" y="1860550"/>
            <a:ext cx="1371600" cy="355123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aphicFrame>
        <p:nvGraphicFramePr>
          <p:cNvPr id="18440" name="Object 8"/>
          <p:cNvGraphicFramePr>
            <a:graphicFrameLocks noChangeAspect="1"/>
          </p:cNvGraphicFramePr>
          <p:nvPr/>
        </p:nvGraphicFramePr>
        <p:xfrm>
          <a:off x="-160338" y="1052513"/>
          <a:ext cx="9464676" cy="5146675"/>
        </p:xfrm>
        <a:graphic>
          <a:graphicData uri="http://schemas.openxmlformats.org/presentationml/2006/ole">
            <mc:AlternateContent xmlns:mc="http://schemas.openxmlformats.org/markup-compatibility/2006">
              <mc:Choice xmlns:v="urn:schemas-microsoft-com:vml" Requires="v">
                <p:oleObj name="Chart" r:id="rId3" imgW="6448384" imgH="3505034" progId="MSGraph.Chart.8">
                  <p:embed/>
                </p:oleObj>
              </mc:Choice>
              <mc:Fallback>
                <p:oleObj name="Chart" r:id="rId3" imgW="6448384" imgH="3505034"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1052513"/>
                        <a:ext cx="9464676" cy="514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444" name="Group 12"/>
          <p:cNvGrpSpPr>
            <a:grpSpLocks/>
          </p:cNvGrpSpPr>
          <p:nvPr/>
        </p:nvGrpSpPr>
        <p:grpSpPr bwMode="auto">
          <a:xfrm>
            <a:off x="4964113" y="1898650"/>
            <a:ext cx="2160587" cy="1009650"/>
            <a:chOff x="3127" y="1196"/>
            <a:chExt cx="1361" cy="636"/>
          </a:xfrm>
        </p:grpSpPr>
        <p:sp>
          <p:nvSpPr>
            <p:cNvPr id="18441" name="AutoShape 9"/>
            <p:cNvSpPr>
              <a:spLocks noChangeArrowheads="1"/>
            </p:cNvSpPr>
            <p:nvPr/>
          </p:nvSpPr>
          <p:spPr bwMode="auto">
            <a:xfrm>
              <a:off x="3187" y="1428"/>
              <a:ext cx="208" cy="404"/>
            </a:xfrm>
            <a:prstGeom prst="downArrow">
              <a:avLst>
                <a:gd name="adj1" fmla="val 50000"/>
                <a:gd name="adj2" fmla="val 48558"/>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ZA"/>
            </a:p>
          </p:txBody>
        </p:sp>
        <p:sp>
          <p:nvSpPr>
            <p:cNvPr id="18442" name="AutoShape 10"/>
            <p:cNvSpPr>
              <a:spLocks noChangeArrowheads="1"/>
            </p:cNvSpPr>
            <p:nvPr/>
          </p:nvSpPr>
          <p:spPr bwMode="auto">
            <a:xfrm>
              <a:off x="3493" y="1428"/>
              <a:ext cx="208" cy="404"/>
            </a:xfrm>
            <a:prstGeom prst="downArrow">
              <a:avLst>
                <a:gd name="adj1" fmla="val 50000"/>
                <a:gd name="adj2" fmla="val 48558"/>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ZA"/>
            </a:p>
          </p:txBody>
        </p:sp>
        <p:sp>
          <p:nvSpPr>
            <p:cNvPr id="18443" name="Text Box 11"/>
            <p:cNvSpPr txBox="1">
              <a:spLocks noChangeArrowheads="1"/>
            </p:cNvSpPr>
            <p:nvPr/>
          </p:nvSpPr>
          <p:spPr bwMode="auto">
            <a:xfrm>
              <a:off x="3127" y="1196"/>
              <a:ext cx="13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HIGHER</a:t>
              </a:r>
            </a:p>
          </p:txBody>
        </p:sp>
      </p:grpSp>
    </p:spTree>
    <p:extLst>
      <p:ext uri="{BB962C8B-B14F-4D97-AF65-F5344CB8AC3E}">
        <p14:creationId xmlns:p14="http://schemas.microsoft.com/office/powerpoint/2010/main" val="4275042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8444"/>
                                        </p:tgtEl>
                                        <p:attrNameLst>
                                          <p:attrName>style.visibility</p:attrName>
                                        </p:attrNameLst>
                                      </p:cBhvr>
                                      <p:to>
                                        <p:strVal val="visible"/>
                                      </p:to>
                                    </p:set>
                                    <p:anim calcmode="lin" valueType="num">
                                      <p:cBhvr additive="base">
                                        <p:cTn id="7" dur="500" fill="hold"/>
                                        <p:tgtEl>
                                          <p:spTgt spid="18444"/>
                                        </p:tgtEl>
                                        <p:attrNameLst>
                                          <p:attrName>ppt_x</p:attrName>
                                        </p:attrNameLst>
                                      </p:cBhvr>
                                      <p:tavLst>
                                        <p:tav tm="0">
                                          <p:val>
                                            <p:strVal val="#ppt_x"/>
                                          </p:val>
                                        </p:tav>
                                        <p:tav tm="100000">
                                          <p:val>
                                            <p:strVal val="#ppt_x"/>
                                          </p:val>
                                        </p:tav>
                                      </p:tavLst>
                                    </p:anim>
                                    <p:anim calcmode="lin" valueType="num">
                                      <p:cBhvr additive="base">
                                        <p:cTn id="8" dur="500" fill="hold"/>
                                        <p:tgtEl>
                                          <p:spTgt spid="184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79388" y="274638"/>
            <a:ext cx="8785225" cy="1143000"/>
          </a:xfrm>
        </p:spPr>
        <p:txBody>
          <a:bodyPr/>
          <a:lstStyle/>
          <a:p>
            <a:r>
              <a:rPr lang="en-US" altLang="en-US" sz="4000"/>
              <a:t>How will a </a:t>
            </a:r>
            <a:r>
              <a:rPr lang="en-US" altLang="en-US" sz="4000" i="1"/>
              <a:t>longer</a:t>
            </a:r>
            <a:r>
              <a:rPr lang="en-US" altLang="en-US" sz="4000"/>
              <a:t> guitar string vibrate? </a:t>
            </a:r>
          </a:p>
        </p:txBody>
      </p:sp>
      <p:sp>
        <p:nvSpPr>
          <p:cNvPr id="114691" name="Rectangle 3"/>
          <p:cNvSpPr>
            <a:spLocks noChangeArrowheads="1"/>
          </p:cNvSpPr>
          <p:nvPr/>
        </p:nvSpPr>
        <p:spPr bwMode="auto">
          <a:xfrm>
            <a:off x="4987925" y="1930400"/>
            <a:ext cx="1266825" cy="33655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aphicFrame>
        <p:nvGraphicFramePr>
          <p:cNvPr id="114697" name="Object 9"/>
          <p:cNvGraphicFramePr>
            <a:graphicFrameLocks noGrp="1" noChangeAspect="1"/>
          </p:cNvGraphicFramePr>
          <p:nvPr>
            <p:ph idx="1"/>
          </p:nvPr>
        </p:nvGraphicFramePr>
        <p:xfrm>
          <a:off x="11113" y="1147763"/>
          <a:ext cx="9007475" cy="4895850"/>
        </p:xfrm>
        <a:graphic>
          <a:graphicData uri="http://schemas.openxmlformats.org/presentationml/2006/ole">
            <mc:AlternateContent xmlns:mc="http://schemas.openxmlformats.org/markup-compatibility/2006">
              <mc:Choice xmlns:v="urn:schemas-microsoft-com:vml" Requires="v">
                <p:oleObj name="Chart" r:id="rId3" imgW="6448384" imgH="3505034" progId="MSGraph.Chart.8">
                  <p:embed/>
                </p:oleObj>
              </mc:Choice>
              <mc:Fallback>
                <p:oleObj name="Chart" r:id="rId3" imgW="6448384" imgH="3505034"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1147763"/>
                        <a:ext cx="9007475" cy="489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700" name="AutoShape 12"/>
          <p:cNvSpPr>
            <a:spLocks noChangeArrowheads="1"/>
          </p:cNvSpPr>
          <p:nvPr/>
        </p:nvSpPr>
        <p:spPr bwMode="auto">
          <a:xfrm>
            <a:off x="5267325" y="2398713"/>
            <a:ext cx="330200" cy="1462087"/>
          </a:xfrm>
          <a:prstGeom prst="downArrow">
            <a:avLst>
              <a:gd name="adj1" fmla="val 50000"/>
              <a:gd name="adj2" fmla="val 82695"/>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ZA"/>
          </a:p>
        </p:txBody>
      </p:sp>
      <p:sp>
        <p:nvSpPr>
          <p:cNvPr id="114701" name="AutoShape 13"/>
          <p:cNvSpPr>
            <a:spLocks noChangeArrowheads="1"/>
          </p:cNvSpPr>
          <p:nvPr/>
        </p:nvSpPr>
        <p:spPr bwMode="auto">
          <a:xfrm>
            <a:off x="5753100" y="2398713"/>
            <a:ext cx="330200" cy="641350"/>
          </a:xfrm>
          <a:prstGeom prst="downArrow">
            <a:avLst>
              <a:gd name="adj1" fmla="val 50000"/>
              <a:gd name="adj2" fmla="val 48558"/>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ZA"/>
          </a:p>
        </p:txBody>
      </p:sp>
      <p:sp>
        <p:nvSpPr>
          <p:cNvPr id="114702" name="Text Box 14"/>
          <p:cNvSpPr txBox="1">
            <a:spLocks noChangeArrowheads="1"/>
          </p:cNvSpPr>
          <p:nvPr/>
        </p:nvSpPr>
        <p:spPr bwMode="auto">
          <a:xfrm>
            <a:off x="5172075" y="2030413"/>
            <a:ext cx="2160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LOWER</a:t>
            </a:r>
          </a:p>
        </p:txBody>
      </p:sp>
    </p:spTree>
    <p:extLst>
      <p:ext uri="{BB962C8B-B14F-4D97-AF65-F5344CB8AC3E}">
        <p14:creationId xmlns:p14="http://schemas.microsoft.com/office/powerpoint/2010/main" val="143356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2" name="Object 2"/>
          <p:cNvGraphicFramePr>
            <a:graphicFrameLocks noChangeAspect="1"/>
          </p:cNvGraphicFramePr>
          <p:nvPr/>
        </p:nvGraphicFramePr>
        <p:xfrm>
          <a:off x="-479425" y="927100"/>
          <a:ext cx="9551988" cy="5983288"/>
        </p:xfrm>
        <a:graphic>
          <a:graphicData uri="http://schemas.openxmlformats.org/presentationml/2006/ole">
            <mc:AlternateContent xmlns:mc="http://schemas.openxmlformats.org/markup-compatibility/2006">
              <mc:Choice xmlns:v="urn:schemas-microsoft-com:vml" Requires="v">
                <p:oleObj name="Chart" r:id="rId3" imgW="6448384" imgH="3505034" progId="MSGraph.Chart.8">
                  <p:embed/>
                </p:oleObj>
              </mc:Choice>
              <mc:Fallback>
                <p:oleObj name="Chart" r:id="rId3" imgW="6448384" imgH="3505034"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927100"/>
                        <a:ext cx="9551988" cy="598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43" name="Rectangle 3"/>
          <p:cNvSpPr>
            <a:spLocks noGrp="1" noChangeArrowheads="1"/>
          </p:cNvSpPr>
          <p:nvPr>
            <p:ph type="title"/>
          </p:nvPr>
        </p:nvSpPr>
        <p:spPr/>
        <p:txBody>
          <a:bodyPr/>
          <a:lstStyle/>
          <a:p>
            <a:r>
              <a:rPr lang="en-US" altLang="en-US" sz="4000"/>
              <a:t>Why can dogs hear sounds which humans can’t? </a:t>
            </a:r>
          </a:p>
        </p:txBody>
      </p:sp>
      <p:sp>
        <p:nvSpPr>
          <p:cNvPr id="112644" name="Rectangle 4"/>
          <p:cNvSpPr>
            <a:spLocks noChangeArrowheads="1"/>
          </p:cNvSpPr>
          <p:nvPr/>
        </p:nvSpPr>
        <p:spPr bwMode="auto">
          <a:xfrm>
            <a:off x="4551363" y="1870075"/>
            <a:ext cx="1371600" cy="413543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2035957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Object 2"/>
          <p:cNvGraphicFramePr>
            <a:graphicFrameLocks noChangeAspect="1"/>
          </p:cNvGraphicFramePr>
          <p:nvPr/>
        </p:nvGraphicFramePr>
        <p:xfrm>
          <a:off x="-479425" y="927100"/>
          <a:ext cx="9551988" cy="5983288"/>
        </p:xfrm>
        <a:graphic>
          <a:graphicData uri="http://schemas.openxmlformats.org/presentationml/2006/ole">
            <mc:AlternateContent xmlns:mc="http://schemas.openxmlformats.org/markup-compatibility/2006">
              <mc:Choice xmlns:v="urn:schemas-microsoft-com:vml" Requires="v">
                <p:oleObj name="Chart" r:id="rId3" imgW="6448384" imgH="3505034" progId="MSGraph.Chart.8">
                  <p:embed/>
                </p:oleObj>
              </mc:Choice>
              <mc:Fallback>
                <p:oleObj name="Chart" r:id="rId3" imgW="6448384" imgH="3505034"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927100"/>
                        <a:ext cx="9551988" cy="598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7763" name="Rectangle 3"/>
          <p:cNvSpPr>
            <a:spLocks noGrp="1" noChangeArrowheads="1"/>
          </p:cNvSpPr>
          <p:nvPr>
            <p:ph type="title"/>
          </p:nvPr>
        </p:nvSpPr>
        <p:spPr/>
        <p:txBody>
          <a:bodyPr/>
          <a:lstStyle/>
          <a:p>
            <a:r>
              <a:rPr lang="en-US" altLang="en-US" sz="4000"/>
              <a:t>Why can dogs hear sounds which humans can’t? </a:t>
            </a:r>
          </a:p>
        </p:txBody>
      </p:sp>
      <p:sp>
        <p:nvSpPr>
          <p:cNvPr id="117764" name="Rectangle 4"/>
          <p:cNvSpPr>
            <a:spLocks noChangeArrowheads="1"/>
          </p:cNvSpPr>
          <p:nvPr/>
        </p:nvSpPr>
        <p:spPr bwMode="auto">
          <a:xfrm>
            <a:off x="4551363" y="1870075"/>
            <a:ext cx="1371600" cy="413543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7765" name="Oval 5"/>
          <p:cNvSpPr>
            <a:spLocks noChangeArrowheads="1"/>
          </p:cNvSpPr>
          <p:nvPr/>
        </p:nvSpPr>
        <p:spPr bwMode="auto">
          <a:xfrm>
            <a:off x="733425" y="2476500"/>
            <a:ext cx="787400" cy="76835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7766" name="Rectangle 6"/>
          <p:cNvSpPr>
            <a:spLocks noChangeArrowheads="1"/>
          </p:cNvSpPr>
          <p:nvPr/>
        </p:nvSpPr>
        <p:spPr bwMode="auto">
          <a:xfrm>
            <a:off x="6400800" y="4006850"/>
            <a:ext cx="2422525" cy="9350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7767" name="Oval 7"/>
          <p:cNvSpPr>
            <a:spLocks noChangeArrowheads="1"/>
          </p:cNvSpPr>
          <p:nvPr/>
        </p:nvSpPr>
        <p:spPr bwMode="auto">
          <a:xfrm>
            <a:off x="579438" y="6067425"/>
            <a:ext cx="1441450" cy="55245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243421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03" y="233928"/>
            <a:ext cx="8953994" cy="6555641"/>
          </a:xfrm>
          <a:prstGeom prst="rect">
            <a:avLst/>
          </a:prstGeom>
        </p:spPr>
        <p:txBody>
          <a:bodyPr wrap="square">
            <a:spAutoFit/>
          </a:bodyPr>
          <a:lstStyle/>
          <a:p>
            <a:r>
              <a:rPr lang="en-ZA" sz="2000"/>
              <a:t>Kahoot is a popular learning platform with a quiz-show format which is used for a quick review of student knowledge or to provide some variety in how material is presented. It is one of the most popular worldwide with over 70 million users per month. Many papers have been written on the effectiveness on using Kahoot in the classroom but few focussed specifically on science in general or science shows in particular. In addition most papers focus on formal classroom use of Kahoot, whereas this study took place in an interactive Science Centre (Unizulu Science Centre) and integrated Kahoot with simulations from PhET. Unizulu Science Centre has served the rural communities surrounding the University of Zululand for almost 40 years. Obtaining feedback and research data from visitors is challenging as contact time is limited. In the past clickers were used to this end but this paper explores using Kahoot instead of clickers and utilising a pre- and post- test format to gather data on student learning during a short science show. The author extended the clicker-based study performed for his Masters and PhD degrees (and presented at various stages at SAASTEC Conference) to one utilising Kahoot. Methodology and results will be presented and suggestions made for the effective use of this dynamic tool in out of school settings like Science Centres. The author will also report on using this methodology recently to evaluate science shows at the Science Gateway Visitors’ Centre at CERN in Switzerland. </a:t>
            </a:r>
          </a:p>
        </p:txBody>
      </p:sp>
    </p:spTree>
    <p:extLst>
      <p:ext uri="{BB962C8B-B14F-4D97-AF65-F5344CB8AC3E}">
        <p14:creationId xmlns:p14="http://schemas.microsoft.com/office/powerpoint/2010/main" val="3373874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6" name="Object 2"/>
          <p:cNvGraphicFramePr>
            <a:graphicFrameLocks noChangeAspect="1"/>
          </p:cNvGraphicFramePr>
          <p:nvPr/>
        </p:nvGraphicFramePr>
        <p:xfrm>
          <a:off x="-479425" y="927100"/>
          <a:ext cx="9551988" cy="5983288"/>
        </p:xfrm>
        <a:graphic>
          <a:graphicData uri="http://schemas.openxmlformats.org/presentationml/2006/ole">
            <mc:AlternateContent xmlns:mc="http://schemas.openxmlformats.org/markup-compatibility/2006">
              <mc:Choice xmlns:v="urn:schemas-microsoft-com:vml" Requires="v">
                <p:oleObj name="Chart" r:id="rId3" imgW="6448384" imgH="3505034" progId="MSGraph.Chart.8">
                  <p:embed/>
                </p:oleObj>
              </mc:Choice>
              <mc:Fallback>
                <p:oleObj name="Chart" r:id="rId3" imgW="6448384" imgH="3505034"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927100"/>
                        <a:ext cx="9551988" cy="598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907" name="Rectangle 3"/>
          <p:cNvSpPr>
            <a:spLocks noGrp="1" noChangeArrowheads="1"/>
          </p:cNvSpPr>
          <p:nvPr>
            <p:ph type="title"/>
          </p:nvPr>
        </p:nvSpPr>
        <p:spPr/>
        <p:txBody>
          <a:bodyPr/>
          <a:lstStyle/>
          <a:p>
            <a:r>
              <a:rPr lang="en-US" altLang="en-US" sz="4000"/>
              <a:t>Why can dogs hear sounds which humans can’t? </a:t>
            </a:r>
          </a:p>
        </p:txBody>
      </p:sp>
      <p:sp>
        <p:nvSpPr>
          <p:cNvPr id="123908" name="Rectangle 4"/>
          <p:cNvSpPr>
            <a:spLocks noChangeArrowheads="1"/>
          </p:cNvSpPr>
          <p:nvPr/>
        </p:nvSpPr>
        <p:spPr bwMode="auto">
          <a:xfrm>
            <a:off x="4551363" y="1870075"/>
            <a:ext cx="1371600" cy="413543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3909" name="Oval 5"/>
          <p:cNvSpPr>
            <a:spLocks noChangeArrowheads="1"/>
          </p:cNvSpPr>
          <p:nvPr/>
        </p:nvSpPr>
        <p:spPr bwMode="auto">
          <a:xfrm>
            <a:off x="2152650" y="1484313"/>
            <a:ext cx="787400" cy="76835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3910" name="Rectangle 6"/>
          <p:cNvSpPr>
            <a:spLocks noChangeArrowheads="1"/>
          </p:cNvSpPr>
          <p:nvPr/>
        </p:nvSpPr>
        <p:spPr bwMode="auto">
          <a:xfrm>
            <a:off x="6410325" y="4006850"/>
            <a:ext cx="2422525" cy="43973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3911" name="Oval 7"/>
          <p:cNvSpPr>
            <a:spLocks noChangeArrowheads="1"/>
          </p:cNvSpPr>
          <p:nvPr/>
        </p:nvSpPr>
        <p:spPr bwMode="auto">
          <a:xfrm>
            <a:off x="1893888" y="6067425"/>
            <a:ext cx="1441450" cy="55245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3912" name="Oval 8"/>
          <p:cNvSpPr>
            <a:spLocks noChangeArrowheads="1"/>
          </p:cNvSpPr>
          <p:nvPr/>
        </p:nvSpPr>
        <p:spPr bwMode="auto">
          <a:xfrm>
            <a:off x="2627313" y="3429000"/>
            <a:ext cx="787400" cy="76835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3913" name="Rectangle 9"/>
          <p:cNvSpPr>
            <a:spLocks noChangeArrowheads="1"/>
          </p:cNvSpPr>
          <p:nvPr/>
        </p:nvSpPr>
        <p:spPr bwMode="auto">
          <a:xfrm>
            <a:off x="6400800" y="3054350"/>
            <a:ext cx="2422525" cy="43973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131840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4" name="Object 2"/>
          <p:cNvGraphicFramePr>
            <a:graphicFrameLocks noChangeAspect="1"/>
          </p:cNvGraphicFramePr>
          <p:nvPr/>
        </p:nvGraphicFramePr>
        <p:xfrm>
          <a:off x="-479425" y="927100"/>
          <a:ext cx="9551988" cy="5983288"/>
        </p:xfrm>
        <a:graphic>
          <a:graphicData uri="http://schemas.openxmlformats.org/presentationml/2006/ole">
            <mc:AlternateContent xmlns:mc="http://schemas.openxmlformats.org/markup-compatibility/2006">
              <mc:Choice xmlns:v="urn:schemas-microsoft-com:vml" Requires="v">
                <p:oleObj name="Chart" r:id="rId3" imgW="6448384" imgH="3505034" progId="MSGraph.Chart.8">
                  <p:embed/>
                </p:oleObj>
              </mc:Choice>
              <mc:Fallback>
                <p:oleObj name="Chart" r:id="rId3" imgW="6448384" imgH="3505034"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927100"/>
                        <a:ext cx="9551988" cy="598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5955" name="Rectangle 3"/>
          <p:cNvSpPr>
            <a:spLocks noGrp="1" noChangeArrowheads="1"/>
          </p:cNvSpPr>
          <p:nvPr>
            <p:ph type="title"/>
          </p:nvPr>
        </p:nvSpPr>
        <p:spPr/>
        <p:txBody>
          <a:bodyPr/>
          <a:lstStyle/>
          <a:p>
            <a:r>
              <a:rPr lang="en-US" altLang="en-US" sz="4000"/>
              <a:t>Why can dogs hear sounds which humans can’t? </a:t>
            </a:r>
          </a:p>
        </p:txBody>
      </p:sp>
      <p:sp>
        <p:nvSpPr>
          <p:cNvPr id="125956" name="Rectangle 4"/>
          <p:cNvSpPr>
            <a:spLocks noChangeArrowheads="1"/>
          </p:cNvSpPr>
          <p:nvPr/>
        </p:nvSpPr>
        <p:spPr bwMode="auto">
          <a:xfrm>
            <a:off x="4551363" y="1870075"/>
            <a:ext cx="1371600" cy="413543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5957" name="Oval 5"/>
          <p:cNvSpPr>
            <a:spLocks noChangeArrowheads="1"/>
          </p:cNvSpPr>
          <p:nvPr/>
        </p:nvSpPr>
        <p:spPr bwMode="auto">
          <a:xfrm>
            <a:off x="3582988" y="2224088"/>
            <a:ext cx="1155700" cy="1079500"/>
          </a:xfrm>
          <a:prstGeom prst="ellipse">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5958" name="Rectangle 6"/>
          <p:cNvSpPr>
            <a:spLocks noChangeArrowheads="1"/>
          </p:cNvSpPr>
          <p:nvPr/>
        </p:nvSpPr>
        <p:spPr bwMode="auto">
          <a:xfrm>
            <a:off x="6400800" y="3054350"/>
            <a:ext cx="2422525" cy="93503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5959" name="Oval 7"/>
          <p:cNvSpPr>
            <a:spLocks noChangeArrowheads="1"/>
          </p:cNvSpPr>
          <p:nvPr/>
        </p:nvSpPr>
        <p:spPr bwMode="auto">
          <a:xfrm>
            <a:off x="3157538" y="6067425"/>
            <a:ext cx="1441450" cy="552450"/>
          </a:xfrm>
          <a:prstGeom prst="ellipse">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1031873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nvGraphicFramePr>
        <p:xfrm>
          <a:off x="-369888" y="1255713"/>
          <a:ext cx="9355138" cy="5518150"/>
        </p:xfrm>
        <a:graphic>
          <a:graphicData uri="http://schemas.openxmlformats.org/presentationml/2006/ole">
            <mc:AlternateContent xmlns:mc="http://schemas.openxmlformats.org/markup-compatibility/2006">
              <mc:Choice xmlns:v="urn:schemas-microsoft-com:vml" Requires="v">
                <p:oleObj name="Chart" r:id="rId3" imgW="6591134" imgH="3695866" progId="MSGraph.Chart.8">
                  <p:embed/>
                </p:oleObj>
              </mc:Choice>
              <mc:Fallback>
                <p:oleObj name="Chart" r:id="rId3" imgW="6591134" imgH="3695866"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8" y="1255713"/>
                        <a:ext cx="9355138" cy="551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4" name="Rectangle 4"/>
          <p:cNvSpPr>
            <a:spLocks noChangeArrowheads="1"/>
          </p:cNvSpPr>
          <p:nvPr/>
        </p:nvSpPr>
        <p:spPr bwMode="auto">
          <a:xfrm>
            <a:off x="457200" y="3333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en-US" altLang="en-US" sz="4000"/>
              <a:t>Why can dogs hear sounds which humans can’t? </a:t>
            </a:r>
          </a:p>
        </p:txBody>
      </p:sp>
      <p:sp>
        <p:nvSpPr>
          <p:cNvPr id="56325" name="Rectangle 5"/>
          <p:cNvSpPr>
            <a:spLocks noChangeArrowheads="1"/>
          </p:cNvSpPr>
          <p:nvPr/>
        </p:nvSpPr>
        <p:spPr bwMode="auto">
          <a:xfrm>
            <a:off x="4676775" y="1952625"/>
            <a:ext cx="1277938" cy="405288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872320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a:xfrm>
            <a:off x="288925" y="-111125"/>
            <a:ext cx="2459038" cy="2811463"/>
          </a:xfrm>
        </p:spPr>
        <p:txBody>
          <a:bodyPr/>
          <a:lstStyle/>
          <a:p>
            <a:r>
              <a:rPr lang="en-US" sz="4000"/>
              <a:t>Improve-ment: Pre- to Post-Test</a:t>
            </a:r>
          </a:p>
        </p:txBody>
      </p:sp>
      <p:graphicFrame>
        <p:nvGraphicFramePr>
          <p:cNvPr id="2" name="Object 5"/>
          <p:cNvGraphicFramePr>
            <a:graphicFrameLocks noGrp="1" noChangeAspect="1"/>
          </p:cNvGraphicFramePr>
          <p:nvPr>
            <p:ph idx="1"/>
            <p:extLst>
              <p:ext uri="{D42A27DB-BD31-4B8C-83A1-F6EECF244321}">
                <p14:modId xmlns:p14="http://schemas.microsoft.com/office/powerpoint/2010/main" val="4185385810"/>
              </p:ext>
            </p:extLst>
          </p:nvPr>
        </p:nvGraphicFramePr>
        <p:xfrm>
          <a:off x="827584" y="46037"/>
          <a:ext cx="9793088" cy="356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9"/>
          <p:cNvGraphicFramePr>
            <a:graphicFrameLocks noChangeAspect="1"/>
          </p:cNvGraphicFramePr>
          <p:nvPr>
            <p:extLst>
              <p:ext uri="{D42A27DB-BD31-4B8C-83A1-F6EECF244321}">
                <p14:modId xmlns:p14="http://schemas.microsoft.com/office/powerpoint/2010/main" val="1272998014"/>
              </p:ext>
            </p:extLst>
          </p:nvPr>
        </p:nvGraphicFramePr>
        <p:xfrm>
          <a:off x="2051720" y="3479800"/>
          <a:ext cx="7371680" cy="3522663"/>
        </p:xfrm>
        <a:graphic>
          <a:graphicData uri="http://schemas.openxmlformats.org/drawingml/2006/chart">
            <c:chart xmlns:c="http://schemas.openxmlformats.org/drawingml/2006/chart" xmlns:r="http://schemas.openxmlformats.org/officeDocument/2006/relationships" r:id="rId4"/>
          </a:graphicData>
        </a:graphic>
      </p:graphicFrame>
      <p:sp>
        <p:nvSpPr>
          <p:cNvPr id="138250" name="Rectangle 10"/>
          <p:cNvSpPr>
            <a:spLocks noChangeArrowheads="1"/>
          </p:cNvSpPr>
          <p:nvPr/>
        </p:nvSpPr>
        <p:spPr bwMode="auto">
          <a:xfrm>
            <a:off x="7793038" y="3482975"/>
            <a:ext cx="238125" cy="2381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8251" name="Text Box 11"/>
          <p:cNvSpPr txBox="1">
            <a:spLocks noChangeArrowheads="1"/>
          </p:cNvSpPr>
          <p:nvPr/>
        </p:nvSpPr>
        <p:spPr bwMode="auto">
          <a:xfrm>
            <a:off x="7983538" y="342900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CORRECT</a:t>
            </a:r>
          </a:p>
        </p:txBody>
      </p:sp>
      <p:graphicFrame>
        <p:nvGraphicFramePr>
          <p:cNvPr id="138333" name="Group 93"/>
          <p:cNvGraphicFramePr>
            <a:graphicFrameLocks noGrp="1"/>
          </p:cNvGraphicFramePr>
          <p:nvPr>
            <p:extLst>
              <p:ext uri="{D42A27DB-BD31-4B8C-83A1-F6EECF244321}">
                <p14:modId xmlns:p14="http://schemas.microsoft.com/office/powerpoint/2010/main" val="257096688"/>
              </p:ext>
            </p:extLst>
          </p:nvPr>
        </p:nvGraphicFramePr>
        <p:xfrm>
          <a:off x="103188" y="2879725"/>
          <a:ext cx="3100660" cy="3981449"/>
        </p:xfrm>
        <a:graphic>
          <a:graphicData uri="http://schemas.openxmlformats.org/drawingml/2006/table">
            <a:tbl>
              <a:tblPr/>
              <a:tblGrid>
                <a:gridCol w="796404">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32817">
                  <a:extLst>
                    <a:ext uri="{9D8B030D-6E8A-4147-A177-3AD203B41FA5}">
                      <a16:colId xmlns:a16="http://schemas.microsoft.com/office/drawing/2014/main" val="20002"/>
                    </a:ext>
                  </a:extLst>
                </a:gridCol>
                <a:gridCol w="851359">
                  <a:extLst>
                    <a:ext uri="{9D8B030D-6E8A-4147-A177-3AD203B41FA5}">
                      <a16:colId xmlns:a16="http://schemas.microsoft.com/office/drawing/2014/main" val="20003"/>
                    </a:ext>
                  </a:extLst>
                </a:gridCol>
              </a:tblGrid>
              <a:tr h="141337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charset="0"/>
                          <a:cs typeface="Times New Roman" pitchFamily="18" charset="0"/>
                        </a:rPr>
                        <a:t>GROUP</a:t>
                      </a:r>
                      <a:endParaRPr kumimoji="0" lang="en-ZA" sz="1200" b="1"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charset="0"/>
                          <a:cs typeface="Times New Roman" pitchFamily="18" charset="0"/>
                        </a:rPr>
                        <a:t>PHD: PRE-TEST:</a:t>
                      </a:r>
                      <a:endParaRPr kumimoji="0" lang="en-US" sz="10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charset="0"/>
                          <a:cs typeface="Times New Roman" pitchFamily="18" charset="0"/>
                        </a:rPr>
                        <a:t>CORRECT = MOST CHOSEN</a:t>
                      </a:r>
                      <a:endParaRPr kumimoji="0" lang="en-ZA" sz="1800" b="1" i="0" u="none" strike="noStrike" cap="none" normalizeH="0" baseline="0" dirty="0">
                        <a:ln>
                          <a:noFill/>
                        </a:ln>
                        <a:solidFill>
                          <a:schemeClr val="tx1"/>
                        </a:solidFill>
                        <a:effectLst/>
                        <a:latin typeface="Arial" charset="0"/>
                        <a:cs typeface="Arial" charset="0"/>
                      </a:endParaRPr>
                    </a:p>
                  </a:txBody>
                  <a:tcPr marL="90000" marR="90000" marT="46800" marB="4680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charset="0"/>
                          <a:cs typeface="Times New Roman" pitchFamily="18" charset="0"/>
                        </a:rPr>
                        <a:t>PHD:POST-TEST:</a:t>
                      </a:r>
                      <a:endParaRPr kumimoji="0" lang="en-US" sz="10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charset="0"/>
                          <a:cs typeface="Times New Roman" pitchFamily="18" charset="0"/>
                        </a:rPr>
                        <a:t>CORRECT = MOST CHOSEN</a:t>
                      </a:r>
                      <a:endParaRPr kumimoji="0" lang="en-ZA" sz="1800" b="1" i="0" u="none" strike="noStrike" cap="none" normalizeH="0" baseline="0" dirty="0">
                        <a:ln>
                          <a:noFill/>
                        </a:ln>
                        <a:solidFill>
                          <a:schemeClr val="tx1"/>
                        </a:solidFill>
                        <a:effectLst/>
                        <a:latin typeface="Arial" charset="0"/>
                        <a:cs typeface="Arial" charset="0"/>
                      </a:endParaRPr>
                    </a:p>
                  </a:txBody>
                  <a:tcPr marL="90000" marR="90000" marT="46800" marB="4680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ZA" sz="1800" b="1" i="0" u="none" strike="noStrike" cap="none" normalizeH="0" baseline="0" dirty="0">
                          <a:ln>
                            <a:noFill/>
                          </a:ln>
                          <a:solidFill>
                            <a:schemeClr val="tx1"/>
                          </a:solidFill>
                          <a:effectLst/>
                          <a:latin typeface="Arial" charset="0"/>
                          <a:cs typeface="Arial" charset="0"/>
                        </a:rPr>
                        <a:t>MSC</a:t>
                      </a:r>
                    </a:p>
                  </a:txBody>
                  <a:tcPr marL="90000" marR="90000" marT="46800" marB="4680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0"/>
                  </a:ext>
                </a:extLst>
              </a:tr>
              <a:tr h="64807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a:ln>
                            <a:noFill/>
                          </a:ln>
                          <a:solidFill>
                            <a:schemeClr val="tx1"/>
                          </a:solidFill>
                          <a:effectLst/>
                          <a:latin typeface="Arial" charset="0"/>
                          <a:cs typeface="Times New Roman" pitchFamily="18" charset="0"/>
                        </a:rPr>
                        <a:t>URBAN</a:t>
                      </a:r>
                      <a:endParaRPr kumimoji="0" lang="en-ZA" sz="1800" b="1" i="0" u="none" strike="noStrike" cap="none" normalizeH="0" baseline="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sz="2000" b="1" i="0" u="none" strike="noStrike" cap="none" normalizeH="0" baseline="0" dirty="0">
                          <a:ln>
                            <a:noFill/>
                          </a:ln>
                          <a:solidFill>
                            <a:schemeClr val="tx1"/>
                          </a:solidFill>
                          <a:effectLst/>
                          <a:latin typeface="Arial" charset="0"/>
                          <a:cs typeface="Times New Roman" pitchFamily="18" charset="0"/>
                        </a:rPr>
                        <a:t>6</a:t>
                      </a:r>
                      <a:endParaRPr kumimoji="0" lang="en-ZA" sz="2400" b="1" i="0" u="none" strike="noStrike" cap="none" normalizeH="0" baseline="0" dirty="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sz="2000" b="1" i="0" u="none" strike="noStrike" cap="none" normalizeH="0" baseline="0" dirty="0">
                          <a:ln>
                            <a:noFill/>
                          </a:ln>
                          <a:solidFill>
                            <a:schemeClr val="tx1"/>
                          </a:solidFill>
                          <a:effectLst/>
                          <a:latin typeface="Arial" charset="0"/>
                          <a:cs typeface="Times New Roman" pitchFamily="18" charset="0"/>
                        </a:rPr>
                        <a:t>7</a:t>
                      </a:r>
                      <a:endParaRPr kumimoji="0" lang="en-ZA" sz="2400" b="1" i="0" u="none" strike="noStrike" cap="none" normalizeH="0" baseline="0" dirty="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sz="2000" b="1" i="0" u="none" strike="noStrike" cap="none" normalizeH="0" baseline="0" dirty="0">
                          <a:ln>
                            <a:noFill/>
                          </a:ln>
                          <a:solidFill>
                            <a:schemeClr val="tx1"/>
                          </a:solidFill>
                          <a:effectLst/>
                          <a:latin typeface="Arial" charset="0"/>
                          <a:cs typeface="Arial" charset="0"/>
                        </a:rPr>
                        <a:t>3 – 8</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63517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a:ln>
                            <a:noFill/>
                          </a:ln>
                          <a:solidFill>
                            <a:srgbClr val="FF0000"/>
                          </a:solidFill>
                          <a:effectLst/>
                          <a:latin typeface="Arial" charset="0"/>
                          <a:cs typeface="Times New Roman" pitchFamily="18" charset="0"/>
                        </a:rPr>
                        <a:t>TOWN</a:t>
                      </a:r>
                      <a:endParaRPr kumimoji="0" lang="en-ZA" sz="1800" b="1" i="0" u="none" strike="noStrike" cap="none" normalizeH="0" baseline="0">
                        <a:ln>
                          <a:noFill/>
                        </a:ln>
                        <a:solidFill>
                          <a:srgbClr val="FF0000"/>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sz="2000" b="1" i="0" u="none" strike="noStrike" cap="none" normalizeH="0" baseline="0" dirty="0">
                          <a:ln>
                            <a:noFill/>
                          </a:ln>
                          <a:solidFill>
                            <a:srgbClr val="FF0000"/>
                          </a:solidFill>
                          <a:effectLst/>
                          <a:latin typeface="Arial" charset="0"/>
                          <a:cs typeface="Times New Roman" pitchFamily="18" charset="0"/>
                        </a:rPr>
                        <a:t>1</a:t>
                      </a:r>
                      <a:endParaRPr kumimoji="0" lang="en-ZA" sz="2400" b="1" i="0" u="none" strike="noStrike" cap="none" normalizeH="0" baseline="0" dirty="0">
                        <a:ln>
                          <a:noFill/>
                        </a:ln>
                        <a:solidFill>
                          <a:srgbClr val="FF0000"/>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sz="2000" b="1" i="0" u="none" strike="noStrike" cap="none" normalizeH="0" baseline="0">
                          <a:ln>
                            <a:noFill/>
                          </a:ln>
                          <a:solidFill>
                            <a:srgbClr val="FF0000"/>
                          </a:solidFill>
                          <a:effectLst/>
                          <a:latin typeface="Arial" charset="0"/>
                          <a:cs typeface="Times New Roman" pitchFamily="18" charset="0"/>
                        </a:rPr>
                        <a:t>6</a:t>
                      </a:r>
                      <a:endParaRPr kumimoji="0" lang="en-ZA" sz="2400" b="1" i="0" u="none" strike="noStrike" cap="none" normalizeH="0" baseline="0">
                        <a:ln>
                          <a:noFill/>
                        </a:ln>
                        <a:solidFill>
                          <a:srgbClr val="FF0000"/>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sz="2000" b="1" i="0" u="none" strike="noStrike" cap="none" normalizeH="0" baseline="0" dirty="0">
                          <a:ln>
                            <a:noFill/>
                          </a:ln>
                          <a:solidFill>
                            <a:srgbClr val="FF0000"/>
                          </a:solidFill>
                          <a:effectLst/>
                          <a:latin typeface="Arial" charset="0"/>
                          <a:cs typeface="Arial" charset="0"/>
                        </a:rPr>
                        <a:t>0 – 6</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2"/>
                  </a:ext>
                </a:extLst>
              </a:tr>
              <a:tr h="69587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rgbClr val="00FF00"/>
                          </a:solidFill>
                          <a:effectLst>
                            <a:outerShdw blurRad="38100" dist="38100" dir="2700000" algn="tl">
                              <a:srgbClr val="000000">
                                <a:alpha val="43137"/>
                              </a:srgbClr>
                            </a:outerShdw>
                          </a:effectLst>
                          <a:latin typeface="Arial" charset="0"/>
                          <a:cs typeface="Times New Roman" pitchFamily="18" charset="0"/>
                        </a:rPr>
                        <a:t>RURAL</a:t>
                      </a:r>
                      <a:endParaRPr kumimoji="0" lang="en-ZA" sz="1800" b="1" i="0" u="none" strike="noStrike" cap="none" normalizeH="0" baseline="0" dirty="0">
                        <a:ln>
                          <a:noFill/>
                        </a:ln>
                        <a:solidFill>
                          <a:srgbClr val="00FF00"/>
                        </a:solidFill>
                        <a:effectLst>
                          <a:outerShdw blurRad="38100" dist="38100" dir="2700000" algn="tl">
                            <a:srgbClr val="000000">
                              <a:alpha val="43137"/>
                            </a:srgbClr>
                          </a:outerShdw>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a:ln>
                            <a:noFill/>
                          </a:ln>
                          <a:solidFill>
                            <a:srgbClr val="00FF00"/>
                          </a:solidFill>
                          <a:effectLst>
                            <a:outerShdw blurRad="38100" dist="38100" dir="2700000" algn="tl">
                              <a:srgbClr val="000000">
                                <a:alpha val="43137"/>
                              </a:srgbClr>
                            </a:outerShdw>
                          </a:effectLst>
                          <a:latin typeface="Arial" charset="0"/>
                          <a:cs typeface="Times New Roman" pitchFamily="18" charset="0"/>
                        </a:rPr>
                        <a:t>1</a:t>
                      </a:r>
                      <a:endParaRPr kumimoji="0" lang="en-ZA" sz="2800" b="1" i="0" u="none" strike="noStrike" cap="none" normalizeH="0" baseline="0" dirty="0">
                        <a:ln>
                          <a:noFill/>
                        </a:ln>
                        <a:solidFill>
                          <a:srgbClr val="00FF00"/>
                        </a:solidFill>
                        <a:effectLst>
                          <a:outerShdw blurRad="38100" dist="38100" dir="2700000" algn="tl">
                            <a:srgbClr val="000000">
                              <a:alpha val="43137"/>
                            </a:srgbClr>
                          </a:outerShdw>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a:ln>
                            <a:noFill/>
                          </a:ln>
                          <a:solidFill>
                            <a:srgbClr val="00FF00"/>
                          </a:solidFill>
                          <a:effectLst>
                            <a:outerShdw blurRad="38100" dist="38100" dir="2700000" algn="tl">
                              <a:srgbClr val="000000">
                                <a:alpha val="43137"/>
                              </a:srgbClr>
                            </a:outerShdw>
                          </a:effectLst>
                          <a:latin typeface="Arial" charset="0"/>
                          <a:cs typeface="Times New Roman" pitchFamily="18" charset="0"/>
                        </a:rPr>
                        <a:t>5</a:t>
                      </a:r>
                      <a:endParaRPr kumimoji="0" lang="en-ZA" sz="2800" b="1" i="0" u="none" strike="noStrike" cap="none" normalizeH="0" baseline="0" dirty="0">
                        <a:ln>
                          <a:noFill/>
                        </a:ln>
                        <a:solidFill>
                          <a:srgbClr val="00FF00"/>
                        </a:solidFill>
                        <a:effectLst>
                          <a:outerShdw blurRad="38100" dist="38100" dir="2700000" algn="tl">
                            <a:srgbClr val="000000">
                              <a:alpha val="43137"/>
                            </a:srgbClr>
                          </a:outerShdw>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sz="2000" b="1" i="0" u="none" strike="noStrike" cap="none" normalizeH="0" baseline="0" dirty="0">
                          <a:ln>
                            <a:noFill/>
                          </a:ln>
                          <a:solidFill>
                            <a:srgbClr val="00FF00"/>
                          </a:solidFill>
                          <a:effectLst/>
                          <a:latin typeface="Arial" charset="0"/>
                          <a:cs typeface="Arial" charset="0"/>
                        </a:rPr>
                        <a:t>2 – 2</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3"/>
                  </a:ext>
                </a:extLst>
              </a:tr>
              <a:tr h="5889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a:ln>
                            <a:noFill/>
                          </a:ln>
                          <a:solidFill>
                            <a:srgbClr val="3333CC"/>
                          </a:solidFill>
                          <a:effectLst/>
                          <a:latin typeface="Arial" charset="0"/>
                          <a:cs typeface="Arial" charset="0"/>
                        </a:rPr>
                        <a:t>ALL</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a:ln>
                            <a:noFill/>
                          </a:ln>
                          <a:solidFill>
                            <a:srgbClr val="3333CC"/>
                          </a:solidFill>
                          <a:effectLst/>
                          <a:latin typeface="Arial" charset="0"/>
                          <a:cs typeface="Arial" charset="0"/>
                        </a:rPr>
                        <a:t>2</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a:ln>
                            <a:noFill/>
                          </a:ln>
                          <a:solidFill>
                            <a:srgbClr val="3333CC"/>
                          </a:solidFill>
                          <a:effectLst/>
                          <a:latin typeface="Arial" charset="0"/>
                          <a:cs typeface="Arial" charset="0"/>
                        </a:rPr>
                        <a:t>7</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sz="2000" b="1" i="0" u="none" strike="noStrike" cap="none" normalizeH="0" baseline="0" dirty="0">
                          <a:ln>
                            <a:noFill/>
                          </a:ln>
                          <a:solidFill>
                            <a:srgbClr val="3333CC"/>
                          </a:solidFill>
                          <a:effectLst/>
                          <a:latin typeface="Arial" charset="0"/>
                          <a:cs typeface="Arial" charset="0"/>
                        </a:rPr>
                        <a:t>2 - 9</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4"/>
                  </a:ext>
                </a:extLst>
              </a:tr>
            </a:tbl>
          </a:graphicData>
        </a:graphic>
      </p:graphicFrame>
      <p:cxnSp>
        <p:nvCxnSpPr>
          <p:cNvPr id="4" name="Straight Connector 3"/>
          <p:cNvCxnSpPr/>
          <p:nvPr/>
        </p:nvCxnSpPr>
        <p:spPr>
          <a:xfrm>
            <a:off x="3574473" y="1304006"/>
            <a:ext cx="4857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28852" y="4720975"/>
            <a:ext cx="46788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74473" y="2242469"/>
            <a:ext cx="4987636"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40727" y="5671469"/>
            <a:ext cx="4667003"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462854" y="2496455"/>
            <a:ext cx="755706" cy="4140174"/>
            <a:chOff x="4320350" y="2496455"/>
            <a:chExt cx="755706" cy="4140174"/>
          </a:xfrm>
        </p:grpSpPr>
        <p:sp>
          <p:nvSpPr>
            <p:cNvPr id="16" name="Oval 15"/>
            <p:cNvSpPr/>
            <p:nvPr/>
          </p:nvSpPr>
          <p:spPr>
            <a:xfrm>
              <a:off x="4320350" y="2496455"/>
              <a:ext cx="720080"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Oval 16"/>
            <p:cNvSpPr/>
            <p:nvPr/>
          </p:nvSpPr>
          <p:spPr>
            <a:xfrm>
              <a:off x="4355976" y="5916549"/>
              <a:ext cx="720080"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8" name="Oval 17"/>
          <p:cNvSpPr/>
          <p:nvPr/>
        </p:nvSpPr>
        <p:spPr>
          <a:xfrm>
            <a:off x="6002977" y="2996951"/>
            <a:ext cx="1089303" cy="559709"/>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4899569" y="3667508"/>
            <a:ext cx="1008112" cy="1200329"/>
          </a:xfrm>
          <a:prstGeom prst="rect">
            <a:avLst/>
          </a:prstGeom>
          <a:noFill/>
        </p:spPr>
        <p:txBody>
          <a:bodyPr wrap="square" rtlCol="0">
            <a:spAutoFit/>
          </a:bodyPr>
          <a:lstStyle/>
          <a:p>
            <a:r>
              <a:rPr lang="en-ZA" sz="72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32279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80">
                                          <p:stCondLst>
                                            <p:cond delay="0"/>
                                          </p:stCondLst>
                                        </p:cTn>
                                        <p:tgtEl>
                                          <p:spTgt spid="18"/>
                                        </p:tgtEl>
                                      </p:cBhvr>
                                    </p:animEffect>
                                    <p:anim calcmode="lin" valueType="num">
                                      <p:cBhvr>
                                        <p:cTn id="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gtEl>
                                      </p:cBhvr>
                                      <p:to x="100000" y="60000"/>
                                    </p:animScale>
                                    <p:animScale>
                                      <p:cBhvr>
                                        <p:cTn id="32" dur="166" decel="50000">
                                          <p:stCondLst>
                                            <p:cond delay="67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BB39B3-7AA0-4503-8299-10158B04C0D2}" type="slidenum">
              <a:rPr lang="en-GB" altLang="en-US" sz="1400" smtClean="0">
                <a:solidFill>
                  <a:srgbClr val="000000"/>
                </a:solidFill>
              </a:rPr>
              <a:pPr eaLnBrk="1" hangingPunct="1"/>
              <a:t>24</a:t>
            </a:fld>
            <a:endParaRPr lang="en-GB" altLang="en-US" sz="1400">
              <a:solidFill>
                <a:srgbClr val="000000"/>
              </a:solidFill>
            </a:endParaRPr>
          </a:p>
        </p:txBody>
      </p:sp>
      <p:sp>
        <p:nvSpPr>
          <p:cNvPr id="2051" name="Rectangle 2"/>
          <p:cNvSpPr>
            <a:spLocks noGrp="1" noChangeArrowheads="1"/>
          </p:cNvSpPr>
          <p:nvPr>
            <p:ph type="ctrTitle"/>
          </p:nvPr>
        </p:nvSpPr>
        <p:spPr>
          <a:xfrm>
            <a:off x="685800" y="2286000"/>
            <a:ext cx="7772400" cy="1143000"/>
          </a:xfrm>
        </p:spPr>
        <p:txBody>
          <a:bodyPr/>
          <a:lstStyle/>
          <a:p>
            <a:pPr eaLnBrk="1" hangingPunct="1"/>
            <a:r>
              <a:rPr lang="en-US" altLang="en-US"/>
              <a:t>		</a:t>
            </a:r>
          </a:p>
        </p:txBody>
      </p:sp>
      <p:sp>
        <p:nvSpPr>
          <p:cNvPr id="2052" name="Rectangle 3"/>
          <p:cNvSpPr>
            <a:spLocks noGrp="1" noChangeArrowheads="1"/>
          </p:cNvSpPr>
          <p:nvPr>
            <p:ph type="subTitle" idx="1"/>
          </p:nvPr>
        </p:nvSpPr>
        <p:spPr>
          <a:xfrm>
            <a:off x="1385888" y="5359400"/>
            <a:ext cx="6400800" cy="1752600"/>
          </a:xfrm>
        </p:spPr>
        <p:txBody>
          <a:bodyPr/>
          <a:lstStyle/>
          <a:p>
            <a:pPr eaLnBrk="1" hangingPunct="1"/>
            <a:r>
              <a:rPr lang="en-US" altLang="en-US" sz="4800" b="1"/>
              <a:t>I-Science yomsindo.</a:t>
            </a:r>
            <a:endParaRPr lang="en-US" altLang="en-US"/>
          </a:p>
        </p:txBody>
      </p:sp>
      <p:sp>
        <p:nvSpPr>
          <p:cNvPr id="2053" name="WordArt 1653" descr="plasma ball collage"/>
          <p:cNvSpPr>
            <a:spLocks noChangeArrowheads="1" noChangeShapeType="1" noTextEdit="1"/>
          </p:cNvSpPr>
          <p:nvPr/>
        </p:nvSpPr>
        <p:spPr bwMode="auto">
          <a:xfrm>
            <a:off x="2070244" y="2733820"/>
            <a:ext cx="5471680" cy="1295772"/>
          </a:xfrm>
          <a:prstGeom prst="rect">
            <a:avLst/>
          </a:prstGeom>
        </p:spPr>
        <p:txBody>
          <a:bodyPr wrap="none" fromWordArt="1">
            <a:prstTxWarp prst="textDoubleWave1">
              <a:avLst>
                <a:gd name="adj1" fmla="val 10319"/>
                <a:gd name="adj2" fmla="val 0"/>
              </a:avLst>
            </a:prstTxWarp>
          </a:bodyPr>
          <a:lstStyle/>
          <a:p>
            <a:pPr algn="ctr"/>
            <a:r>
              <a:rPr lang="en-ZA" sz="3600" b="1" kern="10" spc="-360" dirty="0">
                <a:ln w="12700">
                  <a:solidFill>
                    <a:srgbClr val="000099"/>
                  </a:solidFill>
                  <a:round/>
                  <a:headEnd/>
                  <a:tailEnd/>
                </a:ln>
                <a:solidFill>
                  <a:srgbClr val="FFFF00"/>
                </a:solidFill>
                <a:effectLst>
                  <a:outerShdw dist="125724" dir="18900000" algn="ctr" rotWithShape="0">
                    <a:srgbClr val="000099"/>
                  </a:outerShdw>
                </a:effectLst>
                <a:latin typeface="Arial"/>
                <a:cs typeface="Arial"/>
              </a:rPr>
              <a:t>okuhle</a:t>
            </a:r>
          </a:p>
        </p:txBody>
      </p:sp>
      <p:sp>
        <p:nvSpPr>
          <p:cNvPr id="2054" name="WordArt 1654" descr="plasma ball collage"/>
          <p:cNvSpPr>
            <a:spLocks noChangeArrowheads="1" noChangeShapeType="1" noTextEdit="1"/>
          </p:cNvSpPr>
          <p:nvPr/>
        </p:nvSpPr>
        <p:spPr bwMode="auto">
          <a:xfrm>
            <a:off x="2268538" y="990600"/>
            <a:ext cx="4799012" cy="1760538"/>
          </a:xfrm>
          <a:prstGeom prst="rect">
            <a:avLst/>
          </a:prstGeom>
        </p:spPr>
        <p:txBody>
          <a:bodyPr wrap="none" fromWordArt="1">
            <a:prstTxWarp prst="textDoubleWave1">
              <a:avLst>
                <a:gd name="adj1" fmla="val 0"/>
                <a:gd name="adj2" fmla="val 0"/>
              </a:avLst>
            </a:prstTxWarp>
          </a:bodyPr>
          <a:lstStyle/>
          <a:p>
            <a:pPr algn="ctr"/>
            <a:r>
              <a:rPr lang="en-ZA" sz="3600" b="1" kern="10" spc="-360" dirty="0">
                <a:ln w="12700">
                  <a:solidFill>
                    <a:srgbClr val="000099"/>
                  </a:solidFill>
                  <a:round/>
                  <a:headEnd/>
                  <a:tailEnd/>
                </a:ln>
                <a:solidFill>
                  <a:srgbClr val="FFFF00"/>
                </a:solidFill>
                <a:effectLst>
                  <a:outerShdw dist="125724" dir="18900000" algn="ctr" rotWithShape="0">
                    <a:srgbClr val="000099"/>
                  </a:outerShdw>
                </a:effectLst>
                <a:latin typeface="Arial"/>
                <a:cs typeface="Arial"/>
              </a:rPr>
              <a:t>ukuqhaqhazela</a:t>
            </a:r>
          </a:p>
        </p:txBody>
      </p:sp>
      <p:pic>
        <p:nvPicPr>
          <p:cNvPr id="2055" name="Picture 1660" descr="j028364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5300663"/>
            <a:ext cx="109061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662" descr="j029700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1188" y="842963"/>
            <a:ext cx="14192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663" descr="j033692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9750" y="5157788"/>
            <a:ext cx="8477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176" name="01 Good Vibrations.wma">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860425" y="2116138"/>
            <a:ext cx="635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descr="C:\Users\Lego04\AppData\Local\Microsoft\Windows\INetCache\IE\GUQSX2EU\sunrise_music300[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067550" y="842963"/>
            <a:ext cx="147320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54931" y="4221088"/>
            <a:ext cx="6626225" cy="646331"/>
          </a:xfrm>
          <a:prstGeom prst="rect">
            <a:avLst/>
          </a:prstGeom>
        </p:spPr>
        <p:txBody>
          <a:bodyPr wrap="none" numCol="1" fromWordArt="1">
            <a:prstTxWarp prst="textDoubleWave1">
              <a:avLst>
                <a:gd name="adj1" fmla="val 0"/>
                <a:gd name="adj2" fmla="val 0"/>
              </a:avLst>
            </a:prstTxWarp>
          </a:bodyPr>
          <a:lstStyle>
            <a:defPPr>
              <a:defRPr lang="en-GB"/>
            </a:defPPr>
            <a:lvl1pPr algn="ctr">
              <a:defRPr sz="3600" b="1" kern="10" spc="-360">
                <a:ln w="12700">
                  <a:solidFill>
                    <a:srgbClr val="000099"/>
                  </a:solidFill>
                  <a:round/>
                  <a:headEnd/>
                  <a:tailEnd/>
                </a:ln>
                <a:solidFill>
                  <a:srgbClr val="FFFF00"/>
                </a:solidFill>
                <a:effectLst>
                  <a:outerShdw dist="125724" dir="18900000" algn="ctr" rotWithShape="0">
                    <a:srgbClr val="000099"/>
                  </a:outerShdw>
                </a:effectLst>
                <a:latin typeface="Arial"/>
                <a:cs typeface="Arial"/>
              </a:defRPr>
            </a:lvl1pPr>
          </a:lstStyle>
          <a:p>
            <a:r>
              <a:rPr lang="en-ZA" dirty="0">
                <a:solidFill>
                  <a:srgbClr val="FF0000"/>
                </a:solidFill>
              </a:rPr>
              <a:t>GOOD VIBRATIONS</a:t>
            </a:r>
          </a:p>
        </p:txBody>
      </p:sp>
    </p:spTree>
    <p:extLst>
      <p:ext uri="{BB962C8B-B14F-4D97-AF65-F5344CB8AC3E}">
        <p14:creationId xmlns:p14="http://schemas.microsoft.com/office/powerpoint/2010/main" val="34519628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7803" fill="hold"/>
                                        <p:tgtEl>
                                          <p:spTgt spid="661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617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txBox="1">
            <a:spLocks noChangeArrowheads="1"/>
          </p:cNvSpPr>
          <p:nvPr/>
        </p:nvSpPr>
        <p:spPr>
          <a:xfrm>
            <a:off x="685800" y="620713"/>
            <a:ext cx="7772400" cy="1143000"/>
          </a:xfrm>
          <a:prstGeom prst="rect">
            <a:avLst/>
          </a:prstGeom>
        </p:spPr>
        <p:txBody>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Times New Roman" pitchFamily="18" charset="0"/>
                <a:cs typeface="Arial" charset="0"/>
              </a:defRPr>
            </a:lvl2pPr>
            <a:lvl3pPr algn="ctr" rtl="0" eaLnBrk="0" fontAlgn="base" hangingPunct="0">
              <a:spcBef>
                <a:spcPct val="0"/>
              </a:spcBef>
              <a:spcAft>
                <a:spcPct val="0"/>
              </a:spcAft>
              <a:defRPr sz="4400" b="1">
                <a:solidFill>
                  <a:schemeClr val="accent2"/>
                </a:solidFill>
                <a:latin typeface="Times New Roman" pitchFamily="18" charset="0"/>
                <a:cs typeface="Arial" charset="0"/>
              </a:defRPr>
            </a:lvl3pPr>
            <a:lvl4pPr algn="ctr" rtl="0" eaLnBrk="0" fontAlgn="base" hangingPunct="0">
              <a:spcBef>
                <a:spcPct val="0"/>
              </a:spcBef>
              <a:spcAft>
                <a:spcPct val="0"/>
              </a:spcAft>
              <a:defRPr sz="4400" b="1">
                <a:solidFill>
                  <a:schemeClr val="accent2"/>
                </a:solidFill>
                <a:latin typeface="Times New Roman" pitchFamily="18" charset="0"/>
                <a:cs typeface="Arial" charset="0"/>
              </a:defRPr>
            </a:lvl4pPr>
            <a:lvl5pPr algn="ctr" rtl="0" eaLnBrk="0" fontAlgn="base" hangingPunct="0">
              <a:spcBef>
                <a:spcPct val="0"/>
              </a:spcBef>
              <a:spcAft>
                <a:spcPct val="0"/>
              </a:spcAft>
              <a:defRPr sz="4400" b="1">
                <a:solidFill>
                  <a:schemeClr val="accent2"/>
                </a:solidFill>
                <a:latin typeface="Times New Roman" pitchFamily="18" charset="0"/>
                <a:cs typeface="Arial" charset="0"/>
              </a:defRPr>
            </a:lvl5pPr>
            <a:lvl6pPr marL="457200" algn="ctr" rtl="0" fontAlgn="base">
              <a:spcBef>
                <a:spcPct val="0"/>
              </a:spcBef>
              <a:spcAft>
                <a:spcPct val="0"/>
              </a:spcAft>
              <a:defRPr sz="4400" b="1">
                <a:solidFill>
                  <a:schemeClr val="accent2"/>
                </a:solidFill>
                <a:latin typeface="Times New Roman" pitchFamily="18" charset="0"/>
                <a:cs typeface="Arial" charset="0"/>
              </a:defRPr>
            </a:lvl6pPr>
            <a:lvl7pPr marL="914400" algn="ctr" rtl="0" fontAlgn="base">
              <a:spcBef>
                <a:spcPct val="0"/>
              </a:spcBef>
              <a:spcAft>
                <a:spcPct val="0"/>
              </a:spcAft>
              <a:defRPr sz="4400" b="1">
                <a:solidFill>
                  <a:schemeClr val="accent2"/>
                </a:solidFill>
                <a:latin typeface="Times New Roman" pitchFamily="18" charset="0"/>
                <a:cs typeface="Arial" charset="0"/>
              </a:defRPr>
            </a:lvl7pPr>
            <a:lvl8pPr marL="1371600" algn="ctr" rtl="0" fontAlgn="base">
              <a:spcBef>
                <a:spcPct val="0"/>
              </a:spcBef>
              <a:spcAft>
                <a:spcPct val="0"/>
              </a:spcAft>
              <a:defRPr sz="4400" b="1">
                <a:solidFill>
                  <a:schemeClr val="accent2"/>
                </a:solidFill>
                <a:latin typeface="Times New Roman" pitchFamily="18" charset="0"/>
                <a:cs typeface="Arial" charset="0"/>
              </a:defRPr>
            </a:lvl8pPr>
            <a:lvl9pPr marL="1828800" algn="ctr" rtl="0" fontAlgn="base">
              <a:spcBef>
                <a:spcPct val="0"/>
              </a:spcBef>
              <a:spcAft>
                <a:spcPct val="0"/>
              </a:spcAft>
              <a:defRPr sz="4400" b="1">
                <a:solidFill>
                  <a:schemeClr val="accent2"/>
                </a:solidFill>
                <a:latin typeface="Times New Roman" pitchFamily="18" charset="0"/>
                <a:cs typeface="Arial" charset="0"/>
              </a:defRPr>
            </a:lvl9pPr>
          </a:lstStyle>
          <a:p>
            <a:pPr eaLnBrk="1" hangingPunct="1">
              <a:defRPr/>
            </a:pPr>
            <a:r>
              <a:rPr lang="en-US" altLang="en-US" kern="0" dirty="0"/>
              <a:t>USING THE CLICKERS</a:t>
            </a:r>
          </a:p>
        </p:txBody>
      </p:sp>
      <p:sp>
        <p:nvSpPr>
          <p:cNvPr id="3075" name="TextBox 2"/>
          <p:cNvSpPr txBox="1">
            <a:spLocks noChangeArrowheads="1"/>
          </p:cNvSpPr>
          <p:nvPr/>
        </p:nvSpPr>
        <p:spPr bwMode="auto">
          <a:xfrm>
            <a:off x="1619250" y="2708275"/>
            <a:ext cx="4321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cs typeface="Arial" pitchFamily="34" charset="0"/>
              </a:defRPr>
            </a:lvl1pPr>
            <a:lvl2pPr marL="742950" indent="-285750" eaLnBrk="0" hangingPunct="0">
              <a:spcBef>
                <a:spcPct val="20000"/>
              </a:spcBef>
              <a:buChar char="–"/>
              <a:defRPr sz="2800">
                <a:solidFill>
                  <a:schemeClr val="tx1"/>
                </a:solidFill>
                <a:latin typeface="Times New Roman" pitchFamily="18" charset="0"/>
                <a:cs typeface="Arial" pitchFamily="34" charset="0"/>
              </a:defRPr>
            </a:lvl2pPr>
            <a:lvl3pPr marL="1143000" indent="-228600" eaLnBrk="0" hangingPunct="0">
              <a:spcBef>
                <a:spcPct val="20000"/>
              </a:spcBef>
              <a:buChar char="•"/>
              <a:defRPr sz="2400">
                <a:solidFill>
                  <a:schemeClr val="tx1"/>
                </a:solidFill>
                <a:latin typeface="Times New Roman" pitchFamily="18" charset="0"/>
                <a:cs typeface="Arial" pitchFamily="34" charset="0"/>
              </a:defRPr>
            </a:lvl3pPr>
            <a:lvl4pPr marL="1600200" indent="-228600" eaLnBrk="0" hangingPunct="0">
              <a:spcBef>
                <a:spcPct val="20000"/>
              </a:spcBef>
              <a:buChar char="–"/>
              <a:defRPr sz="2000">
                <a:solidFill>
                  <a:schemeClr val="tx1"/>
                </a:solidFill>
                <a:latin typeface="Times New Roman" pitchFamily="18" charset="0"/>
                <a:cs typeface="Arial" pitchFamily="34" charset="0"/>
              </a:defRPr>
            </a:lvl4pPr>
            <a:lvl5pPr marL="2057400" indent="-228600"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eaLnBrk="1" hangingPunct="1">
              <a:spcBef>
                <a:spcPct val="0"/>
              </a:spcBef>
              <a:buFontTx/>
              <a:buNone/>
            </a:pPr>
            <a:r>
              <a:rPr lang="en-ZA" altLang="en-US" sz="1800">
                <a:latin typeface="Arial" pitchFamily="34" charset="0"/>
              </a:rPr>
              <a:t>Add clicker instruction at bottom of each page</a:t>
            </a:r>
          </a:p>
        </p:txBody>
      </p:sp>
      <p:pic>
        <p:nvPicPr>
          <p:cNvPr id="3076" name="Picture 6"/>
          <p:cNvPicPr>
            <a:picLocks noChangeAspect="1" noChangeArrowheads="1"/>
          </p:cNvPicPr>
          <p:nvPr/>
        </p:nvPicPr>
        <p:blipFill>
          <a:blip r:embed="rId2">
            <a:extLst>
              <a:ext uri="{28A0092B-C50C-407E-A947-70E740481C1C}">
                <a14:useLocalDpi xmlns:a14="http://schemas.microsoft.com/office/drawing/2010/main" val="0"/>
              </a:ext>
            </a:extLst>
          </a:blip>
          <a:srcRect l="8366" t="14101" r="9242" b="20105"/>
          <a:stretch>
            <a:fillRect/>
          </a:stretch>
        </p:blipFill>
        <p:spPr bwMode="auto">
          <a:xfrm>
            <a:off x="561975" y="1498600"/>
            <a:ext cx="8164513"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8"/>
          <p:cNvPicPr>
            <a:picLocks noChangeAspect="1" noChangeArrowheads="1"/>
          </p:cNvPicPr>
          <p:nvPr/>
        </p:nvPicPr>
        <p:blipFill>
          <a:blip r:embed="rId3">
            <a:extLst>
              <a:ext uri="{28A0092B-C50C-407E-A947-70E740481C1C}">
                <a14:useLocalDpi xmlns:a14="http://schemas.microsoft.com/office/drawing/2010/main" val="0"/>
              </a:ext>
            </a:extLst>
          </a:blip>
          <a:srcRect l="7713" t="67192" r="19736" b="20792"/>
          <a:stretch>
            <a:fillRect/>
          </a:stretch>
        </p:blipFill>
        <p:spPr bwMode="auto">
          <a:xfrm>
            <a:off x="2317750" y="5292725"/>
            <a:ext cx="432435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a:grpSpLocks/>
          </p:cNvGrpSpPr>
          <p:nvPr/>
        </p:nvGrpSpPr>
        <p:grpSpPr bwMode="auto">
          <a:xfrm>
            <a:off x="4275138" y="2220913"/>
            <a:ext cx="1341437" cy="2244725"/>
            <a:chOff x="4275117" y="2220686"/>
            <a:chExt cx="1341911" cy="2244436"/>
          </a:xfrm>
        </p:grpSpPr>
        <p:sp>
          <p:nvSpPr>
            <p:cNvPr id="3" name="Oval 2"/>
            <p:cNvSpPr/>
            <p:nvPr/>
          </p:nvSpPr>
          <p:spPr>
            <a:xfrm>
              <a:off x="4322759" y="3823855"/>
              <a:ext cx="641577" cy="6412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4" name="Oval 13"/>
            <p:cNvSpPr/>
            <p:nvPr/>
          </p:nvSpPr>
          <p:spPr>
            <a:xfrm>
              <a:off x="4275117" y="3015921"/>
              <a:ext cx="641577" cy="6412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7" name="Oval 16"/>
            <p:cNvSpPr/>
            <p:nvPr/>
          </p:nvSpPr>
          <p:spPr>
            <a:xfrm>
              <a:off x="4322759" y="2220686"/>
              <a:ext cx="641577" cy="6412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8" name="Oval 17"/>
            <p:cNvSpPr/>
            <p:nvPr/>
          </p:nvSpPr>
          <p:spPr>
            <a:xfrm>
              <a:off x="4975451" y="3823855"/>
              <a:ext cx="641577" cy="6412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grpSp>
      <p:sp>
        <p:nvSpPr>
          <p:cNvPr id="19" name="Oval 18"/>
          <p:cNvSpPr/>
          <p:nvPr/>
        </p:nvSpPr>
        <p:spPr>
          <a:xfrm>
            <a:off x="3740150" y="2624138"/>
            <a:ext cx="641350" cy="641350"/>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Tree>
    <p:extLst>
      <p:ext uri="{BB962C8B-B14F-4D97-AF65-F5344CB8AC3E}">
        <p14:creationId xmlns:p14="http://schemas.microsoft.com/office/powerpoint/2010/main" val="10950064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1" y="871390"/>
            <a:ext cx="9155372" cy="5149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329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9" y="748651"/>
            <a:ext cx="9249852" cy="5203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77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7788"/>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795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4" y="868012"/>
            <a:ext cx="9115510" cy="512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88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http://image.slidesharecdn.com/career-guidance-dialogues-eapril2011-120710010242-phpapp01/95/using-quality-criteria-for-practicebased-research-in-a-study-of-career-guidance-dialogues-eapril-2011-18-728.jpg?cb=1341882252"/>
          <p:cNvPicPr>
            <a:picLocks noChangeAspect="1" noChangeArrowheads="1"/>
          </p:cNvPicPr>
          <p:nvPr/>
        </p:nvPicPr>
        <p:blipFill rotWithShape="1">
          <a:blip r:embed="rId2">
            <a:extLst>
              <a:ext uri="{28A0092B-C50C-407E-A947-70E740481C1C}">
                <a14:useLocalDpi xmlns:a14="http://schemas.microsoft.com/office/drawing/2010/main" val="0"/>
              </a:ext>
            </a:extLst>
          </a:blip>
          <a:srcRect b="11118"/>
          <a:stretch/>
        </p:blipFill>
        <p:spPr bwMode="auto">
          <a:xfrm>
            <a:off x="505771" y="24893"/>
            <a:ext cx="8103838" cy="540213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58270" y="5632297"/>
            <a:ext cx="8242693"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solidFill>
                  <a:srgbClr val="FF0000"/>
                </a:solidFill>
                <a:effectLst>
                  <a:outerShdw blurRad="38100" dist="38100" dir="2700000" algn="tl">
                    <a:srgbClr val="000000">
                      <a:alpha val="43137"/>
                    </a:srgbClr>
                  </a:outerShdw>
                </a:effectLst>
              </a:rPr>
              <a:t>“In theory, there is no difference between theory and practice. But, in practice, there is!”</a:t>
            </a:r>
          </a:p>
        </p:txBody>
      </p:sp>
    </p:spTree>
    <p:extLst>
      <p:ext uri="{BB962C8B-B14F-4D97-AF65-F5344CB8AC3E}">
        <p14:creationId xmlns:p14="http://schemas.microsoft.com/office/powerpoint/2010/main" val="255832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3" y="826640"/>
            <a:ext cx="9157270" cy="514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060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209993" cy="518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663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imag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5" y="-19101"/>
            <a:ext cx="9131877" cy="688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39952" y="298542"/>
            <a:ext cx="4270721" cy="461665"/>
          </a:xfrm>
          <a:prstGeom prst="rect">
            <a:avLst/>
          </a:prstGeom>
          <a:noFill/>
        </p:spPr>
        <p:txBody>
          <a:bodyPr wrap="none" rtlCol="0">
            <a:spAutoFit/>
          </a:bodyPr>
          <a:lstStyle/>
          <a:p>
            <a:r>
              <a:rPr lang="en-ZA" sz="2400" b="1"/>
              <a:t>LUNAR ECLIPSE PRE-TEST</a:t>
            </a:r>
          </a:p>
        </p:txBody>
      </p:sp>
      <p:sp>
        <p:nvSpPr>
          <p:cNvPr id="5" name="TextBox 4"/>
          <p:cNvSpPr txBox="1"/>
          <p:nvPr/>
        </p:nvSpPr>
        <p:spPr>
          <a:xfrm>
            <a:off x="4139952" y="3837389"/>
            <a:ext cx="4457310" cy="461665"/>
          </a:xfrm>
          <a:prstGeom prst="rect">
            <a:avLst/>
          </a:prstGeom>
          <a:noFill/>
        </p:spPr>
        <p:txBody>
          <a:bodyPr wrap="none" rtlCol="0">
            <a:spAutoFit/>
          </a:bodyPr>
          <a:lstStyle/>
          <a:p>
            <a:r>
              <a:rPr lang="en-ZA" sz="2400" b="1"/>
              <a:t>LUNAR ECLIPSE </a:t>
            </a:r>
            <a:r>
              <a:rPr lang="en-ZA" sz="2400" b="1">
                <a:solidFill>
                  <a:srgbClr val="FF0000"/>
                </a:solidFill>
              </a:rPr>
              <a:t>POST</a:t>
            </a:r>
            <a:r>
              <a:rPr lang="en-ZA" sz="2400" b="1"/>
              <a:t>-TEST</a:t>
            </a:r>
          </a:p>
        </p:txBody>
      </p:sp>
    </p:spTree>
    <p:extLst>
      <p:ext uri="{BB962C8B-B14F-4D97-AF65-F5344CB8AC3E}">
        <p14:creationId xmlns:p14="http://schemas.microsoft.com/office/powerpoint/2010/main" val="4158060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7761" y="173975"/>
            <a:ext cx="8841233"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Hi Derek!						11 Nov 2024</a:t>
            </a:r>
            <a:b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rPr>
            </a:br>
            <a:b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rPr>
            </a:br>
            <a: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Thank you for your comment! You can rest assured that it is being considered, as the direction we are heading is towards being able to use Kahoot more and more for these types of activities.</a:t>
            </a:r>
            <a:b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rPr>
            </a:br>
            <a:b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rPr>
            </a:br>
            <a: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I' sure we will see the option for this come along shortly, and I will advocate for it in our discussions towards product development.</a:t>
            </a:r>
            <a:b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rPr>
            </a:br>
            <a:b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rPr>
            </a:br>
            <a: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Thank you for your constructive fe</a:t>
            </a:r>
            <a: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hlinkClick r:id="rId2"/>
              </a:rPr>
              <a:t>edback!</a:t>
            </a:r>
            <a:b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hlinkClick r:id="rId2"/>
              </a:rPr>
            </a:br>
            <a:b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hlinkClick r:id="rId2"/>
              </a:rPr>
            </a:br>
            <a:r>
              <a:rPr kumimoji="0" lang="en-ZA" altLang="en-US" b="0" i="0" u="none" strike="noStrike" cap="none" normalizeH="0" baseline="0">
                <a:ln>
                  <a:noFill/>
                </a:ln>
                <a:solidFill>
                  <a:srgbClr val="000000"/>
                </a:solidFill>
                <a:effectLst/>
                <a:latin typeface="Arial" pitchFamily="34" charset="0"/>
                <a:ea typeface="Calibri" pitchFamily="34" charset="0"/>
                <a:cs typeface="Arial" pitchFamily="34" charset="0"/>
              </a:rPr>
              <a:t>Niclas Berg Account Executive, </a:t>
            </a:r>
            <a:r>
              <a:rPr kumimoji="0" lang="en-ZA" altLang="en-US" b="0" i="0" u="none" strike="noStrike" cap="none" normalizeH="0" baseline="0">
                <a:ln>
                  <a:noFill/>
                </a:ln>
                <a:solidFill>
                  <a:srgbClr val="000000"/>
                </a:solidFill>
                <a:effectLst/>
                <a:latin typeface="Arial" pitchFamily="34" charset="0"/>
                <a:ea typeface="Calibri" pitchFamily="34" charset="0"/>
                <a:cs typeface="Arial" pitchFamily="34" charset="0"/>
                <a:hlinkClick r:id="rId3"/>
              </a:rPr>
              <a:t>niclasb@kahoot.com</a:t>
            </a:r>
            <a:endPar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0" i="0" u="none" strike="noStrike" cap="none" normalizeH="0" baseline="0">
                <a:ln>
                  <a:noFill/>
                </a:ln>
                <a:solidFill>
                  <a:srgbClr val="000000"/>
                </a:solidFill>
                <a:effectLst/>
                <a:latin typeface="Helvetica"/>
                <a:ea typeface="Calibri" pitchFamily="34" charset="0"/>
                <a:cs typeface="Times New Roman" pitchFamily="18" charset="0"/>
              </a:rPr>
              <a:t>Fridtjof Nansens Plass 7, 0160 Oslo, Norway</a:t>
            </a:r>
            <a:r>
              <a:rPr kumimoji="0" lang="en-ZA" altLang="en-US" b="0" i="0" u="none" strike="noStrike" cap="none" normalizeH="0" baseline="0">
                <a:ln>
                  <a:noFill/>
                </a:ln>
                <a:solidFill>
                  <a:srgbClr val="000000"/>
                </a:solidFill>
                <a:effectLst/>
                <a:latin typeface="Times"/>
                <a:ea typeface="Calibri" pitchFamily="34" charset="0"/>
                <a:cs typeface="Times New Roman" pitchFamily="18" charset="0"/>
              </a:rPr>
              <a:t>  </a:t>
            </a:r>
            <a:br>
              <a:rPr kumimoji="0" lang="en-ZA" altLang="en-US" b="0" i="0" u="none" strike="noStrike" cap="none" normalizeH="0" baseline="0">
                <a:ln>
                  <a:noFill/>
                </a:ln>
                <a:solidFill>
                  <a:srgbClr val="000000"/>
                </a:solidFill>
                <a:effectLst/>
                <a:latin typeface="Helvetica"/>
                <a:ea typeface="Calibri" pitchFamily="34" charset="0"/>
                <a:cs typeface="Times New Roman" pitchFamily="18" charset="0"/>
              </a:rPr>
            </a:br>
            <a:r>
              <a:rPr kumimoji="0" lang="en-ZA" altLang="en-US" b="0" i="0" u="none" strike="noStrike" cap="none" normalizeH="0" baseline="0">
                <a:ln>
                  <a:noFill/>
                </a:ln>
                <a:solidFill>
                  <a:srgbClr val="000000"/>
                </a:solidFill>
                <a:effectLst/>
                <a:latin typeface="Times"/>
                <a:ea typeface="Calibri" pitchFamily="34" charset="0"/>
                <a:cs typeface="Times New Roman" pitchFamily="18" charset="0"/>
              </a:rPr>
              <a:t> </a:t>
            </a:r>
            <a: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r>
              <a:rPr kumimoji="0" lang="en-ZA" altLang="en-US" b="0" i="0" u="none" strike="noStrike" cap="none" normalizeH="0" baseline="0">
                <a:ln>
                  <a:noFill/>
                </a:ln>
                <a:solidFill>
                  <a:srgbClr val="000000"/>
                </a:solidFill>
                <a:effectLst/>
                <a:latin typeface="Times"/>
                <a:ea typeface="Calibri" pitchFamily="34" charset="0"/>
                <a:cs typeface="Times New Roman" pitchFamily="18" charset="0"/>
              </a:rPr>
              <a:t> </a:t>
            </a:r>
            <a:r>
              <a:rPr kumimoji="0" lang="en-ZA" altLang="en-US" b="0" i="0" u="none" strike="noStrike" cap="none" normalizeH="0" baseline="0">
                <a:ln>
                  <a:noFill/>
                </a:ln>
                <a:solidFill>
                  <a:schemeClr val="tx1"/>
                </a:solidFill>
                <a:effectLst/>
                <a:latin typeface="Times"/>
                <a:ea typeface="Calibri" pitchFamily="34" charset="0"/>
                <a:cs typeface="Times New Roman" pitchFamily="18" charset="0"/>
                <a:hlinkClick r:id="rId4"/>
              </a:rPr>
              <a:t>  </a:t>
            </a:r>
            <a:r>
              <a:rPr kumimoji="0" lang="en-ZA" altLang="en-US" b="0" i="0" u="none" strike="noStrike" cap="none" normalizeH="0" baseline="0">
                <a:ln>
                  <a:noFill/>
                </a:ln>
                <a:solidFill>
                  <a:srgbClr val="000000"/>
                </a:solidFill>
                <a:effectLst/>
                <a:latin typeface="Times"/>
                <a:ea typeface="Calibri" pitchFamily="34" charset="0"/>
                <a:cs typeface="Times New Roman" pitchFamily="18" charset="0"/>
              </a:rPr>
              <a:t> </a:t>
            </a:r>
            <a: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r>
              <a:rPr kumimoji="0" lang="en-ZA" altLang="en-US" b="0" i="0" u="none" strike="noStrike" cap="none" normalizeH="0" baseline="0">
                <a:ln>
                  <a:noFill/>
                </a:ln>
                <a:solidFill>
                  <a:srgbClr val="000000"/>
                </a:solidFill>
                <a:effectLst/>
                <a:latin typeface="Times"/>
                <a:ea typeface="Calibri" pitchFamily="34" charset="0"/>
                <a:cs typeface="Times New Roman" pitchFamily="18" charset="0"/>
              </a:rPr>
              <a:t> </a:t>
            </a:r>
            <a:r>
              <a:rPr kumimoji="0" lang="en-ZA" altLang="en-US" b="0" i="0" u="none" strike="noStrike" cap="none" normalizeH="0" baseline="0">
                <a:ln>
                  <a:noFill/>
                </a:ln>
                <a:solidFill>
                  <a:schemeClr val="tx1"/>
                </a:solidFill>
                <a:effectLst/>
                <a:latin typeface="Times"/>
                <a:ea typeface="Calibri" pitchFamily="34" charset="0"/>
                <a:cs typeface="Times New Roman" pitchFamily="18" charset="0"/>
                <a:hlinkClick r:id="rId5"/>
              </a:rPr>
              <a:t>  </a:t>
            </a:r>
            <a:r>
              <a:rPr kumimoji="0" lang="en-ZA" altLang="en-US" b="0" i="0" u="none" strike="noStrike" cap="none" normalizeH="0" baseline="0">
                <a:ln>
                  <a:noFill/>
                </a:ln>
                <a:solidFill>
                  <a:srgbClr val="000000"/>
                </a:solidFill>
                <a:effectLst/>
                <a:latin typeface="Times"/>
                <a:ea typeface="Calibri" pitchFamily="34" charset="0"/>
                <a:cs typeface="Times New Roman" pitchFamily="18" charset="0"/>
              </a:rPr>
              <a:t> </a:t>
            </a:r>
            <a:r>
              <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r>
              <a:rPr kumimoji="0" lang="en-ZA" altLang="en-US" b="0" i="0" u="none" strike="noStrike" cap="none" normalizeH="0" baseline="0">
                <a:ln>
                  <a:noFill/>
                </a:ln>
                <a:solidFill>
                  <a:srgbClr val="000000"/>
                </a:solidFill>
                <a:effectLst/>
                <a:latin typeface="Times"/>
                <a:ea typeface="Calibri" pitchFamily="34" charset="0"/>
                <a:cs typeface="Times New Roman" pitchFamily="18" charset="0"/>
              </a:rPr>
              <a:t> </a:t>
            </a:r>
            <a:r>
              <a:rPr kumimoji="0" lang="en-ZA" altLang="en-US" b="0" i="0" u="none" strike="noStrike" cap="none" normalizeH="0" baseline="0">
                <a:ln>
                  <a:noFill/>
                </a:ln>
                <a:solidFill>
                  <a:schemeClr val="tx1"/>
                </a:solidFill>
                <a:effectLst/>
                <a:latin typeface="Times"/>
                <a:ea typeface="Calibri" pitchFamily="34" charset="0"/>
                <a:cs typeface="Times New Roman" pitchFamily="18" charset="0"/>
                <a:hlinkClick r:id="rId6"/>
              </a:rPr>
              <a:t>  </a:t>
            </a:r>
            <a:endParaRPr kumimoji="0" lang="en-ZA" altLang="en-US" b="0"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On Mon, Nov 11, 2024 at 2:59 PM Derek Fish &lt;</a:t>
            </a:r>
            <a:r>
              <a:rPr kumimoji="0" lang="en-ZA" altLang="en-US" b="0" i="0" u="none" strike="noStrike" cap="none" normalizeH="0" baseline="0">
                <a:ln>
                  <a:noFill/>
                </a:ln>
                <a:solidFill>
                  <a:srgbClr val="000000"/>
                </a:solidFill>
                <a:effectLst/>
                <a:latin typeface="Times New Roman" pitchFamily="18" charset="0"/>
                <a:ea typeface="Calibri" pitchFamily="34" charset="0"/>
                <a:cs typeface="Times New Roman" pitchFamily="18" charset="0"/>
                <a:hlinkClick r:id="rId7"/>
              </a:rPr>
              <a:t>thefish@iafrica.com</a:t>
            </a:r>
            <a:r>
              <a:rPr kumimoji="0" lang="en-ZA" altLang="en-US"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&gt; wrote: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0" i="0" u="none" strike="noStrike" cap="none" normalizeH="0" baseline="0">
                <a:ln>
                  <a:noFill/>
                </a:ln>
                <a:solidFill>
                  <a:srgbClr val="1F497D"/>
                </a:solidFill>
                <a:effectLst/>
                <a:latin typeface="Times New Roman" pitchFamily="18" charset="0"/>
                <a:ea typeface="Calibri" pitchFamily="34" charset="0"/>
                <a:cs typeface="Times New Roman" pitchFamily="18" charset="0"/>
              </a:rPr>
              <a:t>H</a:t>
            </a:r>
            <a:r>
              <a:rPr kumimoji="0" lang="en-ZA" altLang="en-US" b="0" i="0" u="none" strike="noStrike" cap="none" normalizeH="0" baseline="0" bmk="">
                <a:ln>
                  <a:noFill/>
                </a:ln>
                <a:solidFill>
                  <a:srgbClr val="1F497D"/>
                </a:solidFill>
                <a:effectLst/>
                <a:latin typeface="Times New Roman" pitchFamily="18" charset="0"/>
                <a:ea typeface="Calibri" pitchFamily="34" charset="0"/>
                <a:cs typeface="Times New Roman" pitchFamily="18" charset="0"/>
              </a:rPr>
              <a:t>i Niclas – I posted this on your kahoot teacher group. Answers would be appreciated!!</a:t>
            </a:r>
            <a:endPar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0" i="0" u="none" strike="noStrike" cap="none" normalizeH="0" baseline="0">
                <a:ln>
                  <a:noFill/>
                </a:ln>
                <a:solidFill>
                  <a:srgbClr val="1F497D"/>
                </a:solidFill>
                <a:effectLst/>
                <a:latin typeface="Times New Roman" pitchFamily="18" charset="0"/>
                <a:ea typeface="Calibri" pitchFamily="34" charset="0"/>
                <a:cs typeface="Times New Roman" pitchFamily="18" charset="0"/>
              </a:rPr>
              <a:t> </a:t>
            </a:r>
            <a:endParaRPr kumimoji="0" lang="en-ZA" altLang="en-US"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0" i="0" u="none" strike="noStrike" cap="none" normalizeH="0" baseline="0">
                <a:ln>
                  <a:noFill/>
                </a:ln>
                <a:solidFill>
                  <a:srgbClr val="080809"/>
                </a:solidFill>
                <a:effectLst/>
                <a:latin typeface="Segoe UI Historic" pitchFamily="34" charset="0"/>
                <a:ea typeface="Calibri" pitchFamily="34" charset="0"/>
                <a:cs typeface="Segoe UI Historic" pitchFamily="34" charset="0"/>
              </a:rPr>
              <a:t>Dear Kahoot this is useful but could be so much more so! I appreciate that it doesn't show the leaderboard but it would be great if it didn't show correct/incorrect answers! That way it could gather data without showing pupils if they were correct or not so be used in a pre-test/ post-test scenario. This would be extremely useful for doing research in education as the same quiz could be used twice - before and after the lesson. Please get back to me on this in comments or at </a:t>
            </a:r>
            <a:r>
              <a:rPr kumimoji="0" lang="en-ZA" altLang="en-US" b="0" i="0" u="none" strike="noStrike" cap="none" normalizeH="0" baseline="0">
                <a:ln>
                  <a:noFill/>
                </a:ln>
                <a:solidFill>
                  <a:srgbClr val="080809"/>
                </a:solidFill>
                <a:effectLst/>
                <a:latin typeface="Segoe UI Historic" pitchFamily="34" charset="0"/>
                <a:ea typeface="Calibri" pitchFamily="34" charset="0"/>
                <a:cs typeface="Segoe UI Historic" pitchFamily="34" charset="0"/>
                <a:hlinkClick r:id="rId7"/>
              </a:rPr>
              <a:t>thefish@iafrica.com</a:t>
            </a:r>
            <a:endParaRPr kumimoji="0" lang="en-ZA" altLang="en-US" b="0" i="0" u="none" strike="noStrike" cap="none" normalizeH="0" baseline="0">
              <a:ln>
                <a:noFill/>
              </a:ln>
              <a:solidFill>
                <a:srgbClr val="000000"/>
              </a:solidFill>
              <a:effectLst/>
              <a:latin typeface="Times"/>
              <a:ea typeface="Calibri" pitchFamily="34" charset="0"/>
              <a:cs typeface="Times New Roman" pitchFamily="18" charset="0"/>
            </a:endParaRPr>
          </a:p>
        </p:txBody>
      </p:sp>
      <p:pic>
        <p:nvPicPr>
          <p:cNvPr id="183299" name="Picture 3" descr="https://s3.amazonaws.com/htmlsig-assets/spacer.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7125" y="784225"/>
            <a:ext cx="3429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183300" name="Picture 4" descr="https://s3.amazonaws.com/htmlsig-assets/spacer.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3" y="920750"/>
            <a:ext cx="19050" cy="19050"/>
          </a:xfrm>
          <a:prstGeom prst="rect">
            <a:avLst/>
          </a:prstGeom>
          <a:noFill/>
          <a:extLst>
            <a:ext uri="{909E8E84-426E-40DD-AFC4-6F175D3DCCD1}">
              <a14:hiddenFill xmlns:a14="http://schemas.microsoft.com/office/drawing/2010/main">
                <a:solidFill>
                  <a:srgbClr val="FFFFFF"/>
                </a:solidFill>
              </a14:hiddenFill>
            </a:ext>
          </a:extLst>
        </p:spPr>
      </p:pic>
      <p:pic>
        <p:nvPicPr>
          <p:cNvPr id="183302" name="Picture 6" descr="https://s3.amazonaws.com/htmlsig-assets/spacer.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525" y="920750"/>
            <a:ext cx="19050" cy="19050"/>
          </a:xfrm>
          <a:prstGeom prst="rect">
            <a:avLst/>
          </a:prstGeom>
          <a:noFill/>
          <a:extLst>
            <a:ext uri="{909E8E84-426E-40DD-AFC4-6F175D3DCCD1}">
              <a14:hiddenFill xmlns:a14="http://schemas.microsoft.com/office/drawing/2010/main">
                <a:solidFill>
                  <a:srgbClr val="FFFFFF"/>
                </a:solidFill>
              </a14:hiddenFill>
            </a:ext>
          </a:extLst>
        </p:spPr>
      </p:pic>
      <p:pic>
        <p:nvPicPr>
          <p:cNvPr id="183304" name="Picture 8" descr="https://s3.amazonaws.com/htmlsig-assets/spacer.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838" y="920750"/>
            <a:ext cx="1905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42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689" t="9635" r="23352" b="7480"/>
          <a:stretch/>
        </p:blipFill>
        <p:spPr bwMode="auto">
          <a:xfrm>
            <a:off x="4209852" y="332656"/>
            <a:ext cx="4739072"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20" y="188640"/>
            <a:ext cx="3786090" cy="6986528"/>
          </a:xfrm>
          <a:prstGeom prst="rect">
            <a:avLst/>
          </a:prstGeom>
        </p:spPr>
        <p:txBody>
          <a:bodyPr wrap="square">
            <a:spAutoFit/>
          </a:bodyPr>
          <a:lstStyle/>
          <a:p>
            <a:r>
              <a:rPr lang="en-ZA" sz="2400"/>
              <a:t>Hey, Derek!       13 Oct ‘25</a:t>
            </a:r>
          </a:p>
          <a:p>
            <a:r>
              <a:rPr lang="en-ZA" sz="2400"/>
              <a:t> </a:t>
            </a:r>
          </a:p>
          <a:p>
            <a:r>
              <a:rPr lang="en-ZA" sz="2400"/>
              <a:t>Good news! The new "test prep" feature/game mode is available through the Kahoot! app. Soon, we'll transition the tool to be available on the web mode, too. </a:t>
            </a:r>
          </a:p>
          <a:p>
            <a:r>
              <a:rPr lang="en-ZA" sz="2400"/>
              <a:t> </a:t>
            </a:r>
          </a:p>
          <a:p>
            <a:r>
              <a:rPr lang="en-ZA" sz="2400"/>
              <a:t>See attached for how to find on your own device! Let me know what you think.</a:t>
            </a:r>
          </a:p>
          <a:p>
            <a:r>
              <a:rPr lang="en-ZA" sz="2400"/>
              <a:t> </a:t>
            </a:r>
          </a:p>
          <a:p>
            <a:r>
              <a:rPr lang="en-ZA" sz="2400"/>
              <a:t>Hannah</a:t>
            </a:r>
          </a:p>
          <a:p>
            <a:r>
              <a:rPr lang="en-ZA" sz="2000"/>
              <a:t>Kahoot Community Manager · New York City, USA</a:t>
            </a:r>
          </a:p>
          <a:p>
            <a:endParaRPr lang="en-ZA" sz="2400"/>
          </a:p>
        </p:txBody>
      </p:sp>
    </p:spTree>
    <p:extLst>
      <p:ext uri="{BB962C8B-B14F-4D97-AF65-F5344CB8AC3E}">
        <p14:creationId xmlns:p14="http://schemas.microsoft.com/office/powerpoint/2010/main" val="2195294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73EEA2-25E3-3C75-78B1-AB6CCCA2319F}"/>
              </a:ext>
            </a:extLst>
          </p:cNvPr>
          <p:cNvPicPr>
            <a:picLocks noChangeAspect="1"/>
          </p:cNvPicPr>
          <p:nvPr/>
        </p:nvPicPr>
        <p:blipFill>
          <a:blip r:embed="rId2"/>
          <a:stretch>
            <a:fillRect/>
          </a:stretch>
        </p:blipFill>
        <p:spPr>
          <a:xfrm>
            <a:off x="0" y="908720"/>
            <a:ext cx="9144000" cy="4800600"/>
          </a:xfrm>
          <a:prstGeom prst="rect">
            <a:avLst/>
          </a:prstGeom>
        </p:spPr>
      </p:pic>
      <p:sp>
        <p:nvSpPr>
          <p:cNvPr id="4" name="TextBox 3">
            <a:extLst>
              <a:ext uri="{FF2B5EF4-FFF2-40B4-BE49-F238E27FC236}">
                <a16:creationId xmlns:a16="http://schemas.microsoft.com/office/drawing/2014/main" id="{1018B6AE-C1AC-FB7F-26DB-095809227068}"/>
              </a:ext>
            </a:extLst>
          </p:cNvPr>
          <p:cNvSpPr txBox="1"/>
          <p:nvPr/>
        </p:nvSpPr>
        <p:spPr>
          <a:xfrm>
            <a:off x="2534935" y="6093296"/>
            <a:ext cx="4053289" cy="584775"/>
          </a:xfrm>
          <a:prstGeom prst="rect">
            <a:avLst/>
          </a:prstGeom>
          <a:noFill/>
        </p:spPr>
        <p:txBody>
          <a:bodyPr wrap="none" rtlCol="0">
            <a:spAutoFit/>
          </a:bodyPr>
          <a:lstStyle/>
          <a:p>
            <a:r>
              <a:rPr lang="en-US" sz="3200" b="1" dirty="0"/>
              <a:t>ESSENTIAL SKILLS</a:t>
            </a:r>
            <a:endParaRPr lang="en-ZA" sz="3200" b="1" dirty="0"/>
          </a:p>
        </p:txBody>
      </p:sp>
    </p:spTree>
    <p:extLst>
      <p:ext uri="{BB962C8B-B14F-4D97-AF65-F5344CB8AC3E}">
        <p14:creationId xmlns:p14="http://schemas.microsoft.com/office/powerpoint/2010/main" val="362707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ec 2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1517650"/>
            <a:ext cx="8099425" cy="4638675"/>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title"/>
          </p:nvPr>
        </p:nvSpPr>
        <p:spPr>
          <a:xfrm>
            <a:off x="468313" y="485775"/>
            <a:ext cx="8229600" cy="1143000"/>
          </a:xfrm>
        </p:spPr>
        <p:txBody>
          <a:bodyPr/>
          <a:lstStyle/>
          <a:p>
            <a:r>
              <a:rPr lang="en-US" altLang="en-US" dirty="0"/>
              <a:t>UNIZULU SCIENCE CENTRE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399" y="5303650"/>
            <a:ext cx="1379601" cy="15543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cicent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413" y="1778000"/>
            <a:ext cx="6303962" cy="4465638"/>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fire"/>
          <p:cNvPicPr>
            <a:picLocks noChangeAspect="1" noChangeArrowheads="1"/>
          </p:cNvPicPr>
          <p:nvPr/>
        </p:nvPicPr>
        <p:blipFill>
          <a:blip r:embed="rId4">
            <a:extLst>
              <a:ext uri="{28A0092B-C50C-407E-A947-70E740481C1C}">
                <a14:useLocalDpi xmlns:a14="http://schemas.microsoft.com/office/drawing/2010/main" val="0"/>
              </a:ext>
            </a:extLst>
          </a:blip>
          <a:srcRect r="18651"/>
          <a:stretch>
            <a:fillRect/>
          </a:stretch>
        </p:blipFill>
        <p:spPr bwMode="auto">
          <a:xfrm>
            <a:off x="522288" y="750888"/>
            <a:ext cx="2603500" cy="4267200"/>
          </a:xfrm>
          <a:prstGeom prst="rect">
            <a:avLst/>
          </a:prstGeom>
          <a:noFill/>
          <a:extLst>
            <a:ext uri="{909E8E84-426E-40DD-AFC4-6F175D3DCCD1}">
              <a14:hiddenFill xmlns:a14="http://schemas.microsoft.com/office/drawing/2010/main">
                <a:solidFill>
                  <a:srgbClr val="FFFFFF"/>
                </a:solidFill>
              </a14:hiddenFill>
            </a:ext>
          </a:extLst>
        </p:spPr>
      </p:pic>
      <p:sp>
        <p:nvSpPr>
          <p:cNvPr id="23556" name="Rectangle 4"/>
          <p:cNvSpPr>
            <a:spLocks noGrp="1" noChangeArrowheads="1"/>
          </p:cNvSpPr>
          <p:nvPr>
            <p:ph type="title"/>
          </p:nvPr>
        </p:nvSpPr>
        <p:spPr>
          <a:xfrm>
            <a:off x="2916238" y="549275"/>
            <a:ext cx="5986462" cy="1143000"/>
          </a:xfrm>
        </p:spPr>
        <p:txBody>
          <a:bodyPr/>
          <a:lstStyle/>
          <a:p>
            <a:r>
              <a:rPr lang="en-US" altLang="en-US"/>
              <a:t>SCIENCE SHOWS</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7" y="5055319"/>
            <a:ext cx="1616335" cy="18210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2286000"/>
            <a:ext cx="7772400" cy="1143000"/>
          </a:xfrm>
        </p:spPr>
        <p:txBody>
          <a:bodyPr/>
          <a:lstStyle/>
          <a:p>
            <a:r>
              <a:rPr lang="en-US" altLang="en-US"/>
              <a:t>		</a:t>
            </a:r>
          </a:p>
        </p:txBody>
      </p:sp>
      <p:sp>
        <p:nvSpPr>
          <p:cNvPr id="25603" name="Rectangle 3"/>
          <p:cNvSpPr>
            <a:spLocks noGrp="1" noChangeArrowheads="1"/>
          </p:cNvSpPr>
          <p:nvPr>
            <p:ph type="subTitle" idx="1"/>
          </p:nvPr>
        </p:nvSpPr>
        <p:spPr>
          <a:xfrm>
            <a:off x="1371600" y="5373688"/>
            <a:ext cx="6400800" cy="863600"/>
          </a:xfrm>
        </p:spPr>
        <p:txBody>
          <a:bodyPr/>
          <a:lstStyle/>
          <a:p>
            <a:r>
              <a:rPr lang="en-US" altLang="en-US" sz="4000" b="1"/>
              <a:t>The Science of sound.</a:t>
            </a:r>
            <a:endParaRPr lang="en-US" altLang="en-US" sz="2400"/>
          </a:p>
        </p:txBody>
      </p:sp>
      <p:sp>
        <p:nvSpPr>
          <p:cNvPr id="25604" name="WordArt 4" descr="plasma ball collage"/>
          <p:cNvSpPr>
            <a:spLocks noChangeArrowheads="1" noChangeShapeType="1" noTextEdit="1"/>
          </p:cNvSpPr>
          <p:nvPr/>
        </p:nvSpPr>
        <p:spPr bwMode="auto">
          <a:xfrm>
            <a:off x="1177925" y="3086100"/>
            <a:ext cx="6819900" cy="2127250"/>
          </a:xfrm>
          <a:prstGeom prst="rect">
            <a:avLst/>
          </a:prstGeom>
        </p:spPr>
        <p:txBody>
          <a:bodyPr wrap="none" fromWordArt="1">
            <a:prstTxWarp prst="textDoubleWave1">
              <a:avLst>
                <a:gd name="adj1" fmla="val 10319"/>
                <a:gd name="adj2" fmla="val 0"/>
              </a:avLst>
            </a:prstTxWarp>
          </a:bodyPr>
          <a:lstStyle/>
          <a:p>
            <a:pPr algn="ctr"/>
            <a:r>
              <a:rPr lang="en-ZA" sz="3600" b="1" kern="10" spc="-360" dirty="0">
                <a:ln w="12700">
                  <a:solidFill>
                    <a:srgbClr val="000099"/>
                  </a:solidFill>
                  <a:round/>
                  <a:headEnd/>
                  <a:tailEnd/>
                </a:ln>
                <a:blipFill dpi="0" rotWithShape="0">
                  <a:blip r:embed="rId3"/>
                  <a:srcRect/>
                  <a:stretch>
                    <a:fillRect/>
                  </a:stretch>
                </a:blipFill>
                <a:effectLst>
                  <a:outerShdw dist="125724" dir="18900000" algn="ctr" rotWithShape="0">
                    <a:srgbClr val="000099"/>
                  </a:outerShdw>
                </a:effectLst>
                <a:latin typeface="Arial"/>
                <a:cs typeface="Arial"/>
              </a:rPr>
              <a:t>VIBRATIONS</a:t>
            </a:r>
          </a:p>
        </p:txBody>
      </p:sp>
      <p:sp>
        <p:nvSpPr>
          <p:cNvPr id="25605" name="WordArt 5" descr="plasma ball collage"/>
          <p:cNvSpPr>
            <a:spLocks noChangeArrowheads="1" noChangeShapeType="1" noTextEdit="1"/>
          </p:cNvSpPr>
          <p:nvPr/>
        </p:nvSpPr>
        <p:spPr bwMode="auto">
          <a:xfrm>
            <a:off x="2757488" y="990600"/>
            <a:ext cx="3590925" cy="1838325"/>
          </a:xfrm>
          <a:prstGeom prst="rect">
            <a:avLst/>
          </a:prstGeom>
        </p:spPr>
        <p:txBody>
          <a:bodyPr wrap="none" fromWordArt="1">
            <a:prstTxWarp prst="textDoubleWave1">
              <a:avLst>
                <a:gd name="adj1" fmla="val 0"/>
                <a:gd name="adj2" fmla="val 0"/>
              </a:avLst>
            </a:prstTxWarp>
          </a:bodyPr>
          <a:lstStyle/>
          <a:p>
            <a:pPr algn="ctr"/>
            <a:r>
              <a:rPr lang="en-ZA" sz="3600" b="1" kern="10" spc="-360" dirty="0">
                <a:ln w="12700">
                  <a:solidFill>
                    <a:srgbClr val="000099"/>
                  </a:solidFill>
                  <a:round/>
                  <a:headEnd/>
                  <a:tailEnd/>
                </a:ln>
                <a:blipFill dpi="0" rotWithShape="0">
                  <a:blip r:embed="rId3"/>
                  <a:srcRect/>
                  <a:stretch>
                    <a:fillRect/>
                  </a:stretch>
                </a:blipFill>
                <a:effectLst>
                  <a:outerShdw dist="125724" dir="18900000" algn="ctr" rotWithShape="0">
                    <a:srgbClr val="000099"/>
                  </a:outerShdw>
                </a:effectLst>
                <a:latin typeface="Arial"/>
                <a:cs typeface="Arial"/>
              </a:rPr>
              <a:t>GOOD</a:t>
            </a:r>
          </a:p>
        </p:txBody>
      </p:sp>
      <p:pic>
        <p:nvPicPr>
          <p:cNvPr id="25606" name="Picture 6" descr="j028364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5300663"/>
            <a:ext cx="1090613" cy="1046162"/>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j02365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771525"/>
            <a:ext cx="13017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j029700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1188" y="842963"/>
            <a:ext cx="141922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j033692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00113" y="5013325"/>
            <a:ext cx="847725" cy="1028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Good Vibrations: 5 key facts</a:t>
            </a:r>
          </a:p>
        </p:txBody>
      </p:sp>
      <p:sp>
        <p:nvSpPr>
          <p:cNvPr id="78851" name="Rectangle 3"/>
          <p:cNvSpPr>
            <a:spLocks noGrp="1" noChangeArrowheads="1"/>
          </p:cNvSpPr>
          <p:nvPr>
            <p:ph type="body" idx="1"/>
          </p:nvPr>
        </p:nvSpPr>
        <p:spPr>
          <a:xfrm>
            <a:off x="436563" y="1330325"/>
            <a:ext cx="8229600" cy="5200650"/>
          </a:xfrm>
        </p:spPr>
        <p:txBody>
          <a:bodyPr/>
          <a:lstStyle/>
          <a:p>
            <a:pPr marL="609600" indent="-609600">
              <a:lnSpc>
                <a:spcPct val="90000"/>
              </a:lnSpc>
              <a:buFontTx/>
              <a:buAutoNum type="arabicPeriod"/>
            </a:pPr>
            <a:r>
              <a:rPr lang="en-ZA" altLang="en-US" sz="2800" dirty="0">
                <a:solidFill>
                  <a:srgbClr val="000000"/>
                </a:solidFill>
                <a:cs typeface="Times New Roman" pitchFamily="18" charset="0"/>
              </a:rPr>
              <a:t>Sound travels in </a:t>
            </a:r>
            <a:r>
              <a:rPr lang="en-ZA" altLang="en-US" sz="2800" i="1" dirty="0">
                <a:solidFill>
                  <a:srgbClr val="000000"/>
                </a:solidFill>
                <a:cs typeface="Times New Roman" pitchFamily="18" charset="0"/>
              </a:rPr>
              <a:t>longitudinal waves</a:t>
            </a:r>
            <a:r>
              <a:rPr lang="en-ZA" altLang="en-US" sz="2800" dirty="0">
                <a:solidFill>
                  <a:srgbClr val="000000"/>
                </a:solidFill>
                <a:cs typeface="Times New Roman" pitchFamily="18" charset="0"/>
              </a:rPr>
              <a:t>, which start with a </a:t>
            </a:r>
            <a:r>
              <a:rPr lang="en-ZA" altLang="en-US" sz="2800" i="1" dirty="0">
                <a:solidFill>
                  <a:srgbClr val="000000"/>
                </a:solidFill>
                <a:cs typeface="Times New Roman" pitchFamily="18" charset="0"/>
              </a:rPr>
              <a:t>vibration</a:t>
            </a:r>
            <a:r>
              <a:rPr lang="en-ZA" altLang="en-US" sz="2800" dirty="0">
                <a:solidFill>
                  <a:srgbClr val="000000"/>
                </a:solidFill>
                <a:cs typeface="Times New Roman" pitchFamily="18" charset="0"/>
              </a:rPr>
              <a:t>.</a:t>
            </a:r>
          </a:p>
          <a:p>
            <a:pPr marL="609600" indent="-609600">
              <a:lnSpc>
                <a:spcPct val="90000"/>
              </a:lnSpc>
              <a:buFontTx/>
              <a:buAutoNum type="arabicPeriod"/>
            </a:pPr>
            <a:r>
              <a:rPr lang="en-ZA" altLang="en-US" sz="2800" dirty="0">
                <a:solidFill>
                  <a:srgbClr val="000000"/>
                </a:solidFill>
                <a:cs typeface="Times New Roman" pitchFamily="18" charset="0"/>
              </a:rPr>
              <a:t>The height of the wave (</a:t>
            </a:r>
            <a:r>
              <a:rPr lang="en-ZA" altLang="en-US" sz="2800" i="1" dirty="0">
                <a:solidFill>
                  <a:srgbClr val="000000"/>
                </a:solidFill>
                <a:cs typeface="Times New Roman" pitchFamily="18" charset="0"/>
              </a:rPr>
              <a:t>amplitude</a:t>
            </a:r>
            <a:r>
              <a:rPr lang="en-ZA" altLang="en-US" sz="2800" dirty="0">
                <a:solidFill>
                  <a:srgbClr val="000000"/>
                </a:solidFill>
                <a:cs typeface="Times New Roman" pitchFamily="18" charset="0"/>
              </a:rPr>
              <a:t>) indicates the intensity or </a:t>
            </a:r>
            <a:r>
              <a:rPr lang="en-ZA" altLang="en-US" sz="2800" i="1" dirty="0">
                <a:solidFill>
                  <a:srgbClr val="000000"/>
                </a:solidFill>
                <a:cs typeface="Times New Roman" pitchFamily="18" charset="0"/>
              </a:rPr>
              <a:t>volume</a:t>
            </a:r>
            <a:r>
              <a:rPr lang="en-ZA" altLang="en-US" sz="2800" dirty="0">
                <a:solidFill>
                  <a:srgbClr val="000000"/>
                </a:solidFill>
                <a:cs typeface="Times New Roman" pitchFamily="18" charset="0"/>
              </a:rPr>
              <a:t> of the sound. (How loud or soft)</a:t>
            </a:r>
          </a:p>
          <a:p>
            <a:pPr marL="609600" indent="-609600">
              <a:lnSpc>
                <a:spcPct val="90000"/>
              </a:lnSpc>
              <a:buFontTx/>
              <a:buAutoNum type="arabicPeriod"/>
            </a:pPr>
            <a:r>
              <a:rPr lang="en-ZA" altLang="en-US" sz="2800" dirty="0">
                <a:solidFill>
                  <a:srgbClr val="000000"/>
                </a:solidFill>
                <a:cs typeface="Times New Roman" pitchFamily="18" charset="0"/>
              </a:rPr>
              <a:t>The width of the wave (</a:t>
            </a:r>
            <a:r>
              <a:rPr lang="en-ZA" altLang="en-US" sz="2800" i="1" dirty="0">
                <a:solidFill>
                  <a:srgbClr val="000000"/>
                </a:solidFill>
                <a:cs typeface="Times New Roman" pitchFamily="18" charset="0"/>
              </a:rPr>
              <a:t>frequency</a:t>
            </a:r>
            <a:r>
              <a:rPr lang="en-ZA" altLang="en-US" sz="2800" dirty="0">
                <a:solidFill>
                  <a:srgbClr val="000000"/>
                </a:solidFill>
                <a:cs typeface="Times New Roman" pitchFamily="18" charset="0"/>
              </a:rPr>
              <a:t>) indicates the </a:t>
            </a:r>
            <a:r>
              <a:rPr lang="en-ZA" altLang="en-US" sz="2800" i="1" dirty="0">
                <a:solidFill>
                  <a:srgbClr val="000000"/>
                </a:solidFill>
                <a:cs typeface="Times New Roman" pitchFamily="18" charset="0"/>
              </a:rPr>
              <a:t>pitch</a:t>
            </a:r>
            <a:r>
              <a:rPr lang="en-ZA" altLang="en-US" sz="2800" dirty="0">
                <a:solidFill>
                  <a:srgbClr val="000000"/>
                </a:solidFill>
                <a:cs typeface="Times New Roman" pitchFamily="18" charset="0"/>
              </a:rPr>
              <a:t> of the sound. (How high or low it is)</a:t>
            </a:r>
          </a:p>
          <a:p>
            <a:pPr marL="609600" indent="-609600">
              <a:lnSpc>
                <a:spcPct val="90000"/>
              </a:lnSpc>
              <a:buFontTx/>
              <a:buAutoNum type="arabicPeriod"/>
            </a:pPr>
            <a:r>
              <a:rPr lang="en-ZA" altLang="en-US" sz="2800" dirty="0">
                <a:solidFill>
                  <a:srgbClr val="000000"/>
                </a:solidFill>
                <a:cs typeface="Times New Roman" pitchFamily="18" charset="0"/>
              </a:rPr>
              <a:t>Music has a repetitive, recognisable wave shape. Noise does not.</a:t>
            </a:r>
          </a:p>
          <a:p>
            <a:pPr marL="609600" indent="-609600">
              <a:lnSpc>
                <a:spcPct val="90000"/>
              </a:lnSpc>
              <a:buFontTx/>
              <a:buAutoNum type="arabicPeriod"/>
            </a:pPr>
            <a:r>
              <a:rPr lang="en-ZA" altLang="en-US" sz="2800" dirty="0">
                <a:solidFill>
                  <a:srgbClr val="000000"/>
                </a:solidFill>
                <a:cs typeface="Times New Roman" pitchFamily="18" charset="0"/>
              </a:rPr>
              <a:t>“Long is low, short is high.” A vibrating object which is longer vibrates more slowly (at lower frequency) giving a lower pitch.</a:t>
            </a:r>
            <a:endParaRPr lang="en-US" altLang="en-US" sz="2800" dirty="0">
              <a:solidFill>
                <a:srgbClr val="000000"/>
              </a:solidFill>
            </a:endParaRPr>
          </a:p>
          <a:p>
            <a:pPr marL="609600" indent="-609600">
              <a:lnSpc>
                <a:spcPct val="90000"/>
              </a:lnSpc>
              <a:buFontTx/>
              <a:buNone/>
            </a:pP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851">
                                            <p:txEl>
                                              <p:pRg st="3" end="3"/>
                                            </p:txEl>
                                          </p:spTgt>
                                        </p:tgtEl>
                                        <p:attrNameLst>
                                          <p:attrName>style.visibility</p:attrName>
                                        </p:attrNameLst>
                                      </p:cBhvr>
                                      <p:to>
                                        <p:strVal val="visible"/>
                                      </p:to>
                                    </p:set>
                                    <p:anim calcmode="lin" valueType="num">
                                      <p:cBhvr additive="base">
                                        <p:cTn id="25" dur="500" fill="hold"/>
                                        <p:tgtEl>
                                          <p:spTgt spid="788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88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 calcmode="lin" valueType="num">
                                      <p:cBhvr additive="base">
                                        <p:cTn id="31" dur="500" fill="hold"/>
                                        <p:tgtEl>
                                          <p:spTgt spid="788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88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reatemagiceye_578"/>
          <p:cNvPicPr>
            <a:picLocks noChangeAspect="1" noChangeArrowheads="1"/>
          </p:cNvPicPr>
          <p:nvPr/>
        </p:nvPicPr>
        <p:blipFill>
          <a:blip r:embed="rId3">
            <a:lum bright="66000" contrast="-66000"/>
            <a:extLst>
              <a:ext uri="{28A0092B-C50C-407E-A947-70E740481C1C}">
                <a14:useLocalDpi xmlns:a14="http://schemas.microsoft.com/office/drawing/2010/main" val="0"/>
              </a:ext>
            </a:extLst>
          </a:blip>
          <a:srcRect/>
          <a:stretch>
            <a:fillRect/>
          </a:stretch>
        </p:blipFill>
        <p:spPr bwMode="auto">
          <a:xfrm>
            <a:off x="-30163" y="0"/>
            <a:ext cx="9174163" cy="6853238"/>
          </a:xfrm>
          <a:prstGeom prst="rect">
            <a:avLst/>
          </a:prstGeom>
          <a:noFill/>
          <a:extLst>
            <a:ext uri="{909E8E84-426E-40DD-AFC4-6F175D3DCCD1}">
              <a14:hiddenFill xmlns:a14="http://schemas.microsoft.com/office/drawing/2010/main">
                <a:solidFill>
                  <a:srgbClr val="FFFFFF"/>
                </a:solidFill>
              </a14:hiddenFill>
            </a:ext>
          </a:extLst>
        </p:spPr>
      </p:pic>
      <p:sp>
        <p:nvSpPr>
          <p:cNvPr id="35843" name="Rectangle 3"/>
          <p:cNvSpPr>
            <a:spLocks noGrp="1" noChangeArrowheads="1"/>
          </p:cNvSpPr>
          <p:nvPr>
            <p:ph type="title"/>
          </p:nvPr>
        </p:nvSpPr>
        <p:spPr>
          <a:xfrm>
            <a:off x="0" y="39688"/>
            <a:ext cx="4572000" cy="725487"/>
          </a:xfrm>
        </p:spPr>
        <p:txBody>
          <a:bodyPr/>
          <a:lstStyle/>
          <a:p>
            <a:r>
              <a:rPr lang="en-US" altLang="en-US" sz="2400" b="1">
                <a:solidFill>
                  <a:schemeClr val="accent2"/>
                </a:solidFill>
                <a:effectLst>
                  <a:outerShdw blurRad="38100" dist="38100" dir="2700000" algn="tl">
                    <a:srgbClr val="C0C0C0"/>
                  </a:outerShdw>
                </a:effectLst>
              </a:rPr>
              <a:t>URBAN</a:t>
            </a:r>
          </a:p>
        </p:txBody>
      </p:sp>
      <p:sp>
        <p:nvSpPr>
          <p:cNvPr id="35844" name="Rectangle 4"/>
          <p:cNvSpPr>
            <a:spLocks noGrp="1" noChangeArrowheads="1"/>
          </p:cNvSpPr>
          <p:nvPr>
            <p:ph type="body" idx="1"/>
          </p:nvPr>
        </p:nvSpPr>
        <p:spPr>
          <a:xfrm>
            <a:off x="-450850" y="749300"/>
            <a:ext cx="4321175" cy="5256213"/>
          </a:xfrm>
        </p:spPr>
        <p:txBody>
          <a:bodyPr/>
          <a:lstStyle/>
          <a:p>
            <a:pPr algn="r">
              <a:lnSpc>
                <a:spcPct val="90000"/>
              </a:lnSpc>
              <a:buFontTx/>
              <a:buNone/>
            </a:pPr>
            <a:r>
              <a:rPr lang="en-US" altLang="en-US" sz="2400" b="1"/>
              <a:t>Confident</a:t>
            </a:r>
          </a:p>
          <a:p>
            <a:pPr algn="r">
              <a:lnSpc>
                <a:spcPct val="90000"/>
              </a:lnSpc>
              <a:buFontTx/>
              <a:buNone/>
            </a:pPr>
            <a:r>
              <a:rPr lang="en-US" altLang="en-US" sz="2400" b="1"/>
              <a:t>Cocky</a:t>
            </a:r>
          </a:p>
          <a:p>
            <a:pPr algn="r">
              <a:lnSpc>
                <a:spcPct val="90000"/>
              </a:lnSpc>
              <a:buFontTx/>
              <a:buNone/>
            </a:pPr>
            <a:r>
              <a:rPr lang="en-US" altLang="en-US" sz="2400" b="1"/>
              <a:t>Naughty</a:t>
            </a:r>
          </a:p>
          <a:p>
            <a:pPr algn="r">
              <a:lnSpc>
                <a:spcPct val="90000"/>
              </a:lnSpc>
              <a:buFontTx/>
              <a:buNone/>
            </a:pPr>
            <a:r>
              <a:rPr lang="en-US" altLang="en-US" sz="2400" b="1"/>
              <a:t>Questioning</a:t>
            </a:r>
          </a:p>
          <a:p>
            <a:pPr algn="r">
              <a:lnSpc>
                <a:spcPct val="90000"/>
              </a:lnSpc>
              <a:buFontTx/>
              <a:buNone/>
            </a:pPr>
            <a:r>
              <a:rPr lang="en-US" altLang="en-US" sz="2400" b="1"/>
              <a:t>High expectations</a:t>
            </a:r>
          </a:p>
          <a:p>
            <a:pPr algn="r">
              <a:lnSpc>
                <a:spcPct val="90000"/>
              </a:lnSpc>
              <a:buFontTx/>
              <a:buNone/>
            </a:pPr>
            <a:r>
              <a:rPr lang="en-US" altLang="en-US" sz="2400" b="1"/>
              <a:t>Broad general knowledge</a:t>
            </a:r>
          </a:p>
          <a:p>
            <a:pPr algn="r">
              <a:lnSpc>
                <a:spcPct val="90000"/>
              </a:lnSpc>
              <a:buFontTx/>
              <a:buNone/>
            </a:pPr>
            <a:r>
              <a:rPr lang="en-US" altLang="en-US" sz="2400" b="1"/>
              <a:t>English speaking</a:t>
            </a:r>
          </a:p>
          <a:p>
            <a:pPr algn="r">
              <a:lnSpc>
                <a:spcPct val="90000"/>
              </a:lnSpc>
              <a:buFontTx/>
              <a:buNone/>
            </a:pPr>
            <a:r>
              <a:rPr lang="en-US" altLang="en-US" sz="2400" b="1"/>
              <a:t>Technologically literate</a:t>
            </a:r>
          </a:p>
          <a:p>
            <a:pPr algn="r">
              <a:lnSpc>
                <a:spcPct val="90000"/>
              </a:lnSpc>
              <a:buFontTx/>
              <a:buNone/>
            </a:pPr>
            <a:r>
              <a:rPr lang="en-US" altLang="en-US" sz="2400" b="1"/>
              <a:t>Excited by interactives</a:t>
            </a:r>
          </a:p>
          <a:p>
            <a:pPr algn="r">
              <a:lnSpc>
                <a:spcPct val="90000"/>
              </a:lnSpc>
              <a:buFontTx/>
              <a:buNone/>
            </a:pPr>
            <a:r>
              <a:rPr lang="en-US" altLang="en-US" sz="2400" b="1"/>
              <a:t>Favour individual learning</a:t>
            </a:r>
          </a:p>
          <a:p>
            <a:pPr algn="r">
              <a:lnSpc>
                <a:spcPct val="90000"/>
              </a:lnSpc>
              <a:buFontTx/>
              <a:buNone/>
            </a:pPr>
            <a:r>
              <a:rPr lang="en-US" altLang="en-US" sz="2400" b="1"/>
              <a:t>Have computers at home</a:t>
            </a:r>
          </a:p>
        </p:txBody>
      </p:sp>
      <p:sp>
        <p:nvSpPr>
          <p:cNvPr id="35845" name="Rectangle 5"/>
          <p:cNvSpPr>
            <a:spLocks noChangeArrowheads="1"/>
          </p:cNvSpPr>
          <p:nvPr/>
        </p:nvSpPr>
        <p:spPr bwMode="auto">
          <a:xfrm>
            <a:off x="5275263" y="765175"/>
            <a:ext cx="41767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nSpc>
                <a:spcPct val="90000"/>
              </a:lnSpc>
              <a:buFontTx/>
              <a:buNone/>
            </a:pPr>
            <a:r>
              <a:rPr lang="en-US" altLang="en-US" sz="2400" b="1"/>
              <a:t>Lacking confidence</a:t>
            </a:r>
          </a:p>
          <a:p>
            <a:pPr>
              <a:lnSpc>
                <a:spcPct val="90000"/>
              </a:lnSpc>
              <a:buFontTx/>
              <a:buNone/>
            </a:pPr>
            <a:r>
              <a:rPr lang="en-US" altLang="en-US" sz="2400" b="1"/>
              <a:t>Reserved</a:t>
            </a:r>
          </a:p>
          <a:p>
            <a:pPr>
              <a:lnSpc>
                <a:spcPct val="90000"/>
              </a:lnSpc>
              <a:buFontTx/>
              <a:buNone/>
            </a:pPr>
            <a:r>
              <a:rPr lang="en-US" altLang="en-US" sz="2400" b="1"/>
              <a:t>Well behaved</a:t>
            </a:r>
          </a:p>
          <a:p>
            <a:pPr>
              <a:lnSpc>
                <a:spcPct val="90000"/>
              </a:lnSpc>
              <a:buFontTx/>
              <a:buNone/>
            </a:pPr>
            <a:r>
              <a:rPr lang="en-US" altLang="en-US" sz="2400" b="1"/>
              <a:t>Accepting</a:t>
            </a:r>
          </a:p>
          <a:p>
            <a:pPr>
              <a:lnSpc>
                <a:spcPct val="90000"/>
              </a:lnSpc>
              <a:buFontTx/>
              <a:buNone/>
            </a:pPr>
            <a:r>
              <a:rPr lang="en-US" altLang="en-US" sz="2400" b="1"/>
              <a:t>Low expectations</a:t>
            </a:r>
          </a:p>
          <a:p>
            <a:pPr>
              <a:lnSpc>
                <a:spcPct val="90000"/>
              </a:lnSpc>
              <a:buFontTx/>
              <a:buNone/>
            </a:pPr>
            <a:r>
              <a:rPr lang="en-US" altLang="en-US" sz="2400" b="1"/>
              <a:t>Poor general knowledge</a:t>
            </a:r>
          </a:p>
          <a:p>
            <a:pPr>
              <a:lnSpc>
                <a:spcPct val="90000"/>
              </a:lnSpc>
              <a:buFontTx/>
              <a:buNone/>
            </a:pPr>
            <a:r>
              <a:rPr lang="en-US" altLang="en-US" sz="2400" b="1"/>
              <a:t>isiZulu speaking</a:t>
            </a:r>
          </a:p>
          <a:p>
            <a:pPr>
              <a:lnSpc>
                <a:spcPct val="90000"/>
              </a:lnSpc>
              <a:buFontTx/>
              <a:buNone/>
            </a:pPr>
            <a:r>
              <a:rPr lang="en-US" altLang="en-US" sz="2400" b="1"/>
              <a:t>No access to technology</a:t>
            </a:r>
          </a:p>
          <a:p>
            <a:pPr>
              <a:lnSpc>
                <a:spcPct val="90000"/>
              </a:lnSpc>
              <a:buFontTx/>
              <a:buNone/>
            </a:pPr>
            <a:r>
              <a:rPr lang="en-US" altLang="en-US" sz="2000" b="1"/>
              <a:t>(Initially) Afraid of interactives</a:t>
            </a:r>
          </a:p>
          <a:p>
            <a:pPr>
              <a:lnSpc>
                <a:spcPct val="90000"/>
              </a:lnSpc>
              <a:buFontTx/>
              <a:buNone/>
            </a:pPr>
            <a:r>
              <a:rPr lang="en-US" altLang="en-US" sz="2400" b="1"/>
              <a:t>Favour group learning</a:t>
            </a:r>
          </a:p>
          <a:p>
            <a:pPr>
              <a:lnSpc>
                <a:spcPct val="90000"/>
              </a:lnSpc>
              <a:buFontTx/>
              <a:buNone/>
            </a:pPr>
            <a:r>
              <a:rPr lang="en-US" altLang="en-US" sz="2400" b="1"/>
              <a:t>Never used a computer</a:t>
            </a:r>
          </a:p>
        </p:txBody>
      </p:sp>
      <p:sp>
        <p:nvSpPr>
          <p:cNvPr id="35846" name="Rectangle 6"/>
          <p:cNvSpPr>
            <a:spLocks noChangeArrowheads="1"/>
          </p:cNvSpPr>
          <p:nvPr/>
        </p:nvSpPr>
        <p:spPr bwMode="auto">
          <a:xfrm>
            <a:off x="4718050" y="39688"/>
            <a:ext cx="42989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en-US" altLang="en-US" sz="2400" b="1">
                <a:solidFill>
                  <a:schemeClr val="accent2"/>
                </a:solidFill>
                <a:effectLst>
                  <a:outerShdw blurRad="38100" dist="38100" dir="2700000" algn="tl">
                    <a:srgbClr val="C0C0C0"/>
                  </a:outerShdw>
                </a:effectLst>
              </a:rPr>
              <a:t>RURAL</a:t>
            </a:r>
          </a:p>
        </p:txBody>
      </p:sp>
      <p:sp>
        <p:nvSpPr>
          <p:cNvPr id="35847" name="WordArt 7"/>
          <p:cNvSpPr>
            <a:spLocks noChangeArrowheads="1" noChangeShapeType="1" noTextEdit="1"/>
          </p:cNvSpPr>
          <p:nvPr/>
        </p:nvSpPr>
        <p:spPr bwMode="auto">
          <a:xfrm rot="5400000">
            <a:off x="2128044" y="2029619"/>
            <a:ext cx="4910137" cy="1158875"/>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en-ZA" sz="3600" kern="10">
                <a:ln w="9525">
                  <a:solidFill>
                    <a:srgbClr val="000000"/>
                  </a:solidFill>
                  <a:round/>
                  <a:headEnd/>
                  <a:tailEnd/>
                </a:ln>
                <a:solidFill>
                  <a:schemeClr val="accent2"/>
                </a:solidFill>
                <a:latin typeface="Arial Black"/>
              </a:rPr>
              <a:t>TOWNSHIP</a:t>
            </a:r>
          </a:p>
        </p:txBody>
      </p:sp>
      <p:pic>
        <p:nvPicPr>
          <p:cNvPr id="35848" name="Picture 8" descr="MVC-020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888" y="5121275"/>
            <a:ext cx="2219325" cy="1663700"/>
          </a:xfrm>
          <a:prstGeom prst="rect">
            <a:avLst/>
          </a:prstGeom>
          <a:noFill/>
          <a:extLst>
            <a:ext uri="{909E8E84-426E-40DD-AFC4-6F175D3DCCD1}">
              <a14:hiddenFill xmlns:a14="http://schemas.microsoft.com/office/drawing/2010/main">
                <a:solidFill>
                  <a:srgbClr val="FFFFFF"/>
                </a:solidFill>
              </a14:hiddenFill>
            </a:ext>
          </a:extLst>
        </p:spPr>
      </p:pic>
      <p:pic>
        <p:nvPicPr>
          <p:cNvPr id="35849" name="Picture 9" descr="rondebosch_boy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00663"/>
            <a:ext cx="2792413" cy="1384300"/>
          </a:xfrm>
          <a:prstGeom prst="rect">
            <a:avLst/>
          </a:prstGeom>
          <a:noFill/>
          <a:extLst>
            <a:ext uri="{909E8E84-426E-40DD-AFC4-6F175D3DCCD1}">
              <a14:hiddenFill xmlns:a14="http://schemas.microsoft.com/office/drawing/2010/main">
                <a:solidFill>
                  <a:srgbClr val="FFFFFF"/>
                </a:solidFill>
              </a14:hiddenFill>
            </a:ext>
          </a:extLst>
        </p:spPr>
      </p:pic>
      <p:pic>
        <p:nvPicPr>
          <p:cNvPr id="35850" name="Picture 10" descr="egg catch2"/>
          <p:cNvPicPr>
            <a:picLocks noChangeAspect="1" noChangeArrowheads="1"/>
          </p:cNvPicPr>
          <p:nvPr/>
        </p:nvPicPr>
        <p:blipFill>
          <a:blip r:embed="rId6" cstate="print">
            <a:extLst>
              <a:ext uri="{28A0092B-C50C-407E-A947-70E740481C1C}">
                <a14:useLocalDpi xmlns:a14="http://schemas.microsoft.com/office/drawing/2010/main" val="0"/>
              </a:ext>
            </a:extLst>
          </a:blip>
          <a:srcRect l="4030" r="4030"/>
          <a:stretch>
            <a:fillRect/>
          </a:stretch>
        </p:blipFill>
        <p:spPr bwMode="auto">
          <a:xfrm>
            <a:off x="3540125" y="5181600"/>
            <a:ext cx="2060575" cy="1543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decel="5000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additive="base">
                                        <p:cTn id="7" dur="500" fill="hold"/>
                                        <p:tgtEl>
                                          <p:spTgt spid="35847"/>
                                        </p:tgtEl>
                                        <p:attrNameLst>
                                          <p:attrName>ppt_x</p:attrName>
                                        </p:attrNameLst>
                                      </p:cBhvr>
                                      <p:tavLst>
                                        <p:tav tm="0">
                                          <p:val>
                                            <p:strVal val="#ppt_x"/>
                                          </p:val>
                                        </p:tav>
                                        <p:tav tm="100000">
                                          <p:val>
                                            <p:strVal val="#ppt_x"/>
                                          </p:val>
                                        </p:tav>
                                      </p:tavLst>
                                    </p:anim>
                                    <p:anim calcmode="lin" valueType="num">
                                      <p:cBhvr additive="base">
                                        <p:cTn id="8" dur="500" fill="hold"/>
                                        <p:tgtEl>
                                          <p:spTgt spid="358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a:xfrm>
            <a:off x="288925" y="-111125"/>
            <a:ext cx="2459038" cy="2811463"/>
          </a:xfrm>
        </p:spPr>
        <p:txBody>
          <a:bodyPr/>
          <a:lstStyle/>
          <a:p>
            <a:r>
              <a:rPr lang="en-US" altLang="en-US" sz="4000"/>
              <a:t>Improve-ment: Pre- to Post-Test</a:t>
            </a:r>
          </a:p>
        </p:txBody>
      </p:sp>
      <p:graphicFrame>
        <p:nvGraphicFramePr>
          <p:cNvPr id="138245" name="Object 5"/>
          <p:cNvGraphicFramePr>
            <a:graphicFrameLocks noGrp="1" noChangeAspect="1"/>
          </p:cNvGraphicFramePr>
          <p:nvPr>
            <p:ph idx="1"/>
          </p:nvPr>
        </p:nvGraphicFramePr>
        <p:xfrm>
          <a:off x="2327275" y="-4763"/>
          <a:ext cx="6934200" cy="3663951"/>
        </p:xfrm>
        <a:graphic>
          <a:graphicData uri="http://schemas.openxmlformats.org/presentationml/2006/ole">
            <mc:AlternateContent xmlns:mc="http://schemas.openxmlformats.org/markup-compatibility/2006">
              <mc:Choice xmlns:v="urn:schemas-microsoft-com:vml" Requires="v">
                <p:oleObj name="Chart" r:id="rId3" imgW="6934034" imgH="3943350" progId="MSGraph.Chart.8">
                  <p:embed/>
                </p:oleObj>
              </mc:Choice>
              <mc:Fallback>
                <p:oleObj name="Chart" r:id="rId3" imgW="6934034" imgH="3943350" progId="MSGraph.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275" y="-4763"/>
                        <a:ext cx="6934200" cy="3663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249" name="Object 9"/>
          <p:cNvGraphicFramePr>
            <a:graphicFrameLocks noChangeAspect="1"/>
          </p:cNvGraphicFramePr>
          <p:nvPr/>
        </p:nvGraphicFramePr>
        <p:xfrm>
          <a:off x="2452688" y="3429000"/>
          <a:ext cx="6691312" cy="3624263"/>
        </p:xfrm>
        <a:graphic>
          <a:graphicData uri="http://schemas.openxmlformats.org/presentationml/2006/ole">
            <mc:AlternateContent xmlns:mc="http://schemas.openxmlformats.org/markup-compatibility/2006">
              <mc:Choice xmlns:v="urn:schemas-microsoft-com:vml" Requires="v">
                <p:oleObj name="Chart" r:id="rId5" imgW="6962734" imgH="4276559" progId="MSGraph.Chart.8">
                  <p:embed/>
                </p:oleObj>
              </mc:Choice>
              <mc:Fallback>
                <p:oleObj name="Chart" r:id="rId5" imgW="6962734" imgH="4276559" progId="MSGraph.Chart.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2688" y="3429000"/>
                        <a:ext cx="6691312" cy="3624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50" name="Rectangle 10"/>
          <p:cNvSpPr>
            <a:spLocks noChangeArrowheads="1"/>
          </p:cNvSpPr>
          <p:nvPr/>
        </p:nvSpPr>
        <p:spPr bwMode="auto">
          <a:xfrm>
            <a:off x="7793038" y="3482975"/>
            <a:ext cx="238125" cy="2381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8251" name="Text Box 11"/>
          <p:cNvSpPr txBox="1">
            <a:spLocks noChangeArrowheads="1"/>
          </p:cNvSpPr>
          <p:nvPr/>
        </p:nvSpPr>
        <p:spPr bwMode="auto">
          <a:xfrm>
            <a:off x="7983538" y="342900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CORRECT</a:t>
            </a:r>
          </a:p>
        </p:txBody>
      </p:sp>
      <p:graphicFrame>
        <p:nvGraphicFramePr>
          <p:cNvPr id="138333" name="Group 93"/>
          <p:cNvGraphicFramePr>
            <a:graphicFrameLocks noGrp="1"/>
          </p:cNvGraphicFramePr>
          <p:nvPr/>
        </p:nvGraphicFramePr>
        <p:xfrm>
          <a:off x="103188" y="2879725"/>
          <a:ext cx="2835275" cy="3527427"/>
        </p:xfrm>
        <a:graphic>
          <a:graphicData uri="http://schemas.openxmlformats.org/drawingml/2006/table">
            <a:tbl>
              <a:tblPr/>
              <a:tblGrid>
                <a:gridCol w="809625">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1073150">
                  <a:extLst>
                    <a:ext uri="{9D8B030D-6E8A-4147-A177-3AD203B41FA5}">
                      <a16:colId xmlns:a16="http://schemas.microsoft.com/office/drawing/2014/main" val="20002"/>
                    </a:ext>
                  </a:extLst>
                </a:gridCol>
              </a:tblGrid>
              <a:tr h="1173163">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charset="0"/>
                          <a:cs typeface="Times New Roman" pitchFamily="18" charset="0"/>
                        </a:rPr>
                        <a:t>GROUP</a:t>
                      </a:r>
                      <a:endParaRPr kumimoji="0" lang="en-ZA" altLang="en-US" sz="1200" b="1"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825500" indent="-285750">
                        <a:spcBef>
                          <a:spcPct val="20000"/>
                        </a:spcBef>
                        <a:defRPr sz="2400">
                          <a:solidFill>
                            <a:schemeClr val="tx1"/>
                          </a:solidFill>
                          <a:latin typeface="Arial" charset="0"/>
                          <a:cs typeface="Arial" charset="0"/>
                        </a:defRPr>
                      </a:lvl2pPr>
                      <a:lvl3pPr marL="1233488" indent="-228600">
                        <a:spcBef>
                          <a:spcPct val="20000"/>
                        </a:spcBef>
                        <a:defRPr sz="2000">
                          <a:solidFill>
                            <a:schemeClr val="tx1"/>
                          </a:solidFill>
                          <a:latin typeface="Arial" charset="0"/>
                          <a:cs typeface="Arial" charset="0"/>
                        </a:defRPr>
                      </a:lvl3pPr>
                      <a:lvl4pPr marL="1641475"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charset="0"/>
                          <a:cs typeface="Times New Roman" pitchFamily="18" charset="0"/>
                        </a:rPr>
                        <a:t>PRE-TEST:</a:t>
                      </a:r>
                      <a:endParaRPr kumimoji="0" lang="en-US" altLang="en-US" sz="1000" b="1"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charset="0"/>
                          <a:cs typeface="Times New Roman" pitchFamily="18" charset="0"/>
                        </a:rPr>
                        <a:t>CORRECT = MOST CHOSEN</a:t>
                      </a:r>
                      <a:endParaRPr kumimoji="0" lang="en-ZA" altLang="en-US" sz="1800" b="1" i="0" u="none" strike="noStrike" cap="none" normalizeH="0" baseline="0">
                        <a:ln>
                          <a:noFill/>
                        </a:ln>
                        <a:solidFill>
                          <a:schemeClr val="tx1"/>
                        </a:solidFill>
                        <a:effectLst/>
                        <a:latin typeface="Arial" charset="0"/>
                        <a:cs typeface="Arial" charset="0"/>
                      </a:endParaRPr>
                    </a:p>
                  </a:txBody>
                  <a:tcPr marL="90000" marR="90000" marT="46800" marB="4680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825500" indent="-285750">
                        <a:spcBef>
                          <a:spcPct val="20000"/>
                        </a:spcBef>
                        <a:defRPr sz="2400">
                          <a:solidFill>
                            <a:schemeClr val="tx1"/>
                          </a:solidFill>
                          <a:latin typeface="Arial" charset="0"/>
                          <a:cs typeface="Arial" charset="0"/>
                        </a:defRPr>
                      </a:lvl2pPr>
                      <a:lvl3pPr marL="1233488" indent="-228600">
                        <a:spcBef>
                          <a:spcPct val="20000"/>
                        </a:spcBef>
                        <a:defRPr sz="2000">
                          <a:solidFill>
                            <a:schemeClr val="tx1"/>
                          </a:solidFill>
                          <a:latin typeface="Arial" charset="0"/>
                          <a:cs typeface="Arial" charset="0"/>
                        </a:defRPr>
                      </a:lvl3pPr>
                      <a:lvl4pPr marL="1641475"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charset="0"/>
                          <a:cs typeface="Times New Roman" pitchFamily="18" charset="0"/>
                        </a:rPr>
                        <a:t>POST-TEST:</a:t>
                      </a:r>
                      <a:endParaRPr kumimoji="0" lang="en-US" altLang="en-US" sz="1000" b="1"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charset="0"/>
                          <a:cs typeface="Times New Roman" pitchFamily="18" charset="0"/>
                        </a:rPr>
                        <a:t>CORRECT = MOST CHOSEN</a:t>
                      </a:r>
                      <a:endParaRPr kumimoji="0" lang="en-ZA" altLang="en-US" sz="1800" b="1" i="0" u="none" strike="noStrike" cap="none" normalizeH="0" baseline="0">
                        <a:ln>
                          <a:noFill/>
                        </a:ln>
                        <a:solidFill>
                          <a:schemeClr val="tx1"/>
                        </a:solidFill>
                        <a:effectLst/>
                        <a:latin typeface="Arial" charset="0"/>
                        <a:cs typeface="Arial" charset="0"/>
                      </a:endParaRPr>
                    </a:p>
                  </a:txBody>
                  <a:tcPr marL="90000" marR="90000" marT="46800" marB="4680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963">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charset="0"/>
                          <a:cs typeface="Times New Roman" pitchFamily="18" charset="0"/>
                        </a:rPr>
                        <a:t>URBAN</a:t>
                      </a:r>
                      <a:endParaRPr kumimoji="0" lang="en-ZA" altLang="en-US" sz="1800" b="1" i="0" u="none" strike="noStrike" cap="none" normalizeH="0" baseline="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altLang="en-US" sz="2000" b="1" i="0" u="none" strike="noStrike" cap="none" normalizeH="0" baseline="0">
                          <a:ln>
                            <a:noFill/>
                          </a:ln>
                          <a:solidFill>
                            <a:schemeClr val="tx1"/>
                          </a:solidFill>
                          <a:effectLst/>
                          <a:latin typeface="Arial" charset="0"/>
                          <a:cs typeface="Times New Roman" pitchFamily="18" charset="0"/>
                        </a:rPr>
                        <a:t>3</a:t>
                      </a:r>
                      <a:endParaRPr kumimoji="0" lang="en-ZA" altLang="en-US" sz="2400" b="1" i="0" u="none" strike="noStrike" cap="none" normalizeH="0" baseline="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altLang="en-US" sz="2000" b="1" i="0" u="none" strike="noStrike" cap="none" normalizeH="0" baseline="0">
                          <a:ln>
                            <a:noFill/>
                          </a:ln>
                          <a:solidFill>
                            <a:schemeClr val="tx1"/>
                          </a:solidFill>
                          <a:effectLst/>
                          <a:latin typeface="Arial" charset="0"/>
                          <a:cs typeface="Times New Roman" pitchFamily="18" charset="0"/>
                        </a:rPr>
                        <a:t>8</a:t>
                      </a:r>
                      <a:endParaRPr kumimoji="0" lang="en-ZA" altLang="en-US" sz="2400" b="1" i="0" u="none" strike="noStrike" cap="none" normalizeH="0" baseline="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7375">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FF0000"/>
                          </a:solidFill>
                          <a:effectLst/>
                          <a:latin typeface="Arial" charset="0"/>
                          <a:cs typeface="Times New Roman" pitchFamily="18" charset="0"/>
                        </a:rPr>
                        <a:t>TOWN</a:t>
                      </a:r>
                      <a:endParaRPr kumimoji="0" lang="en-ZA" altLang="en-US" sz="1800" b="1" i="0" u="none" strike="noStrike" cap="none" normalizeH="0" baseline="0">
                        <a:ln>
                          <a:noFill/>
                        </a:ln>
                        <a:solidFill>
                          <a:srgbClr val="FF0000"/>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altLang="en-US" sz="2000" b="1" i="0" u="none" strike="noStrike" cap="none" normalizeH="0" baseline="0">
                          <a:ln>
                            <a:noFill/>
                          </a:ln>
                          <a:solidFill>
                            <a:srgbClr val="FF0000"/>
                          </a:solidFill>
                          <a:effectLst/>
                          <a:latin typeface="Arial" charset="0"/>
                          <a:cs typeface="Times New Roman" pitchFamily="18" charset="0"/>
                        </a:rPr>
                        <a:t>0</a:t>
                      </a:r>
                      <a:endParaRPr kumimoji="0" lang="en-ZA" altLang="en-US" sz="2400" b="1" i="0" u="none" strike="noStrike" cap="none" normalizeH="0" baseline="0">
                        <a:ln>
                          <a:noFill/>
                        </a:ln>
                        <a:solidFill>
                          <a:srgbClr val="FF0000"/>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altLang="en-US" sz="2000" b="1" i="0" u="none" strike="noStrike" cap="none" normalizeH="0" baseline="0">
                          <a:ln>
                            <a:noFill/>
                          </a:ln>
                          <a:solidFill>
                            <a:srgbClr val="FF0000"/>
                          </a:solidFill>
                          <a:effectLst/>
                          <a:latin typeface="Arial" charset="0"/>
                          <a:cs typeface="Times New Roman" pitchFamily="18" charset="0"/>
                        </a:rPr>
                        <a:t>6</a:t>
                      </a:r>
                      <a:endParaRPr kumimoji="0" lang="en-ZA" altLang="en-US" sz="2400" b="1" i="0" u="none" strike="noStrike" cap="none" normalizeH="0" baseline="0">
                        <a:ln>
                          <a:noFill/>
                        </a:ln>
                        <a:solidFill>
                          <a:srgbClr val="FF0000"/>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8963">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FF00"/>
                          </a:solidFill>
                          <a:effectLst/>
                          <a:latin typeface="Arial" charset="0"/>
                          <a:cs typeface="Times New Roman" pitchFamily="18" charset="0"/>
                        </a:rPr>
                        <a:t>RURAL</a:t>
                      </a:r>
                      <a:endParaRPr kumimoji="0" lang="en-ZA" altLang="en-US" sz="1800" b="1" i="0" u="none" strike="noStrike" cap="none" normalizeH="0" baseline="0">
                        <a:ln>
                          <a:noFill/>
                        </a:ln>
                        <a:solidFill>
                          <a:srgbClr val="00FF00"/>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altLang="en-US" sz="2000" b="1" i="0" u="none" strike="noStrike" cap="none" normalizeH="0" baseline="0">
                          <a:ln>
                            <a:noFill/>
                          </a:ln>
                          <a:solidFill>
                            <a:srgbClr val="00FF00"/>
                          </a:solidFill>
                          <a:effectLst/>
                          <a:latin typeface="Arial" charset="0"/>
                          <a:cs typeface="Times New Roman" pitchFamily="18" charset="0"/>
                        </a:rPr>
                        <a:t>2</a:t>
                      </a:r>
                      <a:endParaRPr kumimoji="0" lang="en-ZA" altLang="en-US" sz="2400" b="1" i="0" u="none" strike="noStrike" cap="none" normalizeH="0" baseline="0">
                        <a:ln>
                          <a:noFill/>
                        </a:ln>
                        <a:solidFill>
                          <a:srgbClr val="00FF00"/>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altLang="en-US" sz="2000" b="1" i="0" u="none" strike="noStrike" cap="none" normalizeH="0" baseline="0">
                          <a:ln>
                            <a:noFill/>
                          </a:ln>
                          <a:solidFill>
                            <a:srgbClr val="00FF00"/>
                          </a:solidFill>
                          <a:effectLst/>
                          <a:latin typeface="Arial" charset="0"/>
                          <a:cs typeface="Times New Roman" pitchFamily="18" charset="0"/>
                        </a:rPr>
                        <a:t>2</a:t>
                      </a:r>
                      <a:endParaRPr kumimoji="0" lang="en-ZA" altLang="en-US" sz="2400" b="1" i="0" u="none" strike="noStrike" cap="none" normalizeH="0" baseline="0">
                        <a:ln>
                          <a:noFill/>
                        </a:ln>
                        <a:solidFill>
                          <a:srgbClr val="00FF00"/>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8963">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altLang="en-US" sz="1800" b="1" i="0" u="none" strike="noStrike" cap="none" normalizeH="0" baseline="0">
                          <a:ln>
                            <a:noFill/>
                          </a:ln>
                          <a:solidFill>
                            <a:srgbClr val="3333CC"/>
                          </a:solidFill>
                          <a:effectLst/>
                          <a:latin typeface="Arial" charset="0"/>
                          <a:cs typeface="Arial" charset="0"/>
                        </a:rPr>
                        <a:t>ALL</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altLang="en-US" sz="2400" b="1" i="0" u="none" strike="noStrike" cap="none" normalizeH="0" baseline="0">
                          <a:ln>
                            <a:noFill/>
                          </a:ln>
                          <a:solidFill>
                            <a:srgbClr val="3333CC"/>
                          </a:solidFill>
                          <a:effectLst/>
                          <a:latin typeface="Arial" charset="0"/>
                          <a:cs typeface="Arial" charset="0"/>
                        </a:rPr>
                        <a:t>2</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altLang="en-US" sz="2400" b="1" i="0" u="none" strike="noStrike" cap="none" normalizeH="0" baseline="0">
                          <a:ln>
                            <a:noFill/>
                          </a:ln>
                          <a:solidFill>
                            <a:srgbClr val="3333CC"/>
                          </a:solidFill>
                          <a:effectLst/>
                          <a:latin typeface="Arial" charset="0"/>
                          <a:cs typeface="Arial" charset="0"/>
                        </a:rPr>
                        <a:t>9</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3" name="Group 2"/>
          <p:cNvGrpSpPr/>
          <p:nvPr/>
        </p:nvGrpSpPr>
        <p:grpSpPr>
          <a:xfrm>
            <a:off x="4320350" y="2496455"/>
            <a:ext cx="755706" cy="4140174"/>
            <a:chOff x="4320350" y="2496455"/>
            <a:chExt cx="755706" cy="4140174"/>
          </a:xfrm>
        </p:grpSpPr>
        <p:sp>
          <p:nvSpPr>
            <p:cNvPr id="2" name="Oval 1"/>
            <p:cNvSpPr/>
            <p:nvPr/>
          </p:nvSpPr>
          <p:spPr>
            <a:xfrm>
              <a:off x="4320350" y="2496455"/>
              <a:ext cx="720080"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p:cNvSpPr/>
            <p:nvPr/>
          </p:nvSpPr>
          <p:spPr>
            <a:xfrm>
              <a:off x="4355976" y="5916549"/>
              <a:ext cx="720080"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 name="Oval 3"/>
          <p:cNvSpPr/>
          <p:nvPr/>
        </p:nvSpPr>
        <p:spPr>
          <a:xfrm>
            <a:off x="5832518" y="5963424"/>
            <a:ext cx="1440160" cy="692696"/>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10519</TotalTime>
  <Words>1057</Words>
  <Application>Microsoft Office PowerPoint</Application>
  <PresentationFormat>On-screen Show (4:3)</PresentationFormat>
  <Paragraphs>156</Paragraphs>
  <Slides>35</Slides>
  <Notes>22</Notes>
  <HiddenSlides>0</HiddenSlides>
  <MMClips>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4" baseType="lpstr">
      <vt:lpstr>Arial</vt:lpstr>
      <vt:lpstr>Arial Black</vt:lpstr>
      <vt:lpstr>Helvetica</vt:lpstr>
      <vt:lpstr>Segoe UI Historic</vt:lpstr>
      <vt:lpstr>Times</vt:lpstr>
      <vt:lpstr>Times New Roman</vt:lpstr>
      <vt:lpstr>Default Design</vt:lpstr>
      <vt:lpstr>1_Default Design</vt:lpstr>
      <vt:lpstr>Chart</vt:lpstr>
      <vt:lpstr>PowerPoint Presentation</vt:lpstr>
      <vt:lpstr>PowerPoint Presentation</vt:lpstr>
      <vt:lpstr>PowerPoint Presentation</vt:lpstr>
      <vt:lpstr>UNIZULU SCIENCE CENTRE</vt:lpstr>
      <vt:lpstr>SCIENCE SHOWS</vt:lpstr>
      <vt:lpstr>  </vt:lpstr>
      <vt:lpstr>Good Vibrations: 5 key facts</vt:lpstr>
      <vt:lpstr>URBAN</vt:lpstr>
      <vt:lpstr>Improve-ment: Pre- to Post-Test</vt:lpstr>
      <vt:lpstr>PowerPoint Presentation</vt:lpstr>
      <vt:lpstr>PowerPoint Presentation</vt:lpstr>
      <vt:lpstr>PowerPoint Presentation</vt:lpstr>
      <vt:lpstr>PowerPoint Presentation</vt:lpstr>
      <vt:lpstr>PowerPoint Presentation</vt:lpstr>
      <vt:lpstr>PowerPoint Presentation</vt:lpstr>
      <vt:lpstr>How will a longer guitar string vibrate? </vt:lpstr>
      <vt:lpstr>How will a longer guitar string vibrate? </vt:lpstr>
      <vt:lpstr>Why can dogs hear sounds which humans can’t? </vt:lpstr>
      <vt:lpstr>Why can dogs hear sounds which humans can’t? </vt:lpstr>
      <vt:lpstr>Why can dogs hear sounds which humans can’t? </vt:lpstr>
      <vt:lpstr>Why can dogs hear sounds which humans can’t? </vt:lpstr>
      <vt:lpstr>PowerPoint Presentation</vt:lpstr>
      <vt:lpstr>Improve-ment: Pre- to Post-Test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Unizul Science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Fish</dc:creator>
  <cp:lastModifiedBy>Derek Bruce Fish</cp:lastModifiedBy>
  <cp:revision>82</cp:revision>
  <dcterms:created xsi:type="dcterms:W3CDTF">2012-07-04T11:52:33Z</dcterms:created>
  <dcterms:modified xsi:type="dcterms:W3CDTF">2026-07-05T08:00:05Z</dcterms:modified>
</cp:coreProperties>
</file>