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7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1765" autoAdjust="0"/>
  </p:normalViewPr>
  <p:slideViewPr>
    <p:cSldViewPr snapToGrid="0" snapToObjects="1">
      <p:cViewPr varScale="1">
        <p:scale>
          <a:sx n="72" d="100"/>
          <a:sy n="72" d="100"/>
        </p:scale>
        <p:origin x="9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4B3932-3C6A-499E-BAE4-7AEB0F87C50F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1C1418-9A26-4AF6-9591-3ECCCA347FA5}">
      <dgm:prSet/>
      <dgm:spPr/>
      <dgm:t>
        <a:bodyPr/>
        <a:lstStyle/>
        <a:p>
          <a:r>
            <a:rPr lang="en-GB" dirty="0"/>
            <a:t>Subthemes emerging from the diagnostic test</a:t>
          </a:r>
          <a:endParaRPr lang="en-US" dirty="0"/>
        </a:p>
      </dgm:t>
    </dgm:pt>
    <dgm:pt modelId="{69A9412E-7905-4924-90AB-B47E4DEDFDAA}" type="parTrans" cxnId="{148C829F-32B5-4D86-A9DE-35545FE7D77D}">
      <dgm:prSet/>
      <dgm:spPr/>
      <dgm:t>
        <a:bodyPr/>
        <a:lstStyle/>
        <a:p>
          <a:endParaRPr lang="en-US"/>
        </a:p>
      </dgm:t>
    </dgm:pt>
    <dgm:pt modelId="{2F18B653-EC67-4002-A1E2-BD0B385FCD1C}" type="sibTrans" cxnId="{148C829F-32B5-4D86-A9DE-35545FE7D77D}">
      <dgm:prSet/>
      <dgm:spPr/>
      <dgm:t>
        <a:bodyPr/>
        <a:lstStyle/>
        <a:p>
          <a:endParaRPr lang="en-US"/>
        </a:p>
      </dgm:t>
    </dgm:pt>
    <dgm:pt modelId="{22E99054-CED6-401A-99B3-91DCDD8A9DF8}">
      <dgm:prSet/>
      <dgm:spPr/>
      <dgm:t>
        <a:bodyPr/>
        <a:lstStyle/>
        <a:p>
          <a:r>
            <a:rPr lang="en-GB"/>
            <a:t>Misconceptions about current and charge behaviour</a:t>
          </a:r>
          <a:endParaRPr lang="en-US"/>
        </a:p>
      </dgm:t>
    </dgm:pt>
    <dgm:pt modelId="{31EFECF7-9A51-42AF-8902-4D675452DA8E}" type="parTrans" cxnId="{0AF10398-DAC1-4664-988B-6E98D3A48E0E}">
      <dgm:prSet/>
      <dgm:spPr/>
      <dgm:t>
        <a:bodyPr/>
        <a:lstStyle/>
        <a:p>
          <a:endParaRPr lang="en-US"/>
        </a:p>
      </dgm:t>
    </dgm:pt>
    <dgm:pt modelId="{C4B4D438-5E93-4F10-9994-E7EED3A878B3}" type="sibTrans" cxnId="{0AF10398-DAC1-4664-988B-6E98D3A48E0E}">
      <dgm:prSet/>
      <dgm:spPr/>
      <dgm:t>
        <a:bodyPr/>
        <a:lstStyle/>
        <a:p>
          <a:endParaRPr lang="en-US"/>
        </a:p>
      </dgm:t>
    </dgm:pt>
    <dgm:pt modelId="{14D2272F-0DAB-487B-9C64-2A70631944D4}">
      <dgm:prSet/>
      <dgm:spPr/>
      <dgm:t>
        <a:bodyPr/>
        <a:lstStyle/>
        <a:p>
          <a:r>
            <a:rPr lang="en-GB"/>
            <a:t>Confusion about circuit configuration (series and parallel)</a:t>
          </a:r>
          <a:endParaRPr lang="en-US"/>
        </a:p>
      </dgm:t>
    </dgm:pt>
    <dgm:pt modelId="{C4FCDEAC-2322-40C8-9A47-85F2D5B215FA}" type="parTrans" cxnId="{CAD0ACDA-0BA9-4338-92EC-B8BC40014E7C}">
      <dgm:prSet/>
      <dgm:spPr/>
      <dgm:t>
        <a:bodyPr/>
        <a:lstStyle/>
        <a:p>
          <a:endParaRPr lang="en-US"/>
        </a:p>
      </dgm:t>
    </dgm:pt>
    <dgm:pt modelId="{BCFB2395-8426-432E-B0BA-26D90ED021DD}" type="sibTrans" cxnId="{CAD0ACDA-0BA9-4338-92EC-B8BC40014E7C}">
      <dgm:prSet/>
      <dgm:spPr/>
      <dgm:t>
        <a:bodyPr/>
        <a:lstStyle/>
        <a:p>
          <a:endParaRPr lang="en-US"/>
        </a:p>
      </dgm:t>
    </dgm:pt>
    <dgm:pt modelId="{4920C612-DB04-4F12-81B1-EC87443A3041}">
      <dgm:prSet/>
      <dgm:spPr/>
      <dgm:t>
        <a:bodyPr/>
        <a:lstStyle/>
        <a:p>
          <a:r>
            <a:rPr lang="en-GB"/>
            <a:t>ncomplete understanding of potential difference and resistance</a:t>
          </a:r>
          <a:endParaRPr lang="en-US"/>
        </a:p>
      </dgm:t>
    </dgm:pt>
    <dgm:pt modelId="{DAE65C81-445C-49EF-A032-D71546E73B9C}" type="parTrans" cxnId="{52E39F20-F687-4B88-ABB4-F47AEF65E96E}">
      <dgm:prSet/>
      <dgm:spPr/>
      <dgm:t>
        <a:bodyPr/>
        <a:lstStyle/>
        <a:p>
          <a:endParaRPr lang="en-US"/>
        </a:p>
      </dgm:t>
    </dgm:pt>
    <dgm:pt modelId="{58A0124D-C242-4CEA-81FB-DCC75069F0BC}" type="sibTrans" cxnId="{52E39F20-F687-4B88-ABB4-F47AEF65E96E}">
      <dgm:prSet/>
      <dgm:spPr/>
      <dgm:t>
        <a:bodyPr/>
        <a:lstStyle/>
        <a:p>
          <a:endParaRPr lang="en-US"/>
        </a:p>
      </dgm:t>
    </dgm:pt>
    <dgm:pt modelId="{1E5C9563-CE02-4C1A-8CF5-8B30584D7BCA}">
      <dgm:prSet/>
      <dgm:spPr/>
      <dgm:t>
        <a:bodyPr/>
        <a:lstStyle/>
        <a:p>
          <a:r>
            <a:rPr lang="en-GB"/>
            <a:t>Misunderstanding of electric field in conductors</a:t>
          </a:r>
          <a:endParaRPr lang="en-US"/>
        </a:p>
      </dgm:t>
    </dgm:pt>
    <dgm:pt modelId="{CBBBB192-716A-4C60-B6E7-7642ABCB1BE3}" type="parTrans" cxnId="{DE66D4E2-339E-4862-96DC-695440A809DD}">
      <dgm:prSet/>
      <dgm:spPr/>
      <dgm:t>
        <a:bodyPr/>
        <a:lstStyle/>
        <a:p>
          <a:endParaRPr lang="en-US"/>
        </a:p>
      </dgm:t>
    </dgm:pt>
    <dgm:pt modelId="{8E9139E1-74B3-4A9B-A712-6A29A143DC80}" type="sibTrans" cxnId="{DE66D4E2-339E-4862-96DC-695440A809DD}">
      <dgm:prSet/>
      <dgm:spPr/>
      <dgm:t>
        <a:bodyPr/>
        <a:lstStyle/>
        <a:p>
          <a:endParaRPr lang="en-US"/>
        </a:p>
      </dgm:t>
    </dgm:pt>
    <dgm:pt modelId="{5BAEFDBE-34D1-4021-92EB-9212D646B087}">
      <dgm:prSet/>
      <dgm:spPr/>
      <dgm:t>
        <a:bodyPr/>
        <a:lstStyle/>
        <a:p>
          <a:r>
            <a:rPr lang="en-GB"/>
            <a:t>Surface-level and context-dependent reasoning</a:t>
          </a:r>
          <a:endParaRPr lang="en-US"/>
        </a:p>
      </dgm:t>
    </dgm:pt>
    <dgm:pt modelId="{58CA7880-A174-4A53-8996-0188AD102F79}" type="parTrans" cxnId="{CC15FF32-9D97-4A44-BFD2-87C242C40D6F}">
      <dgm:prSet/>
      <dgm:spPr/>
      <dgm:t>
        <a:bodyPr/>
        <a:lstStyle/>
        <a:p>
          <a:endParaRPr lang="en-US"/>
        </a:p>
      </dgm:t>
    </dgm:pt>
    <dgm:pt modelId="{8390197E-0F60-4F80-B31B-2FBDC6FEB89C}" type="sibTrans" cxnId="{CC15FF32-9D97-4A44-BFD2-87C242C40D6F}">
      <dgm:prSet/>
      <dgm:spPr/>
      <dgm:t>
        <a:bodyPr/>
        <a:lstStyle/>
        <a:p>
          <a:endParaRPr lang="en-US"/>
        </a:p>
      </dgm:t>
    </dgm:pt>
    <dgm:pt modelId="{9F3271F0-1358-4D10-B3EC-49F0C142CA25}" type="pres">
      <dgm:prSet presAssocID="{614B3932-3C6A-499E-BAE4-7AEB0F87C50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504E90-33CF-4C48-A939-9D3BC7E2A2DD}" type="pres">
      <dgm:prSet presAssocID="{411C1418-9A26-4AF6-9591-3ECCCA347FA5}" presName="hierRoot1" presStyleCnt="0">
        <dgm:presLayoutVars>
          <dgm:hierBranch val="init"/>
        </dgm:presLayoutVars>
      </dgm:prSet>
      <dgm:spPr/>
    </dgm:pt>
    <dgm:pt modelId="{75BE306F-9814-41DF-8CA6-C785DE47B1CD}" type="pres">
      <dgm:prSet presAssocID="{411C1418-9A26-4AF6-9591-3ECCCA347FA5}" presName="rootComposite1" presStyleCnt="0"/>
      <dgm:spPr/>
    </dgm:pt>
    <dgm:pt modelId="{35F02421-8119-49A1-A149-1168F8FF4FDD}" type="pres">
      <dgm:prSet presAssocID="{411C1418-9A26-4AF6-9591-3ECCCA347FA5}" presName="rootText1" presStyleLbl="node0" presStyleIdx="0" presStyleCnt="1">
        <dgm:presLayoutVars>
          <dgm:chPref val="3"/>
        </dgm:presLayoutVars>
      </dgm:prSet>
      <dgm:spPr/>
    </dgm:pt>
    <dgm:pt modelId="{6289EE28-85BD-4469-8DAA-696A22FA1E58}" type="pres">
      <dgm:prSet presAssocID="{411C1418-9A26-4AF6-9591-3ECCCA347FA5}" presName="rootConnector1" presStyleLbl="node1" presStyleIdx="0" presStyleCnt="0"/>
      <dgm:spPr/>
    </dgm:pt>
    <dgm:pt modelId="{8EA50AFD-BABC-46C6-A27F-766CAD617D85}" type="pres">
      <dgm:prSet presAssocID="{411C1418-9A26-4AF6-9591-3ECCCA347FA5}" presName="hierChild2" presStyleCnt="0"/>
      <dgm:spPr/>
    </dgm:pt>
    <dgm:pt modelId="{556BBC03-07EC-4774-9069-55898C35BEF5}" type="pres">
      <dgm:prSet presAssocID="{31EFECF7-9A51-42AF-8902-4D675452DA8E}" presName="Name64" presStyleLbl="parChTrans1D2" presStyleIdx="0" presStyleCnt="5"/>
      <dgm:spPr/>
    </dgm:pt>
    <dgm:pt modelId="{47D5EAD7-5FF0-4959-81A5-C97A6450D382}" type="pres">
      <dgm:prSet presAssocID="{22E99054-CED6-401A-99B3-91DCDD8A9DF8}" presName="hierRoot2" presStyleCnt="0">
        <dgm:presLayoutVars>
          <dgm:hierBranch val="init"/>
        </dgm:presLayoutVars>
      </dgm:prSet>
      <dgm:spPr/>
    </dgm:pt>
    <dgm:pt modelId="{5EE7780C-3A66-4298-B27E-3A6626AF3854}" type="pres">
      <dgm:prSet presAssocID="{22E99054-CED6-401A-99B3-91DCDD8A9DF8}" presName="rootComposite" presStyleCnt="0"/>
      <dgm:spPr/>
    </dgm:pt>
    <dgm:pt modelId="{55D7E6A0-0BCB-4C99-B65F-C340CEA323C3}" type="pres">
      <dgm:prSet presAssocID="{22E99054-CED6-401A-99B3-91DCDD8A9DF8}" presName="rootText" presStyleLbl="node2" presStyleIdx="0" presStyleCnt="5">
        <dgm:presLayoutVars>
          <dgm:chPref val="3"/>
        </dgm:presLayoutVars>
      </dgm:prSet>
      <dgm:spPr/>
    </dgm:pt>
    <dgm:pt modelId="{82808FBF-89D5-49B6-A9B8-892E23811902}" type="pres">
      <dgm:prSet presAssocID="{22E99054-CED6-401A-99B3-91DCDD8A9DF8}" presName="rootConnector" presStyleLbl="node2" presStyleIdx="0" presStyleCnt="5"/>
      <dgm:spPr/>
    </dgm:pt>
    <dgm:pt modelId="{10DAD7CE-4A88-492F-A2BA-A765847A8165}" type="pres">
      <dgm:prSet presAssocID="{22E99054-CED6-401A-99B3-91DCDD8A9DF8}" presName="hierChild4" presStyleCnt="0"/>
      <dgm:spPr/>
    </dgm:pt>
    <dgm:pt modelId="{7C6ADDE2-4C5B-4759-9B71-3B0226F3274B}" type="pres">
      <dgm:prSet presAssocID="{22E99054-CED6-401A-99B3-91DCDD8A9DF8}" presName="hierChild5" presStyleCnt="0"/>
      <dgm:spPr/>
    </dgm:pt>
    <dgm:pt modelId="{04CC91B7-A596-4760-B68A-F4332EF1716A}" type="pres">
      <dgm:prSet presAssocID="{C4FCDEAC-2322-40C8-9A47-85F2D5B215FA}" presName="Name64" presStyleLbl="parChTrans1D2" presStyleIdx="1" presStyleCnt="5"/>
      <dgm:spPr/>
    </dgm:pt>
    <dgm:pt modelId="{7BD94366-7A25-401B-9CA6-978392997158}" type="pres">
      <dgm:prSet presAssocID="{14D2272F-0DAB-487B-9C64-2A70631944D4}" presName="hierRoot2" presStyleCnt="0">
        <dgm:presLayoutVars>
          <dgm:hierBranch val="init"/>
        </dgm:presLayoutVars>
      </dgm:prSet>
      <dgm:spPr/>
    </dgm:pt>
    <dgm:pt modelId="{44873E4C-B70E-4381-AF08-ABEB6999E425}" type="pres">
      <dgm:prSet presAssocID="{14D2272F-0DAB-487B-9C64-2A70631944D4}" presName="rootComposite" presStyleCnt="0"/>
      <dgm:spPr/>
    </dgm:pt>
    <dgm:pt modelId="{71DC1562-9DBB-41A6-8005-B21DD94138CC}" type="pres">
      <dgm:prSet presAssocID="{14D2272F-0DAB-487B-9C64-2A70631944D4}" presName="rootText" presStyleLbl="node2" presStyleIdx="1" presStyleCnt="5">
        <dgm:presLayoutVars>
          <dgm:chPref val="3"/>
        </dgm:presLayoutVars>
      </dgm:prSet>
      <dgm:spPr/>
    </dgm:pt>
    <dgm:pt modelId="{95754E35-E648-46AA-A7B8-995CA0445329}" type="pres">
      <dgm:prSet presAssocID="{14D2272F-0DAB-487B-9C64-2A70631944D4}" presName="rootConnector" presStyleLbl="node2" presStyleIdx="1" presStyleCnt="5"/>
      <dgm:spPr/>
    </dgm:pt>
    <dgm:pt modelId="{54A6EDA0-9CED-4906-AE8E-60AB315C4CDF}" type="pres">
      <dgm:prSet presAssocID="{14D2272F-0DAB-487B-9C64-2A70631944D4}" presName="hierChild4" presStyleCnt="0"/>
      <dgm:spPr/>
    </dgm:pt>
    <dgm:pt modelId="{B0FB0272-F51B-4DFA-86EC-7AB926919AA4}" type="pres">
      <dgm:prSet presAssocID="{14D2272F-0DAB-487B-9C64-2A70631944D4}" presName="hierChild5" presStyleCnt="0"/>
      <dgm:spPr/>
    </dgm:pt>
    <dgm:pt modelId="{CC989B9E-CDC6-47FD-B0B4-B7B062BFB48E}" type="pres">
      <dgm:prSet presAssocID="{DAE65C81-445C-49EF-A032-D71546E73B9C}" presName="Name64" presStyleLbl="parChTrans1D2" presStyleIdx="2" presStyleCnt="5"/>
      <dgm:spPr/>
    </dgm:pt>
    <dgm:pt modelId="{C65EA2E4-2570-42B8-8623-3D00CB16CBB2}" type="pres">
      <dgm:prSet presAssocID="{4920C612-DB04-4F12-81B1-EC87443A3041}" presName="hierRoot2" presStyleCnt="0">
        <dgm:presLayoutVars>
          <dgm:hierBranch val="init"/>
        </dgm:presLayoutVars>
      </dgm:prSet>
      <dgm:spPr/>
    </dgm:pt>
    <dgm:pt modelId="{1A56A6E4-323D-4269-A4FE-3C069E5F6B17}" type="pres">
      <dgm:prSet presAssocID="{4920C612-DB04-4F12-81B1-EC87443A3041}" presName="rootComposite" presStyleCnt="0"/>
      <dgm:spPr/>
    </dgm:pt>
    <dgm:pt modelId="{5E175BFE-7101-4777-8E30-B7D740AB9418}" type="pres">
      <dgm:prSet presAssocID="{4920C612-DB04-4F12-81B1-EC87443A3041}" presName="rootText" presStyleLbl="node2" presStyleIdx="2" presStyleCnt="5">
        <dgm:presLayoutVars>
          <dgm:chPref val="3"/>
        </dgm:presLayoutVars>
      </dgm:prSet>
      <dgm:spPr/>
    </dgm:pt>
    <dgm:pt modelId="{81621242-4AE8-4DEF-A4C4-F3F8A4FC841D}" type="pres">
      <dgm:prSet presAssocID="{4920C612-DB04-4F12-81B1-EC87443A3041}" presName="rootConnector" presStyleLbl="node2" presStyleIdx="2" presStyleCnt="5"/>
      <dgm:spPr/>
    </dgm:pt>
    <dgm:pt modelId="{18C43976-7396-4C73-8204-D008D529342B}" type="pres">
      <dgm:prSet presAssocID="{4920C612-DB04-4F12-81B1-EC87443A3041}" presName="hierChild4" presStyleCnt="0"/>
      <dgm:spPr/>
    </dgm:pt>
    <dgm:pt modelId="{EFA9E1D5-7B55-422F-BBA2-AA680EACD990}" type="pres">
      <dgm:prSet presAssocID="{4920C612-DB04-4F12-81B1-EC87443A3041}" presName="hierChild5" presStyleCnt="0"/>
      <dgm:spPr/>
    </dgm:pt>
    <dgm:pt modelId="{D8D2D3FF-8D6B-4E60-93F8-CC221BBDA789}" type="pres">
      <dgm:prSet presAssocID="{CBBBB192-716A-4C60-B6E7-7642ABCB1BE3}" presName="Name64" presStyleLbl="parChTrans1D2" presStyleIdx="3" presStyleCnt="5"/>
      <dgm:spPr/>
    </dgm:pt>
    <dgm:pt modelId="{ECECAC20-31AB-43CE-A3F1-D0FDE330FC1E}" type="pres">
      <dgm:prSet presAssocID="{1E5C9563-CE02-4C1A-8CF5-8B30584D7BCA}" presName="hierRoot2" presStyleCnt="0">
        <dgm:presLayoutVars>
          <dgm:hierBranch val="init"/>
        </dgm:presLayoutVars>
      </dgm:prSet>
      <dgm:spPr/>
    </dgm:pt>
    <dgm:pt modelId="{B8A7CCC7-2AEA-47C3-B083-5C7709986E8D}" type="pres">
      <dgm:prSet presAssocID="{1E5C9563-CE02-4C1A-8CF5-8B30584D7BCA}" presName="rootComposite" presStyleCnt="0"/>
      <dgm:spPr/>
    </dgm:pt>
    <dgm:pt modelId="{76C6ADCB-55FC-48A0-B490-8AC42A9CB2C5}" type="pres">
      <dgm:prSet presAssocID="{1E5C9563-CE02-4C1A-8CF5-8B30584D7BCA}" presName="rootText" presStyleLbl="node2" presStyleIdx="3" presStyleCnt="5">
        <dgm:presLayoutVars>
          <dgm:chPref val="3"/>
        </dgm:presLayoutVars>
      </dgm:prSet>
      <dgm:spPr/>
    </dgm:pt>
    <dgm:pt modelId="{049B817A-7778-47CD-91EC-CC009240CF17}" type="pres">
      <dgm:prSet presAssocID="{1E5C9563-CE02-4C1A-8CF5-8B30584D7BCA}" presName="rootConnector" presStyleLbl="node2" presStyleIdx="3" presStyleCnt="5"/>
      <dgm:spPr/>
    </dgm:pt>
    <dgm:pt modelId="{8B40144A-54FA-41F4-A6A4-1442442052AB}" type="pres">
      <dgm:prSet presAssocID="{1E5C9563-CE02-4C1A-8CF5-8B30584D7BCA}" presName="hierChild4" presStyleCnt="0"/>
      <dgm:spPr/>
    </dgm:pt>
    <dgm:pt modelId="{16E64854-C7A9-4429-840C-83767B6890B6}" type="pres">
      <dgm:prSet presAssocID="{1E5C9563-CE02-4C1A-8CF5-8B30584D7BCA}" presName="hierChild5" presStyleCnt="0"/>
      <dgm:spPr/>
    </dgm:pt>
    <dgm:pt modelId="{17C8E442-D63A-4E62-98C8-9D26514F1DD6}" type="pres">
      <dgm:prSet presAssocID="{58CA7880-A174-4A53-8996-0188AD102F79}" presName="Name64" presStyleLbl="parChTrans1D2" presStyleIdx="4" presStyleCnt="5"/>
      <dgm:spPr/>
    </dgm:pt>
    <dgm:pt modelId="{3844EE4C-926A-4E5D-B9B6-F0FD525E0FCD}" type="pres">
      <dgm:prSet presAssocID="{5BAEFDBE-34D1-4021-92EB-9212D646B087}" presName="hierRoot2" presStyleCnt="0">
        <dgm:presLayoutVars>
          <dgm:hierBranch val="init"/>
        </dgm:presLayoutVars>
      </dgm:prSet>
      <dgm:spPr/>
    </dgm:pt>
    <dgm:pt modelId="{F7AE8746-5513-459B-8D38-01DDBFA76521}" type="pres">
      <dgm:prSet presAssocID="{5BAEFDBE-34D1-4021-92EB-9212D646B087}" presName="rootComposite" presStyleCnt="0"/>
      <dgm:spPr/>
    </dgm:pt>
    <dgm:pt modelId="{9B775A3D-BD7D-498A-BF05-4DC66E1F43A2}" type="pres">
      <dgm:prSet presAssocID="{5BAEFDBE-34D1-4021-92EB-9212D646B087}" presName="rootText" presStyleLbl="node2" presStyleIdx="4" presStyleCnt="5">
        <dgm:presLayoutVars>
          <dgm:chPref val="3"/>
        </dgm:presLayoutVars>
      </dgm:prSet>
      <dgm:spPr/>
    </dgm:pt>
    <dgm:pt modelId="{6E1DC96D-B081-49AC-B62D-F0D423B9FE8B}" type="pres">
      <dgm:prSet presAssocID="{5BAEFDBE-34D1-4021-92EB-9212D646B087}" presName="rootConnector" presStyleLbl="node2" presStyleIdx="4" presStyleCnt="5"/>
      <dgm:spPr/>
    </dgm:pt>
    <dgm:pt modelId="{AF31CCB7-A2C2-4863-BFB7-978674821E60}" type="pres">
      <dgm:prSet presAssocID="{5BAEFDBE-34D1-4021-92EB-9212D646B087}" presName="hierChild4" presStyleCnt="0"/>
      <dgm:spPr/>
    </dgm:pt>
    <dgm:pt modelId="{DAD75663-2DBF-4A7B-BFB1-C6B6AAAB300D}" type="pres">
      <dgm:prSet presAssocID="{5BAEFDBE-34D1-4021-92EB-9212D646B087}" presName="hierChild5" presStyleCnt="0"/>
      <dgm:spPr/>
    </dgm:pt>
    <dgm:pt modelId="{61A52FD1-F8AA-4F6D-9A91-9F1F8079AC55}" type="pres">
      <dgm:prSet presAssocID="{411C1418-9A26-4AF6-9591-3ECCCA347FA5}" presName="hierChild3" presStyleCnt="0"/>
      <dgm:spPr/>
    </dgm:pt>
  </dgm:ptLst>
  <dgm:cxnLst>
    <dgm:cxn modelId="{94038C0D-B987-49D8-859F-68F0482800A5}" type="presOf" srcId="{14D2272F-0DAB-487B-9C64-2A70631944D4}" destId="{95754E35-E648-46AA-A7B8-995CA0445329}" srcOrd="1" destOrd="0" presId="urn:microsoft.com/office/officeart/2009/3/layout/HorizontalOrganizationChart"/>
    <dgm:cxn modelId="{52E39F20-F687-4B88-ABB4-F47AEF65E96E}" srcId="{411C1418-9A26-4AF6-9591-3ECCCA347FA5}" destId="{4920C612-DB04-4F12-81B1-EC87443A3041}" srcOrd="2" destOrd="0" parTransId="{DAE65C81-445C-49EF-A032-D71546E73B9C}" sibTransId="{58A0124D-C242-4CEA-81FB-DCC75069F0BC}"/>
    <dgm:cxn modelId="{647AD621-8751-4195-90A4-6D7A3A048F72}" type="presOf" srcId="{22E99054-CED6-401A-99B3-91DCDD8A9DF8}" destId="{82808FBF-89D5-49B6-A9B8-892E23811902}" srcOrd="1" destOrd="0" presId="urn:microsoft.com/office/officeart/2009/3/layout/HorizontalOrganizationChart"/>
    <dgm:cxn modelId="{465FD52A-9F9C-4C08-96AA-BA7E0E329C93}" type="presOf" srcId="{4920C612-DB04-4F12-81B1-EC87443A3041}" destId="{81621242-4AE8-4DEF-A4C4-F3F8A4FC841D}" srcOrd="1" destOrd="0" presId="urn:microsoft.com/office/officeart/2009/3/layout/HorizontalOrganizationChart"/>
    <dgm:cxn modelId="{CC15FF32-9D97-4A44-BFD2-87C242C40D6F}" srcId="{411C1418-9A26-4AF6-9591-3ECCCA347FA5}" destId="{5BAEFDBE-34D1-4021-92EB-9212D646B087}" srcOrd="4" destOrd="0" parTransId="{58CA7880-A174-4A53-8996-0188AD102F79}" sibTransId="{8390197E-0F60-4F80-B31B-2FBDC6FEB89C}"/>
    <dgm:cxn modelId="{D042843F-D110-4299-802B-2BD7AA5DCB98}" type="presOf" srcId="{14D2272F-0DAB-487B-9C64-2A70631944D4}" destId="{71DC1562-9DBB-41A6-8005-B21DD94138CC}" srcOrd="0" destOrd="0" presId="urn:microsoft.com/office/officeart/2009/3/layout/HorizontalOrganizationChart"/>
    <dgm:cxn modelId="{F1374264-0F09-4465-BDE7-33658B154112}" type="presOf" srcId="{22E99054-CED6-401A-99B3-91DCDD8A9DF8}" destId="{55D7E6A0-0BCB-4C99-B65F-C340CEA323C3}" srcOrd="0" destOrd="0" presId="urn:microsoft.com/office/officeart/2009/3/layout/HorizontalOrganizationChart"/>
    <dgm:cxn modelId="{6BF53451-71D4-4224-820E-C2FD60EF7B30}" type="presOf" srcId="{1E5C9563-CE02-4C1A-8CF5-8B30584D7BCA}" destId="{76C6ADCB-55FC-48A0-B490-8AC42A9CB2C5}" srcOrd="0" destOrd="0" presId="urn:microsoft.com/office/officeart/2009/3/layout/HorizontalOrganizationChart"/>
    <dgm:cxn modelId="{31248A53-978D-453B-8DB0-0B3785B2E8A7}" type="presOf" srcId="{411C1418-9A26-4AF6-9591-3ECCCA347FA5}" destId="{35F02421-8119-49A1-A149-1168F8FF4FDD}" srcOrd="0" destOrd="0" presId="urn:microsoft.com/office/officeart/2009/3/layout/HorizontalOrganizationChart"/>
    <dgm:cxn modelId="{BBD10374-0595-4AEA-BE3F-D34E64C44251}" type="presOf" srcId="{4920C612-DB04-4F12-81B1-EC87443A3041}" destId="{5E175BFE-7101-4777-8E30-B7D740AB9418}" srcOrd="0" destOrd="0" presId="urn:microsoft.com/office/officeart/2009/3/layout/HorizontalOrganizationChart"/>
    <dgm:cxn modelId="{B84F8486-7FB6-45E1-94FC-9AB6C5A96193}" type="presOf" srcId="{1E5C9563-CE02-4C1A-8CF5-8B30584D7BCA}" destId="{049B817A-7778-47CD-91EC-CC009240CF17}" srcOrd="1" destOrd="0" presId="urn:microsoft.com/office/officeart/2009/3/layout/HorizontalOrganizationChart"/>
    <dgm:cxn modelId="{A5C80B90-7A12-49BF-89EE-043861A15701}" type="presOf" srcId="{DAE65C81-445C-49EF-A032-D71546E73B9C}" destId="{CC989B9E-CDC6-47FD-B0B4-B7B062BFB48E}" srcOrd="0" destOrd="0" presId="urn:microsoft.com/office/officeart/2009/3/layout/HorizontalOrganizationChart"/>
    <dgm:cxn modelId="{0AF10398-DAC1-4664-988B-6E98D3A48E0E}" srcId="{411C1418-9A26-4AF6-9591-3ECCCA347FA5}" destId="{22E99054-CED6-401A-99B3-91DCDD8A9DF8}" srcOrd="0" destOrd="0" parTransId="{31EFECF7-9A51-42AF-8902-4D675452DA8E}" sibTransId="{C4B4D438-5E93-4F10-9994-E7EED3A878B3}"/>
    <dgm:cxn modelId="{148C829F-32B5-4D86-A9DE-35545FE7D77D}" srcId="{614B3932-3C6A-499E-BAE4-7AEB0F87C50F}" destId="{411C1418-9A26-4AF6-9591-3ECCCA347FA5}" srcOrd="0" destOrd="0" parTransId="{69A9412E-7905-4924-90AB-B47E4DEDFDAA}" sibTransId="{2F18B653-EC67-4002-A1E2-BD0B385FCD1C}"/>
    <dgm:cxn modelId="{53DCB0B4-D8AA-477B-BBE6-CB8AC605E756}" type="presOf" srcId="{614B3932-3C6A-499E-BAE4-7AEB0F87C50F}" destId="{9F3271F0-1358-4D10-B3EC-49F0C142CA25}" srcOrd="0" destOrd="0" presId="urn:microsoft.com/office/officeart/2009/3/layout/HorizontalOrganizationChart"/>
    <dgm:cxn modelId="{A0B3A6B9-2503-4CD0-8EBB-75BE8E38E207}" type="presOf" srcId="{411C1418-9A26-4AF6-9591-3ECCCA347FA5}" destId="{6289EE28-85BD-4469-8DAA-696A22FA1E58}" srcOrd="1" destOrd="0" presId="urn:microsoft.com/office/officeart/2009/3/layout/HorizontalOrganizationChart"/>
    <dgm:cxn modelId="{E1C3F6C6-4CAB-4068-AF0C-677E3A1466BC}" type="presOf" srcId="{5BAEFDBE-34D1-4021-92EB-9212D646B087}" destId="{9B775A3D-BD7D-498A-BF05-4DC66E1F43A2}" srcOrd="0" destOrd="0" presId="urn:microsoft.com/office/officeart/2009/3/layout/HorizontalOrganizationChart"/>
    <dgm:cxn modelId="{D7EA32C7-0EF1-4C0E-A335-23E80ADDE6E0}" type="presOf" srcId="{5BAEFDBE-34D1-4021-92EB-9212D646B087}" destId="{6E1DC96D-B081-49AC-B62D-F0D423B9FE8B}" srcOrd="1" destOrd="0" presId="urn:microsoft.com/office/officeart/2009/3/layout/HorizontalOrganizationChart"/>
    <dgm:cxn modelId="{AFC978C7-8C45-42AF-8DE4-3D1ABDEE7A6E}" type="presOf" srcId="{58CA7880-A174-4A53-8996-0188AD102F79}" destId="{17C8E442-D63A-4E62-98C8-9D26514F1DD6}" srcOrd="0" destOrd="0" presId="urn:microsoft.com/office/officeart/2009/3/layout/HorizontalOrganizationChart"/>
    <dgm:cxn modelId="{CAD0ACDA-0BA9-4338-92EC-B8BC40014E7C}" srcId="{411C1418-9A26-4AF6-9591-3ECCCA347FA5}" destId="{14D2272F-0DAB-487B-9C64-2A70631944D4}" srcOrd="1" destOrd="0" parTransId="{C4FCDEAC-2322-40C8-9A47-85F2D5B215FA}" sibTransId="{BCFB2395-8426-432E-B0BA-26D90ED021DD}"/>
    <dgm:cxn modelId="{DDBC9DDD-C033-4CFF-80C9-144B66CC7A3E}" type="presOf" srcId="{C4FCDEAC-2322-40C8-9A47-85F2D5B215FA}" destId="{04CC91B7-A596-4760-B68A-F4332EF1716A}" srcOrd="0" destOrd="0" presId="urn:microsoft.com/office/officeart/2009/3/layout/HorizontalOrganizationChart"/>
    <dgm:cxn modelId="{DE66D4E2-339E-4862-96DC-695440A809DD}" srcId="{411C1418-9A26-4AF6-9591-3ECCCA347FA5}" destId="{1E5C9563-CE02-4C1A-8CF5-8B30584D7BCA}" srcOrd="3" destOrd="0" parTransId="{CBBBB192-716A-4C60-B6E7-7642ABCB1BE3}" sibTransId="{8E9139E1-74B3-4A9B-A712-6A29A143DC80}"/>
    <dgm:cxn modelId="{7B368CE8-4CF3-455F-A9B0-49D4CEA52009}" type="presOf" srcId="{CBBBB192-716A-4C60-B6E7-7642ABCB1BE3}" destId="{D8D2D3FF-8D6B-4E60-93F8-CC221BBDA789}" srcOrd="0" destOrd="0" presId="urn:microsoft.com/office/officeart/2009/3/layout/HorizontalOrganizationChart"/>
    <dgm:cxn modelId="{881562FD-DAE7-4E62-8CD8-3503C952E2AD}" type="presOf" srcId="{31EFECF7-9A51-42AF-8902-4D675452DA8E}" destId="{556BBC03-07EC-4774-9069-55898C35BEF5}" srcOrd="0" destOrd="0" presId="urn:microsoft.com/office/officeart/2009/3/layout/HorizontalOrganizationChart"/>
    <dgm:cxn modelId="{00B26CA6-66B8-4B1D-980E-88B0E8105AF9}" type="presParOf" srcId="{9F3271F0-1358-4D10-B3EC-49F0C142CA25}" destId="{C1504E90-33CF-4C48-A939-9D3BC7E2A2DD}" srcOrd="0" destOrd="0" presId="urn:microsoft.com/office/officeart/2009/3/layout/HorizontalOrganizationChart"/>
    <dgm:cxn modelId="{F527B533-48F0-45A7-A580-75694A4FC8FF}" type="presParOf" srcId="{C1504E90-33CF-4C48-A939-9D3BC7E2A2DD}" destId="{75BE306F-9814-41DF-8CA6-C785DE47B1CD}" srcOrd="0" destOrd="0" presId="urn:microsoft.com/office/officeart/2009/3/layout/HorizontalOrganizationChart"/>
    <dgm:cxn modelId="{80D2BAE5-5521-4758-B8A5-C8EFDF6496C6}" type="presParOf" srcId="{75BE306F-9814-41DF-8CA6-C785DE47B1CD}" destId="{35F02421-8119-49A1-A149-1168F8FF4FDD}" srcOrd="0" destOrd="0" presId="urn:microsoft.com/office/officeart/2009/3/layout/HorizontalOrganizationChart"/>
    <dgm:cxn modelId="{0B76F1B4-12F1-4812-A502-96A63DEFECEB}" type="presParOf" srcId="{75BE306F-9814-41DF-8CA6-C785DE47B1CD}" destId="{6289EE28-85BD-4469-8DAA-696A22FA1E58}" srcOrd="1" destOrd="0" presId="urn:microsoft.com/office/officeart/2009/3/layout/HorizontalOrganizationChart"/>
    <dgm:cxn modelId="{FD7A1443-D02C-4C0D-BBC9-BBCF7BB5EA2A}" type="presParOf" srcId="{C1504E90-33CF-4C48-A939-9D3BC7E2A2DD}" destId="{8EA50AFD-BABC-46C6-A27F-766CAD617D85}" srcOrd="1" destOrd="0" presId="urn:microsoft.com/office/officeart/2009/3/layout/HorizontalOrganizationChart"/>
    <dgm:cxn modelId="{580D62D7-C5B8-4EA7-B98B-3684832D8DE5}" type="presParOf" srcId="{8EA50AFD-BABC-46C6-A27F-766CAD617D85}" destId="{556BBC03-07EC-4774-9069-55898C35BEF5}" srcOrd="0" destOrd="0" presId="urn:microsoft.com/office/officeart/2009/3/layout/HorizontalOrganizationChart"/>
    <dgm:cxn modelId="{D761998C-FB31-490D-8FBF-8799778D2D94}" type="presParOf" srcId="{8EA50AFD-BABC-46C6-A27F-766CAD617D85}" destId="{47D5EAD7-5FF0-4959-81A5-C97A6450D382}" srcOrd="1" destOrd="0" presId="urn:microsoft.com/office/officeart/2009/3/layout/HorizontalOrganizationChart"/>
    <dgm:cxn modelId="{96F2FF5D-8DD0-40CB-B62D-F9605E6152A9}" type="presParOf" srcId="{47D5EAD7-5FF0-4959-81A5-C97A6450D382}" destId="{5EE7780C-3A66-4298-B27E-3A6626AF3854}" srcOrd="0" destOrd="0" presId="urn:microsoft.com/office/officeart/2009/3/layout/HorizontalOrganizationChart"/>
    <dgm:cxn modelId="{F7E12B2C-F507-4002-B5C1-FB38D7F73AD8}" type="presParOf" srcId="{5EE7780C-3A66-4298-B27E-3A6626AF3854}" destId="{55D7E6A0-0BCB-4C99-B65F-C340CEA323C3}" srcOrd="0" destOrd="0" presId="urn:microsoft.com/office/officeart/2009/3/layout/HorizontalOrganizationChart"/>
    <dgm:cxn modelId="{7AABC0A0-9ED1-4612-8AAA-6EBADC669622}" type="presParOf" srcId="{5EE7780C-3A66-4298-B27E-3A6626AF3854}" destId="{82808FBF-89D5-49B6-A9B8-892E23811902}" srcOrd="1" destOrd="0" presId="urn:microsoft.com/office/officeart/2009/3/layout/HorizontalOrganizationChart"/>
    <dgm:cxn modelId="{8277476F-5D45-4BCE-B191-9C977C8A3E59}" type="presParOf" srcId="{47D5EAD7-5FF0-4959-81A5-C97A6450D382}" destId="{10DAD7CE-4A88-492F-A2BA-A765847A8165}" srcOrd="1" destOrd="0" presId="urn:microsoft.com/office/officeart/2009/3/layout/HorizontalOrganizationChart"/>
    <dgm:cxn modelId="{682C359B-0392-45AD-9F52-F39EF3617880}" type="presParOf" srcId="{47D5EAD7-5FF0-4959-81A5-C97A6450D382}" destId="{7C6ADDE2-4C5B-4759-9B71-3B0226F3274B}" srcOrd="2" destOrd="0" presId="urn:microsoft.com/office/officeart/2009/3/layout/HorizontalOrganizationChart"/>
    <dgm:cxn modelId="{9CC70A2B-C579-4324-A189-E100648E23F2}" type="presParOf" srcId="{8EA50AFD-BABC-46C6-A27F-766CAD617D85}" destId="{04CC91B7-A596-4760-B68A-F4332EF1716A}" srcOrd="2" destOrd="0" presId="urn:microsoft.com/office/officeart/2009/3/layout/HorizontalOrganizationChart"/>
    <dgm:cxn modelId="{B4C4D1ED-1F24-49BA-8460-646FDED0193C}" type="presParOf" srcId="{8EA50AFD-BABC-46C6-A27F-766CAD617D85}" destId="{7BD94366-7A25-401B-9CA6-978392997158}" srcOrd="3" destOrd="0" presId="urn:microsoft.com/office/officeart/2009/3/layout/HorizontalOrganizationChart"/>
    <dgm:cxn modelId="{850DE166-5B29-43BB-BB3C-3DFA150B1516}" type="presParOf" srcId="{7BD94366-7A25-401B-9CA6-978392997158}" destId="{44873E4C-B70E-4381-AF08-ABEB6999E425}" srcOrd="0" destOrd="0" presId="urn:microsoft.com/office/officeart/2009/3/layout/HorizontalOrganizationChart"/>
    <dgm:cxn modelId="{595F4767-C211-4477-AB14-9995B6FC8671}" type="presParOf" srcId="{44873E4C-B70E-4381-AF08-ABEB6999E425}" destId="{71DC1562-9DBB-41A6-8005-B21DD94138CC}" srcOrd="0" destOrd="0" presId="urn:microsoft.com/office/officeart/2009/3/layout/HorizontalOrganizationChart"/>
    <dgm:cxn modelId="{32504AA7-E810-4660-AEEF-90D4889FD5F5}" type="presParOf" srcId="{44873E4C-B70E-4381-AF08-ABEB6999E425}" destId="{95754E35-E648-46AA-A7B8-995CA0445329}" srcOrd="1" destOrd="0" presId="urn:microsoft.com/office/officeart/2009/3/layout/HorizontalOrganizationChart"/>
    <dgm:cxn modelId="{ACA9BE1A-A85D-4DC1-B954-44C511FDB279}" type="presParOf" srcId="{7BD94366-7A25-401B-9CA6-978392997158}" destId="{54A6EDA0-9CED-4906-AE8E-60AB315C4CDF}" srcOrd="1" destOrd="0" presId="urn:microsoft.com/office/officeart/2009/3/layout/HorizontalOrganizationChart"/>
    <dgm:cxn modelId="{3F85F343-23E6-4A3D-8979-02848F74D960}" type="presParOf" srcId="{7BD94366-7A25-401B-9CA6-978392997158}" destId="{B0FB0272-F51B-4DFA-86EC-7AB926919AA4}" srcOrd="2" destOrd="0" presId="urn:microsoft.com/office/officeart/2009/3/layout/HorizontalOrganizationChart"/>
    <dgm:cxn modelId="{A71A1219-6E00-4D5C-AE35-B0969E2D428E}" type="presParOf" srcId="{8EA50AFD-BABC-46C6-A27F-766CAD617D85}" destId="{CC989B9E-CDC6-47FD-B0B4-B7B062BFB48E}" srcOrd="4" destOrd="0" presId="urn:microsoft.com/office/officeart/2009/3/layout/HorizontalOrganizationChart"/>
    <dgm:cxn modelId="{5AD05E44-DE5F-48BF-9BE6-0725D7D08331}" type="presParOf" srcId="{8EA50AFD-BABC-46C6-A27F-766CAD617D85}" destId="{C65EA2E4-2570-42B8-8623-3D00CB16CBB2}" srcOrd="5" destOrd="0" presId="urn:microsoft.com/office/officeart/2009/3/layout/HorizontalOrganizationChart"/>
    <dgm:cxn modelId="{8D477123-A686-48A3-A4E5-6EBD8CDADF43}" type="presParOf" srcId="{C65EA2E4-2570-42B8-8623-3D00CB16CBB2}" destId="{1A56A6E4-323D-4269-A4FE-3C069E5F6B17}" srcOrd="0" destOrd="0" presId="urn:microsoft.com/office/officeart/2009/3/layout/HorizontalOrganizationChart"/>
    <dgm:cxn modelId="{FAF5C6D2-2D73-4D22-95EE-CECFE24208E3}" type="presParOf" srcId="{1A56A6E4-323D-4269-A4FE-3C069E5F6B17}" destId="{5E175BFE-7101-4777-8E30-B7D740AB9418}" srcOrd="0" destOrd="0" presId="urn:microsoft.com/office/officeart/2009/3/layout/HorizontalOrganizationChart"/>
    <dgm:cxn modelId="{92AECD2C-F3F0-4421-809E-58FBE304A37E}" type="presParOf" srcId="{1A56A6E4-323D-4269-A4FE-3C069E5F6B17}" destId="{81621242-4AE8-4DEF-A4C4-F3F8A4FC841D}" srcOrd="1" destOrd="0" presId="urn:microsoft.com/office/officeart/2009/3/layout/HorizontalOrganizationChart"/>
    <dgm:cxn modelId="{D0C0130F-2985-4E9F-9ACC-DEE16C26413A}" type="presParOf" srcId="{C65EA2E4-2570-42B8-8623-3D00CB16CBB2}" destId="{18C43976-7396-4C73-8204-D008D529342B}" srcOrd="1" destOrd="0" presId="urn:microsoft.com/office/officeart/2009/3/layout/HorizontalOrganizationChart"/>
    <dgm:cxn modelId="{16DCF270-3F69-41CC-9436-CE464708FE49}" type="presParOf" srcId="{C65EA2E4-2570-42B8-8623-3D00CB16CBB2}" destId="{EFA9E1D5-7B55-422F-BBA2-AA680EACD990}" srcOrd="2" destOrd="0" presId="urn:microsoft.com/office/officeart/2009/3/layout/HorizontalOrganizationChart"/>
    <dgm:cxn modelId="{5AFE6D54-26E4-4C28-BE90-F7E507E6E616}" type="presParOf" srcId="{8EA50AFD-BABC-46C6-A27F-766CAD617D85}" destId="{D8D2D3FF-8D6B-4E60-93F8-CC221BBDA789}" srcOrd="6" destOrd="0" presId="urn:microsoft.com/office/officeart/2009/3/layout/HorizontalOrganizationChart"/>
    <dgm:cxn modelId="{8156A6BF-FEAC-4EF2-BEB5-4546412F6C39}" type="presParOf" srcId="{8EA50AFD-BABC-46C6-A27F-766CAD617D85}" destId="{ECECAC20-31AB-43CE-A3F1-D0FDE330FC1E}" srcOrd="7" destOrd="0" presId="urn:microsoft.com/office/officeart/2009/3/layout/HorizontalOrganizationChart"/>
    <dgm:cxn modelId="{37A988E3-4C64-4B78-9283-9B1A11116DBF}" type="presParOf" srcId="{ECECAC20-31AB-43CE-A3F1-D0FDE330FC1E}" destId="{B8A7CCC7-2AEA-47C3-B083-5C7709986E8D}" srcOrd="0" destOrd="0" presId="urn:microsoft.com/office/officeart/2009/3/layout/HorizontalOrganizationChart"/>
    <dgm:cxn modelId="{6325F753-C339-4ADE-A848-A4047DA28F51}" type="presParOf" srcId="{B8A7CCC7-2AEA-47C3-B083-5C7709986E8D}" destId="{76C6ADCB-55FC-48A0-B490-8AC42A9CB2C5}" srcOrd="0" destOrd="0" presId="urn:microsoft.com/office/officeart/2009/3/layout/HorizontalOrganizationChart"/>
    <dgm:cxn modelId="{3AD0253C-08E1-4045-BBA9-6228B445116E}" type="presParOf" srcId="{B8A7CCC7-2AEA-47C3-B083-5C7709986E8D}" destId="{049B817A-7778-47CD-91EC-CC009240CF17}" srcOrd="1" destOrd="0" presId="urn:microsoft.com/office/officeart/2009/3/layout/HorizontalOrganizationChart"/>
    <dgm:cxn modelId="{42FDACF3-B3EF-43E7-A9F9-ECAF357331B9}" type="presParOf" srcId="{ECECAC20-31AB-43CE-A3F1-D0FDE330FC1E}" destId="{8B40144A-54FA-41F4-A6A4-1442442052AB}" srcOrd="1" destOrd="0" presId="urn:microsoft.com/office/officeart/2009/3/layout/HorizontalOrganizationChart"/>
    <dgm:cxn modelId="{7245E1F8-BC5C-4ED6-BF48-178882BC499E}" type="presParOf" srcId="{ECECAC20-31AB-43CE-A3F1-D0FDE330FC1E}" destId="{16E64854-C7A9-4429-840C-83767B6890B6}" srcOrd="2" destOrd="0" presId="urn:microsoft.com/office/officeart/2009/3/layout/HorizontalOrganizationChart"/>
    <dgm:cxn modelId="{FC84E299-B589-43BD-A33E-640906F958B5}" type="presParOf" srcId="{8EA50AFD-BABC-46C6-A27F-766CAD617D85}" destId="{17C8E442-D63A-4E62-98C8-9D26514F1DD6}" srcOrd="8" destOrd="0" presId="urn:microsoft.com/office/officeart/2009/3/layout/HorizontalOrganizationChart"/>
    <dgm:cxn modelId="{C1C1BEEB-B6C4-40EC-92BC-219F08A8FBEC}" type="presParOf" srcId="{8EA50AFD-BABC-46C6-A27F-766CAD617D85}" destId="{3844EE4C-926A-4E5D-B9B6-F0FD525E0FCD}" srcOrd="9" destOrd="0" presId="urn:microsoft.com/office/officeart/2009/3/layout/HorizontalOrganizationChart"/>
    <dgm:cxn modelId="{18DA945D-5598-4744-A5FC-6B81259F5D84}" type="presParOf" srcId="{3844EE4C-926A-4E5D-B9B6-F0FD525E0FCD}" destId="{F7AE8746-5513-459B-8D38-01DDBFA76521}" srcOrd="0" destOrd="0" presId="urn:microsoft.com/office/officeart/2009/3/layout/HorizontalOrganizationChart"/>
    <dgm:cxn modelId="{E13BBD28-925D-4563-84A5-A59CC80402BA}" type="presParOf" srcId="{F7AE8746-5513-459B-8D38-01DDBFA76521}" destId="{9B775A3D-BD7D-498A-BF05-4DC66E1F43A2}" srcOrd="0" destOrd="0" presId="urn:microsoft.com/office/officeart/2009/3/layout/HorizontalOrganizationChart"/>
    <dgm:cxn modelId="{2E807545-048A-400C-82FC-5D8BFFE35513}" type="presParOf" srcId="{F7AE8746-5513-459B-8D38-01DDBFA76521}" destId="{6E1DC96D-B081-49AC-B62D-F0D423B9FE8B}" srcOrd="1" destOrd="0" presId="urn:microsoft.com/office/officeart/2009/3/layout/HorizontalOrganizationChart"/>
    <dgm:cxn modelId="{3A58C829-8332-4B43-9FC4-8FE3383AD1EC}" type="presParOf" srcId="{3844EE4C-926A-4E5D-B9B6-F0FD525E0FCD}" destId="{AF31CCB7-A2C2-4863-BFB7-978674821E60}" srcOrd="1" destOrd="0" presId="urn:microsoft.com/office/officeart/2009/3/layout/HorizontalOrganizationChart"/>
    <dgm:cxn modelId="{2F17850C-E42A-448B-85F2-BBF404A2E456}" type="presParOf" srcId="{3844EE4C-926A-4E5D-B9B6-F0FD525E0FCD}" destId="{DAD75663-2DBF-4A7B-BFB1-C6B6AAAB300D}" srcOrd="2" destOrd="0" presId="urn:microsoft.com/office/officeart/2009/3/layout/HorizontalOrganizationChart"/>
    <dgm:cxn modelId="{879A011B-E751-4997-A630-7E8DC6DFC7A4}" type="presParOf" srcId="{C1504E90-33CF-4C48-A939-9D3BC7E2A2DD}" destId="{61A52FD1-F8AA-4F6D-9A91-9F1F8079AC5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8E442-D63A-4E62-98C8-9D26514F1DD6}">
      <dsp:nvSpPr>
        <dsp:cNvPr id="0" name=""/>
        <dsp:cNvSpPr/>
      </dsp:nvSpPr>
      <dsp:spPr>
        <a:xfrm>
          <a:off x="2658600" y="3274144"/>
          <a:ext cx="531148" cy="2283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5574" y="0"/>
              </a:lnTo>
              <a:lnTo>
                <a:pt x="265574" y="2283940"/>
              </a:lnTo>
              <a:lnTo>
                <a:pt x="531148" y="22839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D2D3FF-8D6B-4E60-93F8-CC221BBDA789}">
      <dsp:nvSpPr>
        <dsp:cNvPr id="0" name=""/>
        <dsp:cNvSpPr/>
      </dsp:nvSpPr>
      <dsp:spPr>
        <a:xfrm>
          <a:off x="2658600" y="3274144"/>
          <a:ext cx="531148" cy="1141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5574" y="0"/>
              </a:lnTo>
              <a:lnTo>
                <a:pt x="265574" y="1141970"/>
              </a:lnTo>
              <a:lnTo>
                <a:pt x="531148" y="11419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989B9E-CDC6-47FD-B0B4-B7B062BFB48E}">
      <dsp:nvSpPr>
        <dsp:cNvPr id="0" name=""/>
        <dsp:cNvSpPr/>
      </dsp:nvSpPr>
      <dsp:spPr>
        <a:xfrm>
          <a:off x="2658600" y="3228424"/>
          <a:ext cx="5311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148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CC91B7-A596-4760-B68A-F4332EF1716A}">
      <dsp:nvSpPr>
        <dsp:cNvPr id="0" name=""/>
        <dsp:cNvSpPr/>
      </dsp:nvSpPr>
      <dsp:spPr>
        <a:xfrm>
          <a:off x="2658600" y="2132174"/>
          <a:ext cx="531148" cy="1141970"/>
        </a:xfrm>
        <a:custGeom>
          <a:avLst/>
          <a:gdLst/>
          <a:ahLst/>
          <a:cxnLst/>
          <a:rect l="0" t="0" r="0" b="0"/>
          <a:pathLst>
            <a:path>
              <a:moveTo>
                <a:pt x="0" y="1141970"/>
              </a:moveTo>
              <a:lnTo>
                <a:pt x="265574" y="1141970"/>
              </a:lnTo>
              <a:lnTo>
                <a:pt x="265574" y="0"/>
              </a:lnTo>
              <a:lnTo>
                <a:pt x="5311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BBC03-07EC-4774-9069-55898C35BEF5}">
      <dsp:nvSpPr>
        <dsp:cNvPr id="0" name=""/>
        <dsp:cNvSpPr/>
      </dsp:nvSpPr>
      <dsp:spPr>
        <a:xfrm>
          <a:off x="2658600" y="990203"/>
          <a:ext cx="531148" cy="2283940"/>
        </a:xfrm>
        <a:custGeom>
          <a:avLst/>
          <a:gdLst/>
          <a:ahLst/>
          <a:cxnLst/>
          <a:rect l="0" t="0" r="0" b="0"/>
          <a:pathLst>
            <a:path>
              <a:moveTo>
                <a:pt x="0" y="2283940"/>
              </a:moveTo>
              <a:lnTo>
                <a:pt x="265574" y="2283940"/>
              </a:lnTo>
              <a:lnTo>
                <a:pt x="265574" y="0"/>
              </a:lnTo>
              <a:lnTo>
                <a:pt x="53114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02421-8119-49A1-A149-1168F8FF4FDD}">
      <dsp:nvSpPr>
        <dsp:cNvPr id="0" name=""/>
        <dsp:cNvSpPr/>
      </dsp:nvSpPr>
      <dsp:spPr>
        <a:xfrm>
          <a:off x="2855" y="2869143"/>
          <a:ext cx="2655744" cy="810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Subthemes emerging from the diagnostic test</a:t>
          </a:r>
          <a:endParaRPr lang="en-US" sz="1800" kern="1200" dirty="0"/>
        </a:p>
      </dsp:txBody>
      <dsp:txXfrm>
        <a:off x="2855" y="2869143"/>
        <a:ext cx="2655744" cy="810002"/>
      </dsp:txXfrm>
    </dsp:sp>
    <dsp:sp modelId="{55D7E6A0-0BCB-4C99-B65F-C340CEA323C3}">
      <dsp:nvSpPr>
        <dsp:cNvPr id="0" name=""/>
        <dsp:cNvSpPr/>
      </dsp:nvSpPr>
      <dsp:spPr>
        <a:xfrm>
          <a:off x="3189749" y="585202"/>
          <a:ext cx="2655744" cy="810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Misconceptions about current and charge behaviour</a:t>
          </a:r>
          <a:endParaRPr lang="en-US" sz="1800" kern="1200"/>
        </a:p>
      </dsp:txBody>
      <dsp:txXfrm>
        <a:off x="3189749" y="585202"/>
        <a:ext cx="2655744" cy="810002"/>
      </dsp:txXfrm>
    </dsp:sp>
    <dsp:sp modelId="{71DC1562-9DBB-41A6-8005-B21DD94138CC}">
      <dsp:nvSpPr>
        <dsp:cNvPr id="0" name=""/>
        <dsp:cNvSpPr/>
      </dsp:nvSpPr>
      <dsp:spPr>
        <a:xfrm>
          <a:off x="3189749" y="1727173"/>
          <a:ext cx="2655744" cy="810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Confusion about circuit configuration (series and parallel)</a:t>
          </a:r>
          <a:endParaRPr lang="en-US" sz="1800" kern="1200"/>
        </a:p>
      </dsp:txBody>
      <dsp:txXfrm>
        <a:off x="3189749" y="1727173"/>
        <a:ext cx="2655744" cy="810002"/>
      </dsp:txXfrm>
    </dsp:sp>
    <dsp:sp modelId="{5E175BFE-7101-4777-8E30-B7D740AB9418}">
      <dsp:nvSpPr>
        <dsp:cNvPr id="0" name=""/>
        <dsp:cNvSpPr/>
      </dsp:nvSpPr>
      <dsp:spPr>
        <a:xfrm>
          <a:off x="3189749" y="2869143"/>
          <a:ext cx="2655744" cy="810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ncomplete understanding of potential difference and resistance</a:t>
          </a:r>
          <a:endParaRPr lang="en-US" sz="1800" kern="1200"/>
        </a:p>
      </dsp:txBody>
      <dsp:txXfrm>
        <a:off x="3189749" y="2869143"/>
        <a:ext cx="2655744" cy="810002"/>
      </dsp:txXfrm>
    </dsp:sp>
    <dsp:sp modelId="{76C6ADCB-55FC-48A0-B490-8AC42A9CB2C5}">
      <dsp:nvSpPr>
        <dsp:cNvPr id="0" name=""/>
        <dsp:cNvSpPr/>
      </dsp:nvSpPr>
      <dsp:spPr>
        <a:xfrm>
          <a:off x="3189749" y="4011113"/>
          <a:ext cx="2655744" cy="810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Misunderstanding of electric field in conductors</a:t>
          </a:r>
          <a:endParaRPr lang="en-US" sz="1800" kern="1200"/>
        </a:p>
      </dsp:txBody>
      <dsp:txXfrm>
        <a:off x="3189749" y="4011113"/>
        <a:ext cx="2655744" cy="810002"/>
      </dsp:txXfrm>
    </dsp:sp>
    <dsp:sp modelId="{9B775A3D-BD7D-498A-BF05-4DC66E1F43A2}">
      <dsp:nvSpPr>
        <dsp:cNvPr id="0" name=""/>
        <dsp:cNvSpPr/>
      </dsp:nvSpPr>
      <dsp:spPr>
        <a:xfrm>
          <a:off x="3189749" y="5153083"/>
          <a:ext cx="2655744" cy="810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Surface-level and context-dependent reasoning</a:t>
          </a:r>
          <a:endParaRPr lang="en-US" sz="1800" kern="1200"/>
        </a:p>
      </dsp:txBody>
      <dsp:txXfrm>
        <a:off x="3189749" y="5153083"/>
        <a:ext cx="2655744" cy="810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01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makes electric circuits a strategic entry point for early intervention, before misconceptions harden.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3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9.xml"/><Relationship Id="rId3" Type="http://schemas.openxmlformats.org/officeDocument/2006/relationships/image" Target="../media/image19.png"/><Relationship Id="rId7" Type="http://schemas.openxmlformats.org/officeDocument/2006/relationships/slide" Target="slide3.xml"/><Relationship Id="rId12" Type="http://schemas.openxmlformats.org/officeDocument/2006/relationships/slide" Target="slide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21.png"/><Relationship Id="rId10" Type="http://schemas.openxmlformats.org/officeDocument/2006/relationships/slide" Target="slide11.xml"/><Relationship Id="rId4" Type="http://schemas.openxmlformats.org/officeDocument/2006/relationships/image" Target="../media/image20.png"/><Relationship Id="rId9" Type="http://schemas.openxmlformats.org/officeDocument/2006/relationships/slide" Target="slide12.xml"/><Relationship Id="rId14" Type="http://schemas.openxmlformats.org/officeDocument/2006/relationships/slide" Target="slide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2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14.xml"/><Relationship Id="rId3" Type="http://schemas.openxmlformats.org/officeDocument/2006/relationships/image" Target="../media/image23.png"/><Relationship Id="rId7" Type="http://schemas.openxmlformats.org/officeDocument/2006/relationships/slide" Target="slide2.xml"/><Relationship Id="rId12" Type="http://schemas.openxmlformats.org/officeDocument/2006/relationships/slide" Target="slide13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slide" Target="slide11.xml"/><Relationship Id="rId5" Type="http://schemas.openxmlformats.org/officeDocument/2006/relationships/image" Target="../media/image25.png"/><Relationship Id="rId15" Type="http://schemas.openxmlformats.org/officeDocument/2006/relationships/slide" Target="slide20.xml"/><Relationship Id="rId10" Type="http://schemas.openxmlformats.org/officeDocument/2006/relationships/slide" Target="slide12.xml"/><Relationship Id="rId4" Type="http://schemas.openxmlformats.org/officeDocument/2006/relationships/image" Target="../media/image24.png"/><Relationship Id="rId9" Type="http://schemas.openxmlformats.org/officeDocument/2006/relationships/slide" Target="slide7.xml"/><Relationship Id="rId14" Type="http://schemas.openxmlformats.org/officeDocument/2006/relationships/slide" Target="slide1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7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8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20.xml"/><Relationship Id="rId3" Type="http://schemas.openxmlformats.org/officeDocument/2006/relationships/image" Target="../media/image29.png"/><Relationship Id="rId7" Type="http://schemas.openxmlformats.org/officeDocument/2006/relationships/slide" Target="slide7.xml"/><Relationship Id="rId12" Type="http://schemas.openxmlformats.org/officeDocument/2006/relationships/slide" Target="slide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14.xml"/><Relationship Id="rId5" Type="http://schemas.openxmlformats.org/officeDocument/2006/relationships/slide" Target="slide2.xml"/><Relationship Id="rId10" Type="http://schemas.openxmlformats.org/officeDocument/2006/relationships/slide" Target="slide13.xml"/><Relationship Id="rId4" Type="http://schemas.openxmlformats.org/officeDocument/2006/relationships/image" Target="../media/image30.png"/><Relationship Id="rId9" Type="http://schemas.openxmlformats.org/officeDocument/2006/relationships/slide" Target="slide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32.jpg"/><Relationship Id="rId3" Type="http://schemas.openxmlformats.org/officeDocument/2006/relationships/slide" Target="slide2.xml"/><Relationship Id="rId7" Type="http://schemas.openxmlformats.org/officeDocument/2006/relationships/slide" Target="slide11.xml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11" Type="http://schemas.openxmlformats.org/officeDocument/2006/relationships/slide" Target="slide20.xml"/><Relationship Id="rId5" Type="http://schemas.openxmlformats.org/officeDocument/2006/relationships/slide" Target="slide7.xml"/><Relationship Id="rId10" Type="http://schemas.openxmlformats.org/officeDocument/2006/relationships/slide" Target="slide19.xml"/><Relationship Id="rId4" Type="http://schemas.openxmlformats.org/officeDocument/2006/relationships/slide" Target="slide3.xml"/><Relationship Id="rId9" Type="http://schemas.openxmlformats.org/officeDocument/2006/relationships/slide" Target="slide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9.xml"/><Relationship Id="rId3" Type="http://schemas.openxmlformats.org/officeDocument/2006/relationships/image" Target="../media/image33.png"/><Relationship Id="rId7" Type="http://schemas.openxmlformats.org/officeDocument/2006/relationships/slide" Target="slide3.xml"/><Relationship Id="rId12" Type="http://schemas.openxmlformats.org/officeDocument/2006/relationships/slide" Target="slide1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34.png"/><Relationship Id="rId10" Type="http://schemas.openxmlformats.org/officeDocument/2006/relationships/slide" Target="slide11.xml"/><Relationship Id="rId4" Type="http://schemas.openxmlformats.org/officeDocument/2006/relationships/image" Target="../media/image2.png"/><Relationship Id="rId9" Type="http://schemas.openxmlformats.org/officeDocument/2006/relationships/slide" Target="slide12.xml"/><Relationship Id="rId1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19.xml"/><Relationship Id="rId18" Type="http://schemas.openxmlformats.org/officeDocument/2006/relationships/image" Target="../media/image8.png"/><Relationship Id="rId3" Type="http://schemas.openxmlformats.org/officeDocument/2006/relationships/slide" Target="slide3.xml"/><Relationship Id="rId7" Type="http://schemas.openxmlformats.org/officeDocument/2006/relationships/slide" Target="slide11.xml"/><Relationship Id="rId12" Type="http://schemas.openxmlformats.org/officeDocument/2006/relationships/image" Target="../media/image5.png"/><Relationship Id="rId17" Type="http://schemas.openxmlformats.org/officeDocument/2006/relationships/slide" Target="slide12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slide" Target="slide14.xml"/><Relationship Id="rId5" Type="http://schemas.openxmlformats.org/officeDocument/2006/relationships/slide" Target="slide7.xml"/><Relationship Id="rId15" Type="http://schemas.openxmlformats.org/officeDocument/2006/relationships/slide" Target="slide20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slide" Target="slide13.xml"/><Relationship Id="rId1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35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20.xml"/><Relationship Id="rId3" Type="http://schemas.openxmlformats.org/officeDocument/2006/relationships/image" Target="../media/image36.png"/><Relationship Id="rId7" Type="http://schemas.openxmlformats.org/officeDocument/2006/relationships/slide" Target="slide7.xml"/><Relationship Id="rId12" Type="http://schemas.openxmlformats.org/officeDocument/2006/relationships/slide" Target="slide1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14.xml"/><Relationship Id="rId5" Type="http://schemas.openxmlformats.org/officeDocument/2006/relationships/slide" Target="slide2.xml"/><Relationship Id="rId10" Type="http://schemas.openxmlformats.org/officeDocument/2006/relationships/slide" Target="slide13.xml"/><Relationship Id="rId4" Type="http://schemas.openxmlformats.org/officeDocument/2006/relationships/image" Target="../media/image7.png"/><Relationship Id="rId9" Type="http://schemas.openxmlformats.org/officeDocument/2006/relationships/slide" Target="slide11.xml"/><Relationship Id="rId1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9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9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12" Type="http://schemas.openxmlformats.org/officeDocument/2006/relationships/slide" Target="slide1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12.png"/><Relationship Id="rId10" Type="http://schemas.openxmlformats.org/officeDocument/2006/relationships/slide" Target="slide11.xml"/><Relationship Id="rId4" Type="http://schemas.openxmlformats.org/officeDocument/2006/relationships/image" Target="../media/image11.png"/><Relationship Id="rId9" Type="http://schemas.openxmlformats.org/officeDocument/2006/relationships/slide" Target="slide12.xml"/><Relationship Id="rId14" Type="http://schemas.openxmlformats.org/officeDocument/2006/relationships/slide" Target="slide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3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slide" Target="slide12.xml"/><Relationship Id="rId12" Type="http://schemas.openxmlformats.org/officeDocument/2006/relationships/slide" Target="slide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9.xml"/><Relationship Id="rId5" Type="http://schemas.openxmlformats.org/officeDocument/2006/relationships/slide" Target="slide3.xml"/><Relationship Id="rId10" Type="http://schemas.openxmlformats.org/officeDocument/2006/relationships/slide" Target="slide14.xml"/><Relationship Id="rId4" Type="http://schemas.openxmlformats.org/officeDocument/2006/relationships/slide" Target="slide2.xml"/><Relationship Id="rId9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9.xml"/><Relationship Id="rId3" Type="http://schemas.openxmlformats.org/officeDocument/2006/relationships/image" Target="../media/image15.png"/><Relationship Id="rId7" Type="http://schemas.openxmlformats.org/officeDocument/2006/relationships/slide" Target="slide3.xml"/><Relationship Id="rId12" Type="http://schemas.openxmlformats.org/officeDocument/2006/relationships/slide" Target="slide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17.png"/><Relationship Id="rId15" Type="http://schemas.openxmlformats.org/officeDocument/2006/relationships/image" Target="../media/image18.png"/><Relationship Id="rId10" Type="http://schemas.openxmlformats.org/officeDocument/2006/relationships/slide" Target="slide11.xml"/><Relationship Id="rId4" Type="http://schemas.openxmlformats.org/officeDocument/2006/relationships/image" Target="../media/image16.png"/><Relationship Id="rId9" Type="http://schemas.openxmlformats.org/officeDocument/2006/relationships/slide" Target="slide12.xml"/><Relationship Id="rId14" Type="http://schemas.openxmlformats.org/officeDocument/2006/relationships/slide" Target="slide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-1280160" y="-1463040"/>
            <a:ext cx="3840480" cy="3840480"/>
          </a:xfrm>
          <a:prstGeom prst="ellipse">
            <a:avLst/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Shape 1"/>
          <p:cNvSpPr/>
          <p:nvPr/>
        </p:nvSpPr>
        <p:spPr>
          <a:xfrm>
            <a:off x="-548640" y="5120640"/>
            <a:ext cx="2743200" cy="2743200"/>
          </a:xfrm>
          <a:prstGeom prst="ellipse">
            <a:avLst/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640080" y="8686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10 PHYSICAL SCIENCES EDUCATION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40080" y="1371600"/>
            <a:ext cx="1078019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Grade 10 Learners' Conceptual Understanding of Electric Circuit Concepts Using PhET Simulations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640080" y="3644953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case study in a rural school, in the Dimamo Circuit, Capricorn South District, Limpopo Province, South Africa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640079" y="4434840"/>
            <a:ext cx="8017537" cy="182880"/>
          </a:xfrm>
          <a:prstGeom prst="rect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640080" y="461772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b="1" dirty="0">
                <a:solidFill>
                  <a:srgbClr val="E7ECF3"/>
                </a:solidFill>
                <a:latin typeface="+mj-lt"/>
                <a:ea typeface="Calibri" pitchFamily="34" charset="-122"/>
                <a:cs typeface="Calibri" pitchFamily="34" charset="-120"/>
              </a:rPr>
              <a:t>Presenter: Dr P.W. Masoga</a:t>
            </a:r>
            <a:endParaRPr lang="en-US" sz="2000" b="1" dirty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E7ECF3"/>
                </a:solidFill>
                <a:latin typeface="+mj-lt"/>
                <a:ea typeface="Calibri" pitchFamily="34" charset="-122"/>
                <a:cs typeface="Calibri" pitchFamily="34" charset="-120"/>
              </a:rPr>
              <a:t>Authors: </a:t>
            </a:r>
            <a:r>
              <a:rPr lang="en-US" sz="1600" dirty="0">
                <a:solidFill>
                  <a:srgbClr val="E7ECF3"/>
                </a:solidFill>
                <a:ea typeface="Calibri" pitchFamily="34" charset="-122"/>
                <a:cs typeface="Calibri" pitchFamily="34" charset="-120"/>
              </a:rPr>
              <a:t>Dr P.W. Masoga • </a:t>
            </a:r>
            <a:r>
              <a:rPr lang="en-US" sz="1600" dirty="0">
                <a:solidFill>
                  <a:srgbClr val="E7ECF3"/>
                </a:solidFill>
                <a:latin typeface="+mj-lt"/>
                <a:ea typeface="Calibri" pitchFamily="34" charset="-122"/>
                <a:cs typeface="Calibri" pitchFamily="34" charset="-120"/>
              </a:rPr>
              <a:t>P.M. Mamabolo • Prof. S.K. Singh</a:t>
            </a:r>
            <a:endParaRPr lang="en-US" sz="1600" dirty="0">
              <a:latin typeface="+mj-lt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0080" y="5623560"/>
            <a:ext cx="2834640" cy="502920"/>
          </a:xfrm>
          <a:prstGeom prst="roundRect">
            <a:avLst>
              <a:gd name="adj" fmla="val 18182"/>
            </a:avLst>
          </a:prstGeom>
          <a:solidFill>
            <a:srgbClr val="F2B705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Text 8">
            <a:hlinkClick r:id="rId3" action="ppaction://hlinksldjump"/>
          </p:cNvPr>
          <p:cNvSpPr/>
          <p:nvPr/>
        </p:nvSpPr>
        <p:spPr>
          <a:xfrm>
            <a:off x="640080" y="5623560"/>
            <a:ext cx="2834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Explore the Menu ▶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PROBLEM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719069"/>
            <a:ext cx="10607040" cy="65389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PhET? Making the Invisible, Visible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5455" y="1535993"/>
            <a:ext cx="5971722" cy="45251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This study turns to PhET Interactive Simulations because they can visualise what a real circuit cannot show — the movement of individual charges.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Learners can build circuits, flip switches, add components, and immediately watch current, voltage and resistance respond.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Freely available and browser-based, PhET is well suited to under-resourced South African classrooms.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The aim: stimulate learner interest and turn an abstract topic into something learners can see, test and reason about.</a:t>
            </a:r>
            <a:endParaRPr lang="en-US" sz="2000" dirty="0"/>
          </a:p>
        </p:txBody>
      </p:sp>
      <p:pic>
        <p:nvPicPr>
          <p:cNvPr id="5" name="Image 0" descr="assets/phet_mo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949" y="2069393"/>
            <a:ext cx="5171327" cy="321888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REVIEW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766494"/>
            <a:ext cx="10607040" cy="66809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Prior Research Tells Us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20440" cy="4160520"/>
          </a:xfrm>
          <a:prstGeom prst="roundRect">
            <a:avLst>
              <a:gd name="adj" fmla="val 2338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5" name="Image 0" descr="assets/book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1892808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71600" y="1856232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known gap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92658" y="2468880"/>
            <a:ext cx="3300984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literature shows a significant gap in understanding how durable conceptual change actually is once learners move on from a topic.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251960" y="1691640"/>
            <a:ext cx="3520440" cy="4160520"/>
          </a:xfrm>
          <a:prstGeom prst="roundRect">
            <a:avLst>
              <a:gd name="adj" fmla="val 2338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 sz="2000" dirty="0"/>
          </a:p>
        </p:txBody>
      </p:sp>
      <p:pic>
        <p:nvPicPr>
          <p:cNvPr id="9" name="Image 1" descr="assets/reglightbulb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938" y="1892808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51962" y="1856232"/>
            <a:ext cx="281538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CCM + Simulation fit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4393138" y="2408376"/>
            <a:ext cx="3330494" cy="3306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Stepans' Conceptual Change Model paired with interactive simulations is theoretically well suited to promoting sustained, not superficial, change.</a:t>
            </a:r>
            <a:endParaRPr lang="en-US" sz="2400" dirty="0"/>
          </a:p>
        </p:txBody>
      </p:sp>
      <p:sp>
        <p:nvSpPr>
          <p:cNvPr id="12" name="Shape 8"/>
          <p:cNvSpPr/>
          <p:nvPr/>
        </p:nvSpPr>
        <p:spPr>
          <a:xfrm>
            <a:off x="7955280" y="1691640"/>
            <a:ext cx="3383280" cy="4160520"/>
          </a:xfrm>
          <a:prstGeom prst="roundRect">
            <a:avLst>
              <a:gd name="adj" fmla="val 2432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3" name="Image 2" descr="assets/atom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6448" y="1951176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700418" y="1733422"/>
            <a:ext cx="256032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the abstract accessible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8156448" y="2544270"/>
            <a:ext cx="2980944" cy="31707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Simulations are repeatedly identified as a way to make invisible, microscopic circuit behaviour accessible to learner reasoning.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3">
            <a:hlinkClick r:id="rId6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5">
            <a:hlinkClick r:id="rId7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7">
            <a:hlinkClick r:id="rId8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19">
            <a:hlinkClick r:id="rId9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25" name="Shape 20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1">
            <a:hlinkClick r:id="rId10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27" name="Shape 22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Text 23">
            <a:hlinkClick r:id="rId11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29" name="Shape 24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5">
            <a:hlinkClick r:id="rId12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31" name="Shape 26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Text 27">
            <a:hlinkClick r:id="rId13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33" name="Shape 28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Text 29">
            <a:hlinkClick r:id="rId14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58446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 &amp; RESEARCH QUESTIONS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526542"/>
            <a:ext cx="10607040" cy="6702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Study Set Out to Answer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95250" y="1154261"/>
            <a:ext cx="12051030" cy="777240"/>
          </a:xfrm>
          <a:prstGeom prst="roundRect">
            <a:avLst>
              <a:gd name="adj" fmla="val 9412"/>
            </a:avLst>
          </a:prstGeom>
          <a:solidFill>
            <a:srgbClr val="0B254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5" name="Image 0" descr="assets/map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84" y="1311233"/>
            <a:ext cx="420624" cy="4206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7690" y="1154261"/>
            <a:ext cx="1162202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2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Purpose: to investigate Grade 10 learners' conceptual understanding of electric circuits using PhET simulations — a case study in the Dimamo Circuit, Capricorn South District, Limpopo.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453390" y="2110571"/>
            <a:ext cx="5394960" cy="1874520"/>
          </a:xfrm>
          <a:prstGeom prst="roundRect">
            <a:avLst>
              <a:gd name="adj" fmla="val 4390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Shape 5"/>
          <p:cNvSpPr/>
          <p:nvPr/>
        </p:nvSpPr>
        <p:spPr>
          <a:xfrm>
            <a:off x="635508" y="2387939"/>
            <a:ext cx="457200" cy="457200"/>
          </a:xfrm>
          <a:prstGeom prst="ellipse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635508" y="2387939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1200150" y="2371175"/>
            <a:ext cx="4572000" cy="1581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GB" sz="2400" dirty="0"/>
              <a:t>How will PhET simulations develop learners’ conceptual understanding of current, potential difference and resistance?</a:t>
            </a:r>
          </a:p>
          <a:p>
            <a:pPr marL="0" indent="0">
              <a:lnSpc>
                <a:spcPct val="115000"/>
              </a:lnSpc>
              <a:buNone/>
            </a:pP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6198870" y="2106287"/>
            <a:ext cx="5394960" cy="2050254"/>
          </a:xfrm>
          <a:prstGeom prst="roundRect">
            <a:avLst>
              <a:gd name="adj" fmla="val 4390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6304788" y="2387939"/>
            <a:ext cx="457200" cy="457200"/>
          </a:xfrm>
          <a:prstGeom prst="ellipse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6304788" y="2387939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6926580" y="2504525"/>
            <a:ext cx="4629912" cy="1581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GB" sz="2400" dirty="0"/>
              <a:t>How can the conceptual change model (CCM) be used effectively to help learners understand the relationship between current, potential difference and resistance?</a:t>
            </a:r>
          </a:p>
          <a:p>
            <a:pPr marL="0" indent="0">
              <a:lnSpc>
                <a:spcPct val="115000"/>
              </a:lnSpc>
              <a:buNone/>
            </a:pPr>
            <a:endParaRPr lang="en-US" sz="2400" dirty="0"/>
          </a:p>
        </p:txBody>
      </p:sp>
      <p:sp>
        <p:nvSpPr>
          <p:cNvPr id="15" name="Shape 12"/>
          <p:cNvSpPr/>
          <p:nvPr/>
        </p:nvSpPr>
        <p:spPr>
          <a:xfrm>
            <a:off x="434340" y="4351020"/>
            <a:ext cx="5394960" cy="1874520"/>
          </a:xfrm>
          <a:prstGeom prst="roundRect">
            <a:avLst>
              <a:gd name="adj" fmla="val 4390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Shape 13"/>
          <p:cNvSpPr/>
          <p:nvPr/>
        </p:nvSpPr>
        <p:spPr>
          <a:xfrm>
            <a:off x="635508" y="4536779"/>
            <a:ext cx="457200" cy="457200"/>
          </a:xfrm>
          <a:prstGeom prst="ellipse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616458" y="4536779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200" dirty="0"/>
          </a:p>
        </p:txBody>
      </p:sp>
      <p:sp>
        <p:nvSpPr>
          <p:cNvPr id="18" name="Text 15"/>
          <p:cNvSpPr/>
          <p:nvPr/>
        </p:nvSpPr>
        <p:spPr>
          <a:xfrm>
            <a:off x="1162050" y="4539065"/>
            <a:ext cx="4658868" cy="1581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How do PhET simulations support learners in visualising and reasoning about abstract circuit concepts?</a:t>
            </a:r>
          </a:p>
          <a:p>
            <a:pPr marL="0" indent="0">
              <a:lnSpc>
                <a:spcPct val="115000"/>
              </a:lnSpc>
              <a:buNone/>
            </a:pPr>
            <a:endParaRPr lang="en-US" sz="2400" dirty="0"/>
          </a:p>
        </p:txBody>
      </p:sp>
      <p:sp>
        <p:nvSpPr>
          <p:cNvPr id="19" name="Shape 16"/>
          <p:cNvSpPr/>
          <p:nvPr/>
        </p:nvSpPr>
        <p:spPr>
          <a:xfrm>
            <a:off x="6217920" y="4331970"/>
            <a:ext cx="5394960" cy="1874520"/>
          </a:xfrm>
          <a:prstGeom prst="roundRect">
            <a:avLst>
              <a:gd name="adj" fmla="val 4390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Shape 17"/>
          <p:cNvSpPr/>
          <p:nvPr/>
        </p:nvSpPr>
        <p:spPr>
          <a:xfrm>
            <a:off x="6304788" y="4536779"/>
            <a:ext cx="457200" cy="457200"/>
          </a:xfrm>
          <a:prstGeom prst="ellipse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6304788" y="4536779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200" dirty="0"/>
          </a:p>
        </p:txBody>
      </p:sp>
      <p:sp>
        <p:nvSpPr>
          <p:cNvPr id="22" name="Text 19"/>
          <p:cNvSpPr/>
          <p:nvPr/>
        </p:nvSpPr>
        <p:spPr>
          <a:xfrm>
            <a:off x="6926580" y="4710515"/>
            <a:ext cx="4686300" cy="1581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GB" sz="2400" dirty="0"/>
              <a:t>How can PhET simulations be used to show the effect of series and parallel connections on current, potential difference and resistance?</a:t>
            </a:r>
          </a:p>
          <a:p>
            <a:pPr marL="0" indent="0">
              <a:lnSpc>
                <a:spcPct val="115000"/>
              </a:lnSpc>
              <a:buNone/>
            </a:pPr>
            <a:endParaRPr lang="en-US" sz="2400" dirty="0"/>
          </a:p>
        </p:txBody>
      </p:sp>
      <p:sp>
        <p:nvSpPr>
          <p:cNvPr id="23" name="Text 20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Text 22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4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28" name="Shape 25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Text 26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Text 28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Text 30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Text 32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7" name="Text 34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9" name="Text 36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40" name="Shape 37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1" name="Text 38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Qualitative Case Study Design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222504" y="1179576"/>
            <a:ext cx="6132576" cy="5257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Qualitative approach following Merriam's case study design.</a:t>
            </a:r>
            <a:endParaRPr lang="en-US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The case: Grade 10 Physical Sciences learners in the Dimamo Circuit, Capricorn South District, Limpopo.</a:t>
            </a:r>
            <a:endParaRPr lang="en-US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Aligned with Stepans' Conceptual Change Model.</a:t>
            </a:r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endParaRPr lang="en-US" dirty="0">
              <a:solidFill>
                <a:srgbClr val="1B2733"/>
              </a:solidFill>
              <a:ea typeface="Calibri" pitchFamily="34" charset="-122"/>
              <a:cs typeface="Calibri" pitchFamily="34" charset="-120"/>
            </a:endParaRPr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endParaRPr lang="en-US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endParaRPr lang="en-US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endParaRPr lang="en-US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endParaRPr lang="en-US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endParaRPr lang="en-US" dirty="0"/>
          </a:p>
          <a:p>
            <a:pPr>
              <a:lnSpc>
                <a:spcPct val="115000"/>
              </a:lnSpc>
              <a:spcAft>
                <a:spcPts val="1200"/>
              </a:spcAft>
              <a:buSzPct val="100000"/>
            </a:pPr>
            <a:r>
              <a:rPr lang="en-US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14 learners selected through purposive and convenience sampling.</a:t>
            </a:r>
            <a:endParaRPr lang="en-US" dirty="0"/>
          </a:p>
        </p:txBody>
      </p:sp>
      <p:sp>
        <p:nvSpPr>
          <p:cNvPr id="20" name="Shape 4"/>
          <p:cNvSpPr/>
          <p:nvPr/>
        </p:nvSpPr>
        <p:spPr>
          <a:xfrm>
            <a:off x="6583680" y="621597"/>
            <a:ext cx="1234440" cy="1371600"/>
          </a:xfrm>
          <a:prstGeom prst="roundRect">
            <a:avLst>
              <a:gd name="adj" fmla="val 7407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21" name="Image 14" descr="assets/eye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444" y="786189"/>
            <a:ext cx="438912" cy="438912"/>
          </a:xfrm>
          <a:prstGeom prst="rect">
            <a:avLst/>
          </a:prstGeom>
        </p:spPr>
      </p:pic>
      <p:sp>
        <p:nvSpPr>
          <p:cNvPr id="22" name="Text 5"/>
          <p:cNvSpPr/>
          <p:nvPr/>
        </p:nvSpPr>
        <p:spPr>
          <a:xfrm>
            <a:off x="6629400" y="1307397"/>
            <a:ext cx="11430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545"/>
                </a:solidFill>
                <a:ea typeface="Calibri" pitchFamily="34" charset="-122"/>
                <a:cs typeface="Calibri" pitchFamily="34" charset="-120"/>
              </a:rPr>
              <a:t>Classroom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B2545"/>
                </a:solidFill>
                <a:ea typeface="Calibri" pitchFamily="34" charset="-122"/>
                <a:cs typeface="Calibri" pitchFamily="34" charset="-120"/>
              </a:rPr>
              <a:t>observations</a:t>
            </a:r>
            <a:endParaRPr lang="en-US" sz="1400" dirty="0"/>
          </a:p>
        </p:txBody>
      </p:sp>
      <p:sp>
        <p:nvSpPr>
          <p:cNvPr id="23" name="Shape 6"/>
          <p:cNvSpPr/>
          <p:nvPr/>
        </p:nvSpPr>
        <p:spPr>
          <a:xfrm>
            <a:off x="7982712" y="621597"/>
            <a:ext cx="1234440" cy="1371600"/>
          </a:xfrm>
          <a:prstGeom prst="roundRect">
            <a:avLst>
              <a:gd name="adj" fmla="val 7407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24" name="Image 15" descr="assets/clipboardlist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0476" y="786189"/>
            <a:ext cx="438912" cy="438912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7901968" y="1307397"/>
            <a:ext cx="1307592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Questionnaires</a:t>
            </a:r>
            <a:endParaRPr lang="en-US" sz="1400" dirty="0"/>
          </a:p>
        </p:txBody>
      </p:sp>
      <p:sp>
        <p:nvSpPr>
          <p:cNvPr id="26" name="Shape 8"/>
          <p:cNvSpPr/>
          <p:nvPr/>
        </p:nvSpPr>
        <p:spPr>
          <a:xfrm>
            <a:off x="9381744" y="621597"/>
            <a:ext cx="1234440" cy="1371600"/>
          </a:xfrm>
          <a:prstGeom prst="roundRect">
            <a:avLst>
              <a:gd name="adj" fmla="val 7407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27" name="Image 16" descr="assets/commentdots_te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9508" y="786189"/>
            <a:ext cx="438912" cy="438912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9427464" y="1307397"/>
            <a:ext cx="11430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Interviews</a:t>
            </a:r>
            <a:endParaRPr lang="en-US" sz="1400" dirty="0"/>
          </a:p>
        </p:txBody>
      </p:sp>
      <p:sp>
        <p:nvSpPr>
          <p:cNvPr id="29" name="Shape 10"/>
          <p:cNvSpPr/>
          <p:nvPr/>
        </p:nvSpPr>
        <p:spPr>
          <a:xfrm>
            <a:off x="10780776" y="621597"/>
            <a:ext cx="1234440" cy="1371600"/>
          </a:xfrm>
          <a:prstGeom prst="roundRect">
            <a:avLst>
              <a:gd name="adj" fmla="val 7407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30" name="Image 17" descr="assets/flask_te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8540" y="786189"/>
            <a:ext cx="438912" cy="438912"/>
          </a:xfrm>
          <a:prstGeom prst="rect">
            <a:avLst/>
          </a:prstGeom>
        </p:spPr>
      </p:pic>
      <p:sp>
        <p:nvSpPr>
          <p:cNvPr id="31" name="Text 11"/>
          <p:cNvSpPr/>
          <p:nvPr/>
        </p:nvSpPr>
        <p:spPr>
          <a:xfrm>
            <a:off x="10826496" y="1307397"/>
            <a:ext cx="11430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545"/>
                </a:solidFill>
                <a:ea typeface="Calibri" pitchFamily="34" charset="-122"/>
                <a:cs typeface="Calibri" pitchFamily="34" charset="-120"/>
              </a:rPr>
              <a:t>Learning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B2545"/>
                </a:solidFill>
                <a:ea typeface="Calibri" pitchFamily="34" charset="-122"/>
                <a:cs typeface="Calibri" pitchFamily="34" charset="-120"/>
              </a:rPr>
              <a:t>activities</a:t>
            </a:r>
            <a:endParaRPr lang="en-US" sz="1400" dirty="0"/>
          </a:p>
        </p:txBody>
      </p:sp>
      <p:sp>
        <p:nvSpPr>
          <p:cNvPr id="33" name="Shape 13"/>
          <p:cNvSpPr/>
          <p:nvPr/>
        </p:nvSpPr>
        <p:spPr>
          <a:xfrm>
            <a:off x="6739323" y="3427054"/>
            <a:ext cx="4846320" cy="2286000"/>
          </a:xfrm>
          <a:prstGeom prst="roundRect">
            <a:avLst>
              <a:gd name="adj" fmla="val 3600"/>
            </a:avLst>
          </a:prstGeom>
          <a:solidFill>
            <a:srgbClr val="0B2545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4" name="Text 14"/>
          <p:cNvSpPr/>
          <p:nvPr/>
        </p:nvSpPr>
        <p:spPr>
          <a:xfrm>
            <a:off x="7013643" y="3609934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 case study?</a:t>
            </a:r>
            <a:endParaRPr lang="en-US" sz="2400" dirty="0"/>
          </a:p>
        </p:txBody>
      </p:sp>
      <p:sp>
        <p:nvSpPr>
          <p:cNvPr id="35" name="Text 15"/>
          <p:cNvSpPr/>
          <p:nvPr/>
        </p:nvSpPr>
        <p:spPr>
          <a:xfrm>
            <a:off x="7013643" y="4021414"/>
            <a:ext cx="42976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case study allows an in-depth, contextualised look at how real learners' understanding actually shifts — not just whether test scores change.</a:t>
            </a:r>
            <a:endParaRPr lang="en-US" sz="2000" dirty="0"/>
          </a:p>
        </p:txBody>
      </p:sp>
      <p:sp>
        <p:nvSpPr>
          <p:cNvPr id="36" name="Text 16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37" name="Shape 17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8" name="Text 18">
            <a:hlinkClick r:id="rId7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39" name="Shape 19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0" name="Text 20">
            <a:hlinkClick r:id="rId8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41" name="Shape 21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2" name="Text 22">
            <a:hlinkClick r:id="rId9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43" name="Shape 23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4" name="Text 24">
            <a:hlinkClick r:id="rId10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45" name="Shape 25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6" name="Text 26">
            <a:hlinkClick r:id="rId11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47" name="Shape 27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8" name="Text 28">
            <a:hlinkClick r:id="rId12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49" name="Shape 29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0" name="Text 30">
            <a:hlinkClick r:id="rId13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51" name="Shape 31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2" name="Text 32">
            <a:hlinkClick r:id="rId14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53" name="Shape 33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4" name="Text 34">
            <a:hlinkClick r:id="rId15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  <p:pic>
        <p:nvPicPr>
          <p:cNvPr id="55" name="Picture 54" descr="The Effect of the Conceptual Change Model on Conceptual Understanding of  Electrostatics">
            <a:extLst>
              <a:ext uri="{FF2B5EF4-FFF2-40B4-BE49-F238E27FC236}">
                <a16:creationId xmlns:a16="http://schemas.microsoft.com/office/drawing/2014/main" id="{34F664BE-F302-D620-BF5A-D583AFFB45F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0359" y="2799505"/>
            <a:ext cx="4932726" cy="2878919"/>
          </a:xfrm>
          <a:prstGeom prst="rect">
            <a:avLst/>
          </a:prstGeom>
        </p:spPr>
      </p:pic>
      <p:sp>
        <p:nvSpPr>
          <p:cNvPr id="57" name="Text 12">
            <a:extLst>
              <a:ext uri="{FF2B5EF4-FFF2-40B4-BE49-F238E27FC236}">
                <a16:creationId xmlns:a16="http://schemas.microsoft.com/office/drawing/2014/main" id="{9A53E328-610B-EFC0-2695-271B61F7984D}"/>
              </a:ext>
            </a:extLst>
          </p:cNvPr>
          <p:cNvSpPr/>
          <p:nvPr/>
        </p:nvSpPr>
        <p:spPr>
          <a:xfrm>
            <a:off x="5522899" y="2577442"/>
            <a:ext cx="612373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Collected Data — Inductive thematic analysis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99616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Learners Started: Deep-Rooted Misconceptions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90500" y="1555452"/>
            <a:ext cx="6850380" cy="46029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FontTx/>
              <a:buChar char="●"/>
            </a:pPr>
            <a:r>
              <a:rPr lang="en-GB" sz="2400" dirty="0"/>
              <a:t>Most learners were found to be in the pre-dissatisfaction and cognitive conflict stages according to the tenets of Stepan’s CCM.</a:t>
            </a:r>
            <a:endParaRPr lang="en-US" sz="24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4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Learner responses repeatedly described current as something produced by friction, or as already “moving fast” inside the wire before the circuit is even closed.</a:t>
            </a:r>
            <a:endParaRPr lang="en-US" sz="24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4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These patterns are consistent with a broader ‘current is consumed’ misconception documented across the literature.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7326630" y="1783080"/>
            <a:ext cx="4069080" cy="4023360"/>
          </a:xfrm>
          <a:prstGeom prst="roundRect">
            <a:avLst>
              <a:gd name="adj" fmla="val 2045"/>
            </a:avLst>
          </a:prstGeom>
          <a:solidFill>
            <a:srgbClr val="FBEAEA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6" name="Image 0" descr="assets/warning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201168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138160" y="1937744"/>
            <a:ext cx="3017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A32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learner response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7509752" y="2814216"/>
            <a:ext cx="3643981" cy="11449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i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 electricity is already present inside the wire, moving fast — the switch just lets it out.”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543800" y="4343400"/>
            <a:ext cx="3566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a substance / container model of current rather than a closed-loop charge-flow model.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3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Text 25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668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38912" y="592607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Current as a Consumable, Not a Conserved Flow</a:t>
            </a:r>
            <a:endParaRPr lang="en-US" sz="2800" dirty="0"/>
          </a:p>
        </p:txBody>
      </p:sp>
      <p:pic>
        <p:nvPicPr>
          <p:cNvPr id="4" name="Image 0" descr="assets/misconception_vs_real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872" y="1106612"/>
            <a:ext cx="10013653" cy="371635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97510" y="4744573"/>
            <a:ext cx="10948442" cy="15402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This finding echoes long-standing literature (Shipstone; Duit &amp; von Rhoneck; Engelhardt &amp; Beicher): learners see current as consumed, not conserved.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These beliefs are resistant to change and typically require sustained, targeted teaching — a single lesson is not enough.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9532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70425"/>
            <a:ext cx="10607040" cy="978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Procedural Skill Is Not the Same as Conceptual Understanding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228600" y="1472361"/>
            <a:ext cx="6977650" cy="46236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3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Many learners could follow the steps to build or read a circuit — but could not explain why current, potential difference and resistance relate the way they do.</a:t>
            </a:r>
            <a:endParaRPr lang="en-US" sz="23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3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This confirms that procedural competence and conceptual understanding are genuinely separate outcomes, especially in electricity.</a:t>
            </a:r>
            <a:endParaRPr lang="en-US" sz="23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3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Learners struggled most to connect what they could see (bulb brightness, meter readings) with what they could not (electric field, electron motion).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7808471" y="1561370"/>
            <a:ext cx="4023360" cy="1965960"/>
          </a:xfrm>
          <a:prstGeom prst="roundRect">
            <a:avLst>
              <a:gd name="adj" fmla="val 4186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6" name="Image 0" descr="assets/lightbulb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401" y="165281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413529" y="1702418"/>
            <a:ext cx="341830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Macroscopic (observable)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8050074" y="2374196"/>
            <a:ext cx="367589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Bulb brightness, meter readings, switch behaviour</a:t>
            </a:r>
            <a:endParaRPr lang="en-US" sz="2400" dirty="0"/>
          </a:p>
        </p:txBody>
      </p:sp>
      <p:sp>
        <p:nvSpPr>
          <p:cNvPr id="9" name="Shape 6"/>
          <p:cNvSpPr/>
          <p:nvPr/>
        </p:nvSpPr>
        <p:spPr>
          <a:xfrm>
            <a:off x="7808471" y="3710210"/>
            <a:ext cx="4023360" cy="1965960"/>
          </a:xfrm>
          <a:prstGeom prst="roundRect">
            <a:avLst>
              <a:gd name="adj" fmla="val 4186"/>
            </a:avLst>
          </a:prstGeom>
          <a:solidFill>
            <a:srgbClr val="0B2545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0" name="Image 1" descr="assets/atom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2401" y="3804566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391155" y="3880442"/>
            <a:ext cx="33725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Microscopic (explanatory)</a:t>
            </a:r>
            <a:endParaRPr lang="en-US" sz="2300" dirty="0"/>
          </a:p>
        </p:txBody>
      </p:sp>
      <p:sp>
        <p:nvSpPr>
          <p:cNvPr id="12" name="Text 8"/>
          <p:cNvSpPr/>
          <p:nvPr/>
        </p:nvSpPr>
        <p:spPr>
          <a:xfrm>
            <a:off x="7957109" y="4495070"/>
            <a:ext cx="3719079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Electron movement, electric field, charge conservation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1">
            <a:hlinkClick r:id="rId5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3">
            <a:hlinkClick r:id="rId6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5">
            <a:hlinkClick r:id="rId7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20" name="Shape 16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7">
            <a:hlinkClick r:id="rId8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22" name="Shape 18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19">
            <a:hlinkClick r:id="rId9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24" name="Shape 20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Text 21">
            <a:hlinkClick r:id="rId10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26" name="Shape 22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3">
            <a:hlinkClick r:id="rId11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8" name="Shape 24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Text 25">
            <a:hlinkClick r:id="rId12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30" name="Shape 26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Text 27">
            <a:hlinkClick r:id="rId13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9806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488442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Simulations in the Classroom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09906" y="1108546"/>
            <a:ext cx="11443639" cy="14592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PhET activities, learners tended to focus on what they could immediately observe — bulbs lighting, meter needles moving — rather than the underlying explanation, unless a facilitator prompted them to look deeper.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75081" y="2670629"/>
            <a:ext cx="5535169" cy="3565579"/>
          </a:xfrm>
          <a:prstGeom prst="roundRect">
            <a:avLst>
              <a:gd name="adj" fmla="val 2985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1506323" y="4933632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Laptops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389381" y="5304351"/>
            <a:ext cx="5218634" cy="10733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Learners built and tested circuits individually on  laptops running the PhET simulation.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4507992" y="406908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599432" y="4526280"/>
            <a:ext cx="29718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477002" y="2670629"/>
            <a:ext cx="5535169" cy="3546529"/>
          </a:xfrm>
          <a:prstGeom prst="roundRect">
            <a:avLst>
              <a:gd name="adj" fmla="val 2985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Text 10"/>
          <p:cNvSpPr/>
          <p:nvPr/>
        </p:nvSpPr>
        <p:spPr>
          <a:xfrm>
            <a:off x="7277407" y="4705730"/>
            <a:ext cx="4133543" cy="3697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Cellphones and Tablets</a:t>
            </a:r>
            <a:endParaRPr lang="en-US" sz="2800" dirty="0"/>
          </a:p>
        </p:txBody>
      </p:sp>
      <p:sp>
        <p:nvSpPr>
          <p:cNvPr id="16" name="Text 11"/>
          <p:cNvSpPr/>
          <p:nvPr/>
        </p:nvSpPr>
        <p:spPr>
          <a:xfrm>
            <a:off x="6733794" y="5058315"/>
            <a:ext cx="4981651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laptops were limited, other learners engaged with the browser-based simulation directly on their own cellphones and tablets.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4">
            <a:hlinkClick r:id="rId3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20" name="Shape 15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1" name="Text 16">
            <a:hlinkClick r:id="rId4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22" name="Shape 17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18">
            <a:hlinkClick r:id="rId5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24" name="Shape 19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5" name="Text 20">
            <a:hlinkClick r:id="rId6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26" name="Shape 21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7" name="Text 22">
            <a:hlinkClick r:id="rId7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28" name="Shape 23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9" name="Text 24">
            <a:hlinkClick r:id="rId8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30" name="Shape 25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1" name="Text 26">
            <a:hlinkClick r:id="rId9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32" name="Shape 27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3" name="Text 28">
            <a:hlinkClick r:id="rId10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34" name="Shape 29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5" name="Text 30">
            <a:hlinkClick r:id="rId11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0DA97CD-D8B2-59E7-2CC0-A725458210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660" y="2746607"/>
            <a:ext cx="2831728" cy="212987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B7039D9-F3D6-81A8-C4CC-109050A51FC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487" y="2728673"/>
            <a:ext cx="2739853" cy="1928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5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FINDINGS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60704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Visualisation Helps — But Needs Scaffolding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87552" y="1357200"/>
            <a:ext cx="6400800" cy="4840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Simulations successfully let learners visualise electron flow for the first time.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Yet some learners still could not explain what actually causes electrons to move: the role of potential difference across the battery.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This matches Wieman et al. (2010): visualisation alone is not enough without explicit conceptual scaffolding around it.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Across observations and interviews, PhET simulations played a clearly positive role in engagement and emerging understanding — even where misconceptions remained.</a:t>
            </a:r>
            <a:endParaRPr lang="en-US" sz="2000" dirty="0"/>
          </a:p>
        </p:txBody>
      </p:sp>
      <p:pic>
        <p:nvPicPr>
          <p:cNvPr id="5" name="Image 0" descr="assets/circuit_series.png"/>
          <p:cNvPicPr>
            <a:picLocks noChangeAspect="1"/>
          </p:cNvPicPr>
          <p:nvPr/>
        </p:nvPicPr>
        <p:blipFill>
          <a:blip r:embed="rId3"/>
          <a:srcRect l="12540" r="10347"/>
          <a:stretch>
            <a:fillRect/>
          </a:stretch>
        </p:blipFill>
        <p:spPr>
          <a:xfrm>
            <a:off x="7692145" y="1723744"/>
            <a:ext cx="4334182" cy="352919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5925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72053"/>
            <a:ext cx="10607040" cy="5540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Now Know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58140" y="1628394"/>
            <a:ext cx="3520440" cy="4604766"/>
          </a:xfrm>
          <a:prstGeom prst="roundRect">
            <a:avLst>
              <a:gd name="adj" fmla="val 2338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5" name="Image 0" descr="assets/check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08" y="1721358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14450" y="1741932"/>
            <a:ext cx="2209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gain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616458" y="2237994"/>
            <a:ext cx="3118104" cy="39174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4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PhET simulations meaningfully improved conceptual understanding by making abstract behaviour visible and letting learners compare circuit configurations directly.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404360" y="1748790"/>
            <a:ext cx="3520440" cy="4541520"/>
          </a:xfrm>
          <a:prstGeom prst="roundRect">
            <a:avLst>
              <a:gd name="adj" fmla="val 2338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1" descr="assets/warning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878" y="1892808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22520" y="1856232"/>
            <a:ext cx="28620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silver bullet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4453128" y="2468880"/>
            <a:ext cx="3118104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4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 alone is not sufficient. Structured guidance and explicit teaching are still needed to connect what learners see to why it happens.</a:t>
            </a:r>
            <a:endParaRPr lang="en-US" sz="2400" dirty="0"/>
          </a:p>
        </p:txBody>
      </p:sp>
      <p:sp>
        <p:nvSpPr>
          <p:cNvPr id="12" name="Shape 8"/>
          <p:cNvSpPr/>
          <p:nvPr/>
        </p:nvSpPr>
        <p:spPr>
          <a:xfrm>
            <a:off x="8221980" y="1691640"/>
            <a:ext cx="3620262" cy="4541520"/>
          </a:xfrm>
          <a:prstGeom prst="roundRect">
            <a:avLst>
              <a:gd name="adj" fmla="val 2432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3" name="Image 2" descr="assets/university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8848" y="1873758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778240" y="1856232"/>
            <a:ext cx="2797302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call to the DBE</a:t>
            </a:r>
            <a:endParaRPr lang="en-US" sz="2800" dirty="0"/>
          </a:p>
        </p:txBody>
      </p:sp>
      <p:sp>
        <p:nvSpPr>
          <p:cNvPr id="15" name="Text 10"/>
          <p:cNvSpPr/>
          <p:nvPr/>
        </p:nvSpPr>
        <p:spPr>
          <a:xfrm>
            <a:off x="8156448" y="2468880"/>
            <a:ext cx="2980944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4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study urges the Department of Basic Education to extend access to this kind of practical, visual learning in under-resourced schools.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3">
            <a:hlinkClick r:id="rId6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5">
            <a:hlinkClick r:id="rId7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7">
            <a:hlinkClick r:id="rId8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19">
            <a:hlinkClick r:id="rId9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25" name="Shape 20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1">
            <a:hlinkClick r:id="rId10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27" name="Shape 22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Text 23">
            <a:hlinkClick r:id="rId11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29" name="Shape 24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5">
            <a:hlinkClick r:id="rId12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31" name="Shape 26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Text 27">
            <a:hlinkClick r:id="rId13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33" name="Shape 28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Text 29">
            <a:hlinkClick r:id="rId14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17902" y="555547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Presentation Menu</a:t>
            </a:r>
            <a:endParaRPr lang="en-US" sz="3200" dirty="0"/>
          </a:p>
        </p:txBody>
      </p:sp>
      <p:sp>
        <p:nvSpPr>
          <p:cNvPr id="4" name="Shape 2">
            <a:hlinkClick r:id="rId3" action="ppaction://hlinksldjump"/>
          </p:cNvPr>
          <p:cNvSpPr/>
          <p:nvPr/>
        </p:nvSpPr>
        <p:spPr>
          <a:xfrm>
            <a:off x="640080" y="1600200"/>
            <a:ext cx="2535860" cy="1965960"/>
          </a:xfrm>
          <a:prstGeom prst="roundRect">
            <a:avLst>
              <a:gd name="adj" fmla="val 4186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5" name="Image 0" descr="assets/book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690" y="1856232"/>
            <a:ext cx="548640" cy="548640"/>
          </a:xfrm>
          <a:prstGeom prst="rect">
            <a:avLst/>
          </a:prstGeom>
        </p:spPr>
      </p:pic>
      <p:sp>
        <p:nvSpPr>
          <p:cNvPr id="6" name="Text 3">
            <a:hlinkClick r:id="rId3" action="ppaction://hlinksldjump"/>
          </p:cNvPr>
          <p:cNvSpPr/>
          <p:nvPr/>
        </p:nvSpPr>
        <p:spPr>
          <a:xfrm>
            <a:off x="530351" y="2514600"/>
            <a:ext cx="2755317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 &amp; Motivation</a:t>
            </a:r>
            <a:endParaRPr lang="en-US" dirty="0"/>
          </a:p>
        </p:txBody>
      </p:sp>
      <p:sp>
        <p:nvSpPr>
          <p:cNvPr id="7" name="Text 4">
            <a:hlinkClick r:id="rId3" action="ppaction://hlinksldjump"/>
          </p:cNvPr>
          <p:cNvSpPr/>
          <p:nvPr/>
        </p:nvSpPr>
        <p:spPr>
          <a:xfrm>
            <a:off x="749808" y="2899032"/>
            <a:ext cx="23164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u="sng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Why circuits are hard to learn</a:t>
            </a:r>
            <a:endParaRPr lang="en-US" sz="1600" dirty="0"/>
          </a:p>
        </p:txBody>
      </p:sp>
      <p:sp>
        <p:nvSpPr>
          <p:cNvPr id="8" name="Shape 5">
            <a:hlinkClick r:id="rId5" action="ppaction://hlinksldjump"/>
          </p:cNvPr>
          <p:cNvSpPr/>
          <p:nvPr/>
        </p:nvSpPr>
        <p:spPr>
          <a:xfrm>
            <a:off x="3431972" y="1600200"/>
            <a:ext cx="2535860" cy="1965960"/>
          </a:xfrm>
          <a:prstGeom prst="roundRect">
            <a:avLst>
              <a:gd name="adj" fmla="val 4186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1" descr="assets/warning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5582" y="1856232"/>
            <a:ext cx="548640" cy="548640"/>
          </a:xfrm>
          <a:prstGeom prst="rect">
            <a:avLst/>
          </a:prstGeom>
        </p:spPr>
      </p:pic>
      <p:sp>
        <p:nvSpPr>
          <p:cNvPr id="10" name="Text 6">
            <a:hlinkClick r:id="rId5" action="ppaction://hlinksldjump"/>
          </p:cNvPr>
          <p:cNvSpPr/>
          <p:nvPr/>
        </p:nvSpPr>
        <p:spPr>
          <a:xfrm>
            <a:off x="3541700" y="2514600"/>
            <a:ext cx="231640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Problem</a:t>
            </a:r>
            <a:endParaRPr lang="en-US" dirty="0"/>
          </a:p>
        </p:txBody>
      </p:sp>
      <p:sp>
        <p:nvSpPr>
          <p:cNvPr id="11" name="Text 7">
            <a:hlinkClick r:id="rId5" action="ppaction://hlinksldjump"/>
          </p:cNvPr>
          <p:cNvSpPr/>
          <p:nvPr/>
        </p:nvSpPr>
        <p:spPr>
          <a:xfrm>
            <a:off x="3541700" y="2918488"/>
            <a:ext cx="23164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u="sng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gap this study addresses</a:t>
            </a:r>
            <a:endParaRPr lang="en-US" sz="1600" dirty="0"/>
          </a:p>
        </p:txBody>
      </p:sp>
      <p:sp>
        <p:nvSpPr>
          <p:cNvPr id="16" name="Shape 11">
            <a:hlinkClick r:id="rId7" action="ppaction://hlinksldjump"/>
          </p:cNvPr>
          <p:cNvSpPr/>
          <p:nvPr/>
        </p:nvSpPr>
        <p:spPr>
          <a:xfrm>
            <a:off x="6214177" y="1600200"/>
            <a:ext cx="2535860" cy="1965960"/>
          </a:xfrm>
          <a:prstGeom prst="roundRect">
            <a:avLst>
              <a:gd name="adj" fmla="val 4186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7" name="Image 3" descr="assets/search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7787" y="1856232"/>
            <a:ext cx="548640" cy="548640"/>
          </a:xfrm>
          <a:prstGeom prst="rect">
            <a:avLst/>
          </a:prstGeom>
        </p:spPr>
      </p:pic>
      <p:sp>
        <p:nvSpPr>
          <p:cNvPr id="18" name="Text 12">
            <a:hlinkClick r:id="rId7" action="ppaction://hlinksldjump"/>
          </p:cNvPr>
          <p:cNvSpPr/>
          <p:nvPr/>
        </p:nvSpPr>
        <p:spPr>
          <a:xfrm>
            <a:off x="6323905" y="2514600"/>
            <a:ext cx="231640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 Review</a:t>
            </a:r>
            <a:endParaRPr lang="en-US" dirty="0"/>
          </a:p>
        </p:txBody>
      </p:sp>
      <p:sp>
        <p:nvSpPr>
          <p:cNvPr id="19" name="Text 13">
            <a:hlinkClick r:id="rId7" action="ppaction://hlinksldjump"/>
          </p:cNvPr>
          <p:cNvSpPr/>
          <p:nvPr/>
        </p:nvSpPr>
        <p:spPr>
          <a:xfrm>
            <a:off x="6323905" y="2918494"/>
            <a:ext cx="23164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u="sng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prior research tells us</a:t>
            </a:r>
            <a:endParaRPr lang="en-US" sz="1600" dirty="0"/>
          </a:p>
        </p:txBody>
      </p:sp>
      <p:sp>
        <p:nvSpPr>
          <p:cNvPr id="20" name="Shape 14">
            <a:hlinkClick r:id="rId9" action="ppaction://hlinksldjump"/>
          </p:cNvPr>
          <p:cNvSpPr/>
          <p:nvPr/>
        </p:nvSpPr>
        <p:spPr>
          <a:xfrm>
            <a:off x="640080" y="3822192"/>
            <a:ext cx="2535860" cy="1965960"/>
          </a:xfrm>
          <a:prstGeom prst="roundRect">
            <a:avLst>
              <a:gd name="adj" fmla="val 4186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21" name="Image 4" descr="assets/flask_gol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3690" y="4078224"/>
            <a:ext cx="548640" cy="548640"/>
          </a:xfrm>
          <a:prstGeom prst="rect">
            <a:avLst/>
          </a:prstGeom>
        </p:spPr>
      </p:pic>
      <p:sp>
        <p:nvSpPr>
          <p:cNvPr id="22" name="Text 15">
            <a:hlinkClick r:id="rId9" action="ppaction://hlinksldjump"/>
          </p:cNvPr>
          <p:cNvSpPr/>
          <p:nvPr/>
        </p:nvSpPr>
        <p:spPr>
          <a:xfrm>
            <a:off x="749808" y="4736592"/>
            <a:ext cx="231640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Methodology</a:t>
            </a:r>
            <a:endParaRPr lang="en-US" dirty="0"/>
          </a:p>
        </p:txBody>
      </p:sp>
      <p:sp>
        <p:nvSpPr>
          <p:cNvPr id="23" name="Text 16">
            <a:hlinkClick r:id="rId9" action="ppaction://hlinksldjump"/>
          </p:cNvPr>
          <p:cNvSpPr/>
          <p:nvPr/>
        </p:nvSpPr>
        <p:spPr>
          <a:xfrm>
            <a:off x="749808" y="5159938"/>
            <a:ext cx="23164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u="sng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Case study design &amp; sample</a:t>
            </a:r>
            <a:endParaRPr lang="en-US" sz="1600" dirty="0"/>
          </a:p>
        </p:txBody>
      </p:sp>
      <p:sp>
        <p:nvSpPr>
          <p:cNvPr id="24" name="Shape 17">
            <a:hlinkClick r:id="rId11" action="ppaction://hlinksldjump"/>
          </p:cNvPr>
          <p:cNvSpPr/>
          <p:nvPr/>
        </p:nvSpPr>
        <p:spPr>
          <a:xfrm>
            <a:off x="3431972" y="3822192"/>
            <a:ext cx="2535860" cy="1965960"/>
          </a:xfrm>
          <a:prstGeom prst="roundRect">
            <a:avLst>
              <a:gd name="adj" fmla="val 4186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25" name="Image 5" descr="assets/chartline_gol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25582" y="4078224"/>
            <a:ext cx="548640" cy="548640"/>
          </a:xfrm>
          <a:prstGeom prst="rect">
            <a:avLst/>
          </a:prstGeom>
        </p:spPr>
      </p:pic>
      <p:sp>
        <p:nvSpPr>
          <p:cNvPr id="26" name="Text 18">
            <a:hlinkClick r:id="rId11" action="ppaction://hlinksldjump"/>
          </p:cNvPr>
          <p:cNvSpPr/>
          <p:nvPr/>
        </p:nvSpPr>
        <p:spPr>
          <a:xfrm>
            <a:off x="3541700" y="4736592"/>
            <a:ext cx="231640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Findings</a:t>
            </a:r>
            <a:endParaRPr lang="en-US" dirty="0"/>
          </a:p>
        </p:txBody>
      </p:sp>
      <p:sp>
        <p:nvSpPr>
          <p:cNvPr id="27" name="Text 19">
            <a:hlinkClick r:id="rId11" action="ppaction://hlinksldjump"/>
          </p:cNvPr>
          <p:cNvSpPr/>
          <p:nvPr/>
        </p:nvSpPr>
        <p:spPr>
          <a:xfrm>
            <a:off x="3541700" y="5266944"/>
            <a:ext cx="23164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u="sng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learners revealed</a:t>
            </a:r>
            <a:endParaRPr lang="en-US" sz="1600" dirty="0"/>
          </a:p>
        </p:txBody>
      </p:sp>
      <p:sp>
        <p:nvSpPr>
          <p:cNvPr id="28" name="Shape 20">
            <a:hlinkClick r:id="rId13" action="ppaction://hlinksldjump"/>
          </p:cNvPr>
          <p:cNvSpPr/>
          <p:nvPr/>
        </p:nvSpPr>
        <p:spPr>
          <a:xfrm>
            <a:off x="6223864" y="3822192"/>
            <a:ext cx="2535860" cy="1965960"/>
          </a:xfrm>
          <a:prstGeom prst="roundRect">
            <a:avLst>
              <a:gd name="adj" fmla="val 4186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29" name="Image 6" descr="assets/check_gol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17474" y="4078224"/>
            <a:ext cx="548640" cy="548640"/>
          </a:xfrm>
          <a:prstGeom prst="rect">
            <a:avLst/>
          </a:prstGeom>
        </p:spPr>
      </p:pic>
      <p:sp>
        <p:nvSpPr>
          <p:cNvPr id="30" name="Text 21">
            <a:hlinkClick r:id="rId13" action="ppaction://hlinksldjump"/>
          </p:cNvPr>
          <p:cNvSpPr/>
          <p:nvPr/>
        </p:nvSpPr>
        <p:spPr>
          <a:xfrm>
            <a:off x="6333592" y="4736592"/>
            <a:ext cx="231640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dirty="0"/>
          </a:p>
        </p:txBody>
      </p:sp>
      <p:sp>
        <p:nvSpPr>
          <p:cNvPr id="31" name="Text 22">
            <a:hlinkClick r:id="rId13" action="ppaction://hlinksldjump"/>
          </p:cNvPr>
          <p:cNvSpPr/>
          <p:nvPr/>
        </p:nvSpPr>
        <p:spPr>
          <a:xfrm>
            <a:off x="6333592" y="5266944"/>
            <a:ext cx="23164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u="sng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we now know</a:t>
            </a:r>
            <a:endParaRPr lang="en-US" sz="1600" dirty="0"/>
          </a:p>
        </p:txBody>
      </p:sp>
      <p:sp>
        <p:nvSpPr>
          <p:cNvPr id="32" name="Shape 23">
            <a:hlinkClick r:id="rId15" action="ppaction://hlinksldjump"/>
          </p:cNvPr>
          <p:cNvSpPr/>
          <p:nvPr/>
        </p:nvSpPr>
        <p:spPr>
          <a:xfrm>
            <a:off x="9015755" y="3822192"/>
            <a:ext cx="2535860" cy="1965960"/>
          </a:xfrm>
          <a:prstGeom prst="roundRect">
            <a:avLst>
              <a:gd name="adj" fmla="val 4186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33" name="Image 7" descr="assets/handshake_gol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09365" y="4078224"/>
            <a:ext cx="548640" cy="548640"/>
          </a:xfrm>
          <a:prstGeom prst="rect">
            <a:avLst/>
          </a:prstGeom>
        </p:spPr>
      </p:pic>
      <p:sp>
        <p:nvSpPr>
          <p:cNvPr id="34" name="Text 24">
            <a:hlinkClick r:id="rId15" action="ppaction://hlinksldjump"/>
          </p:cNvPr>
          <p:cNvSpPr/>
          <p:nvPr/>
        </p:nvSpPr>
        <p:spPr>
          <a:xfrm>
            <a:off x="9125483" y="4736592"/>
            <a:ext cx="231640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Recommendations</a:t>
            </a:r>
            <a:endParaRPr lang="en-US" dirty="0"/>
          </a:p>
        </p:txBody>
      </p:sp>
      <p:sp>
        <p:nvSpPr>
          <p:cNvPr id="35" name="Text 25">
            <a:hlinkClick r:id="rId15" action="ppaction://hlinksldjump"/>
          </p:cNvPr>
          <p:cNvSpPr/>
          <p:nvPr/>
        </p:nvSpPr>
        <p:spPr>
          <a:xfrm>
            <a:off x="9125483" y="5266944"/>
            <a:ext cx="23164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u="sng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should happen next</a:t>
            </a:r>
            <a:endParaRPr lang="en-US" sz="1600" dirty="0"/>
          </a:p>
        </p:txBody>
      </p:sp>
      <p:sp>
        <p:nvSpPr>
          <p:cNvPr id="36" name="Text 26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8" name="Shape 8">
            <a:hlinkClick r:id="rId17" action="ppaction://hlinksldjump"/>
            <a:extLst>
              <a:ext uri="{FF2B5EF4-FFF2-40B4-BE49-F238E27FC236}">
                <a16:creationId xmlns:a16="http://schemas.microsoft.com/office/drawing/2014/main" id="{59C3A4C5-45A4-8388-1184-FE65B2DE8C85}"/>
              </a:ext>
            </a:extLst>
          </p:cNvPr>
          <p:cNvSpPr/>
          <p:nvPr/>
        </p:nvSpPr>
        <p:spPr>
          <a:xfrm>
            <a:off x="9015714" y="1600200"/>
            <a:ext cx="2535860" cy="1965960"/>
          </a:xfrm>
          <a:prstGeom prst="roundRect">
            <a:avLst>
              <a:gd name="adj" fmla="val 4186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40" name="Image 2" descr="assets/bullseye_gold.png">
            <a:extLst>
              <a:ext uri="{FF2B5EF4-FFF2-40B4-BE49-F238E27FC236}">
                <a16:creationId xmlns:a16="http://schemas.microsoft.com/office/drawing/2014/main" id="{F731B2FB-15EB-5675-B726-2FA97C4F86C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09324" y="1856232"/>
            <a:ext cx="548640" cy="548640"/>
          </a:xfrm>
          <a:prstGeom prst="rect">
            <a:avLst/>
          </a:prstGeom>
        </p:spPr>
      </p:pic>
      <p:sp>
        <p:nvSpPr>
          <p:cNvPr id="42" name="Text 9">
            <a:hlinkClick r:id="rId17" action="ppaction://hlinksldjump"/>
            <a:extLst>
              <a:ext uri="{FF2B5EF4-FFF2-40B4-BE49-F238E27FC236}">
                <a16:creationId xmlns:a16="http://schemas.microsoft.com/office/drawing/2014/main" id="{F9346CA2-B786-9C36-C864-783D3B186501}"/>
              </a:ext>
            </a:extLst>
          </p:cNvPr>
          <p:cNvSpPr/>
          <p:nvPr/>
        </p:nvSpPr>
        <p:spPr>
          <a:xfrm>
            <a:off x="9125442" y="2514600"/>
            <a:ext cx="231640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 &amp; Questions</a:t>
            </a:r>
            <a:endParaRPr lang="en-US" dirty="0"/>
          </a:p>
        </p:txBody>
      </p:sp>
      <p:sp>
        <p:nvSpPr>
          <p:cNvPr id="44" name="Text 10">
            <a:hlinkClick r:id="rId17" action="ppaction://hlinksldjump"/>
            <a:extLst>
              <a:ext uri="{FF2B5EF4-FFF2-40B4-BE49-F238E27FC236}">
                <a16:creationId xmlns:a16="http://schemas.microsoft.com/office/drawing/2014/main" id="{30933E1B-4EE6-0BD3-C4A2-C468E55018F4}"/>
              </a:ext>
            </a:extLst>
          </p:cNvPr>
          <p:cNvSpPr/>
          <p:nvPr/>
        </p:nvSpPr>
        <p:spPr>
          <a:xfrm>
            <a:off x="9125442" y="2889304"/>
            <a:ext cx="23164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u="sng" dirty="0">
                <a:solidFill>
                  <a:srgbClr val="AAB9CC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the study set out to answer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4396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845529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Teachers and the Department of Education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649224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Teachers should incorporate PhET simulations regularly, not as a once-off thing.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Lessons should be deliberately designed around Stepans' CCM to produce sustainable conceptual change, not surface-level engagement.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Learners should predict and compute expected values before manipulating components — turning observation into genuine testing.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The DoE should invest in teacher training on simulation-based pedagogy, alongside reliable access to computers and internet connectivity.</a:t>
            </a:r>
            <a:endParaRPr lang="en-US" sz="2000" dirty="0"/>
          </a:p>
        </p:txBody>
      </p:sp>
      <p:pic>
        <p:nvPicPr>
          <p:cNvPr id="5" name="Image 0" descr="assets/teache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568" y="1893001"/>
            <a:ext cx="3383280" cy="3383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Government and Parents</a:t>
            </a:r>
            <a:endParaRPr lang="en-US" sz="3000" dirty="0"/>
          </a:p>
        </p:txBody>
      </p:sp>
      <p:sp>
        <p:nvSpPr>
          <p:cNvPr id="8" name="Shape 5"/>
          <p:cNvSpPr/>
          <p:nvPr/>
        </p:nvSpPr>
        <p:spPr>
          <a:xfrm>
            <a:off x="463217" y="1783080"/>
            <a:ext cx="3520440" cy="4114800"/>
          </a:xfrm>
          <a:prstGeom prst="roundRect">
            <a:avLst>
              <a:gd name="adj" fmla="val 2597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1" descr="assets/gradcap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397" y="2103120"/>
            <a:ext cx="640080" cy="6400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46097" y="297180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755825" y="3429000"/>
            <a:ext cx="2935224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aim is to produce learners who scientifically understand concepts well enough to transfer that understanding into everyday experience.</a:t>
            </a:r>
            <a:endParaRPr lang="en-US" sz="2000" dirty="0"/>
          </a:p>
        </p:txBody>
      </p:sp>
      <p:sp>
        <p:nvSpPr>
          <p:cNvPr id="12" name="Shape 8"/>
          <p:cNvSpPr/>
          <p:nvPr/>
        </p:nvSpPr>
        <p:spPr>
          <a:xfrm>
            <a:off x="8101584" y="1783080"/>
            <a:ext cx="3520440" cy="4114800"/>
          </a:xfrm>
          <a:prstGeom prst="roundRect">
            <a:avLst>
              <a:gd name="adj" fmla="val 2597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3" name="Image 2" descr="assets/handshake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1764" y="2103120"/>
            <a:ext cx="640080" cy="6400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84464" y="297180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8394192" y="3429000"/>
            <a:ext cx="2935224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can reinforce classroom learning by creating a conducive home environment and staying engaged with what learners are studying.</a:t>
            </a:r>
            <a:endParaRPr lang="en-US" sz="2000" dirty="0"/>
          </a:p>
        </p:txBody>
      </p:sp>
      <p:sp>
        <p:nvSpPr>
          <p:cNvPr id="16" name="Text 11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3">
            <a:hlinkClick r:id="rId5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5">
            <a:hlinkClick r:id="rId6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7">
            <a:hlinkClick r:id="rId7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19">
            <a:hlinkClick r:id="rId8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25" name="Shape 20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1">
            <a:hlinkClick r:id="rId9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27" name="Shape 22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Text 23">
            <a:hlinkClick r:id="rId10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29" name="Shape 24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5">
            <a:hlinkClick r:id="rId11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31" name="Shape 26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Text 27">
            <a:hlinkClick r:id="rId12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33" name="Shape 28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Text 29">
            <a:hlinkClick r:id="rId13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  <p:sp>
        <p:nvSpPr>
          <p:cNvPr id="36" name="Shape 2">
            <a:extLst>
              <a:ext uri="{FF2B5EF4-FFF2-40B4-BE49-F238E27FC236}">
                <a16:creationId xmlns:a16="http://schemas.microsoft.com/office/drawing/2014/main" id="{ED425531-957B-5605-BE3C-817DA5542E72}"/>
              </a:ext>
            </a:extLst>
          </p:cNvPr>
          <p:cNvSpPr/>
          <p:nvPr/>
        </p:nvSpPr>
        <p:spPr>
          <a:xfrm>
            <a:off x="4313255" y="1783080"/>
            <a:ext cx="3520440" cy="4114800"/>
          </a:xfrm>
          <a:prstGeom prst="roundRect">
            <a:avLst>
              <a:gd name="adj" fmla="val 2597"/>
            </a:avLst>
          </a:prstGeom>
          <a:solidFill>
            <a:srgbClr val="12324F"/>
          </a:solidFill>
          <a:ln/>
          <a:effectLst>
            <a:outerShdw blurRad="101600" dist="38100" dir="27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38" name="Image 0" descr="assets/wifi_gold.png">
            <a:extLst>
              <a:ext uri="{FF2B5EF4-FFF2-40B4-BE49-F238E27FC236}">
                <a16:creationId xmlns:a16="http://schemas.microsoft.com/office/drawing/2014/main" id="{4F75380F-A459-2A23-3275-580921FD1EE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3435" y="2103120"/>
            <a:ext cx="640080" cy="640080"/>
          </a:xfrm>
          <a:prstGeom prst="rect">
            <a:avLst/>
          </a:prstGeom>
        </p:spPr>
      </p:pic>
      <p:sp>
        <p:nvSpPr>
          <p:cNvPr id="40" name="Text 3">
            <a:extLst>
              <a:ext uri="{FF2B5EF4-FFF2-40B4-BE49-F238E27FC236}">
                <a16:creationId xmlns:a16="http://schemas.microsoft.com/office/drawing/2014/main" id="{2BE9F74A-F6D2-5494-F745-6B91872E56D6}"/>
              </a:ext>
            </a:extLst>
          </p:cNvPr>
          <p:cNvSpPr/>
          <p:nvPr/>
        </p:nvSpPr>
        <p:spPr>
          <a:xfrm>
            <a:off x="4496135" y="297180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2B70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</a:t>
            </a:r>
            <a:endParaRPr lang="en-US" sz="2400" dirty="0"/>
          </a:p>
        </p:txBody>
      </p:sp>
      <p:sp>
        <p:nvSpPr>
          <p:cNvPr id="42" name="Text 4">
            <a:extLst>
              <a:ext uri="{FF2B5EF4-FFF2-40B4-BE49-F238E27FC236}">
                <a16:creationId xmlns:a16="http://schemas.microsoft.com/office/drawing/2014/main" id="{B375D666-C479-ABA6-5A72-B251468BE391}"/>
              </a:ext>
            </a:extLst>
          </p:cNvPr>
          <p:cNvSpPr/>
          <p:nvPr/>
        </p:nvSpPr>
        <p:spPr>
          <a:xfrm>
            <a:off x="4496135" y="3429000"/>
            <a:ext cx="285798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 schools with computers, tablets, interactive boards and reliable internet access — the infrastructure this approach depends on.</a:t>
            </a:r>
            <a:endParaRPr lang="en-US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122615" y="150876"/>
            <a:ext cx="3840480" cy="3840480"/>
          </a:xfrm>
          <a:prstGeom prst="ellipse">
            <a:avLst/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387161" y="761238"/>
            <a:ext cx="6295741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7200" dirty="0"/>
          </a:p>
        </p:txBody>
      </p:sp>
      <p:sp>
        <p:nvSpPr>
          <p:cNvPr id="5" name="Text 2"/>
          <p:cNvSpPr/>
          <p:nvPr/>
        </p:nvSpPr>
        <p:spPr>
          <a:xfrm>
            <a:off x="542804" y="2697480"/>
            <a:ext cx="515760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and discussion are welcome.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 flipV="1">
            <a:off x="640080" y="3611881"/>
            <a:ext cx="5575894" cy="274319"/>
          </a:xfrm>
          <a:prstGeom prst="rect">
            <a:avLst/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640080" y="4069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7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 P.W. Masoga  •  P.M. Mamabolo  •  Prof. S.K. Singh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640080" y="4937760"/>
            <a:ext cx="2377440" cy="502920"/>
          </a:xfrm>
          <a:prstGeom prst="roundRect">
            <a:avLst>
              <a:gd name="adj" fmla="val 18182"/>
            </a:avLst>
          </a:prstGeom>
          <a:solidFill>
            <a:srgbClr val="F2B705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Text 6">
            <a:hlinkClick r:id="rId3" action="ppaction://hlinksldjump"/>
          </p:cNvPr>
          <p:cNvSpPr/>
          <p:nvPr/>
        </p:nvSpPr>
        <p:spPr>
          <a:xfrm>
            <a:off x="640080" y="493776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◀ Back to Menu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&amp; MOTIVATION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757984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Sciences: A Subject Many Learners Find Difficult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8100" y="1510712"/>
            <a:ext cx="6309360" cy="4617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Learners consistently report Physical Sciences as one of their most difficult subjects.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Much of the difficulty stems from the abstract nature of the concepts and the complexity of the systems being described.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Learners often arrive with limited prior knowledge — or with prior ideas that are not scientifically accurate — which makes new concepts harder to build on.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Electric circuits are a clear example: current, potential difference and resistance cannot be seen directly, only their effects.</a:t>
            </a:r>
            <a:endParaRPr lang="en-US" sz="2000" dirty="0"/>
          </a:p>
        </p:txBody>
      </p:sp>
      <p:pic>
        <p:nvPicPr>
          <p:cNvPr id="5" name="Image 0" descr="assets/brain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5415" y="1784569"/>
            <a:ext cx="3840480" cy="3840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342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&amp; MOTIVATION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Everyday Experience Shapes — and Sometimes Distorts — Understanding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39"/>
            <a:ext cx="6046713" cy="44562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Learners already interact with electricity every day: switches, plugs, cellphones, appliances.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This everyday familiarity feels like understanding, but it can mask an inaccurate mental model of what is actually happening inside a circuit.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A common example: learners describe current the way they would describe water flowing through a pipe.</a:t>
            </a:r>
            <a:endParaRPr lang="en-US" sz="2000" dirty="0"/>
          </a:p>
          <a:p>
            <a:pPr marL="228600" indent="-2286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This water-pipe mental model leads directly to the misconception that current is “used up” as it moves around a circuit.</a:t>
            </a:r>
            <a:endParaRPr lang="en-US" sz="2000" dirty="0"/>
          </a:p>
        </p:txBody>
      </p:sp>
      <p:pic>
        <p:nvPicPr>
          <p:cNvPr id="5" name="Image 0" descr="assets/circuit_seri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199" y="1984248"/>
            <a:ext cx="4684881" cy="29535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&amp; MOTIVATION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767709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“Current Gets Used Up” — A Persistent Myth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383280" cy="4160520"/>
          </a:xfrm>
          <a:prstGeom prst="roundRect">
            <a:avLst>
              <a:gd name="adj" fmla="val 2432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5" name="Image 0" descr="assets/warning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1892808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71600" y="1856232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myth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749808" y="2468880"/>
            <a:ext cx="2980944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Learners often believe current is a substance that is consumed by components as it travels around the circuit, so less current “arrives” at the far side.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4160520" y="1691640"/>
            <a:ext cx="3383280" cy="4160520"/>
          </a:xfrm>
          <a:prstGeom prst="roundRect">
            <a:avLst>
              <a:gd name="adj" fmla="val 2432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1" descr="assets/brain_te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688" y="1892808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83480" y="1856232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persists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4361688" y="2468880"/>
            <a:ext cx="2980944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Learners cannot visualise charge flow, so they substitute science with an intuitive but incorrect substance-based model rooted in everyday experience.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7772400" y="1691640"/>
            <a:ext cx="3566160" cy="4160520"/>
          </a:xfrm>
          <a:prstGeom prst="roundRect">
            <a:avLst>
              <a:gd name="adj" fmla="val 2308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3" name="Image 2" descr="assets/reglightbulb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3568" y="1892808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595360" y="1856232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consequence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7973568" y="2468880"/>
            <a:ext cx="3163824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Guisasola (2014) argues teaching must target conceptual understanding directly — yet this gap is still evident in Grade 12 NSC performance on circuits.</a:t>
            </a: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3">
            <a:hlinkClick r:id="rId6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5">
            <a:hlinkClick r:id="rId7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7">
            <a:hlinkClick r:id="rId8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19">
            <a:hlinkClick r:id="rId9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25" name="Shape 20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1">
            <a:hlinkClick r:id="rId10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27" name="Shape 22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Text 23">
            <a:hlinkClick r:id="rId11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29" name="Shape 24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5">
            <a:hlinkClick r:id="rId12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31" name="Shape 26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Text 27">
            <a:hlinkClick r:id="rId13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33" name="Shape 28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Text 29">
            <a:hlinkClick r:id="rId14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&amp; MOTIVATION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777437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Stepans' Conceptual Change Model — Why Simulations Fit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94310" y="1479771"/>
            <a:ext cx="6617970" cy="45124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Stepans' Conceptual Change Model (CCM) guides teaching that directly confronts learner misconceptions in a supportive environment.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It favours inquiry and reflection over memorisation — learners must test their own predictions against evidence.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Interactive simulations let learners manipulate circuit components, predict outcomes, and get immediate visual feedback.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This combination motivates for the use of PhET Interactive Simulations in this study.</a:t>
            </a:r>
            <a:endParaRPr lang="en-US" sz="2000" dirty="0"/>
          </a:p>
        </p:txBody>
      </p:sp>
      <p:pic>
        <p:nvPicPr>
          <p:cNvPr id="5" name="Image 0" descr="assets/phet_mo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979" y="1765186"/>
            <a:ext cx="5437863" cy="33809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342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PROBLEM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 Charge Flow Demands Imagination Learners Don't Yet Have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39" y="1691640"/>
            <a:ext cx="7661506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Potential difference is conceptually foundational and ideally should be understood before current is introduced.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ZA" sz="2000" dirty="0"/>
              <a:t>Learners must imagine the invisible flow of electrons to understand electric current, making it an abstract concept that cannot be observed directly with the naked eye </a:t>
            </a:r>
            <a:r>
              <a:rPr lang="en-GB" sz="2000" dirty="0"/>
              <a:t>(Ortega-Alvarez et al., 2018).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Without these mental images, learners struggle to connect potential difference, current and resistance into one coherent picture.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2000" b="1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The result</a:t>
            </a:r>
            <a:r>
              <a:rPr lang="en-US" sz="2000" dirty="0">
                <a:solidFill>
                  <a:srgbClr val="1B2733"/>
                </a:solidFill>
                <a:ea typeface="Calibri" pitchFamily="34" charset="-122"/>
                <a:cs typeface="Calibri" pitchFamily="34" charset="-120"/>
              </a:rPr>
              <a:t>: learners can often follow a procedure but  cannot explain what is really happening inside the circuit.</a:t>
            </a:r>
            <a:r>
              <a:rPr lang="en-US" sz="2000" dirty="0"/>
              <a:t>  Hence, they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fail to connect and relate these concepts.</a:t>
            </a:r>
            <a:endParaRPr lang="en-US" sz="2000" dirty="0"/>
          </a:p>
        </p:txBody>
      </p:sp>
      <p:pic>
        <p:nvPicPr>
          <p:cNvPr id="5" name="Image 0" descr="assets/ey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0809" y="2198453"/>
            <a:ext cx="2862869" cy="286286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>
            <a:hlinkClick r:id="rId4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>
            <a:hlinkClick r:id="rId5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9">
            <a:hlinkClick r:id="rId6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>
            <a:hlinkClick r:id="rId7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3">
            <a:hlinkClick r:id="rId8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>
            <a:hlinkClick r:id="rId9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7">
            <a:hlinkClick r:id="rId10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9">
            <a:hlinkClick r:id="rId11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21">
            <a:hlinkClick r:id="rId12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27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PROBLEM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412242"/>
            <a:ext cx="10607040" cy="59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Evidence: 2024 Grade 12 NSC Examination Performance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56047" y="1008966"/>
            <a:ext cx="7902103" cy="5227242"/>
          </a:xfrm>
          <a:prstGeom prst="roundRect">
            <a:avLst>
              <a:gd name="adj" fmla="val 2000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5" name="Image 0" descr="assets/quote_te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54" y="994869"/>
            <a:ext cx="347957" cy="34795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1086795"/>
            <a:ext cx="7277100" cy="12620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1600" i="1" dirty="0">
                <a:solidFill>
                  <a:srgbClr val="0B25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Weaknesses in learners' conceptual grasp of electric circuits in Grades 10 and 11 do not stay hidden — they resurface as measurable underperformance in the electric circuits question of the Grade 12 Physical Sciences NSC examination.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279291" y="1003554"/>
            <a:ext cx="3817153" cy="2235708"/>
          </a:xfrm>
          <a:prstGeom prst="roundRect">
            <a:avLst>
              <a:gd name="adj" fmla="val 4186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1" descr="assets/clipboardlis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056" y="1012304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304020" y="1035779"/>
            <a:ext cx="2354275" cy="3339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NSC Questions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8496300" y="1765160"/>
            <a:ext cx="3539652" cy="14542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electric circuits question consistently exposes gaps between procedural steps and genuine conceptual understanding.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8279292" y="3806190"/>
            <a:ext cx="3817152" cy="2235708"/>
          </a:xfrm>
          <a:prstGeom prst="roundRect">
            <a:avLst>
              <a:gd name="adj" fmla="val 4186"/>
            </a:avLst>
          </a:prstGeom>
          <a:solidFill>
            <a:srgbClr val="EEF3F7"/>
          </a:solidFill>
          <a:ln/>
          <a:effectLst>
            <a:outerShdw blurRad="101600" dist="3810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13" name="Image 2" descr="assets/warning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8076" y="3975644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665970" y="4012692"/>
            <a:ext cx="18211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8477250" y="4663440"/>
            <a:ext cx="3485844" cy="1396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Misconceptions formed in Grade 10 are rarely corrected on their own — they persist unless directly confronted. </a:t>
            </a: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11505895" y="16459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45720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3">
            <a:hlinkClick r:id="rId6" action="ppaction://hlinksldjump"/>
          </p:cNvPr>
          <p:cNvSpPr/>
          <p:nvPr/>
        </p:nvSpPr>
        <p:spPr>
          <a:xfrm>
            <a:off x="45720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Menu</a:t>
            </a:r>
            <a:endParaRPr lang="en-US" sz="900" dirty="0"/>
          </a:p>
        </p:txBody>
      </p:sp>
      <p:sp>
        <p:nvSpPr>
          <p:cNvPr id="19" name="Shape 14"/>
          <p:cNvSpPr/>
          <p:nvPr/>
        </p:nvSpPr>
        <p:spPr>
          <a:xfrm>
            <a:off x="1716329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5">
            <a:hlinkClick r:id="rId7" action="ppaction://hlinksldjump"/>
          </p:cNvPr>
          <p:cNvSpPr/>
          <p:nvPr/>
        </p:nvSpPr>
        <p:spPr>
          <a:xfrm>
            <a:off x="1716329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Background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2975458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F2B70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17">
            <a:hlinkClick r:id="rId8" action="ppaction://hlinksldjump"/>
          </p:cNvPr>
          <p:cNvSpPr/>
          <p:nvPr/>
        </p:nvSpPr>
        <p:spPr>
          <a:xfrm>
            <a:off x="2975458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u="sng" dirty="0">
                <a:solidFill>
                  <a:srgbClr val="0B2545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Problem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4234586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19">
            <a:hlinkClick r:id="rId9" action="ppaction://hlinksldjump"/>
          </p:cNvPr>
          <p:cNvSpPr/>
          <p:nvPr/>
        </p:nvSpPr>
        <p:spPr>
          <a:xfrm>
            <a:off x="4234586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Purpose</a:t>
            </a:r>
            <a:endParaRPr lang="en-US" sz="900" dirty="0"/>
          </a:p>
        </p:txBody>
      </p:sp>
      <p:sp>
        <p:nvSpPr>
          <p:cNvPr id="25" name="Shape 20"/>
          <p:cNvSpPr/>
          <p:nvPr/>
        </p:nvSpPr>
        <p:spPr>
          <a:xfrm>
            <a:off x="5493715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6" name="Text 21">
            <a:hlinkClick r:id="rId10" action="ppaction://hlinksldjump"/>
          </p:cNvPr>
          <p:cNvSpPr/>
          <p:nvPr/>
        </p:nvSpPr>
        <p:spPr>
          <a:xfrm>
            <a:off x="5493715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Literature</a:t>
            </a:r>
            <a:endParaRPr lang="en-US" sz="900" dirty="0"/>
          </a:p>
        </p:txBody>
      </p:sp>
      <p:sp>
        <p:nvSpPr>
          <p:cNvPr id="27" name="Shape 22"/>
          <p:cNvSpPr/>
          <p:nvPr/>
        </p:nvSpPr>
        <p:spPr>
          <a:xfrm>
            <a:off x="6752844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8" name="Text 23">
            <a:hlinkClick r:id="rId11" action="ppaction://hlinksldjump"/>
          </p:cNvPr>
          <p:cNvSpPr/>
          <p:nvPr/>
        </p:nvSpPr>
        <p:spPr>
          <a:xfrm>
            <a:off x="6752844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Method</a:t>
            </a:r>
            <a:endParaRPr lang="en-US" sz="900" dirty="0"/>
          </a:p>
        </p:txBody>
      </p:sp>
      <p:sp>
        <p:nvSpPr>
          <p:cNvPr id="29" name="Shape 24"/>
          <p:cNvSpPr/>
          <p:nvPr/>
        </p:nvSpPr>
        <p:spPr>
          <a:xfrm>
            <a:off x="8011973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0" name="Text 25">
            <a:hlinkClick r:id="rId12" action="ppaction://hlinksldjump"/>
          </p:cNvPr>
          <p:cNvSpPr/>
          <p:nvPr/>
        </p:nvSpPr>
        <p:spPr>
          <a:xfrm>
            <a:off x="8011973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Findings</a:t>
            </a:r>
            <a:endParaRPr lang="en-US" sz="900" dirty="0"/>
          </a:p>
        </p:txBody>
      </p:sp>
      <p:sp>
        <p:nvSpPr>
          <p:cNvPr id="31" name="Shape 26"/>
          <p:cNvSpPr/>
          <p:nvPr/>
        </p:nvSpPr>
        <p:spPr>
          <a:xfrm>
            <a:off x="9271102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2" name="Text 27">
            <a:hlinkClick r:id="rId13" action="ppaction://hlinksldjump"/>
          </p:cNvPr>
          <p:cNvSpPr/>
          <p:nvPr/>
        </p:nvSpPr>
        <p:spPr>
          <a:xfrm>
            <a:off x="9271102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Conclusion</a:t>
            </a:r>
            <a:endParaRPr lang="en-US" sz="900" dirty="0"/>
          </a:p>
        </p:txBody>
      </p:sp>
      <p:sp>
        <p:nvSpPr>
          <p:cNvPr id="33" name="Shape 28"/>
          <p:cNvSpPr/>
          <p:nvPr/>
        </p:nvSpPr>
        <p:spPr>
          <a:xfrm>
            <a:off x="10530230" y="6437376"/>
            <a:ext cx="1204265" cy="292608"/>
          </a:xfrm>
          <a:prstGeom prst="roundRect">
            <a:avLst>
              <a:gd name="adj" fmla="val 18750"/>
            </a:avLst>
          </a:prstGeom>
          <a:solidFill>
            <a:srgbClr val="12324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4" name="Text 29">
            <a:hlinkClick r:id="rId14" action="ppaction://hlinksldjump"/>
          </p:cNvPr>
          <p:cNvSpPr/>
          <p:nvPr/>
        </p:nvSpPr>
        <p:spPr>
          <a:xfrm>
            <a:off x="10530230" y="6437376"/>
            <a:ext cx="120426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u="sng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</a:t>
            </a:r>
            <a:endParaRPr lang="en-US" sz="900" dirty="0"/>
          </a:p>
        </p:txBody>
      </p:sp>
      <p:pic>
        <p:nvPicPr>
          <p:cNvPr id="37" name="Image 0" descr="assets/quote_teal.png">
            <a:extLst>
              <a:ext uri="{FF2B5EF4-FFF2-40B4-BE49-F238E27FC236}">
                <a16:creationId xmlns:a16="http://schemas.microsoft.com/office/drawing/2014/main" id="{13F2142D-0BF8-C3AB-5B1A-0926A054D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291318" y="1812012"/>
            <a:ext cx="328681" cy="32868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0190537-9AEE-C71C-5685-0C64C7749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8526" y="2098241"/>
            <a:ext cx="4920899" cy="4040201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5E40904-FB4D-FE96-7FBE-BB3B0BE2E518}"/>
              </a:ext>
            </a:extLst>
          </p:cNvPr>
          <p:cNvSpPr/>
          <p:nvPr/>
        </p:nvSpPr>
        <p:spPr>
          <a:xfrm>
            <a:off x="4686299" y="3019424"/>
            <a:ext cx="1609725" cy="739141"/>
          </a:xfrm>
          <a:prstGeom prst="round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1D5D13E-F6B2-714B-788A-F39E4079A25A}"/>
              </a:ext>
            </a:extLst>
          </p:cNvPr>
          <p:cNvSpPr txBox="1"/>
          <p:nvPr/>
        </p:nvSpPr>
        <p:spPr>
          <a:xfrm>
            <a:off x="6911339" y="2800511"/>
            <a:ext cx="910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45 %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B60EDC1F-A483-98E3-87E5-C9A231A6ACB3}"/>
              </a:ext>
            </a:extLst>
          </p:cNvPr>
          <p:cNvSpPr/>
          <p:nvPr/>
        </p:nvSpPr>
        <p:spPr>
          <a:xfrm>
            <a:off x="6362700" y="2914650"/>
            <a:ext cx="487968" cy="19436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28080F3-6042-4B24-07CB-97A97DAFB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323248"/>
              </p:ext>
            </p:extLst>
          </p:nvPr>
        </p:nvGraphicFramePr>
        <p:xfrm>
          <a:off x="6496050" y="571500"/>
          <a:ext cx="5505450" cy="59054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5422">
                  <a:extLst>
                    <a:ext uri="{9D8B030D-6E8A-4147-A177-3AD203B41FA5}">
                      <a16:colId xmlns:a16="http://schemas.microsoft.com/office/drawing/2014/main" val="2804506550"/>
                    </a:ext>
                  </a:extLst>
                </a:gridCol>
                <a:gridCol w="2740028">
                  <a:extLst>
                    <a:ext uri="{9D8B030D-6E8A-4147-A177-3AD203B41FA5}">
                      <a16:colId xmlns:a16="http://schemas.microsoft.com/office/drawing/2014/main" val="1056249629"/>
                    </a:ext>
                  </a:extLst>
                </a:gridCol>
              </a:tblGrid>
              <a:tr h="5106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Theme</a:t>
                      </a:r>
                      <a:endParaRPr lang="en-ZA" sz="110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Description</a:t>
                      </a:r>
                      <a:endParaRPr lang="en-ZA" sz="11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extLst>
                  <a:ext uri="{0D108BD9-81ED-4DB2-BD59-A6C34878D82A}">
                    <a16:rowId xmlns:a16="http://schemas.microsoft.com/office/drawing/2014/main" val="3660212223"/>
                  </a:ext>
                </a:extLst>
              </a:tr>
              <a:tr h="13595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Persistent misconceptions about current, charge and energy</a:t>
                      </a:r>
                      <a:endParaRPr lang="en-ZA" sz="11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Learners view electric current as a consumable or substance-like quantity rather than a continuous flow of conserved charge.</a:t>
                      </a:r>
                      <a:endParaRPr lang="en-ZA" sz="11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extLst>
                  <a:ext uri="{0D108BD9-81ED-4DB2-BD59-A6C34878D82A}">
                    <a16:rowId xmlns:a16="http://schemas.microsoft.com/office/drawing/2014/main" val="1670478573"/>
                  </a:ext>
                </a:extLst>
              </a:tr>
              <a:tr h="13595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Fragmented understanding of circuit connection and behaviour</a:t>
                      </a:r>
                      <a:endParaRPr lang="en-ZA" sz="11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Learners recognise basic circuit symbols but cannot apply rules from series/parallel connection consistently.</a:t>
                      </a:r>
                      <a:endParaRPr lang="en-ZA" sz="11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extLst>
                  <a:ext uri="{0D108BD9-81ED-4DB2-BD59-A6C34878D82A}">
                    <a16:rowId xmlns:a16="http://schemas.microsoft.com/office/drawing/2014/main" val="2540718277"/>
                  </a:ext>
                </a:extLst>
              </a:tr>
              <a:tr h="65813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Limited application of Ohm’s law and circuit logic</a:t>
                      </a:r>
                      <a:endParaRPr lang="en-ZA" sz="11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Learners fail to connect current, voltage and resistance meaningfully.</a:t>
                      </a:r>
                      <a:endParaRPr lang="en-ZA" sz="11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extLst>
                  <a:ext uri="{0D108BD9-81ED-4DB2-BD59-A6C34878D82A}">
                    <a16:rowId xmlns:a16="http://schemas.microsoft.com/office/drawing/2014/main" val="3752375704"/>
                  </a:ext>
                </a:extLst>
              </a:tr>
              <a:tr h="10088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Weak conceptual transfer between macroscopic and microscopic models</a:t>
                      </a:r>
                      <a:endParaRPr lang="en-ZA" sz="110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Learners cannot link electric field and potential difference to charge movement within conductors.</a:t>
                      </a:r>
                      <a:endParaRPr lang="en-ZA" sz="110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extLst>
                  <a:ext uri="{0D108BD9-81ED-4DB2-BD59-A6C34878D82A}">
                    <a16:rowId xmlns:a16="http://schemas.microsoft.com/office/drawing/2014/main" val="1216282955"/>
                  </a:ext>
                </a:extLst>
              </a:tr>
              <a:tr h="10088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Surface-level reasoning dominates over conceptual reasoning</a:t>
                      </a:r>
                      <a:endParaRPr lang="en-ZA" sz="11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Reasoning is driven by visual intuition or everyday experience rather than physics laws.</a:t>
                      </a:r>
                      <a:endParaRPr lang="en-ZA" sz="110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02" marR="64602" marT="0" marB="0"/>
                </a:tc>
                <a:extLst>
                  <a:ext uri="{0D108BD9-81ED-4DB2-BD59-A6C34878D82A}">
                    <a16:rowId xmlns:a16="http://schemas.microsoft.com/office/drawing/2014/main" val="2272373361"/>
                  </a:ext>
                </a:extLst>
              </a:tr>
            </a:tbl>
          </a:graphicData>
        </a:graphic>
      </p:graphicFrame>
      <p:graphicFrame>
        <p:nvGraphicFramePr>
          <p:cNvPr id="12" name="TextBox 2">
            <a:extLst>
              <a:ext uri="{FF2B5EF4-FFF2-40B4-BE49-F238E27FC236}">
                <a16:creationId xmlns:a16="http://schemas.microsoft.com/office/drawing/2014/main" id="{04EC3564-6780-E1DF-005B-DD85C29BA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7393292"/>
              </p:ext>
            </p:extLst>
          </p:nvPr>
        </p:nvGraphicFramePr>
        <p:xfrm>
          <a:off x="247650" y="157311"/>
          <a:ext cx="5848350" cy="6548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4375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2167</Words>
  <Application>Microsoft Office PowerPoint</Application>
  <PresentationFormat>Widescreen</PresentationFormat>
  <Paragraphs>392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10 Learners' Conceptual Understanding of Electric Circuits Using PhET Simulations</dc:title>
  <dc:subject>PptxGenJS Presentation</dc:subject>
  <dc:creator>Dr P.W. Masoga, P.M. Mamabolo &amp; Prof. S.K. Singh</dc:creator>
  <cp:lastModifiedBy>Masoga, Phala</cp:lastModifiedBy>
  <cp:revision>16</cp:revision>
  <dcterms:created xsi:type="dcterms:W3CDTF">2026-07-02T23:44:40Z</dcterms:created>
  <dcterms:modified xsi:type="dcterms:W3CDTF">2026-08-08T03:42:08Z</dcterms:modified>
</cp:coreProperties>
</file>