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23" r:id="rId2"/>
    <p:sldId id="307" r:id="rId3"/>
    <p:sldId id="308" r:id="rId4"/>
    <p:sldId id="274" r:id="rId5"/>
    <p:sldId id="289" r:id="rId6"/>
    <p:sldId id="275" r:id="rId7"/>
    <p:sldId id="312" r:id="rId8"/>
    <p:sldId id="276" r:id="rId9"/>
    <p:sldId id="313" r:id="rId10"/>
    <p:sldId id="290" r:id="rId11"/>
    <p:sldId id="309" r:id="rId12"/>
    <p:sldId id="315" r:id="rId13"/>
    <p:sldId id="311" r:id="rId14"/>
    <p:sldId id="317" r:id="rId15"/>
    <p:sldId id="316" r:id="rId16"/>
    <p:sldId id="322" r:id="rId17"/>
    <p:sldId id="318" r:id="rId18"/>
    <p:sldId id="265" r:id="rId19"/>
    <p:sldId id="287" r:id="rId20"/>
    <p:sldId id="301" r:id="rId21"/>
    <p:sldId id="300" r:id="rId22"/>
    <p:sldId id="297" r:id="rId23"/>
    <p:sldId id="264" r:id="rId24"/>
    <p:sldId id="268" r:id="rId25"/>
    <p:sldId id="267" r:id="rId26"/>
    <p:sldId id="269" r:id="rId2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587"/>
    <a:srgbClr val="FF0000"/>
    <a:srgbClr val="E60000"/>
    <a:srgbClr val="0424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059" autoAdjust="0"/>
  </p:normalViewPr>
  <p:slideViewPr>
    <p:cSldViewPr snapToGrid="0">
      <p:cViewPr varScale="1">
        <p:scale>
          <a:sx n="72" d="100"/>
          <a:sy n="72" d="100"/>
        </p:scale>
        <p:origin x="110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58F274-C7BD-6C89-8088-127C1239694D}"/>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4D5F5CA3-AFF1-D53E-74FF-A996EADD99CA}"/>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Calibri"/>
              </a:defRPr>
            </a:lvl1pPr>
          </a:lstStyle>
          <a:p>
            <a:pPr lvl="0"/>
            <a:fld id="{6092A6D5-7DF9-4C2E-9071-81535A5E00A5}" type="datetime1">
              <a:rPr lang="nl-NL"/>
              <a:pPr lvl="0"/>
              <a:t>9-7-2026</a:t>
            </a:fld>
            <a:endParaRPr lang="nl-NL"/>
          </a:p>
        </p:txBody>
      </p:sp>
      <p:sp>
        <p:nvSpPr>
          <p:cNvPr id="4" name="Slide Image Placeholder 3">
            <a:extLst>
              <a:ext uri="{FF2B5EF4-FFF2-40B4-BE49-F238E27FC236}">
                <a16:creationId xmlns:a16="http://schemas.microsoft.com/office/drawing/2014/main" id="{19DA7B02-1F0E-CAD9-7060-58D52AFC6118}"/>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9B972B44-C62B-FCB1-8EC3-1A97EA54A9B6}"/>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0A449D5-DCE9-CE54-18F5-035C3EC0D880}"/>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2BD5F98A-13CB-F8EB-58B5-AD295A5C3E5D}"/>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Calibri"/>
              </a:defRPr>
            </a:lvl1pPr>
          </a:lstStyle>
          <a:p>
            <a:pPr lvl="0"/>
            <a:fld id="{357DA015-7476-4AE1-B693-054719431A66}" type="slidenum">
              <a:t>‹nr.›</a:t>
            </a:fld>
            <a:endParaRPr lang="nl-NL"/>
          </a:p>
        </p:txBody>
      </p:sp>
    </p:spTree>
    <p:extLst>
      <p:ext uri="{BB962C8B-B14F-4D97-AF65-F5344CB8AC3E}">
        <p14:creationId xmlns:p14="http://schemas.microsoft.com/office/powerpoint/2010/main" val="11624874"/>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3CE2459-A0F5-5040-F6C8-21C82F74C848}"/>
            </a:ext>
          </a:extLst>
        </p:cNvPr>
        <p:cNvGrpSpPr/>
        <p:nvPr/>
      </p:nvGrpSpPr>
      <p:grpSpPr>
        <a:xfrm>
          <a:off x="0" y="0"/>
          <a:ext cx="0" cy="0"/>
          <a:chOff x="0" y="0"/>
          <a:chExt cx="0" cy="0"/>
        </a:xfrm>
      </p:grpSpPr>
      <p:sp>
        <p:nvSpPr>
          <p:cNvPr id="2" name="Google Shape;51;g351fef21990_0_47:notes">
            <a:extLst>
              <a:ext uri="{FF2B5EF4-FFF2-40B4-BE49-F238E27FC236}">
                <a16:creationId xmlns:a16="http://schemas.microsoft.com/office/drawing/2014/main" id="{561DF9D2-1F18-650C-A864-F613DDB7FABC}"/>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52;g351fef21990_0_47:notes">
            <a:extLst>
              <a:ext uri="{FF2B5EF4-FFF2-40B4-BE49-F238E27FC236}">
                <a16:creationId xmlns:a16="http://schemas.microsoft.com/office/drawing/2014/main" id="{1BD343A8-EAAA-6A66-CCEC-AFD4E7103AC8}"/>
              </a:ext>
            </a:extLst>
          </p:cNvPr>
          <p:cNvSpPr txBox="1">
            <a:spLocks noGrp="1"/>
          </p:cNvSpPr>
          <p:nvPr>
            <p:ph type="body" sz="quarter" idx="1"/>
          </p:nvPr>
        </p:nvSpPr>
        <p:spPr>
          <a:xfrm>
            <a:off x="685800" y="4400549"/>
            <a:ext cx="5486400" cy="3600596"/>
          </a:xfrm>
        </p:spPr>
        <p:txBody>
          <a:bodyPr lIns="93177" tIns="46579" rIns="93177" bIns="46579"/>
          <a:lstStyle/>
          <a:p>
            <a:r>
              <a:rPr lang="en-US" i="1" dirty="0"/>
              <a:t>So… this is the title.</a:t>
            </a:r>
          </a:p>
          <a:p>
            <a:endParaRPr lang="en-US" dirty="0"/>
          </a:p>
          <a:p>
            <a:r>
              <a:rPr lang="en-US" i="1" dirty="0"/>
              <a:t>At first glance that sounds like three talks rolled into one — but I promise it’s really just one idea.</a:t>
            </a:r>
          </a:p>
          <a:p>
            <a:endParaRPr lang="en-US" i="1" dirty="0"/>
          </a:p>
          <a:p>
            <a:r>
              <a:rPr lang="en-US" dirty="0"/>
              <a:t>The short version is: I want to understand </a:t>
            </a:r>
            <a:r>
              <a:rPr lang="en-US" b="1" dirty="0"/>
              <a:t>what thermal quantum field theory really looks like when the volume is not taken to infinity</a:t>
            </a:r>
            <a:r>
              <a:rPr lang="en-US" dirty="0"/>
              <a:t>, and in this research, we have found some </a:t>
            </a:r>
            <a:r>
              <a:rPr lang="en-GB" dirty="0"/>
              <a:t>tentative results for the Path integral formulation of the partition function which can be found in our recent paper and I will also show in this talk.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Many solutions in TFT are not known, and we aim to fill some of those gaps by revisiting the derivation of the path integral formulation of the partition function without taking the Volume to infinity.</a:t>
            </a:r>
            <a:endParaRPr lang="en-US" dirty="0"/>
          </a:p>
        </p:txBody>
      </p:sp>
      <p:sp>
        <p:nvSpPr>
          <p:cNvPr id="4" name="Google Shape;53;g351fef21990_0_47:notes">
            <a:extLst>
              <a:ext uri="{FF2B5EF4-FFF2-40B4-BE49-F238E27FC236}">
                <a16:creationId xmlns:a16="http://schemas.microsoft.com/office/drawing/2014/main" id="{288F96AB-CA25-06E6-0B06-5E5BFD102552}"/>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7A9992A-BD70-4975-9C5D-6FBF232BB0B5}" type="slidenum">
              <a:t>1</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223890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97;g3686ae2da0b_0_15:notes">
            <a:extLst>
              <a:ext uri="{FF2B5EF4-FFF2-40B4-BE49-F238E27FC236}">
                <a16:creationId xmlns:a16="http://schemas.microsoft.com/office/drawing/2014/main" id="{D1DF8CC9-ED70-6C09-01CC-50CF571245E9}"/>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98;g3686ae2da0b_0_15:notes">
            <a:extLst>
              <a:ext uri="{FF2B5EF4-FFF2-40B4-BE49-F238E27FC236}">
                <a16:creationId xmlns:a16="http://schemas.microsoft.com/office/drawing/2014/main" id="{79B169D2-95CE-7193-8E18-012E8FE8242F}"/>
              </a:ext>
            </a:extLst>
          </p:cNvPr>
          <p:cNvSpPr txBox="1">
            <a:spLocks noGrp="1"/>
          </p:cNvSpPr>
          <p:nvPr>
            <p:ph type="body" sz="quarter" idx="1"/>
          </p:nvPr>
        </p:nvSpPr>
        <p:spPr>
          <a:xfrm>
            <a:off x="685800" y="4400549"/>
            <a:ext cx="5486400" cy="3600596"/>
          </a:xfrm>
        </p:spPr>
        <p:txBody>
          <a:bodyPr lIns="93177" tIns="46579" rIns="93177" bIns="46579"/>
          <a:lstStyle/>
          <a:p>
            <a:pPr marL="171450" lvl="0" indent="-171450"/>
            <a:r>
              <a:rPr lang="en-GB"/>
              <a:t>We can construct the path integral by inserting resolutions of the identity operator into the trace of the partition function. In standard derivations, these identities are written in terms of field-operator eigenstates, but such states are typically introduced only heuristically by analogy with the position and momentum eigenstates of QM, states which themselves require a nontrivial rigged-Hilbert space treatment that I will not go into here, but the point is that their definition is not straightforward. Even though these QM eigenstates are well defined, their construction does not straightforwardly extend to field theory, so to maintain full analytic control, we instead use coherent states.</a:t>
            </a:r>
          </a:p>
          <a:p>
            <a:pPr marL="171450" lvl="0" indent="-171450"/>
            <a:endParaRPr lang="en-GB"/>
          </a:p>
          <a:p>
            <a:pPr marL="171450" lvl="0" indent="-171450"/>
            <a:r>
              <a:rPr lang="en-GB"/>
              <a:t>Emphasize that the field eigenstate method is the usual method, and we get something different</a:t>
            </a:r>
            <a:endParaRPr lang="en-US"/>
          </a:p>
        </p:txBody>
      </p:sp>
      <p:sp>
        <p:nvSpPr>
          <p:cNvPr id="4" name="Google Shape;99;g3686ae2da0b_0_15:notes">
            <a:extLst>
              <a:ext uri="{FF2B5EF4-FFF2-40B4-BE49-F238E27FC236}">
                <a16:creationId xmlns:a16="http://schemas.microsoft.com/office/drawing/2014/main" id="{270B5D8C-D24E-641C-D618-7E21054E2D3A}"/>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C4E3626-407B-4EFD-817C-A0D16B148B6E}" type="slidenum">
              <a:t>10</a:t>
            </a:fld>
            <a:endParaRPr lang="nl-NL" sz="1200" b="0" i="0" u="none" strike="noStrike" kern="1200" cap="none" spc="0" baseline="0">
              <a:solidFill>
                <a:srgbClr val="000000"/>
              </a:solidFill>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AD471BC-CE0C-E663-B34D-26CF5FBD627E}"/>
            </a:ext>
          </a:extLst>
        </p:cNvPr>
        <p:cNvGrpSpPr/>
        <p:nvPr/>
      </p:nvGrpSpPr>
      <p:grpSpPr>
        <a:xfrm>
          <a:off x="0" y="0"/>
          <a:ext cx="0" cy="0"/>
          <a:chOff x="0" y="0"/>
          <a:chExt cx="0" cy="0"/>
        </a:xfrm>
      </p:grpSpPr>
      <p:sp>
        <p:nvSpPr>
          <p:cNvPr id="2" name="Google Shape;137;g352b97d5626_0_13:notes">
            <a:extLst>
              <a:ext uri="{FF2B5EF4-FFF2-40B4-BE49-F238E27FC236}">
                <a16:creationId xmlns:a16="http://schemas.microsoft.com/office/drawing/2014/main" id="{F7E2C92C-B542-6B5D-223C-118418D808C8}"/>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138;g352b97d5626_0_13:notes">
            <a:extLst>
              <a:ext uri="{FF2B5EF4-FFF2-40B4-BE49-F238E27FC236}">
                <a16:creationId xmlns:a16="http://schemas.microsoft.com/office/drawing/2014/main" id="{6A15F9E0-A730-B48B-A8C6-F0611E02A10F}"/>
              </a:ext>
            </a:extLst>
          </p:cNvPr>
          <p:cNvSpPr txBox="1">
            <a:spLocks noGrp="1"/>
          </p:cNvSpPr>
          <p:nvPr>
            <p:ph type="body" sz="quarter" idx="1"/>
          </p:nvPr>
        </p:nvSpPr>
        <p:spPr>
          <a:xfrm>
            <a:off x="685800" y="4400549"/>
            <a:ext cx="5486400" cy="3600596"/>
          </a:xfrm>
        </p:spPr>
        <p:txBody>
          <a:bodyPr lIns="93177" tIns="46579" rIns="93177" bIns="46579"/>
          <a:lstStyle/>
          <a:p>
            <a:pPr marL="171450" lvl="0" indent="-171450"/>
            <a:r>
              <a:rPr lang="en-US" dirty="0"/>
              <a:t>To compute the φ⁴ partition function, we start from the renormalized </a:t>
            </a:r>
            <a:r>
              <a:rPr lang="en-US" dirty="0" err="1"/>
              <a:t>Lagrangian</a:t>
            </a:r>
            <a:r>
              <a:rPr lang="en-US" dirty="0"/>
              <a:t>, Legendre-transform to the renormalized Hamiltonian, and define the partition function as a trace of the Boltzmann operator over the </a:t>
            </a:r>
            <a:r>
              <a:rPr lang="en-US" dirty="0" err="1"/>
              <a:t>HIlbert</a:t>
            </a:r>
            <a:r>
              <a:rPr lang="en-US" dirty="0"/>
              <a:t> space of the Hamiltonian. This trace can be represented as a path integral, from which we can compute thermodynamic quantities like the free-energy density, pressure, but also trace anomaly and the equation of state.</a:t>
            </a:r>
          </a:p>
        </p:txBody>
      </p:sp>
      <p:sp>
        <p:nvSpPr>
          <p:cNvPr id="4" name="Google Shape;139;g352b97d5626_0_13:notes">
            <a:extLst>
              <a:ext uri="{FF2B5EF4-FFF2-40B4-BE49-F238E27FC236}">
                <a16:creationId xmlns:a16="http://schemas.microsoft.com/office/drawing/2014/main" id="{ABBFD0A6-6FE6-20B5-F8CF-9C588E29B245}"/>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342188B-5EDF-440E-B598-946AE92D2045}" type="slidenum">
              <a:t>11</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17929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8140153-F388-0D37-4AF2-CE294E36E289}"/>
            </a:ext>
          </a:extLst>
        </p:cNvPr>
        <p:cNvGrpSpPr/>
        <p:nvPr/>
      </p:nvGrpSpPr>
      <p:grpSpPr>
        <a:xfrm>
          <a:off x="0" y="0"/>
          <a:ext cx="0" cy="0"/>
          <a:chOff x="0" y="0"/>
          <a:chExt cx="0" cy="0"/>
        </a:xfrm>
      </p:grpSpPr>
      <p:sp>
        <p:nvSpPr>
          <p:cNvPr id="2" name="Google Shape;97;g3686ae2da0b_0_15:notes">
            <a:extLst>
              <a:ext uri="{FF2B5EF4-FFF2-40B4-BE49-F238E27FC236}">
                <a16:creationId xmlns:a16="http://schemas.microsoft.com/office/drawing/2014/main" id="{DD350080-DF18-76D9-8FFE-F61AF8F721C5}"/>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98;g3686ae2da0b_0_15:notes">
            <a:extLst>
              <a:ext uri="{FF2B5EF4-FFF2-40B4-BE49-F238E27FC236}">
                <a16:creationId xmlns:a16="http://schemas.microsoft.com/office/drawing/2014/main" id="{4CA4483D-0C1B-5F3F-D200-CF902355F4FC}"/>
              </a:ext>
            </a:extLst>
          </p:cNvPr>
          <p:cNvSpPr txBox="1">
            <a:spLocks noGrp="1"/>
          </p:cNvSpPr>
          <p:nvPr>
            <p:ph type="body" sz="quarter" idx="1"/>
          </p:nvPr>
        </p:nvSpPr>
        <p:spPr>
          <a:xfrm>
            <a:off x="685800" y="4400549"/>
            <a:ext cx="5486400" cy="3600596"/>
          </a:xfrm>
        </p:spPr>
        <p:txBody>
          <a:bodyPr lIns="93177" tIns="46579" rIns="93177" bIns="46579"/>
          <a:lstStyle/>
          <a:p>
            <a:pPr marL="171450" lvl="0" indent="-171450"/>
            <a:r>
              <a:rPr lang="en-GB"/>
              <a:t>We can construct the path integral by inserting resolutions of the identity operator into the trace of the partition function. In standard derivations, these identities are written in terms of field-operator eigenstates, but such states are typically introduced only heuristically by analogy with the position and momentum eigenstates of QM, states which themselves require a nontrivial rigged-Hilbert space treatment that I will not go into here, but the point is that their definition is not straightforward. Even though these QM eigenstates are well defined, their construction does not straightforwardly extend to field theory, so to maintain full analytic control, we instead use coherent states.</a:t>
            </a:r>
          </a:p>
          <a:p>
            <a:pPr marL="171450" lvl="0" indent="-171450"/>
            <a:endParaRPr lang="en-GB"/>
          </a:p>
          <a:p>
            <a:pPr marL="171450" lvl="0" indent="-171450"/>
            <a:r>
              <a:rPr lang="en-GB"/>
              <a:t>Emphasize that the field eigenstate method is the usual method, and we get something different</a:t>
            </a:r>
            <a:endParaRPr lang="en-US"/>
          </a:p>
        </p:txBody>
      </p:sp>
      <p:sp>
        <p:nvSpPr>
          <p:cNvPr id="4" name="Google Shape;99;g3686ae2da0b_0_15:notes">
            <a:extLst>
              <a:ext uri="{FF2B5EF4-FFF2-40B4-BE49-F238E27FC236}">
                <a16:creationId xmlns:a16="http://schemas.microsoft.com/office/drawing/2014/main" id="{9CA95429-670A-6B60-E4E0-277AFB275C21}"/>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C4E3626-407B-4EFD-817C-A0D16B148B6E}" type="slidenum">
              <a:t>12</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649963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322B94D-7BC8-154B-91CA-2B8FFCE309CB}"/>
            </a:ext>
          </a:extLst>
        </p:cNvPr>
        <p:cNvGrpSpPr/>
        <p:nvPr/>
      </p:nvGrpSpPr>
      <p:grpSpPr>
        <a:xfrm>
          <a:off x="0" y="0"/>
          <a:ext cx="0" cy="0"/>
          <a:chOff x="0" y="0"/>
          <a:chExt cx="0" cy="0"/>
        </a:xfrm>
      </p:grpSpPr>
      <p:sp>
        <p:nvSpPr>
          <p:cNvPr id="2" name="Google Shape;137;g352b97d5626_0_13:notes">
            <a:extLst>
              <a:ext uri="{FF2B5EF4-FFF2-40B4-BE49-F238E27FC236}">
                <a16:creationId xmlns:a16="http://schemas.microsoft.com/office/drawing/2014/main" id="{4BBCB120-FA3D-3A15-1F37-6A7F8510BB4A}"/>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138;g352b97d5626_0_13:notes">
            <a:extLst>
              <a:ext uri="{FF2B5EF4-FFF2-40B4-BE49-F238E27FC236}">
                <a16:creationId xmlns:a16="http://schemas.microsoft.com/office/drawing/2014/main" id="{6C9A7680-D36E-F4D5-CB99-09C1D47F4C47}"/>
              </a:ext>
            </a:extLst>
          </p:cNvPr>
          <p:cNvSpPr txBox="1">
            <a:spLocks noGrp="1"/>
          </p:cNvSpPr>
          <p:nvPr>
            <p:ph type="body" sz="quarter" idx="1"/>
          </p:nvPr>
        </p:nvSpPr>
        <p:spPr>
          <a:xfrm>
            <a:off x="685800" y="4400549"/>
            <a:ext cx="5486400" cy="3600596"/>
          </a:xfrm>
        </p:spPr>
        <p:txBody>
          <a:bodyPr lIns="93177" tIns="46579" rIns="93177" bIns="46579"/>
          <a:lstStyle/>
          <a:p>
            <a:pPr marL="171450" lvl="0" indent="-171450"/>
            <a:r>
              <a:rPr lang="en-US" dirty="0"/>
              <a:t>To compute the φ⁴ partition function, we start from the renormalized </a:t>
            </a:r>
            <a:r>
              <a:rPr lang="en-US" dirty="0" err="1"/>
              <a:t>Lagrangian</a:t>
            </a:r>
            <a:r>
              <a:rPr lang="en-US" dirty="0"/>
              <a:t>, Legendre-transform to the renormalized Hamiltonian, and define the partition function as a trace of the Boltzmann operator over the </a:t>
            </a:r>
            <a:r>
              <a:rPr lang="en-US" dirty="0" err="1"/>
              <a:t>HIlbert</a:t>
            </a:r>
            <a:r>
              <a:rPr lang="en-US" dirty="0"/>
              <a:t> space of the Hamiltonian. This trace can be represented as a path integral, from which we can compute thermodynamic quantities like the free-energy density, pressure, but also trace anomaly and the equation of state.</a:t>
            </a:r>
          </a:p>
        </p:txBody>
      </p:sp>
      <p:sp>
        <p:nvSpPr>
          <p:cNvPr id="4" name="Google Shape;139;g352b97d5626_0_13:notes">
            <a:extLst>
              <a:ext uri="{FF2B5EF4-FFF2-40B4-BE49-F238E27FC236}">
                <a16:creationId xmlns:a16="http://schemas.microsoft.com/office/drawing/2014/main" id="{674FC976-04E5-7AA1-7CE8-07D7456A93F4}"/>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342188B-5EDF-440E-B598-946AE92D2045}" type="slidenum">
              <a:t>13</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8417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091646C-2A45-196A-EEDA-92B672B4BB86}"/>
            </a:ext>
          </a:extLst>
        </p:cNvPr>
        <p:cNvGrpSpPr/>
        <p:nvPr/>
      </p:nvGrpSpPr>
      <p:grpSpPr>
        <a:xfrm>
          <a:off x="0" y="0"/>
          <a:ext cx="0" cy="0"/>
          <a:chOff x="0" y="0"/>
          <a:chExt cx="0" cy="0"/>
        </a:xfrm>
      </p:grpSpPr>
      <p:sp>
        <p:nvSpPr>
          <p:cNvPr id="2" name="Google Shape;83;g351e70afe24_1_0:notes">
            <a:extLst>
              <a:ext uri="{FF2B5EF4-FFF2-40B4-BE49-F238E27FC236}">
                <a16:creationId xmlns:a16="http://schemas.microsoft.com/office/drawing/2014/main" id="{98C1415F-363A-8836-7745-1A69BE02E15F}"/>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84;g351e70afe24_1_0:notes">
            <a:extLst>
              <a:ext uri="{FF2B5EF4-FFF2-40B4-BE49-F238E27FC236}">
                <a16:creationId xmlns:a16="http://schemas.microsoft.com/office/drawing/2014/main" id="{6421CA52-6815-0130-B0B4-0A07A3B78528}"/>
              </a:ext>
            </a:extLst>
          </p:cNvPr>
          <p:cNvSpPr txBox="1">
            <a:spLocks noGrp="1"/>
          </p:cNvSpPr>
          <p:nvPr>
            <p:ph type="body" sz="quarter" idx="1"/>
          </p:nvPr>
        </p:nvSpPr>
        <p:spPr>
          <a:xfrm>
            <a:off x="685800" y="4400549"/>
            <a:ext cx="5486400" cy="3600596"/>
          </a:xfrm>
        </p:spPr>
        <p:txBody>
          <a:bodyPr lIns="93177" tIns="46579" rIns="93177" bIns="46579"/>
          <a:lstStyle/>
          <a:p>
            <a:pPr lvl="0"/>
            <a:r>
              <a:rPr lang="nl-NL" dirty="0">
                <a:ea typeface="Calibri"/>
                <a:cs typeface="Calibri"/>
              </a:rPr>
              <a:t>I </a:t>
            </a:r>
            <a:r>
              <a:rPr lang="nl-NL" dirty="0" err="1">
                <a:ea typeface="Calibri"/>
                <a:cs typeface="Calibri"/>
              </a:rPr>
              <a:t>will</a:t>
            </a:r>
            <a:r>
              <a:rPr lang="nl-NL" dirty="0">
                <a:ea typeface="Calibri"/>
                <a:cs typeface="Calibri"/>
              </a:rPr>
              <a:t> first </a:t>
            </a:r>
            <a:r>
              <a:rPr lang="nl-NL" dirty="0" err="1">
                <a:ea typeface="Calibri"/>
                <a:cs typeface="Calibri"/>
              </a:rPr>
              <a:t>give</a:t>
            </a:r>
            <a:r>
              <a:rPr lang="nl-NL" dirty="0">
                <a:ea typeface="Calibri"/>
                <a:cs typeface="Calibri"/>
              </a:rPr>
              <a:t> a </a:t>
            </a:r>
            <a:r>
              <a:rPr lang="nl-NL" dirty="0" err="1">
                <a:ea typeface="Calibri"/>
                <a:cs typeface="Calibri"/>
              </a:rPr>
              <a:t>little</a:t>
            </a:r>
            <a:r>
              <a:rPr lang="nl-NL" dirty="0">
                <a:ea typeface="Calibri"/>
                <a:cs typeface="Calibri"/>
              </a:rPr>
              <a:t> bit of </a:t>
            </a:r>
            <a:r>
              <a:rPr lang="nl-NL" dirty="0" err="1">
                <a:ea typeface="Calibri"/>
                <a:cs typeface="Calibri"/>
              </a:rPr>
              <a:t>an</a:t>
            </a:r>
            <a:r>
              <a:rPr lang="nl-NL" dirty="0">
                <a:ea typeface="Calibri"/>
                <a:cs typeface="Calibri"/>
              </a:rPr>
              <a:t> </a:t>
            </a:r>
            <a:r>
              <a:rPr lang="nl-NL" dirty="0" err="1">
                <a:ea typeface="Calibri"/>
                <a:cs typeface="Calibri"/>
              </a:rPr>
              <a:t>outline</a:t>
            </a:r>
            <a:r>
              <a:rPr lang="nl-NL" dirty="0">
                <a:ea typeface="Calibri"/>
                <a:cs typeface="Calibri"/>
              </a:rPr>
              <a:t>, I </a:t>
            </a:r>
            <a:r>
              <a:rPr lang="nl-NL" dirty="0" err="1">
                <a:ea typeface="Calibri"/>
                <a:cs typeface="Calibri"/>
              </a:rPr>
              <a:t>will</a:t>
            </a:r>
            <a:r>
              <a:rPr lang="nl-NL" dirty="0">
                <a:ea typeface="Calibri"/>
                <a:cs typeface="Calibri"/>
              </a:rPr>
              <a:t> first </a:t>
            </a:r>
            <a:r>
              <a:rPr lang="nl-NL" dirty="0" err="1">
                <a:ea typeface="Calibri"/>
                <a:cs typeface="Calibri"/>
              </a:rPr>
              <a:t>provide</a:t>
            </a:r>
            <a:r>
              <a:rPr lang="nl-NL" dirty="0">
                <a:ea typeface="Calibri"/>
                <a:cs typeface="Calibri"/>
              </a:rPr>
              <a:t> </a:t>
            </a:r>
            <a:r>
              <a:rPr lang="nl-NL" dirty="0" err="1">
                <a:ea typeface="Calibri"/>
                <a:cs typeface="Calibri"/>
              </a:rPr>
              <a:t>some</a:t>
            </a:r>
            <a:r>
              <a:rPr lang="nl-NL" dirty="0">
                <a:ea typeface="Calibri"/>
                <a:cs typeface="Calibri"/>
              </a:rPr>
              <a:t> background information as </a:t>
            </a:r>
            <a:r>
              <a:rPr lang="nl-NL" dirty="0" err="1">
                <a:ea typeface="Calibri"/>
                <a:cs typeface="Calibri"/>
              </a:rPr>
              <a:t>to</a:t>
            </a:r>
            <a:r>
              <a:rPr lang="nl-NL" dirty="0">
                <a:ea typeface="Calibri"/>
                <a:cs typeface="Calibri"/>
              </a:rPr>
              <a:t> </a:t>
            </a:r>
            <a:r>
              <a:rPr lang="nl-NL" dirty="0" err="1">
                <a:ea typeface="Calibri"/>
                <a:cs typeface="Calibri"/>
              </a:rPr>
              <a:t>what</a:t>
            </a:r>
            <a:r>
              <a:rPr lang="nl-NL" dirty="0">
                <a:ea typeface="Calibri"/>
                <a:cs typeface="Calibri"/>
              </a:rPr>
              <a:t> we are </a:t>
            </a:r>
            <a:r>
              <a:rPr lang="nl-NL" dirty="0" err="1">
                <a:ea typeface="Calibri"/>
                <a:cs typeface="Calibri"/>
              </a:rPr>
              <a:t>interested</a:t>
            </a:r>
            <a:r>
              <a:rPr lang="nl-NL" dirty="0">
                <a:ea typeface="Calibri"/>
                <a:cs typeface="Calibri"/>
              </a:rPr>
              <a:t> in, </a:t>
            </a:r>
            <a:r>
              <a:rPr lang="nl-NL" dirty="0" err="1">
                <a:ea typeface="Calibri"/>
                <a:cs typeface="Calibri"/>
              </a:rPr>
              <a:t>namely</a:t>
            </a:r>
            <a:r>
              <a:rPr lang="nl-NL" dirty="0">
                <a:ea typeface="Calibri"/>
                <a:cs typeface="Calibri"/>
              </a:rPr>
              <a:t> small systems, </a:t>
            </a:r>
            <a:r>
              <a:rPr lang="nl-NL" dirty="0" err="1">
                <a:ea typeface="Calibri"/>
                <a:cs typeface="Calibri"/>
              </a:rPr>
              <a:t>such</a:t>
            </a:r>
            <a:r>
              <a:rPr lang="nl-NL" dirty="0">
                <a:ea typeface="Calibri"/>
                <a:cs typeface="Calibri"/>
              </a:rPr>
              <a:t> as </a:t>
            </a:r>
            <a:r>
              <a:rPr lang="nl-NL" dirty="0" err="1">
                <a:ea typeface="Calibri"/>
                <a:cs typeface="Calibri"/>
              </a:rPr>
              <a:t>the</a:t>
            </a:r>
            <a:r>
              <a:rPr lang="nl-NL" dirty="0">
                <a:ea typeface="Calibri"/>
                <a:cs typeface="Calibri"/>
              </a:rPr>
              <a:t> Quark-</a:t>
            </a:r>
            <a:r>
              <a:rPr lang="nl-NL" dirty="0" err="1">
                <a:ea typeface="Calibri"/>
                <a:cs typeface="Calibri"/>
              </a:rPr>
              <a:t>Gluon</a:t>
            </a:r>
            <a:r>
              <a:rPr lang="nl-NL" dirty="0">
                <a:ea typeface="Calibri"/>
                <a:cs typeface="Calibri"/>
              </a:rPr>
              <a:t> Plasma, </a:t>
            </a:r>
            <a:r>
              <a:rPr lang="nl-NL" dirty="0" err="1">
                <a:ea typeface="Calibri"/>
                <a:cs typeface="Calibri"/>
              </a:rPr>
              <a:t>which</a:t>
            </a:r>
            <a:r>
              <a:rPr lang="nl-NL" dirty="0">
                <a:ea typeface="Calibri"/>
                <a:cs typeface="Calibri"/>
              </a:rPr>
              <a:t> </a:t>
            </a:r>
            <a:r>
              <a:rPr lang="nl-NL" dirty="0" err="1">
                <a:ea typeface="Calibri"/>
                <a:cs typeface="Calibri"/>
              </a:rPr>
              <a:t>require</a:t>
            </a:r>
            <a:r>
              <a:rPr lang="nl-NL" dirty="0">
                <a:ea typeface="Calibri"/>
                <a:cs typeface="Calibri"/>
              </a:rPr>
              <a:t> </a:t>
            </a:r>
            <a:r>
              <a:rPr lang="nl-NL" dirty="0" err="1">
                <a:ea typeface="Calibri"/>
                <a:cs typeface="Calibri"/>
              </a:rPr>
              <a:t>some</a:t>
            </a:r>
            <a:r>
              <a:rPr lang="nl-NL" dirty="0">
                <a:ea typeface="Calibri"/>
                <a:cs typeface="Calibri"/>
              </a:rPr>
              <a:t> </a:t>
            </a:r>
            <a:r>
              <a:rPr lang="nl-NL" dirty="0" err="1">
                <a:ea typeface="Calibri"/>
                <a:cs typeface="Calibri"/>
              </a:rPr>
              <a:t>thermal</a:t>
            </a:r>
            <a:r>
              <a:rPr lang="nl-NL" dirty="0">
                <a:ea typeface="Calibri"/>
                <a:cs typeface="Calibri"/>
              </a:rPr>
              <a:t> field </a:t>
            </a:r>
            <a:r>
              <a:rPr lang="nl-NL" dirty="0" err="1">
                <a:ea typeface="Calibri"/>
                <a:cs typeface="Calibri"/>
              </a:rPr>
              <a:t>theory</a:t>
            </a:r>
            <a:r>
              <a:rPr lang="nl-NL" dirty="0">
                <a:ea typeface="Calibri"/>
                <a:cs typeface="Calibri"/>
              </a:rPr>
              <a:t>.</a:t>
            </a:r>
          </a:p>
          <a:p>
            <a:pPr lvl="0"/>
            <a:r>
              <a:rPr lang="nl-NL" dirty="0">
                <a:ea typeface="Calibri"/>
                <a:cs typeface="Calibri"/>
              </a:rPr>
              <a:t>I </a:t>
            </a:r>
            <a:r>
              <a:rPr lang="nl-NL" dirty="0" err="1">
                <a:ea typeface="Calibri"/>
                <a:cs typeface="Calibri"/>
              </a:rPr>
              <a:t>will</a:t>
            </a:r>
            <a:r>
              <a:rPr lang="nl-NL" dirty="0">
                <a:ea typeface="Calibri"/>
                <a:cs typeface="Calibri"/>
              </a:rPr>
              <a:t> </a:t>
            </a:r>
            <a:r>
              <a:rPr lang="nl-NL" dirty="0" err="1">
                <a:ea typeface="Calibri"/>
                <a:cs typeface="Calibri"/>
              </a:rPr>
              <a:t>then</a:t>
            </a:r>
            <a:r>
              <a:rPr lang="nl-NL" dirty="0">
                <a:ea typeface="Calibri"/>
                <a:cs typeface="Calibri"/>
              </a:rPr>
              <a:t> </a:t>
            </a:r>
            <a:r>
              <a:rPr lang="nl-NL" dirty="0" err="1">
                <a:ea typeface="Calibri"/>
                <a:cs typeface="Calibri"/>
              </a:rPr>
              <a:t>outline</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methodology</a:t>
            </a:r>
            <a:r>
              <a:rPr lang="nl-NL" dirty="0">
                <a:ea typeface="Calibri"/>
                <a:cs typeface="Calibri"/>
              </a:rPr>
              <a:t> we have </a:t>
            </a:r>
            <a:r>
              <a:rPr lang="nl-NL" dirty="0" err="1">
                <a:ea typeface="Calibri"/>
                <a:cs typeface="Calibri"/>
              </a:rPr>
              <a:t>used</a:t>
            </a:r>
            <a:r>
              <a:rPr lang="nl-NL" dirty="0">
                <a:ea typeface="Calibri"/>
                <a:cs typeface="Calibri"/>
              </a:rPr>
              <a:t> in order </a:t>
            </a:r>
            <a:r>
              <a:rPr lang="nl-NL" dirty="0" err="1">
                <a:ea typeface="Calibri"/>
                <a:cs typeface="Calibri"/>
              </a:rPr>
              <a:t>to</a:t>
            </a:r>
            <a:r>
              <a:rPr lang="nl-NL" dirty="0">
                <a:ea typeface="Calibri"/>
                <a:cs typeface="Calibri"/>
              </a:rPr>
              <a:t> </a:t>
            </a:r>
            <a:r>
              <a:rPr lang="nl-NL" dirty="0" err="1">
                <a:ea typeface="Calibri"/>
                <a:cs typeface="Calibri"/>
              </a:rPr>
              <a:t>correctly</a:t>
            </a:r>
            <a:r>
              <a:rPr lang="nl-NL" dirty="0">
                <a:ea typeface="Calibri"/>
                <a:cs typeface="Calibri"/>
              </a:rPr>
              <a:t> </a:t>
            </a:r>
            <a:r>
              <a:rPr lang="nl-NL" dirty="0" err="1">
                <a:ea typeface="Calibri"/>
                <a:cs typeface="Calibri"/>
              </a:rPr>
              <a:t>capture</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finite</a:t>
            </a:r>
            <a:r>
              <a:rPr lang="nl-NL" dirty="0">
                <a:ea typeface="Calibri"/>
                <a:cs typeface="Calibri"/>
              </a:rPr>
              <a:t> </a:t>
            </a:r>
            <a:r>
              <a:rPr lang="nl-NL" dirty="0" err="1">
                <a:ea typeface="Calibri"/>
                <a:cs typeface="Calibri"/>
              </a:rPr>
              <a:t>temperature</a:t>
            </a:r>
            <a:r>
              <a:rPr lang="nl-NL" dirty="0">
                <a:ea typeface="Calibri"/>
                <a:cs typeface="Calibri"/>
              </a:rPr>
              <a:t> </a:t>
            </a:r>
            <a:r>
              <a:rPr lang="nl-NL" dirty="0" err="1">
                <a:ea typeface="Calibri"/>
                <a:cs typeface="Calibri"/>
              </a:rPr>
              <a:t>and</a:t>
            </a:r>
            <a:r>
              <a:rPr lang="nl-NL" dirty="0">
                <a:ea typeface="Calibri"/>
                <a:cs typeface="Calibri"/>
              </a:rPr>
              <a:t> </a:t>
            </a:r>
            <a:r>
              <a:rPr lang="nl-NL" dirty="0" err="1">
                <a:ea typeface="Calibri"/>
                <a:cs typeface="Calibri"/>
              </a:rPr>
              <a:t>finite</a:t>
            </a:r>
            <a:r>
              <a:rPr lang="nl-NL" dirty="0">
                <a:ea typeface="Calibri"/>
                <a:cs typeface="Calibri"/>
              </a:rPr>
              <a:t> Volume </a:t>
            </a:r>
            <a:r>
              <a:rPr lang="nl-NL" dirty="0" err="1">
                <a:ea typeface="Calibri"/>
                <a:cs typeface="Calibri"/>
              </a:rPr>
              <a:t>physics</a:t>
            </a:r>
            <a:r>
              <a:rPr lang="nl-NL" dirty="0">
                <a:ea typeface="Calibri"/>
                <a:cs typeface="Calibri"/>
              </a:rPr>
              <a:t> of </a:t>
            </a:r>
            <a:r>
              <a:rPr lang="nl-NL" dirty="0" err="1">
                <a:ea typeface="Calibri"/>
                <a:cs typeface="Calibri"/>
              </a:rPr>
              <a:t>our</a:t>
            </a:r>
            <a:r>
              <a:rPr lang="nl-NL" dirty="0">
                <a:ea typeface="Calibri"/>
                <a:cs typeface="Calibri"/>
              </a:rPr>
              <a:t> QFT</a:t>
            </a:r>
          </a:p>
          <a:p>
            <a:pPr lvl="0"/>
            <a:r>
              <a:rPr lang="nl-NL" dirty="0" err="1">
                <a:ea typeface="Calibri"/>
                <a:cs typeface="Calibri"/>
              </a:rPr>
              <a:t>This</a:t>
            </a:r>
            <a:r>
              <a:rPr lang="nl-NL" dirty="0">
                <a:ea typeface="Calibri"/>
                <a:cs typeface="Calibri"/>
              </a:rPr>
              <a:t> </a:t>
            </a:r>
            <a:r>
              <a:rPr lang="nl-NL" dirty="0" err="1">
                <a:ea typeface="Calibri"/>
                <a:cs typeface="Calibri"/>
              </a:rPr>
              <a:t>brings</a:t>
            </a:r>
            <a:r>
              <a:rPr lang="nl-NL" dirty="0">
                <a:ea typeface="Calibri"/>
                <a:cs typeface="Calibri"/>
              </a:rPr>
              <a:t> </a:t>
            </a:r>
            <a:r>
              <a:rPr lang="nl-NL" dirty="0" err="1">
                <a:ea typeface="Calibri"/>
                <a:cs typeface="Calibri"/>
              </a:rPr>
              <a:t>us</a:t>
            </a:r>
            <a:r>
              <a:rPr lang="nl-NL" dirty="0">
                <a:ea typeface="Calibri"/>
                <a:cs typeface="Calibri"/>
              </a:rPr>
              <a:t> </a:t>
            </a:r>
            <a:r>
              <a:rPr lang="nl-NL" dirty="0" err="1">
                <a:ea typeface="Calibri"/>
                <a:cs typeface="Calibri"/>
              </a:rPr>
              <a:t>to</a:t>
            </a:r>
            <a:r>
              <a:rPr lang="nl-NL" dirty="0">
                <a:ea typeface="Calibri"/>
                <a:cs typeface="Calibri"/>
              </a:rPr>
              <a:t> a </a:t>
            </a:r>
            <a:r>
              <a:rPr lang="nl-NL" dirty="0" err="1">
                <a:ea typeface="Calibri"/>
                <a:cs typeface="Calibri"/>
              </a:rPr>
              <a:t>path</a:t>
            </a:r>
            <a:r>
              <a:rPr lang="nl-NL" dirty="0">
                <a:ea typeface="Calibri"/>
                <a:cs typeface="Calibri"/>
              </a:rPr>
              <a:t> </a:t>
            </a:r>
            <a:r>
              <a:rPr lang="nl-NL" dirty="0" err="1">
                <a:ea typeface="Calibri"/>
                <a:cs typeface="Calibri"/>
              </a:rPr>
              <a:t>integral</a:t>
            </a:r>
            <a:r>
              <a:rPr lang="nl-NL" dirty="0">
                <a:ea typeface="Calibri"/>
                <a:cs typeface="Calibri"/>
              </a:rPr>
              <a:t> </a:t>
            </a:r>
            <a:r>
              <a:rPr lang="nl-NL" dirty="0" err="1">
                <a:ea typeface="Calibri"/>
                <a:cs typeface="Calibri"/>
              </a:rPr>
              <a:t>derivation</a:t>
            </a:r>
            <a:r>
              <a:rPr lang="nl-NL" dirty="0">
                <a:ea typeface="Calibri"/>
                <a:cs typeface="Calibri"/>
              </a:rPr>
              <a:t>, </a:t>
            </a:r>
            <a:r>
              <a:rPr lang="nl-NL" dirty="0" err="1">
                <a:ea typeface="Calibri"/>
                <a:cs typeface="Calibri"/>
              </a:rPr>
              <a:t>which</a:t>
            </a:r>
            <a:r>
              <a:rPr lang="nl-NL" dirty="0">
                <a:ea typeface="Calibri"/>
                <a:cs typeface="Calibri"/>
              </a:rPr>
              <a:t> </a:t>
            </a:r>
            <a:r>
              <a:rPr lang="nl-NL" dirty="0" err="1">
                <a:ea typeface="Calibri"/>
                <a:cs typeface="Calibri"/>
              </a:rPr>
              <a:t>will</a:t>
            </a:r>
            <a:r>
              <a:rPr lang="nl-NL" dirty="0">
                <a:ea typeface="Calibri"/>
                <a:cs typeface="Calibri"/>
              </a:rPr>
              <a:t> </a:t>
            </a:r>
            <a:r>
              <a:rPr lang="nl-NL" dirty="0" err="1">
                <a:ea typeface="Calibri"/>
                <a:cs typeface="Calibri"/>
              </a:rPr>
              <a:t>yield</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unexpected</a:t>
            </a:r>
            <a:r>
              <a:rPr lang="nl-NL" dirty="0">
                <a:ea typeface="Calibri"/>
                <a:cs typeface="Calibri"/>
              </a:rPr>
              <a:t> </a:t>
            </a:r>
            <a:r>
              <a:rPr lang="nl-NL" dirty="0" err="1">
                <a:ea typeface="Calibri"/>
                <a:cs typeface="Calibri"/>
              </a:rPr>
              <a:t>result</a:t>
            </a:r>
            <a:r>
              <a:rPr lang="nl-NL" dirty="0">
                <a:ea typeface="Calibri"/>
                <a:cs typeface="Calibri"/>
              </a:rPr>
              <a:t> we have found </a:t>
            </a:r>
            <a:r>
              <a:rPr lang="nl-NL" dirty="0" err="1">
                <a:ea typeface="Calibri"/>
                <a:cs typeface="Calibri"/>
              </a:rPr>
              <a:t>for</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partition</a:t>
            </a:r>
            <a:r>
              <a:rPr lang="nl-NL" dirty="0">
                <a:ea typeface="Calibri"/>
                <a:cs typeface="Calibri"/>
              </a:rPr>
              <a:t> </a:t>
            </a:r>
            <a:r>
              <a:rPr lang="nl-NL" dirty="0" err="1">
                <a:ea typeface="Calibri"/>
                <a:cs typeface="Calibri"/>
              </a:rPr>
              <a:t>function</a:t>
            </a:r>
            <a:r>
              <a:rPr lang="nl-NL" dirty="0">
                <a:ea typeface="Calibri"/>
                <a:cs typeface="Calibri"/>
              </a:rPr>
              <a:t>, </a:t>
            </a:r>
            <a:r>
              <a:rPr lang="nl-NL" dirty="0" err="1">
                <a:ea typeface="Calibri"/>
                <a:cs typeface="Calibri"/>
              </a:rPr>
              <a:t>after</a:t>
            </a:r>
            <a:r>
              <a:rPr lang="nl-NL" dirty="0">
                <a:ea typeface="Calibri"/>
                <a:cs typeface="Calibri"/>
              </a:rPr>
              <a:t> </a:t>
            </a:r>
            <a:r>
              <a:rPr lang="nl-NL" dirty="0" err="1">
                <a:ea typeface="Calibri"/>
                <a:cs typeface="Calibri"/>
              </a:rPr>
              <a:t>which</a:t>
            </a:r>
            <a:r>
              <a:rPr lang="nl-NL" dirty="0">
                <a:ea typeface="Calibri"/>
                <a:cs typeface="Calibri"/>
              </a:rPr>
              <a:t> I </a:t>
            </a:r>
            <a:r>
              <a:rPr lang="nl-NL" dirty="0" err="1">
                <a:ea typeface="Calibri"/>
                <a:cs typeface="Calibri"/>
              </a:rPr>
              <a:t>will</a:t>
            </a:r>
            <a:r>
              <a:rPr lang="nl-NL" dirty="0">
                <a:ea typeface="Calibri"/>
                <a:cs typeface="Calibri"/>
              </a:rPr>
              <a:t> </a:t>
            </a:r>
            <a:r>
              <a:rPr lang="nl-NL" dirty="0" err="1">
                <a:ea typeface="Calibri"/>
                <a:cs typeface="Calibri"/>
              </a:rPr>
              <a:t>conclude</a:t>
            </a:r>
            <a:r>
              <a:rPr lang="nl-NL" dirty="0">
                <a:ea typeface="Calibri"/>
                <a:cs typeface="Calibri"/>
              </a:rPr>
              <a:t>.</a:t>
            </a:r>
          </a:p>
        </p:txBody>
      </p:sp>
      <p:sp>
        <p:nvSpPr>
          <p:cNvPr id="4" name="Google Shape;85;g351e70afe24_1_0:notes">
            <a:extLst>
              <a:ext uri="{FF2B5EF4-FFF2-40B4-BE49-F238E27FC236}">
                <a16:creationId xmlns:a16="http://schemas.microsoft.com/office/drawing/2014/main" id="{0325CBD6-CB9B-2111-2950-A0BDB7880626}"/>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AD6F14-2D08-4596-97A2-35595DE15A6A}" type="slidenum">
              <a:t>14</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61865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54349E5-4AF5-0C1E-95B2-811BE29C4A6F}"/>
            </a:ext>
          </a:extLst>
        </p:cNvPr>
        <p:cNvGrpSpPr/>
        <p:nvPr/>
      </p:nvGrpSpPr>
      <p:grpSpPr>
        <a:xfrm>
          <a:off x="0" y="0"/>
          <a:ext cx="0" cy="0"/>
          <a:chOff x="0" y="0"/>
          <a:chExt cx="0" cy="0"/>
        </a:xfrm>
      </p:grpSpPr>
      <p:sp>
        <p:nvSpPr>
          <p:cNvPr id="2" name="Google Shape;137;g352b97d5626_0_13:notes">
            <a:extLst>
              <a:ext uri="{FF2B5EF4-FFF2-40B4-BE49-F238E27FC236}">
                <a16:creationId xmlns:a16="http://schemas.microsoft.com/office/drawing/2014/main" id="{076FA53C-5ABF-B86C-5B24-12022751AA4F}"/>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138;g352b97d5626_0_13:notes">
            <a:extLst>
              <a:ext uri="{FF2B5EF4-FFF2-40B4-BE49-F238E27FC236}">
                <a16:creationId xmlns:a16="http://schemas.microsoft.com/office/drawing/2014/main" id="{69435FD3-F9C5-D410-D693-3AF09CE0A699}"/>
              </a:ext>
            </a:extLst>
          </p:cNvPr>
          <p:cNvSpPr txBox="1">
            <a:spLocks noGrp="1"/>
          </p:cNvSpPr>
          <p:nvPr>
            <p:ph type="body" sz="quarter" idx="1"/>
          </p:nvPr>
        </p:nvSpPr>
        <p:spPr>
          <a:xfrm>
            <a:off x="685800" y="4400549"/>
            <a:ext cx="5486400" cy="3600596"/>
          </a:xfrm>
        </p:spPr>
        <p:txBody>
          <a:bodyPr lIns="93177" tIns="46579" rIns="93177" bIns="46579"/>
          <a:lstStyle/>
          <a:p>
            <a:pPr marL="171450" lvl="0" indent="-171450"/>
            <a:r>
              <a:rPr lang="en-US" dirty="0"/>
              <a:t>Lattice spacing couples to: the bulk, the Boundary, the mass</a:t>
            </a:r>
          </a:p>
        </p:txBody>
      </p:sp>
      <p:sp>
        <p:nvSpPr>
          <p:cNvPr id="4" name="Google Shape;139;g352b97d5626_0_13:notes">
            <a:extLst>
              <a:ext uri="{FF2B5EF4-FFF2-40B4-BE49-F238E27FC236}">
                <a16:creationId xmlns:a16="http://schemas.microsoft.com/office/drawing/2014/main" id="{D942AE25-CA3E-EB19-29D4-FFAC01C2E277}"/>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342188B-5EDF-440E-B598-946AE92D2045}" type="slidenum">
              <a:t>15</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604664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7CA9C62-DE9A-D4B1-AD2E-7EDA737EBEC4}"/>
            </a:ext>
          </a:extLst>
        </p:cNvPr>
        <p:cNvGrpSpPr/>
        <p:nvPr/>
      </p:nvGrpSpPr>
      <p:grpSpPr>
        <a:xfrm>
          <a:off x="0" y="0"/>
          <a:ext cx="0" cy="0"/>
          <a:chOff x="0" y="0"/>
          <a:chExt cx="0" cy="0"/>
        </a:xfrm>
      </p:grpSpPr>
      <p:sp>
        <p:nvSpPr>
          <p:cNvPr id="2" name="Google Shape;137;g352b97d5626_0_13:notes">
            <a:extLst>
              <a:ext uri="{FF2B5EF4-FFF2-40B4-BE49-F238E27FC236}">
                <a16:creationId xmlns:a16="http://schemas.microsoft.com/office/drawing/2014/main" id="{0F6D83D7-C673-CF1E-FAD2-604D12521CA8}"/>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138;g352b97d5626_0_13:notes">
            <a:extLst>
              <a:ext uri="{FF2B5EF4-FFF2-40B4-BE49-F238E27FC236}">
                <a16:creationId xmlns:a16="http://schemas.microsoft.com/office/drawing/2014/main" id="{1720D58C-193C-BCFD-FF2A-D58784D46762}"/>
              </a:ext>
            </a:extLst>
          </p:cNvPr>
          <p:cNvSpPr txBox="1">
            <a:spLocks noGrp="1"/>
          </p:cNvSpPr>
          <p:nvPr>
            <p:ph type="body" sz="quarter" idx="1"/>
          </p:nvPr>
        </p:nvSpPr>
        <p:spPr>
          <a:xfrm>
            <a:off x="685800" y="4400549"/>
            <a:ext cx="5486400" cy="3600596"/>
          </a:xfrm>
        </p:spPr>
        <p:txBody>
          <a:bodyPr lIns="93177" tIns="46579" rIns="93177" bIns="46579"/>
          <a:lstStyle/>
          <a:p>
            <a:pPr marL="171450" lvl="0" indent="-171450"/>
            <a:r>
              <a:rPr lang="en-US" dirty="0"/>
              <a:t>To compute the φ⁴ partition function, we start from the renormalized </a:t>
            </a:r>
            <a:r>
              <a:rPr lang="en-US" dirty="0" err="1"/>
              <a:t>Lagrangian</a:t>
            </a:r>
            <a:r>
              <a:rPr lang="en-US" dirty="0"/>
              <a:t>, Legendre-transform to the renormalized Hamiltonian, and define the partition function as a trace of the Boltzmann operator over the </a:t>
            </a:r>
            <a:r>
              <a:rPr lang="en-US" dirty="0" err="1"/>
              <a:t>HIlbert</a:t>
            </a:r>
            <a:r>
              <a:rPr lang="en-US" dirty="0"/>
              <a:t> space of the Hamiltonian. This trace can be represented as a path integral, from which we can compute thermodynamic quantities like the free-energy density, pressure, but also trace anomaly and the equation of state.</a:t>
            </a:r>
          </a:p>
        </p:txBody>
      </p:sp>
      <p:sp>
        <p:nvSpPr>
          <p:cNvPr id="4" name="Google Shape;139;g352b97d5626_0_13:notes">
            <a:extLst>
              <a:ext uri="{FF2B5EF4-FFF2-40B4-BE49-F238E27FC236}">
                <a16:creationId xmlns:a16="http://schemas.microsoft.com/office/drawing/2014/main" id="{F3AADD95-2791-F75E-BB40-9033A0B42BBA}"/>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342188B-5EDF-440E-B598-946AE92D2045}" type="slidenum">
              <a:t>16</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072282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E2A2EF5-3379-29E7-60EE-7829EC1E496A}"/>
            </a:ext>
          </a:extLst>
        </p:cNvPr>
        <p:cNvGrpSpPr/>
        <p:nvPr/>
      </p:nvGrpSpPr>
      <p:grpSpPr>
        <a:xfrm>
          <a:off x="0" y="0"/>
          <a:ext cx="0" cy="0"/>
          <a:chOff x="0" y="0"/>
          <a:chExt cx="0" cy="0"/>
        </a:xfrm>
      </p:grpSpPr>
      <p:sp>
        <p:nvSpPr>
          <p:cNvPr id="2" name="Google Shape;83;g351e70afe24_1_0:notes">
            <a:extLst>
              <a:ext uri="{FF2B5EF4-FFF2-40B4-BE49-F238E27FC236}">
                <a16:creationId xmlns:a16="http://schemas.microsoft.com/office/drawing/2014/main" id="{4CAFE13A-2B38-C295-0DEF-02C613554A03}"/>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84;g351e70afe24_1_0:notes">
            <a:extLst>
              <a:ext uri="{FF2B5EF4-FFF2-40B4-BE49-F238E27FC236}">
                <a16:creationId xmlns:a16="http://schemas.microsoft.com/office/drawing/2014/main" id="{0A7E1F21-F49B-0BD8-1A72-6345E3BA89DB}"/>
              </a:ext>
            </a:extLst>
          </p:cNvPr>
          <p:cNvSpPr txBox="1">
            <a:spLocks noGrp="1"/>
          </p:cNvSpPr>
          <p:nvPr>
            <p:ph type="body" sz="quarter" idx="1"/>
          </p:nvPr>
        </p:nvSpPr>
        <p:spPr>
          <a:xfrm>
            <a:off x="685800" y="4400549"/>
            <a:ext cx="5486400" cy="3600596"/>
          </a:xfrm>
        </p:spPr>
        <p:txBody>
          <a:bodyPr lIns="93177" tIns="46579" rIns="93177" bIns="46579"/>
          <a:lstStyle/>
          <a:p>
            <a:pPr lvl="0"/>
            <a:r>
              <a:rPr lang="nl-NL" dirty="0">
                <a:ea typeface="Calibri"/>
                <a:cs typeface="Calibri"/>
              </a:rPr>
              <a:t>I </a:t>
            </a:r>
            <a:r>
              <a:rPr lang="nl-NL" dirty="0" err="1">
                <a:ea typeface="Calibri"/>
                <a:cs typeface="Calibri"/>
              </a:rPr>
              <a:t>will</a:t>
            </a:r>
            <a:r>
              <a:rPr lang="nl-NL" dirty="0">
                <a:ea typeface="Calibri"/>
                <a:cs typeface="Calibri"/>
              </a:rPr>
              <a:t> first </a:t>
            </a:r>
            <a:r>
              <a:rPr lang="nl-NL" dirty="0" err="1">
                <a:ea typeface="Calibri"/>
                <a:cs typeface="Calibri"/>
              </a:rPr>
              <a:t>give</a:t>
            </a:r>
            <a:r>
              <a:rPr lang="nl-NL" dirty="0">
                <a:ea typeface="Calibri"/>
                <a:cs typeface="Calibri"/>
              </a:rPr>
              <a:t> a </a:t>
            </a:r>
            <a:r>
              <a:rPr lang="nl-NL" dirty="0" err="1">
                <a:ea typeface="Calibri"/>
                <a:cs typeface="Calibri"/>
              </a:rPr>
              <a:t>little</a:t>
            </a:r>
            <a:r>
              <a:rPr lang="nl-NL" dirty="0">
                <a:ea typeface="Calibri"/>
                <a:cs typeface="Calibri"/>
              </a:rPr>
              <a:t> bit of </a:t>
            </a:r>
            <a:r>
              <a:rPr lang="nl-NL" dirty="0" err="1">
                <a:ea typeface="Calibri"/>
                <a:cs typeface="Calibri"/>
              </a:rPr>
              <a:t>an</a:t>
            </a:r>
            <a:r>
              <a:rPr lang="nl-NL" dirty="0">
                <a:ea typeface="Calibri"/>
                <a:cs typeface="Calibri"/>
              </a:rPr>
              <a:t> </a:t>
            </a:r>
            <a:r>
              <a:rPr lang="nl-NL" dirty="0" err="1">
                <a:ea typeface="Calibri"/>
                <a:cs typeface="Calibri"/>
              </a:rPr>
              <a:t>outline</a:t>
            </a:r>
            <a:r>
              <a:rPr lang="nl-NL" dirty="0">
                <a:ea typeface="Calibri"/>
                <a:cs typeface="Calibri"/>
              </a:rPr>
              <a:t>, I </a:t>
            </a:r>
            <a:r>
              <a:rPr lang="nl-NL" dirty="0" err="1">
                <a:ea typeface="Calibri"/>
                <a:cs typeface="Calibri"/>
              </a:rPr>
              <a:t>will</a:t>
            </a:r>
            <a:r>
              <a:rPr lang="nl-NL" dirty="0">
                <a:ea typeface="Calibri"/>
                <a:cs typeface="Calibri"/>
              </a:rPr>
              <a:t> first </a:t>
            </a:r>
            <a:r>
              <a:rPr lang="nl-NL" dirty="0" err="1">
                <a:ea typeface="Calibri"/>
                <a:cs typeface="Calibri"/>
              </a:rPr>
              <a:t>provide</a:t>
            </a:r>
            <a:r>
              <a:rPr lang="nl-NL" dirty="0">
                <a:ea typeface="Calibri"/>
                <a:cs typeface="Calibri"/>
              </a:rPr>
              <a:t> </a:t>
            </a:r>
            <a:r>
              <a:rPr lang="nl-NL" dirty="0" err="1">
                <a:ea typeface="Calibri"/>
                <a:cs typeface="Calibri"/>
              </a:rPr>
              <a:t>some</a:t>
            </a:r>
            <a:r>
              <a:rPr lang="nl-NL" dirty="0">
                <a:ea typeface="Calibri"/>
                <a:cs typeface="Calibri"/>
              </a:rPr>
              <a:t> background information as </a:t>
            </a:r>
            <a:r>
              <a:rPr lang="nl-NL" dirty="0" err="1">
                <a:ea typeface="Calibri"/>
                <a:cs typeface="Calibri"/>
              </a:rPr>
              <a:t>to</a:t>
            </a:r>
            <a:r>
              <a:rPr lang="nl-NL" dirty="0">
                <a:ea typeface="Calibri"/>
                <a:cs typeface="Calibri"/>
              </a:rPr>
              <a:t> </a:t>
            </a:r>
            <a:r>
              <a:rPr lang="nl-NL" dirty="0" err="1">
                <a:ea typeface="Calibri"/>
                <a:cs typeface="Calibri"/>
              </a:rPr>
              <a:t>what</a:t>
            </a:r>
            <a:r>
              <a:rPr lang="nl-NL" dirty="0">
                <a:ea typeface="Calibri"/>
                <a:cs typeface="Calibri"/>
              </a:rPr>
              <a:t> we are </a:t>
            </a:r>
            <a:r>
              <a:rPr lang="nl-NL" dirty="0" err="1">
                <a:ea typeface="Calibri"/>
                <a:cs typeface="Calibri"/>
              </a:rPr>
              <a:t>interested</a:t>
            </a:r>
            <a:r>
              <a:rPr lang="nl-NL" dirty="0">
                <a:ea typeface="Calibri"/>
                <a:cs typeface="Calibri"/>
              </a:rPr>
              <a:t> in, </a:t>
            </a:r>
            <a:r>
              <a:rPr lang="nl-NL" dirty="0" err="1">
                <a:ea typeface="Calibri"/>
                <a:cs typeface="Calibri"/>
              </a:rPr>
              <a:t>namely</a:t>
            </a:r>
            <a:r>
              <a:rPr lang="nl-NL" dirty="0">
                <a:ea typeface="Calibri"/>
                <a:cs typeface="Calibri"/>
              </a:rPr>
              <a:t> small systems, </a:t>
            </a:r>
            <a:r>
              <a:rPr lang="nl-NL" dirty="0" err="1">
                <a:ea typeface="Calibri"/>
                <a:cs typeface="Calibri"/>
              </a:rPr>
              <a:t>such</a:t>
            </a:r>
            <a:r>
              <a:rPr lang="nl-NL" dirty="0">
                <a:ea typeface="Calibri"/>
                <a:cs typeface="Calibri"/>
              </a:rPr>
              <a:t> as </a:t>
            </a:r>
            <a:r>
              <a:rPr lang="nl-NL" dirty="0" err="1">
                <a:ea typeface="Calibri"/>
                <a:cs typeface="Calibri"/>
              </a:rPr>
              <a:t>the</a:t>
            </a:r>
            <a:r>
              <a:rPr lang="nl-NL" dirty="0">
                <a:ea typeface="Calibri"/>
                <a:cs typeface="Calibri"/>
              </a:rPr>
              <a:t> Quark-</a:t>
            </a:r>
            <a:r>
              <a:rPr lang="nl-NL" dirty="0" err="1">
                <a:ea typeface="Calibri"/>
                <a:cs typeface="Calibri"/>
              </a:rPr>
              <a:t>Gluon</a:t>
            </a:r>
            <a:r>
              <a:rPr lang="nl-NL" dirty="0">
                <a:ea typeface="Calibri"/>
                <a:cs typeface="Calibri"/>
              </a:rPr>
              <a:t> Plasma, </a:t>
            </a:r>
            <a:r>
              <a:rPr lang="nl-NL" dirty="0" err="1">
                <a:ea typeface="Calibri"/>
                <a:cs typeface="Calibri"/>
              </a:rPr>
              <a:t>which</a:t>
            </a:r>
            <a:r>
              <a:rPr lang="nl-NL" dirty="0">
                <a:ea typeface="Calibri"/>
                <a:cs typeface="Calibri"/>
              </a:rPr>
              <a:t> </a:t>
            </a:r>
            <a:r>
              <a:rPr lang="nl-NL" dirty="0" err="1">
                <a:ea typeface="Calibri"/>
                <a:cs typeface="Calibri"/>
              </a:rPr>
              <a:t>require</a:t>
            </a:r>
            <a:r>
              <a:rPr lang="nl-NL" dirty="0">
                <a:ea typeface="Calibri"/>
                <a:cs typeface="Calibri"/>
              </a:rPr>
              <a:t> </a:t>
            </a:r>
            <a:r>
              <a:rPr lang="nl-NL" dirty="0" err="1">
                <a:ea typeface="Calibri"/>
                <a:cs typeface="Calibri"/>
              </a:rPr>
              <a:t>some</a:t>
            </a:r>
            <a:r>
              <a:rPr lang="nl-NL" dirty="0">
                <a:ea typeface="Calibri"/>
                <a:cs typeface="Calibri"/>
              </a:rPr>
              <a:t> </a:t>
            </a:r>
            <a:r>
              <a:rPr lang="nl-NL" dirty="0" err="1">
                <a:ea typeface="Calibri"/>
                <a:cs typeface="Calibri"/>
              </a:rPr>
              <a:t>thermal</a:t>
            </a:r>
            <a:r>
              <a:rPr lang="nl-NL" dirty="0">
                <a:ea typeface="Calibri"/>
                <a:cs typeface="Calibri"/>
              </a:rPr>
              <a:t> field </a:t>
            </a:r>
            <a:r>
              <a:rPr lang="nl-NL" dirty="0" err="1">
                <a:ea typeface="Calibri"/>
                <a:cs typeface="Calibri"/>
              </a:rPr>
              <a:t>theory</a:t>
            </a:r>
            <a:r>
              <a:rPr lang="nl-NL" dirty="0">
                <a:ea typeface="Calibri"/>
                <a:cs typeface="Calibri"/>
              </a:rPr>
              <a:t>.</a:t>
            </a:r>
          </a:p>
          <a:p>
            <a:pPr lvl="0"/>
            <a:r>
              <a:rPr lang="nl-NL" dirty="0">
                <a:ea typeface="Calibri"/>
                <a:cs typeface="Calibri"/>
              </a:rPr>
              <a:t>I </a:t>
            </a:r>
            <a:r>
              <a:rPr lang="nl-NL" dirty="0" err="1">
                <a:ea typeface="Calibri"/>
                <a:cs typeface="Calibri"/>
              </a:rPr>
              <a:t>will</a:t>
            </a:r>
            <a:r>
              <a:rPr lang="nl-NL" dirty="0">
                <a:ea typeface="Calibri"/>
                <a:cs typeface="Calibri"/>
              </a:rPr>
              <a:t> </a:t>
            </a:r>
            <a:r>
              <a:rPr lang="nl-NL" dirty="0" err="1">
                <a:ea typeface="Calibri"/>
                <a:cs typeface="Calibri"/>
              </a:rPr>
              <a:t>then</a:t>
            </a:r>
            <a:r>
              <a:rPr lang="nl-NL" dirty="0">
                <a:ea typeface="Calibri"/>
                <a:cs typeface="Calibri"/>
              </a:rPr>
              <a:t> </a:t>
            </a:r>
            <a:r>
              <a:rPr lang="nl-NL" dirty="0" err="1">
                <a:ea typeface="Calibri"/>
                <a:cs typeface="Calibri"/>
              </a:rPr>
              <a:t>outline</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methodology</a:t>
            </a:r>
            <a:r>
              <a:rPr lang="nl-NL" dirty="0">
                <a:ea typeface="Calibri"/>
                <a:cs typeface="Calibri"/>
              </a:rPr>
              <a:t> we have </a:t>
            </a:r>
            <a:r>
              <a:rPr lang="nl-NL" dirty="0" err="1">
                <a:ea typeface="Calibri"/>
                <a:cs typeface="Calibri"/>
              </a:rPr>
              <a:t>used</a:t>
            </a:r>
            <a:r>
              <a:rPr lang="nl-NL" dirty="0">
                <a:ea typeface="Calibri"/>
                <a:cs typeface="Calibri"/>
              </a:rPr>
              <a:t> in order </a:t>
            </a:r>
            <a:r>
              <a:rPr lang="nl-NL" dirty="0" err="1">
                <a:ea typeface="Calibri"/>
                <a:cs typeface="Calibri"/>
              </a:rPr>
              <a:t>to</a:t>
            </a:r>
            <a:r>
              <a:rPr lang="nl-NL" dirty="0">
                <a:ea typeface="Calibri"/>
                <a:cs typeface="Calibri"/>
              </a:rPr>
              <a:t> </a:t>
            </a:r>
            <a:r>
              <a:rPr lang="nl-NL" dirty="0" err="1">
                <a:ea typeface="Calibri"/>
                <a:cs typeface="Calibri"/>
              </a:rPr>
              <a:t>correctly</a:t>
            </a:r>
            <a:r>
              <a:rPr lang="nl-NL" dirty="0">
                <a:ea typeface="Calibri"/>
                <a:cs typeface="Calibri"/>
              </a:rPr>
              <a:t> </a:t>
            </a:r>
            <a:r>
              <a:rPr lang="nl-NL" dirty="0" err="1">
                <a:ea typeface="Calibri"/>
                <a:cs typeface="Calibri"/>
              </a:rPr>
              <a:t>capture</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finite</a:t>
            </a:r>
            <a:r>
              <a:rPr lang="nl-NL" dirty="0">
                <a:ea typeface="Calibri"/>
                <a:cs typeface="Calibri"/>
              </a:rPr>
              <a:t> </a:t>
            </a:r>
            <a:r>
              <a:rPr lang="nl-NL" dirty="0" err="1">
                <a:ea typeface="Calibri"/>
                <a:cs typeface="Calibri"/>
              </a:rPr>
              <a:t>temperature</a:t>
            </a:r>
            <a:r>
              <a:rPr lang="nl-NL" dirty="0">
                <a:ea typeface="Calibri"/>
                <a:cs typeface="Calibri"/>
              </a:rPr>
              <a:t> </a:t>
            </a:r>
            <a:r>
              <a:rPr lang="nl-NL" dirty="0" err="1">
                <a:ea typeface="Calibri"/>
                <a:cs typeface="Calibri"/>
              </a:rPr>
              <a:t>and</a:t>
            </a:r>
            <a:r>
              <a:rPr lang="nl-NL" dirty="0">
                <a:ea typeface="Calibri"/>
                <a:cs typeface="Calibri"/>
              </a:rPr>
              <a:t> </a:t>
            </a:r>
            <a:r>
              <a:rPr lang="nl-NL" dirty="0" err="1">
                <a:ea typeface="Calibri"/>
                <a:cs typeface="Calibri"/>
              </a:rPr>
              <a:t>finite</a:t>
            </a:r>
            <a:r>
              <a:rPr lang="nl-NL" dirty="0">
                <a:ea typeface="Calibri"/>
                <a:cs typeface="Calibri"/>
              </a:rPr>
              <a:t> Volume </a:t>
            </a:r>
            <a:r>
              <a:rPr lang="nl-NL" dirty="0" err="1">
                <a:ea typeface="Calibri"/>
                <a:cs typeface="Calibri"/>
              </a:rPr>
              <a:t>physics</a:t>
            </a:r>
            <a:r>
              <a:rPr lang="nl-NL" dirty="0">
                <a:ea typeface="Calibri"/>
                <a:cs typeface="Calibri"/>
              </a:rPr>
              <a:t> of </a:t>
            </a:r>
            <a:r>
              <a:rPr lang="nl-NL" dirty="0" err="1">
                <a:ea typeface="Calibri"/>
                <a:cs typeface="Calibri"/>
              </a:rPr>
              <a:t>our</a:t>
            </a:r>
            <a:r>
              <a:rPr lang="nl-NL" dirty="0">
                <a:ea typeface="Calibri"/>
                <a:cs typeface="Calibri"/>
              </a:rPr>
              <a:t> QFT</a:t>
            </a:r>
          </a:p>
          <a:p>
            <a:pPr lvl="0"/>
            <a:r>
              <a:rPr lang="nl-NL" dirty="0" err="1">
                <a:ea typeface="Calibri"/>
                <a:cs typeface="Calibri"/>
              </a:rPr>
              <a:t>This</a:t>
            </a:r>
            <a:r>
              <a:rPr lang="nl-NL" dirty="0">
                <a:ea typeface="Calibri"/>
                <a:cs typeface="Calibri"/>
              </a:rPr>
              <a:t> </a:t>
            </a:r>
            <a:r>
              <a:rPr lang="nl-NL" dirty="0" err="1">
                <a:ea typeface="Calibri"/>
                <a:cs typeface="Calibri"/>
              </a:rPr>
              <a:t>brings</a:t>
            </a:r>
            <a:r>
              <a:rPr lang="nl-NL" dirty="0">
                <a:ea typeface="Calibri"/>
                <a:cs typeface="Calibri"/>
              </a:rPr>
              <a:t> </a:t>
            </a:r>
            <a:r>
              <a:rPr lang="nl-NL" dirty="0" err="1">
                <a:ea typeface="Calibri"/>
                <a:cs typeface="Calibri"/>
              </a:rPr>
              <a:t>us</a:t>
            </a:r>
            <a:r>
              <a:rPr lang="nl-NL" dirty="0">
                <a:ea typeface="Calibri"/>
                <a:cs typeface="Calibri"/>
              </a:rPr>
              <a:t> </a:t>
            </a:r>
            <a:r>
              <a:rPr lang="nl-NL" dirty="0" err="1">
                <a:ea typeface="Calibri"/>
                <a:cs typeface="Calibri"/>
              </a:rPr>
              <a:t>to</a:t>
            </a:r>
            <a:r>
              <a:rPr lang="nl-NL" dirty="0">
                <a:ea typeface="Calibri"/>
                <a:cs typeface="Calibri"/>
              </a:rPr>
              <a:t> a </a:t>
            </a:r>
            <a:r>
              <a:rPr lang="nl-NL" dirty="0" err="1">
                <a:ea typeface="Calibri"/>
                <a:cs typeface="Calibri"/>
              </a:rPr>
              <a:t>path</a:t>
            </a:r>
            <a:r>
              <a:rPr lang="nl-NL" dirty="0">
                <a:ea typeface="Calibri"/>
                <a:cs typeface="Calibri"/>
              </a:rPr>
              <a:t> </a:t>
            </a:r>
            <a:r>
              <a:rPr lang="nl-NL" dirty="0" err="1">
                <a:ea typeface="Calibri"/>
                <a:cs typeface="Calibri"/>
              </a:rPr>
              <a:t>integral</a:t>
            </a:r>
            <a:r>
              <a:rPr lang="nl-NL" dirty="0">
                <a:ea typeface="Calibri"/>
                <a:cs typeface="Calibri"/>
              </a:rPr>
              <a:t> </a:t>
            </a:r>
            <a:r>
              <a:rPr lang="nl-NL" dirty="0" err="1">
                <a:ea typeface="Calibri"/>
                <a:cs typeface="Calibri"/>
              </a:rPr>
              <a:t>derivation</a:t>
            </a:r>
            <a:r>
              <a:rPr lang="nl-NL" dirty="0">
                <a:ea typeface="Calibri"/>
                <a:cs typeface="Calibri"/>
              </a:rPr>
              <a:t>, </a:t>
            </a:r>
            <a:r>
              <a:rPr lang="nl-NL" dirty="0" err="1">
                <a:ea typeface="Calibri"/>
                <a:cs typeface="Calibri"/>
              </a:rPr>
              <a:t>which</a:t>
            </a:r>
            <a:r>
              <a:rPr lang="nl-NL" dirty="0">
                <a:ea typeface="Calibri"/>
                <a:cs typeface="Calibri"/>
              </a:rPr>
              <a:t> </a:t>
            </a:r>
            <a:r>
              <a:rPr lang="nl-NL" dirty="0" err="1">
                <a:ea typeface="Calibri"/>
                <a:cs typeface="Calibri"/>
              </a:rPr>
              <a:t>will</a:t>
            </a:r>
            <a:r>
              <a:rPr lang="nl-NL" dirty="0">
                <a:ea typeface="Calibri"/>
                <a:cs typeface="Calibri"/>
              </a:rPr>
              <a:t> </a:t>
            </a:r>
            <a:r>
              <a:rPr lang="nl-NL" dirty="0" err="1">
                <a:ea typeface="Calibri"/>
                <a:cs typeface="Calibri"/>
              </a:rPr>
              <a:t>yield</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unexpected</a:t>
            </a:r>
            <a:r>
              <a:rPr lang="nl-NL" dirty="0">
                <a:ea typeface="Calibri"/>
                <a:cs typeface="Calibri"/>
              </a:rPr>
              <a:t> </a:t>
            </a:r>
            <a:r>
              <a:rPr lang="nl-NL" dirty="0" err="1">
                <a:ea typeface="Calibri"/>
                <a:cs typeface="Calibri"/>
              </a:rPr>
              <a:t>result</a:t>
            </a:r>
            <a:r>
              <a:rPr lang="nl-NL" dirty="0">
                <a:ea typeface="Calibri"/>
                <a:cs typeface="Calibri"/>
              </a:rPr>
              <a:t> we have found </a:t>
            </a:r>
            <a:r>
              <a:rPr lang="nl-NL" dirty="0" err="1">
                <a:ea typeface="Calibri"/>
                <a:cs typeface="Calibri"/>
              </a:rPr>
              <a:t>for</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partition</a:t>
            </a:r>
            <a:r>
              <a:rPr lang="nl-NL" dirty="0">
                <a:ea typeface="Calibri"/>
                <a:cs typeface="Calibri"/>
              </a:rPr>
              <a:t> </a:t>
            </a:r>
            <a:r>
              <a:rPr lang="nl-NL" dirty="0" err="1">
                <a:ea typeface="Calibri"/>
                <a:cs typeface="Calibri"/>
              </a:rPr>
              <a:t>function</a:t>
            </a:r>
            <a:r>
              <a:rPr lang="nl-NL" dirty="0">
                <a:ea typeface="Calibri"/>
                <a:cs typeface="Calibri"/>
              </a:rPr>
              <a:t>, </a:t>
            </a:r>
            <a:r>
              <a:rPr lang="nl-NL" dirty="0" err="1">
                <a:ea typeface="Calibri"/>
                <a:cs typeface="Calibri"/>
              </a:rPr>
              <a:t>after</a:t>
            </a:r>
            <a:r>
              <a:rPr lang="nl-NL" dirty="0">
                <a:ea typeface="Calibri"/>
                <a:cs typeface="Calibri"/>
              </a:rPr>
              <a:t> </a:t>
            </a:r>
            <a:r>
              <a:rPr lang="nl-NL" dirty="0" err="1">
                <a:ea typeface="Calibri"/>
                <a:cs typeface="Calibri"/>
              </a:rPr>
              <a:t>which</a:t>
            </a:r>
            <a:r>
              <a:rPr lang="nl-NL" dirty="0">
                <a:ea typeface="Calibri"/>
                <a:cs typeface="Calibri"/>
              </a:rPr>
              <a:t> I </a:t>
            </a:r>
            <a:r>
              <a:rPr lang="nl-NL" dirty="0" err="1">
                <a:ea typeface="Calibri"/>
                <a:cs typeface="Calibri"/>
              </a:rPr>
              <a:t>will</a:t>
            </a:r>
            <a:r>
              <a:rPr lang="nl-NL" dirty="0">
                <a:ea typeface="Calibri"/>
                <a:cs typeface="Calibri"/>
              </a:rPr>
              <a:t> </a:t>
            </a:r>
            <a:r>
              <a:rPr lang="nl-NL" dirty="0" err="1">
                <a:ea typeface="Calibri"/>
                <a:cs typeface="Calibri"/>
              </a:rPr>
              <a:t>conclude</a:t>
            </a:r>
            <a:r>
              <a:rPr lang="nl-NL" dirty="0">
                <a:ea typeface="Calibri"/>
                <a:cs typeface="Calibri"/>
              </a:rPr>
              <a:t>.</a:t>
            </a:r>
          </a:p>
        </p:txBody>
      </p:sp>
      <p:sp>
        <p:nvSpPr>
          <p:cNvPr id="4" name="Google Shape;85;g351e70afe24_1_0:notes">
            <a:extLst>
              <a:ext uri="{FF2B5EF4-FFF2-40B4-BE49-F238E27FC236}">
                <a16:creationId xmlns:a16="http://schemas.microsoft.com/office/drawing/2014/main" id="{36275302-CABB-D9BF-35F4-24C483B225F2}"/>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AD6F14-2D08-4596-97A2-35595DE15A6A}" type="slidenum">
              <a:t>17</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9009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71;g351fef21990_0_20:notes">
            <a:extLst>
              <a:ext uri="{FF2B5EF4-FFF2-40B4-BE49-F238E27FC236}">
                <a16:creationId xmlns:a16="http://schemas.microsoft.com/office/drawing/2014/main" id="{9FDC1830-A219-5D76-0CEE-330646002E48}"/>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172;g351fef21990_0_20:notes">
            <a:extLst>
              <a:ext uri="{FF2B5EF4-FFF2-40B4-BE49-F238E27FC236}">
                <a16:creationId xmlns:a16="http://schemas.microsoft.com/office/drawing/2014/main" id="{CC9FF1FB-DBE2-E2AB-1F4B-2C47AAB23585}"/>
              </a:ext>
            </a:extLst>
          </p:cNvPr>
          <p:cNvSpPr txBox="1">
            <a:spLocks noGrp="1"/>
          </p:cNvSpPr>
          <p:nvPr>
            <p:ph type="body" sz="quarter" idx="1"/>
          </p:nvPr>
        </p:nvSpPr>
        <p:spPr>
          <a:xfrm>
            <a:off x="685800" y="4400549"/>
            <a:ext cx="5486400" cy="3600596"/>
          </a:xfrm>
        </p:spPr>
        <p:txBody>
          <a:bodyPr lIns="93177" tIns="46579" rIns="93177" bIns="46579"/>
          <a:lstStyle/>
          <a:p>
            <a:pPr lvl="0"/>
            <a:r>
              <a:rPr lang="nl-NL"/>
              <a:t>Conclusion</a:t>
            </a:r>
            <a:br>
              <a:rPr lang="nl-NL"/>
            </a:br>
            <a:br>
              <a:rPr lang="nl-NL"/>
            </a:br>
            <a:r>
              <a:rPr lang="nl-NL"/>
              <a:t>Outlook</a:t>
            </a:r>
            <a:br>
              <a:rPr lang="nl-NL"/>
            </a:br>
            <a:br>
              <a:rPr lang="nl-NL"/>
            </a:br>
            <a:r>
              <a:rPr lang="nl-NL"/>
              <a:t>Our results from TFT and first-principles QFT also provide unique opportunities to gain...., such as … and energy-energy correlators which are currently being explored as precision probes of high energy QCD.</a:t>
            </a:r>
          </a:p>
        </p:txBody>
      </p:sp>
      <p:sp>
        <p:nvSpPr>
          <p:cNvPr id="4" name="Google Shape;173;g351fef21990_0_20:notes">
            <a:extLst>
              <a:ext uri="{FF2B5EF4-FFF2-40B4-BE49-F238E27FC236}">
                <a16:creationId xmlns:a16="http://schemas.microsoft.com/office/drawing/2014/main" id="{E0F1E102-CDA9-8E35-CFAF-5904CED8E7A2}"/>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3AEA99-ADCF-4907-9CF2-A37F340018D3}" type="slidenum">
              <a:t>18</a:t>
            </a:fld>
            <a:endParaRPr lang="nl-NL" sz="1200" b="0" i="0" u="none" strike="noStrike" kern="1200" cap="none" spc="0" baseline="0">
              <a:solidFill>
                <a:srgbClr val="000000"/>
              </a:solidFill>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71;g351fef21990_0_20:notes">
            <a:extLst>
              <a:ext uri="{FF2B5EF4-FFF2-40B4-BE49-F238E27FC236}">
                <a16:creationId xmlns:a16="http://schemas.microsoft.com/office/drawing/2014/main" id="{A8BF7375-B8F7-F53F-96E1-1E82DF5B7726}"/>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172;g351fef21990_0_20:notes">
            <a:extLst>
              <a:ext uri="{FF2B5EF4-FFF2-40B4-BE49-F238E27FC236}">
                <a16:creationId xmlns:a16="http://schemas.microsoft.com/office/drawing/2014/main" id="{BA23D7EE-E2F6-1403-7CC7-BCCEF43DE083}"/>
              </a:ext>
            </a:extLst>
          </p:cNvPr>
          <p:cNvSpPr txBox="1">
            <a:spLocks noGrp="1"/>
          </p:cNvSpPr>
          <p:nvPr>
            <p:ph type="body" sz="quarter" idx="1"/>
          </p:nvPr>
        </p:nvSpPr>
        <p:spPr>
          <a:xfrm>
            <a:off x="685800" y="4400549"/>
            <a:ext cx="5486400" cy="3600596"/>
          </a:xfrm>
        </p:spPr>
        <p:txBody>
          <a:bodyPr lIns="93177" tIns="46579" rIns="93177" bIns="46579"/>
          <a:lstStyle/>
          <a:p>
            <a:pPr lvl="0"/>
            <a:r>
              <a:rPr lang="nl-NL"/>
              <a:t>Thank you all for listening and if you have any questions, please ask away!</a:t>
            </a:r>
          </a:p>
        </p:txBody>
      </p:sp>
      <p:sp>
        <p:nvSpPr>
          <p:cNvPr id="4" name="Google Shape;173;g351fef21990_0_20:notes">
            <a:extLst>
              <a:ext uri="{FF2B5EF4-FFF2-40B4-BE49-F238E27FC236}">
                <a16:creationId xmlns:a16="http://schemas.microsoft.com/office/drawing/2014/main" id="{6A19D01F-BFFF-A600-2F51-6561C40356A1}"/>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4137745-F6B8-4232-AB24-1823B064C226}" type="slidenum">
              <a:t>19</a:t>
            </a:fld>
            <a:endParaRPr lang="nl-NL"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83;g351e70afe24_1_0:notes">
            <a:extLst>
              <a:ext uri="{FF2B5EF4-FFF2-40B4-BE49-F238E27FC236}">
                <a16:creationId xmlns:a16="http://schemas.microsoft.com/office/drawing/2014/main" id="{E35A0A8E-72FA-A522-28C6-9F91D6E8FFCA}"/>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84;g351e70afe24_1_0:notes">
            <a:extLst>
              <a:ext uri="{FF2B5EF4-FFF2-40B4-BE49-F238E27FC236}">
                <a16:creationId xmlns:a16="http://schemas.microsoft.com/office/drawing/2014/main" id="{F8DB1C47-8FAF-3BD7-862C-7C79E693871E}"/>
              </a:ext>
            </a:extLst>
          </p:cNvPr>
          <p:cNvSpPr txBox="1">
            <a:spLocks noGrp="1"/>
          </p:cNvSpPr>
          <p:nvPr>
            <p:ph type="body" sz="quarter" idx="1"/>
          </p:nvPr>
        </p:nvSpPr>
        <p:spPr>
          <a:xfrm>
            <a:off x="685800" y="4400549"/>
            <a:ext cx="5486400" cy="3600596"/>
          </a:xfrm>
        </p:spPr>
        <p:txBody>
          <a:bodyPr lIns="93177" tIns="46579" rIns="93177" bIns="46579"/>
          <a:lstStyle/>
          <a:p>
            <a:pPr lvl="0"/>
            <a:r>
              <a:rPr lang="nl-NL" dirty="0">
                <a:ea typeface="Calibri"/>
                <a:cs typeface="Calibri"/>
              </a:rPr>
              <a:t>I </a:t>
            </a:r>
            <a:r>
              <a:rPr lang="nl-NL" dirty="0" err="1">
                <a:ea typeface="Calibri"/>
                <a:cs typeface="Calibri"/>
              </a:rPr>
              <a:t>will</a:t>
            </a:r>
            <a:r>
              <a:rPr lang="nl-NL" dirty="0">
                <a:ea typeface="Calibri"/>
                <a:cs typeface="Calibri"/>
              </a:rPr>
              <a:t> first </a:t>
            </a:r>
            <a:r>
              <a:rPr lang="nl-NL" dirty="0" err="1">
                <a:ea typeface="Calibri"/>
                <a:cs typeface="Calibri"/>
              </a:rPr>
              <a:t>give</a:t>
            </a:r>
            <a:r>
              <a:rPr lang="nl-NL" dirty="0">
                <a:ea typeface="Calibri"/>
                <a:cs typeface="Calibri"/>
              </a:rPr>
              <a:t> a </a:t>
            </a:r>
            <a:r>
              <a:rPr lang="nl-NL" dirty="0" err="1">
                <a:ea typeface="Calibri"/>
                <a:cs typeface="Calibri"/>
              </a:rPr>
              <a:t>little</a:t>
            </a:r>
            <a:r>
              <a:rPr lang="nl-NL" dirty="0">
                <a:ea typeface="Calibri"/>
                <a:cs typeface="Calibri"/>
              </a:rPr>
              <a:t> bit of </a:t>
            </a:r>
            <a:r>
              <a:rPr lang="nl-NL" dirty="0" err="1">
                <a:ea typeface="Calibri"/>
                <a:cs typeface="Calibri"/>
              </a:rPr>
              <a:t>an</a:t>
            </a:r>
            <a:r>
              <a:rPr lang="nl-NL" dirty="0">
                <a:ea typeface="Calibri"/>
                <a:cs typeface="Calibri"/>
              </a:rPr>
              <a:t> </a:t>
            </a:r>
            <a:r>
              <a:rPr lang="nl-NL" dirty="0" err="1">
                <a:ea typeface="Calibri"/>
                <a:cs typeface="Calibri"/>
              </a:rPr>
              <a:t>outline</a:t>
            </a:r>
            <a:r>
              <a:rPr lang="nl-NL" dirty="0">
                <a:ea typeface="Calibri"/>
                <a:cs typeface="Calibri"/>
              </a:rPr>
              <a:t>, I </a:t>
            </a:r>
            <a:r>
              <a:rPr lang="nl-NL" dirty="0" err="1">
                <a:ea typeface="Calibri"/>
                <a:cs typeface="Calibri"/>
              </a:rPr>
              <a:t>will</a:t>
            </a:r>
            <a:r>
              <a:rPr lang="nl-NL" dirty="0">
                <a:ea typeface="Calibri"/>
                <a:cs typeface="Calibri"/>
              </a:rPr>
              <a:t> first </a:t>
            </a:r>
            <a:r>
              <a:rPr lang="nl-NL" dirty="0" err="1">
                <a:ea typeface="Calibri"/>
                <a:cs typeface="Calibri"/>
              </a:rPr>
              <a:t>provide</a:t>
            </a:r>
            <a:r>
              <a:rPr lang="nl-NL" dirty="0">
                <a:ea typeface="Calibri"/>
                <a:cs typeface="Calibri"/>
              </a:rPr>
              <a:t> </a:t>
            </a:r>
            <a:r>
              <a:rPr lang="nl-NL" dirty="0" err="1">
                <a:ea typeface="Calibri"/>
                <a:cs typeface="Calibri"/>
              </a:rPr>
              <a:t>some</a:t>
            </a:r>
            <a:r>
              <a:rPr lang="nl-NL" dirty="0">
                <a:ea typeface="Calibri"/>
                <a:cs typeface="Calibri"/>
              </a:rPr>
              <a:t> background information as </a:t>
            </a:r>
            <a:r>
              <a:rPr lang="nl-NL" dirty="0" err="1">
                <a:ea typeface="Calibri"/>
                <a:cs typeface="Calibri"/>
              </a:rPr>
              <a:t>to</a:t>
            </a:r>
            <a:r>
              <a:rPr lang="nl-NL" dirty="0">
                <a:ea typeface="Calibri"/>
                <a:cs typeface="Calibri"/>
              </a:rPr>
              <a:t> </a:t>
            </a:r>
            <a:r>
              <a:rPr lang="nl-NL" dirty="0" err="1">
                <a:ea typeface="Calibri"/>
                <a:cs typeface="Calibri"/>
              </a:rPr>
              <a:t>what</a:t>
            </a:r>
            <a:r>
              <a:rPr lang="nl-NL" dirty="0">
                <a:ea typeface="Calibri"/>
                <a:cs typeface="Calibri"/>
              </a:rPr>
              <a:t> we are </a:t>
            </a:r>
            <a:r>
              <a:rPr lang="nl-NL" dirty="0" err="1">
                <a:ea typeface="Calibri"/>
                <a:cs typeface="Calibri"/>
              </a:rPr>
              <a:t>interested</a:t>
            </a:r>
            <a:r>
              <a:rPr lang="nl-NL" dirty="0">
                <a:ea typeface="Calibri"/>
                <a:cs typeface="Calibri"/>
              </a:rPr>
              <a:t> in, </a:t>
            </a:r>
            <a:r>
              <a:rPr lang="nl-NL" dirty="0" err="1">
                <a:ea typeface="Calibri"/>
                <a:cs typeface="Calibri"/>
              </a:rPr>
              <a:t>namely</a:t>
            </a:r>
            <a:r>
              <a:rPr lang="nl-NL" dirty="0">
                <a:ea typeface="Calibri"/>
                <a:cs typeface="Calibri"/>
              </a:rPr>
              <a:t> small systems, </a:t>
            </a:r>
            <a:r>
              <a:rPr lang="nl-NL" dirty="0" err="1">
                <a:ea typeface="Calibri"/>
                <a:cs typeface="Calibri"/>
              </a:rPr>
              <a:t>such</a:t>
            </a:r>
            <a:r>
              <a:rPr lang="nl-NL" dirty="0">
                <a:ea typeface="Calibri"/>
                <a:cs typeface="Calibri"/>
              </a:rPr>
              <a:t> as </a:t>
            </a:r>
            <a:r>
              <a:rPr lang="nl-NL" dirty="0" err="1">
                <a:ea typeface="Calibri"/>
                <a:cs typeface="Calibri"/>
              </a:rPr>
              <a:t>the</a:t>
            </a:r>
            <a:r>
              <a:rPr lang="nl-NL" dirty="0">
                <a:ea typeface="Calibri"/>
                <a:cs typeface="Calibri"/>
              </a:rPr>
              <a:t> Quark-</a:t>
            </a:r>
            <a:r>
              <a:rPr lang="nl-NL" dirty="0" err="1">
                <a:ea typeface="Calibri"/>
                <a:cs typeface="Calibri"/>
              </a:rPr>
              <a:t>Gluon</a:t>
            </a:r>
            <a:r>
              <a:rPr lang="nl-NL" dirty="0">
                <a:ea typeface="Calibri"/>
                <a:cs typeface="Calibri"/>
              </a:rPr>
              <a:t> Plasma, </a:t>
            </a:r>
            <a:r>
              <a:rPr lang="nl-NL" dirty="0" err="1">
                <a:ea typeface="Calibri"/>
                <a:cs typeface="Calibri"/>
              </a:rPr>
              <a:t>which</a:t>
            </a:r>
            <a:r>
              <a:rPr lang="nl-NL" dirty="0">
                <a:ea typeface="Calibri"/>
                <a:cs typeface="Calibri"/>
              </a:rPr>
              <a:t> </a:t>
            </a:r>
            <a:r>
              <a:rPr lang="nl-NL" dirty="0" err="1">
                <a:ea typeface="Calibri"/>
                <a:cs typeface="Calibri"/>
              </a:rPr>
              <a:t>require</a:t>
            </a:r>
            <a:r>
              <a:rPr lang="nl-NL" dirty="0">
                <a:ea typeface="Calibri"/>
                <a:cs typeface="Calibri"/>
              </a:rPr>
              <a:t> </a:t>
            </a:r>
            <a:r>
              <a:rPr lang="nl-NL" dirty="0" err="1">
                <a:ea typeface="Calibri"/>
                <a:cs typeface="Calibri"/>
              </a:rPr>
              <a:t>some</a:t>
            </a:r>
            <a:r>
              <a:rPr lang="nl-NL" dirty="0">
                <a:ea typeface="Calibri"/>
                <a:cs typeface="Calibri"/>
              </a:rPr>
              <a:t> </a:t>
            </a:r>
            <a:r>
              <a:rPr lang="nl-NL" dirty="0" err="1">
                <a:ea typeface="Calibri"/>
                <a:cs typeface="Calibri"/>
              </a:rPr>
              <a:t>thermal</a:t>
            </a:r>
            <a:r>
              <a:rPr lang="nl-NL" dirty="0">
                <a:ea typeface="Calibri"/>
                <a:cs typeface="Calibri"/>
              </a:rPr>
              <a:t> field </a:t>
            </a:r>
            <a:r>
              <a:rPr lang="nl-NL" dirty="0" err="1">
                <a:ea typeface="Calibri"/>
                <a:cs typeface="Calibri"/>
              </a:rPr>
              <a:t>theory</a:t>
            </a:r>
            <a:r>
              <a:rPr lang="nl-NL" dirty="0">
                <a:ea typeface="Calibri"/>
                <a:cs typeface="Calibri"/>
              </a:rPr>
              <a:t>.</a:t>
            </a:r>
          </a:p>
          <a:p>
            <a:pPr lvl="0"/>
            <a:r>
              <a:rPr lang="nl-NL" dirty="0">
                <a:ea typeface="Calibri"/>
                <a:cs typeface="Calibri"/>
              </a:rPr>
              <a:t>I </a:t>
            </a:r>
            <a:r>
              <a:rPr lang="nl-NL" dirty="0" err="1">
                <a:ea typeface="Calibri"/>
                <a:cs typeface="Calibri"/>
              </a:rPr>
              <a:t>will</a:t>
            </a:r>
            <a:r>
              <a:rPr lang="nl-NL" dirty="0">
                <a:ea typeface="Calibri"/>
                <a:cs typeface="Calibri"/>
              </a:rPr>
              <a:t> </a:t>
            </a:r>
            <a:r>
              <a:rPr lang="nl-NL" dirty="0" err="1">
                <a:ea typeface="Calibri"/>
                <a:cs typeface="Calibri"/>
              </a:rPr>
              <a:t>then</a:t>
            </a:r>
            <a:r>
              <a:rPr lang="nl-NL" dirty="0">
                <a:ea typeface="Calibri"/>
                <a:cs typeface="Calibri"/>
              </a:rPr>
              <a:t> </a:t>
            </a:r>
            <a:r>
              <a:rPr lang="nl-NL" dirty="0" err="1">
                <a:ea typeface="Calibri"/>
                <a:cs typeface="Calibri"/>
              </a:rPr>
              <a:t>outline</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methodology</a:t>
            </a:r>
            <a:r>
              <a:rPr lang="nl-NL" dirty="0">
                <a:ea typeface="Calibri"/>
                <a:cs typeface="Calibri"/>
              </a:rPr>
              <a:t> we have </a:t>
            </a:r>
            <a:r>
              <a:rPr lang="nl-NL" dirty="0" err="1">
                <a:ea typeface="Calibri"/>
                <a:cs typeface="Calibri"/>
              </a:rPr>
              <a:t>used</a:t>
            </a:r>
            <a:r>
              <a:rPr lang="nl-NL" dirty="0">
                <a:ea typeface="Calibri"/>
                <a:cs typeface="Calibri"/>
              </a:rPr>
              <a:t> in order </a:t>
            </a:r>
            <a:r>
              <a:rPr lang="nl-NL" dirty="0" err="1">
                <a:ea typeface="Calibri"/>
                <a:cs typeface="Calibri"/>
              </a:rPr>
              <a:t>to</a:t>
            </a:r>
            <a:r>
              <a:rPr lang="nl-NL" dirty="0">
                <a:ea typeface="Calibri"/>
                <a:cs typeface="Calibri"/>
              </a:rPr>
              <a:t> </a:t>
            </a:r>
            <a:r>
              <a:rPr lang="nl-NL" dirty="0" err="1">
                <a:ea typeface="Calibri"/>
                <a:cs typeface="Calibri"/>
              </a:rPr>
              <a:t>correctly</a:t>
            </a:r>
            <a:r>
              <a:rPr lang="nl-NL" dirty="0">
                <a:ea typeface="Calibri"/>
                <a:cs typeface="Calibri"/>
              </a:rPr>
              <a:t> </a:t>
            </a:r>
            <a:r>
              <a:rPr lang="nl-NL" dirty="0" err="1">
                <a:ea typeface="Calibri"/>
                <a:cs typeface="Calibri"/>
              </a:rPr>
              <a:t>capture</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finite</a:t>
            </a:r>
            <a:r>
              <a:rPr lang="nl-NL" dirty="0">
                <a:ea typeface="Calibri"/>
                <a:cs typeface="Calibri"/>
              </a:rPr>
              <a:t> </a:t>
            </a:r>
            <a:r>
              <a:rPr lang="nl-NL" dirty="0" err="1">
                <a:ea typeface="Calibri"/>
                <a:cs typeface="Calibri"/>
              </a:rPr>
              <a:t>temperature</a:t>
            </a:r>
            <a:r>
              <a:rPr lang="nl-NL" dirty="0">
                <a:ea typeface="Calibri"/>
                <a:cs typeface="Calibri"/>
              </a:rPr>
              <a:t> </a:t>
            </a:r>
            <a:r>
              <a:rPr lang="nl-NL" dirty="0" err="1">
                <a:ea typeface="Calibri"/>
                <a:cs typeface="Calibri"/>
              </a:rPr>
              <a:t>and</a:t>
            </a:r>
            <a:r>
              <a:rPr lang="nl-NL" dirty="0">
                <a:ea typeface="Calibri"/>
                <a:cs typeface="Calibri"/>
              </a:rPr>
              <a:t> </a:t>
            </a:r>
            <a:r>
              <a:rPr lang="nl-NL" dirty="0" err="1">
                <a:ea typeface="Calibri"/>
                <a:cs typeface="Calibri"/>
              </a:rPr>
              <a:t>finite</a:t>
            </a:r>
            <a:r>
              <a:rPr lang="nl-NL" dirty="0">
                <a:ea typeface="Calibri"/>
                <a:cs typeface="Calibri"/>
              </a:rPr>
              <a:t> Volume </a:t>
            </a:r>
            <a:r>
              <a:rPr lang="nl-NL" dirty="0" err="1">
                <a:ea typeface="Calibri"/>
                <a:cs typeface="Calibri"/>
              </a:rPr>
              <a:t>physics</a:t>
            </a:r>
            <a:r>
              <a:rPr lang="nl-NL" dirty="0">
                <a:ea typeface="Calibri"/>
                <a:cs typeface="Calibri"/>
              </a:rPr>
              <a:t> of </a:t>
            </a:r>
            <a:r>
              <a:rPr lang="nl-NL" dirty="0" err="1">
                <a:ea typeface="Calibri"/>
                <a:cs typeface="Calibri"/>
              </a:rPr>
              <a:t>our</a:t>
            </a:r>
            <a:r>
              <a:rPr lang="nl-NL" dirty="0">
                <a:ea typeface="Calibri"/>
                <a:cs typeface="Calibri"/>
              </a:rPr>
              <a:t> QFT</a:t>
            </a:r>
          </a:p>
          <a:p>
            <a:pPr lvl="0"/>
            <a:r>
              <a:rPr lang="nl-NL" dirty="0" err="1">
                <a:ea typeface="Calibri"/>
                <a:cs typeface="Calibri"/>
              </a:rPr>
              <a:t>This</a:t>
            </a:r>
            <a:r>
              <a:rPr lang="nl-NL" dirty="0">
                <a:ea typeface="Calibri"/>
                <a:cs typeface="Calibri"/>
              </a:rPr>
              <a:t> </a:t>
            </a:r>
            <a:r>
              <a:rPr lang="nl-NL" dirty="0" err="1">
                <a:ea typeface="Calibri"/>
                <a:cs typeface="Calibri"/>
              </a:rPr>
              <a:t>brings</a:t>
            </a:r>
            <a:r>
              <a:rPr lang="nl-NL" dirty="0">
                <a:ea typeface="Calibri"/>
                <a:cs typeface="Calibri"/>
              </a:rPr>
              <a:t> </a:t>
            </a:r>
            <a:r>
              <a:rPr lang="nl-NL" dirty="0" err="1">
                <a:ea typeface="Calibri"/>
                <a:cs typeface="Calibri"/>
              </a:rPr>
              <a:t>us</a:t>
            </a:r>
            <a:r>
              <a:rPr lang="nl-NL" dirty="0">
                <a:ea typeface="Calibri"/>
                <a:cs typeface="Calibri"/>
              </a:rPr>
              <a:t> </a:t>
            </a:r>
            <a:r>
              <a:rPr lang="nl-NL" dirty="0" err="1">
                <a:ea typeface="Calibri"/>
                <a:cs typeface="Calibri"/>
              </a:rPr>
              <a:t>to</a:t>
            </a:r>
            <a:r>
              <a:rPr lang="nl-NL" dirty="0">
                <a:ea typeface="Calibri"/>
                <a:cs typeface="Calibri"/>
              </a:rPr>
              <a:t> a </a:t>
            </a:r>
            <a:r>
              <a:rPr lang="nl-NL" dirty="0" err="1">
                <a:ea typeface="Calibri"/>
                <a:cs typeface="Calibri"/>
              </a:rPr>
              <a:t>path</a:t>
            </a:r>
            <a:r>
              <a:rPr lang="nl-NL" dirty="0">
                <a:ea typeface="Calibri"/>
                <a:cs typeface="Calibri"/>
              </a:rPr>
              <a:t> </a:t>
            </a:r>
            <a:r>
              <a:rPr lang="nl-NL" dirty="0" err="1">
                <a:ea typeface="Calibri"/>
                <a:cs typeface="Calibri"/>
              </a:rPr>
              <a:t>integral</a:t>
            </a:r>
            <a:r>
              <a:rPr lang="nl-NL" dirty="0">
                <a:ea typeface="Calibri"/>
                <a:cs typeface="Calibri"/>
              </a:rPr>
              <a:t> </a:t>
            </a:r>
            <a:r>
              <a:rPr lang="nl-NL" dirty="0" err="1">
                <a:ea typeface="Calibri"/>
                <a:cs typeface="Calibri"/>
              </a:rPr>
              <a:t>derivation</a:t>
            </a:r>
            <a:r>
              <a:rPr lang="nl-NL" dirty="0">
                <a:ea typeface="Calibri"/>
                <a:cs typeface="Calibri"/>
              </a:rPr>
              <a:t>, </a:t>
            </a:r>
            <a:r>
              <a:rPr lang="nl-NL" dirty="0" err="1">
                <a:ea typeface="Calibri"/>
                <a:cs typeface="Calibri"/>
              </a:rPr>
              <a:t>which</a:t>
            </a:r>
            <a:r>
              <a:rPr lang="nl-NL" dirty="0">
                <a:ea typeface="Calibri"/>
                <a:cs typeface="Calibri"/>
              </a:rPr>
              <a:t> </a:t>
            </a:r>
            <a:r>
              <a:rPr lang="nl-NL" dirty="0" err="1">
                <a:ea typeface="Calibri"/>
                <a:cs typeface="Calibri"/>
              </a:rPr>
              <a:t>will</a:t>
            </a:r>
            <a:r>
              <a:rPr lang="nl-NL" dirty="0">
                <a:ea typeface="Calibri"/>
                <a:cs typeface="Calibri"/>
              </a:rPr>
              <a:t> </a:t>
            </a:r>
            <a:r>
              <a:rPr lang="nl-NL" dirty="0" err="1">
                <a:ea typeface="Calibri"/>
                <a:cs typeface="Calibri"/>
              </a:rPr>
              <a:t>yield</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unexpected</a:t>
            </a:r>
            <a:r>
              <a:rPr lang="nl-NL" dirty="0">
                <a:ea typeface="Calibri"/>
                <a:cs typeface="Calibri"/>
              </a:rPr>
              <a:t> </a:t>
            </a:r>
            <a:r>
              <a:rPr lang="nl-NL" dirty="0" err="1">
                <a:ea typeface="Calibri"/>
                <a:cs typeface="Calibri"/>
              </a:rPr>
              <a:t>result</a:t>
            </a:r>
            <a:r>
              <a:rPr lang="nl-NL" dirty="0">
                <a:ea typeface="Calibri"/>
                <a:cs typeface="Calibri"/>
              </a:rPr>
              <a:t> we have found </a:t>
            </a:r>
            <a:r>
              <a:rPr lang="nl-NL" dirty="0" err="1">
                <a:ea typeface="Calibri"/>
                <a:cs typeface="Calibri"/>
              </a:rPr>
              <a:t>for</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partition</a:t>
            </a:r>
            <a:r>
              <a:rPr lang="nl-NL" dirty="0">
                <a:ea typeface="Calibri"/>
                <a:cs typeface="Calibri"/>
              </a:rPr>
              <a:t> </a:t>
            </a:r>
            <a:r>
              <a:rPr lang="nl-NL" dirty="0" err="1">
                <a:ea typeface="Calibri"/>
                <a:cs typeface="Calibri"/>
              </a:rPr>
              <a:t>function</a:t>
            </a:r>
            <a:r>
              <a:rPr lang="nl-NL" dirty="0">
                <a:ea typeface="Calibri"/>
                <a:cs typeface="Calibri"/>
              </a:rPr>
              <a:t>, </a:t>
            </a:r>
            <a:r>
              <a:rPr lang="nl-NL" dirty="0" err="1">
                <a:ea typeface="Calibri"/>
                <a:cs typeface="Calibri"/>
              </a:rPr>
              <a:t>after</a:t>
            </a:r>
            <a:r>
              <a:rPr lang="nl-NL" dirty="0">
                <a:ea typeface="Calibri"/>
                <a:cs typeface="Calibri"/>
              </a:rPr>
              <a:t> </a:t>
            </a:r>
            <a:r>
              <a:rPr lang="nl-NL" dirty="0" err="1">
                <a:ea typeface="Calibri"/>
                <a:cs typeface="Calibri"/>
              </a:rPr>
              <a:t>which</a:t>
            </a:r>
            <a:r>
              <a:rPr lang="nl-NL" dirty="0">
                <a:ea typeface="Calibri"/>
                <a:cs typeface="Calibri"/>
              </a:rPr>
              <a:t> I </a:t>
            </a:r>
            <a:r>
              <a:rPr lang="nl-NL" dirty="0" err="1">
                <a:ea typeface="Calibri"/>
                <a:cs typeface="Calibri"/>
              </a:rPr>
              <a:t>will</a:t>
            </a:r>
            <a:r>
              <a:rPr lang="nl-NL" dirty="0">
                <a:ea typeface="Calibri"/>
                <a:cs typeface="Calibri"/>
              </a:rPr>
              <a:t> </a:t>
            </a:r>
            <a:r>
              <a:rPr lang="nl-NL" dirty="0" err="1">
                <a:ea typeface="Calibri"/>
                <a:cs typeface="Calibri"/>
              </a:rPr>
              <a:t>conclude</a:t>
            </a:r>
            <a:r>
              <a:rPr lang="nl-NL" dirty="0">
                <a:ea typeface="Calibri"/>
                <a:cs typeface="Calibri"/>
              </a:rPr>
              <a:t>.</a:t>
            </a:r>
          </a:p>
        </p:txBody>
      </p:sp>
      <p:sp>
        <p:nvSpPr>
          <p:cNvPr id="4" name="Google Shape;85;g351e70afe24_1_0:notes">
            <a:extLst>
              <a:ext uri="{FF2B5EF4-FFF2-40B4-BE49-F238E27FC236}">
                <a16:creationId xmlns:a16="http://schemas.microsoft.com/office/drawing/2014/main" id="{FF651B44-238A-8D75-8C0D-3EFD93BBDF1D}"/>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AD6F14-2D08-4596-97A2-35595DE15A6A}" type="slidenum">
              <a:t>2</a:t>
            </a:fld>
            <a:endParaRPr lang="nl-NL" sz="1200" b="0" i="0" u="none" strike="noStrike" kern="1200" cap="none" spc="0" baseline="0">
              <a:solidFill>
                <a:srgbClr val="000000"/>
              </a:solidFill>
              <a:uFillTx/>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94;g23896c2c5bc1edad_3:notes">
            <a:extLst>
              <a:ext uri="{FF2B5EF4-FFF2-40B4-BE49-F238E27FC236}">
                <a16:creationId xmlns:a16="http://schemas.microsoft.com/office/drawing/2014/main" id="{9AFA55A1-C90C-3929-DAEB-A1CF1DBF85AE}"/>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195;g23896c2c5bc1edad_3:notes">
            <a:extLst>
              <a:ext uri="{FF2B5EF4-FFF2-40B4-BE49-F238E27FC236}">
                <a16:creationId xmlns:a16="http://schemas.microsoft.com/office/drawing/2014/main" id="{3B57EEAB-15A0-3211-8EA8-8B409F5EDFAC}"/>
              </a:ext>
            </a:extLst>
          </p:cNvPr>
          <p:cNvSpPr txBox="1">
            <a:spLocks noGrp="1"/>
          </p:cNvSpPr>
          <p:nvPr>
            <p:ph type="body" sz="quarter" idx="1"/>
          </p:nvPr>
        </p:nvSpPr>
        <p:spPr>
          <a:xfrm>
            <a:off x="685800" y="4400549"/>
            <a:ext cx="5486400" cy="3600596"/>
          </a:xfrm>
        </p:spPr>
        <p:txBody>
          <a:bodyPr lIns="93177" tIns="46579" rIns="93177" bIns="46579"/>
          <a:lstStyle/>
          <a:p>
            <a:endParaRPr lang="nl-NL"/>
          </a:p>
        </p:txBody>
      </p:sp>
      <p:sp>
        <p:nvSpPr>
          <p:cNvPr id="4" name="Google Shape;196;g23896c2c5bc1edad_3:notes">
            <a:extLst>
              <a:ext uri="{FF2B5EF4-FFF2-40B4-BE49-F238E27FC236}">
                <a16:creationId xmlns:a16="http://schemas.microsoft.com/office/drawing/2014/main" id="{55083E22-6044-349E-1E99-F216EFF1E3D7}"/>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0DCB45A-997D-45EF-8E72-C7D4721EF8AA}" type="slidenum">
              <a:t>20</a:t>
            </a:fld>
            <a:endParaRPr lang="nl-NL" sz="1200" b="0" i="0" u="none" strike="noStrike" kern="1200" cap="none" spc="0" baseline="0">
              <a:solidFill>
                <a:srgbClr val="000000"/>
              </a:solidFill>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94;g23896c2c5bc1edad_3:notes">
            <a:extLst>
              <a:ext uri="{FF2B5EF4-FFF2-40B4-BE49-F238E27FC236}">
                <a16:creationId xmlns:a16="http://schemas.microsoft.com/office/drawing/2014/main" id="{08DD7BEB-7861-1591-B378-BB0E2FCC2235}"/>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195;g23896c2c5bc1edad_3:notes">
            <a:extLst>
              <a:ext uri="{FF2B5EF4-FFF2-40B4-BE49-F238E27FC236}">
                <a16:creationId xmlns:a16="http://schemas.microsoft.com/office/drawing/2014/main" id="{57386A7A-A87F-C00F-482A-2731101B6B9C}"/>
              </a:ext>
            </a:extLst>
          </p:cNvPr>
          <p:cNvSpPr txBox="1">
            <a:spLocks noGrp="1"/>
          </p:cNvSpPr>
          <p:nvPr>
            <p:ph type="body" sz="quarter" idx="1"/>
          </p:nvPr>
        </p:nvSpPr>
        <p:spPr>
          <a:xfrm>
            <a:off x="685800" y="4400549"/>
            <a:ext cx="5486400" cy="3600596"/>
          </a:xfrm>
        </p:spPr>
        <p:txBody>
          <a:bodyPr lIns="93177" tIns="46579" rIns="93177" bIns="46579"/>
          <a:lstStyle/>
          <a:p>
            <a:endParaRPr lang="nl-NL"/>
          </a:p>
        </p:txBody>
      </p:sp>
      <p:sp>
        <p:nvSpPr>
          <p:cNvPr id="4" name="Google Shape;196;g23896c2c5bc1edad_3:notes">
            <a:extLst>
              <a:ext uri="{FF2B5EF4-FFF2-40B4-BE49-F238E27FC236}">
                <a16:creationId xmlns:a16="http://schemas.microsoft.com/office/drawing/2014/main" id="{BF92A407-787F-48C2-C8AC-13CB11889622}"/>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9BE7C6E-11F1-48D3-B87C-343EFCF684C1}" type="slidenum">
              <a:t>21</a:t>
            </a:fld>
            <a:endParaRPr lang="nl-NL" sz="1200" b="0" i="0" u="none" strike="noStrike" kern="1200" cap="none" spc="0" baseline="0">
              <a:solidFill>
                <a:srgbClr val="000000"/>
              </a:solidFill>
              <a:uFillTx/>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10;g351e70afe24_1_224:notes">
            <a:extLst>
              <a:ext uri="{FF2B5EF4-FFF2-40B4-BE49-F238E27FC236}">
                <a16:creationId xmlns:a16="http://schemas.microsoft.com/office/drawing/2014/main" id="{D666117F-9D89-3B52-53D1-991CF25E7F89}"/>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111;g351e70afe24_1_224:notes">
            <a:extLst>
              <a:ext uri="{FF2B5EF4-FFF2-40B4-BE49-F238E27FC236}">
                <a16:creationId xmlns:a16="http://schemas.microsoft.com/office/drawing/2014/main" id="{252AFD2F-EABF-C085-6E65-440A575CB79B}"/>
              </a:ext>
            </a:extLst>
          </p:cNvPr>
          <p:cNvSpPr txBox="1">
            <a:spLocks noGrp="1"/>
          </p:cNvSpPr>
          <p:nvPr>
            <p:ph type="body" sz="quarter" idx="1"/>
          </p:nvPr>
        </p:nvSpPr>
        <p:spPr>
          <a:xfrm>
            <a:off x="685800" y="4400549"/>
            <a:ext cx="5486400" cy="3600596"/>
          </a:xfrm>
        </p:spPr>
        <p:txBody>
          <a:bodyPr lIns="93177" tIns="46579" rIns="93177" bIns="46579"/>
          <a:lstStyle/>
          <a:p>
            <a:pPr lvl="0"/>
            <a:r>
              <a:rPr lang="en-US"/>
              <a:t>After computing this matrix element and doing the proper change of variables, we get this final expression. Here we have the path integral measure, the free theory action and, as shown before, the vacuum energy. Note that we can do the same derivation of these matrix elements in the field basis, where we get a bunch of corrections in terms of vacuum expectation values, that, most importantly, add up exactly to the vacuum expectation value of the Hamiltonian. Meaning these two expressions are equivalent.</a:t>
            </a:r>
          </a:p>
        </p:txBody>
      </p:sp>
      <p:sp>
        <p:nvSpPr>
          <p:cNvPr id="4" name="Google Shape;112;g351e70afe24_1_224:notes">
            <a:extLst>
              <a:ext uri="{FF2B5EF4-FFF2-40B4-BE49-F238E27FC236}">
                <a16:creationId xmlns:a16="http://schemas.microsoft.com/office/drawing/2014/main" id="{507AA817-620F-8182-47F2-F0448303A97A}"/>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0536E54-E38B-4A39-BB7F-3EE4BD98E40C}" type="slidenum">
              <a:t>22</a:t>
            </a:fld>
            <a:endParaRPr lang="nl-NL" sz="1200" b="0" i="0" u="none" strike="noStrike" kern="1200" cap="none" spc="0" baseline="0">
              <a:solidFill>
                <a:srgbClr val="000000"/>
              </a:solidFill>
              <a:uFillTx/>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59;g23896c2c5bc1edad_32:notes">
            <a:extLst>
              <a:ext uri="{FF2B5EF4-FFF2-40B4-BE49-F238E27FC236}">
                <a16:creationId xmlns:a16="http://schemas.microsoft.com/office/drawing/2014/main" id="{5688C01F-5EFD-ACE0-7B8E-8CE4F9FECB2E}"/>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160;g23896c2c5bc1edad_32:notes">
            <a:extLst>
              <a:ext uri="{FF2B5EF4-FFF2-40B4-BE49-F238E27FC236}">
                <a16:creationId xmlns:a16="http://schemas.microsoft.com/office/drawing/2014/main" id="{44824271-A8E0-F820-18AF-D71C112B0FEE}"/>
              </a:ext>
            </a:extLst>
          </p:cNvPr>
          <p:cNvSpPr txBox="1">
            <a:spLocks noGrp="1"/>
          </p:cNvSpPr>
          <p:nvPr>
            <p:ph type="body" sz="quarter" idx="1"/>
          </p:nvPr>
        </p:nvSpPr>
        <p:spPr>
          <a:xfrm>
            <a:off x="685800" y="4400549"/>
            <a:ext cx="5486400" cy="3600596"/>
          </a:xfrm>
        </p:spPr>
        <p:txBody>
          <a:bodyPr lIns="93177" tIns="46579" rIns="93177" bIns="46579"/>
          <a:lstStyle/>
          <a:p>
            <a:pPr lvl="0"/>
            <a:r>
              <a:rPr lang="en-US"/>
              <a:t>In our discretized notation, this results looks like this. Click</a:t>
            </a:r>
          </a:p>
          <a:p>
            <a:pPr lvl="0"/>
            <a:r>
              <a:rPr lang="en-US"/>
              <a:t>First line      = free</a:t>
            </a:r>
          </a:p>
          <a:p>
            <a:pPr lvl="0"/>
            <a:r>
              <a:rPr lang="en-US"/>
              <a:t>Second line = interacting part plus mass counterterm correction</a:t>
            </a:r>
          </a:p>
          <a:p>
            <a:pPr lvl="0"/>
            <a:r>
              <a:rPr lang="en-US"/>
              <a:t>Last line       = VEV of H</a:t>
            </a:r>
          </a:p>
        </p:txBody>
      </p:sp>
      <p:sp>
        <p:nvSpPr>
          <p:cNvPr id="4" name="Google Shape;161;g23896c2c5bc1edad_32:notes">
            <a:extLst>
              <a:ext uri="{FF2B5EF4-FFF2-40B4-BE49-F238E27FC236}">
                <a16:creationId xmlns:a16="http://schemas.microsoft.com/office/drawing/2014/main" id="{594B9BE6-8E4E-F6A2-AEA5-A96106E67C90}"/>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82ACDF4-C239-42AB-9659-D480AD1FC5C6}" type="slidenum">
              <a:t>23</a:t>
            </a:fld>
            <a:endParaRPr lang="nl-NL" sz="1200" b="0" i="0" u="none" strike="noStrike" kern="1200" cap="none" spc="0" baseline="0">
              <a:solidFill>
                <a:srgbClr val="000000"/>
              </a:solidFill>
              <a:uFillTx/>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03;g23896c2c5bc1edad_44:notes">
            <a:extLst>
              <a:ext uri="{FF2B5EF4-FFF2-40B4-BE49-F238E27FC236}">
                <a16:creationId xmlns:a16="http://schemas.microsoft.com/office/drawing/2014/main" id="{8F0ABC0C-B065-6FA7-B121-7ACE0FB7591C}"/>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204;g23896c2c5bc1edad_44:notes">
            <a:extLst>
              <a:ext uri="{FF2B5EF4-FFF2-40B4-BE49-F238E27FC236}">
                <a16:creationId xmlns:a16="http://schemas.microsoft.com/office/drawing/2014/main" id="{2F37435F-86E7-25B5-3319-506419262CA9}"/>
              </a:ext>
            </a:extLst>
          </p:cNvPr>
          <p:cNvSpPr txBox="1">
            <a:spLocks noGrp="1"/>
          </p:cNvSpPr>
          <p:nvPr>
            <p:ph type="body" sz="quarter" idx="1"/>
          </p:nvPr>
        </p:nvSpPr>
        <p:spPr>
          <a:xfrm>
            <a:off x="685800" y="4400549"/>
            <a:ext cx="5486400" cy="3600596"/>
          </a:xfrm>
        </p:spPr>
        <p:txBody>
          <a:bodyPr lIns="93177" tIns="46579" rIns="93177" bIns="46579"/>
          <a:lstStyle/>
          <a:p>
            <a:endParaRPr lang="nl-NL"/>
          </a:p>
        </p:txBody>
      </p:sp>
      <p:sp>
        <p:nvSpPr>
          <p:cNvPr id="4" name="Google Shape;205;g23896c2c5bc1edad_44:notes">
            <a:extLst>
              <a:ext uri="{FF2B5EF4-FFF2-40B4-BE49-F238E27FC236}">
                <a16:creationId xmlns:a16="http://schemas.microsoft.com/office/drawing/2014/main" id="{E53BA22F-0564-6A22-3F8C-80992642A7E5}"/>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8B28F9D-D5C3-4A9B-B019-CFD4C0E48057}" type="slidenum">
              <a:t>24</a:t>
            </a:fld>
            <a:endParaRPr lang="nl-NL" sz="1200" b="0" i="0" u="none" strike="noStrike" kern="1200" cap="none" spc="0" baseline="0">
              <a:solidFill>
                <a:srgbClr val="000000"/>
              </a:solidFill>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94;g23896c2c5bc1edad_3:notes">
            <a:extLst>
              <a:ext uri="{FF2B5EF4-FFF2-40B4-BE49-F238E27FC236}">
                <a16:creationId xmlns:a16="http://schemas.microsoft.com/office/drawing/2014/main" id="{B748761B-1DBE-AF51-CD22-4CBC9F1D9170}"/>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195;g23896c2c5bc1edad_3:notes">
            <a:extLst>
              <a:ext uri="{FF2B5EF4-FFF2-40B4-BE49-F238E27FC236}">
                <a16:creationId xmlns:a16="http://schemas.microsoft.com/office/drawing/2014/main" id="{DDEDB04F-1037-16B6-48CD-F9A89C172546}"/>
              </a:ext>
            </a:extLst>
          </p:cNvPr>
          <p:cNvSpPr txBox="1">
            <a:spLocks noGrp="1"/>
          </p:cNvSpPr>
          <p:nvPr>
            <p:ph type="body" sz="quarter" idx="1"/>
          </p:nvPr>
        </p:nvSpPr>
        <p:spPr>
          <a:xfrm>
            <a:off x="685800" y="4400549"/>
            <a:ext cx="5486400" cy="3600596"/>
          </a:xfrm>
        </p:spPr>
        <p:txBody>
          <a:bodyPr lIns="93177" tIns="46579" rIns="93177" bIns="46579"/>
          <a:lstStyle/>
          <a:p>
            <a:endParaRPr lang="nl-NL"/>
          </a:p>
        </p:txBody>
      </p:sp>
      <p:sp>
        <p:nvSpPr>
          <p:cNvPr id="4" name="Google Shape;196;g23896c2c5bc1edad_3:notes">
            <a:extLst>
              <a:ext uri="{FF2B5EF4-FFF2-40B4-BE49-F238E27FC236}">
                <a16:creationId xmlns:a16="http://schemas.microsoft.com/office/drawing/2014/main" id="{8EFE4F91-5FCC-58D5-5AC7-270F75D9CA78}"/>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939058F-7301-4CD2-BD41-F7718D22AC80}" type="slidenum">
              <a:t>25</a:t>
            </a:fld>
            <a:endParaRPr lang="nl-NL" sz="1200" b="0" i="0" u="none" strike="noStrike" kern="1200" cap="none" spc="0" baseline="0">
              <a:solidFill>
                <a:srgbClr val="000000"/>
              </a:solidFill>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213;g23896c2c5bc1edad_54:notes">
            <a:extLst>
              <a:ext uri="{FF2B5EF4-FFF2-40B4-BE49-F238E27FC236}">
                <a16:creationId xmlns:a16="http://schemas.microsoft.com/office/drawing/2014/main" id="{51635444-0C70-8C22-B1A8-302F51C06D8F}"/>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214;g23896c2c5bc1edad_54:notes">
            <a:extLst>
              <a:ext uri="{FF2B5EF4-FFF2-40B4-BE49-F238E27FC236}">
                <a16:creationId xmlns:a16="http://schemas.microsoft.com/office/drawing/2014/main" id="{3BC772E7-8222-7454-BA8B-C0BD5FCB9E65}"/>
              </a:ext>
            </a:extLst>
          </p:cNvPr>
          <p:cNvSpPr txBox="1">
            <a:spLocks noGrp="1"/>
          </p:cNvSpPr>
          <p:nvPr>
            <p:ph type="body" sz="quarter" idx="1"/>
          </p:nvPr>
        </p:nvSpPr>
        <p:spPr>
          <a:xfrm>
            <a:off x="685800" y="4400549"/>
            <a:ext cx="5486400" cy="3600596"/>
          </a:xfrm>
        </p:spPr>
        <p:txBody>
          <a:bodyPr lIns="93177" tIns="46579" rIns="93177" bIns="46579"/>
          <a:lstStyle/>
          <a:p>
            <a:endParaRPr lang="nl-NL"/>
          </a:p>
        </p:txBody>
      </p:sp>
      <p:sp>
        <p:nvSpPr>
          <p:cNvPr id="4" name="Google Shape;215;g23896c2c5bc1edad_54:notes">
            <a:extLst>
              <a:ext uri="{FF2B5EF4-FFF2-40B4-BE49-F238E27FC236}">
                <a16:creationId xmlns:a16="http://schemas.microsoft.com/office/drawing/2014/main" id="{D1CA629A-B2B4-DAD4-131E-1506820BBCBC}"/>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A83FD90-996B-4BE1-99AD-7595802021E4}" type="slidenum">
              <a:t>26</a:t>
            </a:fld>
            <a:endParaRPr lang="nl-NL"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A186B2D-E73F-271B-7CB3-4AD84212BB2D}"/>
            </a:ext>
          </a:extLst>
        </p:cNvPr>
        <p:cNvGrpSpPr/>
        <p:nvPr/>
      </p:nvGrpSpPr>
      <p:grpSpPr>
        <a:xfrm>
          <a:off x="0" y="0"/>
          <a:ext cx="0" cy="0"/>
          <a:chOff x="0" y="0"/>
          <a:chExt cx="0" cy="0"/>
        </a:xfrm>
      </p:grpSpPr>
      <p:sp>
        <p:nvSpPr>
          <p:cNvPr id="2" name="Google Shape;194;g23896c2c5bc1edad_3:notes">
            <a:extLst>
              <a:ext uri="{FF2B5EF4-FFF2-40B4-BE49-F238E27FC236}">
                <a16:creationId xmlns:a16="http://schemas.microsoft.com/office/drawing/2014/main" id="{00AC43A8-1BDC-D9B8-7DF3-ADDCF776FC1E}"/>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195;g23896c2c5bc1edad_3:notes">
            <a:extLst>
              <a:ext uri="{FF2B5EF4-FFF2-40B4-BE49-F238E27FC236}">
                <a16:creationId xmlns:a16="http://schemas.microsoft.com/office/drawing/2014/main" id="{9CA79618-0B5C-BABA-BE30-30E41D0C669A}"/>
              </a:ext>
            </a:extLst>
          </p:cNvPr>
          <p:cNvSpPr txBox="1">
            <a:spLocks noGrp="1"/>
          </p:cNvSpPr>
          <p:nvPr>
            <p:ph type="body" sz="quarter" idx="1"/>
          </p:nvPr>
        </p:nvSpPr>
        <p:spPr>
          <a:xfrm>
            <a:off x="685800" y="4400549"/>
            <a:ext cx="5486400" cy="3600596"/>
          </a:xfrm>
        </p:spPr>
        <p:txBody>
          <a:bodyPr lIns="93177" tIns="46579" rIns="93177" bIns="46579"/>
          <a:lstStyle/>
          <a:p>
            <a:r>
              <a:rPr lang="nl-NL" dirty="0"/>
              <a:t>I first want </a:t>
            </a:r>
            <a:r>
              <a:rPr lang="nl-NL" dirty="0" err="1"/>
              <a:t>to</a:t>
            </a:r>
            <a:r>
              <a:rPr lang="nl-NL" dirty="0"/>
              <a:t> </a:t>
            </a:r>
            <a:r>
              <a:rPr lang="nl-NL" dirty="0" err="1"/>
              <a:t>explain</a:t>
            </a:r>
            <a:r>
              <a:rPr lang="nl-NL" dirty="0"/>
              <a:t> </a:t>
            </a:r>
            <a:r>
              <a:rPr lang="nl-NL" dirty="0" err="1"/>
              <a:t>what</a:t>
            </a:r>
            <a:r>
              <a:rPr lang="nl-NL" dirty="0"/>
              <a:t> </a:t>
            </a:r>
            <a:r>
              <a:rPr lang="nl-NL" dirty="0" err="1"/>
              <a:t>the</a:t>
            </a:r>
            <a:r>
              <a:rPr lang="nl-NL" dirty="0"/>
              <a:t> Casimir effect is, as </a:t>
            </a:r>
            <a:r>
              <a:rPr lang="nl-NL" dirty="0" err="1"/>
              <a:t>this</a:t>
            </a:r>
            <a:r>
              <a:rPr lang="nl-NL" dirty="0"/>
              <a:t> is </a:t>
            </a:r>
            <a:r>
              <a:rPr lang="nl-NL" dirty="0" err="1"/>
              <a:t>where</a:t>
            </a:r>
            <a:r>
              <a:rPr lang="nl-NL" dirty="0"/>
              <a:t> </a:t>
            </a:r>
            <a:r>
              <a:rPr lang="nl-NL" dirty="0" err="1"/>
              <a:t>the</a:t>
            </a:r>
            <a:r>
              <a:rPr lang="nl-NL" dirty="0"/>
              <a:t> </a:t>
            </a:r>
            <a:r>
              <a:rPr lang="nl-NL" dirty="0" err="1"/>
              <a:t>interesting</a:t>
            </a:r>
            <a:r>
              <a:rPr lang="nl-NL" dirty="0"/>
              <a:t> part of </a:t>
            </a:r>
            <a:r>
              <a:rPr lang="nl-NL" dirty="0" err="1"/>
              <a:t>our</a:t>
            </a:r>
            <a:r>
              <a:rPr lang="nl-NL" dirty="0"/>
              <a:t> research lies.</a:t>
            </a:r>
          </a:p>
          <a:p>
            <a:pPr marL="171450" indent="-171450">
              <a:buFontTx/>
              <a:buChar char="-"/>
            </a:pPr>
            <a:r>
              <a:rPr lang="nl-NL" dirty="0" err="1"/>
              <a:t>Vacuum</a:t>
            </a:r>
            <a:r>
              <a:rPr lang="nl-NL" dirty="0"/>
              <a:t> </a:t>
            </a:r>
            <a:r>
              <a:rPr lang="nl-NL" dirty="0" err="1"/>
              <a:t>fluctuations</a:t>
            </a:r>
            <a:r>
              <a:rPr lang="nl-NL" dirty="0"/>
              <a:t>, in </a:t>
            </a:r>
            <a:r>
              <a:rPr lang="nl-NL" dirty="0" err="1"/>
              <a:t>math</a:t>
            </a:r>
            <a:r>
              <a:rPr lang="nl-NL" dirty="0"/>
              <a:t> </a:t>
            </a:r>
            <a:r>
              <a:rPr lang="nl-NL" dirty="0" err="1"/>
              <a:t>comes</a:t>
            </a:r>
            <a:r>
              <a:rPr lang="nl-NL" dirty="0"/>
              <a:t> </a:t>
            </a:r>
            <a:r>
              <a:rPr lang="nl-NL" dirty="0" err="1"/>
              <a:t>from</a:t>
            </a:r>
            <a:r>
              <a:rPr lang="nl-NL" dirty="0"/>
              <a:t> </a:t>
            </a:r>
            <a:r>
              <a:rPr lang="nl-NL" dirty="0" err="1"/>
              <a:t>the</a:t>
            </a:r>
            <a:r>
              <a:rPr lang="nl-NL" dirty="0"/>
              <a:t> </a:t>
            </a:r>
            <a:r>
              <a:rPr lang="nl-NL" dirty="0" err="1"/>
              <a:t>vacuum</a:t>
            </a:r>
            <a:r>
              <a:rPr lang="nl-NL" dirty="0"/>
              <a:t> energy term in </a:t>
            </a:r>
            <a:r>
              <a:rPr lang="nl-NL" dirty="0" err="1"/>
              <a:t>the</a:t>
            </a:r>
            <a:r>
              <a:rPr lang="nl-NL" dirty="0"/>
              <a:t> </a:t>
            </a:r>
            <a:r>
              <a:rPr lang="nl-NL" dirty="0" err="1"/>
              <a:t>Hamiltonian</a:t>
            </a:r>
            <a:endParaRPr lang="nl-NL" dirty="0"/>
          </a:p>
          <a:p>
            <a:pPr marL="171450" indent="-171450">
              <a:buFontTx/>
              <a:buChar char="-"/>
            </a:pPr>
            <a:r>
              <a:rPr lang="nl-NL" dirty="0"/>
              <a:t>Leads </a:t>
            </a:r>
            <a:r>
              <a:rPr lang="nl-NL" dirty="0" err="1"/>
              <a:t>to</a:t>
            </a:r>
            <a:r>
              <a:rPr lang="nl-NL" dirty="0"/>
              <a:t> </a:t>
            </a:r>
            <a:r>
              <a:rPr lang="nl-NL" dirty="0" err="1"/>
              <a:t>the</a:t>
            </a:r>
            <a:r>
              <a:rPr lang="nl-NL" dirty="0"/>
              <a:t> Casimir force, </a:t>
            </a:r>
            <a:r>
              <a:rPr lang="nl-NL" dirty="0" err="1"/>
              <a:t>which</a:t>
            </a:r>
            <a:r>
              <a:rPr lang="nl-NL" dirty="0"/>
              <a:t> has been </a:t>
            </a:r>
            <a:r>
              <a:rPr lang="nl-NL" dirty="0" err="1"/>
              <a:t>measured</a:t>
            </a:r>
            <a:r>
              <a:rPr lang="nl-NL" dirty="0"/>
              <a:t>. As </a:t>
            </a:r>
            <a:r>
              <a:rPr lang="nl-NL" dirty="0" err="1"/>
              <a:t>depicted</a:t>
            </a:r>
            <a:r>
              <a:rPr lang="nl-NL" dirty="0"/>
              <a:t> in </a:t>
            </a:r>
            <a:r>
              <a:rPr lang="nl-NL" dirty="0" err="1"/>
              <a:t>the</a:t>
            </a:r>
            <a:r>
              <a:rPr lang="nl-NL" dirty="0"/>
              <a:t> </a:t>
            </a:r>
            <a:r>
              <a:rPr lang="nl-NL" dirty="0" err="1"/>
              <a:t>cited</a:t>
            </a:r>
            <a:r>
              <a:rPr lang="nl-NL" dirty="0"/>
              <a:t> plot</a:t>
            </a:r>
          </a:p>
          <a:p>
            <a:pPr marL="171450" indent="-171450">
              <a:buFontTx/>
              <a:buChar char="-"/>
            </a:pPr>
            <a:r>
              <a:rPr lang="nl-NL" dirty="0"/>
              <a:t>10 nm </a:t>
            </a:r>
            <a:r>
              <a:rPr lang="nl-NL" dirty="0" err="1"/>
              <a:t>already</a:t>
            </a:r>
            <a:r>
              <a:rPr lang="nl-NL" dirty="0"/>
              <a:t> </a:t>
            </a:r>
            <a:r>
              <a:rPr lang="nl-NL" dirty="0" err="1"/>
              <a:t>amounts</a:t>
            </a:r>
            <a:r>
              <a:rPr lang="nl-NL" dirty="0"/>
              <a:t> </a:t>
            </a:r>
            <a:r>
              <a:rPr lang="nl-NL" dirty="0" err="1"/>
              <a:t>to</a:t>
            </a:r>
            <a:r>
              <a:rPr lang="nl-NL" dirty="0"/>
              <a:t> 1 </a:t>
            </a:r>
            <a:r>
              <a:rPr lang="nl-NL" dirty="0" err="1"/>
              <a:t>atm</a:t>
            </a:r>
            <a:r>
              <a:rPr lang="nl-NL" dirty="0"/>
              <a:t>, </a:t>
            </a:r>
            <a:r>
              <a:rPr lang="nl-NL" dirty="0" err="1"/>
              <a:t>which</a:t>
            </a:r>
            <a:r>
              <a:rPr lang="nl-NL" dirty="0"/>
              <a:t> are </a:t>
            </a:r>
            <a:r>
              <a:rPr lang="nl-NL" dirty="0" err="1"/>
              <a:t>quite</a:t>
            </a:r>
            <a:r>
              <a:rPr lang="nl-NL" dirty="0"/>
              <a:t> large </a:t>
            </a:r>
            <a:r>
              <a:rPr lang="nl-NL" dirty="0" err="1"/>
              <a:t>numbers</a:t>
            </a:r>
            <a:endParaRPr lang="nl-NL" dirty="0"/>
          </a:p>
          <a:p>
            <a:pPr marL="171450" indent="-171450">
              <a:buFontTx/>
              <a:buChar char="-"/>
            </a:pPr>
            <a:endParaRPr lang="nl-NL" dirty="0"/>
          </a:p>
          <a:p>
            <a:pPr marL="0" indent="0">
              <a:buFontTx/>
              <a:buNone/>
            </a:pPr>
            <a:r>
              <a:rPr lang="nl-NL" dirty="0" err="1"/>
              <a:t>Addition</a:t>
            </a:r>
            <a:r>
              <a:rPr lang="nl-NL" dirty="0"/>
              <a:t> of matter </a:t>
            </a:r>
            <a:r>
              <a:rPr lang="nl-NL" dirty="0" err="1"/>
              <a:t>inside</a:t>
            </a:r>
            <a:r>
              <a:rPr lang="nl-NL" dirty="0"/>
              <a:t> of </a:t>
            </a:r>
            <a:r>
              <a:rPr lang="nl-NL" dirty="0" err="1"/>
              <a:t>the</a:t>
            </a:r>
            <a:r>
              <a:rPr lang="nl-NL" dirty="0"/>
              <a:t> </a:t>
            </a:r>
            <a:r>
              <a:rPr lang="nl-NL" dirty="0" err="1"/>
              <a:t>plates</a:t>
            </a:r>
            <a:r>
              <a:rPr lang="nl-NL" dirty="0"/>
              <a:t> leads </a:t>
            </a:r>
            <a:r>
              <a:rPr lang="nl-NL" dirty="0" err="1"/>
              <a:t>to</a:t>
            </a:r>
            <a:r>
              <a:rPr lang="nl-NL" dirty="0"/>
              <a:t> a </a:t>
            </a:r>
            <a:r>
              <a:rPr lang="nl-NL" dirty="0" err="1"/>
              <a:t>figure</a:t>
            </a:r>
            <a:r>
              <a:rPr lang="nl-NL" dirty="0"/>
              <a:t> like </a:t>
            </a:r>
            <a:r>
              <a:rPr lang="nl-NL" dirty="0" err="1"/>
              <a:t>this</a:t>
            </a:r>
            <a:r>
              <a:rPr lang="nl-NL" dirty="0"/>
              <a:t>, </a:t>
            </a:r>
            <a:r>
              <a:rPr lang="nl-NL" dirty="0" err="1"/>
              <a:t>where</a:t>
            </a:r>
            <a:r>
              <a:rPr lang="nl-NL" dirty="0"/>
              <a:t> </a:t>
            </a:r>
            <a:r>
              <a:rPr lang="nl-NL" dirty="0" err="1"/>
              <a:t>the</a:t>
            </a:r>
            <a:r>
              <a:rPr lang="nl-NL" dirty="0"/>
              <a:t> </a:t>
            </a:r>
            <a:r>
              <a:rPr lang="nl-NL" dirty="0" err="1"/>
              <a:t>boundary</a:t>
            </a:r>
            <a:r>
              <a:rPr lang="nl-NL" dirty="0"/>
              <a:t> (</a:t>
            </a:r>
            <a:r>
              <a:rPr lang="nl-NL" dirty="0" err="1"/>
              <a:t>similar</a:t>
            </a:r>
            <a:r>
              <a:rPr lang="nl-NL" dirty="0"/>
              <a:t> </a:t>
            </a:r>
            <a:r>
              <a:rPr lang="nl-NL" dirty="0" err="1"/>
              <a:t>to</a:t>
            </a:r>
            <a:r>
              <a:rPr lang="nl-NL" dirty="0"/>
              <a:t> </a:t>
            </a:r>
            <a:r>
              <a:rPr lang="nl-NL" dirty="0" err="1"/>
              <a:t>the</a:t>
            </a:r>
            <a:r>
              <a:rPr lang="nl-NL" dirty="0"/>
              <a:t> </a:t>
            </a:r>
            <a:r>
              <a:rPr lang="nl-NL" dirty="0" err="1"/>
              <a:t>plates</a:t>
            </a:r>
            <a:r>
              <a:rPr lang="nl-NL" dirty="0"/>
              <a:t>) is </a:t>
            </a:r>
            <a:r>
              <a:rPr lang="nl-NL" dirty="0" err="1"/>
              <a:t>defined</a:t>
            </a:r>
            <a:r>
              <a:rPr lang="nl-NL" dirty="0"/>
              <a:t> </a:t>
            </a:r>
            <a:r>
              <a:rPr lang="nl-NL" dirty="0" err="1"/>
              <a:t>by</a:t>
            </a:r>
            <a:r>
              <a:rPr lang="nl-NL" dirty="0"/>
              <a:t> </a:t>
            </a:r>
            <a:r>
              <a:rPr lang="nl-NL" dirty="0" err="1"/>
              <a:t>the</a:t>
            </a:r>
            <a:r>
              <a:rPr lang="nl-NL" dirty="0"/>
              <a:t> </a:t>
            </a:r>
            <a:r>
              <a:rPr lang="nl-NL" dirty="0" err="1"/>
              <a:t>edge</a:t>
            </a:r>
            <a:r>
              <a:rPr lang="nl-NL" dirty="0"/>
              <a:t> of </a:t>
            </a:r>
            <a:r>
              <a:rPr lang="nl-NL" dirty="0" err="1"/>
              <a:t>our</a:t>
            </a:r>
            <a:r>
              <a:rPr lang="nl-NL" dirty="0"/>
              <a:t> quark matter, </a:t>
            </a:r>
            <a:r>
              <a:rPr lang="nl-NL" dirty="0" err="1"/>
              <a:t>where</a:t>
            </a:r>
            <a:r>
              <a:rPr lang="nl-NL" dirty="0"/>
              <a:t> </a:t>
            </a:r>
            <a:r>
              <a:rPr lang="nl-NL" dirty="0" err="1"/>
              <a:t>inside</a:t>
            </a:r>
            <a:r>
              <a:rPr lang="nl-NL" dirty="0"/>
              <a:t> </a:t>
            </a:r>
            <a:r>
              <a:rPr lang="nl-NL" dirty="0" err="1"/>
              <a:t>the</a:t>
            </a:r>
            <a:r>
              <a:rPr lang="nl-NL" dirty="0"/>
              <a:t> </a:t>
            </a:r>
            <a:r>
              <a:rPr lang="nl-NL" dirty="0" err="1"/>
              <a:t>boundary</a:t>
            </a:r>
            <a:r>
              <a:rPr lang="nl-NL" dirty="0"/>
              <a:t> we have </a:t>
            </a:r>
            <a:r>
              <a:rPr lang="nl-NL" dirty="0" err="1"/>
              <a:t>all</a:t>
            </a:r>
            <a:r>
              <a:rPr lang="nl-NL" dirty="0"/>
              <a:t> of </a:t>
            </a:r>
            <a:r>
              <a:rPr lang="nl-NL" dirty="0" err="1"/>
              <a:t>our</a:t>
            </a:r>
            <a:r>
              <a:rPr lang="nl-NL" dirty="0"/>
              <a:t> matter </a:t>
            </a:r>
            <a:r>
              <a:rPr lang="nl-NL" dirty="0" err="1"/>
              <a:t>and</a:t>
            </a:r>
            <a:r>
              <a:rPr lang="nl-NL" dirty="0"/>
              <a:t> </a:t>
            </a:r>
            <a:r>
              <a:rPr lang="nl-NL" dirty="0" err="1"/>
              <a:t>outside</a:t>
            </a:r>
            <a:r>
              <a:rPr lang="nl-NL" dirty="0"/>
              <a:t> we have a </a:t>
            </a:r>
            <a:r>
              <a:rPr lang="nl-NL" dirty="0" err="1"/>
              <a:t>vacuum</a:t>
            </a:r>
            <a:r>
              <a:rPr lang="nl-NL" dirty="0"/>
              <a:t>. At high </a:t>
            </a:r>
            <a:r>
              <a:rPr lang="nl-NL" dirty="0" err="1"/>
              <a:t>enough</a:t>
            </a:r>
            <a:r>
              <a:rPr lang="nl-NL" dirty="0"/>
              <a:t> </a:t>
            </a:r>
            <a:r>
              <a:rPr lang="nl-NL" dirty="0" err="1"/>
              <a:t>temperatures</a:t>
            </a:r>
            <a:r>
              <a:rPr lang="nl-NL" dirty="0"/>
              <a:t> </a:t>
            </a:r>
            <a:r>
              <a:rPr lang="nl-NL" dirty="0" err="1"/>
              <a:t>this</a:t>
            </a:r>
            <a:r>
              <a:rPr lang="nl-NL" dirty="0"/>
              <a:t> is </a:t>
            </a:r>
            <a:r>
              <a:rPr lang="nl-NL" dirty="0" err="1"/>
              <a:t>the</a:t>
            </a:r>
            <a:r>
              <a:rPr lang="nl-NL" dirty="0"/>
              <a:t> </a:t>
            </a:r>
            <a:r>
              <a:rPr lang="nl-NL" dirty="0" err="1"/>
              <a:t>definition</a:t>
            </a:r>
            <a:r>
              <a:rPr lang="nl-NL" dirty="0"/>
              <a:t> of a Quark </a:t>
            </a:r>
            <a:r>
              <a:rPr lang="nl-NL" dirty="0" err="1"/>
              <a:t>gluon</a:t>
            </a:r>
            <a:r>
              <a:rPr lang="nl-NL" dirty="0"/>
              <a:t> plasma as </a:t>
            </a:r>
            <a:r>
              <a:rPr lang="nl-NL" dirty="0" err="1"/>
              <a:t>it</a:t>
            </a:r>
            <a:r>
              <a:rPr lang="nl-NL" dirty="0"/>
              <a:t> is </a:t>
            </a:r>
            <a:r>
              <a:rPr lang="nl-NL" dirty="0" err="1"/>
              <a:t>created</a:t>
            </a:r>
            <a:r>
              <a:rPr lang="nl-NL" dirty="0"/>
              <a:t> in </a:t>
            </a:r>
            <a:r>
              <a:rPr lang="nl-NL" dirty="0" err="1"/>
              <a:t>our</a:t>
            </a:r>
            <a:r>
              <a:rPr lang="nl-NL" dirty="0"/>
              <a:t> </a:t>
            </a:r>
            <a:r>
              <a:rPr lang="nl-NL" dirty="0" err="1"/>
              <a:t>particle</a:t>
            </a:r>
            <a:r>
              <a:rPr lang="nl-NL" dirty="0"/>
              <a:t> accelerators.</a:t>
            </a:r>
          </a:p>
        </p:txBody>
      </p:sp>
      <p:sp>
        <p:nvSpPr>
          <p:cNvPr id="4" name="Google Shape;196;g23896c2c5bc1edad_3:notes">
            <a:extLst>
              <a:ext uri="{FF2B5EF4-FFF2-40B4-BE49-F238E27FC236}">
                <a16:creationId xmlns:a16="http://schemas.microsoft.com/office/drawing/2014/main" id="{ABBD33E8-F503-4495-86AF-A95A4E584262}"/>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0DCB45A-997D-45EF-8E72-C7D4721EF8AA}" type="slidenum">
              <a:t>3</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040412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56A38EBA-D994-A7BF-4EB5-74CA1D0800BE}"/>
            </a:ext>
          </a:extLst>
        </p:cNvPr>
        <p:cNvGrpSpPr/>
        <p:nvPr/>
      </p:nvGrpSpPr>
      <p:grpSpPr>
        <a:xfrm>
          <a:off x="0" y="0"/>
          <a:ext cx="0" cy="0"/>
          <a:chOff x="0" y="0"/>
          <a:chExt cx="0" cy="0"/>
        </a:xfrm>
      </p:grpSpPr>
      <p:sp>
        <p:nvSpPr>
          <p:cNvPr id="66" name="Google Shape;66;g351e70afe24_1_192:notes">
            <a:extLst>
              <a:ext uri="{FF2B5EF4-FFF2-40B4-BE49-F238E27FC236}">
                <a16:creationId xmlns:a16="http://schemas.microsoft.com/office/drawing/2014/main" id="{25AE4D9E-8A38-4E9F-8044-A68E6A42AEE8}"/>
              </a:ext>
            </a:extLst>
          </p:cNvPr>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g351e70afe24_1_192:notes">
            <a:extLst>
              <a:ext uri="{FF2B5EF4-FFF2-40B4-BE49-F238E27FC236}">
                <a16:creationId xmlns:a16="http://schemas.microsoft.com/office/drawing/2014/main" id="{75D6DAB4-2315-45B3-E360-E4ADD1AAE5D1}"/>
              </a:ext>
            </a:extLst>
          </p:cNvPr>
          <p:cNvSpPr txBox="1">
            <a:spLocks noGrp="1"/>
          </p:cNvSpPr>
          <p:nvPr>
            <p:ph type="body" idx="1"/>
          </p:nvPr>
        </p:nvSpPr>
        <p:spPr>
          <a:xfrm>
            <a:off x="685801" y="4400550"/>
            <a:ext cx="5486400" cy="3600600"/>
          </a:xfrm>
          <a:prstGeom prst="rect">
            <a:avLst/>
          </a:prstGeom>
          <a:noFill/>
          <a:ln>
            <a:noFill/>
          </a:ln>
        </p:spPr>
        <p:txBody>
          <a:bodyPr spcFirstLastPara="1" wrap="square" lIns="93175" tIns="46575" rIns="93175" bIns="46575" anchor="t" anchorCtr="0">
            <a:noAutofit/>
          </a:bodyPr>
          <a:lstStyle/>
          <a:p>
            <a:r>
              <a:rPr lang="en-US" dirty="0"/>
              <a:t>So what is a QGP, it is a system of deconfined quarks and gluons. This exotic state of matter is created by increasing the energy density of Hadrons such as protons and Neutrons that consist of Quarks and Gluons. Due to this increase in energy density, the strong force is overcome and the QCD matter deconfines to form a statistical system that depends on temperature, pressure, very similar to how other liquids and gasses behave in statistical physics.</a:t>
            </a:r>
          </a:p>
          <a:p>
            <a:endParaRPr lang="en-US" dirty="0"/>
          </a:p>
          <a:p>
            <a:r>
              <a:rPr lang="en-US" dirty="0"/>
              <a:t>A remarkable discovery is that this quark–gluon plasma does not behave like a weakly interacting gas, but instead like a nearly perfect fluid. As a result, its macroscopic evolution can be successfully described using relativistic second-order hydrodynamics, with an equation of state computed from lattice QCD. In this sense, the system is naturally described within the framework of thermal field theory, which provides the bridge between the microscopic dynamics from our Thermal QFT and the emergent hydrodynamic behavior.</a:t>
            </a:r>
          </a:p>
        </p:txBody>
      </p:sp>
      <p:sp>
        <p:nvSpPr>
          <p:cNvPr id="68" name="Google Shape;68;g351e70afe24_1_192:notes">
            <a:extLst>
              <a:ext uri="{FF2B5EF4-FFF2-40B4-BE49-F238E27FC236}">
                <a16:creationId xmlns:a16="http://schemas.microsoft.com/office/drawing/2014/main" id="{971DE135-5D4C-BA75-21C6-6EC3A6BB8A25}"/>
              </a:ext>
            </a:extLst>
          </p:cNvPr>
          <p:cNvSpPr txBox="1">
            <a:spLocks noGrp="1"/>
          </p:cNvSpPr>
          <p:nvPr>
            <p:ph type="sldNum" idx="12"/>
          </p:nvPr>
        </p:nvSpPr>
        <p:spPr>
          <a:xfrm>
            <a:off x="3884613" y="8685214"/>
            <a:ext cx="2971800" cy="4587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nl"/>
              <a:t>4</a:t>
            </a:fld>
            <a:endParaRPr/>
          </a:p>
        </p:txBody>
      </p:sp>
    </p:spTree>
    <p:extLst>
      <p:ext uri="{BB962C8B-B14F-4D97-AF65-F5344CB8AC3E}">
        <p14:creationId xmlns:p14="http://schemas.microsoft.com/office/powerpoint/2010/main" val="246299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a:extLst>
            <a:ext uri="{FF2B5EF4-FFF2-40B4-BE49-F238E27FC236}">
              <a16:creationId xmlns:a16="http://schemas.microsoft.com/office/drawing/2014/main" id="{683C01A9-90FA-32AD-4880-BDB8D5E4A75C}"/>
            </a:ext>
          </a:extLst>
        </p:cNvPr>
        <p:cNvGrpSpPr/>
        <p:nvPr/>
      </p:nvGrpSpPr>
      <p:grpSpPr>
        <a:xfrm>
          <a:off x="0" y="0"/>
          <a:ext cx="0" cy="0"/>
          <a:chOff x="0" y="0"/>
          <a:chExt cx="0" cy="0"/>
        </a:xfrm>
      </p:grpSpPr>
      <p:sp>
        <p:nvSpPr>
          <p:cNvPr id="66" name="Google Shape;66;g351e70afe24_1_192:notes">
            <a:extLst>
              <a:ext uri="{FF2B5EF4-FFF2-40B4-BE49-F238E27FC236}">
                <a16:creationId xmlns:a16="http://schemas.microsoft.com/office/drawing/2014/main" id="{89A38B6B-503C-C8AA-3CB7-E50AA806D8F0}"/>
              </a:ext>
            </a:extLst>
          </p:cNvPr>
          <p:cNvSpPr>
            <a:spLocks noGrp="1" noRot="1" noChangeAspect="1"/>
          </p:cNvSpPr>
          <p:nvPr>
            <p:ph type="sldImg" idx="2"/>
          </p:nvPr>
        </p:nvSpPr>
        <p:spPr>
          <a:xfrm>
            <a:off x="687388" y="1143000"/>
            <a:ext cx="54832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g351e70afe24_1_192:notes">
            <a:extLst>
              <a:ext uri="{FF2B5EF4-FFF2-40B4-BE49-F238E27FC236}">
                <a16:creationId xmlns:a16="http://schemas.microsoft.com/office/drawing/2014/main" id="{BB54D47F-A137-A26E-E6C4-92187BE7C9E8}"/>
              </a:ext>
            </a:extLst>
          </p:cNvPr>
          <p:cNvSpPr txBox="1">
            <a:spLocks noGrp="1"/>
          </p:cNvSpPr>
          <p:nvPr>
            <p:ph type="body" idx="1"/>
          </p:nvPr>
        </p:nvSpPr>
        <p:spPr>
          <a:xfrm>
            <a:off x="685801" y="4400550"/>
            <a:ext cx="5486400" cy="3600600"/>
          </a:xfrm>
          <a:prstGeom prst="rect">
            <a:avLst/>
          </a:prstGeom>
          <a:noFill/>
          <a:ln>
            <a:noFill/>
          </a:ln>
        </p:spPr>
        <p:txBody>
          <a:bodyPr spcFirstLastPara="1" wrap="square" lIns="93175" tIns="46575" rIns="93175" bIns="46575" anchor="t" anchorCtr="0">
            <a:noAutofit/>
          </a:bodyPr>
          <a:lstStyle/>
          <a:p>
            <a:pPr marL="0" indent="0">
              <a:buNone/>
            </a:pPr>
            <a:r>
              <a:rPr lang="en-US" dirty="0"/>
              <a:t>So where do we see this exotic state of matter. We make it inside our particle accelerators such as the LHC and RHIC.</a:t>
            </a:r>
          </a:p>
        </p:txBody>
      </p:sp>
      <p:sp>
        <p:nvSpPr>
          <p:cNvPr id="68" name="Google Shape;68;g351e70afe24_1_192:notes">
            <a:extLst>
              <a:ext uri="{FF2B5EF4-FFF2-40B4-BE49-F238E27FC236}">
                <a16:creationId xmlns:a16="http://schemas.microsoft.com/office/drawing/2014/main" id="{DD0DB3A8-C62D-0CB3-C4C9-7FCCCC13E370}"/>
              </a:ext>
            </a:extLst>
          </p:cNvPr>
          <p:cNvSpPr txBox="1">
            <a:spLocks noGrp="1"/>
          </p:cNvSpPr>
          <p:nvPr>
            <p:ph type="sldNum" idx="12"/>
          </p:nvPr>
        </p:nvSpPr>
        <p:spPr>
          <a:xfrm>
            <a:off x="3884613" y="8685214"/>
            <a:ext cx="2971800" cy="45870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nl"/>
              <a:t>5</a:t>
            </a:fld>
            <a:endParaRPr/>
          </a:p>
        </p:txBody>
      </p:sp>
    </p:spTree>
    <p:extLst>
      <p:ext uri="{BB962C8B-B14F-4D97-AF65-F5344CB8AC3E}">
        <p14:creationId xmlns:p14="http://schemas.microsoft.com/office/powerpoint/2010/main" val="1690406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66;g351e70afe24_1_192:notes">
            <a:extLst>
              <a:ext uri="{FF2B5EF4-FFF2-40B4-BE49-F238E27FC236}">
                <a16:creationId xmlns:a16="http://schemas.microsoft.com/office/drawing/2014/main" id="{E6DB28B8-19C9-2476-2442-93D31CE75693}"/>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67;g351e70afe24_1_192:notes">
            <a:extLst>
              <a:ext uri="{FF2B5EF4-FFF2-40B4-BE49-F238E27FC236}">
                <a16:creationId xmlns:a16="http://schemas.microsoft.com/office/drawing/2014/main" id="{47140114-11D5-8964-63D5-0F091395B981}"/>
              </a:ext>
            </a:extLst>
          </p:cNvPr>
          <p:cNvSpPr txBox="1">
            <a:spLocks noGrp="1"/>
          </p:cNvSpPr>
          <p:nvPr>
            <p:ph type="body" sz="quarter" idx="1"/>
          </p:nvPr>
        </p:nvSpPr>
        <p:spPr>
          <a:xfrm>
            <a:off x="685800" y="4400549"/>
            <a:ext cx="5486400" cy="3600596"/>
          </a:xfrm>
        </p:spPr>
        <p:txBody>
          <a:bodyPr lIns="93177" tIns="46579" rIns="93177" bIns="46579"/>
          <a:lstStyle/>
          <a:p>
            <a:pPr marL="171450" lvl="0" indent="-171450"/>
            <a:r>
              <a:rPr lang="en-US" dirty="0"/>
              <a:t>Inside of these colliders us physicists collide various types of matter. And for nuclei that consist of QCD matter, a QGP can be formed. Here I want to make the connection to what we consider a small enough system such that the </a:t>
            </a:r>
            <a:r>
              <a:rPr lang="en-US" dirty="0" err="1"/>
              <a:t>casimir</a:t>
            </a:r>
            <a:r>
              <a:rPr lang="en-US" dirty="0"/>
              <a:t> effect might play a role. A large type of system would be a Lead-Lead collision.</a:t>
            </a:r>
          </a:p>
          <a:p>
            <a:pPr marL="171450" lvl="0" indent="-171450"/>
            <a:endParaRPr lang="en-US" dirty="0"/>
          </a:p>
          <a:p>
            <a:pPr marL="171450" lvl="0" indent="-171450"/>
            <a:r>
              <a:rPr lang="en-US" dirty="0"/>
              <a:t>The smallest type of collision with QCD matter is a proton </a:t>
            </a:r>
            <a:r>
              <a:rPr lang="en-US" dirty="0" err="1"/>
              <a:t>proton</a:t>
            </a:r>
            <a:r>
              <a:rPr lang="en-US" dirty="0"/>
              <a:t> collision, and the question is whether or not a clear QGP is actually formed and whether or not this system is affected by the Casimir effect.</a:t>
            </a:r>
          </a:p>
        </p:txBody>
      </p:sp>
      <p:sp>
        <p:nvSpPr>
          <p:cNvPr id="4" name="Google Shape;68;g351e70afe24_1_192:notes">
            <a:extLst>
              <a:ext uri="{FF2B5EF4-FFF2-40B4-BE49-F238E27FC236}">
                <a16:creationId xmlns:a16="http://schemas.microsoft.com/office/drawing/2014/main" id="{7121C480-6BF1-921E-EACF-E1A7DEE7CE67}"/>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D12CE0-7474-4830-A083-61DD82AFE1F5}" type="slidenum">
              <a:t>6</a:t>
            </a:fld>
            <a:endParaRPr lang="nl-NL" sz="1200" b="0" i="0" u="none" strike="noStrike" kern="1200" cap="none" spc="0" baseline="0">
              <a:solidFill>
                <a:srgbClr val="000000"/>
              </a:solidFill>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B6C6EA5-0D8A-0D6E-B1C9-D910B245C08B}"/>
            </a:ext>
          </a:extLst>
        </p:cNvPr>
        <p:cNvGrpSpPr/>
        <p:nvPr/>
      </p:nvGrpSpPr>
      <p:grpSpPr>
        <a:xfrm>
          <a:off x="0" y="0"/>
          <a:ext cx="0" cy="0"/>
          <a:chOff x="0" y="0"/>
          <a:chExt cx="0" cy="0"/>
        </a:xfrm>
      </p:grpSpPr>
      <p:sp>
        <p:nvSpPr>
          <p:cNvPr id="2" name="Google Shape;83;g351e70afe24_1_0:notes">
            <a:extLst>
              <a:ext uri="{FF2B5EF4-FFF2-40B4-BE49-F238E27FC236}">
                <a16:creationId xmlns:a16="http://schemas.microsoft.com/office/drawing/2014/main" id="{3742F13B-658F-11CB-F125-C476FBF10854}"/>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84;g351e70afe24_1_0:notes">
            <a:extLst>
              <a:ext uri="{FF2B5EF4-FFF2-40B4-BE49-F238E27FC236}">
                <a16:creationId xmlns:a16="http://schemas.microsoft.com/office/drawing/2014/main" id="{4BD3A665-20D5-CD60-AE71-EBDED205958E}"/>
              </a:ext>
            </a:extLst>
          </p:cNvPr>
          <p:cNvSpPr txBox="1">
            <a:spLocks noGrp="1"/>
          </p:cNvSpPr>
          <p:nvPr>
            <p:ph type="body" sz="quarter" idx="1"/>
          </p:nvPr>
        </p:nvSpPr>
        <p:spPr>
          <a:xfrm>
            <a:off x="685800" y="4400549"/>
            <a:ext cx="5486400" cy="3600596"/>
          </a:xfrm>
        </p:spPr>
        <p:txBody>
          <a:bodyPr lIns="93177" tIns="46579" rIns="93177" bIns="46579"/>
          <a:lstStyle/>
          <a:p>
            <a:pPr lvl="0"/>
            <a:r>
              <a:rPr lang="nl-NL" dirty="0">
                <a:ea typeface="Calibri"/>
                <a:cs typeface="Calibri"/>
              </a:rPr>
              <a:t>I </a:t>
            </a:r>
            <a:r>
              <a:rPr lang="nl-NL" dirty="0" err="1">
                <a:ea typeface="Calibri"/>
                <a:cs typeface="Calibri"/>
              </a:rPr>
              <a:t>will</a:t>
            </a:r>
            <a:r>
              <a:rPr lang="nl-NL" dirty="0">
                <a:ea typeface="Calibri"/>
                <a:cs typeface="Calibri"/>
              </a:rPr>
              <a:t> first </a:t>
            </a:r>
            <a:r>
              <a:rPr lang="nl-NL" dirty="0" err="1">
                <a:ea typeface="Calibri"/>
                <a:cs typeface="Calibri"/>
              </a:rPr>
              <a:t>give</a:t>
            </a:r>
            <a:r>
              <a:rPr lang="nl-NL" dirty="0">
                <a:ea typeface="Calibri"/>
                <a:cs typeface="Calibri"/>
              </a:rPr>
              <a:t> a </a:t>
            </a:r>
            <a:r>
              <a:rPr lang="nl-NL" dirty="0" err="1">
                <a:ea typeface="Calibri"/>
                <a:cs typeface="Calibri"/>
              </a:rPr>
              <a:t>little</a:t>
            </a:r>
            <a:r>
              <a:rPr lang="nl-NL" dirty="0">
                <a:ea typeface="Calibri"/>
                <a:cs typeface="Calibri"/>
              </a:rPr>
              <a:t> bit of </a:t>
            </a:r>
            <a:r>
              <a:rPr lang="nl-NL" dirty="0" err="1">
                <a:ea typeface="Calibri"/>
                <a:cs typeface="Calibri"/>
              </a:rPr>
              <a:t>an</a:t>
            </a:r>
            <a:r>
              <a:rPr lang="nl-NL" dirty="0">
                <a:ea typeface="Calibri"/>
                <a:cs typeface="Calibri"/>
              </a:rPr>
              <a:t> </a:t>
            </a:r>
            <a:r>
              <a:rPr lang="nl-NL" dirty="0" err="1">
                <a:ea typeface="Calibri"/>
                <a:cs typeface="Calibri"/>
              </a:rPr>
              <a:t>outline</a:t>
            </a:r>
            <a:r>
              <a:rPr lang="nl-NL" dirty="0">
                <a:ea typeface="Calibri"/>
                <a:cs typeface="Calibri"/>
              </a:rPr>
              <a:t>, I </a:t>
            </a:r>
            <a:r>
              <a:rPr lang="nl-NL" dirty="0" err="1">
                <a:ea typeface="Calibri"/>
                <a:cs typeface="Calibri"/>
              </a:rPr>
              <a:t>will</a:t>
            </a:r>
            <a:r>
              <a:rPr lang="nl-NL" dirty="0">
                <a:ea typeface="Calibri"/>
                <a:cs typeface="Calibri"/>
              </a:rPr>
              <a:t> first </a:t>
            </a:r>
            <a:r>
              <a:rPr lang="nl-NL" dirty="0" err="1">
                <a:ea typeface="Calibri"/>
                <a:cs typeface="Calibri"/>
              </a:rPr>
              <a:t>provide</a:t>
            </a:r>
            <a:r>
              <a:rPr lang="nl-NL" dirty="0">
                <a:ea typeface="Calibri"/>
                <a:cs typeface="Calibri"/>
              </a:rPr>
              <a:t> </a:t>
            </a:r>
            <a:r>
              <a:rPr lang="nl-NL" dirty="0" err="1">
                <a:ea typeface="Calibri"/>
                <a:cs typeface="Calibri"/>
              </a:rPr>
              <a:t>some</a:t>
            </a:r>
            <a:r>
              <a:rPr lang="nl-NL" dirty="0">
                <a:ea typeface="Calibri"/>
                <a:cs typeface="Calibri"/>
              </a:rPr>
              <a:t> background information as </a:t>
            </a:r>
            <a:r>
              <a:rPr lang="nl-NL" dirty="0" err="1">
                <a:ea typeface="Calibri"/>
                <a:cs typeface="Calibri"/>
              </a:rPr>
              <a:t>to</a:t>
            </a:r>
            <a:r>
              <a:rPr lang="nl-NL" dirty="0">
                <a:ea typeface="Calibri"/>
                <a:cs typeface="Calibri"/>
              </a:rPr>
              <a:t> </a:t>
            </a:r>
            <a:r>
              <a:rPr lang="nl-NL" dirty="0" err="1">
                <a:ea typeface="Calibri"/>
                <a:cs typeface="Calibri"/>
              </a:rPr>
              <a:t>what</a:t>
            </a:r>
            <a:r>
              <a:rPr lang="nl-NL" dirty="0">
                <a:ea typeface="Calibri"/>
                <a:cs typeface="Calibri"/>
              </a:rPr>
              <a:t> we are </a:t>
            </a:r>
            <a:r>
              <a:rPr lang="nl-NL" dirty="0" err="1">
                <a:ea typeface="Calibri"/>
                <a:cs typeface="Calibri"/>
              </a:rPr>
              <a:t>interested</a:t>
            </a:r>
            <a:r>
              <a:rPr lang="nl-NL" dirty="0">
                <a:ea typeface="Calibri"/>
                <a:cs typeface="Calibri"/>
              </a:rPr>
              <a:t> in, </a:t>
            </a:r>
            <a:r>
              <a:rPr lang="nl-NL" dirty="0" err="1">
                <a:ea typeface="Calibri"/>
                <a:cs typeface="Calibri"/>
              </a:rPr>
              <a:t>namely</a:t>
            </a:r>
            <a:r>
              <a:rPr lang="nl-NL" dirty="0">
                <a:ea typeface="Calibri"/>
                <a:cs typeface="Calibri"/>
              </a:rPr>
              <a:t> small systems, </a:t>
            </a:r>
            <a:r>
              <a:rPr lang="nl-NL" dirty="0" err="1">
                <a:ea typeface="Calibri"/>
                <a:cs typeface="Calibri"/>
              </a:rPr>
              <a:t>such</a:t>
            </a:r>
            <a:r>
              <a:rPr lang="nl-NL" dirty="0">
                <a:ea typeface="Calibri"/>
                <a:cs typeface="Calibri"/>
              </a:rPr>
              <a:t> as </a:t>
            </a:r>
            <a:r>
              <a:rPr lang="nl-NL" dirty="0" err="1">
                <a:ea typeface="Calibri"/>
                <a:cs typeface="Calibri"/>
              </a:rPr>
              <a:t>the</a:t>
            </a:r>
            <a:r>
              <a:rPr lang="nl-NL" dirty="0">
                <a:ea typeface="Calibri"/>
                <a:cs typeface="Calibri"/>
              </a:rPr>
              <a:t> Quark-</a:t>
            </a:r>
            <a:r>
              <a:rPr lang="nl-NL" dirty="0" err="1">
                <a:ea typeface="Calibri"/>
                <a:cs typeface="Calibri"/>
              </a:rPr>
              <a:t>Gluon</a:t>
            </a:r>
            <a:r>
              <a:rPr lang="nl-NL" dirty="0">
                <a:ea typeface="Calibri"/>
                <a:cs typeface="Calibri"/>
              </a:rPr>
              <a:t> Plasma, </a:t>
            </a:r>
            <a:r>
              <a:rPr lang="nl-NL" dirty="0" err="1">
                <a:ea typeface="Calibri"/>
                <a:cs typeface="Calibri"/>
              </a:rPr>
              <a:t>which</a:t>
            </a:r>
            <a:r>
              <a:rPr lang="nl-NL" dirty="0">
                <a:ea typeface="Calibri"/>
                <a:cs typeface="Calibri"/>
              </a:rPr>
              <a:t> </a:t>
            </a:r>
            <a:r>
              <a:rPr lang="nl-NL" dirty="0" err="1">
                <a:ea typeface="Calibri"/>
                <a:cs typeface="Calibri"/>
              </a:rPr>
              <a:t>require</a:t>
            </a:r>
            <a:r>
              <a:rPr lang="nl-NL" dirty="0">
                <a:ea typeface="Calibri"/>
                <a:cs typeface="Calibri"/>
              </a:rPr>
              <a:t> </a:t>
            </a:r>
            <a:r>
              <a:rPr lang="nl-NL" dirty="0" err="1">
                <a:ea typeface="Calibri"/>
                <a:cs typeface="Calibri"/>
              </a:rPr>
              <a:t>some</a:t>
            </a:r>
            <a:r>
              <a:rPr lang="nl-NL" dirty="0">
                <a:ea typeface="Calibri"/>
                <a:cs typeface="Calibri"/>
              </a:rPr>
              <a:t> </a:t>
            </a:r>
            <a:r>
              <a:rPr lang="nl-NL" dirty="0" err="1">
                <a:ea typeface="Calibri"/>
                <a:cs typeface="Calibri"/>
              </a:rPr>
              <a:t>thermal</a:t>
            </a:r>
            <a:r>
              <a:rPr lang="nl-NL" dirty="0">
                <a:ea typeface="Calibri"/>
                <a:cs typeface="Calibri"/>
              </a:rPr>
              <a:t> field </a:t>
            </a:r>
            <a:r>
              <a:rPr lang="nl-NL" dirty="0" err="1">
                <a:ea typeface="Calibri"/>
                <a:cs typeface="Calibri"/>
              </a:rPr>
              <a:t>theory</a:t>
            </a:r>
            <a:r>
              <a:rPr lang="nl-NL" dirty="0">
                <a:ea typeface="Calibri"/>
                <a:cs typeface="Calibri"/>
              </a:rPr>
              <a:t>.</a:t>
            </a:r>
          </a:p>
          <a:p>
            <a:pPr lvl="0"/>
            <a:r>
              <a:rPr lang="nl-NL" dirty="0">
                <a:ea typeface="Calibri"/>
                <a:cs typeface="Calibri"/>
              </a:rPr>
              <a:t>I </a:t>
            </a:r>
            <a:r>
              <a:rPr lang="nl-NL" dirty="0" err="1">
                <a:ea typeface="Calibri"/>
                <a:cs typeface="Calibri"/>
              </a:rPr>
              <a:t>will</a:t>
            </a:r>
            <a:r>
              <a:rPr lang="nl-NL" dirty="0">
                <a:ea typeface="Calibri"/>
                <a:cs typeface="Calibri"/>
              </a:rPr>
              <a:t> </a:t>
            </a:r>
            <a:r>
              <a:rPr lang="nl-NL" dirty="0" err="1">
                <a:ea typeface="Calibri"/>
                <a:cs typeface="Calibri"/>
              </a:rPr>
              <a:t>then</a:t>
            </a:r>
            <a:r>
              <a:rPr lang="nl-NL" dirty="0">
                <a:ea typeface="Calibri"/>
                <a:cs typeface="Calibri"/>
              </a:rPr>
              <a:t> </a:t>
            </a:r>
            <a:r>
              <a:rPr lang="nl-NL" dirty="0" err="1">
                <a:ea typeface="Calibri"/>
                <a:cs typeface="Calibri"/>
              </a:rPr>
              <a:t>outline</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methodology</a:t>
            </a:r>
            <a:r>
              <a:rPr lang="nl-NL" dirty="0">
                <a:ea typeface="Calibri"/>
                <a:cs typeface="Calibri"/>
              </a:rPr>
              <a:t> we have </a:t>
            </a:r>
            <a:r>
              <a:rPr lang="nl-NL" dirty="0" err="1">
                <a:ea typeface="Calibri"/>
                <a:cs typeface="Calibri"/>
              </a:rPr>
              <a:t>used</a:t>
            </a:r>
            <a:r>
              <a:rPr lang="nl-NL" dirty="0">
                <a:ea typeface="Calibri"/>
                <a:cs typeface="Calibri"/>
              </a:rPr>
              <a:t> in order </a:t>
            </a:r>
            <a:r>
              <a:rPr lang="nl-NL" dirty="0" err="1">
                <a:ea typeface="Calibri"/>
                <a:cs typeface="Calibri"/>
              </a:rPr>
              <a:t>to</a:t>
            </a:r>
            <a:r>
              <a:rPr lang="nl-NL" dirty="0">
                <a:ea typeface="Calibri"/>
                <a:cs typeface="Calibri"/>
              </a:rPr>
              <a:t> </a:t>
            </a:r>
            <a:r>
              <a:rPr lang="nl-NL" dirty="0" err="1">
                <a:ea typeface="Calibri"/>
                <a:cs typeface="Calibri"/>
              </a:rPr>
              <a:t>correctly</a:t>
            </a:r>
            <a:r>
              <a:rPr lang="nl-NL" dirty="0">
                <a:ea typeface="Calibri"/>
                <a:cs typeface="Calibri"/>
              </a:rPr>
              <a:t> </a:t>
            </a:r>
            <a:r>
              <a:rPr lang="nl-NL" dirty="0" err="1">
                <a:ea typeface="Calibri"/>
                <a:cs typeface="Calibri"/>
              </a:rPr>
              <a:t>capture</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finite</a:t>
            </a:r>
            <a:r>
              <a:rPr lang="nl-NL" dirty="0">
                <a:ea typeface="Calibri"/>
                <a:cs typeface="Calibri"/>
              </a:rPr>
              <a:t> </a:t>
            </a:r>
            <a:r>
              <a:rPr lang="nl-NL" dirty="0" err="1">
                <a:ea typeface="Calibri"/>
                <a:cs typeface="Calibri"/>
              </a:rPr>
              <a:t>temperature</a:t>
            </a:r>
            <a:r>
              <a:rPr lang="nl-NL" dirty="0">
                <a:ea typeface="Calibri"/>
                <a:cs typeface="Calibri"/>
              </a:rPr>
              <a:t> </a:t>
            </a:r>
            <a:r>
              <a:rPr lang="nl-NL" dirty="0" err="1">
                <a:ea typeface="Calibri"/>
                <a:cs typeface="Calibri"/>
              </a:rPr>
              <a:t>and</a:t>
            </a:r>
            <a:r>
              <a:rPr lang="nl-NL" dirty="0">
                <a:ea typeface="Calibri"/>
                <a:cs typeface="Calibri"/>
              </a:rPr>
              <a:t> </a:t>
            </a:r>
            <a:r>
              <a:rPr lang="nl-NL" dirty="0" err="1">
                <a:ea typeface="Calibri"/>
                <a:cs typeface="Calibri"/>
              </a:rPr>
              <a:t>finite</a:t>
            </a:r>
            <a:r>
              <a:rPr lang="nl-NL" dirty="0">
                <a:ea typeface="Calibri"/>
                <a:cs typeface="Calibri"/>
              </a:rPr>
              <a:t> Volume </a:t>
            </a:r>
            <a:r>
              <a:rPr lang="nl-NL" dirty="0" err="1">
                <a:ea typeface="Calibri"/>
                <a:cs typeface="Calibri"/>
              </a:rPr>
              <a:t>physics</a:t>
            </a:r>
            <a:r>
              <a:rPr lang="nl-NL" dirty="0">
                <a:ea typeface="Calibri"/>
                <a:cs typeface="Calibri"/>
              </a:rPr>
              <a:t> of </a:t>
            </a:r>
            <a:r>
              <a:rPr lang="nl-NL" dirty="0" err="1">
                <a:ea typeface="Calibri"/>
                <a:cs typeface="Calibri"/>
              </a:rPr>
              <a:t>our</a:t>
            </a:r>
            <a:r>
              <a:rPr lang="nl-NL" dirty="0">
                <a:ea typeface="Calibri"/>
                <a:cs typeface="Calibri"/>
              </a:rPr>
              <a:t> QFT</a:t>
            </a:r>
          </a:p>
          <a:p>
            <a:pPr lvl="0"/>
            <a:r>
              <a:rPr lang="nl-NL" dirty="0" err="1">
                <a:ea typeface="Calibri"/>
                <a:cs typeface="Calibri"/>
              </a:rPr>
              <a:t>This</a:t>
            </a:r>
            <a:r>
              <a:rPr lang="nl-NL" dirty="0">
                <a:ea typeface="Calibri"/>
                <a:cs typeface="Calibri"/>
              </a:rPr>
              <a:t> </a:t>
            </a:r>
            <a:r>
              <a:rPr lang="nl-NL" dirty="0" err="1">
                <a:ea typeface="Calibri"/>
                <a:cs typeface="Calibri"/>
              </a:rPr>
              <a:t>brings</a:t>
            </a:r>
            <a:r>
              <a:rPr lang="nl-NL" dirty="0">
                <a:ea typeface="Calibri"/>
                <a:cs typeface="Calibri"/>
              </a:rPr>
              <a:t> </a:t>
            </a:r>
            <a:r>
              <a:rPr lang="nl-NL" dirty="0" err="1">
                <a:ea typeface="Calibri"/>
                <a:cs typeface="Calibri"/>
              </a:rPr>
              <a:t>us</a:t>
            </a:r>
            <a:r>
              <a:rPr lang="nl-NL" dirty="0">
                <a:ea typeface="Calibri"/>
                <a:cs typeface="Calibri"/>
              </a:rPr>
              <a:t> </a:t>
            </a:r>
            <a:r>
              <a:rPr lang="nl-NL" dirty="0" err="1">
                <a:ea typeface="Calibri"/>
                <a:cs typeface="Calibri"/>
              </a:rPr>
              <a:t>to</a:t>
            </a:r>
            <a:r>
              <a:rPr lang="nl-NL" dirty="0">
                <a:ea typeface="Calibri"/>
                <a:cs typeface="Calibri"/>
              </a:rPr>
              <a:t> a </a:t>
            </a:r>
            <a:r>
              <a:rPr lang="nl-NL" dirty="0" err="1">
                <a:ea typeface="Calibri"/>
                <a:cs typeface="Calibri"/>
              </a:rPr>
              <a:t>path</a:t>
            </a:r>
            <a:r>
              <a:rPr lang="nl-NL" dirty="0">
                <a:ea typeface="Calibri"/>
                <a:cs typeface="Calibri"/>
              </a:rPr>
              <a:t> </a:t>
            </a:r>
            <a:r>
              <a:rPr lang="nl-NL" dirty="0" err="1">
                <a:ea typeface="Calibri"/>
                <a:cs typeface="Calibri"/>
              </a:rPr>
              <a:t>integral</a:t>
            </a:r>
            <a:r>
              <a:rPr lang="nl-NL" dirty="0">
                <a:ea typeface="Calibri"/>
                <a:cs typeface="Calibri"/>
              </a:rPr>
              <a:t> </a:t>
            </a:r>
            <a:r>
              <a:rPr lang="nl-NL" dirty="0" err="1">
                <a:ea typeface="Calibri"/>
                <a:cs typeface="Calibri"/>
              </a:rPr>
              <a:t>derivation</a:t>
            </a:r>
            <a:r>
              <a:rPr lang="nl-NL" dirty="0">
                <a:ea typeface="Calibri"/>
                <a:cs typeface="Calibri"/>
              </a:rPr>
              <a:t>, </a:t>
            </a:r>
            <a:r>
              <a:rPr lang="nl-NL" dirty="0" err="1">
                <a:ea typeface="Calibri"/>
                <a:cs typeface="Calibri"/>
              </a:rPr>
              <a:t>which</a:t>
            </a:r>
            <a:r>
              <a:rPr lang="nl-NL" dirty="0">
                <a:ea typeface="Calibri"/>
                <a:cs typeface="Calibri"/>
              </a:rPr>
              <a:t> </a:t>
            </a:r>
            <a:r>
              <a:rPr lang="nl-NL" dirty="0" err="1">
                <a:ea typeface="Calibri"/>
                <a:cs typeface="Calibri"/>
              </a:rPr>
              <a:t>will</a:t>
            </a:r>
            <a:r>
              <a:rPr lang="nl-NL" dirty="0">
                <a:ea typeface="Calibri"/>
                <a:cs typeface="Calibri"/>
              </a:rPr>
              <a:t> </a:t>
            </a:r>
            <a:r>
              <a:rPr lang="nl-NL" dirty="0" err="1">
                <a:ea typeface="Calibri"/>
                <a:cs typeface="Calibri"/>
              </a:rPr>
              <a:t>yield</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unexpected</a:t>
            </a:r>
            <a:r>
              <a:rPr lang="nl-NL" dirty="0">
                <a:ea typeface="Calibri"/>
                <a:cs typeface="Calibri"/>
              </a:rPr>
              <a:t> </a:t>
            </a:r>
            <a:r>
              <a:rPr lang="nl-NL" dirty="0" err="1">
                <a:ea typeface="Calibri"/>
                <a:cs typeface="Calibri"/>
              </a:rPr>
              <a:t>result</a:t>
            </a:r>
            <a:r>
              <a:rPr lang="nl-NL" dirty="0">
                <a:ea typeface="Calibri"/>
                <a:cs typeface="Calibri"/>
              </a:rPr>
              <a:t> we have found </a:t>
            </a:r>
            <a:r>
              <a:rPr lang="nl-NL" dirty="0" err="1">
                <a:ea typeface="Calibri"/>
                <a:cs typeface="Calibri"/>
              </a:rPr>
              <a:t>for</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partition</a:t>
            </a:r>
            <a:r>
              <a:rPr lang="nl-NL" dirty="0">
                <a:ea typeface="Calibri"/>
                <a:cs typeface="Calibri"/>
              </a:rPr>
              <a:t> </a:t>
            </a:r>
            <a:r>
              <a:rPr lang="nl-NL" dirty="0" err="1">
                <a:ea typeface="Calibri"/>
                <a:cs typeface="Calibri"/>
              </a:rPr>
              <a:t>function</a:t>
            </a:r>
            <a:r>
              <a:rPr lang="nl-NL" dirty="0">
                <a:ea typeface="Calibri"/>
                <a:cs typeface="Calibri"/>
              </a:rPr>
              <a:t>, </a:t>
            </a:r>
            <a:r>
              <a:rPr lang="nl-NL" dirty="0" err="1">
                <a:ea typeface="Calibri"/>
                <a:cs typeface="Calibri"/>
              </a:rPr>
              <a:t>after</a:t>
            </a:r>
            <a:r>
              <a:rPr lang="nl-NL" dirty="0">
                <a:ea typeface="Calibri"/>
                <a:cs typeface="Calibri"/>
              </a:rPr>
              <a:t> </a:t>
            </a:r>
            <a:r>
              <a:rPr lang="nl-NL" dirty="0" err="1">
                <a:ea typeface="Calibri"/>
                <a:cs typeface="Calibri"/>
              </a:rPr>
              <a:t>which</a:t>
            </a:r>
            <a:r>
              <a:rPr lang="nl-NL" dirty="0">
                <a:ea typeface="Calibri"/>
                <a:cs typeface="Calibri"/>
              </a:rPr>
              <a:t> I </a:t>
            </a:r>
            <a:r>
              <a:rPr lang="nl-NL" dirty="0" err="1">
                <a:ea typeface="Calibri"/>
                <a:cs typeface="Calibri"/>
              </a:rPr>
              <a:t>will</a:t>
            </a:r>
            <a:r>
              <a:rPr lang="nl-NL" dirty="0">
                <a:ea typeface="Calibri"/>
                <a:cs typeface="Calibri"/>
              </a:rPr>
              <a:t> </a:t>
            </a:r>
            <a:r>
              <a:rPr lang="nl-NL" dirty="0" err="1">
                <a:ea typeface="Calibri"/>
                <a:cs typeface="Calibri"/>
              </a:rPr>
              <a:t>conclude</a:t>
            </a:r>
            <a:r>
              <a:rPr lang="nl-NL" dirty="0">
                <a:ea typeface="Calibri"/>
                <a:cs typeface="Calibri"/>
              </a:rPr>
              <a:t>.</a:t>
            </a:r>
          </a:p>
        </p:txBody>
      </p:sp>
      <p:sp>
        <p:nvSpPr>
          <p:cNvPr id="4" name="Google Shape;85;g351e70afe24_1_0:notes">
            <a:extLst>
              <a:ext uri="{FF2B5EF4-FFF2-40B4-BE49-F238E27FC236}">
                <a16:creationId xmlns:a16="http://schemas.microsoft.com/office/drawing/2014/main" id="{E4AF53CA-35E6-0120-7691-B0610B043C21}"/>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AD6F14-2D08-4596-97A2-35595DE15A6A}" type="slidenum">
              <a:t>7</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210523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83;g351e70afe24_1_0:notes">
            <a:extLst>
              <a:ext uri="{FF2B5EF4-FFF2-40B4-BE49-F238E27FC236}">
                <a16:creationId xmlns:a16="http://schemas.microsoft.com/office/drawing/2014/main" id="{720D5816-7C56-C61B-7660-0BF813A337D8}"/>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84;g351e70afe24_1_0:notes">
            <a:extLst>
              <a:ext uri="{FF2B5EF4-FFF2-40B4-BE49-F238E27FC236}">
                <a16:creationId xmlns:a16="http://schemas.microsoft.com/office/drawing/2014/main" id="{C08FDC8D-991D-0476-471E-37CEB015890B}"/>
              </a:ext>
            </a:extLst>
          </p:cNvPr>
          <p:cNvSpPr txBox="1">
            <a:spLocks noGrp="1"/>
          </p:cNvSpPr>
          <p:nvPr>
            <p:ph type="body" sz="quarter" idx="1"/>
          </p:nvPr>
        </p:nvSpPr>
        <p:spPr>
          <a:xfrm>
            <a:off x="685800" y="4400549"/>
            <a:ext cx="5486400" cy="3600596"/>
          </a:xfrm>
        </p:spPr>
        <p:txBody>
          <a:bodyPr lIns="93177" tIns="46579" rIns="93177" bIns="46579"/>
          <a:lstStyle/>
          <a:p>
            <a:pPr lvl="0"/>
            <a:r>
              <a:rPr lang="en-US" dirty="0"/>
              <a:t>Now we are going to dive into the theoretical physics, and I am going to explain our methodology. We want to describe highly relativistic system of quantum particles at finite temperature and finite volume. And it just so happens that the perfect formalism to work in is that of Statistical mechanics. We can use the partition function, and our complicated field theory Hamiltonian to derive a path integral formulation of the partition function.</a:t>
            </a:r>
          </a:p>
          <a:p>
            <a:pPr lvl="0"/>
            <a:endParaRPr lang="en-US" dirty="0"/>
          </a:p>
          <a:p>
            <a:pPr lvl="0"/>
            <a:r>
              <a:rPr lang="en-US" dirty="0"/>
              <a:t>This path integral allows us to actually calculate all thermodynamic observables of our QFT at finite temperature such as the free energy, the pressure, the entropy, and the equation of state, with which we can subsequently make a phase diagram for our QCD matter. </a:t>
            </a:r>
          </a:p>
        </p:txBody>
      </p:sp>
      <p:sp>
        <p:nvSpPr>
          <p:cNvPr id="4" name="Google Shape;85;g351e70afe24_1_0:notes">
            <a:extLst>
              <a:ext uri="{FF2B5EF4-FFF2-40B4-BE49-F238E27FC236}">
                <a16:creationId xmlns:a16="http://schemas.microsoft.com/office/drawing/2014/main" id="{8EB6655D-F8F0-2EB2-585F-B28F63335445}"/>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46DE1BD-5A2C-48E4-AA8F-A782571F605B}" type="slidenum">
              <a:t>8</a:t>
            </a:fld>
            <a:endParaRPr lang="nl-NL"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F5A427D-BC28-9A3B-2B56-6EBFCDDFE174}"/>
            </a:ext>
          </a:extLst>
        </p:cNvPr>
        <p:cNvGrpSpPr/>
        <p:nvPr/>
      </p:nvGrpSpPr>
      <p:grpSpPr>
        <a:xfrm>
          <a:off x="0" y="0"/>
          <a:ext cx="0" cy="0"/>
          <a:chOff x="0" y="0"/>
          <a:chExt cx="0" cy="0"/>
        </a:xfrm>
      </p:grpSpPr>
      <p:sp>
        <p:nvSpPr>
          <p:cNvPr id="2" name="Google Shape;83;g351e70afe24_1_0:notes">
            <a:extLst>
              <a:ext uri="{FF2B5EF4-FFF2-40B4-BE49-F238E27FC236}">
                <a16:creationId xmlns:a16="http://schemas.microsoft.com/office/drawing/2014/main" id="{EFEFE734-2821-11B8-C05D-D609F4FBEC18}"/>
              </a:ext>
            </a:extLst>
          </p:cNvPr>
          <p:cNvSpPr>
            <a:spLocks noGrp="1" noRot="1" noChangeAspect="1"/>
          </p:cNvSpPr>
          <p:nvPr>
            <p:ph type="sldImg"/>
          </p:nvPr>
        </p:nvSpPr>
        <p:spPr>
          <a:xfrm>
            <a:off x="687388" y="1143000"/>
            <a:ext cx="5483225" cy="3084513"/>
          </a:xfrm>
          <a:ln w="12701" cap="flat">
            <a:solidFill>
              <a:srgbClr val="000000"/>
            </a:solidFill>
            <a:prstDash val="solid"/>
            <a:round/>
          </a:ln>
        </p:spPr>
      </p:sp>
      <p:sp>
        <p:nvSpPr>
          <p:cNvPr id="3" name="Google Shape;84;g351e70afe24_1_0:notes">
            <a:extLst>
              <a:ext uri="{FF2B5EF4-FFF2-40B4-BE49-F238E27FC236}">
                <a16:creationId xmlns:a16="http://schemas.microsoft.com/office/drawing/2014/main" id="{D5DE8C9A-C9C0-0F57-2FE0-3E332F607728}"/>
              </a:ext>
            </a:extLst>
          </p:cNvPr>
          <p:cNvSpPr txBox="1">
            <a:spLocks noGrp="1"/>
          </p:cNvSpPr>
          <p:nvPr>
            <p:ph type="body" sz="quarter" idx="1"/>
          </p:nvPr>
        </p:nvSpPr>
        <p:spPr>
          <a:xfrm>
            <a:off x="685800" y="4400549"/>
            <a:ext cx="5486400" cy="3600596"/>
          </a:xfrm>
        </p:spPr>
        <p:txBody>
          <a:bodyPr lIns="93177" tIns="46579" rIns="93177" bIns="46579"/>
          <a:lstStyle/>
          <a:p>
            <a:pPr lvl="0"/>
            <a:r>
              <a:rPr lang="nl-NL" dirty="0">
                <a:ea typeface="Calibri"/>
                <a:cs typeface="Calibri"/>
              </a:rPr>
              <a:t>I </a:t>
            </a:r>
            <a:r>
              <a:rPr lang="nl-NL" dirty="0" err="1">
                <a:ea typeface="Calibri"/>
                <a:cs typeface="Calibri"/>
              </a:rPr>
              <a:t>will</a:t>
            </a:r>
            <a:r>
              <a:rPr lang="nl-NL" dirty="0">
                <a:ea typeface="Calibri"/>
                <a:cs typeface="Calibri"/>
              </a:rPr>
              <a:t> first </a:t>
            </a:r>
            <a:r>
              <a:rPr lang="nl-NL" dirty="0" err="1">
                <a:ea typeface="Calibri"/>
                <a:cs typeface="Calibri"/>
              </a:rPr>
              <a:t>give</a:t>
            </a:r>
            <a:r>
              <a:rPr lang="nl-NL" dirty="0">
                <a:ea typeface="Calibri"/>
                <a:cs typeface="Calibri"/>
              </a:rPr>
              <a:t> a </a:t>
            </a:r>
            <a:r>
              <a:rPr lang="nl-NL" dirty="0" err="1">
                <a:ea typeface="Calibri"/>
                <a:cs typeface="Calibri"/>
              </a:rPr>
              <a:t>little</a:t>
            </a:r>
            <a:r>
              <a:rPr lang="nl-NL" dirty="0">
                <a:ea typeface="Calibri"/>
                <a:cs typeface="Calibri"/>
              </a:rPr>
              <a:t> bit of </a:t>
            </a:r>
            <a:r>
              <a:rPr lang="nl-NL" dirty="0" err="1">
                <a:ea typeface="Calibri"/>
                <a:cs typeface="Calibri"/>
              </a:rPr>
              <a:t>an</a:t>
            </a:r>
            <a:r>
              <a:rPr lang="nl-NL" dirty="0">
                <a:ea typeface="Calibri"/>
                <a:cs typeface="Calibri"/>
              </a:rPr>
              <a:t> </a:t>
            </a:r>
            <a:r>
              <a:rPr lang="nl-NL" dirty="0" err="1">
                <a:ea typeface="Calibri"/>
                <a:cs typeface="Calibri"/>
              </a:rPr>
              <a:t>outline</a:t>
            </a:r>
            <a:r>
              <a:rPr lang="nl-NL" dirty="0">
                <a:ea typeface="Calibri"/>
                <a:cs typeface="Calibri"/>
              </a:rPr>
              <a:t>, I </a:t>
            </a:r>
            <a:r>
              <a:rPr lang="nl-NL" dirty="0" err="1">
                <a:ea typeface="Calibri"/>
                <a:cs typeface="Calibri"/>
              </a:rPr>
              <a:t>will</a:t>
            </a:r>
            <a:r>
              <a:rPr lang="nl-NL" dirty="0">
                <a:ea typeface="Calibri"/>
                <a:cs typeface="Calibri"/>
              </a:rPr>
              <a:t> first </a:t>
            </a:r>
            <a:r>
              <a:rPr lang="nl-NL" dirty="0" err="1">
                <a:ea typeface="Calibri"/>
                <a:cs typeface="Calibri"/>
              </a:rPr>
              <a:t>provide</a:t>
            </a:r>
            <a:r>
              <a:rPr lang="nl-NL" dirty="0">
                <a:ea typeface="Calibri"/>
                <a:cs typeface="Calibri"/>
              </a:rPr>
              <a:t> </a:t>
            </a:r>
            <a:r>
              <a:rPr lang="nl-NL" dirty="0" err="1">
                <a:ea typeface="Calibri"/>
                <a:cs typeface="Calibri"/>
              </a:rPr>
              <a:t>some</a:t>
            </a:r>
            <a:r>
              <a:rPr lang="nl-NL" dirty="0">
                <a:ea typeface="Calibri"/>
                <a:cs typeface="Calibri"/>
              </a:rPr>
              <a:t> background information as </a:t>
            </a:r>
            <a:r>
              <a:rPr lang="nl-NL" dirty="0" err="1">
                <a:ea typeface="Calibri"/>
                <a:cs typeface="Calibri"/>
              </a:rPr>
              <a:t>to</a:t>
            </a:r>
            <a:r>
              <a:rPr lang="nl-NL" dirty="0">
                <a:ea typeface="Calibri"/>
                <a:cs typeface="Calibri"/>
              </a:rPr>
              <a:t> </a:t>
            </a:r>
            <a:r>
              <a:rPr lang="nl-NL" dirty="0" err="1">
                <a:ea typeface="Calibri"/>
                <a:cs typeface="Calibri"/>
              </a:rPr>
              <a:t>what</a:t>
            </a:r>
            <a:r>
              <a:rPr lang="nl-NL" dirty="0">
                <a:ea typeface="Calibri"/>
                <a:cs typeface="Calibri"/>
              </a:rPr>
              <a:t> we are </a:t>
            </a:r>
            <a:r>
              <a:rPr lang="nl-NL" dirty="0" err="1">
                <a:ea typeface="Calibri"/>
                <a:cs typeface="Calibri"/>
              </a:rPr>
              <a:t>interested</a:t>
            </a:r>
            <a:r>
              <a:rPr lang="nl-NL" dirty="0">
                <a:ea typeface="Calibri"/>
                <a:cs typeface="Calibri"/>
              </a:rPr>
              <a:t> in, </a:t>
            </a:r>
            <a:r>
              <a:rPr lang="nl-NL" dirty="0" err="1">
                <a:ea typeface="Calibri"/>
                <a:cs typeface="Calibri"/>
              </a:rPr>
              <a:t>namely</a:t>
            </a:r>
            <a:r>
              <a:rPr lang="nl-NL" dirty="0">
                <a:ea typeface="Calibri"/>
                <a:cs typeface="Calibri"/>
              </a:rPr>
              <a:t> small systems, </a:t>
            </a:r>
            <a:r>
              <a:rPr lang="nl-NL" dirty="0" err="1">
                <a:ea typeface="Calibri"/>
                <a:cs typeface="Calibri"/>
              </a:rPr>
              <a:t>such</a:t>
            </a:r>
            <a:r>
              <a:rPr lang="nl-NL" dirty="0">
                <a:ea typeface="Calibri"/>
                <a:cs typeface="Calibri"/>
              </a:rPr>
              <a:t> as </a:t>
            </a:r>
            <a:r>
              <a:rPr lang="nl-NL" dirty="0" err="1">
                <a:ea typeface="Calibri"/>
                <a:cs typeface="Calibri"/>
              </a:rPr>
              <a:t>the</a:t>
            </a:r>
            <a:r>
              <a:rPr lang="nl-NL" dirty="0">
                <a:ea typeface="Calibri"/>
                <a:cs typeface="Calibri"/>
              </a:rPr>
              <a:t> Quark-</a:t>
            </a:r>
            <a:r>
              <a:rPr lang="nl-NL" dirty="0" err="1">
                <a:ea typeface="Calibri"/>
                <a:cs typeface="Calibri"/>
              </a:rPr>
              <a:t>Gluon</a:t>
            </a:r>
            <a:r>
              <a:rPr lang="nl-NL" dirty="0">
                <a:ea typeface="Calibri"/>
                <a:cs typeface="Calibri"/>
              </a:rPr>
              <a:t> Plasma, </a:t>
            </a:r>
            <a:r>
              <a:rPr lang="nl-NL" dirty="0" err="1">
                <a:ea typeface="Calibri"/>
                <a:cs typeface="Calibri"/>
              </a:rPr>
              <a:t>which</a:t>
            </a:r>
            <a:r>
              <a:rPr lang="nl-NL" dirty="0">
                <a:ea typeface="Calibri"/>
                <a:cs typeface="Calibri"/>
              </a:rPr>
              <a:t> </a:t>
            </a:r>
            <a:r>
              <a:rPr lang="nl-NL" dirty="0" err="1">
                <a:ea typeface="Calibri"/>
                <a:cs typeface="Calibri"/>
              </a:rPr>
              <a:t>require</a:t>
            </a:r>
            <a:r>
              <a:rPr lang="nl-NL" dirty="0">
                <a:ea typeface="Calibri"/>
                <a:cs typeface="Calibri"/>
              </a:rPr>
              <a:t> </a:t>
            </a:r>
            <a:r>
              <a:rPr lang="nl-NL" dirty="0" err="1">
                <a:ea typeface="Calibri"/>
                <a:cs typeface="Calibri"/>
              </a:rPr>
              <a:t>some</a:t>
            </a:r>
            <a:r>
              <a:rPr lang="nl-NL" dirty="0">
                <a:ea typeface="Calibri"/>
                <a:cs typeface="Calibri"/>
              </a:rPr>
              <a:t> </a:t>
            </a:r>
            <a:r>
              <a:rPr lang="nl-NL" dirty="0" err="1">
                <a:ea typeface="Calibri"/>
                <a:cs typeface="Calibri"/>
              </a:rPr>
              <a:t>thermal</a:t>
            </a:r>
            <a:r>
              <a:rPr lang="nl-NL" dirty="0">
                <a:ea typeface="Calibri"/>
                <a:cs typeface="Calibri"/>
              </a:rPr>
              <a:t> field </a:t>
            </a:r>
            <a:r>
              <a:rPr lang="nl-NL" dirty="0" err="1">
                <a:ea typeface="Calibri"/>
                <a:cs typeface="Calibri"/>
              </a:rPr>
              <a:t>theory</a:t>
            </a:r>
            <a:r>
              <a:rPr lang="nl-NL" dirty="0">
                <a:ea typeface="Calibri"/>
                <a:cs typeface="Calibri"/>
              </a:rPr>
              <a:t>.</a:t>
            </a:r>
          </a:p>
          <a:p>
            <a:pPr lvl="0"/>
            <a:r>
              <a:rPr lang="nl-NL" dirty="0">
                <a:ea typeface="Calibri"/>
                <a:cs typeface="Calibri"/>
              </a:rPr>
              <a:t>I </a:t>
            </a:r>
            <a:r>
              <a:rPr lang="nl-NL" dirty="0" err="1">
                <a:ea typeface="Calibri"/>
                <a:cs typeface="Calibri"/>
              </a:rPr>
              <a:t>will</a:t>
            </a:r>
            <a:r>
              <a:rPr lang="nl-NL" dirty="0">
                <a:ea typeface="Calibri"/>
                <a:cs typeface="Calibri"/>
              </a:rPr>
              <a:t> </a:t>
            </a:r>
            <a:r>
              <a:rPr lang="nl-NL" dirty="0" err="1">
                <a:ea typeface="Calibri"/>
                <a:cs typeface="Calibri"/>
              </a:rPr>
              <a:t>then</a:t>
            </a:r>
            <a:r>
              <a:rPr lang="nl-NL" dirty="0">
                <a:ea typeface="Calibri"/>
                <a:cs typeface="Calibri"/>
              </a:rPr>
              <a:t> </a:t>
            </a:r>
            <a:r>
              <a:rPr lang="nl-NL" dirty="0" err="1">
                <a:ea typeface="Calibri"/>
                <a:cs typeface="Calibri"/>
              </a:rPr>
              <a:t>outline</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methodology</a:t>
            </a:r>
            <a:r>
              <a:rPr lang="nl-NL" dirty="0">
                <a:ea typeface="Calibri"/>
                <a:cs typeface="Calibri"/>
              </a:rPr>
              <a:t> we have </a:t>
            </a:r>
            <a:r>
              <a:rPr lang="nl-NL" dirty="0" err="1">
                <a:ea typeface="Calibri"/>
                <a:cs typeface="Calibri"/>
              </a:rPr>
              <a:t>used</a:t>
            </a:r>
            <a:r>
              <a:rPr lang="nl-NL" dirty="0">
                <a:ea typeface="Calibri"/>
                <a:cs typeface="Calibri"/>
              </a:rPr>
              <a:t> in order </a:t>
            </a:r>
            <a:r>
              <a:rPr lang="nl-NL" dirty="0" err="1">
                <a:ea typeface="Calibri"/>
                <a:cs typeface="Calibri"/>
              </a:rPr>
              <a:t>to</a:t>
            </a:r>
            <a:r>
              <a:rPr lang="nl-NL" dirty="0">
                <a:ea typeface="Calibri"/>
                <a:cs typeface="Calibri"/>
              </a:rPr>
              <a:t> </a:t>
            </a:r>
            <a:r>
              <a:rPr lang="nl-NL" dirty="0" err="1">
                <a:ea typeface="Calibri"/>
                <a:cs typeface="Calibri"/>
              </a:rPr>
              <a:t>correctly</a:t>
            </a:r>
            <a:r>
              <a:rPr lang="nl-NL" dirty="0">
                <a:ea typeface="Calibri"/>
                <a:cs typeface="Calibri"/>
              </a:rPr>
              <a:t> </a:t>
            </a:r>
            <a:r>
              <a:rPr lang="nl-NL" dirty="0" err="1">
                <a:ea typeface="Calibri"/>
                <a:cs typeface="Calibri"/>
              </a:rPr>
              <a:t>capture</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finite</a:t>
            </a:r>
            <a:r>
              <a:rPr lang="nl-NL" dirty="0">
                <a:ea typeface="Calibri"/>
                <a:cs typeface="Calibri"/>
              </a:rPr>
              <a:t> </a:t>
            </a:r>
            <a:r>
              <a:rPr lang="nl-NL" dirty="0" err="1">
                <a:ea typeface="Calibri"/>
                <a:cs typeface="Calibri"/>
              </a:rPr>
              <a:t>temperature</a:t>
            </a:r>
            <a:r>
              <a:rPr lang="nl-NL" dirty="0">
                <a:ea typeface="Calibri"/>
                <a:cs typeface="Calibri"/>
              </a:rPr>
              <a:t> </a:t>
            </a:r>
            <a:r>
              <a:rPr lang="nl-NL" dirty="0" err="1">
                <a:ea typeface="Calibri"/>
                <a:cs typeface="Calibri"/>
              </a:rPr>
              <a:t>and</a:t>
            </a:r>
            <a:r>
              <a:rPr lang="nl-NL" dirty="0">
                <a:ea typeface="Calibri"/>
                <a:cs typeface="Calibri"/>
              </a:rPr>
              <a:t> </a:t>
            </a:r>
            <a:r>
              <a:rPr lang="nl-NL" dirty="0" err="1">
                <a:ea typeface="Calibri"/>
                <a:cs typeface="Calibri"/>
              </a:rPr>
              <a:t>finite</a:t>
            </a:r>
            <a:r>
              <a:rPr lang="nl-NL" dirty="0">
                <a:ea typeface="Calibri"/>
                <a:cs typeface="Calibri"/>
              </a:rPr>
              <a:t> Volume </a:t>
            </a:r>
            <a:r>
              <a:rPr lang="nl-NL" dirty="0" err="1">
                <a:ea typeface="Calibri"/>
                <a:cs typeface="Calibri"/>
              </a:rPr>
              <a:t>physics</a:t>
            </a:r>
            <a:r>
              <a:rPr lang="nl-NL" dirty="0">
                <a:ea typeface="Calibri"/>
                <a:cs typeface="Calibri"/>
              </a:rPr>
              <a:t> of </a:t>
            </a:r>
            <a:r>
              <a:rPr lang="nl-NL" dirty="0" err="1">
                <a:ea typeface="Calibri"/>
                <a:cs typeface="Calibri"/>
              </a:rPr>
              <a:t>our</a:t>
            </a:r>
            <a:r>
              <a:rPr lang="nl-NL" dirty="0">
                <a:ea typeface="Calibri"/>
                <a:cs typeface="Calibri"/>
              </a:rPr>
              <a:t> QFT</a:t>
            </a:r>
          </a:p>
          <a:p>
            <a:pPr lvl="0"/>
            <a:r>
              <a:rPr lang="nl-NL" dirty="0" err="1">
                <a:ea typeface="Calibri"/>
                <a:cs typeface="Calibri"/>
              </a:rPr>
              <a:t>This</a:t>
            </a:r>
            <a:r>
              <a:rPr lang="nl-NL" dirty="0">
                <a:ea typeface="Calibri"/>
                <a:cs typeface="Calibri"/>
              </a:rPr>
              <a:t> </a:t>
            </a:r>
            <a:r>
              <a:rPr lang="nl-NL" dirty="0" err="1">
                <a:ea typeface="Calibri"/>
                <a:cs typeface="Calibri"/>
              </a:rPr>
              <a:t>brings</a:t>
            </a:r>
            <a:r>
              <a:rPr lang="nl-NL" dirty="0">
                <a:ea typeface="Calibri"/>
                <a:cs typeface="Calibri"/>
              </a:rPr>
              <a:t> </a:t>
            </a:r>
            <a:r>
              <a:rPr lang="nl-NL" dirty="0" err="1">
                <a:ea typeface="Calibri"/>
                <a:cs typeface="Calibri"/>
              </a:rPr>
              <a:t>us</a:t>
            </a:r>
            <a:r>
              <a:rPr lang="nl-NL" dirty="0">
                <a:ea typeface="Calibri"/>
                <a:cs typeface="Calibri"/>
              </a:rPr>
              <a:t> </a:t>
            </a:r>
            <a:r>
              <a:rPr lang="nl-NL" dirty="0" err="1">
                <a:ea typeface="Calibri"/>
                <a:cs typeface="Calibri"/>
              </a:rPr>
              <a:t>to</a:t>
            </a:r>
            <a:r>
              <a:rPr lang="nl-NL" dirty="0">
                <a:ea typeface="Calibri"/>
                <a:cs typeface="Calibri"/>
              </a:rPr>
              <a:t> a </a:t>
            </a:r>
            <a:r>
              <a:rPr lang="nl-NL" dirty="0" err="1">
                <a:ea typeface="Calibri"/>
                <a:cs typeface="Calibri"/>
              </a:rPr>
              <a:t>path</a:t>
            </a:r>
            <a:r>
              <a:rPr lang="nl-NL" dirty="0">
                <a:ea typeface="Calibri"/>
                <a:cs typeface="Calibri"/>
              </a:rPr>
              <a:t> </a:t>
            </a:r>
            <a:r>
              <a:rPr lang="nl-NL" dirty="0" err="1">
                <a:ea typeface="Calibri"/>
                <a:cs typeface="Calibri"/>
              </a:rPr>
              <a:t>integral</a:t>
            </a:r>
            <a:r>
              <a:rPr lang="nl-NL" dirty="0">
                <a:ea typeface="Calibri"/>
                <a:cs typeface="Calibri"/>
              </a:rPr>
              <a:t> </a:t>
            </a:r>
            <a:r>
              <a:rPr lang="nl-NL" dirty="0" err="1">
                <a:ea typeface="Calibri"/>
                <a:cs typeface="Calibri"/>
              </a:rPr>
              <a:t>derivation</a:t>
            </a:r>
            <a:r>
              <a:rPr lang="nl-NL" dirty="0">
                <a:ea typeface="Calibri"/>
                <a:cs typeface="Calibri"/>
              </a:rPr>
              <a:t>, </a:t>
            </a:r>
            <a:r>
              <a:rPr lang="nl-NL" dirty="0" err="1">
                <a:ea typeface="Calibri"/>
                <a:cs typeface="Calibri"/>
              </a:rPr>
              <a:t>which</a:t>
            </a:r>
            <a:r>
              <a:rPr lang="nl-NL" dirty="0">
                <a:ea typeface="Calibri"/>
                <a:cs typeface="Calibri"/>
              </a:rPr>
              <a:t> </a:t>
            </a:r>
            <a:r>
              <a:rPr lang="nl-NL" dirty="0" err="1">
                <a:ea typeface="Calibri"/>
                <a:cs typeface="Calibri"/>
              </a:rPr>
              <a:t>will</a:t>
            </a:r>
            <a:r>
              <a:rPr lang="nl-NL" dirty="0">
                <a:ea typeface="Calibri"/>
                <a:cs typeface="Calibri"/>
              </a:rPr>
              <a:t> </a:t>
            </a:r>
            <a:r>
              <a:rPr lang="nl-NL" dirty="0" err="1">
                <a:ea typeface="Calibri"/>
                <a:cs typeface="Calibri"/>
              </a:rPr>
              <a:t>yield</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unexpected</a:t>
            </a:r>
            <a:r>
              <a:rPr lang="nl-NL" dirty="0">
                <a:ea typeface="Calibri"/>
                <a:cs typeface="Calibri"/>
              </a:rPr>
              <a:t> </a:t>
            </a:r>
            <a:r>
              <a:rPr lang="nl-NL" dirty="0" err="1">
                <a:ea typeface="Calibri"/>
                <a:cs typeface="Calibri"/>
              </a:rPr>
              <a:t>result</a:t>
            </a:r>
            <a:r>
              <a:rPr lang="nl-NL" dirty="0">
                <a:ea typeface="Calibri"/>
                <a:cs typeface="Calibri"/>
              </a:rPr>
              <a:t> we have found </a:t>
            </a:r>
            <a:r>
              <a:rPr lang="nl-NL" dirty="0" err="1">
                <a:ea typeface="Calibri"/>
                <a:cs typeface="Calibri"/>
              </a:rPr>
              <a:t>for</a:t>
            </a:r>
            <a:r>
              <a:rPr lang="nl-NL" dirty="0">
                <a:ea typeface="Calibri"/>
                <a:cs typeface="Calibri"/>
              </a:rPr>
              <a:t> </a:t>
            </a:r>
            <a:r>
              <a:rPr lang="nl-NL" dirty="0" err="1">
                <a:ea typeface="Calibri"/>
                <a:cs typeface="Calibri"/>
              </a:rPr>
              <a:t>the</a:t>
            </a:r>
            <a:r>
              <a:rPr lang="nl-NL" dirty="0">
                <a:ea typeface="Calibri"/>
                <a:cs typeface="Calibri"/>
              </a:rPr>
              <a:t> </a:t>
            </a:r>
            <a:r>
              <a:rPr lang="nl-NL" dirty="0" err="1">
                <a:ea typeface="Calibri"/>
                <a:cs typeface="Calibri"/>
              </a:rPr>
              <a:t>partition</a:t>
            </a:r>
            <a:r>
              <a:rPr lang="nl-NL" dirty="0">
                <a:ea typeface="Calibri"/>
                <a:cs typeface="Calibri"/>
              </a:rPr>
              <a:t> </a:t>
            </a:r>
            <a:r>
              <a:rPr lang="nl-NL" dirty="0" err="1">
                <a:ea typeface="Calibri"/>
                <a:cs typeface="Calibri"/>
              </a:rPr>
              <a:t>function</a:t>
            </a:r>
            <a:r>
              <a:rPr lang="nl-NL" dirty="0">
                <a:ea typeface="Calibri"/>
                <a:cs typeface="Calibri"/>
              </a:rPr>
              <a:t>, </a:t>
            </a:r>
            <a:r>
              <a:rPr lang="nl-NL" dirty="0" err="1">
                <a:ea typeface="Calibri"/>
                <a:cs typeface="Calibri"/>
              </a:rPr>
              <a:t>after</a:t>
            </a:r>
            <a:r>
              <a:rPr lang="nl-NL" dirty="0">
                <a:ea typeface="Calibri"/>
                <a:cs typeface="Calibri"/>
              </a:rPr>
              <a:t> </a:t>
            </a:r>
            <a:r>
              <a:rPr lang="nl-NL" dirty="0" err="1">
                <a:ea typeface="Calibri"/>
                <a:cs typeface="Calibri"/>
              </a:rPr>
              <a:t>which</a:t>
            </a:r>
            <a:r>
              <a:rPr lang="nl-NL" dirty="0">
                <a:ea typeface="Calibri"/>
                <a:cs typeface="Calibri"/>
              </a:rPr>
              <a:t> I </a:t>
            </a:r>
            <a:r>
              <a:rPr lang="nl-NL" dirty="0" err="1">
                <a:ea typeface="Calibri"/>
                <a:cs typeface="Calibri"/>
              </a:rPr>
              <a:t>will</a:t>
            </a:r>
            <a:r>
              <a:rPr lang="nl-NL" dirty="0">
                <a:ea typeface="Calibri"/>
                <a:cs typeface="Calibri"/>
              </a:rPr>
              <a:t> </a:t>
            </a:r>
            <a:r>
              <a:rPr lang="nl-NL" dirty="0" err="1">
                <a:ea typeface="Calibri"/>
                <a:cs typeface="Calibri"/>
              </a:rPr>
              <a:t>conclude</a:t>
            </a:r>
            <a:r>
              <a:rPr lang="nl-NL" dirty="0">
                <a:ea typeface="Calibri"/>
                <a:cs typeface="Calibri"/>
              </a:rPr>
              <a:t>.</a:t>
            </a:r>
          </a:p>
        </p:txBody>
      </p:sp>
      <p:sp>
        <p:nvSpPr>
          <p:cNvPr id="4" name="Google Shape;85;g351e70afe24_1_0:notes">
            <a:extLst>
              <a:ext uri="{FF2B5EF4-FFF2-40B4-BE49-F238E27FC236}">
                <a16:creationId xmlns:a16="http://schemas.microsoft.com/office/drawing/2014/main" id="{A189187A-ECF8-8842-509B-40320A12DA05}"/>
              </a:ext>
            </a:extLst>
          </p:cNvPr>
          <p:cNvSpPr txBox="1"/>
          <p:nvPr/>
        </p:nvSpPr>
        <p:spPr>
          <a:xfrm>
            <a:off x="3884608" y="8685218"/>
            <a:ext cx="2971800" cy="458699"/>
          </a:xfrm>
          <a:prstGeom prst="rect">
            <a:avLst/>
          </a:prstGeom>
          <a:noFill/>
          <a:ln cap="flat">
            <a:noFill/>
          </a:ln>
        </p:spPr>
        <p:txBody>
          <a:bodyPr vert="horz" wrap="square" lIns="93177" tIns="46579" rIns="93177" bIns="46579"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AAD6F14-2D08-4596-97A2-35595DE15A6A}" type="slidenum">
              <a:t>9</a:t>
            </a:fld>
            <a:endParaRPr lang="nl-NL"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971358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E15243-E569-428E-7E99-2653378F5C4A}"/>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nl-NL"/>
              <a:t>Klik om de stijl te bewerken</a:t>
            </a:r>
            <a:endParaRPr lang="de-DE"/>
          </a:p>
        </p:txBody>
      </p:sp>
      <p:sp>
        <p:nvSpPr>
          <p:cNvPr id="3" name="Ondertitel 2">
            <a:extLst>
              <a:ext uri="{FF2B5EF4-FFF2-40B4-BE49-F238E27FC236}">
                <a16:creationId xmlns:a16="http://schemas.microsoft.com/office/drawing/2014/main" id="{03999F5A-EB24-D07B-1679-29B2A9B18818}"/>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nl-NL"/>
              <a:t>Klik om de ondertitelstijl van het model te bewerken</a:t>
            </a:r>
            <a:endParaRPr lang="de-DE"/>
          </a:p>
        </p:txBody>
      </p:sp>
      <p:sp>
        <p:nvSpPr>
          <p:cNvPr id="4" name="Tijdelijke aanduiding voor datum 3">
            <a:extLst>
              <a:ext uri="{FF2B5EF4-FFF2-40B4-BE49-F238E27FC236}">
                <a16:creationId xmlns:a16="http://schemas.microsoft.com/office/drawing/2014/main" id="{3935DE16-7B34-03EE-0932-C35E94621DF8}"/>
              </a:ext>
            </a:extLst>
          </p:cNvPr>
          <p:cNvSpPr txBox="1">
            <a:spLocks noGrp="1"/>
          </p:cNvSpPr>
          <p:nvPr>
            <p:ph type="dt" sz="half" idx="7"/>
          </p:nvPr>
        </p:nvSpPr>
        <p:spPr/>
        <p:txBody>
          <a:bodyPr/>
          <a:lstStyle>
            <a:lvl1pPr>
              <a:defRPr/>
            </a:lvl1pPr>
          </a:lstStyle>
          <a:p>
            <a:pPr lvl="0"/>
            <a:fld id="{D8D047FD-0D97-46FD-ACCE-71517A1E48A9}" type="datetime1">
              <a:rPr lang="de-DE"/>
              <a:pPr lvl="0"/>
              <a:t>09.07.2026</a:t>
            </a:fld>
            <a:endParaRPr lang="de-DE"/>
          </a:p>
        </p:txBody>
      </p:sp>
      <p:sp>
        <p:nvSpPr>
          <p:cNvPr id="5" name="Tijdelijke aanduiding voor voettekst 4">
            <a:extLst>
              <a:ext uri="{FF2B5EF4-FFF2-40B4-BE49-F238E27FC236}">
                <a16:creationId xmlns:a16="http://schemas.microsoft.com/office/drawing/2014/main" id="{B03B161A-0AE2-B2D1-0A3D-4E62CEB0E7EE}"/>
              </a:ext>
            </a:extLst>
          </p:cNvPr>
          <p:cNvSpPr txBox="1">
            <a:spLocks noGrp="1"/>
          </p:cNvSpPr>
          <p:nvPr>
            <p:ph type="ftr" sz="quarter" idx="9"/>
          </p:nvPr>
        </p:nvSpPr>
        <p:spPr/>
        <p:txBody>
          <a:bodyPr/>
          <a:lstStyle>
            <a:lvl1pPr>
              <a:defRPr/>
            </a:lvl1pPr>
          </a:lstStyle>
          <a:p>
            <a:pPr lvl="0"/>
            <a:endParaRPr lang="de-DE"/>
          </a:p>
        </p:txBody>
      </p:sp>
      <p:sp>
        <p:nvSpPr>
          <p:cNvPr id="6" name="Tijdelijke aanduiding voor dianummer 5">
            <a:extLst>
              <a:ext uri="{FF2B5EF4-FFF2-40B4-BE49-F238E27FC236}">
                <a16:creationId xmlns:a16="http://schemas.microsoft.com/office/drawing/2014/main" id="{E3687A86-29C7-5CF7-CB0B-1947653F1EA5}"/>
              </a:ext>
            </a:extLst>
          </p:cNvPr>
          <p:cNvSpPr txBox="1">
            <a:spLocks noGrp="1"/>
          </p:cNvSpPr>
          <p:nvPr>
            <p:ph type="sldNum" sz="quarter" idx="8"/>
          </p:nvPr>
        </p:nvSpPr>
        <p:spPr/>
        <p:txBody>
          <a:bodyPr/>
          <a:lstStyle>
            <a:lvl1pPr>
              <a:defRPr/>
            </a:lvl1pPr>
          </a:lstStyle>
          <a:p>
            <a:pPr lvl="0"/>
            <a:fld id="{4D2B2CBE-EF99-46AC-BB43-6065A8B4FF17}" type="slidenum">
              <a:t>‹nr.›</a:t>
            </a:fld>
            <a:endParaRPr lang="de-DE"/>
          </a:p>
        </p:txBody>
      </p:sp>
    </p:spTree>
    <p:extLst>
      <p:ext uri="{BB962C8B-B14F-4D97-AF65-F5344CB8AC3E}">
        <p14:creationId xmlns:p14="http://schemas.microsoft.com/office/powerpoint/2010/main" val="330856435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35C73A-8A09-0193-25E2-8527D16C7AF9}"/>
              </a:ext>
            </a:extLst>
          </p:cNvPr>
          <p:cNvSpPr txBox="1">
            <a:spLocks noGrp="1"/>
          </p:cNvSpPr>
          <p:nvPr>
            <p:ph type="title"/>
          </p:nvPr>
        </p:nvSpPr>
        <p:spPr/>
        <p:txBody>
          <a:bodyPr/>
          <a:lstStyle>
            <a:lvl1pPr>
              <a:defRPr/>
            </a:lvl1pPr>
          </a:lstStyle>
          <a:p>
            <a:pPr lvl="0"/>
            <a:r>
              <a:rPr lang="nl-NL"/>
              <a:t>Klik om de stijl te bewerken</a:t>
            </a:r>
            <a:endParaRPr lang="de-DE"/>
          </a:p>
        </p:txBody>
      </p:sp>
      <p:sp>
        <p:nvSpPr>
          <p:cNvPr id="3" name="Tijdelijke aanduiding voor verticale tekst 2">
            <a:extLst>
              <a:ext uri="{FF2B5EF4-FFF2-40B4-BE49-F238E27FC236}">
                <a16:creationId xmlns:a16="http://schemas.microsoft.com/office/drawing/2014/main" id="{3DE6728C-D6E8-CC65-261A-8921F44DC655}"/>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a:extLst>
              <a:ext uri="{FF2B5EF4-FFF2-40B4-BE49-F238E27FC236}">
                <a16:creationId xmlns:a16="http://schemas.microsoft.com/office/drawing/2014/main" id="{2AAB9D0A-938C-EF93-E1F9-1825B0B0F5D5}"/>
              </a:ext>
            </a:extLst>
          </p:cNvPr>
          <p:cNvSpPr txBox="1">
            <a:spLocks noGrp="1"/>
          </p:cNvSpPr>
          <p:nvPr>
            <p:ph type="dt" sz="half" idx="7"/>
          </p:nvPr>
        </p:nvSpPr>
        <p:spPr/>
        <p:txBody>
          <a:bodyPr/>
          <a:lstStyle>
            <a:lvl1pPr>
              <a:defRPr/>
            </a:lvl1pPr>
          </a:lstStyle>
          <a:p>
            <a:pPr lvl="0"/>
            <a:fld id="{4B7006BA-9981-4AD6-B36E-A3CFB7AD250B}" type="datetime1">
              <a:rPr lang="de-DE"/>
              <a:pPr lvl="0"/>
              <a:t>09.07.2026</a:t>
            </a:fld>
            <a:endParaRPr lang="de-DE"/>
          </a:p>
        </p:txBody>
      </p:sp>
      <p:sp>
        <p:nvSpPr>
          <p:cNvPr id="5" name="Tijdelijke aanduiding voor voettekst 4">
            <a:extLst>
              <a:ext uri="{FF2B5EF4-FFF2-40B4-BE49-F238E27FC236}">
                <a16:creationId xmlns:a16="http://schemas.microsoft.com/office/drawing/2014/main" id="{D7BE5FD8-2ADC-9FEE-0820-30A7A14A0157}"/>
              </a:ext>
            </a:extLst>
          </p:cNvPr>
          <p:cNvSpPr txBox="1">
            <a:spLocks noGrp="1"/>
          </p:cNvSpPr>
          <p:nvPr>
            <p:ph type="ftr" sz="quarter" idx="9"/>
          </p:nvPr>
        </p:nvSpPr>
        <p:spPr/>
        <p:txBody>
          <a:bodyPr/>
          <a:lstStyle>
            <a:lvl1pPr>
              <a:defRPr/>
            </a:lvl1pPr>
          </a:lstStyle>
          <a:p>
            <a:pPr lvl="0"/>
            <a:endParaRPr lang="de-DE"/>
          </a:p>
        </p:txBody>
      </p:sp>
      <p:sp>
        <p:nvSpPr>
          <p:cNvPr id="6" name="Tijdelijke aanduiding voor dianummer 5">
            <a:extLst>
              <a:ext uri="{FF2B5EF4-FFF2-40B4-BE49-F238E27FC236}">
                <a16:creationId xmlns:a16="http://schemas.microsoft.com/office/drawing/2014/main" id="{373D4863-7796-FC09-9FAC-18C80D1AF038}"/>
              </a:ext>
            </a:extLst>
          </p:cNvPr>
          <p:cNvSpPr txBox="1">
            <a:spLocks noGrp="1"/>
          </p:cNvSpPr>
          <p:nvPr>
            <p:ph type="sldNum" sz="quarter" idx="8"/>
          </p:nvPr>
        </p:nvSpPr>
        <p:spPr/>
        <p:txBody>
          <a:bodyPr/>
          <a:lstStyle>
            <a:lvl1pPr>
              <a:defRPr/>
            </a:lvl1pPr>
          </a:lstStyle>
          <a:p>
            <a:pPr lvl="0"/>
            <a:fld id="{B859D55E-739D-4371-9641-8C9F9296116B}" type="slidenum">
              <a:t>‹nr.›</a:t>
            </a:fld>
            <a:endParaRPr lang="de-DE"/>
          </a:p>
        </p:txBody>
      </p:sp>
    </p:spTree>
    <p:extLst>
      <p:ext uri="{BB962C8B-B14F-4D97-AF65-F5344CB8AC3E}">
        <p14:creationId xmlns:p14="http://schemas.microsoft.com/office/powerpoint/2010/main" val="4128734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9378393-DFB8-01B8-9A0B-89D97A5D7694}"/>
              </a:ext>
            </a:extLst>
          </p:cNvPr>
          <p:cNvSpPr txBox="1">
            <a:spLocks noGrp="1"/>
          </p:cNvSpPr>
          <p:nvPr>
            <p:ph type="title" orient="vert"/>
          </p:nvPr>
        </p:nvSpPr>
        <p:spPr>
          <a:xfrm>
            <a:off x="8724903" y="365129"/>
            <a:ext cx="2628899" cy="5811834"/>
          </a:xfrm>
        </p:spPr>
        <p:txBody>
          <a:bodyPr vert="eaVert"/>
          <a:lstStyle>
            <a:lvl1pPr>
              <a:defRPr/>
            </a:lvl1pPr>
          </a:lstStyle>
          <a:p>
            <a:pPr lvl="0"/>
            <a:r>
              <a:rPr lang="nl-NL"/>
              <a:t>Klik om de stijl te bewerken</a:t>
            </a:r>
            <a:endParaRPr lang="de-DE"/>
          </a:p>
        </p:txBody>
      </p:sp>
      <p:sp>
        <p:nvSpPr>
          <p:cNvPr id="3" name="Tijdelijke aanduiding voor verticale tekst 2">
            <a:extLst>
              <a:ext uri="{FF2B5EF4-FFF2-40B4-BE49-F238E27FC236}">
                <a16:creationId xmlns:a16="http://schemas.microsoft.com/office/drawing/2014/main" id="{66F2A588-2125-6905-39A8-0C71FD2DBC04}"/>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a:extLst>
              <a:ext uri="{FF2B5EF4-FFF2-40B4-BE49-F238E27FC236}">
                <a16:creationId xmlns:a16="http://schemas.microsoft.com/office/drawing/2014/main" id="{2D65E166-0BC1-C3EE-605C-20F69DF71200}"/>
              </a:ext>
            </a:extLst>
          </p:cNvPr>
          <p:cNvSpPr txBox="1">
            <a:spLocks noGrp="1"/>
          </p:cNvSpPr>
          <p:nvPr>
            <p:ph type="dt" sz="half" idx="7"/>
          </p:nvPr>
        </p:nvSpPr>
        <p:spPr/>
        <p:txBody>
          <a:bodyPr/>
          <a:lstStyle>
            <a:lvl1pPr>
              <a:defRPr/>
            </a:lvl1pPr>
          </a:lstStyle>
          <a:p>
            <a:pPr lvl="0"/>
            <a:fld id="{48F0E89D-94B6-4950-BC82-5A2320CB35C2}" type="datetime1">
              <a:rPr lang="de-DE"/>
              <a:pPr lvl="0"/>
              <a:t>09.07.2026</a:t>
            </a:fld>
            <a:endParaRPr lang="de-DE"/>
          </a:p>
        </p:txBody>
      </p:sp>
      <p:sp>
        <p:nvSpPr>
          <p:cNvPr id="5" name="Tijdelijke aanduiding voor voettekst 4">
            <a:extLst>
              <a:ext uri="{FF2B5EF4-FFF2-40B4-BE49-F238E27FC236}">
                <a16:creationId xmlns:a16="http://schemas.microsoft.com/office/drawing/2014/main" id="{8CCDC8DA-3BF6-1083-64B4-62983FFDD391}"/>
              </a:ext>
            </a:extLst>
          </p:cNvPr>
          <p:cNvSpPr txBox="1">
            <a:spLocks noGrp="1"/>
          </p:cNvSpPr>
          <p:nvPr>
            <p:ph type="ftr" sz="quarter" idx="9"/>
          </p:nvPr>
        </p:nvSpPr>
        <p:spPr/>
        <p:txBody>
          <a:bodyPr/>
          <a:lstStyle>
            <a:lvl1pPr>
              <a:defRPr/>
            </a:lvl1pPr>
          </a:lstStyle>
          <a:p>
            <a:pPr lvl="0"/>
            <a:endParaRPr lang="de-DE"/>
          </a:p>
        </p:txBody>
      </p:sp>
      <p:sp>
        <p:nvSpPr>
          <p:cNvPr id="6" name="Tijdelijke aanduiding voor dianummer 5">
            <a:extLst>
              <a:ext uri="{FF2B5EF4-FFF2-40B4-BE49-F238E27FC236}">
                <a16:creationId xmlns:a16="http://schemas.microsoft.com/office/drawing/2014/main" id="{28A11FD6-82D7-6C1B-7C01-2429287C8724}"/>
              </a:ext>
            </a:extLst>
          </p:cNvPr>
          <p:cNvSpPr txBox="1">
            <a:spLocks noGrp="1"/>
          </p:cNvSpPr>
          <p:nvPr>
            <p:ph type="sldNum" sz="quarter" idx="8"/>
          </p:nvPr>
        </p:nvSpPr>
        <p:spPr/>
        <p:txBody>
          <a:bodyPr/>
          <a:lstStyle>
            <a:lvl1pPr>
              <a:defRPr/>
            </a:lvl1pPr>
          </a:lstStyle>
          <a:p>
            <a:pPr lvl="0"/>
            <a:fld id="{B1BD72F5-D9F3-4C3C-83E5-7A31B044EF29}" type="slidenum">
              <a:t>‹nr.›</a:t>
            </a:fld>
            <a:endParaRPr lang="de-DE"/>
          </a:p>
        </p:txBody>
      </p:sp>
    </p:spTree>
    <p:extLst>
      <p:ext uri="{BB962C8B-B14F-4D97-AF65-F5344CB8AC3E}">
        <p14:creationId xmlns:p14="http://schemas.microsoft.com/office/powerpoint/2010/main" val="2347702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47D61B-90E3-1971-AF79-EB140DD6B76F}"/>
              </a:ext>
            </a:extLst>
          </p:cNvPr>
          <p:cNvSpPr txBox="1">
            <a:spLocks noGrp="1"/>
          </p:cNvSpPr>
          <p:nvPr>
            <p:ph type="title"/>
          </p:nvPr>
        </p:nvSpPr>
        <p:spPr/>
        <p:txBody>
          <a:bodyPr/>
          <a:lstStyle>
            <a:lvl1pPr>
              <a:defRPr/>
            </a:lvl1pPr>
          </a:lstStyle>
          <a:p>
            <a:pPr lvl="0"/>
            <a:r>
              <a:rPr lang="nl-NL"/>
              <a:t>Klik om de stijl te bewerken</a:t>
            </a:r>
            <a:endParaRPr lang="de-DE"/>
          </a:p>
        </p:txBody>
      </p:sp>
      <p:sp>
        <p:nvSpPr>
          <p:cNvPr id="3" name="Tijdelijke aanduiding voor inhoud 2">
            <a:extLst>
              <a:ext uri="{FF2B5EF4-FFF2-40B4-BE49-F238E27FC236}">
                <a16:creationId xmlns:a16="http://schemas.microsoft.com/office/drawing/2014/main" id="{8092E501-47A6-FC02-EF34-DC66EC4CCD06}"/>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a:extLst>
              <a:ext uri="{FF2B5EF4-FFF2-40B4-BE49-F238E27FC236}">
                <a16:creationId xmlns:a16="http://schemas.microsoft.com/office/drawing/2014/main" id="{59F1292C-BE3C-3CE7-7E00-F83A73FA4380}"/>
              </a:ext>
            </a:extLst>
          </p:cNvPr>
          <p:cNvSpPr txBox="1">
            <a:spLocks noGrp="1"/>
          </p:cNvSpPr>
          <p:nvPr>
            <p:ph type="dt" sz="half" idx="7"/>
          </p:nvPr>
        </p:nvSpPr>
        <p:spPr/>
        <p:txBody>
          <a:bodyPr/>
          <a:lstStyle>
            <a:lvl1pPr>
              <a:defRPr/>
            </a:lvl1pPr>
          </a:lstStyle>
          <a:p>
            <a:pPr lvl="0"/>
            <a:fld id="{B11E5356-9B8A-4389-81C1-ABB0854E2CA1}" type="datetime1">
              <a:rPr lang="de-DE"/>
              <a:pPr lvl="0"/>
              <a:t>09.07.2026</a:t>
            </a:fld>
            <a:endParaRPr lang="de-DE"/>
          </a:p>
        </p:txBody>
      </p:sp>
      <p:sp>
        <p:nvSpPr>
          <p:cNvPr id="5" name="Tijdelijke aanduiding voor voettekst 4">
            <a:extLst>
              <a:ext uri="{FF2B5EF4-FFF2-40B4-BE49-F238E27FC236}">
                <a16:creationId xmlns:a16="http://schemas.microsoft.com/office/drawing/2014/main" id="{50406BAC-3F3A-FC66-7AB3-A20A5C833C6A}"/>
              </a:ext>
            </a:extLst>
          </p:cNvPr>
          <p:cNvSpPr txBox="1">
            <a:spLocks noGrp="1"/>
          </p:cNvSpPr>
          <p:nvPr>
            <p:ph type="ftr" sz="quarter" idx="9"/>
          </p:nvPr>
        </p:nvSpPr>
        <p:spPr/>
        <p:txBody>
          <a:bodyPr/>
          <a:lstStyle>
            <a:lvl1pPr>
              <a:defRPr/>
            </a:lvl1pPr>
          </a:lstStyle>
          <a:p>
            <a:pPr lvl="0"/>
            <a:endParaRPr lang="de-DE"/>
          </a:p>
        </p:txBody>
      </p:sp>
      <p:sp>
        <p:nvSpPr>
          <p:cNvPr id="6" name="Tijdelijke aanduiding voor dianummer 5">
            <a:extLst>
              <a:ext uri="{FF2B5EF4-FFF2-40B4-BE49-F238E27FC236}">
                <a16:creationId xmlns:a16="http://schemas.microsoft.com/office/drawing/2014/main" id="{0B117332-FF7C-0CDE-7E10-EE5862E0C695}"/>
              </a:ext>
            </a:extLst>
          </p:cNvPr>
          <p:cNvSpPr txBox="1">
            <a:spLocks noGrp="1"/>
          </p:cNvSpPr>
          <p:nvPr>
            <p:ph type="sldNum" sz="quarter" idx="8"/>
          </p:nvPr>
        </p:nvSpPr>
        <p:spPr/>
        <p:txBody>
          <a:bodyPr/>
          <a:lstStyle>
            <a:lvl1pPr>
              <a:defRPr/>
            </a:lvl1pPr>
          </a:lstStyle>
          <a:p>
            <a:pPr lvl="0"/>
            <a:fld id="{25E46CF5-8CDE-4DE9-B4B0-AFFC46C93256}" type="slidenum">
              <a:t>‹nr.›</a:t>
            </a:fld>
            <a:endParaRPr lang="de-DE"/>
          </a:p>
        </p:txBody>
      </p:sp>
    </p:spTree>
    <p:extLst>
      <p:ext uri="{BB962C8B-B14F-4D97-AF65-F5344CB8AC3E}">
        <p14:creationId xmlns:p14="http://schemas.microsoft.com/office/powerpoint/2010/main" val="587210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53CB99-79B6-7650-5F84-3FDE768EDACF}"/>
              </a:ext>
            </a:extLst>
          </p:cNvPr>
          <p:cNvSpPr txBox="1">
            <a:spLocks noGrp="1"/>
          </p:cNvSpPr>
          <p:nvPr>
            <p:ph type="title"/>
          </p:nvPr>
        </p:nvSpPr>
        <p:spPr>
          <a:xfrm>
            <a:off x="831847" y="1709735"/>
            <a:ext cx="10515600" cy="2852735"/>
          </a:xfrm>
        </p:spPr>
        <p:txBody>
          <a:bodyPr anchor="b"/>
          <a:lstStyle>
            <a:lvl1pPr>
              <a:defRPr sz="6000"/>
            </a:lvl1pPr>
          </a:lstStyle>
          <a:p>
            <a:pPr lvl="0"/>
            <a:r>
              <a:rPr lang="nl-NL"/>
              <a:t>Klik om de stijl te bewerken</a:t>
            </a:r>
            <a:endParaRPr lang="de-DE"/>
          </a:p>
        </p:txBody>
      </p:sp>
      <p:sp>
        <p:nvSpPr>
          <p:cNvPr id="3" name="Tijdelijke aanduiding voor tekst 2">
            <a:extLst>
              <a:ext uri="{FF2B5EF4-FFF2-40B4-BE49-F238E27FC236}">
                <a16:creationId xmlns:a16="http://schemas.microsoft.com/office/drawing/2014/main" id="{B2732132-173B-BC22-6B0A-DA981CA594D5}"/>
              </a:ext>
            </a:extLst>
          </p:cNvPr>
          <p:cNvSpPr txBox="1">
            <a:spLocks noGrp="1"/>
          </p:cNvSpPr>
          <p:nvPr>
            <p:ph type="body" idx="1"/>
          </p:nvPr>
        </p:nvSpPr>
        <p:spPr>
          <a:xfrm>
            <a:off x="831847" y="4589465"/>
            <a:ext cx="10515600" cy="1500182"/>
          </a:xfrm>
        </p:spPr>
        <p:txBody>
          <a:bodyPr/>
          <a:lstStyle>
            <a:lvl1pPr marL="0" indent="0">
              <a:buNone/>
              <a:defRPr sz="2400">
                <a:solidFill>
                  <a:srgbClr val="767676"/>
                </a:solidFill>
              </a:defRPr>
            </a:lvl1pPr>
          </a:lstStyle>
          <a:p>
            <a:pPr lvl="0"/>
            <a:r>
              <a:rPr lang="nl-NL"/>
              <a:t>Klik om de modelstijlen te bewerken</a:t>
            </a:r>
          </a:p>
        </p:txBody>
      </p:sp>
      <p:sp>
        <p:nvSpPr>
          <p:cNvPr id="4" name="Tijdelijke aanduiding voor datum 3">
            <a:extLst>
              <a:ext uri="{FF2B5EF4-FFF2-40B4-BE49-F238E27FC236}">
                <a16:creationId xmlns:a16="http://schemas.microsoft.com/office/drawing/2014/main" id="{AC6DDC0B-3026-A858-A96F-6D17F817F34A}"/>
              </a:ext>
            </a:extLst>
          </p:cNvPr>
          <p:cNvSpPr txBox="1">
            <a:spLocks noGrp="1"/>
          </p:cNvSpPr>
          <p:nvPr>
            <p:ph type="dt" sz="half" idx="7"/>
          </p:nvPr>
        </p:nvSpPr>
        <p:spPr/>
        <p:txBody>
          <a:bodyPr/>
          <a:lstStyle>
            <a:lvl1pPr>
              <a:defRPr/>
            </a:lvl1pPr>
          </a:lstStyle>
          <a:p>
            <a:pPr lvl="0"/>
            <a:fld id="{76875E88-E16D-4A5D-8EA0-1EC2586251B1}" type="datetime1">
              <a:rPr lang="de-DE"/>
              <a:pPr lvl="0"/>
              <a:t>09.07.2026</a:t>
            </a:fld>
            <a:endParaRPr lang="de-DE"/>
          </a:p>
        </p:txBody>
      </p:sp>
      <p:sp>
        <p:nvSpPr>
          <p:cNvPr id="5" name="Tijdelijke aanduiding voor voettekst 4">
            <a:extLst>
              <a:ext uri="{FF2B5EF4-FFF2-40B4-BE49-F238E27FC236}">
                <a16:creationId xmlns:a16="http://schemas.microsoft.com/office/drawing/2014/main" id="{DFA1969A-B975-C378-57F5-33DC9B283D3B}"/>
              </a:ext>
            </a:extLst>
          </p:cNvPr>
          <p:cNvSpPr txBox="1">
            <a:spLocks noGrp="1"/>
          </p:cNvSpPr>
          <p:nvPr>
            <p:ph type="ftr" sz="quarter" idx="9"/>
          </p:nvPr>
        </p:nvSpPr>
        <p:spPr/>
        <p:txBody>
          <a:bodyPr/>
          <a:lstStyle>
            <a:lvl1pPr>
              <a:defRPr/>
            </a:lvl1pPr>
          </a:lstStyle>
          <a:p>
            <a:pPr lvl="0"/>
            <a:endParaRPr lang="de-DE"/>
          </a:p>
        </p:txBody>
      </p:sp>
      <p:sp>
        <p:nvSpPr>
          <p:cNvPr id="6" name="Tijdelijke aanduiding voor dianummer 5">
            <a:extLst>
              <a:ext uri="{FF2B5EF4-FFF2-40B4-BE49-F238E27FC236}">
                <a16:creationId xmlns:a16="http://schemas.microsoft.com/office/drawing/2014/main" id="{01EC623E-C29E-E055-E11D-7658992CE105}"/>
              </a:ext>
            </a:extLst>
          </p:cNvPr>
          <p:cNvSpPr txBox="1">
            <a:spLocks noGrp="1"/>
          </p:cNvSpPr>
          <p:nvPr>
            <p:ph type="sldNum" sz="quarter" idx="8"/>
          </p:nvPr>
        </p:nvSpPr>
        <p:spPr/>
        <p:txBody>
          <a:bodyPr/>
          <a:lstStyle>
            <a:lvl1pPr>
              <a:defRPr/>
            </a:lvl1pPr>
          </a:lstStyle>
          <a:p>
            <a:pPr lvl="0"/>
            <a:fld id="{23883849-BCEC-4F87-9661-6CDFE6CBC32D}" type="slidenum">
              <a:t>‹nr.›</a:t>
            </a:fld>
            <a:endParaRPr lang="de-DE"/>
          </a:p>
        </p:txBody>
      </p:sp>
    </p:spTree>
    <p:extLst>
      <p:ext uri="{BB962C8B-B14F-4D97-AF65-F5344CB8AC3E}">
        <p14:creationId xmlns:p14="http://schemas.microsoft.com/office/powerpoint/2010/main" val="325978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2E2FAE-4BC9-093C-6712-6CE0D627B1EF}"/>
              </a:ext>
            </a:extLst>
          </p:cNvPr>
          <p:cNvSpPr txBox="1">
            <a:spLocks noGrp="1"/>
          </p:cNvSpPr>
          <p:nvPr>
            <p:ph type="title"/>
          </p:nvPr>
        </p:nvSpPr>
        <p:spPr/>
        <p:txBody>
          <a:bodyPr/>
          <a:lstStyle>
            <a:lvl1pPr>
              <a:defRPr/>
            </a:lvl1pPr>
          </a:lstStyle>
          <a:p>
            <a:pPr lvl="0"/>
            <a:r>
              <a:rPr lang="nl-NL"/>
              <a:t>Klik om de stijl te bewerken</a:t>
            </a:r>
            <a:endParaRPr lang="de-DE"/>
          </a:p>
        </p:txBody>
      </p:sp>
      <p:sp>
        <p:nvSpPr>
          <p:cNvPr id="3" name="Tijdelijke aanduiding voor inhoud 2">
            <a:extLst>
              <a:ext uri="{FF2B5EF4-FFF2-40B4-BE49-F238E27FC236}">
                <a16:creationId xmlns:a16="http://schemas.microsoft.com/office/drawing/2014/main" id="{ECA79BC7-9834-BD41-D777-44DB93071C53}"/>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a:extLst>
              <a:ext uri="{FF2B5EF4-FFF2-40B4-BE49-F238E27FC236}">
                <a16:creationId xmlns:a16="http://schemas.microsoft.com/office/drawing/2014/main" id="{1196C38A-9A2B-9B23-8CF6-6086EFBC0511}"/>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a:extLst>
              <a:ext uri="{FF2B5EF4-FFF2-40B4-BE49-F238E27FC236}">
                <a16:creationId xmlns:a16="http://schemas.microsoft.com/office/drawing/2014/main" id="{6244959D-94F5-3A31-EED6-FA2256682541}"/>
              </a:ext>
            </a:extLst>
          </p:cNvPr>
          <p:cNvSpPr txBox="1">
            <a:spLocks noGrp="1"/>
          </p:cNvSpPr>
          <p:nvPr>
            <p:ph type="dt" sz="half" idx="7"/>
          </p:nvPr>
        </p:nvSpPr>
        <p:spPr/>
        <p:txBody>
          <a:bodyPr/>
          <a:lstStyle>
            <a:lvl1pPr>
              <a:defRPr/>
            </a:lvl1pPr>
          </a:lstStyle>
          <a:p>
            <a:pPr lvl="0"/>
            <a:fld id="{513051BD-E2E0-416A-B646-70DBF4B6E670}" type="datetime1">
              <a:rPr lang="de-DE"/>
              <a:pPr lvl="0"/>
              <a:t>09.07.2026</a:t>
            </a:fld>
            <a:endParaRPr lang="de-DE"/>
          </a:p>
        </p:txBody>
      </p:sp>
      <p:sp>
        <p:nvSpPr>
          <p:cNvPr id="6" name="Tijdelijke aanduiding voor voettekst 5">
            <a:extLst>
              <a:ext uri="{FF2B5EF4-FFF2-40B4-BE49-F238E27FC236}">
                <a16:creationId xmlns:a16="http://schemas.microsoft.com/office/drawing/2014/main" id="{6E1FFD43-5092-0755-9C6B-DED55DC0AA9F}"/>
              </a:ext>
            </a:extLst>
          </p:cNvPr>
          <p:cNvSpPr txBox="1">
            <a:spLocks noGrp="1"/>
          </p:cNvSpPr>
          <p:nvPr>
            <p:ph type="ftr" sz="quarter" idx="9"/>
          </p:nvPr>
        </p:nvSpPr>
        <p:spPr/>
        <p:txBody>
          <a:bodyPr/>
          <a:lstStyle>
            <a:lvl1pPr>
              <a:defRPr/>
            </a:lvl1pPr>
          </a:lstStyle>
          <a:p>
            <a:pPr lvl="0"/>
            <a:endParaRPr lang="de-DE"/>
          </a:p>
        </p:txBody>
      </p:sp>
      <p:sp>
        <p:nvSpPr>
          <p:cNvPr id="7" name="Tijdelijke aanduiding voor dianummer 6">
            <a:extLst>
              <a:ext uri="{FF2B5EF4-FFF2-40B4-BE49-F238E27FC236}">
                <a16:creationId xmlns:a16="http://schemas.microsoft.com/office/drawing/2014/main" id="{4A1BAB21-1C7E-FD05-4454-AA6EE8D43AA2}"/>
              </a:ext>
            </a:extLst>
          </p:cNvPr>
          <p:cNvSpPr txBox="1">
            <a:spLocks noGrp="1"/>
          </p:cNvSpPr>
          <p:nvPr>
            <p:ph type="sldNum" sz="quarter" idx="8"/>
          </p:nvPr>
        </p:nvSpPr>
        <p:spPr/>
        <p:txBody>
          <a:bodyPr/>
          <a:lstStyle>
            <a:lvl1pPr>
              <a:defRPr/>
            </a:lvl1pPr>
          </a:lstStyle>
          <a:p>
            <a:pPr lvl="0"/>
            <a:fld id="{B3120FCE-A850-4CF9-AB15-F103F030012D}" type="slidenum">
              <a:t>‹nr.›</a:t>
            </a:fld>
            <a:endParaRPr lang="de-DE"/>
          </a:p>
        </p:txBody>
      </p:sp>
    </p:spTree>
    <p:extLst>
      <p:ext uri="{BB962C8B-B14F-4D97-AF65-F5344CB8AC3E}">
        <p14:creationId xmlns:p14="http://schemas.microsoft.com/office/powerpoint/2010/main" val="382495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B066A-202F-8128-7F17-A83711D4B22D}"/>
              </a:ext>
            </a:extLst>
          </p:cNvPr>
          <p:cNvSpPr txBox="1">
            <a:spLocks noGrp="1"/>
          </p:cNvSpPr>
          <p:nvPr>
            <p:ph type="title"/>
          </p:nvPr>
        </p:nvSpPr>
        <p:spPr>
          <a:xfrm>
            <a:off x="839784" y="365129"/>
            <a:ext cx="10515600" cy="1325559"/>
          </a:xfrm>
        </p:spPr>
        <p:txBody>
          <a:bodyPr/>
          <a:lstStyle>
            <a:lvl1pPr>
              <a:defRPr/>
            </a:lvl1pPr>
          </a:lstStyle>
          <a:p>
            <a:pPr lvl="0"/>
            <a:r>
              <a:rPr lang="nl-NL"/>
              <a:t>Klik om de stijl te bewerken</a:t>
            </a:r>
            <a:endParaRPr lang="de-DE"/>
          </a:p>
        </p:txBody>
      </p:sp>
      <p:sp>
        <p:nvSpPr>
          <p:cNvPr id="3" name="Tijdelijke aanduiding voor tekst 2">
            <a:extLst>
              <a:ext uri="{FF2B5EF4-FFF2-40B4-BE49-F238E27FC236}">
                <a16:creationId xmlns:a16="http://schemas.microsoft.com/office/drawing/2014/main" id="{61D6C2D0-81DF-4DA8-22A9-7454E7A1097C}"/>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nl-NL"/>
              <a:t>Klik om de modelstijlen te bewerken</a:t>
            </a:r>
          </a:p>
        </p:txBody>
      </p:sp>
      <p:sp>
        <p:nvSpPr>
          <p:cNvPr id="4" name="Tijdelijke aanduiding voor inhoud 3">
            <a:extLst>
              <a:ext uri="{FF2B5EF4-FFF2-40B4-BE49-F238E27FC236}">
                <a16:creationId xmlns:a16="http://schemas.microsoft.com/office/drawing/2014/main" id="{038039C8-F357-5BCB-99FE-0D3ED05B2758}"/>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a:extLst>
              <a:ext uri="{FF2B5EF4-FFF2-40B4-BE49-F238E27FC236}">
                <a16:creationId xmlns:a16="http://schemas.microsoft.com/office/drawing/2014/main" id="{250CA15F-56F0-87E8-A7E2-286962E206A5}"/>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nl-NL"/>
              <a:t>Klik om de modelstijlen te bewerken</a:t>
            </a:r>
          </a:p>
        </p:txBody>
      </p:sp>
      <p:sp>
        <p:nvSpPr>
          <p:cNvPr id="6" name="Tijdelijke aanduiding voor inhoud 5">
            <a:extLst>
              <a:ext uri="{FF2B5EF4-FFF2-40B4-BE49-F238E27FC236}">
                <a16:creationId xmlns:a16="http://schemas.microsoft.com/office/drawing/2014/main" id="{C3B86E3D-6C9F-AB13-209E-368C82BF9CDF}"/>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a:extLst>
              <a:ext uri="{FF2B5EF4-FFF2-40B4-BE49-F238E27FC236}">
                <a16:creationId xmlns:a16="http://schemas.microsoft.com/office/drawing/2014/main" id="{1D16F9FD-D509-F726-E7DD-51BE60DA2299}"/>
              </a:ext>
            </a:extLst>
          </p:cNvPr>
          <p:cNvSpPr txBox="1">
            <a:spLocks noGrp="1"/>
          </p:cNvSpPr>
          <p:nvPr>
            <p:ph type="dt" sz="half" idx="7"/>
          </p:nvPr>
        </p:nvSpPr>
        <p:spPr/>
        <p:txBody>
          <a:bodyPr/>
          <a:lstStyle>
            <a:lvl1pPr>
              <a:defRPr/>
            </a:lvl1pPr>
          </a:lstStyle>
          <a:p>
            <a:pPr lvl="0"/>
            <a:fld id="{4EB65EC5-406F-4288-AE04-DFCD46262CF7}" type="datetime1">
              <a:rPr lang="de-DE"/>
              <a:pPr lvl="0"/>
              <a:t>09.07.2026</a:t>
            </a:fld>
            <a:endParaRPr lang="de-DE"/>
          </a:p>
        </p:txBody>
      </p:sp>
      <p:sp>
        <p:nvSpPr>
          <p:cNvPr id="8" name="Tijdelijke aanduiding voor voettekst 7">
            <a:extLst>
              <a:ext uri="{FF2B5EF4-FFF2-40B4-BE49-F238E27FC236}">
                <a16:creationId xmlns:a16="http://schemas.microsoft.com/office/drawing/2014/main" id="{CF99DE10-D508-13CB-0430-9616235BF386}"/>
              </a:ext>
            </a:extLst>
          </p:cNvPr>
          <p:cNvSpPr txBox="1">
            <a:spLocks noGrp="1"/>
          </p:cNvSpPr>
          <p:nvPr>
            <p:ph type="ftr" sz="quarter" idx="9"/>
          </p:nvPr>
        </p:nvSpPr>
        <p:spPr/>
        <p:txBody>
          <a:bodyPr/>
          <a:lstStyle>
            <a:lvl1pPr>
              <a:defRPr/>
            </a:lvl1pPr>
          </a:lstStyle>
          <a:p>
            <a:pPr lvl="0"/>
            <a:endParaRPr lang="de-DE"/>
          </a:p>
        </p:txBody>
      </p:sp>
      <p:sp>
        <p:nvSpPr>
          <p:cNvPr id="9" name="Tijdelijke aanduiding voor dianummer 8">
            <a:extLst>
              <a:ext uri="{FF2B5EF4-FFF2-40B4-BE49-F238E27FC236}">
                <a16:creationId xmlns:a16="http://schemas.microsoft.com/office/drawing/2014/main" id="{D7EA26AB-75A3-16AF-C857-765B872C209F}"/>
              </a:ext>
            </a:extLst>
          </p:cNvPr>
          <p:cNvSpPr txBox="1">
            <a:spLocks noGrp="1"/>
          </p:cNvSpPr>
          <p:nvPr>
            <p:ph type="sldNum" sz="quarter" idx="8"/>
          </p:nvPr>
        </p:nvSpPr>
        <p:spPr/>
        <p:txBody>
          <a:bodyPr/>
          <a:lstStyle>
            <a:lvl1pPr>
              <a:defRPr/>
            </a:lvl1pPr>
          </a:lstStyle>
          <a:p>
            <a:pPr lvl="0"/>
            <a:fld id="{45488EF2-3D49-4328-88F2-C75078C394E5}" type="slidenum">
              <a:t>‹nr.›</a:t>
            </a:fld>
            <a:endParaRPr lang="de-DE"/>
          </a:p>
        </p:txBody>
      </p:sp>
    </p:spTree>
    <p:extLst>
      <p:ext uri="{BB962C8B-B14F-4D97-AF65-F5344CB8AC3E}">
        <p14:creationId xmlns:p14="http://schemas.microsoft.com/office/powerpoint/2010/main" val="227608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16D388-085C-BF21-323D-4F56BA155840}"/>
              </a:ext>
            </a:extLst>
          </p:cNvPr>
          <p:cNvSpPr txBox="1">
            <a:spLocks noGrp="1"/>
          </p:cNvSpPr>
          <p:nvPr>
            <p:ph type="title"/>
          </p:nvPr>
        </p:nvSpPr>
        <p:spPr/>
        <p:txBody>
          <a:bodyPr/>
          <a:lstStyle>
            <a:lvl1pPr>
              <a:defRPr/>
            </a:lvl1pPr>
          </a:lstStyle>
          <a:p>
            <a:pPr lvl="0"/>
            <a:r>
              <a:rPr lang="nl-NL"/>
              <a:t>Klik om de stijl te bewerken</a:t>
            </a:r>
            <a:endParaRPr lang="de-DE"/>
          </a:p>
        </p:txBody>
      </p:sp>
      <p:sp>
        <p:nvSpPr>
          <p:cNvPr id="3" name="Tijdelijke aanduiding voor datum 2">
            <a:extLst>
              <a:ext uri="{FF2B5EF4-FFF2-40B4-BE49-F238E27FC236}">
                <a16:creationId xmlns:a16="http://schemas.microsoft.com/office/drawing/2014/main" id="{84F0C1E6-0850-5A6A-7524-4B1D02F649CE}"/>
              </a:ext>
            </a:extLst>
          </p:cNvPr>
          <p:cNvSpPr txBox="1">
            <a:spLocks noGrp="1"/>
          </p:cNvSpPr>
          <p:nvPr>
            <p:ph type="dt" sz="half" idx="7"/>
          </p:nvPr>
        </p:nvSpPr>
        <p:spPr/>
        <p:txBody>
          <a:bodyPr/>
          <a:lstStyle>
            <a:lvl1pPr>
              <a:defRPr/>
            </a:lvl1pPr>
          </a:lstStyle>
          <a:p>
            <a:pPr lvl="0"/>
            <a:fld id="{86933BB1-0212-42BE-9EB0-7D2A542A90A9}" type="datetime1">
              <a:rPr lang="de-DE"/>
              <a:pPr lvl="0"/>
              <a:t>09.07.2026</a:t>
            </a:fld>
            <a:endParaRPr lang="de-DE"/>
          </a:p>
        </p:txBody>
      </p:sp>
      <p:sp>
        <p:nvSpPr>
          <p:cNvPr id="4" name="Tijdelijke aanduiding voor voettekst 3">
            <a:extLst>
              <a:ext uri="{FF2B5EF4-FFF2-40B4-BE49-F238E27FC236}">
                <a16:creationId xmlns:a16="http://schemas.microsoft.com/office/drawing/2014/main" id="{9132A1FE-3065-5E23-B7AF-3B80CE0831D2}"/>
              </a:ext>
            </a:extLst>
          </p:cNvPr>
          <p:cNvSpPr txBox="1">
            <a:spLocks noGrp="1"/>
          </p:cNvSpPr>
          <p:nvPr>
            <p:ph type="ftr" sz="quarter" idx="9"/>
          </p:nvPr>
        </p:nvSpPr>
        <p:spPr/>
        <p:txBody>
          <a:bodyPr/>
          <a:lstStyle>
            <a:lvl1pPr>
              <a:defRPr/>
            </a:lvl1pPr>
          </a:lstStyle>
          <a:p>
            <a:pPr lvl="0"/>
            <a:endParaRPr lang="de-DE"/>
          </a:p>
        </p:txBody>
      </p:sp>
      <p:sp>
        <p:nvSpPr>
          <p:cNvPr id="5" name="Tijdelijke aanduiding voor dianummer 4">
            <a:extLst>
              <a:ext uri="{FF2B5EF4-FFF2-40B4-BE49-F238E27FC236}">
                <a16:creationId xmlns:a16="http://schemas.microsoft.com/office/drawing/2014/main" id="{D2C171BB-60E1-1A5A-A180-B7CB624053E7}"/>
              </a:ext>
            </a:extLst>
          </p:cNvPr>
          <p:cNvSpPr txBox="1">
            <a:spLocks noGrp="1"/>
          </p:cNvSpPr>
          <p:nvPr>
            <p:ph type="sldNum" sz="quarter" idx="8"/>
          </p:nvPr>
        </p:nvSpPr>
        <p:spPr/>
        <p:txBody>
          <a:bodyPr/>
          <a:lstStyle>
            <a:lvl1pPr>
              <a:defRPr/>
            </a:lvl1pPr>
          </a:lstStyle>
          <a:p>
            <a:pPr lvl="0"/>
            <a:fld id="{7ED45153-EC29-4011-836E-BEF4A9E937B8}" type="slidenum">
              <a:t>‹nr.›</a:t>
            </a:fld>
            <a:endParaRPr lang="de-DE"/>
          </a:p>
        </p:txBody>
      </p:sp>
    </p:spTree>
    <p:extLst>
      <p:ext uri="{BB962C8B-B14F-4D97-AF65-F5344CB8AC3E}">
        <p14:creationId xmlns:p14="http://schemas.microsoft.com/office/powerpoint/2010/main" val="4131972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B31E257-1CFE-C6BF-E97F-B1BCDD6145C6}"/>
              </a:ext>
            </a:extLst>
          </p:cNvPr>
          <p:cNvSpPr txBox="1">
            <a:spLocks noGrp="1"/>
          </p:cNvSpPr>
          <p:nvPr>
            <p:ph type="dt" sz="half" idx="7"/>
          </p:nvPr>
        </p:nvSpPr>
        <p:spPr/>
        <p:txBody>
          <a:bodyPr/>
          <a:lstStyle>
            <a:lvl1pPr>
              <a:defRPr/>
            </a:lvl1pPr>
          </a:lstStyle>
          <a:p>
            <a:pPr lvl="0"/>
            <a:fld id="{51F7BA5B-B16A-4595-AF19-C511331900B1}" type="datetime1">
              <a:rPr lang="de-DE"/>
              <a:pPr lvl="0"/>
              <a:t>09.07.2026</a:t>
            </a:fld>
            <a:endParaRPr lang="de-DE"/>
          </a:p>
        </p:txBody>
      </p:sp>
      <p:sp>
        <p:nvSpPr>
          <p:cNvPr id="3" name="Tijdelijke aanduiding voor voettekst 2">
            <a:extLst>
              <a:ext uri="{FF2B5EF4-FFF2-40B4-BE49-F238E27FC236}">
                <a16:creationId xmlns:a16="http://schemas.microsoft.com/office/drawing/2014/main" id="{1A80853C-D61D-51CC-EADC-E0D7DE1B53EA}"/>
              </a:ext>
            </a:extLst>
          </p:cNvPr>
          <p:cNvSpPr txBox="1">
            <a:spLocks noGrp="1"/>
          </p:cNvSpPr>
          <p:nvPr>
            <p:ph type="ftr" sz="quarter" idx="9"/>
          </p:nvPr>
        </p:nvSpPr>
        <p:spPr/>
        <p:txBody>
          <a:bodyPr/>
          <a:lstStyle>
            <a:lvl1pPr>
              <a:defRPr/>
            </a:lvl1pPr>
          </a:lstStyle>
          <a:p>
            <a:pPr lvl="0"/>
            <a:endParaRPr lang="de-DE"/>
          </a:p>
        </p:txBody>
      </p:sp>
      <p:sp>
        <p:nvSpPr>
          <p:cNvPr id="4" name="Tijdelijke aanduiding voor dianummer 3">
            <a:extLst>
              <a:ext uri="{FF2B5EF4-FFF2-40B4-BE49-F238E27FC236}">
                <a16:creationId xmlns:a16="http://schemas.microsoft.com/office/drawing/2014/main" id="{572B0CDA-D91D-0221-3D76-6FC25F65F140}"/>
              </a:ext>
            </a:extLst>
          </p:cNvPr>
          <p:cNvSpPr txBox="1">
            <a:spLocks noGrp="1"/>
          </p:cNvSpPr>
          <p:nvPr>
            <p:ph type="sldNum" sz="quarter" idx="8"/>
          </p:nvPr>
        </p:nvSpPr>
        <p:spPr/>
        <p:txBody>
          <a:bodyPr/>
          <a:lstStyle>
            <a:lvl1pPr>
              <a:defRPr/>
            </a:lvl1pPr>
          </a:lstStyle>
          <a:p>
            <a:pPr lvl="0"/>
            <a:fld id="{2F3736FB-AE3B-4583-B245-0D561DB038CE}" type="slidenum">
              <a:t>‹nr.›</a:t>
            </a:fld>
            <a:endParaRPr lang="de-DE"/>
          </a:p>
        </p:txBody>
      </p:sp>
    </p:spTree>
    <p:extLst>
      <p:ext uri="{BB962C8B-B14F-4D97-AF65-F5344CB8AC3E}">
        <p14:creationId xmlns:p14="http://schemas.microsoft.com/office/powerpoint/2010/main" val="3729610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9A2CA7-20C4-BC8E-5A85-55513F5046B0}"/>
              </a:ext>
            </a:extLst>
          </p:cNvPr>
          <p:cNvSpPr txBox="1">
            <a:spLocks noGrp="1"/>
          </p:cNvSpPr>
          <p:nvPr>
            <p:ph type="title"/>
          </p:nvPr>
        </p:nvSpPr>
        <p:spPr>
          <a:xfrm>
            <a:off x="839784" y="457200"/>
            <a:ext cx="3932240" cy="1600200"/>
          </a:xfrm>
        </p:spPr>
        <p:txBody>
          <a:bodyPr anchor="b"/>
          <a:lstStyle>
            <a:lvl1pPr>
              <a:defRPr sz="3200"/>
            </a:lvl1pPr>
          </a:lstStyle>
          <a:p>
            <a:pPr lvl="0"/>
            <a:r>
              <a:rPr lang="nl-NL"/>
              <a:t>Klik om de stijl te bewerken</a:t>
            </a:r>
            <a:endParaRPr lang="de-DE"/>
          </a:p>
        </p:txBody>
      </p:sp>
      <p:sp>
        <p:nvSpPr>
          <p:cNvPr id="3" name="Tijdelijke aanduiding voor inhoud 2">
            <a:extLst>
              <a:ext uri="{FF2B5EF4-FFF2-40B4-BE49-F238E27FC236}">
                <a16:creationId xmlns:a16="http://schemas.microsoft.com/office/drawing/2014/main" id="{3AF81802-A30C-413E-447E-E75121F7E7E8}"/>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a:extLst>
              <a:ext uri="{FF2B5EF4-FFF2-40B4-BE49-F238E27FC236}">
                <a16:creationId xmlns:a16="http://schemas.microsoft.com/office/drawing/2014/main" id="{B732D20E-90D1-AEF5-8C35-AE984327E75F}"/>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nl-NL"/>
              <a:t>Klik om de modelstijlen te bewerken</a:t>
            </a:r>
          </a:p>
        </p:txBody>
      </p:sp>
      <p:sp>
        <p:nvSpPr>
          <p:cNvPr id="5" name="Tijdelijke aanduiding voor datum 4">
            <a:extLst>
              <a:ext uri="{FF2B5EF4-FFF2-40B4-BE49-F238E27FC236}">
                <a16:creationId xmlns:a16="http://schemas.microsoft.com/office/drawing/2014/main" id="{6016EB7E-58BE-9478-9E1E-EF8443E6B3F2}"/>
              </a:ext>
            </a:extLst>
          </p:cNvPr>
          <p:cNvSpPr txBox="1">
            <a:spLocks noGrp="1"/>
          </p:cNvSpPr>
          <p:nvPr>
            <p:ph type="dt" sz="half" idx="7"/>
          </p:nvPr>
        </p:nvSpPr>
        <p:spPr/>
        <p:txBody>
          <a:bodyPr/>
          <a:lstStyle>
            <a:lvl1pPr>
              <a:defRPr/>
            </a:lvl1pPr>
          </a:lstStyle>
          <a:p>
            <a:pPr lvl="0"/>
            <a:fld id="{88B5EB20-F8CA-4B34-A21B-97CDD083E86F}" type="datetime1">
              <a:rPr lang="de-DE"/>
              <a:pPr lvl="0"/>
              <a:t>09.07.2026</a:t>
            </a:fld>
            <a:endParaRPr lang="de-DE"/>
          </a:p>
        </p:txBody>
      </p:sp>
      <p:sp>
        <p:nvSpPr>
          <p:cNvPr id="6" name="Tijdelijke aanduiding voor voettekst 5">
            <a:extLst>
              <a:ext uri="{FF2B5EF4-FFF2-40B4-BE49-F238E27FC236}">
                <a16:creationId xmlns:a16="http://schemas.microsoft.com/office/drawing/2014/main" id="{31D52960-E436-004B-39C4-BDD11AE04024}"/>
              </a:ext>
            </a:extLst>
          </p:cNvPr>
          <p:cNvSpPr txBox="1">
            <a:spLocks noGrp="1"/>
          </p:cNvSpPr>
          <p:nvPr>
            <p:ph type="ftr" sz="quarter" idx="9"/>
          </p:nvPr>
        </p:nvSpPr>
        <p:spPr/>
        <p:txBody>
          <a:bodyPr/>
          <a:lstStyle>
            <a:lvl1pPr>
              <a:defRPr/>
            </a:lvl1pPr>
          </a:lstStyle>
          <a:p>
            <a:pPr lvl="0"/>
            <a:endParaRPr lang="de-DE"/>
          </a:p>
        </p:txBody>
      </p:sp>
      <p:sp>
        <p:nvSpPr>
          <p:cNvPr id="7" name="Tijdelijke aanduiding voor dianummer 6">
            <a:extLst>
              <a:ext uri="{FF2B5EF4-FFF2-40B4-BE49-F238E27FC236}">
                <a16:creationId xmlns:a16="http://schemas.microsoft.com/office/drawing/2014/main" id="{BA61C750-ECD4-8091-8478-F1C6C875A686}"/>
              </a:ext>
            </a:extLst>
          </p:cNvPr>
          <p:cNvSpPr txBox="1">
            <a:spLocks noGrp="1"/>
          </p:cNvSpPr>
          <p:nvPr>
            <p:ph type="sldNum" sz="quarter" idx="8"/>
          </p:nvPr>
        </p:nvSpPr>
        <p:spPr/>
        <p:txBody>
          <a:bodyPr/>
          <a:lstStyle>
            <a:lvl1pPr>
              <a:defRPr/>
            </a:lvl1pPr>
          </a:lstStyle>
          <a:p>
            <a:pPr lvl="0"/>
            <a:fld id="{EB27666D-62DB-458E-B740-7C5196E200C7}" type="slidenum">
              <a:t>‹nr.›</a:t>
            </a:fld>
            <a:endParaRPr lang="de-DE"/>
          </a:p>
        </p:txBody>
      </p:sp>
    </p:spTree>
    <p:extLst>
      <p:ext uri="{BB962C8B-B14F-4D97-AF65-F5344CB8AC3E}">
        <p14:creationId xmlns:p14="http://schemas.microsoft.com/office/powerpoint/2010/main" val="1441234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D3FF40-D916-AEF8-BB65-33D9B36C9A6C}"/>
              </a:ext>
            </a:extLst>
          </p:cNvPr>
          <p:cNvSpPr txBox="1">
            <a:spLocks noGrp="1"/>
          </p:cNvSpPr>
          <p:nvPr>
            <p:ph type="title"/>
          </p:nvPr>
        </p:nvSpPr>
        <p:spPr>
          <a:xfrm>
            <a:off x="839784" y="457200"/>
            <a:ext cx="3932240" cy="1600200"/>
          </a:xfrm>
        </p:spPr>
        <p:txBody>
          <a:bodyPr anchor="b"/>
          <a:lstStyle>
            <a:lvl1pPr>
              <a:defRPr sz="3200"/>
            </a:lvl1pPr>
          </a:lstStyle>
          <a:p>
            <a:pPr lvl="0"/>
            <a:r>
              <a:rPr lang="nl-NL"/>
              <a:t>Klik om de stijl te bewerken</a:t>
            </a:r>
            <a:endParaRPr lang="de-DE"/>
          </a:p>
        </p:txBody>
      </p:sp>
      <p:sp>
        <p:nvSpPr>
          <p:cNvPr id="3" name="Tijdelijke aanduiding voor afbeelding 2">
            <a:extLst>
              <a:ext uri="{FF2B5EF4-FFF2-40B4-BE49-F238E27FC236}">
                <a16:creationId xmlns:a16="http://schemas.microsoft.com/office/drawing/2014/main" id="{4EAE9E9B-4F7B-B943-8828-3D0177CD6443}"/>
              </a:ext>
            </a:extLst>
          </p:cNvPr>
          <p:cNvSpPr txBox="1">
            <a:spLocks noGrp="1"/>
          </p:cNvSpPr>
          <p:nvPr>
            <p:ph type="pic" idx="1"/>
          </p:nvPr>
        </p:nvSpPr>
        <p:spPr>
          <a:xfrm>
            <a:off x="5183184" y="987423"/>
            <a:ext cx="6172200" cy="4873623"/>
          </a:xfrm>
        </p:spPr>
        <p:txBody>
          <a:bodyPr/>
          <a:lstStyle>
            <a:lvl1pPr marL="0" indent="0">
              <a:buNone/>
              <a:defRPr lang="de-DE" sz="3200"/>
            </a:lvl1pPr>
          </a:lstStyle>
          <a:p>
            <a:pPr lvl="0"/>
            <a:endParaRPr lang="de-DE"/>
          </a:p>
        </p:txBody>
      </p:sp>
      <p:sp>
        <p:nvSpPr>
          <p:cNvPr id="4" name="Tijdelijke aanduiding voor tekst 3">
            <a:extLst>
              <a:ext uri="{FF2B5EF4-FFF2-40B4-BE49-F238E27FC236}">
                <a16:creationId xmlns:a16="http://schemas.microsoft.com/office/drawing/2014/main" id="{E3CB4FF6-3939-E7CE-CD09-C5F0F1D43073}"/>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nl-NL"/>
              <a:t>Klik om de modelstijlen te bewerken</a:t>
            </a:r>
          </a:p>
        </p:txBody>
      </p:sp>
      <p:sp>
        <p:nvSpPr>
          <p:cNvPr id="5" name="Tijdelijke aanduiding voor datum 4">
            <a:extLst>
              <a:ext uri="{FF2B5EF4-FFF2-40B4-BE49-F238E27FC236}">
                <a16:creationId xmlns:a16="http://schemas.microsoft.com/office/drawing/2014/main" id="{CA7527E8-30B4-0020-78AD-4B0FB2AC841F}"/>
              </a:ext>
            </a:extLst>
          </p:cNvPr>
          <p:cNvSpPr txBox="1">
            <a:spLocks noGrp="1"/>
          </p:cNvSpPr>
          <p:nvPr>
            <p:ph type="dt" sz="half" idx="7"/>
          </p:nvPr>
        </p:nvSpPr>
        <p:spPr/>
        <p:txBody>
          <a:bodyPr/>
          <a:lstStyle>
            <a:lvl1pPr>
              <a:defRPr/>
            </a:lvl1pPr>
          </a:lstStyle>
          <a:p>
            <a:pPr lvl="0"/>
            <a:fld id="{98F338BE-C675-4D41-89C1-5F0D9B4F13CC}" type="datetime1">
              <a:rPr lang="de-DE"/>
              <a:pPr lvl="0"/>
              <a:t>09.07.2026</a:t>
            </a:fld>
            <a:endParaRPr lang="de-DE"/>
          </a:p>
        </p:txBody>
      </p:sp>
      <p:sp>
        <p:nvSpPr>
          <p:cNvPr id="6" name="Tijdelijke aanduiding voor voettekst 5">
            <a:extLst>
              <a:ext uri="{FF2B5EF4-FFF2-40B4-BE49-F238E27FC236}">
                <a16:creationId xmlns:a16="http://schemas.microsoft.com/office/drawing/2014/main" id="{AD128DB7-5281-F6FF-A942-09CFA8F7CBDB}"/>
              </a:ext>
            </a:extLst>
          </p:cNvPr>
          <p:cNvSpPr txBox="1">
            <a:spLocks noGrp="1"/>
          </p:cNvSpPr>
          <p:nvPr>
            <p:ph type="ftr" sz="quarter" idx="9"/>
          </p:nvPr>
        </p:nvSpPr>
        <p:spPr/>
        <p:txBody>
          <a:bodyPr/>
          <a:lstStyle>
            <a:lvl1pPr>
              <a:defRPr/>
            </a:lvl1pPr>
          </a:lstStyle>
          <a:p>
            <a:pPr lvl="0"/>
            <a:endParaRPr lang="de-DE"/>
          </a:p>
        </p:txBody>
      </p:sp>
      <p:sp>
        <p:nvSpPr>
          <p:cNvPr id="7" name="Tijdelijke aanduiding voor dianummer 6">
            <a:extLst>
              <a:ext uri="{FF2B5EF4-FFF2-40B4-BE49-F238E27FC236}">
                <a16:creationId xmlns:a16="http://schemas.microsoft.com/office/drawing/2014/main" id="{030CF5F5-C73F-8FBB-6ED2-ECCCB09E5F08}"/>
              </a:ext>
            </a:extLst>
          </p:cNvPr>
          <p:cNvSpPr txBox="1">
            <a:spLocks noGrp="1"/>
          </p:cNvSpPr>
          <p:nvPr>
            <p:ph type="sldNum" sz="quarter" idx="8"/>
          </p:nvPr>
        </p:nvSpPr>
        <p:spPr/>
        <p:txBody>
          <a:bodyPr/>
          <a:lstStyle>
            <a:lvl1pPr>
              <a:defRPr/>
            </a:lvl1pPr>
          </a:lstStyle>
          <a:p>
            <a:pPr lvl="0"/>
            <a:fld id="{FAA5F6F8-CAAA-46D3-A891-F25782659F3F}" type="slidenum">
              <a:t>‹nr.›</a:t>
            </a:fld>
            <a:endParaRPr lang="de-DE"/>
          </a:p>
        </p:txBody>
      </p:sp>
    </p:spTree>
    <p:extLst>
      <p:ext uri="{BB962C8B-B14F-4D97-AF65-F5344CB8AC3E}">
        <p14:creationId xmlns:p14="http://schemas.microsoft.com/office/powerpoint/2010/main" val="2555325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63CF6C3-5A84-D4DF-817C-88F0F014D11D}"/>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nl-NL"/>
              <a:t>Klik om de stijl te bewerken</a:t>
            </a:r>
            <a:endParaRPr lang="de-DE"/>
          </a:p>
        </p:txBody>
      </p:sp>
      <p:sp>
        <p:nvSpPr>
          <p:cNvPr id="3" name="Tijdelijke aanduiding voor tekst 2">
            <a:extLst>
              <a:ext uri="{FF2B5EF4-FFF2-40B4-BE49-F238E27FC236}">
                <a16:creationId xmlns:a16="http://schemas.microsoft.com/office/drawing/2014/main" id="{5980CA28-9B03-8E6A-ACF4-D24766E2A8D1}"/>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a:extLst>
              <a:ext uri="{FF2B5EF4-FFF2-40B4-BE49-F238E27FC236}">
                <a16:creationId xmlns:a16="http://schemas.microsoft.com/office/drawing/2014/main" id="{E432767D-429D-8E6E-FF1E-D3B82C5A26F4}"/>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de-DE" sz="1200" b="0" i="0" u="none" strike="noStrike" kern="1200" cap="none" spc="0" baseline="0">
                <a:solidFill>
                  <a:srgbClr val="767676"/>
                </a:solidFill>
                <a:uFillTx/>
                <a:latin typeface="Aptos"/>
              </a:defRPr>
            </a:lvl1pPr>
          </a:lstStyle>
          <a:p>
            <a:pPr lvl="0"/>
            <a:fld id="{F95A989E-F67E-4E90-9E6D-8B110600F5ED}" type="datetime1">
              <a:rPr lang="de-DE"/>
              <a:pPr lvl="0"/>
              <a:t>09.07.2026</a:t>
            </a:fld>
            <a:endParaRPr lang="de-DE"/>
          </a:p>
        </p:txBody>
      </p:sp>
      <p:sp>
        <p:nvSpPr>
          <p:cNvPr id="5" name="Tijdelijke aanduiding voor voettekst 4">
            <a:extLst>
              <a:ext uri="{FF2B5EF4-FFF2-40B4-BE49-F238E27FC236}">
                <a16:creationId xmlns:a16="http://schemas.microsoft.com/office/drawing/2014/main" id="{EA25A5DA-F2CA-9B46-642E-4E161FC4DE3A}"/>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de-DE" sz="1200" b="0" i="0" u="none" strike="noStrike" kern="1200" cap="none" spc="0" baseline="0">
                <a:solidFill>
                  <a:srgbClr val="767676"/>
                </a:solidFill>
                <a:uFillTx/>
                <a:latin typeface="Aptos"/>
              </a:defRPr>
            </a:lvl1pPr>
          </a:lstStyle>
          <a:p>
            <a:pPr lvl="0"/>
            <a:endParaRPr lang="de-DE"/>
          </a:p>
        </p:txBody>
      </p:sp>
      <p:sp>
        <p:nvSpPr>
          <p:cNvPr id="6" name="Tijdelijke aanduiding voor dianummer 5">
            <a:extLst>
              <a:ext uri="{FF2B5EF4-FFF2-40B4-BE49-F238E27FC236}">
                <a16:creationId xmlns:a16="http://schemas.microsoft.com/office/drawing/2014/main" id="{EFE1C7BD-C58A-6C29-F463-991AA9BC47C6}"/>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de-DE" sz="1200" b="0" i="0" u="none" strike="noStrike" kern="1200" cap="none" spc="0" baseline="0">
                <a:solidFill>
                  <a:srgbClr val="767676"/>
                </a:solidFill>
                <a:uFillTx/>
                <a:latin typeface="Aptos"/>
              </a:defRPr>
            </a:lvl1pPr>
          </a:lstStyle>
          <a:p>
            <a:pPr lvl="0"/>
            <a:fld id="{D1A409EC-A50E-4FC9-9944-41860CD9ECCC}" type="slidenum">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nl-NL" sz="4400" b="0" i="0" u="none" strike="noStrike" kern="1200" cap="none" spc="0" baseline="0">
          <a:solidFill>
            <a:srgbClr val="000000"/>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2.sv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4.svg"/><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gif"/><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C8E35-F851-971E-6613-4E78D8F22335}"/>
            </a:ext>
          </a:extLst>
        </p:cNvPr>
        <p:cNvGrpSpPr/>
        <p:nvPr/>
      </p:nvGrpSpPr>
      <p:grpSpPr>
        <a:xfrm>
          <a:off x="0" y="0"/>
          <a:ext cx="0" cy="0"/>
          <a:chOff x="0" y="0"/>
          <a:chExt cx="0" cy="0"/>
        </a:xfrm>
      </p:grpSpPr>
      <p:grpSp>
        <p:nvGrpSpPr>
          <p:cNvPr id="3" name="Group 6">
            <a:extLst>
              <a:ext uri="{FF2B5EF4-FFF2-40B4-BE49-F238E27FC236}">
                <a16:creationId xmlns:a16="http://schemas.microsoft.com/office/drawing/2014/main" id="{A6EA5D84-FD40-0E36-89A2-110B040B432B}"/>
              </a:ext>
            </a:extLst>
          </p:cNvPr>
          <p:cNvGrpSpPr/>
          <p:nvPr/>
        </p:nvGrpSpPr>
        <p:grpSpPr>
          <a:xfrm>
            <a:off x="1433143" y="303918"/>
            <a:ext cx="9353708" cy="1497256"/>
            <a:chOff x="1593406" y="297298"/>
            <a:chExt cx="9016989" cy="1497256"/>
          </a:xfrm>
        </p:grpSpPr>
        <p:sp>
          <p:nvSpPr>
            <p:cNvPr id="4" name="Google Shape;55;p13">
              <a:extLst>
                <a:ext uri="{FF2B5EF4-FFF2-40B4-BE49-F238E27FC236}">
                  <a16:creationId xmlns:a16="http://schemas.microsoft.com/office/drawing/2014/main" id="{28A21AB7-A95F-D5C6-390D-8BCB530F5E56}"/>
                </a:ext>
              </a:extLst>
            </p:cNvPr>
            <p:cNvSpPr/>
            <p:nvPr/>
          </p:nvSpPr>
          <p:spPr>
            <a:xfrm>
              <a:off x="1593406" y="297298"/>
              <a:ext cx="9013515" cy="149228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5" name="Google Shape;58;p13">
              <a:extLst>
                <a:ext uri="{FF2B5EF4-FFF2-40B4-BE49-F238E27FC236}">
                  <a16:creationId xmlns:a16="http://schemas.microsoft.com/office/drawing/2014/main" id="{7E1B74BC-D29E-D6E5-560C-9BC7348C9143}"/>
                </a:ext>
              </a:extLst>
            </p:cNvPr>
            <p:cNvSpPr txBox="1"/>
            <p:nvPr/>
          </p:nvSpPr>
          <p:spPr>
            <a:xfrm>
              <a:off x="1606911" y="311014"/>
              <a:ext cx="9003484" cy="1483540"/>
            </a:xfrm>
            <a:prstGeom prst="rect">
              <a:avLst/>
            </a:prstGeom>
            <a:noFill/>
            <a:ln cap="flat">
              <a:noFill/>
            </a:ln>
          </p:spPr>
          <p:txBody>
            <a:bodyPr vert="horz" wrap="square" lIns="91430" tIns="91430" rIns="91430" bIns="91430" anchor="ctr" anchorCtr="1" compatLnSpc="1">
              <a:noAutofit/>
            </a:bodyPr>
            <a:lstStyle/>
            <a:p>
              <a:pPr lvl="0" algn="ctr">
                <a:defRPr sz="1800" b="0" i="0" u="none" strike="noStrike" kern="0" cap="none" spc="0" baseline="0">
                  <a:solidFill>
                    <a:srgbClr val="000000"/>
                  </a:solidFill>
                  <a:uFillTx/>
                </a:defRPr>
              </a:pPr>
              <a:r>
                <a:rPr lang="en-US" sz="3200" dirty="0">
                  <a:solidFill>
                    <a:schemeClr val="bg1"/>
                  </a:solidFill>
                  <a:latin typeface="Gill Sans MT" panose="020B0502020104020203" pitchFamily="34" charset="0"/>
                </a:rPr>
                <a:t>Thermodynamics of Quantum Fields on a Finite Lattice</a:t>
              </a:r>
              <a:endParaRPr lang="en-US" sz="3200" b="0" i="0" u="none" strike="noStrike" kern="1200" cap="none" spc="0" baseline="0" dirty="0">
                <a:solidFill>
                  <a:schemeClr val="bg1"/>
                </a:solidFill>
                <a:uFillTx/>
                <a:latin typeface="Gill Sans MT" panose="020B0502020104020203" pitchFamily="34" charset="0"/>
                <a:ea typeface="Arial"/>
                <a:cs typeface="Arial"/>
              </a:endParaRPr>
            </a:p>
          </p:txBody>
        </p:sp>
      </p:grpSp>
      <p:pic>
        <p:nvPicPr>
          <p:cNvPr id="6" name="Google Shape;63;p13" title="Schermafbeelding 2025-05-01 093908.png">
            <a:extLst>
              <a:ext uri="{FF2B5EF4-FFF2-40B4-BE49-F238E27FC236}">
                <a16:creationId xmlns:a16="http://schemas.microsoft.com/office/drawing/2014/main" id="{FA8DE1DA-43F9-F70A-227F-51CFAECF3E10}"/>
              </a:ext>
            </a:extLst>
          </p:cNvPr>
          <p:cNvPicPr>
            <a:picLocks noChangeAspect="1"/>
          </p:cNvPicPr>
          <p:nvPr/>
        </p:nvPicPr>
        <p:blipFill>
          <a:blip r:embed="rId3">
            <a:alphaModFix/>
          </a:blip>
          <a:stretch>
            <a:fillRect/>
          </a:stretch>
        </p:blipFill>
        <p:spPr>
          <a:xfrm>
            <a:off x="6809067" y="4677086"/>
            <a:ext cx="804004" cy="577690"/>
          </a:xfrm>
          <a:prstGeom prst="rect">
            <a:avLst/>
          </a:prstGeom>
          <a:noFill/>
          <a:ln cap="flat">
            <a:noFill/>
          </a:ln>
        </p:spPr>
      </p:pic>
      <p:pic>
        <p:nvPicPr>
          <p:cNvPr id="7" name="Afbeelding 6">
            <a:extLst>
              <a:ext uri="{FF2B5EF4-FFF2-40B4-BE49-F238E27FC236}">
                <a16:creationId xmlns:a16="http://schemas.microsoft.com/office/drawing/2014/main" id="{6619F0B1-FB77-4E17-F4B6-F271DF66EA6C}"/>
              </a:ext>
            </a:extLst>
          </p:cNvPr>
          <p:cNvPicPr>
            <a:picLocks noChangeAspect="1"/>
          </p:cNvPicPr>
          <p:nvPr/>
        </p:nvPicPr>
        <p:blipFill>
          <a:blip r:embed="rId4">
            <a:extLst>
              <a:ext uri="{28A0092B-C50C-407E-A947-70E740481C1C}">
                <a14:useLocalDpi xmlns:a14="http://schemas.microsoft.com/office/drawing/2010/main" val="0"/>
              </a:ext>
            </a:extLst>
          </a:blip>
          <a:srcRect l="6569" t="6189" r="3507" b="29692"/>
          <a:stretch>
            <a:fillRect/>
          </a:stretch>
        </p:blipFill>
        <p:spPr>
          <a:xfrm>
            <a:off x="3879062" y="1938278"/>
            <a:ext cx="4433876" cy="4473151"/>
          </a:xfrm>
          <a:prstGeom prst="rect">
            <a:avLst/>
          </a:prstGeom>
        </p:spPr>
      </p:pic>
      <p:pic>
        <p:nvPicPr>
          <p:cNvPr id="8" name="Picture 9">
            <a:extLst>
              <a:ext uri="{FF2B5EF4-FFF2-40B4-BE49-F238E27FC236}">
                <a16:creationId xmlns:a16="http://schemas.microsoft.com/office/drawing/2014/main" id="{F6611953-F8EE-B96A-56B1-43D2A2BACB07}"/>
              </a:ext>
            </a:extLst>
          </p:cNvPr>
          <p:cNvPicPr>
            <a:picLocks noChangeAspect="1"/>
          </p:cNvPicPr>
          <p:nvPr/>
        </p:nvPicPr>
        <p:blipFill>
          <a:blip r:embed="rId5"/>
          <a:stretch>
            <a:fillRect/>
          </a:stretch>
        </p:blipFill>
        <p:spPr>
          <a:xfrm>
            <a:off x="5914535" y="3937786"/>
            <a:ext cx="355064" cy="523683"/>
          </a:xfrm>
          <a:prstGeom prst="rect">
            <a:avLst/>
          </a:prstGeom>
          <a:noFill/>
          <a:ln cap="flat">
            <a:noFill/>
          </a:ln>
        </p:spPr>
      </p:pic>
      <p:pic>
        <p:nvPicPr>
          <p:cNvPr id="9" name="Picture 9">
            <a:extLst>
              <a:ext uri="{FF2B5EF4-FFF2-40B4-BE49-F238E27FC236}">
                <a16:creationId xmlns:a16="http://schemas.microsoft.com/office/drawing/2014/main" id="{9F065071-B32C-D10D-37B3-96A233D67536}"/>
              </a:ext>
            </a:extLst>
          </p:cNvPr>
          <p:cNvPicPr>
            <a:picLocks noChangeAspect="1"/>
          </p:cNvPicPr>
          <p:nvPr/>
        </p:nvPicPr>
        <p:blipFill>
          <a:blip r:embed="rId5"/>
          <a:stretch>
            <a:fillRect/>
          </a:stretch>
        </p:blipFill>
        <p:spPr>
          <a:xfrm>
            <a:off x="4864394" y="2867720"/>
            <a:ext cx="355064" cy="523683"/>
          </a:xfrm>
          <a:prstGeom prst="rect">
            <a:avLst/>
          </a:prstGeom>
          <a:noFill/>
          <a:ln cap="flat">
            <a:noFill/>
          </a:ln>
        </p:spPr>
      </p:pic>
      <p:pic>
        <p:nvPicPr>
          <p:cNvPr id="10" name="Picture 9">
            <a:extLst>
              <a:ext uri="{FF2B5EF4-FFF2-40B4-BE49-F238E27FC236}">
                <a16:creationId xmlns:a16="http://schemas.microsoft.com/office/drawing/2014/main" id="{FCDD0760-6905-6908-18DF-74CCAAEF40EA}"/>
              </a:ext>
            </a:extLst>
          </p:cNvPr>
          <p:cNvPicPr>
            <a:picLocks noChangeAspect="1"/>
          </p:cNvPicPr>
          <p:nvPr/>
        </p:nvPicPr>
        <p:blipFill>
          <a:blip r:embed="rId5"/>
          <a:stretch>
            <a:fillRect/>
          </a:stretch>
        </p:blipFill>
        <p:spPr>
          <a:xfrm>
            <a:off x="4864394" y="4997095"/>
            <a:ext cx="355064" cy="523683"/>
          </a:xfrm>
          <a:prstGeom prst="rect">
            <a:avLst/>
          </a:prstGeom>
          <a:noFill/>
          <a:ln cap="flat">
            <a:noFill/>
          </a:ln>
        </p:spPr>
      </p:pic>
      <p:pic>
        <p:nvPicPr>
          <p:cNvPr id="11" name="Picture 9">
            <a:extLst>
              <a:ext uri="{FF2B5EF4-FFF2-40B4-BE49-F238E27FC236}">
                <a16:creationId xmlns:a16="http://schemas.microsoft.com/office/drawing/2014/main" id="{417521A0-980D-3A5D-2A07-7CB22AC9E408}"/>
              </a:ext>
            </a:extLst>
          </p:cNvPr>
          <p:cNvPicPr>
            <a:picLocks noChangeAspect="1"/>
          </p:cNvPicPr>
          <p:nvPr/>
        </p:nvPicPr>
        <p:blipFill>
          <a:blip r:embed="rId5"/>
          <a:stretch>
            <a:fillRect/>
          </a:stretch>
        </p:blipFill>
        <p:spPr>
          <a:xfrm>
            <a:off x="6936204" y="3414103"/>
            <a:ext cx="355064" cy="523683"/>
          </a:xfrm>
          <a:prstGeom prst="rect">
            <a:avLst/>
          </a:prstGeom>
          <a:noFill/>
          <a:ln cap="flat">
            <a:noFill/>
          </a:ln>
        </p:spPr>
      </p:pic>
      <p:pic>
        <p:nvPicPr>
          <p:cNvPr id="13" name="Picture 9">
            <a:extLst>
              <a:ext uri="{FF2B5EF4-FFF2-40B4-BE49-F238E27FC236}">
                <a16:creationId xmlns:a16="http://schemas.microsoft.com/office/drawing/2014/main" id="{1CFEC553-3F66-0E1F-EBCD-B96B4CDEAB03}"/>
              </a:ext>
            </a:extLst>
          </p:cNvPr>
          <p:cNvPicPr>
            <a:picLocks noChangeAspect="1"/>
          </p:cNvPicPr>
          <p:nvPr/>
        </p:nvPicPr>
        <p:blipFill>
          <a:blip r:embed="rId5"/>
          <a:stretch>
            <a:fillRect/>
          </a:stretch>
        </p:blipFill>
        <p:spPr>
          <a:xfrm>
            <a:off x="6414944" y="4997094"/>
            <a:ext cx="355064" cy="523683"/>
          </a:xfrm>
          <a:prstGeom prst="rect">
            <a:avLst/>
          </a:prstGeom>
          <a:noFill/>
          <a:ln cap="flat">
            <a:noFill/>
          </a:ln>
        </p:spPr>
      </p:pic>
      <p:sp>
        <p:nvSpPr>
          <p:cNvPr id="14" name="Google Shape;55;p13">
            <a:extLst>
              <a:ext uri="{FF2B5EF4-FFF2-40B4-BE49-F238E27FC236}">
                <a16:creationId xmlns:a16="http://schemas.microsoft.com/office/drawing/2014/main" id="{89A3897F-0BF9-D1A1-1AEE-2D68D71C720C}"/>
              </a:ext>
            </a:extLst>
          </p:cNvPr>
          <p:cNvSpPr/>
          <p:nvPr/>
        </p:nvSpPr>
        <p:spPr>
          <a:xfrm>
            <a:off x="870955" y="3007533"/>
            <a:ext cx="2137324" cy="1854477"/>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dirty="0">
              <a:solidFill>
                <a:srgbClr val="000000"/>
              </a:solidFill>
              <a:uFillTx/>
              <a:latin typeface="Arial"/>
              <a:ea typeface="Arial"/>
              <a:cs typeface="Arial"/>
            </a:endParaRPr>
          </a:p>
        </p:txBody>
      </p:sp>
      <p:sp>
        <p:nvSpPr>
          <p:cNvPr id="16" name="Google Shape;57;p13">
            <a:extLst>
              <a:ext uri="{FF2B5EF4-FFF2-40B4-BE49-F238E27FC236}">
                <a16:creationId xmlns:a16="http://schemas.microsoft.com/office/drawing/2014/main" id="{145CD88A-C7FD-069B-FA6E-DB6754035528}"/>
              </a:ext>
            </a:extLst>
          </p:cNvPr>
          <p:cNvSpPr txBox="1"/>
          <p:nvPr/>
        </p:nvSpPr>
        <p:spPr>
          <a:xfrm>
            <a:off x="870955" y="3300024"/>
            <a:ext cx="2141257" cy="1126030"/>
          </a:xfrm>
          <a:prstGeom prst="rect">
            <a:avLst/>
          </a:prstGeom>
        </p:spPr>
        <p:txBody>
          <a:bodyPr vert="horz" lIns="91440" tIns="45720" rIns="91440" bIns="45720" rtlCol="0" anchor="b" anchorCtr="1" compatLnSpc="1">
            <a:normAutofit/>
          </a:bodyPr>
          <a:lstStyle/>
          <a:p>
            <a:pPr marL="0" marR="0" lvl="0" indent="0" algn="ctr" fontAlgn="auto">
              <a:lnSpc>
                <a:spcPct val="90000"/>
              </a:lnSpc>
              <a:spcBef>
                <a:spcPct val="0"/>
              </a:spcBef>
              <a:spcAft>
                <a:spcPts val="600"/>
              </a:spcAft>
              <a:tabLst/>
              <a:defRPr sz="1800" b="0" i="0" u="none" strike="noStrike" kern="0" cap="none" spc="0" baseline="0">
                <a:solidFill>
                  <a:srgbClr val="000000"/>
                </a:solidFill>
                <a:uFillTx/>
              </a:defRPr>
            </a:pPr>
            <a:r>
              <a:rPr lang="en-US" sz="2000" b="0" i="0" u="none" strike="noStrike" kern="1200" cap="none" spc="0" baseline="0" dirty="0">
                <a:solidFill>
                  <a:srgbClr val="FFFFFF"/>
                </a:solidFill>
                <a:uFillTx/>
                <a:latin typeface="Gill Sans MT" panose="020B0502020104020203" pitchFamily="34" charset="0"/>
                <a:ea typeface="+mj-ea"/>
                <a:cs typeface="+mj-cs"/>
              </a:rPr>
              <a:t>Rens Roosenstein</a:t>
            </a:r>
          </a:p>
          <a:p>
            <a:pPr marL="0" marR="0" lvl="0" indent="0" algn="ctr" fontAlgn="auto">
              <a:lnSpc>
                <a:spcPct val="90000"/>
              </a:lnSpc>
              <a:spcBef>
                <a:spcPct val="0"/>
              </a:spcBef>
              <a:spcAft>
                <a:spcPts val="600"/>
              </a:spcAft>
              <a:tabLst/>
              <a:defRPr sz="1800" b="0" i="0" u="none" strike="noStrike" kern="0" cap="none" spc="0" baseline="0">
                <a:solidFill>
                  <a:srgbClr val="000000"/>
                </a:solidFill>
                <a:uFillTx/>
              </a:defRPr>
            </a:pPr>
            <a:r>
              <a:rPr lang="en-US" sz="2000" b="0" i="0" u="none" strike="noStrike" kern="1200" cap="none" spc="0" baseline="0" dirty="0">
                <a:solidFill>
                  <a:srgbClr val="FFFFFF"/>
                </a:solidFill>
                <a:uFillTx/>
                <a:latin typeface="Gill Sans MT" panose="020B0502020104020203" pitchFamily="34" charset="0"/>
                <a:ea typeface="+mj-ea"/>
                <a:cs typeface="+mj-cs"/>
              </a:rPr>
              <a:t>SAIP</a:t>
            </a:r>
          </a:p>
          <a:p>
            <a:pPr marL="0" marR="0" lvl="0" indent="0" algn="ctr" fontAlgn="auto">
              <a:lnSpc>
                <a:spcPct val="90000"/>
              </a:lnSpc>
              <a:spcBef>
                <a:spcPct val="0"/>
              </a:spcBef>
              <a:spcAft>
                <a:spcPts val="600"/>
              </a:spcAft>
              <a:tabLst/>
              <a:defRPr sz="1800" b="0" i="0" u="none" strike="noStrike" kern="0" cap="none" spc="0" baseline="0">
                <a:solidFill>
                  <a:srgbClr val="000000"/>
                </a:solidFill>
                <a:uFillTx/>
              </a:defRPr>
            </a:pPr>
            <a:r>
              <a:rPr lang="en-US" sz="2000" b="0" i="0" u="none" strike="noStrike" kern="1200" cap="none" spc="0" baseline="0" dirty="0">
                <a:solidFill>
                  <a:srgbClr val="FFFFFF"/>
                </a:solidFill>
                <a:uFillTx/>
                <a:latin typeface="Gill Sans MT" panose="020B0502020104020203" pitchFamily="34" charset="0"/>
                <a:ea typeface="+mj-ea"/>
                <a:cs typeface="+mj-cs"/>
              </a:rPr>
              <a:t>9 July 2026</a:t>
            </a:r>
          </a:p>
        </p:txBody>
      </p:sp>
      <p:pic>
        <p:nvPicPr>
          <p:cNvPr id="2" name="Picture 11">
            <a:extLst>
              <a:ext uri="{FF2B5EF4-FFF2-40B4-BE49-F238E27FC236}">
                <a16:creationId xmlns:a16="http://schemas.microsoft.com/office/drawing/2014/main" id="{4369DD72-8DAA-806A-F6FA-F8A2F9072899}"/>
              </a:ext>
            </a:extLst>
          </p:cNvPr>
          <p:cNvPicPr>
            <a:picLocks noChangeAspect="1"/>
          </p:cNvPicPr>
          <p:nvPr/>
        </p:nvPicPr>
        <p:blipFill>
          <a:blip r:embed="rId6"/>
          <a:stretch>
            <a:fillRect/>
          </a:stretch>
        </p:blipFill>
        <p:spPr>
          <a:xfrm>
            <a:off x="8703570" y="5171222"/>
            <a:ext cx="2125631" cy="835922"/>
          </a:xfrm>
          <a:prstGeom prst="rect">
            <a:avLst/>
          </a:prstGeom>
          <a:noFill/>
        </p:spPr>
      </p:pic>
      <p:sp>
        <p:nvSpPr>
          <p:cNvPr id="12" name="Rechthoek 11">
            <a:extLst>
              <a:ext uri="{FF2B5EF4-FFF2-40B4-BE49-F238E27FC236}">
                <a16:creationId xmlns:a16="http://schemas.microsoft.com/office/drawing/2014/main" id="{A9B7F3B7-595B-BD8D-30C2-B53E15BC0635}"/>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l-NL" dirty="0"/>
          </a:p>
        </p:txBody>
      </p:sp>
    </p:spTree>
    <p:extLst>
      <p:ext uri="{BB962C8B-B14F-4D97-AF65-F5344CB8AC3E}">
        <p14:creationId xmlns:p14="http://schemas.microsoft.com/office/powerpoint/2010/main" val="1001043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pic>
        <p:nvPicPr>
          <p:cNvPr id="2" name="Picture 15">
            <a:extLst>
              <a:ext uri="{FF2B5EF4-FFF2-40B4-BE49-F238E27FC236}">
                <a16:creationId xmlns:a16="http://schemas.microsoft.com/office/drawing/2014/main" id="{2F0F0884-212D-CBE9-BD11-B531A2CDB703}"/>
              </a:ext>
            </a:extLst>
          </p:cNvPr>
          <p:cNvPicPr>
            <a:picLocks noChangeAspect="1"/>
          </p:cNvPicPr>
          <p:nvPr/>
        </p:nvPicPr>
        <p:blipFill>
          <a:blip r:embed="rId3"/>
          <a:stretch>
            <a:fillRect/>
          </a:stretch>
        </p:blipFill>
        <p:spPr>
          <a:xfrm>
            <a:off x="224119" y="4555719"/>
            <a:ext cx="4874556" cy="1890960"/>
          </a:xfrm>
          <a:prstGeom prst="rect">
            <a:avLst/>
          </a:prstGeom>
          <a:noFill/>
          <a:ln w="28575" cap="flat">
            <a:solidFill>
              <a:schemeClr val="tx1"/>
            </a:solidFill>
            <a:prstDash val="solid"/>
            <a:miter/>
          </a:ln>
        </p:spPr>
      </p:pic>
      <p:sp>
        <p:nvSpPr>
          <p:cNvPr id="3" name="Google Shape;101;p16">
            <a:extLst>
              <a:ext uri="{FF2B5EF4-FFF2-40B4-BE49-F238E27FC236}">
                <a16:creationId xmlns:a16="http://schemas.microsoft.com/office/drawing/2014/main" id="{35C4F05F-F452-E5C9-AFA6-35F60DDC3DB9}"/>
              </a:ext>
            </a:extLst>
          </p:cNvPr>
          <p:cNvSpPr/>
          <p:nvPr/>
        </p:nvSpPr>
        <p:spPr>
          <a:xfrm>
            <a:off x="3136" y="6263"/>
            <a:ext cx="12191996" cy="1395603"/>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5" name="Google Shape;107;p16">
            <a:extLst>
              <a:ext uri="{FF2B5EF4-FFF2-40B4-BE49-F238E27FC236}">
                <a16:creationId xmlns:a16="http://schemas.microsoft.com/office/drawing/2014/main" id="{989ED332-8B26-8629-716F-CCECED14B117}"/>
              </a:ext>
            </a:extLst>
          </p:cNvPr>
          <p:cNvSpPr txBox="1"/>
          <p:nvPr/>
        </p:nvSpPr>
        <p:spPr>
          <a:xfrm>
            <a:off x="624763" y="480169"/>
            <a:ext cx="10386797" cy="1595600"/>
          </a:xfrm>
          <a:prstGeom prst="rect">
            <a:avLst/>
          </a:prstGeom>
          <a:noFill/>
          <a:ln cap="flat">
            <a:noFill/>
          </a:ln>
        </p:spPr>
        <p:txBody>
          <a:bodyPr vert="horz" wrap="square" lIns="91430" tIns="91430" rIns="91430" bIns="9143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dirty="0">
                <a:solidFill>
                  <a:srgbClr val="FFFFFF"/>
                </a:solidFill>
                <a:latin typeface="Gill Sans MT"/>
                <a:ea typeface="Calibri"/>
                <a:cs typeface="Calibri"/>
              </a:rPr>
              <a:t>S</a:t>
            </a:r>
            <a:r>
              <a:rPr lang="nl-NL" sz="2800" b="0" i="0" u="none" strike="noStrike" kern="1200" cap="none" spc="0" baseline="0" dirty="0">
                <a:solidFill>
                  <a:srgbClr val="FFFFFF"/>
                </a:solidFill>
                <a:uFillTx/>
                <a:latin typeface="Gill Sans MT"/>
                <a:ea typeface="Calibri"/>
                <a:cs typeface="Calibri"/>
              </a:rPr>
              <a:t>tep 1: </a:t>
            </a:r>
            <a:r>
              <a:rPr lang="nl-NL" sz="2800" b="0" i="0" u="none" strike="noStrike" kern="1200" cap="none" spc="0" baseline="0" dirty="0" err="1">
                <a:solidFill>
                  <a:srgbClr val="FFFFFF"/>
                </a:solidFill>
                <a:uFillTx/>
                <a:latin typeface="Gill Sans MT"/>
                <a:ea typeface="Calibri"/>
                <a:cs typeface="Calibri"/>
              </a:rPr>
              <a:t>Decomposition</a:t>
            </a:r>
            <a:r>
              <a:rPr lang="nl-NL" sz="2800" b="0" i="0" u="none" strike="noStrike" kern="1200" cap="none" spc="0" baseline="0" dirty="0">
                <a:solidFill>
                  <a:srgbClr val="FFFFFF"/>
                </a:solidFill>
                <a:uFillTx/>
                <a:latin typeface="Gill Sans MT"/>
                <a:ea typeface="Calibri"/>
                <a:cs typeface="Calibri"/>
              </a:rPr>
              <a:t> of </a:t>
            </a:r>
            <a:r>
              <a:rPr lang="nl-NL" sz="2800" dirty="0" err="1">
                <a:solidFill>
                  <a:srgbClr val="FFFFFF"/>
                </a:solidFill>
                <a:latin typeface="Gill Sans MT"/>
                <a:ea typeface="Calibri"/>
                <a:cs typeface="Calibri"/>
              </a:rPr>
              <a:t>U</a:t>
            </a:r>
            <a:r>
              <a:rPr lang="nl-NL" sz="2800" b="0" i="0" u="none" strike="noStrike" kern="1200" cap="none" spc="0" baseline="0" dirty="0" err="1">
                <a:solidFill>
                  <a:srgbClr val="FFFFFF"/>
                </a:solidFill>
                <a:uFillTx/>
                <a:latin typeface="Gill Sans MT"/>
                <a:ea typeface="Calibri"/>
                <a:cs typeface="Calibri"/>
              </a:rPr>
              <a:t>nity</a:t>
            </a:r>
            <a:endParaRPr lang="en-US" sz="2489" b="0" i="0" u="none" strike="noStrike" kern="1200" cap="none" spc="0" baseline="0" dirty="0">
              <a:solidFill>
                <a:srgbClr val="FFFFFF"/>
              </a:solidFill>
              <a:uFillTx/>
              <a:latin typeface="Arial"/>
              <a:ea typeface="Arial"/>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800" b="0" i="0" u="none" strike="noStrike" kern="1200" cap="none" spc="0" baseline="0" dirty="0">
              <a:solidFill>
                <a:srgbClr val="FFFFFF"/>
              </a:solidFill>
              <a:uFillTx/>
              <a:latin typeface="Gill Sans MT"/>
              <a:ea typeface="Calibri"/>
              <a:cs typeface="Calibri"/>
            </a:endParaRPr>
          </a:p>
        </p:txBody>
      </p:sp>
      <p:pic>
        <p:nvPicPr>
          <p:cNvPr id="7" name="Google Shape;108;p16" title="Schermafbeelding 2025-06-17 104904.png">
            <a:extLst>
              <a:ext uri="{FF2B5EF4-FFF2-40B4-BE49-F238E27FC236}">
                <a16:creationId xmlns:a16="http://schemas.microsoft.com/office/drawing/2014/main" id="{B76DCA94-B5AC-EA5D-5755-61DEC8510109}"/>
              </a:ext>
            </a:extLst>
          </p:cNvPr>
          <p:cNvPicPr>
            <a:picLocks noChangeAspect="1"/>
          </p:cNvPicPr>
          <p:nvPr/>
        </p:nvPicPr>
        <p:blipFill>
          <a:blip r:embed="rId4">
            <a:alphaModFix/>
          </a:blip>
          <a:stretch>
            <a:fillRect/>
          </a:stretch>
        </p:blipFill>
        <p:spPr>
          <a:xfrm>
            <a:off x="5498268" y="3224851"/>
            <a:ext cx="5875833" cy="2256766"/>
          </a:xfrm>
          <a:prstGeom prst="rect">
            <a:avLst/>
          </a:prstGeom>
          <a:noFill/>
          <a:ln w="28575" cap="flat">
            <a:solidFill>
              <a:schemeClr val="tx1"/>
            </a:solidFill>
            <a:prstDash val="solid"/>
            <a:round/>
          </a:ln>
        </p:spPr>
      </p:pic>
      <p:sp>
        <p:nvSpPr>
          <p:cNvPr id="8" name="TextBox 11">
            <a:extLst>
              <a:ext uri="{FF2B5EF4-FFF2-40B4-BE49-F238E27FC236}">
                <a16:creationId xmlns:a16="http://schemas.microsoft.com/office/drawing/2014/main" id="{937182D0-0175-3757-0F8C-35ACF9BB7347}"/>
              </a:ext>
            </a:extLst>
          </p:cNvPr>
          <p:cNvSpPr txBox="1"/>
          <p:nvPr/>
        </p:nvSpPr>
        <p:spPr>
          <a:xfrm>
            <a:off x="220937" y="4147504"/>
            <a:ext cx="3684922"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dirty="0">
                <a:solidFill>
                  <a:srgbClr val="000000"/>
                </a:solidFill>
                <a:uFillTx/>
                <a:latin typeface="Gill Sans MT"/>
              </a:rPr>
              <a:t>Rigged Hilbert space</a:t>
            </a:r>
          </a:p>
        </p:txBody>
      </p:sp>
      <p:pic>
        <p:nvPicPr>
          <p:cNvPr id="9" name="Graphic 1" descr="Vinkje met effen opvulling">
            <a:extLst>
              <a:ext uri="{FF2B5EF4-FFF2-40B4-BE49-F238E27FC236}">
                <a16:creationId xmlns:a16="http://schemas.microsoft.com/office/drawing/2014/main" id="{E33345AC-4209-D699-C9C8-C452506F473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907246" y="5145740"/>
            <a:ext cx="1138519" cy="1071283"/>
          </a:xfrm>
          <a:prstGeom prst="rect">
            <a:avLst/>
          </a:prstGeom>
          <a:noFill/>
          <a:ln cap="flat">
            <a:noFill/>
          </a:ln>
        </p:spPr>
      </p:pic>
      <p:pic>
        <p:nvPicPr>
          <p:cNvPr id="10" name="Graphic 2" descr="Vraagteken met effen opvulling">
            <a:extLst>
              <a:ext uri="{FF2B5EF4-FFF2-40B4-BE49-F238E27FC236}">
                <a16:creationId xmlns:a16="http://schemas.microsoft.com/office/drawing/2014/main" id="{AE19E96C-F84F-63A9-4575-8F24EAB183D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746842" y="3681685"/>
            <a:ext cx="1194544" cy="1127308"/>
          </a:xfrm>
          <a:prstGeom prst="rect">
            <a:avLst/>
          </a:prstGeom>
          <a:noFill/>
          <a:ln cap="flat">
            <a:noFill/>
          </a:ln>
        </p:spPr>
      </p:pic>
      <p:pic>
        <p:nvPicPr>
          <p:cNvPr id="16" name="Google Shape;89;p15" title="Schermafbeelding 2025-04-30 172339.png">
            <a:extLst>
              <a:ext uri="{FF2B5EF4-FFF2-40B4-BE49-F238E27FC236}">
                <a16:creationId xmlns:a16="http://schemas.microsoft.com/office/drawing/2014/main" id="{B28E9129-D860-B015-184F-58A7BA3820DB}"/>
              </a:ext>
            </a:extLst>
          </p:cNvPr>
          <p:cNvPicPr>
            <a:picLocks noChangeAspect="1"/>
          </p:cNvPicPr>
          <p:nvPr/>
        </p:nvPicPr>
        <p:blipFill>
          <a:blip r:embed="rId7">
            <a:alphaModFix/>
          </a:blip>
          <a:stretch>
            <a:fillRect/>
          </a:stretch>
        </p:blipFill>
        <p:spPr>
          <a:xfrm>
            <a:off x="585777" y="1898633"/>
            <a:ext cx="6287590" cy="1038550"/>
          </a:xfrm>
          <a:prstGeom prst="rect">
            <a:avLst/>
          </a:prstGeom>
          <a:noFill/>
          <a:ln cap="flat">
            <a:noFill/>
          </a:ln>
        </p:spPr>
      </p:pic>
      <p:cxnSp>
        <p:nvCxnSpPr>
          <p:cNvPr id="12" name="Google Shape;91;p15">
            <a:extLst>
              <a:ext uri="{FF2B5EF4-FFF2-40B4-BE49-F238E27FC236}">
                <a16:creationId xmlns:a16="http://schemas.microsoft.com/office/drawing/2014/main" id="{62DF8644-628B-F3C4-4F50-271D6E7353F5}"/>
              </a:ext>
            </a:extLst>
          </p:cNvPr>
          <p:cNvCxnSpPr>
            <a:cxnSpLocks/>
            <a:stCxn id="8" idx="3"/>
          </p:cNvCxnSpPr>
          <p:nvPr/>
        </p:nvCxnSpPr>
        <p:spPr>
          <a:xfrm flipV="1">
            <a:off x="3905859" y="2615609"/>
            <a:ext cx="0" cy="1731952"/>
          </a:xfrm>
          <a:prstGeom prst="straightConnector1">
            <a:avLst/>
          </a:prstGeom>
          <a:noFill/>
          <a:ln w="28575" cap="flat">
            <a:solidFill>
              <a:srgbClr val="000000"/>
            </a:solidFill>
            <a:prstDash val="solid"/>
            <a:round/>
            <a:tailEnd type="arrow"/>
          </a:ln>
        </p:spPr>
      </p:cxnSp>
      <p:cxnSp>
        <p:nvCxnSpPr>
          <p:cNvPr id="13" name="Rechte verbindingslijn 16">
            <a:extLst>
              <a:ext uri="{FF2B5EF4-FFF2-40B4-BE49-F238E27FC236}">
                <a16:creationId xmlns:a16="http://schemas.microsoft.com/office/drawing/2014/main" id="{1697EFA3-7AB8-ACFA-60F6-6F4D5014B1C4}"/>
              </a:ext>
            </a:extLst>
          </p:cNvPr>
          <p:cNvCxnSpPr>
            <a:cxnSpLocks/>
            <a:stCxn id="7" idx="1"/>
            <a:endCxn id="8" idx="3"/>
          </p:cNvCxnSpPr>
          <p:nvPr/>
        </p:nvCxnSpPr>
        <p:spPr>
          <a:xfrm flipH="1" flipV="1">
            <a:off x="3905859" y="4347561"/>
            <a:ext cx="1592409" cy="5673"/>
          </a:xfrm>
          <a:prstGeom prst="straightConnector1">
            <a:avLst/>
          </a:prstGeom>
          <a:noFill/>
          <a:ln w="28575" cap="flat">
            <a:solidFill>
              <a:srgbClr val="000000"/>
            </a:solidFill>
            <a:prstDash val="solid"/>
            <a:miter/>
          </a:ln>
        </p:spPr>
      </p:cxnSp>
      <p:sp>
        <p:nvSpPr>
          <p:cNvPr id="14" name="Ovaal 3">
            <a:extLst>
              <a:ext uri="{FF2B5EF4-FFF2-40B4-BE49-F238E27FC236}">
                <a16:creationId xmlns:a16="http://schemas.microsoft.com/office/drawing/2014/main" id="{3B199F08-04D0-83D2-946B-35CFBE4F4F33}"/>
              </a:ext>
            </a:extLst>
          </p:cNvPr>
          <p:cNvSpPr/>
          <p:nvPr/>
        </p:nvSpPr>
        <p:spPr>
          <a:xfrm>
            <a:off x="11628000" y="108000"/>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dirty="0">
                <a:solidFill>
                  <a:srgbClr val="FFFFFF"/>
                </a:solidFill>
                <a:latin typeface="Aptos"/>
              </a:rPr>
              <a:t>3</a:t>
            </a:r>
          </a:p>
        </p:txBody>
      </p:sp>
      <p:sp>
        <p:nvSpPr>
          <p:cNvPr id="15" name="Rechthoek 14">
            <a:extLst>
              <a:ext uri="{FF2B5EF4-FFF2-40B4-BE49-F238E27FC236}">
                <a16:creationId xmlns:a16="http://schemas.microsoft.com/office/drawing/2014/main" id="{650CB2AC-886E-FF12-BD37-589A69C7F4BA}"/>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latin typeface="Gill Sans MT" panose="020B0502020104020203" pitchFamily="34" charset="0"/>
              </a:rPr>
              <a:t>	Rens Roosenstein | University of Cape Town | SAIP 2026 |  </a:t>
            </a:r>
            <a:r>
              <a:rPr lang="nl-NL" dirty="0"/>
              <a:t> </a:t>
            </a:r>
          </a:p>
        </p:txBody>
      </p:sp>
      <p:sp>
        <p:nvSpPr>
          <p:cNvPr id="18" name="Google Shape;94;p15">
            <a:extLst>
              <a:ext uri="{FF2B5EF4-FFF2-40B4-BE49-F238E27FC236}">
                <a16:creationId xmlns:a16="http://schemas.microsoft.com/office/drawing/2014/main" id="{2967A319-36DB-2BF0-94BA-7F27AD8C3CBA}"/>
              </a:ext>
            </a:extLst>
          </p:cNvPr>
          <p:cNvSpPr txBox="1"/>
          <p:nvPr/>
        </p:nvSpPr>
        <p:spPr>
          <a:xfrm>
            <a:off x="11267440" y="6554082"/>
            <a:ext cx="730289" cy="277834"/>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chemeClr val="bg1"/>
                </a:solidFill>
                <a:uFillTx/>
                <a:latin typeface="Gill Sans MT" panose="020B0502020104020203" pitchFamily="34" charset="0"/>
                <a:cs typeface="Arial"/>
              </a:rPr>
              <a:t>9/18</a:t>
            </a:r>
          </a:p>
        </p:txBody>
      </p:sp>
      <p:sp>
        <p:nvSpPr>
          <p:cNvPr id="6" name="Google Shape;93;p15">
            <a:extLst>
              <a:ext uri="{FF2B5EF4-FFF2-40B4-BE49-F238E27FC236}">
                <a16:creationId xmlns:a16="http://schemas.microsoft.com/office/drawing/2014/main" id="{17192CB8-1DB4-6F99-BC69-4E63763119B6}"/>
              </a:ext>
            </a:extLst>
          </p:cNvPr>
          <p:cNvSpPr/>
          <p:nvPr/>
        </p:nvSpPr>
        <p:spPr>
          <a:xfrm>
            <a:off x="5493386" y="2782398"/>
            <a:ext cx="5505382" cy="508360"/>
          </a:xfrm>
          <a:prstGeom prst="rect">
            <a:avLst/>
          </a:prstGeom>
          <a:noFill/>
          <a:ln cap="flat">
            <a:noFill/>
            <a:prstDash val="solid"/>
          </a:ln>
        </p:spPr>
        <p:txBody>
          <a:bodyPr vert="horz" wrap="square" lIns="91430" tIns="45701" rIns="91430"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1" i="0" u="none" strike="noStrike" kern="1200" cap="none" spc="0" baseline="0" dirty="0">
                <a:solidFill>
                  <a:srgbClr val="000000"/>
                </a:solidFill>
                <a:uFillTx/>
                <a:latin typeface="Gill Sans MT"/>
                <a:ea typeface="Arial"/>
                <a:cs typeface="Arial"/>
              </a:rPr>
              <a:t>Field operator </a:t>
            </a:r>
            <a:r>
              <a:rPr lang="nl-NL" sz="2000" b="1" dirty="0" err="1">
                <a:solidFill>
                  <a:srgbClr val="000000"/>
                </a:solidFill>
                <a:latin typeface="Gill Sans MT"/>
                <a:ea typeface="Arial"/>
                <a:cs typeface="Arial"/>
              </a:rPr>
              <a:t>e</a:t>
            </a:r>
            <a:r>
              <a:rPr lang="nl-NL" sz="2000" b="1" i="0" u="none" strike="noStrike" kern="1200" cap="none" spc="0" baseline="0" dirty="0" err="1">
                <a:solidFill>
                  <a:srgbClr val="000000"/>
                </a:solidFill>
                <a:uFillTx/>
                <a:latin typeface="Gill Sans MT"/>
                <a:ea typeface="Arial"/>
                <a:cs typeface="Arial"/>
              </a:rPr>
              <a:t>igenstates</a:t>
            </a:r>
            <a:r>
              <a:rPr lang="nl-NL" sz="2000" b="1" i="0" u="none" strike="noStrike" kern="1200" cap="none" spc="0" baseline="0" dirty="0">
                <a:solidFill>
                  <a:srgbClr val="000000"/>
                </a:solidFill>
                <a:uFillTx/>
                <a:latin typeface="Gill Sans MT"/>
                <a:ea typeface="Arial"/>
                <a:cs typeface="Arial"/>
              </a:rPr>
              <a:t>?</a:t>
            </a:r>
            <a:endParaRPr lang="nl-NL" sz="2000" b="0" i="0" u="none" strike="noStrike" kern="1200" cap="none" spc="0" baseline="0" dirty="0">
              <a:solidFill>
                <a:srgbClr val="000000"/>
              </a:solidFill>
              <a:uFillTx/>
              <a:latin typeface="Gill Sans MT"/>
              <a:ea typeface="Arial"/>
              <a:cs typeface="Arial"/>
            </a:endParaRPr>
          </a:p>
          <a:p>
            <a:pPr marL="186052"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000" b="0" i="0" u="none" strike="noStrike" kern="1200" cap="none" spc="0" baseline="0" dirty="0">
              <a:solidFill>
                <a:srgbClr val="000000"/>
              </a:solidFill>
              <a:uFillTx/>
              <a:latin typeface="Gill Sans MT"/>
              <a:ea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1C3DD-0D87-EEAE-3169-0077B2B6F2D5}"/>
            </a:ext>
          </a:extLst>
        </p:cNvPr>
        <p:cNvGrpSpPr/>
        <p:nvPr/>
      </p:nvGrpSpPr>
      <p:grpSpPr>
        <a:xfrm>
          <a:off x="0" y="0"/>
          <a:ext cx="0" cy="0"/>
          <a:chOff x="0" y="0"/>
          <a:chExt cx="0" cy="0"/>
        </a:xfrm>
      </p:grpSpPr>
      <p:pic>
        <p:nvPicPr>
          <p:cNvPr id="18" name="Afbeelding 17">
            <a:extLst>
              <a:ext uri="{FF2B5EF4-FFF2-40B4-BE49-F238E27FC236}">
                <a16:creationId xmlns:a16="http://schemas.microsoft.com/office/drawing/2014/main" id="{E5D3546E-27F2-3D0F-E3B2-BEB52738FA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4130" y="1419759"/>
            <a:ext cx="7033870" cy="5159187"/>
          </a:xfrm>
          <a:prstGeom prst="rect">
            <a:avLst/>
          </a:prstGeom>
        </p:spPr>
      </p:pic>
      <p:sp>
        <p:nvSpPr>
          <p:cNvPr id="3" name="Google Shape;141;p19">
            <a:extLst>
              <a:ext uri="{FF2B5EF4-FFF2-40B4-BE49-F238E27FC236}">
                <a16:creationId xmlns:a16="http://schemas.microsoft.com/office/drawing/2014/main" id="{1F9B6810-6F1C-DD9F-87AE-EBC0CA20CB35}"/>
              </a:ext>
            </a:extLst>
          </p:cNvPr>
          <p:cNvSpPr/>
          <p:nvPr/>
        </p:nvSpPr>
        <p:spPr>
          <a:xfrm>
            <a:off x="3136" y="6263"/>
            <a:ext cx="12191996" cy="1395603"/>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14" name="Ovaal 3">
            <a:extLst>
              <a:ext uri="{FF2B5EF4-FFF2-40B4-BE49-F238E27FC236}">
                <a16:creationId xmlns:a16="http://schemas.microsoft.com/office/drawing/2014/main" id="{DFADB08F-83FF-791E-9008-74D5F4CBCECB}"/>
              </a:ext>
            </a:extLst>
          </p:cNvPr>
          <p:cNvSpPr/>
          <p:nvPr/>
        </p:nvSpPr>
        <p:spPr>
          <a:xfrm>
            <a:off x="11628000" y="108000"/>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dirty="0">
                <a:solidFill>
                  <a:srgbClr val="FFFFFF"/>
                </a:solidFill>
                <a:latin typeface="Aptos"/>
              </a:rPr>
              <a:t>3</a:t>
            </a:r>
          </a:p>
        </p:txBody>
      </p:sp>
      <p:sp>
        <p:nvSpPr>
          <p:cNvPr id="15" name="Google Shape;107;p16">
            <a:extLst>
              <a:ext uri="{FF2B5EF4-FFF2-40B4-BE49-F238E27FC236}">
                <a16:creationId xmlns:a16="http://schemas.microsoft.com/office/drawing/2014/main" id="{87AB273D-5FB6-F8AC-81D3-DD955A9049D6}"/>
              </a:ext>
            </a:extLst>
          </p:cNvPr>
          <p:cNvSpPr txBox="1"/>
          <p:nvPr/>
        </p:nvSpPr>
        <p:spPr>
          <a:xfrm>
            <a:off x="624763" y="480169"/>
            <a:ext cx="10386797" cy="1595600"/>
          </a:xfrm>
          <a:prstGeom prst="rect">
            <a:avLst/>
          </a:prstGeom>
          <a:noFill/>
          <a:ln cap="flat">
            <a:noFill/>
          </a:ln>
        </p:spPr>
        <p:txBody>
          <a:bodyPr vert="horz" wrap="square" lIns="91430" tIns="91430" rIns="91430" bIns="91430" anchor="t" anchorCtr="0" compatLnSpc="1">
            <a:noAutofit/>
          </a:bodyPr>
          <a:lstStyle/>
          <a:p>
            <a:pPr lvl="0">
              <a:defRPr sz="1800" b="0" i="0" u="none" strike="noStrike" kern="0" cap="none" spc="0" baseline="0">
                <a:solidFill>
                  <a:srgbClr val="000000"/>
                </a:solidFill>
                <a:uFillTx/>
              </a:defRPr>
            </a:pPr>
            <a:r>
              <a:rPr lang="nl-NL" sz="2800" dirty="0">
                <a:solidFill>
                  <a:srgbClr val="FFFFFF"/>
                </a:solidFill>
                <a:latin typeface="Gill Sans MT"/>
                <a:ea typeface="Calibri"/>
                <a:cs typeface="Calibri"/>
              </a:rPr>
              <a:t>Step 0: </a:t>
            </a:r>
            <a:r>
              <a:rPr lang="nl-NL" sz="2800" dirty="0" err="1">
                <a:solidFill>
                  <a:srgbClr val="FFFFFF"/>
                </a:solidFill>
                <a:latin typeface="Gill Sans MT"/>
                <a:ea typeface="Calibri"/>
                <a:cs typeface="Calibri"/>
              </a:rPr>
              <a:t>Lattice</a:t>
            </a:r>
            <a:r>
              <a:rPr lang="nl-NL" sz="2800" dirty="0">
                <a:solidFill>
                  <a:srgbClr val="FFFFFF"/>
                </a:solidFill>
                <a:latin typeface="Gill Sans MT"/>
                <a:ea typeface="Calibri"/>
                <a:cs typeface="Calibri"/>
              </a:rPr>
              <a:t> </a:t>
            </a:r>
            <a:r>
              <a:rPr lang="nl-NL" sz="2800" b="0" i="0" u="none" strike="noStrike" kern="1200" cap="none" spc="0" baseline="0" dirty="0">
                <a:solidFill>
                  <a:srgbClr val="FFFFFF"/>
                </a:solidFill>
                <a:uFillTx/>
                <a:latin typeface="Gill Sans MT"/>
                <a:ea typeface="Calibri"/>
                <a:cs typeface="Calibri"/>
              </a:rPr>
              <a:t>Field </a:t>
            </a:r>
            <a:r>
              <a:rPr lang="nl-NL" sz="2800" b="0" i="0" u="none" strike="noStrike" kern="1200" cap="none" spc="0" baseline="0" dirty="0" err="1">
                <a:solidFill>
                  <a:srgbClr val="FFFFFF"/>
                </a:solidFill>
                <a:uFillTx/>
                <a:latin typeface="Gill Sans MT"/>
                <a:ea typeface="Calibri"/>
                <a:cs typeface="Calibri"/>
              </a:rPr>
              <a:t>Theory</a:t>
            </a:r>
            <a:r>
              <a:rPr lang="nl-NL" sz="2800" b="0" i="0" u="none" strike="noStrike" kern="1200" cap="none" spc="0" baseline="0" dirty="0">
                <a:solidFill>
                  <a:srgbClr val="FFFFFF"/>
                </a:solidFill>
                <a:uFillTx/>
                <a:latin typeface="Gill Sans MT"/>
                <a:ea typeface="Calibri"/>
                <a:cs typeface="Calibri"/>
              </a:rPr>
              <a:t> Construction</a:t>
            </a:r>
          </a:p>
        </p:txBody>
      </p:sp>
      <p:pic>
        <p:nvPicPr>
          <p:cNvPr id="16" name="Afbeelding 15">
            <a:extLst>
              <a:ext uri="{FF2B5EF4-FFF2-40B4-BE49-F238E27FC236}">
                <a16:creationId xmlns:a16="http://schemas.microsoft.com/office/drawing/2014/main" id="{B3AEF1BD-998D-60AB-1846-E3344C802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299" y="2078484"/>
            <a:ext cx="4164689" cy="4017584"/>
          </a:xfrm>
          <a:prstGeom prst="rect">
            <a:avLst/>
          </a:prstGeom>
        </p:spPr>
      </p:pic>
      <p:pic>
        <p:nvPicPr>
          <p:cNvPr id="24" name="Afbeelding 23">
            <a:extLst>
              <a:ext uri="{FF2B5EF4-FFF2-40B4-BE49-F238E27FC236}">
                <a16:creationId xmlns:a16="http://schemas.microsoft.com/office/drawing/2014/main" id="{1F9ECC0C-8F03-9417-E3EC-5E4210C3F8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6461" y="4705291"/>
            <a:ext cx="2972058" cy="548688"/>
          </a:xfrm>
          <a:prstGeom prst="rect">
            <a:avLst/>
          </a:prstGeom>
        </p:spPr>
      </p:pic>
      <p:pic>
        <p:nvPicPr>
          <p:cNvPr id="26" name="Afbeelding 25">
            <a:extLst>
              <a:ext uri="{FF2B5EF4-FFF2-40B4-BE49-F238E27FC236}">
                <a16:creationId xmlns:a16="http://schemas.microsoft.com/office/drawing/2014/main" id="{4FC5DBA7-5812-060A-E750-A9803A6F7D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3938" y="2762996"/>
            <a:ext cx="6279107" cy="1234656"/>
          </a:xfrm>
          <a:prstGeom prst="rect">
            <a:avLst/>
          </a:prstGeom>
        </p:spPr>
      </p:pic>
      <p:cxnSp>
        <p:nvCxnSpPr>
          <p:cNvPr id="28" name="Rechte verbindingslijn 27">
            <a:extLst>
              <a:ext uri="{FF2B5EF4-FFF2-40B4-BE49-F238E27FC236}">
                <a16:creationId xmlns:a16="http://schemas.microsoft.com/office/drawing/2014/main" id="{BD80A7B9-ED83-C154-B85C-5C547F59A888}"/>
              </a:ext>
            </a:extLst>
          </p:cNvPr>
          <p:cNvCxnSpPr/>
          <p:nvPr/>
        </p:nvCxnSpPr>
        <p:spPr>
          <a:xfrm flipV="1">
            <a:off x="6186461" y="5602224"/>
            <a:ext cx="3725635" cy="847344"/>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30" name="Tekstvak 29">
            <a:extLst>
              <a:ext uri="{FF2B5EF4-FFF2-40B4-BE49-F238E27FC236}">
                <a16:creationId xmlns:a16="http://schemas.microsoft.com/office/drawing/2014/main" id="{5C10D5CE-F864-B696-3DD6-8957301BF89C}"/>
              </a:ext>
            </a:extLst>
          </p:cNvPr>
          <p:cNvSpPr txBox="1"/>
          <p:nvPr/>
        </p:nvSpPr>
        <p:spPr>
          <a:xfrm>
            <a:off x="9845810" y="5340889"/>
            <a:ext cx="1345240" cy="400110"/>
          </a:xfrm>
          <a:prstGeom prst="rect">
            <a:avLst/>
          </a:prstGeom>
          <a:noFill/>
        </p:spPr>
        <p:txBody>
          <a:bodyPr wrap="none" rtlCol="0">
            <a:spAutoFit/>
          </a:bodyPr>
          <a:lstStyle/>
          <a:p>
            <a:r>
              <a:rPr lang="nl-NL" sz="2000" dirty="0">
                <a:solidFill>
                  <a:srgbClr val="FF0000"/>
                </a:solidFill>
              </a:rPr>
              <a:t>Shorthand</a:t>
            </a:r>
          </a:p>
        </p:txBody>
      </p:sp>
      <p:sp>
        <p:nvSpPr>
          <p:cNvPr id="7" name="Rechthoek 6">
            <a:extLst>
              <a:ext uri="{FF2B5EF4-FFF2-40B4-BE49-F238E27FC236}">
                <a16:creationId xmlns:a16="http://schemas.microsoft.com/office/drawing/2014/main" id="{1941BB57-F31F-9A12-9164-11576BB486C6}"/>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latin typeface="Gill Sans MT" panose="020B0502020104020203" pitchFamily="34" charset="0"/>
              </a:rPr>
              <a:t>	Rens Roosenstein | University of Cape Town | SAIP 2026 |  </a:t>
            </a:r>
            <a:r>
              <a:rPr lang="nl-NL" dirty="0"/>
              <a:t> </a:t>
            </a:r>
          </a:p>
        </p:txBody>
      </p:sp>
      <p:sp>
        <p:nvSpPr>
          <p:cNvPr id="9" name="Google Shape;94;p15">
            <a:extLst>
              <a:ext uri="{FF2B5EF4-FFF2-40B4-BE49-F238E27FC236}">
                <a16:creationId xmlns:a16="http://schemas.microsoft.com/office/drawing/2014/main" id="{B2FE50DB-85AB-C1F6-0577-31B80C15D368}"/>
              </a:ext>
            </a:extLst>
          </p:cNvPr>
          <p:cNvSpPr txBox="1"/>
          <p:nvPr/>
        </p:nvSpPr>
        <p:spPr>
          <a:xfrm>
            <a:off x="11267440" y="6554082"/>
            <a:ext cx="730289" cy="277834"/>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chemeClr val="bg1"/>
                </a:solidFill>
                <a:uFillTx/>
                <a:latin typeface="Gill Sans MT" panose="020B0502020104020203" pitchFamily="34" charset="0"/>
                <a:cs typeface="Arial"/>
              </a:rPr>
              <a:t>10/18</a:t>
            </a:r>
          </a:p>
        </p:txBody>
      </p:sp>
    </p:spTree>
    <p:extLst>
      <p:ext uri="{BB962C8B-B14F-4D97-AF65-F5344CB8AC3E}">
        <p14:creationId xmlns:p14="http://schemas.microsoft.com/office/powerpoint/2010/main" val="428426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DFE78-CA55-1FA7-2D08-AB87723EAEC0}"/>
            </a:ext>
          </a:extLst>
        </p:cNvPr>
        <p:cNvGrpSpPr/>
        <p:nvPr/>
      </p:nvGrpSpPr>
      <p:grpSpPr>
        <a:xfrm>
          <a:off x="0" y="0"/>
          <a:ext cx="0" cy="0"/>
          <a:chOff x="0" y="0"/>
          <a:chExt cx="0" cy="0"/>
        </a:xfrm>
      </p:grpSpPr>
      <p:pic>
        <p:nvPicPr>
          <p:cNvPr id="21" name="Google Shape;89;p15" title="Schermafbeelding 2025-04-30 172339.png">
            <a:extLst>
              <a:ext uri="{FF2B5EF4-FFF2-40B4-BE49-F238E27FC236}">
                <a16:creationId xmlns:a16="http://schemas.microsoft.com/office/drawing/2014/main" id="{3A705623-16A1-6867-B78E-B6C775988B43}"/>
              </a:ext>
            </a:extLst>
          </p:cNvPr>
          <p:cNvPicPr>
            <a:picLocks noChangeAspect="1"/>
          </p:cNvPicPr>
          <p:nvPr/>
        </p:nvPicPr>
        <p:blipFill>
          <a:blip r:embed="rId3">
            <a:alphaModFix/>
          </a:blip>
          <a:stretch>
            <a:fillRect/>
          </a:stretch>
        </p:blipFill>
        <p:spPr>
          <a:xfrm>
            <a:off x="585777" y="1898633"/>
            <a:ext cx="6287590" cy="1038550"/>
          </a:xfrm>
          <a:prstGeom prst="rect">
            <a:avLst/>
          </a:prstGeom>
          <a:noFill/>
          <a:ln cap="flat">
            <a:noFill/>
          </a:ln>
        </p:spPr>
      </p:pic>
      <p:sp>
        <p:nvSpPr>
          <p:cNvPr id="3" name="Google Shape;101;p16">
            <a:extLst>
              <a:ext uri="{FF2B5EF4-FFF2-40B4-BE49-F238E27FC236}">
                <a16:creationId xmlns:a16="http://schemas.microsoft.com/office/drawing/2014/main" id="{AE8D75F0-F7C4-2B7B-1502-D136129ED166}"/>
              </a:ext>
            </a:extLst>
          </p:cNvPr>
          <p:cNvSpPr/>
          <p:nvPr/>
        </p:nvSpPr>
        <p:spPr>
          <a:xfrm>
            <a:off x="3136" y="6263"/>
            <a:ext cx="12191996" cy="1395603"/>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5" name="Google Shape;107;p16">
            <a:extLst>
              <a:ext uri="{FF2B5EF4-FFF2-40B4-BE49-F238E27FC236}">
                <a16:creationId xmlns:a16="http://schemas.microsoft.com/office/drawing/2014/main" id="{603FACE4-016B-7BDE-005A-2FF80E82A9B2}"/>
              </a:ext>
            </a:extLst>
          </p:cNvPr>
          <p:cNvSpPr txBox="1"/>
          <p:nvPr/>
        </p:nvSpPr>
        <p:spPr>
          <a:xfrm>
            <a:off x="624763" y="480169"/>
            <a:ext cx="10386797" cy="1595600"/>
          </a:xfrm>
          <a:prstGeom prst="rect">
            <a:avLst/>
          </a:prstGeom>
          <a:noFill/>
          <a:ln cap="flat">
            <a:noFill/>
          </a:ln>
        </p:spPr>
        <p:txBody>
          <a:bodyPr vert="horz" wrap="square" lIns="91430" tIns="91430" rIns="91430" bIns="9143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dirty="0">
                <a:solidFill>
                  <a:srgbClr val="FFFFFF"/>
                </a:solidFill>
                <a:latin typeface="Gill Sans MT"/>
                <a:ea typeface="Calibri"/>
                <a:cs typeface="Calibri"/>
              </a:rPr>
              <a:t>S</a:t>
            </a:r>
            <a:r>
              <a:rPr lang="nl-NL" sz="2800" b="0" i="0" u="none" strike="noStrike" kern="1200" cap="none" spc="0" baseline="0" dirty="0">
                <a:solidFill>
                  <a:srgbClr val="FFFFFF"/>
                </a:solidFill>
                <a:uFillTx/>
                <a:latin typeface="Gill Sans MT"/>
                <a:ea typeface="Calibri"/>
                <a:cs typeface="Calibri"/>
              </a:rPr>
              <a:t>tep 1: </a:t>
            </a:r>
            <a:r>
              <a:rPr lang="nl-NL" sz="2800" b="0" i="0" u="none" strike="noStrike" kern="1200" cap="none" spc="0" baseline="0" dirty="0" err="1">
                <a:solidFill>
                  <a:srgbClr val="FFFFFF"/>
                </a:solidFill>
                <a:uFillTx/>
                <a:latin typeface="Gill Sans MT"/>
                <a:ea typeface="Calibri"/>
                <a:cs typeface="Calibri"/>
              </a:rPr>
              <a:t>Path</a:t>
            </a:r>
            <a:r>
              <a:rPr lang="nl-NL" sz="2800" b="0" i="0" u="none" strike="noStrike" kern="1200" cap="none" spc="0" baseline="0" dirty="0">
                <a:solidFill>
                  <a:srgbClr val="FFFFFF"/>
                </a:solidFill>
                <a:uFillTx/>
                <a:latin typeface="Gill Sans MT"/>
                <a:ea typeface="Calibri"/>
                <a:cs typeface="Calibri"/>
              </a:rPr>
              <a:t> </a:t>
            </a:r>
            <a:r>
              <a:rPr lang="nl-NL" sz="2800" b="0" i="0" u="none" strike="noStrike" kern="1200" cap="none" spc="0" baseline="0" dirty="0" err="1">
                <a:solidFill>
                  <a:srgbClr val="FFFFFF"/>
                </a:solidFill>
                <a:uFillTx/>
                <a:latin typeface="Gill Sans MT"/>
                <a:ea typeface="Calibri"/>
                <a:cs typeface="Calibri"/>
              </a:rPr>
              <a:t>Integral</a:t>
            </a:r>
            <a:r>
              <a:rPr lang="nl-NL" sz="2800" b="0" i="0" u="none" strike="noStrike" kern="1200" cap="none" spc="0" baseline="0" dirty="0">
                <a:solidFill>
                  <a:srgbClr val="FFFFFF"/>
                </a:solidFill>
                <a:uFillTx/>
                <a:latin typeface="Gill Sans MT"/>
                <a:ea typeface="Calibri"/>
                <a:cs typeface="Calibri"/>
              </a:rPr>
              <a:t> On </a:t>
            </a:r>
            <a:r>
              <a:rPr lang="nl-NL" sz="2800" b="0" i="0" u="none" strike="noStrike" kern="1200" cap="none" spc="0" baseline="0" dirty="0" err="1">
                <a:solidFill>
                  <a:srgbClr val="FFFFFF"/>
                </a:solidFill>
                <a:uFillTx/>
                <a:latin typeface="Gill Sans MT"/>
                <a:ea typeface="Calibri"/>
                <a:cs typeface="Calibri"/>
              </a:rPr>
              <a:t>the</a:t>
            </a:r>
            <a:r>
              <a:rPr lang="nl-NL" sz="2800" b="0" i="0" u="none" strike="noStrike" kern="1200" cap="none" spc="0" baseline="0" dirty="0">
                <a:solidFill>
                  <a:srgbClr val="FFFFFF"/>
                </a:solidFill>
                <a:uFillTx/>
                <a:latin typeface="Gill Sans MT"/>
                <a:ea typeface="Calibri"/>
                <a:cs typeface="Calibri"/>
              </a:rPr>
              <a:t> </a:t>
            </a:r>
            <a:r>
              <a:rPr lang="nl-NL" sz="2800" b="0" i="0" u="none" strike="noStrike" kern="1200" cap="none" spc="0" baseline="0" dirty="0" err="1">
                <a:solidFill>
                  <a:srgbClr val="FFFFFF"/>
                </a:solidFill>
                <a:uFillTx/>
                <a:latin typeface="Gill Sans MT"/>
                <a:ea typeface="Calibri"/>
                <a:cs typeface="Calibri"/>
              </a:rPr>
              <a:t>Lattice</a:t>
            </a:r>
            <a:endParaRPr lang="en-US" sz="2489" b="0" i="0" u="none" strike="noStrike" kern="1200" cap="none" spc="0" baseline="0" dirty="0">
              <a:solidFill>
                <a:srgbClr val="FFFFFF"/>
              </a:solidFill>
              <a:uFillTx/>
              <a:latin typeface="Arial"/>
              <a:ea typeface="Arial"/>
              <a:cs typeface="Arial"/>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800" b="0" i="0" u="none" strike="noStrike" kern="1200" cap="none" spc="0" baseline="0" dirty="0">
              <a:solidFill>
                <a:srgbClr val="FFFFFF"/>
              </a:solidFill>
              <a:uFillTx/>
              <a:latin typeface="Gill Sans MT"/>
              <a:ea typeface="Calibri"/>
              <a:cs typeface="Calibri"/>
            </a:endParaRPr>
          </a:p>
        </p:txBody>
      </p:sp>
      <p:sp>
        <p:nvSpPr>
          <p:cNvPr id="14" name="Ovaal 3">
            <a:extLst>
              <a:ext uri="{FF2B5EF4-FFF2-40B4-BE49-F238E27FC236}">
                <a16:creationId xmlns:a16="http://schemas.microsoft.com/office/drawing/2014/main" id="{CD8B1A88-03B2-0F45-41CB-49AB45AD18EC}"/>
              </a:ext>
            </a:extLst>
          </p:cNvPr>
          <p:cNvSpPr/>
          <p:nvPr/>
        </p:nvSpPr>
        <p:spPr>
          <a:xfrm>
            <a:off x="11628000" y="108000"/>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dirty="0">
                <a:solidFill>
                  <a:srgbClr val="FFFFFF"/>
                </a:solidFill>
                <a:latin typeface="Aptos"/>
              </a:rPr>
              <a:t>3</a:t>
            </a:r>
          </a:p>
        </p:txBody>
      </p:sp>
      <p:pic>
        <p:nvPicPr>
          <p:cNvPr id="11" name="Google Shape;90;p15" title="Schermafbeelding 2025-04-30 172514.png">
            <a:extLst>
              <a:ext uri="{FF2B5EF4-FFF2-40B4-BE49-F238E27FC236}">
                <a16:creationId xmlns:a16="http://schemas.microsoft.com/office/drawing/2014/main" id="{0604BBB5-47F2-2C2E-B536-7DC146A274C8}"/>
              </a:ext>
            </a:extLst>
          </p:cNvPr>
          <p:cNvPicPr>
            <a:picLocks noChangeAspect="1"/>
          </p:cNvPicPr>
          <p:nvPr/>
        </p:nvPicPr>
        <p:blipFill>
          <a:blip r:embed="rId4">
            <a:alphaModFix/>
          </a:blip>
          <a:stretch>
            <a:fillRect/>
          </a:stretch>
        </p:blipFill>
        <p:spPr>
          <a:xfrm>
            <a:off x="2201097" y="4882972"/>
            <a:ext cx="2672661" cy="1547001"/>
          </a:xfrm>
          <a:prstGeom prst="rect">
            <a:avLst/>
          </a:prstGeom>
          <a:noFill/>
          <a:ln cap="flat">
            <a:solidFill>
              <a:schemeClr val="bg1"/>
            </a:solidFill>
          </a:ln>
        </p:spPr>
      </p:pic>
      <p:sp>
        <p:nvSpPr>
          <p:cNvPr id="15" name="Tekstvak 21">
            <a:extLst>
              <a:ext uri="{FF2B5EF4-FFF2-40B4-BE49-F238E27FC236}">
                <a16:creationId xmlns:a16="http://schemas.microsoft.com/office/drawing/2014/main" id="{1B1AB4B2-B4BD-08D9-9F0D-ACB4F19E81D1}"/>
              </a:ext>
            </a:extLst>
          </p:cNvPr>
          <p:cNvSpPr txBox="1"/>
          <p:nvPr/>
        </p:nvSpPr>
        <p:spPr>
          <a:xfrm>
            <a:off x="749760" y="5019557"/>
            <a:ext cx="1883097" cy="4001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0" i="0" u="none" strike="noStrike" kern="1200" cap="none" spc="0" baseline="0" dirty="0">
                <a:solidFill>
                  <a:srgbClr val="000000"/>
                </a:solidFill>
                <a:uFillTx/>
                <a:latin typeface="Gill Sans MT" pitchFamily="34"/>
              </a:rPr>
              <a:t>Free Energy:</a:t>
            </a:r>
          </a:p>
        </p:txBody>
      </p:sp>
      <p:sp>
        <p:nvSpPr>
          <p:cNvPr id="17" name="Tekstvak 22">
            <a:extLst>
              <a:ext uri="{FF2B5EF4-FFF2-40B4-BE49-F238E27FC236}">
                <a16:creationId xmlns:a16="http://schemas.microsoft.com/office/drawing/2014/main" id="{42DC895A-82DB-4713-D924-EEF41A8FF231}"/>
              </a:ext>
            </a:extLst>
          </p:cNvPr>
          <p:cNvSpPr txBox="1"/>
          <p:nvPr/>
        </p:nvSpPr>
        <p:spPr>
          <a:xfrm>
            <a:off x="1057100" y="5696654"/>
            <a:ext cx="1883097" cy="4001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0" i="0" u="none" strike="noStrike" kern="1200" cap="none" spc="0" baseline="0" dirty="0" err="1">
                <a:solidFill>
                  <a:srgbClr val="000000"/>
                </a:solidFill>
                <a:uFillTx/>
                <a:latin typeface="Gill Sans MT" pitchFamily="34"/>
              </a:rPr>
              <a:t>Pressure</a:t>
            </a:r>
            <a:r>
              <a:rPr lang="nl-NL" sz="2000" b="0" i="0" u="none" strike="noStrike" kern="1200" cap="none" spc="0" baseline="0" dirty="0">
                <a:solidFill>
                  <a:srgbClr val="000000"/>
                </a:solidFill>
                <a:uFillTx/>
                <a:latin typeface="Gill Sans MT" pitchFamily="34"/>
              </a:rPr>
              <a:t>:</a:t>
            </a:r>
          </a:p>
        </p:txBody>
      </p:sp>
      <p:cxnSp>
        <p:nvCxnSpPr>
          <p:cNvPr id="20" name="Google Shape;91;p15">
            <a:extLst>
              <a:ext uri="{FF2B5EF4-FFF2-40B4-BE49-F238E27FC236}">
                <a16:creationId xmlns:a16="http://schemas.microsoft.com/office/drawing/2014/main" id="{0A219891-4F1D-0FB9-58F9-927588B2CDE4}"/>
              </a:ext>
            </a:extLst>
          </p:cNvPr>
          <p:cNvCxnSpPr>
            <a:cxnSpLocks/>
            <a:endCxn id="11" idx="0"/>
          </p:cNvCxnSpPr>
          <p:nvPr/>
        </p:nvCxnSpPr>
        <p:spPr>
          <a:xfrm flipH="1">
            <a:off x="3537428" y="2937183"/>
            <a:ext cx="755" cy="1945789"/>
          </a:xfrm>
          <a:prstGeom prst="straightConnector1">
            <a:avLst/>
          </a:prstGeom>
          <a:noFill/>
          <a:ln w="28575" cap="flat">
            <a:solidFill>
              <a:srgbClr val="000000"/>
            </a:solidFill>
            <a:prstDash val="solid"/>
            <a:round/>
            <a:tailEnd type="arrow"/>
          </a:ln>
        </p:spPr>
      </p:cxnSp>
      <p:sp>
        <p:nvSpPr>
          <p:cNvPr id="23" name="Rechthoek 22">
            <a:extLst>
              <a:ext uri="{FF2B5EF4-FFF2-40B4-BE49-F238E27FC236}">
                <a16:creationId xmlns:a16="http://schemas.microsoft.com/office/drawing/2014/main" id="{EB1D33B2-09C9-3AD1-B1CE-BFBA47CBC79E}"/>
              </a:ext>
            </a:extLst>
          </p:cNvPr>
          <p:cNvSpPr/>
          <p:nvPr/>
        </p:nvSpPr>
        <p:spPr>
          <a:xfrm>
            <a:off x="648160" y="4857570"/>
            <a:ext cx="4238800" cy="1564633"/>
          </a:xfrm>
          <a:prstGeom prst="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4" name="TextBox 4">
            <a:extLst>
              <a:ext uri="{FF2B5EF4-FFF2-40B4-BE49-F238E27FC236}">
                <a16:creationId xmlns:a16="http://schemas.microsoft.com/office/drawing/2014/main" id="{C803B140-5889-C049-E059-08EF7BD6AF34}"/>
              </a:ext>
            </a:extLst>
          </p:cNvPr>
          <p:cNvSpPr txBox="1"/>
          <p:nvPr/>
        </p:nvSpPr>
        <p:spPr>
          <a:xfrm>
            <a:off x="835212" y="4112403"/>
            <a:ext cx="2490771" cy="738670"/>
          </a:xfrm>
          <a:prstGeom prst="rect">
            <a:avLst/>
          </a:prstGeom>
          <a:noFill/>
          <a:ln cap="flat">
            <a:noFill/>
          </a:ln>
        </p:spPr>
        <p:txBody>
          <a:bodyPr vert="horz" wrap="square" lIns="121916" tIns="60963" rIns="121916" bIns="60963"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0" i="0" u="none" strike="noStrike" kern="1200" cap="none" spc="0" baseline="0" dirty="0" err="1">
                <a:solidFill>
                  <a:srgbClr val="000000"/>
                </a:solidFill>
                <a:uFillTx/>
                <a:latin typeface="Gill Sans MT" pitchFamily="34"/>
                <a:ea typeface="Arial"/>
                <a:cs typeface="Arial"/>
              </a:rPr>
              <a:t>Compute</a:t>
            </a:r>
            <a:r>
              <a:rPr lang="nl-NL" sz="2000" b="0" i="0" u="none" strike="noStrike" kern="1200" cap="none" spc="0" dirty="0">
                <a:solidFill>
                  <a:srgbClr val="000000"/>
                </a:solidFill>
                <a:uFillTx/>
                <a:latin typeface="Gill Sans MT" pitchFamily="34"/>
                <a:ea typeface="Arial"/>
                <a:cs typeface="Arial"/>
              </a:rPr>
              <a:t> </a:t>
            </a:r>
            <a:r>
              <a:rPr lang="nl-NL" sz="2000" dirty="0" err="1">
                <a:solidFill>
                  <a:srgbClr val="000000"/>
                </a:solidFill>
                <a:latin typeface="Gill Sans MT" pitchFamily="34"/>
                <a:ea typeface="Arial"/>
                <a:cs typeface="Arial"/>
              </a:rPr>
              <a:t>t</a:t>
            </a:r>
            <a:r>
              <a:rPr lang="nl-NL" sz="2000" b="0" i="0" u="none" strike="noStrike" kern="1200" cap="none" spc="0" dirty="0" err="1">
                <a:solidFill>
                  <a:srgbClr val="000000"/>
                </a:solidFill>
                <a:uFillTx/>
                <a:latin typeface="Gill Sans MT" pitchFamily="34"/>
                <a:ea typeface="Arial"/>
                <a:cs typeface="Arial"/>
              </a:rPr>
              <a:t>hermodynamics</a:t>
            </a:r>
            <a:endParaRPr lang="nl-NL" sz="2000" b="0" i="0" u="none" strike="noStrike" kern="1200" cap="none" spc="0" baseline="0" dirty="0">
              <a:solidFill>
                <a:srgbClr val="000000"/>
              </a:solidFill>
              <a:uFillTx/>
              <a:latin typeface="Gill Sans MT" pitchFamily="34"/>
              <a:ea typeface="Arial"/>
              <a:cs typeface="Arial"/>
            </a:endParaRPr>
          </a:p>
        </p:txBody>
      </p:sp>
      <p:pic>
        <p:nvPicPr>
          <p:cNvPr id="2" name="Google Shape;108;p16" title="Schermafbeelding 2025-06-17 104904.png">
            <a:extLst>
              <a:ext uri="{FF2B5EF4-FFF2-40B4-BE49-F238E27FC236}">
                <a16:creationId xmlns:a16="http://schemas.microsoft.com/office/drawing/2014/main" id="{CCA4F956-8CE1-CD02-7C69-99ACF7129670}"/>
              </a:ext>
            </a:extLst>
          </p:cNvPr>
          <p:cNvPicPr>
            <a:picLocks noChangeAspect="1"/>
          </p:cNvPicPr>
          <p:nvPr/>
        </p:nvPicPr>
        <p:blipFill>
          <a:blip r:embed="rId5">
            <a:alphaModFix/>
          </a:blip>
          <a:stretch>
            <a:fillRect/>
          </a:stretch>
        </p:blipFill>
        <p:spPr>
          <a:xfrm>
            <a:off x="5498268" y="3224851"/>
            <a:ext cx="5875833" cy="2256766"/>
          </a:xfrm>
          <a:prstGeom prst="rect">
            <a:avLst/>
          </a:prstGeom>
          <a:noFill/>
          <a:ln w="28575" cap="flat">
            <a:solidFill>
              <a:schemeClr val="tx1"/>
            </a:solidFill>
            <a:prstDash val="solid"/>
            <a:round/>
          </a:ln>
        </p:spPr>
      </p:pic>
      <p:cxnSp>
        <p:nvCxnSpPr>
          <p:cNvPr id="8" name="Google Shape;91;p15">
            <a:extLst>
              <a:ext uri="{FF2B5EF4-FFF2-40B4-BE49-F238E27FC236}">
                <a16:creationId xmlns:a16="http://schemas.microsoft.com/office/drawing/2014/main" id="{DAE1C5B9-0D75-F82B-804C-AC8019ED71F7}"/>
              </a:ext>
            </a:extLst>
          </p:cNvPr>
          <p:cNvCxnSpPr>
            <a:cxnSpLocks/>
          </p:cNvCxnSpPr>
          <p:nvPr/>
        </p:nvCxnSpPr>
        <p:spPr>
          <a:xfrm flipV="1">
            <a:off x="3905859" y="2615609"/>
            <a:ext cx="0" cy="1731952"/>
          </a:xfrm>
          <a:prstGeom prst="straightConnector1">
            <a:avLst/>
          </a:prstGeom>
          <a:noFill/>
          <a:ln w="28575" cap="flat">
            <a:solidFill>
              <a:srgbClr val="000000"/>
            </a:solidFill>
            <a:prstDash val="solid"/>
            <a:round/>
            <a:tailEnd type="arrow"/>
          </a:ln>
        </p:spPr>
      </p:cxnSp>
      <p:cxnSp>
        <p:nvCxnSpPr>
          <p:cNvPr id="10" name="Rechte verbindingslijn 16">
            <a:extLst>
              <a:ext uri="{FF2B5EF4-FFF2-40B4-BE49-F238E27FC236}">
                <a16:creationId xmlns:a16="http://schemas.microsoft.com/office/drawing/2014/main" id="{51E4886B-F701-7A30-6AD7-5047F5D80FB7}"/>
              </a:ext>
            </a:extLst>
          </p:cNvPr>
          <p:cNvCxnSpPr>
            <a:cxnSpLocks/>
            <a:stCxn id="2" idx="1"/>
          </p:cNvCxnSpPr>
          <p:nvPr/>
        </p:nvCxnSpPr>
        <p:spPr>
          <a:xfrm flipH="1" flipV="1">
            <a:off x="3905859" y="4347561"/>
            <a:ext cx="1592409" cy="5673"/>
          </a:xfrm>
          <a:prstGeom prst="straightConnector1">
            <a:avLst/>
          </a:prstGeom>
          <a:noFill/>
          <a:ln w="28575" cap="flat">
            <a:solidFill>
              <a:srgbClr val="000000"/>
            </a:solidFill>
            <a:prstDash val="solid"/>
            <a:miter/>
          </a:ln>
        </p:spPr>
      </p:cxnSp>
      <p:sp>
        <p:nvSpPr>
          <p:cNvPr id="18" name="Google Shape;93;p15">
            <a:extLst>
              <a:ext uri="{FF2B5EF4-FFF2-40B4-BE49-F238E27FC236}">
                <a16:creationId xmlns:a16="http://schemas.microsoft.com/office/drawing/2014/main" id="{864A8A10-A3ED-08BB-BD35-C38547C9E574}"/>
              </a:ext>
            </a:extLst>
          </p:cNvPr>
          <p:cNvSpPr/>
          <p:nvPr/>
        </p:nvSpPr>
        <p:spPr>
          <a:xfrm>
            <a:off x="5493386" y="2782398"/>
            <a:ext cx="5505382" cy="508360"/>
          </a:xfrm>
          <a:prstGeom prst="rect">
            <a:avLst/>
          </a:prstGeom>
          <a:noFill/>
          <a:ln cap="flat">
            <a:noFill/>
            <a:prstDash val="solid"/>
          </a:ln>
        </p:spPr>
        <p:txBody>
          <a:bodyPr vert="horz" wrap="square" lIns="91430" tIns="45701" rIns="91430"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1" i="0" u="none" strike="noStrike" kern="1200" cap="none" spc="0" baseline="0" dirty="0">
                <a:solidFill>
                  <a:srgbClr val="000000"/>
                </a:solidFill>
                <a:uFillTx/>
                <a:latin typeface="Gill Sans MT"/>
                <a:ea typeface="Arial"/>
                <a:cs typeface="Arial"/>
              </a:rPr>
              <a:t>Field operator </a:t>
            </a:r>
            <a:r>
              <a:rPr lang="nl-NL" sz="2000" b="1" dirty="0" err="1">
                <a:solidFill>
                  <a:srgbClr val="000000"/>
                </a:solidFill>
                <a:latin typeface="Gill Sans MT"/>
                <a:ea typeface="Arial"/>
                <a:cs typeface="Arial"/>
              </a:rPr>
              <a:t>e</a:t>
            </a:r>
            <a:r>
              <a:rPr lang="nl-NL" sz="2000" b="1" i="0" u="none" strike="noStrike" kern="1200" cap="none" spc="0" baseline="0" dirty="0" err="1">
                <a:solidFill>
                  <a:srgbClr val="000000"/>
                </a:solidFill>
                <a:uFillTx/>
                <a:latin typeface="Gill Sans MT"/>
                <a:ea typeface="Arial"/>
                <a:cs typeface="Arial"/>
              </a:rPr>
              <a:t>igenstates</a:t>
            </a:r>
            <a:endParaRPr lang="nl-NL" sz="2000" b="0" i="0" u="none" strike="noStrike" kern="1200" cap="none" spc="0" baseline="0" dirty="0">
              <a:solidFill>
                <a:srgbClr val="000000"/>
              </a:solidFill>
              <a:uFillTx/>
              <a:latin typeface="Gill Sans MT"/>
              <a:ea typeface="Arial"/>
              <a:cs typeface="Arial"/>
            </a:endParaRPr>
          </a:p>
          <a:p>
            <a:pPr marL="186052"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000" b="0" i="0" u="none" strike="noStrike" kern="1200" cap="none" spc="0" baseline="0" dirty="0">
              <a:solidFill>
                <a:srgbClr val="000000"/>
              </a:solidFill>
              <a:uFillTx/>
              <a:latin typeface="Gill Sans MT"/>
              <a:ea typeface="Arial"/>
              <a:cs typeface="Arial"/>
            </a:endParaRPr>
          </a:p>
        </p:txBody>
      </p:sp>
      <p:pic>
        <p:nvPicPr>
          <p:cNvPr id="9" name="Graphic 1" descr="Vinkje met effen opvulling">
            <a:extLst>
              <a:ext uri="{FF2B5EF4-FFF2-40B4-BE49-F238E27FC236}">
                <a16:creationId xmlns:a16="http://schemas.microsoft.com/office/drawing/2014/main" id="{617AAF1B-8767-CB2E-6D64-FDBA38D073B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866925" y="3779790"/>
            <a:ext cx="1138519" cy="1071283"/>
          </a:xfrm>
          <a:prstGeom prst="rect">
            <a:avLst/>
          </a:prstGeom>
          <a:noFill/>
          <a:ln cap="flat">
            <a:noFill/>
          </a:ln>
        </p:spPr>
      </p:pic>
      <p:sp>
        <p:nvSpPr>
          <p:cNvPr id="25" name="Rechthoek 24">
            <a:extLst>
              <a:ext uri="{FF2B5EF4-FFF2-40B4-BE49-F238E27FC236}">
                <a16:creationId xmlns:a16="http://schemas.microsoft.com/office/drawing/2014/main" id="{7232986E-AA72-19E2-CEC4-5FDE81E9F76B}"/>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latin typeface="Gill Sans MT" panose="020B0502020104020203" pitchFamily="34" charset="0"/>
              </a:rPr>
              <a:t>	Rens Roosenstein | University of Cape Town | SAIP 2026 |  </a:t>
            </a:r>
            <a:r>
              <a:rPr lang="nl-NL" dirty="0"/>
              <a:t> </a:t>
            </a:r>
          </a:p>
        </p:txBody>
      </p:sp>
      <p:sp>
        <p:nvSpPr>
          <p:cNvPr id="27" name="Google Shape;94;p15">
            <a:extLst>
              <a:ext uri="{FF2B5EF4-FFF2-40B4-BE49-F238E27FC236}">
                <a16:creationId xmlns:a16="http://schemas.microsoft.com/office/drawing/2014/main" id="{AFAF6424-337A-877A-B865-B497BA5318F2}"/>
              </a:ext>
            </a:extLst>
          </p:cNvPr>
          <p:cNvSpPr txBox="1"/>
          <p:nvPr/>
        </p:nvSpPr>
        <p:spPr>
          <a:xfrm>
            <a:off x="11267440" y="6554082"/>
            <a:ext cx="730289" cy="277834"/>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chemeClr val="bg1"/>
                </a:solidFill>
                <a:uFillTx/>
                <a:latin typeface="Gill Sans MT" panose="020B0502020104020203" pitchFamily="34" charset="0"/>
                <a:cs typeface="Arial"/>
              </a:rPr>
              <a:t>11/18</a:t>
            </a:r>
          </a:p>
        </p:txBody>
      </p:sp>
    </p:spTree>
    <p:extLst>
      <p:ext uri="{BB962C8B-B14F-4D97-AF65-F5344CB8AC3E}">
        <p14:creationId xmlns:p14="http://schemas.microsoft.com/office/powerpoint/2010/main" val="211749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3" grpId="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2648C-992E-46CB-9021-84150BC7A24E}"/>
            </a:ext>
          </a:extLst>
        </p:cNvPr>
        <p:cNvGrpSpPr/>
        <p:nvPr/>
      </p:nvGrpSpPr>
      <p:grpSpPr>
        <a:xfrm>
          <a:off x="0" y="0"/>
          <a:ext cx="0" cy="0"/>
          <a:chOff x="0" y="0"/>
          <a:chExt cx="0" cy="0"/>
        </a:xfrm>
      </p:grpSpPr>
      <p:sp>
        <p:nvSpPr>
          <p:cNvPr id="3" name="Google Shape;141;p19">
            <a:extLst>
              <a:ext uri="{FF2B5EF4-FFF2-40B4-BE49-F238E27FC236}">
                <a16:creationId xmlns:a16="http://schemas.microsoft.com/office/drawing/2014/main" id="{4FE705CD-0563-20C6-150E-42924E1964CE}"/>
              </a:ext>
            </a:extLst>
          </p:cNvPr>
          <p:cNvSpPr/>
          <p:nvPr/>
        </p:nvSpPr>
        <p:spPr>
          <a:xfrm>
            <a:off x="3136" y="6263"/>
            <a:ext cx="12191996" cy="1395603"/>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14" name="Ovaal 3">
            <a:extLst>
              <a:ext uri="{FF2B5EF4-FFF2-40B4-BE49-F238E27FC236}">
                <a16:creationId xmlns:a16="http://schemas.microsoft.com/office/drawing/2014/main" id="{8DB7A9BE-BA6C-F45A-7403-8E377D273964}"/>
              </a:ext>
            </a:extLst>
          </p:cNvPr>
          <p:cNvSpPr/>
          <p:nvPr/>
        </p:nvSpPr>
        <p:spPr>
          <a:xfrm>
            <a:off x="11628000" y="108000"/>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dirty="0">
                <a:solidFill>
                  <a:srgbClr val="FFFFFF"/>
                </a:solidFill>
                <a:latin typeface="Aptos"/>
              </a:rPr>
              <a:t>3</a:t>
            </a:r>
          </a:p>
        </p:txBody>
      </p:sp>
      <p:sp>
        <p:nvSpPr>
          <p:cNvPr id="15" name="Google Shape;107;p16">
            <a:extLst>
              <a:ext uri="{FF2B5EF4-FFF2-40B4-BE49-F238E27FC236}">
                <a16:creationId xmlns:a16="http://schemas.microsoft.com/office/drawing/2014/main" id="{099F4E3C-3A94-BBC9-A5FE-407C96643E40}"/>
              </a:ext>
            </a:extLst>
          </p:cNvPr>
          <p:cNvSpPr txBox="1"/>
          <p:nvPr/>
        </p:nvSpPr>
        <p:spPr>
          <a:xfrm>
            <a:off x="624763" y="480169"/>
            <a:ext cx="10386797" cy="1595600"/>
          </a:xfrm>
          <a:prstGeom prst="rect">
            <a:avLst/>
          </a:prstGeom>
          <a:noFill/>
          <a:ln cap="flat">
            <a:noFill/>
          </a:ln>
        </p:spPr>
        <p:txBody>
          <a:bodyPr vert="horz" wrap="square" lIns="91430" tIns="91430" rIns="91430" bIns="91430" anchor="t" anchorCtr="0" compatLnSpc="1">
            <a:noAutofit/>
          </a:bodyPr>
          <a:lstStyle/>
          <a:p>
            <a:pPr lvl="0">
              <a:defRPr sz="1800" b="0" i="0" u="none" strike="noStrike" kern="0" cap="none" spc="0" baseline="0">
                <a:solidFill>
                  <a:srgbClr val="000000"/>
                </a:solidFill>
                <a:uFillTx/>
              </a:defRPr>
            </a:pPr>
            <a:r>
              <a:rPr lang="nl-NL" sz="2800" b="0" i="0" u="none" strike="noStrike" kern="1200" cap="none" spc="0" baseline="0" dirty="0" err="1">
                <a:solidFill>
                  <a:srgbClr val="FFFFFF"/>
                </a:solidFill>
                <a:uFillTx/>
                <a:latin typeface="Gill Sans MT"/>
                <a:ea typeface="Calibri"/>
                <a:cs typeface="Calibri"/>
              </a:rPr>
              <a:t>Lattice</a:t>
            </a:r>
            <a:r>
              <a:rPr lang="nl-NL" sz="2800" b="0" i="0" u="none" strike="noStrike" kern="1200" cap="none" spc="0" baseline="0" dirty="0">
                <a:solidFill>
                  <a:srgbClr val="FFFFFF"/>
                </a:solidFill>
                <a:uFillTx/>
                <a:latin typeface="Gill Sans MT"/>
                <a:ea typeface="Calibri"/>
                <a:cs typeface="Calibri"/>
              </a:rPr>
              <a:t> </a:t>
            </a:r>
            <a:r>
              <a:rPr lang="nl-NL" sz="2800" b="0" i="0" u="none" strike="noStrike" kern="1200" cap="none" spc="0" baseline="0" dirty="0" err="1">
                <a:solidFill>
                  <a:srgbClr val="FFFFFF"/>
                </a:solidFill>
                <a:uFillTx/>
                <a:latin typeface="Gill Sans MT"/>
                <a:ea typeface="Calibri"/>
                <a:cs typeface="Calibri"/>
              </a:rPr>
              <a:t>Vacuum</a:t>
            </a:r>
            <a:r>
              <a:rPr lang="nl-NL" sz="2800" b="0" i="0" u="none" strike="noStrike" kern="1200" cap="none" spc="0" baseline="0" dirty="0">
                <a:solidFill>
                  <a:srgbClr val="FFFFFF"/>
                </a:solidFill>
                <a:uFillTx/>
                <a:latin typeface="Gill Sans MT"/>
                <a:ea typeface="Calibri"/>
                <a:cs typeface="Calibri"/>
              </a:rPr>
              <a:t> Free</a:t>
            </a:r>
            <a:r>
              <a:rPr lang="nl-NL" sz="2800" dirty="0">
                <a:solidFill>
                  <a:srgbClr val="FFFFFF"/>
                </a:solidFill>
                <a:latin typeface="Gill Sans MT"/>
                <a:ea typeface="Calibri"/>
                <a:cs typeface="Calibri"/>
              </a:rPr>
              <a:t> Energy</a:t>
            </a:r>
            <a:endParaRPr lang="nl-NL" sz="2800" b="0" i="0" u="none" strike="noStrike" kern="1200" cap="none" spc="0" baseline="0" dirty="0">
              <a:solidFill>
                <a:srgbClr val="FFFFFF"/>
              </a:solidFill>
              <a:uFillTx/>
              <a:latin typeface="Gill Sans MT"/>
              <a:ea typeface="Calibri"/>
              <a:cs typeface="Calibri"/>
            </a:endParaRPr>
          </a:p>
        </p:txBody>
      </p:sp>
      <p:pic>
        <p:nvPicPr>
          <p:cNvPr id="4" name="Afbeelding 3">
            <a:extLst>
              <a:ext uri="{FF2B5EF4-FFF2-40B4-BE49-F238E27FC236}">
                <a16:creationId xmlns:a16="http://schemas.microsoft.com/office/drawing/2014/main" id="{AC55D7D4-317B-AF32-7080-B2BCDAD40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63" y="2666831"/>
            <a:ext cx="6921410" cy="3861641"/>
          </a:xfrm>
          <a:prstGeom prst="rect">
            <a:avLst/>
          </a:prstGeom>
        </p:spPr>
      </p:pic>
      <p:pic>
        <p:nvPicPr>
          <p:cNvPr id="8" name="Afbeelding 7">
            <a:extLst>
              <a:ext uri="{FF2B5EF4-FFF2-40B4-BE49-F238E27FC236}">
                <a16:creationId xmlns:a16="http://schemas.microsoft.com/office/drawing/2014/main" id="{97BF46CA-4292-7D22-11CF-83B7B1198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763" y="1920669"/>
            <a:ext cx="5932578" cy="609084"/>
          </a:xfrm>
          <a:prstGeom prst="rect">
            <a:avLst/>
          </a:prstGeom>
        </p:spPr>
      </p:pic>
      <p:sp>
        <p:nvSpPr>
          <p:cNvPr id="9" name="Rechthoek: afgeronde hoeken 8">
            <a:extLst>
              <a:ext uri="{FF2B5EF4-FFF2-40B4-BE49-F238E27FC236}">
                <a16:creationId xmlns:a16="http://schemas.microsoft.com/office/drawing/2014/main" id="{45EA3092-53A0-5F53-0670-5A62822D890D}"/>
              </a:ext>
            </a:extLst>
          </p:cNvPr>
          <p:cNvSpPr/>
          <p:nvPr/>
        </p:nvSpPr>
        <p:spPr>
          <a:xfrm>
            <a:off x="4992624" y="1908048"/>
            <a:ext cx="1548384" cy="597408"/>
          </a:xfrm>
          <a:prstGeom prst="roundRect">
            <a:avLst/>
          </a:prstGeom>
          <a:solidFill>
            <a:srgbClr val="FF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1" name="Rechte verbindingslijn met pijl 10">
            <a:extLst>
              <a:ext uri="{FF2B5EF4-FFF2-40B4-BE49-F238E27FC236}">
                <a16:creationId xmlns:a16="http://schemas.microsoft.com/office/drawing/2014/main" id="{14F1E26B-C758-6313-72BA-5DFBDE2049E7}"/>
              </a:ext>
            </a:extLst>
          </p:cNvPr>
          <p:cNvCxnSpPr>
            <a:stCxn id="8" idx="3"/>
          </p:cNvCxnSpPr>
          <p:nvPr/>
        </p:nvCxnSpPr>
        <p:spPr>
          <a:xfrm flipV="1">
            <a:off x="6557341" y="2212848"/>
            <a:ext cx="800531" cy="1236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Tekstvak 11">
            <a:extLst>
              <a:ext uri="{FF2B5EF4-FFF2-40B4-BE49-F238E27FC236}">
                <a16:creationId xmlns:a16="http://schemas.microsoft.com/office/drawing/2014/main" id="{D23A0B33-8FD7-689F-0406-F662D0C36E4F}"/>
              </a:ext>
            </a:extLst>
          </p:cNvPr>
          <p:cNvSpPr txBox="1"/>
          <p:nvPr/>
        </p:nvSpPr>
        <p:spPr>
          <a:xfrm>
            <a:off x="7363968" y="2006697"/>
            <a:ext cx="2176272" cy="400110"/>
          </a:xfrm>
          <a:prstGeom prst="rect">
            <a:avLst/>
          </a:prstGeom>
          <a:noFill/>
        </p:spPr>
        <p:txBody>
          <a:bodyPr wrap="square" rtlCol="0">
            <a:spAutoFit/>
          </a:bodyPr>
          <a:lstStyle/>
          <a:p>
            <a:r>
              <a:rPr lang="nl-NL" sz="2000" dirty="0">
                <a:solidFill>
                  <a:srgbClr val="FF0000"/>
                </a:solidFill>
                <a:latin typeface="Gill Sans MT" panose="020B0502020104020203" pitchFamily="34" charset="0"/>
              </a:rPr>
              <a:t>Casimir effect</a:t>
            </a:r>
          </a:p>
        </p:txBody>
      </p:sp>
      <p:cxnSp>
        <p:nvCxnSpPr>
          <p:cNvPr id="19" name="Rechte verbindingslijn 18">
            <a:extLst>
              <a:ext uri="{FF2B5EF4-FFF2-40B4-BE49-F238E27FC236}">
                <a16:creationId xmlns:a16="http://schemas.microsoft.com/office/drawing/2014/main" id="{E6A5E15E-2ED7-753E-9771-3FE1DCBF2AB9}"/>
              </a:ext>
            </a:extLst>
          </p:cNvPr>
          <p:cNvCxnSpPr/>
          <p:nvPr/>
        </p:nvCxnSpPr>
        <p:spPr>
          <a:xfrm flipV="1">
            <a:off x="2306320" y="5506720"/>
            <a:ext cx="2377440" cy="828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Rechte verbindingslijn 19">
            <a:extLst>
              <a:ext uri="{FF2B5EF4-FFF2-40B4-BE49-F238E27FC236}">
                <a16:creationId xmlns:a16="http://schemas.microsoft.com/office/drawing/2014/main" id="{9D316F32-FFB2-2535-6B48-9E71AA08D240}"/>
              </a:ext>
            </a:extLst>
          </p:cNvPr>
          <p:cNvCxnSpPr>
            <a:cxnSpLocks/>
          </p:cNvCxnSpPr>
          <p:nvPr/>
        </p:nvCxnSpPr>
        <p:spPr>
          <a:xfrm>
            <a:off x="2306320" y="5494019"/>
            <a:ext cx="2376000" cy="82800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Tekstvak 22">
            <a:extLst>
              <a:ext uri="{FF2B5EF4-FFF2-40B4-BE49-F238E27FC236}">
                <a16:creationId xmlns:a16="http://schemas.microsoft.com/office/drawing/2014/main" id="{1D00DF74-A98D-206D-9D09-C87C922E5806}"/>
              </a:ext>
            </a:extLst>
          </p:cNvPr>
          <p:cNvSpPr txBox="1"/>
          <p:nvPr/>
        </p:nvSpPr>
        <p:spPr>
          <a:xfrm>
            <a:off x="4992624" y="5554076"/>
            <a:ext cx="3870960" cy="707886"/>
          </a:xfrm>
          <a:prstGeom prst="rect">
            <a:avLst/>
          </a:prstGeom>
          <a:noFill/>
        </p:spPr>
        <p:txBody>
          <a:bodyPr wrap="square" rtlCol="0">
            <a:spAutoFit/>
          </a:bodyPr>
          <a:lstStyle/>
          <a:p>
            <a:r>
              <a:rPr lang="nl-NL" sz="2000" dirty="0">
                <a:latin typeface="Gill Sans MT" panose="020B0502020104020203" pitchFamily="34" charset="0"/>
              </a:rPr>
              <a:t>UV modes </a:t>
            </a:r>
            <a:r>
              <a:rPr lang="nl-NL" sz="2000" dirty="0" err="1">
                <a:latin typeface="Gill Sans MT" panose="020B0502020104020203" pitchFamily="34" charset="0"/>
              </a:rPr>
              <a:t>obstruct</a:t>
            </a:r>
            <a:r>
              <a:rPr lang="nl-NL" sz="2000" dirty="0">
                <a:latin typeface="Gill Sans MT" panose="020B0502020104020203" pitchFamily="34" charset="0"/>
              </a:rPr>
              <a:t> a </a:t>
            </a:r>
            <a:r>
              <a:rPr lang="nl-NL" sz="2000" dirty="0" err="1">
                <a:latin typeface="Gill Sans MT" panose="020B0502020104020203" pitchFamily="34" charset="0"/>
              </a:rPr>
              <a:t>straightforward</a:t>
            </a:r>
            <a:r>
              <a:rPr lang="nl-NL" sz="2000" dirty="0">
                <a:latin typeface="Gill Sans MT" panose="020B0502020104020203" pitchFamily="34" charset="0"/>
              </a:rPr>
              <a:t> </a:t>
            </a:r>
            <a:r>
              <a:rPr lang="nl-NL" sz="2000" dirty="0" err="1">
                <a:latin typeface="Gill Sans MT" panose="020B0502020104020203" pitchFamily="34" charset="0"/>
              </a:rPr>
              <a:t>continuum</a:t>
            </a:r>
            <a:r>
              <a:rPr lang="nl-NL" sz="2000" dirty="0">
                <a:latin typeface="Gill Sans MT" panose="020B0502020104020203" pitchFamily="34" charset="0"/>
              </a:rPr>
              <a:t> limit</a:t>
            </a:r>
          </a:p>
        </p:txBody>
      </p:sp>
      <p:pic>
        <p:nvPicPr>
          <p:cNvPr id="25" name="Afbeelding 24">
            <a:extLst>
              <a:ext uri="{FF2B5EF4-FFF2-40B4-BE49-F238E27FC236}">
                <a16:creationId xmlns:a16="http://schemas.microsoft.com/office/drawing/2014/main" id="{7335FEA1-58DF-83A7-081E-942927773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3040" y="3850914"/>
            <a:ext cx="8596105" cy="2461473"/>
          </a:xfrm>
          <a:prstGeom prst="rect">
            <a:avLst/>
          </a:prstGeom>
          <a:ln>
            <a:noFill/>
          </a:ln>
        </p:spPr>
      </p:pic>
      <p:sp>
        <p:nvSpPr>
          <p:cNvPr id="27" name="Rechthoek: afgeronde hoeken 26">
            <a:extLst>
              <a:ext uri="{FF2B5EF4-FFF2-40B4-BE49-F238E27FC236}">
                <a16:creationId xmlns:a16="http://schemas.microsoft.com/office/drawing/2014/main" id="{D15E3ACA-410C-0DF5-58F8-82AD8125A7DC}"/>
              </a:ext>
            </a:extLst>
          </p:cNvPr>
          <p:cNvSpPr/>
          <p:nvPr/>
        </p:nvSpPr>
        <p:spPr>
          <a:xfrm>
            <a:off x="1693399" y="3872849"/>
            <a:ext cx="8565745" cy="2439538"/>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xtBox 4">
            <a:extLst>
              <a:ext uri="{FF2B5EF4-FFF2-40B4-BE49-F238E27FC236}">
                <a16:creationId xmlns:a16="http://schemas.microsoft.com/office/drawing/2014/main" id="{B5BC30DC-A8C0-9B55-F63B-B1E20860E2EA}"/>
              </a:ext>
            </a:extLst>
          </p:cNvPr>
          <p:cNvSpPr txBox="1"/>
          <p:nvPr/>
        </p:nvSpPr>
        <p:spPr>
          <a:xfrm>
            <a:off x="2069899" y="3477613"/>
            <a:ext cx="3042306" cy="430893"/>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dirty="0" err="1">
                <a:solidFill>
                  <a:srgbClr val="000000"/>
                </a:solidFill>
                <a:latin typeface="Gill Sans MT" pitchFamily="34"/>
                <a:ea typeface="Arial"/>
                <a:cs typeface="Arial"/>
              </a:rPr>
              <a:t>Lattice</a:t>
            </a:r>
            <a:r>
              <a:rPr lang="nl-NL" sz="2000" b="0" i="0" u="none" strike="noStrike" kern="1200" cap="none" spc="0" baseline="0" dirty="0">
                <a:solidFill>
                  <a:srgbClr val="000000"/>
                </a:solidFill>
                <a:uFillTx/>
                <a:latin typeface="Gill Sans MT" pitchFamily="34"/>
                <a:ea typeface="Arial"/>
                <a:cs typeface="Arial"/>
              </a:rPr>
              <a:t> </a:t>
            </a:r>
            <a:r>
              <a:rPr lang="nl-NL" sz="2000" dirty="0" err="1">
                <a:solidFill>
                  <a:srgbClr val="000000"/>
                </a:solidFill>
                <a:latin typeface="Gill Sans MT" pitchFamily="34"/>
                <a:ea typeface="Arial"/>
                <a:cs typeface="Arial"/>
              </a:rPr>
              <a:t>d</a:t>
            </a:r>
            <a:r>
              <a:rPr lang="nl-NL" sz="2000" b="0" i="0" u="none" strike="noStrike" kern="1200" cap="none" spc="0" baseline="0" dirty="0" err="1">
                <a:solidFill>
                  <a:srgbClr val="000000"/>
                </a:solidFill>
                <a:uFillTx/>
                <a:latin typeface="Gill Sans MT" pitchFamily="34"/>
                <a:ea typeface="Arial"/>
                <a:cs typeface="Arial"/>
              </a:rPr>
              <a:t>ispersion</a:t>
            </a:r>
            <a:r>
              <a:rPr lang="nl-NL" sz="2000" dirty="0">
                <a:solidFill>
                  <a:srgbClr val="000000"/>
                </a:solidFill>
                <a:latin typeface="Gill Sans MT" pitchFamily="34"/>
                <a:ea typeface="Arial"/>
                <a:cs typeface="Arial"/>
              </a:rPr>
              <a:t> </a:t>
            </a:r>
            <a:r>
              <a:rPr lang="nl-NL" sz="2000" dirty="0" err="1">
                <a:solidFill>
                  <a:srgbClr val="000000"/>
                </a:solidFill>
                <a:latin typeface="Gill Sans MT" pitchFamily="34"/>
                <a:ea typeface="Arial"/>
                <a:cs typeface="Arial"/>
              </a:rPr>
              <a:t>relation</a:t>
            </a:r>
            <a:endParaRPr lang="nl-NL" sz="2000" b="0" i="0" u="none" strike="noStrike" kern="1200" cap="none" spc="0" baseline="0" dirty="0">
              <a:solidFill>
                <a:srgbClr val="000000"/>
              </a:solidFill>
              <a:uFillTx/>
              <a:latin typeface="Gill Sans MT" pitchFamily="34"/>
              <a:ea typeface="Arial"/>
              <a:cs typeface="Arial"/>
            </a:endParaRPr>
          </a:p>
        </p:txBody>
      </p:sp>
      <p:pic>
        <p:nvPicPr>
          <p:cNvPr id="31" name="Afbeelding 30">
            <a:extLst>
              <a:ext uri="{FF2B5EF4-FFF2-40B4-BE49-F238E27FC236}">
                <a16:creationId xmlns:a16="http://schemas.microsoft.com/office/drawing/2014/main" id="{35C2931A-E7BE-F9B6-32BB-B624D3A3DF2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32459" y="2645827"/>
            <a:ext cx="4146134" cy="820051"/>
          </a:xfrm>
          <a:prstGeom prst="rect">
            <a:avLst/>
          </a:prstGeom>
          <a:ln w="28575">
            <a:solidFill>
              <a:schemeClr val="tx1"/>
            </a:solidFill>
          </a:ln>
        </p:spPr>
      </p:pic>
      <p:sp>
        <p:nvSpPr>
          <p:cNvPr id="32" name="Rechthoek: afgeronde hoeken 31">
            <a:extLst>
              <a:ext uri="{FF2B5EF4-FFF2-40B4-BE49-F238E27FC236}">
                <a16:creationId xmlns:a16="http://schemas.microsoft.com/office/drawing/2014/main" id="{72AC1929-983E-8C65-0CC7-EAF7F1E89108}"/>
              </a:ext>
            </a:extLst>
          </p:cNvPr>
          <p:cNvSpPr/>
          <p:nvPr/>
        </p:nvSpPr>
        <p:spPr>
          <a:xfrm>
            <a:off x="10992810" y="2641600"/>
            <a:ext cx="335590" cy="838200"/>
          </a:xfrm>
          <a:prstGeom prst="roundRect">
            <a:avLst/>
          </a:prstGeom>
          <a:solidFill>
            <a:srgbClr val="E60000">
              <a:alpha val="50196"/>
            </a:srgbClr>
          </a:solidFill>
          <a:ln>
            <a:solidFill>
              <a:srgbClr val="042433">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2BF201B9-E6FA-4280-3B43-820ABAB1E060}"/>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latin typeface="Gill Sans MT" panose="020B0502020104020203" pitchFamily="34" charset="0"/>
              </a:rPr>
              <a:t>	Rens Roosenstein | University of Cape Town | SAIP 2026 |  </a:t>
            </a:r>
            <a:r>
              <a:rPr lang="nl-NL" dirty="0"/>
              <a:t> </a:t>
            </a:r>
          </a:p>
        </p:txBody>
      </p:sp>
      <p:sp>
        <p:nvSpPr>
          <p:cNvPr id="10" name="Google Shape;94;p15">
            <a:extLst>
              <a:ext uri="{FF2B5EF4-FFF2-40B4-BE49-F238E27FC236}">
                <a16:creationId xmlns:a16="http://schemas.microsoft.com/office/drawing/2014/main" id="{B2C2B34D-6E15-4621-D682-A8DFEB36230E}"/>
              </a:ext>
            </a:extLst>
          </p:cNvPr>
          <p:cNvSpPr txBox="1"/>
          <p:nvPr/>
        </p:nvSpPr>
        <p:spPr>
          <a:xfrm>
            <a:off x="11267440" y="6554082"/>
            <a:ext cx="730289" cy="277834"/>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chemeClr val="bg1"/>
                </a:solidFill>
                <a:uFillTx/>
                <a:latin typeface="Gill Sans MT" panose="020B0502020104020203" pitchFamily="34" charset="0"/>
                <a:cs typeface="Arial"/>
              </a:rPr>
              <a:t>12/18</a:t>
            </a:r>
          </a:p>
        </p:txBody>
      </p:sp>
    </p:spTree>
    <p:extLst>
      <p:ext uri="{BB962C8B-B14F-4D97-AF65-F5344CB8AC3E}">
        <p14:creationId xmlns:p14="http://schemas.microsoft.com/office/powerpoint/2010/main" val="99034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23" grpId="0"/>
      <p:bldP spid="27" grpId="0" animBg="1"/>
      <p:bldP spid="28" grpId="0"/>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7F0BC-73CB-BEA6-6890-650866F0A694}"/>
            </a:ext>
          </a:extLst>
        </p:cNvPr>
        <p:cNvGrpSpPr/>
        <p:nvPr/>
      </p:nvGrpSpPr>
      <p:grpSpPr>
        <a:xfrm>
          <a:off x="0" y="0"/>
          <a:ext cx="0" cy="0"/>
          <a:chOff x="0" y="0"/>
          <a:chExt cx="0" cy="0"/>
        </a:xfrm>
      </p:grpSpPr>
      <p:sp>
        <p:nvSpPr>
          <p:cNvPr id="2" name="Google Shape;87;p15">
            <a:extLst>
              <a:ext uri="{FF2B5EF4-FFF2-40B4-BE49-F238E27FC236}">
                <a16:creationId xmlns:a16="http://schemas.microsoft.com/office/drawing/2014/main" id="{1F0804FB-7AD0-ACB5-804F-18666B94BF10}"/>
              </a:ext>
            </a:extLst>
          </p:cNvPr>
          <p:cNvSpPr/>
          <p:nvPr/>
        </p:nvSpPr>
        <p:spPr>
          <a:xfrm>
            <a:off x="3136" y="-192"/>
            <a:ext cx="4139342" cy="6858749"/>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4" name="Google Shape;95;p15">
            <a:extLst>
              <a:ext uri="{FF2B5EF4-FFF2-40B4-BE49-F238E27FC236}">
                <a16:creationId xmlns:a16="http://schemas.microsoft.com/office/drawing/2014/main" id="{43C37D39-C534-DAA4-BD2A-42E9DC96E823}"/>
              </a:ext>
            </a:extLst>
          </p:cNvPr>
          <p:cNvSpPr txBox="1"/>
          <p:nvPr/>
        </p:nvSpPr>
        <p:spPr>
          <a:xfrm>
            <a:off x="961327" y="1384237"/>
            <a:ext cx="2229298" cy="2332149"/>
          </a:xfrm>
          <a:prstGeom prst="rect">
            <a:avLst/>
          </a:prstGeom>
          <a:noFill/>
          <a:ln cap="flat">
            <a:noFill/>
          </a:ln>
        </p:spPr>
        <p:txBody>
          <a:bodyPr vert="horz" wrap="square" lIns="91430" tIns="91430" rIns="91430" bIns="9143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3200" b="1" i="0" u="none" strike="noStrike" kern="1200" cap="none" spc="0" baseline="0" dirty="0" err="1">
                <a:solidFill>
                  <a:srgbClr val="FFFFFF"/>
                </a:solidFill>
                <a:uFillTx/>
                <a:latin typeface="Gill Sans MT"/>
                <a:ea typeface="Calibri"/>
                <a:cs typeface="Calibri"/>
              </a:rPr>
              <a:t>Outline</a:t>
            </a:r>
            <a:endParaRPr lang="nl-NL" sz="3200" b="1" i="0" u="none" strike="noStrike" kern="1200" cap="none" spc="0" baseline="0" dirty="0">
              <a:solidFill>
                <a:srgbClr val="FFFFFF"/>
              </a:solidFill>
              <a:uFillTx/>
              <a:latin typeface="Gill Sans MT"/>
              <a:ea typeface="Calibri"/>
              <a:cs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3200" b="1" i="0" u="none" strike="noStrike" kern="1200" cap="none" spc="0" baseline="0" dirty="0">
              <a:solidFill>
                <a:srgbClr val="FFFFFF"/>
              </a:solidFill>
              <a:uFillTx/>
              <a:latin typeface="Gill Sans MT"/>
              <a:ea typeface="Calibri"/>
              <a:cs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1" i="0" u="none" strike="noStrike" kern="1200" cap="none" spc="0" baseline="0" dirty="0">
                <a:solidFill>
                  <a:srgbClr val="FFFFFF"/>
                </a:solidFill>
                <a:uFillTx/>
                <a:latin typeface="Gill Sans MT"/>
                <a:ea typeface="Calibri"/>
                <a:cs typeface="Calibri"/>
              </a:rPr>
              <a:t>How does </a:t>
            </a:r>
            <a:r>
              <a:rPr lang="nl-NL" sz="1600" b="1" i="0" u="none" strike="noStrike" kern="1200" cap="none" spc="0" baseline="0" dirty="0" err="1">
                <a:solidFill>
                  <a:srgbClr val="FFFFFF"/>
                </a:solidFill>
                <a:uFillTx/>
                <a:latin typeface="Gill Sans MT"/>
                <a:ea typeface="Calibri"/>
                <a:cs typeface="Calibri"/>
              </a:rPr>
              <a:t>one</a:t>
            </a:r>
            <a:r>
              <a:rPr lang="nl-NL" sz="1600" b="1" dirty="0">
                <a:solidFill>
                  <a:srgbClr val="FFFFFF"/>
                </a:solidFill>
                <a:latin typeface="Gill Sans MT"/>
                <a:ea typeface="Calibri"/>
                <a:cs typeface="Calibri"/>
              </a:rPr>
              <a:t> </a:t>
            </a:r>
            <a:r>
              <a:rPr lang="nl-NL" sz="1600" b="1" i="0" u="none" strike="noStrike" kern="1200" cap="none" spc="0" baseline="0" dirty="0">
                <a:solidFill>
                  <a:srgbClr val="FFFFFF"/>
                </a:solidFill>
                <a:uFillTx/>
                <a:latin typeface="Gill Sans MT"/>
                <a:ea typeface="Calibri"/>
                <a:cs typeface="Calibri"/>
              </a:rPr>
              <a:t>construct a </a:t>
            </a:r>
            <a:r>
              <a:rPr lang="nl-NL" sz="1600" b="1" i="0" u="none" strike="noStrike" kern="1200" cap="none" spc="0" baseline="0" dirty="0" err="1">
                <a:solidFill>
                  <a:srgbClr val="FFFFFF"/>
                </a:solidFill>
                <a:uFillTx/>
                <a:latin typeface="Gill Sans MT"/>
                <a:ea typeface="Calibri"/>
                <a:cs typeface="Calibri"/>
              </a:rPr>
              <a:t>path</a:t>
            </a:r>
            <a:r>
              <a:rPr lang="nl-NL" sz="1600" b="1" i="0" u="none" strike="noStrike" kern="1200" cap="none" spc="0" baseline="0" dirty="0">
                <a:solidFill>
                  <a:srgbClr val="FFFFFF"/>
                </a:solidFill>
                <a:uFillTx/>
                <a:latin typeface="Gill Sans MT"/>
                <a:ea typeface="Calibri"/>
                <a:cs typeface="Calibri"/>
              </a:rPr>
              <a:t> </a:t>
            </a:r>
            <a:r>
              <a:rPr lang="nl-NL" sz="1600" b="1" i="0" u="none" strike="noStrike" kern="1200" cap="none" spc="0" baseline="0" dirty="0" err="1">
                <a:solidFill>
                  <a:srgbClr val="FFFFFF"/>
                </a:solidFill>
                <a:uFillTx/>
                <a:latin typeface="Gill Sans MT"/>
                <a:ea typeface="Calibri"/>
                <a:cs typeface="Calibri"/>
              </a:rPr>
              <a:t>integral</a:t>
            </a:r>
            <a:r>
              <a:rPr lang="nl-NL" sz="1600" b="1" i="0" u="none" strike="noStrike" kern="1200" cap="none" spc="0" baseline="0" dirty="0">
                <a:solidFill>
                  <a:srgbClr val="FFFFFF"/>
                </a:solidFill>
                <a:uFillTx/>
                <a:latin typeface="Gill Sans MT"/>
                <a:ea typeface="Calibri"/>
                <a:cs typeface="Calibri"/>
              </a:rPr>
              <a:t> on a </a:t>
            </a:r>
            <a:r>
              <a:rPr lang="nl-NL" sz="1600" b="1" i="0" u="none" strike="noStrike" kern="1200" cap="none" spc="0" baseline="0" dirty="0" err="1">
                <a:solidFill>
                  <a:srgbClr val="FFFFFF"/>
                </a:solidFill>
                <a:uFillTx/>
                <a:latin typeface="Gill Sans MT"/>
                <a:ea typeface="Calibri"/>
                <a:cs typeface="Calibri"/>
              </a:rPr>
              <a:t>finite</a:t>
            </a:r>
            <a:r>
              <a:rPr lang="nl-NL" sz="1600" b="1" i="0" u="none" strike="noStrike" kern="1200" cap="none" spc="0" baseline="0" dirty="0">
                <a:solidFill>
                  <a:srgbClr val="FFFFFF"/>
                </a:solidFill>
                <a:uFillTx/>
                <a:latin typeface="Gill Sans MT"/>
                <a:ea typeface="Calibri"/>
                <a:cs typeface="Calibri"/>
              </a:rPr>
              <a:t> volume</a:t>
            </a:r>
          </a:p>
        </p:txBody>
      </p:sp>
      <p:sp>
        <p:nvSpPr>
          <p:cNvPr id="5" name="TextBox 4">
            <a:extLst>
              <a:ext uri="{FF2B5EF4-FFF2-40B4-BE49-F238E27FC236}">
                <a16:creationId xmlns:a16="http://schemas.microsoft.com/office/drawing/2014/main" id="{2D155E34-5235-4872-3F1B-10CF8E5FDBAC}"/>
              </a:ext>
            </a:extLst>
          </p:cNvPr>
          <p:cNvSpPr txBox="1"/>
          <p:nvPr/>
        </p:nvSpPr>
        <p:spPr>
          <a:xfrm>
            <a:off x="5322832" y="960110"/>
            <a:ext cx="6534551" cy="738670"/>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ea typeface="Arial"/>
                <a:cs typeface="Arial"/>
              </a:rPr>
              <a:t>Background: </a:t>
            </a:r>
            <a:br>
              <a:rPr lang="en-US" sz="2000" b="0" i="0" u="none" strike="noStrike" kern="1200" cap="none" spc="0" baseline="0" dirty="0">
                <a:solidFill>
                  <a:srgbClr val="000000"/>
                </a:solidFill>
                <a:uFillTx/>
                <a:latin typeface="Gill Sans MT" pitchFamily="34"/>
                <a:ea typeface="Arial"/>
                <a:cs typeface="Arial"/>
              </a:rPr>
            </a:br>
            <a:r>
              <a:rPr lang="en-US" sz="2000" b="0" i="0" u="none" strike="noStrike" kern="1200" cap="none" spc="0" baseline="0" dirty="0">
                <a:solidFill>
                  <a:srgbClr val="000000"/>
                </a:solidFill>
                <a:uFillTx/>
                <a:latin typeface="Gill Sans MT" pitchFamily="34"/>
                <a:ea typeface="Arial"/>
                <a:cs typeface="Arial"/>
              </a:rPr>
              <a:t>(Casimir Effect, Quark-Gluon Plasma)</a:t>
            </a:r>
          </a:p>
        </p:txBody>
      </p:sp>
      <p:sp>
        <p:nvSpPr>
          <p:cNvPr id="6" name="Ovaal 3">
            <a:extLst>
              <a:ext uri="{FF2B5EF4-FFF2-40B4-BE49-F238E27FC236}">
                <a16:creationId xmlns:a16="http://schemas.microsoft.com/office/drawing/2014/main" id="{A71605CA-82C9-68E1-3E7B-E669BD756A81}"/>
              </a:ext>
            </a:extLst>
          </p:cNvPr>
          <p:cNvSpPr/>
          <p:nvPr/>
        </p:nvSpPr>
        <p:spPr>
          <a:xfrm>
            <a:off x="4696897" y="929606"/>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FFFFFF"/>
                </a:solidFill>
                <a:uFillTx/>
                <a:latin typeface="Aptos"/>
              </a:rPr>
              <a:t>1</a:t>
            </a:r>
          </a:p>
        </p:txBody>
      </p:sp>
      <p:sp>
        <p:nvSpPr>
          <p:cNvPr id="7" name="Ovaal 5">
            <a:extLst>
              <a:ext uri="{FF2B5EF4-FFF2-40B4-BE49-F238E27FC236}">
                <a16:creationId xmlns:a16="http://schemas.microsoft.com/office/drawing/2014/main" id="{3BC80F34-5B22-5EA8-77D8-B8C1953576A7}"/>
              </a:ext>
            </a:extLst>
          </p:cNvPr>
          <p:cNvSpPr/>
          <p:nvPr/>
        </p:nvSpPr>
        <p:spPr>
          <a:xfrm>
            <a:off x="4696897" y="1885337"/>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FFFFFF"/>
                </a:solidFill>
                <a:uFillTx/>
                <a:latin typeface="Aptos"/>
              </a:rPr>
              <a:t>2</a:t>
            </a:r>
          </a:p>
        </p:txBody>
      </p:sp>
      <p:sp>
        <p:nvSpPr>
          <p:cNvPr id="8" name="Ovaal 6">
            <a:extLst>
              <a:ext uri="{FF2B5EF4-FFF2-40B4-BE49-F238E27FC236}">
                <a16:creationId xmlns:a16="http://schemas.microsoft.com/office/drawing/2014/main" id="{E963AD29-E4ED-CD9B-22CB-321ED6E9F185}"/>
              </a:ext>
            </a:extLst>
          </p:cNvPr>
          <p:cNvSpPr/>
          <p:nvPr/>
        </p:nvSpPr>
        <p:spPr>
          <a:xfrm>
            <a:off x="4696897" y="2841059"/>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FFFFFF"/>
                </a:solidFill>
                <a:uFillTx/>
                <a:latin typeface="Aptos"/>
              </a:rPr>
              <a:t>3</a:t>
            </a:r>
          </a:p>
        </p:txBody>
      </p:sp>
      <p:sp>
        <p:nvSpPr>
          <p:cNvPr id="9" name="Ovaal 8">
            <a:extLst>
              <a:ext uri="{FF2B5EF4-FFF2-40B4-BE49-F238E27FC236}">
                <a16:creationId xmlns:a16="http://schemas.microsoft.com/office/drawing/2014/main" id="{2C24685A-C804-5933-4EA7-93A6D963AC07}"/>
              </a:ext>
            </a:extLst>
          </p:cNvPr>
          <p:cNvSpPr/>
          <p:nvPr/>
        </p:nvSpPr>
        <p:spPr>
          <a:xfrm>
            <a:off x="4696897" y="3796789"/>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FFFFFF"/>
                </a:solidFill>
                <a:uFillTx/>
                <a:latin typeface="Aptos"/>
              </a:rPr>
              <a:t>4</a:t>
            </a:r>
          </a:p>
        </p:txBody>
      </p:sp>
      <p:sp>
        <p:nvSpPr>
          <p:cNvPr id="10" name="Tekstvak 9">
            <a:extLst>
              <a:ext uri="{FF2B5EF4-FFF2-40B4-BE49-F238E27FC236}">
                <a16:creationId xmlns:a16="http://schemas.microsoft.com/office/drawing/2014/main" id="{70D9135F-4833-A091-D51D-51BF4B11960F}"/>
              </a:ext>
            </a:extLst>
          </p:cNvPr>
          <p:cNvSpPr txBox="1"/>
          <p:nvPr/>
        </p:nvSpPr>
        <p:spPr>
          <a:xfrm>
            <a:off x="5321085" y="2899470"/>
            <a:ext cx="609600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rPr>
              <a:t>Path Integral Derivation</a:t>
            </a:r>
            <a:endParaRPr lang="nl-NL" sz="1800" b="0" i="0" u="none" strike="noStrike" kern="1200" cap="none" spc="0" baseline="0" dirty="0">
              <a:solidFill>
                <a:srgbClr val="000000"/>
              </a:solidFill>
              <a:uFillTx/>
              <a:latin typeface="Gill Sans MT" pitchFamily="34"/>
            </a:endParaRPr>
          </a:p>
        </p:txBody>
      </p:sp>
      <p:sp>
        <p:nvSpPr>
          <p:cNvPr id="11" name="Tekstvak 10">
            <a:extLst>
              <a:ext uri="{FF2B5EF4-FFF2-40B4-BE49-F238E27FC236}">
                <a16:creationId xmlns:a16="http://schemas.microsoft.com/office/drawing/2014/main" id="{A6FAFAFF-5AD5-483D-DB9C-C8EDC36FA330}"/>
              </a:ext>
            </a:extLst>
          </p:cNvPr>
          <p:cNvSpPr txBox="1"/>
          <p:nvPr/>
        </p:nvSpPr>
        <p:spPr>
          <a:xfrm>
            <a:off x="5314629" y="3855201"/>
            <a:ext cx="609600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dirty="0">
                <a:solidFill>
                  <a:srgbClr val="000000"/>
                </a:solidFill>
                <a:latin typeface="Gill Sans MT" pitchFamily="34"/>
                <a:ea typeface="Arial"/>
                <a:cs typeface="Arial"/>
              </a:rPr>
              <a:t>Consequences</a:t>
            </a:r>
            <a:endParaRPr lang="en-US" sz="1800" b="0" i="0" u="none" strike="noStrike" kern="1200" cap="none" spc="0" baseline="0" dirty="0">
              <a:solidFill>
                <a:srgbClr val="000000"/>
              </a:solidFill>
              <a:uFillTx/>
              <a:latin typeface="Gill Sans MT" pitchFamily="34"/>
            </a:endParaRPr>
          </a:p>
        </p:txBody>
      </p:sp>
      <p:sp>
        <p:nvSpPr>
          <p:cNvPr id="12" name="Ovaal 12">
            <a:extLst>
              <a:ext uri="{FF2B5EF4-FFF2-40B4-BE49-F238E27FC236}">
                <a16:creationId xmlns:a16="http://schemas.microsoft.com/office/drawing/2014/main" id="{D666A0AB-795C-4D23-3B48-5003C243665A}"/>
              </a:ext>
            </a:extLst>
          </p:cNvPr>
          <p:cNvSpPr/>
          <p:nvPr/>
        </p:nvSpPr>
        <p:spPr>
          <a:xfrm>
            <a:off x="4696897" y="4752520"/>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FFFFFF"/>
                </a:solidFill>
                <a:uFillTx/>
                <a:latin typeface="Aptos"/>
              </a:rPr>
              <a:t>5</a:t>
            </a:r>
          </a:p>
        </p:txBody>
      </p:sp>
      <p:sp>
        <p:nvSpPr>
          <p:cNvPr id="13" name="Tekstvak 13">
            <a:extLst>
              <a:ext uri="{FF2B5EF4-FFF2-40B4-BE49-F238E27FC236}">
                <a16:creationId xmlns:a16="http://schemas.microsoft.com/office/drawing/2014/main" id="{B998F8BB-7E99-CFE3-031F-2855413D1E93}"/>
              </a:ext>
            </a:extLst>
          </p:cNvPr>
          <p:cNvSpPr txBox="1"/>
          <p:nvPr/>
        </p:nvSpPr>
        <p:spPr>
          <a:xfrm>
            <a:off x="5321085" y="4810932"/>
            <a:ext cx="609600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Gill Sans MT" pitchFamily="34"/>
                <a:cs typeface="Arial"/>
              </a:rPr>
              <a:t>Conclusions</a:t>
            </a:r>
          </a:p>
        </p:txBody>
      </p:sp>
      <p:sp>
        <p:nvSpPr>
          <p:cNvPr id="14" name="TextBox 4">
            <a:extLst>
              <a:ext uri="{FF2B5EF4-FFF2-40B4-BE49-F238E27FC236}">
                <a16:creationId xmlns:a16="http://schemas.microsoft.com/office/drawing/2014/main" id="{E0D2E9AB-6F96-59E0-9E65-5AAA54A957B8}"/>
              </a:ext>
            </a:extLst>
          </p:cNvPr>
          <p:cNvSpPr txBox="1"/>
          <p:nvPr/>
        </p:nvSpPr>
        <p:spPr>
          <a:xfrm>
            <a:off x="5322832" y="1915841"/>
            <a:ext cx="6089273" cy="738670"/>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ea typeface="Arial"/>
                <a:cs typeface="Arial"/>
              </a:rPr>
              <a:t>Outline of</a:t>
            </a:r>
            <a:r>
              <a:rPr lang="en-US" sz="2000" dirty="0">
                <a:solidFill>
                  <a:srgbClr val="000000"/>
                </a:solidFill>
                <a:latin typeface="Gill Sans MT" pitchFamily="34"/>
                <a:ea typeface="Arial"/>
                <a:cs typeface="Arial"/>
              </a:rPr>
              <a:t> Methodology:</a:t>
            </a:r>
            <a:br>
              <a:rPr lang="en-US" sz="2000" dirty="0">
                <a:solidFill>
                  <a:srgbClr val="000000"/>
                </a:solidFill>
                <a:latin typeface="Gill Sans MT" pitchFamily="34"/>
                <a:ea typeface="Arial"/>
                <a:cs typeface="Arial"/>
              </a:rPr>
            </a:br>
            <a:r>
              <a:rPr lang="en-US" sz="2000" dirty="0">
                <a:solidFill>
                  <a:srgbClr val="000000"/>
                </a:solidFill>
                <a:latin typeface="Gill Sans MT" pitchFamily="34"/>
                <a:ea typeface="Arial"/>
                <a:cs typeface="Arial"/>
              </a:rPr>
              <a:t>(Statistical Physics, Finite Volume QFT)</a:t>
            </a:r>
            <a:endParaRPr lang="nl-NL" sz="1867" b="0" i="0" u="none" strike="noStrike" kern="1200" cap="none" spc="0" baseline="0" dirty="0">
              <a:solidFill>
                <a:srgbClr val="000000"/>
              </a:solidFill>
              <a:uFillTx/>
              <a:latin typeface="Gill Sans MT" pitchFamily="34"/>
              <a:ea typeface="Arial"/>
              <a:cs typeface="Arial"/>
            </a:endParaRPr>
          </a:p>
        </p:txBody>
      </p:sp>
      <p:sp>
        <p:nvSpPr>
          <p:cNvPr id="16" name="Rechthoek 15">
            <a:extLst>
              <a:ext uri="{FF2B5EF4-FFF2-40B4-BE49-F238E27FC236}">
                <a16:creationId xmlns:a16="http://schemas.microsoft.com/office/drawing/2014/main" id="{C6753DC4-21AE-8B01-CC39-E0DB72CCC0EF}"/>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latin typeface="Gill Sans MT" panose="020B0502020104020203" pitchFamily="34" charset="0"/>
              </a:rPr>
              <a:t>	Rens Roosenstein | University of Cape Town | SAIP 2026 |  </a:t>
            </a:r>
            <a:r>
              <a:rPr lang="nl-NL" dirty="0"/>
              <a:t> </a:t>
            </a:r>
          </a:p>
        </p:txBody>
      </p:sp>
      <p:sp>
        <p:nvSpPr>
          <p:cNvPr id="18" name="Google Shape;94;p15">
            <a:extLst>
              <a:ext uri="{FF2B5EF4-FFF2-40B4-BE49-F238E27FC236}">
                <a16:creationId xmlns:a16="http://schemas.microsoft.com/office/drawing/2014/main" id="{4D1D5301-0039-80A7-A574-BD54FF7B0D02}"/>
              </a:ext>
            </a:extLst>
          </p:cNvPr>
          <p:cNvSpPr txBox="1"/>
          <p:nvPr/>
        </p:nvSpPr>
        <p:spPr>
          <a:xfrm>
            <a:off x="11267440" y="6554082"/>
            <a:ext cx="730289" cy="277834"/>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chemeClr val="bg1"/>
                </a:solidFill>
                <a:uFillTx/>
                <a:latin typeface="Gill Sans MT" panose="020B0502020104020203" pitchFamily="34" charset="0"/>
                <a:cs typeface="Arial"/>
              </a:rPr>
              <a:t>13/18</a:t>
            </a:r>
          </a:p>
        </p:txBody>
      </p:sp>
    </p:spTree>
    <p:extLst>
      <p:ext uri="{BB962C8B-B14F-4D97-AF65-F5344CB8AC3E}">
        <p14:creationId xmlns:p14="http://schemas.microsoft.com/office/powerpoint/2010/main" val="401206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7"/>
                                        </p:tgtEl>
                                        <p:attrNameLst>
                                          <p:attrName>style.opacity</p:attrName>
                                        </p:attrNameLst>
                                      </p:cBhvr>
                                      <p:to>
                                        <p:strVal val="0.2"/>
                                      </p:to>
                                    </p:set>
                                    <p:animEffect filter="image" prLst="opacity: 0.2">
                                      <p:cBhvr rctx="IE">
                                        <p:cTn id="7" dur="indefinite"/>
                                        <p:tgtEl>
                                          <p:spTgt spid="7"/>
                                        </p:tgtEl>
                                      </p:cBhvr>
                                    </p:animEffect>
                                  </p:childTnLst>
                                </p:cTn>
                              </p:par>
                              <p:par>
                                <p:cTn id="8" presetID="9" presetClass="emph" presetSubtype="0" grpId="0" nodeType="withEffect">
                                  <p:stCondLst>
                                    <p:cond delay="0"/>
                                  </p:stCondLst>
                                  <p:childTnLst>
                                    <p:set>
                                      <p:cBhvr>
                                        <p:cTn id="9" dur="indefinite"/>
                                        <p:tgtEl>
                                          <p:spTgt spid="12"/>
                                        </p:tgtEl>
                                        <p:attrNameLst>
                                          <p:attrName>style.opacity</p:attrName>
                                        </p:attrNameLst>
                                      </p:cBhvr>
                                      <p:to>
                                        <p:strVal val="0.2"/>
                                      </p:to>
                                    </p:set>
                                    <p:animEffect filter="image" prLst="opacity: 0.2">
                                      <p:cBhvr rctx="IE">
                                        <p:cTn id="10" dur="indefinite"/>
                                        <p:tgtEl>
                                          <p:spTgt spid="12"/>
                                        </p:tgtEl>
                                      </p:cBhvr>
                                    </p:animEffect>
                                  </p:childTnLst>
                                </p:cTn>
                              </p:par>
                              <p:par>
                                <p:cTn id="11" presetID="9" presetClass="emph" presetSubtype="0" grpId="0" nodeType="withEffect">
                                  <p:stCondLst>
                                    <p:cond delay="0"/>
                                  </p:stCondLst>
                                  <p:childTnLst>
                                    <p:set>
                                      <p:cBhvr>
                                        <p:cTn id="12" dur="indefinite"/>
                                        <p:tgtEl>
                                          <p:spTgt spid="13"/>
                                        </p:tgtEl>
                                        <p:attrNameLst>
                                          <p:attrName>style.opacity</p:attrName>
                                        </p:attrNameLst>
                                      </p:cBhvr>
                                      <p:to>
                                        <p:strVal val="0.2"/>
                                      </p:to>
                                    </p:set>
                                    <p:animEffect filter="image" prLst="opacity: 0.2">
                                      <p:cBhvr rctx="IE">
                                        <p:cTn id="13" dur="indefinite"/>
                                        <p:tgtEl>
                                          <p:spTgt spid="13"/>
                                        </p:tgtEl>
                                      </p:cBhvr>
                                    </p:animEffect>
                                  </p:childTnLst>
                                </p:cTn>
                              </p:par>
                              <p:par>
                                <p:cTn id="14" presetID="9" presetClass="emph" presetSubtype="0" grpId="0" nodeType="withEffect">
                                  <p:stCondLst>
                                    <p:cond delay="0"/>
                                  </p:stCondLst>
                                  <p:childTnLst>
                                    <p:set>
                                      <p:cBhvr>
                                        <p:cTn id="15" dur="indefinite"/>
                                        <p:tgtEl>
                                          <p:spTgt spid="14"/>
                                        </p:tgtEl>
                                        <p:attrNameLst>
                                          <p:attrName>style.opacity</p:attrName>
                                        </p:attrNameLst>
                                      </p:cBhvr>
                                      <p:to>
                                        <p:strVal val="0.2"/>
                                      </p:to>
                                    </p:set>
                                    <p:animEffect filter="image" prLst="opacity: 0.2">
                                      <p:cBhvr rctx="IE">
                                        <p:cTn id="16" dur="indefinite"/>
                                        <p:tgtEl>
                                          <p:spTgt spid="14"/>
                                        </p:tgtEl>
                                      </p:cBhvr>
                                    </p:animEffect>
                                  </p:childTnLst>
                                </p:cTn>
                              </p:par>
                              <p:par>
                                <p:cTn id="17" presetID="9" presetClass="emph" presetSubtype="0" grpId="0" nodeType="withEffect">
                                  <p:stCondLst>
                                    <p:cond delay="0"/>
                                  </p:stCondLst>
                                  <p:childTnLst>
                                    <p:set>
                                      <p:cBhvr>
                                        <p:cTn id="18" dur="indefinite"/>
                                        <p:tgtEl>
                                          <p:spTgt spid="6"/>
                                        </p:tgtEl>
                                        <p:attrNameLst>
                                          <p:attrName>style.opacity</p:attrName>
                                        </p:attrNameLst>
                                      </p:cBhvr>
                                      <p:to>
                                        <p:strVal val="0.2"/>
                                      </p:to>
                                    </p:set>
                                    <p:animEffect filter="image" prLst="opacity: 0.2">
                                      <p:cBhvr rctx="IE">
                                        <p:cTn id="19" dur="indefinite"/>
                                        <p:tgtEl>
                                          <p:spTgt spid="6"/>
                                        </p:tgtEl>
                                      </p:cBhvr>
                                    </p:animEffect>
                                  </p:childTnLst>
                                </p:cTn>
                              </p:par>
                              <p:par>
                                <p:cTn id="20" presetID="9" presetClass="emph" presetSubtype="0" grpId="0" nodeType="withEffect">
                                  <p:stCondLst>
                                    <p:cond delay="0"/>
                                  </p:stCondLst>
                                  <p:childTnLst>
                                    <p:set>
                                      <p:cBhvr>
                                        <p:cTn id="21" dur="indefinite"/>
                                        <p:tgtEl>
                                          <p:spTgt spid="5"/>
                                        </p:tgtEl>
                                        <p:attrNameLst>
                                          <p:attrName>style.opacity</p:attrName>
                                        </p:attrNameLst>
                                      </p:cBhvr>
                                      <p:to>
                                        <p:strVal val="0.2"/>
                                      </p:to>
                                    </p:set>
                                    <p:animEffect filter="image" prLst="opacity: 0.2">
                                      <p:cBhvr rctx="IE">
                                        <p:cTn id="22" dur="indefinite"/>
                                        <p:tgtEl>
                                          <p:spTgt spid="5"/>
                                        </p:tgtEl>
                                      </p:cBhvr>
                                    </p:animEffect>
                                  </p:childTnLst>
                                </p:cTn>
                              </p:par>
                              <p:par>
                                <p:cTn id="23" presetID="9" presetClass="emph" presetSubtype="0" grpId="0" nodeType="withEffect">
                                  <p:stCondLst>
                                    <p:cond delay="0"/>
                                  </p:stCondLst>
                                  <p:childTnLst>
                                    <p:set>
                                      <p:cBhvr>
                                        <p:cTn id="24" dur="indefinite"/>
                                        <p:tgtEl>
                                          <p:spTgt spid="8"/>
                                        </p:tgtEl>
                                        <p:attrNameLst>
                                          <p:attrName>style.opacity</p:attrName>
                                        </p:attrNameLst>
                                      </p:cBhvr>
                                      <p:to>
                                        <p:strVal val="0.2"/>
                                      </p:to>
                                    </p:set>
                                    <p:animEffect filter="image" prLst="opacity: 0.2">
                                      <p:cBhvr rctx="IE">
                                        <p:cTn id="25" dur="indefinite"/>
                                        <p:tgtEl>
                                          <p:spTgt spid="8"/>
                                        </p:tgtEl>
                                      </p:cBhvr>
                                    </p:animEffect>
                                  </p:childTnLst>
                                </p:cTn>
                              </p:par>
                              <p:par>
                                <p:cTn id="26" presetID="9" presetClass="emph" presetSubtype="0" grpId="0" nodeType="withEffect">
                                  <p:stCondLst>
                                    <p:cond delay="0"/>
                                  </p:stCondLst>
                                  <p:childTnLst>
                                    <p:set>
                                      <p:cBhvr>
                                        <p:cTn id="27" dur="indefinite"/>
                                        <p:tgtEl>
                                          <p:spTgt spid="10"/>
                                        </p:tgtEl>
                                        <p:attrNameLst>
                                          <p:attrName>style.opacity</p:attrName>
                                        </p:attrNameLst>
                                      </p:cBhvr>
                                      <p:to>
                                        <p:strVal val="0.2"/>
                                      </p:to>
                                    </p:set>
                                    <p:animEffect filter="image" prLst="opacity: 0.2">
                                      <p:cBhvr rctx="IE">
                                        <p:cTn id="28"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10" grpId="0"/>
      <p:bldP spid="12" grpId="0" animBg="1"/>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D8130-13CD-23EC-C20D-78EE4066B1EE}"/>
            </a:ext>
          </a:extLst>
        </p:cNvPr>
        <p:cNvGrpSpPr/>
        <p:nvPr/>
      </p:nvGrpSpPr>
      <p:grpSpPr>
        <a:xfrm>
          <a:off x="0" y="0"/>
          <a:ext cx="0" cy="0"/>
          <a:chOff x="0" y="0"/>
          <a:chExt cx="0" cy="0"/>
        </a:xfrm>
      </p:grpSpPr>
      <p:sp>
        <p:nvSpPr>
          <p:cNvPr id="3" name="Google Shape;141;p19">
            <a:extLst>
              <a:ext uri="{FF2B5EF4-FFF2-40B4-BE49-F238E27FC236}">
                <a16:creationId xmlns:a16="http://schemas.microsoft.com/office/drawing/2014/main" id="{70D49940-E13F-BE32-59E6-B96010101882}"/>
              </a:ext>
            </a:extLst>
          </p:cNvPr>
          <p:cNvSpPr/>
          <p:nvPr/>
        </p:nvSpPr>
        <p:spPr>
          <a:xfrm>
            <a:off x="3136" y="6263"/>
            <a:ext cx="12191996" cy="1395603"/>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dirty="0">
              <a:solidFill>
                <a:srgbClr val="000000"/>
              </a:solidFill>
              <a:uFillTx/>
              <a:latin typeface="Arial"/>
              <a:ea typeface="Arial"/>
              <a:cs typeface="Arial"/>
            </a:endParaRPr>
          </a:p>
        </p:txBody>
      </p:sp>
      <p:sp>
        <p:nvSpPr>
          <p:cNvPr id="14" name="Ovaal 3">
            <a:extLst>
              <a:ext uri="{FF2B5EF4-FFF2-40B4-BE49-F238E27FC236}">
                <a16:creationId xmlns:a16="http://schemas.microsoft.com/office/drawing/2014/main" id="{69AA775F-1DF9-DB28-2346-8DC92D8CE687}"/>
              </a:ext>
            </a:extLst>
          </p:cNvPr>
          <p:cNvSpPr/>
          <p:nvPr/>
        </p:nvSpPr>
        <p:spPr>
          <a:xfrm>
            <a:off x="11628000" y="108000"/>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dirty="0">
                <a:solidFill>
                  <a:srgbClr val="FFFFFF"/>
                </a:solidFill>
                <a:latin typeface="Aptos"/>
              </a:rPr>
              <a:t>4</a:t>
            </a:r>
          </a:p>
        </p:txBody>
      </p:sp>
      <p:sp>
        <p:nvSpPr>
          <p:cNvPr id="15" name="Google Shape;107;p16">
            <a:extLst>
              <a:ext uri="{FF2B5EF4-FFF2-40B4-BE49-F238E27FC236}">
                <a16:creationId xmlns:a16="http://schemas.microsoft.com/office/drawing/2014/main" id="{44BD4314-7D45-4927-7443-F8244BC2A013}"/>
              </a:ext>
            </a:extLst>
          </p:cNvPr>
          <p:cNvSpPr txBox="1"/>
          <p:nvPr/>
        </p:nvSpPr>
        <p:spPr>
          <a:xfrm>
            <a:off x="624763" y="480169"/>
            <a:ext cx="10386797" cy="1595600"/>
          </a:xfrm>
          <a:prstGeom prst="rect">
            <a:avLst/>
          </a:prstGeom>
          <a:noFill/>
          <a:ln cap="flat">
            <a:noFill/>
          </a:ln>
        </p:spPr>
        <p:txBody>
          <a:bodyPr vert="horz" wrap="square" lIns="91430" tIns="91430" rIns="91430" bIns="91430" anchor="t" anchorCtr="0" compatLnSpc="1">
            <a:noAutofit/>
          </a:bodyPr>
          <a:lstStyle/>
          <a:p>
            <a:pPr lvl="0">
              <a:defRPr sz="1800" b="0" i="0" u="none" strike="noStrike" kern="0" cap="none" spc="0" baseline="0">
                <a:solidFill>
                  <a:srgbClr val="000000"/>
                </a:solidFill>
                <a:uFillTx/>
              </a:defRPr>
            </a:pPr>
            <a:r>
              <a:rPr lang="nl-NL" sz="2800" b="0" i="0" u="none" strike="noStrike" kern="1200" cap="none" spc="0" baseline="0" dirty="0" err="1">
                <a:solidFill>
                  <a:srgbClr val="FFFFFF"/>
                </a:solidFill>
                <a:uFillTx/>
                <a:latin typeface="Gill Sans MT"/>
                <a:ea typeface="Calibri"/>
                <a:cs typeface="Calibri"/>
              </a:rPr>
              <a:t>Consequences</a:t>
            </a:r>
            <a:endParaRPr lang="nl-NL" sz="2800" b="0" i="0" u="none" strike="noStrike" kern="1200" cap="none" spc="0" baseline="0" dirty="0">
              <a:solidFill>
                <a:srgbClr val="FFFFFF"/>
              </a:solidFill>
              <a:uFillTx/>
              <a:latin typeface="Gill Sans MT"/>
              <a:ea typeface="Calibri"/>
              <a:cs typeface="Calibri"/>
            </a:endParaRPr>
          </a:p>
        </p:txBody>
      </p:sp>
      <p:sp>
        <p:nvSpPr>
          <p:cNvPr id="6" name="TextBox 4">
            <a:extLst>
              <a:ext uri="{FF2B5EF4-FFF2-40B4-BE49-F238E27FC236}">
                <a16:creationId xmlns:a16="http://schemas.microsoft.com/office/drawing/2014/main" id="{AE46E157-4F02-49EF-C152-3C485A837687}"/>
              </a:ext>
            </a:extLst>
          </p:cNvPr>
          <p:cNvSpPr txBox="1"/>
          <p:nvPr/>
        </p:nvSpPr>
        <p:spPr>
          <a:xfrm>
            <a:off x="858592" y="2559732"/>
            <a:ext cx="6089273" cy="1354223"/>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ea typeface="Arial"/>
                <a:cs typeface="Arial"/>
              </a:rPr>
              <a:t>Momentum integrals become momentum sums</a:t>
            </a:r>
          </a:p>
          <a:p>
            <a:pPr marL="342900" marR="0" lvl="0" indent="-34290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2000" dirty="0">
                <a:solidFill>
                  <a:srgbClr val="000000"/>
                </a:solidFill>
                <a:latin typeface="Gill Sans MT" pitchFamily="34"/>
                <a:ea typeface="Arial"/>
                <a:cs typeface="Arial"/>
              </a:rPr>
              <a:t>Discrete derivatives</a:t>
            </a:r>
          </a:p>
          <a:p>
            <a:pPr marL="342900" marR="0" lvl="0" indent="-34290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2000" dirty="0">
                <a:solidFill>
                  <a:srgbClr val="000000"/>
                </a:solidFill>
                <a:latin typeface="Gill Sans MT" pitchFamily="34"/>
                <a:ea typeface="Arial"/>
                <a:cs typeface="Arial"/>
              </a:rPr>
              <a:t>Poisson summation/ Abel-Plana</a:t>
            </a:r>
          </a:p>
          <a:p>
            <a:pPr marL="342900" marR="0" lvl="0" indent="-34290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en-US" sz="2000" dirty="0">
                <a:solidFill>
                  <a:srgbClr val="000000"/>
                </a:solidFill>
                <a:latin typeface="Gill Sans MT" pitchFamily="34"/>
                <a:ea typeface="Arial"/>
                <a:cs typeface="Arial"/>
              </a:rPr>
              <a:t>Topological asymmetry (1D, 2D,3D)</a:t>
            </a:r>
            <a:endParaRPr lang="nl-NL" sz="1867" b="0" i="0" u="none" strike="noStrike" kern="1200" cap="none" spc="0" baseline="0" dirty="0">
              <a:solidFill>
                <a:srgbClr val="000000"/>
              </a:solidFill>
              <a:uFillTx/>
              <a:latin typeface="Gill Sans MT" pitchFamily="34"/>
              <a:ea typeface="Arial"/>
              <a:cs typeface="Arial"/>
            </a:endParaRPr>
          </a:p>
        </p:txBody>
      </p:sp>
      <p:sp>
        <p:nvSpPr>
          <p:cNvPr id="7" name="TextBox 1">
            <a:extLst>
              <a:ext uri="{FF2B5EF4-FFF2-40B4-BE49-F238E27FC236}">
                <a16:creationId xmlns:a16="http://schemas.microsoft.com/office/drawing/2014/main" id="{7AE952AB-E479-E732-40AA-F1F45969A3E6}"/>
              </a:ext>
            </a:extLst>
          </p:cNvPr>
          <p:cNvSpPr txBox="1"/>
          <p:nvPr/>
        </p:nvSpPr>
        <p:spPr>
          <a:xfrm>
            <a:off x="863585" y="4027266"/>
            <a:ext cx="6084280" cy="430893"/>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dirty="0">
                <a:solidFill>
                  <a:srgbClr val="000000"/>
                </a:solidFill>
                <a:latin typeface="Gill Sans MT" pitchFamily="34"/>
                <a:ea typeface="Arial"/>
                <a:cs typeface="Arial"/>
              </a:rPr>
              <a:t>Must </a:t>
            </a:r>
            <a:r>
              <a:rPr lang="nl-NL" sz="2000" dirty="0" err="1">
                <a:solidFill>
                  <a:srgbClr val="000000"/>
                </a:solidFill>
                <a:latin typeface="Gill Sans MT" pitchFamily="34"/>
                <a:ea typeface="Arial"/>
                <a:cs typeface="Arial"/>
              </a:rPr>
              <a:t>calculate</a:t>
            </a:r>
            <a:r>
              <a:rPr lang="nl-NL" sz="2000" dirty="0">
                <a:solidFill>
                  <a:srgbClr val="000000"/>
                </a:solidFill>
                <a:latin typeface="Gill Sans MT" pitchFamily="34"/>
                <a:ea typeface="Arial"/>
                <a:cs typeface="Arial"/>
              </a:rPr>
              <a:t> </a:t>
            </a:r>
            <a:r>
              <a:rPr lang="nl-NL" sz="2000" dirty="0" err="1">
                <a:solidFill>
                  <a:srgbClr val="000000"/>
                </a:solidFill>
                <a:latin typeface="Gill Sans MT" pitchFamily="34"/>
                <a:ea typeface="Arial"/>
                <a:cs typeface="Arial"/>
              </a:rPr>
              <a:t>our</a:t>
            </a:r>
            <a:r>
              <a:rPr lang="nl-NL" sz="2000" dirty="0">
                <a:solidFill>
                  <a:srgbClr val="000000"/>
                </a:solidFill>
                <a:latin typeface="Gill Sans MT" pitchFamily="34"/>
                <a:ea typeface="Arial"/>
                <a:cs typeface="Arial"/>
              </a:rPr>
              <a:t> </a:t>
            </a:r>
            <a:r>
              <a:rPr lang="nl-NL" sz="2000" dirty="0" err="1">
                <a:solidFill>
                  <a:srgbClr val="000000"/>
                </a:solidFill>
                <a:latin typeface="Gill Sans MT" pitchFamily="34"/>
                <a:ea typeface="Arial"/>
                <a:cs typeface="Arial"/>
              </a:rPr>
              <a:t>thermodynamics</a:t>
            </a:r>
            <a:r>
              <a:rPr lang="nl-NL" sz="2000" dirty="0">
                <a:solidFill>
                  <a:srgbClr val="000000"/>
                </a:solidFill>
                <a:latin typeface="Gill Sans MT" pitchFamily="34"/>
                <a:ea typeface="Arial"/>
                <a:cs typeface="Arial"/>
              </a:rPr>
              <a:t> on </a:t>
            </a:r>
            <a:r>
              <a:rPr lang="nl-NL" sz="2000" dirty="0" err="1">
                <a:solidFill>
                  <a:srgbClr val="000000"/>
                </a:solidFill>
                <a:latin typeface="Gill Sans MT" pitchFamily="34"/>
                <a:ea typeface="Arial"/>
                <a:cs typeface="Arial"/>
              </a:rPr>
              <a:t>the</a:t>
            </a:r>
            <a:r>
              <a:rPr lang="nl-NL" sz="2000" dirty="0">
                <a:solidFill>
                  <a:srgbClr val="000000"/>
                </a:solidFill>
                <a:latin typeface="Gill Sans MT" pitchFamily="34"/>
                <a:ea typeface="Arial"/>
                <a:cs typeface="Arial"/>
              </a:rPr>
              <a:t> </a:t>
            </a:r>
            <a:r>
              <a:rPr lang="nl-NL" sz="2000" dirty="0" err="1">
                <a:solidFill>
                  <a:srgbClr val="000000"/>
                </a:solidFill>
                <a:latin typeface="Gill Sans MT" pitchFamily="34"/>
                <a:ea typeface="Arial"/>
                <a:cs typeface="Arial"/>
              </a:rPr>
              <a:t>lattice</a:t>
            </a:r>
            <a:endParaRPr lang="nl-NL" sz="2000" i="0" u="none" strike="noStrike" kern="1200" cap="none" spc="0" baseline="0" dirty="0">
              <a:solidFill>
                <a:srgbClr val="000000"/>
              </a:solidFill>
              <a:uFillTx/>
              <a:latin typeface="Gill Sans MT" pitchFamily="34"/>
              <a:ea typeface="Arial"/>
              <a:cs typeface="Arial"/>
            </a:endParaRPr>
          </a:p>
        </p:txBody>
      </p:sp>
      <p:sp>
        <p:nvSpPr>
          <p:cNvPr id="10" name="TextBox 2">
            <a:extLst>
              <a:ext uri="{FF2B5EF4-FFF2-40B4-BE49-F238E27FC236}">
                <a16:creationId xmlns:a16="http://schemas.microsoft.com/office/drawing/2014/main" id="{44EA519E-4A9B-9974-CCED-4C04A4E42D27}"/>
              </a:ext>
            </a:extLst>
          </p:cNvPr>
          <p:cNvSpPr txBox="1"/>
          <p:nvPr/>
        </p:nvSpPr>
        <p:spPr>
          <a:xfrm>
            <a:off x="894762" y="4766001"/>
            <a:ext cx="6084280" cy="430893"/>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ea typeface="Arial"/>
                <a:cs typeface="Segoe UI"/>
              </a:rPr>
              <a:t>​Ordering</a:t>
            </a:r>
            <a:r>
              <a:rPr lang="en-US" sz="2000" b="0" i="0" u="none" strike="noStrike" kern="1200" cap="none" spc="0" dirty="0">
                <a:solidFill>
                  <a:srgbClr val="000000"/>
                </a:solidFill>
                <a:uFillTx/>
                <a:latin typeface="Gill Sans MT" pitchFamily="34"/>
                <a:ea typeface="Arial"/>
                <a:cs typeface="Segoe UI"/>
              </a:rPr>
              <a:t> of Limits</a:t>
            </a:r>
            <a:endParaRPr lang="nl-NL" sz="1867" b="0" i="0" u="none" strike="noStrike" kern="1200" cap="none" spc="0" baseline="0" dirty="0">
              <a:solidFill>
                <a:srgbClr val="000000"/>
              </a:solidFill>
              <a:uFillTx/>
              <a:latin typeface="Gill Sans MT" pitchFamily="34"/>
              <a:ea typeface="Arial"/>
              <a:cs typeface="Arial"/>
            </a:endParaRPr>
          </a:p>
        </p:txBody>
      </p:sp>
      <p:pic>
        <p:nvPicPr>
          <p:cNvPr id="13" name="Graphic 12" descr="Badge: 1 met effen opvulling">
            <a:extLst>
              <a:ext uri="{FF2B5EF4-FFF2-40B4-BE49-F238E27FC236}">
                <a16:creationId xmlns:a16="http://schemas.microsoft.com/office/drawing/2014/main" id="{18A2575F-0A53-B00E-C671-2E1E61F690D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3587" y="1754272"/>
            <a:ext cx="539998" cy="539998"/>
          </a:xfrm>
          <a:prstGeom prst="rect">
            <a:avLst/>
          </a:prstGeom>
          <a:noFill/>
          <a:ln cap="flat">
            <a:noFill/>
          </a:ln>
        </p:spPr>
      </p:pic>
      <p:pic>
        <p:nvPicPr>
          <p:cNvPr id="16" name="Graphic 14" descr="Badge met effen opvulling">
            <a:extLst>
              <a:ext uri="{FF2B5EF4-FFF2-40B4-BE49-F238E27FC236}">
                <a16:creationId xmlns:a16="http://schemas.microsoft.com/office/drawing/2014/main" id="{3409ADD4-5375-3CE6-C70F-30BA69DFC21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3587" y="2495558"/>
            <a:ext cx="539998" cy="539998"/>
          </a:xfrm>
          <a:prstGeom prst="rect">
            <a:avLst/>
          </a:prstGeom>
          <a:noFill/>
          <a:ln cap="flat">
            <a:noFill/>
          </a:ln>
        </p:spPr>
      </p:pic>
      <p:pic>
        <p:nvPicPr>
          <p:cNvPr id="17" name="Graphic 16" descr="Badge 3 met effen opvulling">
            <a:extLst>
              <a:ext uri="{FF2B5EF4-FFF2-40B4-BE49-F238E27FC236}">
                <a16:creationId xmlns:a16="http://schemas.microsoft.com/office/drawing/2014/main" id="{1BB17A26-AFA3-81EE-1CB5-257FCE10D51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4764" y="3960218"/>
            <a:ext cx="539998" cy="539998"/>
          </a:xfrm>
          <a:prstGeom prst="rect">
            <a:avLst/>
          </a:prstGeom>
          <a:noFill/>
          <a:ln cap="flat">
            <a:noFill/>
          </a:ln>
        </p:spPr>
      </p:pic>
      <p:pic>
        <p:nvPicPr>
          <p:cNvPr id="21" name="Afbeelding 20">
            <a:extLst>
              <a:ext uri="{FF2B5EF4-FFF2-40B4-BE49-F238E27FC236}">
                <a16:creationId xmlns:a16="http://schemas.microsoft.com/office/drawing/2014/main" id="{C8C5C991-E681-66A2-BCE5-41A87A2D3AE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67221" y="4703762"/>
            <a:ext cx="7043579" cy="581990"/>
          </a:xfrm>
          <a:prstGeom prst="rect">
            <a:avLst/>
          </a:prstGeom>
          <a:ln w="28575">
            <a:solidFill>
              <a:schemeClr val="tx1"/>
            </a:solidFill>
          </a:ln>
        </p:spPr>
      </p:pic>
      <p:pic>
        <p:nvPicPr>
          <p:cNvPr id="26" name="Afbeelding 25">
            <a:extLst>
              <a:ext uri="{FF2B5EF4-FFF2-40B4-BE49-F238E27FC236}">
                <a16:creationId xmlns:a16="http://schemas.microsoft.com/office/drawing/2014/main" id="{8072CEEB-BB5E-EDE7-A014-9BC33556B27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262879" y="3271776"/>
            <a:ext cx="6375829" cy="766255"/>
          </a:xfrm>
          <a:prstGeom prst="rect">
            <a:avLst/>
          </a:prstGeom>
          <a:ln w="28575">
            <a:solidFill>
              <a:schemeClr val="tx1"/>
            </a:solidFill>
          </a:ln>
        </p:spPr>
      </p:pic>
      <p:pic>
        <p:nvPicPr>
          <p:cNvPr id="29" name="Graphic 28" descr="Badge 4 met effen opvulling">
            <a:extLst>
              <a:ext uri="{FF2B5EF4-FFF2-40B4-BE49-F238E27FC236}">
                <a16:creationId xmlns:a16="http://schemas.microsoft.com/office/drawing/2014/main" id="{47CAE94F-A20A-BD4F-F37B-BDBA6DBFDEC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354762" y="4721017"/>
            <a:ext cx="540000" cy="540000"/>
          </a:xfrm>
          <a:prstGeom prst="rect">
            <a:avLst/>
          </a:prstGeom>
        </p:spPr>
      </p:pic>
      <p:sp>
        <p:nvSpPr>
          <p:cNvPr id="30" name="TextBox 1">
            <a:extLst>
              <a:ext uri="{FF2B5EF4-FFF2-40B4-BE49-F238E27FC236}">
                <a16:creationId xmlns:a16="http://schemas.microsoft.com/office/drawing/2014/main" id="{912E98A1-1482-4A32-D7B7-8862DDA8E4E0}"/>
              </a:ext>
            </a:extLst>
          </p:cNvPr>
          <p:cNvSpPr txBox="1"/>
          <p:nvPr/>
        </p:nvSpPr>
        <p:spPr>
          <a:xfrm>
            <a:off x="863585" y="1821655"/>
            <a:ext cx="6588108" cy="738670"/>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dirty="0" err="1">
                <a:solidFill>
                  <a:srgbClr val="000000"/>
                </a:solidFill>
                <a:latin typeface="Gill Sans MT" pitchFamily="34"/>
                <a:ea typeface="Arial"/>
                <a:cs typeface="Arial"/>
              </a:rPr>
              <a:t>Lattice</a:t>
            </a:r>
            <a:r>
              <a:rPr lang="nl-NL" sz="2000" dirty="0">
                <a:solidFill>
                  <a:srgbClr val="000000"/>
                </a:solidFill>
                <a:latin typeface="Gill Sans MT" pitchFamily="34"/>
                <a:ea typeface="Arial"/>
                <a:cs typeface="Arial"/>
              </a:rPr>
              <a:t> </a:t>
            </a:r>
            <a:r>
              <a:rPr lang="nl-NL" sz="2000" dirty="0" err="1">
                <a:solidFill>
                  <a:srgbClr val="000000"/>
                </a:solidFill>
                <a:latin typeface="Gill Sans MT" pitchFamily="34"/>
                <a:ea typeface="Arial"/>
                <a:cs typeface="Arial"/>
              </a:rPr>
              <a:t>regularization</a:t>
            </a:r>
            <a:r>
              <a:rPr lang="nl-NL" sz="2000" dirty="0">
                <a:solidFill>
                  <a:srgbClr val="000000"/>
                </a:solidFill>
                <a:latin typeface="Gill Sans MT" pitchFamily="34"/>
                <a:ea typeface="Arial"/>
                <a:cs typeface="Arial"/>
              </a:rPr>
              <a:t> (</a:t>
            </a:r>
            <a:r>
              <a:rPr lang="nl-NL" sz="2000" dirty="0" err="1">
                <a:solidFill>
                  <a:srgbClr val="000000"/>
                </a:solidFill>
                <a:latin typeface="Gill Sans MT" pitchFamily="34"/>
                <a:ea typeface="Arial"/>
                <a:cs typeface="Arial"/>
              </a:rPr>
              <a:t>Lattice</a:t>
            </a:r>
            <a:r>
              <a:rPr lang="nl-NL" sz="2000" dirty="0">
                <a:solidFill>
                  <a:srgbClr val="000000"/>
                </a:solidFill>
                <a:latin typeface="Gill Sans MT" pitchFamily="34"/>
                <a:ea typeface="Arial"/>
                <a:cs typeface="Arial"/>
              </a:rPr>
              <a:t> </a:t>
            </a:r>
            <a:r>
              <a:rPr lang="nl-NL" sz="2000" dirty="0" err="1">
                <a:solidFill>
                  <a:srgbClr val="000000"/>
                </a:solidFill>
                <a:latin typeface="Gill Sans MT" pitchFamily="34"/>
                <a:ea typeface="Arial"/>
                <a:cs typeface="Arial"/>
              </a:rPr>
              <a:t>spacing</a:t>
            </a:r>
            <a:r>
              <a:rPr lang="nl-NL" sz="2000" dirty="0">
                <a:solidFill>
                  <a:srgbClr val="000000"/>
                </a:solidFill>
                <a:latin typeface="Gill Sans MT" pitchFamily="34"/>
                <a:ea typeface="Arial"/>
                <a:cs typeface="Arial"/>
              </a:rPr>
              <a:t> </a:t>
            </a:r>
            <a:r>
              <a:rPr lang="nl-NL" sz="2000" dirty="0" err="1">
                <a:solidFill>
                  <a:srgbClr val="000000"/>
                </a:solidFill>
                <a:latin typeface="Gill Sans MT" pitchFamily="34"/>
                <a:ea typeface="Arial"/>
                <a:cs typeface="Arial"/>
              </a:rPr>
              <a:t>couples</a:t>
            </a:r>
            <a:r>
              <a:rPr lang="nl-NL" sz="2000" dirty="0">
                <a:solidFill>
                  <a:srgbClr val="000000"/>
                </a:solidFill>
                <a:latin typeface="Gill Sans MT" pitchFamily="34"/>
                <a:ea typeface="Arial"/>
                <a:cs typeface="Arial"/>
              </a:rPr>
              <a:t> </a:t>
            </a:r>
            <a:r>
              <a:rPr lang="nl-NL" sz="2000" dirty="0" err="1">
                <a:solidFill>
                  <a:srgbClr val="000000"/>
                </a:solidFill>
                <a:latin typeface="Gill Sans MT" pitchFamily="34"/>
                <a:ea typeface="Arial"/>
                <a:cs typeface="Arial"/>
              </a:rPr>
              <a:t>to</a:t>
            </a:r>
            <a:r>
              <a:rPr lang="nl-NL" sz="2000" dirty="0">
                <a:solidFill>
                  <a:srgbClr val="000000"/>
                </a:solidFill>
                <a:latin typeface="Gill Sans MT" pitchFamily="34"/>
                <a:ea typeface="Arial"/>
                <a:cs typeface="Arial"/>
              </a:rPr>
              <a:t>)</a:t>
            </a:r>
          </a:p>
          <a:p>
            <a:pPr marL="342900" marR="0" lvl="0" indent="-342900" algn="l" defTabSz="914400" rtl="0" fontAlgn="auto" hangingPunct="1">
              <a:lnSpc>
                <a:spcPct val="100000"/>
              </a:lnSpc>
              <a:spcBef>
                <a:spcPts val="0"/>
              </a:spcBef>
              <a:spcAft>
                <a:spcPts val="0"/>
              </a:spcAft>
              <a:buFont typeface="Arial" panose="020B0604020202020204" pitchFamily="34" charset="0"/>
              <a:buChar char="•"/>
              <a:tabLst/>
              <a:defRPr sz="1800" b="0" i="0" u="none" strike="noStrike" kern="0" cap="none" spc="0" baseline="0">
                <a:solidFill>
                  <a:srgbClr val="000000"/>
                </a:solidFill>
                <a:uFillTx/>
              </a:defRPr>
            </a:pPr>
            <a:r>
              <a:rPr lang="nl-NL" sz="2000" i="0" u="none" strike="noStrike" kern="1200" cap="none" spc="0" baseline="0" dirty="0">
                <a:solidFill>
                  <a:srgbClr val="000000"/>
                </a:solidFill>
                <a:uFillTx/>
                <a:latin typeface="Gill Sans MT" pitchFamily="34"/>
                <a:ea typeface="Arial"/>
                <a:cs typeface="Arial"/>
              </a:rPr>
              <a:t>Bulk </a:t>
            </a:r>
            <a:r>
              <a:rPr lang="nl-NL" sz="2000" i="0" u="none" strike="noStrike" kern="1200" cap="none" spc="0" baseline="0" dirty="0" err="1">
                <a:solidFill>
                  <a:srgbClr val="000000"/>
                </a:solidFill>
                <a:uFillTx/>
                <a:latin typeface="Gill Sans MT" pitchFamily="34"/>
                <a:ea typeface="Arial"/>
                <a:cs typeface="Arial"/>
              </a:rPr>
              <a:t>divergence</a:t>
            </a:r>
            <a:r>
              <a:rPr lang="nl-NL" sz="2000" i="0" u="none" strike="noStrike" kern="1200" cap="none" spc="0" baseline="0" dirty="0">
                <a:solidFill>
                  <a:srgbClr val="000000"/>
                </a:solidFill>
                <a:uFillTx/>
                <a:latin typeface="Gill Sans MT" pitchFamily="34"/>
                <a:ea typeface="Arial"/>
                <a:cs typeface="Arial"/>
              </a:rPr>
              <a:t>, </a:t>
            </a:r>
            <a:r>
              <a:rPr lang="nl-NL" sz="2000" dirty="0" err="1">
                <a:solidFill>
                  <a:srgbClr val="000000"/>
                </a:solidFill>
                <a:latin typeface="Gill Sans MT" pitchFamily="34"/>
                <a:ea typeface="Arial"/>
                <a:cs typeface="Arial"/>
              </a:rPr>
              <a:t>b</a:t>
            </a:r>
            <a:r>
              <a:rPr lang="nl-NL" sz="2000" i="0" u="none" strike="noStrike" kern="1200" cap="none" spc="0" baseline="0" dirty="0" err="1">
                <a:solidFill>
                  <a:srgbClr val="000000"/>
                </a:solidFill>
                <a:uFillTx/>
                <a:latin typeface="Gill Sans MT" pitchFamily="34"/>
                <a:ea typeface="Arial"/>
                <a:cs typeface="Arial"/>
              </a:rPr>
              <a:t>oundary</a:t>
            </a:r>
            <a:r>
              <a:rPr lang="nl-NL" sz="2000" i="0" u="none" strike="noStrike" kern="1200" cap="none" spc="0" baseline="0" dirty="0">
                <a:solidFill>
                  <a:srgbClr val="000000"/>
                </a:solidFill>
                <a:uFillTx/>
                <a:latin typeface="Gill Sans MT" pitchFamily="34"/>
                <a:ea typeface="Arial"/>
                <a:cs typeface="Arial"/>
              </a:rPr>
              <a:t> </a:t>
            </a:r>
            <a:r>
              <a:rPr lang="nl-NL" sz="2000" i="0" u="none" strike="noStrike" kern="1200" cap="none" spc="0" baseline="0" dirty="0" err="1">
                <a:solidFill>
                  <a:srgbClr val="000000"/>
                </a:solidFill>
                <a:uFillTx/>
                <a:latin typeface="Gill Sans MT" pitchFamily="34"/>
                <a:ea typeface="Arial"/>
                <a:cs typeface="Arial"/>
              </a:rPr>
              <a:t>divergence</a:t>
            </a:r>
            <a:r>
              <a:rPr lang="nl-NL" sz="2000" i="0" u="none" strike="noStrike" kern="1200" cap="none" spc="0" baseline="0" dirty="0">
                <a:solidFill>
                  <a:srgbClr val="000000"/>
                </a:solidFill>
                <a:uFillTx/>
                <a:latin typeface="Gill Sans MT" pitchFamily="34"/>
                <a:ea typeface="Arial"/>
                <a:cs typeface="Arial"/>
              </a:rPr>
              <a:t>, “</a:t>
            </a:r>
            <a:r>
              <a:rPr lang="nl-NL" sz="2000" i="0" u="none" strike="noStrike" kern="1200" cap="none" spc="0" baseline="0" dirty="0" err="1">
                <a:solidFill>
                  <a:srgbClr val="000000"/>
                </a:solidFill>
                <a:uFillTx/>
                <a:latin typeface="Gill Sans MT" pitchFamily="34"/>
                <a:ea typeface="Arial"/>
                <a:cs typeface="Arial"/>
              </a:rPr>
              <a:t>mass</a:t>
            </a:r>
            <a:r>
              <a:rPr lang="nl-NL" sz="2000" i="0" u="none" strike="noStrike" kern="1200" cap="none" spc="0" baseline="0" dirty="0">
                <a:solidFill>
                  <a:srgbClr val="000000"/>
                </a:solidFill>
                <a:uFillTx/>
                <a:latin typeface="Gill Sans MT" pitchFamily="34"/>
                <a:ea typeface="Arial"/>
                <a:cs typeface="Arial"/>
              </a:rPr>
              <a:t>” </a:t>
            </a:r>
            <a:r>
              <a:rPr lang="nl-NL" sz="2000" i="0" u="none" strike="noStrike" kern="1200" cap="none" spc="0" baseline="0" dirty="0" err="1">
                <a:solidFill>
                  <a:srgbClr val="000000"/>
                </a:solidFill>
                <a:uFillTx/>
                <a:latin typeface="Gill Sans MT" pitchFamily="34"/>
                <a:ea typeface="Arial"/>
                <a:cs typeface="Arial"/>
              </a:rPr>
              <a:t>divergence</a:t>
            </a:r>
            <a:endParaRPr lang="nl-NL" sz="2000" i="0" u="none" strike="noStrike" kern="1200" cap="none" spc="0" baseline="0" dirty="0">
              <a:solidFill>
                <a:srgbClr val="000000"/>
              </a:solidFill>
              <a:uFillTx/>
              <a:latin typeface="Gill Sans MT" pitchFamily="34"/>
              <a:ea typeface="Arial"/>
              <a:cs typeface="Arial"/>
            </a:endParaRPr>
          </a:p>
        </p:txBody>
      </p:sp>
      <p:sp>
        <p:nvSpPr>
          <p:cNvPr id="4" name="Rechthoek 3">
            <a:extLst>
              <a:ext uri="{FF2B5EF4-FFF2-40B4-BE49-F238E27FC236}">
                <a16:creationId xmlns:a16="http://schemas.microsoft.com/office/drawing/2014/main" id="{278C221F-5E36-7EEC-7429-8BC712618163}"/>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latin typeface="Gill Sans MT" panose="020B0502020104020203" pitchFamily="34" charset="0"/>
              </a:rPr>
              <a:t>	Rens Roosenstein | University of Cape Town | SAIP 2026 |  </a:t>
            </a:r>
            <a:r>
              <a:rPr lang="nl-NL" dirty="0"/>
              <a:t> </a:t>
            </a:r>
          </a:p>
        </p:txBody>
      </p:sp>
      <p:sp>
        <p:nvSpPr>
          <p:cNvPr id="9" name="Google Shape;94;p15">
            <a:extLst>
              <a:ext uri="{FF2B5EF4-FFF2-40B4-BE49-F238E27FC236}">
                <a16:creationId xmlns:a16="http://schemas.microsoft.com/office/drawing/2014/main" id="{3974A0D0-2320-F901-265E-97E2DCD8C19E}"/>
              </a:ext>
            </a:extLst>
          </p:cNvPr>
          <p:cNvSpPr txBox="1"/>
          <p:nvPr/>
        </p:nvSpPr>
        <p:spPr>
          <a:xfrm>
            <a:off x="11267440" y="6554082"/>
            <a:ext cx="730289" cy="277834"/>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chemeClr val="bg1"/>
                </a:solidFill>
                <a:uFillTx/>
                <a:latin typeface="Gill Sans MT" panose="020B0502020104020203" pitchFamily="34" charset="0"/>
                <a:cs typeface="Arial"/>
              </a:rPr>
              <a:t>14/18</a:t>
            </a:r>
          </a:p>
        </p:txBody>
      </p:sp>
      <p:cxnSp>
        <p:nvCxnSpPr>
          <p:cNvPr id="5" name="Verbindingslijn: gekromd 4">
            <a:extLst>
              <a:ext uri="{FF2B5EF4-FFF2-40B4-BE49-F238E27FC236}">
                <a16:creationId xmlns:a16="http://schemas.microsoft.com/office/drawing/2014/main" id="{C4B7B532-DD6D-25D9-E1D7-A09C45A1B4A1}"/>
              </a:ext>
            </a:extLst>
          </p:cNvPr>
          <p:cNvCxnSpPr>
            <a:cxnSpLocks/>
            <a:stCxn id="26" idx="2"/>
          </p:cNvCxnSpPr>
          <p:nvPr/>
        </p:nvCxnSpPr>
        <p:spPr>
          <a:xfrm rot="5400000">
            <a:off x="7196316" y="3018995"/>
            <a:ext cx="235443" cy="2273514"/>
          </a:xfrm>
          <a:prstGeom prst="curved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Verbindingslijn: gekromd 10">
            <a:extLst>
              <a:ext uri="{FF2B5EF4-FFF2-40B4-BE49-F238E27FC236}">
                <a16:creationId xmlns:a16="http://schemas.microsoft.com/office/drawing/2014/main" id="{40FF471C-CF23-D914-DF39-6899ACCB93AE}"/>
              </a:ext>
            </a:extLst>
          </p:cNvPr>
          <p:cNvCxnSpPr>
            <a:cxnSpLocks/>
            <a:stCxn id="26" idx="0"/>
          </p:cNvCxnSpPr>
          <p:nvPr/>
        </p:nvCxnSpPr>
        <p:spPr>
          <a:xfrm rot="16200000" flipV="1">
            <a:off x="5850554" y="671536"/>
            <a:ext cx="163446" cy="5037034"/>
          </a:xfrm>
          <a:prstGeom prst="curved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367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065AE-11A1-ADF8-9CA2-5367422B6284}"/>
            </a:ext>
          </a:extLst>
        </p:cNvPr>
        <p:cNvGrpSpPr/>
        <p:nvPr/>
      </p:nvGrpSpPr>
      <p:grpSpPr>
        <a:xfrm>
          <a:off x="0" y="0"/>
          <a:ext cx="0" cy="0"/>
          <a:chOff x="0" y="0"/>
          <a:chExt cx="0" cy="0"/>
        </a:xfrm>
      </p:grpSpPr>
      <p:pic>
        <p:nvPicPr>
          <p:cNvPr id="21" name="Afbeelding 20">
            <a:extLst>
              <a:ext uri="{FF2B5EF4-FFF2-40B4-BE49-F238E27FC236}">
                <a16:creationId xmlns:a16="http://schemas.microsoft.com/office/drawing/2014/main" id="{09CC821B-F79D-B2CF-7ECC-E2F199A22B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5352" y="3103497"/>
            <a:ext cx="10983020" cy="1952388"/>
          </a:xfrm>
          <a:prstGeom prst="rect">
            <a:avLst/>
          </a:prstGeom>
        </p:spPr>
      </p:pic>
      <p:sp>
        <p:nvSpPr>
          <p:cNvPr id="3" name="Google Shape;141;p19">
            <a:extLst>
              <a:ext uri="{FF2B5EF4-FFF2-40B4-BE49-F238E27FC236}">
                <a16:creationId xmlns:a16="http://schemas.microsoft.com/office/drawing/2014/main" id="{02EBC5A0-5020-0DEC-0737-1B40BFC0582A}"/>
              </a:ext>
            </a:extLst>
          </p:cNvPr>
          <p:cNvSpPr/>
          <p:nvPr/>
        </p:nvSpPr>
        <p:spPr>
          <a:xfrm>
            <a:off x="3136" y="6263"/>
            <a:ext cx="12191996" cy="1395603"/>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dirty="0">
              <a:solidFill>
                <a:srgbClr val="000000"/>
              </a:solidFill>
              <a:uFillTx/>
              <a:latin typeface="Arial"/>
              <a:ea typeface="Arial"/>
              <a:cs typeface="Arial"/>
            </a:endParaRPr>
          </a:p>
        </p:txBody>
      </p:sp>
      <p:sp>
        <p:nvSpPr>
          <p:cNvPr id="14" name="Ovaal 3">
            <a:extLst>
              <a:ext uri="{FF2B5EF4-FFF2-40B4-BE49-F238E27FC236}">
                <a16:creationId xmlns:a16="http://schemas.microsoft.com/office/drawing/2014/main" id="{5ECA2F7C-CF23-2183-EDC1-8A38DE0EFB60}"/>
              </a:ext>
            </a:extLst>
          </p:cNvPr>
          <p:cNvSpPr/>
          <p:nvPr/>
        </p:nvSpPr>
        <p:spPr>
          <a:xfrm>
            <a:off x="11628000" y="108000"/>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dirty="0">
                <a:solidFill>
                  <a:srgbClr val="FFFFFF"/>
                </a:solidFill>
                <a:latin typeface="Aptos"/>
              </a:rPr>
              <a:t>4</a:t>
            </a:r>
          </a:p>
        </p:txBody>
      </p:sp>
      <p:sp>
        <p:nvSpPr>
          <p:cNvPr id="15" name="Google Shape;107;p16">
            <a:extLst>
              <a:ext uri="{FF2B5EF4-FFF2-40B4-BE49-F238E27FC236}">
                <a16:creationId xmlns:a16="http://schemas.microsoft.com/office/drawing/2014/main" id="{82F4C2E4-61BD-AA35-7703-F24FD59D35AB}"/>
              </a:ext>
            </a:extLst>
          </p:cNvPr>
          <p:cNvSpPr txBox="1"/>
          <p:nvPr/>
        </p:nvSpPr>
        <p:spPr>
          <a:xfrm>
            <a:off x="624763" y="480169"/>
            <a:ext cx="10386797" cy="1595600"/>
          </a:xfrm>
          <a:prstGeom prst="rect">
            <a:avLst/>
          </a:prstGeom>
          <a:noFill/>
          <a:ln cap="flat">
            <a:noFill/>
          </a:ln>
        </p:spPr>
        <p:txBody>
          <a:bodyPr vert="horz" wrap="square" lIns="91430" tIns="91430" rIns="91430" bIns="91430" anchor="t" anchorCtr="0" compatLnSpc="1">
            <a:noAutofit/>
          </a:bodyPr>
          <a:lstStyle/>
          <a:p>
            <a:pPr lvl="0">
              <a:defRPr sz="1800" b="0" i="0" u="none" strike="noStrike" kern="0" cap="none" spc="0" baseline="0">
                <a:solidFill>
                  <a:srgbClr val="000000"/>
                </a:solidFill>
                <a:uFillTx/>
              </a:defRPr>
            </a:pPr>
            <a:r>
              <a:rPr lang="nl-NL" sz="2800" b="0" i="0" u="none" strike="noStrike" kern="1200" cap="none" spc="0" baseline="0" dirty="0" err="1">
                <a:solidFill>
                  <a:srgbClr val="FFFFFF"/>
                </a:solidFill>
                <a:uFillTx/>
                <a:latin typeface="Gill Sans MT"/>
                <a:ea typeface="Calibri"/>
                <a:cs typeface="Calibri"/>
              </a:rPr>
              <a:t>Result</a:t>
            </a:r>
            <a:endParaRPr lang="nl-NL" sz="2800" b="0" i="0" u="none" strike="noStrike" kern="1200" cap="none" spc="0" baseline="0" dirty="0">
              <a:solidFill>
                <a:srgbClr val="FFFFFF"/>
              </a:solidFill>
              <a:uFillTx/>
              <a:latin typeface="Gill Sans MT"/>
              <a:ea typeface="Calibri"/>
              <a:cs typeface="Calibri"/>
            </a:endParaRPr>
          </a:p>
        </p:txBody>
      </p:sp>
      <p:sp>
        <p:nvSpPr>
          <p:cNvPr id="8" name="Rechthoek 7">
            <a:extLst>
              <a:ext uri="{FF2B5EF4-FFF2-40B4-BE49-F238E27FC236}">
                <a16:creationId xmlns:a16="http://schemas.microsoft.com/office/drawing/2014/main" id="{309EAED3-BEB1-1CAC-E3AE-BD4306231305}"/>
              </a:ext>
            </a:extLst>
          </p:cNvPr>
          <p:cNvSpPr/>
          <p:nvPr/>
        </p:nvSpPr>
        <p:spPr>
          <a:xfrm>
            <a:off x="5402581" y="4051791"/>
            <a:ext cx="4541519" cy="1030702"/>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9" name="Rechthoek 8">
            <a:extLst>
              <a:ext uri="{FF2B5EF4-FFF2-40B4-BE49-F238E27FC236}">
                <a16:creationId xmlns:a16="http://schemas.microsoft.com/office/drawing/2014/main" id="{1C45AA05-C547-FCCF-CA26-9B8F9EF6A687}"/>
              </a:ext>
            </a:extLst>
          </p:cNvPr>
          <p:cNvSpPr/>
          <p:nvPr/>
        </p:nvSpPr>
        <p:spPr>
          <a:xfrm>
            <a:off x="2505456" y="4074446"/>
            <a:ext cx="2630424" cy="1008000"/>
          </a:xfrm>
          <a:prstGeom prst="rect">
            <a:avLst/>
          </a:prstGeom>
          <a:noFill/>
          <a:ln>
            <a:solidFill>
              <a:srgbClr val="1C45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E027FC7A-0B2A-4228-3E98-4BCAC545DC39}"/>
              </a:ext>
            </a:extLst>
          </p:cNvPr>
          <p:cNvSpPr/>
          <p:nvPr/>
        </p:nvSpPr>
        <p:spPr>
          <a:xfrm>
            <a:off x="2505456" y="3162188"/>
            <a:ext cx="5260848" cy="851224"/>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4E093C14-6C5A-ABCE-B867-83FBA7696CC3}"/>
              </a:ext>
            </a:extLst>
          </p:cNvPr>
          <p:cNvSpPr/>
          <p:nvPr/>
        </p:nvSpPr>
        <p:spPr>
          <a:xfrm>
            <a:off x="7978140" y="3162188"/>
            <a:ext cx="3292612" cy="851224"/>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kstvak 17">
            <a:extLst>
              <a:ext uri="{FF2B5EF4-FFF2-40B4-BE49-F238E27FC236}">
                <a16:creationId xmlns:a16="http://schemas.microsoft.com/office/drawing/2014/main" id="{EA3837DD-486B-7212-9F9D-DDA8B1380471}"/>
              </a:ext>
            </a:extLst>
          </p:cNvPr>
          <p:cNvSpPr txBox="1"/>
          <p:nvPr/>
        </p:nvSpPr>
        <p:spPr>
          <a:xfrm>
            <a:off x="6898128" y="5035316"/>
            <a:ext cx="1550424" cy="400110"/>
          </a:xfrm>
          <a:prstGeom prst="rect">
            <a:avLst/>
          </a:prstGeom>
          <a:noFill/>
        </p:spPr>
        <p:txBody>
          <a:bodyPr wrap="none" rtlCol="0">
            <a:spAutoFit/>
          </a:bodyPr>
          <a:lstStyle/>
          <a:p>
            <a:r>
              <a:rPr lang="nl-NL" sz="2000" dirty="0" err="1">
                <a:solidFill>
                  <a:srgbClr val="FF0000"/>
                </a:solidFill>
                <a:latin typeface="Gill Sans MT" panose="020B0502020104020203" pitchFamily="34" charset="0"/>
              </a:rPr>
              <a:t>Thermal</a:t>
            </a:r>
            <a:r>
              <a:rPr lang="nl-NL" sz="2000" dirty="0">
                <a:solidFill>
                  <a:srgbClr val="FF0000"/>
                </a:solidFill>
                <a:latin typeface="Gill Sans MT" panose="020B0502020104020203" pitchFamily="34" charset="0"/>
              </a:rPr>
              <a:t> </a:t>
            </a:r>
            <a:r>
              <a:rPr lang="nl-NL" sz="2000" dirty="0" err="1">
                <a:solidFill>
                  <a:srgbClr val="FF0000"/>
                </a:solidFill>
                <a:latin typeface="Gill Sans MT" panose="020B0502020104020203" pitchFamily="34" charset="0"/>
              </a:rPr>
              <a:t>sum</a:t>
            </a:r>
            <a:endParaRPr lang="nl-NL" sz="2000" dirty="0">
              <a:solidFill>
                <a:srgbClr val="FF0000"/>
              </a:solidFill>
              <a:latin typeface="Gill Sans MT" panose="020B0502020104020203" pitchFamily="34" charset="0"/>
            </a:endParaRPr>
          </a:p>
        </p:txBody>
      </p:sp>
      <p:sp>
        <p:nvSpPr>
          <p:cNvPr id="19" name="Tekstvak 18">
            <a:extLst>
              <a:ext uri="{FF2B5EF4-FFF2-40B4-BE49-F238E27FC236}">
                <a16:creationId xmlns:a16="http://schemas.microsoft.com/office/drawing/2014/main" id="{0605B62A-D66A-C491-C3F4-43B660C98D92}"/>
              </a:ext>
            </a:extLst>
          </p:cNvPr>
          <p:cNvSpPr txBox="1"/>
          <p:nvPr/>
        </p:nvSpPr>
        <p:spPr>
          <a:xfrm>
            <a:off x="3039845" y="5058251"/>
            <a:ext cx="1561646" cy="400110"/>
          </a:xfrm>
          <a:prstGeom prst="rect">
            <a:avLst/>
          </a:prstGeom>
          <a:noFill/>
        </p:spPr>
        <p:txBody>
          <a:bodyPr wrap="none" rtlCol="0">
            <a:spAutoFit/>
          </a:bodyPr>
          <a:lstStyle/>
          <a:p>
            <a:r>
              <a:rPr lang="nl-NL" sz="2000" dirty="0">
                <a:solidFill>
                  <a:srgbClr val="1C4587"/>
                </a:solidFill>
                <a:latin typeface="Gill Sans MT" panose="020B0502020104020203" pitchFamily="34" charset="0"/>
              </a:rPr>
              <a:t>Casimir term</a:t>
            </a:r>
          </a:p>
        </p:txBody>
      </p:sp>
      <p:sp>
        <p:nvSpPr>
          <p:cNvPr id="20" name="Tekstvak 19">
            <a:extLst>
              <a:ext uri="{FF2B5EF4-FFF2-40B4-BE49-F238E27FC236}">
                <a16:creationId xmlns:a16="http://schemas.microsoft.com/office/drawing/2014/main" id="{C70FC19D-A36C-0EEE-D67F-CC8AD7ED8A76}"/>
              </a:ext>
            </a:extLst>
          </p:cNvPr>
          <p:cNvSpPr txBox="1"/>
          <p:nvPr/>
        </p:nvSpPr>
        <p:spPr>
          <a:xfrm>
            <a:off x="4262434" y="2767392"/>
            <a:ext cx="2284921" cy="400110"/>
          </a:xfrm>
          <a:prstGeom prst="rect">
            <a:avLst/>
          </a:prstGeom>
          <a:noFill/>
        </p:spPr>
        <p:txBody>
          <a:bodyPr wrap="none" rtlCol="0">
            <a:spAutoFit/>
          </a:bodyPr>
          <a:lstStyle/>
          <a:p>
            <a:r>
              <a:rPr lang="nl-NL" sz="2000" dirty="0" err="1">
                <a:solidFill>
                  <a:schemeClr val="accent6"/>
                </a:solidFill>
                <a:latin typeface="Gill Sans MT" panose="020B0502020104020203" pitchFamily="34" charset="0"/>
              </a:rPr>
              <a:t>Vacuum</a:t>
            </a:r>
            <a:r>
              <a:rPr lang="nl-NL" sz="2000" dirty="0">
                <a:solidFill>
                  <a:schemeClr val="accent6"/>
                </a:solidFill>
                <a:latin typeface="Gill Sans MT" panose="020B0502020104020203" pitchFamily="34" charset="0"/>
              </a:rPr>
              <a:t> </a:t>
            </a:r>
            <a:r>
              <a:rPr lang="nl-NL" sz="2000" dirty="0" err="1">
                <a:solidFill>
                  <a:schemeClr val="accent6"/>
                </a:solidFill>
                <a:latin typeface="Gill Sans MT" panose="020B0502020104020203" pitchFamily="34" charset="0"/>
              </a:rPr>
              <a:t>divergences</a:t>
            </a:r>
            <a:endParaRPr lang="nl-NL" sz="2000" dirty="0">
              <a:solidFill>
                <a:schemeClr val="accent6"/>
              </a:solidFill>
              <a:latin typeface="Gill Sans MT" panose="020B0502020104020203" pitchFamily="34" charset="0"/>
            </a:endParaRPr>
          </a:p>
        </p:txBody>
      </p:sp>
      <p:sp>
        <p:nvSpPr>
          <p:cNvPr id="22" name="Tekstvak 21">
            <a:extLst>
              <a:ext uri="{FF2B5EF4-FFF2-40B4-BE49-F238E27FC236}">
                <a16:creationId xmlns:a16="http://schemas.microsoft.com/office/drawing/2014/main" id="{742BA495-BAA6-B8EE-C62A-C373E9EC6480}"/>
              </a:ext>
            </a:extLst>
          </p:cNvPr>
          <p:cNvSpPr txBox="1"/>
          <p:nvPr/>
        </p:nvSpPr>
        <p:spPr>
          <a:xfrm>
            <a:off x="8749847" y="2826153"/>
            <a:ext cx="1749197" cy="400110"/>
          </a:xfrm>
          <a:prstGeom prst="rect">
            <a:avLst/>
          </a:prstGeom>
          <a:noFill/>
        </p:spPr>
        <p:txBody>
          <a:bodyPr wrap="none" rtlCol="0">
            <a:spAutoFit/>
          </a:bodyPr>
          <a:lstStyle/>
          <a:p>
            <a:r>
              <a:rPr lang="nl-NL" sz="2000" dirty="0">
                <a:solidFill>
                  <a:schemeClr val="accent5"/>
                </a:solidFill>
                <a:latin typeface="Gill Sans MT" panose="020B0502020104020203" pitchFamily="34" charset="0"/>
              </a:rPr>
              <a:t>Counter </a:t>
            </a:r>
            <a:r>
              <a:rPr lang="nl-NL" sz="2000" dirty="0" err="1">
                <a:solidFill>
                  <a:schemeClr val="accent5"/>
                </a:solidFill>
                <a:latin typeface="Gill Sans MT" panose="020B0502020104020203" pitchFamily="34" charset="0"/>
              </a:rPr>
              <a:t>terms</a:t>
            </a:r>
            <a:endParaRPr lang="nl-NL" sz="2000" dirty="0">
              <a:solidFill>
                <a:schemeClr val="accent5"/>
              </a:solidFill>
              <a:latin typeface="Gill Sans MT" panose="020B0502020104020203" pitchFamily="34" charset="0"/>
            </a:endParaRPr>
          </a:p>
        </p:txBody>
      </p:sp>
      <p:pic>
        <p:nvPicPr>
          <p:cNvPr id="10" name="Afbeelding 9">
            <a:extLst>
              <a:ext uri="{FF2B5EF4-FFF2-40B4-BE49-F238E27FC236}">
                <a16:creationId xmlns:a16="http://schemas.microsoft.com/office/drawing/2014/main" id="{A57C8FE8-305A-4873-286C-45CD4D6927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5340" y="2289413"/>
            <a:ext cx="4478209" cy="589454"/>
          </a:xfrm>
          <a:prstGeom prst="rect">
            <a:avLst/>
          </a:prstGeom>
          <a:ln w="19050">
            <a:solidFill>
              <a:schemeClr val="accent5"/>
            </a:solidFill>
          </a:ln>
        </p:spPr>
      </p:pic>
      <p:sp>
        <p:nvSpPr>
          <p:cNvPr id="16" name="Tekstvak 15">
            <a:extLst>
              <a:ext uri="{FF2B5EF4-FFF2-40B4-BE49-F238E27FC236}">
                <a16:creationId xmlns:a16="http://schemas.microsoft.com/office/drawing/2014/main" id="{96C2B941-B769-9A24-E2EB-76EC6969082E}"/>
              </a:ext>
            </a:extLst>
          </p:cNvPr>
          <p:cNvSpPr txBox="1"/>
          <p:nvPr/>
        </p:nvSpPr>
        <p:spPr>
          <a:xfrm>
            <a:off x="8110247" y="1869180"/>
            <a:ext cx="3028393" cy="400110"/>
          </a:xfrm>
          <a:prstGeom prst="rect">
            <a:avLst/>
          </a:prstGeom>
          <a:noFill/>
          <a:ln>
            <a:solidFill>
              <a:schemeClr val="bg1"/>
            </a:solidFill>
          </a:ln>
        </p:spPr>
        <p:txBody>
          <a:bodyPr wrap="none" rtlCol="0">
            <a:spAutoFit/>
          </a:bodyPr>
          <a:lstStyle/>
          <a:p>
            <a:r>
              <a:rPr lang="nl-NL" sz="2000" dirty="0" err="1">
                <a:solidFill>
                  <a:schemeClr val="accent5"/>
                </a:solidFill>
                <a:latin typeface="Gill Sans MT" panose="020B0502020104020203" pitchFamily="34" charset="0"/>
              </a:rPr>
              <a:t>Renormalization</a:t>
            </a:r>
            <a:r>
              <a:rPr lang="nl-NL" sz="2000" dirty="0">
                <a:solidFill>
                  <a:schemeClr val="accent5"/>
                </a:solidFill>
                <a:latin typeface="Gill Sans MT" panose="020B0502020104020203" pitchFamily="34" charset="0"/>
              </a:rPr>
              <a:t> </a:t>
            </a:r>
            <a:r>
              <a:rPr lang="nl-NL" sz="2000" dirty="0" err="1">
                <a:solidFill>
                  <a:schemeClr val="accent5"/>
                </a:solidFill>
                <a:latin typeface="Gill Sans MT" panose="020B0502020104020203" pitchFamily="34" charset="0"/>
              </a:rPr>
              <a:t>conditions</a:t>
            </a:r>
            <a:endParaRPr lang="nl-NL" sz="2000" dirty="0">
              <a:solidFill>
                <a:schemeClr val="accent5"/>
              </a:solidFill>
              <a:latin typeface="Gill Sans MT" panose="020B0502020104020203" pitchFamily="34" charset="0"/>
            </a:endParaRPr>
          </a:p>
        </p:txBody>
      </p:sp>
      <p:sp>
        <p:nvSpPr>
          <p:cNvPr id="24" name="Rechthoek 23">
            <a:extLst>
              <a:ext uri="{FF2B5EF4-FFF2-40B4-BE49-F238E27FC236}">
                <a16:creationId xmlns:a16="http://schemas.microsoft.com/office/drawing/2014/main" id="{A88CCF0E-3630-AD59-0474-42C968303C43}"/>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latin typeface="Gill Sans MT" panose="020B0502020104020203" pitchFamily="34" charset="0"/>
              </a:rPr>
              <a:t>	Rens Roosenstein | University of Cape Town | SAIP 2026 |  </a:t>
            </a:r>
            <a:r>
              <a:rPr lang="nl-NL" dirty="0"/>
              <a:t> </a:t>
            </a:r>
          </a:p>
        </p:txBody>
      </p:sp>
      <p:sp>
        <p:nvSpPr>
          <p:cNvPr id="26" name="Google Shape;94;p15">
            <a:extLst>
              <a:ext uri="{FF2B5EF4-FFF2-40B4-BE49-F238E27FC236}">
                <a16:creationId xmlns:a16="http://schemas.microsoft.com/office/drawing/2014/main" id="{85684C20-0310-0232-1AAF-D955466D8D2C}"/>
              </a:ext>
            </a:extLst>
          </p:cNvPr>
          <p:cNvSpPr txBox="1"/>
          <p:nvPr/>
        </p:nvSpPr>
        <p:spPr>
          <a:xfrm>
            <a:off x="11267440" y="6554082"/>
            <a:ext cx="730289" cy="277834"/>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chemeClr val="bg1"/>
                </a:solidFill>
                <a:uFillTx/>
                <a:latin typeface="Gill Sans MT" panose="020B0502020104020203" pitchFamily="34" charset="0"/>
                <a:cs typeface="Arial"/>
              </a:rPr>
              <a:t>15/18</a:t>
            </a:r>
          </a:p>
        </p:txBody>
      </p:sp>
    </p:spTree>
    <p:extLst>
      <p:ext uri="{BB962C8B-B14F-4D97-AF65-F5344CB8AC3E}">
        <p14:creationId xmlns:p14="http://schemas.microsoft.com/office/powerpoint/2010/main" val="344741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P spid="18" grpId="0"/>
      <p:bldP spid="19" grpId="0"/>
      <p:bldP spid="20" grpId="0"/>
      <p:bldP spid="22"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4BC53-BF32-9689-22C1-DCF7D1E221EE}"/>
            </a:ext>
          </a:extLst>
        </p:cNvPr>
        <p:cNvGrpSpPr/>
        <p:nvPr/>
      </p:nvGrpSpPr>
      <p:grpSpPr>
        <a:xfrm>
          <a:off x="0" y="0"/>
          <a:ext cx="0" cy="0"/>
          <a:chOff x="0" y="0"/>
          <a:chExt cx="0" cy="0"/>
        </a:xfrm>
      </p:grpSpPr>
      <p:sp>
        <p:nvSpPr>
          <p:cNvPr id="2" name="Google Shape;87;p15">
            <a:extLst>
              <a:ext uri="{FF2B5EF4-FFF2-40B4-BE49-F238E27FC236}">
                <a16:creationId xmlns:a16="http://schemas.microsoft.com/office/drawing/2014/main" id="{C9DE5F15-14E1-2E92-FB5C-C5DA254A2135}"/>
              </a:ext>
            </a:extLst>
          </p:cNvPr>
          <p:cNvSpPr/>
          <p:nvPr/>
        </p:nvSpPr>
        <p:spPr>
          <a:xfrm>
            <a:off x="3136" y="-192"/>
            <a:ext cx="4139342" cy="6858749"/>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4" name="Google Shape;95;p15">
            <a:extLst>
              <a:ext uri="{FF2B5EF4-FFF2-40B4-BE49-F238E27FC236}">
                <a16:creationId xmlns:a16="http://schemas.microsoft.com/office/drawing/2014/main" id="{33FBFBBB-3050-AD51-96B1-964A138FEB8C}"/>
              </a:ext>
            </a:extLst>
          </p:cNvPr>
          <p:cNvSpPr txBox="1"/>
          <p:nvPr/>
        </p:nvSpPr>
        <p:spPr>
          <a:xfrm>
            <a:off x="961327" y="1384237"/>
            <a:ext cx="2229298" cy="2332149"/>
          </a:xfrm>
          <a:prstGeom prst="rect">
            <a:avLst/>
          </a:prstGeom>
          <a:noFill/>
          <a:ln cap="flat">
            <a:noFill/>
          </a:ln>
        </p:spPr>
        <p:txBody>
          <a:bodyPr vert="horz" wrap="square" lIns="91430" tIns="91430" rIns="91430" bIns="9143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3200" b="1" i="0" u="none" strike="noStrike" kern="1200" cap="none" spc="0" baseline="0" dirty="0" err="1">
                <a:solidFill>
                  <a:srgbClr val="FFFFFF"/>
                </a:solidFill>
                <a:uFillTx/>
                <a:latin typeface="Gill Sans MT"/>
                <a:ea typeface="Calibri"/>
                <a:cs typeface="Calibri"/>
              </a:rPr>
              <a:t>Outline</a:t>
            </a:r>
            <a:endParaRPr lang="nl-NL" sz="3200" b="1" i="0" u="none" strike="noStrike" kern="1200" cap="none" spc="0" baseline="0" dirty="0">
              <a:solidFill>
                <a:srgbClr val="FFFFFF"/>
              </a:solidFill>
              <a:uFillTx/>
              <a:latin typeface="Gill Sans MT"/>
              <a:ea typeface="Calibri"/>
              <a:cs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3200" b="1" i="0" u="none" strike="noStrike" kern="1200" cap="none" spc="0" baseline="0" dirty="0">
              <a:solidFill>
                <a:srgbClr val="FFFFFF"/>
              </a:solidFill>
              <a:uFillTx/>
              <a:latin typeface="Gill Sans MT"/>
              <a:ea typeface="Calibri"/>
              <a:cs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1" i="0" u="none" strike="noStrike" kern="1200" cap="none" spc="0" baseline="0" dirty="0">
                <a:solidFill>
                  <a:srgbClr val="FFFFFF"/>
                </a:solidFill>
                <a:uFillTx/>
                <a:latin typeface="Gill Sans MT"/>
                <a:ea typeface="Calibri"/>
                <a:cs typeface="Calibri"/>
              </a:rPr>
              <a:t>How does </a:t>
            </a:r>
            <a:r>
              <a:rPr lang="nl-NL" sz="1600" b="1" i="0" u="none" strike="noStrike" kern="1200" cap="none" spc="0" baseline="0" dirty="0" err="1">
                <a:solidFill>
                  <a:srgbClr val="FFFFFF"/>
                </a:solidFill>
                <a:uFillTx/>
                <a:latin typeface="Gill Sans MT"/>
                <a:ea typeface="Calibri"/>
                <a:cs typeface="Calibri"/>
              </a:rPr>
              <a:t>one</a:t>
            </a:r>
            <a:r>
              <a:rPr lang="nl-NL" sz="1600" b="1" dirty="0">
                <a:solidFill>
                  <a:srgbClr val="FFFFFF"/>
                </a:solidFill>
                <a:latin typeface="Gill Sans MT"/>
                <a:ea typeface="Calibri"/>
                <a:cs typeface="Calibri"/>
              </a:rPr>
              <a:t> </a:t>
            </a:r>
            <a:r>
              <a:rPr lang="nl-NL" sz="1600" b="1" i="0" u="none" strike="noStrike" kern="1200" cap="none" spc="0" baseline="0" dirty="0">
                <a:solidFill>
                  <a:srgbClr val="FFFFFF"/>
                </a:solidFill>
                <a:uFillTx/>
                <a:latin typeface="Gill Sans MT"/>
                <a:ea typeface="Calibri"/>
                <a:cs typeface="Calibri"/>
              </a:rPr>
              <a:t>construct a </a:t>
            </a:r>
            <a:r>
              <a:rPr lang="nl-NL" sz="1600" b="1" i="0" u="none" strike="noStrike" kern="1200" cap="none" spc="0" baseline="0" dirty="0" err="1">
                <a:solidFill>
                  <a:srgbClr val="FFFFFF"/>
                </a:solidFill>
                <a:uFillTx/>
                <a:latin typeface="Gill Sans MT"/>
                <a:ea typeface="Calibri"/>
                <a:cs typeface="Calibri"/>
              </a:rPr>
              <a:t>path</a:t>
            </a:r>
            <a:r>
              <a:rPr lang="nl-NL" sz="1600" b="1" i="0" u="none" strike="noStrike" kern="1200" cap="none" spc="0" baseline="0" dirty="0">
                <a:solidFill>
                  <a:srgbClr val="FFFFFF"/>
                </a:solidFill>
                <a:uFillTx/>
                <a:latin typeface="Gill Sans MT"/>
                <a:ea typeface="Calibri"/>
                <a:cs typeface="Calibri"/>
              </a:rPr>
              <a:t> </a:t>
            </a:r>
            <a:r>
              <a:rPr lang="nl-NL" sz="1600" b="1" i="0" u="none" strike="noStrike" kern="1200" cap="none" spc="0" baseline="0" dirty="0" err="1">
                <a:solidFill>
                  <a:srgbClr val="FFFFFF"/>
                </a:solidFill>
                <a:uFillTx/>
                <a:latin typeface="Gill Sans MT"/>
                <a:ea typeface="Calibri"/>
                <a:cs typeface="Calibri"/>
              </a:rPr>
              <a:t>integral</a:t>
            </a:r>
            <a:r>
              <a:rPr lang="nl-NL" sz="1600" b="1" i="0" u="none" strike="noStrike" kern="1200" cap="none" spc="0" baseline="0" dirty="0">
                <a:solidFill>
                  <a:srgbClr val="FFFFFF"/>
                </a:solidFill>
                <a:uFillTx/>
                <a:latin typeface="Gill Sans MT"/>
                <a:ea typeface="Calibri"/>
                <a:cs typeface="Calibri"/>
              </a:rPr>
              <a:t> on a </a:t>
            </a:r>
            <a:r>
              <a:rPr lang="nl-NL" sz="1600" b="1" i="0" u="none" strike="noStrike" kern="1200" cap="none" spc="0" baseline="0" dirty="0" err="1">
                <a:solidFill>
                  <a:srgbClr val="FFFFFF"/>
                </a:solidFill>
                <a:uFillTx/>
                <a:latin typeface="Gill Sans MT"/>
                <a:ea typeface="Calibri"/>
                <a:cs typeface="Calibri"/>
              </a:rPr>
              <a:t>finite</a:t>
            </a:r>
            <a:r>
              <a:rPr lang="nl-NL" sz="1600" b="1" i="0" u="none" strike="noStrike" kern="1200" cap="none" spc="0" baseline="0" dirty="0">
                <a:solidFill>
                  <a:srgbClr val="FFFFFF"/>
                </a:solidFill>
                <a:uFillTx/>
                <a:latin typeface="Gill Sans MT"/>
                <a:ea typeface="Calibri"/>
                <a:cs typeface="Calibri"/>
              </a:rPr>
              <a:t> volume</a:t>
            </a:r>
          </a:p>
        </p:txBody>
      </p:sp>
      <p:sp>
        <p:nvSpPr>
          <p:cNvPr id="5" name="TextBox 4">
            <a:extLst>
              <a:ext uri="{FF2B5EF4-FFF2-40B4-BE49-F238E27FC236}">
                <a16:creationId xmlns:a16="http://schemas.microsoft.com/office/drawing/2014/main" id="{22D015E7-13B4-47BA-B26C-D41DF3D0FDEB}"/>
              </a:ext>
            </a:extLst>
          </p:cNvPr>
          <p:cNvSpPr txBox="1"/>
          <p:nvPr/>
        </p:nvSpPr>
        <p:spPr>
          <a:xfrm>
            <a:off x="5322832" y="960110"/>
            <a:ext cx="6534551" cy="738670"/>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ea typeface="Arial"/>
                <a:cs typeface="Arial"/>
              </a:rPr>
              <a:t>Background: </a:t>
            </a:r>
            <a:br>
              <a:rPr lang="en-US" sz="2000" b="0" i="0" u="none" strike="noStrike" kern="1200" cap="none" spc="0" baseline="0" dirty="0">
                <a:solidFill>
                  <a:srgbClr val="000000"/>
                </a:solidFill>
                <a:uFillTx/>
                <a:latin typeface="Gill Sans MT" pitchFamily="34"/>
                <a:ea typeface="Arial"/>
                <a:cs typeface="Arial"/>
              </a:rPr>
            </a:br>
            <a:r>
              <a:rPr lang="en-US" sz="2000" b="0" i="0" u="none" strike="noStrike" kern="1200" cap="none" spc="0" baseline="0" dirty="0">
                <a:solidFill>
                  <a:srgbClr val="000000"/>
                </a:solidFill>
                <a:uFillTx/>
                <a:latin typeface="Gill Sans MT" pitchFamily="34"/>
                <a:ea typeface="Arial"/>
                <a:cs typeface="Arial"/>
              </a:rPr>
              <a:t>(Casimir Effect, Quark-Gluon Plasma)</a:t>
            </a:r>
          </a:p>
        </p:txBody>
      </p:sp>
      <p:sp>
        <p:nvSpPr>
          <p:cNvPr id="6" name="Ovaal 3">
            <a:extLst>
              <a:ext uri="{FF2B5EF4-FFF2-40B4-BE49-F238E27FC236}">
                <a16:creationId xmlns:a16="http://schemas.microsoft.com/office/drawing/2014/main" id="{BFA1FCDA-E51A-CA86-F88E-9FC5287C2FB3}"/>
              </a:ext>
            </a:extLst>
          </p:cNvPr>
          <p:cNvSpPr/>
          <p:nvPr/>
        </p:nvSpPr>
        <p:spPr>
          <a:xfrm>
            <a:off x="4696897" y="929606"/>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FFFFFF"/>
                </a:solidFill>
                <a:uFillTx/>
                <a:latin typeface="Aptos"/>
              </a:rPr>
              <a:t>1</a:t>
            </a:r>
          </a:p>
        </p:txBody>
      </p:sp>
      <p:sp>
        <p:nvSpPr>
          <p:cNvPr id="7" name="Ovaal 5">
            <a:extLst>
              <a:ext uri="{FF2B5EF4-FFF2-40B4-BE49-F238E27FC236}">
                <a16:creationId xmlns:a16="http://schemas.microsoft.com/office/drawing/2014/main" id="{3C98DD79-1255-EF1C-9F71-F4B7DD3B224D}"/>
              </a:ext>
            </a:extLst>
          </p:cNvPr>
          <p:cNvSpPr/>
          <p:nvPr/>
        </p:nvSpPr>
        <p:spPr>
          <a:xfrm>
            <a:off x="4696897" y="1885337"/>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FFFFFF"/>
                </a:solidFill>
                <a:uFillTx/>
                <a:latin typeface="Aptos"/>
              </a:rPr>
              <a:t>2</a:t>
            </a:r>
          </a:p>
        </p:txBody>
      </p:sp>
      <p:sp>
        <p:nvSpPr>
          <p:cNvPr id="8" name="Ovaal 6">
            <a:extLst>
              <a:ext uri="{FF2B5EF4-FFF2-40B4-BE49-F238E27FC236}">
                <a16:creationId xmlns:a16="http://schemas.microsoft.com/office/drawing/2014/main" id="{7D355CA7-7C64-5DD5-0108-5B25C8581804}"/>
              </a:ext>
            </a:extLst>
          </p:cNvPr>
          <p:cNvSpPr/>
          <p:nvPr/>
        </p:nvSpPr>
        <p:spPr>
          <a:xfrm>
            <a:off x="4696897" y="2841059"/>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FFFFFF"/>
                </a:solidFill>
                <a:uFillTx/>
                <a:latin typeface="Aptos"/>
              </a:rPr>
              <a:t>3</a:t>
            </a:r>
          </a:p>
        </p:txBody>
      </p:sp>
      <p:sp>
        <p:nvSpPr>
          <p:cNvPr id="9" name="Ovaal 8">
            <a:extLst>
              <a:ext uri="{FF2B5EF4-FFF2-40B4-BE49-F238E27FC236}">
                <a16:creationId xmlns:a16="http://schemas.microsoft.com/office/drawing/2014/main" id="{F5E08F8D-C49B-22C5-199F-EB0EFB5EAFF0}"/>
              </a:ext>
            </a:extLst>
          </p:cNvPr>
          <p:cNvSpPr/>
          <p:nvPr/>
        </p:nvSpPr>
        <p:spPr>
          <a:xfrm>
            <a:off x="4696897" y="3796789"/>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FFFFFF"/>
                </a:solidFill>
                <a:uFillTx/>
                <a:latin typeface="Aptos"/>
              </a:rPr>
              <a:t>4</a:t>
            </a:r>
          </a:p>
        </p:txBody>
      </p:sp>
      <p:sp>
        <p:nvSpPr>
          <p:cNvPr id="10" name="Tekstvak 9">
            <a:extLst>
              <a:ext uri="{FF2B5EF4-FFF2-40B4-BE49-F238E27FC236}">
                <a16:creationId xmlns:a16="http://schemas.microsoft.com/office/drawing/2014/main" id="{2DC37794-42D4-5776-AEFA-22988F262E77}"/>
              </a:ext>
            </a:extLst>
          </p:cNvPr>
          <p:cNvSpPr txBox="1"/>
          <p:nvPr/>
        </p:nvSpPr>
        <p:spPr>
          <a:xfrm>
            <a:off x="5321085" y="2899470"/>
            <a:ext cx="609600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rPr>
              <a:t>Path Integral Derivation</a:t>
            </a:r>
            <a:endParaRPr lang="nl-NL" sz="1800" b="0" i="0" u="none" strike="noStrike" kern="1200" cap="none" spc="0" baseline="0" dirty="0">
              <a:solidFill>
                <a:srgbClr val="000000"/>
              </a:solidFill>
              <a:uFillTx/>
              <a:latin typeface="Gill Sans MT" pitchFamily="34"/>
            </a:endParaRPr>
          </a:p>
        </p:txBody>
      </p:sp>
      <p:sp>
        <p:nvSpPr>
          <p:cNvPr id="11" name="Tekstvak 10">
            <a:extLst>
              <a:ext uri="{FF2B5EF4-FFF2-40B4-BE49-F238E27FC236}">
                <a16:creationId xmlns:a16="http://schemas.microsoft.com/office/drawing/2014/main" id="{08713E93-0B7D-67B9-C368-A874BAD3A657}"/>
              </a:ext>
            </a:extLst>
          </p:cNvPr>
          <p:cNvSpPr txBox="1"/>
          <p:nvPr/>
        </p:nvSpPr>
        <p:spPr>
          <a:xfrm>
            <a:off x="5314629" y="3855201"/>
            <a:ext cx="609600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dirty="0">
                <a:solidFill>
                  <a:srgbClr val="000000"/>
                </a:solidFill>
                <a:latin typeface="Gill Sans MT" pitchFamily="34"/>
                <a:ea typeface="Arial"/>
                <a:cs typeface="Arial"/>
              </a:rPr>
              <a:t>Consequences</a:t>
            </a:r>
            <a:endParaRPr lang="en-US" sz="1800" b="0" i="0" u="none" strike="noStrike" kern="1200" cap="none" spc="0" baseline="0" dirty="0">
              <a:solidFill>
                <a:srgbClr val="000000"/>
              </a:solidFill>
              <a:uFillTx/>
              <a:latin typeface="Gill Sans MT" pitchFamily="34"/>
            </a:endParaRPr>
          </a:p>
        </p:txBody>
      </p:sp>
      <p:sp>
        <p:nvSpPr>
          <p:cNvPr id="12" name="Ovaal 12">
            <a:extLst>
              <a:ext uri="{FF2B5EF4-FFF2-40B4-BE49-F238E27FC236}">
                <a16:creationId xmlns:a16="http://schemas.microsoft.com/office/drawing/2014/main" id="{EB0162FA-D4F2-7DCC-6EFF-8EA6B1C28DD8}"/>
              </a:ext>
            </a:extLst>
          </p:cNvPr>
          <p:cNvSpPr/>
          <p:nvPr/>
        </p:nvSpPr>
        <p:spPr>
          <a:xfrm>
            <a:off x="4696897" y="4752520"/>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FFFFFF"/>
                </a:solidFill>
                <a:uFillTx/>
                <a:latin typeface="Aptos"/>
              </a:rPr>
              <a:t>5</a:t>
            </a:r>
          </a:p>
        </p:txBody>
      </p:sp>
      <p:sp>
        <p:nvSpPr>
          <p:cNvPr id="13" name="Tekstvak 13">
            <a:extLst>
              <a:ext uri="{FF2B5EF4-FFF2-40B4-BE49-F238E27FC236}">
                <a16:creationId xmlns:a16="http://schemas.microsoft.com/office/drawing/2014/main" id="{ED0CD539-E5D4-5927-0C0C-23B9F9B8E03E}"/>
              </a:ext>
            </a:extLst>
          </p:cNvPr>
          <p:cNvSpPr txBox="1"/>
          <p:nvPr/>
        </p:nvSpPr>
        <p:spPr>
          <a:xfrm>
            <a:off x="5321085" y="4810932"/>
            <a:ext cx="609600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Gill Sans MT" pitchFamily="34"/>
                <a:cs typeface="Arial"/>
              </a:rPr>
              <a:t>Conclusions</a:t>
            </a:r>
          </a:p>
        </p:txBody>
      </p:sp>
      <p:sp>
        <p:nvSpPr>
          <p:cNvPr id="14" name="TextBox 4">
            <a:extLst>
              <a:ext uri="{FF2B5EF4-FFF2-40B4-BE49-F238E27FC236}">
                <a16:creationId xmlns:a16="http://schemas.microsoft.com/office/drawing/2014/main" id="{5F6579D7-2595-A9D4-4688-0D894C0DEC9E}"/>
              </a:ext>
            </a:extLst>
          </p:cNvPr>
          <p:cNvSpPr txBox="1"/>
          <p:nvPr/>
        </p:nvSpPr>
        <p:spPr>
          <a:xfrm>
            <a:off x="5322832" y="1915841"/>
            <a:ext cx="6089273" cy="738670"/>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ea typeface="Arial"/>
                <a:cs typeface="Arial"/>
              </a:rPr>
              <a:t>Outline of</a:t>
            </a:r>
            <a:r>
              <a:rPr lang="en-US" sz="2000" dirty="0">
                <a:solidFill>
                  <a:srgbClr val="000000"/>
                </a:solidFill>
                <a:latin typeface="Gill Sans MT" pitchFamily="34"/>
                <a:ea typeface="Arial"/>
                <a:cs typeface="Arial"/>
              </a:rPr>
              <a:t> Methodology:</a:t>
            </a:r>
            <a:br>
              <a:rPr lang="en-US" sz="2000" dirty="0">
                <a:solidFill>
                  <a:srgbClr val="000000"/>
                </a:solidFill>
                <a:latin typeface="Gill Sans MT" pitchFamily="34"/>
                <a:ea typeface="Arial"/>
                <a:cs typeface="Arial"/>
              </a:rPr>
            </a:br>
            <a:r>
              <a:rPr lang="en-US" sz="2000" dirty="0">
                <a:solidFill>
                  <a:srgbClr val="000000"/>
                </a:solidFill>
                <a:latin typeface="Gill Sans MT" pitchFamily="34"/>
                <a:ea typeface="Arial"/>
                <a:cs typeface="Arial"/>
              </a:rPr>
              <a:t>(Statistical Physics, Finite Volume QFT)</a:t>
            </a:r>
            <a:endParaRPr lang="nl-NL" sz="1867" b="0" i="0" u="none" strike="noStrike" kern="1200" cap="none" spc="0" baseline="0" dirty="0">
              <a:solidFill>
                <a:srgbClr val="000000"/>
              </a:solidFill>
              <a:uFillTx/>
              <a:latin typeface="Gill Sans MT" pitchFamily="34"/>
              <a:ea typeface="Arial"/>
              <a:cs typeface="Arial"/>
            </a:endParaRPr>
          </a:p>
        </p:txBody>
      </p:sp>
      <p:sp>
        <p:nvSpPr>
          <p:cNvPr id="16" name="Rechthoek 15">
            <a:extLst>
              <a:ext uri="{FF2B5EF4-FFF2-40B4-BE49-F238E27FC236}">
                <a16:creationId xmlns:a16="http://schemas.microsoft.com/office/drawing/2014/main" id="{866184EF-BF23-335E-A938-C5ABB135D3EB}"/>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latin typeface="Gill Sans MT" panose="020B0502020104020203" pitchFamily="34" charset="0"/>
              </a:rPr>
              <a:t>	Rens Roosenstein | University of Cape Town | SAIP 2026 |  </a:t>
            </a:r>
            <a:r>
              <a:rPr lang="nl-NL" dirty="0"/>
              <a:t> </a:t>
            </a:r>
          </a:p>
        </p:txBody>
      </p:sp>
      <p:sp>
        <p:nvSpPr>
          <p:cNvPr id="18" name="Google Shape;94;p15">
            <a:extLst>
              <a:ext uri="{FF2B5EF4-FFF2-40B4-BE49-F238E27FC236}">
                <a16:creationId xmlns:a16="http://schemas.microsoft.com/office/drawing/2014/main" id="{9310A05B-D9A5-4C96-0C08-3C5D10F2678B}"/>
              </a:ext>
            </a:extLst>
          </p:cNvPr>
          <p:cNvSpPr txBox="1"/>
          <p:nvPr/>
        </p:nvSpPr>
        <p:spPr>
          <a:xfrm>
            <a:off x="11267440" y="6554082"/>
            <a:ext cx="730289" cy="277834"/>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chemeClr val="bg1"/>
                </a:solidFill>
                <a:uFillTx/>
                <a:latin typeface="Gill Sans MT" panose="020B0502020104020203" pitchFamily="34" charset="0"/>
                <a:cs typeface="Arial"/>
              </a:rPr>
              <a:t>16/18</a:t>
            </a:r>
          </a:p>
        </p:txBody>
      </p:sp>
    </p:spTree>
    <p:extLst>
      <p:ext uri="{BB962C8B-B14F-4D97-AF65-F5344CB8AC3E}">
        <p14:creationId xmlns:p14="http://schemas.microsoft.com/office/powerpoint/2010/main" val="379989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7"/>
                                        </p:tgtEl>
                                        <p:attrNameLst>
                                          <p:attrName>style.opacity</p:attrName>
                                        </p:attrNameLst>
                                      </p:cBhvr>
                                      <p:to>
                                        <p:strVal val="0.2"/>
                                      </p:to>
                                    </p:set>
                                    <p:animEffect filter="image" prLst="opacity: 0.2">
                                      <p:cBhvr rctx="IE">
                                        <p:cTn id="7" dur="indefinite"/>
                                        <p:tgtEl>
                                          <p:spTgt spid="7"/>
                                        </p:tgtEl>
                                      </p:cBhvr>
                                    </p:animEffect>
                                  </p:childTnLst>
                                </p:cTn>
                              </p:par>
                              <p:par>
                                <p:cTn id="8" presetID="9" presetClass="emph" presetSubtype="0" grpId="0" nodeType="withEffect">
                                  <p:stCondLst>
                                    <p:cond delay="0"/>
                                  </p:stCondLst>
                                  <p:childTnLst>
                                    <p:set>
                                      <p:cBhvr>
                                        <p:cTn id="9" dur="indefinite"/>
                                        <p:tgtEl>
                                          <p:spTgt spid="9"/>
                                        </p:tgtEl>
                                        <p:attrNameLst>
                                          <p:attrName>style.opacity</p:attrName>
                                        </p:attrNameLst>
                                      </p:cBhvr>
                                      <p:to>
                                        <p:strVal val="0.2"/>
                                      </p:to>
                                    </p:set>
                                    <p:animEffect filter="image" prLst="opacity: 0.2">
                                      <p:cBhvr rctx="IE">
                                        <p:cTn id="10" dur="indefinite"/>
                                        <p:tgtEl>
                                          <p:spTgt spid="9"/>
                                        </p:tgtEl>
                                      </p:cBhvr>
                                    </p:animEffect>
                                  </p:childTnLst>
                                </p:cTn>
                              </p:par>
                              <p:par>
                                <p:cTn id="11" presetID="9" presetClass="emph" presetSubtype="0" grpId="0" nodeType="withEffect">
                                  <p:stCondLst>
                                    <p:cond delay="0"/>
                                  </p:stCondLst>
                                  <p:childTnLst>
                                    <p:set>
                                      <p:cBhvr>
                                        <p:cTn id="12" dur="indefinite"/>
                                        <p:tgtEl>
                                          <p:spTgt spid="11"/>
                                        </p:tgtEl>
                                        <p:attrNameLst>
                                          <p:attrName>style.opacity</p:attrName>
                                        </p:attrNameLst>
                                      </p:cBhvr>
                                      <p:to>
                                        <p:strVal val="0.2"/>
                                      </p:to>
                                    </p:set>
                                    <p:animEffect filter="image" prLst="opacity: 0.2">
                                      <p:cBhvr rctx="IE">
                                        <p:cTn id="13" dur="indefinite"/>
                                        <p:tgtEl>
                                          <p:spTgt spid="11"/>
                                        </p:tgtEl>
                                      </p:cBhvr>
                                    </p:animEffect>
                                  </p:childTnLst>
                                </p:cTn>
                              </p:par>
                              <p:par>
                                <p:cTn id="14" presetID="9" presetClass="emph" presetSubtype="0" grpId="0" nodeType="withEffect">
                                  <p:stCondLst>
                                    <p:cond delay="0"/>
                                  </p:stCondLst>
                                  <p:childTnLst>
                                    <p:set>
                                      <p:cBhvr>
                                        <p:cTn id="15" dur="indefinite"/>
                                        <p:tgtEl>
                                          <p:spTgt spid="14"/>
                                        </p:tgtEl>
                                        <p:attrNameLst>
                                          <p:attrName>style.opacity</p:attrName>
                                        </p:attrNameLst>
                                      </p:cBhvr>
                                      <p:to>
                                        <p:strVal val="0.2"/>
                                      </p:to>
                                    </p:set>
                                    <p:animEffect filter="image" prLst="opacity: 0.2">
                                      <p:cBhvr rctx="IE">
                                        <p:cTn id="16" dur="indefinite"/>
                                        <p:tgtEl>
                                          <p:spTgt spid="14"/>
                                        </p:tgtEl>
                                      </p:cBhvr>
                                    </p:animEffect>
                                  </p:childTnLst>
                                </p:cTn>
                              </p:par>
                              <p:par>
                                <p:cTn id="17" presetID="9" presetClass="emph" presetSubtype="0" grpId="0" nodeType="withEffect">
                                  <p:stCondLst>
                                    <p:cond delay="0"/>
                                  </p:stCondLst>
                                  <p:childTnLst>
                                    <p:set>
                                      <p:cBhvr>
                                        <p:cTn id="18" dur="indefinite"/>
                                        <p:tgtEl>
                                          <p:spTgt spid="6"/>
                                        </p:tgtEl>
                                        <p:attrNameLst>
                                          <p:attrName>style.opacity</p:attrName>
                                        </p:attrNameLst>
                                      </p:cBhvr>
                                      <p:to>
                                        <p:strVal val="0.25"/>
                                      </p:to>
                                    </p:set>
                                    <p:animEffect filter="image" prLst="opacity: 0.25">
                                      <p:cBhvr rctx="IE">
                                        <p:cTn id="19" dur="indefinite"/>
                                        <p:tgtEl>
                                          <p:spTgt spid="6"/>
                                        </p:tgtEl>
                                      </p:cBhvr>
                                    </p:animEffect>
                                  </p:childTnLst>
                                </p:cTn>
                              </p:par>
                              <p:par>
                                <p:cTn id="20" presetID="9" presetClass="emph" presetSubtype="0" grpId="0" nodeType="withEffect">
                                  <p:stCondLst>
                                    <p:cond delay="0"/>
                                  </p:stCondLst>
                                  <p:childTnLst>
                                    <p:set>
                                      <p:cBhvr>
                                        <p:cTn id="21" dur="indefinite"/>
                                        <p:tgtEl>
                                          <p:spTgt spid="5"/>
                                        </p:tgtEl>
                                        <p:attrNameLst>
                                          <p:attrName>style.opacity</p:attrName>
                                        </p:attrNameLst>
                                      </p:cBhvr>
                                      <p:to>
                                        <p:strVal val="0.2"/>
                                      </p:to>
                                    </p:set>
                                    <p:animEffect filter="image" prLst="opacity: 0.2">
                                      <p:cBhvr rctx="IE">
                                        <p:cTn id="22" dur="indefinite"/>
                                        <p:tgtEl>
                                          <p:spTgt spid="5"/>
                                        </p:tgtEl>
                                      </p:cBhvr>
                                    </p:animEffect>
                                  </p:childTnLst>
                                </p:cTn>
                              </p:par>
                              <p:par>
                                <p:cTn id="23" presetID="9" presetClass="emph" presetSubtype="0" grpId="0" nodeType="withEffect">
                                  <p:stCondLst>
                                    <p:cond delay="0"/>
                                  </p:stCondLst>
                                  <p:childTnLst>
                                    <p:set>
                                      <p:cBhvr>
                                        <p:cTn id="24" dur="indefinite"/>
                                        <p:tgtEl>
                                          <p:spTgt spid="8"/>
                                        </p:tgtEl>
                                        <p:attrNameLst>
                                          <p:attrName>style.opacity</p:attrName>
                                        </p:attrNameLst>
                                      </p:cBhvr>
                                      <p:to>
                                        <p:strVal val="0.2"/>
                                      </p:to>
                                    </p:set>
                                    <p:animEffect filter="image" prLst="opacity: 0.2">
                                      <p:cBhvr rctx="IE">
                                        <p:cTn id="25" dur="indefinite"/>
                                        <p:tgtEl>
                                          <p:spTgt spid="8"/>
                                        </p:tgtEl>
                                      </p:cBhvr>
                                    </p:animEffect>
                                  </p:childTnLst>
                                </p:cTn>
                              </p:par>
                              <p:par>
                                <p:cTn id="26" presetID="9" presetClass="emph" presetSubtype="0" grpId="0" nodeType="withEffect">
                                  <p:stCondLst>
                                    <p:cond delay="0"/>
                                  </p:stCondLst>
                                  <p:childTnLst>
                                    <p:set>
                                      <p:cBhvr>
                                        <p:cTn id="27" dur="indefinite"/>
                                        <p:tgtEl>
                                          <p:spTgt spid="10"/>
                                        </p:tgtEl>
                                        <p:attrNameLst>
                                          <p:attrName>style.opacity</p:attrName>
                                        </p:attrNameLst>
                                      </p:cBhvr>
                                      <p:to>
                                        <p:strVal val="0.2"/>
                                      </p:to>
                                    </p:set>
                                    <p:animEffect filter="image" prLst="opacity: 0.2">
                                      <p:cBhvr rctx="IE">
                                        <p:cTn id="28"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p:bldP spid="11"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Google Shape;175;p22">
            <a:extLst>
              <a:ext uri="{FF2B5EF4-FFF2-40B4-BE49-F238E27FC236}">
                <a16:creationId xmlns:a16="http://schemas.microsoft.com/office/drawing/2014/main" id="{387DD12C-CA56-9D41-EB1E-8C655B7D7A20}"/>
              </a:ext>
            </a:extLst>
          </p:cNvPr>
          <p:cNvSpPr/>
          <p:nvPr/>
        </p:nvSpPr>
        <p:spPr>
          <a:xfrm>
            <a:off x="3136" y="6263"/>
            <a:ext cx="12191996" cy="1395603"/>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3" name="Google Shape;176;p22">
            <a:extLst>
              <a:ext uri="{FF2B5EF4-FFF2-40B4-BE49-F238E27FC236}">
                <a16:creationId xmlns:a16="http://schemas.microsoft.com/office/drawing/2014/main" id="{7CF7AAB2-F58D-D7FA-E076-5F47E48AF279}"/>
              </a:ext>
            </a:extLst>
          </p:cNvPr>
          <p:cNvSpPr/>
          <p:nvPr/>
        </p:nvSpPr>
        <p:spPr>
          <a:xfrm>
            <a:off x="596463" y="2033918"/>
            <a:ext cx="10394442" cy="1395081"/>
          </a:xfrm>
          <a:prstGeom prst="rect">
            <a:avLst/>
          </a:prstGeom>
          <a:noFill/>
          <a:ln cap="flat">
            <a:noFill/>
            <a:prstDash val="solid"/>
          </a:ln>
        </p:spPr>
        <p:txBody>
          <a:bodyPr vert="horz" wrap="square" lIns="91430" tIns="45701" rIns="91430" bIns="45701"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a:ea typeface="Arial"/>
                <a:cs typeface="Arial"/>
              </a:rPr>
              <a:t>How to be rigorous</a:t>
            </a:r>
            <a:r>
              <a:rPr lang="en-US" sz="2000" dirty="0">
                <a:solidFill>
                  <a:srgbClr val="000000"/>
                </a:solidFill>
                <a:latin typeface="Gill Sans MT"/>
                <a:ea typeface="Arial"/>
                <a:cs typeface="Arial"/>
              </a:rPr>
              <a:t> when computing the </a:t>
            </a:r>
            <a:r>
              <a:rPr lang="en-US" sz="2000" b="1" dirty="0">
                <a:solidFill>
                  <a:srgbClr val="000000"/>
                </a:solidFill>
                <a:latin typeface="Gill Sans MT"/>
                <a:ea typeface="Arial"/>
                <a:cs typeface="Arial"/>
              </a:rPr>
              <a:t>Casimir effect </a:t>
            </a:r>
            <a:r>
              <a:rPr lang="en-US" sz="2000" dirty="0">
                <a:solidFill>
                  <a:srgbClr val="000000"/>
                </a:solidFill>
                <a:latin typeface="Gill Sans MT"/>
                <a:ea typeface="Arial"/>
                <a:cs typeface="Arial"/>
              </a:rPr>
              <a:t>in </a:t>
            </a:r>
            <a:r>
              <a:rPr lang="en-US" sz="2000" b="1" dirty="0">
                <a:solidFill>
                  <a:srgbClr val="000000"/>
                </a:solidFill>
                <a:latin typeface="Gill Sans MT"/>
                <a:ea typeface="Arial"/>
                <a:cs typeface="Arial"/>
              </a:rPr>
              <a:t>Thermal QFTs</a:t>
            </a:r>
            <a:endParaRPr lang="en-US" sz="2000" b="1" i="0" u="none" strike="noStrike" kern="1200" cap="none" spc="0" baseline="0" dirty="0">
              <a:solidFill>
                <a:srgbClr val="000000"/>
              </a:solidFill>
              <a:uFillTx/>
              <a:latin typeface="Gill Sans MT"/>
              <a:ea typeface="Arial"/>
              <a:cs typeface="Arial"/>
            </a:endParaRPr>
          </a:p>
          <a:p>
            <a:pPr marL="608962" marR="0" lvl="0" indent="-422910" algn="l" defTabSz="914400" rtl="0" fontAlgn="auto" hangingPunct="1">
              <a:lnSpc>
                <a:spcPct val="100000"/>
              </a:lnSpc>
              <a:spcBef>
                <a:spcPts val="0"/>
              </a:spcBef>
              <a:spcAft>
                <a:spcPts val="0"/>
              </a:spcAft>
              <a:buClr>
                <a:srgbClr val="073763"/>
              </a:buClr>
              <a:buSzPts val="1400"/>
              <a:buFont typeface="Arial"/>
              <a:buChar char="●"/>
              <a:tabLst/>
              <a:defRPr sz="1800" b="0" i="0" u="none" strike="noStrike" kern="0" cap="none" spc="0" baseline="0">
                <a:solidFill>
                  <a:srgbClr val="000000"/>
                </a:solidFill>
                <a:uFillTx/>
              </a:defRPr>
            </a:pPr>
            <a:r>
              <a:rPr lang="nl-NL" sz="2000" b="0" i="0" u="none" strike="noStrike" kern="1200" cap="none" spc="0" baseline="0" dirty="0">
                <a:solidFill>
                  <a:srgbClr val="000000"/>
                </a:solidFill>
                <a:uFillTx/>
                <a:latin typeface="Gill Sans MT"/>
                <a:ea typeface="Arial"/>
                <a:cs typeface="Arial"/>
              </a:rPr>
              <a:t>MUST </a:t>
            </a:r>
            <a:r>
              <a:rPr lang="nl-NL" sz="2000" b="0" i="0" u="none" strike="noStrike" kern="1200" cap="none" spc="0" baseline="0" dirty="0" err="1">
                <a:solidFill>
                  <a:srgbClr val="000000"/>
                </a:solidFill>
                <a:uFillTx/>
                <a:latin typeface="Gill Sans MT"/>
                <a:ea typeface="Arial"/>
                <a:cs typeface="Arial"/>
              </a:rPr>
              <a:t>work</a:t>
            </a:r>
            <a:r>
              <a:rPr lang="nl-NL" sz="2000" b="0" i="0" u="none" strike="noStrike" kern="1200" cap="none" spc="0" baseline="0" dirty="0">
                <a:solidFill>
                  <a:srgbClr val="000000"/>
                </a:solidFill>
                <a:uFillTx/>
                <a:latin typeface="Gill Sans MT"/>
                <a:ea typeface="Arial"/>
                <a:cs typeface="Arial"/>
              </a:rPr>
              <a:t> </a:t>
            </a:r>
            <a:r>
              <a:rPr lang="nl-NL" sz="2000" b="1" i="0" u="none" strike="noStrike" kern="1200" cap="none" spc="0" baseline="0" dirty="0">
                <a:solidFill>
                  <a:srgbClr val="000000"/>
                </a:solidFill>
                <a:uFillTx/>
                <a:latin typeface="Gill Sans MT"/>
                <a:ea typeface="Arial"/>
                <a:cs typeface="Arial"/>
              </a:rPr>
              <a:t>on </a:t>
            </a:r>
            <a:r>
              <a:rPr lang="nl-NL" sz="2000" b="1" i="0" u="none" strike="noStrike" kern="1200" cap="none" spc="0" baseline="0" dirty="0" err="1">
                <a:solidFill>
                  <a:srgbClr val="000000"/>
                </a:solidFill>
                <a:uFillTx/>
                <a:latin typeface="Gill Sans MT"/>
                <a:ea typeface="Arial"/>
                <a:cs typeface="Arial"/>
              </a:rPr>
              <a:t>the</a:t>
            </a:r>
            <a:r>
              <a:rPr lang="nl-NL" sz="2000" b="1" i="0" u="none" strike="noStrike" kern="1200" cap="none" spc="0" baseline="0" dirty="0">
                <a:solidFill>
                  <a:srgbClr val="000000"/>
                </a:solidFill>
                <a:uFillTx/>
                <a:latin typeface="Gill Sans MT"/>
                <a:ea typeface="Arial"/>
                <a:cs typeface="Arial"/>
              </a:rPr>
              <a:t> </a:t>
            </a:r>
            <a:r>
              <a:rPr lang="nl-NL" sz="2000" b="1" i="0" u="none" strike="noStrike" kern="1200" cap="none" spc="0" baseline="0" dirty="0" err="1">
                <a:solidFill>
                  <a:srgbClr val="000000"/>
                </a:solidFill>
                <a:uFillTx/>
                <a:latin typeface="Gill Sans MT"/>
                <a:ea typeface="Arial"/>
                <a:cs typeface="Arial"/>
              </a:rPr>
              <a:t>lattice</a:t>
            </a:r>
            <a:endParaRPr lang="nl-NL" sz="2000" b="1" i="0" u="none" strike="noStrike" kern="1200" cap="none" spc="0" baseline="0" dirty="0">
              <a:solidFill>
                <a:srgbClr val="000000"/>
              </a:solidFill>
              <a:uFillTx/>
              <a:latin typeface="Gill Sans MT"/>
              <a:ea typeface="Arial"/>
              <a:cs typeface="Arial"/>
            </a:endParaRPr>
          </a:p>
          <a:p>
            <a:pPr marL="608962" marR="0" lvl="0" indent="-422910" algn="l" defTabSz="914400" rtl="0" fontAlgn="auto" hangingPunct="1">
              <a:lnSpc>
                <a:spcPct val="100000"/>
              </a:lnSpc>
              <a:spcBef>
                <a:spcPts val="0"/>
              </a:spcBef>
              <a:spcAft>
                <a:spcPts val="0"/>
              </a:spcAft>
              <a:buClr>
                <a:srgbClr val="073763"/>
              </a:buClr>
              <a:buSzPts val="1400"/>
              <a:buFont typeface="Arial"/>
              <a:buChar char="●"/>
              <a:tabLst/>
              <a:defRPr sz="1800" b="0" i="0" u="none" strike="noStrike" kern="0" cap="none" spc="0" baseline="0">
                <a:solidFill>
                  <a:srgbClr val="000000"/>
                </a:solidFill>
                <a:uFillTx/>
              </a:defRPr>
            </a:pPr>
            <a:r>
              <a:rPr lang="nl-NL" sz="2000" dirty="0">
                <a:solidFill>
                  <a:srgbClr val="000000"/>
                </a:solidFill>
                <a:latin typeface="Gill Sans MT"/>
                <a:ea typeface="Arial"/>
                <a:cs typeface="Arial"/>
              </a:rPr>
              <a:t>Be </a:t>
            </a:r>
            <a:r>
              <a:rPr lang="nl-NL" sz="2000" dirty="0" err="1">
                <a:solidFill>
                  <a:srgbClr val="000000"/>
                </a:solidFill>
                <a:latin typeface="Gill Sans MT"/>
                <a:ea typeface="Arial"/>
                <a:cs typeface="Arial"/>
              </a:rPr>
              <a:t>careful</a:t>
            </a:r>
            <a:r>
              <a:rPr lang="nl-NL" sz="2000" dirty="0">
                <a:solidFill>
                  <a:srgbClr val="000000"/>
                </a:solidFill>
                <a:latin typeface="Gill Sans MT"/>
                <a:ea typeface="Arial"/>
                <a:cs typeface="Arial"/>
              </a:rPr>
              <a:t> </a:t>
            </a:r>
            <a:r>
              <a:rPr lang="nl-NL" sz="2000" dirty="0" err="1">
                <a:solidFill>
                  <a:srgbClr val="000000"/>
                </a:solidFill>
                <a:latin typeface="Gill Sans MT"/>
                <a:ea typeface="Arial"/>
                <a:cs typeface="Arial"/>
              </a:rPr>
              <a:t>with</a:t>
            </a:r>
            <a:r>
              <a:rPr lang="nl-NL" sz="2000" dirty="0">
                <a:solidFill>
                  <a:srgbClr val="000000"/>
                </a:solidFill>
                <a:latin typeface="Gill Sans MT"/>
                <a:ea typeface="Arial"/>
                <a:cs typeface="Arial"/>
              </a:rPr>
              <a:t> </a:t>
            </a:r>
            <a:r>
              <a:rPr lang="nl-NL" sz="2000" b="1" dirty="0" err="1">
                <a:solidFill>
                  <a:srgbClr val="000000"/>
                </a:solidFill>
                <a:latin typeface="Gill Sans MT"/>
                <a:ea typeface="Arial"/>
                <a:cs typeface="Arial"/>
              </a:rPr>
              <a:t>continuum</a:t>
            </a:r>
            <a:r>
              <a:rPr lang="nl-NL" sz="2000" b="1" dirty="0">
                <a:solidFill>
                  <a:srgbClr val="000000"/>
                </a:solidFill>
                <a:latin typeface="Gill Sans MT"/>
                <a:ea typeface="Arial"/>
                <a:cs typeface="Arial"/>
              </a:rPr>
              <a:t> </a:t>
            </a:r>
            <a:r>
              <a:rPr lang="nl-NL" sz="2000" b="1" dirty="0" err="1">
                <a:solidFill>
                  <a:srgbClr val="000000"/>
                </a:solidFill>
                <a:latin typeface="Gill Sans MT"/>
                <a:ea typeface="Arial"/>
                <a:cs typeface="Arial"/>
              </a:rPr>
              <a:t>limits</a:t>
            </a:r>
            <a:endParaRPr lang="nl-NL" sz="2000" b="1" dirty="0">
              <a:solidFill>
                <a:srgbClr val="000000"/>
              </a:solidFill>
              <a:latin typeface="Gill Sans MT"/>
              <a:ea typeface="Arial"/>
              <a:cs typeface="Arial"/>
            </a:endParaRPr>
          </a:p>
          <a:p>
            <a:pPr marL="608962" marR="0" lvl="0" indent="-422910" algn="l" defTabSz="914400" rtl="0" fontAlgn="auto" hangingPunct="1">
              <a:lnSpc>
                <a:spcPct val="100000"/>
              </a:lnSpc>
              <a:spcBef>
                <a:spcPts val="0"/>
              </a:spcBef>
              <a:spcAft>
                <a:spcPts val="0"/>
              </a:spcAft>
              <a:buClr>
                <a:srgbClr val="073763"/>
              </a:buClr>
              <a:buSzPts val="1400"/>
              <a:buFont typeface="Arial"/>
              <a:buChar char="●"/>
              <a:tabLst/>
              <a:defRPr sz="1800" b="0" i="0" u="none" strike="noStrike" kern="0" cap="none" spc="0" baseline="0">
                <a:solidFill>
                  <a:srgbClr val="000000"/>
                </a:solidFill>
                <a:uFillTx/>
              </a:defRPr>
            </a:pPr>
            <a:r>
              <a:rPr lang="nl-NL" sz="2000" b="1" dirty="0" err="1">
                <a:solidFill>
                  <a:srgbClr val="000000"/>
                </a:solidFill>
                <a:latin typeface="Gill Sans MT"/>
                <a:ea typeface="Arial"/>
                <a:cs typeface="Arial"/>
              </a:rPr>
              <a:t>Counterterms</a:t>
            </a:r>
            <a:r>
              <a:rPr lang="nl-NL" sz="2000" dirty="0">
                <a:solidFill>
                  <a:srgbClr val="000000"/>
                </a:solidFill>
                <a:latin typeface="Gill Sans MT"/>
                <a:ea typeface="Arial"/>
                <a:cs typeface="Arial"/>
              </a:rPr>
              <a:t> in </a:t>
            </a:r>
            <a:r>
              <a:rPr lang="nl-NL" sz="2000" dirty="0" err="1">
                <a:solidFill>
                  <a:srgbClr val="000000"/>
                </a:solidFill>
                <a:latin typeface="Gill Sans MT"/>
                <a:ea typeface="Arial"/>
                <a:cs typeface="Arial"/>
              </a:rPr>
              <a:t>the</a:t>
            </a:r>
            <a:r>
              <a:rPr lang="nl-NL" sz="2000" dirty="0">
                <a:solidFill>
                  <a:srgbClr val="000000"/>
                </a:solidFill>
                <a:latin typeface="Gill Sans MT"/>
                <a:ea typeface="Arial"/>
                <a:cs typeface="Arial"/>
              </a:rPr>
              <a:t> free </a:t>
            </a:r>
            <a:r>
              <a:rPr lang="nl-NL" sz="2000" dirty="0" err="1">
                <a:solidFill>
                  <a:srgbClr val="000000"/>
                </a:solidFill>
                <a:latin typeface="Gill Sans MT"/>
                <a:ea typeface="Arial"/>
                <a:cs typeface="Arial"/>
              </a:rPr>
              <a:t>theory</a:t>
            </a:r>
            <a:endParaRPr lang="nl-NL" sz="2000" b="1" dirty="0">
              <a:solidFill>
                <a:srgbClr val="000000"/>
              </a:solidFill>
              <a:latin typeface="Gill Sans MT"/>
              <a:ea typeface="Arial"/>
              <a:cs typeface="Arial"/>
            </a:endParaRPr>
          </a:p>
          <a:p>
            <a:pPr marL="608962" marR="0" lvl="0" indent="-422910" algn="l" defTabSz="914400" rtl="0" fontAlgn="auto" hangingPunct="1">
              <a:lnSpc>
                <a:spcPct val="100000"/>
              </a:lnSpc>
              <a:spcBef>
                <a:spcPts val="0"/>
              </a:spcBef>
              <a:spcAft>
                <a:spcPts val="0"/>
              </a:spcAft>
              <a:buClr>
                <a:srgbClr val="073763"/>
              </a:buClr>
              <a:buSzPts val="1400"/>
              <a:buFont typeface="Arial"/>
              <a:buChar char="●"/>
              <a:tabLst/>
              <a:defRPr sz="1800" b="0" i="0" u="none" strike="noStrike" kern="0" cap="none" spc="0" baseline="0">
                <a:solidFill>
                  <a:srgbClr val="000000"/>
                </a:solidFill>
                <a:uFillTx/>
              </a:defRPr>
            </a:pPr>
            <a:endParaRPr lang="nl-NL" sz="2000" b="1" dirty="0">
              <a:solidFill>
                <a:srgbClr val="000000"/>
              </a:solidFill>
              <a:latin typeface="Gill Sans MT"/>
              <a:ea typeface="Arial"/>
              <a:cs typeface="Arial"/>
            </a:endParaRPr>
          </a:p>
          <a:p>
            <a:pPr marL="608962" marR="0" lvl="0" indent="-422910" algn="l" defTabSz="914400" rtl="0" fontAlgn="auto" hangingPunct="1">
              <a:lnSpc>
                <a:spcPct val="100000"/>
              </a:lnSpc>
              <a:spcBef>
                <a:spcPts val="0"/>
              </a:spcBef>
              <a:spcAft>
                <a:spcPts val="0"/>
              </a:spcAft>
              <a:buClr>
                <a:srgbClr val="073763"/>
              </a:buClr>
              <a:buSzPts val="1400"/>
              <a:buFont typeface="Arial"/>
              <a:buChar char="●"/>
              <a:tabLst/>
              <a:defRPr sz="1800" b="0" i="0" u="none" strike="noStrike" kern="0" cap="none" spc="0" baseline="0">
                <a:solidFill>
                  <a:srgbClr val="000000"/>
                </a:solidFill>
                <a:uFillTx/>
              </a:defRPr>
            </a:pPr>
            <a:endParaRPr lang="nl-NL" sz="2000" b="1" i="0" u="none" strike="noStrike" kern="1200" cap="none" spc="0" baseline="0" dirty="0">
              <a:solidFill>
                <a:srgbClr val="000000"/>
              </a:solidFill>
              <a:uFillTx/>
              <a:latin typeface="Gill Sans MT"/>
              <a:ea typeface="Arial"/>
              <a:cs typeface="Arial"/>
            </a:endParaRPr>
          </a:p>
        </p:txBody>
      </p:sp>
      <p:sp>
        <p:nvSpPr>
          <p:cNvPr id="5" name="Google Shape;178;p22">
            <a:extLst>
              <a:ext uri="{FF2B5EF4-FFF2-40B4-BE49-F238E27FC236}">
                <a16:creationId xmlns:a16="http://schemas.microsoft.com/office/drawing/2014/main" id="{3EC9D841-A1FA-9135-7E6A-364CC68F811A}"/>
              </a:ext>
            </a:extLst>
          </p:cNvPr>
          <p:cNvSpPr txBox="1"/>
          <p:nvPr/>
        </p:nvSpPr>
        <p:spPr>
          <a:xfrm>
            <a:off x="624763" y="480169"/>
            <a:ext cx="10386797" cy="1595600"/>
          </a:xfrm>
          <a:prstGeom prst="rect">
            <a:avLst/>
          </a:prstGeom>
          <a:noFill/>
          <a:ln cap="flat">
            <a:noFill/>
          </a:ln>
        </p:spPr>
        <p:txBody>
          <a:bodyPr vert="horz" wrap="square" lIns="91430" tIns="91430" rIns="91430" bIns="9143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a:solidFill>
                  <a:srgbClr val="FFFFFF"/>
                </a:solidFill>
                <a:uFillTx/>
                <a:latin typeface="Gill Sans MT"/>
                <a:ea typeface="Calibri"/>
                <a:cs typeface="Calibri"/>
              </a:rPr>
              <a:t>Conclusions &amp; Outlook</a:t>
            </a:r>
          </a:p>
        </p:txBody>
      </p:sp>
      <p:pic>
        <p:nvPicPr>
          <p:cNvPr id="6" name="Google Shape;179;p22">
            <a:extLst>
              <a:ext uri="{FF2B5EF4-FFF2-40B4-BE49-F238E27FC236}">
                <a16:creationId xmlns:a16="http://schemas.microsoft.com/office/drawing/2014/main" id="{15B0F395-D941-A318-6678-16A4751B46B6}"/>
              </a:ext>
            </a:extLst>
          </p:cNvPr>
          <p:cNvPicPr>
            <a:picLocks noChangeAspect="1"/>
          </p:cNvPicPr>
          <p:nvPr/>
        </p:nvPicPr>
        <p:blipFill>
          <a:blip r:embed="rId3">
            <a:alphaModFix/>
          </a:blip>
          <a:srcRect/>
          <a:stretch>
            <a:fillRect/>
          </a:stretch>
        </p:blipFill>
        <p:spPr>
          <a:xfrm>
            <a:off x="4726340" y="5397555"/>
            <a:ext cx="2183642" cy="859179"/>
          </a:xfrm>
          <a:prstGeom prst="rect">
            <a:avLst/>
          </a:prstGeom>
          <a:noFill/>
          <a:ln cap="flat">
            <a:noFill/>
          </a:ln>
        </p:spPr>
      </p:pic>
      <p:sp>
        <p:nvSpPr>
          <p:cNvPr id="9" name="TextBox 2">
            <a:extLst>
              <a:ext uri="{FF2B5EF4-FFF2-40B4-BE49-F238E27FC236}">
                <a16:creationId xmlns:a16="http://schemas.microsoft.com/office/drawing/2014/main" id="{D8BEC22C-B145-0DE5-E203-D5D55A148A6F}"/>
              </a:ext>
            </a:extLst>
          </p:cNvPr>
          <p:cNvSpPr txBox="1"/>
          <p:nvPr/>
        </p:nvSpPr>
        <p:spPr>
          <a:xfrm>
            <a:off x="594908" y="3563906"/>
            <a:ext cx="10387071" cy="1302928"/>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ts val="2300"/>
              </a:lnSpc>
              <a:spcBef>
                <a:spcPts val="0"/>
              </a:spcBef>
              <a:spcAft>
                <a:spcPts val="0"/>
              </a:spcAft>
              <a:buNone/>
              <a:tabLst/>
              <a:defRPr sz="1800" b="0" i="0" u="none" strike="noStrike" kern="0" cap="none" spc="0" baseline="0">
                <a:solidFill>
                  <a:srgbClr val="000000"/>
                </a:solidFill>
                <a:uFillTx/>
              </a:defRPr>
            </a:pPr>
            <a:r>
              <a:rPr lang="nl-NL" sz="2000" b="0" i="0" u="none" strike="noStrike" kern="1200" cap="none" spc="0" baseline="0" dirty="0">
                <a:solidFill>
                  <a:srgbClr val="000000"/>
                </a:solidFill>
                <a:uFillTx/>
                <a:latin typeface="Gill Sans MT"/>
                <a:ea typeface="Arial"/>
                <a:cs typeface="Segoe UI"/>
              </a:rPr>
              <a:t>Outlook</a:t>
            </a:r>
            <a:r>
              <a:rPr lang="en-US" sz="2000" b="0" i="0" u="none" strike="noStrike" kern="1200" cap="none" spc="0" baseline="0" dirty="0">
                <a:solidFill>
                  <a:srgbClr val="000000"/>
                </a:solidFill>
                <a:uFillTx/>
                <a:latin typeface="Gill Sans MT"/>
                <a:ea typeface="Arial"/>
                <a:cs typeface="Segoe UI"/>
              </a:rPr>
              <a:t>​</a:t>
            </a:r>
          </a:p>
          <a:p>
            <a:pPr marL="608962" marR="0" lvl="0" indent="-422910" algn="l" defTabSz="914400" rtl="0" fontAlgn="auto" hangingPunct="1">
              <a:lnSpc>
                <a:spcPts val="2300"/>
              </a:lnSpc>
              <a:spcBef>
                <a:spcPts val="0"/>
              </a:spcBef>
              <a:spcAft>
                <a:spcPts val="0"/>
              </a:spcAft>
              <a:buClr>
                <a:srgbClr val="000000"/>
              </a:buClr>
              <a:buSzPct val="100000"/>
              <a:buFont typeface="Arial" panose="020B0604020202020204" pitchFamily="34" charset="0"/>
              <a:buChar char="•"/>
              <a:tabLst/>
              <a:defRPr sz="1800" b="0" i="0" u="none" strike="noStrike" kern="0" cap="none" spc="0" baseline="0">
                <a:solidFill>
                  <a:srgbClr val="000000"/>
                </a:solidFill>
                <a:uFillTx/>
              </a:defRPr>
            </a:pPr>
            <a:r>
              <a:rPr lang="nl-NL" sz="2000" b="0" i="0" u="none" strike="noStrike" kern="1200" cap="none" spc="0" baseline="0" dirty="0" err="1">
                <a:solidFill>
                  <a:srgbClr val="000000"/>
                </a:solidFill>
                <a:uFillTx/>
                <a:latin typeface="Gill Sans MT"/>
                <a:ea typeface="Arial"/>
                <a:cs typeface="Arial"/>
              </a:rPr>
              <a:t>Compute</a:t>
            </a:r>
            <a:r>
              <a:rPr lang="nl-NL" sz="2000" b="0" i="0" u="none" strike="noStrike" kern="1200" cap="none" spc="0" baseline="0" dirty="0">
                <a:solidFill>
                  <a:srgbClr val="000000"/>
                </a:solidFill>
                <a:uFillTx/>
                <a:latin typeface="Gill Sans MT"/>
                <a:ea typeface="Arial"/>
                <a:cs typeface="Arial"/>
              </a:rPr>
              <a:t> </a:t>
            </a:r>
            <a:r>
              <a:rPr lang="nl-NL" sz="2000" b="0" i="0" u="none" strike="noStrike" kern="1200" cap="none" spc="0" baseline="0" dirty="0" err="1">
                <a:solidFill>
                  <a:srgbClr val="000000"/>
                </a:solidFill>
                <a:uFillTx/>
                <a:latin typeface="Gill Sans MT"/>
                <a:ea typeface="Arial"/>
                <a:cs typeface="Arial"/>
              </a:rPr>
              <a:t>finite</a:t>
            </a:r>
            <a:r>
              <a:rPr lang="nl-NL" sz="2000" b="0" i="0" u="none" strike="noStrike" kern="1200" cap="none" spc="0" baseline="0" dirty="0">
                <a:solidFill>
                  <a:srgbClr val="000000"/>
                </a:solidFill>
                <a:uFillTx/>
                <a:latin typeface="Gill Sans MT"/>
                <a:ea typeface="Arial"/>
                <a:cs typeface="Arial"/>
              </a:rPr>
              <a:t> </a:t>
            </a:r>
            <a:r>
              <a:rPr lang="nl-NL" sz="2000" b="0" i="0" u="none" strike="noStrike" kern="1200" cap="none" spc="0" baseline="0" dirty="0" err="1">
                <a:solidFill>
                  <a:srgbClr val="000000"/>
                </a:solidFill>
                <a:uFillTx/>
                <a:latin typeface="Gill Sans MT"/>
                <a:ea typeface="Arial"/>
                <a:cs typeface="Arial"/>
              </a:rPr>
              <a:t>size</a:t>
            </a:r>
            <a:r>
              <a:rPr lang="nl-NL" sz="2000" b="0" i="0" u="none" strike="noStrike" kern="1200" cap="none" spc="0" baseline="0" dirty="0">
                <a:solidFill>
                  <a:srgbClr val="000000"/>
                </a:solidFill>
                <a:uFillTx/>
                <a:latin typeface="Gill Sans MT"/>
                <a:ea typeface="Arial"/>
                <a:cs typeface="Arial"/>
              </a:rPr>
              <a:t> NLO </a:t>
            </a:r>
            <a:r>
              <a:rPr lang="nl-NL" sz="2000" b="0" i="0" u="none" strike="noStrike" kern="1200" cap="none" spc="0" baseline="0" dirty="0" err="1">
                <a:solidFill>
                  <a:srgbClr val="000000"/>
                </a:solidFill>
                <a:uFillTx/>
                <a:latin typeface="Gill Sans MT"/>
                <a:ea typeface="Arial"/>
                <a:cs typeface="Arial"/>
              </a:rPr>
              <a:t>corrections</a:t>
            </a:r>
            <a:r>
              <a:rPr lang="nl-NL" sz="2000" b="0" i="0" u="none" strike="noStrike" kern="1200" cap="none" spc="0" baseline="0" dirty="0">
                <a:solidFill>
                  <a:srgbClr val="000000"/>
                </a:solidFill>
                <a:uFillTx/>
                <a:latin typeface="Gill Sans MT"/>
                <a:ea typeface="Arial"/>
                <a:cs typeface="Arial"/>
              </a:rPr>
              <a:t> </a:t>
            </a:r>
            <a:r>
              <a:rPr lang="nl-NL" sz="2000" b="0" i="0" u="none" strike="noStrike" kern="1200" cap="none" spc="0" baseline="0" dirty="0" err="1">
                <a:solidFill>
                  <a:srgbClr val="000000"/>
                </a:solidFill>
                <a:uFillTx/>
                <a:latin typeface="Gill Sans MT"/>
                <a:ea typeface="Arial"/>
                <a:cs typeface="Arial"/>
              </a:rPr>
              <a:t>to</a:t>
            </a:r>
            <a:r>
              <a:rPr lang="nl-NL" sz="2000" b="0" i="0" u="none" strike="noStrike" kern="1200" cap="none" spc="0" baseline="0" dirty="0">
                <a:solidFill>
                  <a:srgbClr val="000000"/>
                </a:solidFill>
                <a:uFillTx/>
                <a:latin typeface="Gill Sans MT"/>
                <a:ea typeface="Arial"/>
                <a:cs typeface="Arial"/>
              </a:rPr>
              <a:t> </a:t>
            </a:r>
            <a:r>
              <a:rPr lang="nl-NL" sz="2000" b="0" i="0" u="none" strike="noStrike" kern="1200" cap="none" spc="0" baseline="0" dirty="0" err="1">
                <a:solidFill>
                  <a:srgbClr val="000000"/>
                </a:solidFill>
                <a:uFillTx/>
                <a:latin typeface="Gill Sans MT"/>
                <a:ea typeface="Arial"/>
                <a:cs typeface="Arial"/>
              </a:rPr>
              <a:t>the</a:t>
            </a:r>
            <a:r>
              <a:rPr lang="nl-NL" sz="2000" b="0" i="0" u="none" strike="noStrike" kern="1200" cap="none" spc="0" baseline="0" dirty="0">
                <a:solidFill>
                  <a:srgbClr val="000000"/>
                </a:solidFill>
                <a:uFillTx/>
                <a:latin typeface="Gill Sans MT"/>
                <a:ea typeface="Arial"/>
                <a:cs typeface="Arial"/>
              </a:rPr>
              <a:t> </a:t>
            </a:r>
            <a:r>
              <a:rPr lang="nl-NL" sz="2000" b="1" i="0" u="none" strike="noStrike" kern="1200" cap="none" spc="0" baseline="0" dirty="0" err="1">
                <a:solidFill>
                  <a:srgbClr val="000000"/>
                </a:solidFill>
                <a:uFillTx/>
                <a:latin typeface="Gill Sans MT"/>
                <a:ea typeface="Arial"/>
                <a:cs typeface="Arial"/>
              </a:rPr>
              <a:t>equation</a:t>
            </a:r>
            <a:r>
              <a:rPr lang="nl-NL" sz="2000" b="1" i="0" u="none" strike="noStrike" kern="1200" cap="none" spc="0" baseline="0" dirty="0">
                <a:solidFill>
                  <a:srgbClr val="000000"/>
                </a:solidFill>
                <a:uFillTx/>
                <a:latin typeface="Gill Sans MT"/>
                <a:ea typeface="Arial"/>
                <a:cs typeface="Arial"/>
              </a:rPr>
              <a:t> of state</a:t>
            </a:r>
            <a:r>
              <a:rPr lang="nl-NL" sz="2000" b="0" i="0" u="none" strike="noStrike" kern="1200" cap="none" spc="0" baseline="0" dirty="0">
                <a:solidFill>
                  <a:srgbClr val="000000"/>
                </a:solidFill>
                <a:uFillTx/>
                <a:latin typeface="Gill Sans MT"/>
                <a:ea typeface="Arial"/>
                <a:cs typeface="Arial"/>
              </a:rPr>
              <a:t> </a:t>
            </a:r>
            <a:r>
              <a:rPr lang="nl-NL" sz="2000" b="0" i="0" u="none" strike="noStrike" kern="1200" cap="none" spc="0" baseline="0" dirty="0" err="1">
                <a:solidFill>
                  <a:srgbClr val="000000"/>
                </a:solidFill>
                <a:uFillTx/>
                <a:latin typeface="Gill Sans MT"/>
                <a:ea typeface="Arial"/>
                <a:cs typeface="Arial"/>
              </a:rPr>
              <a:t>and</a:t>
            </a:r>
            <a:r>
              <a:rPr lang="nl-NL" sz="2000" b="0" i="0" u="none" strike="noStrike" kern="1200" cap="none" spc="0" baseline="0" dirty="0">
                <a:solidFill>
                  <a:srgbClr val="000000"/>
                </a:solidFill>
                <a:uFillTx/>
                <a:latin typeface="Gill Sans MT"/>
                <a:ea typeface="Arial"/>
                <a:cs typeface="Arial"/>
              </a:rPr>
              <a:t> </a:t>
            </a:r>
            <a:r>
              <a:rPr lang="nl-NL" sz="2000" b="0" i="0" u="none" strike="noStrike" kern="1200" cap="none" spc="0" baseline="0" dirty="0" err="1">
                <a:solidFill>
                  <a:srgbClr val="000000"/>
                </a:solidFill>
                <a:uFillTx/>
                <a:latin typeface="Gill Sans MT"/>
                <a:ea typeface="Arial"/>
                <a:cs typeface="Arial"/>
              </a:rPr>
              <a:t>the</a:t>
            </a:r>
            <a:r>
              <a:rPr lang="nl-NL" sz="2000" b="0" i="0" u="none" strike="noStrike" kern="1200" cap="none" spc="0" baseline="0" dirty="0">
                <a:solidFill>
                  <a:srgbClr val="000000"/>
                </a:solidFill>
                <a:uFillTx/>
                <a:latin typeface="Gill Sans MT"/>
                <a:ea typeface="Arial"/>
                <a:cs typeface="Arial"/>
              </a:rPr>
              <a:t> </a:t>
            </a:r>
            <a:r>
              <a:rPr lang="nl-NL" sz="2000" b="1" i="0" u="none" strike="noStrike" kern="1200" cap="none" spc="0" baseline="0" dirty="0" err="1">
                <a:solidFill>
                  <a:srgbClr val="000000"/>
                </a:solidFill>
                <a:uFillTx/>
                <a:latin typeface="Gill Sans MT"/>
                <a:ea typeface="Arial"/>
                <a:cs typeface="Arial"/>
              </a:rPr>
              <a:t>trace</a:t>
            </a:r>
            <a:r>
              <a:rPr lang="nl-NL" sz="2000" b="1" i="0" u="none" strike="noStrike" kern="1200" cap="none" spc="0" baseline="0" dirty="0">
                <a:solidFill>
                  <a:srgbClr val="000000"/>
                </a:solidFill>
                <a:uFillTx/>
                <a:latin typeface="Gill Sans MT"/>
                <a:ea typeface="Arial"/>
                <a:cs typeface="Arial"/>
              </a:rPr>
              <a:t> </a:t>
            </a:r>
            <a:r>
              <a:rPr lang="nl-NL" sz="2000" b="1" i="0" u="none" strike="noStrike" kern="1200" cap="none" spc="0" baseline="0" dirty="0" err="1">
                <a:solidFill>
                  <a:srgbClr val="000000"/>
                </a:solidFill>
                <a:uFillTx/>
                <a:latin typeface="Gill Sans MT"/>
                <a:ea typeface="Arial"/>
                <a:cs typeface="Arial"/>
              </a:rPr>
              <a:t>anomaly</a:t>
            </a:r>
            <a:r>
              <a:rPr lang="nl-NL" sz="2000" b="0" i="0" u="none" strike="noStrike" kern="0" cap="none" spc="0" baseline="0" dirty="0">
                <a:solidFill>
                  <a:srgbClr val="000000"/>
                </a:solidFill>
                <a:uFillTx/>
                <a:latin typeface="Gill Sans MT"/>
                <a:ea typeface="Arial"/>
                <a:cs typeface="Arial"/>
              </a:rPr>
              <a:t> </a:t>
            </a:r>
            <a:r>
              <a:rPr lang="nl-NL" sz="2000" b="0" i="0" u="none" strike="noStrike" kern="0" cap="none" spc="0" baseline="0" dirty="0" err="1">
                <a:solidFill>
                  <a:srgbClr val="000000"/>
                </a:solidFill>
                <a:uFillTx/>
                <a:latin typeface="Gill Sans MT"/>
                <a:ea typeface="Arial"/>
                <a:cs typeface="Arial"/>
              </a:rPr>
              <a:t>for</a:t>
            </a:r>
            <a:r>
              <a:rPr lang="nl-NL" sz="2000" b="0" i="0" u="none" strike="noStrike" kern="0" cap="none" spc="0" baseline="0" dirty="0">
                <a:solidFill>
                  <a:srgbClr val="000000"/>
                </a:solidFill>
                <a:uFillTx/>
                <a:latin typeface="Gill Sans MT"/>
                <a:ea typeface="Arial"/>
                <a:cs typeface="Arial"/>
              </a:rPr>
              <a:t> </a:t>
            </a:r>
            <a:r>
              <a:rPr lang="nl-NL" sz="2000" b="0" i="0" u="none" strike="noStrike" kern="0" cap="none" spc="0" baseline="0" dirty="0">
                <a:solidFill>
                  <a:srgbClr val="000000"/>
                </a:solidFill>
                <a:uFillTx/>
                <a:latin typeface="Gill Sans MT"/>
                <a:ea typeface="Calibri"/>
                <a:cs typeface="Calibri"/>
              </a:rPr>
              <a:t>φ⁴</a:t>
            </a:r>
            <a:endParaRPr lang="nl-NL" sz="2000" b="0" i="0" u="none" strike="noStrike" kern="1200" cap="none" spc="0" baseline="0" dirty="0">
              <a:solidFill>
                <a:srgbClr val="000000"/>
              </a:solidFill>
              <a:uFillTx/>
              <a:latin typeface="Gill Sans MT"/>
              <a:ea typeface="Arial"/>
              <a:cs typeface="Arial"/>
            </a:endParaRPr>
          </a:p>
          <a:p>
            <a:pPr marL="608962" marR="0" lvl="0" indent="-422910" algn="l" defTabSz="914400" rtl="0" fontAlgn="auto" hangingPunct="1">
              <a:lnSpc>
                <a:spcPts val="2300"/>
              </a:lnSpc>
              <a:spcBef>
                <a:spcPts val="0"/>
              </a:spcBef>
              <a:spcAft>
                <a:spcPts val="0"/>
              </a:spcAft>
              <a:buClr>
                <a:srgbClr val="000000"/>
              </a:buClr>
              <a:buSzPct val="100000"/>
              <a:buFont typeface="Arial" panose="020B0604020202020204" pitchFamily="34" charset="0"/>
              <a:buChar char="•"/>
              <a:tabLst/>
              <a:defRPr sz="1800" b="0" i="0" u="none" strike="noStrike" kern="0" cap="none" spc="0" baseline="0">
                <a:solidFill>
                  <a:srgbClr val="000000"/>
                </a:solidFill>
                <a:uFillTx/>
              </a:defRPr>
            </a:pPr>
            <a:r>
              <a:rPr lang="nl-NL" sz="2000" b="0" i="0" u="none" strike="noStrike" kern="1200" cap="none" spc="0" baseline="0" dirty="0">
                <a:solidFill>
                  <a:srgbClr val="000000"/>
                </a:solidFill>
                <a:uFillTx/>
                <a:latin typeface="Gill Sans MT"/>
                <a:ea typeface="Arial"/>
                <a:cs typeface="Arial"/>
              </a:rPr>
              <a:t>Extension </a:t>
            </a:r>
            <a:r>
              <a:rPr lang="nl-NL" sz="2000" b="0" i="0" u="none" strike="noStrike" kern="1200" cap="none" spc="0" baseline="0" dirty="0" err="1">
                <a:solidFill>
                  <a:srgbClr val="000000"/>
                </a:solidFill>
                <a:uFillTx/>
                <a:latin typeface="Gill Sans MT"/>
                <a:ea typeface="Arial"/>
                <a:cs typeface="Arial"/>
              </a:rPr>
              <a:t>to</a:t>
            </a:r>
            <a:r>
              <a:rPr lang="nl-NL" sz="2000" b="0" i="0" u="none" strike="noStrike" kern="1200" cap="none" spc="0" baseline="0" dirty="0">
                <a:solidFill>
                  <a:srgbClr val="000000"/>
                </a:solidFill>
                <a:uFillTx/>
                <a:latin typeface="Gill Sans MT"/>
                <a:ea typeface="Arial"/>
                <a:cs typeface="Arial"/>
              </a:rPr>
              <a:t> </a:t>
            </a:r>
            <a:r>
              <a:rPr lang="nl-NL" sz="2000" b="1" i="0" u="none" strike="noStrike" kern="1200" cap="none" spc="0" baseline="0" dirty="0">
                <a:solidFill>
                  <a:srgbClr val="000000"/>
                </a:solidFill>
                <a:uFillTx/>
                <a:latin typeface="Gill Sans MT"/>
                <a:ea typeface="Arial"/>
                <a:cs typeface="Arial"/>
              </a:rPr>
              <a:t>QED </a:t>
            </a:r>
            <a:r>
              <a:rPr lang="nl-NL" sz="2000" b="0" i="0" u="none" strike="noStrike" kern="1200" cap="none" spc="0" baseline="0" dirty="0" err="1">
                <a:solidFill>
                  <a:srgbClr val="000000"/>
                </a:solidFill>
                <a:uFillTx/>
                <a:latin typeface="Gill Sans MT"/>
                <a:ea typeface="Arial"/>
                <a:cs typeface="Arial"/>
              </a:rPr>
              <a:t>and</a:t>
            </a:r>
            <a:r>
              <a:rPr lang="nl-NL" sz="2000" b="0" i="0" u="none" strike="noStrike" kern="1200" cap="none" spc="0" baseline="0" dirty="0">
                <a:solidFill>
                  <a:srgbClr val="000000"/>
                </a:solidFill>
                <a:uFillTx/>
                <a:latin typeface="Gill Sans MT"/>
                <a:ea typeface="Arial"/>
                <a:cs typeface="Arial"/>
              </a:rPr>
              <a:t> </a:t>
            </a:r>
            <a:r>
              <a:rPr lang="nl-NL" sz="2000" b="1" i="0" u="none" strike="noStrike" kern="1200" cap="none" spc="0" baseline="0" dirty="0">
                <a:solidFill>
                  <a:srgbClr val="000000"/>
                </a:solidFill>
                <a:uFillTx/>
                <a:latin typeface="Gill Sans MT"/>
                <a:ea typeface="Arial"/>
                <a:cs typeface="Arial"/>
              </a:rPr>
              <a:t>QCD</a:t>
            </a:r>
            <a:r>
              <a:rPr lang="en-US" sz="2000" b="0" i="0" u="none" strike="noStrike" kern="1200" cap="none" spc="0" baseline="0" dirty="0">
                <a:solidFill>
                  <a:srgbClr val="000000"/>
                </a:solidFill>
                <a:uFillTx/>
                <a:latin typeface="Gill Sans MT"/>
                <a:ea typeface="Arial"/>
                <a:cs typeface="Arial"/>
              </a:rPr>
              <a:t>​</a:t>
            </a:r>
          </a:p>
        </p:txBody>
      </p:sp>
      <p:sp>
        <p:nvSpPr>
          <p:cNvPr id="10" name="Ovaal 3">
            <a:extLst>
              <a:ext uri="{FF2B5EF4-FFF2-40B4-BE49-F238E27FC236}">
                <a16:creationId xmlns:a16="http://schemas.microsoft.com/office/drawing/2014/main" id="{A9E1747B-1631-2C6C-5899-3E7C87D6C244}"/>
              </a:ext>
            </a:extLst>
          </p:cNvPr>
          <p:cNvSpPr/>
          <p:nvPr/>
        </p:nvSpPr>
        <p:spPr>
          <a:xfrm>
            <a:off x="11628000" y="108000"/>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dirty="0">
                <a:solidFill>
                  <a:srgbClr val="FFFFFF"/>
                </a:solidFill>
                <a:latin typeface="Aptos"/>
              </a:rPr>
              <a:t>4</a:t>
            </a:r>
          </a:p>
        </p:txBody>
      </p:sp>
      <p:sp>
        <p:nvSpPr>
          <p:cNvPr id="8" name="Rechthoek 7">
            <a:extLst>
              <a:ext uri="{FF2B5EF4-FFF2-40B4-BE49-F238E27FC236}">
                <a16:creationId xmlns:a16="http://schemas.microsoft.com/office/drawing/2014/main" id="{868D087F-D73A-D1A5-B425-6320CFFB8BC4}"/>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latin typeface="Gill Sans MT" panose="020B0502020104020203" pitchFamily="34" charset="0"/>
              </a:rPr>
              <a:t>	Rens Roosenstein | University of Cape Town | SAIP 2026 |  </a:t>
            </a:r>
            <a:r>
              <a:rPr lang="nl-NL" dirty="0"/>
              <a:t> </a:t>
            </a:r>
          </a:p>
        </p:txBody>
      </p:sp>
      <p:sp>
        <p:nvSpPr>
          <p:cNvPr id="12" name="Google Shape;94;p15">
            <a:extLst>
              <a:ext uri="{FF2B5EF4-FFF2-40B4-BE49-F238E27FC236}">
                <a16:creationId xmlns:a16="http://schemas.microsoft.com/office/drawing/2014/main" id="{617B4854-A316-D53E-B6F0-008E707B69CD}"/>
              </a:ext>
            </a:extLst>
          </p:cNvPr>
          <p:cNvSpPr txBox="1"/>
          <p:nvPr/>
        </p:nvSpPr>
        <p:spPr>
          <a:xfrm>
            <a:off x="11267440" y="6554082"/>
            <a:ext cx="730289" cy="277834"/>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chemeClr val="bg1"/>
                </a:solidFill>
                <a:uFillTx/>
                <a:latin typeface="Gill Sans MT" panose="020B0502020104020203" pitchFamily="34" charset="0"/>
                <a:cs typeface="Arial"/>
              </a:rPr>
              <a:t>17/18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sp>
        <p:nvSpPr>
          <p:cNvPr id="2" name="Google Shape;175;p22">
            <a:extLst>
              <a:ext uri="{FF2B5EF4-FFF2-40B4-BE49-F238E27FC236}">
                <a16:creationId xmlns:a16="http://schemas.microsoft.com/office/drawing/2014/main" id="{690F5D03-931B-288E-AD4E-BBE7FF6645CE}"/>
              </a:ext>
            </a:extLst>
          </p:cNvPr>
          <p:cNvSpPr/>
          <p:nvPr/>
        </p:nvSpPr>
        <p:spPr>
          <a:xfrm>
            <a:off x="3136" y="6263"/>
            <a:ext cx="12191996" cy="3437759"/>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4" name="Google Shape;178;p22">
            <a:extLst>
              <a:ext uri="{FF2B5EF4-FFF2-40B4-BE49-F238E27FC236}">
                <a16:creationId xmlns:a16="http://schemas.microsoft.com/office/drawing/2014/main" id="{A6A32554-D3D5-F6F3-07A4-445225DD9376}"/>
              </a:ext>
            </a:extLst>
          </p:cNvPr>
          <p:cNvSpPr txBox="1"/>
          <p:nvPr/>
        </p:nvSpPr>
        <p:spPr>
          <a:xfrm>
            <a:off x="4947525" y="2684888"/>
            <a:ext cx="2289282" cy="742163"/>
          </a:xfrm>
          <a:prstGeom prst="rect">
            <a:avLst/>
          </a:prstGeom>
          <a:noFill/>
          <a:ln cap="flat">
            <a:noFill/>
          </a:ln>
        </p:spPr>
        <p:txBody>
          <a:bodyPr vert="horz" wrap="square" lIns="91430" tIns="91430" rIns="91430" bIns="9143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a:solidFill>
                  <a:srgbClr val="FFFFFF"/>
                </a:solidFill>
                <a:uFillTx/>
                <a:latin typeface="Gill Sans MT"/>
                <a:ea typeface="Calibri"/>
                <a:cs typeface="Calibri"/>
              </a:rPr>
              <a:t>Thank you!</a:t>
            </a:r>
          </a:p>
        </p:txBody>
      </p:sp>
      <p:sp>
        <p:nvSpPr>
          <p:cNvPr id="10" name="Rechthoek 9">
            <a:extLst>
              <a:ext uri="{FF2B5EF4-FFF2-40B4-BE49-F238E27FC236}">
                <a16:creationId xmlns:a16="http://schemas.microsoft.com/office/drawing/2014/main" id="{9AF996E5-6114-E0CA-5DA7-E4B8118B7B64}"/>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latin typeface="Gill Sans MT" panose="020B0502020104020203" pitchFamily="34" charset="0"/>
              </a:rPr>
              <a:t>	Rens Roosenstein | University of Cape Town | SAIP 2026 |  </a:t>
            </a:r>
            <a:r>
              <a:rPr lang="nl-NL" dirty="0"/>
              <a:t> </a:t>
            </a:r>
          </a:p>
        </p:txBody>
      </p:sp>
      <p:sp>
        <p:nvSpPr>
          <p:cNvPr id="12" name="Google Shape;94;p15">
            <a:extLst>
              <a:ext uri="{FF2B5EF4-FFF2-40B4-BE49-F238E27FC236}">
                <a16:creationId xmlns:a16="http://schemas.microsoft.com/office/drawing/2014/main" id="{68F4EC76-BB10-2B72-3D3E-4CDA8131A18C}"/>
              </a:ext>
            </a:extLst>
          </p:cNvPr>
          <p:cNvSpPr txBox="1"/>
          <p:nvPr/>
        </p:nvSpPr>
        <p:spPr>
          <a:xfrm>
            <a:off x="11267440" y="6554082"/>
            <a:ext cx="730289" cy="277834"/>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chemeClr val="bg1"/>
                </a:solidFill>
                <a:uFillTx/>
                <a:latin typeface="Gill Sans MT" panose="020B0502020104020203" pitchFamily="34" charset="0"/>
                <a:cs typeface="Arial"/>
              </a:rPr>
              <a:t>18/18</a:t>
            </a:r>
          </a:p>
        </p:txBody>
      </p:sp>
      <p:pic>
        <p:nvPicPr>
          <p:cNvPr id="14" name="Google Shape;179;p22">
            <a:extLst>
              <a:ext uri="{FF2B5EF4-FFF2-40B4-BE49-F238E27FC236}">
                <a16:creationId xmlns:a16="http://schemas.microsoft.com/office/drawing/2014/main" id="{C813BA36-169E-4E8F-6773-E42D22C2CC31}"/>
              </a:ext>
            </a:extLst>
          </p:cNvPr>
          <p:cNvPicPr>
            <a:picLocks noChangeAspect="1"/>
          </p:cNvPicPr>
          <p:nvPr/>
        </p:nvPicPr>
        <p:blipFill>
          <a:blip r:embed="rId3">
            <a:alphaModFix/>
          </a:blip>
          <a:srcRect/>
          <a:stretch>
            <a:fillRect/>
          </a:stretch>
        </p:blipFill>
        <p:spPr>
          <a:xfrm>
            <a:off x="4726340" y="5397555"/>
            <a:ext cx="2183642" cy="859179"/>
          </a:xfrm>
          <a:prstGeom prst="rect">
            <a:avLst/>
          </a:prstGeom>
          <a:noFill/>
          <a:ln cap="flat">
            <a:no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7;p15">
            <a:extLst>
              <a:ext uri="{FF2B5EF4-FFF2-40B4-BE49-F238E27FC236}">
                <a16:creationId xmlns:a16="http://schemas.microsoft.com/office/drawing/2014/main" id="{C437FEA4-E509-F922-FB32-71B47CD2675C}"/>
              </a:ext>
            </a:extLst>
          </p:cNvPr>
          <p:cNvSpPr/>
          <p:nvPr/>
        </p:nvSpPr>
        <p:spPr>
          <a:xfrm>
            <a:off x="3136" y="-192"/>
            <a:ext cx="4139342" cy="6858749"/>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4" name="Google Shape;95;p15">
            <a:extLst>
              <a:ext uri="{FF2B5EF4-FFF2-40B4-BE49-F238E27FC236}">
                <a16:creationId xmlns:a16="http://schemas.microsoft.com/office/drawing/2014/main" id="{1F1B8885-1AFC-1AD8-DD48-96BD90434AB5}"/>
              </a:ext>
            </a:extLst>
          </p:cNvPr>
          <p:cNvSpPr txBox="1"/>
          <p:nvPr/>
        </p:nvSpPr>
        <p:spPr>
          <a:xfrm>
            <a:off x="961327" y="1384237"/>
            <a:ext cx="2229298" cy="2332149"/>
          </a:xfrm>
          <a:prstGeom prst="rect">
            <a:avLst/>
          </a:prstGeom>
          <a:noFill/>
          <a:ln cap="flat">
            <a:noFill/>
          </a:ln>
        </p:spPr>
        <p:txBody>
          <a:bodyPr vert="horz" wrap="square" lIns="91430" tIns="91430" rIns="91430" bIns="9143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3200" b="1" i="0" u="none" strike="noStrike" kern="1200" cap="none" spc="0" baseline="0" dirty="0" err="1">
                <a:solidFill>
                  <a:srgbClr val="FFFFFF"/>
                </a:solidFill>
                <a:uFillTx/>
                <a:latin typeface="Gill Sans MT"/>
                <a:ea typeface="Calibri"/>
                <a:cs typeface="Calibri"/>
              </a:rPr>
              <a:t>Outline</a:t>
            </a:r>
            <a:endParaRPr lang="nl-NL" sz="3200" b="1" i="0" u="none" strike="noStrike" kern="1200" cap="none" spc="0" baseline="0" dirty="0">
              <a:solidFill>
                <a:srgbClr val="FFFFFF"/>
              </a:solidFill>
              <a:uFillTx/>
              <a:latin typeface="Gill Sans MT"/>
              <a:ea typeface="Calibri"/>
              <a:cs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3200" b="1" i="0" u="none" strike="noStrike" kern="1200" cap="none" spc="0" baseline="0" dirty="0">
              <a:solidFill>
                <a:srgbClr val="FFFFFF"/>
              </a:solidFill>
              <a:uFillTx/>
              <a:latin typeface="Gill Sans MT"/>
              <a:ea typeface="Calibri"/>
              <a:cs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1" i="0" u="none" strike="noStrike" kern="1200" cap="none" spc="0" baseline="0" dirty="0">
                <a:solidFill>
                  <a:srgbClr val="FFFFFF"/>
                </a:solidFill>
                <a:uFillTx/>
                <a:latin typeface="Gill Sans MT"/>
                <a:ea typeface="Calibri"/>
                <a:cs typeface="Calibri"/>
              </a:rPr>
              <a:t>How does </a:t>
            </a:r>
            <a:r>
              <a:rPr lang="nl-NL" sz="1600" b="1" i="0" u="none" strike="noStrike" kern="1200" cap="none" spc="0" baseline="0" dirty="0" err="1">
                <a:solidFill>
                  <a:srgbClr val="FFFFFF"/>
                </a:solidFill>
                <a:uFillTx/>
                <a:latin typeface="Gill Sans MT"/>
                <a:ea typeface="Calibri"/>
                <a:cs typeface="Calibri"/>
              </a:rPr>
              <a:t>one</a:t>
            </a:r>
            <a:r>
              <a:rPr lang="nl-NL" sz="1600" b="1" dirty="0">
                <a:solidFill>
                  <a:srgbClr val="FFFFFF"/>
                </a:solidFill>
                <a:latin typeface="Gill Sans MT"/>
                <a:ea typeface="Calibri"/>
                <a:cs typeface="Calibri"/>
              </a:rPr>
              <a:t> </a:t>
            </a:r>
            <a:r>
              <a:rPr lang="nl-NL" sz="1600" b="1" i="0" u="none" strike="noStrike" kern="1200" cap="none" spc="0" baseline="0" dirty="0">
                <a:solidFill>
                  <a:srgbClr val="FFFFFF"/>
                </a:solidFill>
                <a:uFillTx/>
                <a:latin typeface="Gill Sans MT"/>
                <a:ea typeface="Calibri"/>
                <a:cs typeface="Calibri"/>
              </a:rPr>
              <a:t>construct a </a:t>
            </a:r>
            <a:r>
              <a:rPr lang="nl-NL" sz="1600" b="1" i="0" u="none" strike="noStrike" kern="1200" cap="none" spc="0" baseline="0" dirty="0" err="1">
                <a:solidFill>
                  <a:srgbClr val="FFFFFF"/>
                </a:solidFill>
                <a:uFillTx/>
                <a:latin typeface="Gill Sans MT"/>
                <a:ea typeface="Calibri"/>
                <a:cs typeface="Calibri"/>
              </a:rPr>
              <a:t>path</a:t>
            </a:r>
            <a:r>
              <a:rPr lang="nl-NL" sz="1600" b="1" i="0" u="none" strike="noStrike" kern="1200" cap="none" spc="0" baseline="0" dirty="0">
                <a:solidFill>
                  <a:srgbClr val="FFFFFF"/>
                </a:solidFill>
                <a:uFillTx/>
                <a:latin typeface="Gill Sans MT"/>
                <a:ea typeface="Calibri"/>
                <a:cs typeface="Calibri"/>
              </a:rPr>
              <a:t> </a:t>
            </a:r>
            <a:r>
              <a:rPr lang="nl-NL" sz="1600" b="1" i="0" u="none" strike="noStrike" kern="1200" cap="none" spc="0" baseline="0" dirty="0" err="1">
                <a:solidFill>
                  <a:srgbClr val="FFFFFF"/>
                </a:solidFill>
                <a:uFillTx/>
                <a:latin typeface="Gill Sans MT"/>
                <a:ea typeface="Calibri"/>
                <a:cs typeface="Calibri"/>
              </a:rPr>
              <a:t>integral</a:t>
            </a:r>
            <a:r>
              <a:rPr lang="nl-NL" sz="1600" b="1" i="0" u="none" strike="noStrike" kern="1200" cap="none" spc="0" baseline="0" dirty="0">
                <a:solidFill>
                  <a:srgbClr val="FFFFFF"/>
                </a:solidFill>
                <a:uFillTx/>
                <a:latin typeface="Gill Sans MT"/>
                <a:ea typeface="Calibri"/>
                <a:cs typeface="Calibri"/>
              </a:rPr>
              <a:t> on a </a:t>
            </a:r>
            <a:r>
              <a:rPr lang="nl-NL" sz="1600" b="1" i="0" u="none" strike="noStrike" kern="1200" cap="none" spc="0" baseline="0" dirty="0" err="1">
                <a:solidFill>
                  <a:srgbClr val="FFFFFF"/>
                </a:solidFill>
                <a:uFillTx/>
                <a:latin typeface="Gill Sans MT"/>
                <a:ea typeface="Calibri"/>
                <a:cs typeface="Calibri"/>
              </a:rPr>
              <a:t>finite</a:t>
            </a:r>
            <a:r>
              <a:rPr lang="nl-NL" sz="1600" b="1" i="0" u="none" strike="noStrike" kern="1200" cap="none" spc="0" baseline="0" dirty="0">
                <a:solidFill>
                  <a:srgbClr val="FFFFFF"/>
                </a:solidFill>
                <a:uFillTx/>
                <a:latin typeface="Gill Sans MT"/>
                <a:ea typeface="Calibri"/>
                <a:cs typeface="Calibri"/>
              </a:rPr>
              <a:t> volume</a:t>
            </a:r>
          </a:p>
        </p:txBody>
      </p:sp>
      <p:sp>
        <p:nvSpPr>
          <p:cNvPr id="5" name="TextBox 4">
            <a:extLst>
              <a:ext uri="{FF2B5EF4-FFF2-40B4-BE49-F238E27FC236}">
                <a16:creationId xmlns:a16="http://schemas.microsoft.com/office/drawing/2014/main" id="{A82F6860-1A7C-48F8-7C4D-4052B12F526C}"/>
              </a:ext>
            </a:extLst>
          </p:cNvPr>
          <p:cNvSpPr txBox="1"/>
          <p:nvPr/>
        </p:nvSpPr>
        <p:spPr>
          <a:xfrm>
            <a:off x="5322832" y="960110"/>
            <a:ext cx="6534551" cy="738670"/>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ea typeface="Arial"/>
                <a:cs typeface="Arial"/>
              </a:rPr>
              <a:t>Background: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ea typeface="Arial"/>
                <a:cs typeface="Arial"/>
              </a:rPr>
              <a:t>Casimir Effect, Quark-Gluon Plasma</a:t>
            </a:r>
          </a:p>
        </p:txBody>
      </p:sp>
      <p:sp>
        <p:nvSpPr>
          <p:cNvPr id="6" name="Ovaal 3">
            <a:extLst>
              <a:ext uri="{FF2B5EF4-FFF2-40B4-BE49-F238E27FC236}">
                <a16:creationId xmlns:a16="http://schemas.microsoft.com/office/drawing/2014/main" id="{24D50E43-F4DB-EC7B-299A-C5A685752103}"/>
              </a:ext>
            </a:extLst>
          </p:cNvPr>
          <p:cNvSpPr/>
          <p:nvPr/>
        </p:nvSpPr>
        <p:spPr>
          <a:xfrm>
            <a:off x="4696897" y="929606"/>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FFFFFF"/>
                </a:solidFill>
                <a:uFillTx/>
                <a:latin typeface="Aptos"/>
              </a:rPr>
              <a:t>1</a:t>
            </a:r>
          </a:p>
        </p:txBody>
      </p:sp>
      <p:sp>
        <p:nvSpPr>
          <p:cNvPr id="7" name="Ovaal 5">
            <a:extLst>
              <a:ext uri="{FF2B5EF4-FFF2-40B4-BE49-F238E27FC236}">
                <a16:creationId xmlns:a16="http://schemas.microsoft.com/office/drawing/2014/main" id="{51571FB5-855B-0808-BAA2-A4CAC71AEEC8}"/>
              </a:ext>
            </a:extLst>
          </p:cNvPr>
          <p:cNvSpPr/>
          <p:nvPr/>
        </p:nvSpPr>
        <p:spPr>
          <a:xfrm>
            <a:off x="4696897" y="1885337"/>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FFFFFF"/>
                </a:solidFill>
                <a:uFillTx/>
                <a:latin typeface="Aptos"/>
              </a:rPr>
              <a:t>2</a:t>
            </a:r>
          </a:p>
        </p:txBody>
      </p:sp>
      <p:sp>
        <p:nvSpPr>
          <p:cNvPr id="8" name="Ovaal 6">
            <a:extLst>
              <a:ext uri="{FF2B5EF4-FFF2-40B4-BE49-F238E27FC236}">
                <a16:creationId xmlns:a16="http://schemas.microsoft.com/office/drawing/2014/main" id="{F5863C9A-AA44-C584-57AA-E499AD874B9F}"/>
              </a:ext>
            </a:extLst>
          </p:cNvPr>
          <p:cNvSpPr/>
          <p:nvPr/>
        </p:nvSpPr>
        <p:spPr>
          <a:xfrm>
            <a:off x="4696897" y="2841059"/>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FFFFFF"/>
                </a:solidFill>
                <a:uFillTx/>
                <a:latin typeface="Aptos"/>
              </a:rPr>
              <a:t>3</a:t>
            </a:r>
          </a:p>
        </p:txBody>
      </p:sp>
      <p:sp>
        <p:nvSpPr>
          <p:cNvPr id="9" name="Ovaal 8">
            <a:extLst>
              <a:ext uri="{FF2B5EF4-FFF2-40B4-BE49-F238E27FC236}">
                <a16:creationId xmlns:a16="http://schemas.microsoft.com/office/drawing/2014/main" id="{DDB89E8F-1E21-F85A-C019-80FCF2F4D6D3}"/>
              </a:ext>
            </a:extLst>
          </p:cNvPr>
          <p:cNvSpPr/>
          <p:nvPr/>
        </p:nvSpPr>
        <p:spPr>
          <a:xfrm>
            <a:off x="4696897" y="3796789"/>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FFFFFF"/>
                </a:solidFill>
                <a:uFillTx/>
                <a:latin typeface="Aptos"/>
              </a:rPr>
              <a:t>4</a:t>
            </a:r>
          </a:p>
        </p:txBody>
      </p:sp>
      <p:sp>
        <p:nvSpPr>
          <p:cNvPr id="10" name="Tekstvak 9">
            <a:extLst>
              <a:ext uri="{FF2B5EF4-FFF2-40B4-BE49-F238E27FC236}">
                <a16:creationId xmlns:a16="http://schemas.microsoft.com/office/drawing/2014/main" id="{E835B8F3-A63A-9B93-9188-BDCB21E6870F}"/>
              </a:ext>
            </a:extLst>
          </p:cNvPr>
          <p:cNvSpPr txBox="1"/>
          <p:nvPr/>
        </p:nvSpPr>
        <p:spPr>
          <a:xfrm>
            <a:off x="5321085" y="2899470"/>
            <a:ext cx="609600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rPr>
              <a:t>Path Integral Derivation</a:t>
            </a:r>
            <a:endParaRPr lang="nl-NL" sz="1800" b="0" i="0" u="none" strike="noStrike" kern="1200" cap="none" spc="0" baseline="0" dirty="0">
              <a:solidFill>
                <a:srgbClr val="000000"/>
              </a:solidFill>
              <a:uFillTx/>
              <a:latin typeface="Gill Sans MT" pitchFamily="34"/>
            </a:endParaRPr>
          </a:p>
        </p:txBody>
      </p:sp>
      <p:sp>
        <p:nvSpPr>
          <p:cNvPr id="11" name="Tekstvak 10">
            <a:extLst>
              <a:ext uri="{FF2B5EF4-FFF2-40B4-BE49-F238E27FC236}">
                <a16:creationId xmlns:a16="http://schemas.microsoft.com/office/drawing/2014/main" id="{1002A102-98D8-9D49-E4BA-6E5C814EB711}"/>
              </a:ext>
            </a:extLst>
          </p:cNvPr>
          <p:cNvSpPr txBox="1"/>
          <p:nvPr/>
        </p:nvSpPr>
        <p:spPr>
          <a:xfrm>
            <a:off x="5314629" y="3855201"/>
            <a:ext cx="609600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dirty="0">
                <a:solidFill>
                  <a:srgbClr val="000000"/>
                </a:solidFill>
                <a:latin typeface="Gill Sans MT" pitchFamily="34"/>
                <a:ea typeface="Arial"/>
                <a:cs typeface="Arial"/>
              </a:rPr>
              <a:t>Consequences</a:t>
            </a:r>
            <a:endParaRPr lang="en-US" sz="1800" b="0" i="0" u="none" strike="noStrike" kern="1200" cap="none" spc="0" baseline="0" dirty="0">
              <a:solidFill>
                <a:srgbClr val="000000"/>
              </a:solidFill>
              <a:uFillTx/>
              <a:latin typeface="Gill Sans MT" pitchFamily="34"/>
            </a:endParaRPr>
          </a:p>
        </p:txBody>
      </p:sp>
      <p:sp>
        <p:nvSpPr>
          <p:cNvPr id="12" name="Ovaal 12">
            <a:extLst>
              <a:ext uri="{FF2B5EF4-FFF2-40B4-BE49-F238E27FC236}">
                <a16:creationId xmlns:a16="http://schemas.microsoft.com/office/drawing/2014/main" id="{AB69CC04-CC8C-853A-7734-182DD0B08258}"/>
              </a:ext>
            </a:extLst>
          </p:cNvPr>
          <p:cNvSpPr/>
          <p:nvPr/>
        </p:nvSpPr>
        <p:spPr>
          <a:xfrm>
            <a:off x="4696897" y="4752520"/>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FFFFFF"/>
                </a:solidFill>
                <a:uFillTx/>
                <a:latin typeface="Aptos"/>
              </a:rPr>
              <a:t>5</a:t>
            </a:r>
          </a:p>
        </p:txBody>
      </p:sp>
      <p:sp>
        <p:nvSpPr>
          <p:cNvPr id="13" name="Tekstvak 13">
            <a:extLst>
              <a:ext uri="{FF2B5EF4-FFF2-40B4-BE49-F238E27FC236}">
                <a16:creationId xmlns:a16="http://schemas.microsoft.com/office/drawing/2014/main" id="{A07C53F7-CFCB-D77F-27E0-8845426FFE44}"/>
              </a:ext>
            </a:extLst>
          </p:cNvPr>
          <p:cNvSpPr txBox="1"/>
          <p:nvPr/>
        </p:nvSpPr>
        <p:spPr>
          <a:xfrm>
            <a:off x="5321085" y="4810932"/>
            <a:ext cx="609600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Gill Sans MT" pitchFamily="34"/>
                <a:cs typeface="Arial"/>
              </a:rPr>
              <a:t>Conclusions</a:t>
            </a:r>
          </a:p>
        </p:txBody>
      </p:sp>
      <p:sp>
        <p:nvSpPr>
          <p:cNvPr id="14" name="TextBox 4">
            <a:extLst>
              <a:ext uri="{FF2B5EF4-FFF2-40B4-BE49-F238E27FC236}">
                <a16:creationId xmlns:a16="http://schemas.microsoft.com/office/drawing/2014/main" id="{2DC8AA4E-1144-8022-9E47-6C9890075D28}"/>
              </a:ext>
            </a:extLst>
          </p:cNvPr>
          <p:cNvSpPr txBox="1"/>
          <p:nvPr/>
        </p:nvSpPr>
        <p:spPr>
          <a:xfrm>
            <a:off x="5322832" y="1915841"/>
            <a:ext cx="6089273" cy="738670"/>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ea typeface="Arial"/>
                <a:cs typeface="Arial"/>
              </a:rPr>
              <a:t>Outline of</a:t>
            </a:r>
            <a:r>
              <a:rPr lang="en-US" sz="2000" dirty="0">
                <a:solidFill>
                  <a:srgbClr val="000000"/>
                </a:solidFill>
                <a:latin typeface="Gill Sans MT" pitchFamily="34"/>
                <a:ea typeface="Arial"/>
                <a:cs typeface="Arial"/>
              </a:rPr>
              <a:t> Methodology:</a:t>
            </a:r>
            <a:br>
              <a:rPr lang="en-US" sz="2000" dirty="0">
                <a:solidFill>
                  <a:srgbClr val="000000"/>
                </a:solidFill>
                <a:latin typeface="Gill Sans MT" pitchFamily="34"/>
                <a:ea typeface="Arial"/>
                <a:cs typeface="Arial"/>
              </a:rPr>
            </a:br>
            <a:r>
              <a:rPr lang="en-US" sz="2000" dirty="0">
                <a:solidFill>
                  <a:srgbClr val="000000"/>
                </a:solidFill>
                <a:latin typeface="Gill Sans MT" pitchFamily="34"/>
                <a:ea typeface="Arial"/>
                <a:cs typeface="Arial"/>
              </a:rPr>
              <a:t>Statistical Physics, Finite Volume QFT</a:t>
            </a:r>
            <a:endParaRPr lang="nl-NL" sz="1867" b="0" i="0" u="none" strike="noStrike" kern="1200" cap="none" spc="0" baseline="0" dirty="0">
              <a:solidFill>
                <a:srgbClr val="000000"/>
              </a:solidFill>
              <a:uFillTx/>
              <a:latin typeface="Gill Sans MT" pitchFamily="34"/>
              <a:ea typeface="Arial"/>
              <a:cs typeface="Arial"/>
            </a:endParaRPr>
          </a:p>
        </p:txBody>
      </p:sp>
      <p:sp>
        <p:nvSpPr>
          <p:cNvPr id="16" name="Rechthoek 15">
            <a:extLst>
              <a:ext uri="{FF2B5EF4-FFF2-40B4-BE49-F238E27FC236}">
                <a16:creationId xmlns:a16="http://schemas.microsoft.com/office/drawing/2014/main" id="{BFAC65B6-C975-B2AC-DE70-B312680ACF86}"/>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latin typeface="Gill Sans MT" panose="020B0502020104020203" pitchFamily="34" charset="0"/>
              </a:rPr>
              <a:t>	Rens Roosenstein | University of Cape Town | SAIP 2026 |  </a:t>
            </a:r>
            <a:r>
              <a:rPr lang="nl-NL" dirty="0"/>
              <a:t> </a:t>
            </a:r>
          </a:p>
        </p:txBody>
      </p:sp>
      <p:sp>
        <p:nvSpPr>
          <p:cNvPr id="18" name="Google Shape;94;p15">
            <a:extLst>
              <a:ext uri="{FF2B5EF4-FFF2-40B4-BE49-F238E27FC236}">
                <a16:creationId xmlns:a16="http://schemas.microsoft.com/office/drawing/2014/main" id="{A6430636-7DF6-6099-CB87-722D829C0C13}"/>
              </a:ext>
            </a:extLst>
          </p:cNvPr>
          <p:cNvSpPr txBox="1"/>
          <p:nvPr/>
        </p:nvSpPr>
        <p:spPr>
          <a:xfrm>
            <a:off x="11267440" y="6554082"/>
            <a:ext cx="730289" cy="277834"/>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dirty="0">
                <a:solidFill>
                  <a:schemeClr val="bg1"/>
                </a:solidFill>
                <a:latin typeface="Gill Sans MT" panose="020B0502020104020203" pitchFamily="34" charset="0"/>
                <a:cs typeface="Arial"/>
              </a:rPr>
              <a:t>1/18</a:t>
            </a:r>
            <a:endParaRPr lang="nl-NL" sz="1600" b="0" i="0" u="none" strike="noStrike" kern="1200" cap="none" spc="0" baseline="0" dirty="0">
              <a:solidFill>
                <a:schemeClr val="bg1"/>
              </a:solidFill>
              <a:uFillTx/>
              <a:latin typeface="Gill Sans MT" panose="020B0502020104020203" pitchFamily="34"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7"/>
                                        </p:tgtEl>
                                        <p:attrNameLst>
                                          <p:attrName>style.opacity</p:attrName>
                                        </p:attrNameLst>
                                      </p:cBhvr>
                                      <p:to>
                                        <p:strVal val="0.2"/>
                                      </p:to>
                                    </p:set>
                                    <p:animEffect filter="image" prLst="opacity: 0.2">
                                      <p:cBhvr rctx="IE">
                                        <p:cTn id="7" dur="indefinite"/>
                                        <p:tgtEl>
                                          <p:spTgt spid="7"/>
                                        </p:tgtEl>
                                      </p:cBhvr>
                                    </p:animEffect>
                                  </p:childTnLst>
                                </p:cTn>
                              </p:par>
                              <p:par>
                                <p:cTn id="8" presetID="9" presetClass="emph" presetSubtype="0" grpId="0" nodeType="withEffect">
                                  <p:stCondLst>
                                    <p:cond delay="0"/>
                                  </p:stCondLst>
                                  <p:childTnLst>
                                    <p:set>
                                      <p:cBhvr>
                                        <p:cTn id="9" dur="indefinite"/>
                                        <p:tgtEl>
                                          <p:spTgt spid="8"/>
                                        </p:tgtEl>
                                        <p:attrNameLst>
                                          <p:attrName>style.opacity</p:attrName>
                                        </p:attrNameLst>
                                      </p:cBhvr>
                                      <p:to>
                                        <p:strVal val="0.2"/>
                                      </p:to>
                                    </p:set>
                                    <p:animEffect filter="image" prLst="opacity: 0.2">
                                      <p:cBhvr rctx="IE">
                                        <p:cTn id="10" dur="indefinite"/>
                                        <p:tgtEl>
                                          <p:spTgt spid="8"/>
                                        </p:tgtEl>
                                      </p:cBhvr>
                                    </p:animEffect>
                                  </p:childTnLst>
                                </p:cTn>
                              </p:par>
                              <p:par>
                                <p:cTn id="11" presetID="9" presetClass="emph" presetSubtype="0" grpId="0" nodeType="withEffect">
                                  <p:stCondLst>
                                    <p:cond delay="0"/>
                                  </p:stCondLst>
                                  <p:childTnLst>
                                    <p:set>
                                      <p:cBhvr>
                                        <p:cTn id="12" dur="indefinite"/>
                                        <p:tgtEl>
                                          <p:spTgt spid="9"/>
                                        </p:tgtEl>
                                        <p:attrNameLst>
                                          <p:attrName>style.opacity</p:attrName>
                                        </p:attrNameLst>
                                      </p:cBhvr>
                                      <p:to>
                                        <p:strVal val="0.2"/>
                                      </p:to>
                                    </p:set>
                                    <p:animEffect filter="image" prLst="opacity: 0.2">
                                      <p:cBhvr rctx="IE">
                                        <p:cTn id="13" dur="indefinite"/>
                                        <p:tgtEl>
                                          <p:spTgt spid="9"/>
                                        </p:tgtEl>
                                      </p:cBhvr>
                                    </p:animEffect>
                                  </p:childTnLst>
                                </p:cTn>
                              </p:par>
                              <p:par>
                                <p:cTn id="14" presetID="9" presetClass="emph" presetSubtype="0" grpId="0" nodeType="withEffect">
                                  <p:stCondLst>
                                    <p:cond delay="0"/>
                                  </p:stCondLst>
                                  <p:childTnLst>
                                    <p:set>
                                      <p:cBhvr>
                                        <p:cTn id="15" dur="indefinite"/>
                                        <p:tgtEl>
                                          <p:spTgt spid="10"/>
                                        </p:tgtEl>
                                        <p:attrNameLst>
                                          <p:attrName>style.opacity</p:attrName>
                                        </p:attrNameLst>
                                      </p:cBhvr>
                                      <p:to>
                                        <p:strVal val="0.2"/>
                                      </p:to>
                                    </p:set>
                                    <p:animEffect filter="image" prLst="opacity: 0.2">
                                      <p:cBhvr rctx="IE">
                                        <p:cTn id="16" dur="indefinite"/>
                                        <p:tgtEl>
                                          <p:spTgt spid="10"/>
                                        </p:tgtEl>
                                      </p:cBhvr>
                                    </p:animEffect>
                                  </p:childTnLst>
                                </p:cTn>
                              </p:par>
                              <p:par>
                                <p:cTn id="17" presetID="9" presetClass="emph" presetSubtype="0" grpId="0" nodeType="withEffect">
                                  <p:stCondLst>
                                    <p:cond delay="0"/>
                                  </p:stCondLst>
                                  <p:childTnLst>
                                    <p:set>
                                      <p:cBhvr>
                                        <p:cTn id="18" dur="indefinite"/>
                                        <p:tgtEl>
                                          <p:spTgt spid="11"/>
                                        </p:tgtEl>
                                        <p:attrNameLst>
                                          <p:attrName>style.opacity</p:attrName>
                                        </p:attrNameLst>
                                      </p:cBhvr>
                                      <p:to>
                                        <p:strVal val="0.2"/>
                                      </p:to>
                                    </p:set>
                                    <p:animEffect filter="image" prLst="opacity: 0.2">
                                      <p:cBhvr rctx="IE">
                                        <p:cTn id="19" dur="indefinite"/>
                                        <p:tgtEl>
                                          <p:spTgt spid="11"/>
                                        </p:tgtEl>
                                      </p:cBhvr>
                                    </p:animEffect>
                                  </p:childTnLst>
                                </p:cTn>
                              </p:par>
                              <p:par>
                                <p:cTn id="20" presetID="9" presetClass="emph" presetSubtype="0" grpId="0" nodeType="withEffect">
                                  <p:stCondLst>
                                    <p:cond delay="0"/>
                                  </p:stCondLst>
                                  <p:childTnLst>
                                    <p:set>
                                      <p:cBhvr>
                                        <p:cTn id="21" dur="indefinite"/>
                                        <p:tgtEl>
                                          <p:spTgt spid="12"/>
                                        </p:tgtEl>
                                        <p:attrNameLst>
                                          <p:attrName>style.opacity</p:attrName>
                                        </p:attrNameLst>
                                      </p:cBhvr>
                                      <p:to>
                                        <p:strVal val="0.2"/>
                                      </p:to>
                                    </p:set>
                                    <p:animEffect filter="image" prLst="opacity: 0.2">
                                      <p:cBhvr rctx="IE">
                                        <p:cTn id="22" dur="indefinite"/>
                                        <p:tgtEl>
                                          <p:spTgt spid="12"/>
                                        </p:tgtEl>
                                      </p:cBhvr>
                                    </p:animEffect>
                                  </p:childTnLst>
                                </p:cTn>
                              </p:par>
                              <p:par>
                                <p:cTn id="23" presetID="9" presetClass="emph" presetSubtype="0" grpId="0" nodeType="withEffect">
                                  <p:stCondLst>
                                    <p:cond delay="0"/>
                                  </p:stCondLst>
                                  <p:childTnLst>
                                    <p:set>
                                      <p:cBhvr>
                                        <p:cTn id="24" dur="indefinite"/>
                                        <p:tgtEl>
                                          <p:spTgt spid="13"/>
                                        </p:tgtEl>
                                        <p:attrNameLst>
                                          <p:attrName>style.opacity</p:attrName>
                                        </p:attrNameLst>
                                      </p:cBhvr>
                                      <p:to>
                                        <p:strVal val="0.2"/>
                                      </p:to>
                                    </p:set>
                                    <p:animEffect filter="image" prLst="opacity: 0.2">
                                      <p:cBhvr rctx="IE">
                                        <p:cTn id="25" dur="indefinite"/>
                                        <p:tgtEl>
                                          <p:spTgt spid="13"/>
                                        </p:tgtEl>
                                      </p:cBhvr>
                                    </p:animEffect>
                                  </p:childTnLst>
                                </p:cTn>
                              </p:par>
                              <p:par>
                                <p:cTn id="26" presetID="9" presetClass="emph" presetSubtype="0" grpId="0" nodeType="withEffect">
                                  <p:stCondLst>
                                    <p:cond delay="0"/>
                                  </p:stCondLst>
                                  <p:childTnLst>
                                    <p:set>
                                      <p:cBhvr>
                                        <p:cTn id="27" dur="indefinite"/>
                                        <p:tgtEl>
                                          <p:spTgt spid="14"/>
                                        </p:tgtEl>
                                        <p:attrNameLst>
                                          <p:attrName>style.opacity</p:attrName>
                                        </p:attrNameLst>
                                      </p:cBhvr>
                                      <p:to>
                                        <p:strVal val="0.2"/>
                                      </p:to>
                                    </p:set>
                                    <p:animEffect filter="image" prLst="opacity: 0.2">
                                      <p:cBhvr rctx="IE">
                                        <p:cTn id="28"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animBg="1"/>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name="Slide46">
    <p:spTree>
      <p:nvGrpSpPr>
        <p:cNvPr id="1" name=""/>
        <p:cNvGrpSpPr/>
        <p:nvPr/>
      </p:nvGrpSpPr>
      <p:grpSpPr>
        <a:xfrm>
          <a:off x="0" y="0"/>
          <a:ext cx="0" cy="0"/>
          <a:chOff x="0" y="0"/>
          <a:chExt cx="0" cy="0"/>
        </a:xfrm>
      </p:grpSpPr>
      <p:sp>
        <p:nvSpPr>
          <p:cNvPr id="2" name="Google Shape;198;p24">
            <a:extLst>
              <a:ext uri="{FF2B5EF4-FFF2-40B4-BE49-F238E27FC236}">
                <a16:creationId xmlns:a16="http://schemas.microsoft.com/office/drawing/2014/main" id="{C4F568DA-124F-8BBD-56CD-F464D99BA0C4}"/>
              </a:ext>
            </a:extLst>
          </p:cNvPr>
          <p:cNvSpPr/>
          <p:nvPr/>
        </p:nvSpPr>
        <p:spPr>
          <a:xfrm>
            <a:off x="3136" y="6263"/>
            <a:ext cx="12191996" cy="1395603"/>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pic>
        <p:nvPicPr>
          <p:cNvPr id="3" name="Picture 4">
            <a:extLst>
              <a:ext uri="{FF2B5EF4-FFF2-40B4-BE49-F238E27FC236}">
                <a16:creationId xmlns:a16="http://schemas.microsoft.com/office/drawing/2014/main" id="{304C9F1A-2C27-CDB6-2048-72A41E522DE3}"/>
              </a:ext>
            </a:extLst>
          </p:cNvPr>
          <p:cNvPicPr>
            <a:picLocks noChangeAspect="1"/>
          </p:cNvPicPr>
          <p:nvPr/>
        </p:nvPicPr>
        <p:blipFill>
          <a:blip r:embed="rId3"/>
          <a:srcRect l="3769" r="176" b="2244"/>
          <a:stretch>
            <a:fillRect/>
          </a:stretch>
        </p:blipFill>
        <p:spPr>
          <a:xfrm>
            <a:off x="128747" y="2062301"/>
            <a:ext cx="5390890" cy="4096969"/>
          </a:xfrm>
          <a:prstGeom prst="rect">
            <a:avLst/>
          </a:prstGeom>
          <a:noFill/>
          <a:ln cap="flat">
            <a:noFill/>
          </a:ln>
        </p:spPr>
      </p:pic>
      <p:sp>
        <p:nvSpPr>
          <p:cNvPr id="4" name="Google Shape;199;p24">
            <a:extLst>
              <a:ext uri="{FF2B5EF4-FFF2-40B4-BE49-F238E27FC236}">
                <a16:creationId xmlns:a16="http://schemas.microsoft.com/office/drawing/2014/main" id="{85274CD0-E10E-3BB3-5077-9F7159CF03AF}"/>
              </a:ext>
            </a:extLst>
          </p:cNvPr>
          <p:cNvSpPr txBox="1"/>
          <p:nvPr/>
        </p:nvSpPr>
        <p:spPr>
          <a:xfrm>
            <a:off x="11296607" y="6217627"/>
            <a:ext cx="731602" cy="524801"/>
          </a:xfrm>
          <a:prstGeom prst="rect">
            <a:avLst/>
          </a:prstGeom>
          <a:noFill/>
          <a:ln cap="flat">
            <a:noFill/>
          </a:ln>
        </p:spPr>
        <p:txBody>
          <a:bodyPr vert="horz" wrap="square" lIns="121898" tIns="121898" rIns="121898" bIns="121898" anchor="ctr" anchorCtr="0" compatLnSpc="1">
            <a:norm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rgbClr val="000000"/>
                </a:solidFill>
                <a:uFillTx/>
                <a:latin typeface="Arial"/>
                <a:cs typeface="Arial"/>
              </a:rPr>
              <a:t>13</a:t>
            </a:r>
          </a:p>
        </p:txBody>
      </p:sp>
      <p:sp>
        <p:nvSpPr>
          <p:cNvPr id="5" name="Google Shape;200;p24">
            <a:extLst>
              <a:ext uri="{FF2B5EF4-FFF2-40B4-BE49-F238E27FC236}">
                <a16:creationId xmlns:a16="http://schemas.microsoft.com/office/drawing/2014/main" id="{35C04ABE-18EB-4E37-A953-7E7047786A1F}"/>
              </a:ext>
            </a:extLst>
          </p:cNvPr>
          <p:cNvSpPr txBox="1"/>
          <p:nvPr/>
        </p:nvSpPr>
        <p:spPr>
          <a:xfrm>
            <a:off x="624763" y="480169"/>
            <a:ext cx="10386797" cy="1595600"/>
          </a:xfrm>
          <a:prstGeom prst="rect">
            <a:avLst/>
          </a:prstGeom>
          <a:noFill/>
          <a:ln cap="flat">
            <a:noFill/>
          </a:ln>
        </p:spPr>
        <p:txBody>
          <a:bodyPr vert="horz" wrap="square" lIns="91430" tIns="91430" rIns="91430" bIns="9143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dirty="0" err="1">
                <a:solidFill>
                  <a:srgbClr val="FFFFFF"/>
                </a:solidFill>
                <a:uFillTx/>
                <a:latin typeface="Gill Sans MT"/>
                <a:ea typeface="Calibri"/>
                <a:cs typeface="Calibri"/>
              </a:rPr>
              <a:t>Backup</a:t>
            </a:r>
            <a:r>
              <a:rPr lang="nl-NL" sz="2800" b="0" i="0" u="none" strike="noStrike" kern="1200" cap="none" spc="0" baseline="0" dirty="0">
                <a:solidFill>
                  <a:srgbClr val="FFFFFF"/>
                </a:solidFill>
                <a:uFillTx/>
                <a:latin typeface="Gill Sans MT"/>
                <a:ea typeface="Calibri"/>
                <a:cs typeface="Calibri"/>
              </a:rPr>
              <a:t> slides: QCD Casimir effect </a:t>
            </a:r>
            <a:r>
              <a:rPr lang="nl-NL" sz="2800" b="0" i="0" u="none" strike="noStrike" kern="1200" cap="none" spc="0" baseline="0" dirty="0" err="1">
                <a:solidFill>
                  <a:srgbClr val="FFFFFF"/>
                </a:solidFill>
                <a:uFillTx/>
                <a:latin typeface="Gill Sans MT"/>
                <a:ea typeface="Calibri"/>
                <a:cs typeface="Calibri"/>
              </a:rPr>
              <a:t>size</a:t>
            </a:r>
            <a:endParaRPr lang="nl-NL" sz="2800" b="0" i="0" u="none" strike="noStrike" kern="1200" cap="none" spc="0" baseline="0" dirty="0">
              <a:solidFill>
                <a:srgbClr val="FFFFFF"/>
              </a:solidFill>
              <a:uFillTx/>
              <a:latin typeface="Gill Sans MT"/>
              <a:ea typeface="Calibri"/>
              <a:cs typeface="Calibri"/>
            </a:endParaRPr>
          </a:p>
        </p:txBody>
      </p:sp>
      <p:pic>
        <p:nvPicPr>
          <p:cNvPr id="6" name="Picture 1">
            <a:extLst>
              <a:ext uri="{FF2B5EF4-FFF2-40B4-BE49-F238E27FC236}">
                <a16:creationId xmlns:a16="http://schemas.microsoft.com/office/drawing/2014/main" id="{2E064B0B-49DB-8021-C704-D1D441CFEA1E}"/>
              </a:ext>
            </a:extLst>
          </p:cNvPr>
          <p:cNvPicPr>
            <a:picLocks noChangeAspect="1"/>
          </p:cNvPicPr>
          <p:nvPr/>
        </p:nvPicPr>
        <p:blipFill>
          <a:blip r:embed="rId4"/>
          <a:srcRect l="449" t="1495" r="-422" b="-299"/>
          <a:stretch>
            <a:fillRect/>
          </a:stretch>
        </p:blipFill>
        <p:spPr>
          <a:xfrm>
            <a:off x="5231254" y="2347310"/>
            <a:ext cx="6816367" cy="3885587"/>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45">
    <p:spTree>
      <p:nvGrpSpPr>
        <p:cNvPr id="1" name=""/>
        <p:cNvGrpSpPr/>
        <p:nvPr/>
      </p:nvGrpSpPr>
      <p:grpSpPr>
        <a:xfrm>
          <a:off x="0" y="0"/>
          <a:ext cx="0" cy="0"/>
          <a:chOff x="0" y="0"/>
          <a:chExt cx="0" cy="0"/>
        </a:xfrm>
      </p:grpSpPr>
      <p:sp>
        <p:nvSpPr>
          <p:cNvPr id="2" name="Google Shape;198;p24">
            <a:extLst>
              <a:ext uri="{FF2B5EF4-FFF2-40B4-BE49-F238E27FC236}">
                <a16:creationId xmlns:a16="http://schemas.microsoft.com/office/drawing/2014/main" id="{F2FDE6D2-8F30-EE23-19AA-CE4B2928E7F4}"/>
              </a:ext>
            </a:extLst>
          </p:cNvPr>
          <p:cNvSpPr/>
          <p:nvPr/>
        </p:nvSpPr>
        <p:spPr>
          <a:xfrm>
            <a:off x="3136" y="6263"/>
            <a:ext cx="12191996" cy="1395603"/>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3" name="Google Shape;199;p24">
            <a:extLst>
              <a:ext uri="{FF2B5EF4-FFF2-40B4-BE49-F238E27FC236}">
                <a16:creationId xmlns:a16="http://schemas.microsoft.com/office/drawing/2014/main" id="{F854897A-78B6-13E7-953D-C8ABEE73AB70}"/>
              </a:ext>
            </a:extLst>
          </p:cNvPr>
          <p:cNvSpPr txBox="1"/>
          <p:nvPr/>
        </p:nvSpPr>
        <p:spPr>
          <a:xfrm>
            <a:off x="11296607" y="6217627"/>
            <a:ext cx="731602" cy="524801"/>
          </a:xfrm>
          <a:prstGeom prst="rect">
            <a:avLst/>
          </a:prstGeom>
          <a:noFill/>
          <a:ln cap="flat">
            <a:noFill/>
          </a:ln>
        </p:spPr>
        <p:txBody>
          <a:bodyPr vert="horz" wrap="square" lIns="121898" tIns="121898" rIns="121898" bIns="121898" anchor="ctr" anchorCtr="0" compatLnSpc="1">
            <a:norm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rgbClr val="000000"/>
                </a:solidFill>
                <a:uFillTx/>
                <a:latin typeface="Arial"/>
                <a:cs typeface="Arial"/>
              </a:rPr>
              <a:t>14</a:t>
            </a:r>
          </a:p>
        </p:txBody>
      </p:sp>
      <p:sp>
        <p:nvSpPr>
          <p:cNvPr id="4" name="Google Shape;200;p24">
            <a:extLst>
              <a:ext uri="{FF2B5EF4-FFF2-40B4-BE49-F238E27FC236}">
                <a16:creationId xmlns:a16="http://schemas.microsoft.com/office/drawing/2014/main" id="{A90E1839-A80A-C6A0-8B90-6A7F45585D6B}"/>
              </a:ext>
            </a:extLst>
          </p:cNvPr>
          <p:cNvSpPr txBox="1"/>
          <p:nvPr/>
        </p:nvSpPr>
        <p:spPr>
          <a:xfrm>
            <a:off x="624763" y="480169"/>
            <a:ext cx="10386797" cy="1595600"/>
          </a:xfrm>
          <a:prstGeom prst="rect">
            <a:avLst/>
          </a:prstGeom>
          <a:noFill/>
          <a:ln cap="flat">
            <a:noFill/>
          </a:ln>
        </p:spPr>
        <p:txBody>
          <a:bodyPr vert="horz" wrap="square" lIns="91430" tIns="91430" rIns="91430" bIns="9143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a:solidFill>
                  <a:srgbClr val="FFFFFF"/>
                </a:solidFill>
                <a:uFillTx/>
                <a:latin typeface="Gill Sans MT"/>
                <a:ea typeface="Calibri"/>
                <a:cs typeface="Calibri"/>
              </a:rPr>
              <a:t>Backup slides: Discretization procedures</a:t>
            </a:r>
            <a:endParaRPr lang="en-US" sz="2450" b="0" i="0" u="none" strike="noStrike" kern="1200" cap="none" spc="0" baseline="0">
              <a:solidFill>
                <a:srgbClr val="FFFFFF"/>
              </a:solidFill>
              <a:uFillTx/>
              <a:latin typeface="Gill Sans MT"/>
              <a:ea typeface="Arial"/>
              <a:cs typeface="Arial"/>
            </a:endParaRPr>
          </a:p>
        </p:txBody>
      </p:sp>
      <p:pic>
        <p:nvPicPr>
          <p:cNvPr id="5" name="Picture 1">
            <a:extLst>
              <a:ext uri="{FF2B5EF4-FFF2-40B4-BE49-F238E27FC236}">
                <a16:creationId xmlns:a16="http://schemas.microsoft.com/office/drawing/2014/main" id="{6EB8A3C7-F9F9-1C52-2C8F-51652E094813}"/>
              </a:ext>
            </a:extLst>
          </p:cNvPr>
          <p:cNvPicPr>
            <a:picLocks noChangeAspect="1"/>
          </p:cNvPicPr>
          <p:nvPr/>
        </p:nvPicPr>
        <p:blipFill>
          <a:blip r:embed="rId3"/>
          <a:stretch>
            <a:fillRect/>
          </a:stretch>
        </p:blipFill>
        <p:spPr>
          <a:xfrm>
            <a:off x="3214490" y="2073091"/>
            <a:ext cx="4429527" cy="3496235"/>
          </a:xfrm>
          <a:prstGeom prst="rect">
            <a:avLst/>
          </a:prstGeom>
          <a:noFill/>
          <a:ln cap="flat">
            <a:noFill/>
          </a:ln>
        </p:spPr>
      </p:pic>
      <p:sp>
        <p:nvSpPr>
          <p:cNvPr id="6" name="TextBox 2">
            <a:extLst>
              <a:ext uri="{FF2B5EF4-FFF2-40B4-BE49-F238E27FC236}">
                <a16:creationId xmlns:a16="http://schemas.microsoft.com/office/drawing/2014/main" id="{0AB1245F-9BAB-8602-C568-37D522C37776}"/>
              </a:ext>
            </a:extLst>
          </p:cNvPr>
          <p:cNvSpPr txBox="1"/>
          <p:nvPr/>
        </p:nvSpPr>
        <p:spPr>
          <a:xfrm>
            <a:off x="1788401" y="2310496"/>
            <a:ext cx="1758391" cy="533479"/>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667" b="0" i="0" u="none" strike="noStrike" kern="1200" cap="none" spc="0" baseline="0">
                <a:solidFill>
                  <a:srgbClr val="000000"/>
                </a:solidFill>
                <a:uFillTx/>
                <a:latin typeface="Gill Sans MT"/>
                <a:ea typeface="Arial"/>
                <a:cs typeface="Arial"/>
              </a:rPr>
              <a:t>Backward:</a:t>
            </a:r>
          </a:p>
        </p:txBody>
      </p:sp>
      <p:sp>
        <p:nvSpPr>
          <p:cNvPr id="7" name="TextBox 5">
            <a:extLst>
              <a:ext uri="{FF2B5EF4-FFF2-40B4-BE49-F238E27FC236}">
                <a16:creationId xmlns:a16="http://schemas.microsoft.com/office/drawing/2014/main" id="{29347A8C-046E-45C1-9649-F5B039BC9C06}"/>
              </a:ext>
            </a:extLst>
          </p:cNvPr>
          <p:cNvSpPr txBox="1"/>
          <p:nvPr/>
        </p:nvSpPr>
        <p:spPr>
          <a:xfrm>
            <a:off x="1788401" y="3554355"/>
            <a:ext cx="1758391" cy="533479"/>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667" b="0" i="0" u="none" strike="noStrike" kern="1200" cap="none" spc="0" baseline="0">
                <a:solidFill>
                  <a:srgbClr val="000000"/>
                </a:solidFill>
                <a:uFillTx/>
                <a:latin typeface="Gill Sans MT"/>
                <a:ea typeface="Arial"/>
                <a:cs typeface="Arial"/>
              </a:rPr>
              <a:t>Forward:</a:t>
            </a:r>
          </a:p>
        </p:txBody>
      </p:sp>
      <p:sp>
        <p:nvSpPr>
          <p:cNvPr id="8" name="TextBox 6">
            <a:extLst>
              <a:ext uri="{FF2B5EF4-FFF2-40B4-BE49-F238E27FC236}">
                <a16:creationId xmlns:a16="http://schemas.microsoft.com/office/drawing/2014/main" id="{3E810B7D-4671-6CF4-7A61-DFC76AF75793}"/>
              </a:ext>
            </a:extLst>
          </p:cNvPr>
          <p:cNvSpPr txBox="1"/>
          <p:nvPr/>
        </p:nvSpPr>
        <p:spPr>
          <a:xfrm>
            <a:off x="1788401" y="4798204"/>
            <a:ext cx="1758391" cy="533479"/>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650" b="0" i="0" u="none" strike="noStrike" kern="1200" cap="none" spc="0" baseline="0">
                <a:solidFill>
                  <a:srgbClr val="000000"/>
                </a:solidFill>
                <a:uFillTx/>
                <a:latin typeface="Gill Sans MT"/>
                <a:ea typeface="Arial"/>
                <a:cs typeface="Arial"/>
              </a:rPr>
              <a:t>Midpoint:</a:t>
            </a:r>
            <a:endParaRPr lang="en-US" sz="2650" b="0" i="0" u="none" strike="noStrike" kern="1200" cap="none" spc="0" baseline="0">
              <a:solidFill>
                <a:srgbClr val="000000"/>
              </a:solidFill>
              <a:uFillTx/>
              <a:latin typeface="Arial"/>
              <a:ea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42">
    <p:spTree>
      <p:nvGrpSpPr>
        <p:cNvPr id="1" name=""/>
        <p:cNvGrpSpPr/>
        <p:nvPr/>
      </p:nvGrpSpPr>
      <p:grpSpPr>
        <a:xfrm>
          <a:off x="0" y="0"/>
          <a:ext cx="0" cy="0"/>
          <a:chOff x="0" y="0"/>
          <a:chExt cx="0" cy="0"/>
        </a:xfrm>
      </p:grpSpPr>
      <p:pic>
        <p:nvPicPr>
          <p:cNvPr id="2" name="Google Shape;132;p18" title="Schermafbeelding 2025-05-02 145217.png">
            <a:extLst>
              <a:ext uri="{FF2B5EF4-FFF2-40B4-BE49-F238E27FC236}">
                <a16:creationId xmlns:a16="http://schemas.microsoft.com/office/drawing/2014/main" id="{5863D40C-D531-4F45-58F1-533FA8B33820}"/>
              </a:ext>
            </a:extLst>
          </p:cNvPr>
          <p:cNvPicPr>
            <a:picLocks noChangeAspect="1"/>
          </p:cNvPicPr>
          <p:nvPr/>
        </p:nvPicPr>
        <p:blipFill>
          <a:blip r:embed="rId3">
            <a:alphaModFix/>
          </a:blip>
          <a:stretch>
            <a:fillRect/>
          </a:stretch>
        </p:blipFill>
        <p:spPr>
          <a:xfrm>
            <a:off x="955474" y="4250560"/>
            <a:ext cx="9888330" cy="1958178"/>
          </a:xfrm>
          <a:prstGeom prst="rect">
            <a:avLst/>
          </a:prstGeom>
          <a:noFill/>
          <a:ln w="9528" cap="flat">
            <a:solidFill>
              <a:srgbClr val="0E2841"/>
            </a:solidFill>
            <a:prstDash val="solid"/>
            <a:round/>
          </a:ln>
        </p:spPr>
      </p:pic>
      <p:pic>
        <p:nvPicPr>
          <p:cNvPr id="3" name="Google Shape;133;p18" title="Schermafbeelding 2025-05-02 150915.png">
            <a:extLst>
              <a:ext uri="{FF2B5EF4-FFF2-40B4-BE49-F238E27FC236}">
                <a16:creationId xmlns:a16="http://schemas.microsoft.com/office/drawing/2014/main" id="{D81957F9-5EAD-524A-AB28-48479F55A2CD}"/>
              </a:ext>
            </a:extLst>
          </p:cNvPr>
          <p:cNvPicPr>
            <a:picLocks noChangeAspect="1"/>
          </p:cNvPicPr>
          <p:nvPr/>
        </p:nvPicPr>
        <p:blipFill>
          <a:blip r:embed="rId4">
            <a:alphaModFix/>
          </a:blip>
          <a:stretch>
            <a:fillRect/>
          </a:stretch>
        </p:blipFill>
        <p:spPr>
          <a:xfrm>
            <a:off x="955493" y="3089675"/>
            <a:ext cx="9888321" cy="1141591"/>
          </a:xfrm>
          <a:prstGeom prst="rect">
            <a:avLst/>
          </a:prstGeom>
          <a:noFill/>
          <a:ln w="9528" cap="flat">
            <a:solidFill>
              <a:srgbClr val="0E2841"/>
            </a:solidFill>
            <a:prstDash val="solid"/>
            <a:round/>
          </a:ln>
        </p:spPr>
      </p:pic>
      <p:sp>
        <p:nvSpPr>
          <p:cNvPr id="4" name="Google Shape;134;p18">
            <a:extLst>
              <a:ext uri="{FF2B5EF4-FFF2-40B4-BE49-F238E27FC236}">
                <a16:creationId xmlns:a16="http://schemas.microsoft.com/office/drawing/2014/main" id="{6569CACD-243E-E55D-C223-C13542F42910}"/>
              </a:ext>
            </a:extLst>
          </p:cNvPr>
          <p:cNvSpPr/>
          <p:nvPr/>
        </p:nvSpPr>
        <p:spPr>
          <a:xfrm>
            <a:off x="5595725" y="5275018"/>
            <a:ext cx="4388479" cy="799825"/>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19046" cap="flat">
            <a:solidFill>
              <a:srgbClr val="FF0000"/>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5" name="Google Shape;135;p18">
            <a:extLst>
              <a:ext uri="{FF2B5EF4-FFF2-40B4-BE49-F238E27FC236}">
                <a16:creationId xmlns:a16="http://schemas.microsoft.com/office/drawing/2014/main" id="{1781B559-4AB6-C470-5DCD-F35189D094F7}"/>
              </a:ext>
            </a:extLst>
          </p:cNvPr>
          <p:cNvSpPr/>
          <p:nvPr/>
        </p:nvSpPr>
        <p:spPr>
          <a:xfrm>
            <a:off x="9645658" y="3155493"/>
            <a:ext cx="1175470" cy="62719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19046" cap="flat">
            <a:solidFill>
              <a:srgbClr val="FF0000"/>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6" name="Google Shape;114;p17">
            <a:extLst>
              <a:ext uri="{FF2B5EF4-FFF2-40B4-BE49-F238E27FC236}">
                <a16:creationId xmlns:a16="http://schemas.microsoft.com/office/drawing/2014/main" id="{750A6B26-474F-E0BA-3EC9-9DCBFD0C4248}"/>
              </a:ext>
            </a:extLst>
          </p:cNvPr>
          <p:cNvSpPr/>
          <p:nvPr/>
        </p:nvSpPr>
        <p:spPr>
          <a:xfrm>
            <a:off x="3136" y="6263"/>
            <a:ext cx="12191996" cy="1395603"/>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7" name="Google Shape;116;p17">
            <a:extLst>
              <a:ext uri="{FF2B5EF4-FFF2-40B4-BE49-F238E27FC236}">
                <a16:creationId xmlns:a16="http://schemas.microsoft.com/office/drawing/2014/main" id="{59F77A0F-4674-7210-EA43-B7C4E4993DED}"/>
              </a:ext>
            </a:extLst>
          </p:cNvPr>
          <p:cNvSpPr txBox="1"/>
          <p:nvPr/>
        </p:nvSpPr>
        <p:spPr>
          <a:xfrm>
            <a:off x="624763" y="480169"/>
            <a:ext cx="10386797" cy="1153195"/>
          </a:xfrm>
          <a:prstGeom prst="rect">
            <a:avLst/>
          </a:prstGeom>
          <a:noFill/>
          <a:ln cap="flat">
            <a:noFill/>
          </a:ln>
        </p:spPr>
        <p:txBody>
          <a:bodyPr vert="horz" wrap="square" lIns="91430" tIns="91430" rIns="91430" bIns="9143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a:solidFill>
                  <a:srgbClr val="FFFFFF"/>
                </a:solidFill>
                <a:uFillTx/>
                <a:latin typeface="Gill Sans MT"/>
                <a:ea typeface="Calibri"/>
                <a:cs typeface="Calibri"/>
              </a:rPr>
              <a:t>Backup slides: Free Scalar Field Partition Function</a:t>
            </a:r>
          </a:p>
        </p:txBody>
      </p:sp>
      <p:sp>
        <p:nvSpPr>
          <p:cNvPr id="8" name="Google Shape;117;p17">
            <a:extLst>
              <a:ext uri="{FF2B5EF4-FFF2-40B4-BE49-F238E27FC236}">
                <a16:creationId xmlns:a16="http://schemas.microsoft.com/office/drawing/2014/main" id="{7F5AB041-B573-E0F5-AC38-00D2FD445EF4}"/>
              </a:ext>
            </a:extLst>
          </p:cNvPr>
          <p:cNvSpPr txBox="1"/>
          <p:nvPr/>
        </p:nvSpPr>
        <p:spPr>
          <a:xfrm>
            <a:off x="11296607" y="6217627"/>
            <a:ext cx="731602" cy="524801"/>
          </a:xfrm>
          <a:prstGeom prst="rect">
            <a:avLst/>
          </a:prstGeom>
          <a:noFill/>
          <a:ln cap="flat">
            <a:noFill/>
          </a:ln>
        </p:spPr>
        <p:txBody>
          <a:bodyPr vert="horz" wrap="square" lIns="121898" tIns="121898" rIns="121898" bIns="121898" anchor="ctr" anchorCtr="0" compatLnSpc="1">
            <a:norm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rgbClr val="000000"/>
                </a:solidFill>
                <a:uFillTx/>
                <a:latin typeface="Arial"/>
                <a:cs typeface="Arial"/>
              </a:rPr>
              <a:t>15</a:t>
            </a:r>
          </a:p>
        </p:txBody>
      </p:sp>
      <p:pic>
        <p:nvPicPr>
          <p:cNvPr id="9" name="Google Shape;119;p17" title="Schermafbeelding 2025-04-30 171308.png">
            <a:extLst>
              <a:ext uri="{FF2B5EF4-FFF2-40B4-BE49-F238E27FC236}">
                <a16:creationId xmlns:a16="http://schemas.microsoft.com/office/drawing/2014/main" id="{6A4BCC74-64BA-5387-24F1-EAA6EF6ADE20}"/>
              </a:ext>
            </a:extLst>
          </p:cNvPr>
          <p:cNvPicPr>
            <a:picLocks noChangeAspect="1"/>
          </p:cNvPicPr>
          <p:nvPr/>
        </p:nvPicPr>
        <p:blipFill>
          <a:blip r:embed="rId5">
            <a:alphaModFix/>
          </a:blip>
          <a:stretch>
            <a:fillRect/>
          </a:stretch>
        </p:blipFill>
        <p:spPr>
          <a:xfrm>
            <a:off x="952000" y="1822764"/>
            <a:ext cx="4919060" cy="946970"/>
          </a:xfrm>
          <a:prstGeom prst="rect">
            <a:avLst/>
          </a:prstGeom>
          <a:noFill/>
          <a:ln w="9528" cap="flat">
            <a:solidFill>
              <a:srgbClr val="0E2841"/>
            </a:solidFill>
            <a:prstDash val="solid"/>
            <a:round/>
          </a:ln>
        </p:spPr>
      </p:pic>
      <p:pic>
        <p:nvPicPr>
          <p:cNvPr id="10" name="Google Shape;120;p17" title="Schermafbeelding 2025-04-30 171328.png">
            <a:extLst>
              <a:ext uri="{FF2B5EF4-FFF2-40B4-BE49-F238E27FC236}">
                <a16:creationId xmlns:a16="http://schemas.microsoft.com/office/drawing/2014/main" id="{F1B74DEB-8EBD-5927-65CC-35A7AD181C4D}"/>
              </a:ext>
            </a:extLst>
          </p:cNvPr>
          <p:cNvPicPr>
            <a:picLocks noChangeAspect="1"/>
          </p:cNvPicPr>
          <p:nvPr/>
        </p:nvPicPr>
        <p:blipFill>
          <a:blip r:embed="rId6">
            <a:alphaModFix/>
          </a:blip>
          <a:stretch>
            <a:fillRect/>
          </a:stretch>
        </p:blipFill>
        <p:spPr>
          <a:xfrm>
            <a:off x="6433800" y="1820049"/>
            <a:ext cx="4389558" cy="931663"/>
          </a:xfrm>
          <a:prstGeom prst="rect">
            <a:avLst/>
          </a:prstGeom>
          <a:noFill/>
          <a:ln w="9528" cap="flat">
            <a:solidFill>
              <a:srgbClr val="0E2841"/>
            </a:solidFill>
            <a:prstDash val="solid"/>
            <a:round/>
          </a:ln>
        </p:spPr>
      </p:pic>
      <p:cxnSp>
        <p:nvCxnSpPr>
          <p:cNvPr id="11" name="Google Shape;121;p17">
            <a:extLst>
              <a:ext uri="{FF2B5EF4-FFF2-40B4-BE49-F238E27FC236}">
                <a16:creationId xmlns:a16="http://schemas.microsoft.com/office/drawing/2014/main" id="{5D6EDEF0-0527-0935-5BAF-1F779E83C133}"/>
              </a:ext>
            </a:extLst>
          </p:cNvPr>
          <p:cNvCxnSpPr/>
          <p:nvPr/>
        </p:nvCxnSpPr>
        <p:spPr>
          <a:xfrm>
            <a:off x="468968" y="3635636"/>
            <a:ext cx="475040" cy="8229"/>
          </a:xfrm>
          <a:prstGeom prst="straightConnector1">
            <a:avLst/>
          </a:prstGeom>
          <a:noFill/>
          <a:ln w="9528" cap="flat">
            <a:solidFill>
              <a:srgbClr val="000000"/>
            </a:solidFill>
            <a:prstDash val="solid"/>
            <a:round/>
            <a:tailEnd type="arrow"/>
          </a:ln>
        </p:spPr>
      </p:cxnSp>
      <p:cxnSp>
        <p:nvCxnSpPr>
          <p:cNvPr id="12" name="Straight Arrow Connector 8">
            <a:extLst>
              <a:ext uri="{FF2B5EF4-FFF2-40B4-BE49-F238E27FC236}">
                <a16:creationId xmlns:a16="http://schemas.microsoft.com/office/drawing/2014/main" id="{F8F86B99-8907-C583-696A-33C6598FB5CF}"/>
              </a:ext>
            </a:extLst>
          </p:cNvPr>
          <p:cNvCxnSpPr/>
          <p:nvPr/>
        </p:nvCxnSpPr>
        <p:spPr>
          <a:xfrm flipH="1">
            <a:off x="461415" y="2300877"/>
            <a:ext cx="27615" cy="1339724"/>
          </a:xfrm>
          <a:prstGeom prst="straightConnector1">
            <a:avLst/>
          </a:prstGeom>
          <a:noFill/>
          <a:ln w="12701" cap="flat">
            <a:solidFill>
              <a:srgbClr val="000000"/>
            </a:solidFill>
            <a:prstDash val="solid"/>
            <a:miter/>
          </a:ln>
        </p:spPr>
      </p:cxnSp>
      <p:cxnSp>
        <p:nvCxnSpPr>
          <p:cNvPr id="13" name="Straight Arrow Connector 9">
            <a:extLst>
              <a:ext uri="{FF2B5EF4-FFF2-40B4-BE49-F238E27FC236}">
                <a16:creationId xmlns:a16="http://schemas.microsoft.com/office/drawing/2014/main" id="{C6D3932F-9317-9D75-0C68-C07FD529E8B6}"/>
              </a:ext>
            </a:extLst>
          </p:cNvPr>
          <p:cNvCxnSpPr/>
          <p:nvPr/>
        </p:nvCxnSpPr>
        <p:spPr>
          <a:xfrm flipV="1">
            <a:off x="480288" y="2297658"/>
            <a:ext cx="471648" cy="4865"/>
          </a:xfrm>
          <a:prstGeom prst="straightConnector1">
            <a:avLst/>
          </a:prstGeom>
          <a:noFill/>
          <a:ln w="12701" cap="flat">
            <a:solidFill>
              <a:srgbClr val="000000"/>
            </a:solidFill>
            <a:prstDash val="solid"/>
            <a:miter/>
          </a:ln>
        </p:spPr>
      </p:cxnSp>
      <p:cxnSp>
        <p:nvCxnSpPr>
          <p:cNvPr id="14" name="Google Shape;121;p17">
            <a:extLst>
              <a:ext uri="{FF2B5EF4-FFF2-40B4-BE49-F238E27FC236}">
                <a16:creationId xmlns:a16="http://schemas.microsoft.com/office/drawing/2014/main" id="{778D0082-205C-D9B3-15DF-D8AE6DC2384F}"/>
              </a:ext>
            </a:extLst>
          </p:cNvPr>
          <p:cNvCxnSpPr/>
          <p:nvPr/>
        </p:nvCxnSpPr>
        <p:spPr>
          <a:xfrm flipH="1" flipV="1">
            <a:off x="10860164" y="5243096"/>
            <a:ext cx="486515" cy="4417"/>
          </a:xfrm>
          <a:prstGeom prst="straightConnector1">
            <a:avLst/>
          </a:prstGeom>
          <a:noFill/>
          <a:ln w="9528" cap="flat">
            <a:solidFill>
              <a:srgbClr val="000000"/>
            </a:solidFill>
            <a:prstDash val="solid"/>
            <a:round/>
            <a:tailEnd type="arrow"/>
          </a:ln>
        </p:spPr>
      </p:cxnSp>
      <p:cxnSp>
        <p:nvCxnSpPr>
          <p:cNvPr id="15" name="Straight Arrow Connector 11">
            <a:extLst>
              <a:ext uri="{FF2B5EF4-FFF2-40B4-BE49-F238E27FC236}">
                <a16:creationId xmlns:a16="http://schemas.microsoft.com/office/drawing/2014/main" id="{A39FD28E-15CC-8D8A-9313-359EC51F08B9}"/>
              </a:ext>
            </a:extLst>
          </p:cNvPr>
          <p:cNvCxnSpPr/>
          <p:nvPr/>
        </p:nvCxnSpPr>
        <p:spPr>
          <a:xfrm>
            <a:off x="11317016" y="2281171"/>
            <a:ext cx="31510" cy="2966963"/>
          </a:xfrm>
          <a:prstGeom prst="straightConnector1">
            <a:avLst/>
          </a:prstGeom>
          <a:noFill/>
          <a:ln w="12701" cap="flat">
            <a:solidFill>
              <a:srgbClr val="000000"/>
            </a:solidFill>
            <a:prstDash val="solid"/>
            <a:miter/>
          </a:ln>
        </p:spPr>
      </p:cxnSp>
      <p:cxnSp>
        <p:nvCxnSpPr>
          <p:cNvPr id="16" name="Straight Arrow Connector 12">
            <a:extLst>
              <a:ext uri="{FF2B5EF4-FFF2-40B4-BE49-F238E27FC236}">
                <a16:creationId xmlns:a16="http://schemas.microsoft.com/office/drawing/2014/main" id="{AAF6838A-D70A-FD11-461D-DE520F0CCCCB}"/>
              </a:ext>
            </a:extLst>
          </p:cNvPr>
          <p:cNvCxnSpPr/>
          <p:nvPr/>
        </p:nvCxnSpPr>
        <p:spPr>
          <a:xfrm>
            <a:off x="10821704" y="2281601"/>
            <a:ext cx="496885" cy="9364"/>
          </a:xfrm>
          <a:prstGeom prst="straightConnector1">
            <a:avLst/>
          </a:prstGeom>
          <a:noFill/>
          <a:ln w="12701" cap="flat">
            <a:solidFill>
              <a:srgbClr val="000000"/>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Google Shape;163;p21">
            <a:extLst>
              <a:ext uri="{FF2B5EF4-FFF2-40B4-BE49-F238E27FC236}">
                <a16:creationId xmlns:a16="http://schemas.microsoft.com/office/drawing/2014/main" id="{8286C816-A1ED-D46C-0314-09FFA8F1B7CD}"/>
              </a:ext>
            </a:extLst>
          </p:cNvPr>
          <p:cNvSpPr/>
          <p:nvPr/>
        </p:nvSpPr>
        <p:spPr>
          <a:xfrm>
            <a:off x="3136" y="6263"/>
            <a:ext cx="12191996" cy="1395603"/>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3" name="Google Shape;165;p21">
            <a:extLst>
              <a:ext uri="{FF2B5EF4-FFF2-40B4-BE49-F238E27FC236}">
                <a16:creationId xmlns:a16="http://schemas.microsoft.com/office/drawing/2014/main" id="{F91E30D7-6270-0AA2-269D-FDE00AED0560}"/>
              </a:ext>
            </a:extLst>
          </p:cNvPr>
          <p:cNvSpPr txBox="1"/>
          <p:nvPr/>
        </p:nvSpPr>
        <p:spPr>
          <a:xfrm>
            <a:off x="624763" y="480169"/>
            <a:ext cx="10386797" cy="1595600"/>
          </a:xfrm>
          <a:prstGeom prst="rect">
            <a:avLst/>
          </a:prstGeom>
          <a:noFill/>
          <a:ln cap="flat">
            <a:noFill/>
          </a:ln>
        </p:spPr>
        <p:txBody>
          <a:bodyPr vert="horz" wrap="square" lIns="91430" tIns="91430" rIns="91430" bIns="9143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a:solidFill>
                  <a:srgbClr val="FFFFFF"/>
                </a:solidFill>
                <a:uFillTx/>
                <a:latin typeface="Gill Sans MT"/>
                <a:ea typeface="Calibri"/>
                <a:cs typeface="Calibri"/>
              </a:rPr>
              <a:t>Backup slides: Interacting φ⁴ Partition Function</a:t>
            </a:r>
            <a:endParaRPr lang="en-US" sz="2800" b="0" i="0" u="none" strike="noStrike" kern="1200" cap="none" spc="0" baseline="0">
              <a:solidFill>
                <a:srgbClr val="FFFFFF"/>
              </a:solidFill>
              <a:uFillTx/>
              <a:latin typeface="Gill Sans MT"/>
              <a:ea typeface="Calibri"/>
              <a:cs typeface="Calibri"/>
            </a:endParaRPr>
          </a:p>
        </p:txBody>
      </p:sp>
      <p:sp>
        <p:nvSpPr>
          <p:cNvPr id="4" name="Google Shape;166;p21">
            <a:extLst>
              <a:ext uri="{FF2B5EF4-FFF2-40B4-BE49-F238E27FC236}">
                <a16:creationId xmlns:a16="http://schemas.microsoft.com/office/drawing/2014/main" id="{911707BD-E9C2-F68F-3889-A016FD2710A3}"/>
              </a:ext>
            </a:extLst>
          </p:cNvPr>
          <p:cNvSpPr txBox="1"/>
          <p:nvPr/>
        </p:nvSpPr>
        <p:spPr>
          <a:xfrm>
            <a:off x="11296607" y="6217627"/>
            <a:ext cx="731602" cy="524801"/>
          </a:xfrm>
          <a:prstGeom prst="rect">
            <a:avLst/>
          </a:prstGeom>
          <a:noFill/>
          <a:ln cap="flat">
            <a:noFill/>
          </a:ln>
        </p:spPr>
        <p:txBody>
          <a:bodyPr vert="horz" wrap="square" lIns="121898" tIns="121898" rIns="121898" bIns="121898" anchor="ctr" anchorCtr="0" compatLnSpc="1">
            <a:norm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rgbClr val="000000"/>
                </a:solidFill>
                <a:uFillTx/>
                <a:latin typeface="Arial"/>
                <a:cs typeface="Arial"/>
              </a:rPr>
              <a:t>16</a:t>
            </a:r>
          </a:p>
        </p:txBody>
      </p:sp>
      <p:pic>
        <p:nvPicPr>
          <p:cNvPr id="5" name="Google Shape;167;p21" title="Schermafbeelding 2025-05-02 150049.png">
            <a:extLst>
              <a:ext uri="{FF2B5EF4-FFF2-40B4-BE49-F238E27FC236}">
                <a16:creationId xmlns:a16="http://schemas.microsoft.com/office/drawing/2014/main" id="{15BBF1E4-D3B9-A98F-04EE-3A28577BEA12}"/>
              </a:ext>
            </a:extLst>
          </p:cNvPr>
          <p:cNvPicPr>
            <a:picLocks noChangeAspect="1"/>
          </p:cNvPicPr>
          <p:nvPr/>
        </p:nvPicPr>
        <p:blipFill>
          <a:blip r:embed="rId3">
            <a:alphaModFix/>
          </a:blip>
          <a:stretch>
            <a:fillRect/>
          </a:stretch>
        </p:blipFill>
        <p:spPr>
          <a:xfrm>
            <a:off x="861886" y="3217910"/>
            <a:ext cx="10560003" cy="2534396"/>
          </a:xfrm>
          <a:prstGeom prst="rect">
            <a:avLst/>
          </a:prstGeom>
          <a:noFill/>
          <a:ln cap="flat">
            <a:noFill/>
          </a:ln>
        </p:spPr>
      </p:pic>
      <p:sp>
        <p:nvSpPr>
          <p:cNvPr id="6" name="Google Shape;169;p21">
            <a:extLst>
              <a:ext uri="{FF2B5EF4-FFF2-40B4-BE49-F238E27FC236}">
                <a16:creationId xmlns:a16="http://schemas.microsoft.com/office/drawing/2014/main" id="{A8E03664-48DA-7AFC-D0CF-439B2CB8D7D2}"/>
              </a:ext>
            </a:extLst>
          </p:cNvPr>
          <p:cNvSpPr/>
          <p:nvPr/>
        </p:nvSpPr>
        <p:spPr>
          <a:xfrm>
            <a:off x="7032458" y="4154539"/>
            <a:ext cx="2306802" cy="751600"/>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19046" cap="flat">
            <a:solidFill>
              <a:srgbClr val="FF0000"/>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7" name="Google Shape;169;p21">
            <a:extLst>
              <a:ext uri="{FF2B5EF4-FFF2-40B4-BE49-F238E27FC236}">
                <a16:creationId xmlns:a16="http://schemas.microsoft.com/office/drawing/2014/main" id="{7678F7E5-5850-DB9D-6FDB-263BE8E82678}"/>
              </a:ext>
            </a:extLst>
          </p:cNvPr>
          <p:cNvSpPr/>
          <p:nvPr/>
        </p:nvSpPr>
        <p:spPr>
          <a:xfrm>
            <a:off x="1459757" y="4916536"/>
            <a:ext cx="9605479" cy="815864"/>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noFill/>
          <a:ln w="19046" cap="flat">
            <a:solidFill>
              <a:srgbClr val="FF0000"/>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pic>
        <p:nvPicPr>
          <p:cNvPr id="8" name="Picture 3">
            <a:extLst>
              <a:ext uri="{FF2B5EF4-FFF2-40B4-BE49-F238E27FC236}">
                <a16:creationId xmlns:a16="http://schemas.microsoft.com/office/drawing/2014/main" id="{A6345E9F-B936-2305-3378-DCAEC3D97FD2}"/>
              </a:ext>
            </a:extLst>
          </p:cNvPr>
          <p:cNvPicPr>
            <a:picLocks noChangeAspect="1"/>
          </p:cNvPicPr>
          <p:nvPr/>
        </p:nvPicPr>
        <p:blipFill>
          <a:blip r:embed="rId4"/>
          <a:stretch>
            <a:fillRect/>
          </a:stretch>
        </p:blipFill>
        <p:spPr>
          <a:xfrm>
            <a:off x="2824499" y="1856058"/>
            <a:ext cx="6537667" cy="992087"/>
          </a:xfrm>
          <a:prstGeom prst="rect">
            <a:avLst/>
          </a:prstGeom>
          <a:noFill/>
          <a:ln cap="flat">
            <a:noFill/>
          </a:ln>
        </p:spPr>
      </p:pic>
      <p:sp>
        <p:nvSpPr>
          <p:cNvPr id="9" name="Rectangle 2">
            <a:extLst>
              <a:ext uri="{FF2B5EF4-FFF2-40B4-BE49-F238E27FC236}">
                <a16:creationId xmlns:a16="http://schemas.microsoft.com/office/drawing/2014/main" id="{ED45FA05-490E-1822-D906-200F09D2EE64}"/>
              </a:ext>
            </a:extLst>
          </p:cNvPr>
          <p:cNvSpPr/>
          <p:nvPr/>
        </p:nvSpPr>
        <p:spPr>
          <a:xfrm>
            <a:off x="679006" y="3014045"/>
            <a:ext cx="10909450" cy="2928000"/>
          </a:xfrm>
          <a:prstGeom prst="rect">
            <a:avLst/>
          </a:pr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89" b="0" i="0" u="none" strike="noStrike" kern="1200" cap="none" spc="0" baseline="0">
              <a:solidFill>
                <a:srgbClr val="000000"/>
              </a:solidFill>
              <a:uFillTx/>
              <a:latin typeface="Arial"/>
              <a:ea typeface="Arial"/>
              <a:cs typeface="Arial"/>
            </a:endParaRPr>
          </a:p>
        </p:txBody>
      </p:sp>
      <p:cxnSp>
        <p:nvCxnSpPr>
          <p:cNvPr id="10" name="Straight Arrow Connector 5">
            <a:extLst>
              <a:ext uri="{FF2B5EF4-FFF2-40B4-BE49-F238E27FC236}">
                <a16:creationId xmlns:a16="http://schemas.microsoft.com/office/drawing/2014/main" id="{4AB6AF57-7EB7-38EC-62AD-FB1674C35A6B}"/>
              </a:ext>
            </a:extLst>
          </p:cNvPr>
          <p:cNvCxnSpPr/>
          <p:nvPr/>
        </p:nvCxnSpPr>
        <p:spPr>
          <a:xfrm flipH="1" flipV="1">
            <a:off x="8070366" y="2420051"/>
            <a:ext cx="221797" cy="1698031"/>
          </a:xfrm>
          <a:prstGeom prst="straightConnector1">
            <a:avLst/>
          </a:prstGeom>
          <a:noFill/>
          <a:ln w="12701" cap="flat">
            <a:solidFill>
              <a:srgbClr val="000000"/>
            </a:solidFill>
            <a:prstDash val="solid"/>
            <a:miter/>
            <a:tailEnd type="arrow"/>
          </a:ln>
        </p:spPr>
      </p:cxnSp>
      <p:cxnSp>
        <p:nvCxnSpPr>
          <p:cNvPr id="11" name="Straight Arrow Connector 6">
            <a:extLst>
              <a:ext uri="{FF2B5EF4-FFF2-40B4-BE49-F238E27FC236}">
                <a16:creationId xmlns:a16="http://schemas.microsoft.com/office/drawing/2014/main" id="{6FF083A0-1778-CE03-8322-E56BBAF8AE4C}"/>
              </a:ext>
            </a:extLst>
          </p:cNvPr>
          <p:cNvCxnSpPr/>
          <p:nvPr/>
        </p:nvCxnSpPr>
        <p:spPr>
          <a:xfrm flipH="1" flipV="1">
            <a:off x="8961321" y="2349715"/>
            <a:ext cx="1124474" cy="2542087"/>
          </a:xfrm>
          <a:prstGeom prst="straightConnector1">
            <a:avLst/>
          </a:prstGeom>
          <a:noFill/>
          <a:ln w="12701" cap="flat">
            <a:solidFill>
              <a:srgbClr val="000000"/>
            </a:solidFill>
            <a:prstDash val="solid"/>
            <a:miter/>
            <a:tailEnd type="arrow"/>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Google Shape;207;p25">
            <a:extLst>
              <a:ext uri="{FF2B5EF4-FFF2-40B4-BE49-F238E27FC236}">
                <a16:creationId xmlns:a16="http://schemas.microsoft.com/office/drawing/2014/main" id="{E0FD5BFB-1382-1DE5-56C3-BD4419B8C10F}"/>
              </a:ext>
            </a:extLst>
          </p:cNvPr>
          <p:cNvSpPr/>
          <p:nvPr/>
        </p:nvSpPr>
        <p:spPr>
          <a:xfrm>
            <a:off x="3136" y="6263"/>
            <a:ext cx="12191996" cy="1395603"/>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3" name="Google Shape;208;p25">
            <a:extLst>
              <a:ext uri="{FF2B5EF4-FFF2-40B4-BE49-F238E27FC236}">
                <a16:creationId xmlns:a16="http://schemas.microsoft.com/office/drawing/2014/main" id="{05051A8E-6CF8-C157-1B88-040FA04183BB}"/>
              </a:ext>
            </a:extLst>
          </p:cNvPr>
          <p:cNvSpPr txBox="1"/>
          <p:nvPr/>
        </p:nvSpPr>
        <p:spPr>
          <a:xfrm>
            <a:off x="11296607" y="6217627"/>
            <a:ext cx="731602" cy="524801"/>
          </a:xfrm>
          <a:prstGeom prst="rect">
            <a:avLst/>
          </a:prstGeom>
          <a:noFill/>
          <a:ln cap="flat">
            <a:noFill/>
          </a:ln>
        </p:spPr>
        <p:txBody>
          <a:bodyPr vert="horz" wrap="square" lIns="121898" tIns="121898" rIns="121898" bIns="121898" anchor="ctr" anchorCtr="0" compatLnSpc="1">
            <a:norm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rgbClr val="000000"/>
                </a:solidFill>
                <a:uFillTx/>
                <a:latin typeface="Arial"/>
                <a:cs typeface="Arial"/>
              </a:rPr>
              <a:t>17</a:t>
            </a:r>
          </a:p>
        </p:txBody>
      </p:sp>
      <p:sp>
        <p:nvSpPr>
          <p:cNvPr id="4" name="Google Shape;209;p25">
            <a:extLst>
              <a:ext uri="{FF2B5EF4-FFF2-40B4-BE49-F238E27FC236}">
                <a16:creationId xmlns:a16="http://schemas.microsoft.com/office/drawing/2014/main" id="{7F4CFC81-9712-16A9-EFFE-A503176AF738}"/>
              </a:ext>
            </a:extLst>
          </p:cNvPr>
          <p:cNvSpPr txBox="1"/>
          <p:nvPr/>
        </p:nvSpPr>
        <p:spPr>
          <a:xfrm>
            <a:off x="624763" y="480169"/>
            <a:ext cx="10386797" cy="1595600"/>
          </a:xfrm>
          <a:prstGeom prst="rect">
            <a:avLst/>
          </a:prstGeom>
          <a:noFill/>
          <a:ln cap="flat">
            <a:noFill/>
          </a:ln>
        </p:spPr>
        <p:txBody>
          <a:bodyPr vert="horz" wrap="square" lIns="91430" tIns="91430" rIns="91430" bIns="9143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a:solidFill>
                  <a:srgbClr val="FFFFFF"/>
                </a:solidFill>
                <a:uFillTx/>
                <a:latin typeface="Gill Sans MT"/>
                <a:ea typeface="Calibri"/>
                <a:cs typeface="Calibri"/>
              </a:rPr>
              <a:t>Backup slides: Displacement operators</a:t>
            </a:r>
            <a:endParaRPr lang="en-US" sz="2800" b="0" i="0" u="none" strike="noStrike" kern="1200" cap="none" spc="0" baseline="0">
              <a:solidFill>
                <a:srgbClr val="FFFFFF"/>
              </a:solidFill>
              <a:uFillTx/>
              <a:latin typeface="Gill Sans MT"/>
              <a:ea typeface="Calibri"/>
              <a:cs typeface="Calibri"/>
            </a:endParaRPr>
          </a:p>
        </p:txBody>
      </p:sp>
      <p:pic>
        <p:nvPicPr>
          <p:cNvPr id="5" name="Google Shape;210;p25" title="VEV of field operator on coherent state.png">
            <a:extLst>
              <a:ext uri="{FF2B5EF4-FFF2-40B4-BE49-F238E27FC236}">
                <a16:creationId xmlns:a16="http://schemas.microsoft.com/office/drawing/2014/main" id="{23A88F4C-286A-B668-095D-86C7CE655C4D}"/>
              </a:ext>
            </a:extLst>
          </p:cNvPr>
          <p:cNvPicPr>
            <a:picLocks noChangeAspect="1"/>
          </p:cNvPicPr>
          <p:nvPr/>
        </p:nvPicPr>
        <p:blipFill>
          <a:blip r:embed="rId3">
            <a:alphaModFix/>
          </a:blip>
          <a:stretch>
            <a:fillRect/>
          </a:stretch>
        </p:blipFill>
        <p:spPr>
          <a:xfrm>
            <a:off x="3718188" y="1902902"/>
            <a:ext cx="7793659" cy="2399998"/>
          </a:xfrm>
          <a:prstGeom prst="rect">
            <a:avLst/>
          </a:prstGeom>
          <a:noFill/>
          <a:ln cap="flat">
            <a:noFill/>
          </a:ln>
        </p:spPr>
      </p:pic>
      <p:pic>
        <p:nvPicPr>
          <p:cNvPr id="6" name="Google Shape;211;p25" title="Displacement operator commutation relations.png">
            <a:extLst>
              <a:ext uri="{FF2B5EF4-FFF2-40B4-BE49-F238E27FC236}">
                <a16:creationId xmlns:a16="http://schemas.microsoft.com/office/drawing/2014/main" id="{DEC5D6FB-590A-0A65-AE55-4968915C5C32}"/>
              </a:ext>
            </a:extLst>
          </p:cNvPr>
          <p:cNvPicPr>
            <a:picLocks noChangeAspect="1"/>
          </p:cNvPicPr>
          <p:nvPr/>
        </p:nvPicPr>
        <p:blipFill>
          <a:blip r:embed="rId4">
            <a:alphaModFix/>
          </a:blip>
          <a:stretch>
            <a:fillRect/>
          </a:stretch>
        </p:blipFill>
        <p:spPr>
          <a:xfrm>
            <a:off x="1065349" y="3476018"/>
            <a:ext cx="3780477" cy="2640000"/>
          </a:xfrm>
          <a:prstGeom prst="rect">
            <a:avLst/>
          </a:prstGeom>
          <a:noFill/>
          <a:ln cap="flat">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Google Shape;198;p24">
            <a:extLst>
              <a:ext uri="{FF2B5EF4-FFF2-40B4-BE49-F238E27FC236}">
                <a16:creationId xmlns:a16="http://schemas.microsoft.com/office/drawing/2014/main" id="{CE57D3C1-8F88-EDAE-0C15-4A232E031575}"/>
              </a:ext>
            </a:extLst>
          </p:cNvPr>
          <p:cNvSpPr/>
          <p:nvPr/>
        </p:nvSpPr>
        <p:spPr>
          <a:xfrm>
            <a:off x="3136" y="6263"/>
            <a:ext cx="12191996" cy="1395603"/>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3" name="Google Shape;199;p24">
            <a:extLst>
              <a:ext uri="{FF2B5EF4-FFF2-40B4-BE49-F238E27FC236}">
                <a16:creationId xmlns:a16="http://schemas.microsoft.com/office/drawing/2014/main" id="{1F4AB8CF-95D5-D255-41F0-8426D52E3E62}"/>
              </a:ext>
            </a:extLst>
          </p:cNvPr>
          <p:cNvSpPr txBox="1"/>
          <p:nvPr/>
        </p:nvSpPr>
        <p:spPr>
          <a:xfrm>
            <a:off x="11296607" y="6217627"/>
            <a:ext cx="731602" cy="524801"/>
          </a:xfrm>
          <a:prstGeom prst="rect">
            <a:avLst/>
          </a:prstGeom>
          <a:noFill/>
          <a:ln cap="flat">
            <a:noFill/>
          </a:ln>
        </p:spPr>
        <p:txBody>
          <a:bodyPr vert="horz" wrap="square" lIns="121898" tIns="121898" rIns="121898" bIns="121898" anchor="ctr" anchorCtr="0" compatLnSpc="1">
            <a:norm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rgbClr val="000000"/>
                </a:solidFill>
                <a:uFillTx/>
                <a:latin typeface="Arial"/>
                <a:cs typeface="Arial"/>
              </a:rPr>
              <a:t>18</a:t>
            </a:r>
          </a:p>
        </p:txBody>
      </p:sp>
      <p:sp>
        <p:nvSpPr>
          <p:cNvPr id="4" name="Google Shape;200;p24">
            <a:extLst>
              <a:ext uri="{FF2B5EF4-FFF2-40B4-BE49-F238E27FC236}">
                <a16:creationId xmlns:a16="http://schemas.microsoft.com/office/drawing/2014/main" id="{B46907C1-38A6-542F-F088-7479668CD260}"/>
              </a:ext>
            </a:extLst>
          </p:cNvPr>
          <p:cNvSpPr txBox="1"/>
          <p:nvPr/>
        </p:nvSpPr>
        <p:spPr>
          <a:xfrm>
            <a:off x="624763" y="480169"/>
            <a:ext cx="10386797" cy="1595600"/>
          </a:xfrm>
          <a:prstGeom prst="rect">
            <a:avLst/>
          </a:prstGeom>
          <a:noFill/>
          <a:ln cap="flat">
            <a:noFill/>
          </a:ln>
        </p:spPr>
        <p:txBody>
          <a:bodyPr vert="horz" wrap="square" lIns="91430" tIns="91430" rIns="91430" bIns="9143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a:solidFill>
                  <a:srgbClr val="FFFFFF"/>
                </a:solidFill>
                <a:uFillTx/>
                <a:latin typeface="Gill Sans MT"/>
                <a:ea typeface="Calibri"/>
                <a:cs typeface="Calibri"/>
              </a:rPr>
              <a:t>Backup slides: Coherent states, Fock Space (gaussian)</a:t>
            </a:r>
            <a:endParaRPr lang="en-US" sz="2800" b="0" i="0" u="none" strike="noStrike" kern="1200" cap="none" spc="0" baseline="0">
              <a:solidFill>
                <a:srgbClr val="FFFFFF"/>
              </a:solidFill>
              <a:uFillTx/>
              <a:latin typeface="Gill Sans MT"/>
              <a:ea typeface="Calibri"/>
              <a:cs typeface="Calibri"/>
            </a:endParaRPr>
          </a:p>
        </p:txBody>
      </p:sp>
      <p:pic>
        <p:nvPicPr>
          <p:cNvPr id="5" name="Google Shape;201;p24" title="Schermafbeelding 2025-05-05 082620.png">
            <a:extLst>
              <a:ext uri="{FF2B5EF4-FFF2-40B4-BE49-F238E27FC236}">
                <a16:creationId xmlns:a16="http://schemas.microsoft.com/office/drawing/2014/main" id="{6ADEAD3E-3436-E149-F089-ABCC7CE21A68}"/>
              </a:ext>
            </a:extLst>
          </p:cNvPr>
          <p:cNvPicPr>
            <a:picLocks noChangeAspect="1"/>
          </p:cNvPicPr>
          <p:nvPr/>
        </p:nvPicPr>
        <p:blipFill>
          <a:blip r:embed="rId3">
            <a:alphaModFix/>
          </a:blip>
          <a:stretch>
            <a:fillRect/>
          </a:stretch>
        </p:blipFill>
        <p:spPr>
          <a:xfrm>
            <a:off x="4184651" y="2075770"/>
            <a:ext cx="3822704" cy="3416298"/>
          </a:xfrm>
          <a:prstGeom prst="rect">
            <a:avLst/>
          </a:prstGeom>
          <a:noFill/>
          <a:ln cap="flat">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Google Shape;217;p26">
            <a:extLst>
              <a:ext uri="{FF2B5EF4-FFF2-40B4-BE49-F238E27FC236}">
                <a16:creationId xmlns:a16="http://schemas.microsoft.com/office/drawing/2014/main" id="{6073DE8D-C755-403B-854F-BFB427DC5F6B}"/>
              </a:ext>
            </a:extLst>
          </p:cNvPr>
          <p:cNvSpPr/>
          <p:nvPr/>
        </p:nvSpPr>
        <p:spPr>
          <a:xfrm>
            <a:off x="3136" y="6263"/>
            <a:ext cx="12191996" cy="1395603"/>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3" name="Google Shape;218;p26">
            <a:extLst>
              <a:ext uri="{FF2B5EF4-FFF2-40B4-BE49-F238E27FC236}">
                <a16:creationId xmlns:a16="http://schemas.microsoft.com/office/drawing/2014/main" id="{309A369F-BA5D-3C76-F382-22A0AFEB162C}"/>
              </a:ext>
            </a:extLst>
          </p:cNvPr>
          <p:cNvSpPr txBox="1"/>
          <p:nvPr/>
        </p:nvSpPr>
        <p:spPr>
          <a:xfrm>
            <a:off x="11296607" y="6217627"/>
            <a:ext cx="731602" cy="524801"/>
          </a:xfrm>
          <a:prstGeom prst="rect">
            <a:avLst/>
          </a:prstGeom>
          <a:noFill/>
          <a:ln cap="flat">
            <a:noFill/>
          </a:ln>
        </p:spPr>
        <p:txBody>
          <a:bodyPr vert="horz" wrap="square" lIns="121898" tIns="121898" rIns="121898" bIns="121898" anchor="ctr" anchorCtr="0" compatLnSpc="1">
            <a:norm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rgbClr val="000000"/>
                </a:solidFill>
                <a:uFillTx/>
                <a:latin typeface="Arial"/>
                <a:cs typeface="Arial"/>
              </a:rPr>
              <a:t>19</a:t>
            </a:r>
          </a:p>
        </p:txBody>
      </p:sp>
      <p:sp>
        <p:nvSpPr>
          <p:cNvPr id="4" name="Google Shape;219;p26">
            <a:extLst>
              <a:ext uri="{FF2B5EF4-FFF2-40B4-BE49-F238E27FC236}">
                <a16:creationId xmlns:a16="http://schemas.microsoft.com/office/drawing/2014/main" id="{EF6DD1E1-923F-BBFE-11E7-7FD7218E153A}"/>
              </a:ext>
            </a:extLst>
          </p:cNvPr>
          <p:cNvSpPr txBox="1"/>
          <p:nvPr/>
        </p:nvSpPr>
        <p:spPr>
          <a:xfrm>
            <a:off x="624763" y="480169"/>
            <a:ext cx="10386797" cy="1595600"/>
          </a:xfrm>
          <a:prstGeom prst="rect">
            <a:avLst/>
          </a:prstGeom>
          <a:noFill/>
          <a:ln cap="flat">
            <a:noFill/>
          </a:ln>
        </p:spPr>
        <p:txBody>
          <a:bodyPr vert="horz" wrap="square" lIns="91430" tIns="91430" rIns="91430" bIns="9143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a:solidFill>
                  <a:srgbClr val="FFFFFF"/>
                </a:solidFill>
                <a:uFillTx/>
                <a:latin typeface="Gill Sans MT"/>
                <a:ea typeface="Calibri"/>
                <a:cs typeface="Calibri"/>
              </a:rPr>
              <a:t>Backup: Classical Equations of motion</a:t>
            </a:r>
            <a:endParaRPr lang="en-US" sz="2800" b="0" i="0" u="none" strike="noStrike" kern="1200" cap="none" spc="0" baseline="0">
              <a:solidFill>
                <a:srgbClr val="FFFFFF"/>
              </a:solidFill>
              <a:uFillTx/>
              <a:latin typeface="Gill Sans MT"/>
              <a:ea typeface="Calibri"/>
              <a:cs typeface="Calibri"/>
            </a:endParaRPr>
          </a:p>
        </p:txBody>
      </p:sp>
      <p:pic>
        <p:nvPicPr>
          <p:cNvPr id="5" name="Google Shape;220;p26" title="Discretized EOM's.png">
            <a:extLst>
              <a:ext uri="{FF2B5EF4-FFF2-40B4-BE49-F238E27FC236}">
                <a16:creationId xmlns:a16="http://schemas.microsoft.com/office/drawing/2014/main" id="{583D90F2-6DF5-1FAF-AEA0-DFB7302B0CB7}"/>
              </a:ext>
            </a:extLst>
          </p:cNvPr>
          <p:cNvPicPr>
            <a:picLocks noChangeAspect="1"/>
          </p:cNvPicPr>
          <p:nvPr/>
        </p:nvPicPr>
        <p:blipFill>
          <a:blip r:embed="rId3">
            <a:alphaModFix/>
          </a:blip>
          <a:stretch>
            <a:fillRect/>
          </a:stretch>
        </p:blipFill>
        <p:spPr>
          <a:xfrm>
            <a:off x="1152829" y="3919731"/>
            <a:ext cx="7326721" cy="1151997"/>
          </a:xfrm>
          <a:prstGeom prst="rect">
            <a:avLst/>
          </a:prstGeom>
          <a:noFill/>
          <a:ln cap="flat">
            <a:noFill/>
          </a:ln>
        </p:spPr>
      </p:pic>
      <p:pic>
        <p:nvPicPr>
          <p:cNvPr id="6" name="Google Shape;221;p26" title="Discretized action.png">
            <a:extLst>
              <a:ext uri="{FF2B5EF4-FFF2-40B4-BE49-F238E27FC236}">
                <a16:creationId xmlns:a16="http://schemas.microsoft.com/office/drawing/2014/main" id="{274B8145-6CEE-AA17-1518-EF8C92BD1FF1}"/>
              </a:ext>
            </a:extLst>
          </p:cNvPr>
          <p:cNvPicPr>
            <a:picLocks noChangeAspect="1"/>
          </p:cNvPicPr>
          <p:nvPr/>
        </p:nvPicPr>
        <p:blipFill>
          <a:blip r:embed="rId4">
            <a:alphaModFix/>
          </a:blip>
          <a:stretch>
            <a:fillRect/>
          </a:stretch>
        </p:blipFill>
        <p:spPr>
          <a:xfrm>
            <a:off x="812782" y="2428728"/>
            <a:ext cx="10079998" cy="1209595"/>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509DA-8B6A-2428-FB80-BD6ED3B50FB9}"/>
            </a:ext>
          </a:extLst>
        </p:cNvPr>
        <p:cNvGrpSpPr/>
        <p:nvPr/>
      </p:nvGrpSpPr>
      <p:grpSpPr>
        <a:xfrm>
          <a:off x="0" y="0"/>
          <a:ext cx="0" cy="0"/>
          <a:chOff x="0" y="0"/>
          <a:chExt cx="0" cy="0"/>
        </a:xfrm>
      </p:grpSpPr>
      <p:sp>
        <p:nvSpPr>
          <p:cNvPr id="2" name="Google Shape;198;p24">
            <a:extLst>
              <a:ext uri="{FF2B5EF4-FFF2-40B4-BE49-F238E27FC236}">
                <a16:creationId xmlns:a16="http://schemas.microsoft.com/office/drawing/2014/main" id="{78B983B9-C910-420E-72C8-33A051E5A9BA}"/>
              </a:ext>
            </a:extLst>
          </p:cNvPr>
          <p:cNvSpPr/>
          <p:nvPr/>
        </p:nvSpPr>
        <p:spPr>
          <a:xfrm>
            <a:off x="3136" y="6263"/>
            <a:ext cx="12191996" cy="1395603"/>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pic>
        <p:nvPicPr>
          <p:cNvPr id="3" name="Picture 4">
            <a:extLst>
              <a:ext uri="{FF2B5EF4-FFF2-40B4-BE49-F238E27FC236}">
                <a16:creationId xmlns:a16="http://schemas.microsoft.com/office/drawing/2014/main" id="{D8F8E6C9-83A8-B3AD-377E-5E2D14197F53}"/>
              </a:ext>
            </a:extLst>
          </p:cNvPr>
          <p:cNvPicPr>
            <a:picLocks noChangeAspect="1"/>
          </p:cNvPicPr>
          <p:nvPr/>
        </p:nvPicPr>
        <p:blipFill>
          <a:blip r:embed="rId3"/>
          <a:srcRect l="3769" r="176" b="2244"/>
          <a:stretch>
            <a:fillRect/>
          </a:stretch>
        </p:blipFill>
        <p:spPr>
          <a:xfrm>
            <a:off x="4438218" y="1761262"/>
            <a:ext cx="5486510" cy="4169638"/>
          </a:xfrm>
          <a:prstGeom prst="rect">
            <a:avLst/>
          </a:prstGeom>
          <a:noFill/>
          <a:ln cap="flat">
            <a:noFill/>
          </a:ln>
        </p:spPr>
      </p:pic>
      <p:sp>
        <p:nvSpPr>
          <p:cNvPr id="5" name="Google Shape;200;p24">
            <a:extLst>
              <a:ext uri="{FF2B5EF4-FFF2-40B4-BE49-F238E27FC236}">
                <a16:creationId xmlns:a16="http://schemas.microsoft.com/office/drawing/2014/main" id="{0115D2BF-D16C-F471-D77A-CA48FFA1409F}"/>
              </a:ext>
            </a:extLst>
          </p:cNvPr>
          <p:cNvSpPr txBox="1"/>
          <p:nvPr/>
        </p:nvSpPr>
        <p:spPr>
          <a:xfrm>
            <a:off x="624763" y="480169"/>
            <a:ext cx="10386797" cy="1595600"/>
          </a:xfrm>
          <a:prstGeom prst="rect">
            <a:avLst/>
          </a:prstGeom>
          <a:noFill/>
          <a:ln cap="flat">
            <a:noFill/>
          </a:ln>
        </p:spPr>
        <p:txBody>
          <a:bodyPr vert="horz" wrap="square" lIns="91430" tIns="91430" rIns="91430" bIns="9143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dirty="0">
                <a:solidFill>
                  <a:srgbClr val="FFFFFF"/>
                </a:solidFill>
                <a:uFillTx/>
                <a:latin typeface="Gill Sans MT"/>
                <a:ea typeface="Calibri"/>
                <a:cs typeface="Calibri"/>
              </a:rPr>
              <a:t>QCD Casimir Effect</a:t>
            </a:r>
          </a:p>
        </p:txBody>
      </p:sp>
      <p:pic>
        <p:nvPicPr>
          <p:cNvPr id="8" name="Afbeelding 7">
            <a:extLst>
              <a:ext uri="{FF2B5EF4-FFF2-40B4-BE49-F238E27FC236}">
                <a16:creationId xmlns:a16="http://schemas.microsoft.com/office/drawing/2014/main" id="{256DEA2B-0983-20F4-9E79-F3BA3378BB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8818" y="1822545"/>
            <a:ext cx="3298365" cy="2607196"/>
          </a:xfrm>
          <a:prstGeom prst="rect">
            <a:avLst/>
          </a:prstGeom>
        </p:spPr>
      </p:pic>
      <p:pic>
        <p:nvPicPr>
          <p:cNvPr id="14" name="Picture 7">
            <a:extLst>
              <a:ext uri="{FF2B5EF4-FFF2-40B4-BE49-F238E27FC236}">
                <a16:creationId xmlns:a16="http://schemas.microsoft.com/office/drawing/2014/main" id="{E4B27E30-9AAF-4DD0-7604-DF214CF7ED92}"/>
              </a:ext>
            </a:extLst>
          </p:cNvPr>
          <p:cNvPicPr>
            <a:picLocks noChangeAspect="1"/>
          </p:cNvPicPr>
          <p:nvPr/>
        </p:nvPicPr>
        <p:blipFill>
          <a:blip r:embed="rId5"/>
          <a:stretch>
            <a:fillRect/>
          </a:stretch>
        </p:blipFill>
        <p:spPr>
          <a:xfrm>
            <a:off x="7457183" y="3924256"/>
            <a:ext cx="3637227" cy="2305019"/>
          </a:xfrm>
          <a:prstGeom prst="rect">
            <a:avLst/>
          </a:prstGeom>
          <a:noFill/>
          <a:ln cap="flat">
            <a:noFill/>
          </a:ln>
        </p:spPr>
      </p:pic>
      <p:sp>
        <p:nvSpPr>
          <p:cNvPr id="15" name="TextBox 13">
            <a:extLst>
              <a:ext uri="{FF2B5EF4-FFF2-40B4-BE49-F238E27FC236}">
                <a16:creationId xmlns:a16="http://schemas.microsoft.com/office/drawing/2014/main" id="{2641E351-8D91-A5D0-CEE7-240F72B7CDB8}"/>
              </a:ext>
            </a:extLst>
          </p:cNvPr>
          <p:cNvSpPr txBox="1"/>
          <p:nvPr/>
        </p:nvSpPr>
        <p:spPr>
          <a:xfrm>
            <a:off x="436327" y="2619989"/>
            <a:ext cx="3540613" cy="2062109"/>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100" b="1" i="0" u="none" strike="noStrike" kern="1200" cap="none" spc="0" baseline="0" dirty="0">
                <a:solidFill>
                  <a:srgbClr val="000000"/>
                </a:solidFill>
                <a:uFillTx/>
                <a:latin typeface="Gill Sans MT"/>
                <a:ea typeface="Arial"/>
                <a:cs typeface="Arial"/>
              </a:rPr>
              <a:t>System size effects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100" b="1" i="0" u="none" strike="noStrike" kern="1200" cap="none" spc="0" baseline="0" dirty="0">
              <a:solidFill>
                <a:srgbClr val="000000"/>
              </a:solidFill>
              <a:uFillTx/>
              <a:latin typeface="Gill Sans MT"/>
              <a:ea typeface="Arial"/>
              <a:cs typeface="Arial"/>
            </a:endParaRPr>
          </a:p>
          <a:p>
            <a:pPr marL="380362" indent="-380362">
              <a:buClr>
                <a:srgbClr val="000000"/>
              </a:buClr>
              <a:buSzPct val="100000"/>
              <a:buFont typeface="Arial"/>
              <a:buChar char="•"/>
              <a:defRPr sz="1800" b="0" i="0" u="none" strike="noStrike" kern="0" cap="none" spc="0" baseline="0">
                <a:solidFill>
                  <a:srgbClr val="000000"/>
                </a:solidFill>
                <a:uFillTx/>
              </a:defRPr>
            </a:pPr>
            <a:r>
              <a:rPr lang="en-US" sz="2100" dirty="0">
                <a:solidFill>
                  <a:srgbClr val="000000"/>
                </a:solidFill>
                <a:latin typeface="Gill Sans MT"/>
                <a:ea typeface="Arial"/>
                <a:cs typeface="Arial"/>
              </a:rPr>
              <a:t>Vacuum fluctuations</a:t>
            </a:r>
          </a:p>
          <a:p>
            <a:pPr marL="380362" marR="0" lvl="0" indent="-380362" algn="l" defTabSz="914400" rtl="0" fontAlgn="auto" hangingPunct="1">
              <a:lnSpc>
                <a:spcPct val="100000"/>
              </a:lnSpc>
              <a:spcBef>
                <a:spcPts val="0"/>
              </a:spcBef>
              <a:spcAft>
                <a:spcPts val="0"/>
              </a:spcAft>
              <a:buClr>
                <a:srgbClr val="000000"/>
              </a:buClr>
              <a:buSzPct val="100000"/>
              <a:buFont typeface="Arial"/>
              <a:buChar char="•"/>
              <a:tabLst/>
              <a:defRPr sz="1800" b="0" i="0" u="none" strike="noStrike" kern="0" cap="none" spc="0" baseline="0">
                <a:solidFill>
                  <a:srgbClr val="000000"/>
                </a:solidFill>
                <a:uFillTx/>
              </a:defRPr>
            </a:pPr>
            <a:r>
              <a:rPr lang="en-US" sz="2100" b="0" i="0" u="none" strike="noStrike" kern="1200" cap="none" spc="0" baseline="0" dirty="0">
                <a:solidFill>
                  <a:srgbClr val="000000"/>
                </a:solidFill>
                <a:uFillTx/>
                <a:latin typeface="Gill Sans MT"/>
                <a:ea typeface="Arial"/>
                <a:cs typeface="Arial"/>
              </a:rPr>
              <a:t>Casimir force</a:t>
            </a:r>
          </a:p>
          <a:p>
            <a:pPr marL="380362" marR="0" lvl="0" indent="-380362" algn="l" defTabSz="914400" rtl="0" fontAlgn="auto" hangingPunct="1">
              <a:lnSpc>
                <a:spcPct val="100000"/>
              </a:lnSpc>
              <a:spcBef>
                <a:spcPts val="0"/>
              </a:spcBef>
              <a:spcAft>
                <a:spcPts val="0"/>
              </a:spcAft>
              <a:buClr>
                <a:srgbClr val="000000"/>
              </a:buClr>
              <a:buSzPct val="100000"/>
              <a:buFont typeface="Arial"/>
              <a:buChar char="•"/>
              <a:tabLst/>
              <a:defRPr sz="1800" b="0" i="0" u="none" strike="noStrike" kern="0" cap="none" spc="0" baseline="0">
                <a:solidFill>
                  <a:srgbClr val="000000"/>
                </a:solidFill>
                <a:uFillTx/>
              </a:defRPr>
            </a:pPr>
            <a:r>
              <a:rPr lang="en-US" sz="2100" dirty="0">
                <a:solidFill>
                  <a:srgbClr val="000000"/>
                </a:solidFill>
                <a:latin typeface="Gill Sans MT"/>
                <a:ea typeface="Arial"/>
                <a:cs typeface="Arial"/>
              </a:rPr>
              <a:t>Addition of quark matter</a:t>
            </a:r>
            <a:endParaRPr lang="en-US" sz="2100" b="0" i="0" u="none" strike="noStrike" kern="1200" cap="none" spc="0" baseline="0" dirty="0">
              <a:solidFill>
                <a:srgbClr val="000000"/>
              </a:solidFill>
              <a:uFillTx/>
              <a:latin typeface="Gill Sans MT"/>
              <a:ea typeface="Arial"/>
              <a:cs typeface="Arial"/>
            </a:endParaRPr>
          </a:p>
          <a:p>
            <a:pPr marL="380362" marR="0" lvl="0" indent="-380362" algn="l" defTabSz="914400" rtl="0" fontAlgn="auto" hangingPunct="1">
              <a:lnSpc>
                <a:spcPct val="100000"/>
              </a:lnSpc>
              <a:spcBef>
                <a:spcPts val="0"/>
              </a:spcBef>
              <a:spcAft>
                <a:spcPts val="0"/>
              </a:spcAft>
              <a:buClr>
                <a:srgbClr val="000000"/>
              </a:buClr>
              <a:buSzPct val="100000"/>
              <a:buFont typeface="Arial"/>
              <a:buChar char="•"/>
              <a:tabLst/>
              <a:defRPr sz="1800" b="0" i="0" u="none" strike="noStrike" kern="0" cap="none" spc="0" baseline="0">
                <a:solidFill>
                  <a:srgbClr val="000000"/>
                </a:solidFill>
                <a:uFillTx/>
              </a:defRPr>
            </a:pPr>
            <a:r>
              <a:rPr lang="en-US" sz="2100" b="0" i="0" u="none" strike="noStrike" kern="1200" cap="none" spc="0" baseline="0" dirty="0">
                <a:solidFill>
                  <a:srgbClr val="000000"/>
                </a:solidFill>
                <a:uFillTx/>
                <a:latin typeface="Gill Sans MT"/>
                <a:ea typeface="Arial"/>
                <a:cs typeface="Arial"/>
              </a:rPr>
              <a:t>This is a QGP</a:t>
            </a:r>
          </a:p>
        </p:txBody>
      </p:sp>
      <p:pic>
        <p:nvPicPr>
          <p:cNvPr id="16" name="Picture 9">
            <a:extLst>
              <a:ext uri="{FF2B5EF4-FFF2-40B4-BE49-F238E27FC236}">
                <a16:creationId xmlns:a16="http://schemas.microsoft.com/office/drawing/2014/main" id="{C8007DD0-1E38-9208-CB6C-2BB30C627AC3}"/>
              </a:ext>
            </a:extLst>
          </p:cNvPr>
          <p:cNvPicPr>
            <a:picLocks noChangeAspect="1"/>
          </p:cNvPicPr>
          <p:nvPr/>
        </p:nvPicPr>
        <p:blipFill>
          <a:blip r:embed="rId6"/>
          <a:stretch>
            <a:fillRect/>
          </a:stretch>
        </p:blipFill>
        <p:spPr>
          <a:xfrm>
            <a:off x="467359" y="3222865"/>
            <a:ext cx="323695" cy="477417"/>
          </a:xfrm>
          <a:prstGeom prst="rect">
            <a:avLst/>
          </a:prstGeom>
          <a:noFill/>
          <a:ln cap="flat">
            <a:noFill/>
          </a:ln>
        </p:spPr>
      </p:pic>
      <p:pic>
        <p:nvPicPr>
          <p:cNvPr id="17" name="Picture 9">
            <a:extLst>
              <a:ext uri="{FF2B5EF4-FFF2-40B4-BE49-F238E27FC236}">
                <a16:creationId xmlns:a16="http://schemas.microsoft.com/office/drawing/2014/main" id="{FCFF29E9-F27A-907F-032C-8BB09E6A728F}"/>
              </a:ext>
            </a:extLst>
          </p:cNvPr>
          <p:cNvPicPr>
            <a:picLocks noChangeAspect="1"/>
          </p:cNvPicPr>
          <p:nvPr/>
        </p:nvPicPr>
        <p:blipFill>
          <a:blip r:embed="rId6"/>
          <a:stretch>
            <a:fillRect/>
          </a:stretch>
        </p:blipFill>
        <p:spPr>
          <a:xfrm>
            <a:off x="455773" y="3497133"/>
            <a:ext cx="323695" cy="477417"/>
          </a:xfrm>
          <a:prstGeom prst="rect">
            <a:avLst/>
          </a:prstGeom>
          <a:noFill/>
          <a:ln cap="flat">
            <a:noFill/>
          </a:ln>
        </p:spPr>
      </p:pic>
      <p:pic>
        <p:nvPicPr>
          <p:cNvPr id="18" name="Picture 9">
            <a:extLst>
              <a:ext uri="{FF2B5EF4-FFF2-40B4-BE49-F238E27FC236}">
                <a16:creationId xmlns:a16="http://schemas.microsoft.com/office/drawing/2014/main" id="{C1426962-2353-EC43-7E3C-3A7A99EE64E3}"/>
              </a:ext>
            </a:extLst>
          </p:cNvPr>
          <p:cNvPicPr>
            <a:picLocks noChangeAspect="1"/>
          </p:cNvPicPr>
          <p:nvPr/>
        </p:nvPicPr>
        <p:blipFill>
          <a:blip r:embed="rId6"/>
          <a:stretch>
            <a:fillRect/>
          </a:stretch>
        </p:blipFill>
        <p:spPr>
          <a:xfrm>
            <a:off x="467359" y="3827281"/>
            <a:ext cx="323695" cy="477417"/>
          </a:xfrm>
          <a:prstGeom prst="rect">
            <a:avLst/>
          </a:prstGeom>
          <a:noFill/>
          <a:ln cap="flat">
            <a:noFill/>
          </a:ln>
        </p:spPr>
      </p:pic>
      <p:pic>
        <p:nvPicPr>
          <p:cNvPr id="19" name="Picture 9">
            <a:extLst>
              <a:ext uri="{FF2B5EF4-FFF2-40B4-BE49-F238E27FC236}">
                <a16:creationId xmlns:a16="http://schemas.microsoft.com/office/drawing/2014/main" id="{8D18DF85-0CBA-D48B-301F-4143074A5704}"/>
              </a:ext>
            </a:extLst>
          </p:cNvPr>
          <p:cNvPicPr>
            <a:picLocks noChangeAspect="1"/>
          </p:cNvPicPr>
          <p:nvPr/>
        </p:nvPicPr>
        <p:blipFill>
          <a:blip r:embed="rId6"/>
          <a:stretch>
            <a:fillRect/>
          </a:stretch>
        </p:blipFill>
        <p:spPr>
          <a:xfrm>
            <a:off x="455773" y="4182354"/>
            <a:ext cx="323695" cy="477417"/>
          </a:xfrm>
          <a:prstGeom prst="rect">
            <a:avLst/>
          </a:prstGeom>
          <a:noFill/>
          <a:ln cap="flat">
            <a:noFill/>
          </a:ln>
        </p:spPr>
      </p:pic>
      <p:pic>
        <p:nvPicPr>
          <p:cNvPr id="21" name="Afbeelding 20">
            <a:extLst>
              <a:ext uri="{FF2B5EF4-FFF2-40B4-BE49-F238E27FC236}">
                <a16:creationId xmlns:a16="http://schemas.microsoft.com/office/drawing/2014/main" id="{E3D2787B-4398-7A80-D710-CB57B4C355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9061" y="2209381"/>
            <a:ext cx="3920811" cy="934869"/>
          </a:xfrm>
          <a:prstGeom prst="rect">
            <a:avLst/>
          </a:prstGeom>
          <a:ln>
            <a:solidFill>
              <a:schemeClr val="tx1"/>
            </a:solidFill>
          </a:ln>
        </p:spPr>
      </p:pic>
      <p:sp>
        <p:nvSpPr>
          <p:cNvPr id="22" name="Rechthoek: afgeronde hoeken 21">
            <a:extLst>
              <a:ext uri="{FF2B5EF4-FFF2-40B4-BE49-F238E27FC236}">
                <a16:creationId xmlns:a16="http://schemas.microsoft.com/office/drawing/2014/main" id="{944BF140-D856-C74A-4146-43749FD8F2FB}"/>
              </a:ext>
            </a:extLst>
          </p:cNvPr>
          <p:cNvSpPr/>
          <p:nvPr/>
        </p:nvSpPr>
        <p:spPr>
          <a:xfrm>
            <a:off x="11074090" y="2245360"/>
            <a:ext cx="335590" cy="838200"/>
          </a:xfrm>
          <a:prstGeom prst="roundRect">
            <a:avLst/>
          </a:prstGeom>
          <a:solidFill>
            <a:srgbClr val="E60000">
              <a:alpha val="50196"/>
            </a:srgbClr>
          </a:solidFill>
          <a:ln>
            <a:solidFill>
              <a:srgbClr val="042433">
                <a:alpha val="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xtBox 8">
            <a:extLst>
              <a:ext uri="{FF2B5EF4-FFF2-40B4-BE49-F238E27FC236}">
                <a16:creationId xmlns:a16="http://schemas.microsoft.com/office/drawing/2014/main" id="{66FFB933-F561-BCE0-CEFF-C671617CCDC8}"/>
              </a:ext>
            </a:extLst>
          </p:cNvPr>
          <p:cNvSpPr txBox="1"/>
          <p:nvPr/>
        </p:nvSpPr>
        <p:spPr>
          <a:xfrm>
            <a:off x="8807792" y="5500017"/>
            <a:ext cx="2203768" cy="430883"/>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a:ea typeface="Arial"/>
                <a:cs typeface="Arial"/>
              </a:rPr>
              <a:t>10n</a:t>
            </a:r>
            <a:r>
              <a:rPr lang="en-US" sz="2000" b="0" i="0" u="none" strike="noStrike" kern="1200" cap="none" spc="0" baseline="0" dirty="0">
                <a:solidFill>
                  <a:srgbClr val="001D35"/>
                </a:solidFill>
                <a:uFillTx/>
                <a:latin typeface="Gill Sans MT"/>
                <a:ea typeface="Arial"/>
                <a:cs typeface="Arial"/>
              </a:rPr>
              <a:t>m       1 atm ! </a:t>
            </a:r>
            <a:endParaRPr lang="en-US" sz="2000" b="0" i="0" u="none" strike="noStrike" kern="1200" cap="none" spc="0" baseline="0" dirty="0">
              <a:solidFill>
                <a:srgbClr val="000000"/>
              </a:solidFill>
              <a:uFillTx/>
              <a:latin typeface="Gill Sans MT"/>
              <a:ea typeface="Arial"/>
              <a:cs typeface="Arial"/>
            </a:endParaRPr>
          </a:p>
        </p:txBody>
      </p:sp>
      <p:cxnSp>
        <p:nvCxnSpPr>
          <p:cNvPr id="24" name="Straight Arrow Connector 10">
            <a:extLst>
              <a:ext uri="{FF2B5EF4-FFF2-40B4-BE49-F238E27FC236}">
                <a16:creationId xmlns:a16="http://schemas.microsoft.com/office/drawing/2014/main" id="{2395AE2D-99B6-136C-E884-AA99812D1D98}"/>
              </a:ext>
            </a:extLst>
          </p:cNvPr>
          <p:cNvCxnSpPr/>
          <p:nvPr/>
        </p:nvCxnSpPr>
        <p:spPr>
          <a:xfrm>
            <a:off x="9592713" y="5709305"/>
            <a:ext cx="303023" cy="10543"/>
          </a:xfrm>
          <a:prstGeom prst="straightConnector1">
            <a:avLst/>
          </a:prstGeom>
          <a:noFill/>
          <a:ln w="12701" cap="flat">
            <a:solidFill>
              <a:srgbClr val="000000"/>
            </a:solidFill>
            <a:prstDash val="solid"/>
            <a:miter/>
            <a:tailEnd type="arrow"/>
          </a:ln>
        </p:spPr>
      </p:cxnSp>
      <p:sp>
        <p:nvSpPr>
          <p:cNvPr id="25" name="TextBox 1">
            <a:extLst>
              <a:ext uri="{FF2B5EF4-FFF2-40B4-BE49-F238E27FC236}">
                <a16:creationId xmlns:a16="http://schemas.microsoft.com/office/drawing/2014/main" id="{F85FAA73-EBBD-88DA-CAB7-11610207ED4A}"/>
              </a:ext>
            </a:extLst>
          </p:cNvPr>
          <p:cNvSpPr txBox="1"/>
          <p:nvPr/>
        </p:nvSpPr>
        <p:spPr>
          <a:xfrm>
            <a:off x="7683846" y="3598294"/>
            <a:ext cx="3084435" cy="369335"/>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err="1">
                <a:solidFill>
                  <a:srgbClr val="000000"/>
                </a:solidFill>
                <a:uFillTx/>
                <a:latin typeface="Gill Sans MT"/>
                <a:ea typeface="Arial"/>
                <a:cs typeface="Arial"/>
              </a:rPr>
              <a:t>arXiv:quant-ph</a:t>
            </a:r>
            <a:r>
              <a:rPr lang="en-US" sz="1600" b="0" i="0" u="none" strike="noStrike" kern="1200" cap="none" spc="0" baseline="0" dirty="0">
                <a:solidFill>
                  <a:srgbClr val="000000"/>
                </a:solidFill>
                <a:uFillTx/>
                <a:latin typeface="Gill Sans MT"/>
                <a:ea typeface="Arial"/>
                <a:cs typeface="Arial"/>
              </a:rPr>
              <a:t>/0609145 (2006)</a:t>
            </a:r>
            <a:endParaRPr lang="en-US" sz="1850" b="0" i="0" u="none" strike="noStrike" kern="1200" cap="none" spc="0" baseline="0" dirty="0">
              <a:solidFill>
                <a:srgbClr val="000000"/>
              </a:solidFill>
              <a:uFillTx/>
              <a:latin typeface="Arial"/>
              <a:ea typeface="Arial"/>
              <a:cs typeface="Arial"/>
            </a:endParaRPr>
          </a:p>
        </p:txBody>
      </p:sp>
      <p:sp>
        <p:nvSpPr>
          <p:cNvPr id="26" name="Ovaal 3">
            <a:extLst>
              <a:ext uri="{FF2B5EF4-FFF2-40B4-BE49-F238E27FC236}">
                <a16:creationId xmlns:a16="http://schemas.microsoft.com/office/drawing/2014/main" id="{FEC7F1E8-FDEC-9C25-2385-356D9F405C7F}"/>
              </a:ext>
            </a:extLst>
          </p:cNvPr>
          <p:cNvSpPr/>
          <p:nvPr/>
        </p:nvSpPr>
        <p:spPr>
          <a:xfrm>
            <a:off x="11628000" y="108000"/>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FFFFFF"/>
                </a:solidFill>
                <a:uFillTx/>
                <a:latin typeface="Aptos"/>
              </a:rPr>
              <a:t>1</a:t>
            </a:r>
          </a:p>
        </p:txBody>
      </p:sp>
      <p:sp>
        <p:nvSpPr>
          <p:cNvPr id="29" name="Rechthoek 28">
            <a:extLst>
              <a:ext uri="{FF2B5EF4-FFF2-40B4-BE49-F238E27FC236}">
                <a16:creationId xmlns:a16="http://schemas.microsoft.com/office/drawing/2014/main" id="{D26F4CCE-3166-497F-963F-390AA7C59369}"/>
              </a:ext>
            </a:extLst>
          </p:cNvPr>
          <p:cNvSpPr/>
          <p:nvPr/>
        </p:nvSpPr>
        <p:spPr>
          <a:xfrm>
            <a:off x="4158818" y="1761262"/>
            <a:ext cx="3298365" cy="266847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30" name="Rechthoek 29">
            <a:extLst>
              <a:ext uri="{FF2B5EF4-FFF2-40B4-BE49-F238E27FC236}">
                <a16:creationId xmlns:a16="http://schemas.microsoft.com/office/drawing/2014/main" id="{816D0C9E-E1C9-1981-7D53-729532E4C742}"/>
              </a:ext>
            </a:extLst>
          </p:cNvPr>
          <p:cNvSpPr/>
          <p:nvPr/>
        </p:nvSpPr>
        <p:spPr>
          <a:xfrm>
            <a:off x="7455925" y="3883161"/>
            <a:ext cx="3638485" cy="2407135"/>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7" name="Rechthoek 6">
            <a:extLst>
              <a:ext uri="{FF2B5EF4-FFF2-40B4-BE49-F238E27FC236}">
                <a16:creationId xmlns:a16="http://schemas.microsoft.com/office/drawing/2014/main" id="{71758FD0-BA4E-2DD8-F58F-397895F2A74E}"/>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latin typeface="Gill Sans MT" panose="020B0502020104020203" pitchFamily="34" charset="0"/>
              </a:rPr>
              <a:t>	Rens Roosenstein | University of Cape Town | SAIP 2026 |  </a:t>
            </a:r>
            <a:r>
              <a:rPr lang="nl-NL" dirty="0"/>
              <a:t> </a:t>
            </a:r>
          </a:p>
        </p:txBody>
      </p:sp>
      <p:sp>
        <p:nvSpPr>
          <p:cNvPr id="10" name="Google Shape;94;p15">
            <a:extLst>
              <a:ext uri="{FF2B5EF4-FFF2-40B4-BE49-F238E27FC236}">
                <a16:creationId xmlns:a16="http://schemas.microsoft.com/office/drawing/2014/main" id="{3FD1BBED-1DA1-F720-E76C-37B482A741A3}"/>
              </a:ext>
            </a:extLst>
          </p:cNvPr>
          <p:cNvSpPr txBox="1"/>
          <p:nvPr/>
        </p:nvSpPr>
        <p:spPr>
          <a:xfrm>
            <a:off x="11267440" y="6554082"/>
            <a:ext cx="730289" cy="277834"/>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dirty="0">
                <a:solidFill>
                  <a:schemeClr val="bg1"/>
                </a:solidFill>
                <a:latin typeface="Gill Sans MT" panose="020B0502020104020203" pitchFamily="34" charset="0"/>
                <a:cs typeface="Arial"/>
              </a:rPr>
              <a:t>2/18</a:t>
            </a:r>
            <a:endParaRPr lang="nl-NL" sz="1600" b="0" i="0" u="none" strike="noStrike" kern="1200" cap="none" spc="0" baseline="0" dirty="0">
              <a:solidFill>
                <a:schemeClr val="bg1"/>
              </a:solidFill>
              <a:uFillTx/>
              <a:latin typeface="Gill Sans MT" panose="020B0502020104020203" pitchFamily="34" charset="0"/>
              <a:cs typeface="Arial"/>
            </a:endParaRPr>
          </a:p>
        </p:txBody>
      </p:sp>
    </p:spTree>
    <p:extLst>
      <p:ext uri="{BB962C8B-B14F-4D97-AF65-F5344CB8AC3E}">
        <p14:creationId xmlns:p14="http://schemas.microsoft.com/office/powerpoint/2010/main" val="91572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0"/>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1"/>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23"/>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8"/>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p:bldP spid="23" grpId="1"/>
      <p:bldP spid="25" grpId="0"/>
      <p:bldP spid="29" grpId="0" animBg="1"/>
      <p:bldP spid="29" grpId="1" animBg="1"/>
      <p:bldP spid="30" grpId="0" animBg="1"/>
      <p:bldP spid="3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9">
          <a:extLst>
            <a:ext uri="{FF2B5EF4-FFF2-40B4-BE49-F238E27FC236}">
              <a16:creationId xmlns:a16="http://schemas.microsoft.com/office/drawing/2014/main" id="{CE505ADF-BFC1-F68A-9205-23742032AEF7}"/>
            </a:ext>
          </a:extLst>
        </p:cNvPr>
        <p:cNvGrpSpPr/>
        <p:nvPr/>
      </p:nvGrpSpPr>
      <p:grpSpPr>
        <a:xfrm>
          <a:off x="0" y="0"/>
          <a:ext cx="0" cy="0"/>
          <a:chOff x="0" y="0"/>
          <a:chExt cx="0" cy="0"/>
        </a:xfrm>
      </p:grpSpPr>
      <p:sp>
        <p:nvSpPr>
          <p:cNvPr id="70" name="Google Shape;70;p14">
            <a:extLst>
              <a:ext uri="{FF2B5EF4-FFF2-40B4-BE49-F238E27FC236}">
                <a16:creationId xmlns:a16="http://schemas.microsoft.com/office/drawing/2014/main" id="{364D0196-0255-7E0D-2A26-E738F4454A99}"/>
              </a:ext>
            </a:extLst>
          </p:cNvPr>
          <p:cNvSpPr/>
          <p:nvPr/>
        </p:nvSpPr>
        <p:spPr>
          <a:xfrm>
            <a:off x="3133" y="6267"/>
            <a:ext cx="12192000" cy="1395600"/>
          </a:xfrm>
          <a:prstGeom prst="rect">
            <a:avLst/>
          </a:prstGeom>
          <a:solidFill>
            <a:srgbClr val="1C458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16" name="TextBox 15">
            <a:extLst>
              <a:ext uri="{FF2B5EF4-FFF2-40B4-BE49-F238E27FC236}">
                <a16:creationId xmlns:a16="http://schemas.microsoft.com/office/drawing/2014/main" id="{D55C944E-18AF-25D9-1A39-A9F2D8909F9E}"/>
              </a:ext>
            </a:extLst>
          </p:cNvPr>
          <p:cNvSpPr txBox="1"/>
          <p:nvPr/>
        </p:nvSpPr>
        <p:spPr>
          <a:xfrm>
            <a:off x="7176421" y="5338231"/>
            <a:ext cx="2815003" cy="73866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nl-NL" sz="2000" b="1" dirty="0" err="1">
                <a:latin typeface="Gill Sans MT"/>
              </a:rPr>
              <a:t>Macroscopic</a:t>
            </a:r>
            <a:r>
              <a:rPr lang="nl-NL" sz="2000" b="1" dirty="0">
                <a:latin typeface="Gill Sans MT"/>
              </a:rPr>
              <a:t>:</a:t>
            </a:r>
          </a:p>
          <a:p>
            <a:r>
              <a:rPr lang="nl-NL" sz="2000" dirty="0" err="1">
                <a:latin typeface="Gill Sans MT"/>
              </a:rPr>
              <a:t>Hydrodynamics</a:t>
            </a:r>
            <a:endParaRPr lang="nl-NL" sz="2000" dirty="0">
              <a:latin typeface="Gill Sans MT"/>
            </a:endParaRPr>
          </a:p>
        </p:txBody>
      </p:sp>
      <p:sp>
        <p:nvSpPr>
          <p:cNvPr id="17" name="TextBox 16">
            <a:extLst>
              <a:ext uri="{FF2B5EF4-FFF2-40B4-BE49-F238E27FC236}">
                <a16:creationId xmlns:a16="http://schemas.microsoft.com/office/drawing/2014/main" id="{425D3BB5-3F31-5549-68D4-ED1BBE083499}"/>
              </a:ext>
            </a:extLst>
          </p:cNvPr>
          <p:cNvSpPr txBox="1"/>
          <p:nvPr/>
        </p:nvSpPr>
        <p:spPr>
          <a:xfrm>
            <a:off x="9475517" y="5310248"/>
            <a:ext cx="2472876" cy="73866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nl-NL" sz="2000" b="1" dirty="0" err="1">
                <a:latin typeface="Gill Sans MT"/>
              </a:rPr>
              <a:t>Microscopic</a:t>
            </a:r>
            <a:r>
              <a:rPr lang="nl-NL" sz="2000" b="1" dirty="0">
                <a:latin typeface="Gill Sans MT"/>
              </a:rPr>
              <a:t>: </a:t>
            </a:r>
          </a:p>
          <a:p>
            <a:r>
              <a:rPr lang="nl-NL" sz="2000" dirty="0">
                <a:latin typeface="Gill Sans MT"/>
              </a:rPr>
              <a:t>QFT</a:t>
            </a:r>
          </a:p>
        </p:txBody>
      </p:sp>
      <p:sp>
        <p:nvSpPr>
          <p:cNvPr id="19" name="Google Shape;80;p14">
            <a:extLst>
              <a:ext uri="{FF2B5EF4-FFF2-40B4-BE49-F238E27FC236}">
                <a16:creationId xmlns:a16="http://schemas.microsoft.com/office/drawing/2014/main" id="{A0CA5CAC-B355-F187-2546-B3FD6364CFC3}"/>
              </a:ext>
            </a:extLst>
          </p:cNvPr>
          <p:cNvSpPr txBox="1"/>
          <p:nvPr/>
        </p:nvSpPr>
        <p:spPr>
          <a:xfrm>
            <a:off x="624767" y="480167"/>
            <a:ext cx="10386800" cy="1595600"/>
          </a:xfrm>
          <a:prstGeom prst="rect">
            <a:avLst/>
          </a:prstGeom>
          <a:noFill/>
          <a:ln>
            <a:noFill/>
          </a:ln>
        </p:spPr>
        <p:txBody>
          <a:bodyPr spcFirstLastPara="1" wrap="square" lIns="91433" tIns="91433" rIns="91433" bIns="91433" anchor="t" anchorCtr="0">
            <a:noAutofit/>
          </a:bodyPr>
          <a:lstStyle/>
          <a:p>
            <a:r>
              <a:rPr lang="nl" sz="2800" dirty="0">
                <a:solidFill>
                  <a:schemeClr val="lt1"/>
                </a:solidFill>
                <a:latin typeface="Gill Sans MT"/>
                <a:ea typeface="Calibri"/>
                <a:cs typeface="Calibri"/>
                <a:sym typeface="Calibri"/>
              </a:rPr>
              <a:t>What is a QGP?</a:t>
            </a:r>
            <a:endParaRPr lang="nl" sz="2800" dirty="0">
              <a:solidFill>
                <a:schemeClr val="lt1"/>
              </a:solidFill>
              <a:latin typeface="Gill Sans MT"/>
              <a:ea typeface="Calibri"/>
              <a:cs typeface="Calibri"/>
            </a:endParaRPr>
          </a:p>
        </p:txBody>
      </p:sp>
      <p:sp>
        <p:nvSpPr>
          <p:cNvPr id="2" name="TextBox 1">
            <a:extLst>
              <a:ext uri="{FF2B5EF4-FFF2-40B4-BE49-F238E27FC236}">
                <a16:creationId xmlns:a16="http://schemas.microsoft.com/office/drawing/2014/main" id="{62C68562-E7A0-A1F8-81B1-48D05540CDF0}"/>
              </a:ext>
            </a:extLst>
          </p:cNvPr>
          <p:cNvSpPr txBox="1"/>
          <p:nvPr/>
        </p:nvSpPr>
        <p:spPr>
          <a:xfrm>
            <a:off x="7557770" y="1949023"/>
            <a:ext cx="3205772" cy="73866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nl-NL" sz="2000" b="1" dirty="0">
                <a:latin typeface="Gill Sans MT"/>
              </a:rPr>
              <a:t>The QGP </a:t>
            </a:r>
            <a:r>
              <a:rPr lang="nl-NL" sz="2000" b="1" dirty="0" err="1">
                <a:latin typeface="Gill Sans MT"/>
              </a:rPr>
              <a:t>behaves</a:t>
            </a:r>
            <a:r>
              <a:rPr lang="nl-NL" sz="2000" b="1" dirty="0">
                <a:latin typeface="Gill Sans MT"/>
              </a:rPr>
              <a:t> like a </a:t>
            </a:r>
            <a:r>
              <a:rPr lang="nl-NL" sz="2000" b="1" dirty="0" err="1">
                <a:latin typeface="Gill Sans MT"/>
              </a:rPr>
              <a:t>nearly</a:t>
            </a:r>
            <a:r>
              <a:rPr lang="nl-NL" sz="2000" b="1" dirty="0">
                <a:latin typeface="Gill Sans MT"/>
              </a:rPr>
              <a:t> perfect </a:t>
            </a:r>
            <a:r>
              <a:rPr lang="nl-NL" sz="2000" b="1" dirty="0" err="1">
                <a:latin typeface="Gill Sans MT"/>
              </a:rPr>
              <a:t>fluid</a:t>
            </a:r>
            <a:r>
              <a:rPr lang="nl-NL" sz="2000" b="1" dirty="0">
                <a:latin typeface="Gill Sans MT"/>
              </a:rPr>
              <a:t>!!!</a:t>
            </a:r>
          </a:p>
        </p:txBody>
      </p:sp>
      <p:sp>
        <p:nvSpPr>
          <p:cNvPr id="5" name="Arc 4">
            <a:extLst>
              <a:ext uri="{FF2B5EF4-FFF2-40B4-BE49-F238E27FC236}">
                <a16:creationId xmlns:a16="http://schemas.microsoft.com/office/drawing/2014/main" id="{F6F02847-062F-C10F-9A95-CECC0F302399}"/>
              </a:ext>
            </a:extLst>
          </p:cNvPr>
          <p:cNvSpPr/>
          <p:nvPr/>
        </p:nvSpPr>
        <p:spPr>
          <a:xfrm rot="5400000">
            <a:off x="8704199" y="5172174"/>
            <a:ext cx="345837" cy="586388"/>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 name="Arc 6">
            <a:extLst>
              <a:ext uri="{FF2B5EF4-FFF2-40B4-BE49-F238E27FC236}">
                <a16:creationId xmlns:a16="http://schemas.microsoft.com/office/drawing/2014/main" id="{30CF0079-0F38-3E62-E1BE-503AFFC5CBDF}"/>
              </a:ext>
            </a:extLst>
          </p:cNvPr>
          <p:cNvSpPr/>
          <p:nvPr/>
        </p:nvSpPr>
        <p:spPr>
          <a:xfrm rot="10800000">
            <a:off x="9173879" y="5294666"/>
            <a:ext cx="736783" cy="341348"/>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cxnSp>
        <p:nvCxnSpPr>
          <p:cNvPr id="10" name="Straight Arrow Connector 9">
            <a:extLst>
              <a:ext uri="{FF2B5EF4-FFF2-40B4-BE49-F238E27FC236}">
                <a16:creationId xmlns:a16="http://schemas.microsoft.com/office/drawing/2014/main" id="{BA810665-E0A7-ECF8-A51F-E437BED2AC14}"/>
              </a:ext>
            </a:extLst>
          </p:cNvPr>
          <p:cNvCxnSpPr/>
          <p:nvPr/>
        </p:nvCxnSpPr>
        <p:spPr>
          <a:xfrm flipH="1" flipV="1">
            <a:off x="9170740" y="5268507"/>
            <a:ext cx="5419" cy="2013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6">
            <a:extLst>
              <a:ext uri="{FF2B5EF4-FFF2-40B4-BE49-F238E27FC236}">
                <a16:creationId xmlns:a16="http://schemas.microsoft.com/office/drawing/2014/main" id="{AE57AF52-AE24-FFB1-186D-EE4A9DDCFAE9}"/>
              </a:ext>
            </a:extLst>
          </p:cNvPr>
          <p:cNvPicPr>
            <a:picLocks noChangeAspect="1"/>
          </p:cNvPicPr>
          <p:nvPr/>
        </p:nvPicPr>
        <p:blipFill>
          <a:blip r:embed="rId3"/>
          <a:srcRect r="1084" b="1899"/>
          <a:stretch>
            <a:fillRect/>
          </a:stretch>
        </p:blipFill>
        <p:spPr>
          <a:xfrm>
            <a:off x="2146206" y="3877571"/>
            <a:ext cx="3211273" cy="2594581"/>
          </a:xfrm>
          <a:prstGeom prst="rect">
            <a:avLst/>
          </a:prstGeom>
        </p:spPr>
      </p:pic>
      <p:pic>
        <p:nvPicPr>
          <p:cNvPr id="11" name="Picture 3">
            <a:extLst>
              <a:ext uri="{FF2B5EF4-FFF2-40B4-BE49-F238E27FC236}">
                <a16:creationId xmlns:a16="http://schemas.microsoft.com/office/drawing/2014/main" id="{555AEB45-13C5-3BF9-7650-298119A94980}"/>
              </a:ext>
            </a:extLst>
          </p:cNvPr>
          <p:cNvPicPr>
            <a:picLocks noChangeAspect="1"/>
          </p:cNvPicPr>
          <p:nvPr/>
        </p:nvPicPr>
        <p:blipFill>
          <a:blip r:embed="rId4"/>
          <a:stretch>
            <a:fillRect/>
          </a:stretch>
        </p:blipFill>
        <p:spPr>
          <a:xfrm>
            <a:off x="1593098" y="1606251"/>
            <a:ext cx="5234715" cy="2130672"/>
          </a:xfrm>
          <a:prstGeom prst="rect">
            <a:avLst/>
          </a:prstGeom>
        </p:spPr>
      </p:pic>
      <p:pic>
        <p:nvPicPr>
          <p:cNvPr id="12" name="Picture 11">
            <a:extLst>
              <a:ext uri="{FF2B5EF4-FFF2-40B4-BE49-F238E27FC236}">
                <a16:creationId xmlns:a16="http://schemas.microsoft.com/office/drawing/2014/main" id="{2F346638-F5D4-6970-84AB-7730DDB117A3}"/>
              </a:ext>
            </a:extLst>
          </p:cNvPr>
          <p:cNvPicPr>
            <a:picLocks noChangeAspect="1"/>
          </p:cNvPicPr>
          <p:nvPr/>
        </p:nvPicPr>
        <p:blipFill>
          <a:blip r:embed="rId5"/>
          <a:stretch>
            <a:fillRect/>
          </a:stretch>
        </p:blipFill>
        <p:spPr>
          <a:xfrm>
            <a:off x="229133" y="2343183"/>
            <a:ext cx="1183788" cy="1271820"/>
          </a:xfrm>
          <a:prstGeom prst="rect">
            <a:avLst/>
          </a:prstGeom>
        </p:spPr>
      </p:pic>
      <p:pic>
        <p:nvPicPr>
          <p:cNvPr id="13" name="Picture 1">
            <a:extLst>
              <a:ext uri="{FF2B5EF4-FFF2-40B4-BE49-F238E27FC236}">
                <a16:creationId xmlns:a16="http://schemas.microsoft.com/office/drawing/2014/main" id="{785CB587-6A81-2F85-8887-1D7FE4547B85}"/>
              </a:ext>
            </a:extLst>
          </p:cNvPr>
          <p:cNvPicPr>
            <a:picLocks noChangeAspect="1"/>
          </p:cNvPicPr>
          <p:nvPr/>
        </p:nvPicPr>
        <p:blipFill>
          <a:blip r:embed="rId6"/>
          <a:stretch>
            <a:fillRect/>
          </a:stretch>
        </p:blipFill>
        <p:spPr>
          <a:xfrm>
            <a:off x="592738" y="4674512"/>
            <a:ext cx="869481" cy="1196815"/>
          </a:xfrm>
          <a:prstGeom prst="rect">
            <a:avLst/>
          </a:prstGeom>
        </p:spPr>
      </p:pic>
      <p:sp>
        <p:nvSpPr>
          <p:cNvPr id="14" name="TextBox 13">
            <a:extLst>
              <a:ext uri="{FF2B5EF4-FFF2-40B4-BE49-F238E27FC236}">
                <a16:creationId xmlns:a16="http://schemas.microsoft.com/office/drawing/2014/main" id="{C821D919-1EE2-E755-A2DC-46D81CE238C9}"/>
              </a:ext>
            </a:extLst>
          </p:cNvPr>
          <p:cNvSpPr txBox="1"/>
          <p:nvPr/>
        </p:nvSpPr>
        <p:spPr>
          <a:xfrm>
            <a:off x="79990" y="1814157"/>
            <a:ext cx="163071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nl-NL" b="1" dirty="0">
                <a:latin typeface="Gill Sans MT"/>
              </a:rPr>
              <a:t>Quarks in </a:t>
            </a:r>
            <a:r>
              <a:rPr lang="nl-NL" b="1" dirty="0" err="1">
                <a:latin typeface="Gill Sans MT"/>
              </a:rPr>
              <a:t>Hadron</a:t>
            </a:r>
            <a:endParaRPr lang="nl-NL" b="1" dirty="0">
              <a:latin typeface="Gill Sans MT"/>
            </a:endParaRPr>
          </a:p>
        </p:txBody>
      </p:sp>
      <p:sp>
        <p:nvSpPr>
          <p:cNvPr id="15" name="TextBox 9">
            <a:extLst>
              <a:ext uri="{FF2B5EF4-FFF2-40B4-BE49-F238E27FC236}">
                <a16:creationId xmlns:a16="http://schemas.microsoft.com/office/drawing/2014/main" id="{300D9957-026F-8E72-5037-76FF1244A1EC}"/>
              </a:ext>
            </a:extLst>
          </p:cNvPr>
          <p:cNvSpPr txBox="1"/>
          <p:nvPr/>
        </p:nvSpPr>
        <p:spPr>
          <a:xfrm>
            <a:off x="386286" y="4366735"/>
            <a:ext cx="161778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nl-NL" b="1" dirty="0">
                <a:latin typeface="Gill Sans MT"/>
              </a:rPr>
              <a:t>H2O molecule</a:t>
            </a:r>
          </a:p>
        </p:txBody>
      </p:sp>
      <p:sp>
        <p:nvSpPr>
          <p:cNvPr id="26" name="Rechthoek: afgeronde hoeken 25">
            <a:extLst>
              <a:ext uri="{FF2B5EF4-FFF2-40B4-BE49-F238E27FC236}">
                <a16:creationId xmlns:a16="http://schemas.microsoft.com/office/drawing/2014/main" id="{0232D45C-E89B-7144-9973-C7B6DF96D1EF}"/>
              </a:ext>
            </a:extLst>
          </p:cNvPr>
          <p:cNvSpPr/>
          <p:nvPr/>
        </p:nvSpPr>
        <p:spPr>
          <a:xfrm>
            <a:off x="144000" y="1506439"/>
            <a:ext cx="6929120" cy="231600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afgeronde hoeken 26">
            <a:extLst>
              <a:ext uri="{FF2B5EF4-FFF2-40B4-BE49-F238E27FC236}">
                <a16:creationId xmlns:a16="http://schemas.microsoft.com/office/drawing/2014/main" id="{68DEBD42-ECAA-5C41-7773-61635CD4FE07}"/>
              </a:ext>
            </a:extLst>
          </p:cNvPr>
          <p:cNvSpPr/>
          <p:nvPr/>
        </p:nvSpPr>
        <p:spPr>
          <a:xfrm>
            <a:off x="143518" y="3836736"/>
            <a:ext cx="6923700" cy="263183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Ovaal 3">
            <a:extLst>
              <a:ext uri="{FF2B5EF4-FFF2-40B4-BE49-F238E27FC236}">
                <a16:creationId xmlns:a16="http://schemas.microsoft.com/office/drawing/2014/main" id="{C4B68FA6-C5B0-7A60-D270-CFEF38935E34}"/>
              </a:ext>
            </a:extLst>
          </p:cNvPr>
          <p:cNvSpPr/>
          <p:nvPr/>
        </p:nvSpPr>
        <p:spPr>
          <a:xfrm>
            <a:off x="11628000" y="108000"/>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FFFFFF"/>
                </a:solidFill>
                <a:uFillTx/>
                <a:latin typeface="Aptos"/>
              </a:rPr>
              <a:t>1</a:t>
            </a:r>
          </a:p>
        </p:txBody>
      </p:sp>
      <p:pic>
        <p:nvPicPr>
          <p:cNvPr id="32" name="Picture 3">
            <a:extLst>
              <a:ext uri="{FF2B5EF4-FFF2-40B4-BE49-F238E27FC236}">
                <a16:creationId xmlns:a16="http://schemas.microsoft.com/office/drawing/2014/main" id="{C366F5B7-7D5C-7D3A-5186-E44E63EDD0CC}"/>
              </a:ext>
            </a:extLst>
          </p:cNvPr>
          <p:cNvPicPr>
            <a:picLocks noChangeAspect="1"/>
          </p:cNvPicPr>
          <p:nvPr/>
        </p:nvPicPr>
        <p:blipFill>
          <a:blip r:embed="rId7"/>
          <a:stretch>
            <a:fillRect/>
          </a:stretch>
        </p:blipFill>
        <p:spPr>
          <a:xfrm>
            <a:off x="7395210" y="2692825"/>
            <a:ext cx="3523264" cy="2567569"/>
          </a:xfrm>
          <a:prstGeom prst="rect">
            <a:avLst/>
          </a:prstGeom>
          <a:noFill/>
          <a:ln cap="flat">
            <a:noFill/>
          </a:ln>
        </p:spPr>
      </p:pic>
      <p:sp>
        <p:nvSpPr>
          <p:cNvPr id="4" name="Rechthoek 3">
            <a:extLst>
              <a:ext uri="{FF2B5EF4-FFF2-40B4-BE49-F238E27FC236}">
                <a16:creationId xmlns:a16="http://schemas.microsoft.com/office/drawing/2014/main" id="{EBF5AE87-7B76-420E-8408-AFB6BBCAE617}"/>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latin typeface="Gill Sans MT" panose="020B0502020104020203" pitchFamily="34" charset="0"/>
              </a:rPr>
              <a:t>	Rens Roosenstein | University of Cape Town | SAIP 2026 |  </a:t>
            </a:r>
            <a:r>
              <a:rPr lang="nl-NL" dirty="0"/>
              <a:t> </a:t>
            </a:r>
          </a:p>
        </p:txBody>
      </p:sp>
      <p:sp>
        <p:nvSpPr>
          <p:cNvPr id="9" name="Google Shape;94;p15">
            <a:extLst>
              <a:ext uri="{FF2B5EF4-FFF2-40B4-BE49-F238E27FC236}">
                <a16:creationId xmlns:a16="http://schemas.microsoft.com/office/drawing/2014/main" id="{9E834412-29E9-0F2E-28DB-6192418CF421}"/>
              </a:ext>
            </a:extLst>
          </p:cNvPr>
          <p:cNvSpPr txBox="1"/>
          <p:nvPr/>
        </p:nvSpPr>
        <p:spPr>
          <a:xfrm>
            <a:off x="11267440" y="6554082"/>
            <a:ext cx="730289" cy="277834"/>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chemeClr val="bg1"/>
                </a:solidFill>
                <a:uFillTx/>
                <a:latin typeface="Gill Sans MT" panose="020B0502020104020203" pitchFamily="34" charset="0"/>
                <a:cs typeface="Arial"/>
              </a:rPr>
              <a:t>3/18</a:t>
            </a:r>
          </a:p>
        </p:txBody>
      </p:sp>
    </p:spTree>
    <p:extLst>
      <p:ext uri="{BB962C8B-B14F-4D97-AF65-F5344CB8AC3E}">
        <p14:creationId xmlns:p14="http://schemas.microsoft.com/office/powerpoint/2010/main" val="833055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
          <a:extLst>
            <a:ext uri="{FF2B5EF4-FFF2-40B4-BE49-F238E27FC236}">
              <a16:creationId xmlns:a16="http://schemas.microsoft.com/office/drawing/2014/main" id="{CD28B98A-E88E-B61E-EDD6-4DE55EF3A6C2}"/>
            </a:ext>
          </a:extLst>
        </p:cNvPr>
        <p:cNvGrpSpPr/>
        <p:nvPr/>
      </p:nvGrpSpPr>
      <p:grpSpPr>
        <a:xfrm>
          <a:off x="0" y="0"/>
          <a:ext cx="0" cy="0"/>
          <a:chOff x="0" y="0"/>
          <a:chExt cx="0" cy="0"/>
        </a:xfrm>
      </p:grpSpPr>
      <p:sp>
        <p:nvSpPr>
          <p:cNvPr id="70" name="Google Shape;70;p14">
            <a:extLst>
              <a:ext uri="{FF2B5EF4-FFF2-40B4-BE49-F238E27FC236}">
                <a16:creationId xmlns:a16="http://schemas.microsoft.com/office/drawing/2014/main" id="{F3E6ACAB-1F25-7103-ECF1-5D50A2A25BC2}"/>
              </a:ext>
            </a:extLst>
          </p:cNvPr>
          <p:cNvSpPr/>
          <p:nvPr/>
        </p:nvSpPr>
        <p:spPr>
          <a:xfrm>
            <a:off x="3133" y="6267"/>
            <a:ext cx="12192000" cy="1395600"/>
          </a:xfrm>
          <a:prstGeom prst="rect">
            <a:avLst/>
          </a:prstGeom>
          <a:solidFill>
            <a:srgbClr val="1C4587"/>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sz="2400"/>
          </a:p>
        </p:txBody>
      </p:sp>
      <p:sp>
        <p:nvSpPr>
          <p:cNvPr id="79" name="Google Shape;79;p14">
            <a:extLst>
              <a:ext uri="{FF2B5EF4-FFF2-40B4-BE49-F238E27FC236}">
                <a16:creationId xmlns:a16="http://schemas.microsoft.com/office/drawing/2014/main" id="{68BE36D3-5388-6709-20FB-06F64875EDA8}"/>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pPr algn="r"/>
            <a:fld id="{00000000-1234-1234-1234-123412341234}" type="slidenum">
              <a:rPr lang="nl" smtClean="0"/>
              <a:pPr algn="r"/>
              <a:t>5</a:t>
            </a:fld>
            <a:endParaRPr sz="1600"/>
          </a:p>
        </p:txBody>
      </p:sp>
      <p:sp>
        <p:nvSpPr>
          <p:cNvPr id="80" name="Google Shape;80;p14">
            <a:extLst>
              <a:ext uri="{FF2B5EF4-FFF2-40B4-BE49-F238E27FC236}">
                <a16:creationId xmlns:a16="http://schemas.microsoft.com/office/drawing/2014/main" id="{063C7CD5-5BE6-5C53-D2D6-F01304834558}"/>
              </a:ext>
            </a:extLst>
          </p:cNvPr>
          <p:cNvSpPr txBox="1"/>
          <p:nvPr/>
        </p:nvSpPr>
        <p:spPr>
          <a:xfrm>
            <a:off x="624767" y="480167"/>
            <a:ext cx="10386800" cy="716371"/>
          </a:xfrm>
          <a:prstGeom prst="rect">
            <a:avLst/>
          </a:prstGeom>
          <a:noFill/>
          <a:ln>
            <a:noFill/>
          </a:ln>
        </p:spPr>
        <p:txBody>
          <a:bodyPr spcFirstLastPara="1" wrap="square" lIns="91433" tIns="91433" rIns="91433" bIns="91433" anchor="t" anchorCtr="0">
            <a:noAutofit/>
          </a:bodyPr>
          <a:lstStyle/>
          <a:p>
            <a:r>
              <a:rPr lang="nl" sz="2800" dirty="0">
                <a:solidFill>
                  <a:schemeClr val="lt1"/>
                </a:solidFill>
                <a:latin typeface="Gill Sans MT"/>
                <a:ea typeface="Calibri"/>
                <a:cs typeface="Calibri"/>
                <a:sym typeface="Calibri"/>
              </a:rPr>
              <a:t>Relativistic Heavy-Ion Collisions</a:t>
            </a:r>
            <a:endParaRPr lang="nl" sz="2800" dirty="0">
              <a:solidFill>
                <a:schemeClr val="lt1"/>
              </a:solidFill>
              <a:latin typeface="Gill Sans MT"/>
              <a:ea typeface="Calibri"/>
              <a:cs typeface="Calibri"/>
            </a:endParaRPr>
          </a:p>
        </p:txBody>
      </p:sp>
      <p:pic>
        <p:nvPicPr>
          <p:cNvPr id="4" name="Picture 3">
            <a:extLst>
              <a:ext uri="{FF2B5EF4-FFF2-40B4-BE49-F238E27FC236}">
                <a16:creationId xmlns:a16="http://schemas.microsoft.com/office/drawing/2014/main" id="{D51B1611-0F9D-DA04-FC5E-A37C515E52F2}"/>
              </a:ext>
            </a:extLst>
          </p:cNvPr>
          <p:cNvPicPr>
            <a:picLocks noChangeAspect="1"/>
          </p:cNvPicPr>
          <p:nvPr/>
        </p:nvPicPr>
        <p:blipFill>
          <a:blip r:embed="rId3"/>
          <a:stretch>
            <a:fillRect/>
          </a:stretch>
        </p:blipFill>
        <p:spPr>
          <a:xfrm>
            <a:off x="388473" y="1534334"/>
            <a:ext cx="5363884" cy="2125383"/>
          </a:xfrm>
          <a:prstGeom prst="rect">
            <a:avLst/>
          </a:prstGeom>
        </p:spPr>
      </p:pic>
      <p:pic>
        <p:nvPicPr>
          <p:cNvPr id="6" name="Picture 5">
            <a:extLst>
              <a:ext uri="{FF2B5EF4-FFF2-40B4-BE49-F238E27FC236}">
                <a16:creationId xmlns:a16="http://schemas.microsoft.com/office/drawing/2014/main" id="{9CD6475D-1ED1-0D3F-9DF3-77C0AB65890C}"/>
              </a:ext>
            </a:extLst>
          </p:cNvPr>
          <p:cNvPicPr>
            <a:picLocks noChangeAspect="1"/>
          </p:cNvPicPr>
          <p:nvPr/>
        </p:nvPicPr>
        <p:blipFill>
          <a:blip r:embed="rId4"/>
          <a:stretch>
            <a:fillRect/>
          </a:stretch>
        </p:blipFill>
        <p:spPr>
          <a:xfrm>
            <a:off x="6051176" y="1916204"/>
            <a:ext cx="5401235" cy="4134971"/>
          </a:xfrm>
          <a:prstGeom prst="rect">
            <a:avLst/>
          </a:prstGeom>
        </p:spPr>
      </p:pic>
      <p:pic>
        <p:nvPicPr>
          <p:cNvPr id="9" name="Picture 8">
            <a:extLst>
              <a:ext uri="{FF2B5EF4-FFF2-40B4-BE49-F238E27FC236}">
                <a16:creationId xmlns:a16="http://schemas.microsoft.com/office/drawing/2014/main" id="{C1AD8CE2-8DDE-E556-D44C-9FB166434708}"/>
              </a:ext>
            </a:extLst>
          </p:cNvPr>
          <p:cNvPicPr>
            <a:picLocks noChangeAspect="1"/>
          </p:cNvPicPr>
          <p:nvPr/>
        </p:nvPicPr>
        <p:blipFill>
          <a:blip r:embed="rId5"/>
          <a:stretch>
            <a:fillRect/>
          </a:stretch>
        </p:blipFill>
        <p:spPr>
          <a:xfrm>
            <a:off x="388051" y="3758912"/>
            <a:ext cx="5364000" cy="2707112"/>
          </a:xfrm>
          <a:prstGeom prst="rect">
            <a:avLst/>
          </a:prstGeom>
        </p:spPr>
      </p:pic>
      <p:sp>
        <p:nvSpPr>
          <p:cNvPr id="2" name="TextBox 1">
            <a:extLst>
              <a:ext uri="{FF2B5EF4-FFF2-40B4-BE49-F238E27FC236}">
                <a16:creationId xmlns:a16="http://schemas.microsoft.com/office/drawing/2014/main" id="{3F4E3B8B-9392-FE4C-9BAC-9FD18680B9ED}"/>
              </a:ext>
            </a:extLst>
          </p:cNvPr>
          <p:cNvSpPr txBox="1"/>
          <p:nvPr/>
        </p:nvSpPr>
        <p:spPr>
          <a:xfrm>
            <a:off x="8286609" y="3986591"/>
            <a:ext cx="939569" cy="34887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sz="1467">
                <a:solidFill>
                  <a:schemeClr val="bg1"/>
                </a:solidFill>
                <a:latin typeface="Gill Sans MT"/>
              </a:rPr>
              <a:t>LHC</a:t>
            </a:r>
          </a:p>
        </p:txBody>
      </p:sp>
      <p:sp>
        <p:nvSpPr>
          <p:cNvPr id="3" name="Ovaal 3">
            <a:extLst>
              <a:ext uri="{FF2B5EF4-FFF2-40B4-BE49-F238E27FC236}">
                <a16:creationId xmlns:a16="http://schemas.microsoft.com/office/drawing/2014/main" id="{D5650D98-CFC7-CEF6-DE8C-96904AA6781B}"/>
              </a:ext>
            </a:extLst>
          </p:cNvPr>
          <p:cNvSpPr/>
          <p:nvPr/>
        </p:nvSpPr>
        <p:spPr>
          <a:xfrm>
            <a:off x="11628000" y="108000"/>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FFFFFF"/>
                </a:solidFill>
                <a:uFillTx/>
                <a:latin typeface="Aptos"/>
              </a:rPr>
              <a:t>1</a:t>
            </a:r>
          </a:p>
        </p:txBody>
      </p:sp>
      <p:sp>
        <p:nvSpPr>
          <p:cNvPr id="13" name="Rechthoek 12">
            <a:extLst>
              <a:ext uri="{FF2B5EF4-FFF2-40B4-BE49-F238E27FC236}">
                <a16:creationId xmlns:a16="http://schemas.microsoft.com/office/drawing/2014/main" id="{56D97A40-7564-E6AB-A966-9D64B2B910B4}"/>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latin typeface="Gill Sans MT" panose="020B0502020104020203" pitchFamily="34" charset="0"/>
              </a:rPr>
              <a:t>	Rens Roosenstein | University of Cape Town | SAIP 2026 |  </a:t>
            </a:r>
            <a:r>
              <a:rPr lang="nl-NL" dirty="0"/>
              <a:t> </a:t>
            </a:r>
          </a:p>
        </p:txBody>
      </p:sp>
      <p:sp>
        <p:nvSpPr>
          <p:cNvPr id="15" name="Google Shape;94;p15">
            <a:extLst>
              <a:ext uri="{FF2B5EF4-FFF2-40B4-BE49-F238E27FC236}">
                <a16:creationId xmlns:a16="http://schemas.microsoft.com/office/drawing/2014/main" id="{768DEA88-3AE8-92A7-9990-048673133F32}"/>
              </a:ext>
            </a:extLst>
          </p:cNvPr>
          <p:cNvSpPr txBox="1"/>
          <p:nvPr/>
        </p:nvSpPr>
        <p:spPr>
          <a:xfrm>
            <a:off x="11267440" y="6554082"/>
            <a:ext cx="730289" cy="277834"/>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chemeClr val="bg1"/>
                </a:solidFill>
                <a:uFillTx/>
                <a:latin typeface="Gill Sans MT" panose="020B0502020104020203" pitchFamily="34" charset="0"/>
                <a:cs typeface="Arial"/>
              </a:rPr>
              <a:t>4/18</a:t>
            </a:r>
          </a:p>
        </p:txBody>
      </p:sp>
    </p:spTree>
    <p:extLst>
      <p:ext uri="{BB962C8B-B14F-4D97-AF65-F5344CB8AC3E}">
        <p14:creationId xmlns:p14="http://schemas.microsoft.com/office/powerpoint/2010/main" val="1819303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pic>
        <p:nvPicPr>
          <p:cNvPr id="2" name="Afbeelding 8">
            <a:extLst>
              <a:ext uri="{FF2B5EF4-FFF2-40B4-BE49-F238E27FC236}">
                <a16:creationId xmlns:a16="http://schemas.microsoft.com/office/drawing/2014/main" id="{90CE79F2-90B9-93FF-64DA-1BD20A969C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82920" y="1811007"/>
            <a:ext cx="5660154" cy="4578433"/>
          </a:xfrm>
          <a:prstGeom prst="rect">
            <a:avLst/>
          </a:prstGeom>
          <a:noFill/>
          <a:ln cap="flat">
            <a:noFill/>
          </a:ln>
        </p:spPr>
      </p:pic>
      <p:sp>
        <p:nvSpPr>
          <p:cNvPr id="3" name="Google Shape;70;p14">
            <a:extLst>
              <a:ext uri="{FF2B5EF4-FFF2-40B4-BE49-F238E27FC236}">
                <a16:creationId xmlns:a16="http://schemas.microsoft.com/office/drawing/2014/main" id="{F3F02956-7B58-AD4F-CC97-90B77C6A914D}"/>
              </a:ext>
            </a:extLst>
          </p:cNvPr>
          <p:cNvSpPr/>
          <p:nvPr/>
        </p:nvSpPr>
        <p:spPr>
          <a:xfrm>
            <a:off x="3136" y="6263"/>
            <a:ext cx="12191996" cy="1395603"/>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5" name="Google Shape;80;p14">
            <a:extLst>
              <a:ext uri="{FF2B5EF4-FFF2-40B4-BE49-F238E27FC236}">
                <a16:creationId xmlns:a16="http://schemas.microsoft.com/office/drawing/2014/main" id="{16BBCC9C-A6EC-EC6B-6404-262A018DA180}"/>
              </a:ext>
            </a:extLst>
          </p:cNvPr>
          <p:cNvSpPr txBox="1"/>
          <p:nvPr/>
        </p:nvSpPr>
        <p:spPr>
          <a:xfrm>
            <a:off x="624763" y="480169"/>
            <a:ext cx="10386797" cy="716368"/>
          </a:xfrm>
          <a:prstGeom prst="rect">
            <a:avLst/>
          </a:prstGeom>
          <a:noFill/>
          <a:ln cap="flat">
            <a:noFill/>
          </a:ln>
        </p:spPr>
        <p:txBody>
          <a:bodyPr vert="horz" wrap="square" lIns="91430" tIns="91430" rIns="91430" bIns="9143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dirty="0">
                <a:solidFill>
                  <a:srgbClr val="FFFFFF"/>
                </a:solidFill>
                <a:uFillTx/>
                <a:latin typeface="Gill Sans MT"/>
                <a:ea typeface="Calibri"/>
                <a:cs typeface="Calibri"/>
              </a:rPr>
              <a:t>Quark-</a:t>
            </a:r>
            <a:r>
              <a:rPr lang="nl-NL" sz="2800" b="0" i="0" u="none" strike="noStrike" kern="1200" cap="none" spc="0" baseline="0" dirty="0" err="1">
                <a:solidFill>
                  <a:srgbClr val="FFFFFF"/>
                </a:solidFill>
                <a:uFillTx/>
                <a:latin typeface="Gill Sans MT"/>
                <a:ea typeface="Calibri"/>
                <a:cs typeface="Calibri"/>
              </a:rPr>
              <a:t>Gluon</a:t>
            </a:r>
            <a:r>
              <a:rPr lang="nl-NL" sz="2800" b="0" i="0" u="none" strike="noStrike" kern="1200" cap="none" spc="0" baseline="0" dirty="0">
                <a:solidFill>
                  <a:srgbClr val="FFFFFF"/>
                </a:solidFill>
                <a:uFillTx/>
                <a:latin typeface="Gill Sans MT"/>
                <a:ea typeface="Calibri"/>
                <a:cs typeface="Calibri"/>
              </a:rPr>
              <a:t> Plasma in Heavy-Ion </a:t>
            </a:r>
            <a:r>
              <a:rPr lang="nl-NL" sz="2800" b="0" i="0" u="none" strike="noStrike" kern="1200" cap="none" spc="0" baseline="0" dirty="0" err="1">
                <a:solidFill>
                  <a:srgbClr val="FFFFFF"/>
                </a:solidFill>
                <a:uFillTx/>
                <a:latin typeface="Gill Sans MT"/>
                <a:ea typeface="Calibri"/>
                <a:cs typeface="Calibri"/>
              </a:rPr>
              <a:t>Collisions</a:t>
            </a:r>
            <a:endParaRPr lang="en-US" sz="2489" b="0" i="0" u="none" strike="noStrike" kern="1200" cap="none" spc="0" baseline="0" dirty="0">
              <a:solidFill>
                <a:srgbClr val="FFFFFF"/>
              </a:solidFill>
              <a:uFillTx/>
              <a:latin typeface="Gill Sans MT"/>
              <a:ea typeface="Arial"/>
              <a:cs typeface="Arial"/>
            </a:endParaRPr>
          </a:p>
        </p:txBody>
      </p:sp>
      <p:sp>
        <p:nvSpPr>
          <p:cNvPr id="7" name="TextBox 4">
            <a:extLst>
              <a:ext uri="{FF2B5EF4-FFF2-40B4-BE49-F238E27FC236}">
                <a16:creationId xmlns:a16="http://schemas.microsoft.com/office/drawing/2014/main" id="{B20ED003-7C47-FEE4-D0E4-6073152794EB}"/>
              </a:ext>
            </a:extLst>
          </p:cNvPr>
          <p:cNvSpPr txBox="1"/>
          <p:nvPr/>
        </p:nvSpPr>
        <p:spPr>
          <a:xfrm>
            <a:off x="117290" y="1776349"/>
            <a:ext cx="4830630" cy="3958526"/>
          </a:xfrm>
          <a:prstGeom prst="rect">
            <a:avLst/>
          </a:prstGeom>
          <a:noFill/>
          <a:ln cap="flat">
            <a:noFill/>
          </a:ln>
        </p:spPr>
        <p:txBody>
          <a:bodyPr vert="horz" wrap="square" lIns="121916" tIns="60963" rIns="121916" bIns="60963" anchor="t" anchorCtr="0" compatLnSpc="1">
            <a:spAutoFit/>
          </a:bodyPr>
          <a:lstStyle/>
          <a:p>
            <a:pPr marL="380362" marR="0" lvl="0" indent="-380362" algn="l" defTabSz="914400" rtl="0" fontAlgn="auto" hangingPunct="1">
              <a:lnSpc>
                <a:spcPct val="100000"/>
              </a:lnSpc>
              <a:spcBef>
                <a:spcPts val="0"/>
              </a:spcBef>
              <a:spcAft>
                <a:spcPts val="0"/>
              </a:spcAft>
              <a:buClr>
                <a:srgbClr val="000000"/>
              </a:buClr>
              <a:buSzPct val="100000"/>
              <a:buFont typeface="Arial"/>
              <a:buChar char="•"/>
              <a:tabLst/>
              <a:defRPr sz="1800" b="0" i="0" u="none" strike="noStrike" kern="0" cap="none" spc="0" baseline="0">
                <a:solidFill>
                  <a:srgbClr val="000000"/>
                </a:solidFill>
                <a:uFillTx/>
              </a:defRPr>
            </a:pPr>
            <a:r>
              <a:rPr lang="nl-NL" sz="2100" b="0" i="0" u="none" strike="noStrike" kern="1200" cap="none" spc="0" baseline="0" dirty="0">
                <a:solidFill>
                  <a:srgbClr val="000000"/>
                </a:solidFill>
                <a:uFillTx/>
                <a:latin typeface="Gill Sans MT"/>
                <a:ea typeface="Arial"/>
                <a:cs typeface="Arial"/>
              </a:rPr>
              <a:t>"Large systems” Pb-Pb</a:t>
            </a:r>
            <a:endParaRPr lang="nl-NL" sz="2100" dirty="0">
              <a:solidFill>
                <a:srgbClr val="000000"/>
              </a:solidFill>
              <a:latin typeface="Gill Sans MT"/>
              <a:ea typeface="Arial"/>
              <a:cs typeface="Arial"/>
            </a:endParaRPr>
          </a:p>
          <a:p>
            <a:pPr marL="380362" marR="0" lvl="0" indent="-380362" algn="l" defTabSz="914400" rtl="0" fontAlgn="auto" hangingPunct="1">
              <a:lnSpc>
                <a:spcPct val="100000"/>
              </a:lnSpc>
              <a:spcBef>
                <a:spcPts val="0"/>
              </a:spcBef>
              <a:spcAft>
                <a:spcPts val="0"/>
              </a:spcAft>
              <a:buClr>
                <a:srgbClr val="000000"/>
              </a:buClr>
              <a:buSzPct val="100000"/>
              <a:buFont typeface="Arial"/>
              <a:buChar char="•"/>
              <a:tabLst/>
              <a:defRPr sz="1800" b="0" i="0" u="none" strike="noStrike" kern="0" cap="none" spc="0" baseline="0">
                <a:solidFill>
                  <a:srgbClr val="000000"/>
                </a:solidFill>
                <a:uFillTx/>
              </a:defRPr>
            </a:pPr>
            <a:endParaRPr lang="nl-NL" sz="2100" b="0" i="0" u="none" strike="noStrike" kern="1200" cap="none" spc="0" baseline="0" dirty="0">
              <a:solidFill>
                <a:srgbClr val="000000"/>
              </a:solidFill>
              <a:uFillTx/>
              <a:latin typeface="Gill Sans MT"/>
              <a:ea typeface="Arial"/>
              <a:cs typeface="Arial"/>
            </a:endParaRPr>
          </a:p>
          <a:p>
            <a:pPr marL="380362" marR="0" lvl="0" indent="-380362" algn="l" defTabSz="914400" rtl="0" fontAlgn="auto" hangingPunct="1">
              <a:lnSpc>
                <a:spcPct val="100000"/>
              </a:lnSpc>
              <a:spcBef>
                <a:spcPts val="0"/>
              </a:spcBef>
              <a:spcAft>
                <a:spcPts val="0"/>
              </a:spcAft>
              <a:buClr>
                <a:srgbClr val="000000"/>
              </a:buClr>
              <a:buSzPct val="100000"/>
              <a:buFont typeface="Arial"/>
              <a:buChar char="•"/>
              <a:tabLst/>
              <a:defRPr sz="1800" b="0" i="0" u="none" strike="noStrike" kern="0" cap="none" spc="0" baseline="0">
                <a:solidFill>
                  <a:srgbClr val="000000"/>
                </a:solidFill>
                <a:uFillTx/>
              </a:defRPr>
            </a:pPr>
            <a:endParaRPr lang="nl-NL" sz="2100" dirty="0">
              <a:solidFill>
                <a:srgbClr val="000000"/>
              </a:solidFill>
              <a:latin typeface="Gill Sans MT"/>
              <a:ea typeface="Arial"/>
              <a:cs typeface="Arial"/>
            </a:endParaRPr>
          </a:p>
          <a:p>
            <a:pPr marL="380362" marR="0" lvl="0" indent="-380362" algn="l" defTabSz="914400" rtl="0" fontAlgn="auto" hangingPunct="1">
              <a:lnSpc>
                <a:spcPct val="100000"/>
              </a:lnSpc>
              <a:spcBef>
                <a:spcPts val="0"/>
              </a:spcBef>
              <a:spcAft>
                <a:spcPts val="0"/>
              </a:spcAft>
              <a:buClr>
                <a:srgbClr val="000000"/>
              </a:buClr>
              <a:buSzPct val="100000"/>
              <a:buFont typeface="Arial"/>
              <a:buChar char="•"/>
              <a:tabLst/>
              <a:defRPr sz="1800" b="0" i="0" u="none" strike="noStrike" kern="0" cap="none" spc="0" baseline="0">
                <a:solidFill>
                  <a:srgbClr val="000000"/>
                </a:solidFill>
                <a:uFillTx/>
              </a:defRPr>
            </a:pPr>
            <a:endParaRPr lang="en-US" sz="1867" dirty="0">
              <a:solidFill>
                <a:srgbClr val="000000"/>
              </a:solidFill>
              <a:latin typeface="Arial"/>
              <a:ea typeface="Arial"/>
              <a:cs typeface="Arial"/>
            </a:endParaRPr>
          </a:p>
          <a:p>
            <a:pPr marR="0" lvl="0" algn="l" defTabSz="914400" rtl="0" fontAlgn="auto" hangingPunct="1">
              <a:lnSpc>
                <a:spcPct val="100000"/>
              </a:lnSpc>
              <a:spcBef>
                <a:spcPts val="0"/>
              </a:spcBef>
              <a:spcAft>
                <a:spcPts val="0"/>
              </a:spcAft>
              <a:buClr>
                <a:srgbClr val="000000"/>
              </a:buClr>
              <a:buSzPct val="100000"/>
              <a:tabLst/>
              <a:defRPr sz="1800" b="0" i="0" u="none" strike="noStrike" kern="0" cap="none" spc="0" baseline="0">
                <a:solidFill>
                  <a:srgbClr val="000000"/>
                </a:solidFill>
                <a:uFillTx/>
              </a:defRPr>
            </a:pPr>
            <a:endParaRPr lang="en-US" sz="1867" dirty="0">
              <a:solidFill>
                <a:srgbClr val="000000"/>
              </a:solidFill>
              <a:latin typeface="Arial"/>
              <a:ea typeface="Arial"/>
              <a:cs typeface="Arial"/>
            </a:endParaRPr>
          </a:p>
          <a:p>
            <a:pPr marR="0" lvl="0" algn="l" defTabSz="914400" rtl="0" fontAlgn="auto" hangingPunct="1">
              <a:lnSpc>
                <a:spcPct val="100000"/>
              </a:lnSpc>
              <a:spcBef>
                <a:spcPts val="0"/>
              </a:spcBef>
              <a:spcAft>
                <a:spcPts val="0"/>
              </a:spcAft>
              <a:buClr>
                <a:srgbClr val="000000"/>
              </a:buClr>
              <a:buSzPct val="100000"/>
              <a:tabLst/>
              <a:defRPr sz="1800" b="0" i="0" u="none" strike="noStrike" kern="0" cap="none" spc="0" baseline="0">
                <a:solidFill>
                  <a:srgbClr val="000000"/>
                </a:solidFill>
                <a:uFillTx/>
              </a:defRPr>
            </a:pPr>
            <a:endParaRPr lang="en-US" sz="1867" b="0" i="0" u="none" strike="noStrike" kern="1200" cap="none" spc="0" baseline="0" dirty="0">
              <a:solidFill>
                <a:srgbClr val="000000"/>
              </a:solidFill>
              <a:uFillTx/>
              <a:latin typeface="Arial"/>
              <a:ea typeface="Arial"/>
              <a:cs typeface="Arial"/>
            </a:endParaRPr>
          </a:p>
          <a:p>
            <a:pPr marL="380362" marR="0" lvl="0" indent="-380362" algn="l" defTabSz="914400" rtl="0" fontAlgn="auto" hangingPunct="1">
              <a:lnSpc>
                <a:spcPct val="100000"/>
              </a:lnSpc>
              <a:spcBef>
                <a:spcPts val="0"/>
              </a:spcBef>
              <a:spcAft>
                <a:spcPts val="0"/>
              </a:spcAft>
              <a:buClr>
                <a:srgbClr val="000000"/>
              </a:buClr>
              <a:buSzPct val="100000"/>
              <a:buFont typeface="Arial"/>
              <a:buChar char="•"/>
              <a:tabLst/>
              <a:defRPr sz="1800" b="0" i="0" u="none" strike="noStrike" kern="0" cap="none" spc="0" baseline="0">
                <a:solidFill>
                  <a:srgbClr val="000000"/>
                </a:solidFill>
                <a:uFillTx/>
              </a:defRPr>
            </a:pPr>
            <a:endParaRPr lang="nl-NL" sz="2133" b="0" i="0" u="none" strike="noStrike" kern="1200" cap="none" spc="0" baseline="0" dirty="0">
              <a:solidFill>
                <a:srgbClr val="000000"/>
              </a:solidFill>
              <a:uFillTx/>
              <a:latin typeface="Gill Sans MT"/>
              <a:ea typeface="Arial"/>
              <a:cs typeface="Arial"/>
            </a:endParaRPr>
          </a:p>
          <a:p>
            <a:pPr marL="380362" marR="0" lvl="0" indent="-380362" algn="l" defTabSz="914400" rtl="0" fontAlgn="auto" hangingPunct="1">
              <a:lnSpc>
                <a:spcPct val="100000"/>
              </a:lnSpc>
              <a:spcBef>
                <a:spcPts val="0"/>
              </a:spcBef>
              <a:spcAft>
                <a:spcPts val="0"/>
              </a:spcAft>
              <a:buClr>
                <a:srgbClr val="000000"/>
              </a:buClr>
              <a:buSzPct val="100000"/>
              <a:buFont typeface="Arial"/>
              <a:buChar char="•"/>
              <a:tabLst/>
              <a:defRPr sz="1800" b="0" i="0" u="none" strike="noStrike" kern="0" cap="none" spc="0" baseline="0">
                <a:solidFill>
                  <a:srgbClr val="000000"/>
                </a:solidFill>
                <a:uFillTx/>
              </a:defRPr>
            </a:pPr>
            <a:r>
              <a:rPr lang="nl-NL" sz="2100" b="0" i="0" u="none" strike="noStrike" kern="1200" cap="none" spc="0" baseline="0" dirty="0">
                <a:solidFill>
                  <a:srgbClr val="000000"/>
                </a:solidFill>
                <a:uFillTx/>
                <a:latin typeface="Gill Sans MT"/>
                <a:ea typeface="Arial"/>
                <a:cs typeface="Arial"/>
              </a:rPr>
              <a:t>"Small systems“ p-p  (Casimir effect?) </a:t>
            </a:r>
          </a:p>
          <a:p>
            <a:pPr marL="380362" marR="0" lvl="0" indent="-380362" algn="l" defTabSz="914400" rtl="0" fontAlgn="auto" hangingPunct="1">
              <a:lnSpc>
                <a:spcPct val="100000"/>
              </a:lnSpc>
              <a:spcBef>
                <a:spcPts val="0"/>
              </a:spcBef>
              <a:spcAft>
                <a:spcPts val="0"/>
              </a:spcAft>
              <a:buClr>
                <a:srgbClr val="000000"/>
              </a:buClr>
              <a:buSzPct val="100000"/>
              <a:buFont typeface="Arial"/>
              <a:buChar char="•"/>
              <a:tabLst/>
              <a:defRPr sz="1800" b="0" i="0" u="none" strike="noStrike" kern="0" cap="none" spc="0" baseline="0">
                <a:solidFill>
                  <a:srgbClr val="000000"/>
                </a:solidFill>
                <a:uFillTx/>
              </a:defRPr>
            </a:pPr>
            <a:endParaRPr lang="nl-NL" sz="2100" dirty="0">
              <a:solidFill>
                <a:srgbClr val="000000"/>
              </a:solidFill>
              <a:latin typeface="Gill Sans MT"/>
              <a:ea typeface="Arial"/>
              <a:cs typeface="Arial"/>
            </a:endParaRPr>
          </a:p>
          <a:p>
            <a:pPr marL="380362" marR="0" lvl="0" indent="-380362" algn="l" defTabSz="914400" rtl="0" fontAlgn="auto" hangingPunct="1">
              <a:lnSpc>
                <a:spcPct val="100000"/>
              </a:lnSpc>
              <a:spcBef>
                <a:spcPts val="0"/>
              </a:spcBef>
              <a:spcAft>
                <a:spcPts val="0"/>
              </a:spcAft>
              <a:buClr>
                <a:srgbClr val="000000"/>
              </a:buClr>
              <a:buSzPct val="100000"/>
              <a:buFont typeface="Arial"/>
              <a:buChar char="•"/>
              <a:tabLst/>
              <a:defRPr sz="1800" b="0" i="0" u="none" strike="noStrike" kern="0" cap="none" spc="0" baseline="0">
                <a:solidFill>
                  <a:srgbClr val="000000"/>
                </a:solidFill>
                <a:uFillTx/>
              </a:defRPr>
            </a:pPr>
            <a:endParaRPr lang="nl-NL" sz="2100" b="0" i="0" u="none" strike="noStrike" kern="1200" cap="none" spc="0" baseline="0" dirty="0">
              <a:solidFill>
                <a:srgbClr val="000000"/>
              </a:solidFill>
              <a:uFillTx/>
              <a:latin typeface="Gill Sans MT"/>
              <a:ea typeface="Arial"/>
              <a:cs typeface="Arial"/>
            </a:endParaRPr>
          </a:p>
          <a:p>
            <a:pPr marL="380362" marR="0" lvl="0" indent="-380362" algn="l" defTabSz="914400" rtl="0" fontAlgn="auto" hangingPunct="1">
              <a:lnSpc>
                <a:spcPct val="100000"/>
              </a:lnSpc>
              <a:spcBef>
                <a:spcPts val="0"/>
              </a:spcBef>
              <a:spcAft>
                <a:spcPts val="0"/>
              </a:spcAft>
              <a:buClr>
                <a:srgbClr val="000000"/>
              </a:buClr>
              <a:buSzPct val="100000"/>
              <a:buFont typeface="Arial"/>
              <a:buChar char="•"/>
              <a:tabLst/>
              <a:defRPr sz="1800" b="0" i="0" u="none" strike="noStrike" kern="0" cap="none" spc="0" baseline="0">
                <a:solidFill>
                  <a:srgbClr val="000000"/>
                </a:solidFill>
                <a:uFillTx/>
              </a:defRPr>
            </a:pPr>
            <a:r>
              <a:rPr lang="nl-NL" sz="2100" b="0" i="0" u="none" strike="noStrike" kern="1200" cap="none" spc="0" baseline="0" dirty="0">
                <a:solidFill>
                  <a:srgbClr val="000000"/>
                </a:solidFill>
                <a:uFillTx/>
                <a:latin typeface="Gill Sans MT"/>
                <a:ea typeface="Arial"/>
                <a:cs typeface="Arial"/>
              </a:rPr>
              <a:t>Quark-</a:t>
            </a:r>
            <a:r>
              <a:rPr lang="nl-NL" sz="2100" b="0" i="0" u="none" strike="noStrike" kern="1200" cap="none" spc="0" baseline="0" dirty="0" err="1">
                <a:solidFill>
                  <a:srgbClr val="000000"/>
                </a:solidFill>
                <a:uFillTx/>
                <a:latin typeface="Gill Sans MT"/>
                <a:ea typeface="Arial"/>
                <a:cs typeface="Arial"/>
              </a:rPr>
              <a:t>Gluon</a:t>
            </a:r>
            <a:r>
              <a:rPr lang="nl-NL" sz="2100" b="0" i="0" u="none" strike="noStrike" kern="1200" cap="none" spc="0" baseline="0" dirty="0">
                <a:solidFill>
                  <a:srgbClr val="000000"/>
                </a:solidFill>
                <a:uFillTx/>
                <a:latin typeface="Gill Sans MT"/>
                <a:ea typeface="Arial"/>
                <a:cs typeface="Arial"/>
              </a:rPr>
              <a:t> Plasma </a:t>
            </a:r>
            <a:r>
              <a:rPr lang="nl-NL" sz="2100" dirty="0" err="1">
                <a:solidFill>
                  <a:srgbClr val="000000"/>
                </a:solidFill>
                <a:latin typeface="Gill Sans MT"/>
                <a:ea typeface="Arial"/>
                <a:cs typeface="Arial"/>
              </a:rPr>
              <a:t>f</a:t>
            </a:r>
            <a:r>
              <a:rPr lang="nl-NL" sz="2100" b="0" i="0" u="none" strike="noStrike" kern="1200" cap="none" spc="0" baseline="0" dirty="0" err="1">
                <a:solidFill>
                  <a:srgbClr val="000000"/>
                </a:solidFill>
                <a:uFillTx/>
                <a:latin typeface="Gill Sans MT"/>
                <a:ea typeface="Arial"/>
                <a:cs typeface="Arial"/>
              </a:rPr>
              <a:t>ormation</a:t>
            </a:r>
            <a:endParaRPr lang="nl-NL" sz="2133" b="0" i="0" u="none" strike="noStrike" kern="1200" cap="none" spc="0" baseline="0" dirty="0">
              <a:solidFill>
                <a:srgbClr val="000000"/>
              </a:solidFill>
              <a:uFillTx/>
              <a:latin typeface="Gill Sans MT"/>
              <a:ea typeface="Arial"/>
              <a:cs typeface="Arial"/>
            </a:endParaRPr>
          </a:p>
          <a:p>
            <a:pPr marL="380362" marR="0" lvl="0" indent="-380362" algn="l" defTabSz="914400" rtl="0" fontAlgn="auto" hangingPunct="1">
              <a:lnSpc>
                <a:spcPct val="100000"/>
              </a:lnSpc>
              <a:spcBef>
                <a:spcPts val="0"/>
              </a:spcBef>
              <a:spcAft>
                <a:spcPts val="0"/>
              </a:spcAft>
              <a:buClr>
                <a:srgbClr val="000000"/>
              </a:buClr>
              <a:buSzPct val="100000"/>
              <a:buFont typeface="Arial"/>
              <a:buChar char="•"/>
              <a:tabLst/>
              <a:defRPr sz="1800" b="0" i="0" u="none" strike="noStrike" kern="0" cap="none" spc="0" baseline="0">
                <a:solidFill>
                  <a:srgbClr val="000000"/>
                </a:solidFill>
                <a:uFillTx/>
              </a:defRPr>
            </a:pPr>
            <a:endParaRPr lang="nl-NL" sz="2489" b="0" i="0" u="none" strike="noStrike" kern="1200" cap="none" spc="0" baseline="0" dirty="0">
              <a:solidFill>
                <a:srgbClr val="000000"/>
              </a:solidFill>
              <a:uFillTx/>
              <a:latin typeface="Arial"/>
              <a:ea typeface="Arial"/>
              <a:cs typeface="Arial"/>
            </a:endParaRPr>
          </a:p>
        </p:txBody>
      </p:sp>
      <p:sp>
        <p:nvSpPr>
          <p:cNvPr id="9" name="Ovaal 3">
            <a:extLst>
              <a:ext uri="{FF2B5EF4-FFF2-40B4-BE49-F238E27FC236}">
                <a16:creationId xmlns:a16="http://schemas.microsoft.com/office/drawing/2014/main" id="{C7203335-F792-A233-FDC9-D2D88B01870B}"/>
              </a:ext>
            </a:extLst>
          </p:cNvPr>
          <p:cNvSpPr/>
          <p:nvPr/>
        </p:nvSpPr>
        <p:spPr>
          <a:xfrm>
            <a:off x="11628000" y="108000"/>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FFFFFF"/>
                </a:solidFill>
                <a:uFillTx/>
                <a:latin typeface="Aptos"/>
              </a:rPr>
              <a:t>1</a:t>
            </a:r>
          </a:p>
        </p:txBody>
      </p:sp>
      <p:pic>
        <p:nvPicPr>
          <p:cNvPr id="14" name="Afbeelding 13">
            <a:extLst>
              <a:ext uri="{FF2B5EF4-FFF2-40B4-BE49-F238E27FC236}">
                <a16:creationId xmlns:a16="http://schemas.microsoft.com/office/drawing/2014/main" id="{0E85474C-AA51-3957-9113-460BF30CD5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83" y="2282403"/>
            <a:ext cx="1532144" cy="1508455"/>
          </a:xfrm>
          <a:prstGeom prst="rect">
            <a:avLst/>
          </a:prstGeom>
        </p:spPr>
      </p:pic>
      <p:pic>
        <p:nvPicPr>
          <p:cNvPr id="15" name="Afbeelding 14">
            <a:extLst>
              <a:ext uri="{FF2B5EF4-FFF2-40B4-BE49-F238E27FC236}">
                <a16:creationId xmlns:a16="http://schemas.microsoft.com/office/drawing/2014/main" id="{0A9B8812-383F-5F1F-D2F2-6F04227A7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634" y="2282402"/>
            <a:ext cx="1532144" cy="1508455"/>
          </a:xfrm>
          <a:prstGeom prst="rect">
            <a:avLst/>
          </a:prstGeom>
        </p:spPr>
      </p:pic>
      <p:pic>
        <p:nvPicPr>
          <p:cNvPr id="17" name="Afbeelding 16">
            <a:extLst>
              <a:ext uri="{FF2B5EF4-FFF2-40B4-BE49-F238E27FC236}">
                <a16:creationId xmlns:a16="http://schemas.microsoft.com/office/drawing/2014/main" id="{E8E1B714-131F-F6AB-354A-04E5F9FB7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8076" y="4412731"/>
            <a:ext cx="381358" cy="381358"/>
          </a:xfrm>
          <a:prstGeom prst="rect">
            <a:avLst/>
          </a:prstGeom>
        </p:spPr>
      </p:pic>
      <p:pic>
        <p:nvPicPr>
          <p:cNvPr id="22" name="Afbeelding 21">
            <a:extLst>
              <a:ext uri="{FF2B5EF4-FFF2-40B4-BE49-F238E27FC236}">
                <a16:creationId xmlns:a16="http://schemas.microsoft.com/office/drawing/2014/main" id="{995C3414-B6C2-6677-83EF-2823427DC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0027" y="4412731"/>
            <a:ext cx="381358" cy="381358"/>
          </a:xfrm>
          <a:prstGeom prst="rect">
            <a:avLst/>
          </a:prstGeom>
        </p:spPr>
      </p:pic>
      <p:sp>
        <p:nvSpPr>
          <p:cNvPr id="23" name="TextBox 12">
            <a:extLst>
              <a:ext uri="{FF2B5EF4-FFF2-40B4-BE49-F238E27FC236}">
                <a16:creationId xmlns:a16="http://schemas.microsoft.com/office/drawing/2014/main" id="{E70160F0-BB73-CF76-4A89-4BEBA34CE5DA}"/>
              </a:ext>
            </a:extLst>
          </p:cNvPr>
          <p:cNvSpPr txBox="1"/>
          <p:nvPr/>
        </p:nvSpPr>
        <p:spPr>
          <a:xfrm>
            <a:off x="4299282" y="2836572"/>
            <a:ext cx="1230105" cy="400114"/>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Gill Sans MT"/>
                <a:ea typeface="Arial"/>
                <a:cs typeface="Arial"/>
              </a:rPr>
              <a:t>~ 10 </a:t>
            </a:r>
            <a:r>
              <a:rPr lang="en-US" sz="1800" b="0" i="0" u="none" strike="noStrike" kern="1200" cap="none" spc="0" baseline="0" dirty="0" err="1">
                <a:solidFill>
                  <a:srgbClr val="000000"/>
                </a:solidFill>
                <a:uFillTx/>
                <a:latin typeface="Gill Sans MT"/>
                <a:ea typeface="Arial"/>
                <a:cs typeface="Arial"/>
              </a:rPr>
              <a:t>fm</a:t>
            </a:r>
            <a:endParaRPr lang="en-US" sz="1800" b="0" i="0" u="none" strike="noStrike" kern="1200" cap="none" spc="0" baseline="0" dirty="0">
              <a:solidFill>
                <a:srgbClr val="001D35"/>
              </a:solidFill>
              <a:uFillTx/>
              <a:latin typeface="Arial"/>
              <a:ea typeface="Arial"/>
              <a:cs typeface="Arial"/>
            </a:endParaRPr>
          </a:p>
        </p:txBody>
      </p:sp>
      <p:sp>
        <p:nvSpPr>
          <p:cNvPr id="24" name="TextBox 12">
            <a:extLst>
              <a:ext uri="{FF2B5EF4-FFF2-40B4-BE49-F238E27FC236}">
                <a16:creationId xmlns:a16="http://schemas.microsoft.com/office/drawing/2014/main" id="{4C145DE6-F412-258A-9EFF-0458FB14A776}"/>
              </a:ext>
            </a:extLst>
          </p:cNvPr>
          <p:cNvSpPr txBox="1"/>
          <p:nvPr/>
        </p:nvSpPr>
        <p:spPr>
          <a:xfrm>
            <a:off x="4289562" y="4415450"/>
            <a:ext cx="1230105" cy="400114"/>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dirty="0">
                <a:solidFill>
                  <a:srgbClr val="000000"/>
                </a:solidFill>
                <a:uFillTx/>
                <a:latin typeface="Gill Sans MT"/>
                <a:ea typeface="Arial"/>
                <a:cs typeface="Arial"/>
              </a:rPr>
              <a:t>~ 1 </a:t>
            </a:r>
            <a:r>
              <a:rPr lang="en-US" sz="1800" b="0" i="0" u="none" strike="noStrike" kern="1200" cap="none" spc="0" baseline="0" dirty="0" err="1">
                <a:solidFill>
                  <a:srgbClr val="000000"/>
                </a:solidFill>
                <a:uFillTx/>
                <a:latin typeface="Gill Sans MT"/>
                <a:ea typeface="Arial"/>
                <a:cs typeface="Arial"/>
              </a:rPr>
              <a:t>fm</a:t>
            </a:r>
            <a:endParaRPr lang="en-US" sz="1800" b="0" i="0" u="none" strike="noStrike" kern="1200" cap="none" spc="0" baseline="0" dirty="0">
              <a:solidFill>
                <a:srgbClr val="001D35"/>
              </a:solidFill>
              <a:uFillTx/>
              <a:latin typeface="Arial"/>
              <a:ea typeface="Arial"/>
              <a:cs typeface="Arial"/>
            </a:endParaRPr>
          </a:p>
        </p:txBody>
      </p:sp>
      <p:sp>
        <p:nvSpPr>
          <p:cNvPr id="6" name="Rechthoek 5">
            <a:extLst>
              <a:ext uri="{FF2B5EF4-FFF2-40B4-BE49-F238E27FC236}">
                <a16:creationId xmlns:a16="http://schemas.microsoft.com/office/drawing/2014/main" id="{2F3530AA-C5A1-2133-F3BA-E8FC3924E167}"/>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latin typeface="Gill Sans MT" panose="020B0502020104020203" pitchFamily="34" charset="0"/>
              </a:rPr>
              <a:t>	Rens Roosenstein | University of Cape Town | SAIP 2026 |  </a:t>
            </a:r>
            <a:r>
              <a:rPr lang="nl-NL" dirty="0"/>
              <a:t> </a:t>
            </a:r>
          </a:p>
        </p:txBody>
      </p:sp>
      <p:sp>
        <p:nvSpPr>
          <p:cNvPr id="11" name="Google Shape;94;p15">
            <a:extLst>
              <a:ext uri="{FF2B5EF4-FFF2-40B4-BE49-F238E27FC236}">
                <a16:creationId xmlns:a16="http://schemas.microsoft.com/office/drawing/2014/main" id="{FD6561CE-D8F2-1826-0DD3-0BC595967007}"/>
              </a:ext>
            </a:extLst>
          </p:cNvPr>
          <p:cNvSpPr txBox="1"/>
          <p:nvPr/>
        </p:nvSpPr>
        <p:spPr>
          <a:xfrm>
            <a:off x="11267440" y="6554082"/>
            <a:ext cx="730289" cy="277834"/>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dirty="0">
                <a:solidFill>
                  <a:schemeClr val="bg1"/>
                </a:solidFill>
                <a:latin typeface="Gill Sans MT" panose="020B0502020104020203" pitchFamily="34" charset="0"/>
                <a:cs typeface="Arial"/>
              </a:rPr>
              <a:t>5/18</a:t>
            </a:r>
            <a:endParaRPr lang="nl-NL" sz="1600" b="0" i="0" u="none" strike="noStrike" kern="1200" cap="none" spc="0" baseline="0" dirty="0">
              <a:solidFill>
                <a:schemeClr val="bg1"/>
              </a:solidFill>
              <a:uFillTx/>
              <a:latin typeface="Gill Sans MT" panose="020B0502020104020203" pitchFamily="34" charset="0"/>
              <a:cs typeface="Aria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AA0A4-BA31-0A12-4F7B-0D73EC022966}"/>
            </a:ext>
          </a:extLst>
        </p:cNvPr>
        <p:cNvGrpSpPr/>
        <p:nvPr/>
      </p:nvGrpSpPr>
      <p:grpSpPr>
        <a:xfrm>
          <a:off x="0" y="0"/>
          <a:ext cx="0" cy="0"/>
          <a:chOff x="0" y="0"/>
          <a:chExt cx="0" cy="0"/>
        </a:xfrm>
      </p:grpSpPr>
      <p:sp>
        <p:nvSpPr>
          <p:cNvPr id="2" name="Google Shape;87;p15">
            <a:extLst>
              <a:ext uri="{FF2B5EF4-FFF2-40B4-BE49-F238E27FC236}">
                <a16:creationId xmlns:a16="http://schemas.microsoft.com/office/drawing/2014/main" id="{8D4D237C-DBFC-B952-5ED9-78716DB78877}"/>
              </a:ext>
            </a:extLst>
          </p:cNvPr>
          <p:cNvSpPr/>
          <p:nvPr/>
        </p:nvSpPr>
        <p:spPr>
          <a:xfrm>
            <a:off x="3136" y="-192"/>
            <a:ext cx="4139342" cy="6858749"/>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4" name="Google Shape;95;p15">
            <a:extLst>
              <a:ext uri="{FF2B5EF4-FFF2-40B4-BE49-F238E27FC236}">
                <a16:creationId xmlns:a16="http://schemas.microsoft.com/office/drawing/2014/main" id="{53595E48-A2D6-01FF-6A6C-569320AA33BF}"/>
              </a:ext>
            </a:extLst>
          </p:cNvPr>
          <p:cNvSpPr txBox="1"/>
          <p:nvPr/>
        </p:nvSpPr>
        <p:spPr>
          <a:xfrm>
            <a:off x="961327" y="1384237"/>
            <a:ext cx="2229298" cy="2332149"/>
          </a:xfrm>
          <a:prstGeom prst="rect">
            <a:avLst/>
          </a:prstGeom>
          <a:noFill/>
          <a:ln cap="flat">
            <a:noFill/>
          </a:ln>
        </p:spPr>
        <p:txBody>
          <a:bodyPr vert="horz" wrap="square" lIns="91430" tIns="91430" rIns="91430" bIns="9143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3200" b="1" i="0" u="none" strike="noStrike" kern="1200" cap="none" spc="0" baseline="0" dirty="0" err="1">
                <a:solidFill>
                  <a:srgbClr val="FFFFFF"/>
                </a:solidFill>
                <a:uFillTx/>
                <a:latin typeface="Gill Sans MT"/>
                <a:ea typeface="Calibri"/>
                <a:cs typeface="Calibri"/>
              </a:rPr>
              <a:t>Outline</a:t>
            </a:r>
            <a:endParaRPr lang="nl-NL" sz="3200" b="1" i="0" u="none" strike="noStrike" kern="1200" cap="none" spc="0" baseline="0" dirty="0">
              <a:solidFill>
                <a:srgbClr val="FFFFFF"/>
              </a:solidFill>
              <a:uFillTx/>
              <a:latin typeface="Gill Sans MT"/>
              <a:ea typeface="Calibri"/>
              <a:cs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3200" b="1" i="0" u="none" strike="noStrike" kern="1200" cap="none" spc="0" baseline="0" dirty="0">
              <a:solidFill>
                <a:srgbClr val="FFFFFF"/>
              </a:solidFill>
              <a:uFillTx/>
              <a:latin typeface="Gill Sans MT"/>
              <a:ea typeface="Calibri"/>
              <a:cs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1" i="0" u="none" strike="noStrike" kern="1200" cap="none" spc="0" baseline="0" dirty="0">
                <a:solidFill>
                  <a:srgbClr val="FFFFFF"/>
                </a:solidFill>
                <a:uFillTx/>
                <a:latin typeface="Gill Sans MT"/>
                <a:ea typeface="Calibri"/>
                <a:cs typeface="Calibri"/>
              </a:rPr>
              <a:t>How does </a:t>
            </a:r>
            <a:r>
              <a:rPr lang="nl-NL" sz="1600" b="1" i="0" u="none" strike="noStrike" kern="1200" cap="none" spc="0" baseline="0" dirty="0" err="1">
                <a:solidFill>
                  <a:srgbClr val="FFFFFF"/>
                </a:solidFill>
                <a:uFillTx/>
                <a:latin typeface="Gill Sans MT"/>
                <a:ea typeface="Calibri"/>
                <a:cs typeface="Calibri"/>
              </a:rPr>
              <a:t>one</a:t>
            </a:r>
            <a:r>
              <a:rPr lang="nl-NL" sz="1600" b="1" dirty="0">
                <a:solidFill>
                  <a:srgbClr val="FFFFFF"/>
                </a:solidFill>
                <a:latin typeface="Gill Sans MT"/>
                <a:ea typeface="Calibri"/>
                <a:cs typeface="Calibri"/>
              </a:rPr>
              <a:t> </a:t>
            </a:r>
            <a:r>
              <a:rPr lang="nl-NL" sz="1600" b="1" i="0" u="none" strike="noStrike" kern="1200" cap="none" spc="0" baseline="0" dirty="0">
                <a:solidFill>
                  <a:srgbClr val="FFFFFF"/>
                </a:solidFill>
                <a:uFillTx/>
                <a:latin typeface="Gill Sans MT"/>
                <a:ea typeface="Calibri"/>
                <a:cs typeface="Calibri"/>
              </a:rPr>
              <a:t>construct a </a:t>
            </a:r>
            <a:r>
              <a:rPr lang="nl-NL" sz="1600" b="1" i="0" u="none" strike="noStrike" kern="1200" cap="none" spc="0" baseline="0" dirty="0" err="1">
                <a:solidFill>
                  <a:srgbClr val="FFFFFF"/>
                </a:solidFill>
                <a:uFillTx/>
                <a:latin typeface="Gill Sans MT"/>
                <a:ea typeface="Calibri"/>
                <a:cs typeface="Calibri"/>
              </a:rPr>
              <a:t>path</a:t>
            </a:r>
            <a:r>
              <a:rPr lang="nl-NL" sz="1600" b="1" i="0" u="none" strike="noStrike" kern="1200" cap="none" spc="0" baseline="0" dirty="0">
                <a:solidFill>
                  <a:srgbClr val="FFFFFF"/>
                </a:solidFill>
                <a:uFillTx/>
                <a:latin typeface="Gill Sans MT"/>
                <a:ea typeface="Calibri"/>
                <a:cs typeface="Calibri"/>
              </a:rPr>
              <a:t> </a:t>
            </a:r>
            <a:r>
              <a:rPr lang="nl-NL" sz="1600" b="1" i="0" u="none" strike="noStrike" kern="1200" cap="none" spc="0" baseline="0" dirty="0" err="1">
                <a:solidFill>
                  <a:srgbClr val="FFFFFF"/>
                </a:solidFill>
                <a:uFillTx/>
                <a:latin typeface="Gill Sans MT"/>
                <a:ea typeface="Calibri"/>
                <a:cs typeface="Calibri"/>
              </a:rPr>
              <a:t>integral</a:t>
            </a:r>
            <a:r>
              <a:rPr lang="nl-NL" sz="1600" b="1" i="0" u="none" strike="noStrike" kern="1200" cap="none" spc="0" baseline="0" dirty="0">
                <a:solidFill>
                  <a:srgbClr val="FFFFFF"/>
                </a:solidFill>
                <a:uFillTx/>
                <a:latin typeface="Gill Sans MT"/>
                <a:ea typeface="Calibri"/>
                <a:cs typeface="Calibri"/>
              </a:rPr>
              <a:t> on a </a:t>
            </a:r>
            <a:r>
              <a:rPr lang="nl-NL" sz="1600" b="1" i="0" u="none" strike="noStrike" kern="1200" cap="none" spc="0" baseline="0" dirty="0" err="1">
                <a:solidFill>
                  <a:srgbClr val="FFFFFF"/>
                </a:solidFill>
                <a:uFillTx/>
                <a:latin typeface="Gill Sans MT"/>
                <a:ea typeface="Calibri"/>
                <a:cs typeface="Calibri"/>
              </a:rPr>
              <a:t>finite</a:t>
            </a:r>
            <a:r>
              <a:rPr lang="nl-NL" sz="1600" b="1" i="0" u="none" strike="noStrike" kern="1200" cap="none" spc="0" baseline="0" dirty="0">
                <a:solidFill>
                  <a:srgbClr val="FFFFFF"/>
                </a:solidFill>
                <a:uFillTx/>
                <a:latin typeface="Gill Sans MT"/>
                <a:ea typeface="Calibri"/>
                <a:cs typeface="Calibri"/>
              </a:rPr>
              <a:t> volume</a:t>
            </a:r>
          </a:p>
        </p:txBody>
      </p:sp>
      <p:sp>
        <p:nvSpPr>
          <p:cNvPr id="5" name="TextBox 4">
            <a:extLst>
              <a:ext uri="{FF2B5EF4-FFF2-40B4-BE49-F238E27FC236}">
                <a16:creationId xmlns:a16="http://schemas.microsoft.com/office/drawing/2014/main" id="{FF157885-F91A-0A4E-D932-629E874495BC}"/>
              </a:ext>
            </a:extLst>
          </p:cNvPr>
          <p:cNvSpPr txBox="1"/>
          <p:nvPr/>
        </p:nvSpPr>
        <p:spPr>
          <a:xfrm>
            <a:off x="5322832" y="960110"/>
            <a:ext cx="6534551" cy="738670"/>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ea typeface="Arial"/>
                <a:cs typeface="Arial"/>
              </a:rPr>
              <a:t>Background: </a:t>
            </a:r>
            <a:br>
              <a:rPr lang="en-US" sz="2000" b="0" i="0" u="none" strike="noStrike" kern="1200" cap="none" spc="0" baseline="0" dirty="0">
                <a:solidFill>
                  <a:srgbClr val="000000"/>
                </a:solidFill>
                <a:uFillTx/>
                <a:latin typeface="Gill Sans MT" pitchFamily="34"/>
                <a:ea typeface="Arial"/>
                <a:cs typeface="Arial"/>
              </a:rPr>
            </a:br>
            <a:r>
              <a:rPr lang="en-US" sz="2000" b="0" i="0" u="none" strike="noStrike" kern="1200" cap="none" spc="0" baseline="0" dirty="0">
                <a:solidFill>
                  <a:srgbClr val="000000"/>
                </a:solidFill>
                <a:uFillTx/>
                <a:latin typeface="Gill Sans MT" pitchFamily="34"/>
                <a:ea typeface="Arial"/>
                <a:cs typeface="Arial"/>
              </a:rPr>
              <a:t>(Casimir Effect, Quark-Gluon Plasma)</a:t>
            </a:r>
          </a:p>
        </p:txBody>
      </p:sp>
      <p:sp>
        <p:nvSpPr>
          <p:cNvPr id="6" name="Ovaal 3">
            <a:extLst>
              <a:ext uri="{FF2B5EF4-FFF2-40B4-BE49-F238E27FC236}">
                <a16:creationId xmlns:a16="http://schemas.microsoft.com/office/drawing/2014/main" id="{A9D6264E-9F31-6700-5729-4D68E8A57332}"/>
              </a:ext>
            </a:extLst>
          </p:cNvPr>
          <p:cNvSpPr/>
          <p:nvPr/>
        </p:nvSpPr>
        <p:spPr>
          <a:xfrm>
            <a:off x="4696897" y="929606"/>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FFFFFF"/>
                </a:solidFill>
                <a:uFillTx/>
                <a:latin typeface="Aptos"/>
              </a:rPr>
              <a:t>1</a:t>
            </a:r>
          </a:p>
        </p:txBody>
      </p:sp>
      <p:sp>
        <p:nvSpPr>
          <p:cNvPr id="7" name="Ovaal 5">
            <a:extLst>
              <a:ext uri="{FF2B5EF4-FFF2-40B4-BE49-F238E27FC236}">
                <a16:creationId xmlns:a16="http://schemas.microsoft.com/office/drawing/2014/main" id="{91147230-BF9A-F949-714C-1E2C8D7E5F96}"/>
              </a:ext>
            </a:extLst>
          </p:cNvPr>
          <p:cNvSpPr/>
          <p:nvPr/>
        </p:nvSpPr>
        <p:spPr>
          <a:xfrm>
            <a:off x="4696897" y="1885337"/>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FFFFFF"/>
                </a:solidFill>
                <a:uFillTx/>
                <a:latin typeface="Aptos"/>
              </a:rPr>
              <a:t>2</a:t>
            </a:r>
          </a:p>
        </p:txBody>
      </p:sp>
      <p:sp>
        <p:nvSpPr>
          <p:cNvPr id="8" name="Ovaal 6">
            <a:extLst>
              <a:ext uri="{FF2B5EF4-FFF2-40B4-BE49-F238E27FC236}">
                <a16:creationId xmlns:a16="http://schemas.microsoft.com/office/drawing/2014/main" id="{33058128-535B-7E0F-072E-536A49745F41}"/>
              </a:ext>
            </a:extLst>
          </p:cNvPr>
          <p:cNvSpPr/>
          <p:nvPr/>
        </p:nvSpPr>
        <p:spPr>
          <a:xfrm>
            <a:off x="4696897" y="2841059"/>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FFFFFF"/>
                </a:solidFill>
                <a:uFillTx/>
                <a:latin typeface="Aptos"/>
              </a:rPr>
              <a:t>3</a:t>
            </a:r>
          </a:p>
        </p:txBody>
      </p:sp>
      <p:sp>
        <p:nvSpPr>
          <p:cNvPr id="9" name="Ovaal 8">
            <a:extLst>
              <a:ext uri="{FF2B5EF4-FFF2-40B4-BE49-F238E27FC236}">
                <a16:creationId xmlns:a16="http://schemas.microsoft.com/office/drawing/2014/main" id="{4F067967-E547-2040-1CC2-87E0B1149CFC}"/>
              </a:ext>
            </a:extLst>
          </p:cNvPr>
          <p:cNvSpPr/>
          <p:nvPr/>
        </p:nvSpPr>
        <p:spPr>
          <a:xfrm>
            <a:off x="4696897" y="3796789"/>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FFFFFF"/>
                </a:solidFill>
                <a:uFillTx/>
                <a:latin typeface="Aptos"/>
              </a:rPr>
              <a:t>4</a:t>
            </a:r>
          </a:p>
        </p:txBody>
      </p:sp>
      <p:sp>
        <p:nvSpPr>
          <p:cNvPr id="10" name="Tekstvak 9">
            <a:extLst>
              <a:ext uri="{FF2B5EF4-FFF2-40B4-BE49-F238E27FC236}">
                <a16:creationId xmlns:a16="http://schemas.microsoft.com/office/drawing/2014/main" id="{8A01C2A1-8698-27B9-4AE0-F3681B4B71FC}"/>
              </a:ext>
            </a:extLst>
          </p:cNvPr>
          <p:cNvSpPr txBox="1"/>
          <p:nvPr/>
        </p:nvSpPr>
        <p:spPr>
          <a:xfrm>
            <a:off x="5321085" y="2899470"/>
            <a:ext cx="609600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rPr>
              <a:t>Path Integral Derivation</a:t>
            </a:r>
            <a:endParaRPr lang="nl-NL" sz="1800" b="0" i="0" u="none" strike="noStrike" kern="1200" cap="none" spc="0" baseline="0" dirty="0">
              <a:solidFill>
                <a:srgbClr val="000000"/>
              </a:solidFill>
              <a:uFillTx/>
              <a:latin typeface="Gill Sans MT" pitchFamily="34"/>
            </a:endParaRPr>
          </a:p>
        </p:txBody>
      </p:sp>
      <p:sp>
        <p:nvSpPr>
          <p:cNvPr id="11" name="Tekstvak 10">
            <a:extLst>
              <a:ext uri="{FF2B5EF4-FFF2-40B4-BE49-F238E27FC236}">
                <a16:creationId xmlns:a16="http://schemas.microsoft.com/office/drawing/2014/main" id="{4E53432D-D92B-0915-CF8F-026C3F2969AE}"/>
              </a:ext>
            </a:extLst>
          </p:cNvPr>
          <p:cNvSpPr txBox="1"/>
          <p:nvPr/>
        </p:nvSpPr>
        <p:spPr>
          <a:xfrm>
            <a:off x="5314629" y="3855201"/>
            <a:ext cx="609600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dirty="0">
                <a:solidFill>
                  <a:srgbClr val="000000"/>
                </a:solidFill>
                <a:latin typeface="Gill Sans MT" pitchFamily="34"/>
                <a:ea typeface="Arial"/>
                <a:cs typeface="Arial"/>
              </a:rPr>
              <a:t>Consequences</a:t>
            </a:r>
            <a:endParaRPr lang="en-US" sz="1800" b="0" i="0" u="none" strike="noStrike" kern="1200" cap="none" spc="0" baseline="0" dirty="0">
              <a:solidFill>
                <a:srgbClr val="000000"/>
              </a:solidFill>
              <a:uFillTx/>
              <a:latin typeface="Gill Sans MT" pitchFamily="34"/>
            </a:endParaRPr>
          </a:p>
        </p:txBody>
      </p:sp>
      <p:sp>
        <p:nvSpPr>
          <p:cNvPr id="12" name="Ovaal 12">
            <a:extLst>
              <a:ext uri="{FF2B5EF4-FFF2-40B4-BE49-F238E27FC236}">
                <a16:creationId xmlns:a16="http://schemas.microsoft.com/office/drawing/2014/main" id="{9D7EBAE5-E5AC-C897-A637-C3FDAEEFB472}"/>
              </a:ext>
            </a:extLst>
          </p:cNvPr>
          <p:cNvSpPr/>
          <p:nvPr/>
        </p:nvSpPr>
        <p:spPr>
          <a:xfrm>
            <a:off x="4696897" y="4752520"/>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FFFFFF"/>
                </a:solidFill>
                <a:uFillTx/>
                <a:latin typeface="Aptos"/>
              </a:rPr>
              <a:t>5</a:t>
            </a:r>
          </a:p>
        </p:txBody>
      </p:sp>
      <p:sp>
        <p:nvSpPr>
          <p:cNvPr id="13" name="Tekstvak 13">
            <a:extLst>
              <a:ext uri="{FF2B5EF4-FFF2-40B4-BE49-F238E27FC236}">
                <a16:creationId xmlns:a16="http://schemas.microsoft.com/office/drawing/2014/main" id="{622A39ED-5DCD-43D7-37DD-18F205B2568B}"/>
              </a:ext>
            </a:extLst>
          </p:cNvPr>
          <p:cNvSpPr txBox="1"/>
          <p:nvPr/>
        </p:nvSpPr>
        <p:spPr>
          <a:xfrm>
            <a:off x="5321085" y="4810932"/>
            <a:ext cx="609600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Gill Sans MT" pitchFamily="34"/>
                <a:cs typeface="Arial"/>
              </a:rPr>
              <a:t>Conclusions</a:t>
            </a:r>
          </a:p>
        </p:txBody>
      </p:sp>
      <p:sp>
        <p:nvSpPr>
          <p:cNvPr id="14" name="TextBox 4">
            <a:extLst>
              <a:ext uri="{FF2B5EF4-FFF2-40B4-BE49-F238E27FC236}">
                <a16:creationId xmlns:a16="http://schemas.microsoft.com/office/drawing/2014/main" id="{8BB23EDC-276B-7D11-CDB2-D7F237682AC2}"/>
              </a:ext>
            </a:extLst>
          </p:cNvPr>
          <p:cNvSpPr txBox="1"/>
          <p:nvPr/>
        </p:nvSpPr>
        <p:spPr>
          <a:xfrm>
            <a:off x="5322832" y="1915841"/>
            <a:ext cx="6089273" cy="738670"/>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ea typeface="Arial"/>
                <a:cs typeface="Arial"/>
              </a:rPr>
              <a:t>Outline of</a:t>
            </a:r>
            <a:r>
              <a:rPr lang="en-US" sz="2000" dirty="0">
                <a:solidFill>
                  <a:srgbClr val="000000"/>
                </a:solidFill>
                <a:latin typeface="Gill Sans MT" pitchFamily="34"/>
                <a:ea typeface="Arial"/>
                <a:cs typeface="Arial"/>
              </a:rPr>
              <a:t> Methodology:</a:t>
            </a:r>
            <a:br>
              <a:rPr lang="en-US" sz="2000" dirty="0">
                <a:solidFill>
                  <a:srgbClr val="000000"/>
                </a:solidFill>
                <a:latin typeface="Gill Sans MT" pitchFamily="34"/>
                <a:ea typeface="Arial"/>
                <a:cs typeface="Arial"/>
              </a:rPr>
            </a:br>
            <a:r>
              <a:rPr lang="en-US" sz="2000" dirty="0">
                <a:solidFill>
                  <a:srgbClr val="000000"/>
                </a:solidFill>
                <a:latin typeface="Gill Sans MT" pitchFamily="34"/>
                <a:ea typeface="Arial"/>
                <a:cs typeface="Arial"/>
              </a:rPr>
              <a:t>(Statistical Physics, Finite Volume QFT)</a:t>
            </a:r>
            <a:endParaRPr lang="nl-NL" sz="1867" b="0" i="0" u="none" strike="noStrike" kern="1200" cap="none" spc="0" baseline="0" dirty="0">
              <a:solidFill>
                <a:srgbClr val="000000"/>
              </a:solidFill>
              <a:uFillTx/>
              <a:latin typeface="Gill Sans MT" pitchFamily="34"/>
              <a:ea typeface="Arial"/>
              <a:cs typeface="Arial"/>
            </a:endParaRPr>
          </a:p>
        </p:txBody>
      </p:sp>
      <p:sp>
        <p:nvSpPr>
          <p:cNvPr id="16" name="Rechthoek 15">
            <a:extLst>
              <a:ext uri="{FF2B5EF4-FFF2-40B4-BE49-F238E27FC236}">
                <a16:creationId xmlns:a16="http://schemas.microsoft.com/office/drawing/2014/main" id="{2AA7D1F5-26D5-7267-D522-D7C5A8F73B11}"/>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latin typeface="Gill Sans MT" panose="020B0502020104020203" pitchFamily="34" charset="0"/>
              </a:rPr>
              <a:t>	Rens Roosenstein | University of Cape Town | SAIP 2026 |  </a:t>
            </a:r>
            <a:r>
              <a:rPr lang="nl-NL" dirty="0"/>
              <a:t> </a:t>
            </a:r>
          </a:p>
        </p:txBody>
      </p:sp>
      <p:sp>
        <p:nvSpPr>
          <p:cNvPr id="18" name="Google Shape;94;p15">
            <a:extLst>
              <a:ext uri="{FF2B5EF4-FFF2-40B4-BE49-F238E27FC236}">
                <a16:creationId xmlns:a16="http://schemas.microsoft.com/office/drawing/2014/main" id="{46807E70-FFEE-51F1-A36F-69A653B403B8}"/>
              </a:ext>
            </a:extLst>
          </p:cNvPr>
          <p:cNvSpPr txBox="1"/>
          <p:nvPr/>
        </p:nvSpPr>
        <p:spPr>
          <a:xfrm>
            <a:off x="11267440" y="6554082"/>
            <a:ext cx="730289" cy="277834"/>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dirty="0">
                <a:solidFill>
                  <a:schemeClr val="bg1"/>
                </a:solidFill>
                <a:latin typeface="Gill Sans MT" panose="020B0502020104020203" pitchFamily="34" charset="0"/>
                <a:cs typeface="Arial"/>
              </a:rPr>
              <a:t>6/18</a:t>
            </a:r>
            <a:endParaRPr lang="nl-NL" sz="1600" b="0" i="0" u="none" strike="noStrike" kern="1200" cap="none" spc="0" baseline="0" dirty="0">
              <a:solidFill>
                <a:schemeClr val="bg1"/>
              </a:solidFill>
              <a:uFillTx/>
              <a:latin typeface="Gill Sans MT" panose="020B0502020104020203" pitchFamily="34" charset="0"/>
              <a:cs typeface="Arial"/>
            </a:endParaRPr>
          </a:p>
        </p:txBody>
      </p:sp>
    </p:spTree>
    <p:extLst>
      <p:ext uri="{BB962C8B-B14F-4D97-AF65-F5344CB8AC3E}">
        <p14:creationId xmlns:p14="http://schemas.microsoft.com/office/powerpoint/2010/main" val="77936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5"/>
                                        </p:tgtEl>
                                        <p:attrNameLst>
                                          <p:attrName>style.opacity</p:attrName>
                                        </p:attrNameLst>
                                      </p:cBhvr>
                                      <p:to>
                                        <p:strVal val="0.2"/>
                                      </p:to>
                                    </p:set>
                                    <p:animEffect filter="image" prLst="opacity: 0.2">
                                      <p:cBhvr rctx="IE">
                                        <p:cTn id="7" dur="indefinite"/>
                                        <p:tgtEl>
                                          <p:spTgt spid="5"/>
                                        </p:tgtEl>
                                      </p:cBhvr>
                                    </p:animEffect>
                                  </p:childTnLst>
                                </p:cTn>
                              </p:par>
                              <p:par>
                                <p:cTn id="8" presetID="9" presetClass="emph" presetSubtype="0" grpId="0" nodeType="withEffect">
                                  <p:stCondLst>
                                    <p:cond delay="0"/>
                                  </p:stCondLst>
                                  <p:childTnLst>
                                    <p:set>
                                      <p:cBhvr>
                                        <p:cTn id="9" dur="indefinite"/>
                                        <p:tgtEl>
                                          <p:spTgt spid="6"/>
                                        </p:tgtEl>
                                        <p:attrNameLst>
                                          <p:attrName>style.opacity</p:attrName>
                                        </p:attrNameLst>
                                      </p:cBhvr>
                                      <p:to>
                                        <p:strVal val="0.2"/>
                                      </p:to>
                                    </p:set>
                                    <p:animEffect filter="image" prLst="opacity: 0.2">
                                      <p:cBhvr rctx="IE">
                                        <p:cTn id="10" dur="indefinite"/>
                                        <p:tgtEl>
                                          <p:spTgt spid="6"/>
                                        </p:tgtEl>
                                      </p:cBhvr>
                                    </p:animEffect>
                                  </p:childTnLst>
                                </p:cTn>
                              </p:par>
                              <p:par>
                                <p:cTn id="11" presetID="9" presetClass="emph" presetSubtype="0" grpId="0" nodeType="withEffect">
                                  <p:stCondLst>
                                    <p:cond delay="0"/>
                                  </p:stCondLst>
                                  <p:childTnLst>
                                    <p:set>
                                      <p:cBhvr>
                                        <p:cTn id="12" dur="indefinite"/>
                                        <p:tgtEl>
                                          <p:spTgt spid="8"/>
                                        </p:tgtEl>
                                        <p:attrNameLst>
                                          <p:attrName>style.opacity</p:attrName>
                                        </p:attrNameLst>
                                      </p:cBhvr>
                                      <p:to>
                                        <p:strVal val="0.2"/>
                                      </p:to>
                                    </p:set>
                                    <p:animEffect filter="image" prLst="opacity: 0.2">
                                      <p:cBhvr rctx="IE">
                                        <p:cTn id="13" dur="indefinite"/>
                                        <p:tgtEl>
                                          <p:spTgt spid="8"/>
                                        </p:tgtEl>
                                      </p:cBhvr>
                                    </p:animEffect>
                                  </p:childTnLst>
                                </p:cTn>
                              </p:par>
                              <p:par>
                                <p:cTn id="14" presetID="9" presetClass="emph" presetSubtype="0" grpId="0" nodeType="withEffect">
                                  <p:stCondLst>
                                    <p:cond delay="0"/>
                                  </p:stCondLst>
                                  <p:childTnLst>
                                    <p:set>
                                      <p:cBhvr>
                                        <p:cTn id="15" dur="indefinite"/>
                                        <p:tgtEl>
                                          <p:spTgt spid="9"/>
                                        </p:tgtEl>
                                        <p:attrNameLst>
                                          <p:attrName>style.opacity</p:attrName>
                                        </p:attrNameLst>
                                      </p:cBhvr>
                                      <p:to>
                                        <p:strVal val="0.2"/>
                                      </p:to>
                                    </p:set>
                                    <p:animEffect filter="image" prLst="opacity: 0.2">
                                      <p:cBhvr rctx="IE">
                                        <p:cTn id="16" dur="indefinite"/>
                                        <p:tgtEl>
                                          <p:spTgt spid="9"/>
                                        </p:tgtEl>
                                      </p:cBhvr>
                                    </p:animEffect>
                                  </p:childTnLst>
                                </p:cTn>
                              </p:par>
                              <p:par>
                                <p:cTn id="17" presetID="9" presetClass="emph" presetSubtype="0" grpId="0" nodeType="withEffect">
                                  <p:stCondLst>
                                    <p:cond delay="0"/>
                                  </p:stCondLst>
                                  <p:childTnLst>
                                    <p:set>
                                      <p:cBhvr>
                                        <p:cTn id="18" dur="indefinite"/>
                                        <p:tgtEl>
                                          <p:spTgt spid="10"/>
                                        </p:tgtEl>
                                        <p:attrNameLst>
                                          <p:attrName>style.opacity</p:attrName>
                                        </p:attrNameLst>
                                      </p:cBhvr>
                                      <p:to>
                                        <p:strVal val="0.2"/>
                                      </p:to>
                                    </p:set>
                                    <p:animEffect filter="image" prLst="opacity: 0.2">
                                      <p:cBhvr rctx="IE">
                                        <p:cTn id="19" dur="indefinite"/>
                                        <p:tgtEl>
                                          <p:spTgt spid="10"/>
                                        </p:tgtEl>
                                      </p:cBhvr>
                                    </p:animEffect>
                                  </p:childTnLst>
                                </p:cTn>
                              </p:par>
                              <p:par>
                                <p:cTn id="20" presetID="9" presetClass="emph" presetSubtype="0" grpId="0" nodeType="withEffect">
                                  <p:stCondLst>
                                    <p:cond delay="0"/>
                                  </p:stCondLst>
                                  <p:childTnLst>
                                    <p:set>
                                      <p:cBhvr>
                                        <p:cTn id="21" dur="indefinite"/>
                                        <p:tgtEl>
                                          <p:spTgt spid="11"/>
                                        </p:tgtEl>
                                        <p:attrNameLst>
                                          <p:attrName>style.opacity</p:attrName>
                                        </p:attrNameLst>
                                      </p:cBhvr>
                                      <p:to>
                                        <p:strVal val="0.2"/>
                                      </p:to>
                                    </p:set>
                                    <p:animEffect filter="image" prLst="opacity: 0.2">
                                      <p:cBhvr rctx="IE">
                                        <p:cTn id="22" dur="indefinite"/>
                                        <p:tgtEl>
                                          <p:spTgt spid="11"/>
                                        </p:tgtEl>
                                      </p:cBhvr>
                                    </p:animEffect>
                                  </p:childTnLst>
                                </p:cTn>
                              </p:par>
                              <p:par>
                                <p:cTn id="23" presetID="9" presetClass="emph" presetSubtype="0" grpId="0" nodeType="withEffect">
                                  <p:stCondLst>
                                    <p:cond delay="0"/>
                                  </p:stCondLst>
                                  <p:childTnLst>
                                    <p:set>
                                      <p:cBhvr>
                                        <p:cTn id="24" dur="indefinite"/>
                                        <p:tgtEl>
                                          <p:spTgt spid="12"/>
                                        </p:tgtEl>
                                        <p:attrNameLst>
                                          <p:attrName>style.opacity</p:attrName>
                                        </p:attrNameLst>
                                      </p:cBhvr>
                                      <p:to>
                                        <p:strVal val="0.2"/>
                                      </p:to>
                                    </p:set>
                                    <p:animEffect filter="image" prLst="opacity: 0.2">
                                      <p:cBhvr rctx="IE">
                                        <p:cTn id="25" dur="indefinite"/>
                                        <p:tgtEl>
                                          <p:spTgt spid="12"/>
                                        </p:tgtEl>
                                      </p:cBhvr>
                                    </p:animEffect>
                                  </p:childTnLst>
                                </p:cTn>
                              </p:par>
                              <p:par>
                                <p:cTn id="26" presetID="9" presetClass="emph" presetSubtype="0" grpId="0" nodeType="withEffect">
                                  <p:stCondLst>
                                    <p:cond delay="0"/>
                                  </p:stCondLst>
                                  <p:childTnLst>
                                    <p:set>
                                      <p:cBhvr>
                                        <p:cTn id="27" dur="indefinite"/>
                                        <p:tgtEl>
                                          <p:spTgt spid="13"/>
                                        </p:tgtEl>
                                        <p:attrNameLst>
                                          <p:attrName>style.opacity</p:attrName>
                                        </p:attrNameLst>
                                      </p:cBhvr>
                                      <p:to>
                                        <p:strVal val="0.2"/>
                                      </p:to>
                                    </p:set>
                                    <p:animEffect filter="image" prLst="opacity: 0.2">
                                      <p:cBhvr rctx="IE">
                                        <p:cTn id="28" dur="indefinite"/>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9" grpId="0" animBg="1"/>
      <p:bldP spid="10" grpId="0"/>
      <p:bldP spid="11" grpId="0"/>
      <p:bldP spid="1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DEF43367-CB4D-840B-5221-A373C2E99E30}"/>
              </a:ext>
            </a:extLst>
          </p:cNvPr>
          <p:cNvPicPr>
            <a:picLocks noChangeAspect="1"/>
          </p:cNvPicPr>
          <p:nvPr/>
        </p:nvPicPr>
        <p:blipFill>
          <a:blip r:embed="rId3"/>
          <a:stretch>
            <a:fillRect/>
          </a:stretch>
        </p:blipFill>
        <p:spPr>
          <a:xfrm>
            <a:off x="6745668" y="2151520"/>
            <a:ext cx="5259327" cy="3783887"/>
          </a:xfrm>
          <a:prstGeom prst="rect">
            <a:avLst/>
          </a:prstGeom>
          <a:noFill/>
          <a:ln cap="flat">
            <a:noFill/>
          </a:ln>
        </p:spPr>
      </p:pic>
      <p:sp>
        <p:nvSpPr>
          <p:cNvPr id="3" name="Google Shape;87;p15">
            <a:extLst>
              <a:ext uri="{FF2B5EF4-FFF2-40B4-BE49-F238E27FC236}">
                <a16:creationId xmlns:a16="http://schemas.microsoft.com/office/drawing/2014/main" id="{5F3E97DE-2FCF-D409-DA59-35A5C11D0686}"/>
              </a:ext>
            </a:extLst>
          </p:cNvPr>
          <p:cNvSpPr/>
          <p:nvPr/>
        </p:nvSpPr>
        <p:spPr>
          <a:xfrm>
            <a:off x="3136" y="6263"/>
            <a:ext cx="12191996" cy="1395603"/>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pic>
        <p:nvPicPr>
          <p:cNvPr id="4" name="Google Shape;89;p15" title="Schermafbeelding 2025-04-30 172339.png">
            <a:extLst>
              <a:ext uri="{FF2B5EF4-FFF2-40B4-BE49-F238E27FC236}">
                <a16:creationId xmlns:a16="http://schemas.microsoft.com/office/drawing/2014/main" id="{9464A3FF-E006-3DC4-46F3-26E9F62CE4C6}"/>
              </a:ext>
            </a:extLst>
          </p:cNvPr>
          <p:cNvPicPr>
            <a:picLocks noChangeAspect="1"/>
          </p:cNvPicPr>
          <p:nvPr/>
        </p:nvPicPr>
        <p:blipFill>
          <a:blip r:embed="rId4">
            <a:alphaModFix/>
          </a:blip>
          <a:stretch>
            <a:fillRect/>
          </a:stretch>
        </p:blipFill>
        <p:spPr>
          <a:xfrm>
            <a:off x="2989219" y="2840118"/>
            <a:ext cx="3931307" cy="649352"/>
          </a:xfrm>
          <a:prstGeom prst="rect">
            <a:avLst/>
          </a:prstGeom>
          <a:noFill/>
          <a:ln cap="flat">
            <a:noFill/>
          </a:ln>
        </p:spPr>
      </p:pic>
      <p:sp>
        <p:nvSpPr>
          <p:cNvPr id="7" name="Google Shape;95;p15">
            <a:extLst>
              <a:ext uri="{FF2B5EF4-FFF2-40B4-BE49-F238E27FC236}">
                <a16:creationId xmlns:a16="http://schemas.microsoft.com/office/drawing/2014/main" id="{9B550E5A-C936-E2CE-09DD-4BD0FE196558}"/>
              </a:ext>
            </a:extLst>
          </p:cNvPr>
          <p:cNvSpPr txBox="1"/>
          <p:nvPr/>
        </p:nvSpPr>
        <p:spPr>
          <a:xfrm>
            <a:off x="624763" y="480169"/>
            <a:ext cx="10386797" cy="788779"/>
          </a:xfrm>
          <a:prstGeom prst="rect">
            <a:avLst/>
          </a:prstGeom>
          <a:noFill/>
          <a:ln cap="flat">
            <a:noFill/>
          </a:ln>
        </p:spPr>
        <p:txBody>
          <a:bodyPr vert="horz" wrap="square" lIns="91430" tIns="91430" rIns="91430" bIns="9143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dirty="0" err="1">
                <a:solidFill>
                  <a:srgbClr val="FFFFFF"/>
                </a:solidFill>
                <a:latin typeface="Gill Sans MT"/>
                <a:ea typeface="Calibri"/>
                <a:cs typeface="Calibri"/>
              </a:rPr>
              <a:t>Relativistic</a:t>
            </a:r>
            <a:r>
              <a:rPr lang="nl-NL" sz="2800" dirty="0">
                <a:solidFill>
                  <a:srgbClr val="FFFFFF"/>
                </a:solidFill>
                <a:latin typeface="Gill Sans MT"/>
                <a:ea typeface="Calibri"/>
                <a:cs typeface="Calibri"/>
              </a:rPr>
              <a:t> </a:t>
            </a:r>
            <a:r>
              <a:rPr lang="nl-NL" sz="2800" dirty="0" err="1">
                <a:solidFill>
                  <a:srgbClr val="FFFFFF"/>
                </a:solidFill>
                <a:latin typeface="Gill Sans MT"/>
                <a:ea typeface="Calibri"/>
                <a:cs typeface="Calibri"/>
              </a:rPr>
              <a:t>Finite</a:t>
            </a:r>
            <a:r>
              <a:rPr lang="nl-NL" sz="2800" dirty="0">
                <a:solidFill>
                  <a:srgbClr val="FFFFFF"/>
                </a:solidFill>
                <a:latin typeface="Gill Sans MT"/>
                <a:ea typeface="Calibri"/>
                <a:cs typeface="Calibri"/>
              </a:rPr>
              <a:t> </a:t>
            </a:r>
            <a:r>
              <a:rPr lang="nl-NL" sz="2800" dirty="0" err="1">
                <a:solidFill>
                  <a:srgbClr val="FFFFFF"/>
                </a:solidFill>
                <a:latin typeface="Gill Sans MT"/>
                <a:ea typeface="Calibri"/>
                <a:cs typeface="Calibri"/>
              </a:rPr>
              <a:t>Temperature</a:t>
            </a:r>
            <a:r>
              <a:rPr lang="nl-NL" sz="2800" dirty="0">
                <a:solidFill>
                  <a:srgbClr val="FFFFFF"/>
                </a:solidFill>
                <a:latin typeface="Gill Sans MT"/>
                <a:ea typeface="Calibri"/>
                <a:cs typeface="Calibri"/>
              </a:rPr>
              <a:t> QFT ~</a:t>
            </a:r>
            <a:r>
              <a:rPr lang="nl-NL" sz="2800" i="0" u="none" strike="noStrike" kern="1200" cap="none" spc="0" baseline="0" dirty="0">
                <a:solidFill>
                  <a:srgbClr val="FFFFFF"/>
                </a:solidFill>
                <a:uFillTx/>
                <a:latin typeface="Gill Sans MT"/>
                <a:ea typeface="Calibri"/>
                <a:cs typeface="Calibri"/>
              </a:rPr>
              <a:t> Statistical </a:t>
            </a:r>
            <a:r>
              <a:rPr lang="nl-NL" sz="2800" i="0" u="none" strike="noStrike" kern="1200" cap="none" spc="0" baseline="0" dirty="0" err="1">
                <a:solidFill>
                  <a:srgbClr val="FFFFFF"/>
                </a:solidFill>
                <a:uFillTx/>
                <a:latin typeface="Gill Sans MT"/>
                <a:ea typeface="Calibri"/>
                <a:cs typeface="Calibri"/>
              </a:rPr>
              <a:t>Mechanics</a:t>
            </a:r>
            <a:r>
              <a:rPr lang="nl-NL" sz="2800" i="0" u="none" strike="noStrike" kern="1200" cap="none" spc="0" baseline="0" dirty="0">
                <a:solidFill>
                  <a:srgbClr val="FFFFFF"/>
                </a:solidFill>
                <a:uFillTx/>
                <a:latin typeface="Gill Sans MT"/>
                <a:ea typeface="Calibri"/>
                <a:cs typeface="Calibri"/>
              </a:rPr>
              <a:t> </a:t>
            </a:r>
          </a:p>
        </p:txBody>
      </p:sp>
      <p:sp>
        <p:nvSpPr>
          <p:cNvPr id="8" name="TextBox 4">
            <a:extLst>
              <a:ext uri="{FF2B5EF4-FFF2-40B4-BE49-F238E27FC236}">
                <a16:creationId xmlns:a16="http://schemas.microsoft.com/office/drawing/2014/main" id="{5EE035E3-8F66-A7D9-8483-6863042714E5}"/>
              </a:ext>
            </a:extLst>
          </p:cNvPr>
          <p:cNvSpPr txBox="1"/>
          <p:nvPr/>
        </p:nvSpPr>
        <p:spPr>
          <a:xfrm>
            <a:off x="835212" y="1767315"/>
            <a:ext cx="6089273" cy="738670"/>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ea typeface="Arial"/>
                <a:cs typeface="Arial"/>
              </a:rPr>
              <a:t>QFT for systems at </a:t>
            </a:r>
            <a:r>
              <a:rPr lang="en-US" sz="2000" b="1" i="0" u="none" strike="noStrike" kern="1200" cap="none" spc="0" baseline="0" dirty="0">
                <a:solidFill>
                  <a:srgbClr val="000000"/>
                </a:solidFill>
                <a:uFillTx/>
                <a:latin typeface="Gill Sans MT" pitchFamily="34"/>
                <a:ea typeface="Arial"/>
                <a:cs typeface="Arial"/>
              </a:rPr>
              <a:t>finite temperature</a:t>
            </a:r>
            <a:r>
              <a:rPr lang="en-US" sz="2000" b="0" i="0" u="none" strike="noStrike" kern="1200" cap="none" spc="0" baseline="0" dirty="0">
                <a:solidFill>
                  <a:srgbClr val="000000"/>
                </a:solidFill>
                <a:uFillTx/>
                <a:latin typeface="Gill Sans MT" pitchFamily="34"/>
                <a:ea typeface="Arial"/>
                <a:cs typeface="Arial"/>
              </a:rPr>
              <a:t> and </a:t>
            </a:r>
            <a:r>
              <a:rPr lang="en-US" sz="2000" b="1" i="0" u="none" strike="noStrike" kern="1200" cap="none" spc="0" baseline="0" dirty="0">
                <a:solidFill>
                  <a:srgbClr val="000000"/>
                </a:solidFill>
                <a:uFillTx/>
                <a:latin typeface="Gill Sans MT" pitchFamily="34"/>
                <a:ea typeface="Arial"/>
                <a:cs typeface="Arial"/>
              </a:rPr>
              <a:t>finite volume</a:t>
            </a:r>
            <a:r>
              <a:rPr lang="en-US" sz="2000" b="0" i="0" u="none" strike="noStrike" kern="1200" cap="none" spc="0" baseline="0" dirty="0">
                <a:solidFill>
                  <a:srgbClr val="000000"/>
                </a:solidFill>
                <a:uFillTx/>
                <a:latin typeface="Gill Sans MT" pitchFamily="34"/>
                <a:ea typeface="Arial"/>
                <a:cs typeface="Arial"/>
              </a:rPr>
              <a:t>.</a:t>
            </a:r>
            <a:endParaRPr lang="nl-NL" sz="1867" b="0" i="0" u="none" strike="noStrike" kern="1200" cap="none" spc="0" baseline="0" dirty="0">
              <a:solidFill>
                <a:srgbClr val="000000"/>
              </a:solidFill>
              <a:uFillTx/>
              <a:latin typeface="Gill Sans MT" pitchFamily="34"/>
              <a:ea typeface="Arial"/>
              <a:cs typeface="Arial"/>
            </a:endParaRPr>
          </a:p>
        </p:txBody>
      </p:sp>
      <p:sp>
        <p:nvSpPr>
          <p:cNvPr id="9" name="TextBox 1">
            <a:extLst>
              <a:ext uri="{FF2B5EF4-FFF2-40B4-BE49-F238E27FC236}">
                <a16:creationId xmlns:a16="http://schemas.microsoft.com/office/drawing/2014/main" id="{1E589070-47F8-B2C8-C1F3-86FFCE327603}"/>
              </a:ext>
            </a:extLst>
          </p:cNvPr>
          <p:cNvSpPr txBox="1"/>
          <p:nvPr/>
        </p:nvSpPr>
        <p:spPr>
          <a:xfrm>
            <a:off x="836246" y="2934332"/>
            <a:ext cx="6084280" cy="410439"/>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67" b="1" i="0" u="none" strike="noStrike" kern="1200" cap="none" spc="0" baseline="0" dirty="0" err="1">
                <a:solidFill>
                  <a:srgbClr val="000000"/>
                </a:solidFill>
                <a:uFillTx/>
                <a:latin typeface="Gill Sans MT" pitchFamily="34"/>
                <a:ea typeface="Arial"/>
                <a:cs typeface="Arial"/>
              </a:rPr>
              <a:t>Partition</a:t>
            </a:r>
            <a:r>
              <a:rPr lang="nl-NL" sz="1867" b="1" i="0" u="none" strike="noStrike" kern="1200" cap="none" spc="0" dirty="0">
                <a:solidFill>
                  <a:srgbClr val="000000"/>
                </a:solidFill>
                <a:uFillTx/>
                <a:latin typeface="Gill Sans MT" pitchFamily="34"/>
                <a:ea typeface="Arial"/>
                <a:cs typeface="Arial"/>
              </a:rPr>
              <a:t> </a:t>
            </a:r>
            <a:r>
              <a:rPr lang="nl-NL" sz="1867" b="1" i="0" u="none" strike="noStrike" kern="1200" cap="none" spc="0" dirty="0" err="1">
                <a:solidFill>
                  <a:srgbClr val="000000"/>
                </a:solidFill>
                <a:uFillTx/>
                <a:latin typeface="Gill Sans MT" pitchFamily="34"/>
                <a:ea typeface="Arial"/>
                <a:cs typeface="Arial"/>
              </a:rPr>
              <a:t>function</a:t>
            </a:r>
            <a:endParaRPr lang="nl-NL" sz="1867" b="1" i="0" u="none" strike="noStrike" kern="1200" cap="none" spc="0" baseline="0" dirty="0">
              <a:solidFill>
                <a:srgbClr val="000000"/>
              </a:solidFill>
              <a:uFillTx/>
              <a:latin typeface="Gill Sans MT" pitchFamily="34"/>
              <a:ea typeface="Arial"/>
              <a:cs typeface="Arial"/>
            </a:endParaRPr>
          </a:p>
        </p:txBody>
      </p:sp>
      <p:sp>
        <p:nvSpPr>
          <p:cNvPr id="10" name="TextBox 2">
            <a:extLst>
              <a:ext uri="{FF2B5EF4-FFF2-40B4-BE49-F238E27FC236}">
                <a16:creationId xmlns:a16="http://schemas.microsoft.com/office/drawing/2014/main" id="{DD1553A0-CD63-8F67-ADED-4AA24FC7C420}"/>
              </a:ext>
            </a:extLst>
          </p:cNvPr>
          <p:cNvSpPr txBox="1"/>
          <p:nvPr/>
        </p:nvSpPr>
        <p:spPr>
          <a:xfrm>
            <a:off x="836246" y="3832286"/>
            <a:ext cx="6084280" cy="738670"/>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ea typeface="Arial"/>
                <a:cs typeface="Segoe UI"/>
              </a:rPr>
              <a:t>​</a:t>
            </a:r>
            <a:r>
              <a:rPr lang="en-US" sz="2000" b="0" i="0" u="none" strike="noStrike" kern="1200" cap="none" spc="0" baseline="0" dirty="0">
                <a:solidFill>
                  <a:srgbClr val="000000"/>
                </a:solidFill>
                <a:uFillTx/>
                <a:latin typeface="Gill Sans MT" pitchFamily="34"/>
                <a:ea typeface="Arial"/>
                <a:cs typeface="Arial"/>
              </a:rPr>
              <a:t>Enables </a:t>
            </a:r>
            <a:r>
              <a:rPr lang="en-US" sz="2000" b="1" i="0" u="none" strike="noStrike" kern="1200" cap="none" spc="0" baseline="0" dirty="0">
                <a:solidFill>
                  <a:srgbClr val="000000"/>
                </a:solidFill>
                <a:uFillTx/>
                <a:latin typeface="Gill Sans MT" pitchFamily="34"/>
                <a:ea typeface="Arial"/>
                <a:cs typeface="Arial"/>
              </a:rPr>
              <a:t>first-principles calculations</a:t>
            </a:r>
            <a:r>
              <a:rPr lang="en-US" sz="2000" b="0" i="0" u="none" strike="noStrike" kern="1200" cap="none" spc="0" baseline="0" dirty="0">
                <a:solidFill>
                  <a:srgbClr val="000000"/>
                </a:solidFill>
                <a:uFillTx/>
                <a:latin typeface="Gill Sans MT" pitchFamily="34"/>
                <a:ea typeface="Arial"/>
                <a:cs typeface="Arial"/>
              </a:rPr>
              <a:t> of all thermodynamic quantities in QFTs</a:t>
            </a:r>
            <a:endParaRPr lang="nl-NL" sz="1867" b="0" i="0" u="none" strike="noStrike" kern="1200" cap="none" spc="0" baseline="0" dirty="0">
              <a:solidFill>
                <a:srgbClr val="000000"/>
              </a:solidFill>
              <a:uFillTx/>
              <a:latin typeface="Gill Sans MT" pitchFamily="34"/>
              <a:ea typeface="Arial"/>
              <a:cs typeface="Arial"/>
            </a:endParaRPr>
          </a:p>
        </p:txBody>
      </p:sp>
      <p:pic>
        <p:nvPicPr>
          <p:cNvPr id="12" name="Graphic 12" descr="Badge: 1 met effen opvulling">
            <a:extLst>
              <a:ext uri="{FF2B5EF4-FFF2-40B4-BE49-F238E27FC236}">
                <a16:creationId xmlns:a16="http://schemas.microsoft.com/office/drawing/2014/main" id="{AAE9F8A1-8ED4-FD5B-9DB8-8116F5A3F8C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23587" y="1870021"/>
            <a:ext cx="539998" cy="539998"/>
          </a:xfrm>
          <a:prstGeom prst="rect">
            <a:avLst/>
          </a:prstGeom>
          <a:noFill/>
          <a:ln cap="flat">
            <a:noFill/>
          </a:ln>
        </p:spPr>
      </p:pic>
      <p:pic>
        <p:nvPicPr>
          <p:cNvPr id="13" name="Graphic 14" descr="Badge met effen opvulling">
            <a:extLst>
              <a:ext uri="{FF2B5EF4-FFF2-40B4-BE49-F238E27FC236}">
                <a16:creationId xmlns:a16="http://schemas.microsoft.com/office/drawing/2014/main" id="{992AF62B-8C3A-A898-E6E7-0CA98864F62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23587" y="2856695"/>
            <a:ext cx="539998" cy="539998"/>
          </a:xfrm>
          <a:prstGeom prst="rect">
            <a:avLst/>
          </a:prstGeom>
          <a:noFill/>
          <a:ln cap="flat">
            <a:noFill/>
          </a:ln>
        </p:spPr>
      </p:pic>
      <p:pic>
        <p:nvPicPr>
          <p:cNvPr id="14" name="Graphic 16" descr="Badge 3 met effen opvulling">
            <a:extLst>
              <a:ext uri="{FF2B5EF4-FFF2-40B4-BE49-F238E27FC236}">
                <a16:creationId xmlns:a16="http://schemas.microsoft.com/office/drawing/2014/main" id="{6D7D6E14-2E4A-8D4A-9912-8D935006263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23587" y="3895325"/>
            <a:ext cx="539998" cy="539998"/>
          </a:xfrm>
          <a:prstGeom prst="rect">
            <a:avLst/>
          </a:prstGeom>
          <a:noFill/>
          <a:ln cap="flat">
            <a:noFill/>
          </a:ln>
        </p:spPr>
      </p:pic>
      <p:sp>
        <p:nvSpPr>
          <p:cNvPr id="18" name="Ovaal 3">
            <a:extLst>
              <a:ext uri="{FF2B5EF4-FFF2-40B4-BE49-F238E27FC236}">
                <a16:creationId xmlns:a16="http://schemas.microsoft.com/office/drawing/2014/main" id="{FA4927D8-77B7-3939-FA71-48D858045C27}"/>
              </a:ext>
            </a:extLst>
          </p:cNvPr>
          <p:cNvSpPr/>
          <p:nvPr/>
        </p:nvSpPr>
        <p:spPr>
          <a:xfrm>
            <a:off x="11628000" y="108000"/>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dirty="0">
                <a:solidFill>
                  <a:srgbClr val="FFFFFF"/>
                </a:solidFill>
                <a:latin typeface="Aptos"/>
              </a:rPr>
              <a:t>2</a:t>
            </a:r>
          </a:p>
        </p:txBody>
      </p:sp>
      <p:pic>
        <p:nvPicPr>
          <p:cNvPr id="23" name="Google Shape;90;p15" title="Schermafbeelding 2025-04-30 172514.png">
            <a:extLst>
              <a:ext uri="{FF2B5EF4-FFF2-40B4-BE49-F238E27FC236}">
                <a16:creationId xmlns:a16="http://schemas.microsoft.com/office/drawing/2014/main" id="{AD1BC38E-548F-05B5-6BB7-9B92558801B7}"/>
              </a:ext>
            </a:extLst>
          </p:cNvPr>
          <p:cNvPicPr>
            <a:picLocks noChangeAspect="1"/>
          </p:cNvPicPr>
          <p:nvPr/>
        </p:nvPicPr>
        <p:blipFill>
          <a:blip r:embed="rId8">
            <a:alphaModFix/>
          </a:blip>
          <a:stretch>
            <a:fillRect/>
          </a:stretch>
        </p:blipFill>
        <p:spPr>
          <a:xfrm>
            <a:off x="2498818" y="4723481"/>
            <a:ext cx="2672661" cy="1547001"/>
          </a:xfrm>
          <a:prstGeom prst="rect">
            <a:avLst/>
          </a:prstGeom>
          <a:noFill/>
          <a:ln cap="flat">
            <a:solidFill>
              <a:schemeClr val="bg1"/>
            </a:solidFill>
          </a:ln>
        </p:spPr>
      </p:pic>
      <p:sp>
        <p:nvSpPr>
          <p:cNvPr id="24" name="Tekstvak 21">
            <a:extLst>
              <a:ext uri="{FF2B5EF4-FFF2-40B4-BE49-F238E27FC236}">
                <a16:creationId xmlns:a16="http://schemas.microsoft.com/office/drawing/2014/main" id="{708D9FB1-39E1-985C-02E6-8A49D496F398}"/>
              </a:ext>
            </a:extLst>
          </p:cNvPr>
          <p:cNvSpPr txBox="1"/>
          <p:nvPr/>
        </p:nvSpPr>
        <p:spPr>
          <a:xfrm>
            <a:off x="1047481" y="4860066"/>
            <a:ext cx="1883097" cy="4001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0" i="0" u="none" strike="noStrike" kern="1200" cap="none" spc="0" baseline="0" dirty="0">
                <a:solidFill>
                  <a:srgbClr val="000000"/>
                </a:solidFill>
                <a:uFillTx/>
                <a:latin typeface="Gill Sans MT" pitchFamily="34"/>
              </a:rPr>
              <a:t>Free Energy:</a:t>
            </a:r>
          </a:p>
        </p:txBody>
      </p:sp>
      <p:sp>
        <p:nvSpPr>
          <p:cNvPr id="25" name="Tekstvak 22">
            <a:extLst>
              <a:ext uri="{FF2B5EF4-FFF2-40B4-BE49-F238E27FC236}">
                <a16:creationId xmlns:a16="http://schemas.microsoft.com/office/drawing/2014/main" id="{F38D8E09-1F4B-F842-7E9C-6DE31B4BA7E6}"/>
              </a:ext>
            </a:extLst>
          </p:cNvPr>
          <p:cNvSpPr txBox="1"/>
          <p:nvPr/>
        </p:nvSpPr>
        <p:spPr>
          <a:xfrm>
            <a:off x="1354821" y="5537163"/>
            <a:ext cx="1883097" cy="4001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0" i="0" u="none" strike="noStrike" kern="1200" cap="none" spc="0" baseline="0" dirty="0" err="1">
                <a:solidFill>
                  <a:srgbClr val="000000"/>
                </a:solidFill>
                <a:uFillTx/>
                <a:latin typeface="Gill Sans MT" pitchFamily="34"/>
              </a:rPr>
              <a:t>Pressure</a:t>
            </a:r>
            <a:r>
              <a:rPr lang="nl-NL" sz="2000" b="0" i="0" u="none" strike="noStrike" kern="1200" cap="none" spc="0" baseline="0" dirty="0">
                <a:solidFill>
                  <a:srgbClr val="000000"/>
                </a:solidFill>
                <a:uFillTx/>
                <a:latin typeface="Gill Sans MT" pitchFamily="34"/>
              </a:rPr>
              <a:t>:</a:t>
            </a:r>
          </a:p>
        </p:txBody>
      </p:sp>
      <p:sp>
        <p:nvSpPr>
          <p:cNvPr id="26" name="Rechthoek 25">
            <a:extLst>
              <a:ext uri="{FF2B5EF4-FFF2-40B4-BE49-F238E27FC236}">
                <a16:creationId xmlns:a16="http://schemas.microsoft.com/office/drawing/2014/main" id="{D6AC08B9-E834-F86F-B754-E08822E89C5C}"/>
              </a:ext>
            </a:extLst>
          </p:cNvPr>
          <p:cNvSpPr/>
          <p:nvPr/>
        </p:nvSpPr>
        <p:spPr>
          <a:xfrm>
            <a:off x="945881" y="4698079"/>
            <a:ext cx="4238800" cy="1564633"/>
          </a:xfrm>
          <a:prstGeom prst="rect">
            <a:avLst/>
          </a:prstGeom>
          <a:no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p>
        </p:txBody>
      </p:sp>
      <p:sp>
        <p:nvSpPr>
          <p:cNvPr id="28" name="Rechthoek 27">
            <a:extLst>
              <a:ext uri="{FF2B5EF4-FFF2-40B4-BE49-F238E27FC236}">
                <a16:creationId xmlns:a16="http://schemas.microsoft.com/office/drawing/2014/main" id="{A32320A9-B98D-F0FB-2849-BFBCD380F815}"/>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latin typeface="Gill Sans MT" panose="020B0502020104020203" pitchFamily="34" charset="0"/>
              </a:rPr>
              <a:t>	Rens Roosenstein | University of Cape Town | SAIP 2026 |  </a:t>
            </a:r>
            <a:r>
              <a:rPr lang="nl-NL" dirty="0"/>
              <a:t> </a:t>
            </a:r>
          </a:p>
        </p:txBody>
      </p:sp>
      <p:sp>
        <p:nvSpPr>
          <p:cNvPr id="30" name="Google Shape;94;p15">
            <a:extLst>
              <a:ext uri="{FF2B5EF4-FFF2-40B4-BE49-F238E27FC236}">
                <a16:creationId xmlns:a16="http://schemas.microsoft.com/office/drawing/2014/main" id="{E925E6FA-6A8B-EA50-E7D9-5FBD6CE16A36}"/>
              </a:ext>
            </a:extLst>
          </p:cNvPr>
          <p:cNvSpPr txBox="1"/>
          <p:nvPr/>
        </p:nvSpPr>
        <p:spPr>
          <a:xfrm>
            <a:off x="11267440" y="6554082"/>
            <a:ext cx="730289" cy="277834"/>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0" i="0" u="none" strike="noStrike" kern="1200" cap="none" spc="0" baseline="0" dirty="0">
                <a:solidFill>
                  <a:schemeClr val="bg1"/>
                </a:solidFill>
                <a:uFillTx/>
                <a:latin typeface="Gill Sans MT" panose="020B0502020104020203" pitchFamily="34" charset="0"/>
                <a:cs typeface="Arial"/>
              </a:rPr>
              <a:t>7/18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4" grpId="0"/>
      <p:bldP spid="25"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72E01-290C-8B85-AFA2-458774089526}"/>
            </a:ext>
          </a:extLst>
        </p:cNvPr>
        <p:cNvGrpSpPr/>
        <p:nvPr/>
      </p:nvGrpSpPr>
      <p:grpSpPr>
        <a:xfrm>
          <a:off x="0" y="0"/>
          <a:ext cx="0" cy="0"/>
          <a:chOff x="0" y="0"/>
          <a:chExt cx="0" cy="0"/>
        </a:xfrm>
      </p:grpSpPr>
      <p:sp>
        <p:nvSpPr>
          <p:cNvPr id="2" name="Google Shape;87;p15">
            <a:extLst>
              <a:ext uri="{FF2B5EF4-FFF2-40B4-BE49-F238E27FC236}">
                <a16:creationId xmlns:a16="http://schemas.microsoft.com/office/drawing/2014/main" id="{27809D67-2A24-467E-D6C4-039EABE22FDE}"/>
              </a:ext>
            </a:extLst>
          </p:cNvPr>
          <p:cNvSpPr/>
          <p:nvPr/>
        </p:nvSpPr>
        <p:spPr>
          <a:xfrm>
            <a:off x="3136" y="-192"/>
            <a:ext cx="4139342" cy="6858749"/>
          </a:xfrm>
          <a:prstGeom prst="rect">
            <a:avLst/>
          </a:prstGeom>
          <a:solidFill>
            <a:srgbClr val="1C4587"/>
          </a:solidFill>
          <a:ln w="9528" cap="flat">
            <a:solidFill>
              <a:srgbClr val="0E2841"/>
            </a:solidFill>
            <a:prstDash val="solid"/>
            <a:round/>
          </a:ln>
        </p:spPr>
        <p:txBody>
          <a:bodyPr vert="horz" wrap="square" lIns="121898" tIns="121898" rIns="121898" bIns="121898"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2489" b="0" i="0" u="none" strike="noStrike" kern="1200" cap="none" spc="0" baseline="0">
              <a:solidFill>
                <a:srgbClr val="000000"/>
              </a:solidFill>
              <a:uFillTx/>
              <a:latin typeface="Arial"/>
              <a:ea typeface="Arial"/>
              <a:cs typeface="Arial"/>
            </a:endParaRPr>
          </a:p>
        </p:txBody>
      </p:sp>
      <p:sp>
        <p:nvSpPr>
          <p:cNvPr id="4" name="Google Shape;95;p15">
            <a:extLst>
              <a:ext uri="{FF2B5EF4-FFF2-40B4-BE49-F238E27FC236}">
                <a16:creationId xmlns:a16="http://schemas.microsoft.com/office/drawing/2014/main" id="{0D1306BB-81CD-D411-9F3D-2FEBD2DBC7A9}"/>
              </a:ext>
            </a:extLst>
          </p:cNvPr>
          <p:cNvSpPr txBox="1"/>
          <p:nvPr/>
        </p:nvSpPr>
        <p:spPr>
          <a:xfrm>
            <a:off x="961327" y="1384237"/>
            <a:ext cx="2229298" cy="2332149"/>
          </a:xfrm>
          <a:prstGeom prst="rect">
            <a:avLst/>
          </a:prstGeom>
          <a:noFill/>
          <a:ln cap="flat">
            <a:noFill/>
          </a:ln>
        </p:spPr>
        <p:txBody>
          <a:bodyPr vert="horz" wrap="square" lIns="91430" tIns="91430" rIns="91430" bIns="9143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3200" b="1" i="0" u="none" strike="noStrike" kern="1200" cap="none" spc="0" baseline="0" dirty="0" err="1">
                <a:solidFill>
                  <a:srgbClr val="FFFFFF"/>
                </a:solidFill>
                <a:uFillTx/>
                <a:latin typeface="Gill Sans MT"/>
                <a:ea typeface="Calibri"/>
                <a:cs typeface="Calibri"/>
              </a:rPr>
              <a:t>Outline</a:t>
            </a:r>
            <a:endParaRPr lang="nl-NL" sz="3200" b="1" i="0" u="none" strike="noStrike" kern="1200" cap="none" spc="0" baseline="0" dirty="0">
              <a:solidFill>
                <a:srgbClr val="FFFFFF"/>
              </a:solidFill>
              <a:uFillTx/>
              <a:latin typeface="Gill Sans MT"/>
              <a:ea typeface="Calibri"/>
              <a:cs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3200" b="1" i="0" u="none" strike="noStrike" kern="1200" cap="none" spc="0" baseline="0" dirty="0">
              <a:solidFill>
                <a:srgbClr val="FFFFFF"/>
              </a:solidFill>
              <a:uFillTx/>
              <a:latin typeface="Gill Sans MT"/>
              <a:ea typeface="Calibri"/>
              <a:cs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b="1" i="0" u="none" strike="noStrike" kern="1200" cap="none" spc="0" baseline="0" dirty="0">
                <a:solidFill>
                  <a:srgbClr val="FFFFFF"/>
                </a:solidFill>
                <a:uFillTx/>
                <a:latin typeface="Gill Sans MT"/>
                <a:ea typeface="Calibri"/>
                <a:cs typeface="Calibri"/>
              </a:rPr>
              <a:t>How does </a:t>
            </a:r>
            <a:r>
              <a:rPr lang="nl-NL" sz="1600" b="1" i="0" u="none" strike="noStrike" kern="1200" cap="none" spc="0" baseline="0" dirty="0" err="1">
                <a:solidFill>
                  <a:srgbClr val="FFFFFF"/>
                </a:solidFill>
                <a:uFillTx/>
                <a:latin typeface="Gill Sans MT"/>
                <a:ea typeface="Calibri"/>
                <a:cs typeface="Calibri"/>
              </a:rPr>
              <a:t>one</a:t>
            </a:r>
            <a:r>
              <a:rPr lang="nl-NL" sz="1600" b="1" dirty="0">
                <a:solidFill>
                  <a:srgbClr val="FFFFFF"/>
                </a:solidFill>
                <a:latin typeface="Gill Sans MT"/>
                <a:ea typeface="Calibri"/>
                <a:cs typeface="Calibri"/>
              </a:rPr>
              <a:t> </a:t>
            </a:r>
            <a:r>
              <a:rPr lang="nl-NL" sz="1600" b="1" i="0" u="none" strike="noStrike" kern="1200" cap="none" spc="0" baseline="0" dirty="0">
                <a:solidFill>
                  <a:srgbClr val="FFFFFF"/>
                </a:solidFill>
                <a:uFillTx/>
                <a:latin typeface="Gill Sans MT"/>
                <a:ea typeface="Calibri"/>
                <a:cs typeface="Calibri"/>
              </a:rPr>
              <a:t>construct a </a:t>
            </a:r>
            <a:r>
              <a:rPr lang="nl-NL" sz="1600" b="1" i="0" u="none" strike="noStrike" kern="1200" cap="none" spc="0" baseline="0" dirty="0" err="1">
                <a:solidFill>
                  <a:srgbClr val="FFFFFF"/>
                </a:solidFill>
                <a:uFillTx/>
                <a:latin typeface="Gill Sans MT"/>
                <a:ea typeface="Calibri"/>
                <a:cs typeface="Calibri"/>
              </a:rPr>
              <a:t>path</a:t>
            </a:r>
            <a:r>
              <a:rPr lang="nl-NL" sz="1600" b="1" i="0" u="none" strike="noStrike" kern="1200" cap="none" spc="0" baseline="0" dirty="0">
                <a:solidFill>
                  <a:srgbClr val="FFFFFF"/>
                </a:solidFill>
                <a:uFillTx/>
                <a:latin typeface="Gill Sans MT"/>
                <a:ea typeface="Calibri"/>
                <a:cs typeface="Calibri"/>
              </a:rPr>
              <a:t> </a:t>
            </a:r>
            <a:r>
              <a:rPr lang="nl-NL" sz="1600" b="1" i="0" u="none" strike="noStrike" kern="1200" cap="none" spc="0" baseline="0" dirty="0" err="1">
                <a:solidFill>
                  <a:srgbClr val="FFFFFF"/>
                </a:solidFill>
                <a:uFillTx/>
                <a:latin typeface="Gill Sans MT"/>
                <a:ea typeface="Calibri"/>
                <a:cs typeface="Calibri"/>
              </a:rPr>
              <a:t>integral</a:t>
            </a:r>
            <a:r>
              <a:rPr lang="nl-NL" sz="1600" b="1" i="0" u="none" strike="noStrike" kern="1200" cap="none" spc="0" baseline="0" dirty="0">
                <a:solidFill>
                  <a:srgbClr val="FFFFFF"/>
                </a:solidFill>
                <a:uFillTx/>
                <a:latin typeface="Gill Sans MT"/>
                <a:ea typeface="Calibri"/>
                <a:cs typeface="Calibri"/>
              </a:rPr>
              <a:t> on a </a:t>
            </a:r>
            <a:r>
              <a:rPr lang="nl-NL" sz="1600" b="1" i="0" u="none" strike="noStrike" kern="1200" cap="none" spc="0" baseline="0" dirty="0" err="1">
                <a:solidFill>
                  <a:srgbClr val="FFFFFF"/>
                </a:solidFill>
                <a:uFillTx/>
                <a:latin typeface="Gill Sans MT"/>
                <a:ea typeface="Calibri"/>
                <a:cs typeface="Calibri"/>
              </a:rPr>
              <a:t>finite</a:t>
            </a:r>
            <a:r>
              <a:rPr lang="nl-NL" sz="1600" b="1" i="0" u="none" strike="noStrike" kern="1200" cap="none" spc="0" baseline="0" dirty="0">
                <a:solidFill>
                  <a:srgbClr val="FFFFFF"/>
                </a:solidFill>
                <a:uFillTx/>
                <a:latin typeface="Gill Sans MT"/>
                <a:ea typeface="Calibri"/>
                <a:cs typeface="Calibri"/>
              </a:rPr>
              <a:t> volume</a:t>
            </a:r>
          </a:p>
        </p:txBody>
      </p:sp>
      <p:sp>
        <p:nvSpPr>
          <p:cNvPr id="5" name="TextBox 4">
            <a:extLst>
              <a:ext uri="{FF2B5EF4-FFF2-40B4-BE49-F238E27FC236}">
                <a16:creationId xmlns:a16="http://schemas.microsoft.com/office/drawing/2014/main" id="{4CC15088-770A-02EB-B44F-F3111333E936}"/>
              </a:ext>
            </a:extLst>
          </p:cNvPr>
          <p:cNvSpPr txBox="1"/>
          <p:nvPr/>
        </p:nvSpPr>
        <p:spPr>
          <a:xfrm>
            <a:off x="5322832" y="960110"/>
            <a:ext cx="6534551" cy="738670"/>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ea typeface="Arial"/>
                <a:cs typeface="Arial"/>
              </a:rPr>
              <a:t>Background: </a:t>
            </a:r>
            <a:br>
              <a:rPr lang="en-US" sz="2000" b="0" i="0" u="none" strike="noStrike" kern="1200" cap="none" spc="0" baseline="0" dirty="0">
                <a:solidFill>
                  <a:srgbClr val="000000"/>
                </a:solidFill>
                <a:uFillTx/>
                <a:latin typeface="Gill Sans MT" pitchFamily="34"/>
                <a:ea typeface="Arial"/>
                <a:cs typeface="Arial"/>
              </a:rPr>
            </a:br>
            <a:r>
              <a:rPr lang="en-US" sz="2000" b="0" i="0" u="none" strike="noStrike" kern="1200" cap="none" spc="0" baseline="0" dirty="0">
                <a:solidFill>
                  <a:srgbClr val="000000"/>
                </a:solidFill>
                <a:uFillTx/>
                <a:latin typeface="Gill Sans MT" pitchFamily="34"/>
                <a:ea typeface="Arial"/>
                <a:cs typeface="Arial"/>
              </a:rPr>
              <a:t>(Casimir Effect, Quark-Gluon Plasma)</a:t>
            </a:r>
          </a:p>
        </p:txBody>
      </p:sp>
      <p:sp>
        <p:nvSpPr>
          <p:cNvPr id="6" name="Ovaal 3">
            <a:extLst>
              <a:ext uri="{FF2B5EF4-FFF2-40B4-BE49-F238E27FC236}">
                <a16:creationId xmlns:a16="http://schemas.microsoft.com/office/drawing/2014/main" id="{1373BE5B-94CD-06B8-D11E-7389466651CD}"/>
              </a:ext>
            </a:extLst>
          </p:cNvPr>
          <p:cNvSpPr/>
          <p:nvPr/>
        </p:nvSpPr>
        <p:spPr>
          <a:xfrm>
            <a:off x="4696897" y="929606"/>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FFFFFF"/>
                </a:solidFill>
                <a:uFillTx/>
                <a:latin typeface="Aptos"/>
              </a:rPr>
              <a:t>1</a:t>
            </a:r>
          </a:p>
        </p:txBody>
      </p:sp>
      <p:sp>
        <p:nvSpPr>
          <p:cNvPr id="7" name="Ovaal 5">
            <a:extLst>
              <a:ext uri="{FF2B5EF4-FFF2-40B4-BE49-F238E27FC236}">
                <a16:creationId xmlns:a16="http://schemas.microsoft.com/office/drawing/2014/main" id="{71D58AE5-5735-8D8D-71C9-2A1BE25B9D5D}"/>
              </a:ext>
            </a:extLst>
          </p:cNvPr>
          <p:cNvSpPr/>
          <p:nvPr/>
        </p:nvSpPr>
        <p:spPr>
          <a:xfrm>
            <a:off x="4696897" y="1885337"/>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FFFFFF"/>
                </a:solidFill>
                <a:uFillTx/>
                <a:latin typeface="Aptos"/>
              </a:rPr>
              <a:t>2</a:t>
            </a:r>
          </a:p>
        </p:txBody>
      </p:sp>
      <p:sp>
        <p:nvSpPr>
          <p:cNvPr id="8" name="Ovaal 6">
            <a:extLst>
              <a:ext uri="{FF2B5EF4-FFF2-40B4-BE49-F238E27FC236}">
                <a16:creationId xmlns:a16="http://schemas.microsoft.com/office/drawing/2014/main" id="{F5720362-4546-6D28-52FE-302DE3142778}"/>
              </a:ext>
            </a:extLst>
          </p:cNvPr>
          <p:cNvSpPr/>
          <p:nvPr/>
        </p:nvSpPr>
        <p:spPr>
          <a:xfrm>
            <a:off x="4696897" y="2841059"/>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FFFFFF"/>
                </a:solidFill>
                <a:uFillTx/>
                <a:latin typeface="Aptos"/>
              </a:rPr>
              <a:t>3</a:t>
            </a:r>
          </a:p>
        </p:txBody>
      </p:sp>
      <p:sp>
        <p:nvSpPr>
          <p:cNvPr id="9" name="Ovaal 8">
            <a:extLst>
              <a:ext uri="{FF2B5EF4-FFF2-40B4-BE49-F238E27FC236}">
                <a16:creationId xmlns:a16="http://schemas.microsoft.com/office/drawing/2014/main" id="{810B2F07-59F7-5DED-3B7B-48210AC269C9}"/>
              </a:ext>
            </a:extLst>
          </p:cNvPr>
          <p:cNvSpPr/>
          <p:nvPr/>
        </p:nvSpPr>
        <p:spPr>
          <a:xfrm>
            <a:off x="4696897" y="3796789"/>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FFFFFF"/>
                </a:solidFill>
                <a:uFillTx/>
                <a:latin typeface="Aptos"/>
              </a:rPr>
              <a:t>4</a:t>
            </a:r>
          </a:p>
        </p:txBody>
      </p:sp>
      <p:sp>
        <p:nvSpPr>
          <p:cNvPr id="10" name="Tekstvak 9">
            <a:extLst>
              <a:ext uri="{FF2B5EF4-FFF2-40B4-BE49-F238E27FC236}">
                <a16:creationId xmlns:a16="http://schemas.microsoft.com/office/drawing/2014/main" id="{5FDBBE4F-BFBE-7B1D-EC1A-F315458E8201}"/>
              </a:ext>
            </a:extLst>
          </p:cNvPr>
          <p:cNvSpPr txBox="1"/>
          <p:nvPr/>
        </p:nvSpPr>
        <p:spPr>
          <a:xfrm>
            <a:off x="5321085" y="2899470"/>
            <a:ext cx="609600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rPr>
              <a:t>Path Integral Derivation</a:t>
            </a:r>
            <a:endParaRPr lang="nl-NL" sz="1800" b="0" i="0" u="none" strike="noStrike" kern="1200" cap="none" spc="0" baseline="0" dirty="0">
              <a:solidFill>
                <a:srgbClr val="000000"/>
              </a:solidFill>
              <a:uFillTx/>
              <a:latin typeface="Gill Sans MT" pitchFamily="34"/>
            </a:endParaRPr>
          </a:p>
        </p:txBody>
      </p:sp>
      <p:sp>
        <p:nvSpPr>
          <p:cNvPr id="11" name="Tekstvak 10">
            <a:extLst>
              <a:ext uri="{FF2B5EF4-FFF2-40B4-BE49-F238E27FC236}">
                <a16:creationId xmlns:a16="http://schemas.microsoft.com/office/drawing/2014/main" id="{007B31AC-2801-7FB5-5CCE-7CC416F68D2F}"/>
              </a:ext>
            </a:extLst>
          </p:cNvPr>
          <p:cNvSpPr txBox="1"/>
          <p:nvPr/>
        </p:nvSpPr>
        <p:spPr>
          <a:xfrm>
            <a:off x="5314629" y="3855201"/>
            <a:ext cx="609600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dirty="0">
                <a:solidFill>
                  <a:srgbClr val="000000"/>
                </a:solidFill>
                <a:latin typeface="Gill Sans MT" pitchFamily="34"/>
                <a:ea typeface="Arial"/>
                <a:cs typeface="Arial"/>
              </a:rPr>
              <a:t>Consequences</a:t>
            </a:r>
            <a:endParaRPr lang="en-US" sz="1800" b="0" i="0" u="none" strike="noStrike" kern="1200" cap="none" spc="0" baseline="0" dirty="0">
              <a:solidFill>
                <a:srgbClr val="000000"/>
              </a:solidFill>
              <a:uFillTx/>
              <a:latin typeface="Gill Sans MT" pitchFamily="34"/>
            </a:endParaRPr>
          </a:p>
        </p:txBody>
      </p:sp>
      <p:sp>
        <p:nvSpPr>
          <p:cNvPr id="12" name="Ovaal 12">
            <a:extLst>
              <a:ext uri="{FF2B5EF4-FFF2-40B4-BE49-F238E27FC236}">
                <a16:creationId xmlns:a16="http://schemas.microsoft.com/office/drawing/2014/main" id="{5ABE1915-3BE5-89D8-F931-520ECCE67FAA}"/>
              </a:ext>
            </a:extLst>
          </p:cNvPr>
          <p:cNvSpPr/>
          <p:nvPr/>
        </p:nvSpPr>
        <p:spPr>
          <a:xfrm>
            <a:off x="4696897" y="4752520"/>
            <a:ext cx="458928" cy="45892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70C0"/>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FFFFFF"/>
                </a:solidFill>
                <a:uFillTx/>
                <a:latin typeface="Aptos"/>
              </a:rPr>
              <a:t>5</a:t>
            </a:r>
          </a:p>
        </p:txBody>
      </p:sp>
      <p:sp>
        <p:nvSpPr>
          <p:cNvPr id="13" name="Tekstvak 13">
            <a:extLst>
              <a:ext uri="{FF2B5EF4-FFF2-40B4-BE49-F238E27FC236}">
                <a16:creationId xmlns:a16="http://schemas.microsoft.com/office/drawing/2014/main" id="{120DD0C5-A5B7-D11E-1704-6AE3D16C0BA8}"/>
              </a:ext>
            </a:extLst>
          </p:cNvPr>
          <p:cNvSpPr txBox="1"/>
          <p:nvPr/>
        </p:nvSpPr>
        <p:spPr>
          <a:xfrm>
            <a:off x="5321085" y="4810932"/>
            <a:ext cx="609600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000000"/>
                </a:solidFill>
                <a:uFillTx/>
                <a:latin typeface="Gill Sans MT" pitchFamily="34"/>
                <a:cs typeface="Arial"/>
              </a:rPr>
              <a:t>Conclusions</a:t>
            </a:r>
          </a:p>
        </p:txBody>
      </p:sp>
      <p:sp>
        <p:nvSpPr>
          <p:cNvPr id="14" name="TextBox 4">
            <a:extLst>
              <a:ext uri="{FF2B5EF4-FFF2-40B4-BE49-F238E27FC236}">
                <a16:creationId xmlns:a16="http://schemas.microsoft.com/office/drawing/2014/main" id="{BA26DCBC-C517-9E0B-7FFE-F7DD34757864}"/>
              </a:ext>
            </a:extLst>
          </p:cNvPr>
          <p:cNvSpPr txBox="1"/>
          <p:nvPr/>
        </p:nvSpPr>
        <p:spPr>
          <a:xfrm>
            <a:off x="5322832" y="1915841"/>
            <a:ext cx="6089273" cy="738670"/>
          </a:xfrm>
          <a:prstGeom prst="rect">
            <a:avLst/>
          </a:prstGeom>
          <a:noFill/>
          <a:ln cap="flat">
            <a:noFill/>
          </a:ln>
        </p:spPr>
        <p:txBody>
          <a:bodyPr vert="horz" wrap="square" lIns="121916" tIns="60963" rIns="121916" bIns="60963"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dirty="0">
                <a:solidFill>
                  <a:srgbClr val="000000"/>
                </a:solidFill>
                <a:uFillTx/>
                <a:latin typeface="Gill Sans MT" pitchFamily="34"/>
                <a:ea typeface="Arial"/>
                <a:cs typeface="Arial"/>
              </a:rPr>
              <a:t>Outline of</a:t>
            </a:r>
            <a:r>
              <a:rPr lang="en-US" sz="2000" dirty="0">
                <a:solidFill>
                  <a:srgbClr val="000000"/>
                </a:solidFill>
                <a:latin typeface="Gill Sans MT" pitchFamily="34"/>
                <a:ea typeface="Arial"/>
                <a:cs typeface="Arial"/>
              </a:rPr>
              <a:t> Methodology:</a:t>
            </a:r>
            <a:br>
              <a:rPr lang="en-US" sz="2000" dirty="0">
                <a:solidFill>
                  <a:srgbClr val="000000"/>
                </a:solidFill>
                <a:latin typeface="Gill Sans MT" pitchFamily="34"/>
                <a:ea typeface="Arial"/>
                <a:cs typeface="Arial"/>
              </a:rPr>
            </a:br>
            <a:r>
              <a:rPr lang="en-US" sz="2000" dirty="0">
                <a:solidFill>
                  <a:srgbClr val="000000"/>
                </a:solidFill>
                <a:latin typeface="Gill Sans MT" pitchFamily="34"/>
                <a:ea typeface="Arial"/>
                <a:cs typeface="Arial"/>
              </a:rPr>
              <a:t>(Statistical Physics, Finite Volume QFT)</a:t>
            </a:r>
            <a:endParaRPr lang="nl-NL" sz="1867" b="0" i="0" u="none" strike="noStrike" kern="1200" cap="none" spc="0" baseline="0" dirty="0">
              <a:solidFill>
                <a:srgbClr val="000000"/>
              </a:solidFill>
              <a:uFillTx/>
              <a:latin typeface="Gill Sans MT" pitchFamily="34"/>
              <a:ea typeface="Arial"/>
              <a:cs typeface="Arial"/>
            </a:endParaRPr>
          </a:p>
        </p:txBody>
      </p:sp>
      <p:sp>
        <p:nvSpPr>
          <p:cNvPr id="16" name="Rechthoek 15">
            <a:extLst>
              <a:ext uri="{FF2B5EF4-FFF2-40B4-BE49-F238E27FC236}">
                <a16:creationId xmlns:a16="http://schemas.microsoft.com/office/drawing/2014/main" id="{20FABDFE-0A8C-EF69-A35B-0837D5A181AB}"/>
              </a:ext>
            </a:extLst>
          </p:cNvPr>
          <p:cNvSpPr/>
          <p:nvPr/>
        </p:nvSpPr>
        <p:spPr>
          <a:xfrm>
            <a:off x="0" y="6554082"/>
            <a:ext cx="12192000" cy="303918"/>
          </a:xfrm>
          <a:prstGeom prst="rect">
            <a:avLst/>
          </a:prstGeom>
          <a:solidFill>
            <a:srgbClr val="1C45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l-NL" dirty="0">
                <a:latin typeface="Gill Sans MT" panose="020B0502020104020203" pitchFamily="34" charset="0"/>
              </a:rPr>
              <a:t>	Rens Roosenstein | University of Cape Town | SAIP 2026 |  </a:t>
            </a:r>
            <a:r>
              <a:rPr lang="nl-NL" dirty="0"/>
              <a:t> </a:t>
            </a:r>
          </a:p>
        </p:txBody>
      </p:sp>
      <p:sp>
        <p:nvSpPr>
          <p:cNvPr id="18" name="Google Shape;94;p15">
            <a:extLst>
              <a:ext uri="{FF2B5EF4-FFF2-40B4-BE49-F238E27FC236}">
                <a16:creationId xmlns:a16="http://schemas.microsoft.com/office/drawing/2014/main" id="{CF6E13DD-767F-9A4B-C329-0542D482550C}"/>
              </a:ext>
            </a:extLst>
          </p:cNvPr>
          <p:cNvSpPr txBox="1"/>
          <p:nvPr/>
        </p:nvSpPr>
        <p:spPr>
          <a:xfrm>
            <a:off x="11267440" y="6554082"/>
            <a:ext cx="730289" cy="277834"/>
          </a:xfrm>
          <a:prstGeom prst="rect">
            <a:avLst/>
          </a:prstGeom>
          <a:noFill/>
          <a:ln cap="flat">
            <a:noFill/>
          </a:ln>
        </p:spPr>
        <p:txBody>
          <a:bodyPr vert="horz" wrap="square" lIns="121898" tIns="121898" rIns="121898" bIns="121898"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600" dirty="0">
                <a:solidFill>
                  <a:schemeClr val="bg1"/>
                </a:solidFill>
                <a:latin typeface="Gill Sans MT" panose="020B0502020104020203" pitchFamily="34" charset="0"/>
                <a:cs typeface="Arial"/>
              </a:rPr>
              <a:t>8/18</a:t>
            </a:r>
            <a:endParaRPr lang="nl-NL" sz="1600" b="0" i="0" u="none" strike="noStrike" kern="1200" cap="none" spc="0" baseline="0" dirty="0">
              <a:solidFill>
                <a:schemeClr val="bg1"/>
              </a:solidFill>
              <a:uFillTx/>
              <a:latin typeface="Gill Sans MT" panose="020B0502020104020203" pitchFamily="34" charset="0"/>
              <a:cs typeface="Arial"/>
            </a:endParaRPr>
          </a:p>
        </p:txBody>
      </p:sp>
    </p:spTree>
    <p:extLst>
      <p:ext uri="{BB962C8B-B14F-4D97-AF65-F5344CB8AC3E}">
        <p14:creationId xmlns:p14="http://schemas.microsoft.com/office/powerpoint/2010/main" val="284104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7"/>
                                        </p:tgtEl>
                                        <p:attrNameLst>
                                          <p:attrName>style.opacity</p:attrName>
                                        </p:attrNameLst>
                                      </p:cBhvr>
                                      <p:to>
                                        <p:strVal val="0.2"/>
                                      </p:to>
                                    </p:set>
                                    <p:animEffect filter="image" prLst="opacity: 0.2">
                                      <p:cBhvr rctx="IE">
                                        <p:cTn id="7" dur="indefinite"/>
                                        <p:tgtEl>
                                          <p:spTgt spid="7"/>
                                        </p:tgtEl>
                                      </p:cBhvr>
                                    </p:animEffect>
                                  </p:childTnLst>
                                </p:cTn>
                              </p:par>
                              <p:par>
                                <p:cTn id="8" presetID="9" presetClass="emph" presetSubtype="0" grpId="0" nodeType="withEffect">
                                  <p:stCondLst>
                                    <p:cond delay="0"/>
                                  </p:stCondLst>
                                  <p:childTnLst>
                                    <p:set>
                                      <p:cBhvr>
                                        <p:cTn id="9" dur="indefinite"/>
                                        <p:tgtEl>
                                          <p:spTgt spid="9"/>
                                        </p:tgtEl>
                                        <p:attrNameLst>
                                          <p:attrName>style.opacity</p:attrName>
                                        </p:attrNameLst>
                                      </p:cBhvr>
                                      <p:to>
                                        <p:strVal val="0.2"/>
                                      </p:to>
                                    </p:set>
                                    <p:animEffect filter="image" prLst="opacity: 0.2">
                                      <p:cBhvr rctx="IE">
                                        <p:cTn id="10" dur="indefinite"/>
                                        <p:tgtEl>
                                          <p:spTgt spid="9"/>
                                        </p:tgtEl>
                                      </p:cBhvr>
                                    </p:animEffect>
                                  </p:childTnLst>
                                </p:cTn>
                              </p:par>
                              <p:par>
                                <p:cTn id="11" presetID="9" presetClass="emph" presetSubtype="0" grpId="0" nodeType="withEffect">
                                  <p:stCondLst>
                                    <p:cond delay="0"/>
                                  </p:stCondLst>
                                  <p:childTnLst>
                                    <p:set>
                                      <p:cBhvr>
                                        <p:cTn id="12" dur="indefinite"/>
                                        <p:tgtEl>
                                          <p:spTgt spid="11"/>
                                        </p:tgtEl>
                                        <p:attrNameLst>
                                          <p:attrName>style.opacity</p:attrName>
                                        </p:attrNameLst>
                                      </p:cBhvr>
                                      <p:to>
                                        <p:strVal val="0.2"/>
                                      </p:to>
                                    </p:set>
                                    <p:animEffect filter="image" prLst="opacity: 0.2">
                                      <p:cBhvr rctx="IE">
                                        <p:cTn id="13" dur="indefinite"/>
                                        <p:tgtEl>
                                          <p:spTgt spid="11"/>
                                        </p:tgtEl>
                                      </p:cBhvr>
                                    </p:animEffect>
                                  </p:childTnLst>
                                </p:cTn>
                              </p:par>
                              <p:par>
                                <p:cTn id="14" presetID="9" presetClass="emph" presetSubtype="0" grpId="0" nodeType="withEffect">
                                  <p:stCondLst>
                                    <p:cond delay="0"/>
                                  </p:stCondLst>
                                  <p:childTnLst>
                                    <p:set>
                                      <p:cBhvr>
                                        <p:cTn id="15" dur="indefinite"/>
                                        <p:tgtEl>
                                          <p:spTgt spid="12"/>
                                        </p:tgtEl>
                                        <p:attrNameLst>
                                          <p:attrName>style.opacity</p:attrName>
                                        </p:attrNameLst>
                                      </p:cBhvr>
                                      <p:to>
                                        <p:strVal val="0.2"/>
                                      </p:to>
                                    </p:set>
                                    <p:animEffect filter="image" prLst="opacity: 0.2">
                                      <p:cBhvr rctx="IE">
                                        <p:cTn id="16" dur="indefinite"/>
                                        <p:tgtEl>
                                          <p:spTgt spid="12"/>
                                        </p:tgtEl>
                                      </p:cBhvr>
                                    </p:animEffect>
                                  </p:childTnLst>
                                </p:cTn>
                              </p:par>
                              <p:par>
                                <p:cTn id="17" presetID="9" presetClass="emph" presetSubtype="0" grpId="0" nodeType="withEffect">
                                  <p:stCondLst>
                                    <p:cond delay="0"/>
                                  </p:stCondLst>
                                  <p:childTnLst>
                                    <p:set>
                                      <p:cBhvr>
                                        <p:cTn id="18" dur="indefinite"/>
                                        <p:tgtEl>
                                          <p:spTgt spid="13"/>
                                        </p:tgtEl>
                                        <p:attrNameLst>
                                          <p:attrName>style.opacity</p:attrName>
                                        </p:attrNameLst>
                                      </p:cBhvr>
                                      <p:to>
                                        <p:strVal val="0.2"/>
                                      </p:to>
                                    </p:set>
                                    <p:animEffect filter="image" prLst="opacity: 0.2">
                                      <p:cBhvr rctx="IE">
                                        <p:cTn id="19" dur="indefinite"/>
                                        <p:tgtEl>
                                          <p:spTgt spid="13"/>
                                        </p:tgtEl>
                                      </p:cBhvr>
                                    </p:animEffect>
                                  </p:childTnLst>
                                </p:cTn>
                              </p:par>
                              <p:par>
                                <p:cTn id="20" presetID="9" presetClass="emph" presetSubtype="0" grpId="0" nodeType="withEffect">
                                  <p:stCondLst>
                                    <p:cond delay="0"/>
                                  </p:stCondLst>
                                  <p:childTnLst>
                                    <p:set>
                                      <p:cBhvr>
                                        <p:cTn id="21" dur="indefinite"/>
                                        <p:tgtEl>
                                          <p:spTgt spid="14"/>
                                        </p:tgtEl>
                                        <p:attrNameLst>
                                          <p:attrName>style.opacity</p:attrName>
                                        </p:attrNameLst>
                                      </p:cBhvr>
                                      <p:to>
                                        <p:strVal val="0.2"/>
                                      </p:to>
                                    </p:set>
                                    <p:animEffect filter="image" prLst="opacity: 0.2">
                                      <p:cBhvr rctx="IE">
                                        <p:cTn id="22" dur="indefinite"/>
                                        <p:tgtEl>
                                          <p:spTgt spid="14"/>
                                        </p:tgtEl>
                                      </p:cBhvr>
                                    </p:animEffect>
                                  </p:childTnLst>
                                </p:cTn>
                              </p:par>
                              <p:par>
                                <p:cTn id="23" presetID="9" presetClass="emph" presetSubtype="0" grpId="0" nodeType="withEffect">
                                  <p:stCondLst>
                                    <p:cond delay="0"/>
                                  </p:stCondLst>
                                  <p:childTnLst>
                                    <p:set>
                                      <p:cBhvr>
                                        <p:cTn id="24" dur="indefinite"/>
                                        <p:tgtEl>
                                          <p:spTgt spid="6"/>
                                        </p:tgtEl>
                                        <p:attrNameLst>
                                          <p:attrName>style.opacity</p:attrName>
                                        </p:attrNameLst>
                                      </p:cBhvr>
                                      <p:to>
                                        <p:strVal val="0.2"/>
                                      </p:to>
                                    </p:set>
                                    <p:animEffect filter="image" prLst="opacity: 0.2">
                                      <p:cBhvr rctx="IE">
                                        <p:cTn id="25" dur="indefinite"/>
                                        <p:tgtEl>
                                          <p:spTgt spid="6"/>
                                        </p:tgtEl>
                                      </p:cBhvr>
                                    </p:animEffect>
                                  </p:childTnLst>
                                </p:cTn>
                              </p:par>
                              <p:par>
                                <p:cTn id="26" presetID="9" presetClass="emph" presetSubtype="0" grpId="0" nodeType="withEffect">
                                  <p:stCondLst>
                                    <p:cond delay="0"/>
                                  </p:stCondLst>
                                  <p:childTnLst>
                                    <p:set>
                                      <p:cBhvr>
                                        <p:cTn id="27" dur="indefinite"/>
                                        <p:tgtEl>
                                          <p:spTgt spid="5"/>
                                        </p:tgtEl>
                                        <p:attrNameLst>
                                          <p:attrName>style.opacity</p:attrName>
                                        </p:attrNameLst>
                                      </p:cBhvr>
                                      <p:to>
                                        <p:strVal val="0.2"/>
                                      </p:to>
                                    </p:set>
                                    <p:animEffect filter="image" prLst="opacity: 0.2">
                                      <p:cBhvr rctx="IE">
                                        <p:cTn id="28"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9" grpId="0" animBg="1"/>
      <p:bldP spid="11" grpId="0"/>
      <p:bldP spid="12" grpId="0" animBg="1"/>
      <p:bldP spid="13" grpId="0"/>
      <p:bldP spid="14" grpId="0"/>
    </p:bld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31504</TotalTime>
  <Words>2721</Words>
  <Application>Microsoft Office PowerPoint</Application>
  <PresentationFormat>Breedbeeld</PresentationFormat>
  <Paragraphs>294</Paragraphs>
  <Slides>26</Slides>
  <Notes>26</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26</vt:i4>
      </vt:variant>
    </vt:vector>
  </HeadingPairs>
  <TitlesOfParts>
    <vt:vector size="32" baseType="lpstr">
      <vt:lpstr>Aptos</vt:lpstr>
      <vt:lpstr>Aptos Display</vt:lpstr>
      <vt:lpstr>Arial</vt:lpstr>
      <vt:lpstr>Calibri</vt:lpstr>
      <vt:lpstr>Gill Sans MT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rens roosenstein</dc:creator>
  <cp:lastModifiedBy>Rens Roosenstein</cp:lastModifiedBy>
  <cp:revision>1638</cp:revision>
  <dcterms:created xsi:type="dcterms:W3CDTF">2025-11-20T09:45:39Z</dcterms:created>
  <dcterms:modified xsi:type="dcterms:W3CDTF">2026-07-09T07:53:53Z</dcterms:modified>
</cp:coreProperties>
</file>