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80" r:id="rId6"/>
    <p:sldId id="272" r:id="rId7"/>
    <p:sldId id="257" r:id="rId8"/>
    <p:sldId id="271" r:id="rId9"/>
    <p:sldId id="282" r:id="rId10"/>
    <p:sldId id="258" r:id="rId11"/>
    <p:sldId id="259" r:id="rId12"/>
    <p:sldId id="267" r:id="rId13"/>
    <p:sldId id="274" r:id="rId14"/>
    <p:sldId id="279" r:id="rId15"/>
    <p:sldId id="265" r:id="rId16"/>
    <p:sldId id="275" r:id="rId17"/>
    <p:sldId id="277" r:id="rId18"/>
    <p:sldId id="268" r:id="rId19"/>
    <p:sldId id="278" r:id="rId20"/>
    <p:sldId id="26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6"/>
    <a:srgbClr val="001026"/>
    <a:srgbClr val="69BAC3"/>
    <a:srgbClr val="88CDEC"/>
    <a:srgbClr val="010C1D"/>
    <a:srgbClr val="000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AE069-1859-4F3C-8FAB-82C840EFBC1E}" v="438" dt="2026-07-07T20:15:1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 snapToGrid="0">
      <p:cViewPr varScale="1">
        <p:scale>
          <a:sx n="48" d="100"/>
          <a:sy n="48" d="100"/>
        </p:scale>
        <p:origin x="53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25322-9EA7-437C-A5C8-8F4E27D507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AC8A529-492D-4790-B3E4-A4121C2EB025}">
      <dgm:prSet phldrT="[Text]" phldr="0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ZA" dirty="0"/>
            <a:t>Fixed Scanning Pattern</a:t>
          </a:r>
        </a:p>
      </dgm:t>
    </dgm:pt>
    <dgm:pt modelId="{E3EAC747-3310-4159-8F4E-6C209DA9B607}" type="parTrans" cxnId="{17DC17E5-F37A-4571-B128-87EDF3DDF9C8}">
      <dgm:prSet/>
      <dgm:spPr/>
      <dgm:t>
        <a:bodyPr/>
        <a:lstStyle/>
        <a:p>
          <a:endParaRPr lang="en-ZA"/>
        </a:p>
      </dgm:t>
    </dgm:pt>
    <dgm:pt modelId="{341A18A0-BB61-4116-B3A5-D21A1FB608E1}" type="sibTrans" cxnId="{17DC17E5-F37A-4571-B128-87EDF3DDF9C8}">
      <dgm:prSet/>
      <dgm:spPr/>
      <dgm:t>
        <a:bodyPr/>
        <a:lstStyle/>
        <a:p>
          <a:endParaRPr lang="en-ZA"/>
        </a:p>
      </dgm:t>
    </dgm:pt>
    <dgm:pt modelId="{AFCF8184-A36A-4D71-8C91-3ABCB0772D7A}">
      <dgm:prSet phldrT="[Text]" phldr="0"/>
      <dgm:spPr/>
      <dgm:t>
        <a:bodyPr/>
        <a:lstStyle/>
        <a:p>
          <a:r>
            <a:rPr lang="en-ZA" dirty="0"/>
            <a:t>Detection method</a:t>
          </a:r>
        </a:p>
      </dgm:t>
    </dgm:pt>
    <dgm:pt modelId="{2EC9CE54-4E09-48B5-ACFD-DB0861242F76}" type="parTrans" cxnId="{D921AC9A-C173-47AD-AFCE-7A7FB2D42C2A}">
      <dgm:prSet/>
      <dgm:spPr/>
      <dgm:t>
        <a:bodyPr/>
        <a:lstStyle/>
        <a:p>
          <a:endParaRPr lang="en-ZA"/>
        </a:p>
      </dgm:t>
    </dgm:pt>
    <dgm:pt modelId="{F8BF660D-71C0-46E5-9ED7-2BC7852280DC}" type="sibTrans" cxnId="{D921AC9A-C173-47AD-AFCE-7A7FB2D42C2A}">
      <dgm:prSet/>
      <dgm:spPr/>
      <dgm:t>
        <a:bodyPr/>
        <a:lstStyle/>
        <a:p>
          <a:endParaRPr lang="en-ZA"/>
        </a:p>
      </dgm:t>
    </dgm:pt>
    <dgm:pt modelId="{E4CF6FF7-E0F9-491D-9997-813423713313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dirty="0"/>
            <a:t>Estimator</a:t>
          </a:r>
        </a:p>
      </dgm:t>
    </dgm:pt>
    <dgm:pt modelId="{E97EF115-FD5D-47BC-AD2E-CFAC59FFBBFB}" type="parTrans" cxnId="{FEBD6BEB-7605-480A-ACE4-05C446D74852}">
      <dgm:prSet/>
      <dgm:spPr/>
      <dgm:t>
        <a:bodyPr/>
        <a:lstStyle/>
        <a:p>
          <a:endParaRPr lang="en-ZA"/>
        </a:p>
      </dgm:t>
    </dgm:pt>
    <dgm:pt modelId="{66B2F598-F519-4E91-9F7A-65527B313BE2}" type="sibTrans" cxnId="{FEBD6BEB-7605-480A-ACE4-05C446D74852}">
      <dgm:prSet/>
      <dgm:spPr/>
      <dgm:t>
        <a:bodyPr/>
        <a:lstStyle/>
        <a:p>
          <a:endParaRPr lang="en-ZA"/>
        </a:p>
      </dgm:t>
    </dgm:pt>
    <dgm:pt modelId="{8D7F5446-F32D-42E4-A164-576B6FF480DC}" type="pres">
      <dgm:prSet presAssocID="{F6625322-9EA7-437C-A5C8-8F4E27D507D4}" presName="compositeShape" presStyleCnt="0">
        <dgm:presLayoutVars>
          <dgm:chMax val="7"/>
          <dgm:dir/>
          <dgm:resizeHandles val="exact"/>
        </dgm:presLayoutVars>
      </dgm:prSet>
      <dgm:spPr/>
    </dgm:pt>
    <dgm:pt modelId="{A340D9B0-2412-4A3D-BADD-020E4C759D06}" type="pres">
      <dgm:prSet presAssocID="{FAC8A529-492D-4790-B3E4-A4121C2EB025}" presName="circ1" presStyleLbl="vennNode1" presStyleIdx="0" presStyleCnt="3"/>
      <dgm:spPr/>
    </dgm:pt>
    <dgm:pt modelId="{6B3C721B-F108-45F4-AB42-E4E94F2C65B5}" type="pres">
      <dgm:prSet presAssocID="{FAC8A529-492D-4790-B3E4-A4121C2EB0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506297-E68C-450C-8A03-B12F89FA230D}" type="pres">
      <dgm:prSet presAssocID="{AFCF8184-A36A-4D71-8C91-3ABCB0772D7A}" presName="circ2" presStyleLbl="vennNode1" presStyleIdx="1" presStyleCnt="3"/>
      <dgm:spPr/>
    </dgm:pt>
    <dgm:pt modelId="{500AD45D-98B0-4DD9-BF13-434A75F5BD7C}" type="pres">
      <dgm:prSet presAssocID="{AFCF8184-A36A-4D71-8C91-3ABCB0772D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078367-2AED-4574-870E-B831FCE2342A}" type="pres">
      <dgm:prSet presAssocID="{E4CF6FF7-E0F9-491D-9997-813423713313}" presName="circ3" presStyleLbl="vennNode1" presStyleIdx="2" presStyleCnt="3"/>
      <dgm:spPr/>
    </dgm:pt>
    <dgm:pt modelId="{3EE3DAC4-363D-4AE8-B010-CB93866822BB}" type="pres">
      <dgm:prSet presAssocID="{E4CF6FF7-E0F9-491D-9997-8134237133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774A2D-2D24-4252-8AEE-4A57288B5A7D}" type="presOf" srcId="{AFCF8184-A36A-4D71-8C91-3ABCB0772D7A}" destId="{500AD45D-98B0-4DD9-BF13-434A75F5BD7C}" srcOrd="1" destOrd="0" presId="urn:microsoft.com/office/officeart/2005/8/layout/venn1"/>
    <dgm:cxn modelId="{14255A7F-86BA-4D65-BD98-2D9699386030}" type="presOf" srcId="{F6625322-9EA7-437C-A5C8-8F4E27D507D4}" destId="{8D7F5446-F32D-42E4-A164-576B6FF480DC}" srcOrd="0" destOrd="0" presId="urn:microsoft.com/office/officeart/2005/8/layout/venn1"/>
    <dgm:cxn modelId="{BA02C481-A199-4E68-BB3F-8414E5D96590}" type="presOf" srcId="{E4CF6FF7-E0F9-491D-9997-813423713313}" destId="{0A078367-2AED-4574-870E-B831FCE2342A}" srcOrd="0" destOrd="0" presId="urn:microsoft.com/office/officeart/2005/8/layout/venn1"/>
    <dgm:cxn modelId="{128F2B87-0DB5-4D69-B2FA-125BC2757084}" type="presOf" srcId="{E4CF6FF7-E0F9-491D-9997-813423713313}" destId="{3EE3DAC4-363D-4AE8-B010-CB93866822BB}" srcOrd="1" destOrd="0" presId="urn:microsoft.com/office/officeart/2005/8/layout/venn1"/>
    <dgm:cxn modelId="{AA348987-CE1D-42AE-B68B-272CED48F965}" type="presOf" srcId="{FAC8A529-492D-4790-B3E4-A4121C2EB025}" destId="{A340D9B0-2412-4A3D-BADD-020E4C759D06}" srcOrd="0" destOrd="0" presId="urn:microsoft.com/office/officeart/2005/8/layout/venn1"/>
    <dgm:cxn modelId="{D921AC9A-C173-47AD-AFCE-7A7FB2D42C2A}" srcId="{F6625322-9EA7-437C-A5C8-8F4E27D507D4}" destId="{AFCF8184-A36A-4D71-8C91-3ABCB0772D7A}" srcOrd="1" destOrd="0" parTransId="{2EC9CE54-4E09-48B5-ACFD-DB0861242F76}" sibTransId="{F8BF660D-71C0-46E5-9ED7-2BC7852280DC}"/>
    <dgm:cxn modelId="{A6A8EEA5-4113-4A0C-82C0-66727EE97592}" type="presOf" srcId="{AFCF8184-A36A-4D71-8C91-3ABCB0772D7A}" destId="{92506297-E68C-450C-8A03-B12F89FA230D}" srcOrd="0" destOrd="0" presId="urn:microsoft.com/office/officeart/2005/8/layout/venn1"/>
    <dgm:cxn modelId="{C1C77CA9-723C-450F-8729-B1FA54EC8CC2}" type="presOf" srcId="{FAC8A529-492D-4790-B3E4-A4121C2EB025}" destId="{6B3C721B-F108-45F4-AB42-E4E94F2C65B5}" srcOrd="1" destOrd="0" presId="urn:microsoft.com/office/officeart/2005/8/layout/venn1"/>
    <dgm:cxn modelId="{17DC17E5-F37A-4571-B128-87EDF3DDF9C8}" srcId="{F6625322-9EA7-437C-A5C8-8F4E27D507D4}" destId="{FAC8A529-492D-4790-B3E4-A4121C2EB025}" srcOrd="0" destOrd="0" parTransId="{E3EAC747-3310-4159-8F4E-6C209DA9B607}" sibTransId="{341A18A0-BB61-4116-B3A5-D21A1FB608E1}"/>
    <dgm:cxn modelId="{FEBD6BEB-7605-480A-ACE4-05C446D74852}" srcId="{F6625322-9EA7-437C-A5C8-8F4E27D507D4}" destId="{E4CF6FF7-E0F9-491D-9997-813423713313}" srcOrd="2" destOrd="0" parTransId="{E97EF115-FD5D-47BC-AD2E-CFAC59FFBBFB}" sibTransId="{66B2F598-F519-4E91-9F7A-65527B313BE2}"/>
    <dgm:cxn modelId="{2F4F47BB-77BC-4AD6-9E92-2B45703E770B}" type="presParOf" srcId="{8D7F5446-F32D-42E4-A164-576B6FF480DC}" destId="{A340D9B0-2412-4A3D-BADD-020E4C759D06}" srcOrd="0" destOrd="0" presId="urn:microsoft.com/office/officeart/2005/8/layout/venn1"/>
    <dgm:cxn modelId="{0B37D818-7E03-4DBD-89FC-D81D42503AF4}" type="presParOf" srcId="{8D7F5446-F32D-42E4-A164-576B6FF480DC}" destId="{6B3C721B-F108-45F4-AB42-E4E94F2C65B5}" srcOrd="1" destOrd="0" presId="urn:microsoft.com/office/officeart/2005/8/layout/venn1"/>
    <dgm:cxn modelId="{63463394-4CCC-46D6-AC1A-6AFDA86537E8}" type="presParOf" srcId="{8D7F5446-F32D-42E4-A164-576B6FF480DC}" destId="{92506297-E68C-450C-8A03-B12F89FA230D}" srcOrd="2" destOrd="0" presId="urn:microsoft.com/office/officeart/2005/8/layout/venn1"/>
    <dgm:cxn modelId="{5D4F4A6B-4B94-4117-98B1-1D115C22D3B0}" type="presParOf" srcId="{8D7F5446-F32D-42E4-A164-576B6FF480DC}" destId="{500AD45D-98B0-4DD9-BF13-434A75F5BD7C}" srcOrd="3" destOrd="0" presId="urn:microsoft.com/office/officeart/2005/8/layout/venn1"/>
    <dgm:cxn modelId="{4C16D634-71A7-4B8A-9A88-5EA0D199561D}" type="presParOf" srcId="{8D7F5446-F32D-42E4-A164-576B6FF480DC}" destId="{0A078367-2AED-4574-870E-B831FCE2342A}" srcOrd="4" destOrd="0" presId="urn:microsoft.com/office/officeart/2005/8/layout/venn1"/>
    <dgm:cxn modelId="{4C111474-57E5-42D0-948C-C959599D2470}" type="presParOf" srcId="{8D7F5446-F32D-42E4-A164-576B6FF480DC}" destId="{3EE3DAC4-363D-4AE8-B010-CB93866822B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CBF89-FDCF-44D8-9696-DAAF31CB347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6116B3A-902D-49AD-926C-A51352693652}">
      <dgm:prSet phldrT="[Text]" phldr="0" custT="1"/>
      <dgm:spPr/>
      <dgm:t>
        <a:bodyPr/>
        <a:lstStyle/>
        <a:p>
          <a:r>
            <a:rPr lang="en-ZA" sz="2400" dirty="0"/>
            <a:t>Laser excites fluorophore</a:t>
          </a:r>
        </a:p>
      </dgm:t>
    </dgm:pt>
    <dgm:pt modelId="{1C8A8D80-614C-47F4-931D-8C8FDC9AE1EA}" type="parTrans" cxnId="{84A0F4A3-8C18-48DA-B277-E98E589F9482}">
      <dgm:prSet/>
      <dgm:spPr/>
      <dgm:t>
        <a:bodyPr/>
        <a:lstStyle/>
        <a:p>
          <a:endParaRPr lang="en-ZA"/>
        </a:p>
      </dgm:t>
    </dgm:pt>
    <dgm:pt modelId="{7DB278B6-BB3D-493A-8477-8ABAEA64ABA9}" type="sibTrans" cxnId="{84A0F4A3-8C18-48DA-B277-E98E589F9482}">
      <dgm:prSet/>
      <dgm:spPr/>
      <dgm:t>
        <a:bodyPr/>
        <a:lstStyle/>
        <a:p>
          <a:endParaRPr lang="en-ZA"/>
        </a:p>
      </dgm:t>
    </dgm:pt>
    <dgm:pt modelId="{028DA544-AA28-4039-AAC5-A71980AE9A10}">
      <dgm:prSet phldrT="[Text]" phldr="0" custT="1"/>
      <dgm:spPr/>
      <dgm:t>
        <a:bodyPr/>
        <a:lstStyle/>
        <a:p>
          <a:r>
            <a:rPr lang="en-ZA" sz="2400" dirty="0"/>
            <a:t>Particle emits photons</a:t>
          </a:r>
        </a:p>
      </dgm:t>
    </dgm:pt>
    <dgm:pt modelId="{D99FCBA1-E858-4FC4-8AE1-616B9A61F220}" type="parTrans" cxnId="{77D2E816-3F33-4A4A-A9C0-86CEB0353322}">
      <dgm:prSet/>
      <dgm:spPr/>
      <dgm:t>
        <a:bodyPr/>
        <a:lstStyle/>
        <a:p>
          <a:endParaRPr lang="en-ZA"/>
        </a:p>
      </dgm:t>
    </dgm:pt>
    <dgm:pt modelId="{774D51C5-39FC-4802-9F50-5CF81FF2C9D5}" type="sibTrans" cxnId="{77D2E816-3F33-4A4A-A9C0-86CEB0353322}">
      <dgm:prSet/>
      <dgm:spPr/>
      <dgm:t>
        <a:bodyPr/>
        <a:lstStyle/>
        <a:p>
          <a:endParaRPr lang="en-ZA"/>
        </a:p>
      </dgm:t>
    </dgm:pt>
    <dgm:pt modelId="{5E2FFCE2-73CC-46DC-B400-3895273A86FC}">
      <dgm:prSet phldrT="[Text]" phldr="0" custT="1"/>
      <dgm:spPr/>
      <dgm:t>
        <a:bodyPr/>
        <a:lstStyle/>
        <a:p>
          <a:r>
            <a:rPr lang="en-ZA" sz="2400" dirty="0"/>
            <a:t>Detector counts photons</a:t>
          </a:r>
        </a:p>
      </dgm:t>
    </dgm:pt>
    <dgm:pt modelId="{14F03A59-8226-4FE7-826B-5C035200873E}" type="parTrans" cxnId="{AC2F7DFC-D66F-4474-9527-BB2C399B65E7}">
      <dgm:prSet/>
      <dgm:spPr/>
      <dgm:t>
        <a:bodyPr/>
        <a:lstStyle/>
        <a:p>
          <a:endParaRPr lang="en-ZA"/>
        </a:p>
      </dgm:t>
    </dgm:pt>
    <dgm:pt modelId="{B3B32009-15CD-4463-B379-3D7CFD31CFC0}" type="sibTrans" cxnId="{AC2F7DFC-D66F-4474-9527-BB2C399B65E7}">
      <dgm:prSet/>
      <dgm:spPr/>
      <dgm:t>
        <a:bodyPr/>
        <a:lstStyle/>
        <a:p>
          <a:endParaRPr lang="en-ZA"/>
        </a:p>
      </dgm:t>
    </dgm:pt>
    <dgm:pt modelId="{7F744713-5BC9-457D-8C28-E3D7A4C09DE6}" type="pres">
      <dgm:prSet presAssocID="{412CBF89-FDCF-44D8-9696-DAAF31CB347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530C8BC-5919-4A61-8C3E-AFAF8BC22F49}" type="pres">
      <dgm:prSet presAssocID="{B6116B3A-902D-49AD-926C-A51352693652}" presName="Accent1" presStyleCnt="0"/>
      <dgm:spPr/>
    </dgm:pt>
    <dgm:pt modelId="{53BAA452-7935-45FE-8AE0-A33040CED5AA}" type="pres">
      <dgm:prSet presAssocID="{B6116B3A-902D-49AD-926C-A51352693652}" presName="Accent" presStyleLbl="node1" presStyleIdx="0" presStyleCnt="3"/>
      <dgm:spPr/>
    </dgm:pt>
    <dgm:pt modelId="{5A374EE4-B509-4323-B4F6-2AB421FB483F}" type="pres">
      <dgm:prSet presAssocID="{B6116B3A-902D-49AD-926C-A5135269365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510EE26-1034-4592-BFF1-BDE659FE471D}" type="pres">
      <dgm:prSet presAssocID="{028DA544-AA28-4039-AAC5-A71980AE9A10}" presName="Accent2" presStyleCnt="0"/>
      <dgm:spPr/>
    </dgm:pt>
    <dgm:pt modelId="{82E37060-6474-4643-A53E-7CC43FA4D4FB}" type="pres">
      <dgm:prSet presAssocID="{028DA544-AA28-4039-AAC5-A71980AE9A10}" presName="Accent" presStyleLbl="node1" presStyleIdx="1" presStyleCnt="3"/>
      <dgm:spPr/>
    </dgm:pt>
    <dgm:pt modelId="{E4A6373F-BAFB-451F-AEA4-2551ABB53B47}" type="pres">
      <dgm:prSet presAssocID="{028DA544-AA28-4039-AAC5-A71980AE9A1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CD7BB48-F4BB-4ECC-B819-8DADBA092C46}" type="pres">
      <dgm:prSet presAssocID="{5E2FFCE2-73CC-46DC-B400-3895273A86FC}" presName="Accent3" presStyleCnt="0"/>
      <dgm:spPr/>
    </dgm:pt>
    <dgm:pt modelId="{D06D57C0-D53A-492C-B6C1-96A681B2C08D}" type="pres">
      <dgm:prSet presAssocID="{5E2FFCE2-73CC-46DC-B400-3895273A86FC}" presName="Accent" presStyleLbl="node1" presStyleIdx="2" presStyleCnt="3"/>
      <dgm:spPr/>
    </dgm:pt>
    <dgm:pt modelId="{DB695E0A-03B7-42BA-94E2-8A28AC23190E}" type="pres">
      <dgm:prSet presAssocID="{5E2FFCE2-73CC-46DC-B400-3895273A86F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7D2E816-3F33-4A4A-A9C0-86CEB0353322}" srcId="{412CBF89-FDCF-44D8-9696-DAAF31CB3475}" destId="{028DA544-AA28-4039-AAC5-A71980AE9A10}" srcOrd="1" destOrd="0" parTransId="{D99FCBA1-E858-4FC4-8AE1-616B9A61F220}" sibTransId="{774D51C5-39FC-4802-9F50-5CF81FF2C9D5}"/>
    <dgm:cxn modelId="{4DFA9F38-670E-4D2B-8EB1-C000C85ED9E2}" type="presOf" srcId="{B6116B3A-902D-49AD-926C-A51352693652}" destId="{5A374EE4-B509-4323-B4F6-2AB421FB483F}" srcOrd="0" destOrd="0" presId="urn:microsoft.com/office/officeart/2009/layout/CircleArrowProcess"/>
    <dgm:cxn modelId="{975D2568-36E0-4BB5-A6A4-8F2BC04251C6}" type="presOf" srcId="{028DA544-AA28-4039-AAC5-A71980AE9A10}" destId="{E4A6373F-BAFB-451F-AEA4-2551ABB53B47}" srcOrd="0" destOrd="0" presId="urn:microsoft.com/office/officeart/2009/layout/CircleArrowProcess"/>
    <dgm:cxn modelId="{939EC599-0C80-467E-8FF7-084C025370C9}" type="presOf" srcId="{5E2FFCE2-73CC-46DC-B400-3895273A86FC}" destId="{DB695E0A-03B7-42BA-94E2-8A28AC23190E}" srcOrd="0" destOrd="0" presId="urn:microsoft.com/office/officeart/2009/layout/CircleArrowProcess"/>
    <dgm:cxn modelId="{84A0F4A3-8C18-48DA-B277-E98E589F9482}" srcId="{412CBF89-FDCF-44D8-9696-DAAF31CB3475}" destId="{B6116B3A-902D-49AD-926C-A51352693652}" srcOrd="0" destOrd="0" parTransId="{1C8A8D80-614C-47F4-931D-8C8FDC9AE1EA}" sibTransId="{7DB278B6-BB3D-493A-8477-8ABAEA64ABA9}"/>
    <dgm:cxn modelId="{E151E5AC-50DA-4601-AD28-135735D3AD11}" type="presOf" srcId="{412CBF89-FDCF-44D8-9696-DAAF31CB3475}" destId="{7F744713-5BC9-457D-8C28-E3D7A4C09DE6}" srcOrd="0" destOrd="0" presId="urn:microsoft.com/office/officeart/2009/layout/CircleArrowProcess"/>
    <dgm:cxn modelId="{AC2F7DFC-D66F-4474-9527-BB2C399B65E7}" srcId="{412CBF89-FDCF-44D8-9696-DAAF31CB3475}" destId="{5E2FFCE2-73CC-46DC-B400-3895273A86FC}" srcOrd="2" destOrd="0" parTransId="{14F03A59-8226-4FE7-826B-5C035200873E}" sibTransId="{B3B32009-15CD-4463-B379-3D7CFD31CFC0}"/>
    <dgm:cxn modelId="{FFA9F194-F259-4C94-BF1F-C4F1D5F521D1}" type="presParOf" srcId="{7F744713-5BC9-457D-8C28-E3D7A4C09DE6}" destId="{0530C8BC-5919-4A61-8C3E-AFAF8BC22F49}" srcOrd="0" destOrd="0" presId="urn:microsoft.com/office/officeart/2009/layout/CircleArrowProcess"/>
    <dgm:cxn modelId="{3B1D4FB5-13CC-4C3C-A058-5D86A8615C70}" type="presParOf" srcId="{0530C8BC-5919-4A61-8C3E-AFAF8BC22F49}" destId="{53BAA452-7935-45FE-8AE0-A33040CED5AA}" srcOrd="0" destOrd="0" presId="urn:microsoft.com/office/officeart/2009/layout/CircleArrowProcess"/>
    <dgm:cxn modelId="{8E036118-FC0B-4F88-ABF8-D046BE0BB5C7}" type="presParOf" srcId="{7F744713-5BC9-457D-8C28-E3D7A4C09DE6}" destId="{5A374EE4-B509-4323-B4F6-2AB421FB483F}" srcOrd="1" destOrd="0" presId="urn:microsoft.com/office/officeart/2009/layout/CircleArrowProcess"/>
    <dgm:cxn modelId="{55556EE8-4A58-4B30-9C50-5DB6ECAD014B}" type="presParOf" srcId="{7F744713-5BC9-457D-8C28-E3D7A4C09DE6}" destId="{6510EE26-1034-4592-BFF1-BDE659FE471D}" srcOrd="2" destOrd="0" presId="urn:microsoft.com/office/officeart/2009/layout/CircleArrowProcess"/>
    <dgm:cxn modelId="{837B74D7-AAC2-4719-A4E1-34E02DC1EBD7}" type="presParOf" srcId="{6510EE26-1034-4592-BFF1-BDE659FE471D}" destId="{82E37060-6474-4643-A53E-7CC43FA4D4FB}" srcOrd="0" destOrd="0" presId="urn:microsoft.com/office/officeart/2009/layout/CircleArrowProcess"/>
    <dgm:cxn modelId="{0B0D6942-CA69-4DAF-83BA-17188FACAB10}" type="presParOf" srcId="{7F744713-5BC9-457D-8C28-E3D7A4C09DE6}" destId="{E4A6373F-BAFB-451F-AEA4-2551ABB53B47}" srcOrd="3" destOrd="0" presId="urn:microsoft.com/office/officeart/2009/layout/CircleArrowProcess"/>
    <dgm:cxn modelId="{7BD97737-7733-499E-BF35-E17771D92D73}" type="presParOf" srcId="{7F744713-5BC9-457D-8C28-E3D7A4C09DE6}" destId="{9CD7BB48-F4BB-4ECC-B819-8DADBA092C46}" srcOrd="4" destOrd="0" presId="urn:microsoft.com/office/officeart/2009/layout/CircleArrowProcess"/>
    <dgm:cxn modelId="{E96003D6-B09F-446D-89D1-B98FDD0DB733}" type="presParOf" srcId="{9CD7BB48-F4BB-4ECC-B819-8DADBA092C46}" destId="{D06D57C0-D53A-492C-B6C1-96A681B2C08D}" srcOrd="0" destOrd="0" presId="urn:microsoft.com/office/officeart/2009/layout/CircleArrowProcess"/>
    <dgm:cxn modelId="{63A47B72-1C66-4814-B538-22F236E7493F}" type="presParOf" srcId="{7F744713-5BC9-457D-8C28-E3D7A4C09DE6}" destId="{DB695E0A-03B7-42BA-94E2-8A28AC2319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2FB35-82FD-45DD-AFF0-95194CC1505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61172A7-49FC-48B9-90AE-5309079BA2C0}">
      <dgm:prSet phldrT="[Text]" phldr="0" custT="1"/>
      <dgm:spPr/>
      <dgm:t>
        <a:bodyPr/>
        <a:lstStyle/>
        <a:p>
          <a:r>
            <a:rPr lang="en-ZA" sz="2400" dirty="0"/>
            <a:t>Laser</a:t>
          </a:r>
        </a:p>
      </dgm:t>
    </dgm:pt>
    <dgm:pt modelId="{D6EC35EF-3752-4300-845F-C5EE39AF1B3E}" type="parTrans" cxnId="{2C6D594B-4FD5-4409-A636-F4843C1C5A42}">
      <dgm:prSet/>
      <dgm:spPr/>
      <dgm:t>
        <a:bodyPr/>
        <a:lstStyle/>
        <a:p>
          <a:endParaRPr lang="en-ZA"/>
        </a:p>
      </dgm:t>
    </dgm:pt>
    <dgm:pt modelId="{A592088B-B615-40A0-A63B-6C0B9B4A9B4E}" type="sibTrans" cxnId="{2C6D594B-4FD5-4409-A636-F4843C1C5A42}">
      <dgm:prSet/>
      <dgm:spPr/>
      <dgm:t>
        <a:bodyPr/>
        <a:lstStyle/>
        <a:p>
          <a:endParaRPr lang="en-ZA"/>
        </a:p>
      </dgm:t>
    </dgm:pt>
    <dgm:pt modelId="{346C21AE-E7A5-4EF8-B33A-2CC4E8257BB6}">
      <dgm:prSet phldrT="[Text]" phldr="0" custT="1"/>
      <dgm:spPr/>
      <dgm:t>
        <a:bodyPr/>
        <a:lstStyle/>
        <a:p>
          <a:r>
            <a:rPr lang="en-ZA" sz="2200" dirty="0"/>
            <a:t>Scatter</a:t>
          </a:r>
        </a:p>
      </dgm:t>
    </dgm:pt>
    <dgm:pt modelId="{D794C473-E035-4F3B-B826-32B7FB2570E0}" type="parTrans" cxnId="{3BCFCF2D-A891-41C0-9178-A346D2CD2E6B}">
      <dgm:prSet/>
      <dgm:spPr/>
      <dgm:t>
        <a:bodyPr/>
        <a:lstStyle/>
        <a:p>
          <a:endParaRPr lang="en-ZA"/>
        </a:p>
      </dgm:t>
    </dgm:pt>
    <dgm:pt modelId="{96CF9C44-C7E0-455C-BE4B-803F417E50FC}" type="sibTrans" cxnId="{3BCFCF2D-A891-41C0-9178-A346D2CD2E6B}">
      <dgm:prSet/>
      <dgm:spPr/>
      <dgm:t>
        <a:bodyPr/>
        <a:lstStyle/>
        <a:p>
          <a:endParaRPr lang="en-ZA"/>
        </a:p>
      </dgm:t>
    </dgm:pt>
    <dgm:pt modelId="{4354604E-0F40-44EA-934E-E9B29AD3FE26}">
      <dgm:prSet phldrT="[Text]" phldr="0" custT="1"/>
      <dgm:spPr/>
      <dgm:t>
        <a:bodyPr/>
        <a:lstStyle/>
        <a:p>
          <a:r>
            <a:rPr lang="en-ZA" sz="2000" dirty="0"/>
            <a:t>Interfere</a:t>
          </a:r>
        </a:p>
      </dgm:t>
    </dgm:pt>
    <dgm:pt modelId="{A295B958-732E-454D-9E4A-746D54FE8558}" type="parTrans" cxnId="{4EC07102-17F0-4AD7-9C6C-63D6DC30879F}">
      <dgm:prSet/>
      <dgm:spPr/>
      <dgm:t>
        <a:bodyPr/>
        <a:lstStyle/>
        <a:p>
          <a:endParaRPr lang="en-ZA"/>
        </a:p>
      </dgm:t>
    </dgm:pt>
    <dgm:pt modelId="{DA530122-77C5-456A-8748-3CE0EFE18745}" type="sibTrans" cxnId="{4EC07102-17F0-4AD7-9C6C-63D6DC30879F}">
      <dgm:prSet/>
      <dgm:spPr/>
      <dgm:t>
        <a:bodyPr/>
        <a:lstStyle/>
        <a:p>
          <a:endParaRPr lang="en-ZA"/>
        </a:p>
      </dgm:t>
    </dgm:pt>
    <dgm:pt modelId="{6B4A3427-B77E-498D-B96D-BD9818C70AD0}">
      <dgm:prSet phldrT="[Text]" phldr="0"/>
      <dgm:spPr/>
      <dgm:t>
        <a:bodyPr/>
        <a:lstStyle/>
        <a:p>
          <a:r>
            <a:rPr lang="en-ZA" dirty="0"/>
            <a:t>Photons detected</a:t>
          </a:r>
        </a:p>
      </dgm:t>
    </dgm:pt>
    <dgm:pt modelId="{D4857284-8BCC-404D-B5A4-A56E6DF038DA}" type="parTrans" cxnId="{EA696243-9BE9-4998-A0E5-9FD281E4A0A6}">
      <dgm:prSet/>
      <dgm:spPr/>
      <dgm:t>
        <a:bodyPr/>
        <a:lstStyle/>
        <a:p>
          <a:endParaRPr lang="en-ZA"/>
        </a:p>
      </dgm:t>
    </dgm:pt>
    <dgm:pt modelId="{8848E139-9CED-47FF-BB8A-E393B930B814}" type="sibTrans" cxnId="{EA696243-9BE9-4998-A0E5-9FD281E4A0A6}">
      <dgm:prSet/>
      <dgm:spPr/>
      <dgm:t>
        <a:bodyPr/>
        <a:lstStyle/>
        <a:p>
          <a:endParaRPr lang="en-ZA"/>
        </a:p>
      </dgm:t>
    </dgm:pt>
    <dgm:pt modelId="{D72E3865-F4F1-4DC1-A492-81C990F1B90C}" type="pres">
      <dgm:prSet presAssocID="{89A2FB35-82FD-45DD-AFF0-95194CC1505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F405E10-7841-4862-9667-876186AF5F4A}" type="pres">
      <dgm:prSet presAssocID="{261172A7-49FC-48B9-90AE-5309079BA2C0}" presName="Accent1" presStyleCnt="0"/>
      <dgm:spPr/>
    </dgm:pt>
    <dgm:pt modelId="{9DF0FA2B-4D00-4F0B-A22F-C25910E3576C}" type="pres">
      <dgm:prSet presAssocID="{261172A7-49FC-48B9-90AE-5309079BA2C0}" presName="Accent" presStyleLbl="node1" presStyleIdx="0" presStyleCnt="4"/>
      <dgm:spPr/>
    </dgm:pt>
    <dgm:pt modelId="{21375168-FBA9-40F1-8654-DB2CB72258A0}" type="pres">
      <dgm:prSet presAssocID="{261172A7-49FC-48B9-90AE-5309079BA2C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DBE487F3-B259-417D-BFEE-6A72B088A73F}" type="pres">
      <dgm:prSet presAssocID="{346C21AE-E7A5-4EF8-B33A-2CC4E8257BB6}" presName="Accent2" presStyleCnt="0"/>
      <dgm:spPr/>
    </dgm:pt>
    <dgm:pt modelId="{F6A5E00F-E079-486F-AD1D-7FE202AFB8EC}" type="pres">
      <dgm:prSet presAssocID="{346C21AE-E7A5-4EF8-B33A-2CC4E8257BB6}" presName="Accent" presStyleLbl="node1" presStyleIdx="1" presStyleCnt="4"/>
      <dgm:spPr/>
    </dgm:pt>
    <dgm:pt modelId="{C3652F15-FDE9-4A12-91F7-5A7CB7760121}" type="pres">
      <dgm:prSet presAssocID="{346C21AE-E7A5-4EF8-B33A-2CC4E8257BB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BB88151-CC70-4C0F-9F57-76C27AAFA1AA}" type="pres">
      <dgm:prSet presAssocID="{4354604E-0F40-44EA-934E-E9B29AD3FE26}" presName="Accent3" presStyleCnt="0"/>
      <dgm:spPr/>
    </dgm:pt>
    <dgm:pt modelId="{7E4CBDFB-D05B-47BD-8E0B-5E51B60A8788}" type="pres">
      <dgm:prSet presAssocID="{4354604E-0F40-44EA-934E-E9B29AD3FE26}" presName="Accent" presStyleLbl="node1" presStyleIdx="2" presStyleCnt="4"/>
      <dgm:spPr/>
    </dgm:pt>
    <dgm:pt modelId="{0EBB7815-2E3D-4166-A3D6-EF8E2CCDA16E}" type="pres">
      <dgm:prSet presAssocID="{4354604E-0F40-44EA-934E-E9B29AD3FE2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BB6F1AA-F7A0-4A54-86F9-E251670F177A}" type="pres">
      <dgm:prSet presAssocID="{6B4A3427-B77E-498D-B96D-BD9818C70AD0}" presName="Accent4" presStyleCnt="0"/>
      <dgm:spPr/>
    </dgm:pt>
    <dgm:pt modelId="{E50C562C-56E4-4703-99BB-557D15D5AEBB}" type="pres">
      <dgm:prSet presAssocID="{6B4A3427-B77E-498D-B96D-BD9818C70AD0}" presName="Accent" presStyleLbl="node1" presStyleIdx="3" presStyleCnt="4"/>
      <dgm:spPr/>
    </dgm:pt>
    <dgm:pt modelId="{CEDD6E5B-BAD9-4AE0-833F-DCFCCB4027F6}" type="pres">
      <dgm:prSet presAssocID="{6B4A3427-B77E-498D-B96D-BD9818C70AD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EC07102-17F0-4AD7-9C6C-63D6DC30879F}" srcId="{89A2FB35-82FD-45DD-AFF0-95194CC15055}" destId="{4354604E-0F40-44EA-934E-E9B29AD3FE26}" srcOrd="2" destOrd="0" parTransId="{A295B958-732E-454D-9E4A-746D54FE8558}" sibTransId="{DA530122-77C5-456A-8748-3CE0EFE18745}"/>
    <dgm:cxn modelId="{44EF7506-9E8C-4B84-B99F-BD73F5E10ED0}" type="presOf" srcId="{4354604E-0F40-44EA-934E-E9B29AD3FE26}" destId="{0EBB7815-2E3D-4166-A3D6-EF8E2CCDA16E}" srcOrd="0" destOrd="0" presId="urn:microsoft.com/office/officeart/2009/layout/CircleArrowProcess"/>
    <dgm:cxn modelId="{4E2CAC1D-DE31-42DE-B61A-9719AC403745}" type="presOf" srcId="{6B4A3427-B77E-498D-B96D-BD9818C70AD0}" destId="{CEDD6E5B-BAD9-4AE0-833F-DCFCCB4027F6}" srcOrd="0" destOrd="0" presId="urn:microsoft.com/office/officeart/2009/layout/CircleArrowProcess"/>
    <dgm:cxn modelId="{3BCFCF2D-A891-41C0-9178-A346D2CD2E6B}" srcId="{89A2FB35-82FD-45DD-AFF0-95194CC15055}" destId="{346C21AE-E7A5-4EF8-B33A-2CC4E8257BB6}" srcOrd="1" destOrd="0" parTransId="{D794C473-E035-4F3B-B826-32B7FB2570E0}" sibTransId="{96CF9C44-C7E0-455C-BE4B-803F417E50FC}"/>
    <dgm:cxn modelId="{EA696243-9BE9-4998-A0E5-9FD281E4A0A6}" srcId="{89A2FB35-82FD-45DD-AFF0-95194CC15055}" destId="{6B4A3427-B77E-498D-B96D-BD9818C70AD0}" srcOrd="3" destOrd="0" parTransId="{D4857284-8BCC-404D-B5A4-A56E6DF038DA}" sibTransId="{8848E139-9CED-47FF-BB8A-E393B930B814}"/>
    <dgm:cxn modelId="{A6B4B664-D622-4061-AD57-92A0AE7AADE5}" type="presOf" srcId="{261172A7-49FC-48B9-90AE-5309079BA2C0}" destId="{21375168-FBA9-40F1-8654-DB2CB72258A0}" srcOrd="0" destOrd="0" presId="urn:microsoft.com/office/officeart/2009/layout/CircleArrowProcess"/>
    <dgm:cxn modelId="{2C6D594B-4FD5-4409-A636-F4843C1C5A42}" srcId="{89A2FB35-82FD-45DD-AFF0-95194CC15055}" destId="{261172A7-49FC-48B9-90AE-5309079BA2C0}" srcOrd="0" destOrd="0" parTransId="{D6EC35EF-3752-4300-845F-C5EE39AF1B3E}" sibTransId="{A592088B-B615-40A0-A63B-6C0B9B4A9B4E}"/>
    <dgm:cxn modelId="{C184EE79-2621-4487-8ED6-643A7486158B}" type="presOf" srcId="{346C21AE-E7A5-4EF8-B33A-2CC4E8257BB6}" destId="{C3652F15-FDE9-4A12-91F7-5A7CB7760121}" srcOrd="0" destOrd="0" presId="urn:microsoft.com/office/officeart/2009/layout/CircleArrowProcess"/>
    <dgm:cxn modelId="{FE14CA7E-798E-4292-ACD7-EEC0DAFD95E6}" type="presOf" srcId="{89A2FB35-82FD-45DD-AFF0-95194CC15055}" destId="{D72E3865-F4F1-4DC1-A492-81C990F1B90C}" srcOrd="0" destOrd="0" presId="urn:microsoft.com/office/officeart/2009/layout/CircleArrowProcess"/>
    <dgm:cxn modelId="{4D18D837-BBD4-4209-8D01-6DF6DA690793}" type="presParOf" srcId="{D72E3865-F4F1-4DC1-A492-81C990F1B90C}" destId="{FF405E10-7841-4862-9667-876186AF5F4A}" srcOrd="0" destOrd="0" presId="urn:microsoft.com/office/officeart/2009/layout/CircleArrowProcess"/>
    <dgm:cxn modelId="{5944AA33-15DC-41E2-9B42-CD74A729164E}" type="presParOf" srcId="{FF405E10-7841-4862-9667-876186AF5F4A}" destId="{9DF0FA2B-4D00-4F0B-A22F-C25910E3576C}" srcOrd="0" destOrd="0" presId="urn:microsoft.com/office/officeart/2009/layout/CircleArrowProcess"/>
    <dgm:cxn modelId="{B4DA7707-DE41-431E-8C22-DC8E4036844D}" type="presParOf" srcId="{D72E3865-F4F1-4DC1-A492-81C990F1B90C}" destId="{21375168-FBA9-40F1-8654-DB2CB72258A0}" srcOrd="1" destOrd="0" presId="urn:microsoft.com/office/officeart/2009/layout/CircleArrowProcess"/>
    <dgm:cxn modelId="{3813E0FF-BDAC-4051-A204-3A29B58EE63F}" type="presParOf" srcId="{D72E3865-F4F1-4DC1-A492-81C990F1B90C}" destId="{DBE487F3-B259-417D-BFEE-6A72B088A73F}" srcOrd="2" destOrd="0" presId="urn:microsoft.com/office/officeart/2009/layout/CircleArrowProcess"/>
    <dgm:cxn modelId="{217B69C5-FEC6-4E2C-858A-3249017FDE2E}" type="presParOf" srcId="{DBE487F3-B259-417D-BFEE-6A72B088A73F}" destId="{F6A5E00F-E079-486F-AD1D-7FE202AFB8EC}" srcOrd="0" destOrd="0" presId="urn:microsoft.com/office/officeart/2009/layout/CircleArrowProcess"/>
    <dgm:cxn modelId="{1770A9E4-944E-42BD-9AC5-C1468AE1A6DF}" type="presParOf" srcId="{D72E3865-F4F1-4DC1-A492-81C990F1B90C}" destId="{C3652F15-FDE9-4A12-91F7-5A7CB7760121}" srcOrd="3" destOrd="0" presId="urn:microsoft.com/office/officeart/2009/layout/CircleArrowProcess"/>
    <dgm:cxn modelId="{F1348F74-EDBB-4A42-AE12-145383A79E21}" type="presParOf" srcId="{D72E3865-F4F1-4DC1-A492-81C990F1B90C}" destId="{FBB88151-CC70-4C0F-9F57-76C27AAFA1AA}" srcOrd="4" destOrd="0" presId="urn:microsoft.com/office/officeart/2009/layout/CircleArrowProcess"/>
    <dgm:cxn modelId="{E588A851-338B-4B92-9C04-50F746C95B91}" type="presParOf" srcId="{FBB88151-CC70-4C0F-9F57-76C27AAFA1AA}" destId="{7E4CBDFB-D05B-47BD-8E0B-5E51B60A8788}" srcOrd="0" destOrd="0" presId="urn:microsoft.com/office/officeart/2009/layout/CircleArrowProcess"/>
    <dgm:cxn modelId="{72E2D0AF-BD34-4176-B98E-405DAF9A298D}" type="presParOf" srcId="{D72E3865-F4F1-4DC1-A492-81C990F1B90C}" destId="{0EBB7815-2E3D-4166-A3D6-EF8E2CCDA16E}" srcOrd="5" destOrd="0" presId="urn:microsoft.com/office/officeart/2009/layout/CircleArrowProcess"/>
    <dgm:cxn modelId="{C8057796-EDF7-46A5-951F-C5494875D9B6}" type="presParOf" srcId="{D72E3865-F4F1-4DC1-A492-81C990F1B90C}" destId="{6BB6F1AA-F7A0-4A54-86F9-E251670F177A}" srcOrd="6" destOrd="0" presId="urn:microsoft.com/office/officeart/2009/layout/CircleArrowProcess"/>
    <dgm:cxn modelId="{25B5AB08-B4E9-4225-BA33-0922E8F4FC99}" type="presParOf" srcId="{6BB6F1AA-F7A0-4A54-86F9-E251670F177A}" destId="{E50C562C-56E4-4703-99BB-557D15D5AEBB}" srcOrd="0" destOrd="0" presId="urn:microsoft.com/office/officeart/2009/layout/CircleArrowProcess"/>
    <dgm:cxn modelId="{9405E0AC-85F4-4110-99E2-9A1B912F1D1C}" type="presParOf" srcId="{D72E3865-F4F1-4DC1-A492-81C990F1B90C}" destId="{CEDD6E5B-BAD9-4AE0-833F-DCFCCB4027F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0D9B0-2412-4A3D-BADD-020E4C759D0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400" kern="1200" dirty="0"/>
            <a:t>Fixed Scanning Pattern</a:t>
          </a:r>
        </a:p>
      </dsp:txBody>
      <dsp:txXfrm>
        <a:off x="2871893" y="636693"/>
        <a:ext cx="2384213" cy="1463040"/>
      </dsp:txXfrm>
    </dsp:sp>
    <dsp:sp modelId="{92506297-E68C-450C-8A03-B12F89FA230D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400" kern="1200" dirty="0"/>
            <a:t>Detection method</a:t>
          </a:r>
        </a:p>
      </dsp:txBody>
      <dsp:txXfrm>
        <a:off x="4605866" y="2939626"/>
        <a:ext cx="1950720" cy="1788160"/>
      </dsp:txXfrm>
    </dsp:sp>
    <dsp:sp modelId="{0A078367-2AED-4574-870E-B831FCE2342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400" kern="1200" dirty="0"/>
            <a:t>Estimator</a:t>
          </a: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AA452-7935-45FE-8AE0-A33040CED5AA}">
      <dsp:nvSpPr>
        <dsp:cNvPr id="0" name=""/>
        <dsp:cNvSpPr/>
      </dsp:nvSpPr>
      <dsp:spPr>
        <a:xfrm>
          <a:off x="1833719" y="0"/>
          <a:ext cx="3017093" cy="301755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74EE4-B509-4323-B4F6-2AB421FB483F}">
      <dsp:nvSpPr>
        <dsp:cNvPr id="0" name=""/>
        <dsp:cNvSpPr/>
      </dsp:nvSpPr>
      <dsp:spPr>
        <a:xfrm>
          <a:off x="2500596" y="1089428"/>
          <a:ext cx="1676540" cy="83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Laser excites fluorophore</a:t>
          </a:r>
        </a:p>
      </dsp:txBody>
      <dsp:txXfrm>
        <a:off x="2500596" y="1089428"/>
        <a:ext cx="1676540" cy="838069"/>
      </dsp:txXfrm>
    </dsp:sp>
    <dsp:sp modelId="{82E37060-6474-4643-A53E-7CC43FA4D4FB}">
      <dsp:nvSpPr>
        <dsp:cNvPr id="0" name=""/>
        <dsp:cNvSpPr/>
      </dsp:nvSpPr>
      <dsp:spPr>
        <a:xfrm>
          <a:off x="995732" y="1733807"/>
          <a:ext cx="3017093" cy="30175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6373F-BAFB-451F-AEA4-2551ABB53B47}">
      <dsp:nvSpPr>
        <dsp:cNvPr id="0" name=""/>
        <dsp:cNvSpPr/>
      </dsp:nvSpPr>
      <dsp:spPr>
        <a:xfrm>
          <a:off x="1666008" y="2833265"/>
          <a:ext cx="1676540" cy="83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Particle emits photons</a:t>
          </a:r>
        </a:p>
      </dsp:txBody>
      <dsp:txXfrm>
        <a:off x="1666008" y="2833265"/>
        <a:ext cx="1676540" cy="838069"/>
      </dsp:txXfrm>
    </dsp:sp>
    <dsp:sp modelId="{D06D57C0-D53A-492C-B6C1-96A681B2C08D}">
      <dsp:nvSpPr>
        <dsp:cNvPr id="0" name=""/>
        <dsp:cNvSpPr/>
      </dsp:nvSpPr>
      <dsp:spPr>
        <a:xfrm>
          <a:off x="2048457" y="3675096"/>
          <a:ext cx="2592150" cy="25931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95E0A-03B7-42BA-94E2-8A28AC23190E}">
      <dsp:nvSpPr>
        <dsp:cNvPr id="0" name=""/>
        <dsp:cNvSpPr/>
      </dsp:nvSpPr>
      <dsp:spPr>
        <a:xfrm>
          <a:off x="2504562" y="4579609"/>
          <a:ext cx="1676540" cy="83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Detector counts photons</a:t>
          </a:r>
        </a:p>
      </dsp:txBody>
      <dsp:txXfrm>
        <a:off x="2504562" y="4579609"/>
        <a:ext cx="1676540" cy="838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FA2B-4D00-4F0B-A22F-C25910E3576C}">
      <dsp:nvSpPr>
        <dsp:cNvPr id="0" name=""/>
        <dsp:cNvSpPr/>
      </dsp:nvSpPr>
      <dsp:spPr>
        <a:xfrm>
          <a:off x="2824745" y="0"/>
          <a:ext cx="2243159" cy="22433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75168-FBA9-40F1-8654-DB2CB72258A0}">
      <dsp:nvSpPr>
        <dsp:cNvPr id="0" name=""/>
        <dsp:cNvSpPr/>
      </dsp:nvSpPr>
      <dsp:spPr>
        <a:xfrm>
          <a:off x="3319999" y="812045"/>
          <a:ext cx="1251809" cy="6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Laser</a:t>
          </a:r>
        </a:p>
      </dsp:txBody>
      <dsp:txXfrm>
        <a:off x="3319999" y="812045"/>
        <a:ext cx="1251809" cy="625840"/>
      </dsp:txXfrm>
    </dsp:sp>
    <dsp:sp modelId="{F6A5E00F-E079-486F-AD1D-7FE202AFB8EC}">
      <dsp:nvSpPr>
        <dsp:cNvPr id="0" name=""/>
        <dsp:cNvSpPr/>
      </dsp:nvSpPr>
      <dsp:spPr>
        <a:xfrm>
          <a:off x="2201575" y="1289159"/>
          <a:ext cx="2243159" cy="22433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52F15-FDE9-4A12-91F7-5A7CB7760121}">
      <dsp:nvSpPr>
        <dsp:cNvPr id="0" name=""/>
        <dsp:cNvSpPr/>
      </dsp:nvSpPr>
      <dsp:spPr>
        <a:xfrm>
          <a:off x="2694304" y="2103584"/>
          <a:ext cx="1251809" cy="6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Scatter</a:t>
          </a:r>
        </a:p>
      </dsp:txBody>
      <dsp:txXfrm>
        <a:off x="2694304" y="2103584"/>
        <a:ext cx="1251809" cy="625840"/>
      </dsp:txXfrm>
    </dsp:sp>
    <dsp:sp modelId="{7E4CBDFB-D05B-47BD-8E0B-5E51B60A8788}">
      <dsp:nvSpPr>
        <dsp:cNvPr id="0" name=""/>
        <dsp:cNvSpPr/>
      </dsp:nvSpPr>
      <dsp:spPr>
        <a:xfrm>
          <a:off x="2824745" y="2583078"/>
          <a:ext cx="2243159" cy="22433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B7815-2E3D-4166-A3D6-EF8E2CCDA16E}">
      <dsp:nvSpPr>
        <dsp:cNvPr id="0" name=""/>
        <dsp:cNvSpPr/>
      </dsp:nvSpPr>
      <dsp:spPr>
        <a:xfrm>
          <a:off x="3319999" y="3395123"/>
          <a:ext cx="1251809" cy="6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Interfere</a:t>
          </a:r>
        </a:p>
      </dsp:txBody>
      <dsp:txXfrm>
        <a:off x="3319999" y="3395123"/>
        <a:ext cx="1251809" cy="625840"/>
      </dsp:txXfrm>
    </dsp:sp>
    <dsp:sp modelId="{E50C562C-56E4-4703-99BB-557D15D5AEBB}">
      <dsp:nvSpPr>
        <dsp:cNvPr id="0" name=""/>
        <dsp:cNvSpPr/>
      </dsp:nvSpPr>
      <dsp:spPr>
        <a:xfrm>
          <a:off x="2361470" y="4020964"/>
          <a:ext cx="1927156" cy="192808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D6E5B-BAD9-4AE0-833F-DCFCCB4027F6}">
      <dsp:nvSpPr>
        <dsp:cNvPr id="0" name=""/>
        <dsp:cNvSpPr/>
      </dsp:nvSpPr>
      <dsp:spPr>
        <a:xfrm>
          <a:off x="2694304" y="4686663"/>
          <a:ext cx="1251809" cy="6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Photons detected</a:t>
          </a:r>
        </a:p>
      </dsp:txBody>
      <dsp:txXfrm>
        <a:off x="2694304" y="4686663"/>
        <a:ext cx="1251809" cy="62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568B8-83F7-484B-86A2-DED237FAA4C5}" type="datetimeFigureOut">
              <a:rPr lang="en-ZA" smtClean="0"/>
              <a:t>2026/07/06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6909-2D37-4103-B278-8F502607E8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C6909-2D37-4103-B278-8F502607E83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672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C6909-2D37-4103-B278-8F502607E83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14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B4F9-72BD-BBD0-656E-1DAC63383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16553-24FD-952C-FC14-D64EAB5A3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9852D-437F-F31E-3475-D2C900D0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9EB-1660-4C91-BFB2-6D65AE9F46F8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EF5A1-0D78-725F-F4AC-58F56E2F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B3639-D900-102C-858C-2EC4C49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BEE2-8772-C7BD-90AC-0C0F78D6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F469F-3D43-F608-A8C1-2EABDDAE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E47EE-6E12-11EA-422E-04C880FD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F388-AAEC-4866-BCBC-D6B60619854B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7C520-B6C0-53DC-0964-094F7C23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B30F-6AD6-12B4-E7FD-C0B30092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240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45B6-CCD3-BA32-8F6E-2FEE11957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7EACD-A5B9-8009-3BF5-15CC7AC3E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7358-13A2-7879-1AFC-425FA966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4528-D7E1-45A0-A639-40CC3C926B6E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D089-5C7D-59CD-6E68-17466141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FAA6-7322-D90E-8F71-65629DF6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756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4701-D58A-0D9C-AC88-7EC3588B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448D-56D9-9559-5E10-15790DDA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ACBF-46E5-16D3-CA3B-18B14D3B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B7D7-3004-4D77-830F-446C9D20D085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00069-AC8D-2473-BC02-1F8CA69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17D4-07EF-9878-1FA7-9883D369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1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7481-5E45-081D-9F19-7BAF0194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8ECB-94E3-0E4E-B0F2-E6E73C76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9C6C-E833-EA5A-87B4-2E413DD9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5D84-F9D6-4399-B689-DC26883F6A3F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A5A6-784A-74A9-FFBB-7E2B5F69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1EDC-F629-1E7D-D961-E271F70C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39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304A-C2BF-38E1-C8CF-4DE073AB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6B3B-2164-59D1-8ABD-756F659FB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68163-A5E8-7BCB-ED92-0D50CAC1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3FDF5-E3E7-606C-666C-71A64EE4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B96-B0A7-40E7-8584-2EC719B75CF6}" type="datetime1">
              <a:rPr lang="en-ZA" smtClean="0"/>
              <a:t>2026/07/06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89EF9-EEF4-86E3-4136-08939754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66BA9-CFE5-897D-F255-993B2DCC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885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CE83-6AAD-0748-AFA0-04D0C701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8FF7C-791C-B745-94F9-B3C02F24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37564-A9A4-7BFC-C27C-9AC7D482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B6356-66DB-72E3-73FC-7122FA816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11BDF-E393-80B7-154C-B8FD82731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17104-B63D-185E-320F-222E97C9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926-583B-4E18-9C4D-00568F55CDFE}" type="datetime1">
              <a:rPr lang="en-ZA" smtClean="0"/>
              <a:t>2026/07/06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5F246-4B44-EB4D-4ED3-B48F5A7D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E8EEB-5C20-6576-FED3-E870163C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910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50B2-AB45-CF42-E806-AED9854B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B84B5-F995-8261-DF4B-DB724F5D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3522-BED1-4817-8E8E-B24331669CA2}" type="datetime1">
              <a:rPr lang="en-ZA" smtClean="0"/>
              <a:t>2026/07/06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7A74D-1AB2-4CEE-AEAA-BFA93782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0B6EB-AEBE-B7FC-6312-9752EA58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164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7A83-36A8-8A6F-46A8-CBE5C674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0F45-FA12-4500-836D-15E3731277EF}" type="datetime1">
              <a:rPr lang="en-ZA" smtClean="0"/>
              <a:t>2026/07/06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1B507-8925-B7CA-83A1-8913DD12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64113-3A4F-2939-A233-B3EB93AC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45E9-702B-5633-E919-C819C709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63A8-FD52-D588-B1B4-0E0F0C3E8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4F511-E725-F138-BAF4-C671B9A9C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A2CDF-6FCF-FFDB-AF8F-F30634B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B3C7-432C-467B-9888-035ADD388B4B}" type="datetime1">
              <a:rPr lang="en-ZA" smtClean="0"/>
              <a:t>2026/07/06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D19B-9506-0EC1-6780-36CAE82A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07DE0-8B73-5932-DCE3-8C88798C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24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08A7-14DC-24AB-E9E6-3BAB4C18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80B76-B2AE-FC8D-7511-A0E295E34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60DDA-54E2-D3D8-496E-2B8CE856B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9E403-5101-6EEB-41F9-62E5DA7B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0EA-5FA9-413F-B183-C40FE69400DF}" type="datetime1">
              <a:rPr lang="en-ZA" smtClean="0"/>
              <a:t>2026/07/06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08383-26D5-8E91-C9EF-2A7ED3A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C3787-C601-FD33-9629-DB752A80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20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B4526-1082-2C38-CD06-927334C7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64729-3F45-B79E-D3E0-F4086BE0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A6D8-306B-FC44-6700-92DEDCFA7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512CA-77FD-4776-80AB-282B4035E840}" type="datetime1">
              <a:rPr lang="en-ZA" smtClean="0"/>
              <a:t>2026/07/06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5158-123E-89C4-5B00-EC5AB578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C991-465C-9808-6EFA-6DFB6074E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891317-7588-4C7B-BF87-239CCF45A70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9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svg"/><Relationship Id="rId5" Type="http://schemas.openxmlformats.org/officeDocument/2006/relationships/image" Target="../media/image18.sv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51.sv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ADC280-BB21-9BF5-C26F-5997FF80B4DA}"/>
              </a:ext>
            </a:extLst>
          </p:cNvPr>
          <p:cNvSpPr/>
          <p:nvPr/>
        </p:nvSpPr>
        <p:spPr>
          <a:xfrm>
            <a:off x="-71120" y="-248921"/>
            <a:ext cx="12446000" cy="7523480"/>
          </a:xfrm>
          <a:prstGeom prst="rect">
            <a:avLst/>
          </a:prstGeom>
          <a:solidFill>
            <a:srgbClr val="0009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7C8FF-7AD6-8985-9C44-A0C3C66AC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33" y="203200"/>
            <a:ext cx="6584572" cy="3182402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Parameter study and </a:t>
            </a:r>
            <a:r>
              <a:rPr lang="en-ZA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optimization</a:t>
            </a:r>
            <a:r>
              <a:rPr lang="en-Z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of real-time single-particle tracking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3D188EE-3F34-0E59-C03E-837AA061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50" y="3490696"/>
            <a:ext cx="7477825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ZA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Jessica Wells</a:t>
            </a:r>
          </a:p>
          <a:p>
            <a:pPr algn="l"/>
            <a:r>
              <a:rPr lang="en-ZA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Co-Authors: </a:t>
            </a:r>
            <a:r>
              <a:rPr lang="en-ZA" dirty="0">
                <a:solidFill>
                  <a:schemeClr val="bg1"/>
                </a:solidFill>
              </a:rPr>
              <a:t>Bertus van Heerden ,Salomon van Niekerk ,Prof. Tjaart Kruger </a:t>
            </a:r>
          </a:p>
          <a:p>
            <a:pPr algn="l"/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Department of Physics</a:t>
            </a:r>
          </a:p>
          <a:p>
            <a:pPr algn="l"/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University of Pretoria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05DA15-36C5-CAB6-F505-F8201DB2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26" t="2052" b="1786"/>
          <a:stretch>
            <a:fillRect/>
          </a:stretch>
        </p:blipFill>
        <p:spPr>
          <a:xfrm>
            <a:off x="7620065" y="-861188"/>
            <a:ext cx="4754815" cy="65978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73A5F4-4E68-BC6A-97A1-CD93E063FC6C}"/>
              </a:ext>
            </a:extLst>
          </p:cNvPr>
          <p:cNvSpPr/>
          <p:nvPr/>
        </p:nvSpPr>
        <p:spPr>
          <a:xfrm>
            <a:off x="-203200" y="5551998"/>
            <a:ext cx="12954000" cy="1655761"/>
          </a:xfrm>
          <a:prstGeom prst="rect">
            <a:avLst/>
          </a:prstGeom>
          <a:solidFill>
            <a:srgbClr val="010C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7BE410-39C2-BE1C-D3F7-304B3E2FE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305" y="5602202"/>
            <a:ext cx="4499761" cy="1349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50D75C-FD45-1A56-DD1D-11758AFD9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98" y="5551999"/>
            <a:ext cx="5141482" cy="1449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80145-B3BD-ABAD-BA96-79620159B8E8}"/>
              </a:ext>
            </a:extLst>
          </p:cNvPr>
          <p:cNvSpPr txBox="1"/>
          <p:nvPr/>
        </p:nvSpPr>
        <p:spPr>
          <a:xfrm>
            <a:off x="11554865" y="6781897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700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E8E6B0B-94F8-6F45-53E2-8F28478AAEF3}"/>
              </a:ext>
            </a:extLst>
          </p:cNvPr>
          <p:cNvSpPr/>
          <p:nvPr/>
        </p:nvSpPr>
        <p:spPr>
          <a:xfrm>
            <a:off x="4477767" y="2489867"/>
            <a:ext cx="3337560" cy="41609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CBE7E3-3652-E5E4-2801-2CA634534E35}"/>
              </a:ext>
            </a:extLst>
          </p:cNvPr>
          <p:cNvSpPr/>
          <p:nvPr/>
        </p:nvSpPr>
        <p:spPr>
          <a:xfrm>
            <a:off x="4725418" y="5862176"/>
            <a:ext cx="2818757" cy="7188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61DAA-B5F7-2E2D-99F1-FC9B1C60A716}"/>
              </a:ext>
            </a:extLst>
          </p:cNvPr>
          <p:cNvSpPr/>
          <p:nvPr/>
        </p:nvSpPr>
        <p:spPr>
          <a:xfrm>
            <a:off x="693694" y="2440023"/>
            <a:ext cx="3337560" cy="41609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158F480-A44D-1E0C-07E7-BA43125101AC}"/>
              </a:ext>
            </a:extLst>
          </p:cNvPr>
          <p:cNvSpPr/>
          <p:nvPr/>
        </p:nvSpPr>
        <p:spPr>
          <a:xfrm>
            <a:off x="1002316" y="4668329"/>
            <a:ext cx="2469187" cy="697692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1BE9B9-C227-36F0-926F-AB6FA295C713}"/>
              </a:ext>
            </a:extLst>
          </p:cNvPr>
          <p:cNvCxnSpPr>
            <a:cxnSpLocks/>
          </p:cNvCxnSpPr>
          <p:nvPr/>
        </p:nvCxnSpPr>
        <p:spPr>
          <a:xfrm>
            <a:off x="1361440" y="5069840"/>
            <a:ext cx="1767840" cy="42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C0C8B03-38FA-4DF3-81ED-1BC39784CA39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8FC68E-665E-5C57-2648-AF1F110A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From Light to Position:</a:t>
            </a:r>
            <a:r>
              <a:rPr lang="en-ZA" sz="2400" dirty="0">
                <a:solidFill>
                  <a:schemeClr val="bg1"/>
                </a:solidFill>
              </a:rPr>
              <a:t>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0F84820-3C61-CDCA-2651-2ABEDA44AA29}"/>
              </a:ext>
            </a:extLst>
          </p:cNvPr>
          <p:cNvSpPr/>
          <p:nvPr/>
        </p:nvSpPr>
        <p:spPr>
          <a:xfrm>
            <a:off x="685799" y="1568987"/>
            <a:ext cx="3337559" cy="900947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5702D-0E8B-8A3F-A859-64DFC8C16298}"/>
              </a:ext>
            </a:extLst>
          </p:cNvPr>
          <p:cNvSpPr txBox="1"/>
          <p:nvPr/>
        </p:nvSpPr>
        <p:spPr>
          <a:xfrm>
            <a:off x="838200" y="1638937"/>
            <a:ext cx="318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1. SIGNAL MEASUREMENT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29568-B2B4-C0B7-020E-BF3EBCCD713D}"/>
              </a:ext>
            </a:extLst>
          </p:cNvPr>
          <p:cNvSpPr txBox="1"/>
          <p:nvPr/>
        </p:nvSpPr>
        <p:spPr>
          <a:xfrm>
            <a:off x="830580" y="2657574"/>
            <a:ext cx="299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Detected signal depends on particle position relative to the beam centre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35FB18E-8437-C2E3-B65F-A0466CC18A7D}"/>
              </a:ext>
            </a:extLst>
          </p:cNvPr>
          <p:cNvSpPr/>
          <p:nvPr/>
        </p:nvSpPr>
        <p:spPr>
          <a:xfrm rot="2990116">
            <a:off x="-23137" y="3267460"/>
            <a:ext cx="2050907" cy="1801531"/>
          </a:xfrm>
          <a:prstGeom prst="arc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F46A67C-84F7-E6C5-3364-73CC4D05603F}"/>
              </a:ext>
            </a:extLst>
          </p:cNvPr>
          <p:cNvSpPr/>
          <p:nvPr/>
        </p:nvSpPr>
        <p:spPr>
          <a:xfrm rot="13645616">
            <a:off x="2420616" y="3434365"/>
            <a:ext cx="2050907" cy="1801531"/>
          </a:xfrm>
          <a:prstGeom prst="arc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C00C99-8777-B648-3155-ABE5611A4AC9}"/>
              </a:ext>
            </a:extLst>
          </p:cNvPr>
          <p:cNvSpPr/>
          <p:nvPr/>
        </p:nvSpPr>
        <p:spPr>
          <a:xfrm>
            <a:off x="2146567" y="5001993"/>
            <a:ext cx="147927" cy="1441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A4E6A9-179D-B434-AD8F-1FC3BA894630}"/>
              </a:ext>
            </a:extLst>
          </p:cNvPr>
          <p:cNvSpPr/>
          <p:nvPr/>
        </p:nvSpPr>
        <p:spPr>
          <a:xfrm>
            <a:off x="2402840" y="4622800"/>
            <a:ext cx="157480" cy="16354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DB6CD1-18A7-7281-A0C4-AB2035FDF54C}"/>
              </a:ext>
            </a:extLst>
          </p:cNvPr>
          <p:cNvCxnSpPr>
            <a:cxnSpLocks/>
            <a:stCxn id="24" idx="3"/>
            <a:endCxn id="20" idx="7"/>
          </p:cNvCxnSpPr>
          <p:nvPr/>
        </p:nvCxnSpPr>
        <p:spPr>
          <a:xfrm flipH="1">
            <a:off x="2272831" y="4762390"/>
            <a:ext cx="153071" cy="26070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3C3E7A-A2E8-AEC4-9253-88813321DEF7}"/>
              </a:ext>
            </a:extLst>
          </p:cNvPr>
          <p:cNvSpPr txBox="1"/>
          <p:nvPr/>
        </p:nvSpPr>
        <p:spPr>
          <a:xfrm>
            <a:off x="2619839" y="4081546"/>
            <a:ext cx="93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Particle position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91340B-2A62-F1BB-DB55-EA63C601C7E6}"/>
              </a:ext>
            </a:extLst>
          </p:cNvPr>
          <p:cNvSpPr txBox="1"/>
          <p:nvPr/>
        </p:nvSpPr>
        <p:spPr>
          <a:xfrm>
            <a:off x="1384722" y="5057681"/>
            <a:ext cx="220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Beam centre 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1B5EFB-50ED-0FE1-2B59-34F0E8F0BC96}"/>
              </a:ext>
            </a:extLst>
          </p:cNvPr>
          <p:cNvSpPr txBox="1"/>
          <p:nvPr/>
        </p:nvSpPr>
        <p:spPr>
          <a:xfrm>
            <a:off x="854750" y="6165136"/>
            <a:ext cx="29946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 err="1"/>
              <a:t>iSCAT</a:t>
            </a:r>
            <a:r>
              <a:rPr lang="en-ZA" b="1" dirty="0"/>
              <a:t>/Fluorescence</a:t>
            </a: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8CDBB3E1-279C-0C0A-2A53-E3C0296D0EDD}"/>
              </a:ext>
            </a:extLst>
          </p:cNvPr>
          <p:cNvSpPr/>
          <p:nvPr/>
        </p:nvSpPr>
        <p:spPr>
          <a:xfrm>
            <a:off x="4479290" y="1588920"/>
            <a:ext cx="3337559" cy="900947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2D0E8D3C-EF0E-EA99-B0C1-77E951B400FA}"/>
              </a:ext>
            </a:extLst>
          </p:cNvPr>
          <p:cNvSpPr/>
          <p:nvPr/>
        </p:nvSpPr>
        <p:spPr>
          <a:xfrm>
            <a:off x="8272781" y="1568987"/>
            <a:ext cx="3337559" cy="900947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6EBBC8-CB07-E2F4-35DC-8BEAFD1339F5}"/>
              </a:ext>
            </a:extLst>
          </p:cNvPr>
          <p:cNvSpPr txBox="1"/>
          <p:nvPr/>
        </p:nvSpPr>
        <p:spPr>
          <a:xfrm>
            <a:off x="4630169" y="1653523"/>
            <a:ext cx="318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2. INFORMATION AND  PRECISION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AC10-7530-34D5-A172-3CD3AA45E616}"/>
              </a:ext>
            </a:extLst>
          </p:cNvPr>
          <p:cNvSpPr txBox="1"/>
          <p:nvPr/>
        </p:nvSpPr>
        <p:spPr>
          <a:xfrm>
            <a:off x="8425182" y="1623894"/>
            <a:ext cx="318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3. POSITION ESTIMATION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3754E8-5BBE-EE56-F848-A129EB04C006}"/>
              </a:ext>
            </a:extLst>
          </p:cNvPr>
          <p:cNvSpPr txBox="1"/>
          <p:nvPr/>
        </p:nvSpPr>
        <p:spPr>
          <a:xfrm>
            <a:off x="4552781" y="2586877"/>
            <a:ext cx="326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Detected signal contains information about the particle position.</a:t>
            </a:r>
          </a:p>
          <a:p>
            <a:endParaRPr lang="en-ZA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F9FAD5-4269-45D6-1557-CBCB0A82C6C5}"/>
              </a:ext>
            </a:extLst>
          </p:cNvPr>
          <p:cNvCxnSpPr>
            <a:cxnSpLocks/>
          </p:cNvCxnSpPr>
          <p:nvPr/>
        </p:nvCxnSpPr>
        <p:spPr>
          <a:xfrm>
            <a:off x="5803890" y="3429000"/>
            <a:ext cx="0" cy="3713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F4095BD-1CF2-3EB8-3F77-DE3201B776A2}"/>
              </a:ext>
            </a:extLst>
          </p:cNvPr>
          <p:cNvSpPr txBox="1"/>
          <p:nvPr/>
        </p:nvSpPr>
        <p:spPr>
          <a:xfrm>
            <a:off x="4654430" y="5412523"/>
            <a:ext cx="299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Cramer-Rao Bound (CRB):  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7438BED-F76A-0054-E344-2BDF9FDC016D}"/>
              </a:ext>
            </a:extLst>
          </p:cNvPr>
          <p:cNvSpPr/>
          <p:nvPr/>
        </p:nvSpPr>
        <p:spPr>
          <a:xfrm>
            <a:off x="4725418" y="4611385"/>
            <a:ext cx="2818757" cy="418137"/>
          </a:xfrm>
          <a:prstGeom prst="rightArrow">
            <a:avLst/>
          </a:prstGeom>
          <a:gradFill flip="none" rotWithShape="1">
            <a:gsLst>
              <a:gs pos="0">
                <a:srgbClr val="88CDEC">
                  <a:shade val="30000"/>
                  <a:satMod val="115000"/>
                </a:srgbClr>
              </a:gs>
              <a:gs pos="50000">
                <a:srgbClr val="88CDEC">
                  <a:shade val="67500"/>
                  <a:satMod val="115000"/>
                </a:srgbClr>
              </a:gs>
              <a:gs pos="100000">
                <a:srgbClr val="88CDE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8F34E0-B676-C12A-81DB-3D1644AF48B8}"/>
              </a:ext>
            </a:extLst>
          </p:cNvPr>
          <p:cNvSpPr txBox="1"/>
          <p:nvPr/>
        </p:nvSpPr>
        <p:spPr>
          <a:xfrm>
            <a:off x="4636640" y="4438385"/>
            <a:ext cx="198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Low information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80D951-B6C4-D352-A530-8BA2707267EC}"/>
              </a:ext>
            </a:extLst>
          </p:cNvPr>
          <p:cNvSpPr txBox="1"/>
          <p:nvPr/>
        </p:nvSpPr>
        <p:spPr>
          <a:xfrm>
            <a:off x="6128587" y="4916978"/>
            <a:ext cx="198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High information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3A313DA-0A1F-ABDD-0ED2-8418B3EC181E}"/>
              </a:ext>
            </a:extLst>
          </p:cNvPr>
          <p:cNvCxnSpPr>
            <a:cxnSpLocks/>
          </p:cNvCxnSpPr>
          <p:nvPr/>
        </p:nvCxnSpPr>
        <p:spPr>
          <a:xfrm>
            <a:off x="5819130" y="5080536"/>
            <a:ext cx="0" cy="3713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AA1E627-DBB9-5B84-5E31-DED493A22B9C}"/>
              </a:ext>
            </a:extLst>
          </p:cNvPr>
          <p:cNvSpPr txBox="1"/>
          <p:nvPr/>
        </p:nvSpPr>
        <p:spPr>
          <a:xfrm>
            <a:off x="4598670" y="3838864"/>
            <a:ext cx="299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Quantified by Fisher information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C28F02-A492-83AD-414E-A3AA52556CAE}"/>
              </a:ext>
            </a:extLst>
          </p:cNvPr>
          <p:cNvSpPr txBox="1"/>
          <p:nvPr/>
        </p:nvSpPr>
        <p:spPr>
          <a:xfrm>
            <a:off x="4782497" y="5885640"/>
            <a:ext cx="113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Lower CRB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B20B45-3865-A6BC-DC60-7CF20301296D}"/>
              </a:ext>
            </a:extLst>
          </p:cNvPr>
          <p:cNvSpPr txBox="1"/>
          <p:nvPr/>
        </p:nvSpPr>
        <p:spPr>
          <a:xfrm>
            <a:off x="6245582" y="5858587"/>
            <a:ext cx="159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Higher Precision 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3ABB842-FEBA-50F5-DA58-950B8B5C5BC4}"/>
              </a:ext>
            </a:extLst>
          </p:cNvPr>
          <p:cNvSpPr/>
          <p:nvPr/>
        </p:nvSpPr>
        <p:spPr>
          <a:xfrm>
            <a:off x="5664254" y="5995736"/>
            <a:ext cx="512828" cy="37203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FFAF2A-A54F-92A9-58CF-D9DE4CC33D74}"/>
              </a:ext>
            </a:extLst>
          </p:cNvPr>
          <p:cNvSpPr/>
          <p:nvPr/>
        </p:nvSpPr>
        <p:spPr>
          <a:xfrm>
            <a:off x="8269735" y="2469934"/>
            <a:ext cx="3337560" cy="41812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441F7F-350D-4FAC-265F-8777EEE4227C}"/>
              </a:ext>
            </a:extLst>
          </p:cNvPr>
          <p:cNvSpPr txBox="1"/>
          <p:nvPr/>
        </p:nvSpPr>
        <p:spPr>
          <a:xfrm>
            <a:off x="8425182" y="2558350"/>
            <a:ext cx="32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Photon counts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E8D380-3DAF-3129-EA0D-730CC26B1C2D}"/>
              </a:ext>
            </a:extLst>
          </p:cNvPr>
          <p:cNvCxnSpPr>
            <a:cxnSpLocks/>
          </p:cNvCxnSpPr>
          <p:nvPr/>
        </p:nvCxnSpPr>
        <p:spPr>
          <a:xfrm>
            <a:off x="9220200" y="2970576"/>
            <a:ext cx="0" cy="64409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4FD8692-1657-03B3-C936-A2F3D1DCE7EB}"/>
              </a:ext>
            </a:extLst>
          </p:cNvPr>
          <p:cNvSpPr txBox="1"/>
          <p:nvPr/>
        </p:nvSpPr>
        <p:spPr>
          <a:xfrm>
            <a:off x="8471745" y="3687126"/>
            <a:ext cx="32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Position estimate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7FEBBF-1D00-99BB-CF40-AF49EB691FD4}"/>
              </a:ext>
            </a:extLst>
          </p:cNvPr>
          <p:cNvSpPr txBox="1"/>
          <p:nvPr/>
        </p:nvSpPr>
        <p:spPr>
          <a:xfrm>
            <a:off x="9426288" y="3107603"/>
            <a:ext cx="32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/>
                </a:solidFill>
              </a:rPr>
              <a:t>Estimator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F8D85-30BA-B3E4-3DE0-5F6CB837EF87}"/>
              </a:ext>
            </a:extLst>
          </p:cNvPr>
          <p:cNvSpPr txBox="1"/>
          <p:nvPr/>
        </p:nvSpPr>
        <p:spPr>
          <a:xfrm>
            <a:off x="8511541" y="5786399"/>
            <a:ext cx="29946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Estimator choice depends on scanning pattern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980BA77-1C4A-2267-4FE9-0F493337B12F}"/>
              </a:ext>
            </a:extLst>
          </p:cNvPr>
          <p:cNvCxnSpPr/>
          <p:nvPr/>
        </p:nvCxnSpPr>
        <p:spPr>
          <a:xfrm>
            <a:off x="2088982" y="5532853"/>
            <a:ext cx="0" cy="4628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93C6A11-5C56-1B6E-6D57-9C24E9CD09D3}"/>
              </a:ext>
            </a:extLst>
          </p:cNvPr>
          <p:cNvCxnSpPr>
            <a:cxnSpLocks/>
          </p:cNvCxnSpPr>
          <p:nvPr/>
        </p:nvCxnSpPr>
        <p:spPr>
          <a:xfrm>
            <a:off x="1971040" y="4219074"/>
            <a:ext cx="4548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A0888FA-6A1D-476B-113F-5ECCDE75459C}"/>
              </a:ext>
            </a:extLst>
          </p:cNvPr>
          <p:cNvSpPr txBox="1"/>
          <p:nvPr/>
        </p:nvSpPr>
        <p:spPr>
          <a:xfrm>
            <a:off x="2041738" y="3886788"/>
            <a:ext cx="93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w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07CE756-6515-577E-8BB4-40BDCA13D6AC}"/>
              </a:ext>
            </a:extLst>
          </p:cNvPr>
          <p:cNvSpPr/>
          <p:nvPr/>
        </p:nvSpPr>
        <p:spPr>
          <a:xfrm>
            <a:off x="9888050" y="4847821"/>
            <a:ext cx="203200" cy="1815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D4D895-CF44-86EB-726A-029137294693}"/>
              </a:ext>
            </a:extLst>
          </p:cNvPr>
          <p:cNvSpPr/>
          <p:nvPr/>
        </p:nvSpPr>
        <p:spPr>
          <a:xfrm>
            <a:off x="9226133" y="4131660"/>
            <a:ext cx="1470312" cy="14513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46ABD8A-7E01-2AF6-C758-1746F2A232A3}"/>
              </a:ext>
            </a:extLst>
          </p:cNvPr>
          <p:cNvSpPr/>
          <p:nvPr/>
        </p:nvSpPr>
        <p:spPr>
          <a:xfrm>
            <a:off x="9941560" y="4073285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89E8CDF-92AB-B41D-8E84-17D453250ADF}"/>
              </a:ext>
            </a:extLst>
          </p:cNvPr>
          <p:cNvSpPr/>
          <p:nvPr/>
        </p:nvSpPr>
        <p:spPr>
          <a:xfrm>
            <a:off x="10649200" y="4792190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8E84E94-814E-5C0B-1EA8-7968142E7DC4}"/>
              </a:ext>
            </a:extLst>
          </p:cNvPr>
          <p:cNvSpPr/>
          <p:nvPr/>
        </p:nvSpPr>
        <p:spPr>
          <a:xfrm>
            <a:off x="9961289" y="5541558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82C65D-75FE-2E1B-18CE-A32B5F394763}"/>
              </a:ext>
            </a:extLst>
          </p:cNvPr>
          <p:cNvSpPr/>
          <p:nvPr/>
        </p:nvSpPr>
        <p:spPr>
          <a:xfrm>
            <a:off x="9178889" y="4726093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8BFA6F6-66F2-B480-71BF-9FC6B12DE202}"/>
              </a:ext>
            </a:extLst>
          </p:cNvPr>
          <p:cNvSpPr/>
          <p:nvPr/>
        </p:nvSpPr>
        <p:spPr>
          <a:xfrm>
            <a:off x="10460736" y="4327123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AAAA83F-D873-4CBD-4878-5B569CFC8C7D}"/>
              </a:ext>
            </a:extLst>
          </p:cNvPr>
          <p:cNvSpPr/>
          <p:nvPr/>
        </p:nvSpPr>
        <p:spPr>
          <a:xfrm>
            <a:off x="10475977" y="5256246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82D55EC-C732-E3D0-0A94-9B1121B0C150}"/>
              </a:ext>
            </a:extLst>
          </p:cNvPr>
          <p:cNvSpPr/>
          <p:nvPr/>
        </p:nvSpPr>
        <p:spPr>
          <a:xfrm>
            <a:off x="9422162" y="4264941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3626009-7064-F4B3-1C1D-CDAD0BD8BA1D}"/>
              </a:ext>
            </a:extLst>
          </p:cNvPr>
          <p:cNvSpPr/>
          <p:nvPr/>
        </p:nvSpPr>
        <p:spPr>
          <a:xfrm>
            <a:off x="9374917" y="5292240"/>
            <a:ext cx="94489" cy="111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88DEEF7E-7216-836F-189A-622CF0171E2C}"/>
              </a:ext>
            </a:extLst>
          </p:cNvPr>
          <p:cNvSpPr/>
          <p:nvPr/>
        </p:nvSpPr>
        <p:spPr>
          <a:xfrm>
            <a:off x="9988804" y="4520490"/>
            <a:ext cx="256540" cy="247798"/>
          </a:xfrm>
          <a:prstGeom prst="mathMultiply">
            <a:avLst/>
          </a:prstGeom>
          <a:solidFill>
            <a:srgbClr val="88CD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8EF6C98-B6D4-3950-E985-2BBB362883C7}"/>
              </a:ext>
            </a:extLst>
          </p:cNvPr>
          <p:cNvSpPr txBox="1"/>
          <p:nvPr/>
        </p:nvSpPr>
        <p:spPr>
          <a:xfrm>
            <a:off x="10611102" y="3950298"/>
            <a:ext cx="11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Position estimate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52F0FED-80EC-0915-80A7-0A19FA225627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10232077" y="4181131"/>
            <a:ext cx="379025" cy="33935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89634C6-BD83-B32E-4C53-06FC0DD64DFD}"/>
              </a:ext>
            </a:extLst>
          </p:cNvPr>
          <p:cNvSpPr txBox="1"/>
          <p:nvPr/>
        </p:nvSpPr>
        <p:spPr>
          <a:xfrm>
            <a:off x="10439908" y="5511638"/>
            <a:ext cx="117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Scan point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BF0C85-E9E4-FBF6-C46C-B70B72968E89}"/>
              </a:ext>
            </a:extLst>
          </p:cNvPr>
          <p:cNvCxnSpPr>
            <a:cxnSpLocks/>
          </p:cNvCxnSpPr>
          <p:nvPr/>
        </p:nvCxnSpPr>
        <p:spPr>
          <a:xfrm flipH="1" flipV="1">
            <a:off x="10608055" y="5320619"/>
            <a:ext cx="135634" cy="14891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B3D1963-6D6E-1610-3B5E-7305A8CB55B0}"/>
              </a:ext>
            </a:extLst>
          </p:cNvPr>
          <p:cNvSpPr txBox="1"/>
          <p:nvPr/>
        </p:nvSpPr>
        <p:spPr>
          <a:xfrm>
            <a:off x="10768584" y="4770607"/>
            <a:ext cx="85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True position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7CC1DBD-9969-A02C-139D-2B25EAD0BCBE}"/>
              </a:ext>
            </a:extLst>
          </p:cNvPr>
          <p:cNvCxnSpPr>
            <a:cxnSpLocks/>
            <a:stCxn id="94" idx="1"/>
          </p:cNvCxnSpPr>
          <p:nvPr/>
        </p:nvCxnSpPr>
        <p:spPr>
          <a:xfrm flipH="1" flipV="1">
            <a:off x="10258213" y="4971720"/>
            <a:ext cx="510371" cy="2972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4C449F23-23A5-123E-5563-317465333D81}"/>
              </a:ext>
            </a:extLst>
          </p:cNvPr>
          <p:cNvSpPr/>
          <p:nvPr/>
        </p:nvSpPr>
        <p:spPr>
          <a:xfrm>
            <a:off x="4108990" y="4106383"/>
            <a:ext cx="321533" cy="27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9BB51C40-DCD7-67E8-D06B-F27C0B277F25}"/>
              </a:ext>
            </a:extLst>
          </p:cNvPr>
          <p:cNvSpPr/>
          <p:nvPr/>
        </p:nvSpPr>
        <p:spPr>
          <a:xfrm>
            <a:off x="7900958" y="4166524"/>
            <a:ext cx="321533" cy="27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43CAE-E7D4-A47C-DAD2-BE1AA6758E39}"/>
              </a:ext>
            </a:extLst>
          </p:cNvPr>
          <p:cNvSpPr txBox="1"/>
          <p:nvPr/>
        </p:nvSpPr>
        <p:spPr>
          <a:xfrm rot="16200000">
            <a:off x="-737499" y="3765632"/>
            <a:ext cx="240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What We have so far?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C83B7-1C62-90DB-15E9-B4572726323E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82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  <p:bldP spid="5" grpId="0" animBg="1"/>
      <p:bldP spid="19" grpId="0" animBg="1"/>
      <p:bldP spid="8" grpId="0" animBg="1"/>
      <p:bldP spid="9" grpId="0"/>
      <p:bldP spid="10" grpId="0"/>
      <p:bldP spid="15" grpId="0" animBg="1"/>
      <p:bldP spid="16" grpId="0" animBg="1"/>
      <p:bldP spid="20" grpId="0" animBg="1"/>
      <p:bldP spid="24" grpId="0" animBg="1"/>
      <p:bldP spid="29" grpId="0"/>
      <p:bldP spid="30" grpId="0"/>
      <p:bldP spid="31" grpId="0" animBg="1"/>
      <p:bldP spid="33" grpId="0" animBg="1"/>
      <p:bldP spid="34" grpId="0" animBg="1"/>
      <p:bldP spid="36" grpId="0"/>
      <p:bldP spid="38" grpId="0"/>
      <p:bldP spid="42" grpId="0"/>
      <p:bldP spid="44" grpId="0" animBg="1"/>
      <p:bldP spid="45" grpId="0"/>
      <p:bldP spid="47" grpId="0"/>
      <p:bldP spid="49" grpId="0"/>
      <p:bldP spid="50" grpId="0"/>
      <p:bldP spid="51" grpId="0"/>
      <p:bldP spid="52" grpId="0" animBg="1"/>
      <p:bldP spid="54" grpId="0" animBg="1"/>
      <p:bldP spid="55" grpId="0"/>
      <p:bldP spid="59" grpId="0"/>
      <p:bldP spid="60" grpId="0"/>
      <p:bldP spid="61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9" grpId="0"/>
      <p:bldP spid="94" grpId="0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A5EB978-3D4D-547A-FFED-417EB01664E7}"/>
              </a:ext>
            </a:extLst>
          </p:cNvPr>
          <p:cNvSpPr/>
          <p:nvPr/>
        </p:nvSpPr>
        <p:spPr>
          <a:xfrm>
            <a:off x="1192517" y="3435396"/>
            <a:ext cx="1676390" cy="426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5F8E6F9-C1C2-5C29-F876-1170E42C0E9E}"/>
              </a:ext>
            </a:extLst>
          </p:cNvPr>
          <p:cNvSpPr/>
          <p:nvPr/>
        </p:nvSpPr>
        <p:spPr>
          <a:xfrm>
            <a:off x="4500838" y="1528099"/>
            <a:ext cx="2621688" cy="75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446413-CE79-8FF2-E662-5A10313B320A}"/>
              </a:ext>
            </a:extLst>
          </p:cNvPr>
          <p:cNvSpPr/>
          <p:nvPr/>
        </p:nvSpPr>
        <p:spPr>
          <a:xfrm>
            <a:off x="0" y="4128510"/>
            <a:ext cx="7533599" cy="27294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2170B9E-DCE2-1A25-936B-28EAD230E47D}"/>
              </a:ext>
            </a:extLst>
          </p:cNvPr>
          <p:cNvSpPr/>
          <p:nvPr/>
        </p:nvSpPr>
        <p:spPr>
          <a:xfrm>
            <a:off x="2559510" y="4405001"/>
            <a:ext cx="1930237" cy="642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2808DEE-D184-06B8-64D9-7451750FF2E7}"/>
              </a:ext>
            </a:extLst>
          </p:cNvPr>
          <p:cNvSpPr/>
          <p:nvPr/>
        </p:nvSpPr>
        <p:spPr>
          <a:xfrm>
            <a:off x="2513860" y="5599159"/>
            <a:ext cx="1930237" cy="642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4A0C49-8B5C-90E7-FDFC-B232F5254BE2}"/>
              </a:ext>
            </a:extLst>
          </p:cNvPr>
          <p:cNvSpPr/>
          <p:nvPr/>
        </p:nvSpPr>
        <p:spPr>
          <a:xfrm>
            <a:off x="6350163" y="5563666"/>
            <a:ext cx="1930237" cy="642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514BB3B-BBFA-47FE-0C2F-B6EEDB4C5C0E}"/>
              </a:ext>
            </a:extLst>
          </p:cNvPr>
          <p:cNvSpPr/>
          <p:nvPr/>
        </p:nvSpPr>
        <p:spPr>
          <a:xfrm>
            <a:off x="10061876" y="2695941"/>
            <a:ext cx="1930237" cy="6423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7FEF2A-6B8E-0863-9B99-85C80BE407FE}"/>
              </a:ext>
            </a:extLst>
          </p:cNvPr>
          <p:cNvSpPr/>
          <p:nvPr/>
        </p:nvSpPr>
        <p:spPr>
          <a:xfrm>
            <a:off x="-467592" y="-231619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E339BD-BA77-9721-B305-E96C6B63CBE3}"/>
              </a:ext>
            </a:extLst>
          </p:cNvPr>
          <p:cNvSpPr txBox="1">
            <a:spLocks/>
          </p:cNvSpPr>
          <p:nvPr/>
        </p:nvSpPr>
        <p:spPr>
          <a:xfrm>
            <a:off x="1002256" y="228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How were scan patterns evaluated?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AE6B1-20A7-5AE4-4C15-6B6DA3A321CB}"/>
              </a:ext>
            </a:extLst>
          </p:cNvPr>
          <p:cNvSpPr txBox="1"/>
          <p:nvPr/>
        </p:nvSpPr>
        <p:spPr>
          <a:xfrm>
            <a:off x="1196342" y="1529727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Particle at true 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3C57E-7FAC-9145-A9FB-75696C7CEA29}"/>
              </a:ext>
            </a:extLst>
          </p:cNvPr>
          <p:cNvSpPr txBox="1"/>
          <p:nvPr/>
        </p:nvSpPr>
        <p:spPr>
          <a:xfrm>
            <a:off x="4688840" y="1529727"/>
            <a:ext cx="300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Laser beam scanned through fixed pattern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00E7DE-27F6-0526-2433-7B3535C12391}"/>
              </a:ext>
            </a:extLst>
          </p:cNvPr>
          <p:cNvSpPr/>
          <p:nvPr/>
        </p:nvSpPr>
        <p:spPr>
          <a:xfrm>
            <a:off x="1813226" y="2603795"/>
            <a:ext cx="371061" cy="3539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B74525-27B2-808A-5671-92B26DACE236}"/>
              </a:ext>
            </a:extLst>
          </p:cNvPr>
          <p:cNvCxnSpPr>
            <a:cxnSpLocks/>
          </p:cNvCxnSpPr>
          <p:nvPr/>
        </p:nvCxnSpPr>
        <p:spPr>
          <a:xfrm flipV="1">
            <a:off x="1401212" y="2176058"/>
            <a:ext cx="0" cy="1169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06CCC0-84DD-1D91-B3CE-14A33C6C68BC}"/>
              </a:ext>
            </a:extLst>
          </p:cNvPr>
          <p:cNvCxnSpPr>
            <a:cxnSpLocks/>
          </p:cNvCxnSpPr>
          <p:nvPr/>
        </p:nvCxnSpPr>
        <p:spPr>
          <a:xfrm>
            <a:off x="1401212" y="3350775"/>
            <a:ext cx="1448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AA21591-5855-E401-BAC1-381BB297AD8E}"/>
              </a:ext>
            </a:extLst>
          </p:cNvPr>
          <p:cNvSpPr/>
          <p:nvPr/>
        </p:nvSpPr>
        <p:spPr>
          <a:xfrm>
            <a:off x="5081290" y="2603795"/>
            <a:ext cx="1365809" cy="134317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78C802-1149-25F5-9AD3-DB3F1C25DE0E}"/>
              </a:ext>
            </a:extLst>
          </p:cNvPr>
          <p:cNvSpPr/>
          <p:nvPr/>
        </p:nvSpPr>
        <p:spPr>
          <a:xfrm>
            <a:off x="5697140" y="2519964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6243EB-65D5-6C25-EE16-D2911D46999E}"/>
              </a:ext>
            </a:extLst>
          </p:cNvPr>
          <p:cNvSpPr/>
          <p:nvPr/>
        </p:nvSpPr>
        <p:spPr>
          <a:xfrm>
            <a:off x="6395849" y="3275076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4C4D8F-616E-13F0-550E-0B6E2F83C013}"/>
              </a:ext>
            </a:extLst>
          </p:cNvPr>
          <p:cNvSpPr/>
          <p:nvPr/>
        </p:nvSpPr>
        <p:spPr>
          <a:xfrm>
            <a:off x="5697140" y="3876862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E46C046-ECB5-2137-9016-9EF1373CEF31}"/>
              </a:ext>
            </a:extLst>
          </p:cNvPr>
          <p:cNvSpPr/>
          <p:nvPr/>
        </p:nvSpPr>
        <p:spPr>
          <a:xfrm>
            <a:off x="5014236" y="3204972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4A8C65-981B-8327-188B-2D1C25F4CFD3}"/>
              </a:ext>
            </a:extLst>
          </p:cNvPr>
          <p:cNvSpPr/>
          <p:nvPr/>
        </p:nvSpPr>
        <p:spPr>
          <a:xfrm>
            <a:off x="6193002" y="2760619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D91BCD8-39B0-D909-60AB-FF3F8535E617}"/>
              </a:ext>
            </a:extLst>
          </p:cNvPr>
          <p:cNvSpPr/>
          <p:nvPr/>
        </p:nvSpPr>
        <p:spPr>
          <a:xfrm>
            <a:off x="5205988" y="3651504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51E38B-6C3B-7DB2-8E67-CFB9F0FDEF0C}"/>
              </a:ext>
            </a:extLst>
          </p:cNvPr>
          <p:cNvSpPr/>
          <p:nvPr/>
        </p:nvSpPr>
        <p:spPr>
          <a:xfrm>
            <a:off x="6125948" y="3721608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5BBC77-7A11-A64E-A427-2B675415F439}"/>
              </a:ext>
            </a:extLst>
          </p:cNvPr>
          <p:cNvSpPr/>
          <p:nvPr/>
        </p:nvSpPr>
        <p:spPr>
          <a:xfrm>
            <a:off x="5205988" y="2750589"/>
            <a:ext cx="134108" cy="1402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9DAED4-453A-81EA-4E19-1BA9AC9E2240}"/>
              </a:ext>
            </a:extLst>
          </p:cNvPr>
          <p:cNvSpPr/>
          <p:nvPr/>
        </p:nvSpPr>
        <p:spPr>
          <a:xfrm>
            <a:off x="5679331" y="3179358"/>
            <a:ext cx="185530" cy="1914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D74CF5-92AE-00E2-9E90-8F7C8AA4002A}"/>
              </a:ext>
            </a:extLst>
          </p:cNvPr>
          <p:cNvSpPr txBox="1"/>
          <p:nvPr/>
        </p:nvSpPr>
        <p:spPr>
          <a:xfrm>
            <a:off x="1247027" y="3507225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Initialization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09A42E-2DE8-12CE-A066-5EE5A8D1905B}"/>
              </a:ext>
            </a:extLst>
          </p:cNvPr>
          <p:cNvSpPr txBox="1"/>
          <p:nvPr/>
        </p:nvSpPr>
        <p:spPr>
          <a:xfrm>
            <a:off x="10163431" y="2731555"/>
            <a:ext cx="208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Measurement signal generated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66ACEA4-60FD-242D-B809-1664E5F6D1C2}"/>
              </a:ext>
            </a:extLst>
          </p:cNvPr>
          <p:cNvSpPr/>
          <p:nvPr/>
        </p:nvSpPr>
        <p:spPr>
          <a:xfrm>
            <a:off x="8201303" y="2455595"/>
            <a:ext cx="411077" cy="3650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A9344947-5529-F9A0-DCAF-B6BB6BFD2BCE}"/>
              </a:ext>
            </a:extLst>
          </p:cNvPr>
          <p:cNvCxnSpPr>
            <a:cxnSpLocks/>
          </p:cNvCxnSpPr>
          <p:nvPr/>
        </p:nvCxnSpPr>
        <p:spPr>
          <a:xfrm flipV="1">
            <a:off x="9547328" y="1999450"/>
            <a:ext cx="331847" cy="174464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C37F876-53DF-24B9-1586-7FDD914EBA5B}"/>
              </a:ext>
            </a:extLst>
          </p:cNvPr>
          <p:cNvSpPr/>
          <p:nvPr/>
        </p:nvSpPr>
        <p:spPr>
          <a:xfrm rot="1047978">
            <a:off x="8849821" y="2057095"/>
            <a:ext cx="614680" cy="646331"/>
          </a:xfrm>
          <a:custGeom>
            <a:avLst/>
            <a:gdLst>
              <a:gd name="csX0" fmla="*/ 0 w 1229360"/>
              <a:gd name="csY0" fmla="*/ 1139156 h 1139156"/>
              <a:gd name="csX1" fmla="*/ 111760 w 1229360"/>
              <a:gd name="csY1" fmla="*/ 671796 h 1139156"/>
              <a:gd name="csX2" fmla="*/ 589280 w 1229360"/>
              <a:gd name="csY2" fmla="*/ 885156 h 1139156"/>
              <a:gd name="csX3" fmla="*/ 548640 w 1229360"/>
              <a:gd name="csY3" fmla="*/ 377156 h 1139156"/>
              <a:gd name="csX4" fmla="*/ 1046480 w 1229360"/>
              <a:gd name="csY4" fmla="*/ 590516 h 1139156"/>
              <a:gd name="csX5" fmla="*/ 863600 w 1229360"/>
              <a:gd name="csY5" fmla="*/ 92676 h 1139156"/>
              <a:gd name="csX6" fmla="*/ 1229360 w 1229360"/>
              <a:gd name="csY6" fmla="*/ 1236 h 11391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229360" h="1139156">
                <a:moveTo>
                  <a:pt x="0" y="1139156"/>
                </a:moveTo>
                <a:cubicBezTo>
                  <a:pt x="6773" y="926642"/>
                  <a:pt x="13547" y="714129"/>
                  <a:pt x="111760" y="671796"/>
                </a:cubicBezTo>
                <a:cubicBezTo>
                  <a:pt x="209973" y="629463"/>
                  <a:pt x="516467" y="934263"/>
                  <a:pt x="589280" y="885156"/>
                </a:cubicBezTo>
                <a:cubicBezTo>
                  <a:pt x="662093" y="836049"/>
                  <a:pt x="472440" y="426263"/>
                  <a:pt x="548640" y="377156"/>
                </a:cubicBezTo>
                <a:cubicBezTo>
                  <a:pt x="624840" y="328049"/>
                  <a:pt x="993987" y="637929"/>
                  <a:pt x="1046480" y="590516"/>
                </a:cubicBezTo>
                <a:cubicBezTo>
                  <a:pt x="1098973" y="543103"/>
                  <a:pt x="833120" y="190889"/>
                  <a:pt x="863600" y="92676"/>
                </a:cubicBezTo>
                <a:cubicBezTo>
                  <a:pt x="894080" y="-5537"/>
                  <a:pt x="1061720" y="-2151"/>
                  <a:pt x="1229360" y="1236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A6FCF3-8DA5-E61F-2747-BBB630090FDB}"/>
              </a:ext>
            </a:extLst>
          </p:cNvPr>
          <p:cNvSpPr txBox="1"/>
          <p:nvPr/>
        </p:nvSpPr>
        <p:spPr>
          <a:xfrm>
            <a:off x="7533599" y="3168671"/>
            <a:ext cx="239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Apply detection model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6C2632-EC16-F86E-6795-78314F4802D8}"/>
              </a:ext>
            </a:extLst>
          </p:cNvPr>
          <p:cNvSpPr txBox="1"/>
          <p:nvPr/>
        </p:nvSpPr>
        <p:spPr>
          <a:xfrm>
            <a:off x="9871191" y="5640333"/>
            <a:ext cx="208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Theoretical localization precision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A88DFF-5ADD-83D6-2FFB-E9623F751A0E}"/>
              </a:ext>
            </a:extLst>
          </p:cNvPr>
          <p:cNvSpPr/>
          <p:nvPr/>
        </p:nvSpPr>
        <p:spPr>
          <a:xfrm>
            <a:off x="7823222" y="4205198"/>
            <a:ext cx="1351280" cy="294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25761C-D2AF-2229-F898-53039616AF74}"/>
              </a:ext>
            </a:extLst>
          </p:cNvPr>
          <p:cNvSpPr/>
          <p:nvPr/>
        </p:nvSpPr>
        <p:spPr>
          <a:xfrm>
            <a:off x="8280400" y="3958958"/>
            <a:ext cx="331980" cy="294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77E08DA-F2DB-8D96-A74A-11D5FEDE3210}"/>
              </a:ext>
            </a:extLst>
          </p:cNvPr>
          <p:cNvSpPr/>
          <p:nvPr/>
        </p:nvSpPr>
        <p:spPr>
          <a:xfrm rot="17433791">
            <a:off x="8516317" y="3624816"/>
            <a:ext cx="644272" cy="476139"/>
          </a:xfrm>
          <a:custGeom>
            <a:avLst/>
            <a:gdLst>
              <a:gd name="csX0" fmla="*/ 0 w 1158240"/>
              <a:gd name="csY0" fmla="*/ 156651 h 1111691"/>
              <a:gd name="csX1" fmla="*/ 264160 w 1158240"/>
              <a:gd name="csY1" fmla="*/ 24571 h 1111691"/>
              <a:gd name="csX2" fmla="*/ 264160 w 1158240"/>
              <a:gd name="csY2" fmla="*/ 593531 h 1111691"/>
              <a:gd name="csX3" fmla="*/ 548640 w 1158240"/>
              <a:gd name="csY3" fmla="*/ 329371 h 1111691"/>
              <a:gd name="csX4" fmla="*/ 548640 w 1158240"/>
              <a:gd name="csY4" fmla="*/ 786571 h 1111691"/>
              <a:gd name="csX5" fmla="*/ 802640 w 1158240"/>
              <a:gd name="csY5" fmla="*/ 613851 h 1111691"/>
              <a:gd name="csX6" fmla="*/ 772160 w 1158240"/>
              <a:gd name="csY6" fmla="*/ 1101531 h 1111691"/>
              <a:gd name="csX7" fmla="*/ 1076960 w 1158240"/>
              <a:gd name="csY7" fmla="*/ 776411 h 1111691"/>
              <a:gd name="csX8" fmla="*/ 1158240 w 1158240"/>
              <a:gd name="csY8" fmla="*/ 1111691 h 11116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8240" h="1111691">
                <a:moveTo>
                  <a:pt x="0" y="156651"/>
                </a:moveTo>
                <a:cubicBezTo>
                  <a:pt x="110066" y="54204"/>
                  <a:pt x="220133" y="-48242"/>
                  <a:pt x="264160" y="24571"/>
                </a:cubicBezTo>
                <a:cubicBezTo>
                  <a:pt x="308187" y="97384"/>
                  <a:pt x="216747" y="542731"/>
                  <a:pt x="264160" y="593531"/>
                </a:cubicBezTo>
                <a:cubicBezTo>
                  <a:pt x="311573" y="644331"/>
                  <a:pt x="501227" y="297198"/>
                  <a:pt x="548640" y="329371"/>
                </a:cubicBezTo>
                <a:cubicBezTo>
                  <a:pt x="596053" y="361544"/>
                  <a:pt x="506307" y="739158"/>
                  <a:pt x="548640" y="786571"/>
                </a:cubicBezTo>
                <a:cubicBezTo>
                  <a:pt x="590973" y="833984"/>
                  <a:pt x="765387" y="561358"/>
                  <a:pt x="802640" y="613851"/>
                </a:cubicBezTo>
                <a:cubicBezTo>
                  <a:pt x="839893" y="666344"/>
                  <a:pt x="726440" y="1074438"/>
                  <a:pt x="772160" y="1101531"/>
                </a:cubicBezTo>
                <a:cubicBezTo>
                  <a:pt x="817880" y="1128624"/>
                  <a:pt x="1012613" y="774718"/>
                  <a:pt x="1076960" y="776411"/>
                </a:cubicBezTo>
                <a:cubicBezTo>
                  <a:pt x="1141307" y="778104"/>
                  <a:pt x="1149773" y="944897"/>
                  <a:pt x="1158240" y="11116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D2E8C8D-D748-9AFF-68C3-1BEAA05DB64E}"/>
              </a:ext>
            </a:extLst>
          </p:cNvPr>
          <p:cNvSpPr/>
          <p:nvPr/>
        </p:nvSpPr>
        <p:spPr>
          <a:xfrm rot="154423">
            <a:off x="7724495" y="3610473"/>
            <a:ext cx="644272" cy="476139"/>
          </a:xfrm>
          <a:custGeom>
            <a:avLst/>
            <a:gdLst>
              <a:gd name="csX0" fmla="*/ 0 w 1158240"/>
              <a:gd name="csY0" fmla="*/ 156651 h 1111691"/>
              <a:gd name="csX1" fmla="*/ 264160 w 1158240"/>
              <a:gd name="csY1" fmla="*/ 24571 h 1111691"/>
              <a:gd name="csX2" fmla="*/ 264160 w 1158240"/>
              <a:gd name="csY2" fmla="*/ 593531 h 1111691"/>
              <a:gd name="csX3" fmla="*/ 548640 w 1158240"/>
              <a:gd name="csY3" fmla="*/ 329371 h 1111691"/>
              <a:gd name="csX4" fmla="*/ 548640 w 1158240"/>
              <a:gd name="csY4" fmla="*/ 786571 h 1111691"/>
              <a:gd name="csX5" fmla="*/ 802640 w 1158240"/>
              <a:gd name="csY5" fmla="*/ 613851 h 1111691"/>
              <a:gd name="csX6" fmla="*/ 772160 w 1158240"/>
              <a:gd name="csY6" fmla="*/ 1101531 h 1111691"/>
              <a:gd name="csX7" fmla="*/ 1076960 w 1158240"/>
              <a:gd name="csY7" fmla="*/ 776411 h 1111691"/>
              <a:gd name="csX8" fmla="*/ 1158240 w 1158240"/>
              <a:gd name="csY8" fmla="*/ 1111691 h 11116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58240" h="1111691">
                <a:moveTo>
                  <a:pt x="0" y="156651"/>
                </a:moveTo>
                <a:cubicBezTo>
                  <a:pt x="110066" y="54204"/>
                  <a:pt x="220133" y="-48242"/>
                  <a:pt x="264160" y="24571"/>
                </a:cubicBezTo>
                <a:cubicBezTo>
                  <a:pt x="308187" y="97384"/>
                  <a:pt x="216747" y="542731"/>
                  <a:pt x="264160" y="593531"/>
                </a:cubicBezTo>
                <a:cubicBezTo>
                  <a:pt x="311573" y="644331"/>
                  <a:pt x="501227" y="297198"/>
                  <a:pt x="548640" y="329371"/>
                </a:cubicBezTo>
                <a:cubicBezTo>
                  <a:pt x="596053" y="361544"/>
                  <a:pt x="506307" y="739158"/>
                  <a:pt x="548640" y="786571"/>
                </a:cubicBezTo>
                <a:cubicBezTo>
                  <a:pt x="590973" y="833984"/>
                  <a:pt x="765387" y="561358"/>
                  <a:pt x="802640" y="613851"/>
                </a:cubicBezTo>
                <a:cubicBezTo>
                  <a:pt x="839893" y="666344"/>
                  <a:pt x="726440" y="1074438"/>
                  <a:pt x="772160" y="1101531"/>
                </a:cubicBezTo>
                <a:cubicBezTo>
                  <a:pt x="817880" y="1128624"/>
                  <a:pt x="1012613" y="774718"/>
                  <a:pt x="1076960" y="776411"/>
                </a:cubicBezTo>
                <a:cubicBezTo>
                  <a:pt x="1141307" y="778104"/>
                  <a:pt x="1149773" y="944897"/>
                  <a:pt x="1158240" y="111169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814035-8C7B-944C-1E85-0411807E2417}"/>
              </a:ext>
            </a:extLst>
          </p:cNvPr>
          <p:cNvSpPr txBox="1"/>
          <p:nvPr/>
        </p:nvSpPr>
        <p:spPr>
          <a:xfrm>
            <a:off x="7753168" y="4242727"/>
            <a:ext cx="2088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err="1"/>
              <a:t>iSCAT</a:t>
            </a:r>
            <a:endParaRPr lang="en-ZA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E34205-0D3B-6B9C-A0C4-87E5FA9F3796}"/>
              </a:ext>
            </a:extLst>
          </p:cNvPr>
          <p:cNvSpPr txBox="1"/>
          <p:nvPr/>
        </p:nvSpPr>
        <p:spPr>
          <a:xfrm>
            <a:off x="9982764" y="5173069"/>
            <a:ext cx="2088459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ZA" sz="2000" b="1" dirty="0"/>
              <a:t>Calculate CRB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7D28F2-4B8E-08D3-A43F-7C592110DE74}"/>
              </a:ext>
            </a:extLst>
          </p:cNvPr>
          <p:cNvSpPr txBox="1"/>
          <p:nvPr/>
        </p:nvSpPr>
        <p:spPr>
          <a:xfrm>
            <a:off x="6426377" y="5700706"/>
            <a:ext cx="20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Estimate position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377E53-E5BA-9179-2CD0-C52D4EB3836D}"/>
              </a:ext>
            </a:extLst>
          </p:cNvPr>
          <p:cNvSpPr txBox="1"/>
          <p:nvPr/>
        </p:nvSpPr>
        <p:spPr>
          <a:xfrm>
            <a:off x="2600381" y="5729394"/>
            <a:ext cx="20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Apply feedback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71B47A-55AB-629C-B5EB-9A4FAFE05DCE}"/>
              </a:ext>
            </a:extLst>
          </p:cNvPr>
          <p:cNvSpPr txBox="1"/>
          <p:nvPr/>
        </p:nvSpPr>
        <p:spPr>
          <a:xfrm>
            <a:off x="2640579" y="4546440"/>
            <a:ext cx="20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Recentre beam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62A6BF-5170-3573-64A0-0BF3F0AE0B3B}"/>
              </a:ext>
            </a:extLst>
          </p:cNvPr>
          <p:cNvSpPr txBox="1"/>
          <p:nvPr/>
        </p:nvSpPr>
        <p:spPr>
          <a:xfrm>
            <a:off x="5287207" y="4176170"/>
            <a:ext cx="208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u="sng" dirty="0"/>
              <a:t>Dynamic tracking loop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7548FDC-EACA-58B8-132F-68F906D0D013}"/>
              </a:ext>
            </a:extLst>
          </p:cNvPr>
          <p:cNvSpPr txBox="1"/>
          <p:nvPr/>
        </p:nvSpPr>
        <p:spPr>
          <a:xfrm rot="19155443">
            <a:off x="4130817" y="3606518"/>
            <a:ext cx="20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Repeat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07B3F3-ECCF-E752-D369-FFA807DBD783}"/>
              </a:ext>
            </a:extLst>
          </p:cNvPr>
          <p:cNvSpPr txBox="1"/>
          <p:nvPr/>
        </p:nvSpPr>
        <p:spPr>
          <a:xfrm>
            <a:off x="176268" y="5803296"/>
            <a:ext cx="2244314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ZA" sz="2000" b="1" dirty="0"/>
              <a:t>Tracking error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E4ACC51-410F-5E8B-F1B1-AB46754F051A}"/>
              </a:ext>
            </a:extLst>
          </p:cNvPr>
          <p:cNvCxnSpPr>
            <a:cxnSpLocks/>
          </p:cNvCxnSpPr>
          <p:nvPr/>
        </p:nvCxnSpPr>
        <p:spPr>
          <a:xfrm>
            <a:off x="990600" y="4805449"/>
            <a:ext cx="0" cy="38900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A8676F5-0012-5FF9-0608-737F41BA3C17}"/>
              </a:ext>
            </a:extLst>
          </p:cNvPr>
          <p:cNvCxnSpPr/>
          <p:nvPr/>
        </p:nvCxnSpPr>
        <p:spPr>
          <a:xfrm>
            <a:off x="3121547" y="3029579"/>
            <a:ext cx="15672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F94D67-580A-89A7-D3C2-601433FE36EB}"/>
              </a:ext>
            </a:extLst>
          </p:cNvPr>
          <p:cNvCxnSpPr>
            <a:cxnSpLocks/>
          </p:cNvCxnSpPr>
          <p:nvPr/>
        </p:nvCxnSpPr>
        <p:spPr>
          <a:xfrm>
            <a:off x="7041614" y="3036674"/>
            <a:ext cx="2809551" cy="318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6627593-DEE0-36C8-FFE1-DEEF17351C8B}"/>
              </a:ext>
            </a:extLst>
          </p:cNvPr>
          <p:cNvCxnSpPr>
            <a:cxnSpLocks/>
          </p:cNvCxnSpPr>
          <p:nvPr/>
        </p:nvCxnSpPr>
        <p:spPr>
          <a:xfrm flipH="1">
            <a:off x="8526241" y="3593867"/>
            <a:ext cx="1686161" cy="23264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A07AFD8-BEED-8295-5357-864B17D3CE77}"/>
              </a:ext>
            </a:extLst>
          </p:cNvPr>
          <p:cNvCxnSpPr>
            <a:cxnSpLocks/>
          </p:cNvCxnSpPr>
          <p:nvPr/>
        </p:nvCxnSpPr>
        <p:spPr>
          <a:xfrm>
            <a:off x="10995657" y="3639740"/>
            <a:ext cx="0" cy="97753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C104D6B-ADC6-D4C2-8129-B8E334CB8B01}"/>
              </a:ext>
            </a:extLst>
          </p:cNvPr>
          <p:cNvCxnSpPr>
            <a:cxnSpLocks/>
          </p:cNvCxnSpPr>
          <p:nvPr/>
        </p:nvCxnSpPr>
        <p:spPr>
          <a:xfrm flipH="1">
            <a:off x="4522678" y="5899418"/>
            <a:ext cx="1670324" cy="2093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F971A47-DFDF-25AD-F458-A81E1D5C2D2C}"/>
              </a:ext>
            </a:extLst>
          </p:cNvPr>
          <p:cNvCxnSpPr>
            <a:cxnSpLocks/>
          </p:cNvCxnSpPr>
          <p:nvPr/>
        </p:nvCxnSpPr>
        <p:spPr>
          <a:xfrm flipH="1" flipV="1">
            <a:off x="3697310" y="4969705"/>
            <a:ext cx="7942" cy="60115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767EB2D-DF6B-846E-A8DD-2AE5E690DB24}"/>
              </a:ext>
            </a:extLst>
          </p:cNvPr>
          <p:cNvCxnSpPr>
            <a:cxnSpLocks/>
          </p:cNvCxnSpPr>
          <p:nvPr/>
        </p:nvCxnSpPr>
        <p:spPr>
          <a:xfrm flipV="1">
            <a:off x="4150237" y="3721608"/>
            <a:ext cx="717048" cy="5726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C8ECE84-6993-1BC9-EEB3-DC66586B0A5F}"/>
              </a:ext>
            </a:extLst>
          </p:cNvPr>
          <p:cNvSpPr txBox="1"/>
          <p:nvPr/>
        </p:nvSpPr>
        <p:spPr>
          <a:xfrm>
            <a:off x="9928614" y="4548121"/>
            <a:ext cx="208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u="sng" dirty="0"/>
              <a:t>Static performance metric: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EBB1E57-B3A8-CA2C-3925-2F5591A3CC5C}"/>
              </a:ext>
            </a:extLst>
          </p:cNvPr>
          <p:cNvSpPr txBox="1"/>
          <p:nvPr/>
        </p:nvSpPr>
        <p:spPr>
          <a:xfrm>
            <a:off x="7638200" y="1914252"/>
            <a:ext cx="2088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Fluorescence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8A65045-8B32-2EF4-453C-DAAF911C1099}"/>
              </a:ext>
            </a:extLst>
          </p:cNvPr>
          <p:cNvSpPr txBox="1"/>
          <p:nvPr/>
        </p:nvSpPr>
        <p:spPr>
          <a:xfrm>
            <a:off x="160492" y="4159118"/>
            <a:ext cx="208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Repeat over tracking duration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36CA6D-C89B-12C6-E931-F6CAE70616B0}"/>
              </a:ext>
            </a:extLst>
          </p:cNvPr>
          <p:cNvSpPr txBox="1"/>
          <p:nvPr/>
        </p:nvSpPr>
        <p:spPr>
          <a:xfrm>
            <a:off x="92313" y="5118829"/>
            <a:ext cx="24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u="sng" dirty="0"/>
              <a:t>Dynamic performance metric: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4C1DBD-844E-101B-8669-AB2211469F1E}"/>
              </a:ext>
            </a:extLst>
          </p:cNvPr>
          <p:cNvSpPr txBox="1"/>
          <p:nvPr/>
        </p:nvSpPr>
        <p:spPr>
          <a:xfrm>
            <a:off x="429357" y="6447169"/>
            <a:ext cx="1163808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All scan configurations were evaluated under identical beam parameters, diffusion conditions and photon budgets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3056F-57EE-5528-DB95-58520CAE57F0}"/>
              </a:ext>
            </a:extLst>
          </p:cNvPr>
          <p:cNvSpPr txBox="1"/>
          <p:nvPr/>
        </p:nvSpPr>
        <p:spPr>
          <a:xfrm rot="18327021">
            <a:off x="8116768" y="4352407"/>
            <a:ext cx="208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Estimator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6BFBE-35C0-D598-755E-C00F2D39A698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390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8" grpId="0" animBg="1"/>
      <p:bldP spid="69" grpId="0" animBg="1"/>
      <p:bldP spid="97" grpId="0" animBg="1"/>
      <p:bldP spid="91" grpId="0" animBg="1"/>
      <p:bldP spid="87" grpId="0" animBg="1"/>
      <p:bldP spid="85" grpId="0" animBg="1"/>
      <p:bldP spid="12" grpId="0"/>
      <p:bldP spid="13" grpId="0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40" grpId="0" animBg="1"/>
      <p:bldP spid="46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8" grpId="0" animBg="1"/>
      <p:bldP spid="59" grpId="0"/>
      <p:bldP spid="60" grpId="0"/>
      <p:bldP spid="64" grpId="0"/>
      <p:bldP spid="70" grpId="0"/>
      <p:bldP spid="68" grpId="0"/>
      <p:bldP spid="72" grpId="0" animBg="1"/>
      <p:bldP spid="99" grpId="0"/>
      <p:bldP spid="100" grpId="0"/>
      <p:bldP spid="101" grpId="0"/>
      <p:bldP spid="103" grpId="0"/>
      <p:bldP spid="10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5CB9C2-D5F0-3B85-1A27-D999438F03AD}"/>
              </a:ext>
            </a:extLst>
          </p:cNvPr>
          <p:cNvSpPr/>
          <p:nvPr/>
        </p:nvSpPr>
        <p:spPr>
          <a:xfrm>
            <a:off x="-411480" y="-91188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6D628-0DBC-A277-C965-81DFF448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3255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1. Static Performance: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9D91B8-A981-E34E-8594-2BA21D68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39" y="2192283"/>
            <a:ext cx="5764078" cy="393467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47F120-2535-7005-6DB0-0DFAFEE6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93166"/>
              </p:ext>
            </p:extLst>
          </p:nvPr>
        </p:nvGraphicFramePr>
        <p:xfrm>
          <a:off x="7315200" y="2337997"/>
          <a:ext cx="45783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96">
                  <a:extLst>
                    <a:ext uri="{9D8B030D-6E8A-4147-A177-3AD203B41FA5}">
                      <a16:colId xmlns:a16="http://schemas.microsoft.com/office/drawing/2014/main" val="2936196459"/>
                    </a:ext>
                  </a:extLst>
                </a:gridCol>
                <a:gridCol w="2289196">
                  <a:extLst>
                    <a:ext uri="{9D8B030D-6E8A-4147-A177-3AD203B41FA5}">
                      <a16:colId xmlns:a16="http://schemas.microsoft.com/office/drawing/2014/main" val="1395569500"/>
                    </a:ext>
                  </a:extLst>
                </a:gridCol>
              </a:tblGrid>
              <a:tr h="602492">
                <a:tc>
                  <a:txBody>
                    <a:bodyPr/>
                    <a:lstStyle/>
                    <a:p>
                      <a:r>
                        <a:rPr lang="en-ZA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Improvement against Orbital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26020"/>
                  </a:ext>
                </a:extLst>
              </a:tr>
              <a:tr h="349063">
                <a:tc>
                  <a:txBody>
                    <a:bodyPr/>
                    <a:lstStyle/>
                    <a:p>
                      <a:r>
                        <a:rPr lang="en-ZA" dirty="0"/>
                        <a:t>Knight’s 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27%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75466"/>
                  </a:ext>
                </a:extLst>
              </a:tr>
              <a:tr h="349063">
                <a:tc>
                  <a:txBody>
                    <a:bodyPr/>
                    <a:lstStyle/>
                    <a:p>
                      <a:r>
                        <a:rPr lang="en-ZA" dirty="0"/>
                        <a:t>Epicycles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40%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68990"/>
                  </a:ext>
                </a:extLst>
              </a:tr>
              <a:tr h="349063">
                <a:tc>
                  <a:txBody>
                    <a:bodyPr/>
                    <a:lstStyle/>
                    <a:p>
                      <a:r>
                        <a:rPr lang="en-ZA" dirty="0"/>
                        <a:t>MINFLUX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55%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3713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17A5FCB-565F-361B-2A9C-50397CAB944B}"/>
              </a:ext>
            </a:extLst>
          </p:cNvPr>
          <p:cNvSpPr txBox="1"/>
          <p:nvPr/>
        </p:nvSpPr>
        <p:spPr>
          <a:xfrm>
            <a:off x="7437169" y="4590381"/>
            <a:ext cx="4145280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u="sng" dirty="0"/>
              <a:t>KEY FINDING</a:t>
            </a:r>
            <a:r>
              <a:rPr lang="en-ZA" sz="2000" dirty="0"/>
              <a:t>:</a:t>
            </a:r>
          </a:p>
          <a:p>
            <a:r>
              <a:rPr lang="en-ZA" sz="2000" dirty="0"/>
              <a:t>MINFLUX has the lowest theoretical localization uncertainty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50C67-EF1E-6151-DE4F-AA0ABE10EF43}"/>
              </a:ext>
            </a:extLst>
          </p:cNvPr>
          <p:cNvSpPr txBox="1"/>
          <p:nvPr/>
        </p:nvSpPr>
        <p:spPr>
          <a:xfrm>
            <a:off x="1340558" y="6324518"/>
            <a:ext cx="10298471" cy="40010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Does the lowest average CRB necessarily translate into the best tracking performance?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FAF63E-CB0A-F83A-09EE-71453DE1CB98}"/>
              </a:ext>
            </a:extLst>
          </p:cNvPr>
          <p:cNvCxnSpPr>
            <a:cxnSpLocks/>
          </p:cNvCxnSpPr>
          <p:nvPr/>
        </p:nvCxnSpPr>
        <p:spPr>
          <a:xfrm>
            <a:off x="1531526" y="4415967"/>
            <a:ext cx="4958267" cy="0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6D30EF-7EA0-7438-F02C-14B7BD6B1D06}"/>
              </a:ext>
            </a:extLst>
          </p:cNvPr>
          <p:cNvSpPr txBox="1"/>
          <p:nvPr/>
        </p:nvSpPr>
        <p:spPr>
          <a:xfrm>
            <a:off x="6096000" y="611308"/>
            <a:ext cx="554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Which scan pattern performs the best theoretically?</a:t>
            </a:r>
          </a:p>
        </p:txBody>
      </p:sp>
      <p:pic>
        <p:nvPicPr>
          <p:cNvPr id="18" name="Graphic 17" descr="Lights On with solid fill">
            <a:extLst>
              <a:ext uri="{FF2B5EF4-FFF2-40B4-BE49-F238E27FC236}">
                <a16:creationId xmlns:a16="http://schemas.microsoft.com/office/drawing/2014/main" id="{EC1551F1-D2D9-A49C-DC3D-03D60F9363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9283" y="4676541"/>
            <a:ext cx="707886" cy="707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BC2517-8CDD-12F8-1727-82B4873EDC27}"/>
              </a:ext>
            </a:extLst>
          </p:cNvPr>
          <p:cNvSpPr txBox="1"/>
          <p:nvPr/>
        </p:nvSpPr>
        <p:spPr>
          <a:xfrm>
            <a:off x="838200" y="1680305"/>
            <a:ext cx="1094871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Cramer-Rao bound (CRB) represents the </a:t>
            </a:r>
            <a:r>
              <a:rPr lang="en-Z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theoretical lower bound </a:t>
            </a:r>
            <a:r>
              <a:rPr lang="en-ZA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on measurement uncertainty</a:t>
            </a:r>
          </a:p>
        </p:txBody>
      </p:sp>
      <p:pic>
        <p:nvPicPr>
          <p:cNvPr id="22" name="Graphic 21" descr="Information with solid fill">
            <a:extLst>
              <a:ext uri="{FF2B5EF4-FFF2-40B4-BE49-F238E27FC236}">
                <a16:creationId xmlns:a16="http://schemas.microsoft.com/office/drawing/2014/main" id="{AB80861E-B745-02F0-DBBE-9BDBA824B0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130" y="1623825"/>
            <a:ext cx="513070" cy="51307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BD3EB3-9A70-D210-A675-0C39E8CDDA5E}"/>
              </a:ext>
            </a:extLst>
          </p:cNvPr>
          <p:cNvCxnSpPr>
            <a:cxnSpLocks/>
          </p:cNvCxnSpPr>
          <p:nvPr/>
        </p:nvCxnSpPr>
        <p:spPr>
          <a:xfrm>
            <a:off x="1580383" y="2709095"/>
            <a:ext cx="4850897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00A7F8A-EED8-1AE4-28E7-BAC7AEEE07F4}"/>
              </a:ext>
            </a:extLst>
          </p:cNvPr>
          <p:cNvSpPr/>
          <p:nvPr/>
        </p:nvSpPr>
        <p:spPr>
          <a:xfrm>
            <a:off x="445985" y="2907207"/>
            <a:ext cx="224575" cy="269883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D3DFC-C4B5-30F4-5397-472106802295}"/>
              </a:ext>
            </a:extLst>
          </p:cNvPr>
          <p:cNvSpPr txBox="1"/>
          <p:nvPr/>
        </p:nvSpPr>
        <p:spPr>
          <a:xfrm>
            <a:off x="325130" y="2487672"/>
            <a:ext cx="85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Worst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0ABC01-55EB-392E-35D9-A94B3FED2A83}"/>
              </a:ext>
            </a:extLst>
          </p:cNvPr>
          <p:cNvSpPr txBox="1"/>
          <p:nvPr/>
        </p:nvSpPr>
        <p:spPr>
          <a:xfrm>
            <a:off x="282105" y="5671739"/>
            <a:ext cx="85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Best</a:t>
            </a:r>
          </a:p>
        </p:txBody>
      </p:sp>
      <p:pic>
        <p:nvPicPr>
          <p:cNvPr id="34" name="Graphic 33" descr="Help with solid fill">
            <a:extLst>
              <a:ext uri="{FF2B5EF4-FFF2-40B4-BE49-F238E27FC236}">
                <a16:creationId xmlns:a16="http://schemas.microsoft.com/office/drawing/2014/main" id="{5AD3A5D9-3291-DA65-7961-8543558086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238824"/>
            <a:ext cx="591798" cy="591798"/>
          </a:xfrm>
          <a:prstGeom prst="rect">
            <a:avLst/>
          </a:prstGeom>
        </p:spPr>
      </p:pic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917E86A6-57C5-9BF3-BD6D-9B63428920E2}"/>
              </a:ext>
            </a:extLst>
          </p:cNvPr>
          <p:cNvSpPr/>
          <p:nvPr/>
        </p:nvSpPr>
        <p:spPr>
          <a:xfrm>
            <a:off x="6926754" y="3764280"/>
            <a:ext cx="312943" cy="2163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B1617-D757-C222-C5A5-57F975A3B9DC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314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4" grpId="0" animBg="1"/>
      <p:bldP spid="25" grpId="0"/>
      <p:bldP spid="26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09A265-38FF-E635-F974-F29A1327F5E7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C213C-496E-4C3F-D2ED-10884C1D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1" y="1478811"/>
            <a:ext cx="6473599" cy="53791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AC0C49-9D6D-798F-720F-0DDAAE88D09F}"/>
              </a:ext>
            </a:extLst>
          </p:cNvPr>
          <p:cNvSpPr txBox="1">
            <a:spLocks/>
          </p:cNvSpPr>
          <p:nvPr/>
        </p:nvSpPr>
        <p:spPr>
          <a:xfrm>
            <a:off x="838200" y="517764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Does Localization Precision Vary Across Space?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758E0-741A-97AD-A59F-81842C0701ED}"/>
              </a:ext>
            </a:extLst>
          </p:cNvPr>
          <p:cNvSpPr txBox="1"/>
          <p:nvPr/>
        </p:nvSpPr>
        <p:spPr>
          <a:xfrm>
            <a:off x="7680960" y="1703955"/>
            <a:ext cx="307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Key Observations: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7F90F-D9E3-5945-FAD8-C326A832C06E}"/>
              </a:ext>
            </a:extLst>
          </p:cNvPr>
          <p:cNvSpPr txBox="1"/>
          <p:nvPr/>
        </p:nvSpPr>
        <p:spPr>
          <a:xfrm>
            <a:off x="5648544" y="152016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Worse Precision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D34FA-8234-C0EB-ED1A-0DB8F6D8F60C}"/>
              </a:ext>
            </a:extLst>
          </p:cNvPr>
          <p:cNvSpPr txBox="1"/>
          <p:nvPr/>
        </p:nvSpPr>
        <p:spPr>
          <a:xfrm>
            <a:off x="5648544" y="6141623"/>
            <a:ext cx="15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Best</a:t>
            </a:r>
          </a:p>
          <a:p>
            <a:r>
              <a:rPr lang="en-ZA" dirty="0"/>
              <a:t>Precision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B136BE0-867F-1507-D052-601D5CA40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44568"/>
              </p:ext>
            </p:extLst>
          </p:nvPr>
        </p:nvGraphicFramePr>
        <p:xfrm>
          <a:off x="6891859" y="1645788"/>
          <a:ext cx="488528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27">
                  <a:extLst>
                    <a:ext uri="{9D8B030D-6E8A-4147-A177-3AD203B41FA5}">
                      <a16:colId xmlns:a16="http://schemas.microsoft.com/office/drawing/2014/main" val="531595383"/>
                    </a:ext>
                  </a:extLst>
                </a:gridCol>
                <a:gridCol w="1628427">
                  <a:extLst>
                    <a:ext uri="{9D8B030D-6E8A-4147-A177-3AD203B41FA5}">
                      <a16:colId xmlns:a16="http://schemas.microsoft.com/office/drawing/2014/main" val="594254641"/>
                    </a:ext>
                  </a:extLst>
                </a:gridCol>
                <a:gridCol w="1628427">
                  <a:extLst>
                    <a:ext uri="{9D8B030D-6E8A-4147-A177-3AD203B41FA5}">
                      <a16:colId xmlns:a16="http://schemas.microsoft.com/office/drawing/2014/main" val="2866629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Peak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Spatial Uniformity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40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6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Knight’s 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8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MINFLUX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4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Epicycles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23941"/>
                  </a:ext>
                </a:extLst>
              </a:tr>
            </a:tbl>
          </a:graphicData>
        </a:graphic>
      </p:graphicFrame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4EE416E-12F1-29C0-3A4C-A2F332FBD17E}"/>
              </a:ext>
            </a:extLst>
          </p:cNvPr>
          <p:cNvSpPr/>
          <p:nvPr/>
        </p:nvSpPr>
        <p:spPr>
          <a:xfrm>
            <a:off x="8722360" y="23753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E61CDB2-E578-4B07-B367-5BA7E5EEB1D1}"/>
              </a:ext>
            </a:extLst>
          </p:cNvPr>
          <p:cNvSpPr/>
          <p:nvPr/>
        </p:nvSpPr>
        <p:spPr>
          <a:xfrm>
            <a:off x="8963660" y="23753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859EAEB-087A-FA6C-C2C3-297D27AAAE9A}"/>
              </a:ext>
            </a:extLst>
          </p:cNvPr>
          <p:cNvSpPr/>
          <p:nvPr/>
        </p:nvSpPr>
        <p:spPr>
          <a:xfrm>
            <a:off x="9215120" y="2374074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DCD7797-21AE-CA83-B7AB-76C170EC5E93}"/>
              </a:ext>
            </a:extLst>
          </p:cNvPr>
          <p:cNvSpPr/>
          <p:nvPr/>
        </p:nvSpPr>
        <p:spPr>
          <a:xfrm>
            <a:off x="866140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7D913207-C6C8-5783-3524-AFFDF3244E9A}"/>
              </a:ext>
            </a:extLst>
          </p:cNvPr>
          <p:cNvSpPr/>
          <p:nvPr/>
        </p:nvSpPr>
        <p:spPr>
          <a:xfrm>
            <a:off x="891032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D6CF0618-959C-79C7-9511-B86557B6BCFB}"/>
              </a:ext>
            </a:extLst>
          </p:cNvPr>
          <p:cNvSpPr/>
          <p:nvPr/>
        </p:nvSpPr>
        <p:spPr>
          <a:xfrm>
            <a:off x="915924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7B1206D1-DFA0-1D9D-5FC2-D2408367FAFD}"/>
              </a:ext>
            </a:extLst>
          </p:cNvPr>
          <p:cNvSpPr/>
          <p:nvPr/>
        </p:nvSpPr>
        <p:spPr>
          <a:xfrm>
            <a:off x="941324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77E54883-B947-CD0F-8417-B9F132139D89}"/>
              </a:ext>
            </a:extLst>
          </p:cNvPr>
          <p:cNvSpPr/>
          <p:nvPr/>
        </p:nvSpPr>
        <p:spPr>
          <a:xfrm>
            <a:off x="8661400" y="312479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D9FCC645-F4C6-2B16-1E3A-5E1AE57E7E35}"/>
              </a:ext>
            </a:extLst>
          </p:cNvPr>
          <p:cNvSpPr/>
          <p:nvPr/>
        </p:nvSpPr>
        <p:spPr>
          <a:xfrm>
            <a:off x="8910320" y="312479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03C5CDF6-5AA3-4592-A18E-9C9C3999FA39}"/>
              </a:ext>
            </a:extLst>
          </p:cNvPr>
          <p:cNvSpPr/>
          <p:nvPr/>
        </p:nvSpPr>
        <p:spPr>
          <a:xfrm>
            <a:off x="9151620" y="3124795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9C705AF8-5784-87C5-65D6-0A5B904AA7BF}"/>
              </a:ext>
            </a:extLst>
          </p:cNvPr>
          <p:cNvSpPr/>
          <p:nvPr/>
        </p:nvSpPr>
        <p:spPr>
          <a:xfrm>
            <a:off x="9392920" y="3126843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8B32234-CE55-8611-FAA2-3B80B154D153}"/>
              </a:ext>
            </a:extLst>
          </p:cNvPr>
          <p:cNvSpPr/>
          <p:nvPr/>
        </p:nvSpPr>
        <p:spPr>
          <a:xfrm>
            <a:off x="9634220" y="3126843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08400472-D5C2-B624-0F20-630E50445627}"/>
              </a:ext>
            </a:extLst>
          </p:cNvPr>
          <p:cNvSpPr/>
          <p:nvPr/>
        </p:nvSpPr>
        <p:spPr>
          <a:xfrm>
            <a:off x="8661400" y="2734253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978D06C-2FEC-9504-0568-ED2F2A85D11C}"/>
              </a:ext>
            </a:extLst>
          </p:cNvPr>
          <p:cNvSpPr/>
          <p:nvPr/>
        </p:nvSpPr>
        <p:spPr>
          <a:xfrm>
            <a:off x="1030732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8E981053-2C42-AD5A-389A-394EDBE1E184}"/>
              </a:ext>
            </a:extLst>
          </p:cNvPr>
          <p:cNvSpPr/>
          <p:nvPr/>
        </p:nvSpPr>
        <p:spPr>
          <a:xfrm>
            <a:off x="1054608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D32A60E2-615C-4C75-3F32-1093DF669A16}"/>
              </a:ext>
            </a:extLst>
          </p:cNvPr>
          <p:cNvSpPr/>
          <p:nvPr/>
        </p:nvSpPr>
        <p:spPr>
          <a:xfrm>
            <a:off x="10784840" y="3505918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2B657C18-B947-144E-1FDB-942C5645BA65}"/>
              </a:ext>
            </a:extLst>
          </p:cNvPr>
          <p:cNvSpPr/>
          <p:nvPr/>
        </p:nvSpPr>
        <p:spPr>
          <a:xfrm>
            <a:off x="10307320" y="313648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81D7E04-7E77-63D3-0186-292A15913A9D}"/>
              </a:ext>
            </a:extLst>
          </p:cNvPr>
          <p:cNvSpPr/>
          <p:nvPr/>
        </p:nvSpPr>
        <p:spPr>
          <a:xfrm>
            <a:off x="10307320" y="27521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F7C397A9-44CE-722C-987C-A619A79926C1}"/>
              </a:ext>
            </a:extLst>
          </p:cNvPr>
          <p:cNvSpPr/>
          <p:nvPr/>
        </p:nvSpPr>
        <p:spPr>
          <a:xfrm>
            <a:off x="10546080" y="27521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7DA596A4-66E0-453A-1F36-8074C10BEA71}"/>
              </a:ext>
            </a:extLst>
          </p:cNvPr>
          <p:cNvSpPr/>
          <p:nvPr/>
        </p:nvSpPr>
        <p:spPr>
          <a:xfrm>
            <a:off x="10784840" y="27521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CA3B1D0-6CA7-EE9A-8B79-FB0F9023F4F4}"/>
              </a:ext>
            </a:extLst>
          </p:cNvPr>
          <p:cNvSpPr/>
          <p:nvPr/>
        </p:nvSpPr>
        <p:spPr>
          <a:xfrm>
            <a:off x="11023600" y="27521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ACD7D0A7-CDC0-4781-96A0-7B2D5DB3372F}"/>
              </a:ext>
            </a:extLst>
          </p:cNvPr>
          <p:cNvSpPr/>
          <p:nvPr/>
        </p:nvSpPr>
        <p:spPr>
          <a:xfrm>
            <a:off x="11262360" y="2752146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6C5ADEF9-454A-E4CF-0C15-43E5DEEC3255}"/>
              </a:ext>
            </a:extLst>
          </p:cNvPr>
          <p:cNvSpPr/>
          <p:nvPr/>
        </p:nvSpPr>
        <p:spPr>
          <a:xfrm>
            <a:off x="10307320" y="2374074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FAE86CD4-8C73-A245-DB35-2F0A83367D37}"/>
              </a:ext>
            </a:extLst>
          </p:cNvPr>
          <p:cNvSpPr/>
          <p:nvPr/>
        </p:nvSpPr>
        <p:spPr>
          <a:xfrm>
            <a:off x="10546080" y="2374074"/>
            <a:ext cx="187960" cy="165466"/>
          </a:xfrm>
          <a:prstGeom prst="star5">
            <a:avLst/>
          </a:prstGeom>
          <a:solidFill>
            <a:srgbClr val="88CD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1506E2F3-DC37-44FE-AFAA-17BA1C5E4EB3}"/>
              </a:ext>
            </a:extLst>
          </p:cNvPr>
          <p:cNvSpPr/>
          <p:nvPr/>
        </p:nvSpPr>
        <p:spPr>
          <a:xfrm>
            <a:off x="10543538" y="3133230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84F2C30A-2BD2-F22E-AA48-322B07753DD6}"/>
              </a:ext>
            </a:extLst>
          </p:cNvPr>
          <p:cNvSpPr/>
          <p:nvPr/>
        </p:nvSpPr>
        <p:spPr>
          <a:xfrm>
            <a:off x="10784840" y="3133230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5DBE2194-E63D-FFED-3A37-EF816FF7DF2C}"/>
              </a:ext>
            </a:extLst>
          </p:cNvPr>
          <p:cNvSpPr/>
          <p:nvPr/>
        </p:nvSpPr>
        <p:spPr>
          <a:xfrm>
            <a:off x="11023600" y="3133230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4E2FF3F7-F5D7-0FCC-5C59-CF55B4EE3B08}"/>
              </a:ext>
            </a:extLst>
          </p:cNvPr>
          <p:cNvSpPr/>
          <p:nvPr/>
        </p:nvSpPr>
        <p:spPr>
          <a:xfrm>
            <a:off x="11262360" y="3133230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F812E768-6513-B51C-A1AF-05E398D92722}"/>
              </a:ext>
            </a:extLst>
          </p:cNvPr>
          <p:cNvSpPr/>
          <p:nvPr/>
        </p:nvSpPr>
        <p:spPr>
          <a:xfrm>
            <a:off x="11023600" y="3505918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63A655CF-4FC4-5F0D-793D-1896D6993B80}"/>
              </a:ext>
            </a:extLst>
          </p:cNvPr>
          <p:cNvSpPr/>
          <p:nvPr/>
        </p:nvSpPr>
        <p:spPr>
          <a:xfrm>
            <a:off x="11262360" y="3506371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E1E0A85C-50F5-CF25-8E47-173F7E52AF20}"/>
              </a:ext>
            </a:extLst>
          </p:cNvPr>
          <p:cNvSpPr/>
          <p:nvPr/>
        </p:nvSpPr>
        <p:spPr>
          <a:xfrm>
            <a:off x="10784840" y="2374074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279FEF13-8FDB-47DD-ECE4-E5AEDA234354}"/>
              </a:ext>
            </a:extLst>
          </p:cNvPr>
          <p:cNvSpPr/>
          <p:nvPr/>
        </p:nvSpPr>
        <p:spPr>
          <a:xfrm>
            <a:off x="11023600" y="2374074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BF3EA62A-9FAF-774A-923A-8B66853D8CBA}"/>
              </a:ext>
            </a:extLst>
          </p:cNvPr>
          <p:cNvSpPr/>
          <p:nvPr/>
        </p:nvSpPr>
        <p:spPr>
          <a:xfrm>
            <a:off x="11262360" y="2374074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3175C100-114C-BBD1-1290-42BB39D455A4}"/>
              </a:ext>
            </a:extLst>
          </p:cNvPr>
          <p:cNvSpPr/>
          <p:nvPr/>
        </p:nvSpPr>
        <p:spPr>
          <a:xfrm>
            <a:off x="9659620" y="3506712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EF0AE9E8-4A8F-CC1F-66B8-4E3C9DAF1903}"/>
              </a:ext>
            </a:extLst>
          </p:cNvPr>
          <p:cNvSpPr/>
          <p:nvPr/>
        </p:nvSpPr>
        <p:spPr>
          <a:xfrm>
            <a:off x="8900160" y="2733248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E77B3FB1-39AE-83CF-E886-51AD4EC8C356}"/>
              </a:ext>
            </a:extLst>
          </p:cNvPr>
          <p:cNvSpPr/>
          <p:nvPr/>
        </p:nvSpPr>
        <p:spPr>
          <a:xfrm>
            <a:off x="9146539" y="2733248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140B0155-FF4A-0BC3-E921-65DE15B04391}"/>
              </a:ext>
            </a:extLst>
          </p:cNvPr>
          <p:cNvSpPr/>
          <p:nvPr/>
        </p:nvSpPr>
        <p:spPr>
          <a:xfrm>
            <a:off x="9385299" y="2733248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EF4A180C-909D-E34A-709C-7F3BC6D1A1D9}"/>
              </a:ext>
            </a:extLst>
          </p:cNvPr>
          <p:cNvSpPr/>
          <p:nvPr/>
        </p:nvSpPr>
        <p:spPr>
          <a:xfrm>
            <a:off x="9624059" y="2733248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12BC63C0-5B31-BA70-76BD-8F9DF8F6476C}"/>
              </a:ext>
            </a:extLst>
          </p:cNvPr>
          <p:cNvSpPr/>
          <p:nvPr/>
        </p:nvSpPr>
        <p:spPr>
          <a:xfrm>
            <a:off x="9444990" y="2373516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4787EC10-A3F0-3306-9A5D-272A6F5D8C5E}"/>
              </a:ext>
            </a:extLst>
          </p:cNvPr>
          <p:cNvSpPr/>
          <p:nvPr/>
        </p:nvSpPr>
        <p:spPr>
          <a:xfrm>
            <a:off x="9674860" y="2370790"/>
            <a:ext cx="187960" cy="16546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080CE9-933F-9638-24CA-FF71D319616E}"/>
              </a:ext>
            </a:extLst>
          </p:cNvPr>
          <p:cNvSpPr txBox="1"/>
          <p:nvPr/>
        </p:nvSpPr>
        <p:spPr>
          <a:xfrm>
            <a:off x="7196139" y="4123216"/>
            <a:ext cx="1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/>
                </a:solidFill>
              </a:rPr>
              <a:t>Higher peak precision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A9F475-F611-DEE3-FAFA-72C3C1337DA9}"/>
              </a:ext>
            </a:extLst>
          </p:cNvPr>
          <p:cNvSpPr txBox="1"/>
          <p:nvPr/>
        </p:nvSpPr>
        <p:spPr>
          <a:xfrm>
            <a:off x="10316847" y="4121782"/>
            <a:ext cx="1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/>
                </a:solidFill>
              </a:rPr>
              <a:t>Greater spatial uniformity</a:t>
            </a:r>
          </a:p>
        </p:txBody>
      </p:sp>
      <p:pic>
        <p:nvPicPr>
          <p:cNvPr id="64" name="Graphic 63" descr="Scales of justice with solid fill">
            <a:extLst>
              <a:ext uri="{FF2B5EF4-FFF2-40B4-BE49-F238E27FC236}">
                <a16:creationId xmlns:a16="http://schemas.microsoft.com/office/drawing/2014/main" id="{918F4C2F-7765-D334-4BDE-4DBF651210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6636" y="4069616"/>
            <a:ext cx="1202374" cy="1030530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5DB3272-F439-B577-A1C4-10D78AD7B906}"/>
              </a:ext>
            </a:extLst>
          </p:cNvPr>
          <p:cNvSpPr/>
          <p:nvPr/>
        </p:nvSpPr>
        <p:spPr>
          <a:xfrm>
            <a:off x="6942658" y="3970827"/>
            <a:ext cx="4885281" cy="124496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075040-4CDE-E54F-2442-025C98835C9D}"/>
              </a:ext>
            </a:extLst>
          </p:cNvPr>
          <p:cNvSpPr txBox="1"/>
          <p:nvPr/>
        </p:nvSpPr>
        <p:spPr>
          <a:xfrm>
            <a:off x="6922338" y="5495724"/>
            <a:ext cx="4885281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Takeaway: </a:t>
            </a:r>
            <a:r>
              <a:rPr lang="en-ZA" sz="2000" dirty="0"/>
              <a:t>Average CRB hides important variation. Uniformity and precision present a </a:t>
            </a:r>
            <a:r>
              <a:rPr lang="en-ZA" sz="2000" b="1" dirty="0"/>
              <a:t>trade-off</a:t>
            </a:r>
            <a:r>
              <a:rPr lang="en-ZA" sz="2000" dirty="0"/>
              <a:t> across scan patterns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5B437-8F72-EE49-4055-B9092FF04771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790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3D194-A79F-E0E5-812B-45C0ED09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84" y="1517447"/>
            <a:ext cx="7602503" cy="486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AF95E-7184-3751-A620-EE71C17FED14}"/>
              </a:ext>
            </a:extLst>
          </p:cNvPr>
          <p:cNvSpPr txBox="1"/>
          <p:nvPr/>
        </p:nvSpPr>
        <p:spPr>
          <a:xfrm>
            <a:off x="746609" y="3691523"/>
            <a:ext cx="255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Key Observation: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64D68-E33C-8FD7-B1EA-0F6A39F05CDA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630AE4-2EBD-1C9B-5D93-361824B7263A}"/>
              </a:ext>
            </a:extLst>
          </p:cNvPr>
          <p:cNvSpPr txBox="1">
            <a:spLocks/>
          </p:cNvSpPr>
          <p:nvPr/>
        </p:nvSpPr>
        <p:spPr>
          <a:xfrm>
            <a:off x="853440" y="177506"/>
            <a:ext cx="11049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2.Detection Strategy </a:t>
            </a:r>
            <a:r>
              <a:rPr lang="en-ZA" sz="4000" dirty="0">
                <a:solidFill>
                  <a:schemeClr val="bg1"/>
                </a:solidFill>
              </a:rPr>
              <a:t>Influences Scan Pattern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4D40E-D9A0-29BB-1390-E6F21A9473C4}"/>
              </a:ext>
            </a:extLst>
          </p:cNvPr>
          <p:cNvSpPr txBox="1"/>
          <p:nvPr/>
        </p:nvSpPr>
        <p:spPr>
          <a:xfrm>
            <a:off x="6326085" y="1935810"/>
            <a:ext cx="1772116" cy="374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dirty="0"/>
              <a:t>Orbital: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DE928-846D-9EB4-E30B-7F08895D8359}"/>
              </a:ext>
            </a:extLst>
          </p:cNvPr>
          <p:cNvSpPr txBox="1"/>
          <p:nvPr/>
        </p:nvSpPr>
        <p:spPr>
          <a:xfrm>
            <a:off x="746609" y="1525975"/>
            <a:ext cx="429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Previous CRB analysis assumed fluorescence detection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EC983-F106-953F-C222-B7D680D68C79}"/>
              </a:ext>
            </a:extLst>
          </p:cNvPr>
          <p:cNvSpPr txBox="1"/>
          <p:nvPr/>
        </p:nvSpPr>
        <p:spPr>
          <a:xfrm>
            <a:off x="9162899" y="1939618"/>
            <a:ext cx="17721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dirty="0"/>
              <a:t>Epicycles: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D27EA-E0C6-426B-2512-3D7978228429}"/>
              </a:ext>
            </a:extLst>
          </p:cNvPr>
          <p:cNvSpPr txBox="1"/>
          <p:nvPr/>
        </p:nvSpPr>
        <p:spPr>
          <a:xfrm>
            <a:off x="6499909" y="3344960"/>
            <a:ext cx="266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Substantial improvement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4F8E1-6E20-2E78-4CEA-9121BF6AC693}"/>
              </a:ext>
            </a:extLst>
          </p:cNvPr>
          <p:cNvSpPr txBox="1"/>
          <p:nvPr/>
        </p:nvSpPr>
        <p:spPr>
          <a:xfrm>
            <a:off x="714755" y="5874597"/>
            <a:ext cx="3674365" cy="7831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/>
              <a:t>Optimal scan pattern is not universal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3E868-7126-9441-372B-D99BA0727E1E}"/>
              </a:ext>
            </a:extLst>
          </p:cNvPr>
          <p:cNvSpPr txBox="1"/>
          <p:nvPr/>
        </p:nvSpPr>
        <p:spPr>
          <a:xfrm>
            <a:off x="5042685" y="6325958"/>
            <a:ext cx="7051376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Representative scan patterns to illustrate detection model dependence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951A8-3894-C547-927A-A3E65A3F16BE}"/>
              </a:ext>
            </a:extLst>
          </p:cNvPr>
          <p:cNvSpPr txBox="1"/>
          <p:nvPr/>
        </p:nvSpPr>
        <p:spPr>
          <a:xfrm>
            <a:off x="9162898" y="3378493"/>
            <a:ext cx="266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Similar precision performance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269142-9E70-D510-7619-245260E82B11}"/>
              </a:ext>
            </a:extLst>
          </p:cNvPr>
          <p:cNvCxnSpPr/>
          <p:nvPr/>
        </p:nvCxnSpPr>
        <p:spPr>
          <a:xfrm>
            <a:off x="8290560" y="5478432"/>
            <a:ext cx="329746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F5AAB7-DD3D-58E0-4599-980F2F0FF960}"/>
              </a:ext>
            </a:extLst>
          </p:cNvPr>
          <p:cNvSpPr txBox="1"/>
          <p:nvPr/>
        </p:nvSpPr>
        <p:spPr>
          <a:xfrm>
            <a:off x="746609" y="2885550"/>
            <a:ext cx="302535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dirty="0"/>
              <a:t>But what happens if change the detection strategy?</a:t>
            </a: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68110AC0-AE4E-BEFA-0724-9B485EAF00F1}"/>
              </a:ext>
            </a:extLst>
          </p:cNvPr>
          <p:cNvSpPr/>
          <p:nvPr/>
        </p:nvSpPr>
        <p:spPr>
          <a:xfrm rot="5400000">
            <a:off x="6935351" y="3961992"/>
            <a:ext cx="374570" cy="701429"/>
          </a:xfrm>
          <a:prstGeom prst="bentArrow">
            <a:avLst/>
          </a:prstGeom>
          <a:solidFill>
            <a:srgbClr val="88CDE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29" name="Graphic 28" descr="Question Mark with solid fill">
            <a:extLst>
              <a:ext uri="{FF2B5EF4-FFF2-40B4-BE49-F238E27FC236}">
                <a16:creationId xmlns:a16="http://schemas.microsoft.com/office/drawing/2014/main" id="{CE4D695B-4A0B-31DD-B60C-CF80D971BC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682" y="2244334"/>
            <a:ext cx="459265" cy="45926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D52F2D-9517-CAF3-F153-2B02A175D2B5}"/>
              </a:ext>
            </a:extLst>
          </p:cNvPr>
          <p:cNvCxnSpPr>
            <a:cxnSpLocks/>
          </p:cNvCxnSpPr>
          <p:nvPr/>
        </p:nvCxnSpPr>
        <p:spPr>
          <a:xfrm>
            <a:off x="2392680" y="2208754"/>
            <a:ext cx="0" cy="5837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5E733B5-63AB-D3A0-4BAA-77E6C7F78969}"/>
              </a:ext>
            </a:extLst>
          </p:cNvPr>
          <p:cNvSpPr txBox="1"/>
          <p:nvPr/>
        </p:nvSpPr>
        <p:spPr>
          <a:xfrm>
            <a:off x="783267" y="4091633"/>
            <a:ext cx="3025359" cy="14642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/>
              <a:t>Scan pattern performance is dependent on detection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4F66F-7BD4-4D24-5982-01F1D5FA5500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614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21" grpId="0"/>
      <p:bldP spid="24" grpId="0" animBg="1"/>
      <p:bldP spid="27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AFC063E-94DA-2788-8BAC-71110D772E7C}"/>
              </a:ext>
            </a:extLst>
          </p:cNvPr>
          <p:cNvSpPr/>
          <p:nvPr/>
        </p:nvSpPr>
        <p:spPr>
          <a:xfrm>
            <a:off x="363085" y="5476912"/>
            <a:ext cx="11394716" cy="12136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1FBB6-9CC1-B3F8-E46C-4501A77411ED}"/>
              </a:ext>
            </a:extLst>
          </p:cNvPr>
          <p:cNvSpPr/>
          <p:nvPr/>
        </p:nvSpPr>
        <p:spPr>
          <a:xfrm>
            <a:off x="-457200" y="-716034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86FE2-2F96-B9DA-CCDA-00132846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80" y="-254239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3. </a:t>
            </a:r>
            <a:r>
              <a:rPr lang="en-ZA" sz="4000" dirty="0">
                <a:solidFill>
                  <a:schemeClr val="bg1"/>
                </a:solidFill>
              </a:rPr>
              <a:t>Dynamic Tracking Performance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ACAAB-F4B3-B700-1A34-9B38822E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9" y="967700"/>
            <a:ext cx="5524500" cy="4029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65314-2906-7D0A-27AF-231E20B4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494" y="1058425"/>
            <a:ext cx="4396289" cy="3002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E095A-A151-6484-B1AF-8909F48D5CD7}"/>
              </a:ext>
            </a:extLst>
          </p:cNvPr>
          <p:cNvSpPr txBox="1"/>
          <p:nvPr/>
        </p:nvSpPr>
        <p:spPr>
          <a:xfrm>
            <a:off x="6569365" y="4152065"/>
            <a:ext cx="55245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MINFLUX significantly underperforms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5BB5-BE72-37D4-5E59-1359C04CBABC}"/>
              </a:ext>
            </a:extLst>
          </p:cNvPr>
          <p:cNvSpPr txBox="1"/>
          <p:nvPr/>
        </p:nvSpPr>
        <p:spPr>
          <a:xfrm>
            <a:off x="6096000" y="4693179"/>
            <a:ext cx="5686681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Spatial dependence                Error accumulation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1E7D6-0B0E-94C3-5D27-D781566DCBAB}"/>
              </a:ext>
            </a:extLst>
          </p:cNvPr>
          <p:cNvSpPr txBox="1"/>
          <p:nvPr/>
        </p:nvSpPr>
        <p:spPr>
          <a:xfrm>
            <a:off x="462629" y="4991654"/>
            <a:ext cx="1646321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Why diverge?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26810-EF6C-0187-214F-ADAA24308EBC}"/>
              </a:ext>
            </a:extLst>
          </p:cNvPr>
          <p:cNvSpPr txBox="1"/>
          <p:nvPr/>
        </p:nvSpPr>
        <p:spPr>
          <a:xfrm>
            <a:off x="731181" y="5537827"/>
            <a:ext cx="164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Localization error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8B5AF1-CC3D-C03E-F05A-91FB6350BC64}"/>
              </a:ext>
            </a:extLst>
          </p:cNvPr>
          <p:cNvCxnSpPr>
            <a:cxnSpLocks/>
          </p:cNvCxnSpPr>
          <p:nvPr/>
        </p:nvCxnSpPr>
        <p:spPr>
          <a:xfrm>
            <a:off x="2222225" y="5769886"/>
            <a:ext cx="54919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BDE88C-6AEF-847F-78D6-AFA92E14489D}"/>
              </a:ext>
            </a:extLst>
          </p:cNvPr>
          <p:cNvSpPr txBox="1"/>
          <p:nvPr/>
        </p:nvSpPr>
        <p:spPr>
          <a:xfrm>
            <a:off x="7631959" y="1624618"/>
            <a:ext cx="163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accent1"/>
                </a:solidFill>
              </a:rPr>
              <a:t>Lower error = better tracking performance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C701-F13E-1759-9ADC-784BBB9C0D29}"/>
              </a:ext>
            </a:extLst>
          </p:cNvPr>
          <p:cNvSpPr txBox="1"/>
          <p:nvPr/>
        </p:nvSpPr>
        <p:spPr>
          <a:xfrm>
            <a:off x="7959912" y="54599"/>
            <a:ext cx="33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Does the lowest CRB lead to the lowest tracking error?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62069-4946-4C35-ACE9-6ED9EFC7E687}"/>
              </a:ext>
            </a:extLst>
          </p:cNvPr>
          <p:cNvSpPr txBox="1"/>
          <p:nvPr/>
        </p:nvSpPr>
        <p:spPr>
          <a:xfrm>
            <a:off x="4655875" y="2198525"/>
            <a:ext cx="288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MINFLUX</a:t>
            </a:r>
          </a:p>
        </p:txBody>
      </p:sp>
      <p:pic>
        <p:nvPicPr>
          <p:cNvPr id="23" name="Graphic 22" descr="Target with solid fill">
            <a:extLst>
              <a:ext uri="{FF2B5EF4-FFF2-40B4-BE49-F238E27FC236}">
                <a16:creationId xmlns:a16="http://schemas.microsoft.com/office/drawing/2014/main" id="{86536AF8-F4E8-9772-38B1-A8F6B066B3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199" y="5560163"/>
            <a:ext cx="374904" cy="3749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8796E6-C9B4-6007-58A8-5DCE06169C62}"/>
              </a:ext>
            </a:extLst>
          </p:cNvPr>
          <p:cNvSpPr txBox="1"/>
          <p:nvPr/>
        </p:nvSpPr>
        <p:spPr>
          <a:xfrm>
            <a:off x="621651" y="6134244"/>
            <a:ext cx="203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Small estimation errors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A66AB-F7D6-9EF7-F780-C2BF3047C769}"/>
              </a:ext>
            </a:extLst>
          </p:cNvPr>
          <p:cNvSpPr txBox="1"/>
          <p:nvPr/>
        </p:nvSpPr>
        <p:spPr>
          <a:xfrm>
            <a:off x="3225965" y="5515947"/>
            <a:ext cx="207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Feedback applied repeatedly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289B8C-94AA-A936-1F24-5CA1A21F7469}"/>
              </a:ext>
            </a:extLst>
          </p:cNvPr>
          <p:cNvSpPr txBox="1"/>
          <p:nvPr/>
        </p:nvSpPr>
        <p:spPr>
          <a:xfrm>
            <a:off x="6467898" y="5506380"/>
            <a:ext cx="207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Errors accumulate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C049CA-1E26-84AC-8AB6-14CE877450B1}"/>
              </a:ext>
            </a:extLst>
          </p:cNvPr>
          <p:cNvSpPr txBox="1"/>
          <p:nvPr/>
        </p:nvSpPr>
        <p:spPr>
          <a:xfrm>
            <a:off x="8868979" y="5557647"/>
            <a:ext cx="20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Tracking failure</a:t>
            </a:r>
          </a:p>
        </p:txBody>
      </p:sp>
      <p:pic>
        <p:nvPicPr>
          <p:cNvPr id="30" name="Graphic 29" descr="Repeat with solid fill">
            <a:extLst>
              <a:ext uri="{FF2B5EF4-FFF2-40B4-BE49-F238E27FC236}">
                <a16:creationId xmlns:a16="http://schemas.microsoft.com/office/drawing/2014/main" id="{7A912EAA-7363-3741-5116-318E0DBA1C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8058" y="5602110"/>
            <a:ext cx="335555" cy="3355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0E885E-30F7-A5C0-166E-E1CA3704BBD1}"/>
              </a:ext>
            </a:extLst>
          </p:cNvPr>
          <p:cNvSpPr txBox="1"/>
          <p:nvPr/>
        </p:nvSpPr>
        <p:spPr>
          <a:xfrm>
            <a:off x="3032864" y="6134244"/>
            <a:ext cx="264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Error fed into the updated position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F6CA4-BAE6-EF6A-FE95-523811646C98}"/>
              </a:ext>
            </a:extLst>
          </p:cNvPr>
          <p:cNvSpPr txBox="1"/>
          <p:nvPr/>
        </p:nvSpPr>
        <p:spPr>
          <a:xfrm>
            <a:off x="5869384" y="6159031"/>
            <a:ext cx="237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Errors compounded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6893EE-E80F-FEC6-38AA-193A3AB4D610}"/>
              </a:ext>
            </a:extLst>
          </p:cNvPr>
          <p:cNvSpPr txBox="1"/>
          <p:nvPr/>
        </p:nvSpPr>
        <p:spPr>
          <a:xfrm>
            <a:off x="8518042" y="5965031"/>
            <a:ext cx="23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System increasingly uncertain about position</a:t>
            </a:r>
          </a:p>
        </p:txBody>
      </p:sp>
      <p:pic>
        <p:nvPicPr>
          <p:cNvPr id="35" name="Graphic 34" descr="Upward trend with solid fill">
            <a:extLst>
              <a:ext uri="{FF2B5EF4-FFF2-40B4-BE49-F238E27FC236}">
                <a16:creationId xmlns:a16="http://schemas.microsoft.com/office/drawing/2014/main" id="{6DE49E90-3F6E-ED37-C184-1456347D6B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0756" y="5505397"/>
            <a:ext cx="557142" cy="557142"/>
          </a:xfrm>
          <a:prstGeom prst="rect">
            <a:avLst/>
          </a:prstGeom>
        </p:spPr>
      </p:pic>
      <p:pic>
        <p:nvPicPr>
          <p:cNvPr id="37" name="Graphic 36" descr="Badge Cross with solid fill">
            <a:extLst>
              <a:ext uri="{FF2B5EF4-FFF2-40B4-BE49-F238E27FC236}">
                <a16:creationId xmlns:a16="http://schemas.microsoft.com/office/drawing/2014/main" id="{875B24F0-D964-60F2-55B0-2E825AE1A6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6304" y="5548549"/>
            <a:ext cx="442675" cy="442675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00C33F-2C80-3BB0-C40F-9D44A0B93B74}"/>
              </a:ext>
            </a:extLst>
          </p:cNvPr>
          <p:cNvCxnSpPr>
            <a:cxnSpLocks/>
          </p:cNvCxnSpPr>
          <p:nvPr/>
        </p:nvCxnSpPr>
        <p:spPr>
          <a:xfrm>
            <a:off x="5323602" y="5753100"/>
            <a:ext cx="54919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96E771-D80E-822A-4651-C883C60FB682}"/>
              </a:ext>
            </a:extLst>
          </p:cNvPr>
          <p:cNvCxnSpPr>
            <a:cxnSpLocks/>
          </p:cNvCxnSpPr>
          <p:nvPr/>
        </p:nvCxnSpPr>
        <p:spPr>
          <a:xfrm>
            <a:off x="7696969" y="5722903"/>
            <a:ext cx="54919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18C1DB-ACBF-4105-7839-5978D9455C82}"/>
              </a:ext>
            </a:extLst>
          </p:cNvPr>
          <p:cNvCxnSpPr/>
          <p:nvPr/>
        </p:nvCxnSpPr>
        <p:spPr>
          <a:xfrm>
            <a:off x="3032864" y="2969342"/>
            <a:ext cx="0" cy="8849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BF3280-E93D-DCBF-6D9A-477A62AB0D4C}"/>
              </a:ext>
            </a:extLst>
          </p:cNvPr>
          <p:cNvCxnSpPr/>
          <p:nvPr/>
        </p:nvCxnSpPr>
        <p:spPr>
          <a:xfrm>
            <a:off x="832166" y="3668173"/>
            <a:ext cx="5101653" cy="0"/>
          </a:xfrm>
          <a:prstGeom prst="line">
            <a:avLst/>
          </a:prstGeom>
          <a:ln>
            <a:solidFill>
              <a:srgbClr val="00102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E58A8E3-7BF3-05B3-F8FE-F3FF1DC8A6EC}"/>
              </a:ext>
            </a:extLst>
          </p:cNvPr>
          <p:cNvSpPr txBox="1"/>
          <p:nvPr/>
        </p:nvSpPr>
        <p:spPr>
          <a:xfrm>
            <a:off x="4258055" y="2526274"/>
            <a:ext cx="288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Continuous error growth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F72F6C-A0A8-48CC-09E8-C36DD3EA9839}"/>
              </a:ext>
            </a:extLst>
          </p:cNvPr>
          <p:cNvSpPr txBox="1"/>
          <p:nvPr/>
        </p:nvSpPr>
        <p:spPr>
          <a:xfrm>
            <a:off x="4272955" y="2825706"/>
            <a:ext cx="288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Eventual divergence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78A9E4C-1077-3156-E39A-B361F6AF37F9}"/>
              </a:ext>
            </a:extLst>
          </p:cNvPr>
          <p:cNvCxnSpPr/>
          <p:nvPr/>
        </p:nvCxnSpPr>
        <p:spPr>
          <a:xfrm flipV="1">
            <a:off x="1236020" y="1624618"/>
            <a:ext cx="4211051" cy="272750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6D17155-E96F-6CD4-9F0F-E8C0E03FBCAA}"/>
              </a:ext>
            </a:extLst>
          </p:cNvPr>
          <p:cNvSpPr txBox="1"/>
          <p:nvPr/>
        </p:nvSpPr>
        <p:spPr>
          <a:xfrm>
            <a:off x="3030508" y="3961156"/>
            <a:ext cx="2721364" cy="374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1600" dirty="0"/>
              <a:t>Bounded = Tracking stability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87BEC1-2B08-EA1E-48FA-9D39DD83B029}"/>
              </a:ext>
            </a:extLst>
          </p:cNvPr>
          <p:cNvCxnSpPr/>
          <p:nvPr/>
        </p:nvCxnSpPr>
        <p:spPr>
          <a:xfrm>
            <a:off x="8715737" y="4907666"/>
            <a:ext cx="546902" cy="0"/>
          </a:xfrm>
          <a:prstGeom prst="straightConnector1">
            <a:avLst/>
          </a:prstGeom>
          <a:ln w="57150">
            <a:solidFill>
              <a:srgbClr val="00002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F08418-85A9-D37D-4B6F-39DDA68403B9}"/>
              </a:ext>
            </a:extLst>
          </p:cNvPr>
          <p:cNvSpPr txBox="1"/>
          <p:nvPr/>
        </p:nvSpPr>
        <p:spPr>
          <a:xfrm>
            <a:off x="11511482" y="113232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061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  <p:bldP spid="5" grpId="0" animBg="1"/>
      <p:bldP spid="6" grpId="0" animBg="1"/>
      <p:bldP spid="7" grpId="0"/>
      <p:bldP spid="14" grpId="0"/>
      <p:bldP spid="19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46" grpId="0"/>
      <p:bldP spid="47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994E44-8AAE-153D-7412-9AF164E0CE8E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24C4CD-26F7-6F31-3AC0-AB1DA72771A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10329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Theoretical Precision and Dynamic Performance are </a:t>
            </a:r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en-ZA" dirty="0">
                <a:solidFill>
                  <a:schemeClr val="bg1"/>
                </a:solidFill>
              </a:rPr>
              <a:t> Equivalent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E5527-A191-C795-0567-8D843E44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8" y="1464598"/>
            <a:ext cx="6926580" cy="4602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33717-C6D0-C46D-04E6-8B766C22DA21}"/>
              </a:ext>
            </a:extLst>
          </p:cNvPr>
          <p:cNvSpPr txBox="1"/>
          <p:nvPr/>
        </p:nvSpPr>
        <p:spPr>
          <a:xfrm>
            <a:off x="8069043" y="3280073"/>
            <a:ext cx="3176337" cy="1123712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001026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Epicycles provides the strongest overall compromise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2E792-9C64-01F3-69BD-A321616815C4}"/>
              </a:ext>
            </a:extLst>
          </p:cNvPr>
          <p:cNvSpPr/>
          <p:nvPr/>
        </p:nvSpPr>
        <p:spPr>
          <a:xfrm>
            <a:off x="1079625" y="4028487"/>
            <a:ext cx="3114575" cy="2147528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7AB22-34C5-0876-5F9C-C64391A0CDC9}"/>
              </a:ext>
            </a:extLst>
          </p:cNvPr>
          <p:cNvSpPr txBox="1"/>
          <p:nvPr/>
        </p:nvSpPr>
        <p:spPr>
          <a:xfrm>
            <a:off x="4996295" y="6049779"/>
            <a:ext cx="2418749" cy="71508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Most balanced performance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C87564D-A121-C7B2-BDBC-7E0EEA10EDEE}"/>
              </a:ext>
            </a:extLst>
          </p:cNvPr>
          <p:cNvCxnSpPr>
            <a:cxnSpLocks/>
          </p:cNvCxnSpPr>
          <p:nvPr/>
        </p:nvCxnSpPr>
        <p:spPr>
          <a:xfrm>
            <a:off x="3120723" y="6189701"/>
            <a:ext cx="1578610" cy="226091"/>
          </a:xfrm>
          <a:prstGeom prst="bentConnector3">
            <a:avLst>
              <a:gd name="adj1" fmla="val 50000"/>
            </a:avLst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Trophy with solid fill">
            <a:extLst>
              <a:ext uri="{FF2B5EF4-FFF2-40B4-BE49-F238E27FC236}">
                <a16:creationId xmlns:a16="http://schemas.microsoft.com/office/drawing/2014/main" id="{E8ED26A6-1249-92CB-8712-30DD41BED5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04" y="2699414"/>
            <a:ext cx="665747" cy="665747"/>
          </a:xfrm>
          <a:prstGeom prst="rect">
            <a:avLst/>
          </a:prstGeom>
        </p:spPr>
      </p:pic>
      <p:pic>
        <p:nvPicPr>
          <p:cNvPr id="31" name="Graphic 30" descr="Scales of justice with solid fill">
            <a:extLst>
              <a:ext uri="{FF2B5EF4-FFF2-40B4-BE49-F238E27FC236}">
                <a16:creationId xmlns:a16="http://schemas.microsoft.com/office/drawing/2014/main" id="{121415CC-B8E5-B347-72C6-AE6DA0B11C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622" y="6066718"/>
            <a:ext cx="601217" cy="6012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7415A3-9E7D-2309-7C62-702A7D693DA3}"/>
              </a:ext>
            </a:extLst>
          </p:cNvPr>
          <p:cNvSpPr txBox="1"/>
          <p:nvPr/>
        </p:nvSpPr>
        <p:spPr>
          <a:xfrm>
            <a:off x="8886635" y="4780133"/>
            <a:ext cx="2467166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b="1" dirty="0"/>
              <a:t>Trade off: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57D8FF-5F6D-7928-BBFF-8DDBACD7BA69}"/>
              </a:ext>
            </a:extLst>
          </p:cNvPr>
          <p:cNvSpPr txBox="1"/>
          <p:nvPr/>
        </p:nvSpPr>
        <p:spPr>
          <a:xfrm>
            <a:off x="2340011" y="2230624"/>
            <a:ext cx="2418749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Greatest discrepancy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A7E3D-26DE-154B-3BEC-206D0972170B}"/>
              </a:ext>
            </a:extLst>
          </p:cNvPr>
          <p:cNvCxnSpPr>
            <a:cxnSpLocks/>
          </p:cNvCxnSpPr>
          <p:nvPr/>
        </p:nvCxnSpPr>
        <p:spPr>
          <a:xfrm flipH="1" flipV="1">
            <a:off x="1815088" y="2140089"/>
            <a:ext cx="365948" cy="268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Lights On with solid fill">
            <a:extLst>
              <a:ext uri="{FF2B5EF4-FFF2-40B4-BE49-F238E27FC236}">
                <a16:creationId xmlns:a16="http://schemas.microsoft.com/office/drawing/2014/main" id="{D2B71BB5-E5B1-226B-E1D0-A9389FDAC3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5624" y="459184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CDE0C-EC63-79B9-F9B2-D50D1076BE41}"/>
              </a:ext>
            </a:extLst>
          </p:cNvPr>
          <p:cNvSpPr txBox="1"/>
          <p:nvPr/>
        </p:nvSpPr>
        <p:spPr>
          <a:xfrm>
            <a:off x="6718622" y="1734937"/>
            <a:ext cx="5222483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Low CRB ≠ Optimal tracking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CB858-84A9-66FE-3B7E-BBA43FCD16F6}"/>
              </a:ext>
            </a:extLst>
          </p:cNvPr>
          <p:cNvSpPr txBox="1"/>
          <p:nvPr/>
        </p:nvSpPr>
        <p:spPr>
          <a:xfrm>
            <a:off x="8489721" y="5365049"/>
            <a:ext cx="289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Localization Precision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CAD21-5667-CB80-D6FC-EFDE07DF9AD1}"/>
              </a:ext>
            </a:extLst>
          </p:cNvPr>
          <p:cNvSpPr txBox="1"/>
          <p:nvPr/>
        </p:nvSpPr>
        <p:spPr>
          <a:xfrm>
            <a:off x="8489721" y="5866663"/>
            <a:ext cx="236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Tracking stability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718D14-40C1-0BEC-F177-206D6303BADE}"/>
              </a:ext>
            </a:extLst>
          </p:cNvPr>
          <p:cNvCxnSpPr>
            <a:cxnSpLocks/>
          </p:cNvCxnSpPr>
          <p:nvPr/>
        </p:nvCxnSpPr>
        <p:spPr>
          <a:xfrm flipV="1">
            <a:off x="11397791" y="5365049"/>
            <a:ext cx="0" cy="36601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F56281-DC9E-18B6-3AC4-F37A93FF2D44}"/>
              </a:ext>
            </a:extLst>
          </p:cNvPr>
          <p:cNvCxnSpPr>
            <a:cxnSpLocks/>
          </p:cNvCxnSpPr>
          <p:nvPr/>
        </p:nvCxnSpPr>
        <p:spPr>
          <a:xfrm>
            <a:off x="11397791" y="5932997"/>
            <a:ext cx="0" cy="36974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52104C-59D9-59F2-AE94-9C3F03D38410}"/>
              </a:ext>
            </a:extLst>
          </p:cNvPr>
          <p:cNvSpPr txBox="1"/>
          <p:nvPr/>
        </p:nvSpPr>
        <p:spPr>
          <a:xfrm>
            <a:off x="11609617" y="-103515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059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35" grpId="0" animBg="1"/>
      <p:bldP spid="36" grpId="0" animBg="1"/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4612F8-4896-9BC5-8A30-3EABE82491D7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3DE5F-2F15-A74E-0147-57878FDA02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Conclusion: </a:t>
            </a:r>
            <a:r>
              <a:rPr lang="en-ZA" sz="3200" dirty="0">
                <a:solidFill>
                  <a:schemeClr val="bg1"/>
                </a:solidFill>
              </a:rPr>
              <a:t>Tracking performance is multi-factorial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09CEB-3131-AAC7-9ECE-9EEDC48CF12D}"/>
              </a:ext>
            </a:extLst>
          </p:cNvPr>
          <p:cNvSpPr txBox="1"/>
          <p:nvPr/>
        </p:nvSpPr>
        <p:spPr>
          <a:xfrm>
            <a:off x="1097686" y="1490633"/>
            <a:ext cx="697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Tracking performance depends 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8C7C3-63B6-6B87-6DFE-46949DA7F97C}"/>
              </a:ext>
            </a:extLst>
          </p:cNvPr>
          <p:cNvSpPr txBox="1"/>
          <p:nvPr/>
        </p:nvSpPr>
        <p:spPr>
          <a:xfrm>
            <a:off x="4801822" y="2157611"/>
            <a:ext cx="2045337" cy="783193"/>
          </a:xfrm>
          <a:prstGeom prst="roundRect">
            <a:avLst/>
          </a:prstGeom>
          <a:solidFill>
            <a:srgbClr val="88CD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Spatial Robustness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A991A-8F6D-4382-A1D7-16D56C7269EF}"/>
              </a:ext>
            </a:extLst>
          </p:cNvPr>
          <p:cNvSpPr txBox="1"/>
          <p:nvPr/>
        </p:nvSpPr>
        <p:spPr>
          <a:xfrm>
            <a:off x="1117236" y="2107988"/>
            <a:ext cx="2392274" cy="783193"/>
          </a:xfrm>
          <a:prstGeom prst="roundRect">
            <a:avLst/>
          </a:prstGeom>
          <a:solidFill>
            <a:srgbClr val="88CD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Localization Precision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C1336-D056-48B0-5C8C-65F8492E7A4B}"/>
              </a:ext>
            </a:extLst>
          </p:cNvPr>
          <p:cNvSpPr txBox="1"/>
          <p:nvPr/>
        </p:nvSpPr>
        <p:spPr>
          <a:xfrm>
            <a:off x="7945389" y="2172273"/>
            <a:ext cx="3129375" cy="783193"/>
          </a:xfrm>
          <a:prstGeom prst="roundRect">
            <a:avLst/>
          </a:prstGeom>
          <a:solidFill>
            <a:srgbClr val="88CD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Dynamic Tracking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B42E18-A4E3-C104-66C5-406CBBCF7168}"/>
                  </a:ext>
                </a:extLst>
              </p:cNvPr>
              <p:cNvSpPr txBox="1"/>
              <p:nvPr/>
            </p:nvSpPr>
            <p:spPr>
              <a:xfrm>
                <a:off x="4034620" y="2299810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8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ZA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B42E18-A4E3-C104-66C5-406CBBCF7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20" y="2299810"/>
                <a:ext cx="34144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C74DA6-C787-ACB6-403B-B115FE31F010}"/>
                  </a:ext>
                </a:extLst>
              </p:cNvPr>
              <p:cNvSpPr txBox="1"/>
              <p:nvPr/>
            </p:nvSpPr>
            <p:spPr>
              <a:xfrm>
                <a:off x="7272921" y="2348427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8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ZA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C74DA6-C787-ACB6-403B-B115FE31F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21" y="2348427"/>
                <a:ext cx="34144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A8F92CE-F0F5-E757-4117-D2BDAE63FF4F}"/>
              </a:ext>
            </a:extLst>
          </p:cNvPr>
          <p:cNvSpPr txBox="1"/>
          <p:nvPr/>
        </p:nvSpPr>
        <p:spPr>
          <a:xfrm>
            <a:off x="814440" y="5350922"/>
            <a:ext cx="10597149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ZA" sz="2000" b="1" dirty="0"/>
              <a:t>Effective tracking depends on the combined interaction between scan geometry, detection models and estimator behaviour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57700E-F5E0-4643-99C0-2BADA7B1D5AE}"/>
              </a:ext>
            </a:extLst>
          </p:cNvPr>
          <p:cNvSpPr txBox="1"/>
          <p:nvPr/>
        </p:nvSpPr>
        <p:spPr>
          <a:xfrm>
            <a:off x="838200" y="4688644"/>
            <a:ext cx="10549630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            Key finding: Low CRB ≠ Optimal tracking performance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55061F-E7A4-390B-62EB-973701E28D75}"/>
              </a:ext>
            </a:extLst>
          </p:cNvPr>
          <p:cNvSpPr txBox="1"/>
          <p:nvPr/>
        </p:nvSpPr>
        <p:spPr>
          <a:xfrm>
            <a:off x="5379720" y="3218694"/>
            <a:ext cx="697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Determined by: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2D1C3E-D5AB-79DA-9233-5435B40C76C1}"/>
              </a:ext>
            </a:extLst>
          </p:cNvPr>
          <p:cNvSpPr txBox="1"/>
          <p:nvPr/>
        </p:nvSpPr>
        <p:spPr>
          <a:xfrm>
            <a:off x="760864" y="6139453"/>
            <a:ext cx="1039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Epicycles provided the strongest overall performance trade-off among the configurations studied</a:t>
            </a:r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A45E5C21-E688-EFAA-DD72-0F18C0D39B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0135" y="2193762"/>
            <a:ext cx="642985" cy="642985"/>
          </a:xfrm>
          <a:prstGeom prst="rect">
            <a:avLst/>
          </a:prstGeom>
        </p:spPr>
      </p:pic>
      <p:pic>
        <p:nvPicPr>
          <p:cNvPr id="47" name="Graphic 46" descr="Shield Tick with solid fill">
            <a:extLst>
              <a:ext uri="{FF2B5EF4-FFF2-40B4-BE49-F238E27FC236}">
                <a16:creationId xmlns:a16="http://schemas.microsoft.com/office/drawing/2014/main" id="{9A8FEAFC-E3FE-357F-DD6D-905E7BAB79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9591" y="2243999"/>
            <a:ext cx="617568" cy="617568"/>
          </a:xfrm>
          <a:prstGeom prst="rect">
            <a:avLst/>
          </a:prstGeom>
        </p:spPr>
      </p:pic>
      <p:pic>
        <p:nvPicPr>
          <p:cNvPr id="49" name="Graphic 48" descr="Repeat with solid fill">
            <a:extLst>
              <a:ext uri="{FF2B5EF4-FFF2-40B4-BE49-F238E27FC236}">
                <a16:creationId xmlns:a16="http://schemas.microsoft.com/office/drawing/2014/main" id="{599AA231-9B67-5EF5-0B7D-4377631050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1280" y="2219857"/>
            <a:ext cx="590791" cy="590791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2746A9-E540-0904-6F45-B301071213FF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7418935" y="3398520"/>
            <a:ext cx="4940705" cy="2022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9BCF30-C4CA-BC53-5FBA-9EA829319726}"/>
              </a:ext>
            </a:extLst>
          </p:cNvPr>
          <p:cNvCxnSpPr>
            <a:cxnSpLocks/>
          </p:cNvCxnSpPr>
          <p:nvPr/>
        </p:nvCxnSpPr>
        <p:spPr>
          <a:xfrm>
            <a:off x="576922" y="3398255"/>
            <a:ext cx="4595959" cy="805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A85A706-044F-7F18-01DF-D51F514FF2BF}"/>
              </a:ext>
            </a:extLst>
          </p:cNvPr>
          <p:cNvSpPr txBox="1"/>
          <p:nvPr/>
        </p:nvSpPr>
        <p:spPr>
          <a:xfrm>
            <a:off x="1243840" y="3631190"/>
            <a:ext cx="2392274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Scan pattern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DC74C3-04F7-756A-667F-8CE10D0C3D7B}"/>
              </a:ext>
            </a:extLst>
          </p:cNvPr>
          <p:cNvSpPr txBox="1"/>
          <p:nvPr/>
        </p:nvSpPr>
        <p:spPr>
          <a:xfrm>
            <a:off x="5342238" y="3686822"/>
            <a:ext cx="2392274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Detection method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06FFEF-1956-6863-AF9E-4C81EA03C64C}"/>
              </a:ext>
            </a:extLst>
          </p:cNvPr>
          <p:cNvSpPr txBox="1"/>
          <p:nvPr/>
        </p:nvSpPr>
        <p:spPr>
          <a:xfrm>
            <a:off x="9340538" y="3695925"/>
            <a:ext cx="2392274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dirty="0"/>
              <a:t>Position estimator</a:t>
            </a:r>
          </a:p>
        </p:txBody>
      </p:sp>
      <p:pic>
        <p:nvPicPr>
          <p:cNvPr id="61" name="Graphic 60" descr="Magnifying glass with solid fill">
            <a:extLst>
              <a:ext uri="{FF2B5EF4-FFF2-40B4-BE49-F238E27FC236}">
                <a16:creationId xmlns:a16="http://schemas.microsoft.com/office/drawing/2014/main" id="{807B0841-D422-EBEE-07B6-273982BCE7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893" y="4561887"/>
            <a:ext cx="479894" cy="479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26AD8-F5B0-FB6C-4DDC-8A3422F96202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2701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EC82E-4A65-92B7-F910-8ACB79A35162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68D43A-B634-0449-A68D-8E57E625258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Acknowledgements:</a:t>
            </a:r>
          </a:p>
        </p:txBody>
      </p:sp>
      <p:pic>
        <p:nvPicPr>
          <p:cNvPr id="4" name="Google Shape;393;p32" descr="A logo for a company&#10;&#10;Description automatically generated">
            <a:extLst>
              <a:ext uri="{FF2B5EF4-FFF2-40B4-BE49-F238E27FC236}">
                <a16:creationId xmlns:a16="http://schemas.microsoft.com/office/drawing/2014/main" id="{6D72165D-923D-8E6C-D60C-93F73F592B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9935"/>
          <a:stretch/>
        </p:blipFill>
        <p:spPr>
          <a:xfrm>
            <a:off x="6705600" y="1971507"/>
            <a:ext cx="4526280" cy="1448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C1C394F9-6A3A-B83B-84F7-84254D7988E3}"/>
              </a:ext>
            </a:extLst>
          </p:cNvPr>
          <p:cNvSpPr txBox="1">
            <a:spLocks/>
          </p:cNvSpPr>
          <p:nvPr/>
        </p:nvSpPr>
        <p:spPr>
          <a:xfrm>
            <a:off x="960120" y="1952298"/>
            <a:ext cx="747782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Bertus van Heerden </a:t>
            </a:r>
          </a:p>
          <a:p>
            <a:r>
              <a:rPr lang="en-ZA" dirty="0"/>
              <a:t>Salomon van Niekerk </a:t>
            </a:r>
          </a:p>
          <a:p>
            <a:r>
              <a:rPr lang="en-ZA" dirty="0"/>
              <a:t>Prof. Tjaart Kruger </a:t>
            </a:r>
          </a:p>
        </p:txBody>
      </p:sp>
    </p:spTree>
    <p:extLst>
      <p:ext uri="{BB962C8B-B14F-4D97-AF65-F5344CB8AC3E}">
        <p14:creationId xmlns:p14="http://schemas.microsoft.com/office/powerpoint/2010/main" val="266830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8616909-4492-FF9E-DF48-335D778831E6}"/>
              </a:ext>
            </a:extLst>
          </p:cNvPr>
          <p:cNvSpPr/>
          <p:nvPr/>
        </p:nvSpPr>
        <p:spPr>
          <a:xfrm>
            <a:off x="-190500" y="-108733"/>
            <a:ext cx="12573000" cy="1033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Graphic 3" descr="Soccer ball with solid fill">
            <a:extLst>
              <a:ext uri="{FF2B5EF4-FFF2-40B4-BE49-F238E27FC236}">
                <a16:creationId xmlns:a16="http://schemas.microsoft.com/office/drawing/2014/main" id="{45449B2F-5932-982D-24FC-DD8AB63245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4549" y="5167039"/>
            <a:ext cx="1449164" cy="14491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B72361-966C-8E7D-41C5-3A3EB1B6CE7C}"/>
              </a:ext>
            </a:extLst>
          </p:cNvPr>
          <p:cNvCxnSpPr>
            <a:cxnSpLocks/>
          </p:cNvCxnSpPr>
          <p:nvPr/>
        </p:nvCxnSpPr>
        <p:spPr>
          <a:xfrm>
            <a:off x="3208497" y="6034870"/>
            <a:ext cx="4587655" cy="157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7F20AEE-1061-0A99-BC17-9B562C74DD1C}"/>
              </a:ext>
            </a:extLst>
          </p:cNvPr>
          <p:cNvSpPr/>
          <p:nvPr/>
        </p:nvSpPr>
        <p:spPr>
          <a:xfrm>
            <a:off x="8012392" y="5839888"/>
            <a:ext cx="358203" cy="369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Graphic 12" descr="Eye with solid fill">
            <a:extLst>
              <a:ext uri="{FF2B5EF4-FFF2-40B4-BE49-F238E27FC236}">
                <a16:creationId xmlns:a16="http://schemas.microsoft.com/office/drawing/2014/main" id="{3EA72829-3920-D7DB-A81A-D3A1B242D3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694" y="1027674"/>
            <a:ext cx="1192531" cy="1192531"/>
          </a:xfrm>
          <a:prstGeom prst="rect">
            <a:avLst/>
          </a:prstGeom>
        </p:spPr>
      </p:pic>
      <p:pic>
        <p:nvPicPr>
          <p:cNvPr id="16" name="Graphic 15" descr="Left Brain with solid fill">
            <a:extLst>
              <a:ext uri="{FF2B5EF4-FFF2-40B4-BE49-F238E27FC236}">
                <a16:creationId xmlns:a16="http://schemas.microsoft.com/office/drawing/2014/main" id="{E0C6FCBB-B28C-E151-8588-DB33E7AF76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9581" y="2485090"/>
            <a:ext cx="1247587" cy="1247587"/>
          </a:xfrm>
          <a:prstGeom prst="rect">
            <a:avLst/>
          </a:prstGeom>
        </p:spPr>
      </p:pic>
      <p:pic>
        <p:nvPicPr>
          <p:cNvPr id="18" name="Graphic 17" descr="Move with solid fill">
            <a:extLst>
              <a:ext uri="{FF2B5EF4-FFF2-40B4-BE49-F238E27FC236}">
                <a16:creationId xmlns:a16="http://schemas.microsoft.com/office/drawing/2014/main" id="{E71ADF5E-7AC3-9252-4271-F0D800E613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6152" y="4083112"/>
            <a:ext cx="1354455" cy="13544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6ED86B-D685-B5F3-7E68-CF9C180C6334}"/>
              </a:ext>
            </a:extLst>
          </p:cNvPr>
          <p:cNvSpPr txBox="1"/>
          <p:nvPr/>
        </p:nvSpPr>
        <p:spPr>
          <a:xfrm>
            <a:off x="9250680" y="1269996"/>
            <a:ext cx="16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Collect visual information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44B0D-65C3-F568-10AF-A387521893E3}"/>
              </a:ext>
            </a:extLst>
          </p:cNvPr>
          <p:cNvSpPr txBox="1"/>
          <p:nvPr/>
        </p:nvSpPr>
        <p:spPr>
          <a:xfrm>
            <a:off x="9250680" y="2595260"/>
            <a:ext cx="1687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Estimate position + Predict motion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58DF7-24E4-588C-4FCE-8F7B573F3CBB}"/>
              </a:ext>
            </a:extLst>
          </p:cNvPr>
          <p:cNvSpPr txBox="1"/>
          <p:nvPr/>
        </p:nvSpPr>
        <p:spPr>
          <a:xfrm>
            <a:off x="9250680" y="4247345"/>
            <a:ext cx="16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Move accordingly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90FA5B-0ED1-D55C-70E1-353073C8E8B0}"/>
              </a:ext>
            </a:extLst>
          </p:cNvPr>
          <p:cNvSpPr txBox="1"/>
          <p:nvPr/>
        </p:nvSpPr>
        <p:spPr>
          <a:xfrm>
            <a:off x="1540193" y="6433046"/>
            <a:ext cx="1493520" cy="36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Macroscopic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26834-BD05-EF94-E63F-B867C83F6FCD}"/>
              </a:ext>
            </a:extLst>
          </p:cNvPr>
          <p:cNvSpPr txBox="1"/>
          <p:nvPr/>
        </p:nvSpPr>
        <p:spPr>
          <a:xfrm>
            <a:off x="7467600" y="6286834"/>
            <a:ext cx="195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Micro/Nanoscale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DD6A47-91A6-E5E7-F05B-0F91C9AF85CB}"/>
              </a:ext>
            </a:extLst>
          </p:cNvPr>
          <p:cNvSpPr txBox="1"/>
          <p:nvPr/>
        </p:nvSpPr>
        <p:spPr>
          <a:xfrm>
            <a:off x="736762" y="104865"/>
            <a:ext cx="915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tx2"/>
                </a:solidFill>
              </a:rPr>
              <a:t>How do we Track Something in Real Time?</a:t>
            </a:r>
          </a:p>
        </p:txBody>
      </p:sp>
      <p:pic>
        <p:nvPicPr>
          <p:cNvPr id="1032" name="Picture 8" descr="'Going To Give Our All': From Ebola Chaos To World Cup Dream, The  Democratic Republic Of The Congo Faces Defining Test">
            <a:extLst>
              <a:ext uri="{FF2B5EF4-FFF2-40B4-BE49-F238E27FC236}">
                <a16:creationId xmlns:a16="http://schemas.microsoft.com/office/drawing/2014/main" id="{5E9D9AAB-A71A-6053-E985-0F017E9C2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4414" b="6058"/>
          <a:stretch>
            <a:fillRect/>
          </a:stretch>
        </p:blipFill>
        <p:spPr bwMode="auto">
          <a:xfrm>
            <a:off x="904917" y="1074293"/>
            <a:ext cx="5620225" cy="41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1BF624-E2EB-D068-B1CD-72D48B0EC959}"/>
              </a:ext>
            </a:extLst>
          </p:cNvPr>
          <p:cNvCxnSpPr>
            <a:cxnSpLocks/>
          </p:cNvCxnSpPr>
          <p:nvPr/>
        </p:nvCxnSpPr>
        <p:spPr>
          <a:xfrm>
            <a:off x="8496392" y="2049530"/>
            <a:ext cx="0" cy="47375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A4F5DC-03F5-AA3E-554B-633DC477C864}"/>
              </a:ext>
            </a:extLst>
          </p:cNvPr>
          <p:cNvCxnSpPr>
            <a:cxnSpLocks/>
          </p:cNvCxnSpPr>
          <p:nvPr/>
        </p:nvCxnSpPr>
        <p:spPr>
          <a:xfrm>
            <a:off x="8513057" y="3732677"/>
            <a:ext cx="0" cy="47375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DA21A0BF-1938-B3B2-DEE6-6C800B36E64B}"/>
              </a:ext>
            </a:extLst>
          </p:cNvPr>
          <p:cNvSpPr/>
          <p:nvPr/>
        </p:nvSpPr>
        <p:spPr>
          <a:xfrm flipH="1" flipV="1">
            <a:off x="6827466" y="1711682"/>
            <a:ext cx="716905" cy="2794401"/>
          </a:xfrm>
          <a:prstGeom prst="curvedLeftArrow">
            <a:avLst>
              <a:gd name="adj1" fmla="val 25000"/>
              <a:gd name="adj2" fmla="val 50000"/>
              <a:gd name="adj3" fmla="val 317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67FF2-FE5A-130C-27EC-69E63DDEF389}"/>
              </a:ext>
            </a:extLst>
          </p:cNvPr>
          <p:cNvSpPr txBox="1"/>
          <p:nvPr/>
        </p:nvSpPr>
        <p:spPr>
          <a:xfrm>
            <a:off x="11263455" y="6262111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55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388AFB5-E2D6-DBBC-2CDC-60581B0A02D2}"/>
              </a:ext>
            </a:extLst>
          </p:cNvPr>
          <p:cNvSpPr/>
          <p:nvPr/>
        </p:nvSpPr>
        <p:spPr>
          <a:xfrm>
            <a:off x="7157122" y="1888958"/>
            <a:ext cx="4840624" cy="4425622"/>
          </a:xfrm>
          <a:prstGeom prst="roundRect">
            <a:avLst/>
          </a:prstGeom>
          <a:noFill/>
          <a:ln w="38100">
            <a:solidFill>
              <a:srgbClr val="0010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68619-8177-FAA0-9E70-BDA92DA83925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DD6DE3-0A3B-3701-529A-8CB6EE6D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Why Real-Time Single Particle Tracking?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1C45D-8F4F-09E6-11E5-CEF80A909F92}"/>
              </a:ext>
            </a:extLst>
          </p:cNvPr>
          <p:cNvSpPr txBox="1"/>
          <p:nvPr/>
        </p:nvSpPr>
        <p:spPr>
          <a:xfrm>
            <a:off x="8219137" y="1639967"/>
            <a:ext cx="313466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dirty="0"/>
              <a:t> </a:t>
            </a:r>
            <a:r>
              <a:rPr lang="en-ZA" sz="2000" b="1" dirty="0">
                <a:solidFill>
                  <a:schemeClr val="bg1"/>
                </a:solidFill>
              </a:rPr>
              <a:t>2D Brownian diffusion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Brownian motion and random walks">
            <a:extLst>
              <a:ext uri="{FF2B5EF4-FFF2-40B4-BE49-F238E27FC236}">
                <a16:creationId xmlns:a16="http://schemas.microsoft.com/office/drawing/2014/main" id="{02F3FA7A-5E46-2B00-F4CE-F92981C6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2285268"/>
            <a:ext cx="4108671" cy="37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77778-A084-CF0E-5747-5B7C6677DC62}"/>
              </a:ext>
            </a:extLst>
          </p:cNvPr>
          <p:cNvSpPr txBox="1"/>
          <p:nvPr/>
        </p:nvSpPr>
        <p:spPr>
          <a:xfrm>
            <a:off x="971526" y="1755411"/>
            <a:ext cx="3179169" cy="400110"/>
          </a:xfrm>
          <a:prstGeom prst="rect">
            <a:avLst/>
          </a:prstGeom>
          <a:solidFill>
            <a:srgbClr val="69BA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MOLECULAR DYNAMICS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8E66DE-BF4D-0BA2-A63E-4B881D62D000}"/>
              </a:ext>
            </a:extLst>
          </p:cNvPr>
          <p:cNvCxnSpPr>
            <a:cxnSpLocks/>
          </p:cNvCxnSpPr>
          <p:nvPr/>
        </p:nvCxnSpPr>
        <p:spPr>
          <a:xfrm flipV="1">
            <a:off x="3977951" y="3090558"/>
            <a:ext cx="3179170" cy="7536"/>
          </a:xfrm>
          <a:prstGeom prst="straightConnector1">
            <a:avLst/>
          </a:prstGeom>
          <a:ln w="76200">
            <a:solidFill>
              <a:srgbClr val="0000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FC7042-2167-760B-9B60-F9D2DC9FFDD1}"/>
              </a:ext>
            </a:extLst>
          </p:cNvPr>
          <p:cNvCxnSpPr>
            <a:cxnSpLocks/>
          </p:cNvCxnSpPr>
          <p:nvPr/>
        </p:nvCxnSpPr>
        <p:spPr>
          <a:xfrm>
            <a:off x="2247114" y="2297336"/>
            <a:ext cx="0" cy="56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3430EDD-6644-5E8E-9318-34DEBA3B9342}"/>
              </a:ext>
            </a:extLst>
          </p:cNvPr>
          <p:cNvSpPr txBox="1"/>
          <p:nvPr/>
        </p:nvSpPr>
        <p:spPr>
          <a:xfrm>
            <a:off x="193476" y="5854670"/>
            <a:ext cx="6885284" cy="707886"/>
          </a:xfrm>
          <a:prstGeom prst="rect">
            <a:avLst/>
          </a:prstGeom>
          <a:solidFill>
            <a:srgbClr val="00102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Systems capable of rapid and precise position sensing to accurately track freely diffusing particles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C14AD-0817-159D-6336-6585628BCC22}"/>
              </a:ext>
            </a:extLst>
          </p:cNvPr>
          <p:cNvSpPr txBox="1"/>
          <p:nvPr/>
        </p:nvSpPr>
        <p:spPr>
          <a:xfrm>
            <a:off x="971526" y="2859726"/>
            <a:ext cx="2863427" cy="461665"/>
          </a:xfrm>
          <a:prstGeom prst="rect">
            <a:avLst/>
          </a:prstGeom>
          <a:solidFill>
            <a:srgbClr val="001026"/>
          </a:solidFill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Single Particles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958404-20C8-2F18-57DB-AD4FE657325E}"/>
              </a:ext>
            </a:extLst>
          </p:cNvPr>
          <p:cNvSpPr txBox="1"/>
          <p:nvPr/>
        </p:nvSpPr>
        <p:spPr>
          <a:xfrm>
            <a:off x="1517653" y="4561708"/>
            <a:ext cx="371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Position estimated accurately, continuously in real time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C4961-2788-8D2B-5B8E-2D5CB3BA3B92}"/>
              </a:ext>
            </a:extLst>
          </p:cNvPr>
          <p:cNvSpPr txBox="1"/>
          <p:nvPr/>
        </p:nvSpPr>
        <p:spPr>
          <a:xfrm>
            <a:off x="1596015" y="3726255"/>
            <a:ext cx="6885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limited noisy signal</a:t>
            </a:r>
          </a:p>
        </p:txBody>
      </p:sp>
      <p:pic>
        <p:nvPicPr>
          <p:cNvPr id="42" name="Graphic 41" descr="Eye Scan with solid fill">
            <a:extLst>
              <a:ext uri="{FF2B5EF4-FFF2-40B4-BE49-F238E27FC236}">
                <a16:creationId xmlns:a16="http://schemas.microsoft.com/office/drawing/2014/main" id="{D3B93555-E363-D23C-DB74-09F87173B0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526" y="3610717"/>
            <a:ext cx="546127" cy="546127"/>
          </a:xfrm>
          <a:prstGeom prst="rect">
            <a:avLst/>
          </a:prstGeom>
        </p:spPr>
      </p:pic>
      <p:pic>
        <p:nvPicPr>
          <p:cNvPr id="44" name="Graphic 43" descr="Compass with solid fill">
            <a:extLst>
              <a:ext uri="{FF2B5EF4-FFF2-40B4-BE49-F238E27FC236}">
                <a16:creationId xmlns:a16="http://schemas.microsoft.com/office/drawing/2014/main" id="{22786C0B-00F0-8BFF-2420-085A79764C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168" y="4552113"/>
            <a:ext cx="569369" cy="569369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1C300C1-4249-42C8-93E1-A2A33F9E6220}"/>
              </a:ext>
            </a:extLst>
          </p:cNvPr>
          <p:cNvSpPr/>
          <p:nvPr/>
        </p:nvSpPr>
        <p:spPr>
          <a:xfrm>
            <a:off x="7646621" y="2522179"/>
            <a:ext cx="3678866" cy="351514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328B0E-11DE-0ABA-D00A-04EA9D86D685}"/>
              </a:ext>
            </a:extLst>
          </p:cNvPr>
          <p:cNvSpPr txBox="1"/>
          <p:nvPr/>
        </p:nvSpPr>
        <p:spPr>
          <a:xfrm>
            <a:off x="8487596" y="5914470"/>
            <a:ext cx="6885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Observation region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C0FD74-68A4-4E3F-88AB-A47352A3FF00}"/>
              </a:ext>
            </a:extLst>
          </p:cNvPr>
          <p:cNvSpPr txBox="1"/>
          <p:nvPr/>
        </p:nvSpPr>
        <p:spPr>
          <a:xfrm>
            <a:off x="5580413" y="4279750"/>
            <a:ext cx="132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challenge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70C01F-5A5A-D57D-6250-B8E8AC124A4C}"/>
              </a:ext>
            </a:extLst>
          </p:cNvPr>
          <p:cNvSpPr/>
          <p:nvPr/>
        </p:nvSpPr>
        <p:spPr>
          <a:xfrm>
            <a:off x="4926668" y="3564561"/>
            <a:ext cx="569369" cy="1866805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5F5D4-D367-0DE2-53A3-239B63FFBDB3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49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10" grpId="0" animBg="1"/>
      <p:bldP spid="20" grpId="0" animBg="1"/>
      <p:bldP spid="2" grpId="0" animBg="1"/>
      <p:bldP spid="32" grpId="0"/>
      <p:bldP spid="33" grpId="0"/>
      <p:bldP spid="48" grpId="0" animBg="1"/>
      <p:bldP spid="49" grpId="1"/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1A1AFFC-63DA-702D-D08B-874756A755B6}"/>
              </a:ext>
            </a:extLst>
          </p:cNvPr>
          <p:cNvSpPr/>
          <p:nvPr/>
        </p:nvSpPr>
        <p:spPr>
          <a:xfrm>
            <a:off x="734378" y="2944564"/>
            <a:ext cx="2922681" cy="2163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D97029-E7FE-58FF-43EA-9E74C4036F1F}"/>
              </a:ext>
            </a:extLst>
          </p:cNvPr>
          <p:cNvSpPr/>
          <p:nvPr/>
        </p:nvSpPr>
        <p:spPr>
          <a:xfrm>
            <a:off x="8526131" y="2938127"/>
            <a:ext cx="2922681" cy="2170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3272A0-F88F-982F-5A7D-C56515677225}"/>
              </a:ext>
            </a:extLst>
          </p:cNvPr>
          <p:cNvSpPr/>
          <p:nvPr/>
        </p:nvSpPr>
        <p:spPr>
          <a:xfrm>
            <a:off x="4629561" y="2899970"/>
            <a:ext cx="2917270" cy="220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124E43-D0B4-CA66-157A-92CAE5DD9F3F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7D6FC-7ADD-5483-28C3-AF5EA1FB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Real Time Single Particle Tracking (RT-SPT):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8350C-4EFB-428F-7280-9F07DDB2B510}"/>
              </a:ext>
            </a:extLst>
          </p:cNvPr>
          <p:cNvSpPr txBox="1"/>
          <p:nvPr/>
        </p:nvSpPr>
        <p:spPr>
          <a:xfrm>
            <a:off x="793941" y="1479741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Three core components: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CAB1BD62-5D56-0497-D207-C6D004D77A97}"/>
              </a:ext>
            </a:extLst>
          </p:cNvPr>
          <p:cNvSpPr/>
          <p:nvPr/>
        </p:nvSpPr>
        <p:spPr>
          <a:xfrm>
            <a:off x="734378" y="2206525"/>
            <a:ext cx="2926080" cy="73743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dirty="0">
              <a:solidFill>
                <a:schemeClr val="tx1"/>
              </a:solidFill>
            </a:endParaRPr>
          </a:p>
          <a:p>
            <a:pPr algn="ctr"/>
            <a:r>
              <a:rPr lang="en-ZA" sz="2400" dirty="0">
                <a:solidFill>
                  <a:schemeClr val="bg1"/>
                </a:solidFill>
              </a:rPr>
              <a:t>Position Sensing</a:t>
            </a:r>
          </a:p>
          <a:p>
            <a:pPr algn="ctr"/>
            <a:endParaRPr lang="en-ZA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F226E14F-0690-604B-839F-0CD1429CEE56}"/>
              </a:ext>
            </a:extLst>
          </p:cNvPr>
          <p:cNvSpPr/>
          <p:nvPr/>
        </p:nvSpPr>
        <p:spPr>
          <a:xfrm>
            <a:off x="4632960" y="2230375"/>
            <a:ext cx="2926080" cy="73743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bg1"/>
                </a:solidFill>
              </a:rPr>
              <a:t>Control System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CF29751-9422-B0A9-E350-271E8C4BEA0D}"/>
              </a:ext>
            </a:extLst>
          </p:cNvPr>
          <p:cNvSpPr/>
          <p:nvPr/>
        </p:nvSpPr>
        <p:spPr>
          <a:xfrm>
            <a:off x="8531542" y="2230375"/>
            <a:ext cx="2926080" cy="73743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bg1"/>
                </a:solidFill>
              </a:rPr>
              <a:t>Output Actuator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C95C1F-DEA3-56FE-32D4-E315AC8DC240}"/>
              </a:ext>
            </a:extLst>
          </p:cNvPr>
          <p:cNvSpPr/>
          <p:nvPr/>
        </p:nvSpPr>
        <p:spPr>
          <a:xfrm>
            <a:off x="7681436" y="2337480"/>
            <a:ext cx="727710" cy="5232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112E967F-DEAE-C2CC-C62C-34B273DD157B}"/>
              </a:ext>
            </a:extLst>
          </p:cNvPr>
          <p:cNvSpPr/>
          <p:nvPr/>
        </p:nvSpPr>
        <p:spPr>
          <a:xfrm rot="5400000">
            <a:off x="5463698" y="2104391"/>
            <a:ext cx="1325562" cy="7665719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ADCA154-7F1F-E3C2-0575-F6042A4A4B21}"/>
              </a:ext>
            </a:extLst>
          </p:cNvPr>
          <p:cNvSpPr/>
          <p:nvPr/>
        </p:nvSpPr>
        <p:spPr>
          <a:xfrm>
            <a:off x="3782854" y="2313630"/>
            <a:ext cx="727710" cy="5232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88D0B-E6DB-83EF-256E-627323FED805}"/>
              </a:ext>
            </a:extLst>
          </p:cNvPr>
          <p:cNvSpPr txBox="1"/>
          <p:nvPr/>
        </p:nvSpPr>
        <p:spPr>
          <a:xfrm>
            <a:off x="5166360" y="5937250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Feedback loop</a:t>
            </a:r>
          </a:p>
        </p:txBody>
      </p:sp>
      <p:pic>
        <p:nvPicPr>
          <p:cNvPr id="10" name="Graphic 9" descr="Eye Scan with solid fill">
            <a:extLst>
              <a:ext uri="{FF2B5EF4-FFF2-40B4-BE49-F238E27FC236}">
                <a16:creationId xmlns:a16="http://schemas.microsoft.com/office/drawing/2014/main" id="{1F010014-BC06-4705-4297-20644281DB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70724" y="3314435"/>
            <a:ext cx="541763" cy="541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9C5E2D-0869-F1CA-5E62-11E24741852E}"/>
              </a:ext>
            </a:extLst>
          </p:cNvPr>
          <p:cNvSpPr txBox="1"/>
          <p:nvPr/>
        </p:nvSpPr>
        <p:spPr>
          <a:xfrm>
            <a:off x="1514378" y="4610818"/>
            <a:ext cx="20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Position estimate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7B0A9A-CE4F-C26B-7255-456056ECA66D}"/>
              </a:ext>
            </a:extLst>
          </p:cNvPr>
          <p:cNvSpPr txBox="1"/>
          <p:nvPr/>
        </p:nvSpPr>
        <p:spPr>
          <a:xfrm>
            <a:off x="1136050" y="3907272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Scan pattern</a:t>
            </a:r>
          </a:p>
        </p:txBody>
      </p:sp>
      <p:pic>
        <p:nvPicPr>
          <p:cNvPr id="22" name="Graphic 21" descr="Lost outline">
            <a:extLst>
              <a:ext uri="{FF2B5EF4-FFF2-40B4-BE49-F238E27FC236}">
                <a16:creationId xmlns:a16="http://schemas.microsoft.com/office/drawing/2014/main" id="{3FA492E5-8F1C-E57F-D684-6842415993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4123" y="3724068"/>
            <a:ext cx="541763" cy="541763"/>
          </a:xfrm>
          <a:prstGeom prst="rect">
            <a:avLst/>
          </a:prstGeom>
        </p:spPr>
      </p:pic>
      <p:pic>
        <p:nvPicPr>
          <p:cNvPr id="24" name="Graphic 23" descr="Target with solid fill">
            <a:extLst>
              <a:ext uri="{FF2B5EF4-FFF2-40B4-BE49-F238E27FC236}">
                <a16:creationId xmlns:a16="http://schemas.microsoft.com/office/drawing/2014/main" id="{7B7C9FF0-3E32-B990-9932-A45FB93F7F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048" y="4472051"/>
            <a:ext cx="575330" cy="5753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126C05-3CB2-94DE-7C8D-A8B12DF98A85}"/>
              </a:ext>
            </a:extLst>
          </p:cNvPr>
          <p:cNvSpPr txBox="1"/>
          <p:nvPr/>
        </p:nvSpPr>
        <p:spPr>
          <a:xfrm>
            <a:off x="1115958" y="3386051"/>
            <a:ext cx="1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Signal detection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567B9D-91AA-AA2C-F417-A5ECDB0F9F62}"/>
              </a:ext>
            </a:extLst>
          </p:cNvPr>
          <p:cNvSpPr txBox="1"/>
          <p:nvPr/>
        </p:nvSpPr>
        <p:spPr>
          <a:xfrm>
            <a:off x="5406823" y="3868555"/>
            <a:ext cx="23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Feedback control signal generation</a:t>
            </a:r>
          </a:p>
        </p:txBody>
      </p:sp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3741B629-B943-66F3-6045-12A5C7E806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9069" y="3393791"/>
            <a:ext cx="457200" cy="457200"/>
          </a:xfrm>
          <a:prstGeom prst="rect">
            <a:avLst/>
          </a:prstGeom>
        </p:spPr>
      </p:pic>
      <p:pic>
        <p:nvPicPr>
          <p:cNvPr id="33" name="Graphic 32" descr="Filter with solid fill">
            <a:extLst>
              <a:ext uri="{FF2B5EF4-FFF2-40B4-BE49-F238E27FC236}">
                <a16:creationId xmlns:a16="http://schemas.microsoft.com/office/drawing/2014/main" id="{407B4840-3F09-1E60-BCD1-8F7BE84EC6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5888" y="3014330"/>
            <a:ext cx="404132" cy="4041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52AC63C-122B-1A27-B5CE-6159FF8FC75B}"/>
              </a:ext>
            </a:extLst>
          </p:cNvPr>
          <p:cNvSpPr txBox="1"/>
          <p:nvPr/>
        </p:nvSpPr>
        <p:spPr>
          <a:xfrm>
            <a:off x="5412923" y="3011779"/>
            <a:ext cx="21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Filtering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C2F42-9AE4-0258-EFE6-BC8A94366A98}"/>
              </a:ext>
            </a:extLst>
          </p:cNvPr>
          <p:cNvSpPr txBox="1"/>
          <p:nvPr/>
        </p:nvSpPr>
        <p:spPr>
          <a:xfrm>
            <a:off x="5368104" y="3428000"/>
            <a:ext cx="21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Motion prediction</a:t>
            </a:r>
          </a:p>
        </p:txBody>
      </p:sp>
      <p:pic>
        <p:nvPicPr>
          <p:cNvPr id="37" name="Graphic 36" descr="Wi-Fi with solid fill">
            <a:extLst>
              <a:ext uri="{FF2B5EF4-FFF2-40B4-BE49-F238E27FC236}">
                <a16:creationId xmlns:a16="http://schemas.microsoft.com/office/drawing/2014/main" id="{9BF8E4A9-721D-D373-2411-326AEC6ABB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4344" y="3844221"/>
            <a:ext cx="646650" cy="6466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D30C96-F375-AADC-58D0-DF43E4EA9D47}"/>
              </a:ext>
            </a:extLst>
          </p:cNvPr>
          <p:cNvSpPr txBox="1"/>
          <p:nvPr/>
        </p:nvSpPr>
        <p:spPr>
          <a:xfrm>
            <a:off x="9219890" y="3031149"/>
            <a:ext cx="21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Apply control signal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E7EA0B-AE4C-F103-A698-73079CA50DF1}"/>
              </a:ext>
            </a:extLst>
          </p:cNvPr>
          <p:cNvSpPr txBox="1"/>
          <p:nvPr/>
        </p:nvSpPr>
        <p:spPr>
          <a:xfrm>
            <a:off x="9227513" y="3527825"/>
            <a:ext cx="213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Reposition beam centre</a:t>
            </a:r>
          </a:p>
        </p:txBody>
      </p:sp>
      <p:pic>
        <p:nvPicPr>
          <p:cNvPr id="41" name="Graphic 40" descr="Steering Wheel with solid fill">
            <a:extLst>
              <a:ext uri="{FF2B5EF4-FFF2-40B4-BE49-F238E27FC236}">
                <a16:creationId xmlns:a16="http://schemas.microsoft.com/office/drawing/2014/main" id="{3E189B59-36F4-97D1-D473-49914AFB7D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0853" y="2958385"/>
            <a:ext cx="538214" cy="538214"/>
          </a:xfrm>
          <a:prstGeom prst="rect">
            <a:avLst/>
          </a:prstGeom>
        </p:spPr>
      </p:pic>
      <p:pic>
        <p:nvPicPr>
          <p:cNvPr id="43" name="Graphic 42" descr="Target with solid fill">
            <a:extLst>
              <a:ext uri="{FF2B5EF4-FFF2-40B4-BE49-F238E27FC236}">
                <a16:creationId xmlns:a16="http://schemas.microsoft.com/office/drawing/2014/main" id="{0B3E50F4-945C-88AB-0451-45043D7CB1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1263" y="3559943"/>
            <a:ext cx="587804" cy="587804"/>
          </a:xfrm>
          <a:prstGeom prst="rect">
            <a:avLst/>
          </a:prstGeom>
        </p:spPr>
      </p:pic>
      <p:pic>
        <p:nvPicPr>
          <p:cNvPr id="48" name="Graphic 47" descr="Repeat with solid fill">
            <a:extLst>
              <a:ext uri="{FF2B5EF4-FFF2-40B4-BE49-F238E27FC236}">
                <a16:creationId xmlns:a16="http://schemas.microsoft.com/office/drawing/2014/main" id="{5F99266D-461E-162C-A50B-838D4C5C98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2222" y="5414664"/>
            <a:ext cx="642547" cy="64254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D22184B-7845-35DB-8554-1AE082CF5DB6}"/>
              </a:ext>
            </a:extLst>
          </p:cNvPr>
          <p:cNvSpPr txBox="1"/>
          <p:nvPr/>
        </p:nvSpPr>
        <p:spPr>
          <a:xfrm>
            <a:off x="905031" y="2976035"/>
            <a:ext cx="275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Information collected:</a:t>
            </a:r>
          </a:p>
        </p:txBody>
      </p:sp>
      <p:pic>
        <p:nvPicPr>
          <p:cNvPr id="56" name="Graphic 55" descr="Eye with solid fill">
            <a:extLst>
              <a:ext uri="{FF2B5EF4-FFF2-40B4-BE49-F238E27FC236}">
                <a16:creationId xmlns:a16="http://schemas.microsoft.com/office/drawing/2014/main" id="{4A49F9E0-3DA9-2F60-7966-9874A2B705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8518" y="1780241"/>
            <a:ext cx="914400" cy="914400"/>
          </a:xfrm>
          <a:prstGeom prst="rect">
            <a:avLst/>
          </a:prstGeom>
        </p:spPr>
      </p:pic>
      <p:pic>
        <p:nvPicPr>
          <p:cNvPr id="58" name="Graphic 57" descr="Left Brain with solid fill">
            <a:extLst>
              <a:ext uri="{FF2B5EF4-FFF2-40B4-BE49-F238E27FC236}">
                <a16:creationId xmlns:a16="http://schemas.microsoft.com/office/drawing/2014/main" id="{FD02D8C7-AE41-A65C-F0B0-AE5C13B161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94540" y="1708871"/>
            <a:ext cx="914400" cy="914400"/>
          </a:xfrm>
          <a:prstGeom prst="rect">
            <a:avLst/>
          </a:prstGeom>
        </p:spPr>
      </p:pic>
      <p:pic>
        <p:nvPicPr>
          <p:cNvPr id="60" name="Graphic 59" descr="Move with solid fill">
            <a:extLst>
              <a:ext uri="{FF2B5EF4-FFF2-40B4-BE49-F238E27FC236}">
                <a16:creationId xmlns:a16="http://schemas.microsoft.com/office/drawing/2014/main" id="{0A396800-F0FD-8EAB-FAFE-74CB7EFA65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0271" y="168658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DF15B-2B36-AB3B-1B26-2F26B140E7D5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74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5" grpId="0" animBg="1"/>
      <p:bldP spid="3" grpId="0"/>
      <p:bldP spid="4" grpId="0" animBg="1"/>
      <p:bldP spid="7" grpId="0" animBg="1"/>
      <p:bldP spid="8" grpId="0" animBg="1"/>
      <p:bldP spid="11" grpId="0" animBg="1"/>
      <p:bldP spid="13" grpId="0" animBg="1"/>
      <p:bldP spid="18" grpId="0" animBg="1"/>
      <p:bldP spid="19" grpId="0"/>
      <p:bldP spid="12" grpId="0"/>
      <p:bldP spid="20" grpId="0"/>
      <p:bldP spid="25" grpId="0"/>
      <p:bldP spid="29" grpId="0"/>
      <p:bldP spid="34" grpId="0"/>
      <p:bldP spid="35" grpId="0"/>
      <p:bldP spid="38" grpId="0"/>
      <p:bldP spid="3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C9E391-79B0-5F2E-E00A-092E8679BB63}"/>
              </a:ext>
            </a:extLst>
          </p:cNvPr>
          <p:cNvSpPr/>
          <p:nvPr/>
        </p:nvSpPr>
        <p:spPr>
          <a:xfrm>
            <a:off x="1258200" y="2431265"/>
            <a:ext cx="3966659" cy="10842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BDDB9C-6AAB-C6BD-2817-859FFB14FA15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A87825-A4C8-B854-D8A6-7E19BC93B2D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Current Challenges in RT-SPT: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A6E50-005B-92FD-C887-DB3C7744A773}"/>
              </a:ext>
            </a:extLst>
          </p:cNvPr>
          <p:cNvSpPr txBox="1"/>
          <p:nvPr/>
        </p:nvSpPr>
        <p:spPr>
          <a:xfrm>
            <a:off x="792031" y="1920133"/>
            <a:ext cx="73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1. </a:t>
            </a:r>
            <a:r>
              <a:rPr lang="en-ZA" sz="2400" b="1" u="sng" dirty="0"/>
              <a:t>SCAN PATTERN OPTIMIZATION: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F5481-C961-DF94-CCE9-724A69B25A9F}"/>
              </a:ext>
            </a:extLst>
          </p:cNvPr>
          <p:cNvSpPr txBox="1"/>
          <p:nvPr/>
        </p:nvSpPr>
        <p:spPr>
          <a:xfrm>
            <a:off x="6533475" y="1960507"/>
            <a:ext cx="539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u="sng" dirty="0"/>
              <a:t>2. ESTIMATOR DEPENDENCE ON SCAN GEOMETRY: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2A7BF6-8229-154E-410C-D1D134F9E04B}"/>
              </a:ext>
            </a:extLst>
          </p:cNvPr>
          <p:cNvSpPr/>
          <p:nvPr/>
        </p:nvSpPr>
        <p:spPr>
          <a:xfrm>
            <a:off x="6627661" y="2856274"/>
            <a:ext cx="4832535" cy="16542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65133-C421-3397-E78E-6D5E81BA75BE}"/>
              </a:ext>
            </a:extLst>
          </p:cNvPr>
          <p:cNvSpPr txBox="1"/>
          <p:nvPr/>
        </p:nvSpPr>
        <p:spPr>
          <a:xfrm>
            <a:off x="1381575" y="2536620"/>
            <a:ext cx="416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No consensus on the best scan geometry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754A1-25BE-857C-5B50-FAEBA746B4D2}"/>
              </a:ext>
            </a:extLst>
          </p:cNvPr>
          <p:cNvSpPr txBox="1"/>
          <p:nvPr/>
        </p:nvSpPr>
        <p:spPr>
          <a:xfrm>
            <a:off x="792031" y="3753271"/>
            <a:ext cx="73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u="sng" dirty="0"/>
              <a:t>3. DETECTION STRATEGY COMPARISON: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04A329-EF57-E8B2-1FCE-30F7F448DCD7}"/>
              </a:ext>
            </a:extLst>
          </p:cNvPr>
          <p:cNvSpPr/>
          <p:nvPr/>
        </p:nvSpPr>
        <p:spPr>
          <a:xfrm>
            <a:off x="1258200" y="4226644"/>
            <a:ext cx="4990200" cy="179713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AA8DF-1CAC-5842-02BA-0907457B32E8}"/>
              </a:ext>
            </a:extLst>
          </p:cNvPr>
          <p:cNvSpPr txBox="1"/>
          <p:nvPr/>
        </p:nvSpPr>
        <p:spPr>
          <a:xfrm>
            <a:off x="1642110" y="4340379"/>
            <a:ext cx="4316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Few studies directly compare </a:t>
            </a:r>
            <a:r>
              <a:rPr lang="en-ZA" sz="2400" dirty="0" err="1"/>
              <a:t>iSCAT</a:t>
            </a:r>
            <a:r>
              <a:rPr lang="en-ZA" sz="2400" dirty="0"/>
              <a:t> and Fluorescence within the same simulation frameworks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FF230-0CE2-D1AC-81EB-6EF43975F62B}"/>
              </a:ext>
            </a:extLst>
          </p:cNvPr>
          <p:cNvSpPr txBox="1"/>
          <p:nvPr/>
        </p:nvSpPr>
        <p:spPr>
          <a:xfrm>
            <a:off x="6944897" y="3014607"/>
            <a:ext cx="416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Estimator performance relies on chosen scan pattern – fair comparisons are difficult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FB586-1D42-FAD9-7B05-34CD4248726A}"/>
              </a:ext>
            </a:extLst>
          </p:cNvPr>
          <p:cNvSpPr txBox="1"/>
          <p:nvPr/>
        </p:nvSpPr>
        <p:spPr>
          <a:xfrm>
            <a:off x="6673665" y="4748266"/>
            <a:ext cx="483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Optimized tracking configurations remain an open challenge in RT-SPT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F7C31-6DE9-3ABC-D4D9-D5990739A899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566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4EB4ED-D9CA-F8DB-3D34-C55CDDA91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64332"/>
              </p:ext>
            </p:extLst>
          </p:nvPr>
        </p:nvGraphicFramePr>
        <p:xfrm>
          <a:off x="481076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1BE8EFC-923E-EA3D-647A-EBA580F9E498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1C477D-09C4-5152-7AF9-AF4FBB61A2E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Current Challenges in RT-SPT: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8D1ED-9371-98CD-3F5F-35FD40F9DBD3}"/>
              </a:ext>
            </a:extLst>
          </p:cNvPr>
          <p:cNvSpPr txBox="1"/>
          <p:nvPr/>
        </p:nvSpPr>
        <p:spPr>
          <a:xfrm>
            <a:off x="453992" y="1652838"/>
            <a:ext cx="687725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b="1" dirty="0"/>
              <a:t>What determines tracking performance?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EAD75-236C-4675-90B9-AB47A818DEE0}"/>
              </a:ext>
            </a:extLst>
          </p:cNvPr>
          <p:cNvSpPr txBox="1"/>
          <p:nvPr/>
        </p:nvSpPr>
        <p:spPr>
          <a:xfrm>
            <a:off x="990600" y="3362867"/>
            <a:ext cx="4475747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ZA" sz="2400" b="1" dirty="0"/>
              <a:t>Investigate how scan geometry, detection strategy and estimator choice influence two-dimensional real-time particle tracking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0DBEE-70B3-7945-4D59-D1FE558DF0FF}"/>
              </a:ext>
            </a:extLst>
          </p:cNvPr>
          <p:cNvSpPr txBox="1"/>
          <p:nvPr/>
        </p:nvSpPr>
        <p:spPr>
          <a:xfrm>
            <a:off x="990600" y="2901202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Aim: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73534-6384-2E62-266F-7122F5D54949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9300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404E24-AEF0-435C-2ED3-3A419247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122"/>
          <a:stretch>
            <a:fillRect/>
          </a:stretch>
        </p:blipFill>
        <p:spPr>
          <a:xfrm>
            <a:off x="3137617" y="2787296"/>
            <a:ext cx="4565383" cy="3936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7B094-1914-09AB-631E-AACCD87D25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98"/>
          <a:stretch>
            <a:fillRect/>
          </a:stretch>
        </p:blipFill>
        <p:spPr>
          <a:xfrm>
            <a:off x="344470" y="3214628"/>
            <a:ext cx="3500687" cy="3508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28C93-8FFF-189B-7645-2AADB8D457B0}"/>
              </a:ext>
            </a:extLst>
          </p:cNvPr>
          <p:cNvSpPr txBox="1"/>
          <p:nvPr/>
        </p:nvSpPr>
        <p:spPr>
          <a:xfrm>
            <a:off x="822825" y="2119411"/>
            <a:ext cx="30223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/>
              <a:t>Orbital Scanning Pattern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2D90F-7477-B397-75AC-B55C8C1F4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295" y="3012141"/>
            <a:ext cx="3288631" cy="3604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33E7A7-CA20-EF47-7DC8-8E59F818D0C3}"/>
              </a:ext>
            </a:extLst>
          </p:cNvPr>
          <p:cNvSpPr txBox="1"/>
          <p:nvPr/>
        </p:nvSpPr>
        <p:spPr>
          <a:xfrm>
            <a:off x="9978426" y="4016388"/>
            <a:ext cx="19308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/>
              <a:t>Knight’s Tour Scanning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C15B0-E2AA-1942-8494-549F8D4E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635" y="0"/>
            <a:ext cx="3120121" cy="31201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73640E-4448-F286-CFF2-EA4D54E8552C}"/>
              </a:ext>
            </a:extLst>
          </p:cNvPr>
          <p:cNvSpPr txBox="1"/>
          <p:nvPr/>
        </p:nvSpPr>
        <p:spPr>
          <a:xfrm>
            <a:off x="6681044" y="315380"/>
            <a:ext cx="14455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/>
              <a:t>MINFLUX Scanning Pattern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47BEC2-7F63-12B0-6C66-3B2D195EF0A9}"/>
              </a:ext>
            </a:extLst>
          </p:cNvPr>
          <p:cNvSpPr/>
          <p:nvPr/>
        </p:nvSpPr>
        <p:spPr>
          <a:xfrm>
            <a:off x="-288758" y="-60796"/>
            <a:ext cx="6726601" cy="1785181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B461A-2A32-4526-6FA1-A4DDC2A39631}"/>
              </a:ext>
            </a:extLst>
          </p:cNvPr>
          <p:cNvSpPr txBox="1"/>
          <p:nvPr/>
        </p:nvSpPr>
        <p:spPr>
          <a:xfrm>
            <a:off x="4153696" y="2163120"/>
            <a:ext cx="25500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/>
              <a:t>Epicycles Scanning Pattern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A09BC7-F9A7-872A-2C5A-76B1403E60F8}"/>
              </a:ext>
            </a:extLst>
          </p:cNvPr>
          <p:cNvSpPr txBox="1">
            <a:spLocks/>
          </p:cNvSpPr>
          <p:nvPr/>
        </p:nvSpPr>
        <p:spPr>
          <a:xfrm>
            <a:off x="838200" y="398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bg1"/>
                </a:solidFill>
              </a:rPr>
              <a:t>Scan patterns: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7FDFF-8224-5A91-B0AF-77818DA4F437}"/>
              </a:ext>
            </a:extLst>
          </p:cNvPr>
          <p:cNvSpPr txBox="1"/>
          <p:nvPr/>
        </p:nvSpPr>
        <p:spPr>
          <a:xfrm>
            <a:off x="930048" y="5173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91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39351-ADDB-B652-2528-A1403AA778C9}"/>
              </a:ext>
            </a:extLst>
          </p:cNvPr>
          <p:cNvSpPr/>
          <p:nvPr/>
        </p:nvSpPr>
        <p:spPr>
          <a:xfrm>
            <a:off x="4589975" y="1519287"/>
            <a:ext cx="2952480" cy="3949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7EBA6-4D21-E5A4-1161-8A8FFD4F5326}"/>
              </a:ext>
            </a:extLst>
          </p:cNvPr>
          <p:cNvSpPr/>
          <p:nvPr/>
        </p:nvSpPr>
        <p:spPr>
          <a:xfrm>
            <a:off x="-554253" y="-294636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65219-3BB6-90FC-81A7-F8F6D4EA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Detection Strategies: Fluorescence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18E337-6860-3FCC-7DB2-DF57D6FF6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35142"/>
              </p:ext>
            </p:extLst>
          </p:nvPr>
        </p:nvGraphicFramePr>
        <p:xfrm>
          <a:off x="7107048" y="360089"/>
          <a:ext cx="5846546" cy="62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7DCED08-EB6E-09DA-0E38-AA6E004643E0}"/>
              </a:ext>
            </a:extLst>
          </p:cNvPr>
          <p:cNvSpPr txBox="1"/>
          <p:nvPr/>
        </p:nvSpPr>
        <p:spPr>
          <a:xfrm>
            <a:off x="558010" y="5988959"/>
            <a:ext cx="86164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2000" b="1" dirty="0"/>
              <a:t>Takeaway</a:t>
            </a:r>
            <a:r>
              <a:rPr lang="en-ZA" sz="2000" dirty="0"/>
              <a:t>: Number of detected photons directly influences position estimation accuracy</a:t>
            </a:r>
            <a:endParaRPr lang="en-ZA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6BD4AD-DE9D-4618-20B4-EF4E2B725590}"/>
              </a:ext>
            </a:extLst>
          </p:cNvPr>
          <p:cNvSpPr/>
          <p:nvPr/>
        </p:nvSpPr>
        <p:spPr>
          <a:xfrm>
            <a:off x="5457928" y="2422408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07D9F8-2022-DC1D-CA5F-3A816B29DFDD}"/>
              </a:ext>
            </a:extLst>
          </p:cNvPr>
          <p:cNvSpPr/>
          <p:nvPr/>
        </p:nvSpPr>
        <p:spPr>
          <a:xfrm>
            <a:off x="5953276" y="2417730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7931F8-F79B-ACDD-85B8-BE2996200E2C}"/>
              </a:ext>
            </a:extLst>
          </p:cNvPr>
          <p:cNvSpPr/>
          <p:nvPr/>
        </p:nvSpPr>
        <p:spPr>
          <a:xfrm>
            <a:off x="6494731" y="2422408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D5FA87-049E-2AD3-68EB-9E41CDD1E719}"/>
              </a:ext>
            </a:extLst>
          </p:cNvPr>
          <p:cNvSpPr/>
          <p:nvPr/>
        </p:nvSpPr>
        <p:spPr>
          <a:xfrm>
            <a:off x="5080119" y="4214659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3A12C1-0ED8-CAF2-EA69-DEA63D47D1E1}"/>
              </a:ext>
            </a:extLst>
          </p:cNvPr>
          <p:cNvSpPr/>
          <p:nvPr/>
        </p:nvSpPr>
        <p:spPr>
          <a:xfrm>
            <a:off x="5380495" y="4208358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AD106A-D191-53AA-B29D-991CD0F91F0D}"/>
              </a:ext>
            </a:extLst>
          </p:cNvPr>
          <p:cNvSpPr/>
          <p:nvPr/>
        </p:nvSpPr>
        <p:spPr>
          <a:xfrm>
            <a:off x="5713432" y="4208915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9EAA15-C412-466F-1477-D9503DEAE784}"/>
              </a:ext>
            </a:extLst>
          </p:cNvPr>
          <p:cNvSpPr/>
          <p:nvPr/>
        </p:nvSpPr>
        <p:spPr>
          <a:xfrm>
            <a:off x="6042635" y="4204925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4DA4D-6885-BDC6-1562-880EACB4780E}"/>
              </a:ext>
            </a:extLst>
          </p:cNvPr>
          <p:cNvSpPr/>
          <p:nvPr/>
        </p:nvSpPr>
        <p:spPr>
          <a:xfrm>
            <a:off x="6331078" y="4214864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051537-7F60-33A7-38CE-2DB262FBAC09}"/>
              </a:ext>
            </a:extLst>
          </p:cNvPr>
          <p:cNvSpPr/>
          <p:nvPr/>
        </p:nvSpPr>
        <p:spPr>
          <a:xfrm>
            <a:off x="6620245" y="4209957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BA579-01B2-2823-07CC-45B08BB61208}"/>
              </a:ext>
            </a:extLst>
          </p:cNvPr>
          <p:cNvSpPr txBox="1"/>
          <p:nvPr/>
        </p:nvSpPr>
        <p:spPr>
          <a:xfrm>
            <a:off x="5187779" y="3268762"/>
            <a:ext cx="2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High uncertainty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2FF61A-7A0D-BE36-2E85-17598542746D}"/>
              </a:ext>
            </a:extLst>
          </p:cNvPr>
          <p:cNvSpPr txBox="1"/>
          <p:nvPr/>
        </p:nvSpPr>
        <p:spPr>
          <a:xfrm>
            <a:off x="5053506" y="3711725"/>
            <a:ext cx="210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High photon 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97698-6175-731C-D7A4-164B11AA6583}"/>
              </a:ext>
            </a:extLst>
          </p:cNvPr>
          <p:cNvSpPr txBox="1"/>
          <p:nvPr/>
        </p:nvSpPr>
        <p:spPr>
          <a:xfrm>
            <a:off x="5127774" y="1895464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Low photon count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BBD72-CBCC-BF8E-26AD-CAB9226E4D2C}"/>
              </a:ext>
            </a:extLst>
          </p:cNvPr>
          <p:cNvSpPr txBox="1"/>
          <p:nvPr/>
        </p:nvSpPr>
        <p:spPr>
          <a:xfrm>
            <a:off x="5329172" y="4855168"/>
            <a:ext cx="273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Low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C8588A-0A93-8406-FF76-1129DA023BF2}"/>
                  </a:ext>
                </a:extLst>
              </p:cNvPr>
              <p:cNvSpPr txBox="1"/>
              <p:nvPr/>
            </p:nvSpPr>
            <p:spPr>
              <a:xfrm>
                <a:off x="3193196" y="3257164"/>
                <a:ext cx="1036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ZA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C8588A-0A93-8406-FF76-1129DA02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96" y="3257164"/>
                <a:ext cx="1036374" cy="369332"/>
              </a:xfrm>
              <a:prstGeom prst="rect">
                <a:avLst/>
              </a:prstGeom>
              <a:blipFill>
                <a:blip r:embed="rId7"/>
                <a:stretch>
                  <a:fillRect l="-4118" r="-5882" b="-655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1C7B1C-DF71-AED9-5506-26F9296AECE2}"/>
              </a:ext>
            </a:extLst>
          </p:cNvPr>
          <p:cNvSpPr txBox="1"/>
          <p:nvPr/>
        </p:nvSpPr>
        <p:spPr>
          <a:xfrm>
            <a:off x="838200" y="1561993"/>
            <a:ext cx="249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Key Features: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2FB25-FB80-5F51-2A11-EC4B6C487BFB}"/>
              </a:ext>
            </a:extLst>
          </p:cNvPr>
          <p:cNvSpPr txBox="1"/>
          <p:nvPr/>
        </p:nvSpPr>
        <p:spPr>
          <a:xfrm>
            <a:off x="838201" y="2068342"/>
            <a:ext cx="249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Emitting particles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926411-8310-1640-B7F4-DB9EE1BABD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" r="-7319" b="70159"/>
          <a:stretch>
            <a:fillRect/>
          </a:stretch>
        </p:blipFill>
        <p:spPr>
          <a:xfrm>
            <a:off x="186973" y="1992552"/>
            <a:ext cx="637913" cy="67084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8D13FD5-3A50-DCAE-06AA-04977778B469}"/>
              </a:ext>
            </a:extLst>
          </p:cNvPr>
          <p:cNvSpPr txBox="1"/>
          <p:nvPr/>
        </p:nvSpPr>
        <p:spPr>
          <a:xfrm>
            <a:off x="846571" y="2392776"/>
            <a:ext cx="29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Particles emit photons when excited by a laser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7789DA-12C9-1A6B-2147-08087C44A89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" t="39505" r="-7319" b="34935"/>
          <a:stretch>
            <a:fillRect/>
          </a:stretch>
        </p:blipFill>
        <p:spPr>
          <a:xfrm>
            <a:off x="186973" y="3244261"/>
            <a:ext cx="637913" cy="574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9D9486-732A-2D55-970B-8F45800ECD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1250" r="-18771"/>
          <a:stretch>
            <a:fillRect/>
          </a:stretch>
        </p:blipFill>
        <p:spPr>
          <a:xfrm>
            <a:off x="205019" y="4570540"/>
            <a:ext cx="705983" cy="64633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B089BB0-4A82-4D5D-3CA8-2EED2462F64C}"/>
              </a:ext>
            </a:extLst>
          </p:cNvPr>
          <p:cNvSpPr txBox="1"/>
          <p:nvPr/>
        </p:nvSpPr>
        <p:spPr>
          <a:xfrm>
            <a:off x="838200" y="3180871"/>
            <a:ext cx="298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Shot-noise limited localization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9FBF83-8606-B1CF-7102-82A2F2A2E017}"/>
              </a:ext>
            </a:extLst>
          </p:cNvPr>
          <p:cNvSpPr txBox="1"/>
          <p:nvPr/>
        </p:nvSpPr>
        <p:spPr>
          <a:xfrm>
            <a:off x="818410" y="3818900"/>
            <a:ext cx="29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Photon detection follows Poisson statistics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616083-A824-1B44-92B5-028AEAEFCF7A}"/>
              </a:ext>
            </a:extLst>
          </p:cNvPr>
          <p:cNvSpPr txBox="1"/>
          <p:nvPr/>
        </p:nvSpPr>
        <p:spPr>
          <a:xfrm>
            <a:off x="882494" y="4561331"/>
            <a:ext cx="298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Precision improves with photon count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23B09F3-1392-76D8-AC24-5D7712028B99}"/>
              </a:ext>
            </a:extLst>
          </p:cNvPr>
          <p:cNvSpPr/>
          <p:nvPr/>
        </p:nvSpPr>
        <p:spPr>
          <a:xfrm>
            <a:off x="5991004" y="2882913"/>
            <a:ext cx="152400" cy="13251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glow rad="533400">
              <a:schemeClr val="tx2">
                <a:lumMod val="75000"/>
                <a:lumOff val="2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518644-973D-AC08-851E-57B7341195E8}"/>
              </a:ext>
            </a:extLst>
          </p:cNvPr>
          <p:cNvSpPr/>
          <p:nvPr/>
        </p:nvSpPr>
        <p:spPr>
          <a:xfrm>
            <a:off x="5989510" y="2896744"/>
            <a:ext cx="152400" cy="13251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glow rad="228600">
              <a:schemeClr val="tx2">
                <a:lumMod val="75000"/>
                <a:lumOff val="25000"/>
                <a:alpha val="6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554A085-ABB2-8A8A-6276-20CBC4ADA796}"/>
              </a:ext>
            </a:extLst>
          </p:cNvPr>
          <p:cNvCxnSpPr>
            <a:cxnSpLocks/>
          </p:cNvCxnSpPr>
          <p:nvPr/>
        </p:nvCxnSpPr>
        <p:spPr>
          <a:xfrm flipV="1">
            <a:off x="6400502" y="2949168"/>
            <a:ext cx="845250" cy="13273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C38FE1-C0B9-8C5E-ADCB-D2B58411306E}"/>
              </a:ext>
            </a:extLst>
          </p:cNvPr>
          <p:cNvCxnSpPr>
            <a:cxnSpLocks/>
          </p:cNvCxnSpPr>
          <p:nvPr/>
        </p:nvCxnSpPr>
        <p:spPr>
          <a:xfrm flipH="1">
            <a:off x="5002119" y="2988260"/>
            <a:ext cx="744482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8F90301-80B0-04E9-EF4B-E8EBF57829F5}"/>
              </a:ext>
            </a:extLst>
          </p:cNvPr>
          <p:cNvSpPr/>
          <p:nvPr/>
        </p:nvSpPr>
        <p:spPr>
          <a:xfrm>
            <a:off x="6943395" y="4214659"/>
            <a:ext cx="152400" cy="13716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EAD2087-0B0F-2F27-BBC1-F7CEB5C23F3B}"/>
              </a:ext>
            </a:extLst>
          </p:cNvPr>
          <p:cNvSpPr/>
          <p:nvPr/>
        </p:nvSpPr>
        <p:spPr>
          <a:xfrm>
            <a:off x="6067204" y="4639374"/>
            <a:ext cx="152400" cy="13251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glow rad="228600">
              <a:schemeClr val="tx2">
                <a:lumMod val="75000"/>
                <a:lumOff val="25000"/>
                <a:alpha val="4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8DB4BD-124E-C3BA-F870-0774E4BC9FD5}"/>
              </a:ext>
            </a:extLst>
          </p:cNvPr>
          <p:cNvSpPr/>
          <p:nvPr/>
        </p:nvSpPr>
        <p:spPr>
          <a:xfrm>
            <a:off x="6063209" y="4647888"/>
            <a:ext cx="152400" cy="13251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glow rad="101600">
              <a:schemeClr val="tx2">
                <a:lumMod val="75000"/>
                <a:lumOff val="25000"/>
                <a:alpha val="6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00ABE3B-14AF-F232-1CB8-08F2502F0B03}"/>
              </a:ext>
            </a:extLst>
          </p:cNvPr>
          <p:cNvCxnSpPr>
            <a:cxnSpLocks/>
          </p:cNvCxnSpPr>
          <p:nvPr/>
        </p:nvCxnSpPr>
        <p:spPr>
          <a:xfrm>
            <a:off x="6352403" y="4705629"/>
            <a:ext cx="490771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D410E76-179E-D32A-1A91-106FB6DD928D}"/>
              </a:ext>
            </a:extLst>
          </p:cNvPr>
          <p:cNvCxnSpPr>
            <a:cxnSpLocks/>
          </p:cNvCxnSpPr>
          <p:nvPr/>
        </p:nvCxnSpPr>
        <p:spPr>
          <a:xfrm flipH="1">
            <a:off x="5496453" y="4692954"/>
            <a:ext cx="433957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6E632E0-BE2F-FED2-9DB0-8042C6D70C97}"/>
              </a:ext>
            </a:extLst>
          </p:cNvPr>
          <p:cNvSpPr txBox="1"/>
          <p:nvPr/>
        </p:nvSpPr>
        <p:spPr>
          <a:xfrm>
            <a:off x="495505" y="5464725"/>
            <a:ext cx="371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highlight>
                  <a:srgbClr val="88CDEC"/>
                </a:highlight>
              </a:rPr>
              <a:t>Limitation: Photobleaching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DDB5E0-506E-A489-E02A-F29B15AD3725}"/>
              </a:ext>
            </a:extLst>
          </p:cNvPr>
          <p:cNvSpPr txBox="1"/>
          <p:nvPr/>
        </p:nvSpPr>
        <p:spPr>
          <a:xfrm>
            <a:off x="3948427" y="5511739"/>
            <a:ext cx="490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Fluorophore degrades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17D2F-F403-664C-EDD5-29662A4F904A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92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Graphic spid="8" grpId="0">
        <p:bldAsOne/>
      </p:bldGraphic>
      <p:bldP spid="11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7" grpId="0"/>
      <p:bldP spid="30" grpId="0"/>
      <p:bldP spid="31" grpId="0"/>
      <p:bldP spid="34" grpId="0"/>
      <p:bldP spid="39" grpId="0"/>
      <p:bldP spid="40" grpId="0"/>
      <p:bldP spid="41" grpId="0"/>
      <p:bldP spid="42" grpId="0" animBg="1"/>
      <p:bldP spid="43" grpId="0" animBg="1"/>
      <p:bldP spid="50" grpId="0" animBg="1"/>
      <p:bldP spid="50" grpId="1" animBg="1"/>
      <p:bldP spid="51" grpId="0" animBg="1"/>
      <p:bldP spid="52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4D5C4094-B60F-8812-395D-C6D67D2C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9" t="64870" r="4198" b="8730"/>
          <a:stretch>
            <a:fillRect/>
          </a:stretch>
        </p:blipFill>
        <p:spPr>
          <a:xfrm>
            <a:off x="993908" y="5426869"/>
            <a:ext cx="2924767" cy="10993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BFF367-86FB-A8D3-108D-0D071D75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6" t="11343" r="4475" b="54864"/>
          <a:stretch>
            <a:fillRect/>
          </a:stretch>
        </p:blipFill>
        <p:spPr>
          <a:xfrm>
            <a:off x="948423" y="3482511"/>
            <a:ext cx="2882336" cy="1373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3EFFE4-AA13-37F7-E1D5-206615B7A824}"/>
              </a:ext>
            </a:extLst>
          </p:cNvPr>
          <p:cNvSpPr/>
          <p:nvPr/>
        </p:nvSpPr>
        <p:spPr>
          <a:xfrm>
            <a:off x="-441960" y="-229455"/>
            <a:ext cx="12801600" cy="1658533"/>
          </a:xfrm>
          <a:prstGeom prst="rect">
            <a:avLst/>
          </a:prstGeom>
          <a:solidFill>
            <a:srgbClr val="001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D81E9E-38FA-B812-22AE-06DD80AC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Detection Strategies: </a:t>
            </a:r>
            <a:r>
              <a:rPr lang="en-ZA" dirty="0" err="1">
                <a:solidFill>
                  <a:schemeClr val="bg1"/>
                </a:solidFill>
              </a:rPr>
              <a:t>iSCAT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91313D-6AB8-95F4-9644-DA28C20ED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502042"/>
              </p:ext>
            </p:extLst>
          </p:nvPr>
        </p:nvGraphicFramePr>
        <p:xfrm>
          <a:off x="7057062" y="552644"/>
          <a:ext cx="7269480" cy="594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53F293-E5C5-3FAD-7C3D-782D6012EC05}"/>
                  </a:ext>
                </a:extLst>
              </p:cNvPr>
              <p:cNvSpPr txBox="1"/>
              <p:nvPr/>
            </p:nvSpPr>
            <p:spPr>
              <a:xfrm>
                <a:off x="5209451" y="2720966"/>
                <a:ext cx="3185160" cy="695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ZA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ZA" sz="2000" b="0" i="1" smtClean="0">
                                      <a:latin typeface="Cambria Math" panose="02040503050406030204" pitchFamily="18" charset="0"/>
                                    </a:rPr>
                                    <m:t>𝑑𝑒𝑡</m:t>
                                  </m:r>
                                </m:sub>
                              </m:sSub>
                              <m:r>
                                <a:rPr lang="en-ZA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ZA" sz="2000" b="0" i="1" smtClean="0">
                                      <a:latin typeface="Cambria Math" panose="02040503050406030204" pitchFamily="18" charset="0"/>
                                    </a:rPr>
                                    <m:t>𝑏𝑘𝑔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ZA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53F293-E5C5-3FAD-7C3D-782D6012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51" y="2720966"/>
                <a:ext cx="3185160" cy="695127"/>
              </a:xfrm>
              <a:prstGeom prst="rect">
                <a:avLst/>
              </a:prstGeom>
              <a:blipFill>
                <a:blip r:embed="rId8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F6B187-9DA7-408B-5662-8535FCCEA155}"/>
                  </a:ext>
                </a:extLst>
              </p:cNvPr>
              <p:cNvSpPr txBox="1"/>
              <p:nvPr/>
            </p:nvSpPr>
            <p:spPr>
              <a:xfrm>
                <a:off x="5963908" y="3625151"/>
                <a:ext cx="1518942" cy="797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ZA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ZA" sz="2400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Z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Z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Z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ZA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F6B187-9DA7-408B-5662-8535FCCE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08" y="3625151"/>
                <a:ext cx="1518942" cy="797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6AFF001-FF97-6DAA-D744-01647DFD6088}"/>
              </a:ext>
            </a:extLst>
          </p:cNvPr>
          <p:cNvSpPr txBox="1"/>
          <p:nvPr/>
        </p:nvSpPr>
        <p:spPr>
          <a:xfrm>
            <a:off x="4046821" y="1573847"/>
            <a:ext cx="213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DETECTED SIGNAL: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092EF1-299F-4B35-E3B4-EA345EFCAF17}"/>
                  </a:ext>
                </a:extLst>
              </p:cNvPr>
              <p:cNvSpPr txBox="1"/>
              <p:nvPr/>
            </p:nvSpPr>
            <p:spPr>
              <a:xfrm>
                <a:off x="6297309" y="1603328"/>
                <a:ext cx="3252509" cy="55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ZA" b="0" i="1" smtClean="0">
                              <a:latin typeface="Cambria Math" panose="02040503050406030204" pitchFamily="18" charset="0"/>
                            </a:rPr>
                            <m:t>et</m:t>
                          </m:r>
                        </m:sub>
                      </m:sSub>
                      <m:r>
                        <a:rPr lang="en-ZA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func>
                            <m:func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ZA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092EF1-299F-4B35-E3B4-EA345EFCA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309" y="1603328"/>
                <a:ext cx="3252509" cy="553165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8C7A3-6091-B308-60E7-F275C53211EA}"/>
                  </a:ext>
                </a:extLst>
              </p:cNvPr>
              <p:cNvSpPr txBox="1"/>
              <p:nvPr/>
            </p:nvSpPr>
            <p:spPr>
              <a:xfrm>
                <a:off x="6371766" y="2228358"/>
                <a:ext cx="1722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ZA" i="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ZA" i="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ZA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nt</m:t>
                          </m:r>
                        </m:sub>
                      </m:sSub>
                    </m:oMath>
                  </m:oMathPara>
                </a14:m>
                <a:endParaRPr lang="en-Z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8C7A3-6091-B308-60E7-F275C5321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766" y="2228358"/>
                <a:ext cx="1722395" cy="276999"/>
              </a:xfrm>
              <a:prstGeom prst="rect">
                <a:avLst/>
              </a:prstGeom>
              <a:blipFill>
                <a:blip r:embed="rId11"/>
                <a:stretch>
                  <a:fillRect l="-1060" r="-707" b="-1555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D1DB7D-5E3C-675C-F387-42D2E4CD61C0}"/>
              </a:ext>
            </a:extLst>
          </p:cNvPr>
          <p:cNvSpPr txBox="1"/>
          <p:nvPr/>
        </p:nvSpPr>
        <p:spPr>
          <a:xfrm>
            <a:off x="4192566" y="2652194"/>
            <a:ext cx="16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50000"/>
                  </a:schemeClr>
                </a:solidFill>
              </a:rPr>
              <a:t>CONTRAST</a:t>
            </a:r>
            <a:r>
              <a:rPr lang="en-ZA" sz="2000" dirty="0"/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12ED5-F8C1-965D-FF8C-2D790B2EB7F9}"/>
              </a:ext>
            </a:extLst>
          </p:cNvPr>
          <p:cNvSpPr/>
          <p:nvPr/>
        </p:nvSpPr>
        <p:spPr>
          <a:xfrm>
            <a:off x="5651803" y="3545080"/>
            <a:ext cx="2011680" cy="10296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79FCA9-D65B-33A6-2D09-29923B6B03A5}"/>
              </a:ext>
            </a:extLst>
          </p:cNvPr>
          <p:cNvSpPr txBox="1"/>
          <p:nvPr/>
        </p:nvSpPr>
        <p:spPr>
          <a:xfrm>
            <a:off x="750569" y="3116768"/>
            <a:ext cx="3168106" cy="419457"/>
          </a:xfrm>
          <a:prstGeom prst="round2Same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/>
              <a:t>High contrast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00163-5DC6-92CB-9074-F28A0E253E08}"/>
              </a:ext>
            </a:extLst>
          </p:cNvPr>
          <p:cNvSpPr txBox="1"/>
          <p:nvPr/>
        </p:nvSpPr>
        <p:spPr>
          <a:xfrm>
            <a:off x="639692" y="4509941"/>
            <a:ext cx="216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50000"/>
                  </a:schemeClr>
                </a:solidFill>
              </a:rPr>
              <a:t>Better precision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DAE59-CE15-26A3-80C8-D43FA8ACCE56}"/>
              </a:ext>
            </a:extLst>
          </p:cNvPr>
          <p:cNvSpPr txBox="1"/>
          <p:nvPr/>
        </p:nvSpPr>
        <p:spPr>
          <a:xfrm>
            <a:off x="639692" y="6241270"/>
            <a:ext cx="194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50000"/>
                  </a:schemeClr>
                </a:solidFill>
              </a:rPr>
              <a:t>Poor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EB7C10-2596-D8D1-27D1-09DAA7A6F6E2}"/>
              </a:ext>
            </a:extLst>
          </p:cNvPr>
          <p:cNvSpPr txBox="1"/>
          <p:nvPr/>
        </p:nvSpPr>
        <p:spPr>
          <a:xfrm>
            <a:off x="4417341" y="4875564"/>
            <a:ext cx="468185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/>
              <a:t>Interference contrast directly influences position estimation accuracy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3EF84-91DF-03AD-3689-7AE865471FFF}"/>
              </a:ext>
            </a:extLst>
          </p:cNvPr>
          <p:cNvSpPr txBox="1"/>
          <p:nvPr/>
        </p:nvSpPr>
        <p:spPr>
          <a:xfrm>
            <a:off x="4522575" y="5995049"/>
            <a:ext cx="236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Different detection methods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622E85-AC98-5426-FE69-D020E0950892}"/>
              </a:ext>
            </a:extLst>
          </p:cNvPr>
          <p:cNvSpPr txBox="1"/>
          <p:nvPr/>
        </p:nvSpPr>
        <p:spPr>
          <a:xfrm>
            <a:off x="7226138" y="5931148"/>
            <a:ext cx="168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Different signal detected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DCDB59-8449-E51B-3255-18FB2E04223B}"/>
              </a:ext>
            </a:extLst>
          </p:cNvPr>
          <p:cNvCxnSpPr>
            <a:cxnSpLocks/>
          </p:cNvCxnSpPr>
          <p:nvPr/>
        </p:nvCxnSpPr>
        <p:spPr>
          <a:xfrm>
            <a:off x="6588839" y="6318214"/>
            <a:ext cx="42638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2DAB2A-D9F9-7A03-6CBD-6E27223D8259}"/>
              </a:ext>
            </a:extLst>
          </p:cNvPr>
          <p:cNvSpPr txBox="1"/>
          <p:nvPr/>
        </p:nvSpPr>
        <p:spPr>
          <a:xfrm>
            <a:off x="1139693" y="1885158"/>
            <a:ext cx="318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Non-emitting particles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F5E91-A668-3B6A-492D-40861EE9712C}"/>
              </a:ext>
            </a:extLst>
          </p:cNvPr>
          <p:cNvSpPr txBox="1"/>
          <p:nvPr/>
        </p:nvSpPr>
        <p:spPr>
          <a:xfrm>
            <a:off x="1139693" y="2265719"/>
            <a:ext cx="285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Background/Reference field – noise limited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C8E479-2BEF-2817-7C24-26065A546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9" y="2240030"/>
            <a:ext cx="768994" cy="7689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5C10E5F-00E7-B9DA-4757-51D886A24AC7}"/>
              </a:ext>
            </a:extLst>
          </p:cNvPr>
          <p:cNvSpPr txBox="1"/>
          <p:nvPr/>
        </p:nvSpPr>
        <p:spPr>
          <a:xfrm>
            <a:off x="838200" y="1471113"/>
            <a:ext cx="249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Key Features: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EC26A1-377A-CB0C-9A87-796A40ADA949}"/>
              </a:ext>
            </a:extLst>
          </p:cNvPr>
          <p:cNvSpPr/>
          <p:nvPr/>
        </p:nvSpPr>
        <p:spPr>
          <a:xfrm>
            <a:off x="490795" y="1921846"/>
            <a:ext cx="298158" cy="3013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D2CF06-D354-6891-C430-D1A8BC46CBF2}"/>
              </a:ext>
            </a:extLst>
          </p:cNvPr>
          <p:cNvSpPr txBox="1"/>
          <p:nvPr/>
        </p:nvSpPr>
        <p:spPr>
          <a:xfrm>
            <a:off x="750569" y="5007412"/>
            <a:ext cx="3168106" cy="419457"/>
          </a:xfrm>
          <a:prstGeom prst="round2Same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/>
              <a:t>Low contrast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00705-F6AD-DB8A-9084-BB0F3EA4267C}"/>
              </a:ext>
            </a:extLst>
          </p:cNvPr>
          <p:cNvSpPr txBox="1"/>
          <p:nvPr/>
        </p:nvSpPr>
        <p:spPr>
          <a:xfrm>
            <a:off x="8019620" y="3263125"/>
            <a:ext cx="113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accent1">
                    <a:lumMod val="50000"/>
                  </a:schemeClr>
                </a:solidFill>
              </a:rPr>
              <a:t>Strength of detected 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C7DA4-C484-3CD0-17F1-294DFB0FBDCF}"/>
              </a:ext>
            </a:extLst>
          </p:cNvPr>
          <p:cNvSpPr txBox="1"/>
          <p:nvPr/>
        </p:nvSpPr>
        <p:spPr>
          <a:xfrm>
            <a:off x="11194875" y="0"/>
            <a:ext cx="11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144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4" grpId="0"/>
      <p:bldP spid="2" grpId="0"/>
      <p:bldP spid="8" grpId="0"/>
      <p:bldP spid="11" grpId="0"/>
      <p:bldP spid="13" grpId="0" animBg="1"/>
      <p:bldP spid="15" grpId="0" animBg="1"/>
      <p:bldP spid="16" grpId="0"/>
      <p:bldP spid="18" grpId="0"/>
      <p:bldP spid="23" grpId="0" animBg="1"/>
      <p:bldP spid="24" grpId="0"/>
      <p:bldP spid="25" grpId="0"/>
      <p:bldP spid="31" grpId="0"/>
      <p:bldP spid="32" grpId="0"/>
      <p:bldP spid="37" grpId="0"/>
      <p:bldP spid="38" grpId="0" animBg="1"/>
      <p:bldP spid="4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7332EEA-5315-4999-9662-02809A5277B3}">
  <we:reference id="wa200007297" version="1.5.0.0" store="en-US" storeType="OMEX"/>
  <we:alternateReferences>
    <we:reference id="WA200007297" version="1.5.0.0" store="WA2000072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EBDDFF544C144B249CDF4C692B3C6" ma:contentTypeVersion="6" ma:contentTypeDescription="Create a new document." ma:contentTypeScope="" ma:versionID="e29744401616210ed7bcf3cb29e16a08">
  <xsd:schema xmlns:xsd="http://www.w3.org/2001/XMLSchema" xmlns:xs="http://www.w3.org/2001/XMLSchema" xmlns:p="http://schemas.microsoft.com/office/2006/metadata/properties" xmlns:ns3="edcadda5-ab9e-4042-9598-b56b40e11af6" targetNamespace="http://schemas.microsoft.com/office/2006/metadata/properties" ma:root="true" ma:fieldsID="3563807654da75e82e2c49886bf03f61" ns3:_="">
    <xsd:import namespace="edcadda5-ab9e-4042-9598-b56b40e11a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adda5-ab9e-4042-9598-b56b40e11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cadda5-ab9e-4042-9598-b56b40e11af6" xsi:nil="true"/>
  </documentManagement>
</p:properties>
</file>

<file path=customXml/itemProps1.xml><?xml version="1.0" encoding="utf-8"?>
<ds:datastoreItem xmlns:ds="http://schemas.openxmlformats.org/officeDocument/2006/customXml" ds:itemID="{F43A2CBE-51F7-4334-A06A-930A06DA21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B7DAD-BFB3-4EC5-BABB-81905C2D0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adda5-ab9e-4042-9598-b56b40e11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7160AA-1F99-4F4E-861A-64F0E921B4FC}">
  <ds:schemaRefs>
    <ds:schemaRef ds:uri="http://www.w3.org/XML/1998/namespace"/>
    <ds:schemaRef ds:uri="http://purl.org/dc/dcmitype/"/>
    <ds:schemaRef ds:uri="edcadda5-ab9e-4042-9598-b56b40e11af6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13640</TotalTime>
  <Words>917</Words>
  <Application>Microsoft Office PowerPoint</Application>
  <PresentationFormat>Widescreen</PresentationFormat>
  <Paragraphs>246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Office Theme</vt:lpstr>
      <vt:lpstr>Parameter study and optimization of real-time single-particle tracking</vt:lpstr>
      <vt:lpstr>PowerPoint Presentation</vt:lpstr>
      <vt:lpstr>Why Real-Time Single Particle Tracking?</vt:lpstr>
      <vt:lpstr>Real Time Single Particle Tracking (RT-SPT):</vt:lpstr>
      <vt:lpstr>PowerPoint Presentation</vt:lpstr>
      <vt:lpstr>PowerPoint Presentation</vt:lpstr>
      <vt:lpstr>PowerPoint Presentation</vt:lpstr>
      <vt:lpstr>Detection Strategies: Fluorescence</vt:lpstr>
      <vt:lpstr>Detection Strategies: iSCAT</vt:lpstr>
      <vt:lpstr>From Light to Position: </vt:lpstr>
      <vt:lpstr>PowerPoint Presentation</vt:lpstr>
      <vt:lpstr>1. Static Performance: </vt:lpstr>
      <vt:lpstr>PowerPoint Presentation</vt:lpstr>
      <vt:lpstr>PowerPoint Presentation</vt:lpstr>
      <vt:lpstr>3. Dynamic Tracking Performance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Miss. JS Wells</dc:creator>
  <cp:lastModifiedBy>Miss. JS Wells</cp:lastModifiedBy>
  <cp:revision>12</cp:revision>
  <dcterms:created xsi:type="dcterms:W3CDTF">2026-06-22T16:35:15Z</dcterms:created>
  <dcterms:modified xsi:type="dcterms:W3CDTF">2026-07-07T20:34:56Z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0x010100F63EBDDFF544C144B249CDF4C692B3C6</vt:lpwstr>
  </property>
</Properties>
</file>