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69" r:id="rId8"/>
    <p:sldId id="623" r:id="rId9"/>
    <p:sldId id="259" r:id="rId10"/>
    <p:sldId id="260" r:id="rId11"/>
    <p:sldId id="261" r:id="rId12"/>
    <p:sldId id="267" r:id="rId13"/>
    <p:sldId id="266" r:id="rId14"/>
    <p:sldId id="622" r:id="rId15"/>
    <p:sldId id="615" r:id="rId16"/>
    <p:sldId id="6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E42"/>
    <a:srgbClr val="FFB81C"/>
    <a:srgbClr val="FFCB1F"/>
    <a:srgbClr val="FED13A"/>
    <a:srgbClr val="002060"/>
    <a:srgbClr val="FECC1F"/>
    <a:srgbClr val="4F8BBF"/>
    <a:srgbClr val="7DA8C7"/>
    <a:srgbClr val="90B0C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D822-50C4-95E9-31D3-62802FCE7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98296-6BAE-5BD5-C023-BC70E166F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B0188-D12A-6F6A-7C59-E2A4A247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DC11-9DBA-7D9B-3F4F-2AA0EE6E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607F1-5FDD-1AD6-3B7F-33FAE66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620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657-4956-51F2-7C4A-45D89A89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67C72-0DF9-457A-98EC-92B85EB5A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A69D8-E598-BAC9-59DA-62E31C7C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E570-9ED7-78AC-F1CA-49D7EFAC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ABCED-79B2-DF89-BD01-B3387B34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115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2A2FF-1238-B58D-6334-2331A3763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8638E-F3FF-4529-263A-4D5D473D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48850-3BD2-5E03-FF66-A6E13E96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E7850-4DC0-3127-F3B3-2426C52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DBA73-C6F1-0FAB-1562-5E3EC44D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505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9B52-501C-41B8-AE28-9B0A53D0A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2DEB1-E510-4505-B12F-5CB1A1105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CC18-FF0A-4D76-9111-3A144CB4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9B207-1062-443B-A875-ACE4CBA9F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1E0B2-740B-4F56-A2F7-1B669755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2364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52D7-0E6C-4E73-825B-9811CB6A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B940-186F-48CB-A51C-C096B06A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A4F76-0E2A-432B-850A-824F29CA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5FEE-79E7-4977-AA6B-3D4F8647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090C7-B9E3-410E-9369-A39BAB6F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992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132E-FAA4-4687-8C59-A42181DF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266CA-BA3D-47FB-9FD4-6D9CABD4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D1000-3E28-4C65-9C3F-81132B34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12D26-8AF2-4831-9508-9A2E3B9D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992AE-9E9B-40F6-9E75-B015C15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8300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FD34-A037-4439-9D84-ED15B27C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605D1-E506-44FB-ABA4-37847352A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D45A4-3E6E-49E0-AF58-6044420A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83890-3A46-4E41-83AF-336A6094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D9B29-6FD6-4C8F-BB67-ABDC1C90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C957F-4B03-4B8B-A72D-44972B2F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088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7508-6378-4490-A9E1-D0A4EDDE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9878E-66AB-4AD6-85BA-420AE6573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7755F-DF7C-4F6E-8102-3A88A5B01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DB7D1-72C1-441B-92D0-D2D7FA3CA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DED87-C614-4091-BA41-21A0996D2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0DAF3-B1D4-49AA-86A9-097A0E23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8C775-1A69-4686-9DE6-85C48BC3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143E8-0EB0-49A5-8470-B549455F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331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575E-F15B-45CD-9855-9F68CCD9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3CAC0-2A7C-44B7-BA2B-4C476C41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4B86-4323-4B7A-AE2D-EFDEC620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21502-74FA-40D2-A9A7-657FDDF1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3079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22381-E753-407A-8147-FC23F16C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5FF447-18C4-424D-B3C3-5480CF06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D0C86-BF93-4A7D-8188-97AABD026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086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5E05-8397-45FA-B709-7F66BFB4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10E1-E078-43D8-BEC5-029E2F67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7D11E-8E71-4829-BE22-F364B76CD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F125B-DF4C-43F6-8C84-399D2F04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E97C6-70A3-4AF3-9950-E64F36EC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0467B-266C-444F-BE01-EEE85743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86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394D-7F96-C115-8CCE-60BAEEDA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BE8BE-04FB-521C-53CC-A4A9C7938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8D71C-F6F6-79F2-423F-AFD8AF2A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18CD3-FF61-B5F0-AF55-6481741A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A1A18-9817-9750-E171-CC85D945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657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3637-6430-4217-8CF0-1C163866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B5FA7-336B-4719-AB80-16DC6FE4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1489F-ECBD-4504-812F-8382E0030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6A4C2-1426-4C9E-BD1C-FECD95F0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CF4DE-34ED-4212-B818-9090CEB8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BE223-7B36-4058-8C09-4ADFCF1E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6560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77EF-C9B3-4418-B0C7-2DEC4D9C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4C658-760C-4AA4-B1AC-060011FBC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CEA2C-7443-4912-8B89-31D973F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8EA98-3DB7-4474-A432-F3B125C8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CC5DC-7EE9-42A0-8E52-B4299C94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7502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FD40F-9D96-4378-B5AC-466EAD91E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892CD-B73B-447A-9E2F-0FA42319B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6932A-3826-44DE-930B-BF303869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0C69C-8114-4E56-8213-B2FF3FBC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FBC2D-AB3B-4D65-A546-E422B3B3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787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A48E-F6BA-6982-5C35-023E3AC7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FB2A6-BFEC-8685-2C81-CA73CDCD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974C6-5E08-753B-4ECF-751D92D9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8BCF-F2B5-DB5F-7A79-2CEBE760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4A43-D5F7-DD45-F7DD-368F8F2C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413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4ADE-385A-80FF-3C5E-1D42FA8A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6F96-854C-23FC-8899-A641783BD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7FF0C-C0C0-9528-049B-F4C041EDE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6A250-98CC-2735-0923-01C37A3A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7B1E4-D6DE-3519-06F3-40695DBE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8CE1F-015E-E54F-E5B8-DDBD1044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833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71D1-1E8B-283A-C061-678DC316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6F7B2-AEE8-5BC0-F0EF-9E68E817B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D5806-0E80-B0B8-8F52-D1935B45B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2957E-5A81-5DC4-0D03-4A65138CA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A7159-97E8-8C67-1F6D-084B87912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3CC23-2CF2-84AF-49D9-1D5E5E47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6B4A8-FFC5-76F3-48D0-FC5D3B76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525FD6-8803-626A-9F10-6537EB97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635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3E23-6869-5912-52F6-E3A4775D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6BE4-C97C-738E-0B45-A1ADADD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CF85D-ED0F-A4AE-7387-F92D3983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3DA58-3CAF-2369-97A7-8C79159E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771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45D5C-CB25-7A45-E21D-DFE12FB4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C474-23CE-BEF9-A44E-F78FD7FD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D1B6E-7E35-06AC-FA55-5DC414FD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8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7C006-E146-902B-8666-5F0AA982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2F9D2-F528-477F-99C9-14DF49FF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31A19-2404-7E33-C466-3F18B9D4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8A4A7-B767-EB81-E5DA-44DB68BD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5C85B-15C3-7EEF-F3BE-2680F2E5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E41F6-D22A-5A6F-DBA1-98C6D94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08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14CF-26C4-019C-A452-BDB00F40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191D7-51EB-66CD-D41B-1F86A3C42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B4914-F6C5-5408-46B6-5989249A4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AD180-483E-A655-9072-6F87A065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704D1-4524-97AD-2102-C20062D7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68B6A-72E3-AB8F-BDFE-289D772E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221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BE41D-29CA-699F-F12A-4B70569A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6473B-F209-C474-3807-5B91DA67A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83FA1-AC3C-7B6E-119D-49F43230C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C4AB4-2D11-471D-93B9-D7CE29390DBF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A597F-B0EA-33D3-E62D-E1050E2D1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D7657-0BEC-9AEA-D644-34F3AEBE6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BF1CF-A435-4547-A5B8-5F5B0BB98B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170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8B4B9-43C0-4E04-930E-234A5C9D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B313F-3B6D-4CCF-9BC2-BEF01AC98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EB1F9-F345-4970-8880-AE0F27C0F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A0C8-3AE4-41E4-BA8B-995FBD2C3CEE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1A429-97AC-4C6F-83FF-187A8A206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A828-2435-4431-8EE3-971156B90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553B-3AE7-4D6C-9DFA-4385D7F210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314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050D-DD57-9CE6-4B59-9BD6A1C47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8168" y="689956"/>
            <a:ext cx="9144000" cy="2387600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End-to-End Performance Analysis of an Analog Radio-over-Fibre System for 5G Small Cell Fronthaul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2A08B-0866-84FD-B0C8-C43C7D915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326" y="3597565"/>
            <a:ext cx="9459685" cy="2141467"/>
          </a:xfrm>
        </p:spPr>
        <p:txBody>
          <a:bodyPr>
            <a:normAutofit fontScale="92500" lnSpcReduction="10000"/>
          </a:bodyPr>
          <a:lstStyle/>
          <a:p>
            <a:endParaRPr lang="en-ZA" sz="2000" b="1" dirty="0">
              <a:solidFill>
                <a:schemeClr val="bg1"/>
              </a:solidFill>
            </a:endParaRPr>
          </a:p>
          <a:p>
            <a:r>
              <a:rPr lang="en-ZA" sz="2000" b="1" dirty="0">
                <a:solidFill>
                  <a:srgbClr val="FFB81C"/>
                </a:solidFill>
              </a:rPr>
              <a:t>Lilian Mutia</a:t>
            </a:r>
            <a:r>
              <a:rPr lang="en-ZA" sz="2000" dirty="0">
                <a:solidFill>
                  <a:srgbClr val="FFB81C"/>
                </a:solidFill>
              </a:rPr>
              <a:t>, James Jena, David Waswa</a:t>
            </a:r>
          </a:p>
          <a:p>
            <a:endParaRPr lang="en-ZA" sz="2000" dirty="0">
              <a:solidFill>
                <a:srgbClr val="FFB81C"/>
              </a:solidFill>
            </a:endParaRPr>
          </a:p>
          <a:p>
            <a:r>
              <a:rPr lang="en-ZA" sz="2000" dirty="0">
                <a:solidFill>
                  <a:srgbClr val="FFB81C"/>
                </a:solidFill>
              </a:rPr>
              <a:t>Centre for Broadband Communication, Nelson Mandela University</a:t>
            </a:r>
          </a:p>
          <a:p>
            <a:endParaRPr lang="en-ZA" sz="2000" dirty="0">
              <a:solidFill>
                <a:schemeClr val="bg1"/>
              </a:solidFill>
            </a:endParaRPr>
          </a:p>
          <a:p>
            <a:r>
              <a:rPr lang="en-ZA" sz="2000" i="1" dirty="0">
                <a:solidFill>
                  <a:srgbClr val="FFB81C"/>
                </a:solidFill>
              </a:rPr>
              <a:t>6</a:t>
            </a:r>
            <a:r>
              <a:rPr lang="en-ZA" sz="2000" i="1" baseline="30000" dirty="0">
                <a:solidFill>
                  <a:srgbClr val="FFB81C"/>
                </a:solidFill>
              </a:rPr>
              <a:t>th</a:t>
            </a:r>
            <a:r>
              <a:rPr lang="en-ZA" sz="2000" i="1" dirty="0">
                <a:solidFill>
                  <a:srgbClr val="FFB81C"/>
                </a:solidFill>
              </a:rPr>
              <a:t> – 10</a:t>
            </a:r>
            <a:r>
              <a:rPr lang="en-ZA" sz="2000" i="1" baseline="30000" dirty="0">
                <a:solidFill>
                  <a:srgbClr val="FFB81C"/>
                </a:solidFill>
              </a:rPr>
              <a:t>th</a:t>
            </a:r>
            <a:r>
              <a:rPr lang="en-ZA" sz="2000" i="1" dirty="0">
                <a:solidFill>
                  <a:srgbClr val="FFB81C"/>
                </a:solidFill>
              </a:rPr>
              <a:t> July, 2026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F1F25-5E4C-A7FA-77F9-55A728CF72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0" t="53852" r="2450" b="5366"/>
          <a:stretch/>
        </p:blipFill>
        <p:spPr>
          <a:xfrm>
            <a:off x="0" y="0"/>
            <a:ext cx="2961178" cy="872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CAA20-F26F-990E-5C83-BF9A58BEE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520" y="0"/>
            <a:ext cx="792480" cy="7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DD28A-5584-7E67-304B-E6265D2E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3678-E98F-61F2-C301-C6C29A254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697"/>
            <a:ext cx="10515600" cy="5511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Conclusions</a:t>
            </a:r>
          </a:p>
          <a:p>
            <a:r>
              <a:rPr lang="en-GB" sz="1800" dirty="0"/>
              <a:t>Validated that the </a:t>
            </a:r>
            <a:r>
              <a:rPr lang="en-GB" sz="1800" dirty="0" err="1"/>
              <a:t>analog</a:t>
            </a:r>
            <a:r>
              <a:rPr lang="en-GB" sz="1800" dirty="0"/>
              <a:t> SCM-</a:t>
            </a:r>
            <a:r>
              <a:rPr lang="en-GB" sz="1800" dirty="0" err="1"/>
              <a:t>IFoF</a:t>
            </a:r>
            <a:r>
              <a:rPr lang="en-GB" sz="1800" dirty="0"/>
              <a:t> architecture is physically highly viable under ideal phase synchronization.</a:t>
            </a:r>
            <a:endParaRPr lang="en-ZA" sz="1800" dirty="0"/>
          </a:p>
          <a:p>
            <a:r>
              <a:rPr lang="en-GB" sz="1800" dirty="0"/>
              <a:t>Un-synchronized, standalone LOs breaks phase correlation, creating a severe performance barrier driven by uncompensated phase noise.</a:t>
            </a:r>
            <a:endParaRPr lang="en-ZA" sz="1800" dirty="0"/>
          </a:p>
          <a:p>
            <a:r>
              <a:rPr lang="en-ZA" sz="1800" dirty="0"/>
              <a:t>Standard architectures require massive, power-hungry DSP at the receiver, and PLLs to counteract this specific floor, defeating the low-cost purpose of an </a:t>
            </a:r>
            <a:r>
              <a:rPr lang="en-ZA" sz="1800" dirty="0" err="1"/>
              <a:t>analog</a:t>
            </a:r>
            <a:r>
              <a:rPr lang="en-ZA" sz="1800" dirty="0"/>
              <a:t> small cell.</a:t>
            </a:r>
          </a:p>
          <a:p>
            <a:r>
              <a:rPr lang="en-GB" sz="1800" dirty="0"/>
              <a:t>Subcarrier 3 (5 GHz / 15 GHz) exhibits the worst overall performance due to CD-induced power fading, and IMD3 products.</a:t>
            </a:r>
          </a:p>
          <a:p>
            <a:pPr marL="0" indent="0">
              <a:buNone/>
            </a:pPr>
            <a:endParaRPr lang="en-ZA" sz="1600" dirty="0"/>
          </a:p>
          <a:p>
            <a:pPr marL="0" indent="0">
              <a:buNone/>
            </a:pPr>
            <a:r>
              <a:rPr lang="en-ZA" sz="2000" b="1" dirty="0"/>
              <a:t>Future work</a:t>
            </a:r>
          </a:p>
          <a:p>
            <a:r>
              <a:rPr lang="en-ZA" sz="1800" dirty="0"/>
              <a:t>Model a self-homodyne architecture to see how much of this specific phase noise can be physically cancelled out without excessive DSP.</a:t>
            </a:r>
          </a:p>
          <a:p>
            <a:r>
              <a:rPr lang="en-GB" sz="1800" dirty="0"/>
              <a:t>A</a:t>
            </a:r>
            <a:r>
              <a:rPr lang="en-KE" sz="1800" dirty="0"/>
              <a:t> non-uniform </a:t>
            </a:r>
            <a:r>
              <a:rPr lang="en-GB" sz="1800" dirty="0"/>
              <a:t>subcarrier </a:t>
            </a:r>
            <a:r>
              <a:rPr lang="en-KE" sz="1800" dirty="0"/>
              <a:t>grid to isolate IMD3 beats into empty guard bands</a:t>
            </a:r>
            <a:r>
              <a:rPr lang="en-GB" sz="1800" dirty="0"/>
              <a:t>.</a:t>
            </a:r>
          </a:p>
          <a:p>
            <a:r>
              <a:rPr lang="en-GB" sz="1800" dirty="0"/>
              <a:t>OSSB &amp; </a:t>
            </a:r>
            <a:r>
              <a:rPr lang="en-GB" sz="1800" i="1" dirty="0"/>
              <a:t>M</a:t>
            </a:r>
            <a:r>
              <a:rPr lang="en-GB" sz="1800" dirty="0"/>
              <a:t>-QAM for spectral efficiency.</a:t>
            </a:r>
            <a:endParaRPr lang="en-ZA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7993B2-8A4D-01CC-A049-BB6A55B4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12339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41E42"/>
                </a:solidFill>
              </a:rPr>
              <a:t>Conclusions &amp; Future Work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1484DF-AC8D-92E9-4BB3-CF2D23673D8D}"/>
              </a:ext>
            </a:extLst>
          </p:cNvPr>
          <p:cNvCxnSpPr/>
          <p:nvPr/>
        </p:nvCxnSpPr>
        <p:spPr>
          <a:xfrm>
            <a:off x="0" y="730597"/>
            <a:ext cx="12192000" cy="0"/>
          </a:xfrm>
          <a:prstGeom prst="line">
            <a:avLst/>
          </a:prstGeom>
          <a:ln w="38100">
            <a:solidFill>
              <a:srgbClr val="FFCB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EF0862-2114-027A-B3B5-47F885FF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224"/>
            <a:ext cx="1418940" cy="584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61FC3-8A8A-0A46-D19A-AD40D4A0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13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E82C-064D-282F-810E-523BA5202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DDAE40-87C3-C7E5-42AA-07FB9C235BED}"/>
              </a:ext>
            </a:extLst>
          </p:cNvPr>
          <p:cNvSpPr txBox="1">
            <a:spLocks/>
          </p:cNvSpPr>
          <p:nvPr/>
        </p:nvSpPr>
        <p:spPr>
          <a:xfrm>
            <a:off x="3767860" y="28418"/>
            <a:ext cx="4656280" cy="712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 dirty="0">
                <a:ln>
                  <a:noFill/>
                </a:ln>
                <a:solidFill>
                  <a:srgbClr val="041E42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References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AF4FD-D9D5-B93A-BB54-376DC537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5663"/>
            <a:ext cx="1728463" cy="7123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586B8-6E92-BE0B-002C-F33566C52BD2}"/>
              </a:ext>
            </a:extLst>
          </p:cNvPr>
          <p:cNvCxnSpPr/>
          <p:nvPr/>
        </p:nvCxnSpPr>
        <p:spPr>
          <a:xfrm>
            <a:off x="0" y="730597"/>
            <a:ext cx="12192000" cy="0"/>
          </a:xfrm>
          <a:prstGeom prst="line">
            <a:avLst/>
          </a:prstGeom>
          <a:ln w="38100">
            <a:solidFill>
              <a:srgbClr val="FFCB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F09566-D89A-6940-9A99-8EF3636D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752"/>
            <a:ext cx="10515600" cy="45858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1600" dirty="0"/>
              <a:t>C. Ranaweera </a:t>
            </a:r>
            <a:r>
              <a:rPr lang="en-ZA" sz="1600" i="1" dirty="0"/>
              <a:t>et al.</a:t>
            </a:r>
            <a:r>
              <a:rPr lang="en-ZA" sz="1600" dirty="0"/>
              <a:t>, “Optical Transport Network Design for 5G Fixed Wireless Access,” </a:t>
            </a:r>
            <a:r>
              <a:rPr lang="en-ZA" sz="1600" i="1" dirty="0"/>
              <a:t>Journal of Lightwave Technology</a:t>
            </a:r>
            <a:r>
              <a:rPr lang="en-ZA" sz="1600" dirty="0"/>
              <a:t>, vol. 37, no. 16, pp. 3893–3901, Aug. 2019, </a:t>
            </a:r>
            <a:r>
              <a:rPr lang="en-ZA" sz="1600" dirty="0" err="1"/>
              <a:t>doi</a:t>
            </a:r>
            <a:r>
              <a:rPr lang="en-ZA" sz="1600" dirty="0"/>
              <a:t>: 10.1109/JLT.2019.2921378.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600" dirty="0"/>
              <a:t>A. Fayad, T. </a:t>
            </a:r>
            <a:r>
              <a:rPr lang="en-ZA" sz="1600" dirty="0" err="1"/>
              <a:t>Cinkler</a:t>
            </a:r>
            <a:r>
              <a:rPr lang="en-ZA" sz="1600" dirty="0"/>
              <a:t>, J. Rak, and M. Jha, “Design of Cost-Efficient Optical Fronthaul for 5G/6G Networks: An Optimization Perspective,” </a:t>
            </a:r>
            <a:r>
              <a:rPr lang="en-ZA" sz="1600" i="1" dirty="0"/>
              <a:t>Sensors</a:t>
            </a:r>
            <a:r>
              <a:rPr lang="en-ZA" sz="1600" dirty="0"/>
              <a:t>, vol. 22, no. 23, p. 9394, Jan. 2022, </a:t>
            </a:r>
            <a:r>
              <a:rPr lang="en-ZA" sz="1600" dirty="0" err="1"/>
              <a:t>doi</a:t>
            </a:r>
            <a:r>
              <a:rPr lang="en-ZA" sz="1600" dirty="0"/>
              <a:t>: 10.3390/s22239394.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600" dirty="0"/>
              <a:t>S. S. Jaffer, A. Hussain, M. A. Qureshi, J. Mirza, and K. K. Qureshi, “A low cost PON-FSO based fronthaul solution for 5G CRAN architecture,” </a:t>
            </a:r>
            <a:r>
              <a:rPr lang="en-ZA" sz="1600" i="1" dirty="0"/>
              <a:t>Optical Fiber Technology</a:t>
            </a:r>
            <a:r>
              <a:rPr lang="en-ZA" sz="1600" dirty="0"/>
              <a:t>, vol. 63, p. 102500, May 2021, </a:t>
            </a:r>
            <a:r>
              <a:rPr lang="en-ZA" sz="1600" dirty="0" err="1"/>
              <a:t>doi</a:t>
            </a:r>
            <a:r>
              <a:rPr lang="en-ZA" sz="1600" dirty="0"/>
              <a:t>: 10.1016/j.yofte.2021.102500.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600" dirty="0"/>
              <a:t>R. I. Rony, E. Lopez-Aguilera, and E. Garcia-Villegas, “Cost Analysis of 5G Fronthaul Networks Through Functional Splits at the PHY Layer in a Capacity and Cost Limited Scenario,” </a:t>
            </a:r>
            <a:r>
              <a:rPr lang="en-ZA" sz="1600" i="1" dirty="0"/>
              <a:t>IEEE Access</a:t>
            </a:r>
            <a:r>
              <a:rPr lang="en-ZA" sz="1600" dirty="0"/>
              <a:t>, vol. 9, pp. 8733–8750, 2021, </a:t>
            </a:r>
            <a:r>
              <a:rPr lang="en-ZA" sz="1600" dirty="0" err="1"/>
              <a:t>doi</a:t>
            </a:r>
            <a:r>
              <a:rPr lang="en-ZA" sz="1600" dirty="0"/>
              <a:t>: 10.1109/ACCESS.2021.3049636.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600" dirty="0"/>
              <a:t>A. Hilt, “Microwave Hop-Length and Availability Targets for the 5G Mobile Backhaul,” in </a:t>
            </a:r>
            <a:r>
              <a:rPr lang="en-ZA" sz="1600" i="1" dirty="0"/>
              <a:t>2019 42nd International Conference on Telecommunications and Signal Processing (TSP)</a:t>
            </a:r>
            <a:r>
              <a:rPr lang="en-ZA" sz="1600" dirty="0"/>
              <a:t>, Jul. 2019, pp. 187–190. </a:t>
            </a:r>
            <a:r>
              <a:rPr lang="en-ZA" sz="1600" dirty="0" err="1"/>
              <a:t>doi</a:t>
            </a:r>
            <a:r>
              <a:rPr lang="en-ZA" sz="1600" dirty="0"/>
              <a:t>: 10.1109/TSP.2019.8768870.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600" dirty="0"/>
              <a:t>M. Jiang </a:t>
            </a:r>
            <a:r>
              <a:rPr lang="en-ZA" sz="1600" i="1" dirty="0"/>
              <a:t>et al.</a:t>
            </a:r>
            <a:r>
              <a:rPr lang="en-ZA" sz="1600" dirty="0"/>
              <a:t>, “Wireless Fronthaul for 5G and Future Radio Access Networks: Challenges and Enabling Technologies,” </a:t>
            </a:r>
            <a:r>
              <a:rPr lang="en-ZA" sz="1600" i="1" dirty="0"/>
              <a:t>IEEE Wireless Communications</a:t>
            </a:r>
            <a:r>
              <a:rPr lang="en-ZA" sz="1600" dirty="0"/>
              <a:t>, vol. 29, no. 2, pp. 108–114, Apr. 2022, </a:t>
            </a:r>
            <a:r>
              <a:rPr lang="en-ZA" sz="1600" dirty="0" err="1"/>
              <a:t>doi</a:t>
            </a:r>
            <a:r>
              <a:rPr lang="en-ZA" sz="1600" dirty="0"/>
              <a:t>: 10.1109/MWC.003.2100482.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1600" dirty="0"/>
              <a:t>I. A. Alimi, A. L. Teixeira, and P. P. Monteiro, “Toward an Efficient C-RAN Optical Fronthaul for the Future Networks: A Tutorial on Technologies, Requirements, Challenges, and Solutions,” </a:t>
            </a:r>
            <a:r>
              <a:rPr lang="en-ZA" sz="1600" i="1" dirty="0"/>
              <a:t>IEEE Communications Surveys &amp; Tutorials</a:t>
            </a:r>
            <a:r>
              <a:rPr lang="en-ZA" sz="1600" dirty="0"/>
              <a:t>, vol. 20, no. 1, pp. 708–769, 2018, </a:t>
            </a:r>
            <a:r>
              <a:rPr lang="en-ZA" sz="1600" dirty="0" err="1"/>
              <a:t>doi</a:t>
            </a:r>
            <a:r>
              <a:rPr lang="en-ZA" sz="1600" dirty="0"/>
              <a:t>: 10.1109/COMST.2017.2773462.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DBF99-3753-3641-1772-BD99DFAC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A5509B-E5EF-6309-0E1E-CA042DDB6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27E81-0122-39CA-99A4-119FAC1BC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" y="381000"/>
            <a:ext cx="3657599" cy="3657599"/>
          </a:xfrm>
          <a:prstGeom prst="flowChartConnector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058319-E903-6B13-A67E-4C83C35E249E}"/>
              </a:ext>
            </a:extLst>
          </p:cNvPr>
          <p:cNvSpPr txBox="1"/>
          <p:nvPr/>
        </p:nvSpPr>
        <p:spPr>
          <a:xfrm>
            <a:off x="5178425" y="1321583"/>
            <a:ext cx="620077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800" b="1" i="0" u="none" strike="noStrike" kern="1200" cap="none" spc="0" normalizeH="0" baseline="0" noProof="0" dirty="0">
                <a:ln>
                  <a:noFill/>
                </a:ln>
                <a:solidFill>
                  <a:srgbClr val="FFCB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dirty="0">
                <a:solidFill>
                  <a:srgbClr val="FFCB21"/>
                </a:solidFill>
                <a:latin typeface="Calibri" panose="020F0502020204030204"/>
              </a:rPr>
              <a:t>			… questions?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srgbClr val="FFCB2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3439B-18A6-6260-AE09-8A0E8F7E6048}"/>
              </a:ext>
            </a:extLst>
          </p:cNvPr>
          <p:cNvSpPr txBox="1"/>
          <p:nvPr/>
        </p:nvSpPr>
        <p:spPr>
          <a:xfrm>
            <a:off x="1372870" y="427538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F0502020204030204" pitchFamily="34" charset="0"/>
                <a:ea typeface="+mn-ea"/>
                <a:cs typeface="+mn-cs"/>
              </a:rPr>
              <a:t>Change the World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CDF272-410D-4B1F-8901-6DAAD90E8271}"/>
              </a:ext>
            </a:extLst>
          </p:cNvPr>
          <p:cNvSpPr/>
          <p:nvPr/>
        </p:nvSpPr>
        <p:spPr>
          <a:xfrm>
            <a:off x="0" y="4754880"/>
            <a:ext cx="12192000" cy="209139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419B3-332F-897E-AAA8-9DA2B713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9" y="5341079"/>
            <a:ext cx="1472373" cy="654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9E325-0FAD-C392-9C2A-798A020B1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232" y="5392701"/>
            <a:ext cx="1395992" cy="506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3D367-9674-D3CA-EEFB-A6ABA66E4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244" y="5406729"/>
            <a:ext cx="1243452" cy="455230"/>
          </a:xfrm>
          <a:prstGeom prst="rect">
            <a:avLst/>
          </a:prstGeom>
        </p:spPr>
      </p:pic>
      <p:pic>
        <p:nvPicPr>
          <p:cNvPr id="8" name="Picture 7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2C116266-09ED-A815-B9B1-FFECDBE47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16" y="5376022"/>
            <a:ext cx="1167232" cy="516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8F290-F049-1110-0BFC-B6C845EBC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827" y="5195217"/>
            <a:ext cx="628246" cy="755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B89B2-2CC6-83AE-FA93-77A7C542E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1717" y="5297611"/>
            <a:ext cx="857717" cy="673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FAF9A-8ACA-5E5D-6392-A9C3D6B5E5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2787" y="5308658"/>
            <a:ext cx="1117402" cy="590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4D5775-C987-7C68-5426-57B6AEA60B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078" y="5146139"/>
            <a:ext cx="680065" cy="853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EFDCD-1B78-93D5-3123-49F4A924A1B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7414" b="29798"/>
          <a:stretch>
            <a:fillRect/>
          </a:stretch>
        </p:blipFill>
        <p:spPr>
          <a:xfrm>
            <a:off x="10412886" y="5199334"/>
            <a:ext cx="1746417" cy="7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CE23-2F75-FACE-4C96-9F8726B1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02182"/>
          </a:xfrm>
        </p:spPr>
        <p:txBody>
          <a:bodyPr/>
          <a:lstStyle/>
          <a:p>
            <a:pPr algn="ctr"/>
            <a:r>
              <a:rPr lang="en-ZA" b="1" dirty="0">
                <a:solidFill>
                  <a:srgbClr val="041E42"/>
                </a:solidFill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E169-BEEB-EA8E-320E-3DC787BC0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282" y="1355546"/>
            <a:ext cx="4657436" cy="4351338"/>
          </a:xfrm>
        </p:spPr>
        <p:txBody>
          <a:bodyPr>
            <a:normAutofit fontScale="92500"/>
          </a:bodyPr>
          <a:lstStyle/>
          <a:p>
            <a:r>
              <a:rPr lang="en-ZA" b="1" dirty="0"/>
              <a:t>Motivation &amp; Background</a:t>
            </a:r>
          </a:p>
          <a:p>
            <a:endParaRPr lang="en-ZA" b="1" dirty="0"/>
          </a:p>
          <a:p>
            <a:r>
              <a:rPr lang="en-ZA" b="1" dirty="0"/>
              <a:t>System Architecture</a:t>
            </a:r>
          </a:p>
          <a:p>
            <a:endParaRPr lang="en-ZA" b="1" dirty="0"/>
          </a:p>
          <a:p>
            <a:r>
              <a:rPr lang="en-ZA" b="1" dirty="0"/>
              <a:t>Channel Impairment Model</a:t>
            </a:r>
          </a:p>
          <a:p>
            <a:endParaRPr lang="en-ZA" b="1" dirty="0"/>
          </a:p>
          <a:p>
            <a:r>
              <a:rPr lang="en-ZA" b="1" dirty="0"/>
              <a:t>Results &amp; Discussion</a:t>
            </a:r>
          </a:p>
          <a:p>
            <a:endParaRPr lang="en-ZA" b="1" dirty="0"/>
          </a:p>
          <a:p>
            <a:r>
              <a:rPr lang="en-ZA" b="1" dirty="0"/>
              <a:t>Conclusions &amp; Future 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5E7CD-2BE2-569B-9667-0E01E6846EB7}"/>
              </a:ext>
            </a:extLst>
          </p:cNvPr>
          <p:cNvCxnSpPr/>
          <p:nvPr/>
        </p:nvCxnSpPr>
        <p:spPr>
          <a:xfrm>
            <a:off x="0" y="730597"/>
            <a:ext cx="12192000" cy="0"/>
          </a:xfrm>
          <a:prstGeom prst="line">
            <a:avLst/>
          </a:prstGeom>
          <a:ln w="38100">
            <a:solidFill>
              <a:srgbClr val="FFCB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708EBFA-15D5-3DFA-DF52-9954E37A7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224"/>
            <a:ext cx="1418940" cy="584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A986D6-7076-407D-E072-D4A16E1C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3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A644BB-A2AF-7730-7CD9-039B51798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0" y="1950866"/>
            <a:ext cx="6568052" cy="3739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E101E-823D-DEBE-06A2-9D21AC9F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91"/>
            <a:ext cx="10515600" cy="700946"/>
          </a:xfrm>
        </p:spPr>
        <p:txBody>
          <a:bodyPr/>
          <a:lstStyle/>
          <a:p>
            <a:pPr algn="ctr"/>
            <a:r>
              <a:rPr lang="en-ZA" b="1" dirty="0">
                <a:solidFill>
                  <a:srgbClr val="041E42"/>
                </a:solidFill>
              </a:rPr>
              <a:t>Motivation &amp; Background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A4A4E6-A5DD-B3D7-0712-9D34605604CF}"/>
              </a:ext>
            </a:extLst>
          </p:cNvPr>
          <p:cNvSpPr txBox="1"/>
          <p:nvPr/>
        </p:nvSpPr>
        <p:spPr>
          <a:xfrm>
            <a:off x="7994281" y="1076750"/>
            <a:ext cx="3359519" cy="5016758"/>
          </a:xfrm>
          <a:prstGeom prst="rect">
            <a:avLst/>
          </a:prstGeom>
          <a:solidFill>
            <a:srgbClr val="F4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41E42"/>
                </a:solidFill>
              </a:rPr>
              <a:t>Fronthaul Transport Media Types</a:t>
            </a:r>
          </a:p>
          <a:p>
            <a:pPr algn="ctr"/>
            <a:endParaRPr lang="en-Z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Fibre</a:t>
            </a:r>
          </a:p>
          <a:p>
            <a:pPr algn="ctr"/>
            <a:r>
              <a:rPr lang="en-ZA" sz="1600" i="1" dirty="0"/>
              <a:t>(</a:t>
            </a:r>
            <a:r>
              <a:rPr lang="en-ZA" sz="1600" b="1" i="1" dirty="0"/>
              <a:t>P2P</a:t>
            </a:r>
            <a:r>
              <a:rPr lang="en-ZA" sz="1600" i="1" dirty="0"/>
              <a:t>, WDM, PON, WDM-PON)</a:t>
            </a:r>
          </a:p>
          <a:p>
            <a:endParaRPr lang="en-ZA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Wireless</a:t>
            </a:r>
          </a:p>
          <a:p>
            <a:pPr algn="ctr"/>
            <a:r>
              <a:rPr lang="en-ZA" i="1" dirty="0"/>
              <a:t>(</a:t>
            </a:r>
            <a:r>
              <a:rPr lang="en-ZA" i="1" dirty="0" err="1"/>
              <a:t>mmWaves</a:t>
            </a:r>
            <a:r>
              <a:rPr lang="en-ZA" i="1" dirty="0"/>
              <a:t>, </a:t>
            </a:r>
            <a:r>
              <a:rPr lang="en-ZA" b="1" i="1" dirty="0"/>
              <a:t>microwaves</a:t>
            </a:r>
            <a:r>
              <a:rPr lang="en-ZA" i="1" dirty="0"/>
              <a:t>, FSO,           sub-THz frequencies)</a:t>
            </a:r>
          </a:p>
          <a:p>
            <a:endParaRPr lang="en-ZA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Copper</a:t>
            </a:r>
          </a:p>
          <a:p>
            <a:pPr algn="ctr"/>
            <a:r>
              <a:rPr lang="en-ZA" i="1" dirty="0"/>
              <a:t>(coax, twisted-pair copper)</a:t>
            </a:r>
          </a:p>
          <a:p>
            <a:endParaRPr lang="en-ZA" i="1" dirty="0"/>
          </a:p>
          <a:p>
            <a:r>
              <a:rPr lang="en-ZA" dirty="0"/>
              <a:t>Technical requirements: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High capacity and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Low latency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F215D8A0-E4C2-8B04-0EA1-C00D36C2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396"/>
            <a:ext cx="6754760" cy="477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400" b="1" dirty="0">
                <a:solidFill>
                  <a:srgbClr val="041E42"/>
                </a:solidFill>
              </a:rPr>
              <a:t>5G mobile network architecture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B1CC36-72C0-AF91-2138-89C64B1433AF}"/>
              </a:ext>
            </a:extLst>
          </p:cNvPr>
          <p:cNvSpPr txBox="1"/>
          <p:nvPr/>
        </p:nvSpPr>
        <p:spPr>
          <a:xfrm>
            <a:off x="1472969" y="5754954"/>
            <a:ext cx="5085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Fig. 1: </a:t>
            </a:r>
            <a:r>
              <a:rPr lang="en-GB" sz="1600" i="1" dirty="0"/>
              <a:t>An overview of a 5G mobile network architecture.</a:t>
            </a:r>
            <a:endParaRPr lang="en-KE" sz="1600" i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314F49-6325-8386-BBAA-1B636CF85475}"/>
              </a:ext>
            </a:extLst>
          </p:cNvPr>
          <p:cNvCxnSpPr/>
          <p:nvPr/>
        </p:nvCxnSpPr>
        <p:spPr>
          <a:xfrm>
            <a:off x="0" y="730597"/>
            <a:ext cx="12192000" cy="0"/>
          </a:xfrm>
          <a:prstGeom prst="line">
            <a:avLst/>
          </a:prstGeom>
          <a:ln w="38100">
            <a:solidFill>
              <a:srgbClr val="FFCB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taking a selfie&#10;&#10;AI-generated content may be incorrect.">
            <a:extLst>
              <a:ext uri="{FF2B5EF4-FFF2-40B4-BE49-F238E27FC236}">
                <a16:creationId xmlns:a16="http://schemas.microsoft.com/office/drawing/2014/main" id="{0EA44DFB-4000-11F0-39C5-5D36779EA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89" y="2463970"/>
            <a:ext cx="314960" cy="314960"/>
          </a:xfrm>
          <a:prstGeom prst="rect">
            <a:avLst/>
          </a:prstGeom>
        </p:spPr>
      </p:pic>
      <p:pic>
        <p:nvPicPr>
          <p:cNvPr id="4" name="Picture 3" descr="A person taking a selfie&#10;&#10;AI-generated content may be incorrect.">
            <a:extLst>
              <a:ext uri="{FF2B5EF4-FFF2-40B4-BE49-F238E27FC236}">
                <a16:creationId xmlns:a16="http://schemas.microsoft.com/office/drawing/2014/main" id="{68728FA8-94A8-249A-3D17-737C46A3E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51" y="2393020"/>
            <a:ext cx="314960" cy="314960"/>
          </a:xfrm>
          <a:prstGeom prst="rect">
            <a:avLst/>
          </a:prstGeom>
        </p:spPr>
      </p:pic>
      <p:pic>
        <p:nvPicPr>
          <p:cNvPr id="5" name="Picture 4" descr="A person taking a selfie&#10;&#10;AI-generated content may be incorrect.">
            <a:extLst>
              <a:ext uri="{FF2B5EF4-FFF2-40B4-BE49-F238E27FC236}">
                <a16:creationId xmlns:a16="http://schemas.microsoft.com/office/drawing/2014/main" id="{0CFE8449-9930-54FC-F851-EE63E5D1F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32" y="2561357"/>
            <a:ext cx="314960" cy="314960"/>
          </a:xfrm>
          <a:prstGeom prst="rect">
            <a:avLst/>
          </a:prstGeom>
        </p:spPr>
      </p:pic>
      <p:pic>
        <p:nvPicPr>
          <p:cNvPr id="6" name="Picture 5" descr="A person taking a selfie&#10;&#10;AI-generated content may be incorrect.">
            <a:extLst>
              <a:ext uri="{FF2B5EF4-FFF2-40B4-BE49-F238E27FC236}">
                <a16:creationId xmlns:a16="http://schemas.microsoft.com/office/drawing/2014/main" id="{650ABA88-86F2-2C5C-9E60-3EF95FB42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92" y="3693038"/>
            <a:ext cx="314960" cy="314960"/>
          </a:xfrm>
          <a:prstGeom prst="rect">
            <a:avLst/>
          </a:prstGeom>
        </p:spPr>
      </p:pic>
      <p:pic>
        <p:nvPicPr>
          <p:cNvPr id="7" name="Picture 6" descr="A person taking a selfie&#10;&#10;AI-generated content may be incorrect.">
            <a:extLst>
              <a:ext uri="{FF2B5EF4-FFF2-40B4-BE49-F238E27FC236}">
                <a16:creationId xmlns:a16="http://schemas.microsoft.com/office/drawing/2014/main" id="{DC75C83C-9672-0D66-0866-6B8CE0EAE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894" y="3374144"/>
            <a:ext cx="314960" cy="314960"/>
          </a:xfrm>
          <a:prstGeom prst="rect">
            <a:avLst/>
          </a:prstGeom>
        </p:spPr>
      </p:pic>
      <p:pic>
        <p:nvPicPr>
          <p:cNvPr id="8" name="Picture 7" descr="A person taking a selfie&#10;&#10;AI-generated content may be incorrect.">
            <a:extLst>
              <a:ext uri="{FF2B5EF4-FFF2-40B4-BE49-F238E27FC236}">
                <a16:creationId xmlns:a16="http://schemas.microsoft.com/office/drawing/2014/main" id="{6C37CBC7-FF50-0E09-2AFD-6A0D18DF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61" y="4607146"/>
            <a:ext cx="314960" cy="314960"/>
          </a:xfrm>
          <a:prstGeom prst="rect">
            <a:avLst/>
          </a:prstGeom>
        </p:spPr>
      </p:pic>
      <p:pic>
        <p:nvPicPr>
          <p:cNvPr id="9" name="Picture 8" descr="A person taking a selfie&#10;&#10;AI-generated content may be incorrect.">
            <a:extLst>
              <a:ext uri="{FF2B5EF4-FFF2-40B4-BE49-F238E27FC236}">
                <a16:creationId xmlns:a16="http://schemas.microsoft.com/office/drawing/2014/main" id="{2D515AF7-7B2D-A285-C53D-5D69A38E0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91" y="4307596"/>
            <a:ext cx="314960" cy="314960"/>
          </a:xfrm>
          <a:prstGeom prst="rect">
            <a:avLst/>
          </a:prstGeom>
        </p:spPr>
      </p:pic>
      <p:pic>
        <p:nvPicPr>
          <p:cNvPr id="10" name="Picture 9" descr="A person taking a selfie&#10;&#10;AI-generated content may be incorrect.">
            <a:extLst>
              <a:ext uri="{FF2B5EF4-FFF2-40B4-BE49-F238E27FC236}">
                <a16:creationId xmlns:a16="http://schemas.microsoft.com/office/drawing/2014/main" id="{A0011479-DCFB-600F-18B1-FDA14C30D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31" y="4372340"/>
            <a:ext cx="314960" cy="314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DD0E5B-4251-9ED4-5017-9C0D64FC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224"/>
            <a:ext cx="1418940" cy="584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A22F7-DD25-EE14-7504-1F08E6045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27CEA-BD33-D6C5-DBD5-F04904017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C882AF-A020-0826-873F-AD53FBECF2D6}"/>
              </a:ext>
            </a:extLst>
          </p:cNvPr>
          <p:cNvCxnSpPr/>
          <p:nvPr/>
        </p:nvCxnSpPr>
        <p:spPr>
          <a:xfrm>
            <a:off x="0" y="730597"/>
            <a:ext cx="12192000" cy="0"/>
          </a:xfrm>
          <a:prstGeom prst="line">
            <a:avLst/>
          </a:prstGeom>
          <a:ln w="38100">
            <a:solidFill>
              <a:srgbClr val="FFCB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7532CED-0C9B-75D0-328F-34B6A61D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224"/>
            <a:ext cx="1418940" cy="584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EC7026-8EBB-1EFE-60AA-4B005AB41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E81DFF-EA67-6CC4-C73A-D70B7611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75" y="194509"/>
            <a:ext cx="9951720" cy="4973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b="1" dirty="0">
                <a:solidFill>
                  <a:srgbClr val="041E42"/>
                </a:solidFill>
              </a:rPr>
              <a:t>Subcarrier Multiplexed Intermediate Frequency-over-Fibre (SCM-</a:t>
            </a:r>
            <a:r>
              <a:rPr lang="en-ZA" b="1" dirty="0" err="1">
                <a:solidFill>
                  <a:srgbClr val="041E42"/>
                </a:solidFill>
              </a:rPr>
              <a:t>IFoF</a:t>
            </a:r>
            <a:r>
              <a:rPr lang="en-ZA" b="1" dirty="0">
                <a:solidFill>
                  <a:srgbClr val="041E42"/>
                </a:solidFill>
              </a:rPr>
              <a:t>)</a:t>
            </a:r>
          </a:p>
          <a:p>
            <a:pPr lvl="1"/>
            <a:endParaRPr lang="en-ZA" dirty="0"/>
          </a:p>
          <a:p>
            <a:pPr marL="457200" lvl="1" indent="0">
              <a:buNone/>
            </a:pP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44D6D-7ACC-08BF-220C-F67A40B879F8}"/>
              </a:ext>
            </a:extLst>
          </p:cNvPr>
          <p:cNvSpPr/>
          <p:nvPr/>
        </p:nvSpPr>
        <p:spPr>
          <a:xfrm>
            <a:off x="1009534" y="1026166"/>
            <a:ext cx="4111106" cy="5414482"/>
          </a:xfrm>
          <a:prstGeom prst="rect">
            <a:avLst/>
          </a:prstGeom>
          <a:solidFill>
            <a:srgbClr val="F4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DE83A-B0BD-C68D-1FAB-7221DE7A3CC3}"/>
              </a:ext>
            </a:extLst>
          </p:cNvPr>
          <p:cNvSpPr txBox="1"/>
          <p:nvPr/>
        </p:nvSpPr>
        <p:spPr>
          <a:xfrm>
            <a:off x="1118353" y="1026164"/>
            <a:ext cx="40022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ZA" sz="2000" b="1" dirty="0">
                <a:solidFill>
                  <a:srgbClr val="041E42"/>
                </a:solidFill>
              </a:rPr>
              <a:t>Analog Fronthaul</a:t>
            </a:r>
            <a:endParaRPr lang="en-ZA" sz="24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/>
              <a:t>Central office handles all baseband processing and generates the RF / IF waveform.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/>
              <a:t>Low RAU complexity.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/>
              <a:t>High spectral efficiency.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592B0-CC97-6D35-624F-B6E70D92DC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622"/>
          <a:stretch>
            <a:fillRect/>
          </a:stretch>
        </p:blipFill>
        <p:spPr>
          <a:xfrm>
            <a:off x="6330349" y="1976164"/>
            <a:ext cx="2280853" cy="2913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F270C4-FDBE-8758-5C1E-DDF4614A8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762" y="2162149"/>
            <a:ext cx="2554515" cy="19858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E63F86-B8B7-B6CB-B872-4354AAE0FB42}"/>
              </a:ext>
            </a:extLst>
          </p:cNvPr>
          <p:cNvSpPr txBox="1"/>
          <p:nvPr/>
        </p:nvSpPr>
        <p:spPr>
          <a:xfrm>
            <a:off x="7120223" y="5120640"/>
            <a:ext cx="2799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Fig. 2:  </a:t>
            </a:r>
            <a:r>
              <a:rPr lang="en-GB" sz="1600" i="1" dirty="0"/>
              <a:t>SCM-</a:t>
            </a:r>
            <a:r>
              <a:rPr lang="en-GB" sz="1600" i="1" dirty="0" err="1"/>
              <a:t>IFoF</a:t>
            </a:r>
            <a:r>
              <a:rPr lang="en-GB" sz="1600" i="1" dirty="0"/>
              <a:t> architecture</a:t>
            </a:r>
            <a:endParaRPr lang="en-KE" sz="1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D2D038-B635-2B42-A0E3-7564D1A86956}"/>
              </a:ext>
            </a:extLst>
          </p:cNvPr>
          <p:cNvSpPr txBox="1"/>
          <p:nvPr/>
        </p:nvSpPr>
        <p:spPr>
          <a:xfrm>
            <a:off x="5755641" y="1157500"/>
            <a:ext cx="6156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b="1" dirty="0">
                <a:solidFill>
                  <a:srgbClr val="041E42"/>
                </a:solidFill>
              </a:rPr>
              <a:t>SCM-</a:t>
            </a:r>
            <a:r>
              <a:rPr lang="en-ZA" sz="2000" b="1" dirty="0" err="1">
                <a:solidFill>
                  <a:srgbClr val="041E42"/>
                </a:solidFill>
              </a:rPr>
              <a:t>IFoF</a:t>
            </a:r>
            <a:endParaRPr lang="en-ZA" sz="2000" b="1" dirty="0">
              <a:solidFill>
                <a:srgbClr val="041E4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12969D-376D-2F3D-0AA2-59B5303671D9}"/>
              </a:ext>
            </a:extLst>
          </p:cNvPr>
          <p:cNvSpPr txBox="1"/>
          <p:nvPr/>
        </p:nvSpPr>
        <p:spPr>
          <a:xfrm>
            <a:off x="1118353" y="3362882"/>
            <a:ext cx="377952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ZA" b="1" dirty="0">
                <a:solidFill>
                  <a:srgbClr val="041E42"/>
                </a:solidFill>
              </a:rPr>
              <a:t>              SCM-</a:t>
            </a:r>
            <a:r>
              <a:rPr lang="en-ZA" b="1" dirty="0" err="1">
                <a:solidFill>
                  <a:srgbClr val="041E42"/>
                </a:solidFill>
              </a:rPr>
              <a:t>IFoF</a:t>
            </a:r>
            <a:endParaRPr lang="en-ZA" b="1" dirty="0">
              <a:solidFill>
                <a:srgbClr val="041E42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/>
              <a:t>Balances cost and capacity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/>
              <a:t>Ideal for dense small cells: supports multiple users/services on a single wavelength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/>
              <a:t>Seamless hybrid transport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dirty="0"/>
              <a:t>Scalable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C00000"/>
                </a:solidFill>
              </a:rPr>
              <a:t>Phase noise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53F0E-54F9-8FE2-1375-CB73FF227F84}"/>
              </a:ext>
            </a:extLst>
          </p:cNvPr>
          <p:cNvSpPr/>
          <p:nvPr/>
        </p:nvSpPr>
        <p:spPr>
          <a:xfrm>
            <a:off x="6207760" y="1947855"/>
            <a:ext cx="2113280" cy="2913666"/>
          </a:xfrm>
          <a:prstGeom prst="rect">
            <a:avLst/>
          </a:prstGeom>
          <a:noFill/>
          <a:ln>
            <a:solidFill>
              <a:srgbClr val="FED13A">
                <a:alpha val="50000"/>
              </a:srgb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b="1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91F51C-8469-86A3-BB31-06506D84BC7C}"/>
              </a:ext>
            </a:extLst>
          </p:cNvPr>
          <p:cNvSpPr/>
          <p:nvPr/>
        </p:nvSpPr>
        <p:spPr>
          <a:xfrm>
            <a:off x="8443630" y="1965305"/>
            <a:ext cx="2606822" cy="2913666"/>
          </a:xfrm>
          <a:prstGeom prst="rect">
            <a:avLst/>
          </a:prstGeom>
          <a:noFill/>
          <a:ln>
            <a:solidFill>
              <a:srgbClr val="FFCB1F">
                <a:alpha val="50000"/>
              </a:srgb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 b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1F7B0D-897B-B2B6-5378-FC872ED2E105}"/>
              </a:ext>
            </a:extLst>
          </p:cNvPr>
          <p:cNvSpPr txBox="1"/>
          <p:nvPr/>
        </p:nvSpPr>
        <p:spPr>
          <a:xfrm>
            <a:off x="6207760" y="1976164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B81C"/>
                </a:solidFill>
              </a:rPr>
              <a:t>SCM</a:t>
            </a:r>
            <a:endParaRPr lang="en-KE" b="1" dirty="0">
              <a:solidFill>
                <a:srgbClr val="FFB81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612769-C696-ECAC-399F-121B172D495C}"/>
              </a:ext>
            </a:extLst>
          </p:cNvPr>
          <p:cNvSpPr txBox="1"/>
          <p:nvPr/>
        </p:nvSpPr>
        <p:spPr>
          <a:xfrm>
            <a:off x="8473441" y="1976164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B81C"/>
                </a:solidFill>
              </a:rPr>
              <a:t>IFoF</a:t>
            </a:r>
            <a:endParaRPr lang="en-KE" b="1" dirty="0">
              <a:solidFill>
                <a:srgbClr val="FFB81C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6FEA50-D729-B856-C53B-DC4106283BC1}"/>
              </a:ext>
            </a:extLst>
          </p:cNvPr>
          <p:cNvSpPr txBox="1"/>
          <p:nvPr/>
        </p:nvSpPr>
        <p:spPr>
          <a:xfrm>
            <a:off x="7190640" y="3298155"/>
            <a:ext cx="904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Combiner</a:t>
            </a:r>
            <a:endParaRPr lang="en-KE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FE5FFC-8560-F770-0723-BF70B694DF4F}"/>
              </a:ext>
            </a:extLst>
          </p:cNvPr>
          <p:cNvSpPr txBox="1"/>
          <p:nvPr/>
        </p:nvSpPr>
        <p:spPr>
          <a:xfrm>
            <a:off x="8729077" y="3298155"/>
            <a:ext cx="648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Mixer</a:t>
            </a:r>
            <a:endParaRPr lang="en-KE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3F6B49-C719-B702-7AF2-469B3013C207}"/>
              </a:ext>
            </a:extLst>
          </p:cNvPr>
          <p:cNvSpPr txBox="1"/>
          <p:nvPr/>
        </p:nvSpPr>
        <p:spPr>
          <a:xfrm>
            <a:off x="8351626" y="3999521"/>
            <a:ext cx="91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Signal Generator</a:t>
            </a:r>
            <a:endParaRPr lang="en-KE" sz="1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96CC5-CCFE-4F07-309A-88679D9CAD32}"/>
              </a:ext>
            </a:extLst>
          </p:cNvPr>
          <p:cNvSpPr txBox="1"/>
          <p:nvPr/>
        </p:nvSpPr>
        <p:spPr>
          <a:xfrm>
            <a:off x="9377680" y="2036330"/>
            <a:ext cx="597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Laser</a:t>
            </a:r>
            <a:endParaRPr lang="en-KE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8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D30F65E-FAC7-BBFB-58EB-FE632D28ABBD}"/>
              </a:ext>
            </a:extLst>
          </p:cNvPr>
          <p:cNvSpPr/>
          <p:nvPr/>
        </p:nvSpPr>
        <p:spPr>
          <a:xfrm>
            <a:off x="4647324" y="3618712"/>
            <a:ext cx="5213131" cy="1639614"/>
          </a:xfrm>
          <a:prstGeom prst="rect">
            <a:avLst/>
          </a:prstGeom>
          <a:solidFill>
            <a:srgbClr val="071B2C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39395A-B991-3A29-0F32-1CFDB755E100}"/>
              </a:ext>
            </a:extLst>
          </p:cNvPr>
          <p:cNvSpPr/>
          <p:nvPr/>
        </p:nvSpPr>
        <p:spPr>
          <a:xfrm>
            <a:off x="6738883" y="1079613"/>
            <a:ext cx="1776248" cy="2462040"/>
          </a:xfrm>
          <a:prstGeom prst="rect">
            <a:avLst/>
          </a:prstGeom>
          <a:solidFill>
            <a:srgbClr val="071B2C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B500C1-0A5A-924C-B580-E4DF2D494075}"/>
              </a:ext>
            </a:extLst>
          </p:cNvPr>
          <p:cNvSpPr/>
          <p:nvPr/>
        </p:nvSpPr>
        <p:spPr>
          <a:xfrm>
            <a:off x="2296368" y="1079612"/>
            <a:ext cx="3612198" cy="2462041"/>
          </a:xfrm>
          <a:prstGeom prst="rect">
            <a:avLst/>
          </a:prstGeom>
          <a:solidFill>
            <a:srgbClr val="071B2C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CDC32-29AF-5EFF-7CA7-471048EB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0436"/>
          </a:xfrm>
        </p:spPr>
        <p:txBody>
          <a:bodyPr/>
          <a:lstStyle/>
          <a:p>
            <a:pPr algn="ctr"/>
            <a:r>
              <a:rPr lang="en-ZA" b="1" dirty="0">
                <a:solidFill>
                  <a:srgbClr val="041E42"/>
                </a:solidFill>
              </a:rPr>
              <a:t>System Architecture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D07BA7-6E86-F673-AB3F-07BDC0112AA7}"/>
              </a:ext>
            </a:extLst>
          </p:cNvPr>
          <p:cNvCxnSpPr/>
          <p:nvPr/>
        </p:nvCxnSpPr>
        <p:spPr>
          <a:xfrm>
            <a:off x="0" y="730597"/>
            <a:ext cx="12192000" cy="0"/>
          </a:xfrm>
          <a:prstGeom prst="line">
            <a:avLst/>
          </a:prstGeom>
          <a:ln w="38100">
            <a:solidFill>
              <a:srgbClr val="FFCB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4446F-64C4-B1B4-24AD-CC5576B8358F}"/>
              </a:ext>
            </a:extLst>
          </p:cNvPr>
          <p:cNvSpPr/>
          <p:nvPr/>
        </p:nvSpPr>
        <p:spPr>
          <a:xfrm>
            <a:off x="2296368" y="1079612"/>
            <a:ext cx="3612198" cy="257033"/>
          </a:xfrm>
          <a:prstGeom prst="rect">
            <a:avLst/>
          </a:prstGeom>
          <a:solidFill>
            <a:srgbClr val="071B2C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Central Office (CO)</a:t>
            </a:r>
            <a:endParaRPr lang="en-KE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84B499-9ABE-19E9-ED4D-23CA4D46CA14}"/>
              </a:ext>
            </a:extLst>
          </p:cNvPr>
          <p:cNvSpPr/>
          <p:nvPr/>
        </p:nvSpPr>
        <p:spPr>
          <a:xfrm>
            <a:off x="6738883" y="1081178"/>
            <a:ext cx="1776248" cy="245308"/>
          </a:xfrm>
          <a:prstGeom prst="rect">
            <a:avLst/>
          </a:prstGeom>
          <a:solidFill>
            <a:srgbClr val="071B2C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RAU</a:t>
            </a:r>
            <a:endParaRPr lang="en-KE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8CEFE-CAEF-C394-E0F1-07AD9888151C}"/>
              </a:ext>
            </a:extLst>
          </p:cNvPr>
          <p:cNvSpPr/>
          <p:nvPr/>
        </p:nvSpPr>
        <p:spPr>
          <a:xfrm>
            <a:off x="4647323" y="5021613"/>
            <a:ext cx="5213131" cy="245307"/>
          </a:xfrm>
          <a:prstGeom prst="rect">
            <a:avLst/>
          </a:prstGeom>
          <a:solidFill>
            <a:srgbClr val="071B2C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User Equipment (UE)</a:t>
            </a:r>
            <a:endParaRPr lang="en-KE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28C75D-568D-0C1D-EB89-6BD30E837726}"/>
              </a:ext>
            </a:extLst>
          </p:cNvPr>
          <p:cNvSpPr txBox="1"/>
          <p:nvPr/>
        </p:nvSpPr>
        <p:spPr>
          <a:xfrm>
            <a:off x="838200" y="5508108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Fig. 3: </a:t>
            </a:r>
            <a:r>
              <a:rPr lang="en-KE" sz="1600" i="1" dirty="0"/>
              <a:t>End-to-end schematic of the </a:t>
            </a:r>
            <a:r>
              <a:rPr lang="en-KE" sz="1600" i="1" dirty="0" err="1"/>
              <a:t>analog</a:t>
            </a:r>
            <a:r>
              <a:rPr lang="en-KE" sz="1600" i="1" dirty="0"/>
              <a:t> SCM-</a:t>
            </a:r>
            <a:r>
              <a:rPr lang="en-KE" sz="1600" i="1" dirty="0" err="1"/>
              <a:t>IFoF</a:t>
            </a:r>
            <a:r>
              <a:rPr lang="en-KE" sz="1600" i="1" dirty="0"/>
              <a:t> architecture across the CO, RAU, and UE.</a:t>
            </a:r>
            <a:endParaRPr lang="en-GB" sz="1600" i="1" dirty="0"/>
          </a:p>
          <a:p>
            <a:pPr algn="ctr"/>
            <a:r>
              <a:rPr lang="en-GB" sz="1600" dirty="0"/>
              <a:t>LO: local oscillator, MZM: Mach-Zehnder modulator, SMF: Single mode fibre, PD: photodetector, PA: power amplifier, LNA: low noise amplifier, LPF: low pass filter, ED: envelope detection</a:t>
            </a:r>
            <a:endParaRPr lang="en-KE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76923-14E3-6589-EEEC-C056530D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223"/>
            <a:ext cx="1418940" cy="584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9AEAF-E8F3-0C20-128F-A1F5D1D77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3A80A9-D43A-DD00-1CA3-A91DA6669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071" y="1357876"/>
            <a:ext cx="7758561" cy="37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249895-A399-EBA9-41D6-0E4693D72EC2}"/>
              </a:ext>
            </a:extLst>
          </p:cNvPr>
          <p:cNvSpPr txBox="1"/>
          <p:nvPr/>
        </p:nvSpPr>
        <p:spPr>
          <a:xfrm>
            <a:off x="1203158" y="1440864"/>
            <a:ext cx="48928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041E42"/>
                </a:solidFill>
              </a:rPr>
              <a:t>Optical fibre transmission</a:t>
            </a:r>
          </a:p>
          <a:p>
            <a:endParaRPr lang="en-ZA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Attenuation: </a:t>
            </a:r>
            <a:r>
              <a:rPr lang="en-KE" i="1" dirty="0"/>
              <a:t>0.2 dB/km</a:t>
            </a:r>
            <a:endParaRPr lang="en-GB" i="1" dirty="0"/>
          </a:p>
          <a:p>
            <a:r>
              <a:rPr lang="en-GB" dirty="0"/>
              <a:t>	</a:t>
            </a:r>
            <a:endParaRPr lang="en-K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Chromatic dispersion: </a:t>
            </a:r>
            <a:r>
              <a:rPr lang="en-ZA" i="1" dirty="0"/>
              <a:t>D = </a:t>
            </a:r>
            <a:r>
              <a:rPr lang="en-KE" i="1" dirty="0"/>
              <a:t>17 </a:t>
            </a:r>
            <a:r>
              <a:rPr lang="en-KE" i="1" dirty="0" err="1"/>
              <a:t>ps</a:t>
            </a:r>
            <a:r>
              <a:rPr lang="en-KE" i="1" dirty="0"/>
              <a:t>/</a:t>
            </a:r>
            <a:r>
              <a:rPr lang="en-KE" i="1" dirty="0" err="1"/>
              <a:t>nm·km</a:t>
            </a:r>
            <a:endParaRPr lang="en-GB" i="1" dirty="0"/>
          </a:p>
          <a:p>
            <a:r>
              <a:rPr lang="en-GB" dirty="0"/>
              <a:t>	</a:t>
            </a:r>
            <a:endParaRPr lang="en-GB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Laser phase noise: </a:t>
            </a:r>
            <a:r>
              <a:rPr lang="en-GB" i="1" dirty="0"/>
              <a:t>100 kHz linewidth (Wiener process model)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MZM: </a:t>
            </a:r>
            <a:r>
              <a:rPr lang="en-ZA" i="1" dirty="0"/>
              <a:t>quadrature bias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/>
              <a:t>Photodetector noise: </a:t>
            </a:r>
            <a:r>
              <a:rPr lang="en-ZA" i="1" dirty="0"/>
              <a:t>shot noise, thermal noise</a:t>
            </a:r>
            <a:endParaRPr lang="en-KE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E22914-97A4-F6FA-52FC-AE5CD976CB3B}"/>
                  </a:ext>
                </a:extLst>
              </p:cNvPr>
              <p:cNvSpPr txBox="1"/>
              <p:nvPr/>
            </p:nvSpPr>
            <p:spPr>
              <a:xfrm>
                <a:off x="6278479" y="1440864"/>
                <a:ext cx="4710364" cy="403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2000" b="1" dirty="0">
                    <a:solidFill>
                      <a:srgbClr val="041E42"/>
                    </a:solidFill>
                  </a:rPr>
                  <a:t>Wireless transmission</a:t>
                </a:r>
              </a:p>
              <a:p>
                <a:endParaRPr lang="en-ZA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ZA" dirty="0"/>
                  <a:t>Free space path loss: </a:t>
                </a:r>
              </a:p>
              <a:p>
                <a14:m>
                  <m:oMathPara xmlns:m="http://schemas.openxmlformats.org/officeDocument/2006/math">
                    <m:oMath>
                      <m:r>
                        <a:rPr lang="en-KE" sz="1400" i="1">
                          <a:latin typeface="Cambria Math" panose="02040503050406030204" pitchFamily="18" charset="0"/>
                        </a:rPr>
                        <m:t>𝐹𝑆𝑃𝐿</m:t>
                      </m:r>
                      <m:d>
                        <m:dPr>
                          <m:ctrlPr>
                            <a:rPr lang="en-K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KE" sz="1400" i="1">
                              <a:latin typeface="Cambria Math" panose="02040503050406030204" pitchFamily="18" charset="0"/>
                            </a:rPr>
                            <m:t>𝑑𝐵</m:t>
                          </m:r>
                        </m:e>
                      </m:d>
                      <m:r>
                        <a:rPr lang="en-KE" sz="1400">
                          <a:latin typeface="Cambria Math" panose="02040503050406030204" pitchFamily="18" charset="0"/>
                        </a:rPr>
                        <m:t>=20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KE" sz="140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K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KE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KE" sz="1400">
                          <a:latin typeface="Cambria Math" panose="02040503050406030204" pitchFamily="18" charset="0"/>
                        </a:rPr>
                        <m:t>+20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KE" sz="140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K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KE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KE" sz="140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KE" sz="140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K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KE" sz="14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KE" sz="14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KE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KE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ZA" sz="1400" dirty="0"/>
              </a:p>
              <a:p>
                <a:endParaRPr lang="en-ZA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ZA" dirty="0"/>
                  <a:t>PA at RAU: </a:t>
                </a:r>
                <a:r>
                  <a:rPr lang="en-ZA" i="1" dirty="0"/>
                  <a:t>Gain = 20 dB, NF = 3 dB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ZA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ZA" dirty="0"/>
                  <a:t>LNA at receiver: </a:t>
                </a:r>
                <a:r>
                  <a:rPr lang="en-ZA" i="1" dirty="0"/>
                  <a:t>Gain = 25 dB, NF = 3 dB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ZA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ZA" dirty="0"/>
                  <a:t>Additive white gaussian noise (AWGN): </a:t>
                </a:r>
                <a:r>
                  <a:rPr lang="en-ZA" i="1" dirty="0"/>
                  <a:t>thermal noise at receiver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ZA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ZA" dirty="0"/>
                  <a:t>Antenna gains: </a:t>
                </a:r>
                <a:r>
                  <a:rPr lang="en-ZA" i="1" dirty="0"/>
                  <a:t>Tx = Rx = 7 </a:t>
                </a:r>
                <a:r>
                  <a:rPr lang="en-ZA" i="1" dirty="0" err="1"/>
                  <a:t>dBi</a:t>
                </a:r>
                <a:endParaRPr lang="en-ZA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E22914-97A4-F6FA-52FC-AE5CD976C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479" y="1440864"/>
                <a:ext cx="4710364" cy="4031296"/>
              </a:xfrm>
              <a:prstGeom prst="rect">
                <a:avLst/>
              </a:prstGeom>
              <a:blipFill>
                <a:blip r:embed="rId2"/>
                <a:stretch>
                  <a:fillRect l="-1423" t="-755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348C194-5595-6D7F-958E-E420B36E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0436"/>
          </a:xfrm>
        </p:spPr>
        <p:txBody>
          <a:bodyPr/>
          <a:lstStyle/>
          <a:p>
            <a:pPr algn="ctr"/>
            <a:r>
              <a:rPr lang="en-ZA" b="1" dirty="0">
                <a:solidFill>
                  <a:srgbClr val="041E42"/>
                </a:solidFill>
              </a:rPr>
              <a:t>Channel Impairment Model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D4CF4A-28B6-CFCA-1892-E431061BE66C}"/>
              </a:ext>
            </a:extLst>
          </p:cNvPr>
          <p:cNvCxnSpPr/>
          <p:nvPr/>
        </p:nvCxnSpPr>
        <p:spPr>
          <a:xfrm>
            <a:off x="0" y="730597"/>
            <a:ext cx="12192000" cy="0"/>
          </a:xfrm>
          <a:prstGeom prst="line">
            <a:avLst/>
          </a:prstGeom>
          <a:ln w="38100">
            <a:solidFill>
              <a:srgbClr val="FFCB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C8100C-C6D4-4D91-3BE3-BA22B1A1483F}"/>
              </a:ext>
            </a:extLst>
          </p:cNvPr>
          <p:cNvCxnSpPr>
            <a:cxnSpLocks/>
          </p:cNvCxnSpPr>
          <p:nvPr/>
        </p:nvCxnSpPr>
        <p:spPr>
          <a:xfrm>
            <a:off x="6096000" y="1410384"/>
            <a:ext cx="0" cy="4380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A29EFE-1177-C582-2AA1-186F17736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224"/>
            <a:ext cx="1418940" cy="584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A2EF6-5096-6A6D-A1FD-1293D066D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6AE4-288B-8785-AA43-4CEABB0B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12339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41E42"/>
                </a:solidFill>
              </a:rPr>
              <a:t>Results &amp; Discussion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B33F49-96FB-12C6-E8B7-D8112B1C4AFB}"/>
              </a:ext>
            </a:extLst>
          </p:cNvPr>
          <p:cNvCxnSpPr/>
          <p:nvPr/>
        </p:nvCxnSpPr>
        <p:spPr>
          <a:xfrm>
            <a:off x="0" y="730597"/>
            <a:ext cx="12192000" cy="0"/>
          </a:xfrm>
          <a:prstGeom prst="line">
            <a:avLst/>
          </a:prstGeom>
          <a:ln w="38100">
            <a:solidFill>
              <a:srgbClr val="FFCB1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C4FE119-151E-3A63-5AC2-FCE337C51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5026" r="14822"/>
          <a:stretch>
            <a:fillRect/>
          </a:stretch>
        </p:blipFill>
        <p:spPr>
          <a:xfrm>
            <a:off x="838200" y="1023799"/>
            <a:ext cx="4905889" cy="48104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5D1C7-1235-D8CF-45CE-507AD4AC2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4858" r="15584"/>
          <a:stretch>
            <a:fillRect/>
          </a:stretch>
        </p:blipFill>
        <p:spPr>
          <a:xfrm>
            <a:off x="6234833" y="1023799"/>
            <a:ext cx="4905889" cy="48786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5C9B13-D481-AAAE-E338-73486E12A966}"/>
              </a:ext>
            </a:extLst>
          </p:cNvPr>
          <p:cNvSpPr txBox="1"/>
          <p:nvPr/>
        </p:nvSpPr>
        <p:spPr>
          <a:xfrm>
            <a:off x="2898140" y="5977841"/>
            <a:ext cx="639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Fig. 4:  </a:t>
            </a:r>
            <a:r>
              <a:rPr lang="en-GB" sz="1600" dirty="0"/>
              <a:t>PSD of the signal </a:t>
            </a:r>
            <a:r>
              <a:rPr lang="en-GB" sz="1600" i="1" dirty="0"/>
              <a:t>(a) </a:t>
            </a:r>
            <a:r>
              <a:rPr lang="en-GB" sz="1600" dirty="0"/>
              <a:t>before and </a:t>
            </a:r>
            <a:r>
              <a:rPr lang="en-GB" sz="1600" i="1" dirty="0"/>
              <a:t>(b) </a:t>
            </a:r>
            <a:r>
              <a:rPr lang="en-GB" sz="1600" dirty="0"/>
              <a:t>after up-conversion.</a:t>
            </a:r>
            <a:endParaRPr lang="en-KE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E383EA-2382-9CE8-F48E-A4E9E980E83D}"/>
              </a:ext>
            </a:extLst>
          </p:cNvPr>
          <p:cNvSpPr txBox="1"/>
          <p:nvPr/>
        </p:nvSpPr>
        <p:spPr>
          <a:xfrm>
            <a:off x="726440" y="863600"/>
            <a:ext cx="44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(a)</a:t>
            </a:r>
            <a:endParaRPr lang="en-KE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AC3555-4210-ABD2-94BF-C07FA03EF40A}"/>
              </a:ext>
            </a:extLst>
          </p:cNvPr>
          <p:cNvSpPr txBox="1"/>
          <p:nvPr/>
        </p:nvSpPr>
        <p:spPr>
          <a:xfrm>
            <a:off x="6096000" y="863600"/>
            <a:ext cx="53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(b)</a:t>
            </a:r>
            <a:endParaRPr lang="en-KE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3B09B9-3B4F-6CCD-C351-E574CA63AFD6}"/>
              </a:ext>
            </a:extLst>
          </p:cNvPr>
          <p:cNvCxnSpPr/>
          <p:nvPr/>
        </p:nvCxnSpPr>
        <p:spPr>
          <a:xfrm>
            <a:off x="3484880" y="1513840"/>
            <a:ext cx="437896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1AD5E2-197B-C67F-B0ED-723F256B8C8A}"/>
              </a:ext>
            </a:extLst>
          </p:cNvPr>
          <p:cNvCxnSpPr/>
          <p:nvPr/>
        </p:nvCxnSpPr>
        <p:spPr>
          <a:xfrm>
            <a:off x="3484880" y="2103120"/>
            <a:ext cx="437896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AF08FB-21AF-4475-1CDB-CD1290544FA0}"/>
              </a:ext>
            </a:extLst>
          </p:cNvPr>
          <p:cNvCxnSpPr/>
          <p:nvPr/>
        </p:nvCxnSpPr>
        <p:spPr>
          <a:xfrm>
            <a:off x="4561840" y="1513840"/>
            <a:ext cx="0" cy="5892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2BE37DE-2508-95EF-B8F5-39CAF3EAF098}"/>
              </a:ext>
            </a:extLst>
          </p:cNvPr>
          <p:cNvSpPr txBox="1"/>
          <p:nvPr/>
        </p:nvSpPr>
        <p:spPr>
          <a:xfrm>
            <a:off x="4643120" y="1656080"/>
            <a:ext cx="660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13 dB</a:t>
            </a:r>
            <a:endParaRPr lang="en-KE" sz="14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D2E01-24B3-E71D-A1DE-859A62B34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224"/>
            <a:ext cx="1418940" cy="584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2DE368-1F41-27D6-9E7E-489538771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0ACBA09-3989-7D8B-0AA4-5EC5385BF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b="5397"/>
          <a:stretch>
            <a:fillRect/>
          </a:stretch>
        </p:blipFill>
        <p:spPr>
          <a:xfrm>
            <a:off x="5944854" y="1197647"/>
            <a:ext cx="6247146" cy="4245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4E2C37-3395-808B-2D8F-9233F065F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" b="5636"/>
          <a:stretch>
            <a:fillRect/>
          </a:stretch>
        </p:blipFill>
        <p:spPr>
          <a:xfrm>
            <a:off x="0" y="1197646"/>
            <a:ext cx="6247147" cy="42456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E5353B-10A1-7968-C3CF-14946577F50A}"/>
              </a:ext>
            </a:extLst>
          </p:cNvPr>
          <p:cNvSpPr txBox="1"/>
          <p:nvPr/>
        </p:nvSpPr>
        <p:spPr>
          <a:xfrm>
            <a:off x="2505046" y="615256"/>
            <a:ext cx="1371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(a) Ideal LO</a:t>
            </a:r>
            <a:endParaRPr lang="en-KE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7D9EC0-8F32-4608-2873-9088B16D4E1B}"/>
              </a:ext>
            </a:extLst>
          </p:cNvPr>
          <p:cNvSpPr txBox="1"/>
          <p:nvPr/>
        </p:nvSpPr>
        <p:spPr>
          <a:xfrm>
            <a:off x="8268888" y="626912"/>
            <a:ext cx="2021434" cy="337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(b) Independent LO</a:t>
            </a:r>
            <a:endParaRPr lang="en-KE" sz="1600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79AAD2-77A7-FA09-3138-A3DE3B2E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224"/>
            <a:ext cx="1418940" cy="58477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0E6F059-CD1D-93EA-52DE-0E3AB27833DD}"/>
              </a:ext>
            </a:extLst>
          </p:cNvPr>
          <p:cNvSpPr txBox="1"/>
          <p:nvPr/>
        </p:nvSpPr>
        <p:spPr>
          <a:xfrm>
            <a:off x="1496044" y="5777618"/>
            <a:ext cx="889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Fig. 5:  </a:t>
            </a:r>
            <a:r>
              <a:rPr lang="en-GB" sz="1600" i="1" dirty="0"/>
              <a:t>Eye diagrams of the received signals when ideal and independent LOs are used, respectively.</a:t>
            </a:r>
            <a:endParaRPr lang="en-KE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33D26-CAD3-8BB3-BA6C-2F1C6DFC2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9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909376D-389E-9C55-8BD8-2F0D3EC8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27" r="13793"/>
          <a:stretch>
            <a:fillRect/>
          </a:stretch>
        </p:blipFill>
        <p:spPr>
          <a:xfrm>
            <a:off x="6433435" y="0"/>
            <a:ext cx="5319377" cy="53208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E615F1C-E309-4179-1AB6-FF14E306D6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96" r="14953"/>
          <a:stretch>
            <a:fillRect/>
          </a:stretch>
        </p:blipFill>
        <p:spPr>
          <a:xfrm>
            <a:off x="439188" y="73237"/>
            <a:ext cx="5319377" cy="538747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C493C24-0B84-BDB7-520D-FA163EC1150D}"/>
              </a:ext>
            </a:extLst>
          </p:cNvPr>
          <p:cNvSpPr txBox="1"/>
          <p:nvPr/>
        </p:nvSpPr>
        <p:spPr>
          <a:xfrm>
            <a:off x="439187" y="5439162"/>
            <a:ext cx="531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Fig. 6:  </a:t>
            </a:r>
            <a:r>
              <a:rPr lang="en-GB" sz="1600" i="1" dirty="0"/>
              <a:t>PSD of the received SCM signals when ideal and independent LOs are used</a:t>
            </a:r>
            <a:endParaRPr lang="en-KE" sz="1600" i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A4224B-A999-A8F4-9FF8-54E1D2BDC912}"/>
              </a:ext>
            </a:extLst>
          </p:cNvPr>
          <p:cNvSpPr txBox="1"/>
          <p:nvPr/>
        </p:nvSpPr>
        <p:spPr>
          <a:xfrm>
            <a:off x="6433435" y="5460715"/>
            <a:ext cx="531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Fig. 7:  </a:t>
            </a:r>
            <a:r>
              <a:rPr lang="en-GB" sz="1600" i="1" dirty="0"/>
              <a:t>BER vs LNA gain curves when ideal and independent LOs are used.</a:t>
            </a:r>
            <a:endParaRPr lang="en-KE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5F0B0-C1A8-BD23-346B-B20095CC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224"/>
            <a:ext cx="1418940" cy="584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0CCD82-D39A-AE3F-485D-1F9334E0F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9827" y="6273228"/>
            <a:ext cx="582173" cy="5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343C068C92D549B6F17135ABCE9710" ma:contentTypeVersion="10" ma:contentTypeDescription="Create a new document." ma:contentTypeScope="" ma:versionID="c89508c4584b35a6f7924b40dfb9f082">
  <xsd:schema xmlns:xsd="http://www.w3.org/2001/XMLSchema" xmlns:xs="http://www.w3.org/2001/XMLSchema" xmlns:p="http://schemas.microsoft.com/office/2006/metadata/properties" xmlns:ns3="e7d34157-6225-4f29-98da-6f76c4956f35" targetNamespace="http://schemas.microsoft.com/office/2006/metadata/properties" ma:root="true" ma:fieldsID="db7fef506f4117fe12c16a5afb890240" ns3:_="">
    <xsd:import namespace="e7d34157-6225-4f29-98da-6f76c4956f3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34157-6225-4f29-98da-6f76c4956f3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7d34157-6225-4f29-98da-6f76c4956f3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7460C-CE66-4F4F-A121-D819DE84B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d34157-6225-4f29-98da-6f76c495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48DCC7-A07F-437C-8AF2-E5287BF64D1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e7d34157-6225-4f29-98da-6f76c4956f35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01ECB9-F7F5-41B2-8434-4D96588301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17677</TotalTime>
  <Words>1011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Abadi</vt:lpstr>
      <vt:lpstr>Aptos</vt:lpstr>
      <vt:lpstr>Aptos Display</vt:lpstr>
      <vt:lpstr>Arial</vt:lpstr>
      <vt:lpstr>Calibri</vt:lpstr>
      <vt:lpstr>Calibri Light</vt:lpstr>
      <vt:lpstr>Cambria Math</vt:lpstr>
      <vt:lpstr>Office Theme</vt:lpstr>
      <vt:lpstr>1_Office Theme</vt:lpstr>
      <vt:lpstr>End-to-End Performance Analysis of an Analog Radio-over-Fibre System for 5G Small Cell Fronthaul</vt:lpstr>
      <vt:lpstr>Presentation Outline</vt:lpstr>
      <vt:lpstr>Motivation &amp; Background</vt:lpstr>
      <vt:lpstr>PowerPoint Presentation</vt:lpstr>
      <vt:lpstr>System Architecture</vt:lpstr>
      <vt:lpstr>Channel Impairment Model</vt:lpstr>
      <vt:lpstr>Results &amp; Discussion</vt:lpstr>
      <vt:lpstr>PowerPoint Presentation</vt:lpstr>
      <vt:lpstr>PowerPoint Presentation</vt:lpstr>
      <vt:lpstr>Conclusions &amp; Future Work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Mutia, Lilian, (Ms) (s230110703)</dc:creator>
  <cp:lastModifiedBy>Mutia, Lilian, (Ms) (s230110703)</cp:lastModifiedBy>
  <cp:revision>6</cp:revision>
  <dcterms:created xsi:type="dcterms:W3CDTF">2026-06-24T07:46:11Z</dcterms:created>
  <dcterms:modified xsi:type="dcterms:W3CDTF">2026-07-07T21:11:08Z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0x0101002E343C068C92D549B6F17135ABCE9710</vt:lpwstr>
  </property>
</Properties>
</file>