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1" r:id="rId3"/>
  </p:sldMasterIdLst>
  <p:notesMasterIdLst>
    <p:notesMasterId r:id="rId20"/>
  </p:notesMasterIdLst>
  <p:sldIdLst>
    <p:sldId id="3339" r:id="rId4"/>
    <p:sldId id="3359" r:id="rId5"/>
    <p:sldId id="618" r:id="rId6"/>
    <p:sldId id="3366" r:id="rId7"/>
    <p:sldId id="3344" r:id="rId8"/>
    <p:sldId id="3354" r:id="rId9"/>
    <p:sldId id="3356" r:id="rId10"/>
    <p:sldId id="3362" r:id="rId11"/>
    <p:sldId id="3346" r:id="rId12"/>
    <p:sldId id="3367" r:id="rId13"/>
    <p:sldId id="3363" r:id="rId14"/>
    <p:sldId id="3349" r:id="rId15"/>
    <p:sldId id="3364" r:id="rId16"/>
    <p:sldId id="3351" r:id="rId17"/>
    <p:sldId id="3352" r:id="rId18"/>
    <p:sldId id="61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2AF6FD-C9F4-6A44-9CA3-84DDDCE67E21}" v="5" dt="2026-06-16T19:19:09.6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65"/>
    <p:restoredTop sz="94671"/>
  </p:normalViewPr>
  <p:slideViewPr>
    <p:cSldViewPr snapToGrid="0">
      <p:cViewPr varScale="1">
        <p:scale>
          <a:sx n="70" d="100"/>
          <a:sy n="70" d="100"/>
        </p:scale>
        <p:origin x="1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010CCE-F547-45CE-8F90-769C4F734E12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E592A-BFBE-4AC7-8CA0-F348AA393F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08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talk, I will present the design, implementation, and validation of a Mach-Zehnder Interferometer sensor system that estimates compressive strength of a concrete material in real time based on embedded fibre sensor.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E592A-BFBE-4AC7-8CA0-F348AA393F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40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E592A-BFBE-4AC7-8CA0-F348AA393F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767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Monitoring the development of compressive strength in concrete during curing is a vital aspect in assessing structural integrity and quality control of concrete.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E592A-BFBE-4AC7-8CA0-F348AA393FC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890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Ultrasonic Pulse Velocity (UPV) Test is a non-destructive method used to assess the quality and uniformity of concrete. It works by sending high-frequency sound waves through the concrete and measuring the time it takes for them to travel.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E592A-BFBE-4AC7-8CA0-F348AA393F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73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Slump of:</a:t>
            </a:r>
          </a:p>
          <a:p>
            <a:r>
              <a:rPr lang="en-ZA" dirty="0"/>
              <a:t>Low mixture = 173 mm</a:t>
            </a:r>
          </a:p>
          <a:p>
            <a:r>
              <a:rPr lang="en-ZA" dirty="0"/>
              <a:t>High mixture = 203 mm</a:t>
            </a:r>
          </a:p>
          <a:p>
            <a:endParaRPr lang="en-US" dirty="0"/>
          </a:p>
          <a:p>
            <a:r>
              <a:rPr lang="en-US" dirty="0"/>
              <a:t>For each mixture, 2 beams of dimensions 10 x 10 x 50 cm and 27 cubes of dimensions 10 x 10 x 10 cm were cast for each mixture </a:t>
            </a:r>
          </a:p>
          <a:p>
            <a:endParaRPr lang="en-US" dirty="0"/>
          </a:p>
          <a:p>
            <a:r>
              <a:rPr lang="en-US" dirty="0"/>
              <a:t>Reference arm was covered on a vibration damped bench.</a:t>
            </a:r>
          </a:p>
          <a:p>
            <a:r>
              <a:rPr lang="en-US" dirty="0"/>
              <a:t>For the destructive testing: Cubes were placed on the destructive testing machine, and load was applied at a rate of 180 </a:t>
            </a:r>
            <a:r>
              <a:rPr lang="en-US" dirty="0" err="1"/>
              <a:t>kN</a:t>
            </a:r>
            <a:r>
              <a:rPr lang="en-US" dirty="0"/>
              <a:t>/min until failure. </a:t>
            </a:r>
          </a:p>
          <a:p>
            <a:r>
              <a:rPr lang="en-US" dirty="0"/>
              <a:t>The failure load was recorded and an average of 3 cubes was calculated.</a:t>
            </a: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E592A-BFBE-4AC7-8CA0-F348AA393FC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8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ASTM –American Society for Testing and Materials</a:t>
            </a:r>
          </a:p>
          <a:p>
            <a:r>
              <a:rPr lang="en-US" dirty="0"/>
              <a:t>ACI - American Concrete Institute</a:t>
            </a:r>
          </a:p>
          <a:p>
            <a:endParaRPr lang="en-US" dirty="0"/>
          </a:p>
          <a:p>
            <a:r>
              <a:rPr lang="en-US" dirty="0"/>
              <a:t>Where a and b are constants which are dependent on the curing condition, and the type of cement used.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E592A-BFBE-4AC7-8CA0-F348AA393FC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85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We chose to monitor the longitudinal resonance frequency due to its high intensity.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E592A-BFBE-4AC7-8CA0-F348AA393F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492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A52C8-ABB9-2865-AF3F-58C8E8194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23BB81-CF4C-1193-6C8A-DED7CEAE2D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8FD114-730D-0585-2F8D-4D60F51321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A1 = initial resonance frequency, i.e., at t = 0 days</a:t>
            </a:r>
          </a:p>
          <a:p>
            <a:r>
              <a:rPr lang="en-ZA" dirty="0"/>
              <a:t>A2 = asymptotic resonance frequency</a:t>
            </a:r>
          </a:p>
          <a:p>
            <a:r>
              <a:rPr lang="en-ZA" dirty="0"/>
              <a:t>t0 = inflection point, i.e., time at which the rate of increase is at maximum</a:t>
            </a:r>
          </a:p>
          <a:p>
            <a:r>
              <a:rPr lang="en-ZA" dirty="0"/>
              <a:t>dt = constant related to steepness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F18CAD-8C4F-ED34-BED4-6B63C5253B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E592A-BFBE-4AC7-8CA0-F348AA393F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20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100E6-1B49-D895-6620-8381F32C0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5AE86A-FE7B-9E2F-4DAF-F9039EE364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42A159-D9AF-5AD2-4DF1-35BC6258DC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5AA00-4A57-3F87-1B81-0B84DDDA69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E592A-BFBE-4AC7-8CA0-F348AA393F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303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52282-9033-CDAE-7690-6FD87539F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6CCA19-A1A7-6B57-0F14-F4B5BD9254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663E92-9B7F-A765-3C04-5711C2B21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Possible reasons for the overestimation of compressive strength:</a:t>
            </a:r>
          </a:p>
          <a:p>
            <a:pPr marL="228600" indent="-228600">
              <a:buAutoNum type="arabicPeriod"/>
            </a:pPr>
            <a:r>
              <a:rPr lang="en-US" dirty="0"/>
              <a:t>Hydration in the early ages of concrete curing generates a quick temperature increase; optical fibre sensors are extremely sensitive to temperature changes</a:t>
            </a:r>
          </a:p>
          <a:p>
            <a:pPr marL="228600" indent="-228600">
              <a:buAutoNum type="arabicPeriod"/>
            </a:pPr>
            <a:r>
              <a:rPr lang="en-US" dirty="0"/>
              <a:t>Another factor that may result in less cube strength is poor compaction at the edges during the casting of the cube samples</a:t>
            </a:r>
          </a:p>
          <a:p>
            <a:pPr marL="0" indent="0">
              <a:buNone/>
            </a:pPr>
            <a:r>
              <a:rPr lang="en-US" dirty="0"/>
              <a:t>Sensitivity:</a:t>
            </a:r>
          </a:p>
          <a:p>
            <a:pPr marL="0" indent="0">
              <a:buNone/>
            </a:pPr>
            <a:r>
              <a:rPr lang="en-US" dirty="0"/>
              <a:t>And this is likely attributable to its inherent sensitivity to internal hydration, which may progress more rapidly than the surface-dominated maturation of the cube.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AC3BD-803C-6FD5-DC49-59A27A0F69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5E592A-BFBE-4AC7-8CA0-F348AA393F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40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3DA88-5E63-7181-8AE3-DF24EAFEC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161BBA-EC1A-DFFE-ED07-BB8480618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E65FE-240C-2AF7-8800-1B76D97A2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5E555-0622-4970-8B54-81302DF13340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C3730B-EAB4-FD5B-6633-44090ACDE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14D2A-0BD8-DCAA-E63A-70177519E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7609-7FD5-4B74-81E2-6A5C1F0F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116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500F6-E5F0-F810-4AC0-9131DAA7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01854-B88B-DD16-4477-46E2165E8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10749-21BC-F1FF-77A8-69EA521B7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5E555-0622-4970-8B54-81302DF13340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5B728-6F86-F06D-739A-47EDF47DA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FE3B37-11E2-5E13-37B0-8B2DBA7A8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7609-7FD5-4B74-81E2-6A5C1F0F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20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02C0A3-1EB1-1111-93D4-927647294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8DE50A-C778-6AD1-B993-22EFBFA62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CA32D-EAE4-A4A5-9A86-E6C3FC5CE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5E555-0622-4970-8B54-81302DF13340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2D1D88-785B-1488-0BC7-214B20C0E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D74D84-7F97-EDB8-88AC-0AD6CA200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7609-7FD5-4B74-81E2-6A5C1F0F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24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B3FEE-A650-0EF2-F8DA-92257583A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2AB242-5CCF-DDD0-5A7E-3CF8398DE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C6F81-F08C-A6DA-2A00-504B22D49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A749-1529-4D86-8F72-BB0049C6D710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0F470-43E2-F8D9-9FCD-50527C5EB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597EA-3D68-8AAA-CC2B-75CD14E78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14D7-6A6F-4B42-90C0-7DFD6AE9F71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3868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4354C-0CEC-D475-3D24-7FBE1E85A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685DEA-D9A8-9474-1508-B2F187884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66747-529F-4A02-86EF-4658D357E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A749-1529-4D86-8F72-BB0049C6D710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FE32B-8669-512A-2DCE-6FDD4B4F9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37F50-366B-7AAA-4588-83F2E7C8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14D7-6A6F-4B42-90C0-7DFD6AE9F71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2380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07020-0EDA-1595-6DD2-C4C76614C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F65A3-4026-186B-6AD1-D00773BE1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DCB96-3686-3EB9-A3CA-63CF005A3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A749-1529-4D86-8F72-BB0049C6D710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237A9B-D483-396C-AD49-31AE09D01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7A0A2F-DA1C-4A6C-9568-00898B038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14D7-6A6F-4B42-90C0-7DFD6AE9F71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90552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8657E-E21C-F759-8262-7F75935CC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9D2F6-A3E9-D18E-4236-9C2B8F8B61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ABFD19-6E17-8A75-6373-05E32D0E31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C1782E-3827-D77B-045A-5534ACEE8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A749-1529-4D86-8F72-BB0049C6D710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A49785-0C4F-8269-44D9-FC126C732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4B18F2-CBBC-B288-A2B8-4438E9665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14D7-6A6F-4B42-90C0-7DFD6AE9F71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18749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75E7F-E890-EF00-3F99-7B7D6B61B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31CCB4-C5C1-2136-6B2B-2C01FE68E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17D13-A6E3-1F4A-CB1E-190CC42CA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EFE0CC-C6B1-3191-BD0D-7B2C01C66E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9A7D1D-089F-B178-BADA-23B1649B2F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025A11-84D1-518B-406D-034F28A99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A749-1529-4D86-8F72-BB0049C6D710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DA95C3-7611-4BCF-6EF9-9D0579282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49686B-D999-876D-0F0A-0D34ACC38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14D7-6A6F-4B42-90C0-7DFD6AE9F71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79301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3D6BC-5F6A-8ACA-B140-1336D7DEE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5C534F-4D25-9787-1702-A5091933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A749-1529-4D86-8F72-BB0049C6D710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91CD8-77DF-3579-58AD-6D6CE44F5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7DA71-8B25-9969-FA49-8C9BAEB56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14D7-6A6F-4B42-90C0-7DFD6AE9F71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59102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153380-F573-20CD-19E1-122DD3034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A749-1529-4D86-8F72-BB0049C6D710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70BBFD-D043-B3B6-E430-8A271FA39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94A739-E173-B79D-AE23-468D9782D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14D7-6A6F-4B42-90C0-7DFD6AE9F71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97323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45DD7-F463-6C32-EB47-BF260D09A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5E055-10C7-7285-988E-A8B24C0B9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DD7F9-9354-4A29-E9B1-FB90D8A79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E4E9D-D926-5ADB-A92C-CA32A2CA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A749-1529-4D86-8F72-BB0049C6D710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3D94C4-B403-24F7-D5A5-2E8571EAB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A88F09-707F-669F-9635-6A1C11720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14D7-6A6F-4B42-90C0-7DFD6AE9F71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4670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5D79B-B9C8-15BD-54D9-0CB98D6E7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A9A17-7548-980E-BBF5-81F18C632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1EC10-7817-7547-3B8B-C1616313F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5E555-0622-4970-8B54-81302DF13340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E995E-79EB-42EC-7611-B25D698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45FF0-2F18-6388-C148-59E0DF0E2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7609-7FD5-4B74-81E2-6A5C1F0F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207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DC49A-45A6-0592-1CA0-F81991E7E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EF8653-2857-78AD-3CCB-FF884EDDF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9BE71-6717-EA64-E809-41B0AB865E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F9748-0E13-8AAD-E5BE-A7F430EA5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A749-1529-4D86-8F72-BB0049C6D710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694085-D84E-6051-DCE1-7800C0558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51CC60-47E3-22FF-B36B-23519547F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14D7-6A6F-4B42-90C0-7DFD6AE9F71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38716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5F99D-9FD0-A596-9A91-C87B96283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BF02BE-8A61-2E70-60AE-4C7E747A53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26194-EB4E-CF3A-6DF9-68AC244AC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A749-1529-4D86-8F72-BB0049C6D710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56DDD-159B-A49D-78DF-D35FD3FBB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F03EC-422F-3585-C853-01ABE8361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14D7-6A6F-4B42-90C0-7DFD6AE9F71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78084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7EBAF0-F14B-FE90-EC64-02F4493CB3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D653CC-2E78-DC74-4EDE-295BFD59B4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9D8BD-52D5-0AF2-E55B-EBC510C4B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8A749-1529-4D86-8F72-BB0049C6D710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5102E-80D3-7995-9396-C399DD156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7929A-E8A8-1E12-1D05-0F6AA8381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E14D7-6A6F-4B42-90C0-7DFD6AE9F71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83358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E9132D6-0004-C34B-A570-7AECE00271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96871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53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09B52-501C-41B8-AE28-9B0A53D0A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52DEB1-E510-4505-B12F-5CB1A11057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BCC18-FF0A-4D76-9111-3A144CB4C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0C8-3AE4-41E4-BA8B-995FBD2C3CEE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9B207-1062-443B-A875-ACE4CBA9F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1E0B2-740B-4F56-A2F7-1B6697556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5553B-3AE7-4D6C-9DFA-4385D7F2105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67595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B52D7-0E6C-4E73-825B-9811CB6AC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EB940-186F-48CB-A51C-C096B06A8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BA4F76-0E2A-432B-850A-824F29CA5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0C8-3AE4-41E4-BA8B-995FBD2C3CEE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25FEE-79E7-4977-AA6B-3D4F8647D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090C7-B9E3-410E-9369-A39BAB6F2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5553B-3AE7-4D6C-9DFA-4385D7F2105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07120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D132E-FAA4-4687-8C59-A42181DF8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266CA-BA3D-47FB-9FD4-6D9CABD49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D1000-3E28-4C65-9C3F-81132B34A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0C8-3AE4-41E4-BA8B-995FBD2C3CEE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12D26-8AF2-4831-9508-9A2E3B9DB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992AE-9E9B-40F6-9E75-B015C15E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5553B-3AE7-4D6C-9DFA-4385D7F2105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70240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2FD34-A037-4439-9D84-ED15B27C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605D1-E506-44FB-ABA4-37847352AD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AD45A4-3E6E-49E0-AF58-6044420AA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B83890-3A46-4E41-83AF-336A60941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0C8-3AE4-41E4-BA8B-995FBD2C3CEE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8D9B29-6FD6-4C8F-BB67-ABDC1C908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7C957F-4B03-4B8B-A72D-44972B2F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5553B-3AE7-4D6C-9DFA-4385D7F2105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416109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37508-6378-4490-A9E1-D0A4EDDE8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9878E-66AB-4AD6-85BA-420AE6573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E7755F-DF7C-4F6E-8102-3A88A5B010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1DB7D1-72C1-441B-92D0-D2D7FA3CA2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7DED87-C614-4091-BA41-21A0996D2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60DAF3-B1D4-49AA-86A9-097A0E236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0C8-3AE4-41E4-BA8B-995FBD2C3CEE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8C775-1A69-4686-9DE6-85C48BC37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B143E8-0EB0-49A5-8470-B549455F7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5553B-3AE7-4D6C-9DFA-4385D7F2105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86204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2575E-F15B-45CD-9855-9F68CCD9B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A3CAC0-2A7C-44B7-BA2B-4C476C41F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0C8-3AE4-41E4-BA8B-995FBD2C3CEE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F54B86-4323-4B7A-AE2D-EFDEC620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D21502-74FA-40D2-A9A7-657FDDF13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5553B-3AE7-4D6C-9DFA-4385D7F2105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87427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11780-58DC-A0C0-0C8B-353BE49EE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A9B79-1CFA-6C25-F069-5BC990236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5077E-E02D-31CA-B185-5EEF6C4A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5E555-0622-4970-8B54-81302DF13340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7942B2-A4C6-DCD1-766C-8FB9F7439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1BC9D-B229-E894-00A4-C41187BB7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7609-7FD5-4B74-81E2-6A5C1F0F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76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622381-E753-407A-8147-FC23F16C2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0C8-3AE4-41E4-BA8B-995FBD2C3CEE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5FF447-18C4-424D-B3C3-5480CF06D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D0C86-BF93-4A7D-8188-97AABD026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5553B-3AE7-4D6C-9DFA-4385D7F2105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92160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95E05-8397-45FA-B709-7F66BFB43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310E1-E078-43D8-BEC5-029E2F679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77D11E-8E71-4829-BE22-F364B76CD1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F125B-DF4C-43F6-8C84-399D2F04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0C8-3AE4-41E4-BA8B-995FBD2C3CEE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6E97C6-70A3-4AF3-9950-E64F36EC8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D0467B-266C-444F-BE01-EEE85743A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5553B-3AE7-4D6C-9DFA-4385D7F2105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26127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03637-6430-4217-8CF0-1C163866C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B5FA7-336B-4719-AB80-16DC6FE4F9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81489F-ECBD-4504-812F-8382E0030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A6A4C2-1426-4C9E-BD1C-FECD95F07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0C8-3AE4-41E4-BA8B-995FBD2C3CEE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CF4DE-34ED-4212-B818-9090CEB8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BE223-7B36-4058-8C09-4ADFCF1E6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5553B-3AE7-4D6C-9DFA-4385D7F2105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73148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277EF-C9B3-4418-B0C7-2DEC4D9C1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94C658-760C-4AA4-B1AC-060011FBC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CEA2C-7443-4912-8B89-31D973F1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0C8-3AE4-41E4-BA8B-995FBD2C3CEE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8EA98-3DB7-4474-A432-F3B125C86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CC5DC-7EE9-42A0-8E52-B4299C943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5553B-3AE7-4D6C-9DFA-4385D7F2105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5232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9FD40F-9D96-4378-B5AC-466EAD91E8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C892CD-B73B-447A-9E2F-0FA42319B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6932A-3826-44DE-930B-BF3038693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7A0C8-3AE4-41E4-BA8B-995FBD2C3CEE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0C69C-8114-4E56-8213-B2FF3FBCC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FBC2D-AB3B-4D65-A546-E422B3B3A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5553B-3AE7-4D6C-9DFA-4385D7F2105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38170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954D8-EFDE-FA10-CF4B-1F3624B9E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15937-0D12-F586-699F-C53D93651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4A6AA-D9C0-313A-FF83-F0E55B1C5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D1A5D6-09B1-4D76-9724-EFC4E258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5E555-0622-4970-8B54-81302DF13340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3ED75A-3B44-553C-061F-FEAF2A689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CB9058-D56A-8FE4-E98E-E91514001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7609-7FD5-4B74-81E2-6A5C1F0F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94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E6456-C5B0-F405-C4FF-7CA8D1289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7C6A3-2206-FBB5-0B10-41916A27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814FF-312B-DDD8-F184-37009706B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A6AAD0-B2C9-1E61-C9A9-CE58F578F6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A545C-A0AE-274F-4940-3E3B5454CB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FBA218-430E-707A-F839-0A73D7D6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5E555-0622-4970-8B54-81302DF13340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25B939-61ED-F7F2-A160-9D771C6EA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44F3EB-0A37-5348-C63E-B573C200E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7609-7FD5-4B74-81E2-6A5C1F0F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85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69A6F-41C1-F121-4FF0-3267AE941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6BDB5-F52B-E616-9665-9BA11AB1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5E555-0622-4970-8B54-81302DF13340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9EFAE-A859-490D-A12D-6904CECF7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D47CF8-B5BB-071C-AE1F-A14E13F92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7609-7FD5-4B74-81E2-6A5C1F0F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13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AF7E1A-6B40-5727-B2F6-3115A7239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5E555-0622-4970-8B54-81302DF13340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CB270E-63FF-95A7-049F-2B24E7795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3AF3A-4F31-5D3F-199B-180C2D64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7609-7FD5-4B74-81E2-6A5C1F0F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84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5AC79-2CDA-6008-8B7B-987D4BC4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01448-AFEE-1619-0373-F0E183BF2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FC5CC-50DF-5B23-AD40-836EEC376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C029DC-67B2-034F-33FA-10D5EF318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5E555-0622-4970-8B54-81302DF13340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AB077-A166-C755-7812-E410EEFE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F8178-7452-D250-44DC-8BFA5030D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7609-7FD5-4B74-81E2-6A5C1F0F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17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CD4C0-8A73-4E45-3A9F-05EF59C7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FA8814-380F-99A6-DBBB-46934156E5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64DB21-38CB-5C8E-398C-2751E70774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43350-AD6E-C2C9-BB36-8922908DA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5E555-0622-4970-8B54-81302DF13340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D4892-7398-B12E-3426-D949EEEC2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07E340-14F4-9DCF-CECB-EC36CAF08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37609-7FD5-4B74-81E2-6A5C1F0F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4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65472D-89BF-B219-2492-5122F9548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5B559-E807-2892-88A5-192137A8E5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0215B-D0B3-5C50-314D-468319F7D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35E555-0622-4970-8B54-81302DF13340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485D8-6E5F-FE03-AE7E-C13EDEA92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98FA4-BC5E-1FFF-FE69-40CADB157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137609-7FD5-4B74-81E2-6A5C1F0F0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8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B12625-CA90-A301-3E88-C5E3E81E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35A39-5C7F-66E0-A43A-9BCE6811C5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27854-C4CB-A236-6FDE-1EE493AD15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C48A749-1529-4D86-8F72-BB0049C6D710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BA9A1-6B7B-1DCF-5B21-9BC67C9F1D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DF178-9519-46DA-DA5D-694FBEE7B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FE14D7-6A6F-4B42-90C0-7DFD6AE9F71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7619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8B4B9-43C0-4E04-930E-234A5C9D1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B313F-3B6D-4CCF-9BC2-BEF01AC98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AEB1F9-F345-4970-8880-AE0F27C0FC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7A0C8-3AE4-41E4-BA8B-995FBD2C3CEE}" type="datetimeFigureOut">
              <a:rPr lang="en-ZA" smtClean="0"/>
              <a:t>2026/07/08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1A429-97AC-4C6F-83FF-187A8A206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8A828-2435-4431-8EE3-971156B90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5553B-3AE7-4D6C-9DFA-4385D7F21052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6971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3.jpeg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079D6-644F-1476-ECD0-A82B9855A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7D2C082-E1EC-3809-1C5F-8B0C005E8B2E}"/>
              </a:ext>
            </a:extLst>
          </p:cNvPr>
          <p:cNvSpPr txBox="1">
            <a:spLocks/>
          </p:cNvSpPr>
          <p:nvPr/>
        </p:nvSpPr>
        <p:spPr>
          <a:xfrm>
            <a:off x="480861" y="1052927"/>
            <a:ext cx="5806610" cy="31533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Interferometric Optical Fibre Based  Non-destructive Evaluation 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of Concrete Compressive Strength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AC2D042-107D-E5FD-E9EC-977409B490FE}"/>
              </a:ext>
            </a:extLst>
          </p:cNvPr>
          <p:cNvSpPr txBox="1">
            <a:spLocks/>
          </p:cNvSpPr>
          <p:nvPr/>
        </p:nvSpPr>
        <p:spPr>
          <a:xfrm>
            <a:off x="661046" y="4756265"/>
            <a:ext cx="5729542" cy="1169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fontAlgn="auto"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Authors: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Sandisiwe Bangani, James Jena, </a:t>
            </a:r>
            <a:r>
              <a:rPr lang="en-US" sz="2400" dirty="0">
                <a:solidFill>
                  <a:srgbClr val="FFC000"/>
                </a:solidFill>
              </a:rPr>
              <a:t>Victor 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Agbakoba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</a:t>
            </a:r>
            <a:r>
              <a:rPr lang="en-US" sz="2400" dirty="0">
                <a:solidFill>
                  <a:srgbClr val="FFC000"/>
                </a:solidFill>
              </a:rPr>
              <a:t>David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Waswa and Stephen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Ekolu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673E62-A09D-B01A-5508-317DDFF82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751" y="32476"/>
            <a:ext cx="995925" cy="9975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5D3845-4368-0030-B2CF-8BF215953222}"/>
              </a:ext>
            </a:extLst>
          </p:cNvPr>
          <p:cNvGrpSpPr/>
          <p:nvPr/>
        </p:nvGrpSpPr>
        <p:grpSpPr>
          <a:xfrm>
            <a:off x="7209502" y="1772245"/>
            <a:ext cx="2973249" cy="3092057"/>
            <a:chOff x="6566686" y="9083465"/>
            <a:chExt cx="402621" cy="467731"/>
          </a:xfrm>
        </p:grpSpPr>
        <p:sp>
          <p:nvSpPr>
            <p:cNvPr id="12" name="Freeform 45">
              <a:extLst>
                <a:ext uri="{FF2B5EF4-FFF2-40B4-BE49-F238E27FC236}">
                  <a16:creationId xmlns:a16="http://schemas.microsoft.com/office/drawing/2014/main" id="{DF653D13-ACF4-4368-A703-A64929F261A0}"/>
                </a:ext>
              </a:extLst>
            </p:cNvPr>
            <p:cNvSpPr/>
            <p:nvPr/>
          </p:nvSpPr>
          <p:spPr>
            <a:xfrm>
              <a:off x="6566686" y="9427294"/>
              <a:ext cx="402621" cy="123902"/>
            </a:xfrm>
            <a:custGeom>
              <a:avLst/>
              <a:gdLst/>
              <a:ahLst/>
              <a:cxnLst/>
              <a:rect l="l" t="t" r="r" b="b"/>
              <a:pathLst>
                <a:path w="536828" h="165203">
                  <a:moveTo>
                    <a:pt x="0" y="0"/>
                  </a:moveTo>
                  <a:lnTo>
                    <a:pt x="536828" y="0"/>
                  </a:lnTo>
                  <a:lnTo>
                    <a:pt x="536828" y="165202"/>
                  </a:lnTo>
                  <a:lnTo>
                    <a:pt x="0" y="1652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9767" b="-100000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9E81D13B-EB9E-006F-3133-E4FAA7F2F1AA}"/>
                </a:ext>
              </a:extLst>
            </p:cNvPr>
            <p:cNvSpPr/>
            <p:nvPr/>
          </p:nvSpPr>
          <p:spPr>
            <a:xfrm>
              <a:off x="6566686" y="9083465"/>
              <a:ext cx="402621" cy="353476"/>
            </a:xfrm>
            <a:custGeom>
              <a:avLst/>
              <a:gdLst/>
              <a:ahLst/>
              <a:cxnLst/>
              <a:rect l="l" t="t" r="r" b="b"/>
              <a:pathLst>
                <a:path w="536828" h="471301">
                  <a:moveTo>
                    <a:pt x="0" y="0"/>
                  </a:moveTo>
                  <a:lnTo>
                    <a:pt x="536828" y="0"/>
                  </a:lnTo>
                  <a:lnTo>
                    <a:pt x="536828" y="471301"/>
                  </a:lnTo>
                  <a:lnTo>
                    <a:pt x="0" y="471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13903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18EDCFB-9B97-2F1A-161C-EDC4B9904598}"/>
              </a:ext>
            </a:extLst>
          </p:cNvPr>
          <p:cNvGrpSpPr/>
          <p:nvPr/>
        </p:nvGrpSpPr>
        <p:grpSpPr>
          <a:xfrm>
            <a:off x="49324" y="23051"/>
            <a:ext cx="2013472" cy="829537"/>
            <a:chOff x="-1" y="16042"/>
            <a:chExt cx="2013472" cy="8295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BB4844A-38D0-96A8-6903-A32C0D04B05A}"/>
                </a:ext>
              </a:extLst>
            </p:cNvPr>
            <p:cNvGrpSpPr/>
            <p:nvPr/>
          </p:nvGrpSpPr>
          <p:grpSpPr>
            <a:xfrm>
              <a:off x="-1" y="16042"/>
              <a:ext cx="714061" cy="829537"/>
              <a:chOff x="6566686" y="9083465"/>
              <a:chExt cx="402621" cy="467731"/>
            </a:xfrm>
          </p:grpSpPr>
          <p:sp>
            <p:nvSpPr>
              <p:cNvPr id="13" name="Freeform 45">
                <a:extLst>
                  <a:ext uri="{FF2B5EF4-FFF2-40B4-BE49-F238E27FC236}">
                    <a16:creationId xmlns:a16="http://schemas.microsoft.com/office/drawing/2014/main" id="{B2E1BCE1-A6BB-801A-AF8D-DBF4C3651FF1}"/>
                  </a:ext>
                </a:extLst>
              </p:cNvPr>
              <p:cNvSpPr/>
              <p:nvPr/>
            </p:nvSpPr>
            <p:spPr>
              <a:xfrm>
                <a:off x="6566686" y="9427294"/>
                <a:ext cx="402621" cy="123902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165203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165202"/>
                    </a:lnTo>
                    <a:lnTo>
                      <a:pt x="0" y="1652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9767" b="-100000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Freeform 46">
                <a:extLst>
                  <a:ext uri="{FF2B5EF4-FFF2-40B4-BE49-F238E27FC236}">
                    <a16:creationId xmlns:a16="http://schemas.microsoft.com/office/drawing/2014/main" id="{96EB0789-3D05-4ED6-4A04-06B50B24C796}"/>
                  </a:ext>
                </a:extLst>
              </p:cNvPr>
              <p:cNvSpPr/>
              <p:nvPr/>
            </p:nvSpPr>
            <p:spPr>
              <a:xfrm>
                <a:off x="6566686" y="9083465"/>
                <a:ext cx="402621" cy="353476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471301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471301"/>
                    </a:lnTo>
                    <a:lnTo>
                      <a:pt x="0" y="4713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b="-13903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279834A-472D-1621-F2A7-4ED504ECE2C5}"/>
                </a:ext>
              </a:extLst>
            </p:cNvPr>
            <p:cNvGrpSpPr/>
            <p:nvPr/>
          </p:nvGrpSpPr>
          <p:grpSpPr>
            <a:xfrm>
              <a:off x="714060" y="187030"/>
              <a:ext cx="1299411" cy="507831"/>
              <a:chOff x="606391" y="102057"/>
              <a:chExt cx="1299411" cy="507831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BCCCA15-48EB-72B2-8E58-95FD84B1088B}"/>
                  </a:ext>
                </a:extLst>
              </p:cNvPr>
              <p:cNvSpPr txBox="1"/>
              <p:nvPr/>
            </p:nvSpPr>
            <p:spPr>
              <a:xfrm>
                <a:off x="606391" y="102057"/>
                <a:ext cx="129941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Centre for Broadband Communication (CBC)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9D8467A9-9465-A944-DFB0-369ACDDB02A4}"/>
                  </a:ext>
                </a:extLst>
              </p:cNvPr>
              <p:cNvCxnSpPr/>
              <p:nvPr/>
            </p:nvCxnSpPr>
            <p:spPr>
              <a:xfrm>
                <a:off x="654516" y="158080"/>
                <a:ext cx="0" cy="39286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749012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9F1AB-B0EC-672A-24E2-D08EC8296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6DE90F4-059A-B5C0-B901-FDEAAF983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BB170D-85FF-D0E6-DEE3-B1453C37D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473" y="13130"/>
            <a:ext cx="6219120" cy="708686"/>
          </a:xfrm>
        </p:spPr>
        <p:txBody>
          <a:bodyPr anchor="b">
            <a:normAutofit/>
          </a:bodyPr>
          <a:lstStyle/>
          <a:p>
            <a:r>
              <a:rPr lang="en-ZA" sz="3600" b="1" dirty="0">
                <a:latin typeface="Amasis MT Pro" panose="02040504050005020304" pitchFamily="18" charset="77"/>
              </a:rPr>
              <a:t>Resonance Frequency Shift</a:t>
            </a:r>
            <a:endParaRPr lang="en-US" sz="3600" b="1" dirty="0">
              <a:latin typeface="Amasis MT Pro" panose="02040504050005020304" pitchFamily="18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E304FE-6727-B5F7-60B0-9845116DC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40E807-2A43-D2C0-99DC-4FEBA2262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835C27-A00E-0670-BCA8-4C0B095DA9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E276DD-600B-3F54-65DC-F36472E16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F44A29-5E9C-62F1-F33C-8B5654C7397C}"/>
              </a:ext>
            </a:extLst>
          </p:cNvPr>
          <p:cNvGrpSpPr/>
          <p:nvPr/>
        </p:nvGrpSpPr>
        <p:grpSpPr>
          <a:xfrm>
            <a:off x="110001" y="112023"/>
            <a:ext cx="2013472" cy="829537"/>
            <a:chOff x="-1" y="16042"/>
            <a:chExt cx="2013472" cy="8295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4B54D75-03F3-B493-58AC-27E8B470C417}"/>
                </a:ext>
              </a:extLst>
            </p:cNvPr>
            <p:cNvGrpSpPr/>
            <p:nvPr/>
          </p:nvGrpSpPr>
          <p:grpSpPr>
            <a:xfrm>
              <a:off x="-1" y="16042"/>
              <a:ext cx="714061" cy="829537"/>
              <a:chOff x="6566686" y="9083465"/>
              <a:chExt cx="402621" cy="467731"/>
            </a:xfrm>
          </p:grpSpPr>
          <p:sp>
            <p:nvSpPr>
              <p:cNvPr id="27" name="Freeform 45">
                <a:extLst>
                  <a:ext uri="{FF2B5EF4-FFF2-40B4-BE49-F238E27FC236}">
                    <a16:creationId xmlns:a16="http://schemas.microsoft.com/office/drawing/2014/main" id="{25E0176E-8F6D-3A4B-AEB9-BBA221BB9174}"/>
                  </a:ext>
                </a:extLst>
              </p:cNvPr>
              <p:cNvSpPr/>
              <p:nvPr/>
            </p:nvSpPr>
            <p:spPr>
              <a:xfrm>
                <a:off x="6566686" y="9427294"/>
                <a:ext cx="402621" cy="123902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165203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165202"/>
                    </a:lnTo>
                    <a:lnTo>
                      <a:pt x="0" y="1652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29767" b="-100000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Freeform 46">
                <a:extLst>
                  <a:ext uri="{FF2B5EF4-FFF2-40B4-BE49-F238E27FC236}">
                    <a16:creationId xmlns:a16="http://schemas.microsoft.com/office/drawing/2014/main" id="{F5A793F1-ECCE-DBD9-7AA1-4D2C8AEF66E7}"/>
                  </a:ext>
                </a:extLst>
              </p:cNvPr>
              <p:cNvSpPr/>
              <p:nvPr/>
            </p:nvSpPr>
            <p:spPr>
              <a:xfrm>
                <a:off x="6566686" y="9083465"/>
                <a:ext cx="402621" cy="353476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471301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471301"/>
                    </a:lnTo>
                    <a:lnTo>
                      <a:pt x="0" y="4713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903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052BB73-68CF-16E8-48FF-8061CC2F9EF5}"/>
                </a:ext>
              </a:extLst>
            </p:cNvPr>
            <p:cNvGrpSpPr/>
            <p:nvPr/>
          </p:nvGrpSpPr>
          <p:grpSpPr>
            <a:xfrm>
              <a:off x="714060" y="187030"/>
              <a:ext cx="1299411" cy="507831"/>
              <a:chOff x="606391" y="102057"/>
              <a:chExt cx="1299411" cy="50783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11CC0AF-BE3E-CC6C-AD0C-C73B63A273CD}"/>
                  </a:ext>
                </a:extLst>
              </p:cNvPr>
              <p:cNvSpPr txBox="1"/>
              <p:nvPr/>
            </p:nvSpPr>
            <p:spPr>
              <a:xfrm>
                <a:off x="606391" y="102057"/>
                <a:ext cx="129941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Centre for Broadband Communication (CBC)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CAE43E3-B00A-37B8-CE13-D49343C629B2}"/>
                  </a:ext>
                </a:extLst>
              </p:cNvPr>
              <p:cNvCxnSpPr/>
              <p:nvPr/>
            </p:nvCxnSpPr>
            <p:spPr>
              <a:xfrm>
                <a:off x="654516" y="158080"/>
                <a:ext cx="0" cy="39286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9B78F2CD-461E-0C7F-8F27-80E112008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54260" y="1951707"/>
            <a:ext cx="10307333" cy="4731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CCA92F-40C5-8194-C591-8D6210FDBA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6075" y="-31"/>
            <a:ext cx="995925" cy="997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1367D1-BFE7-77D5-2ED8-2B7ECF270A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3333" y="763644"/>
            <a:ext cx="3138260" cy="118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86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035CF-C2B3-CC1B-2BE8-A95716A6F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A094792-DE66-DCD6-54A0-DB989E22F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CC1031-07DE-8533-EE66-1DD18336B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473" y="13130"/>
            <a:ext cx="6219120" cy="708686"/>
          </a:xfrm>
        </p:spPr>
        <p:txBody>
          <a:bodyPr anchor="b">
            <a:normAutofit/>
          </a:bodyPr>
          <a:lstStyle/>
          <a:p>
            <a:r>
              <a:rPr lang="en-ZA" sz="3600" b="1" dirty="0">
                <a:latin typeface="Amasis MT Pro" panose="02040504050005020304" pitchFamily="18" charset="77"/>
              </a:rPr>
              <a:t>Compressive Strength Shift</a:t>
            </a:r>
            <a:endParaRPr lang="en-US" sz="3600" b="1" dirty="0">
              <a:latin typeface="Amasis MT Pro" panose="02040504050005020304" pitchFamily="18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F6DC0C-4EB3-9EA2-30DB-B574B3936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0074FB-D377-C1A3-4DAE-1BACA4E01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67DECD-D1AB-8BA5-CBFF-292BF6641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FEE4B23-4E27-3DBD-F9ED-18B1C5E19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8FB86B-7CD5-D9D7-1F52-8B292F673793}"/>
              </a:ext>
            </a:extLst>
          </p:cNvPr>
          <p:cNvGrpSpPr/>
          <p:nvPr/>
        </p:nvGrpSpPr>
        <p:grpSpPr>
          <a:xfrm>
            <a:off x="110001" y="112023"/>
            <a:ext cx="2013472" cy="829537"/>
            <a:chOff x="-1" y="16042"/>
            <a:chExt cx="2013472" cy="8295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A847EE5-561E-9812-6277-1F4AE55A7D5E}"/>
                </a:ext>
              </a:extLst>
            </p:cNvPr>
            <p:cNvGrpSpPr/>
            <p:nvPr/>
          </p:nvGrpSpPr>
          <p:grpSpPr>
            <a:xfrm>
              <a:off x="-1" y="16042"/>
              <a:ext cx="714061" cy="829537"/>
              <a:chOff x="6566686" y="9083465"/>
              <a:chExt cx="402621" cy="467731"/>
            </a:xfrm>
          </p:grpSpPr>
          <p:sp>
            <p:nvSpPr>
              <p:cNvPr id="27" name="Freeform 45">
                <a:extLst>
                  <a:ext uri="{FF2B5EF4-FFF2-40B4-BE49-F238E27FC236}">
                    <a16:creationId xmlns:a16="http://schemas.microsoft.com/office/drawing/2014/main" id="{B4CDD34A-BF7F-D195-E189-7CA93C5E0D90}"/>
                  </a:ext>
                </a:extLst>
              </p:cNvPr>
              <p:cNvSpPr/>
              <p:nvPr/>
            </p:nvSpPr>
            <p:spPr>
              <a:xfrm>
                <a:off x="6566686" y="9427294"/>
                <a:ext cx="402621" cy="123902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165203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165202"/>
                    </a:lnTo>
                    <a:lnTo>
                      <a:pt x="0" y="1652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29767" b="-100000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Freeform 46">
                <a:extLst>
                  <a:ext uri="{FF2B5EF4-FFF2-40B4-BE49-F238E27FC236}">
                    <a16:creationId xmlns:a16="http://schemas.microsoft.com/office/drawing/2014/main" id="{96F13E14-D7F3-ED49-17A4-34F6CC7FE8E2}"/>
                  </a:ext>
                </a:extLst>
              </p:cNvPr>
              <p:cNvSpPr/>
              <p:nvPr/>
            </p:nvSpPr>
            <p:spPr>
              <a:xfrm>
                <a:off x="6566686" y="9083465"/>
                <a:ext cx="402621" cy="353476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471301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471301"/>
                    </a:lnTo>
                    <a:lnTo>
                      <a:pt x="0" y="4713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903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84DF265-8F0B-ECE4-2335-F684AFE8A182}"/>
                </a:ext>
              </a:extLst>
            </p:cNvPr>
            <p:cNvGrpSpPr/>
            <p:nvPr/>
          </p:nvGrpSpPr>
          <p:grpSpPr>
            <a:xfrm>
              <a:off x="714060" y="187030"/>
              <a:ext cx="1299411" cy="507831"/>
              <a:chOff x="606391" y="102057"/>
              <a:chExt cx="1299411" cy="50783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5003180-14C4-1F54-8A21-B7C459F2C0A2}"/>
                  </a:ext>
                </a:extLst>
              </p:cNvPr>
              <p:cNvSpPr txBox="1"/>
              <p:nvPr/>
            </p:nvSpPr>
            <p:spPr>
              <a:xfrm>
                <a:off x="606391" y="102057"/>
                <a:ext cx="129941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Centre for Broadband Communication (CBC)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28C7099F-55BA-09C7-E505-70AC26A6763E}"/>
                  </a:ext>
                </a:extLst>
              </p:cNvPr>
              <p:cNvCxnSpPr/>
              <p:nvPr/>
            </p:nvCxnSpPr>
            <p:spPr>
              <a:xfrm>
                <a:off x="654516" y="158080"/>
                <a:ext cx="0" cy="39286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64CF2D9-8CAC-C377-9DA4-9AE4586208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8762" y="13130"/>
            <a:ext cx="995925" cy="997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1EFCFA-D44A-272C-AA67-D3B56A12C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3333" y="863853"/>
            <a:ext cx="2779766" cy="1052341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EBCD6FE-4444-D1E0-BAC3-F11627AE3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99" y="1916202"/>
            <a:ext cx="9905300" cy="454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45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771D1-78EE-795B-FA89-6E51A90ED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F27AB7-C492-BDC8-A5FB-8C0964867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BECB6-B6DD-7A4A-C38A-F3BA033CC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943" y="-381298"/>
            <a:ext cx="5735650" cy="1642970"/>
          </a:xfrm>
        </p:spPr>
        <p:txBody>
          <a:bodyPr anchor="b">
            <a:normAutofit/>
          </a:bodyPr>
          <a:lstStyle/>
          <a:p>
            <a:r>
              <a:rPr lang="en-ZA" sz="3600" b="1" dirty="0">
                <a:latin typeface="Amasis MT Pro" panose="02040504050005020304" pitchFamily="18" charset="77"/>
              </a:rPr>
              <a:t>MZI vs Cube Estimated Strength</a:t>
            </a:r>
            <a:endParaRPr lang="en-US" sz="3600" b="1" dirty="0">
              <a:latin typeface="Amasis MT Pro" panose="02040504050005020304" pitchFamily="18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5CAF1F-42DD-17DC-29B6-17F1BDA11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A718ED-C85E-2DD1-DD38-90A3B4BEF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BF939E-8460-B870-CF93-436AF9773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DE4B9B6-DC7F-ED95-3BEC-3731DF864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B8C248-A2DC-3BDA-3073-A3B14633D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075" y="-34"/>
            <a:ext cx="995925" cy="99759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9A3AFB0-85E0-24A8-E4CC-5CF80036D306}"/>
              </a:ext>
            </a:extLst>
          </p:cNvPr>
          <p:cNvGrpSpPr/>
          <p:nvPr/>
        </p:nvGrpSpPr>
        <p:grpSpPr>
          <a:xfrm>
            <a:off x="110001" y="112023"/>
            <a:ext cx="2013472" cy="829537"/>
            <a:chOff x="-1" y="16042"/>
            <a:chExt cx="2013472" cy="8295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2DB2AC7-B8B5-8C82-A31B-ED63D03FF165}"/>
                </a:ext>
              </a:extLst>
            </p:cNvPr>
            <p:cNvGrpSpPr/>
            <p:nvPr/>
          </p:nvGrpSpPr>
          <p:grpSpPr>
            <a:xfrm>
              <a:off x="-1" y="16042"/>
              <a:ext cx="714061" cy="829537"/>
              <a:chOff x="6566686" y="9083465"/>
              <a:chExt cx="402621" cy="467731"/>
            </a:xfrm>
          </p:grpSpPr>
          <p:sp>
            <p:nvSpPr>
              <p:cNvPr id="27" name="Freeform 45">
                <a:extLst>
                  <a:ext uri="{FF2B5EF4-FFF2-40B4-BE49-F238E27FC236}">
                    <a16:creationId xmlns:a16="http://schemas.microsoft.com/office/drawing/2014/main" id="{ED308BEA-2CAE-833F-CD08-C7AE520AB5FF}"/>
                  </a:ext>
                </a:extLst>
              </p:cNvPr>
              <p:cNvSpPr/>
              <p:nvPr/>
            </p:nvSpPr>
            <p:spPr>
              <a:xfrm>
                <a:off x="6566686" y="9427294"/>
                <a:ext cx="402621" cy="123902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165203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165202"/>
                    </a:lnTo>
                    <a:lnTo>
                      <a:pt x="0" y="1652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29767" b="-100000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Freeform 46">
                <a:extLst>
                  <a:ext uri="{FF2B5EF4-FFF2-40B4-BE49-F238E27FC236}">
                    <a16:creationId xmlns:a16="http://schemas.microsoft.com/office/drawing/2014/main" id="{2A900B52-EC86-9509-6B05-D25B8CF7A164}"/>
                  </a:ext>
                </a:extLst>
              </p:cNvPr>
              <p:cNvSpPr/>
              <p:nvPr/>
            </p:nvSpPr>
            <p:spPr>
              <a:xfrm>
                <a:off x="6566686" y="9083465"/>
                <a:ext cx="402621" cy="353476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471301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471301"/>
                    </a:lnTo>
                    <a:lnTo>
                      <a:pt x="0" y="4713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903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F8CFCC5-7C87-2665-AB1B-A49F3DEEC62B}"/>
                </a:ext>
              </a:extLst>
            </p:cNvPr>
            <p:cNvGrpSpPr/>
            <p:nvPr/>
          </p:nvGrpSpPr>
          <p:grpSpPr>
            <a:xfrm>
              <a:off x="714060" y="187030"/>
              <a:ext cx="1299411" cy="507831"/>
              <a:chOff x="606391" y="102057"/>
              <a:chExt cx="1299411" cy="50783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0E63B2A-BE7C-2386-690B-0C4E4DBED34F}"/>
                  </a:ext>
                </a:extLst>
              </p:cNvPr>
              <p:cNvSpPr txBox="1"/>
              <p:nvPr/>
            </p:nvSpPr>
            <p:spPr>
              <a:xfrm>
                <a:off x="606391" y="102057"/>
                <a:ext cx="129941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Centre for Broadband Communication (CBC)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8830854-F790-E7BA-F654-9E30B440541C}"/>
                  </a:ext>
                </a:extLst>
              </p:cNvPr>
              <p:cNvCxnSpPr/>
              <p:nvPr/>
            </p:nvCxnSpPr>
            <p:spPr>
              <a:xfrm>
                <a:off x="654516" y="158080"/>
                <a:ext cx="0" cy="39286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Content Placeholder 12">
            <a:extLst>
              <a:ext uri="{FF2B5EF4-FFF2-40B4-BE49-F238E27FC236}">
                <a16:creationId xmlns:a16="http://schemas.microsoft.com/office/drawing/2014/main" id="{0568200A-DCCD-373E-2AAA-61E342F0CF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49323" y="2072539"/>
            <a:ext cx="9988976" cy="4556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093B1D-15CA-23E9-6434-AA3F08B14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3333" y="770711"/>
            <a:ext cx="3114966" cy="132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8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B9822C-EE02-0BF6-A488-DB5BD82A1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8AF0701-DBD6-B851-EA90-013A5A0BC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E41494-D6FD-A086-70B9-AA1688BC7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298" y="-381298"/>
            <a:ext cx="5735650" cy="1642970"/>
          </a:xfrm>
        </p:spPr>
        <p:txBody>
          <a:bodyPr anchor="b">
            <a:normAutofit/>
          </a:bodyPr>
          <a:lstStyle/>
          <a:p>
            <a:r>
              <a:rPr lang="en-ZA" sz="3600" b="1" dirty="0">
                <a:latin typeface="Amasis MT Pro" panose="02040504050005020304" pitchFamily="18" charset="77"/>
              </a:rPr>
              <a:t>Comparison: MZI &amp; Cube Strength</a:t>
            </a:r>
            <a:endParaRPr lang="en-US" sz="3600" b="1" dirty="0">
              <a:latin typeface="Amasis MT Pro" panose="02040504050005020304" pitchFamily="18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C91358-D9C2-B2EF-3854-B29EEE201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EE881F-EB40-F656-084C-553311168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059914E-5CC0-3E0C-D495-867188A84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C905CC-6F77-6599-87D2-2FFEE3812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0CE339-1F82-EC08-11A8-33ABF10F8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6074" y="-31"/>
            <a:ext cx="995925" cy="99759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C8B8ACD-45F7-3F6A-1632-A369AF4E43F9}"/>
              </a:ext>
            </a:extLst>
          </p:cNvPr>
          <p:cNvGrpSpPr/>
          <p:nvPr/>
        </p:nvGrpSpPr>
        <p:grpSpPr>
          <a:xfrm>
            <a:off x="110001" y="112023"/>
            <a:ext cx="2013472" cy="829537"/>
            <a:chOff x="-1" y="16042"/>
            <a:chExt cx="2013472" cy="8295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6A378FC-2BEF-D61B-54E5-BA552ECA6858}"/>
                </a:ext>
              </a:extLst>
            </p:cNvPr>
            <p:cNvGrpSpPr/>
            <p:nvPr/>
          </p:nvGrpSpPr>
          <p:grpSpPr>
            <a:xfrm>
              <a:off x="-1" y="16042"/>
              <a:ext cx="714061" cy="829537"/>
              <a:chOff x="6566686" y="9083465"/>
              <a:chExt cx="402621" cy="467731"/>
            </a:xfrm>
          </p:grpSpPr>
          <p:sp>
            <p:nvSpPr>
              <p:cNvPr id="27" name="Freeform 45">
                <a:extLst>
                  <a:ext uri="{FF2B5EF4-FFF2-40B4-BE49-F238E27FC236}">
                    <a16:creationId xmlns:a16="http://schemas.microsoft.com/office/drawing/2014/main" id="{DBC473C8-926B-3431-C9D0-604322E8C543}"/>
                  </a:ext>
                </a:extLst>
              </p:cNvPr>
              <p:cNvSpPr/>
              <p:nvPr/>
            </p:nvSpPr>
            <p:spPr>
              <a:xfrm>
                <a:off x="6566686" y="9427294"/>
                <a:ext cx="402621" cy="123902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165203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165202"/>
                    </a:lnTo>
                    <a:lnTo>
                      <a:pt x="0" y="1652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9767" b="-100000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Freeform 46">
                <a:extLst>
                  <a:ext uri="{FF2B5EF4-FFF2-40B4-BE49-F238E27FC236}">
                    <a16:creationId xmlns:a16="http://schemas.microsoft.com/office/drawing/2014/main" id="{42136A63-533C-FF5E-F0D0-33290521EB3E}"/>
                  </a:ext>
                </a:extLst>
              </p:cNvPr>
              <p:cNvSpPr/>
              <p:nvPr/>
            </p:nvSpPr>
            <p:spPr>
              <a:xfrm>
                <a:off x="6566686" y="9083465"/>
                <a:ext cx="402621" cy="353476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471301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471301"/>
                    </a:lnTo>
                    <a:lnTo>
                      <a:pt x="0" y="4713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b="-13903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5A0EE1E-31E0-6CB7-37FA-459E7FEC2686}"/>
                </a:ext>
              </a:extLst>
            </p:cNvPr>
            <p:cNvGrpSpPr/>
            <p:nvPr/>
          </p:nvGrpSpPr>
          <p:grpSpPr>
            <a:xfrm>
              <a:off x="714060" y="187030"/>
              <a:ext cx="1299411" cy="507831"/>
              <a:chOff x="606391" y="102057"/>
              <a:chExt cx="1299411" cy="50783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E829BC1-8DB3-BB7E-1ACC-7EFC81D4E1F1}"/>
                  </a:ext>
                </a:extLst>
              </p:cNvPr>
              <p:cNvSpPr txBox="1"/>
              <p:nvPr/>
            </p:nvSpPr>
            <p:spPr>
              <a:xfrm>
                <a:off x="606391" y="102057"/>
                <a:ext cx="129941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Centre for Broadband Communication (CBC)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F93AC05-243F-99F8-7333-91FB98106BA1}"/>
                  </a:ext>
                </a:extLst>
              </p:cNvPr>
              <p:cNvCxnSpPr/>
              <p:nvPr/>
            </p:nvCxnSpPr>
            <p:spPr>
              <a:xfrm>
                <a:off x="654516" y="158080"/>
                <a:ext cx="0" cy="39286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ECD31AA7-BCBE-A859-2532-B6A7FF592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1621157"/>
            <a:ext cx="6377193" cy="29090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82FFCC-C8DB-1C67-1D56-D139D10C5DB5}"/>
              </a:ext>
            </a:extLst>
          </p:cNvPr>
          <p:cNvSpPr txBox="1"/>
          <p:nvPr/>
        </p:nvSpPr>
        <p:spPr>
          <a:xfrm>
            <a:off x="2123473" y="4589159"/>
            <a:ext cx="1460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dirty="0"/>
              <a:t>Low strength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CEA091-F8E1-4779-990D-9E630126B749}"/>
              </a:ext>
            </a:extLst>
          </p:cNvPr>
          <p:cNvGrpSpPr/>
          <p:nvPr/>
        </p:nvGrpSpPr>
        <p:grpSpPr>
          <a:xfrm>
            <a:off x="6020746" y="1288050"/>
            <a:ext cx="6061253" cy="3160651"/>
            <a:chOff x="6020746" y="1288050"/>
            <a:chExt cx="6061253" cy="316065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25AB12-CE55-B5BE-75A9-284705A7D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20746" y="1683759"/>
              <a:ext cx="6061253" cy="276494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FE841B-D200-1F55-990B-5D2ECCDE3B1F}"/>
                </a:ext>
              </a:extLst>
            </p:cNvPr>
            <p:cNvSpPr txBox="1"/>
            <p:nvPr/>
          </p:nvSpPr>
          <p:spPr>
            <a:xfrm>
              <a:off x="8804459" y="1288050"/>
              <a:ext cx="1557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dirty="0">
                  <a:solidFill>
                    <a:schemeClr val="bg1"/>
                  </a:solidFill>
                </a:rPr>
                <a:t>High strength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8442342-3A00-8FAC-3F2F-2648AF694081}"/>
              </a:ext>
            </a:extLst>
          </p:cNvPr>
          <p:cNvSpPr txBox="1"/>
          <p:nvPr/>
        </p:nvSpPr>
        <p:spPr>
          <a:xfrm>
            <a:off x="110001" y="5595636"/>
            <a:ext cx="7890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H. J. Jo, D. Y. Park, K. W. Kim, and T.-J. Ahn, “Real-time monitoring of concrete curing using fiber Bragg grating sensors: Strain and temperature measurement,” Sensors Actuators A: Phys. 362, 114650 (2023).</a:t>
            </a:r>
          </a:p>
        </p:txBody>
      </p:sp>
    </p:spTree>
    <p:extLst>
      <p:ext uri="{BB962C8B-B14F-4D97-AF65-F5344CB8AC3E}">
        <p14:creationId xmlns:p14="http://schemas.microsoft.com/office/powerpoint/2010/main" val="305491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67CA7-36BB-0EB9-63EC-7509C0855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5344225-F4EA-97A1-9FCB-F56FBE58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CAEBAE-84E6-FF1E-5E1D-D1E7DB7A1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609" y="40362"/>
            <a:ext cx="2658524" cy="810320"/>
          </a:xfrm>
        </p:spPr>
        <p:txBody>
          <a:bodyPr anchor="b">
            <a:normAutofit/>
          </a:bodyPr>
          <a:lstStyle/>
          <a:p>
            <a:r>
              <a:rPr lang="en-ZA" sz="3600" b="1" dirty="0">
                <a:latin typeface="Amasis MT Pro" panose="02040504050005020304" pitchFamily="18" charset="77"/>
              </a:rPr>
              <a:t>Conclusion</a:t>
            </a:r>
            <a:endParaRPr lang="en-US" sz="3600" b="1" dirty="0">
              <a:latin typeface="Amasis MT Pro" panose="02040504050005020304" pitchFamily="18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CE410C-8A45-03F0-0CB8-7E502CF9E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D33659-ED2D-B81D-E704-95ADF71E5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C099CD-0BD8-229C-2090-A47B77E4D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0810F6-11C7-79BA-7909-9CE641EE4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9C9605-B332-FA1C-EE2A-FA9B6F92E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6075" y="706"/>
            <a:ext cx="995925" cy="99759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7434223-C996-A7D8-0DCD-874A0D60D961}"/>
              </a:ext>
            </a:extLst>
          </p:cNvPr>
          <p:cNvGrpSpPr/>
          <p:nvPr/>
        </p:nvGrpSpPr>
        <p:grpSpPr>
          <a:xfrm>
            <a:off x="110001" y="112023"/>
            <a:ext cx="2013472" cy="829537"/>
            <a:chOff x="-1" y="16042"/>
            <a:chExt cx="2013472" cy="8295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C6D298C-E5B7-11AC-15BB-5D7D297FA9F9}"/>
                </a:ext>
              </a:extLst>
            </p:cNvPr>
            <p:cNvGrpSpPr/>
            <p:nvPr/>
          </p:nvGrpSpPr>
          <p:grpSpPr>
            <a:xfrm>
              <a:off x="-1" y="16042"/>
              <a:ext cx="714061" cy="829537"/>
              <a:chOff x="6566686" y="9083465"/>
              <a:chExt cx="402621" cy="467731"/>
            </a:xfrm>
          </p:grpSpPr>
          <p:sp>
            <p:nvSpPr>
              <p:cNvPr id="27" name="Freeform 45">
                <a:extLst>
                  <a:ext uri="{FF2B5EF4-FFF2-40B4-BE49-F238E27FC236}">
                    <a16:creationId xmlns:a16="http://schemas.microsoft.com/office/drawing/2014/main" id="{DE19FA0B-557D-5D2D-4F8A-2BBDCC9A4C22}"/>
                  </a:ext>
                </a:extLst>
              </p:cNvPr>
              <p:cNvSpPr/>
              <p:nvPr/>
            </p:nvSpPr>
            <p:spPr>
              <a:xfrm>
                <a:off x="6566686" y="9427294"/>
                <a:ext cx="402621" cy="123902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165203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165202"/>
                    </a:lnTo>
                    <a:lnTo>
                      <a:pt x="0" y="1652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9767" b="-100000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Freeform 46">
                <a:extLst>
                  <a:ext uri="{FF2B5EF4-FFF2-40B4-BE49-F238E27FC236}">
                    <a16:creationId xmlns:a16="http://schemas.microsoft.com/office/drawing/2014/main" id="{07C6D5B8-7A15-845B-17B7-B40A2F69C838}"/>
                  </a:ext>
                </a:extLst>
              </p:cNvPr>
              <p:cNvSpPr/>
              <p:nvPr/>
            </p:nvSpPr>
            <p:spPr>
              <a:xfrm>
                <a:off x="6566686" y="9083465"/>
                <a:ext cx="402621" cy="353476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471301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471301"/>
                    </a:lnTo>
                    <a:lnTo>
                      <a:pt x="0" y="4713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b="-13903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314BB07-78F8-319C-AC96-CA522D2844F7}"/>
                </a:ext>
              </a:extLst>
            </p:cNvPr>
            <p:cNvGrpSpPr/>
            <p:nvPr/>
          </p:nvGrpSpPr>
          <p:grpSpPr>
            <a:xfrm>
              <a:off x="714060" y="187030"/>
              <a:ext cx="1299411" cy="507831"/>
              <a:chOff x="606391" y="102057"/>
              <a:chExt cx="1299411" cy="50783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6CEC1E1-05AD-C3E8-3EC1-825A64B87439}"/>
                  </a:ext>
                </a:extLst>
              </p:cNvPr>
              <p:cNvSpPr txBox="1"/>
              <p:nvPr/>
            </p:nvSpPr>
            <p:spPr>
              <a:xfrm>
                <a:off x="606391" y="102057"/>
                <a:ext cx="129941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Centre for Broadband Communication (CBC)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FA46186-0461-C4AD-1C29-C2E63EA9D714}"/>
                  </a:ext>
                </a:extLst>
              </p:cNvPr>
              <p:cNvCxnSpPr/>
              <p:nvPr/>
            </p:nvCxnSpPr>
            <p:spPr>
              <a:xfrm>
                <a:off x="654516" y="158080"/>
                <a:ext cx="0" cy="39286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B61E2-64AB-040A-2411-6D28C0905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995" y="1882587"/>
            <a:ext cx="6979024" cy="35767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800" dirty="0"/>
              <a:t>MZI system for non-destructive evaluation of compressive strength was designed, implemented, and validated</a:t>
            </a:r>
          </a:p>
          <a:p>
            <a:pPr>
              <a:buFont typeface="Wingdings" pitchFamily="2" charset="2"/>
              <a:buChar char="§"/>
            </a:pPr>
            <a:endParaRPr lang="en-US" sz="1800" dirty="0"/>
          </a:p>
          <a:p>
            <a:pPr>
              <a:buFont typeface="Wingdings" pitchFamily="2" charset="2"/>
              <a:buChar char="§"/>
            </a:pPr>
            <a:r>
              <a:rPr lang="en-US" sz="1800" dirty="0"/>
              <a:t>Experimental validation shows that the proposed approach achieves accuracy suitable for practical decision-making and can be embedded within broader structural health monitoring frameworks</a:t>
            </a:r>
          </a:p>
          <a:p>
            <a:pPr>
              <a:buFont typeface="Wingdings" pitchFamily="2" charset="2"/>
              <a:buChar char="§"/>
            </a:pPr>
            <a:endParaRPr lang="en-US" sz="1800" dirty="0"/>
          </a:p>
          <a:p>
            <a:pPr algn="just">
              <a:buFont typeface="Wingdings" pitchFamily="2" charset="2"/>
              <a:buChar char="§"/>
            </a:pPr>
            <a:r>
              <a:rPr lang="en-US" sz="1800" dirty="0"/>
              <a:t>The technology offers a promising pathway toward smarter, safer, and more efficient concrete infrastructure, while highlighting the need for standardized deployment and calibration practices</a:t>
            </a:r>
          </a:p>
        </p:txBody>
      </p:sp>
      <p:pic>
        <p:nvPicPr>
          <p:cNvPr id="6" name="Picture 5" descr="Checkmate move on chessboard">
            <a:extLst>
              <a:ext uri="{FF2B5EF4-FFF2-40B4-BE49-F238E27FC236}">
                <a16:creationId xmlns:a16="http://schemas.microsoft.com/office/drawing/2014/main" id="{F48376AD-E174-8F56-FDA0-9BC2414895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33" y="2115545"/>
            <a:ext cx="3955781" cy="262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130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C90E9-81BD-48F7-C4EA-5D4F8A394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8695790-9F4D-A332-4C3F-AF1F5CDCC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36C9F18-699E-1358-3AF0-17D7FCA22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D96380-1B04-9BED-321B-A8A6D66C92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2D6D10A-FFD2-07EE-B3FD-C817CD718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93B018-08DF-A655-0817-EA33BA3A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35C8A8-518E-3996-2AF1-A60A3B1F9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075" y="374"/>
            <a:ext cx="995925" cy="99759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1F222E1-C0A9-9793-C535-6FAAEEB83883}"/>
              </a:ext>
            </a:extLst>
          </p:cNvPr>
          <p:cNvGrpSpPr/>
          <p:nvPr/>
        </p:nvGrpSpPr>
        <p:grpSpPr>
          <a:xfrm>
            <a:off x="110001" y="112023"/>
            <a:ext cx="2013472" cy="829537"/>
            <a:chOff x="-1" y="16042"/>
            <a:chExt cx="2013472" cy="8295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A159EEC-F3A3-7E7A-3A23-9BA2AC5556A8}"/>
                </a:ext>
              </a:extLst>
            </p:cNvPr>
            <p:cNvGrpSpPr/>
            <p:nvPr/>
          </p:nvGrpSpPr>
          <p:grpSpPr>
            <a:xfrm>
              <a:off x="-1" y="16042"/>
              <a:ext cx="714061" cy="829537"/>
              <a:chOff x="6566686" y="9083465"/>
              <a:chExt cx="402621" cy="467731"/>
            </a:xfrm>
          </p:grpSpPr>
          <p:sp>
            <p:nvSpPr>
              <p:cNvPr id="27" name="Freeform 45">
                <a:extLst>
                  <a:ext uri="{FF2B5EF4-FFF2-40B4-BE49-F238E27FC236}">
                    <a16:creationId xmlns:a16="http://schemas.microsoft.com/office/drawing/2014/main" id="{6E86D26D-0E92-D5C2-B8B9-775084F7A01E}"/>
                  </a:ext>
                </a:extLst>
              </p:cNvPr>
              <p:cNvSpPr/>
              <p:nvPr/>
            </p:nvSpPr>
            <p:spPr>
              <a:xfrm>
                <a:off x="6566686" y="9427294"/>
                <a:ext cx="402621" cy="123902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165203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165202"/>
                    </a:lnTo>
                    <a:lnTo>
                      <a:pt x="0" y="1652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29767" b="-100000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Freeform 46">
                <a:extLst>
                  <a:ext uri="{FF2B5EF4-FFF2-40B4-BE49-F238E27FC236}">
                    <a16:creationId xmlns:a16="http://schemas.microsoft.com/office/drawing/2014/main" id="{B5946971-9D00-C9CB-8205-633ADC667296}"/>
                  </a:ext>
                </a:extLst>
              </p:cNvPr>
              <p:cNvSpPr/>
              <p:nvPr/>
            </p:nvSpPr>
            <p:spPr>
              <a:xfrm>
                <a:off x="6566686" y="9083465"/>
                <a:ext cx="402621" cy="353476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471301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471301"/>
                    </a:lnTo>
                    <a:lnTo>
                      <a:pt x="0" y="4713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903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FF28731-F3E1-AC23-3B91-79BC137E6A84}"/>
                </a:ext>
              </a:extLst>
            </p:cNvPr>
            <p:cNvGrpSpPr/>
            <p:nvPr/>
          </p:nvGrpSpPr>
          <p:grpSpPr>
            <a:xfrm>
              <a:off x="714060" y="187030"/>
              <a:ext cx="1299411" cy="507831"/>
              <a:chOff x="606391" y="102057"/>
              <a:chExt cx="1299411" cy="50783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932DCC-21FE-9729-7A9D-E06B7BF693AA}"/>
                  </a:ext>
                </a:extLst>
              </p:cNvPr>
              <p:cNvSpPr txBox="1"/>
              <p:nvPr/>
            </p:nvSpPr>
            <p:spPr>
              <a:xfrm>
                <a:off x="606391" y="102057"/>
                <a:ext cx="129941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Centre for Broadband Communication (CBC)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F75EEDA6-35C3-E847-8096-B1E8C02B0D8B}"/>
                  </a:ext>
                </a:extLst>
              </p:cNvPr>
              <p:cNvCxnSpPr/>
              <p:nvPr/>
            </p:nvCxnSpPr>
            <p:spPr>
              <a:xfrm>
                <a:off x="654516" y="158080"/>
                <a:ext cx="0" cy="39286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0F88C0E3-19F0-9361-25B3-6E8E8D401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452" y="-208089"/>
            <a:ext cx="5735650" cy="1149649"/>
          </a:xfrm>
        </p:spPr>
        <p:txBody>
          <a:bodyPr anchor="b">
            <a:normAutofit/>
          </a:bodyPr>
          <a:lstStyle/>
          <a:p>
            <a:r>
              <a:rPr lang="en-ZA" sz="3600" b="1" dirty="0">
                <a:latin typeface="Amasis MT Pro" panose="02040504050005020304" pitchFamily="18" charset="77"/>
              </a:rPr>
              <a:t>Future Work</a:t>
            </a:r>
            <a:endParaRPr lang="en-US" sz="3600" b="1" dirty="0">
              <a:latin typeface="Amasis MT Pro" panose="02040504050005020304" pitchFamily="18" charset="77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0A40EDB-CEEE-206F-66D1-0E701528D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514" y="1841391"/>
            <a:ext cx="7068671" cy="3551842"/>
          </a:xfrm>
        </p:spPr>
        <p:txBody>
          <a:bodyPr>
            <a:noAutofit/>
          </a:bodyPr>
          <a:lstStyle/>
          <a:p>
            <a:r>
              <a:rPr lang="en-US" sz="1800" dirty="0"/>
              <a:t>Extend the model to account explicitly for </a:t>
            </a:r>
            <a:r>
              <a:rPr lang="en-US" sz="1800" b="1" dirty="0"/>
              <a:t>damage, cracking</a:t>
            </a:r>
            <a:r>
              <a:rPr lang="en-US" sz="1800" dirty="0"/>
              <a:t>, and long-term shrinkage, not only early-age strength development</a:t>
            </a:r>
          </a:p>
          <a:p>
            <a:endParaRPr lang="en-US" sz="1800" dirty="0"/>
          </a:p>
          <a:p>
            <a:r>
              <a:rPr lang="en-US" sz="1800" dirty="0"/>
              <a:t>Explore integration with distributed optical fibre sensing to capture the spatial variability of strength and damage across larger structural elements</a:t>
            </a:r>
          </a:p>
          <a:p>
            <a:endParaRPr lang="en-US" sz="1800" dirty="0"/>
          </a:p>
          <a:p>
            <a:pPr algn="just"/>
            <a:r>
              <a:rPr lang="en-US" sz="1800" dirty="0"/>
              <a:t>Develop standardized protocols and open-source tools for calibration, data processing, and fusion with other SHM modalities (e.g., acoustic, vibration)</a:t>
            </a:r>
          </a:p>
        </p:txBody>
      </p:sp>
      <p:pic>
        <p:nvPicPr>
          <p:cNvPr id="9" name="Picture 8" descr="Human eye seen through transparent digital chart">
            <a:extLst>
              <a:ext uri="{FF2B5EF4-FFF2-40B4-BE49-F238E27FC236}">
                <a16:creationId xmlns:a16="http://schemas.microsoft.com/office/drawing/2014/main" id="{2F2F7680-2CF3-39B3-F98D-75443F9E9A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698" y="1906021"/>
            <a:ext cx="4529529" cy="258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69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33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A5509B-E5EF-6309-0E1E-CA042DDB6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27E81-0122-39CA-99A4-119FAC1BC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70" y="381000"/>
            <a:ext cx="3657599" cy="3657599"/>
          </a:xfrm>
          <a:prstGeom prst="flowChartConnector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3058319-E903-6B13-A67E-4C83C35E249E}"/>
              </a:ext>
            </a:extLst>
          </p:cNvPr>
          <p:cNvSpPr txBox="1"/>
          <p:nvPr/>
        </p:nvSpPr>
        <p:spPr>
          <a:xfrm>
            <a:off x="5178425" y="1321583"/>
            <a:ext cx="6200774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8800" b="1" i="0" u="none" strike="noStrike" kern="1200" cap="none" spc="0" normalizeH="0" baseline="0" noProof="0" dirty="0">
                <a:ln>
                  <a:noFill/>
                </a:ln>
                <a:solidFill>
                  <a:srgbClr val="FFCB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Thank You!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3200" b="1" i="0" u="none" strike="noStrike" kern="1200" cap="none" spc="0" normalizeH="0" baseline="0" noProof="0" dirty="0">
                <a:ln>
                  <a:noFill/>
                </a:ln>
                <a:solidFill>
                  <a:srgbClr val="FFCB2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… questions?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F3439B-18A6-6260-AE09-8A0E8F7E6048}"/>
              </a:ext>
            </a:extLst>
          </p:cNvPr>
          <p:cNvSpPr txBox="1"/>
          <p:nvPr/>
        </p:nvSpPr>
        <p:spPr>
          <a:xfrm>
            <a:off x="1372870" y="4275384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badi" panose="020F0502020204030204" pitchFamily="34" charset="0"/>
                <a:ea typeface="+mn-ea"/>
                <a:cs typeface="+mn-cs"/>
              </a:rPr>
              <a:t>Change the World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7CDF272-410D-4B1F-8901-6DAAD90E8271}"/>
              </a:ext>
            </a:extLst>
          </p:cNvPr>
          <p:cNvSpPr/>
          <p:nvPr/>
        </p:nvSpPr>
        <p:spPr>
          <a:xfrm>
            <a:off x="0" y="4754880"/>
            <a:ext cx="12192000" cy="209139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K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9419B3-332F-897E-AAA8-9DA2B7131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39" y="5341079"/>
            <a:ext cx="1472373" cy="654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29E325-0FAD-C392-9C2A-798A020B1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232" y="5392701"/>
            <a:ext cx="1395992" cy="5066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23D367-9674-D3CA-EEFB-A6ABA66E4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244" y="5406729"/>
            <a:ext cx="1243452" cy="455230"/>
          </a:xfrm>
          <a:prstGeom prst="rect">
            <a:avLst/>
          </a:prstGeom>
        </p:spPr>
      </p:pic>
      <p:pic>
        <p:nvPicPr>
          <p:cNvPr id="8" name="Picture 7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2C116266-09ED-A815-B9B1-FFECDBE479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16" y="5376022"/>
            <a:ext cx="1167232" cy="5166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F8F290-F049-1110-0BFC-B6C845EBC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1827" y="5195217"/>
            <a:ext cx="628246" cy="7554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AB89B2-2CC6-83AE-FA93-77A7C542EF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1717" y="5297611"/>
            <a:ext cx="857717" cy="673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0FAF9A-8ACA-5E5D-6392-A9C3D6B5E5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62787" y="5308658"/>
            <a:ext cx="1117402" cy="5906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4D5775-C987-7C68-5426-57B6AEA60B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078" y="5146139"/>
            <a:ext cx="680065" cy="8536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1EFDCD-1B78-93D5-3123-49F4A924A1B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27414" b="29798"/>
          <a:stretch>
            <a:fillRect/>
          </a:stretch>
        </p:blipFill>
        <p:spPr>
          <a:xfrm>
            <a:off x="10412886" y="5199334"/>
            <a:ext cx="1746417" cy="74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07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A55CC-7469-9AF5-9352-8261F2CFF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2803B6E-2BA6-A42A-9AA9-56F2FEEA3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092095-A441-8D16-919B-D13615651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91BC5DC-2CDA-7C00-1401-58CBCFE99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52292D8-9977-A717-1C3A-627A55624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88FDA71-BD50-7C08-F9D4-ED3391FE4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C27D71-BCAD-7D23-03FD-AA98AFE301E3}"/>
              </a:ext>
            </a:extLst>
          </p:cNvPr>
          <p:cNvGrpSpPr/>
          <p:nvPr/>
        </p:nvGrpSpPr>
        <p:grpSpPr>
          <a:xfrm>
            <a:off x="110001" y="112023"/>
            <a:ext cx="2013472" cy="829537"/>
            <a:chOff x="-1" y="16042"/>
            <a:chExt cx="2013472" cy="8295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B11C8AD-4FAF-FF4E-5F27-354F09D6CB50}"/>
                </a:ext>
              </a:extLst>
            </p:cNvPr>
            <p:cNvGrpSpPr/>
            <p:nvPr/>
          </p:nvGrpSpPr>
          <p:grpSpPr>
            <a:xfrm>
              <a:off x="-1" y="16042"/>
              <a:ext cx="714061" cy="829537"/>
              <a:chOff x="6566686" y="9083465"/>
              <a:chExt cx="402621" cy="467731"/>
            </a:xfrm>
          </p:grpSpPr>
          <p:sp>
            <p:nvSpPr>
              <p:cNvPr id="27" name="Freeform 45">
                <a:extLst>
                  <a:ext uri="{FF2B5EF4-FFF2-40B4-BE49-F238E27FC236}">
                    <a16:creationId xmlns:a16="http://schemas.microsoft.com/office/drawing/2014/main" id="{3A97849E-7C5F-2CBB-173B-27956352B5F3}"/>
                  </a:ext>
                </a:extLst>
              </p:cNvPr>
              <p:cNvSpPr/>
              <p:nvPr/>
            </p:nvSpPr>
            <p:spPr>
              <a:xfrm>
                <a:off x="6566686" y="9427294"/>
                <a:ext cx="402621" cy="123902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165203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165202"/>
                    </a:lnTo>
                    <a:lnTo>
                      <a:pt x="0" y="1652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 t="-29767" b="-100000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Freeform 46">
                <a:extLst>
                  <a:ext uri="{FF2B5EF4-FFF2-40B4-BE49-F238E27FC236}">
                    <a16:creationId xmlns:a16="http://schemas.microsoft.com/office/drawing/2014/main" id="{C22BDD29-504B-6FBD-6046-1B0736411900}"/>
                  </a:ext>
                </a:extLst>
              </p:cNvPr>
              <p:cNvSpPr/>
              <p:nvPr/>
            </p:nvSpPr>
            <p:spPr>
              <a:xfrm>
                <a:off x="6566686" y="9083465"/>
                <a:ext cx="402621" cy="353476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471301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471301"/>
                    </a:lnTo>
                    <a:lnTo>
                      <a:pt x="0" y="4713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b="-13903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08A5464-1058-4238-ADCC-27886615F676}"/>
                </a:ext>
              </a:extLst>
            </p:cNvPr>
            <p:cNvGrpSpPr/>
            <p:nvPr/>
          </p:nvGrpSpPr>
          <p:grpSpPr>
            <a:xfrm>
              <a:off x="714060" y="187030"/>
              <a:ext cx="1299411" cy="507831"/>
              <a:chOff x="606391" y="102057"/>
              <a:chExt cx="1299411" cy="50783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1BB7F07-7EAA-B982-F931-63D24F7D2C57}"/>
                  </a:ext>
                </a:extLst>
              </p:cNvPr>
              <p:cNvSpPr txBox="1"/>
              <p:nvPr/>
            </p:nvSpPr>
            <p:spPr>
              <a:xfrm>
                <a:off x="606391" y="102057"/>
                <a:ext cx="129941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Centre for Broadband Communication (CBC)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0E16572-3A70-B9DB-58AA-8D088FE84BEC}"/>
                  </a:ext>
                </a:extLst>
              </p:cNvPr>
              <p:cNvCxnSpPr/>
              <p:nvPr/>
            </p:nvCxnSpPr>
            <p:spPr>
              <a:xfrm>
                <a:off x="654516" y="158080"/>
                <a:ext cx="0" cy="39286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9B4E58-7F29-9B44-D8D0-ACA59E8F24D2}"/>
              </a:ext>
            </a:extLst>
          </p:cNvPr>
          <p:cNvSpPr txBox="1"/>
          <p:nvPr/>
        </p:nvSpPr>
        <p:spPr>
          <a:xfrm>
            <a:off x="2142502" y="180682"/>
            <a:ext cx="6006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Amasis MT Pro" panose="02040504050005020304" pitchFamily="18" charset="77"/>
                <a:cs typeface="Poppins" pitchFamily="2" charset="77"/>
              </a:rPr>
              <a:t>PRESENTATION OUTLINE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72A0CEFE-29D6-12F9-FC0C-C7E82886E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6075" y="5050"/>
            <a:ext cx="995925" cy="997593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A228A661-C2F4-2A32-9E4F-C7A6D9C939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4417" y="1150152"/>
            <a:ext cx="11358800" cy="545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40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9325FC-42A7-24D5-02CE-C23CB8EDC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23531-67B9-A382-E0E4-E23CD635B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523" y="-63501"/>
            <a:ext cx="6376027" cy="872002"/>
          </a:xfrm>
        </p:spPr>
        <p:txBody>
          <a:bodyPr anchor="b">
            <a:normAutofit fontScale="90000"/>
          </a:bodyPr>
          <a:lstStyle/>
          <a:p>
            <a:r>
              <a:rPr lang="en-ZA" sz="4000" b="1" dirty="0">
                <a:latin typeface="Amasis MT Pro" panose="02040504050005020304" pitchFamily="18" charset="77"/>
              </a:rPr>
              <a:t>Introduction &amp; Background</a:t>
            </a:r>
            <a:endParaRPr lang="en-US" sz="4000" b="1" dirty="0">
              <a:latin typeface="Amasis MT Pro" panose="020405040500050203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B4288-5599-FC0C-488D-74B05EEA4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742419"/>
            <a:ext cx="7479792" cy="872003"/>
          </a:xfrm>
        </p:spPr>
        <p:txBody>
          <a:bodyPr anchor="t"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1800" dirty="0"/>
              <a:t>Concrete strength development governs formwork removal, prestress transfer, and construction scheduling</a:t>
            </a:r>
          </a:p>
          <a:p>
            <a:pPr>
              <a:buFont typeface="Wingdings" pitchFamily="2" charset="2"/>
              <a:buChar char="§"/>
            </a:pPr>
            <a:endParaRPr lang="en-US" sz="18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B52473-EB4C-97FC-1F85-61907EE65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01" y="5748384"/>
            <a:ext cx="995925" cy="9975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169E311-6D63-45D5-A405-09C31F72E1CE}"/>
              </a:ext>
            </a:extLst>
          </p:cNvPr>
          <p:cNvGrpSpPr/>
          <p:nvPr/>
        </p:nvGrpSpPr>
        <p:grpSpPr>
          <a:xfrm>
            <a:off x="110001" y="112023"/>
            <a:ext cx="2013472" cy="829537"/>
            <a:chOff x="-1" y="16042"/>
            <a:chExt cx="2013472" cy="82953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3ECA2E5-324D-D125-2F1B-897B775A2C8B}"/>
                </a:ext>
              </a:extLst>
            </p:cNvPr>
            <p:cNvGrpSpPr/>
            <p:nvPr/>
          </p:nvGrpSpPr>
          <p:grpSpPr>
            <a:xfrm>
              <a:off x="-1" y="16042"/>
              <a:ext cx="714061" cy="829537"/>
              <a:chOff x="6566686" y="9083465"/>
              <a:chExt cx="402621" cy="467731"/>
            </a:xfrm>
          </p:grpSpPr>
          <p:sp>
            <p:nvSpPr>
              <p:cNvPr id="21" name="Freeform 45">
                <a:extLst>
                  <a:ext uri="{FF2B5EF4-FFF2-40B4-BE49-F238E27FC236}">
                    <a16:creationId xmlns:a16="http://schemas.microsoft.com/office/drawing/2014/main" id="{BDD564B9-D281-73D5-4EA7-16A394DC89DF}"/>
                  </a:ext>
                </a:extLst>
              </p:cNvPr>
              <p:cNvSpPr/>
              <p:nvPr/>
            </p:nvSpPr>
            <p:spPr>
              <a:xfrm>
                <a:off x="6566686" y="9427294"/>
                <a:ext cx="402621" cy="123902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165203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165202"/>
                    </a:lnTo>
                    <a:lnTo>
                      <a:pt x="0" y="1652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9767" b="-100000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Freeform 46">
                <a:extLst>
                  <a:ext uri="{FF2B5EF4-FFF2-40B4-BE49-F238E27FC236}">
                    <a16:creationId xmlns:a16="http://schemas.microsoft.com/office/drawing/2014/main" id="{D60DD4BF-23A1-4F27-E08D-1FF3BA65A259}"/>
                  </a:ext>
                </a:extLst>
              </p:cNvPr>
              <p:cNvSpPr/>
              <p:nvPr/>
            </p:nvSpPr>
            <p:spPr>
              <a:xfrm>
                <a:off x="6566686" y="9083465"/>
                <a:ext cx="402621" cy="353476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471301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471301"/>
                    </a:lnTo>
                    <a:lnTo>
                      <a:pt x="0" y="4713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b="-13903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370841D-800F-FFBF-CDD0-C49FC4289842}"/>
                </a:ext>
              </a:extLst>
            </p:cNvPr>
            <p:cNvGrpSpPr/>
            <p:nvPr/>
          </p:nvGrpSpPr>
          <p:grpSpPr>
            <a:xfrm>
              <a:off x="714060" y="187030"/>
              <a:ext cx="1299411" cy="507831"/>
              <a:chOff x="606391" y="102057"/>
              <a:chExt cx="1299411" cy="507831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A01FD56-343C-5F2F-2B0A-A23DC78B1018}"/>
                  </a:ext>
                </a:extLst>
              </p:cNvPr>
              <p:cNvSpPr txBox="1"/>
              <p:nvPr/>
            </p:nvSpPr>
            <p:spPr>
              <a:xfrm>
                <a:off x="606391" y="102057"/>
                <a:ext cx="129941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Centre for Broadband Communication (CBC)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EA4DFA2-F90B-4E0D-0370-37584E64D55C}"/>
                  </a:ext>
                </a:extLst>
              </p:cNvPr>
              <p:cNvCxnSpPr/>
              <p:nvPr/>
            </p:nvCxnSpPr>
            <p:spPr>
              <a:xfrm>
                <a:off x="654516" y="158080"/>
                <a:ext cx="0" cy="39286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4DFCDA0-9389-2744-75A1-C1778014B026}"/>
              </a:ext>
            </a:extLst>
          </p:cNvPr>
          <p:cNvSpPr txBox="1"/>
          <p:nvPr/>
        </p:nvSpPr>
        <p:spPr>
          <a:xfrm>
            <a:off x="539496" y="3964060"/>
            <a:ext cx="74164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/>
              <a:t> Purpose</a:t>
            </a:r>
            <a:r>
              <a:rPr lang="en-US" dirty="0"/>
              <a:t>: </a:t>
            </a:r>
          </a:p>
          <a:p>
            <a:pPr lvl="1" algn="just"/>
            <a:r>
              <a:rPr lang="en-US" sz="1600" dirty="0"/>
              <a:t>There is a need for continuous, in-situ, and automated monitoring of </a:t>
            </a:r>
          </a:p>
          <a:p>
            <a:pPr lvl="1" algn="just"/>
            <a:r>
              <a:rPr lang="en-US" sz="1600" dirty="0"/>
              <a:t>strength gain to enhance safety, optimize construction timelines, </a:t>
            </a:r>
          </a:p>
          <a:p>
            <a:pPr lvl="1" algn="just"/>
            <a:r>
              <a:rPr lang="en-US" sz="1600" dirty="0"/>
              <a:t>and support structural health monitoring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EF7BC6-05BE-A5FB-C40B-2970C36CA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0552" y="40339"/>
            <a:ext cx="3694228" cy="295538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8663AB6-5414-D999-8B00-83493D7B5D8F}"/>
              </a:ext>
            </a:extLst>
          </p:cNvPr>
          <p:cNvGrpSpPr/>
          <p:nvPr/>
        </p:nvGrpSpPr>
        <p:grpSpPr>
          <a:xfrm>
            <a:off x="539496" y="2631287"/>
            <a:ext cx="10952460" cy="4186374"/>
            <a:chOff x="286387" y="2641096"/>
            <a:chExt cx="10952460" cy="418637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53446C9-95F9-0482-F55F-2160D6D4D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94120" y="3062733"/>
              <a:ext cx="2644727" cy="376473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80BD31-8492-561A-7247-78F95B3B1E92}"/>
                </a:ext>
              </a:extLst>
            </p:cNvPr>
            <p:cNvSpPr txBox="1"/>
            <p:nvPr/>
          </p:nvSpPr>
          <p:spPr>
            <a:xfrm>
              <a:off x="286387" y="2641096"/>
              <a:ext cx="7235277" cy="1208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Wingdings" pitchFamily="2" charset="2"/>
                <a:buChar char="§"/>
              </a:pPr>
              <a:r>
                <a:rPr lang="en-US" dirty="0"/>
                <a:t>  Conventional strength assessment relies on destructive</a:t>
              </a:r>
            </a:p>
            <a:p>
              <a:r>
                <a:rPr lang="en-US" dirty="0"/>
                <a:t>     compression tests on cubes or cylinders, </a:t>
              </a:r>
            </a:p>
            <a:p>
              <a:pPr lvl="1" algn="just">
                <a:buFont typeface="Wingdings" panose="05000000000000000000" pitchFamily="2" charset="2"/>
                <a:buChar char="Ø"/>
              </a:pPr>
              <a:r>
                <a:rPr lang="en-US" dirty="0">
                  <a:solidFill>
                    <a:srgbClr val="FF0000"/>
                  </a:solidFill>
                </a:rPr>
                <a:t> discrete, </a:t>
              </a:r>
              <a:r>
                <a:rPr lang="en-US" dirty="0" err="1">
                  <a:solidFill>
                    <a:srgbClr val="FF0000"/>
                  </a:solidFill>
                </a:rPr>
                <a:t>labour-intensive</a:t>
              </a:r>
              <a:r>
                <a:rPr lang="en-US" dirty="0">
                  <a:solidFill>
                    <a:srgbClr val="FF0000"/>
                  </a:solidFill>
                </a:rPr>
                <a:t>, and do not reflect in-situ conditions</a:t>
              </a:r>
              <a:endParaRPr lang="en-US" dirty="0"/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4888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95B97B-0846-46F9-074D-50C132099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57974D-0FBF-F232-141E-33457D6C1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352" y="41065"/>
            <a:ext cx="6512386" cy="1132020"/>
          </a:xfrm>
        </p:spPr>
        <p:txBody>
          <a:bodyPr anchor="b">
            <a:normAutofit/>
          </a:bodyPr>
          <a:lstStyle/>
          <a:p>
            <a:r>
              <a:rPr lang="en-ZA" sz="3700" b="1" dirty="0">
                <a:latin typeface="Amasis MT Pro" panose="02040504050005020304" pitchFamily="18" charset="77"/>
              </a:rPr>
              <a:t>Limitations of Existing NDT Techniques</a:t>
            </a:r>
            <a:endParaRPr lang="en-US" sz="3700" b="1" dirty="0">
              <a:latin typeface="Amasis MT Pro" panose="02040504050005020304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38BC4-3CCD-F4F3-2233-2FCD58992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68" y="2118072"/>
            <a:ext cx="4667553" cy="184980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2000" b="1" dirty="0"/>
              <a:t>Embedded</a:t>
            </a:r>
            <a:r>
              <a:rPr lang="en-US" sz="2000" dirty="0"/>
              <a:t> electrochemical or electrical sensors can suffer from corrosion, and electromagnetic interference, limiting long-term reliability, less sensitive to small changes</a:t>
            </a:r>
          </a:p>
          <a:p>
            <a:pPr>
              <a:buFont typeface="Wingdings" pitchFamily="2" charset="2"/>
              <a:buChar char="§"/>
            </a:pPr>
            <a:endParaRPr lang="en-US" sz="2000" dirty="0"/>
          </a:p>
          <a:p>
            <a:pPr>
              <a:buFont typeface="Wingdings" pitchFamily="2" charset="2"/>
              <a:buChar char="§"/>
            </a:pPr>
            <a:endParaRPr lang="en-US" sz="2000" dirty="0"/>
          </a:p>
          <a:p>
            <a:pPr>
              <a:buFont typeface="Wingdings" pitchFamily="2" charset="2"/>
              <a:buChar char="§"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3D4C6B-B6A8-DBF2-C201-3E44195C3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672" y="1337697"/>
            <a:ext cx="1783079" cy="3074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A68D90-C160-92F7-F48F-85C9E2333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765" y="1719072"/>
            <a:ext cx="4382980" cy="456560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A169C72-4010-413C-A913-4BD6E2D12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58C3C99-2F64-46DC-9F81-BAA40930E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857ECB-CE5F-2456-4E69-C3525B5A5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7185" y="41065"/>
            <a:ext cx="995925" cy="99759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FDF8826-F89F-04CD-C506-3258868709DD}"/>
              </a:ext>
            </a:extLst>
          </p:cNvPr>
          <p:cNvGrpSpPr/>
          <p:nvPr/>
        </p:nvGrpSpPr>
        <p:grpSpPr>
          <a:xfrm>
            <a:off x="76439" y="65997"/>
            <a:ext cx="2345768" cy="966437"/>
            <a:chOff x="-1" y="16003"/>
            <a:chExt cx="2013472" cy="82953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D0CA024-36B0-1CAA-38B8-A1C003AE5D34}"/>
                </a:ext>
              </a:extLst>
            </p:cNvPr>
            <p:cNvGrpSpPr/>
            <p:nvPr/>
          </p:nvGrpSpPr>
          <p:grpSpPr>
            <a:xfrm>
              <a:off x="-1" y="16003"/>
              <a:ext cx="714061" cy="829535"/>
              <a:chOff x="6566686" y="9083465"/>
              <a:chExt cx="402621" cy="467731"/>
            </a:xfrm>
          </p:grpSpPr>
          <p:sp>
            <p:nvSpPr>
              <p:cNvPr id="27" name="Freeform 45">
                <a:extLst>
                  <a:ext uri="{FF2B5EF4-FFF2-40B4-BE49-F238E27FC236}">
                    <a16:creationId xmlns:a16="http://schemas.microsoft.com/office/drawing/2014/main" id="{645A6681-BBEA-9A3E-ACE8-1A34E1C1A0C8}"/>
                  </a:ext>
                </a:extLst>
              </p:cNvPr>
              <p:cNvSpPr/>
              <p:nvPr/>
            </p:nvSpPr>
            <p:spPr>
              <a:xfrm>
                <a:off x="6566686" y="9427294"/>
                <a:ext cx="402621" cy="123902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165203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165202"/>
                    </a:lnTo>
                    <a:lnTo>
                      <a:pt x="0" y="1652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29767" b="-100000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Freeform 46">
                <a:extLst>
                  <a:ext uri="{FF2B5EF4-FFF2-40B4-BE49-F238E27FC236}">
                    <a16:creationId xmlns:a16="http://schemas.microsoft.com/office/drawing/2014/main" id="{6A62EF59-02EF-0F27-A4AD-14BD0F2F5836}"/>
                  </a:ext>
                </a:extLst>
              </p:cNvPr>
              <p:cNvSpPr/>
              <p:nvPr/>
            </p:nvSpPr>
            <p:spPr>
              <a:xfrm>
                <a:off x="6566686" y="9083465"/>
                <a:ext cx="402621" cy="353476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471301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471301"/>
                    </a:lnTo>
                    <a:lnTo>
                      <a:pt x="0" y="4713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3903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6374C0B-6F21-B0C5-5DA1-AEA4A6FBBD3E}"/>
                </a:ext>
              </a:extLst>
            </p:cNvPr>
            <p:cNvGrpSpPr/>
            <p:nvPr/>
          </p:nvGrpSpPr>
          <p:grpSpPr>
            <a:xfrm>
              <a:off x="714060" y="187030"/>
              <a:ext cx="1299411" cy="507831"/>
              <a:chOff x="606391" y="102057"/>
              <a:chExt cx="1299411" cy="50783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9A01CE8-CFD3-CC0A-712A-E05044BBAE83}"/>
                  </a:ext>
                </a:extLst>
              </p:cNvPr>
              <p:cNvSpPr txBox="1"/>
              <p:nvPr/>
            </p:nvSpPr>
            <p:spPr>
              <a:xfrm>
                <a:off x="606391" y="102057"/>
                <a:ext cx="129941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060704">
                  <a:spcAft>
                    <a:spcPts val="600"/>
                  </a:spcAft>
                  <a:defRPr/>
                </a:pPr>
                <a:r>
                  <a:rPr lang="en-GB" sz="1044" kern="12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Centre for Broadband Communication (CBC)</a:t>
                </a:r>
                <a:endParaRPr kumimoji="0" lang="en-GB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9D528845-62D4-25F4-40D2-E5252A6C668E}"/>
                  </a:ext>
                </a:extLst>
              </p:cNvPr>
              <p:cNvCxnSpPr/>
              <p:nvPr/>
            </p:nvCxnSpPr>
            <p:spPr>
              <a:xfrm>
                <a:off x="654516" y="158080"/>
                <a:ext cx="0" cy="39286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437003-BE86-6D24-CE81-6108B1B64E4B}"/>
              </a:ext>
            </a:extLst>
          </p:cNvPr>
          <p:cNvSpPr txBox="1"/>
          <p:nvPr/>
        </p:nvSpPr>
        <p:spPr>
          <a:xfrm>
            <a:off x="62794" y="4126747"/>
            <a:ext cx="45171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b="1" dirty="0"/>
              <a:t>Surface-based NDT</a:t>
            </a:r>
            <a:r>
              <a:rPr lang="en-US" dirty="0"/>
              <a:t> (ultrasonics pulse velocity, rebound hammer) provides snapshot data and is sensitive to surface conditions</a:t>
            </a:r>
          </a:p>
          <a:p>
            <a:pPr algn="just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2EB2AB-69A4-2765-4108-C41B71D5BC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38892" y="4821001"/>
            <a:ext cx="3079937" cy="139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6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0EE07-C9DD-02E4-064D-B052C6D6E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117502A-E0FF-0335-4210-2C9403AB7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589B1C-C7CB-A725-CD51-DB778C413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903" y="0"/>
            <a:ext cx="6312624" cy="790842"/>
          </a:xfrm>
        </p:spPr>
        <p:txBody>
          <a:bodyPr anchor="b">
            <a:normAutofit/>
          </a:bodyPr>
          <a:lstStyle/>
          <a:p>
            <a:r>
              <a:rPr lang="en-ZA" sz="3600" b="1" dirty="0">
                <a:latin typeface="Amasis MT Pro" panose="02040504050005020304" pitchFamily="18" charset="77"/>
              </a:rPr>
              <a:t>Why Optical Fibre Sensors?</a:t>
            </a:r>
            <a:endParaRPr lang="en-US" sz="3600" b="1" dirty="0">
              <a:latin typeface="Amasis MT Pro" panose="02040504050005020304" pitchFamily="18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8E7063-D76C-04C5-4361-75F2F818F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1E77E2-D08B-C67B-D94E-2F9FCBA92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410D02-A51B-8067-FBA0-A1630C8308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F7ADEE-42E0-FA43-9B81-030A9EEFD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593AC4-7C48-159B-EB0C-7B4FFF523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075" y="36671"/>
            <a:ext cx="995925" cy="99759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3CF1BC5-BCB1-9A9C-AAB8-94D435E0238B}"/>
              </a:ext>
            </a:extLst>
          </p:cNvPr>
          <p:cNvGrpSpPr/>
          <p:nvPr/>
        </p:nvGrpSpPr>
        <p:grpSpPr>
          <a:xfrm>
            <a:off x="110001" y="112023"/>
            <a:ext cx="2013472" cy="829537"/>
            <a:chOff x="-1" y="16042"/>
            <a:chExt cx="2013472" cy="8295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2568752-280B-8E07-A93A-B2D883C6837B}"/>
                </a:ext>
              </a:extLst>
            </p:cNvPr>
            <p:cNvGrpSpPr/>
            <p:nvPr/>
          </p:nvGrpSpPr>
          <p:grpSpPr>
            <a:xfrm>
              <a:off x="-1" y="16042"/>
              <a:ext cx="714061" cy="829537"/>
              <a:chOff x="6566686" y="9083465"/>
              <a:chExt cx="402621" cy="467731"/>
            </a:xfrm>
          </p:grpSpPr>
          <p:sp>
            <p:nvSpPr>
              <p:cNvPr id="27" name="Freeform 45">
                <a:extLst>
                  <a:ext uri="{FF2B5EF4-FFF2-40B4-BE49-F238E27FC236}">
                    <a16:creationId xmlns:a16="http://schemas.microsoft.com/office/drawing/2014/main" id="{F03B6BC2-4B34-817F-6EAC-1ABB07A690C5}"/>
                  </a:ext>
                </a:extLst>
              </p:cNvPr>
              <p:cNvSpPr/>
              <p:nvPr/>
            </p:nvSpPr>
            <p:spPr>
              <a:xfrm>
                <a:off x="6566686" y="9427294"/>
                <a:ext cx="402621" cy="123902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165203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165202"/>
                    </a:lnTo>
                    <a:lnTo>
                      <a:pt x="0" y="1652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29767" b="-100000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Freeform 46">
                <a:extLst>
                  <a:ext uri="{FF2B5EF4-FFF2-40B4-BE49-F238E27FC236}">
                    <a16:creationId xmlns:a16="http://schemas.microsoft.com/office/drawing/2014/main" id="{F28C9A68-2819-04DA-84BD-2BC615EFDDC0}"/>
                  </a:ext>
                </a:extLst>
              </p:cNvPr>
              <p:cNvSpPr/>
              <p:nvPr/>
            </p:nvSpPr>
            <p:spPr>
              <a:xfrm>
                <a:off x="6566686" y="9083465"/>
                <a:ext cx="402621" cy="353476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471301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471301"/>
                    </a:lnTo>
                    <a:lnTo>
                      <a:pt x="0" y="4713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903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22332FA-3AFB-0397-1A8C-467D7159B0AF}"/>
                </a:ext>
              </a:extLst>
            </p:cNvPr>
            <p:cNvGrpSpPr/>
            <p:nvPr/>
          </p:nvGrpSpPr>
          <p:grpSpPr>
            <a:xfrm>
              <a:off x="714060" y="187030"/>
              <a:ext cx="1299411" cy="507831"/>
              <a:chOff x="606391" y="102057"/>
              <a:chExt cx="1299411" cy="50783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9B033E3-9E5B-2B1B-6C45-75FE70958C44}"/>
                  </a:ext>
                </a:extLst>
              </p:cNvPr>
              <p:cNvSpPr txBox="1"/>
              <p:nvPr/>
            </p:nvSpPr>
            <p:spPr>
              <a:xfrm>
                <a:off x="606391" y="102057"/>
                <a:ext cx="129941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Centre for Broadband Communication (CBC)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C606339-3ED3-AE8A-CFFC-716B7B79CB3F}"/>
                  </a:ext>
                </a:extLst>
              </p:cNvPr>
              <p:cNvCxnSpPr/>
              <p:nvPr/>
            </p:nvCxnSpPr>
            <p:spPr>
              <a:xfrm>
                <a:off x="654516" y="158080"/>
                <a:ext cx="0" cy="39286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DC3D7A1-B00E-2D75-50A2-A6EDE5632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91" y="1177730"/>
            <a:ext cx="4713193" cy="153803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1800" dirty="0"/>
              <a:t>Optical fibre sensors are compact, lightweight, immune to electromagnetic interference, and can be multiplexed along a single fibre for quasi-distributed or fully distributed measurements</a:t>
            </a:r>
          </a:p>
          <a:p>
            <a:pPr algn="just">
              <a:buFont typeface="Wingdings" pitchFamily="2" charset="2"/>
              <a:buChar char="§"/>
            </a:pPr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4F662A-0F1F-E5BD-0F2E-B796A0697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352" y="1720901"/>
            <a:ext cx="7194265" cy="2945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E08B72-8159-EBAF-C367-124606960D8B}"/>
              </a:ext>
            </a:extLst>
          </p:cNvPr>
          <p:cNvSpPr txBox="1"/>
          <p:nvPr/>
        </p:nvSpPr>
        <p:spPr>
          <a:xfrm>
            <a:off x="187991" y="5270522"/>
            <a:ext cx="6380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dirty="0">
                <a:solidFill>
                  <a:srgbClr val="FF0000"/>
                </a:solidFill>
              </a:rPr>
              <a:t>Cross-sensitivity (strain and temperature)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dirty="0">
                <a:solidFill>
                  <a:srgbClr val="FF0000"/>
                </a:solidFill>
              </a:rPr>
              <a:t>High equipment costs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ZA" dirty="0">
                <a:solidFill>
                  <a:srgbClr val="FF0000"/>
                </a:solidFill>
              </a:rPr>
              <a:t>Fragile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530BDB-9D97-6DBD-A27D-B72F48F92204}"/>
              </a:ext>
            </a:extLst>
          </p:cNvPr>
          <p:cNvSpPr txBox="1"/>
          <p:nvPr/>
        </p:nvSpPr>
        <p:spPr>
          <a:xfrm>
            <a:off x="164137" y="2619151"/>
            <a:ext cx="47131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They can measure strain and temperature with high resolution, enabling continuous monitoring of structural behavior and environmental changes</a:t>
            </a:r>
          </a:p>
          <a:p>
            <a:pPr algn="just">
              <a:buFont typeface="Wingdings" pitchFamily="2" charset="2"/>
              <a:buChar char="§"/>
            </a:pPr>
            <a:endParaRPr lang="en-US" dirty="0"/>
          </a:p>
          <a:p>
            <a:pPr algn="just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1CAFE4-C0D3-8BC1-4F5B-CDDE6F82F5A5}"/>
              </a:ext>
            </a:extLst>
          </p:cNvPr>
          <p:cNvSpPr txBox="1"/>
          <p:nvPr/>
        </p:nvSpPr>
        <p:spPr>
          <a:xfrm>
            <a:off x="187991" y="4042773"/>
            <a:ext cx="4562856" cy="122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dirty="0"/>
              <a:t>The small diameter of </a:t>
            </a:r>
            <a:r>
              <a:rPr lang="en-US" dirty="0" err="1"/>
              <a:t>fibres</a:t>
            </a:r>
            <a:r>
              <a:rPr lang="en-US" dirty="0"/>
              <a:t> facilitates embedding within concrete without significantly disturbing structural health</a:t>
            </a: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10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F0807-FC0A-4F20-5310-197AA8C14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07BD4CA-2C7B-94A9-2521-81692C88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2010A7-E81F-143B-FE76-90CA56CFE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085" y="-561993"/>
            <a:ext cx="7057010" cy="1642970"/>
          </a:xfrm>
        </p:spPr>
        <p:txBody>
          <a:bodyPr anchor="b">
            <a:normAutofit/>
          </a:bodyPr>
          <a:lstStyle/>
          <a:p>
            <a:r>
              <a:rPr lang="en-US" sz="3400" b="1" dirty="0">
                <a:latin typeface="Amasis MT Pro" panose="02040504050005020304" pitchFamily="18" charset="77"/>
              </a:rPr>
              <a:t>Mach-Zehnder Interferometer Working Principle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25ECA5-319A-83F0-9C73-C826D8E4E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6E6271-D397-A95B-1614-81F26267D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755494-CB96-793C-8AAA-D20CC8CB46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168EDFD-483F-A8F3-AE24-DF44E92ED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0300C6-7A89-BB8D-3C1D-AA65B6BD3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2232" y="34745"/>
            <a:ext cx="995925" cy="99759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A781BBC-CB0B-6A3C-5871-0835F0EAAE0D}"/>
              </a:ext>
            </a:extLst>
          </p:cNvPr>
          <p:cNvGrpSpPr/>
          <p:nvPr/>
        </p:nvGrpSpPr>
        <p:grpSpPr>
          <a:xfrm>
            <a:off x="0" y="110097"/>
            <a:ext cx="2013472" cy="829537"/>
            <a:chOff x="-1" y="16042"/>
            <a:chExt cx="2013472" cy="8295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B0D5A14-3813-3510-CCCF-E90790084669}"/>
                </a:ext>
              </a:extLst>
            </p:cNvPr>
            <p:cNvGrpSpPr/>
            <p:nvPr/>
          </p:nvGrpSpPr>
          <p:grpSpPr>
            <a:xfrm>
              <a:off x="-1" y="16042"/>
              <a:ext cx="714061" cy="829537"/>
              <a:chOff x="6566686" y="9083465"/>
              <a:chExt cx="402621" cy="467731"/>
            </a:xfrm>
          </p:grpSpPr>
          <p:sp>
            <p:nvSpPr>
              <p:cNvPr id="27" name="Freeform 45">
                <a:extLst>
                  <a:ext uri="{FF2B5EF4-FFF2-40B4-BE49-F238E27FC236}">
                    <a16:creationId xmlns:a16="http://schemas.microsoft.com/office/drawing/2014/main" id="{F6598392-98E7-2E56-FA1E-A9334370A5D8}"/>
                  </a:ext>
                </a:extLst>
              </p:cNvPr>
              <p:cNvSpPr/>
              <p:nvPr/>
            </p:nvSpPr>
            <p:spPr>
              <a:xfrm>
                <a:off x="6566686" y="9427294"/>
                <a:ext cx="402621" cy="123902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165203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165202"/>
                    </a:lnTo>
                    <a:lnTo>
                      <a:pt x="0" y="1652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29767" b="-100000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Freeform 46">
                <a:extLst>
                  <a:ext uri="{FF2B5EF4-FFF2-40B4-BE49-F238E27FC236}">
                    <a16:creationId xmlns:a16="http://schemas.microsoft.com/office/drawing/2014/main" id="{8ED74089-A690-E260-BF2D-41D01F5403F5}"/>
                  </a:ext>
                </a:extLst>
              </p:cNvPr>
              <p:cNvSpPr/>
              <p:nvPr/>
            </p:nvSpPr>
            <p:spPr>
              <a:xfrm>
                <a:off x="6566686" y="9083465"/>
                <a:ext cx="402621" cy="353476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471301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471301"/>
                    </a:lnTo>
                    <a:lnTo>
                      <a:pt x="0" y="4713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903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9036541-BF74-9E3C-70DD-C2AD15729319}"/>
                </a:ext>
              </a:extLst>
            </p:cNvPr>
            <p:cNvGrpSpPr/>
            <p:nvPr/>
          </p:nvGrpSpPr>
          <p:grpSpPr>
            <a:xfrm>
              <a:off x="714060" y="187030"/>
              <a:ext cx="1299411" cy="507831"/>
              <a:chOff x="606391" y="102057"/>
              <a:chExt cx="1299411" cy="50783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9283C45-3D9C-0018-13CC-035482F6F9D4}"/>
                  </a:ext>
                </a:extLst>
              </p:cNvPr>
              <p:cNvSpPr txBox="1"/>
              <p:nvPr/>
            </p:nvSpPr>
            <p:spPr>
              <a:xfrm>
                <a:off x="606391" y="102057"/>
                <a:ext cx="129941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Centre for Broadband Communication (CBC)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0FF7B8A-3AE5-62FC-8BA1-2A01BC0DB051}"/>
                  </a:ext>
                </a:extLst>
              </p:cNvPr>
              <p:cNvCxnSpPr/>
              <p:nvPr/>
            </p:nvCxnSpPr>
            <p:spPr>
              <a:xfrm>
                <a:off x="654516" y="158080"/>
                <a:ext cx="0" cy="39286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A6B8F83-D9E4-6530-25D2-9D4766DB1442}"/>
              </a:ext>
            </a:extLst>
          </p:cNvPr>
          <p:cNvGrpSpPr/>
          <p:nvPr/>
        </p:nvGrpSpPr>
        <p:grpSpPr>
          <a:xfrm>
            <a:off x="218292" y="3768308"/>
            <a:ext cx="7746132" cy="2211867"/>
            <a:chOff x="218292" y="3768309"/>
            <a:chExt cx="7452361" cy="2096658"/>
          </a:xfrm>
        </p:grpSpPr>
        <p:sp>
          <p:nvSpPr>
            <p:cNvPr id="7" name="Rectangle: Rounded Corners 14">
              <a:extLst>
                <a:ext uri="{FF2B5EF4-FFF2-40B4-BE49-F238E27FC236}">
                  <a16:creationId xmlns:a16="http://schemas.microsoft.com/office/drawing/2014/main" id="{290B0068-80D9-500C-61BD-AEB300E42927}"/>
                </a:ext>
              </a:extLst>
            </p:cNvPr>
            <p:cNvSpPr/>
            <p:nvPr/>
          </p:nvSpPr>
          <p:spPr>
            <a:xfrm>
              <a:off x="233718" y="3775929"/>
              <a:ext cx="2826909" cy="55875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Pros </a:t>
              </a:r>
            </a:p>
          </p:txBody>
        </p:sp>
        <p:sp>
          <p:nvSpPr>
            <p:cNvPr id="8" name="Rectangle: Rounded Corners 14">
              <a:extLst>
                <a:ext uri="{FF2B5EF4-FFF2-40B4-BE49-F238E27FC236}">
                  <a16:creationId xmlns:a16="http://schemas.microsoft.com/office/drawing/2014/main" id="{4CAD4568-1B80-619D-BFA5-21A95DF4169E}"/>
                </a:ext>
              </a:extLst>
            </p:cNvPr>
            <p:cNvSpPr/>
            <p:nvPr/>
          </p:nvSpPr>
          <p:spPr>
            <a:xfrm>
              <a:off x="4805461" y="3768309"/>
              <a:ext cx="2865192" cy="558756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ZA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Cons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6A198B-906F-5CA0-450E-0A49B81F3D7D}"/>
                </a:ext>
              </a:extLst>
            </p:cNvPr>
            <p:cNvSpPr txBox="1"/>
            <p:nvPr/>
          </p:nvSpPr>
          <p:spPr>
            <a:xfrm>
              <a:off x="218292" y="4453584"/>
              <a:ext cx="304611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ZA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Sensitive to environmental disturbances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lang="en-ZA" sz="1600" dirty="0">
                  <a:solidFill>
                    <a:schemeClr val="accent3"/>
                  </a:solidFill>
                  <a:latin typeface="Aptos" panose="02110004020202020204"/>
                </a:rPr>
                <a:t>Real-time monitoring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itchFamily="2" charset="2"/>
                <a:buChar char="§"/>
                <a:tabLst/>
                <a:defRPr/>
              </a:pPr>
              <a:r>
                <a:rPr kumimoji="0" lang="en-ZA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Excellent in vibration monitoring, etc.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DAE1DD8-865F-D841-E6C8-FF5EE44DB230}"/>
                </a:ext>
              </a:extLst>
            </p:cNvPr>
            <p:cNvSpPr txBox="1"/>
            <p:nvPr/>
          </p:nvSpPr>
          <p:spPr>
            <a:xfrm>
              <a:off x="4843745" y="4541528"/>
              <a:ext cx="28269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buFont typeface="Wingdings" pitchFamily="2" charset="2"/>
                <a:buChar char="§"/>
                <a:defRPr/>
              </a:pPr>
              <a:r>
                <a:rPr lang="en-ZA" sz="1600" dirty="0">
                  <a:solidFill>
                    <a:srgbClr val="FF0000"/>
                  </a:solidFill>
                </a:rPr>
                <a:t>Needs a coherent </a:t>
              </a:r>
              <a:r>
                <a:rPr kumimoji="0" lang="en-ZA" sz="16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light source for high interference visibility</a:t>
              </a:r>
            </a:p>
            <a:p>
              <a:pPr marL="285750" lvl="0" indent="-285750">
                <a:buFont typeface="Wingdings" pitchFamily="2" charset="2"/>
                <a:buChar char="§"/>
                <a:defRPr/>
              </a:pPr>
              <a:r>
                <a:rPr lang="en-ZA" sz="1600" dirty="0">
                  <a:solidFill>
                    <a:srgbClr val="FF0000"/>
                  </a:solidFill>
                </a:rPr>
                <a:t>The reference </a:t>
              </a:r>
              <a:r>
                <a:rPr kumimoji="0" lang="en-ZA" sz="160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arm should be </a:t>
              </a:r>
              <a:r>
                <a:rPr lang="en-ZA" sz="1600" dirty="0">
                  <a:solidFill>
                    <a:srgbClr val="FF0000"/>
                  </a:solidFill>
                </a:rPr>
                <a:t>isolated </a:t>
              </a:r>
              <a:r>
                <a:rPr lang="en-ZA" sz="1600" b="1" dirty="0">
                  <a:solidFill>
                    <a:srgbClr val="FF0000"/>
                  </a:solidFill>
                </a:rPr>
                <a:t>completely</a:t>
              </a:r>
              <a:endParaRPr kumimoji="0" lang="en-ZA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96B5D1E-3226-B23B-A633-BE8F4EC0ADF6}"/>
              </a:ext>
            </a:extLst>
          </p:cNvPr>
          <p:cNvGrpSpPr/>
          <p:nvPr/>
        </p:nvGrpSpPr>
        <p:grpSpPr>
          <a:xfrm>
            <a:off x="66805" y="1318072"/>
            <a:ext cx="7993979" cy="2226971"/>
            <a:chOff x="66805" y="1318072"/>
            <a:chExt cx="7993979" cy="2226971"/>
          </a:xfrm>
        </p:grpSpPr>
        <p:sp>
          <p:nvSpPr>
            <p:cNvPr id="3" name="Rectangle: Rounded Corners 14">
              <a:extLst>
                <a:ext uri="{FF2B5EF4-FFF2-40B4-BE49-F238E27FC236}">
                  <a16:creationId xmlns:a16="http://schemas.microsoft.com/office/drawing/2014/main" id="{54691268-760F-D6C5-47E8-53E76B487AE4}"/>
                </a:ext>
              </a:extLst>
            </p:cNvPr>
            <p:cNvSpPr/>
            <p:nvPr/>
          </p:nvSpPr>
          <p:spPr>
            <a:xfrm>
              <a:off x="218293" y="2986287"/>
              <a:ext cx="7447839" cy="558756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defRPr/>
              </a:pPr>
              <a:r>
                <a:rPr lang="en-ZA" sz="1600" b="1" dirty="0">
                  <a:solidFill>
                    <a:schemeClr val="bg1"/>
                  </a:solidFill>
                </a:rPr>
                <a:t>MZI principle: coherent laser light is split into sensing and reference arms, strain in the sensing arm causes phase shifts, changing the interference signal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276BB5-D2E2-78D0-2F86-AAA93A313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805" y="1318072"/>
              <a:ext cx="7993979" cy="1482754"/>
            </a:xfrm>
            <a:prstGeom prst="rect">
              <a:avLst/>
            </a:prstGeom>
          </p:spPr>
        </p:pic>
      </p:grpSp>
      <p:pic>
        <p:nvPicPr>
          <p:cNvPr id="6" name="Picture 5" descr="Person adjusting engine">
            <a:extLst>
              <a:ext uri="{FF2B5EF4-FFF2-40B4-BE49-F238E27FC236}">
                <a16:creationId xmlns:a16="http://schemas.microsoft.com/office/drawing/2014/main" id="{83095DCE-F272-F628-7635-B12759E97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759" y="2211910"/>
            <a:ext cx="3999398" cy="26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86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3D563-8279-A7C0-09BE-DACF0DF6A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FBEA060-99B9-600E-674F-511F4A6F05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A52152-68FF-1266-2EC6-E1BA8189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571" y="77415"/>
            <a:ext cx="4865138" cy="736201"/>
          </a:xfrm>
        </p:spPr>
        <p:txBody>
          <a:bodyPr anchor="b">
            <a:normAutofit/>
          </a:bodyPr>
          <a:lstStyle/>
          <a:p>
            <a:r>
              <a:rPr lang="en-ZA" sz="3600" b="1" dirty="0">
                <a:latin typeface="Amasis MT Pro" panose="02040504050005020304" pitchFamily="18" charset="77"/>
              </a:rPr>
              <a:t>Experimental Setup</a:t>
            </a:r>
            <a:endParaRPr lang="en-US" sz="3600" b="1" dirty="0">
              <a:latin typeface="Amasis MT Pro" panose="02040504050005020304" pitchFamily="18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BB1CD2-B026-0347-58BA-BBB967E9B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5F1B77-9167-85F6-A6D5-7D120B06F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A56278-B21C-76E3-4BFD-5E429C8F0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A1CAD2-6352-856B-33EF-C9840CF1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51C81C3-5330-B449-0C85-4C4C3AC6BB1B}"/>
              </a:ext>
            </a:extLst>
          </p:cNvPr>
          <p:cNvGrpSpPr/>
          <p:nvPr/>
        </p:nvGrpSpPr>
        <p:grpSpPr>
          <a:xfrm>
            <a:off x="110001" y="112023"/>
            <a:ext cx="2013472" cy="829537"/>
            <a:chOff x="-1" y="16042"/>
            <a:chExt cx="2013472" cy="8295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8B6CD35-A3BC-BC2A-EF17-8E4E4602DB23}"/>
                </a:ext>
              </a:extLst>
            </p:cNvPr>
            <p:cNvGrpSpPr/>
            <p:nvPr/>
          </p:nvGrpSpPr>
          <p:grpSpPr>
            <a:xfrm>
              <a:off x="-1" y="16042"/>
              <a:ext cx="714061" cy="829537"/>
              <a:chOff x="6566686" y="9083465"/>
              <a:chExt cx="402621" cy="467731"/>
            </a:xfrm>
          </p:grpSpPr>
          <p:sp>
            <p:nvSpPr>
              <p:cNvPr id="27" name="Freeform 45">
                <a:extLst>
                  <a:ext uri="{FF2B5EF4-FFF2-40B4-BE49-F238E27FC236}">
                    <a16:creationId xmlns:a16="http://schemas.microsoft.com/office/drawing/2014/main" id="{E7FC4A35-1355-3D07-1ABD-075850AF152B}"/>
                  </a:ext>
                </a:extLst>
              </p:cNvPr>
              <p:cNvSpPr/>
              <p:nvPr/>
            </p:nvSpPr>
            <p:spPr>
              <a:xfrm>
                <a:off x="6566686" y="9427294"/>
                <a:ext cx="402621" cy="123902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165203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165202"/>
                    </a:lnTo>
                    <a:lnTo>
                      <a:pt x="0" y="1652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29767" b="-100000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Freeform 46">
                <a:extLst>
                  <a:ext uri="{FF2B5EF4-FFF2-40B4-BE49-F238E27FC236}">
                    <a16:creationId xmlns:a16="http://schemas.microsoft.com/office/drawing/2014/main" id="{FF34BFEA-50C3-6BD8-95F9-AAF71306EFDF}"/>
                  </a:ext>
                </a:extLst>
              </p:cNvPr>
              <p:cNvSpPr/>
              <p:nvPr/>
            </p:nvSpPr>
            <p:spPr>
              <a:xfrm>
                <a:off x="6566686" y="9083465"/>
                <a:ext cx="402621" cy="353476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471301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471301"/>
                    </a:lnTo>
                    <a:lnTo>
                      <a:pt x="0" y="4713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903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3297ACE-1759-8CBC-6D8D-5C2D236478F5}"/>
                </a:ext>
              </a:extLst>
            </p:cNvPr>
            <p:cNvGrpSpPr/>
            <p:nvPr/>
          </p:nvGrpSpPr>
          <p:grpSpPr>
            <a:xfrm>
              <a:off x="714060" y="187030"/>
              <a:ext cx="1299411" cy="507831"/>
              <a:chOff x="606391" y="102057"/>
              <a:chExt cx="1299411" cy="50783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A97C849-FEC9-D81C-37CC-1955EA88C914}"/>
                  </a:ext>
                </a:extLst>
              </p:cNvPr>
              <p:cNvSpPr txBox="1"/>
              <p:nvPr/>
            </p:nvSpPr>
            <p:spPr>
              <a:xfrm>
                <a:off x="606391" y="102057"/>
                <a:ext cx="129941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Centre for Broadband Communication (CBC)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ACF76156-A6A9-E338-E886-3AFBF31DBA85}"/>
                  </a:ext>
                </a:extLst>
              </p:cNvPr>
              <p:cNvCxnSpPr/>
              <p:nvPr/>
            </p:nvCxnSpPr>
            <p:spPr>
              <a:xfrm>
                <a:off x="654516" y="158080"/>
                <a:ext cx="0" cy="39286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3046967-B218-4AED-D3C1-DADE22A89866}"/>
              </a:ext>
            </a:extLst>
          </p:cNvPr>
          <p:cNvSpPr txBox="1"/>
          <p:nvPr/>
        </p:nvSpPr>
        <p:spPr>
          <a:xfrm>
            <a:off x="-1" y="1083427"/>
            <a:ext cx="12192000" cy="30605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86D23-A703-4F1E-3D45-7C31CEA48A8F}"/>
              </a:ext>
            </a:extLst>
          </p:cNvPr>
          <p:cNvSpPr txBox="1"/>
          <p:nvPr/>
        </p:nvSpPr>
        <p:spPr>
          <a:xfrm>
            <a:off x="6332220" y="3767726"/>
            <a:ext cx="4219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ZA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Freshly cast  concrete samples</a:t>
            </a:r>
          </a:p>
        </p:txBody>
      </p:sp>
      <p:pic>
        <p:nvPicPr>
          <p:cNvPr id="8" name="Picture 7" descr="A group of concrete blocks&#10;&#10;AI-generated content may be incorrect.">
            <a:extLst>
              <a:ext uri="{FF2B5EF4-FFF2-40B4-BE49-F238E27FC236}">
                <a16:creationId xmlns:a16="http://schemas.microsoft.com/office/drawing/2014/main" id="{6D1F4D63-C6F2-55DB-2FAA-9696B54DC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24726" y="1105470"/>
            <a:ext cx="3638673" cy="272900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5989C0C-480B-EA60-A6B3-6F0E341EC1F3}"/>
              </a:ext>
            </a:extLst>
          </p:cNvPr>
          <p:cNvGrpSpPr/>
          <p:nvPr/>
        </p:nvGrpSpPr>
        <p:grpSpPr>
          <a:xfrm>
            <a:off x="4692683" y="1083427"/>
            <a:ext cx="3643795" cy="2732847"/>
            <a:chOff x="4692683" y="1083427"/>
            <a:chExt cx="3643795" cy="2732847"/>
          </a:xfrm>
        </p:grpSpPr>
        <p:pic>
          <p:nvPicPr>
            <p:cNvPr id="10" name="Picture 9" descr="A metal object on a table&#10;&#10;AI-generated content may be incorrect.">
              <a:extLst>
                <a:ext uri="{FF2B5EF4-FFF2-40B4-BE49-F238E27FC236}">
                  <a16:creationId xmlns:a16="http://schemas.microsoft.com/office/drawing/2014/main" id="{A46C4654-9412-5ED2-B701-5B0F44BC0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683" y="1083427"/>
              <a:ext cx="3643795" cy="2732847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419B851-F5F8-18C9-FEB9-78976A0E4958}"/>
                </a:ext>
              </a:extLst>
            </p:cNvPr>
            <p:cNvCxnSpPr/>
            <p:nvPr/>
          </p:nvCxnSpPr>
          <p:spPr>
            <a:xfrm>
              <a:off x="5059852" y="2740701"/>
              <a:ext cx="2909455" cy="0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2BFA6F-50A4-4506-2725-453F9EADD8D1}"/>
                </a:ext>
              </a:extLst>
            </p:cNvPr>
            <p:cNvSpPr txBox="1"/>
            <p:nvPr/>
          </p:nvSpPr>
          <p:spPr>
            <a:xfrm>
              <a:off x="6008671" y="2740701"/>
              <a:ext cx="1011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b="1" dirty="0"/>
                <a:t>500 mm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32FA97F-567D-70C6-6F7E-E21BFD058961}"/>
                </a:ext>
              </a:extLst>
            </p:cNvPr>
            <p:cNvCxnSpPr/>
            <p:nvPr/>
          </p:nvCxnSpPr>
          <p:spPr>
            <a:xfrm flipV="1">
              <a:off x="6008671" y="1472540"/>
              <a:ext cx="0" cy="593766"/>
            </a:xfrm>
            <a:prstGeom prst="straightConnector1">
              <a:avLst/>
            </a:prstGeom>
            <a:ln w="38100"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063399B-C51A-8133-7584-EE8BF20ECC6F}"/>
                </a:ext>
              </a:extLst>
            </p:cNvPr>
            <p:cNvSpPr txBox="1"/>
            <p:nvPr/>
          </p:nvSpPr>
          <p:spPr>
            <a:xfrm>
              <a:off x="5933756" y="1609331"/>
              <a:ext cx="1011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b="1" dirty="0"/>
                <a:t>100 mm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3DB2124-E839-2562-C31C-AAED2A0AB601}"/>
                </a:ext>
              </a:extLst>
            </p:cNvPr>
            <p:cNvCxnSpPr/>
            <p:nvPr/>
          </p:nvCxnSpPr>
          <p:spPr>
            <a:xfrm>
              <a:off x="4845132" y="2066306"/>
              <a:ext cx="0" cy="674395"/>
            </a:xfrm>
            <a:prstGeom prst="straightConnector1">
              <a:avLst/>
            </a:prstGeom>
            <a:ln w="41275"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0B551B-D2B1-ED2E-FC7A-2A2636D1EE10}"/>
                </a:ext>
              </a:extLst>
            </p:cNvPr>
            <p:cNvSpPr txBox="1"/>
            <p:nvPr/>
          </p:nvSpPr>
          <p:spPr>
            <a:xfrm>
              <a:off x="4800303" y="2198421"/>
              <a:ext cx="1011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ZA" b="1" dirty="0"/>
                <a:t>100 mm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63CE1489-6EB9-9C05-7B07-EA8BD436FB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53451" y="27996"/>
            <a:ext cx="995925" cy="997593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AEDBD3C-93C6-90D4-1175-0CF9945F0D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455897"/>
              </p:ext>
            </p:extLst>
          </p:nvPr>
        </p:nvGraphicFramePr>
        <p:xfrm>
          <a:off x="36908" y="1093151"/>
          <a:ext cx="4164376" cy="3087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7282">
                  <a:extLst>
                    <a:ext uri="{9D8B030D-6E8A-4147-A177-3AD203B41FA5}">
                      <a16:colId xmlns:a16="http://schemas.microsoft.com/office/drawing/2014/main" val="2514885606"/>
                    </a:ext>
                  </a:extLst>
                </a:gridCol>
                <a:gridCol w="1148969">
                  <a:extLst>
                    <a:ext uri="{9D8B030D-6E8A-4147-A177-3AD203B41FA5}">
                      <a16:colId xmlns:a16="http://schemas.microsoft.com/office/drawing/2014/main" val="2015645300"/>
                    </a:ext>
                  </a:extLst>
                </a:gridCol>
                <a:gridCol w="1388125">
                  <a:extLst>
                    <a:ext uri="{9D8B030D-6E8A-4147-A177-3AD203B41FA5}">
                      <a16:colId xmlns:a16="http://schemas.microsoft.com/office/drawing/2014/main" val="3853691445"/>
                    </a:ext>
                  </a:extLst>
                </a:gridCol>
              </a:tblGrid>
              <a:tr h="406923">
                <a:tc>
                  <a:txBody>
                    <a:bodyPr/>
                    <a:lstStyle/>
                    <a:p>
                      <a:r>
                        <a:rPr lang="en-ZA" dirty="0"/>
                        <a:t>Material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Low </a:t>
                      </a:r>
                    </a:p>
                    <a:p>
                      <a:r>
                        <a:rPr lang="en-ZA" dirty="0"/>
                        <a:t>Strength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High</a:t>
                      </a:r>
                    </a:p>
                    <a:p>
                      <a:r>
                        <a:rPr lang="en-ZA" dirty="0"/>
                        <a:t>Strength</a:t>
                      </a:r>
                    </a:p>
                    <a:p>
                      <a:r>
                        <a:rPr lang="en-ZA" dirty="0"/>
                        <a:t> (kg)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425027"/>
                  </a:ext>
                </a:extLst>
              </a:tr>
              <a:tr h="338426">
                <a:tc>
                  <a:txBody>
                    <a:bodyPr/>
                    <a:lstStyle/>
                    <a:p>
                      <a:r>
                        <a:rPr lang="en-ZA" sz="1400" dirty="0"/>
                        <a:t>Crusher sand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29.7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26.4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272545"/>
                  </a:ext>
                </a:extLst>
              </a:tr>
              <a:tr h="475182">
                <a:tc>
                  <a:txBody>
                    <a:bodyPr/>
                    <a:lstStyle/>
                    <a:p>
                      <a:r>
                        <a:rPr lang="en-ZA" sz="1400" dirty="0"/>
                        <a:t>Stone (19 mm)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31.4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32.7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546210"/>
                  </a:ext>
                </a:extLst>
              </a:tr>
              <a:tr h="406923">
                <a:tc>
                  <a:txBody>
                    <a:bodyPr/>
                    <a:lstStyle/>
                    <a:p>
                      <a:r>
                        <a:rPr lang="en-ZA" sz="1400" dirty="0"/>
                        <a:t>Cement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10.7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15.7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126811"/>
                  </a:ext>
                </a:extLst>
              </a:tr>
              <a:tr h="406923">
                <a:tc>
                  <a:txBody>
                    <a:bodyPr/>
                    <a:lstStyle/>
                    <a:p>
                      <a:r>
                        <a:rPr lang="en-ZA" sz="1400" dirty="0"/>
                        <a:t>Water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8.10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5.90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242341"/>
                  </a:ext>
                </a:extLst>
              </a:tr>
              <a:tr h="406923">
                <a:tc>
                  <a:txBody>
                    <a:bodyPr/>
                    <a:lstStyle/>
                    <a:p>
                      <a:r>
                        <a:rPr lang="en-ZA" sz="1400" dirty="0"/>
                        <a:t>Superplasticizer (ml)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0.00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dirty="0"/>
                        <a:t>150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8080458"/>
                  </a:ext>
                </a:extLst>
              </a:tr>
            </a:tbl>
          </a:graphicData>
        </a:graphic>
      </p:graphicFrame>
      <p:grpSp>
        <p:nvGrpSpPr>
          <p:cNvPr id="44" name="Group 43">
            <a:extLst>
              <a:ext uri="{FF2B5EF4-FFF2-40B4-BE49-F238E27FC236}">
                <a16:creationId xmlns:a16="http://schemas.microsoft.com/office/drawing/2014/main" id="{750F1A9D-5C20-63DB-B164-A2EC89FE68D1}"/>
              </a:ext>
            </a:extLst>
          </p:cNvPr>
          <p:cNvGrpSpPr/>
          <p:nvPr/>
        </p:nvGrpSpPr>
        <p:grpSpPr>
          <a:xfrm>
            <a:off x="5962" y="4069989"/>
            <a:ext cx="12197964" cy="2784557"/>
            <a:chOff x="5962" y="4069989"/>
            <a:chExt cx="12197964" cy="2784557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979FC57-85B6-BF41-BB32-DF6DBB698364}"/>
                </a:ext>
              </a:extLst>
            </p:cNvPr>
            <p:cNvGrpSpPr/>
            <p:nvPr/>
          </p:nvGrpSpPr>
          <p:grpSpPr>
            <a:xfrm>
              <a:off x="5962" y="4069989"/>
              <a:ext cx="12197964" cy="2784557"/>
              <a:chOff x="11926" y="4143931"/>
              <a:chExt cx="12197964" cy="2784557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36CB0F5-6E2F-DFE3-47C8-02DB13375D1D}"/>
                  </a:ext>
                </a:extLst>
              </p:cNvPr>
              <p:cNvSpPr txBox="1"/>
              <p:nvPr/>
            </p:nvSpPr>
            <p:spPr>
              <a:xfrm>
                <a:off x="11926" y="4218152"/>
                <a:ext cx="12192001" cy="267432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pic>
            <p:nvPicPr>
              <p:cNvPr id="32" name="Picture 31" descr="A stack of metal objects&#10;&#10;AI-generated content may be incorrect.">
                <a:extLst>
                  <a:ext uri="{FF2B5EF4-FFF2-40B4-BE49-F238E27FC236}">
                    <a16:creationId xmlns:a16="http://schemas.microsoft.com/office/drawing/2014/main" id="{2FDFD405-0F8A-889B-BFD3-576FDAC45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5063" y="4143931"/>
                <a:ext cx="1878907" cy="2677167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33F3070-7239-E04A-91C0-4B00AAC8ED51}"/>
                  </a:ext>
                </a:extLst>
              </p:cNvPr>
              <p:cNvSpPr txBox="1"/>
              <p:nvPr/>
            </p:nvSpPr>
            <p:spPr>
              <a:xfrm>
                <a:off x="1949958" y="6559156"/>
                <a:ext cx="54461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ZA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Experimental setup for the non-destructive testing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CBE9968-D76C-9D42-5B27-FEFF21C30EC7}"/>
                  </a:ext>
                </a:extLst>
              </p:cNvPr>
              <p:cNvSpPr txBox="1"/>
              <p:nvPr/>
            </p:nvSpPr>
            <p:spPr>
              <a:xfrm>
                <a:off x="10330983" y="6248766"/>
                <a:ext cx="187890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ZA" b="1" dirty="0">
                    <a:solidFill>
                      <a:prstClr val="black"/>
                    </a:solidFill>
                    <a:latin typeface="Aptos" panose="02110004020202020204"/>
                  </a:rPr>
                  <a:t>D</a:t>
                </a:r>
                <a:r>
                  <a:rPr kumimoji="0" lang="en-ZA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rPr>
                  <a:t>estructive</a:t>
                </a:r>
                <a:r>
                  <a:rPr kumimoji="0" lang="en-ZA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rPr>
                  <a:t> </a:t>
                </a:r>
              </a:p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en-ZA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</a:rPr>
                  <a:t>testing method</a:t>
                </a:r>
              </a:p>
            </p:txBody>
          </p: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2725E93-385C-6755-8497-64198D8DB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261" y="4077843"/>
              <a:ext cx="6068954" cy="2439979"/>
            </a:xfrm>
            <a:prstGeom prst="rect">
              <a:avLst/>
            </a:prstGeom>
          </p:spPr>
        </p:pic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15B8175-F667-9B60-01B7-8A4EF42E3F74}"/>
              </a:ext>
            </a:extLst>
          </p:cNvPr>
          <p:cNvCxnSpPr/>
          <p:nvPr/>
        </p:nvCxnSpPr>
        <p:spPr>
          <a:xfrm flipH="1">
            <a:off x="3730752" y="1472540"/>
            <a:ext cx="1234440" cy="3675532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0266D68-AE63-4228-6F41-AB22BD445B02}"/>
              </a:ext>
            </a:extLst>
          </p:cNvPr>
          <p:cNvCxnSpPr>
            <a:cxnSpLocks/>
          </p:cNvCxnSpPr>
          <p:nvPr/>
        </p:nvCxnSpPr>
        <p:spPr>
          <a:xfrm flipH="1">
            <a:off x="4686720" y="1381152"/>
            <a:ext cx="3065159" cy="3766920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5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D5FE2-B711-314E-1C29-EE5A2E05C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7E6125A-A599-DDB3-8C0B-2613725C4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21F3D-67EF-937D-F7A8-2762D660B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6943" y="-73334"/>
            <a:ext cx="5735650" cy="922638"/>
          </a:xfrm>
        </p:spPr>
        <p:txBody>
          <a:bodyPr anchor="b">
            <a:normAutofit/>
          </a:bodyPr>
          <a:lstStyle/>
          <a:p>
            <a:r>
              <a:rPr lang="en-ZA" sz="3600" b="1" dirty="0">
                <a:latin typeface="Amasis MT Pro" panose="02040504050005020304" pitchFamily="18" charset="77"/>
              </a:rPr>
              <a:t>Mathematical Modelling</a:t>
            </a:r>
            <a:endParaRPr lang="en-US" sz="3600" b="1" dirty="0">
              <a:latin typeface="Amasis MT Pro" panose="02040504050005020304" pitchFamily="18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1B2CB37-DAC8-4639-46DE-23F7235AB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797CD1-E076-18FD-2BA2-D85E46EFC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D85B1A6-662B-63BB-BF22-5F3E0FE95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B72319-7518-9474-B3A1-0ED7DDF5E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758300-5C46-C250-EFE6-01DE8A9BA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6075" y="1683"/>
            <a:ext cx="995925" cy="99759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A1DD0C3-17C3-79D7-F96D-AE09E6152ADB}"/>
              </a:ext>
            </a:extLst>
          </p:cNvPr>
          <p:cNvGrpSpPr/>
          <p:nvPr/>
        </p:nvGrpSpPr>
        <p:grpSpPr>
          <a:xfrm>
            <a:off x="110001" y="112023"/>
            <a:ext cx="2013472" cy="829537"/>
            <a:chOff x="-1" y="16042"/>
            <a:chExt cx="2013472" cy="8295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C9957B1-0212-BB93-845E-D05B7FC8BCBC}"/>
                </a:ext>
              </a:extLst>
            </p:cNvPr>
            <p:cNvGrpSpPr/>
            <p:nvPr/>
          </p:nvGrpSpPr>
          <p:grpSpPr>
            <a:xfrm>
              <a:off x="-1" y="16042"/>
              <a:ext cx="714061" cy="829537"/>
              <a:chOff x="6566686" y="9083465"/>
              <a:chExt cx="402621" cy="467731"/>
            </a:xfrm>
          </p:grpSpPr>
          <p:sp>
            <p:nvSpPr>
              <p:cNvPr id="27" name="Freeform 45">
                <a:extLst>
                  <a:ext uri="{FF2B5EF4-FFF2-40B4-BE49-F238E27FC236}">
                    <a16:creationId xmlns:a16="http://schemas.microsoft.com/office/drawing/2014/main" id="{FA1CD494-A5EB-E6FE-6B11-7E25B79BA012}"/>
                  </a:ext>
                </a:extLst>
              </p:cNvPr>
              <p:cNvSpPr/>
              <p:nvPr/>
            </p:nvSpPr>
            <p:spPr>
              <a:xfrm>
                <a:off x="6566686" y="9427294"/>
                <a:ext cx="402621" cy="123902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165203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165202"/>
                    </a:lnTo>
                    <a:lnTo>
                      <a:pt x="0" y="1652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29767" b="-100000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Freeform 46">
                <a:extLst>
                  <a:ext uri="{FF2B5EF4-FFF2-40B4-BE49-F238E27FC236}">
                    <a16:creationId xmlns:a16="http://schemas.microsoft.com/office/drawing/2014/main" id="{CFDF0AA9-4ADF-A321-2444-B2D43335C19D}"/>
                  </a:ext>
                </a:extLst>
              </p:cNvPr>
              <p:cNvSpPr/>
              <p:nvPr/>
            </p:nvSpPr>
            <p:spPr>
              <a:xfrm>
                <a:off x="6566686" y="9083465"/>
                <a:ext cx="402621" cy="353476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471301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471301"/>
                    </a:lnTo>
                    <a:lnTo>
                      <a:pt x="0" y="4713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b="-13903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9A5F12E-7409-66DA-1B33-E43506C1EC65}"/>
                </a:ext>
              </a:extLst>
            </p:cNvPr>
            <p:cNvGrpSpPr/>
            <p:nvPr/>
          </p:nvGrpSpPr>
          <p:grpSpPr>
            <a:xfrm>
              <a:off x="714060" y="187030"/>
              <a:ext cx="1299411" cy="507831"/>
              <a:chOff x="606391" y="102057"/>
              <a:chExt cx="1299411" cy="50783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5DB5EA6-A963-B01C-38D5-EE029103B95A}"/>
                  </a:ext>
                </a:extLst>
              </p:cNvPr>
              <p:cNvSpPr txBox="1"/>
              <p:nvPr/>
            </p:nvSpPr>
            <p:spPr>
              <a:xfrm>
                <a:off x="606391" y="102057"/>
                <a:ext cx="129941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Centre for Broadband Communication (CBC)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43530391-1332-12B0-2B9C-C9DDE070CDEF}"/>
                  </a:ext>
                </a:extLst>
              </p:cNvPr>
              <p:cNvCxnSpPr/>
              <p:nvPr/>
            </p:nvCxnSpPr>
            <p:spPr>
              <a:xfrm>
                <a:off x="654516" y="158080"/>
                <a:ext cx="0" cy="39286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 descr="Formulae on a background">
            <a:extLst>
              <a:ext uri="{FF2B5EF4-FFF2-40B4-BE49-F238E27FC236}">
                <a16:creationId xmlns:a16="http://schemas.microsoft.com/office/drawing/2014/main" id="{4153F440-D5A2-6B88-189D-DA65776E98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846" y="1638635"/>
            <a:ext cx="4282439" cy="321182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7638412-49F7-6454-8F8A-471B7A99B5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0763" y="1020292"/>
            <a:ext cx="8693780" cy="526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57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A98C1-E434-47D4-EC7F-600813FE0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5B834A7-74F9-1EFC-AB2E-8EDF601F5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094CF-FDA0-E6D2-F66E-EA478DAC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047" y="329618"/>
            <a:ext cx="6219120" cy="708686"/>
          </a:xfrm>
        </p:spPr>
        <p:txBody>
          <a:bodyPr anchor="b">
            <a:normAutofit fontScale="90000"/>
          </a:bodyPr>
          <a:lstStyle/>
          <a:p>
            <a:r>
              <a:rPr lang="en-ZA" sz="3600" b="1" dirty="0">
                <a:latin typeface="Amasis MT Pro" panose="02040504050005020304" pitchFamily="18" charset="77"/>
              </a:rPr>
              <a:t>Raw Interference Signal and FFT</a:t>
            </a:r>
            <a:endParaRPr lang="en-US" sz="3600" b="1" dirty="0">
              <a:latin typeface="Amasis MT Pro" panose="02040504050005020304" pitchFamily="18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721CFF1-62D5-5573-A28D-34B59222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2503D54-A6B3-0A08-E0BC-31D091EFF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1942E6-C0FC-B9EE-E46C-653F777F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0A8196-6C7E-5128-CF6C-C0B50A685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2FE03C-1DF7-12EB-7AE9-B14B920B3D9F}"/>
              </a:ext>
            </a:extLst>
          </p:cNvPr>
          <p:cNvGrpSpPr/>
          <p:nvPr/>
        </p:nvGrpSpPr>
        <p:grpSpPr>
          <a:xfrm>
            <a:off x="110001" y="112023"/>
            <a:ext cx="2013472" cy="829537"/>
            <a:chOff x="-1" y="16042"/>
            <a:chExt cx="2013472" cy="8295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2ADE654-0640-8AD1-799A-E29C932849BA}"/>
                </a:ext>
              </a:extLst>
            </p:cNvPr>
            <p:cNvGrpSpPr/>
            <p:nvPr/>
          </p:nvGrpSpPr>
          <p:grpSpPr>
            <a:xfrm>
              <a:off x="-1" y="16042"/>
              <a:ext cx="714061" cy="829537"/>
              <a:chOff x="6566686" y="9083465"/>
              <a:chExt cx="402621" cy="467731"/>
            </a:xfrm>
          </p:grpSpPr>
          <p:sp>
            <p:nvSpPr>
              <p:cNvPr id="27" name="Freeform 45">
                <a:extLst>
                  <a:ext uri="{FF2B5EF4-FFF2-40B4-BE49-F238E27FC236}">
                    <a16:creationId xmlns:a16="http://schemas.microsoft.com/office/drawing/2014/main" id="{E60FEA95-9FC6-D94E-5B86-FAEF51146CB4}"/>
                  </a:ext>
                </a:extLst>
              </p:cNvPr>
              <p:cNvSpPr/>
              <p:nvPr/>
            </p:nvSpPr>
            <p:spPr>
              <a:xfrm>
                <a:off x="6566686" y="9427294"/>
                <a:ext cx="402621" cy="123902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165203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165202"/>
                    </a:lnTo>
                    <a:lnTo>
                      <a:pt x="0" y="16520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29767" b="-100000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Freeform 46">
                <a:extLst>
                  <a:ext uri="{FF2B5EF4-FFF2-40B4-BE49-F238E27FC236}">
                    <a16:creationId xmlns:a16="http://schemas.microsoft.com/office/drawing/2014/main" id="{0CE14846-ED1B-D77B-8265-E83FD319E961}"/>
                  </a:ext>
                </a:extLst>
              </p:cNvPr>
              <p:cNvSpPr/>
              <p:nvPr/>
            </p:nvSpPr>
            <p:spPr>
              <a:xfrm>
                <a:off x="6566686" y="9083465"/>
                <a:ext cx="402621" cy="353476"/>
              </a:xfrm>
              <a:custGeom>
                <a:avLst/>
                <a:gdLst/>
                <a:ahLst/>
                <a:cxnLst/>
                <a:rect l="l" t="t" r="r" b="b"/>
                <a:pathLst>
                  <a:path w="536828" h="471301">
                    <a:moveTo>
                      <a:pt x="0" y="0"/>
                    </a:moveTo>
                    <a:lnTo>
                      <a:pt x="536828" y="0"/>
                    </a:lnTo>
                    <a:lnTo>
                      <a:pt x="536828" y="471301"/>
                    </a:lnTo>
                    <a:lnTo>
                      <a:pt x="0" y="471301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903"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53F56F0-2400-F509-EE3E-BBB99533FA11}"/>
                </a:ext>
              </a:extLst>
            </p:cNvPr>
            <p:cNvGrpSpPr/>
            <p:nvPr/>
          </p:nvGrpSpPr>
          <p:grpSpPr>
            <a:xfrm>
              <a:off x="714060" y="187030"/>
              <a:ext cx="1299411" cy="507831"/>
              <a:chOff x="606391" y="102057"/>
              <a:chExt cx="1299411" cy="507831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3E50468-722E-B4A1-98C9-5B5137EAFD23}"/>
                  </a:ext>
                </a:extLst>
              </p:cNvPr>
              <p:cNvSpPr txBox="1"/>
              <p:nvPr/>
            </p:nvSpPr>
            <p:spPr>
              <a:xfrm>
                <a:off x="606391" y="102057"/>
                <a:ext cx="1299411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Centre for Broadband Communication (CBC)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C0C28D88-8E91-259E-A4FD-76E4BE6F17C8}"/>
                  </a:ext>
                </a:extLst>
              </p:cNvPr>
              <p:cNvCxnSpPr/>
              <p:nvPr/>
            </p:nvCxnSpPr>
            <p:spPr>
              <a:xfrm>
                <a:off x="654516" y="158080"/>
                <a:ext cx="0" cy="392869"/>
              </a:xfrm>
              <a:prstGeom prst="line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D271974-AB6E-F3C7-C4E7-5734C809E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6075" y="36671"/>
            <a:ext cx="995925" cy="997593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ACE5D4B-0B85-8680-749A-765D45F85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3" y="1177730"/>
            <a:ext cx="11744577" cy="5390761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996C532-1F6E-E8D6-F29E-B5E50715CC34}"/>
              </a:ext>
            </a:extLst>
          </p:cNvPr>
          <p:cNvGrpSpPr/>
          <p:nvPr/>
        </p:nvGrpSpPr>
        <p:grpSpPr>
          <a:xfrm>
            <a:off x="1765358" y="4257415"/>
            <a:ext cx="7662106" cy="997266"/>
            <a:chOff x="1765358" y="4257415"/>
            <a:chExt cx="7662106" cy="99726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18E39F-793C-7107-E855-FE222859E6BD}"/>
                </a:ext>
              </a:extLst>
            </p:cNvPr>
            <p:cNvSpPr txBox="1"/>
            <p:nvPr/>
          </p:nvSpPr>
          <p:spPr>
            <a:xfrm>
              <a:off x="5458968" y="4946904"/>
              <a:ext cx="39684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b="1" dirty="0">
                  <a:solidFill>
                    <a:srgbClr val="FF0000"/>
                  </a:solidFill>
                </a:rPr>
                <a:t>Longitudinal Resonance Frequency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D93A7F-3598-93AC-E39D-57C807DA7158}"/>
                </a:ext>
              </a:extLst>
            </p:cNvPr>
            <p:cNvSpPr txBox="1"/>
            <p:nvPr/>
          </p:nvSpPr>
          <p:spPr>
            <a:xfrm>
              <a:off x="1765358" y="4257415"/>
              <a:ext cx="29163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b="1" dirty="0">
                  <a:solidFill>
                    <a:srgbClr val="FF0000"/>
                  </a:solidFill>
                </a:rPr>
                <a:t>Transverse Resonance Frequency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7647CDB-7D5F-6E6B-B3AE-4F2F9CA14E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28480" y="4623859"/>
              <a:ext cx="699127" cy="476933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B0A49252-9C8C-A5C4-2FB0-75EC4B185831}"/>
                </a:ext>
              </a:extLst>
            </p:cNvPr>
            <p:cNvCxnSpPr>
              <a:cxnSpLocks/>
            </p:cNvCxnSpPr>
            <p:nvPr/>
          </p:nvCxnSpPr>
          <p:spPr>
            <a:xfrm>
              <a:off x="2372196" y="4509068"/>
              <a:ext cx="386943" cy="400258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052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13721</TotalTime>
  <Words>1067</Words>
  <Application>Microsoft Office PowerPoint</Application>
  <PresentationFormat>Widescreen</PresentationFormat>
  <Paragraphs>138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Abadi</vt:lpstr>
      <vt:lpstr>Amasis MT Pro</vt:lpstr>
      <vt:lpstr>Aptos</vt:lpstr>
      <vt:lpstr>Aptos Display</vt:lpstr>
      <vt:lpstr>Arial</vt:lpstr>
      <vt:lpstr>Calibri</vt:lpstr>
      <vt:lpstr>Calibri Light</vt:lpstr>
      <vt:lpstr>Wingdings</vt:lpstr>
      <vt:lpstr>Office Theme</vt:lpstr>
      <vt:lpstr>3_Office Theme</vt:lpstr>
      <vt:lpstr>1_Office Theme</vt:lpstr>
      <vt:lpstr>PowerPoint Presentation</vt:lpstr>
      <vt:lpstr>PowerPoint Presentation</vt:lpstr>
      <vt:lpstr>Introduction &amp; Background</vt:lpstr>
      <vt:lpstr>Limitations of Existing NDT Techniques</vt:lpstr>
      <vt:lpstr>Why Optical Fibre Sensors?</vt:lpstr>
      <vt:lpstr>Mach-Zehnder Interferometer Working Principle</vt:lpstr>
      <vt:lpstr>Experimental Setup</vt:lpstr>
      <vt:lpstr>Mathematical Modelling</vt:lpstr>
      <vt:lpstr>Raw Interference Signal and FFT</vt:lpstr>
      <vt:lpstr>Resonance Frequency Shift</vt:lpstr>
      <vt:lpstr>Compressive Strength Shift</vt:lpstr>
      <vt:lpstr>MZI vs Cube Estimated Strength</vt:lpstr>
      <vt:lpstr>Comparison: MZI &amp; Cube Strength</vt:lpstr>
      <vt:lpstr>Conclusion</vt:lpstr>
      <vt:lpstr>Future Work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Sandisiwe Bangani</dc:creator>
  <cp:lastModifiedBy>Sandisiwe Bangani</cp:lastModifiedBy>
  <cp:revision>81</cp:revision>
  <dcterms:created xsi:type="dcterms:W3CDTF">2026-06-11T16:56:42Z</dcterms:created>
  <dcterms:modified xsi:type="dcterms:W3CDTF">2026-07-08T09:18:44Z</dcterms:modified>
</cp:coreProperties>
</file>