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9"/>
  </p:notesMasterIdLst>
  <p:sldIdLst>
    <p:sldId id="465" r:id="rId5"/>
    <p:sldId id="494" r:id="rId6"/>
    <p:sldId id="466" r:id="rId7"/>
    <p:sldId id="467" r:id="rId8"/>
    <p:sldId id="495" r:id="rId9"/>
    <p:sldId id="470" r:id="rId10"/>
    <p:sldId id="471" r:id="rId11"/>
    <p:sldId id="474" r:id="rId12"/>
    <p:sldId id="496" r:id="rId13"/>
    <p:sldId id="473" r:id="rId14"/>
    <p:sldId id="523" r:id="rId15"/>
    <p:sldId id="475" r:id="rId16"/>
    <p:sldId id="476" r:id="rId17"/>
    <p:sldId id="524" r:id="rId18"/>
    <p:sldId id="525" r:id="rId19"/>
    <p:sldId id="509" r:id="rId20"/>
    <p:sldId id="511" r:id="rId21"/>
    <p:sldId id="512" r:id="rId22"/>
    <p:sldId id="526" r:id="rId23"/>
    <p:sldId id="527" r:id="rId24"/>
    <p:sldId id="530" r:id="rId25"/>
    <p:sldId id="529" r:id="rId26"/>
    <p:sldId id="522" r:id="rId27"/>
    <p:sldId id="4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3840" userDrawn="1">
          <p15:clr>
            <a:srgbClr val="A4A3A4"/>
          </p15:clr>
        </p15:guide>
        <p15:guide id="3" orient="horz" pos="845" userDrawn="1">
          <p15:clr>
            <a:srgbClr val="A4A3A4"/>
          </p15:clr>
        </p15:guide>
        <p15:guide id="4"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223B"/>
    <a:srgbClr val="000000"/>
    <a:srgbClr val="FFFFFF"/>
    <a:srgbClr val="3A3E40"/>
    <a:srgbClr val="F1EBDF"/>
    <a:srgbClr val="461B2B"/>
    <a:srgbClr val="461A2B"/>
    <a:srgbClr val="4D5356"/>
    <a:srgbClr val="E2D6C0"/>
    <a:srgbClr val="8B2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33" autoAdjust="0"/>
  </p:normalViewPr>
  <p:slideViewPr>
    <p:cSldViewPr snapToGrid="0">
      <p:cViewPr varScale="1">
        <p:scale>
          <a:sx n="91" d="100"/>
          <a:sy n="91" d="100"/>
        </p:scale>
        <p:origin x="208" y="56"/>
      </p:cViewPr>
      <p:guideLst>
        <p:guide orient="horz" pos="2001"/>
        <p:guide pos="3840"/>
        <p:guide orient="horz" pos="845"/>
        <p:guide orient="horz" pos="2260"/>
      </p:guideLst>
    </p:cSldViewPr>
  </p:slideViewPr>
  <p:notesTextViewPr>
    <p:cViewPr>
      <p:scale>
        <a:sx n="3" d="2"/>
        <a:sy n="3" d="2"/>
      </p:scale>
      <p:origin x="0" y="0"/>
    </p:cViewPr>
  </p:notesTextViewPr>
  <p:notesViewPr>
    <p:cSldViewPr snapToGrid="0">
      <p:cViewPr varScale="1">
        <p:scale>
          <a:sx n="94" d="100"/>
          <a:sy n="94" d="100"/>
        </p:scale>
        <p:origin x="304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69B49-EEFB-4B49-ACAD-82B53A8DDF70}" type="datetimeFigureOut">
              <a:rPr lang="en-US" smtClean="0"/>
              <a:t>7/7/2026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F6EFC-B03E-874C-9CD9-41B66C8AE1E7}" type="slidenum">
              <a:rPr lang="en-US" smtClean="0"/>
              <a:t>‹#›</a:t>
            </a:fld>
            <a:endParaRPr lang="en-US"/>
          </a:p>
        </p:txBody>
      </p:sp>
    </p:spTree>
    <p:extLst>
      <p:ext uri="{BB962C8B-B14F-4D97-AF65-F5344CB8AC3E}">
        <p14:creationId xmlns:p14="http://schemas.microsoft.com/office/powerpoint/2010/main" val="7249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latin typeface="Raleway" panose="020B0003030101060003" pitchFamily="34" charset="0"/>
              </a:rPr>
              <a:t>Good morning/afternoon, my name is Calvin Groenewald and I am a masters student at University of Stellenbosch currently doing my research project under the supervision of Professor Neethling. Today I will be presenting the work I’ve done this year on building a single-shot quantitative phase imaging system using Optical Quadrature Microscopy. </a:t>
            </a:r>
            <a:endParaRPr lang="en-GB" b="0" dirty="0">
              <a:solidFill>
                <a:srgbClr val="000000"/>
              </a:solidFill>
              <a:latin typeface="Raleway" panose="020B0003030101060003" pitchFamily="34" charset="0"/>
            </a:endParaRPr>
          </a:p>
          <a:p>
            <a:endParaRPr lang="en-US" dirty="0"/>
          </a:p>
        </p:txBody>
      </p:sp>
      <p:sp>
        <p:nvSpPr>
          <p:cNvPr id="4" name="Slide Number Placeholder 3"/>
          <p:cNvSpPr>
            <a:spLocks noGrp="1"/>
          </p:cNvSpPr>
          <p:nvPr>
            <p:ph type="sldNum" sz="quarter" idx="5"/>
          </p:nvPr>
        </p:nvSpPr>
        <p:spPr/>
        <p:txBody>
          <a:bodyPr/>
          <a:lstStyle/>
          <a:p>
            <a:fld id="{99BF6EFC-B03E-874C-9CD9-41B66C8AE1E7}" type="slidenum">
              <a:rPr lang="en-US" smtClean="0"/>
              <a:t>1</a:t>
            </a:fld>
            <a:endParaRPr lang="en-US"/>
          </a:p>
        </p:txBody>
      </p:sp>
    </p:spTree>
    <p:extLst>
      <p:ext uri="{BB962C8B-B14F-4D97-AF65-F5344CB8AC3E}">
        <p14:creationId xmlns:p14="http://schemas.microsoft.com/office/powerpoint/2010/main" val="119058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Now that we’ve covered the core concept behind OQM, let me show you the full experimental setup. </a:t>
            </a:r>
          </a:p>
          <a:p>
            <a:endParaRPr lang="en-ZA" dirty="0"/>
          </a:p>
          <a:p>
            <a:r>
              <a:rPr lang="en-ZA" dirty="0"/>
              <a:t>We have a laser illumination source that is split by a polarizing beam splitter into the two arms of a modified </a:t>
            </a:r>
            <a:r>
              <a:rPr lang="en-ZA" dirty="0" err="1"/>
              <a:t>mach</a:t>
            </a:r>
            <a:r>
              <a:rPr lang="en-ZA" dirty="0"/>
              <a:t> Zehnder interferometer. </a:t>
            </a:r>
            <a:br>
              <a:rPr lang="en-ZA" dirty="0"/>
            </a:br>
            <a:br>
              <a:rPr lang="en-ZA" dirty="0"/>
            </a:br>
            <a:r>
              <a:rPr lang="en-ZA" dirty="0"/>
              <a:t>Crucially, there is now a QWP on both arms instead of just one, and the two arms are </a:t>
            </a:r>
            <a:r>
              <a:rPr lang="en-ZA" dirty="0" err="1"/>
              <a:t>cicrcularly</a:t>
            </a:r>
            <a:r>
              <a:rPr lang="en-ZA" dirty="0"/>
              <a:t> polarized orthogonal to one another. The two fields then recombine at another beam splitter and the four phase shifted interference patterns are recorded simultaneously by the </a:t>
            </a:r>
            <a:r>
              <a:rPr lang="en-ZA" dirty="0" err="1"/>
              <a:t>DoFP</a:t>
            </a:r>
            <a:r>
              <a:rPr lang="en-ZA" dirty="0"/>
              <a:t> camera. </a:t>
            </a:r>
          </a:p>
        </p:txBody>
      </p:sp>
      <p:sp>
        <p:nvSpPr>
          <p:cNvPr id="4" name="Slide Number Placeholder 3"/>
          <p:cNvSpPr>
            <a:spLocks noGrp="1"/>
          </p:cNvSpPr>
          <p:nvPr>
            <p:ph type="sldNum" sz="quarter" idx="5"/>
          </p:nvPr>
        </p:nvSpPr>
        <p:spPr/>
        <p:txBody>
          <a:bodyPr/>
          <a:lstStyle/>
          <a:p>
            <a:fld id="{99BF6EFC-B03E-874C-9CD9-41B66C8AE1E7}" type="slidenum">
              <a:rPr lang="en-US" smtClean="0"/>
              <a:t>10</a:t>
            </a:fld>
            <a:endParaRPr lang="en-US"/>
          </a:p>
        </p:txBody>
      </p:sp>
    </p:spTree>
    <p:extLst>
      <p:ext uri="{BB962C8B-B14F-4D97-AF65-F5344CB8AC3E}">
        <p14:creationId xmlns:p14="http://schemas.microsoft.com/office/powerpoint/2010/main" val="412186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57AA-0BE4-0CE4-8A99-BF45DE82D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23F60-4CAA-A73C-1337-B395E9045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A6F75-7A37-1E4C-1DA5-ECAC03191FE6}"/>
              </a:ext>
            </a:extLst>
          </p:cNvPr>
          <p:cNvSpPr>
            <a:spLocks noGrp="1"/>
          </p:cNvSpPr>
          <p:nvPr>
            <p:ph type="body" idx="1"/>
          </p:nvPr>
        </p:nvSpPr>
        <p:spPr/>
        <p:txBody>
          <a:bodyPr/>
          <a:lstStyle/>
          <a:p>
            <a:r>
              <a:rPr lang="en-ZA" dirty="0"/>
              <a:t>One of the goals from the outset was not only to measure phase objects, but eventually to manipulate them while measuring them.</a:t>
            </a:r>
          </a:p>
          <a:p>
            <a:r>
              <a:rPr lang="en-ZA" dirty="0"/>
              <a:t>Here the SSOQM system is integrated into an existing optical tweezing platform built by Le Roi du Plessis during his Master’s. He will be presenting this platform in more detail after me.</a:t>
            </a:r>
          </a:p>
          <a:p>
            <a:r>
              <a:rPr lang="en-ZA" dirty="0"/>
              <a:t>The underlying Mach-Zehnder structure is still visible, but the important modification is the shared vertical trapping and sample arm. This allows the same region of the sample to be both trapped and imaged.</a:t>
            </a:r>
          </a:p>
          <a:p>
            <a:r>
              <a:rPr lang="en-ZA" dirty="0"/>
              <a:t>That is useful practically, because microscopic samples can drift during measurements, but it is also scientifically useful because it opens the possibility of controlled manipulation while recording quantitative phase.</a:t>
            </a:r>
          </a:p>
        </p:txBody>
      </p:sp>
      <p:sp>
        <p:nvSpPr>
          <p:cNvPr id="4" name="Slide Number Placeholder 3">
            <a:extLst>
              <a:ext uri="{FF2B5EF4-FFF2-40B4-BE49-F238E27FC236}">
                <a16:creationId xmlns:a16="http://schemas.microsoft.com/office/drawing/2014/main" id="{164F910E-C909-DC9A-D6B4-1BF96C1D0328}"/>
              </a:ext>
            </a:extLst>
          </p:cNvPr>
          <p:cNvSpPr>
            <a:spLocks noGrp="1"/>
          </p:cNvSpPr>
          <p:nvPr>
            <p:ph type="sldNum" sz="quarter" idx="5"/>
          </p:nvPr>
        </p:nvSpPr>
        <p:spPr/>
        <p:txBody>
          <a:bodyPr/>
          <a:lstStyle/>
          <a:p>
            <a:fld id="{99BF6EFC-B03E-874C-9CD9-41B66C8AE1E7}" type="slidenum">
              <a:rPr lang="en-US" smtClean="0"/>
              <a:t>11</a:t>
            </a:fld>
            <a:endParaRPr lang="en-US"/>
          </a:p>
        </p:txBody>
      </p:sp>
    </p:spTree>
    <p:extLst>
      <p:ext uri="{BB962C8B-B14F-4D97-AF65-F5344CB8AC3E}">
        <p14:creationId xmlns:p14="http://schemas.microsoft.com/office/powerpoint/2010/main" val="3768007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4616"/>
          </a:xfrm>
        </p:spPr>
        <p:txBody>
          <a:bodyPr/>
          <a:lstStyle/>
          <a:p>
            <a:r>
              <a:rPr lang="en-US" dirty="0"/>
              <a:t>Now if you recall the PSI slide where I laid out the theory behind these techniques, this slide is where I sell you on the fact that you can indeed retrieve phase using SSOQM. </a:t>
            </a:r>
          </a:p>
          <a:p>
            <a:endParaRPr lang="en-US" dirty="0"/>
          </a:p>
          <a:p>
            <a:r>
              <a:rPr lang="en-US" dirty="0"/>
              <a:t>At the top here is the total field after the NPBS. </a:t>
            </a:r>
            <a:br>
              <a:rPr lang="en-US" dirty="0"/>
            </a:br>
            <a:br>
              <a:rPr lang="en-US" dirty="0"/>
            </a:br>
            <a:r>
              <a:rPr lang="en-US" dirty="0"/>
              <a:t>To recover the intensity in each polarization direction, we project the total field onto the corresponding polarization unit vectors. </a:t>
            </a:r>
            <a:br>
              <a:rPr lang="en-US" dirty="0"/>
            </a:br>
            <a:br>
              <a:rPr lang="en-US" dirty="0"/>
            </a:br>
            <a:r>
              <a:rPr lang="en-US" dirty="0"/>
              <a:t>What is very important to notice, and they key insight, they form a set of four intensity signals that are pi/2 phase shifts of one another! If you strip away the constants and focus on the modulated terms, </a:t>
            </a:r>
            <a:r>
              <a:rPr lang="en-US" dirty="0" err="1"/>
              <a:t>youll</a:t>
            </a:r>
            <a:r>
              <a:rPr lang="en-US" dirty="0"/>
              <a:t> notice the progression of cos, negative sine, negative cos and sine. </a:t>
            </a:r>
            <a:br>
              <a:rPr lang="en-US" dirty="0"/>
            </a:br>
            <a:br>
              <a:rPr lang="en-US" dirty="0"/>
            </a:br>
            <a:r>
              <a:rPr lang="en-US" dirty="0"/>
              <a:t>This means that by subtracting the correct intensity pairs, we can extract a clean sin and cosine term, which means we have a tan relationship and can recover the phase using atan2. We use atan2 because it is also sensitive to the quadrant we are in and as I mentioned earlier, we don’t want any ambiguity in the phase we recover. </a:t>
            </a:r>
            <a:br>
              <a:rPr lang="en-US" dirty="0"/>
            </a:br>
            <a:br>
              <a:rPr lang="en-US" dirty="0"/>
            </a:br>
            <a:endParaRPr lang="en-ZA" dirty="0"/>
          </a:p>
        </p:txBody>
      </p:sp>
      <p:sp>
        <p:nvSpPr>
          <p:cNvPr id="4" name="Slide Number Placeholder 3"/>
          <p:cNvSpPr>
            <a:spLocks noGrp="1"/>
          </p:cNvSpPr>
          <p:nvPr>
            <p:ph type="sldNum" sz="quarter" idx="5"/>
          </p:nvPr>
        </p:nvSpPr>
        <p:spPr/>
        <p:txBody>
          <a:bodyPr/>
          <a:lstStyle/>
          <a:p>
            <a:fld id="{99BF6EFC-B03E-874C-9CD9-41B66C8AE1E7}" type="slidenum">
              <a:rPr lang="en-US" smtClean="0"/>
              <a:t>12</a:t>
            </a:fld>
            <a:endParaRPr lang="en-US"/>
          </a:p>
        </p:txBody>
      </p:sp>
    </p:spTree>
    <p:extLst>
      <p:ext uri="{BB962C8B-B14F-4D97-AF65-F5344CB8AC3E}">
        <p14:creationId xmlns:p14="http://schemas.microsoft.com/office/powerpoint/2010/main" val="302130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what is the actual measurement process? </a:t>
            </a:r>
          </a:p>
          <a:p>
            <a:endParaRPr lang="en-ZA" dirty="0"/>
          </a:p>
          <a:p>
            <a:r>
              <a:rPr lang="en-ZA" dirty="0"/>
              <a:t>Well here we have the raw acquisition of an 8.9um polystyrene bead suspended in glycerol, and you can see the four phase shifted interferograms here. These are the raw images I plug into the maths I just explained, to obtain this phase.</a:t>
            </a:r>
          </a:p>
          <a:p>
            <a:endParaRPr lang="en-ZA" dirty="0"/>
          </a:p>
          <a:p>
            <a:r>
              <a:rPr lang="en-ZA" dirty="0"/>
              <a:t> But as you can see, this first phase we obtain is actually wrapped and that’s because phase is naturally periodic by nature of how we represent it, and our atan2 function returns that wrapped representation. Physically the phase can obviously accumulate beyond 2pi, but when we measure it its is folded back into this 0 to 2pi range. Which naturally means we need an algorithm called a PU algorithm to search for these 2 pi phase jumps and then add or subtract 2pi where it sees fit. That way the true continuous phase is unravelled and we obtain this. But now this is also not perfect, and that’s because the system itself, whether its optics or misalignment somewhere introduces a constant phase offset that you subtract from the final unwrapped phase by taking a background measurement. </a:t>
            </a:r>
          </a:p>
          <a:p>
            <a:endParaRPr lang="en-ZA" dirty="0"/>
          </a:p>
          <a:p>
            <a:r>
              <a:rPr lang="en-ZA" dirty="0"/>
              <a:t>And finally we obtain our desired corrected phase measurement of the bead. Since we have the phase now, and we have a refractive index for polystyrene, we can obtain a height map using the equation from the beginning. </a:t>
            </a:r>
            <a:br>
              <a:rPr lang="en-ZA" dirty="0"/>
            </a:br>
            <a:br>
              <a:rPr lang="en-ZA" dirty="0"/>
            </a:br>
            <a:br>
              <a:rPr lang="en-ZA" dirty="0"/>
            </a:br>
            <a:endParaRPr lang="en-ZA" dirty="0"/>
          </a:p>
        </p:txBody>
      </p:sp>
      <p:sp>
        <p:nvSpPr>
          <p:cNvPr id="4" name="Slide Number Placeholder 3"/>
          <p:cNvSpPr>
            <a:spLocks noGrp="1"/>
          </p:cNvSpPr>
          <p:nvPr>
            <p:ph type="sldNum" sz="quarter" idx="5"/>
          </p:nvPr>
        </p:nvSpPr>
        <p:spPr/>
        <p:txBody>
          <a:bodyPr/>
          <a:lstStyle/>
          <a:p>
            <a:fld id="{99BF6EFC-B03E-874C-9CD9-41B66C8AE1E7}" type="slidenum">
              <a:rPr lang="en-US" smtClean="0"/>
              <a:t>13</a:t>
            </a:fld>
            <a:endParaRPr lang="en-US"/>
          </a:p>
        </p:txBody>
      </p:sp>
    </p:spTree>
    <p:extLst>
      <p:ext uri="{BB962C8B-B14F-4D97-AF65-F5344CB8AC3E}">
        <p14:creationId xmlns:p14="http://schemas.microsoft.com/office/powerpoint/2010/main" val="21193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941F-29A7-107C-B223-5C0CADF89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BCB5D-F0F7-85E8-5F18-130BD607B1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60D07-4DED-D714-A9D7-C1281BC14208}"/>
              </a:ext>
            </a:extLst>
          </p:cNvPr>
          <p:cNvSpPr>
            <a:spLocks noGrp="1"/>
          </p:cNvSpPr>
          <p:nvPr>
            <p:ph type="body" idx="1"/>
          </p:nvPr>
        </p:nvSpPr>
        <p:spPr/>
        <p:txBody>
          <a:bodyPr/>
          <a:lstStyle/>
          <a:p>
            <a:r>
              <a:rPr lang="en-ZA" dirty="0"/>
              <a:t>Now in order to validate my retrieved phase values, I imaged 5 separate 8.9um beads. The nice thing about using microspheres is they have well characterized dimensions and refractive indices, meaning I can calculate an expected phase value to compare with. Here is a lineout through one of the measurements, and you can see that the profile peaks right around the expected phase peak for these beads. </a:t>
            </a:r>
          </a:p>
          <a:p>
            <a:endParaRPr lang="en-ZA" dirty="0"/>
          </a:p>
          <a:p>
            <a:r>
              <a:rPr lang="en-ZA" dirty="0"/>
              <a:t>The recovered average height is listed here, with a mean absolute percentage error of around 1.30%. </a:t>
            </a:r>
          </a:p>
          <a:p>
            <a:endParaRPr lang="en-ZA" dirty="0"/>
          </a:p>
          <a:p>
            <a:r>
              <a:rPr lang="en-ZA" dirty="0"/>
              <a:t>I also measured 10 separate 2um beads and had similar success, with the average showing around a 6.28% absolute percentage error. </a:t>
            </a:r>
            <a:br>
              <a:rPr lang="en-ZA" dirty="0"/>
            </a:br>
            <a:endParaRPr lang="en-ZA" dirty="0"/>
          </a:p>
        </p:txBody>
      </p:sp>
      <p:sp>
        <p:nvSpPr>
          <p:cNvPr id="4" name="Slide Number Placeholder 3">
            <a:extLst>
              <a:ext uri="{FF2B5EF4-FFF2-40B4-BE49-F238E27FC236}">
                <a16:creationId xmlns:a16="http://schemas.microsoft.com/office/drawing/2014/main" id="{5EC1EC29-086E-EA7F-B34D-CCA8EFDA1999}"/>
              </a:ext>
            </a:extLst>
          </p:cNvPr>
          <p:cNvSpPr>
            <a:spLocks noGrp="1"/>
          </p:cNvSpPr>
          <p:nvPr>
            <p:ph type="sldNum" sz="quarter" idx="5"/>
          </p:nvPr>
        </p:nvSpPr>
        <p:spPr/>
        <p:txBody>
          <a:bodyPr/>
          <a:lstStyle/>
          <a:p>
            <a:fld id="{99BF6EFC-B03E-874C-9CD9-41B66C8AE1E7}" type="slidenum">
              <a:rPr lang="en-US" smtClean="0"/>
              <a:t>14</a:t>
            </a:fld>
            <a:endParaRPr lang="en-US"/>
          </a:p>
        </p:txBody>
      </p:sp>
    </p:spTree>
    <p:extLst>
      <p:ext uri="{BB962C8B-B14F-4D97-AF65-F5344CB8AC3E}">
        <p14:creationId xmlns:p14="http://schemas.microsoft.com/office/powerpoint/2010/main" val="85854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6294F-6658-0B41-02AE-3BA24BC62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518B5-F571-052A-3CED-E3AB76859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A464F-8A0E-F895-C91C-4C097B601C92}"/>
              </a:ext>
            </a:extLst>
          </p:cNvPr>
          <p:cNvSpPr>
            <a:spLocks noGrp="1"/>
          </p:cNvSpPr>
          <p:nvPr>
            <p:ph type="body" idx="1"/>
          </p:nvPr>
        </p:nvSpPr>
        <p:spPr/>
        <p:txBody>
          <a:bodyPr/>
          <a:lstStyle/>
          <a:p>
            <a:r>
              <a:rPr lang="en-US" dirty="0"/>
              <a:t>This is a good point for me to segue to a different QPI technique entirely then, so let’s talk about DHM for a bit. </a:t>
            </a:r>
          </a:p>
          <a:p>
            <a:endParaRPr lang="en-ZA" dirty="0"/>
          </a:p>
        </p:txBody>
      </p:sp>
      <p:sp>
        <p:nvSpPr>
          <p:cNvPr id="4" name="Slide Number Placeholder 3">
            <a:extLst>
              <a:ext uri="{FF2B5EF4-FFF2-40B4-BE49-F238E27FC236}">
                <a16:creationId xmlns:a16="http://schemas.microsoft.com/office/drawing/2014/main" id="{558EDD9F-00A6-8E16-E9E7-E795CA6BA068}"/>
              </a:ext>
            </a:extLst>
          </p:cNvPr>
          <p:cNvSpPr>
            <a:spLocks noGrp="1"/>
          </p:cNvSpPr>
          <p:nvPr>
            <p:ph type="sldNum" sz="quarter" idx="5"/>
          </p:nvPr>
        </p:nvSpPr>
        <p:spPr/>
        <p:txBody>
          <a:bodyPr/>
          <a:lstStyle/>
          <a:p>
            <a:fld id="{99BF6EFC-B03E-874C-9CD9-41B66C8AE1E7}" type="slidenum">
              <a:rPr lang="en-US" smtClean="0"/>
              <a:t>15</a:t>
            </a:fld>
            <a:endParaRPr lang="en-US"/>
          </a:p>
        </p:txBody>
      </p:sp>
    </p:spTree>
    <p:extLst>
      <p:ext uri="{BB962C8B-B14F-4D97-AF65-F5344CB8AC3E}">
        <p14:creationId xmlns:p14="http://schemas.microsoft.com/office/powerpoint/2010/main" val="245592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ZA" dirty="0"/>
                  <a:t>So what is DHM?</a:t>
                </a:r>
              </a:p>
              <a:p>
                <a:endParaRPr lang="en-ZA" dirty="0"/>
              </a:p>
              <a:p>
                <a:r>
                  <a:rPr lang="en-ZA" dirty="0"/>
                  <a:t>Digital holographic microscopy is also an interferometric QPI technique, but instead of using quadrature polarization channels like SSOQM, it uses an off-axis reference beam.</a:t>
                </a:r>
              </a:p>
              <a:p>
                <a:endParaRPr lang="en-ZA" dirty="0"/>
              </a:p>
              <a:p>
                <a:r>
                  <a:rPr lang="en-ZA" dirty="0"/>
                  <a:t>By tilting the reference field, we introduce a spatial carrier into the hologram. This produces the closely spaced carrier fringes shown on the left.</a:t>
                </a:r>
              </a:p>
              <a:p>
                <a:endParaRPr lang="en-ZA" dirty="0"/>
              </a:p>
              <a:p>
                <a:r>
                  <a:rPr lang="en-ZA" dirty="0"/>
                  <a:t>In Fourier space, that carrier shifts the phase-containing sideband image terms away from the central DC term. One of these sidebands can then be isolated with a Fourier filter and transformed back to recover the complex optical field.</a:t>
                </a:r>
              </a:p>
              <a:p>
                <a:r>
                  <a:rPr lang="en-ZA" dirty="0"/>
                  <a:t>From that complex field, we extract the wrapped phase and then unwrap it to obtain the final phase map.</a:t>
                </a:r>
              </a:p>
            </p:txBody>
          </p:sp>
        </mc:Choice>
        <mc:Fallback xmlns="">
          <p:sp>
            <p:nvSpPr>
              <p:cNvPr id="3" name="Notes Placeholder 2"/>
              <p:cNvSpPr>
                <a:spLocks noGrp="1"/>
              </p:cNvSpPr>
              <p:nvPr>
                <p:ph type="body" idx="1"/>
              </p:nvPr>
            </p:nvSpPr>
            <p:spPr/>
            <p:txBody>
              <a:bodyPr/>
              <a:lstStyle/>
              <a:p>
                <a:r>
                  <a:rPr lang="en-US" dirty="0"/>
                  <a:t>So what is DHM? </a:t>
                </a:r>
              </a:p>
              <a:p>
                <a:endParaRPr lang="en-US" dirty="0"/>
              </a:p>
              <a:p>
                <a:r>
                  <a:rPr lang="en-ZA" sz="1200" b="0" i="0" kern="1200" dirty="0">
                    <a:solidFill>
                      <a:schemeClr val="tx1"/>
                    </a:solidFill>
                    <a:effectLst/>
                    <a:latin typeface="+mn-lt"/>
                    <a:ea typeface="+mn-ea"/>
                    <a:cs typeface="+mn-cs"/>
                  </a:rPr>
                  <a:t>In digital holography, recording intensity only gives you a hologram that reconstructs both a real image and a </a:t>
                </a:r>
                <a:r>
                  <a:rPr lang="en-ZA" sz="1200" b="1" i="0" kern="1200" dirty="0">
                    <a:solidFill>
                      <a:schemeClr val="tx1"/>
                    </a:solidFill>
                    <a:effectLst/>
                    <a:latin typeface="+mn-lt"/>
                    <a:ea typeface="+mn-ea"/>
                    <a:cs typeface="+mn-cs"/>
                  </a:rPr>
                  <a:t>virtual</a:t>
                </a:r>
                <a:r>
                  <a:rPr lang="en-ZA" sz="1200" b="0" i="0" kern="1200" dirty="0">
                    <a:solidFill>
                      <a:schemeClr val="tx1"/>
                    </a:solidFill>
                    <a:effectLst/>
                    <a:latin typeface="+mn-lt"/>
                    <a:ea typeface="+mn-ea"/>
                    <a:cs typeface="+mn-cs"/>
                  </a:rPr>
                  <a:t> (twin) image, which overlap and contaminate each other. Mathematically, when you interfere object and reference waves and then drop the phase by </a:t>
                </a:r>
                <a:r>
                  <a:rPr lang="en-ZA" sz="1200" b="0" i="0" kern="1200" dirty="0" err="1">
                    <a:solidFill>
                      <a:schemeClr val="tx1"/>
                    </a:solidFill>
                    <a:effectLst/>
                    <a:latin typeface="+mn-lt"/>
                    <a:ea typeface="+mn-ea"/>
                    <a:cs typeface="+mn-cs"/>
                  </a:rPr>
                  <a:t>measu</a:t>
                </a:r>
                <a:r>
                  <a:rPr lang="en-ZA" sz="1200" b="0" i="0" kern="1200" dirty="0">
                    <a:solidFill>
                      <a:schemeClr val="tx1"/>
                    </a:solidFill>
                    <a:effectLst/>
                    <a:latin typeface="+mn-lt"/>
                    <a:ea typeface="+mn-ea"/>
                    <a:cs typeface="+mn-cs"/>
                  </a:rPr>
                  <a:t> by measuring only </a:t>
                </a:r>
                <a:r>
                  <a:rPr lang="en-ZA" sz="1200" i="0" kern="1200">
                    <a:solidFill>
                      <a:schemeClr val="tx1"/>
                    </a:solidFill>
                    <a:latin typeface="+mn-lt"/>
                    <a:ea typeface="+mn-ea"/>
                    <a:cs typeface="+mn-cs"/>
                  </a:rPr>
                  <a:t>∣𝐸</a:t>
                </a:r>
                <a:r>
                  <a:rPr lang="ar-AE" sz="1200" i="0" kern="1200">
                    <a:solidFill>
                      <a:schemeClr val="tx1"/>
                    </a:solidFill>
                    <a:latin typeface="+mn-lt"/>
                    <a:ea typeface="+mn-ea"/>
                    <a:cs typeface="+mn-cs"/>
                  </a:rPr>
                  <a:t>∣^2</a:t>
                </a:r>
                <a:r>
                  <a:rPr lang="ar-AE" sz="1200" b="0" i="0" kern="1200" dirty="0">
                    <a:solidFill>
                      <a:schemeClr val="tx1"/>
                    </a:solidFill>
                    <a:effectLst/>
                    <a:latin typeface="+mn-lt"/>
                    <a:ea typeface="+mn-ea"/>
                    <a:cs typeface="+mn-cs"/>
                  </a:rPr>
                  <a:t>, </a:t>
                </a:r>
                <a:r>
                  <a:rPr lang="en-ZA" sz="1200" b="0" i="0" kern="1200" dirty="0">
                    <a:solidFill>
                      <a:schemeClr val="tx1"/>
                    </a:solidFill>
                    <a:effectLst/>
                    <a:latin typeface="+mn-lt"/>
                    <a:ea typeface="+mn-ea"/>
                    <a:cs typeface="+mn-cs"/>
                  </a:rPr>
                  <a:t>the reconstruction contains two conjugate object terms that propagate in opposite directions.  In an in-line geometry these two images sit on top of each other along the optical axis, so as you numerically refocus, one comes into focus while the conjugate appears as a defocused “ghost” that adds background noise and artifacts.  Off-axis DHM mitigates this by shifting one of the terms to a different region of the Fourier plane so you can filter it out, but the virtual/twin image is the fundamental ambiguity that motivates off-axis designs and more advanced phase retrieval methods. </a:t>
                </a:r>
                <a:endParaRPr lang="en-ZA" dirty="0"/>
              </a:p>
            </p:txBody>
          </p:sp>
        </mc:Fallback>
      </mc:AlternateContent>
      <p:sp>
        <p:nvSpPr>
          <p:cNvPr id="4" name="Slide Number Placeholder 3"/>
          <p:cNvSpPr>
            <a:spLocks noGrp="1"/>
          </p:cNvSpPr>
          <p:nvPr>
            <p:ph type="sldNum" sz="quarter" idx="5"/>
          </p:nvPr>
        </p:nvSpPr>
        <p:spPr/>
        <p:txBody>
          <a:bodyPr/>
          <a:lstStyle/>
          <a:p>
            <a:fld id="{99BF6EFC-B03E-874C-9CD9-41B66C8AE1E7}" type="slidenum">
              <a:rPr lang="en-US" smtClean="0"/>
              <a:t>16</a:t>
            </a:fld>
            <a:endParaRPr lang="en-US"/>
          </a:p>
        </p:txBody>
      </p:sp>
    </p:spTree>
    <p:extLst>
      <p:ext uri="{BB962C8B-B14F-4D97-AF65-F5344CB8AC3E}">
        <p14:creationId xmlns:p14="http://schemas.microsoft.com/office/powerpoint/2010/main" val="318562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cool thing is, DHM is also done in a MZ style setup. Here is a diagram from a textbook of </a:t>
            </a:r>
            <a:r>
              <a:rPr lang="en-US"/>
              <a:t>a standard DHM setup.  </a:t>
            </a:r>
            <a:r>
              <a:rPr lang="en-US" dirty="0"/>
              <a:t>Since it doesn’t care about the difference between different acquisitions (its inherently single shot), the polarization optics in our setup don’t matter meaning the SSOQM setup is inherently capable of performing a DHM measurement. The only thing I adjust is how I recover the phase from the image.</a:t>
            </a:r>
          </a:p>
          <a:p>
            <a:endParaRPr lang="en-US" dirty="0"/>
          </a:p>
          <a:p>
            <a:r>
              <a:rPr lang="en-ZA" dirty="0"/>
              <a:t>Another useful feature of DHM is that the hologram contains complex field information. This means the field can, in principle, be numerically propagated to different axial planes, allowing digital refocusing. In this work, however, I use image-plane DHM simply as an independent comparison to validate the SSOQM phase reconstructions.</a:t>
            </a:r>
            <a:endParaRPr lang="en-US" dirty="0"/>
          </a:p>
        </p:txBody>
      </p:sp>
      <p:sp>
        <p:nvSpPr>
          <p:cNvPr id="4" name="Slide Number Placeholder 3"/>
          <p:cNvSpPr>
            <a:spLocks noGrp="1"/>
          </p:cNvSpPr>
          <p:nvPr>
            <p:ph type="sldNum" sz="quarter" idx="5"/>
          </p:nvPr>
        </p:nvSpPr>
        <p:spPr/>
        <p:txBody>
          <a:bodyPr/>
          <a:lstStyle/>
          <a:p>
            <a:fld id="{99BF6EFC-B03E-874C-9CD9-41B66C8AE1E7}" type="slidenum">
              <a:rPr lang="en-US" smtClean="0"/>
              <a:t>17</a:t>
            </a:fld>
            <a:endParaRPr lang="en-US"/>
          </a:p>
        </p:txBody>
      </p:sp>
    </p:spTree>
    <p:extLst>
      <p:ext uri="{BB962C8B-B14F-4D97-AF65-F5344CB8AC3E}">
        <p14:creationId xmlns:p14="http://schemas.microsoft.com/office/powerpoint/2010/main" val="3637097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Here I compare the same </a:t>
                </a:r>
                <a14:m>
                  <m:oMath xmlns:m="http://schemas.openxmlformats.org/officeDocument/2006/math">
                    <m:r>
                      <a:rPr lang="en-ZA" sz="1200" kern="1200">
                        <a:solidFill>
                          <a:schemeClr val="tx1"/>
                        </a:solidFill>
                        <a:latin typeface="Cambria Math" panose="02040503050406030204" pitchFamily="18" charset="0"/>
                        <a:ea typeface="+mn-ea"/>
                        <a:cs typeface="+mn-cs"/>
                      </a:rPr>
                      <m:t>8.9</m:t>
                    </m:r>
                    <m:r>
                      <m:rPr>
                        <m:nor/>
                      </m:rPr>
                      <a:rPr lang="en-ZA" sz="1200" b="0" i="1" kern="1200">
                        <a:solidFill>
                          <a:schemeClr val="tx1"/>
                        </a:solidFill>
                        <a:latin typeface="+mn-lt"/>
                        <a:ea typeface="+mn-ea"/>
                        <a:cs typeface="+mn-cs"/>
                      </a:rPr>
                      <m:t> </m:t>
                    </m:r>
                    <m:r>
                      <a:rPr lang="en-ZA" sz="1200" b="0" i="1" kern="1200">
                        <a:solidFill>
                          <a:schemeClr val="tx1"/>
                        </a:solidFill>
                        <a:latin typeface="Cambria Math" panose="02040503050406030204" pitchFamily="18" charset="0"/>
                        <a:ea typeface="+mn-ea"/>
                        <a:cs typeface="+mn-cs"/>
                      </a:rPr>
                      <m:t>𝜇</m:t>
                    </m:r>
                    <m:r>
                      <m:rPr>
                        <m:nor/>
                      </m:rPr>
                      <a:rPr lang="en-ZA" sz="1200" b="0" i="1" kern="1200">
                        <a:solidFill>
                          <a:schemeClr val="tx1"/>
                        </a:solidFill>
                        <a:latin typeface="+mn-lt"/>
                        <a:ea typeface="+mn-ea"/>
                        <a:cs typeface="+mn-cs"/>
                      </a:rPr>
                      <m:t>m</m:t>
                    </m:r>
                  </m:oMath>
                </a14:m>
                <a:r>
                  <a:rPr lang="en-ZA" dirty="0"/>
                  <a:t>bead measured using SSOQM on the left and DHM on the right. The lineouts show very similar phase profiles, and the </a:t>
                </a:r>
                <a14:m>
                  <m:oMath xmlns:m="http://schemas.openxmlformats.org/officeDocument/2006/math">
                    <m:sSub>
                      <m:sSubPr>
                        <m:ctrlPr>
                          <a:rPr lang="en-ZA" sz="1200" i="1" kern="1200">
                            <a:solidFill>
                              <a:schemeClr val="tx1"/>
                            </a:solidFill>
                            <a:latin typeface="Cambria Math" panose="02040503050406030204" pitchFamily="18" charset="0"/>
                            <a:ea typeface="+mn-ea"/>
                            <a:cs typeface="+mn-cs"/>
                          </a:rPr>
                        </m:ctrlPr>
                      </m:sSubPr>
                      <m:e>
                        <m:r>
                          <a:rPr lang="en-ZA" sz="1200" i="1" kern="1200">
                            <a:solidFill>
                              <a:schemeClr val="tx1"/>
                            </a:solidFill>
                            <a:latin typeface="Cambria Math" panose="02040503050406030204" pitchFamily="18" charset="0"/>
                            <a:ea typeface="+mn-ea"/>
                            <a:cs typeface="+mn-cs"/>
                          </a:rPr>
                          <m:t>𝑃</m:t>
                        </m:r>
                      </m:e>
                      <m:sub>
                        <m:r>
                          <a:rPr lang="en-ZA" sz="1200" i="0" kern="1200">
                            <a:solidFill>
                              <a:schemeClr val="tx1"/>
                            </a:solidFill>
                            <a:latin typeface="Cambria Math" panose="02040503050406030204" pitchFamily="18" charset="0"/>
                            <a:ea typeface="+mn-ea"/>
                            <a:cs typeface="+mn-cs"/>
                          </a:rPr>
                          <m:t>99</m:t>
                        </m:r>
                      </m:sub>
                    </m:sSub>
                  </m:oMath>
                </a14:m>
                <a:r>
                  <a:rPr lang="en-ZA" dirty="0"/>
                  <a:t>-based height estimates agree within about </a:t>
                </a:r>
                <a14:m>
                  <m:oMath xmlns:m="http://schemas.openxmlformats.org/officeDocument/2006/math">
                    <m:r>
                      <a:rPr lang="en-ZA" sz="1200" kern="1200">
                        <a:solidFill>
                          <a:schemeClr val="tx1"/>
                        </a:solidFill>
                        <a:latin typeface="Cambria Math" panose="02040503050406030204" pitchFamily="18" charset="0"/>
                        <a:ea typeface="+mn-ea"/>
                        <a:cs typeface="+mn-cs"/>
                      </a:rPr>
                      <m:t>0.03</m:t>
                    </m:r>
                    <m:r>
                      <m:rPr>
                        <m:nor/>
                      </m:rPr>
                      <a:rPr lang="en-ZA" sz="1200" b="0" i="1" kern="1200">
                        <a:solidFill>
                          <a:schemeClr val="tx1"/>
                        </a:solidFill>
                        <a:latin typeface="+mn-lt"/>
                        <a:ea typeface="+mn-ea"/>
                        <a:cs typeface="+mn-cs"/>
                      </a:rPr>
                      <m:t> </m:t>
                    </m:r>
                    <m:r>
                      <a:rPr lang="en-ZA" sz="1200" b="0" i="1" kern="1200">
                        <a:solidFill>
                          <a:schemeClr val="tx1"/>
                        </a:solidFill>
                        <a:latin typeface="Cambria Math" panose="02040503050406030204" pitchFamily="18" charset="0"/>
                        <a:ea typeface="+mn-ea"/>
                        <a:cs typeface="+mn-cs"/>
                      </a:rPr>
                      <m:t>𝜇</m:t>
                    </m:r>
                    <m:r>
                      <m:rPr>
                        <m:nor/>
                      </m:rPr>
                      <a:rPr lang="en-ZA" sz="1200" b="0" i="1" kern="1200">
                        <a:solidFill>
                          <a:schemeClr val="tx1"/>
                        </a:solidFill>
                        <a:latin typeface="+mn-lt"/>
                        <a:ea typeface="+mn-ea"/>
                        <a:cs typeface="+mn-cs"/>
                      </a:rPr>
                      <m:t>m</m:t>
                    </m:r>
                  </m:oMath>
                </a14:m>
                <a:r>
                  <a:rPr lang="en-ZA" dirty="0"/>
                  <a:t>. This agreement is important because the two measurements use different phase-retrieval methods: polarization quadrature for SSOQM and Fourier sideband filtering for DHM.</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Here I compare the same </a:t>
                </a:r>
                <a:r>
                  <a:rPr lang="en-ZA" sz="1200" i="0" kern="1200">
                    <a:solidFill>
                      <a:schemeClr val="tx1"/>
                    </a:solidFill>
                    <a:latin typeface="+mn-lt"/>
                    <a:ea typeface="+mn-ea"/>
                    <a:cs typeface="+mn-cs"/>
                  </a:rPr>
                  <a:t>8.9</a:t>
                </a:r>
                <a:r>
                  <a:rPr lang="en-ZA" sz="1200" b="0" i="0" kern="1200">
                    <a:solidFill>
                      <a:schemeClr val="tx1"/>
                    </a:solidFill>
                    <a:latin typeface="Cambria Math" panose="02040503050406030204" pitchFamily="18" charset="0"/>
                    <a:ea typeface="+mn-ea"/>
                    <a:cs typeface="+mn-cs"/>
                  </a:rPr>
                  <a:t>" </a:t>
                </a:r>
                <a:r>
                  <a:rPr lang="en-ZA" sz="1200" b="0" i="0" kern="1200">
                    <a:solidFill>
                      <a:schemeClr val="tx1"/>
                    </a:solidFill>
                    <a:latin typeface="+mn-lt"/>
                    <a:ea typeface="+mn-ea"/>
                    <a:cs typeface="+mn-cs"/>
                  </a:rPr>
                  <a:t>" 𝜇</a:t>
                </a:r>
                <a:r>
                  <a:rPr lang="en-ZA" sz="1200" b="0" i="0" kern="1200">
                    <a:solidFill>
                      <a:schemeClr val="tx1"/>
                    </a:solidFill>
                    <a:latin typeface="Cambria Math" panose="02040503050406030204" pitchFamily="18" charset="0"/>
                    <a:ea typeface="+mn-ea"/>
                    <a:cs typeface="+mn-cs"/>
                  </a:rPr>
                  <a:t>"m</a:t>
                </a:r>
                <a:r>
                  <a:rPr lang="en-ZA" sz="1200" b="0" i="0" kern="1200">
                    <a:solidFill>
                      <a:schemeClr val="tx1"/>
                    </a:solidFill>
                    <a:latin typeface="+mn-lt"/>
                    <a:ea typeface="+mn-ea"/>
                    <a:cs typeface="+mn-cs"/>
                  </a:rPr>
                  <a:t>"</a:t>
                </a:r>
                <a:r>
                  <a:rPr lang="en-ZA" dirty="0"/>
                  <a:t>bead measured using SSOQM on the left and DHM on the right. The lineouts show very similar phase profiles, and the </a:t>
                </a:r>
                <a:r>
                  <a:rPr lang="en-ZA" sz="1200" i="0" kern="1200">
                    <a:solidFill>
                      <a:schemeClr val="tx1"/>
                    </a:solidFill>
                    <a:latin typeface="+mn-lt"/>
                    <a:ea typeface="+mn-ea"/>
                    <a:cs typeface="+mn-cs"/>
                  </a:rPr>
                  <a:t>𝑃_99</a:t>
                </a:r>
                <a:r>
                  <a:rPr lang="en-ZA" dirty="0"/>
                  <a:t>-based height estimates agree within about </a:t>
                </a:r>
                <a:r>
                  <a:rPr lang="en-ZA" sz="1200" i="0" kern="1200">
                    <a:solidFill>
                      <a:schemeClr val="tx1"/>
                    </a:solidFill>
                    <a:latin typeface="+mn-lt"/>
                    <a:ea typeface="+mn-ea"/>
                    <a:cs typeface="+mn-cs"/>
                  </a:rPr>
                  <a:t>0.03</a:t>
                </a:r>
                <a:r>
                  <a:rPr lang="en-ZA" sz="1200" b="0" i="0" kern="1200">
                    <a:solidFill>
                      <a:schemeClr val="tx1"/>
                    </a:solidFill>
                    <a:latin typeface="Cambria Math" panose="02040503050406030204" pitchFamily="18" charset="0"/>
                    <a:ea typeface="+mn-ea"/>
                    <a:cs typeface="+mn-cs"/>
                  </a:rPr>
                  <a:t>" </a:t>
                </a:r>
                <a:r>
                  <a:rPr lang="en-ZA" sz="1200" b="0" i="0" kern="1200">
                    <a:solidFill>
                      <a:schemeClr val="tx1"/>
                    </a:solidFill>
                    <a:latin typeface="+mn-lt"/>
                    <a:ea typeface="+mn-ea"/>
                    <a:cs typeface="+mn-cs"/>
                  </a:rPr>
                  <a:t>" 𝜇</a:t>
                </a:r>
                <a:r>
                  <a:rPr lang="en-ZA" sz="1200" b="0" i="0" kern="1200">
                    <a:solidFill>
                      <a:schemeClr val="tx1"/>
                    </a:solidFill>
                    <a:latin typeface="Cambria Math" panose="02040503050406030204" pitchFamily="18" charset="0"/>
                    <a:ea typeface="+mn-ea"/>
                    <a:cs typeface="+mn-cs"/>
                  </a:rPr>
                  <a:t>"m</a:t>
                </a:r>
                <a:r>
                  <a:rPr lang="en-ZA" sz="1200" b="0" i="0" kern="1200">
                    <a:solidFill>
                      <a:schemeClr val="tx1"/>
                    </a:solidFill>
                    <a:latin typeface="+mn-lt"/>
                    <a:ea typeface="+mn-ea"/>
                    <a:cs typeface="+mn-cs"/>
                  </a:rPr>
                  <a:t>"</a:t>
                </a:r>
                <a:r>
                  <a:rPr lang="en-ZA" dirty="0"/>
                  <a:t>. This agreement is important because the two measurements use different phase-retrieval methods: polarization quadrature for SSOQM and Fourier sideband filtering for DHM.</a:t>
                </a:r>
              </a:p>
            </p:txBody>
          </p:sp>
        </mc:Fallback>
      </mc:AlternateContent>
      <p:sp>
        <p:nvSpPr>
          <p:cNvPr id="4" name="Slide Number Placeholder 3"/>
          <p:cNvSpPr>
            <a:spLocks noGrp="1"/>
          </p:cNvSpPr>
          <p:nvPr>
            <p:ph type="sldNum" sz="quarter" idx="5"/>
          </p:nvPr>
        </p:nvSpPr>
        <p:spPr/>
        <p:txBody>
          <a:bodyPr/>
          <a:lstStyle/>
          <a:p>
            <a:fld id="{99BF6EFC-B03E-874C-9CD9-41B66C8AE1E7}" type="slidenum">
              <a:rPr lang="en-US" smtClean="0"/>
              <a:t>18</a:t>
            </a:fld>
            <a:endParaRPr lang="en-US"/>
          </a:p>
        </p:txBody>
      </p:sp>
    </p:spTree>
    <p:extLst>
      <p:ext uri="{BB962C8B-B14F-4D97-AF65-F5344CB8AC3E}">
        <p14:creationId xmlns:p14="http://schemas.microsoft.com/office/powerpoint/2010/main" val="109962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8BD2-DE36-3647-C2BD-CB6B686F0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BC51F-4027-7BC0-3A73-96F6EE388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E0D03-5934-00E7-130D-F9DEF7903CAC}"/>
              </a:ext>
            </a:extLst>
          </p:cNvPr>
          <p:cNvSpPr>
            <a:spLocks noGrp="1"/>
          </p:cNvSpPr>
          <p:nvPr>
            <p:ph type="body" idx="1"/>
          </p:nvPr>
        </p:nvSpPr>
        <p:spPr/>
        <p:txBody>
          <a:bodyPr/>
          <a:lstStyle/>
          <a:p>
            <a:r>
              <a:rPr lang="en-ZA" dirty="0"/>
              <a:t>Alright, so I’ve talked a lot about </a:t>
            </a:r>
            <a:r>
              <a:rPr lang="en-ZA" dirty="0" err="1"/>
              <a:t>calibrative</a:t>
            </a:r>
            <a:r>
              <a:rPr lang="en-ZA" dirty="0"/>
              <a:t> measurements and perfect or ideal spheres, but what else can this setup measure? So here I show that we can measure some biological phase objects too. </a:t>
            </a:r>
          </a:p>
        </p:txBody>
      </p:sp>
      <p:sp>
        <p:nvSpPr>
          <p:cNvPr id="4" name="Slide Number Placeholder 3">
            <a:extLst>
              <a:ext uri="{FF2B5EF4-FFF2-40B4-BE49-F238E27FC236}">
                <a16:creationId xmlns:a16="http://schemas.microsoft.com/office/drawing/2014/main" id="{B96E9714-9233-CF7B-7D1F-9F222141C94C}"/>
              </a:ext>
            </a:extLst>
          </p:cNvPr>
          <p:cNvSpPr>
            <a:spLocks noGrp="1"/>
          </p:cNvSpPr>
          <p:nvPr>
            <p:ph type="sldNum" sz="quarter" idx="5"/>
          </p:nvPr>
        </p:nvSpPr>
        <p:spPr/>
        <p:txBody>
          <a:bodyPr/>
          <a:lstStyle/>
          <a:p>
            <a:fld id="{99BF6EFC-B03E-874C-9CD9-41B66C8AE1E7}" type="slidenum">
              <a:rPr lang="en-US" smtClean="0"/>
              <a:t>19</a:t>
            </a:fld>
            <a:endParaRPr lang="en-US"/>
          </a:p>
        </p:txBody>
      </p:sp>
    </p:spTree>
    <p:extLst>
      <p:ext uri="{BB962C8B-B14F-4D97-AF65-F5344CB8AC3E}">
        <p14:creationId xmlns:p14="http://schemas.microsoft.com/office/powerpoint/2010/main" val="248995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7582-4F4C-2BE3-CD5B-0732062AA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0289B-0344-BA17-8139-39986D73E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9B4ED-1DF8-70DB-BDDA-53CAD3799F60}"/>
              </a:ext>
            </a:extLst>
          </p:cNvPr>
          <p:cNvSpPr>
            <a:spLocks noGrp="1"/>
          </p:cNvSpPr>
          <p:nvPr>
            <p:ph type="body" idx="1"/>
          </p:nvPr>
        </p:nvSpPr>
        <p:spPr/>
        <p:txBody>
          <a:bodyPr/>
          <a:lstStyle/>
          <a:p>
            <a:r>
              <a:rPr lang="en-ZA" dirty="0"/>
              <a:t> Let me start with a little bit of background and explain why we are doing this research. Why we need Quantitative Phase Imaging in the first place. </a:t>
            </a:r>
          </a:p>
          <a:p>
            <a:endParaRPr lang="en-ZA" dirty="0"/>
          </a:p>
        </p:txBody>
      </p:sp>
      <p:sp>
        <p:nvSpPr>
          <p:cNvPr id="4" name="Slide Number Placeholder 3">
            <a:extLst>
              <a:ext uri="{FF2B5EF4-FFF2-40B4-BE49-F238E27FC236}">
                <a16:creationId xmlns:a16="http://schemas.microsoft.com/office/drawing/2014/main" id="{C96DFE7C-C36E-479C-2430-04A0024C1D5C}"/>
              </a:ext>
            </a:extLst>
          </p:cNvPr>
          <p:cNvSpPr>
            <a:spLocks noGrp="1"/>
          </p:cNvSpPr>
          <p:nvPr>
            <p:ph type="sldNum" sz="quarter" idx="5"/>
          </p:nvPr>
        </p:nvSpPr>
        <p:spPr/>
        <p:txBody>
          <a:bodyPr/>
          <a:lstStyle/>
          <a:p>
            <a:fld id="{99BF6EFC-B03E-874C-9CD9-41B66C8AE1E7}" type="slidenum">
              <a:rPr lang="en-US" smtClean="0"/>
              <a:t>2</a:t>
            </a:fld>
            <a:endParaRPr lang="en-US"/>
          </a:p>
        </p:txBody>
      </p:sp>
    </p:spTree>
    <p:extLst>
      <p:ext uri="{BB962C8B-B14F-4D97-AF65-F5344CB8AC3E}">
        <p14:creationId xmlns:p14="http://schemas.microsoft.com/office/powerpoint/2010/main" val="782177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91CE-4EBA-3457-E648-A1F62287C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56CBC-A34F-A89B-8165-AA9894910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C31D6-A272-78F9-A23A-3770BB6E21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First are yeast cells, which are ironically pretty spherical themselves. Here we have a measurement of a trapped yeast cell, and this one is around 6 micron in diameter. We can see a pretty good agreement here if we assume a nominal height of around 6um as well, or converted to phase around 3.18 radians. </a:t>
            </a:r>
          </a:p>
          <a:p>
            <a:endParaRPr lang="en-ZA" dirty="0"/>
          </a:p>
        </p:txBody>
      </p:sp>
      <p:sp>
        <p:nvSpPr>
          <p:cNvPr id="4" name="Slide Number Placeholder 3">
            <a:extLst>
              <a:ext uri="{FF2B5EF4-FFF2-40B4-BE49-F238E27FC236}">
                <a16:creationId xmlns:a16="http://schemas.microsoft.com/office/drawing/2014/main" id="{04257A1F-A532-1D2F-1D8B-CD9C3860BE4C}"/>
              </a:ext>
            </a:extLst>
          </p:cNvPr>
          <p:cNvSpPr>
            <a:spLocks noGrp="1"/>
          </p:cNvSpPr>
          <p:nvPr>
            <p:ph type="sldNum" sz="quarter" idx="5"/>
          </p:nvPr>
        </p:nvSpPr>
        <p:spPr/>
        <p:txBody>
          <a:bodyPr/>
          <a:lstStyle/>
          <a:p>
            <a:fld id="{99BF6EFC-B03E-874C-9CD9-41B66C8AE1E7}" type="slidenum">
              <a:rPr lang="en-US" smtClean="0"/>
              <a:t>20</a:t>
            </a:fld>
            <a:endParaRPr lang="en-US"/>
          </a:p>
        </p:txBody>
      </p:sp>
    </p:spTree>
    <p:extLst>
      <p:ext uri="{BB962C8B-B14F-4D97-AF65-F5344CB8AC3E}">
        <p14:creationId xmlns:p14="http://schemas.microsoft.com/office/powerpoint/2010/main" val="353851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8EB13-3AD5-9BA2-C0B4-232A6734C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73FF5-6440-4162-9287-5181EE32F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A23CB-B3FC-0B60-6831-80329A6B8CEB}"/>
              </a:ext>
            </a:extLst>
          </p:cNvPr>
          <p:cNvSpPr>
            <a:spLocks noGrp="1"/>
          </p:cNvSpPr>
          <p:nvPr>
            <p:ph type="body" idx="1"/>
          </p:nvPr>
        </p:nvSpPr>
        <p:spPr/>
        <p:txBody>
          <a:bodyPr/>
          <a:lstStyle/>
          <a:p>
            <a:r>
              <a:rPr lang="en-ZA" dirty="0"/>
              <a:t>Then for some more oddly shaped samples, I also did some measurements on buccal or cheek epithelial cells, which are pictured here in brightfield. </a:t>
            </a:r>
          </a:p>
        </p:txBody>
      </p:sp>
      <p:sp>
        <p:nvSpPr>
          <p:cNvPr id="4" name="Slide Number Placeholder 3">
            <a:extLst>
              <a:ext uri="{FF2B5EF4-FFF2-40B4-BE49-F238E27FC236}">
                <a16:creationId xmlns:a16="http://schemas.microsoft.com/office/drawing/2014/main" id="{53A7B401-AEC0-A68F-9992-F8909BB0F573}"/>
              </a:ext>
            </a:extLst>
          </p:cNvPr>
          <p:cNvSpPr>
            <a:spLocks noGrp="1"/>
          </p:cNvSpPr>
          <p:nvPr>
            <p:ph type="sldNum" sz="quarter" idx="5"/>
          </p:nvPr>
        </p:nvSpPr>
        <p:spPr/>
        <p:txBody>
          <a:bodyPr/>
          <a:lstStyle/>
          <a:p>
            <a:fld id="{99BF6EFC-B03E-874C-9CD9-41B66C8AE1E7}" type="slidenum">
              <a:rPr lang="en-US" smtClean="0"/>
              <a:t>21</a:t>
            </a:fld>
            <a:endParaRPr lang="en-US"/>
          </a:p>
        </p:txBody>
      </p:sp>
    </p:spTree>
    <p:extLst>
      <p:ext uri="{BB962C8B-B14F-4D97-AF65-F5344CB8AC3E}">
        <p14:creationId xmlns:p14="http://schemas.microsoft.com/office/powerpoint/2010/main" val="194547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0E1B8-285E-6480-B9D4-392828564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E3679-132D-DBB7-DDCF-74F1511DB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2E694-79E2-321D-FF2B-CABEB886E4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And here they are in phase with lineouts through them. The shaded region shows the phase range expected for a plausible flattened-cell thickness under our assumed refractive index and the dashed line indicates a thicker nuclear-region estimate based on literature.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An important point though is that these biological measurements should be interpreted as optical phase or optical path length maps, not simple physical height maps. Because the cell is not homogenous, local changes in the refractive index like in the nucleus can produce these stronger phase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I’ve also displayed some of the other cells here, for example this one which I believe you can see some organelle structure internally. And then here we have two cells stacked on top of one another. </a:t>
            </a:r>
          </a:p>
        </p:txBody>
      </p:sp>
      <p:sp>
        <p:nvSpPr>
          <p:cNvPr id="4" name="Slide Number Placeholder 3">
            <a:extLst>
              <a:ext uri="{FF2B5EF4-FFF2-40B4-BE49-F238E27FC236}">
                <a16:creationId xmlns:a16="http://schemas.microsoft.com/office/drawing/2014/main" id="{A45019CF-89C6-86BB-F13A-06B58F925D01}"/>
              </a:ext>
            </a:extLst>
          </p:cNvPr>
          <p:cNvSpPr>
            <a:spLocks noGrp="1"/>
          </p:cNvSpPr>
          <p:nvPr>
            <p:ph type="sldNum" sz="quarter" idx="5"/>
          </p:nvPr>
        </p:nvSpPr>
        <p:spPr/>
        <p:txBody>
          <a:bodyPr/>
          <a:lstStyle/>
          <a:p>
            <a:fld id="{99BF6EFC-B03E-874C-9CD9-41B66C8AE1E7}" type="slidenum">
              <a:rPr lang="en-US" smtClean="0"/>
              <a:t>22</a:t>
            </a:fld>
            <a:endParaRPr lang="en-US"/>
          </a:p>
        </p:txBody>
      </p:sp>
    </p:spTree>
    <p:extLst>
      <p:ext uri="{BB962C8B-B14F-4D97-AF65-F5344CB8AC3E}">
        <p14:creationId xmlns:p14="http://schemas.microsoft.com/office/powerpoint/2010/main" val="330058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what are my next steps? </a:t>
            </a:r>
          </a:p>
          <a:p>
            <a:endParaRPr lang="en-ZA" dirty="0"/>
          </a:p>
          <a:p>
            <a:r>
              <a:rPr lang="en-ZA" dirty="0"/>
              <a:t>Well if you were at my poster session yesterday, you would’ve heard me speak about birefringent QPI measurements. We very much plan on doing more of these measurements, specifically with urea crystals as well as perhaps looking deeper into the cheek cells, and finding these microtubule structures that should induce a polarization response. </a:t>
            </a:r>
          </a:p>
          <a:p>
            <a:endParaRPr lang="en-ZA" dirty="0"/>
          </a:p>
          <a:p>
            <a:r>
              <a:rPr lang="en-ZA" dirty="0"/>
              <a:t>We are also obtaining a fabricated phase resolution step target from our engineering department in order to better characterize the phase sensitivity and determine the lower limit of measurable phase contrast in our system. </a:t>
            </a:r>
          </a:p>
          <a:p>
            <a:endParaRPr lang="en-ZA" dirty="0"/>
          </a:p>
          <a:p>
            <a:r>
              <a:rPr lang="en-ZA" dirty="0"/>
              <a:t>A major goal as well is video-rate QPI. So a likely experiment we plan on doing is trapping a yeast cell and moving it between two channels of different salinity and observing how the volume changes. </a:t>
            </a:r>
          </a:p>
          <a:p>
            <a:endParaRPr lang="en-ZA" dirty="0"/>
          </a:p>
          <a:p>
            <a:r>
              <a:rPr lang="en-ZA" dirty="0"/>
              <a:t>Alongside this, I will continue improving the measurement quality, particularly through better channel normalization, background correction, and post-processing noise reduction.</a:t>
            </a:r>
          </a:p>
          <a:p>
            <a:endParaRPr lang="en-ZA" dirty="0"/>
          </a:p>
          <a:p>
            <a:r>
              <a:rPr lang="en-ZA" dirty="0"/>
              <a:t>Thank you very much for your attention. I’d be happy to take any questions.</a:t>
            </a:r>
          </a:p>
          <a:p>
            <a:endParaRPr lang="en-ZA" dirty="0"/>
          </a:p>
          <a:p>
            <a:endParaRPr lang="en-ZA" dirty="0"/>
          </a:p>
          <a:p>
            <a:endParaRPr lang="en-ZA" dirty="0"/>
          </a:p>
        </p:txBody>
      </p:sp>
      <p:sp>
        <p:nvSpPr>
          <p:cNvPr id="4" name="Slide Number Placeholder 3"/>
          <p:cNvSpPr>
            <a:spLocks noGrp="1"/>
          </p:cNvSpPr>
          <p:nvPr>
            <p:ph type="sldNum" sz="quarter" idx="5"/>
          </p:nvPr>
        </p:nvSpPr>
        <p:spPr/>
        <p:txBody>
          <a:bodyPr/>
          <a:lstStyle/>
          <a:p>
            <a:fld id="{99BF6EFC-B03E-874C-9CD9-41B66C8AE1E7}" type="slidenum">
              <a:rPr lang="en-US" smtClean="0"/>
              <a:t>23</a:t>
            </a:fld>
            <a:endParaRPr lang="en-US"/>
          </a:p>
        </p:txBody>
      </p:sp>
    </p:spTree>
    <p:extLst>
      <p:ext uri="{BB962C8B-B14F-4D97-AF65-F5344CB8AC3E}">
        <p14:creationId xmlns:p14="http://schemas.microsoft.com/office/powerpoint/2010/main" val="1444389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000000"/>
                </a:solidFill>
              </a:rPr>
              <a:t>Cover/End slide layout</a:t>
            </a:r>
            <a:endParaRPr lang="en-ZA" b="1" i="0">
              <a:solidFill>
                <a:srgbClr val="252423"/>
              </a:solidFill>
              <a:effectLst/>
              <a:latin typeface="-apple-system"/>
            </a:endParaRPr>
          </a:p>
          <a:p>
            <a:endParaRPr lang="en-ZA" b="0" i="0">
              <a:solidFill>
                <a:srgbClr val="252423"/>
              </a:solidFill>
              <a:effectLst/>
              <a:latin typeface="-apple-system"/>
            </a:endParaRPr>
          </a:p>
          <a:p>
            <a:r>
              <a:rPr lang="en-GB">
                <a:solidFill>
                  <a:srgbClr val="000000"/>
                </a:solidFill>
              </a:rPr>
              <a:t>To change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000000"/>
                </a:solidFill>
                <a:latin typeface="Raleway" panose="020B0003030101060003" pitchFamily="34" charset="0"/>
              </a:rPr>
              <a:t>Select the picture by clicking on it near the bottom of the slide (under the title placeholder), then click on the </a:t>
            </a:r>
            <a:r>
              <a:rPr lang="en-GB" b="1">
                <a:solidFill>
                  <a:srgbClr val="000000"/>
                </a:solidFill>
                <a:latin typeface="Raleway" panose="020B0003030101060003" pitchFamily="34" charset="0"/>
              </a:rPr>
              <a:t>Picture Format </a:t>
            </a:r>
            <a:r>
              <a:rPr lang="en-GB" b="0">
                <a:solidFill>
                  <a:srgbClr val="000000"/>
                </a:solidFill>
                <a:latin typeface="Raleway" panose="020B0003030101060003" pitchFamily="34" charset="0"/>
              </a:rPr>
              <a:t>tab.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000000"/>
                </a:solidFill>
                <a:latin typeface="Raleway" panose="020B0003030101060003" pitchFamily="34" charset="0"/>
              </a:rPr>
              <a:t>Click on the </a:t>
            </a:r>
            <a:r>
              <a:rPr lang="en-GB" b="1">
                <a:solidFill>
                  <a:srgbClr val="000000"/>
                </a:solidFill>
                <a:latin typeface="Raleway" panose="020B0003030101060003" pitchFamily="34" charset="0"/>
              </a:rPr>
              <a:t>Change Picture</a:t>
            </a:r>
            <a:r>
              <a:rPr lang="en-GB" b="0">
                <a:solidFill>
                  <a:srgbClr val="000000"/>
                </a:solidFill>
                <a:latin typeface="Raleway" panose="020B0003030101060003" pitchFamily="34" charset="0"/>
              </a:rPr>
              <a:t> icon and choose the </a:t>
            </a:r>
            <a:r>
              <a:rPr lang="en-GB" b="1">
                <a:solidFill>
                  <a:srgbClr val="000000"/>
                </a:solidFill>
                <a:latin typeface="Raleway" panose="020B0003030101060003" pitchFamily="34" charset="0"/>
              </a:rPr>
              <a:t>From a File/This Device… </a:t>
            </a:r>
            <a:r>
              <a:rPr lang="en-GB" b="0">
                <a:solidFill>
                  <a:srgbClr val="000000"/>
                </a:solidFill>
                <a:latin typeface="Raleway" panose="020B0003030101060003" pitchFamily="34" charset="0"/>
              </a:rPr>
              <a:t>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Raleway" panose="020B0003030101060003" pitchFamily="34" charset="0"/>
              </a:rPr>
              <a:t>Browse and select a picture and click on the </a:t>
            </a:r>
            <a:r>
              <a:rPr lang="en-GB" b="1">
                <a:solidFill>
                  <a:srgbClr val="000000"/>
                </a:solidFill>
                <a:latin typeface="Raleway" panose="020B0003030101060003" pitchFamily="34" charset="0"/>
              </a:rPr>
              <a:t>Insert</a:t>
            </a:r>
            <a:r>
              <a:rPr lang="en-GB" b="0">
                <a:solidFill>
                  <a:srgbClr val="000000"/>
                </a:solidFill>
                <a:latin typeface="Raleway" panose="020B0003030101060003" pitchFamily="34" charset="0"/>
              </a:rPr>
              <a: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solidFill>
                <a:srgbClr val="000000"/>
              </a:solidFill>
              <a:latin typeface="Raleway" panose="020B00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000000"/>
                </a:solidFill>
                <a:latin typeface="Raleway" panose="020B0003030101060003" pitchFamily="34" charset="0"/>
              </a:rPr>
              <a:t>Use the </a:t>
            </a:r>
            <a:r>
              <a:rPr lang="en-GB" b="1">
                <a:solidFill>
                  <a:srgbClr val="000000"/>
                </a:solidFill>
                <a:latin typeface="Raleway" panose="020B0003030101060003" pitchFamily="34" charset="0"/>
              </a:rPr>
              <a:t>Crop</a:t>
            </a:r>
            <a:r>
              <a:rPr lang="en-GB" b="0">
                <a:solidFill>
                  <a:srgbClr val="000000"/>
                </a:solidFill>
                <a:latin typeface="Raleway" panose="020B0003030101060003" pitchFamily="34" charset="0"/>
              </a:rPr>
              <a:t> command to adjust the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000000"/>
                </a:solidFill>
                <a:latin typeface="Raleway" panose="020B0003030101060003" pitchFamily="34" charset="0"/>
              </a:rPr>
              <a:t>Click on the </a:t>
            </a:r>
            <a:r>
              <a:rPr lang="en-GB" b="1">
                <a:solidFill>
                  <a:srgbClr val="000000"/>
                </a:solidFill>
                <a:latin typeface="Raleway" panose="020B0003030101060003" pitchFamily="34" charset="0"/>
              </a:rPr>
              <a:t>Crop</a:t>
            </a:r>
            <a:r>
              <a:rPr lang="en-GB" b="0">
                <a:solidFill>
                  <a:srgbClr val="000000"/>
                </a:solidFill>
                <a:latin typeface="Raleway" panose="020B0003030101060003" pitchFamily="34" charset="0"/>
              </a:rPr>
              <a:t> command again to apply the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solidFill>
                <a:srgbClr val="000000"/>
              </a:solidFill>
              <a:latin typeface="Raleway" panose="020B00030301010600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000000"/>
                </a:solidFill>
                <a:latin typeface="Raleway" panose="020B0003030101060003" pitchFamily="34" charset="0"/>
              </a:rPr>
              <a:t>Remember to add image attributions to photographs or artworks.</a:t>
            </a:r>
          </a:p>
        </p:txBody>
      </p:sp>
      <p:sp>
        <p:nvSpPr>
          <p:cNvPr id="4" name="Slide Number Placeholder 3"/>
          <p:cNvSpPr>
            <a:spLocks noGrp="1"/>
          </p:cNvSpPr>
          <p:nvPr>
            <p:ph type="sldNum" sz="quarter" idx="5"/>
          </p:nvPr>
        </p:nvSpPr>
        <p:spPr/>
        <p:txBody>
          <a:bodyPr/>
          <a:lstStyle/>
          <a:p>
            <a:fld id="{99BF6EFC-B03E-874C-9CD9-41B66C8AE1E7}" type="slidenum">
              <a:rPr lang="en-US" smtClean="0"/>
              <a:t>24</a:t>
            </a:fld>
            <a:endParaRPr lang="en-US"/>
          </a:p>
        </p:txBody>
      </p:sp>
    </p:spTree>
    <p:extLst>
      <p:ext uri="{BB962C8B-B14F-4D97-AF65-F5344CB8AC3E}">
        <p14:creationId xmlns:p14="http://schemas.microsoft.com/office/powerpoint/2010/main" val="427717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many of you, especially the ones who work in imaging would know, transparent samples are notoriously difficult to visualize. They don’t absorb or scatter much light. In other words, they produce little to no intensity contrast in standard bright field microscopy. Instead, they shift the phase of the light. We refer to them as phase objects, examples include cells, microorganisms. Droplets and microfluidic interfaces. </a:t>
            </a:r>
          </a:p>
          <a:p>
            <a:endParaRPr lang="en-ZA" dirty="0"/>
          </a:p>
          <a:p>
            <a:endParaRPr lang="en-ZA" dirty="0"/>
          </a:p>
        </p:txBody>
      </p:sp>
      <p:sp>
        <p:nvSpPr>
          <p:cNvPr id="4" name="Slide Number Placeholder 3"/>
          <p:cNvSpPr>
            <a:spLocks noGrp="1"/>
          </p:cNvSpPr>
          <p:nvPr>
            <p:ph type="sldNum" sz="quarter" idx="5"/>
          </p:nvPr>
        </p:nvSpPr>
        <p:spPr/>
        <p:txBody>
          <a:bodyPr/>
          <a:lstStyle/>
          <a:p>
            <a:fld id="{99BF6EFC-B03E-874C-9CD9-41B66C8AE1E7}" type="slidenum">
              <a:rPr lang="en-US" smtClean="0"/>
              <a:t>3</a:t>
            </a:fld>
            <a:endParaRPr lang="en-US"/>
          </a:p>
        </p:txBody>
      </p:sp>
    </p:spTree>
    <p:extLst>
      <p:ext uri="{BB962C8B-B14F-4D97-AF65-F5344CB8AC3E}">
        <p14:creationId xmlns:p14="http://schemas.microsoft.com/office/powerpoint/2010/main" val="310699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where Quantitative Phase Imaging comes in, offering a non-invasive, label free method of extracting a quantitative phase from phase objects. </a:t>
            </a:r>
            <a:br>
              <a:rPr lang="en-ZA" dirty="0"/>
            </a:br>
            <a:br>
              <a:rPr lang="en-ZA" dirty="0"/>
            </a:br>
            <a:endParaRPr lang="en-ZA" dirty="0"/>
          </a:p>
          <a:p>
            <a:pPr marL="171450" indent="-171450">
              <a:buFont typeface="Arial" panose="020B0604020202020204" pitchFamily="34" charset="0"/>
              <a:buChar char="•"/>
            </a:pPr>
            <a:r>
              <a:rPr lang="en-ZA" dirty="0"/>
              <a:t>For each pixel in an image we extract an actual phase value </a:t>
            </a:r>
          </a:p>
          <a:p>
            <a:pPr marL="171450" indent="-171450">
              <a:buFont typeface="Arial" panose="020B0604020202020204" pitchFamily="34" charset="0"/>
              <a:buChar char="•"/>
            </a:pPr>
            <a:r>
              <a:rPr lang="en-ZA" dirty="0"/>
              <a:t>Can calculate some parameters like refractive index differences and thickness variations across a sample </a:t>
            </a:r>
          </a:p>
          <a:p>
            <a:pPr marL="171450" indent="-171450">
              <a:buFont typeface="Arial" panose="020B0604020202020204" pitchFamily="34" charset="0"/>
              <a:buChar char="•"/>
            </a:pPr>
            <a:r>
              <a:rPr lang="en-ZA" dirty="0"/>
              <a:t>Essentially, we are extracting 3D volumetric data from 2D images </a:t>
            </a:r>
          </a:p>
          <a:p>
            <a:br>
              <a:rPr lang="en-ZA" dirty="0"/>
            </a:br>
            <a:r>
              <a:rPr lang="en-ZA" dirty="0"/>
              <a:t>This relationship between height and phase is captured here in this equation. </a:t>
            </a:r>
          </a:p>
        </p:txBody>
      </p:sp>
      <p:sp>
        <p:nvSpPr>
          <p:cNvPr id="4" name="Slide Number Placeholder 3"/>
          <p:cNvSpPr>
            <a:spLocks noGrp="1"/>
          </p:cNvSpPr>
          <p:nvPr>
            <p:ph type="sldNum" sz="quarter" idx="5"/>
          </p:nvPr>
        </p:nvSpPr>
        <p:spPr/>
        <p:txBody>
          <a:bodyPr/>
          <a:lstStyle/>
          <a:p>
            <a:fld id="{99BF6EFC-B03E-874C-9CD9-41B66C8AE1E7}" type="slidenum">
              <a:rPr lang="en-US" smtClean="0"/>
              <a:t>4</a:t>
            </a:fld>
            <a:endParaRPr lang="en-US"/>
          </a:p>
        </p:txBody>
      </p:sp>
    </p:spTree>
    <p:extLst>
      <p:ext uri="{BB962C8B-B14F-4D97-AF65-F5344CB8AC3E}">
        <p14:creationId xmlns:p14="http://schemas.microsoft.com/office/powerpoint/2010/main" val="19151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C767-1398-9531-FB05-D301C698E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94D07-C1E8-806A-E9F7-88BABFBD0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8E935-5D32-0EB6-C92D-6C6A5F0370F7}"/>
              </a:ext>
            </a:extLst>
          </p:cNvPr>
          <p:cNvSpPr>
            <a:spLocks noGrp="1"/>
          </p:cNvSpPr>
          <p:nvPr>
            <p:ph type="body" idx="1"/>
          </p:nvPr>
        </p:nvSpPr>
        <p:spPr/>
        <p:txBody>
          <a:bodyPr/>
          <a:lstStyle/>
          <a:p>
            <a:r>
              <a:rPr lang="en-US" dirty="0"/>
              <a:t>With the background and motivation established, let’s look into the specific QPI method in question for my research project. </a:t>
            </a:r>
          </a:p>
          <a:p>
            <a:endParaRPr lang="en-US" dirty="0"/>
          </a:p>
          <a:p>
            <a:r>
              <a:rPr lang="en-US" dirty="0"/>
              <a:t>And before I introduce you to the specific technique we use, I first need to discuss the overarching class of QPI techniques, PSI. </a:t>
            </a:r>
          </a:p>
          <a:p>
            <a:endParaRPr lang="en-ZA" dirty="0"/>
          </a:p>
        </p:txBody>
      </p:sp>
      <p:sp>
        <p:nvSpPr>
          <p:cNvPr id="4" name="Slide Number Placeholder 3">
            <a:extLst>
              <a:ext uri="{FF2B5EF4-FFF2-40B4-BE49-F238E27FC236}">
                <a16:creationId xmlns:a16="http://schemas.microsoft.com/office/drawing/2014/main" id="{C9F464C3-65D1-6B7F-BDCF-C98F407B4BCE}"/>
              </a:ext>
            </a:extLst>
          </p:cNvPr>
          <p:cNvSpPr>
            <a:spLocks noGrp="1"/>
          </p:cNvSpPr>
          <p:nvPr>
            <p:ph type="sldNum" sz="quarter" idx="5"/>
          </p:nvPr>
        </p:nvSpPr>
        <p:spPr/>
        <p:txBody>
          <a:bodyPr/>
          <a:lstStyle/>
          <a:p>
            <a:fld id="{99BF6EFC-B03E-874C-9CD9-41B66C8AE1E7}" type="slidenum">
              <a:rPr lang="en-US" smtClean="0"/>
              <a:t>5</a:t>
            </a:fld>
            <a:endParaRPr lang="en-US"/>
          </a:p>
        </p:txBody>
      </p:sp>
    </p:spTree>
    <p:extLst>
      <p:ext uri="{BB962C8B-B14F-4D97-AF65-F5344CB8AC3E}">
        <p14:creationId xmlns:p14="http://schemas.microsoft.com/office/powerpoint/2010/main" val="171360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core idea behind phase shifting interferometry is introducing an intentional phase shift between two interfering fields and observe how the intensity changes. </a:t>
            </a:r>
          </a:p>
          <a:p>
            <a:endParaRPr lang="en-ZA" dirty="0"/>
          </a:p>
          <a:p>
            <a:r>
              <a:rPr lang="en-ZA" dirty="0"/>
              <a:t>We are all familiar with the interference equation for intensity, where you have two fields interfering, the two DC components I1 and I2 and then the modulation or cross term that manifests as the interferogram. </a:t>
            </a:r>
          </a:p>
          <a:p>
            <a:endParaRPr lang="en-ZA" dirty="0"/>
          </a:p>
          <a:p>
            <a:r>
              <a:rPr lang="en-ZA" dirty="0"/>
              <a:t>Now in order to recover the phase we need to know what I1 and I2 are of course. But if you do a measurement with just the cosine function, because it is symmetric we have an ambiguity. We can’t tell a positive and negative phase apart, they’ll produce the same intensity. So to get around this, we use the fact that cos plus pi/2 is equal to minus sin, and we take four intensity measurements separated by pi/2 to obtain a unique wrapped phase. </a:t>
            </a:r>
          </a:p>
          <a:p>
            <a:endParaRPr lang="en-ZA" dirty="0"/>
          </a:p>
        </p:txBody>
      </p:sp>
      <p:sp>
        <p:nvSpPr>
          <p:cNvPr id="4" name="Slide Number Placeholder 3"/>
          <p:cNvSpPr>
            <a:spLocks noGrp="1"/>
          </p:cNvSpPr>
          <p:nvPr>
            <p:ph type="sldNum" sz="quarter" idx="5"/>
          </p:nvPr>
        </p:nvSpPr>
        <p:spPr/>
        <p:txBody>
          <a:bodyPr/>
          <a:lstStyle/>
          <a:p>
            <a:fld id="{99BF6EFC-B03E-874C-9CD9-41B66C8AE1E7}" type="slidenum">
              <a:rPr lang="en-US" smtClean="0"/>
              <a:t>6</a:t>
            </a:fld>
            <a:endParaRPr lang="en-US"/>
          </a:p>
        </p:txBody>
      </p:sp>
    </p:spTree>
    <p:extLst>
      <p:ext uri="{BB962C8B-B14F-4D97-AF65-F5344CB8AC3E}">
        <p14:creationId xmlns:p14="http://schemas.microsoft.com/office/powerpoint/2010/main" val="215270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One way that PSI can be approached is using Optical Quadrature Microscopy. </a:t>
            </a:r>
            <a:br>
              <a:rPr lang="en-ZA" dirty="0"/>
            </a:br>
            <a:br>
              <a:rPr lang="en-ZA" dirty="0"/>
            </a:br>
            <a:r>
              <a:rPr lang="en-ZA" dirty="0"/>
              <a:t>Instead of using, for example, an optical wedge to physically delay the light on a reference arm, OQM is a clever twist on PSI that uses polarization to carry the phase information. </a:t>
            </a:r>
            <a:br>
              <a:rPr lang="en-ZA" dirty="0"/>
            </a:br>
            <a:br>
              <a:rPr lang="en-ZA" dirty="0"/>
            </a:br>
            <a:r>
              <a:rPr lang="en-ZA" dirty="0"/>
              <a:t>This is done by interfering a circularly polarized reference field with a linearly polarized sample field, and then projecting this interference onto controlled polarization angles using an analyser placed before the detector. </a:t>
            </a:r>
            <a:br>
              <a:rPr lang="en-ZA" dirty="0"/>
            </a:br>
            <a:br>
              <a:rPr lang="en-ZA" dirty="0"/>
            </a:br>
            <a:r>
              <a:rPr lang="en-ZA" dirty="0"/>
              <a:t>Taking two measurements in quadrature (sin and cos ANIMATION), and individual measurements of the reference and sample fields (I1 and I2 from before ANIMATION), a unique phase value is obtained. </a:t>
            </a:r>
          </a:p>
          <a:p>
            <a:endParaRPr lang="en-ZA" dirty="0"/>
          </a:p>
          <a:p>
            <a:r>
              <a:rPr lang="en-ZA" dirty="0"/>
              <a:t>One of the biggest </a:t>
            </a:r>
            <a:r>
              <a:rPr lang="en-ZA" dirty="0" err="1"/>
              <a:t>drawbakcs</a:t>
            </a:r>
            <a:r>
              <a:rPr lang="en-ZA" dirty="0"/>
              <a:t> though is that you require four acquisitions for a single phase retrieval, making it a slow QPI technique. The separate acquisitions means that the phase retrieval is also sensitive to environmental noise or sample movement between captures.  </a:t>
            </a:r>
          </a:p>
        </p:txBody>
      </p:sp>
      <p:sp>
        <p:nvSpPr>
          <p:cNvPr id="4" name="Slide Number Placeholder 3"/>
          <p:cNvSpPr>
            <a:spLocks noGrp="1"/>
          </p:cNvSpPr>
          <p:nvPr>
            <p:ph type="sldNum" sz="quarter" idx="5"/>
          </p:nvPr>
        </p:nvSpPr>
        <p:spPr/>
        <p:txBody>
          <a:bodyPr/>
          <a:lstStyle/>
          <a:p>
            <a:fld id="{99BF6EFC-B03E-874C-9CD9-41B66C8AE1E7}" type="slidenum">
              <a:rPr lang="en-US" smtClean="0"/>
              <a:t>7</a:t>
            </a:fld>
            <a:endParaRPr lang="en-US"/>
          </a:p>
        </p:txBody>
      </p:sp>
    </p:spTree>
    <p:extLst>
      <p:ext uri="{BB962C8B-B14F-4D97-AF65-F5344CB8AC3E}">
        <p14:creationId xmlns:p14="http://schemas.microsoft.com/office/powerpoint/2010/main" val="237959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With that in mind, we decided to implement a Division of Focal Plane camera. </a:t>
            </a:r>
            <a:br>
              <a:rPr lang="en-ZA" dirty="0"/>
            </a:br>
            <a:br>
              <a:rPr lang="en-ZA" dirty="0"/>
            </a:br>
            <a:r>
              <a:rPr lang="en-ZA" dirty="0"/>
              <a:t>The polarization camera allows single shot capture of all four polarization states on a single sensor, due to its clever design which consists of 2x2 super pixels, containing a </a:t>
            </a:r>
            <a:r>
              <a:rPr lang="en-ZA" dirty="0" err="1"/>
              <a:t>micropolarizer</a:t>
            </a:r>
            <a:r>
              <a:rPr lang="en-ZA" dirty="0"/>
              <a:t> on each subpixel, orientating the light in the H, V, D and A directions. </a:t>
            </a:r>
          </a:p>
          <a:p>
            <a:endParaRPr lang="en-ZA" dirty="0"/>
          </a:p>
          <a:p>
            <a:r>
              <a:rPr lang="en-ZA" dirty="0"/>
              <a:t>This approach theoretically limits the impact of both sample movement and environmental noise, and enables real time phase analysis at the framerate of the camera! </a:t>
            </a:r>
          </a:p>
        </p:txBody>
      </p:sp>
      <p:sp>
        <p:nvSpPr>
          <p:cNvPr id="4" name="Slide Number Placeholder 3"/>
          <p:cNvSpPr>
            <a:spLocks noGrp="1"/>
          </p:cNvSpPr>
          <p:nvPr>
            <p:ph type="sldNum" sz="quarter" idx="5"/>
          </p:nvPr>
        </p:nvSpPr>
        <p:spPr/>
        <p:txBody>
          <a:bodyPr/>
          <a:lstStyle/>
          <a:p>
            <a:fld id="{99BF6EFC-B03E-874C-9CD9-41B66C8AE1E7}" type="slidenum">
              <a:rPr lang="en-US" smtClean="0"/>
              <a:t>8</a:t>
            </a:fld>
            <a:endParaRPr lang="en-US"/>
          </a:p>
        </p:txBody>
      </p:sp>
    </p:spTree>
    <p:extLst>
      <p:ext uri="{BB962C8B-B14F-4D97-AF65-F5344CB8AC3E}">
        <p14:creationId xmlns:p14="http://schemas.microsoft.com/office/powerpoint/2010/main" val="230384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0894A-90C5-4E8B-D448-A052CEB82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CAAFE-EEBA-D27C-B938-C1321626B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46DD8-C563-4CDF-825A-92AB0B1C22C7}"/>
              </a:ext>
            </a:extLst>
          </p:cNvPr>
          <p:cNvSpPr>
            <a:spLocks noGrp="1"/>
          </p:cNvSpPr>
          <p:nvPr>
            <p:ph type="body" idx="1"/>
          </p:nvPr>
        </p:nvSpPr>
        <p:spPr/>
        <p:txBody>
          <a:bodyPr/>
          <a:lstStyle/>
          <a:p>
            <a:r>
              <a:rPr lang="en-ZA" dirty="0"/>
              <a:t>Now that the theory has been laid out let’s look at the initial system I built and the initial results </a:t>
            </a:r>
          </a:p>
          <a:p>
            <a:endParaRPr lang="en-ZA" dirty="0"/>
          </a:p>
        </p:txBody>
      </p:sp>
      <p:sp>
        <p:nvSpPr>
          <p:cNvPr id="4" name="Slide Number Placeholder 3">
            <a:extLst>
              <a:ext uri="{FF2B5EF4-FFF2-40B4-BE49-F238E27FC236}">
                <a16:creationId xmlns:a16="http://schemas.microsoft.com/office/drawing/2014/main" id="{983C5504-1DDB-7075-9729-933EB8955903}"/>
              </a:ext>
            </a:extLst>
          </p:cNvPr>
          <p:cNvSpPr>
            <a:spLocks noGrp="1"/>
          </p:cNvSpPr>
          <p:nvPr>
            <p:ph type="sldNum" sz="quarter" idx="5"/>
          </p:nvPr>
        </p:nvSpPr>
        <p:spPr/>
        <p:txBody>
          <a:bodyPr/>
          <a:lstStyle/>
          <a:p>
            <a:fld id="{99BF6EFC-B03E-874C-9CD9-41B66C8AE1E7}" type="slidenum">
              <a:rPr lang="en-US" smtClean="0"/>
              <a:t>9</a:t>
            </a:fld>
            <a:endParaRPr lang="en-US"/>
          </a:p>
        </p:txBody>
      </p:sp>
    </p:spTree>
    <p:extLst>
      <p:ext uri="{BB962C8B-B14F-4D97-AF65-F5344CB8AC3E}">
        <p14:creationId xmlns:p14="http://schemas.microsoft.com/office/powerpoint/2010/main" val="9967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sv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sv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icture placeholder slide">
    <p:bg>
      <p:bgPr>
        <a:solidFill>
          <a:schemeClr val="accent1"/>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A4D5691A-DF2A-B631-3356-F20E32A7232B}"/>
              </a:ext>
            </a:extLst>
          </p:cNvPr>
          <p:cNvSpPr>
            <a:spLocks noGrp="1"/>
          </p:cNvSpPr>
          <p:nvPr>
            <p:ph type="pic" sz="quarter" idx="11"/>
          </p:nvPr>
        </p:nvSpPr>
        <p:spPr>
          <a:xfrm>
            <a:off x="0" y="0"/>
            <a:ext cx="12192000" cy="6153150"/>
          </a:xfrm>
          <a:custGeom>
            <a:avLst/>
            <a:gdLst>
              <a:gd name="connsiteX0" fmla="*/ 0 w 12192000"/>
              <a:gd name="connsiteY0" fmla="*/ 0 h 6153150"/>
              <a:gd name="connsiteX1" fmla="*/ 12192000 w 12192000"/>
              <a:gd name="connsiteY1" fmla="*/ 0 h 6153150"/>
              <a:gd name="connsiteX2" fmla="*/ 12192000 w 12192000"/>
              <a:gd name="connsiteY2" fmla="*/ 2812338 h 6153150"/>
              <a:gd name="connsiteX3" fmla="*/ 12192000 w 12192000"/>
              <a:gd name="connsiteY3" fmla="*/ 4980890 h 6153150"/>
              <a:gd name="connsiteX4" fmla="*/ 12190158 w 12192000"/>
              <a:gd name="connsiteY4" fmla="*/ 5028464 h 6153150"/>
              <a:gd name="connsiteX5" fmla="*/ 11268702 w 12192000"/>
              <a:gd name="connsiteY5" fmla="*/ 6150849 h 6153150"/>
              <a:gd name="connsiteX6" fmla="*/ 11218565 w 12192000"/>
              <a:gd name="connsiteY6" fmla="*/ 6153150 h 6153150"/>
              <a:gd name="connsiteX7" fmla="*/ 732479 w 12192000"/>
              <a:gd name="connsiteY7" fmla="*/ 6153150 h 6153150"/>
              <a:gd name="connsiteX8" fmla="*/ 0 w 12192000"/>
              <a:gd name="connsiteY8" fmla="*/ 6152812 h 615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153150">
                <a:moveTo>
                  <a:pt x="0" y="0"/>
                </a:moveTo>
                <a:lnTo>
                  <a:pt x="12192000" y="0"/>
                </a:lnTo>
                <a:lnTo>
                  <a:pt x="12192000" y="2812338"/>
                </a:lnTo>
                <a:lnTo>
                  <a:pt x="12192000" y="4980890"/>
                </a:lnTo>
                <a:lnTo>
                  <a:pt x="12190158" y="5028464"/>
                </a:lnTo>
                <a:cubicBezTo>
                  <a:pt x="12139394" y="5640573"/>
                  <a:pt x="11907055" y="6089798"/>
                  <a:pt x="11268702" y="6150849"/>
                </a:cubicBezTo>
                <a:lnTo>
                  <a:pt x="11218565" y="6153150"/>
                </a:lnTo>
                <a:lnTo>
                  <a:pt x="732479" y="6153150"/>
                </a:lnTo>
                <a:lnTo>
                  <a:pt x="0" y="6152812"/>
                </a:lnTo>
                <a:close/>
              </a:path>
            </a:pathLst>
          </a:custGeom>
          <a:solidFill>
            <a:schemeClr val="bg1"/>
          </a:solidFill>
          <a:ln>
            <a:noFill/>
          </a:ln>
        </p:spPr>
        <p:txBody>
          <a:bodyPr wrap="square">
            <a:noAutofit/>
          </a:bodyPr>
          <a:lstStyle/>
          <a:p>
            <a:endParaRPr lang="en-US"/>
          </a:p>
        </p:txBody>
      </p:sp>
      <p:pic>
        <p:nvPicPr>
          <p:cNvPr id="15" name="Graphic 14" hidden="1">
            <a:extLst>
              <a:ext uri="{FF2B5EF4-FFF2-40B4-BE49-F238E27FC236}">
                <a16:creationId xmlns:a16="http://schemas.microsoft.com/office/drawing/2014/main" id="{A2218D35-116E-8153-354A-A6E99E1315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87477" y="-214184"/>
            <a:ext cx="2066165" cy="3790815"/>
          </a:xfrm>
          <a:prstGeom prst="rect">
            <a:avLst/>
          </a:prstGeom>
        </p:spPr>
      </p:pic>
      <p:pic>
        <p:nvPicPr>
          <p:cNvPr id="17" name="Picture 16" descr="Graphical user interface&#10;&#10;Description automatically generated with medium confidence" hidden="1">
            <a:extLst>
              <a:ext uri="{FF2B5EF4-FFF2-40B4-BE49-F238E27FC236}">
                <a16:creationId xmlns:a16="http://schemas.microsoft.com/office/drawing/2014/main" id="{9132A00F-2C35-A6C6-E1AB-2CC368060568}"/>
              </a:ext>
            </a:extLst>
          </p:cNvPr>
          <p:cNvPicPr>
            <a:picLocks noChangeAspect="1"/>
          </p:cNvPicPr>
          <p:nvPr userDrawn="1"/>
        </p:nvPicPr>
        <p:blipFill>
          <a:blip r:embed="rId3">
            <a:alphaModFix amt="27000"/>
          </a:blip>
          <a:stretch>
            <a:fillRect/>
          </a:stretch>
        </p:blipFill>
        <p:spPr>
          <a:xfrm>
            <a:off x="-8170" y="0"/>
            <a:ext cx="12200170" cy="6879223"/>
          </a:xfrm>
          <a:prstGeom prst="rect">
            <a:avLst/>
          </a:prstGeom>
        </p:spPr>
      </p:pic>
      <p:sp>
        <p:nvSpPr>
          <p:cNvPr id="2" name="Title">
            <a:extLst>
              <a:ext uri="{FF2B5EF4-FFF2-40B4-BE49-F238E27FC236}">
                <a16:creationId xmlns:a16="http://schemas.microsoft.com/office/drawing/2014/main" id="{9CD36E32-2A40-D24A-8390-E02F52844704}"/>
              </a:ext>
            </a:extLst>
          </p:cNvPr>
          <p:cNvSpPr>
            <a:spLocks noGrp="1"/>
          </p:cNvSpPr>
          <p:nvPr>
            <p:ph type="title" hasCustomPrompt="1"/>
          </p:nvPr>
        </p:nvSpPr>
        <p:spPr>
          <a:xfrm>
            <a:off x="340242" y="3429000"/>
            <a:ext cx="8917172" cy="1456087"/>
          </a:xfrm>
          <a:prstGeom prst="rect">
            <a:avLst/>
          </a:prstGeom>
        </p:spPr>
        <p:txBody>
          <a:bodyPr anchor="ctr"/>
          <a:lstStyle>
            <a:lvl1pP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366256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ing and content on white bg with maroon banner bottom">
    <p:spTree>
      <p:nvGrpSpPr>
        <p:cNvPr id="1" name=""/>
        <p:cNvGrpSpPr/>
        <p:nvPr/>
      </p:nvGrpSpPr>
      <p:grpSpPr>
        <a:xfrm>
          <a:off x="0" y="0"/>
          <a:ext cx="0" cy="0"/>
          <a:chOff x="0" y="0"/>
          <a:chExt cx="0" cy="0"/>
        </a:xfrm>
      </p:grpSpPr>
      <p:pic>
        <p:nvPicPr>
          <p:cNvPr id="6" name="Maroon Banner">
            <a:extLst>
              <a:ext uri="{FF2B5EF4-FFF2-40B4-BE49-F238E27FC236}">
                <a16:creationId xmlns:a16="http://schemas.microsoft.com/office/drawing/2014/main" id="{6167D968-35CA-1DB8-1B74-50521DED38AD}"/>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9735" t="68607" r="9714" b="8720"/>
          <a:stretch/>
        </p:blipFill>
        <p:spPr>
          <a:xfrm>
            <a:off x="-7951" y="5669751"/>
            <a:ext cx="12204000" cy="1195743"/>
          </a:xfrm>
          <a:prstGeom prst="rect">
            <a:avLst/>
          </a:prstGeom>
        </p:spPr>
      </p:pic>
      <p:pic>
        <p:nvPicPr>
          <p:cNvPr id="8" name="SU Logo">
            <a:extLst>
              <a:ext uri="{FF2B5EF4-FFF2-40B4-BE49-F238E27FC236}">
                <a16:creationId xmlns:a16="http://schemas.microsoft.com/office/drawing/2014/main" id="{9A31297D-9031-1678-3B32-24C6FFF8A50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684670" y="5669752"/>
            <a:ext cx="2160000" cy="1167700"/>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4382226" y="1697394"/>
            <a:ext cx="7462444" cy="3781503"/>
          </a:xfrm>
        </p:spPr>
        <p:txBody>
          <a:bodyPr>
            <a:normAutofit lnSpcReduction="10000"/>
          </a:bodyPr>
          <a:lstStyle/>
          <a:p>
            <a:r>
              <a:rPr lang="en-GB"/>
              <a:t>Content placeholder</a:t>
            </a:r>
          </a:p>
        </p:txBody>
      </p:sp>
      <p:sp>
        <p:nvSpPr>
          <p:cNvPr id="7" name="White.Banner.Top">
            <a:extLst>
              <a:ext uri="{FF2B5EF4-FFF2-40B4-BE49-F238E27FC236}">
                <a16:creationId xmlns:a16="http://schemas.microsoft.com/office/drawing/2014/main" id="{C181FDE8-2CDE-9B53-F6F0-DC7BB4C9FF0A}"/>
              </a:ext>
            </a:extLst>
          </p:cNvPr>
          <p:cNvSpPr/>
          <p:nvPr userDrawn="1"/>
        </p:nvSpPr>
        <p:spPr>
          <a:xfrm>
            <a:off x="0" y="-1"/>
            <a:ext cx="12192000" cy="141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9621" y="272383"/>
            <a:ext cx="11495049" cy="1019176"/>
          </a:xfrm>
          <a:prstGeom prst="rect">
            <a:avLst/>
          </a:prstGeom>
        </p:spPr>
        <p:txBody>
          <a:bodyPr/>
          <a:lstStyle>
            <a:lvl1pPr>
              <a:defRPr>
                <a:solidFill>
                  <a:schemeClr val="accent1"/>
                </a:solidFill>
              </a:defRPr>
            </a:lvl1pPr>
          </a:lstStyle>
          <a:p>
            <a:r>
              <a:rPr lang="en-GB"/>
              <a:t>CLICK TO EDIT TITLE</a:t>
            </a:r>
            <a:endParaRPr lang="en-US"/>
          </a:p>
        </p:txBody>
      </p:sp>
      <p:sp>
        <p:nvSpPr>
          <p:cNvPr id="3" name="Gold strip">
            <a:extLst>
              <a:ext uri="{FF2B5EF4-FFF2-40B4-BE49-F238E27FC236}">
                <a16:creationId xmlns:a16="http://schemas.microsoft.com/office/drawing/2014/main" id="{B7788DC2-C383-B063-CAF1-06925BC59BE4}"/>
              </a:ext>
            </a:extLst>
          </p:cNvPr>
          <p:cNvSpPr/>
          <p:nvPr userDrawn="1"/>
        </p:nvSpPr>
        <p:spPr>
          <a:xfrm>
            <a:off x="0" y="-10274"/>
            <a:ext cx="12192000" cy="216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Footer">
            <a:extLst>
              <a:ext uri="{FF2B5EF4-FFF2-40B4-BE49-F238E27FC236}">
                <a16:creationId xmlns:a16="http://schemas.microsoft.com/office/drawing/2014/main" id="{1EB4AFB9-AD46-D1E1-906D-A134828DBB34}"/>
              </a:ext>
            </a:extLst>
          </p:cNvPr>
          <p:cNvSpPr txBox="1">
            <a:spLocks/>
          </p:cNvSpPr>
          <p:nvPr userDrawn="1"/>
        </p:nvSpPr>
        <p:spPr>
          <a:xfrm>
            <a:off x="515938" y="6597651"/>
            <a:ext cx="11125200" cy="266492"/>
          </a:xfrm>
          <a:prstGeom prst="rect">
            <a:avLst/>
          </a:prstGeom>
        </p:spPr>
        <p:txBody>
          <a:bodyPr anchor="t">
            <a:noAutofit/>
          </a:bodyPr>
          <a:lstStyle>
            <a:lvl1pPr marL="0" indent="0" algn="l" defTabSz="914400" rtl="0" eaLnBrk="1" latinLnBrk="0" hangingPunct="1">
              <a:lnSpc>
                <a:spcPct val="100000"/>
              </a:lnSpc>
              <a:spcBef>
                <a:spcPts val="1000"/>
              </a:spcBef>
              <a:buClr>
                <a:schemeClr val="accent2"/>
              </a:buClr>
              <a:buFontTx/>
              <a:buNone/>
              <a:defRPr lang="en-GB" sz="1000" b="1" i="0" kern="1200" dirty="0">
                <a:solidFill>
                  <a:schemeClr val="accent1"/>
                </a:solidFill>
                <a:latin typeface="Trebuchet MS" panose="020B070302020209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GB" sz="1000" b="0" i="0">
              <a:solidFill>
                <a:schemeClr val="bg1"/>
              </a:solidFill>
              <a:latin typeface="Trebuchet MS" panose="020B0703020202090204" pitchFamily="34" charset="0"/>
            </a:endParaRPr>
          </a:p>
        </p:txBody>
      </p:sp>
      <p:sp>
        <p:nvSpPr>
          <p:cNvPr id="15" name="Text Placeholder 14">
            <a:extLst>
              <a:ext uri="{FF2B5EF4-FFF2-40B4-BE49-F238E27FC236}">
                <a16:creationId xmlns:a16="http://schemas.microsoft.com/office/drawing/2014/main" id="{CF23EA05-838C-E5C6-2C9D-1239932B0F04}"/>
              </a:ext>
            </a:extLst>
          </p:cNvPr>
          <p:cNvSpPr>
            <a:spLocks noGrp="1"/>
          </p:cNvSpPr>
          <p:nvPr>
            <p:ph type="body" sz="quarter" idx="10" hasCustomPrompt="1"/>
          </p:nvPr>
        </p:nvSpPr>
        <p:spPr>
          <a:xfrm>
            <a:off x="347329" y="5851917"/>
            <a:ext cx="9238881" cy="803370"/>
          </a:xfrm>
        </p:spPr>
        <p:txBody>
          <a:bodyPr anchor="ctr">
            <a:noAutofit/>
          </a:bodyPr>
          <a:lstStyle>
            <a:lvl1pPr marL="0" indent="0">
              <a:buFontTx/>
              <a:buNone/>
              <a:defRPr sz="1100">
                <a:solidFill>
                  <a:schemeClr val="bg1"/>
                </a:solidFill>
              </a:defRPr>
            </a:lvl1pPr>
            <a:lvl2pPr marL="457200" indent="0">
              <a:buFontTx/>
              <a:buNone/>
              <a:defRPr sz="1100">
                <a:solidFill>
                  <a:schemeClr val="bg1"/>
                </a:solidFill>
              </a:defRPr>
            </a:lvl2pPr>
            <a:lvl3pPr marL="914400" indent="0">
              <a:buFontTx/>
              <a:buNone/>
              <a:defRPr sz="11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en-GB"/>
              <a:t>Click to edit text </a:t>
            </a:r>
          </a:p>
        </p:txBody>
      </p:sp>
      <p:pic>
        <p:nvPicPr>
          <p:cNvPr id="4" name="Pattern">
            <a:extLst>
              <a:ext uri="{FF2B5EF4-FFF2-40B4-BE49-F238E27FC236}">
                <a16:creationId xmlns:a16="http://schemas.microsoft.com/office/drawing/2014/main" id="{4D545818-D6DD-5899-FA21-137F0F411CF7}"/>
              </a:ext>
            </a:extLst>
          </p:cNvPr>
          <p:cNvPicPr>
            <a:picLocks noChangeAspect="1"/>
          </p:cNvPicPr>
          <p:nvPr userDrawn="1"/>
        </p:nvPicPr>
        <p:blipFill rotWithShape="1">
          <a:blip r:embed="rId4" cstate="screen">
            <a:alphaModFix amt="40000"/>
            <a:grayscl/>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rcRect b="17952"/>
          <a:stretch/>
        </p:blipFill>
        <p:spPr>
          <a:xfrm>
            <a:off x="1379" y="1417791"/>
            <a:ext cx="4041984" cy="4250610"/>
          </a:xfrm>
          <a:prstGeom prst="rect">
            <a:avLst/>
          </a:prstGeom>
        </p:spPr>
      </p:pic>
      <p:sp>
        <p:nvSpPr>
          <p:cNvPr id="5" name="Sub-heading">
            <a:extLst>
              <a:ext uri="{FF2B5EF4-FFF2-40B4-BE49-F238E27FC236}">
                <a16:creationId xmlns:a16="http://schemas.microsoft.com/office/drawing/2014/main" id="{E9D14674-E58C-AC8B-92E7-C82D828AC13B}"/>
              </a:ext>
            </a:extLst>
          </p:cNvPr>
          <p:cNvSpPr>
            <a:spLocks noGrp="1"/>
          </p:cNvSpPr>
          <p:nvPr>
            <p:ph type="body" sz="quarter" idx="11" hasCustomPrompt="1"/>
          </p:nvPr>
        </p:nvSpPr>
        <p:spPr>
          <a:xfrm>
            <a:off x="340242" y="1701054"/>
            <a:ext cx="3703121" cy="3777844"/>
          </a:xfrm>
        </p:spPr>
        <p:txBody>
          <a:bodyPr anchor="t">
            <a:normAutofit/>
          </a:bodyPr>
          <a:lstStyle>
            <a:lvl1pPr marL="0" marR="0" indent="0" algn="l" defTabSz="914400" rtl="0" eaLnBrk="1" fontAlgn="auto" latinLnBrk="0" hangingPunct="1">
              <a:lnSpc>
                <a:spcPct val="100000"/>
              </a:lnSpc>
              <a:spcBef>
                <a:spcPts val="1000"/>
              </a:spcBef>
              <a:spcAft>
                <a:spcPts val="0"/>
              </a:spcAft>
              <a:buClr>
                <a:schemeClr val="accent2"/>
              </a:buClr>
              <a:buSzTx/>
              <a:buFontTx/>
              <a:buNone/>
              <a:tabLst/>
              <a:defRPr lang="en-GB" sz="2800" b="1" i="0" kern="1200" dirty="0">
                <a:solidFill>
                  <a:schemeClr val="tx1"/>
                </a:solidFill>
                <a:latin typeface="Trebuchet MS" panose="020B0703020202090204" pitchFamily="34" charset="0"/>
                <a:ea typeface="+mn-ea"/>
                <a:cs typeface="+mn-cs"/>
              </a:defRPr>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a:cs typeface="+mn-cs"/>
              </a:rPr>
              <a:t>Sub-heading</a:t>
            </a:r>
          </a:p>
        </p:txBody>
      </p:sp>
    </p:spTree>
    <p:extLst>
      <p:ext uri="{BB962C8B-B14F-4D97-AF65-F5344CB8AC3E}">
        <p14:creationId xmlns:p14="http://schemas.microsoft.com/office/powerpoint/2010/main" val="6518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on maroon bg">
    <p:bg>
      <p:bgPr>
        <a:solidFill>
          <a:schemeClr val="accent1"/>
        </a:solidFill>
        <a:effectLst/>
      </p:bgPr>
    </p:bg>
    <p:spTree>
      <p:nvGrpSpPr>
        <p:cNvPr id="1" name=""/>
        <p:cNvGrpSpPr/>
        <p:nvPr/>
      </p:nvGrpSpPr>
      <p:grpSpPr>
        <a:xfrm>
          <a:off x="0" y="0"/>
          <a:ext cx="0" cy="0"/>
          <a:chOff x="0" y="0"/>
          <a:chExt cx="0" cy="0"/>
        </a:xfrm>
      </p:grpSpPr>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347907" y="1707775"/>
            <a:ext cx="11489673" cy="4785173"/>
          </a:xfrm>
        </p:spPr>
        <p:txBody>
          <a:bodyPr>
            <a:normAutofit lnSpcReduction="10000"/>
          </a:bodyPr>
          <a:lstStyle>
            <a:lvl1pPr>
              <a:defRPr>
                <a:solidFill>
                  <a:schemeClr val="bg1"/>
                </a:solidFill>
              </a:defRPr>
            </a:lvl1pPr>
          </a:lstStyle>
          <a:p>
            <a:r>
              <a:rPr lang="en-GB"/>
              <a:t>Content placeholder</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7907" y="266387"/>
            <a:ext cx="8903670" cy="1019176"/>
          </a:xfrm>
          <a:prstGeom prst="rect">
            <a:avLst/>
          </a:prstGeom>
        </p:spPr>
        <p:txBody>
          <a:bodyPr/>
          <a:lstStyle/>
          <a:p>
            <a:r>
              <a:rPr lang="en-GB"/>
              <a:t>CLICK TO EDIT TITLE</a:t>
            </a:r>
            <a:endParaRPr lang="en-US"/>
          </a:p>
        </p:txBody>
      </p:sp>
    </p:spTree>
    <p:extLst>
      <p:ext uri="{BB962C8B-B14F-4D97-AF65-F5344CB8AC3E}">
        <p14:creationId xmlns:p14="http://schemas.microsoft.com/office/powerpoint/2010/main" val="49940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slide on maroon bg">
    <p:bg>
      <p:bgPr>
        <a:solidFill>
          <a:schemeClr val="accent1"/>
        </a:solidFill>
        <a:effectLst/>
      </p:bgPr>
    </p:bg>
    <p:spTree>
      <p:nvGrpSpPr>
        <p:cNvPr id="1" name=""/>
        <p:cNvGrpSpPr/>
        <p:nvPr/>
      </p:nvGrpSpPr>
      <p:grpSpPr>
        <a:xfrm>
          <a:off x="0" y="0"/>
          <a:ext cx="0" cy="0"/>
          <a:chOff x="0" y="0"/>
          <a:chExt cx="0" cy="0"/>
        </a:xfrm>
      </p:grpSpPr>
      <p:pic>
        <p:nvPicPr>
          <p:cNvPr id="4" name="Pattern Maroon Bottom">
            <a:extLst>
              <a:ext uri="{FF2B5EF4-FFF2-40B4-BE49-F238E27FC236}">
                <a16:creationId xmlns:a16="http://schemas.microsoft.com/office/drawing/2014/main" id="{9130908F-4F0E-9ACF-557E-28B6A3C638EB}"/>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5866" t="5503" r="48528" b="71220"/>
          <a:stretch/>
        </p:blipFill>
        <p:spPr>
          <a:xfrm>
            <a:off x="264823" y="4471002"/>
            <a:ext cx="4785278" cy="2148599"/>
          </a:xfrm>
          <a:prstGeom prst="rect">
            <a:avLst/>
          </a:prstGeom>
        </p:spPr>
      </p:pic>
      <p:pic>
        <p:nvPicPr>
          <p:cNvPr id="6" name="Pattern Top">
            <a:extLst>
              <a:ext uri="{FF2B5EF4-FFF2-40B4-BE49-F238E27FC236}">
                <a16:creationId xmlns:a16="http://schemas.microsoft.com/office/drawing/2014/main" id="{EBD1AE1D-321F-7D3D-9087-1A30E530623A}"/>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5866" t="5503" r="48528" b="87106"/>
          <a:stretch/>
        </p:blipFill>
        <p:spPr>
          <a:xfrm flipH="1" flipV="1">
            <a:off x="316373" y="1422399"/>
            <a:ext cx="4785278" cy="682237"/>
          </a:xfrm>
          <a:prstGeom prst="rect">
            <a:avLst/>
          </a:prstGeom>
        </p:spPr>
      </p:pic>
      <p:pic>
        <p:nvPicPr>
          <p:cNvPr id="8" name="Pattern Top">
            <a:extLst>
              <a:ext uri="{FF2B5EF4-FFF2-40B4-BE49-F238E27FC236}">
                <a16:creationId xmlns:a16="http://schemas.microsoft.com/office/drawing/2014/main" id="{4D96D98B-ED91-659A-B3FB-B42BC7B37E6C}"/>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5866" t="12894" r="48528" b="71220"/>
          <a:stretch/>
        </p:blipFill>
        <p:spPr>
          <a:xfrm flipH="1" flipV="1">
            <a:off x="316373" y="-43961"/>
            <a:ext cx="4784400" cy="1450800"/>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5384799" y="1701053"/>
            <a:ext cx="6474047" cy="4797998"/>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12" name="Title">
            <a:extLst>
              <a:ext uri="{FF2B5EF4-FFF2-40B4-BE49-F238E27FC236}">
                <a16:creationId xmlns:a16="http://schemas.microsoft.com/office/drawing/2014/main" id="{0F0F078F-8A4E-A3A0-9754-9B7523B147AA}"/>
              </a:ext>
            </a:extLst>
          </p:cNvPr>
          <p:cNvSpPr>
            <a:spLocks noGrp="1"/>
          </p:cNvSpPr>
          <p:nvPr>
            <p:ph type="title" hasCustomPrompt="1"/>
          </p:nvPr>
        </p:nvSpPr>
        <p:spPr>
          <a:xfrm>
            <a:off x="333523" y="2162753"/>
            <a:ext cx="4639444" cy="2258171"/>
          </a:xfrm>
          <a:prstGeom prst="rect">
            <a:avLst/>
          </a:prstGeom>
        </p:spPr>
        <p:txBody>
          <a:bodyPr anchor="ctr"/>
          <a:lstStyle>
            <a:lvl1pP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1359823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on grey bg">
    <p:bg>
      <p:bgPr>
        <a:solidFill>
          <a:schemeClr val="tx1"/>
        </a:solidFill>
        <a:effectLst/>
      </p:bgPr>
    </p:bg>
    <p:spTree>
      <p:nvGrpSpPr>
        <p:cNvPr id="1" name=""/>
        <p:cNvGrpSpPr/>
        <p:nvPr/>
      </p:nvGrpSpPr>
      <p:grpSpPr>
        <a:xfrm>
          <a:off x="0" y="0"/>
          <a:ext cx="0" cy="0"/>
          <a:chOff x="0" y="0"/>
          <a:chExt cx="0" cy="0"/>
        </a:xfrm>
      </p:grpSpPr>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347907" y="1707775"/>
            <a:ext cx="11489673" cy="4785173"/>
          </a:xfrm>
        </p:spPr>
        <p:txBody>
          <a:bodyPr>
            <a:normAutofit lnSpcReduction="10000"/>
          </a:bodyPr>
          <a:lstStyle>
            <a:lvl1pPr>
              <a:defRPr>
                <a:solidFill>
                  <a:schemeClr val="bg1"/>
                </a:solidFill>
              </a:defRPr>
            </a:lvl1pPr>
          </a:lstStyle>
          <a:p>
            <a:r>
              <a:rPr lang="en-GB"/>
              <a:t>Content placeholder</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7907" y="266387"/>
            <a:ext cx="8903670" cy="1019176"/>
          </a:xfrm>
          <a:prstGeom prst="rect">
            <a:avLst/>
          </a:prstGeom>
        </p:spPr>
        <p:txBody>
          <a:bodyPr/>
          <a:lstStyle/>
          <a:p>
            <a:r>
              <a:rPr lang="en-GB"/>
              <a:t>CLICK TO EDIT TITLE</a:t>
            </a:r>
            <a:endParaRPr lang="en-US"/>
          </a:p>
        </p:txBody>
      </p:sp>
    </p:spTree>
    <p:extLst>
      <p:ext uri="{BB962C8B-B14F-4D97-AF65-F5344CB8AC3E}">
        <p14:creationId xmlns:p14="http://schemas.microsoft.com/office/powerpoint/2010/main" val="1638151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on grey bg">
    <p:bg>
      <p:bgPr>
        <a:solidFill>
          <a:schemeClr val="tx1"/>
        </a:solidFill>
        <a:effectLst/>
      </p:bgPr>
    </p:bg>
    <p:spTree>
      <p:nvGrpSpPr>
        <p:cNvPr id="1" name=""/>
        <p:cNvGrpSpPr/>
        <p:nvPr/>
      </p:nvGrpSpPr>
      <p:grpSpPr>
        <a:xfrm>
          <a:off x="0" y="0"/>
          <a:ext cx="0" cy="0"/>
          <a:chOff x="0" y="0"/>
          <a:chExt cx="0" cy="0"/>
        </a:xfrm>
      </p:grpSpPr>
      <p:pic>
        <p:nvPicPr>
          <p:cNvPr id="4" name="Pattern Maroon Bottom">
            <a:extLst>
              <a:ext uri="{FF2B5EF4-FFF2-40B4-BE49-F238E27FC236}">
                <a16:creationId xmlns:a16="http://schemas.microsoft.com/office/drawing/2014/main" id="{9130908F-4F0E-9ACF-557E-28B6A3C638EB}"/>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5866" t="5503" r="48528" b="71220"/>
          <a:stretch/>
        </p:blipFill>
        <p:spPr>
          <a:xfrm>
            <a:off x="264823" y="4471002"/>
            <a:ext cx="4785278" cy="2148599"/>
          </a:xfrm>
          <a:prstGeom prst="rect">
            <a:avLst/>
          </a:prstGeom>
        </p:spPr>
      </p:pic>
      <p:pic>
        <p:nvPicPr>
          <p:cNvPr id="6" name="Pattern Top">
            <a:extLst>
              <a:ext uri="{FF2B5EF4-FFF2-40B4-BE49-F238E27FC236}">
                <a16:creationId xmlns:a16="http://schemas.microsoft.com/office/drawing/2014/main" id="{EBD1AE1D-321F-7D3D-9087-1A30E530623A}"/>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5866" t="5503" r="48528" b="87106"/>
          <a:stretch/>
        </p:blipFill>
        <p:spPr>
          <a:xfrm flipH="1" flipV="1">
            <a:off x="316373" y="1422399"/>
            <a:ext cx="4785278" cy="682237"/>
          </a:xfrm>
          <a:prstGeom prst="rect">
            <a:avLst/>
          </a:prstGeom>
        </p:spPr>
      </p:pic>
      <p:pic>
        <p:nvPicPr>
          <p:cNvPr id="8" name="Pattern Top">
            <a:extLst>
              <a:ext uri="{FF2B5EF4-FFF2-40B4-BE49-F238E27FC236}">
                <a16:creationId xmlns:a16="http://schemas.microsoft.com/office/drawing/2014/main" id="{4D96D98B-ED91-659A-B3FB-B42BC7B37E6C}"/>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5866" t="12894" r="48528" b="71220"/>
          <a:stretch/>
        </p:blipFill>
        <p:spPr>
          <a:xfrm flipH="1" flipV="1">
            <a:off x="316373" y="-43961"/>
            <a:ext cx="4784400" cy="1450800"/>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5384799" y="1701053"/>
            <a:ext cx="6474047" cy="4797998"/>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3" name="Title">
            <a:extLst>
              <a:ext uri="{FF2B5EF4-FFF2-40B4-BE49-F238E27FC236}">
                <a16:creationId xmlns:a16="http://schemas.microsoft.com/office/drawing/2014/main" id="{0322BCAE-CD52-F05E-AB35-904BBB08A862}"/>
              </a:ext>
            </a:extLst>
          </p:cNvPr>
          <p:cNvSpPr>
            <a:spLocks noGrp="1"/>
          </p:cNvSpPr>
          <p:nvPr>
            <p:ph type="title" hasCustomPrompt="1"/>
          </p:nvPr>
        </p:nvSpPr>
        <p:spPr>
          <a:xfrm>
            <a:off x="333523" y="2162753"/>
            <a:ext cx="4639444" cy="2258171"/>
          </a:xfrm>
          <a:prstGeom prst="rect">
            <a:avLst/>
          </a:prstGeom>
        </p:spPr>
        <p:txBody>
          <a:bodyPr anchor="ctr"/>
          <a:lstStyle>
            <a:lvl1pP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910859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on white bg with maroon banner">
    <p:spTree>
      <p:nvGrpSpPr>
        <p:cNvPr id="1" name=""/>
        <p:cNvGrpSpPr/>
        <p:nvPr/>
      </p:nvGrpSpPr>
      <p:grpSpPr>
        <a:xfrm>
          <a:off x="0" y="0"/>
          <a:ext cx="0" cy="0"/>
          <a:chOff x="0" y="0"/>
          <a:chExt cx="0" cy="0"/>
        </a:xfrm>
      </p:grpSpPr>
      <p:pic>
        <p:nvPicPr>
          <p:cNvPr id="6" name="Maroon Banner">
            <a:extLst>
              <a:ext uri="{FF2B5EF4-FFF2-40B4-BE49-F238E27FC236}">
                <a16:creationId xmlns:a16="http://schemas.microsoft.com/office/drawing/2014/main" id="{6167D968-35CA-1DB8-1B74-50521DED38AD}"/>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9675" t="66265" r="9774" b="6982"/>
          <a:stretch/>
        </p:blipFill>
        <p:spPr>
          <a:xfrm>
            <a:off x="-7951" y="-2"/>
            <a:ext cx="12204000" cy="1410835"/>
          </a:xfrm>
          <a:prstGeom prst="rect">
            <a:avLst/>
          </a:prstGeom>
        </p:spPr>
      </p:pic>
      <p:pic>
        <p:nvPicPr>
          <p:cNvPr id="8" name="SU Logo">
            <a:extLst>
              <a:ext uri="{FF2B5EF4-FFF2-40B4-BE49-F238E27FC236}">
                <a16:creationId xmlns:a16="http://schemas.microsoft.com/office/drawing/2014/main" id="{9A31297D-9031-1678-3B32-24C6FFF8A50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584456" y="1"/>
            <a:ext cx="2609736" cy="1410832"/>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340241" y="1697394"/>
            <a:ext cx="11504429" cy="4801655"/>
          </a:xfrm>
        </p:spPr>
        <p:txBody>
          <a:bodyPr>
            <a:normAutofit lnSpcReduction="10000"/>
          </a:bodyPr>
          <a:lstStyle/>
          <a:p>
            <a:r>
              <a:rPr lang="en-GB"/>
              <a:t>Content placeholder</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9621" y="272383"/>
            <a:ext cx="8886865" cy="1019176"/>
          </a:xfrm>
          <a:prstGeom prst="rect">
            <a:avLst/>
          </a:prstGeom>
        </p:spPr>
        <p:txBody>
          <a:bodyPr/>
          <a:lstStyle>
            <a:lvl1pP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2497283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heading and content on white bg with maroon banner and pattern panel">
    <p:spTree>
      <p:nvGrpSpPr>
        <p:cNvPr id="1" name=""/>
        <p:cNvGrpSpPr/>
        <p:nvPr/>
      </p:nvGrpSpPr>
      <p:grpSpPr>
        <a:xfrm>
          <a:off x="0" y="0"/>
          <a:ext cx="0" cy="0"/>
          <a:chOff x="0" y="0"/>
          <a:chExt cx="0" cy="0"/>
        </a:xfrm>
      </p:grpSpPr>
      <p:pic>
        <p:nvPicPr>
          <p:cNvPr id="8" name="Maroon Banner">
            <a:extLst>
              <a:ext uri="{FF2B5EF4-FFF2-40B4-BE49-F238E27FC236}">
                <a16:creationId xmlns:a16="http://schemas.microsoft.com/office/drawing/2014/main" id="{27B3C7B2-3D0E-A7A9-4946-A4D6623DB66E}"/>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9675" t="66265" r="9774" b="6982"/>
          <a:stretch/>
        </p:blipFill>
        <p:spPr>
          <a:xfrm>
            <a:off x="-7951" y="-2"/>
            <a:ext cx="12204000" cy="1410835"/>
          </a:xfrm>
          <a:prstGeom prst="rect">
            <a:avLst/>
          </a:prstGeom>
        </p:spPr>
      </p:pic>
      <p:pic>
        <p:nvPicPr>
          <p:cNvPr id="10" name="SU Logo">
            <a:extLst>
              <a:ext uri="{FF2B5EF4-FFF2-40B4-BE49-F238E27FC236}">
                <a16:creationId xmlns:a16="http://schemas.microsoft.com/office/drawing/2014/main" id="{24C9EA30-79BC-2EF9-2B1B-F7FC424B424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584456" y="1"/>
            <a:ext cx="2609736" cy="1410832"/>
          </a:xfrm>
          <a:prstGeom prst="rect">
            <a:avLst/>
          </a:prstGeom>
        </p:spPr>
      </p:pic>
      <p:pic>
        <p:nvPicPr>
          <p:cNvPr id="11" name="Pattern">
            <a:extLst>
              <a:ext uri="{FF2B5EF4-FFF2-40B4-BE49-F238E27FC236}">
                <a16:creationId xmlns:a16="http://schemas.microsoft.com/office/drawing/2014/main" id="{4232ACA5-F913-4C40-9156-9574AC847B0D}"/>
              </a:ext>
            </a:extLst>
          </p:cNvPr>
          <p:cNvPicPr>
            <a:picLocks noChangeAspect="1"/>
          </p:cNvPicPr>
          <p:nvPr userDrawn="1"/>
        </p:nvPicPr>
        <p:blipFill rotWithShape="1">
          <a:blip r:embed="rId4" cstate="screen">
            <a:duotone>
              <a:schemeClr val="accent2">
                <a:shade val="45000"/>
                <a:satMod val="135000"/>
              </a:schemeClr>
              <a:prstClr val="white"/>
            </a:duotone>
            <a:alphaModFix amt="40000"/>
            <a:extLst>
              <a:ext uri="{BEBA8EAE-BF5A-486C-A8C5-ECC9F3942E4B}">
                <a14:imgProps xmlns:a14="http://schemas.microsoft.com/office/drawing/2010/main">
                  <a14:imgLayer r:embed="rId5">
                    <a14:imgEffect>
                      <a14:sharpenSoften amount="50000"/>
                    </a14:imgEffect>
                    <a14:imgEffect>
                      <a14:colorTemperature colorTemp="11500"/>
                    </a14:imgEffect>
                    <a14:imgEffect>
                      <a14:saturation sat="400000"/>
                    </a14:imgEffect>
                  </a14:imgLayer>
                </a14:imgProps>
              </a:ext>
              <a:ext uri="{28A0092B-C50C-407E-A947-70E740481C1C}">
                <a14:useLocalDpi xmlns:a14="http://schemas.microsoft.com/office/drawing/2010/main"/>
              </a:ext>
            </a:extLst>
          </a:blip>
          <a:srcRect/>
          <a:stretch/>
        </p:blipFill>
        <p:spPr>
          <a:xfrm>
            <a:off x="1379" y="1417790"/>
            <a:ext cx="4041984" cy="5180631"/>
          </a:xfrm>
          <a:prstGeom prst="rect">
            <a:avLst/>
          </a:prstGeom>
        </p:spPr>
      </p:pic>
      <p:sp>
        <p:nvSpPr>
          <p:cNvPr id="13" name="Content Placeholder ">
            <a:extLst>
              <a:ext uri="{FF2B5EF4-FFF2-40B4-BE49-F238E27FC236}">
                <a16:creationId xmlns:a16="http://schemas.microsoft.com/office/drawing/2014/main" id="{297102B3-ABBC-8342-9686-98DDA2B5DFAF}"/>
              </a:ext>
            </a:extLst>
          </p:cNvPr>
          <p:cNvSpPr>
            <a:spLocks noGrp="1"/>
          </p:cNvSpPr>
          <p:nvPr>
            <p:ph idx="1" hasCustomPrompt="1"/>
          </p:nvPr>
        </p:nvSpPr>
        <p:spPr>
          <a:xfrm>
            <a:off x="4298506" y="1701053"/>
            <a:ext cx="7553252" cy="4797183"/>
          </a:xfrm>
        </p:spPr>
        <p:txBody>
          <a:bodyPr>
            <a:normAutofit lnSpcReduction="10000"/>
          </a:bodyPr>
          <a:lstStyle/>
          <a:p>
            <a:r>
              <a:rPr lang="en-GB"/>
              <a:t>Content placeholder</a:t>
            </a:r>
          </a:p>
        </p:txBody>
      </p:sp>
      <p:sp>
        <p:nvSpPr>
          <p:cNvPr id="14" name="Sub-heading">
            <a:extLst>
              <a:ext uri="{FF2B5EF4-FFF2-40B4-BE49-F238E27FC236}">
                <a16:creationId xmlns:a16="http://schemas.microsoft.com/office/drawing/2014/main" id="{F0A305C8-DF3E-DB45-9F64-CF839254AACB}"/>
              </a:ext>
            </a:extLst>
          </p:cNvPr>
          <p:cNvSpPr>
            <a:spLocks noGrp="1"/>
          </p:cNvSpPr>
          <p:nvPr>
            <p:ph type="body" sz="quarter" idx="10" hasCustomPrompt="1"/>
          </p:nvPr>
        </p:nvSpPr>
        <p:spPr>
          <a:xfrm>
            <a:off x="340242" y="1701053"/>
            <a:ext cx="3703121" cy="4797183"/>
          </a:xfrm>
        </p:spPr>
        <p:txBody>
          <a:bodyPr anchor="t">
            <a:normAutofit/>
          </a:bodyPr>
          <a:lstStyle>
            <a:lvl1pPr marL="0" marR="0" indent="0" algn="l" defTabSz="914400" rtl="0" eaLnBrk="1" fontAlgn="auto" latinLnBrk="0" hangingPunct="1">
              <a:lnSpc>
                <a:spcPct val="100000"/>
              </a:lnSpc>
              <a:spcBef>
                <a:spcPts val="1000"/>
              </a:spcBef>
              <a:spcAft>
                <a:spcPts val="0"/>
              </a:spcAft>
              <a:buClr>
                <a:schemeClr val="accent2"/>
              </a:buClr>
              <a:buSzTx/>
              <a:buFontTx/>
              <a:buNone/>
              <a:tabLst/>
              <a:defRPr lang="en-GB" sz="2800" b="1" i="0" kern="1200" dirty="0">
                <a:solidFill>
                  <a:schemeClr val="tx1"/>
                </a:solidFill>
                <a:latin typeface="Trebuchet MS" panose="020B0703020202090204" pitchFamily="34" charset="0"/>
                <a:ea typeface="+mn-ea"/>
                <a:cs typeface="+mn-cs"/>
              </a:defRPr>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a:cs typeface="+mn-cs"/>
              </a:rPr>
              <a:t>Sub-heading</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7330" y="272383"/>
            <a:ext cx="8910084" cy="1019176"/>
          </a:xfrm>
          <a:prstGeom prst="rect">
            <a:avLst/>
          </a:prstGeom>
        </p:spPr>
        <p:txBody>
          <a:bodyPr/>
          <a:lstStyle>
            <a:lvl1pP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2106000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slide on white bg with maroon banner">
    <p:bg>
      <p:bgPr>
        <a:solidFill>
          <a:schemeClr val="bg1"/>
        </a:solidFill>
        <a:effectLst/>
      </p:bgPr>
    </p:bg>
    <p:spTree>
      <p:nvGrpSpPr>
        <p:cNvPr id="1" name=""/>
        <p:cNvGrpSpPr/>
        <p:nvPr/>
      </p:nvGrpSpPr>
      <p:grpSpPr>
        <a:xfrm>
          <a:off x="0" y="0"/>
          <a:ext cx="0" cy="0"/>
          <a:chOff x="0" y="0"/>
          <a:chExt cx="0" cy="0"/>
        </a:xfrm>
      </p:grpSpPr>
      <p:pic>
        <p:nvPicPr>
          <p:cNvPr id="9" name="Pattern Sand Bottom">
            <a:extLst>
              <a:ext uri="{FF2B5EF4-FFF2-40B4-BE49-F238E27FC236}">
                <a16:creationId xmlns:a16="http://schemas.microsoft.com/office/drawing/2014/main" id="{7E41FF7E-0642-ED43-BF36-6F4C4C4A2BE9}"/>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5866" t="5503" r="48528" b="71220"/>
          <a:stretch/>
        </p:blipFill>
        <p:spPr>
          <a:xfrm>
            <a:off x="260606" y="4478953"/>
            <a:ext cx="4785278" cy="2148599"/>
          </a:xfrm>
          <a:prstGeom prst="rect">
            <a:avLst/>
          </a:prstGeom>
        </p:spPr>
      </p:pic>
      <p:pic>
        <p:nvPicPr>
          <p:cNvPr id="11" name="Pattern Top">
            <a:extLst>
              <a:ext uri="{FF2B5EF4-FFF2-40B4-BE49-F238E27FC236}">
                <a16:creationId xmlns:a16="http://schemas.microsoft.com/office/drawing/2014/main" id="{6124DACD-3877-F440-9547-FC58D4D8F16B}"/>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5866" t="5503" r="48528" b="71220"/>
          <a:stretch/>
        </p:blipFill>
        <p:spPr>
          <a:xfrm flipV="1">
            <a:off x="260883" y="-43952"/>
            <a:ext cx="4785278" cy="2148599"/>
          </a:xfrm>
          <a:prstGeom prst="rect">
            <a:avLst/>
          </a:prstGeom>
        </p:spPr>
      </p:pic>
      <p:pic>
        <p:nvPicPr>
          <p:cNvPr id="4" name="Maroon Banner">
            <a:extLst>
              <a:ext uri="{FF2B5EF4-FFF2-40B4-BE49-F238E27FC236}">
                <a16:creationId xmlns:a16="http://schemas.microsoft.com/office/drawing/2014/main" id="{011D927B-294B-9142-D12A-08A577F8979A}"/>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9675" t="66265" r="9774" b="6982"/>
          <a:stretch/>
        </p:blipFill>
        <p:spPr>
          <a:xfrm>
            <a:off x="-7951" y="-2"/>
            <a:ext cx="12204000" cy="1410835"/>
          </a:xfrm>
          <a:prstGeom prst="rect">
            <a:avLst/>
          </a:prstGeom>
        </p:spPr>
      </p:pic>
      <p:pic>
        <p:nvPicPr>
          <p:cNvPr id="6" name="SU Logo">
            <a:extLst>
              <a:ext uri="{FF2B5EF4-FFF2-40B4-BE49-F238E27FC236}">
                <a16:creationId xmlns:a16="http://schemas.microsoft.com/office/drawing/2014/main" id="{C79BD1A6-E2E5-8AFF-1C5E-4E48D9AD9C6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4456" y="1"/>
            <a:ext cx="2609736" cy="1410832"/>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5384799" y="1701053"/>
            <a:ext cx="6474047" cy="4797998"/>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7" name="Title">
            <a:extLst>
              <a:ext uri="{FF2B5EF4-FFF2-40B4-BE49-F238E27FC236}">
                <a16:creationId xmlns:a16="http://schemas.microsoft.com/office/drawing/2014/main" id="{6C67055D-7861-6C38-2642-820C3E8B34D1}"/>
              </a:ext>
            </a:extLst>
          </p:cNvPr>
          <p:cNvSpPr>
            <a:spLocks noGrp="1"/>
          </p:cNvSpPr>
          <p:nvPr>
            <p:ph type="title" hasCustomPrompt="1"/>
          </p:nvPr>
        </p:nvSpPr>
        <p:spPr>
          <a:xfrm>
            <a:off x="333523" y="2162753"/>
            <a:ext cx="4639444" cy="2258171"/>
          </a:xfrm>
          <a:prstGeom prst="rect">
            <a:avLst/>
          </a:prstGeom>
        </p:spPr>
        <p:txBody>
          <a:bodyPr anchor="ctr"/>
          <a:lstStyle>
            <a:lvl1pPr>
              <a:defRPr>
                <a:solidFill>
                  <a:schemeClr val="accent1"/>
                </a:solidFill>
              </a:defRPr>
            </a:lvl1pPr>
          </a:lstStyle>
          <a:p>
            <a:r>
              <a:rPr lang="en-GB"/>
              <a:t>CLICK TO EDIT TITLE</a:t>
            </a:r>
            <a:endParaRPr lang="en-US"/>
          </a:p>
        </p:txBody>
      </p:sp>
    </p:spTree>
    <p:extLst>
      <p:ext uri="{BB962C8B-B14F-4D97-AF65-F5344CB8AC3E}">
        <p14:creationId xmlns:p14="http://schemas.microsoft.com/office/powerpoint/2010/main" val="1254541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776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ver/End slide">
    <p:spTree>
      <p:nvGrpSpPr>
        <p:cNvPr id="1" name=""/>
        <p:cNvGrpSpPr/>
        <p:nvPr/>
      </p:nvGrpSpPr>
      <p:grpSpPr>
        <a:xfrm>
          <a:off x="0" y="0"/>
          <a:ext cx="0" cy="0"/>
          <a:chOff x="0" y="0"/>
          <a:chExt cx="0" cy="0"/>
        </a:xfrm>
      </p:grpSpPr>
      <p:sp>
        <p:nvSpPr>
          <p:cNvPr id="4" name="Picture Placeholder ">
            <a:extLst>
              <a:ext uri="{FF2B5EF4-FFF2-40B4-BE49-F238E27FC236}">
                <a16:creationId xmlns:a16="http://schemas.microsoft.com/office/drawing/2014/main" id="{9ED6FEF4-BAF3-0D66-B6BF-B81560E0E53B}"/>
              </a:ext>
            </a:extLst>
          </p:cNvPr>
          <p:cNvSpPr>
            <a:spLocks noGrp="1"/>
          </p:cNvSpPr>
          <p:nvPr>
            <p:ph type="pic" sz="quarter" idx="11"/>
          </p:nvPr>
        </p:nvSpPr>
        <p:spPr>
          <a:xfrm>
            <a:off x="0" y="-2"/>
            <a:ext cx="12192000" cy="6858001"/>
          </a:xfrm>
          <a:solidFill>
            <a:schemeClr val="bg1">
              <a:lumMod val="95000"/>
            </a:schemeClr>
          </a:solidFill>
        </p:spPr>
        <p:txBody>
          <a:bodyPr>
            <a:normAutofit/>
          </a:bodyPr>
          <a:lstStyle>
            <a:lvl1pPr marL="0" indent="0">
              <a:buFontTx/>
              <a:buNone/>
              <a:defRPr sz="1400"/>
            </a:lvl1pPr>
          </a:lstStyle>
          <a:p>
            <a:endParaRPr lang="en-US"/>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0" y="2700954"/>
            <a:ext cx="4411640" cy="1456087"/>
          </a:xfrm>
          <a:prstGeom prst="rect">
            <a:avLst/>
          </a:prstGeom>
        </p:spPr>
        <p:txBody>
          <a:bodyPr anchor="ctr"/>
          <a:lstStyle>
            <a:lvl1pP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328498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lid maroon background slide">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FBB9BB2-B12A-6B43-D83C-0CF7C739890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004928" y="7654"/>
            <a:ext cx="2187072" cy="6866389"/>
          </a:xfrm>
          <a:prstGeom prst="rect">
            <a:avLst/>
          </a:prstGeom>
        </p:spPr>
      </p:pic>
      <p:sp>
        <p:nvSpPr>
          <p:cNvPr id="4" name="Title">
            <a:extLst>
              <a:ext uri="{FF2B5EF4-FFF2-40B4-BE49-F238E27FC236}">
                <a16:creationId xmlns:a16="http://schemas.microsoft.com/office/drawing/2014/main" id="{E75E6900-34EA-B252-FDC5-6373F9E1006C}"/>
              </a:ext>
            </a:extLst>
          </p:cNvPr>
          <p:cNvSpPr>
            <a:spLocks noGrp="1"/>
          </p:cNvSpPr>
          <p:nvPr>
            <p:ph type="title" hasCustomPrompt="1"/>
          </p:nvPr>
        </p:nvSpPr>
        <p:spPr>
          <a:xfrm>
            <a:off x="340242" y="3429000"/>
            <a:ext cx="8917172" cy="1456087"/>
          </a:xfrm>
          <a:prstGeom prst="rect">
            <a:avLst/>
          </a:prstGeom>
        </p:spPr>
        <p:txBody>
          <a:bodyPr anchor="ctr"/>
          <a:lstStyle>
            <a:lvl1pPr>
              <a:defRPr>
                <a:solidFill>
                  <a:schemeClr val="bg1"/>
                </a:solidFill>
              </a:defRPr>
            </a:lvl1pPr>
          </a:lstStyle>
          <a:p>
            <a:r>
              <a:rPr lang="en-GB"/>
              <a:t>CLICK TO EDIT TITLE</a:t>
            </a:r>
            <a:endParaRPr lang="en-US"/>
          </a:p>
        </p:txBody>
      </p:sp>
      <p:pic>
        <p:nvPicPr>
          <p:cNvPr id="6" name="Graphic 5">
            <a:extLst>
              <a:ext uri="{FF2B5EF4-FFF2-40B4-BE49-F238E27FC236}">
                <a16:creationId xmlns:a16="http://schemas.microsoft.com/office/drawing/2014/main" id="{29BC7BE7-92CB-84E6-6352-F8D05593BDF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3329614" cy="1800000"/>
          </a:xfrm>
          <a:prstGeom prst="rect">
            <a:avLst/>
          </a:prstGeom>
        </p:spPr>
      </p:pic>
    </p:spTree>
    <p:extLst>
      <p:ext uri="{BB962C8B-B14F-4D97-AF65-F5344CB8AC3E}">
        <p14:creationId xmlns:p14="http://schemas.microsoft.com/office/powerpoint/2010/main" val="853120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on white bg">
    <p:spTree>
      <p:nvGrpSpPr>
        <p:cNvPr id="1" name=""/>
        <p:cNvGrpSpPr/>
        <p:nvPr/>
      </p:nvGrpSpPr>
      <p:grpSpPr>
        <a:xfrm>
          <a:off x="0" y="0"/>
          <a:ext cx="0" cy="0"/>
          <a:chOff x="0" y="0"/>
          <a:chExt cx="0" cy="0"/>
        </a:xfrm>
      </p:grpSpPr>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347907" y="1707775"/>
            <a:ext cx="11489673" cy="4785173"/>
          </a:xfrm>
        </p:spPr>
        <p:txBody>
          <a:bodyPr>
            <a:normAutofit lnSpcReduction="10000"/>
          </a:bodyPr>
          <a:lstStyle/>
          <a:p>
            <a:r>
              <a:rPr lang="en-GB"/>
              <a:t>Content placeholder</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7907" y="266387"/>
            <a:ext cx="8903670" cy="1019176"/>
          </a:xfrm>
          <a:prstGeom prst="rect">
            <a:avLst/>
          </a:prstGeom>
        </p:spPr>
        <p:txBody>
          <a:bodyPr/>
          <a:lstStyle/>
          <a:p>
            <a:r>
              <a:rPr lang="en-GB"/>
              <a:t>CLICK TO EDIT TITLE</a:t>
            </a:r>
            <a:endParaRPr lang="en-US"/>
          </a:p>
        </p:txBody>
      </p:sp>
    </p:spTree>
    <p:extLst>
      <p:ext uri="{BB962C8B-B14F-4D97-AF65-F5344CB8AC3E}">
        <p14:creationId xmlns:p14="http://schemas.microsoft.com/office/powerpoint/2010/main" val="17731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on white bg with pattern">
    <p:bg>
      <p:bgPr>
        <a:solidFill>
          <a:schemeClr val="bg1"/>
        </a:solidFill>
        <a:effectLst/>
      </p:bgPr>
    </p:bg>
    <p:spTree>
      <p:nvGrpSpPr>
        <p:cNvPr id="1" name=""/>
        <p:cNvGrpSpPr/>
        <p:nvPr/>
      </p:nvGrpSpPr>
      <p:grpSpPr>
        <a:xfrm>
          <a:off x="0" y="0"/>
          <a:ext cx="0" cy="0"/>
          <a:chOff x="0" y="0"/>
          <a:chExt cx="0" cy="0"/>
        </a:xfrm>
      </p:grpSpPr>
      <p:pic>
        <p:nvPicPr>
          <p:cNvPr id="9" name="Pattern">
            <a:extLst>
              <a:ext uri="{FF2B5EF4-FFF2-40B4-BE49-F238E27FC236}">
                <a16:creationId xmlns:a16="http://schemas.microsoft.com/office/drawing/2014/main" id="{92A5C720-0429-4541-B977-B6E1AE463E85}"/>
              </a:ext>
            </a:extLst>
          </p:cNvPr>
          <p:cNvPicPr>
            <a:picLocks noChangeAspect="1"/>
          </p:cNvPicPr>
          <p:nvPr userDrawn="1"/>
        </p:nvPicPr>
        <p:blipFill rotWithShape="1">
          <a:blip r:embed="rId2" cstate="screen">
            <a:duotone>
              <a:schemeClr val="accent2">
                <a:shade val="45000"/>
                <a:satMod val="135000"/>
              </a:schemeClr>
              <a:prstClr val="white"/>
            </a:duotone>
            <a:alphaModFix amt="40000"/>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400000"/>
                    </a14:imgEffect>
                  </a14:imgLayer>
                </a14:imgProps>
              </a:ext>
              <a:ext uri="{28A0092B-C50C-407E-A947-70E740481C1C}">
                <a14:useLocalDpi xmlns:a14="http://schemas.microsoft.com/office/drawing/2010/main"/>
              </a:ext>
            </a:extLst>
          </a:blip>
          <a:srcRect/>
          <a:stretch/>
        </p:blipFill>
        <p:spPr>
          <a:xfrm>
            <a:off x="1379" y="1417674"/>
            <a:ext cx="12190620" cy="5180748"/>
          </a:xfrm>
          <a:prstGeom prst="rect">
            <a:avLst/>
          </a:prstGeom>
        </p:spPr>
      </p:pic>
      <p:sp>
        <p:nvSpPr>
          <p:cNvPr id="4" name="Content Placeholder ">
            <a:extLst>
              <a:ext uri="{FF2B5EF4-FFF2-40B4-BE49-F238E27FC236}">
                <a16:creationId xmlns:a16="http://schemas.microsoft.com/office/drawing/2014/main" id="{4A0A04E6-82A6-6342-BC69-1852DDFBABAB}"/>
              </a:ext>
            </a:extLst>
          </p:cNvPr>
          <p:cNvSpPr>
            <a:spLocks noGrp="1"/>
          </p:cNvSpPr>
          <p:nvPr>
            <p:ph idx="1" hasCustomPrompt="1"/>
          </p:nvPr>
        </p:nvSpPr>
        <p:spPr>
          <a:xfrm>
            <a:off x="347329" y="1701053"/>
            <a:ext cx="11506253" cy="4793876"/>
          </a:xfrm>
        </p:spPr>
        <p:txBody>
          <a:bodyPr>
            <a:normAutofit lnSpcReduction="10000"/>
          </a:bodyPr>
          <a:lstStyle/>
          <a:p>
            <a:r>
              <a:rPr lang="en-GB"/>
              <a:t>Content placeholder</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7329" y="266387"/>
            <a:ext cx="8902997" cy="1019176"/>
          </a:xfrm>
          <a:prstGeom prst="rect">
            <a:avLst/>
          </a:prstGeom>
        </p:spPr>
        <p:txBody>
          <a:bodyPr/>
          <a:lstStyle/>
          <a:p>
            <a:r>
              <a:rPr lang="en-GB"/>
              <a:t>CLICK TO EDIT TITLE</a:t>
            </a:r>
            <a:endParaRPr lang="en-US"/>
          </a:p>
        </p:txBody>
      </p:sp>
    </p:spTree>
    <p:extLst>
      <p:ext uri="{BB962C8B-B14F-4D97-AF65-F5344CB8AC3E}">
        <p14:creationId xmlns:p14="http://schemas.microsoft.com/office/powerpoint/2010/main" val="1273491340"/>
      </p:ext>
    </p:extLst>
  </p:cSld>
  <p:clrMapOvr>
    <a:masterClrMapping/>
  </p:clrMapOvr>
  <p:extLst>
    <p:ext uri="{DCECCB84-F9BA-43D5-87BE-67443E8EF086}">
      <p15:sldGuideLst xmlns:p15="http://schemas.microsoft.com/office/powerpoint/2012/main">
        <p15:guide id="1" orient="horz" pos="845" userDrawn="1">
          <p15:clr>
            <a:srgbClr val="FBAE40"/>
          </p15:clr>
        </p15:guide>
        <p15:guide id="2" orient="horz" pos="86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heading and content on white bg with pattern panel">
    <p:spTree>
      <p:nvGrpSpPr>
        <p:cNvPr id="1" name=""/>
        <p:cNvGrpSpPr/>
        <p:nvPr/>
      </p:nvGrpSpPr>
      <p:grpSpPr>
        <a:xfrm>
          <a:off x="0" y="0"/>
          <a:ext cx="0" cy="0"/>
          <a:chOff x="0" y="0"/>
          <a:chExt cx="0" cy="0"/>
        </a:xfrm>
      </p:grpSpPr>
      <p:pic>
        <p:nvPicPr>
          <p:cNvPr id="11" name="Pattern">
            <a:extLst>
              <a:ext uri="{FF2B5EF4-FFF2-40B4-BE49-F238E27FC236}">
                <a16:creationId xmlns:a16="http://schemas.microsoft.com/office/drawing/2014/main" id="{4232ACA5-F913-4C40-9156-9574AC847B0D}"/>
              </a:ext>
            </a:extLst>
          </p:cNvPr>
          <p:cNvPicPr>
            <a:picLocks noChangeAspect="1"/>
          </p:cNvPicPr>
          <p:nvPr userDrawn="1"/>
        </p:nvPicPr>
        <p:blipFill rotWithShape="1">
          <a:blip r:embed="rId2" cstate="screen">
            <a:duotone>
              <a:schemeClr val="accent2">
                <a:shade val="45000"/>
                <a:satMod val="135000"/>
              </a:schemeClr>
              <a:prstClr val="white"/>
            </a:duotone>
            <a:alphaModFix amt="40000"/>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400000"/>
                    </a14:imgEffect>
                  </a14:imgLayer>
                </a14:imgProps>
              </a:ext>
              <a:ext uri="{28A0092B-C50C-407E-A947-70E740481C1C}">
                <a14:useLocalDpi xmlns:a14="http://schemas.microsoft.com/office/drawing/2010/main"/>
              </a:ext>
            </a:extLst>
          </a:blip>
          <a:srcRect/>
          <a:stretch/>
        </p:blipFill>
        <p:spPr>
          <a:xfrm>
            <a:off x="1379" y="1417790"/>
            <a:ext cx="4041984" cy="5180631"/>
          </a:xfrm>
          <a:prstGeom prst="rect">
            <a:avLst/>
          </a:prstGeom>
        </p:spPr>
      </p:pic>
      <p:sp>
        <p:nvSpPr>
          <p:cNvPr id="13" name="Content Placeholder ">
            <a:extLst>
              <a:ext uri="{FF2B5EF4-FFF2-40B4-BE49-F238E27FC236}">
                <a16:creationId xmlns:a16="http://schemas.microsoft.com/office/drawing/2014/main" id="{297102B3-ABBC-8342-9686-98DDA2B5DFAF}"/>
              </a:ext>
            </a:extLst>
          </p:cNvPr>
          <p:cNvSpPr>
            <a:spLocks noGrp="1"/>
          </p:cNvSpPr>
          <p:nvPr>
            <p:ph idx="1" hasCustomPrompt="1"/>
          </p:nvPr>
        </p:nvSpPr>
        <p:spPr>
          <a:xfrm>
            <a:off x="4298506" y="1701053"/>
            <a:ext cx="7553252" cy="4797183"/>
          </a:xfrm>
        </p:spPr>
        <p:txBody>
          <a:bodyPr>
            <a:normAutofit lnSpcReduction="10000"/>
          </a:bodyPr>
          <a:lstStyle/>
          <a:p>
            <a:r>
              <a:rPr lang="en-GB"/>
              <a:t>Content placeholder</a:t>
            </a:r>
          </a:p>
        </p:txBody>
      </p:sp>
      <p:sp>
        <p:nvSpPr>
          <p:cNvPr id="14" name="Sub-heading">
            <a:extLst>
              <a:ext uri="{FF2B5EF4-FFF2-40B4-BE49-F238E27FC236}">
                <a16:creationId xmlns:a16="http://schemas.microsoft.com/office/drawing/2014/main" id="{F0A305C8-DF3E-DB45-9F64-CF839254AACB}"/>
              </a:ext>
            </a:extLst>
          </p:cNvPr>
          <p:cNvSpPr>
            <a:spLocks noGrp="1"/>
          </p:cNvSpPr>
          <p:nvPr>
            <p:ph type="body" sz="quarter" idx="10" hasCustomPrompt="1"/>
          </p:nvPr>
        </p:nvSpPr>
        <p:spPr>
          <a:xfrm>
            <a:off x="340242" y="1701053"/>
            <a:ext cx="3703121" cy="4797183"/>
          </a:xfrm>
        </p:spPr>
        <p:txBody>
          <a:bodyPr anchor="t">
            <a:normAutofit/>
          </a:bodyPr>
          <a:lstStyle>
            <a:lvl1pPr marL="0" marR="0" indent="0" algn="l" defTabSz="914400" rtl="0" eaLnBrk="1" fontAlgn="auto" latinLnBrk="0" hangingPunct="1">
              <a:lnSpc>
                <a:spcPct val="100000"/>
              </a:lnSpc>
              <a:spcBef>
                <a:spcPts val="1000"/>
              </a:spcBef>
              <a:spcAft>
                <a:spcPts val="0"/>
              </a:spcAft>
              <a:buClr>
                <a:schemeClr val="accent2"/>
              </a:buClr>
              <a:buSzTx/>
              <a:buFontTx/>
              <a:buNone/>
              <a:tabLst/>
              <a:defRPr lang="en-GB" sz="2800" b="1" i="0" kern="1200" dirty="0">
                <a:solidFill>
                  <a:schemeClr val="tx1"/>
                </a:solidFill>
                <a:latin typeface="Trebuchet MS" panose="020B0703020202090204" pitchFamily="34" charset="0"/>
                <a:ea typeface="+mn-ea"/>
                <a:cs typeface="+mn-cs"/>
              </a:defRPr>
            </a:lvl1pPr>
          </a:lstStyle>
          <a:p>
            <a:pPr marL="0" marR="0" lvl="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pPr>
            <a:r>
              <a:rPr lang="en-GB">
                <a:cs typeface="+mn-cs"/>
              </a:rPr>
              <a:t>Sub-heading</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0242" y="265295"/>
            <a:ext cx="8910084" cy="1019176"/>
          </a:xfrm>
          <a:prstGeom prst="rect">
            <a:avLst/>
          </a:prstGeom>
        </p:spPr>
        <p:txBody>
          <a:bodyPr/>
          <a:lstStyle>
            <a:lvl1pPr>
              <a:defRPr>
                <a:solidFill>
                  <a:schemeClr val="accent1"/>
                </a:solidFill>
              </a:defRPr>
            </a:lvl1pPr>
          </a:lstStyle>
          <a:p>
            <a:r>
              <a:rPr lang="en-GB"/>
              <a:t>CLICK TO EDIT TITLE</a:t>
            </a:r>
            <a:endParaRPr lang="en-US"/>
          </a:p>
        </p:txBody>
      </p:sp>
    </p:spTree>
    <p:extLst>
      <p:ext uri="{BB962C8B-B14F-4D97-AF65-F5344CB8AC3E}">
        <p14:creationId xmlns:p14="http://schemas.microsoft.com/office/powerpoint/2010/main" val="3953628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layout slide on white bg">
    <p:spTree>
      <p:nvGrpSpPr>
        <p:cNvPr id="1" name=""/>
        <p:cNvGrpSpPr/>
        <p:nvPr/>
      </p:nvGrpSpPr>
      <p:grpSpPr>
        <a:xfrm>
          <a:off x="0" y="0"/>
          <a:ext cx="0" cy="0"/>
          <a:chOff x="0" y="0"/>
          <a:chExt cx="0" cy="0"/>
        </a:xfrm>
      </p:grpSpPr>
      <p:sp>
        <p:nvSpPr>
          <p:cNvPr id="11" name="White Rectangle">
            <a:extLst>
              <a:ext uri="{FF2B5EF4-FFF2-40B4-BE49-F238E27FC236}">
                <a16:creationId xmlns:a16="http://schemas.microsoft.com/office/drawing/2014/main" id="{948D6589-07BC-504A-9A95-293D1FAB3969}"/>
              </a:ext>
            </a:extLst>
          </p:cNvPr>
          <p:cNvSpPr/>
          <p:nvPr userDrawn="1"/>
        </p:nvSpPr>
        <p:spPr>
          <a:xfrm>
            <a:off x="0" y="0"/>
            <a:ext cx="12192000" cy="1338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2FCD4CF8-0C12-EA43-B791-77B95BE3B8A1}"/>
              </a:ext>
            </a:extLst>
          </p:cNvPr>
          <p:cNvSpPr>
            <a:spLocks noGrp="1"/>
          </p:cNvSpPr>
          <p:nvPr>
            <p:ph idx="12" hasCustomPrompt="1"/>
          </p:nvPr>
        </p:nvSpPr>
        <p:spPr>
          <a:xfrm>
            <a:off x="6305552" y="1701053"/>
            <a:ext cx="5546206" cy="4788936"/>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i="1">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4" name="Title 2">
            <a:extLst>
              <a:ext uri="{FF2B5EF4-FFF2-40B4-BE49-F238E27FC236}">
                <a16:creationId xmlns:a16="http://schemas.microsoft.com/office/drawing/2014/main" id="{3A21EA00-5D4A-874F-9DE9-2C510BCA999D}"/>
              </a:ext>
            </a:extLst>
          </p:cNvPr>
          <p:cNvSpPr>
            <a:spLocks noGrp="1"/>
          </p:cNvSpPr>
          <p:nvPr>
            <p:ph type="body" sz="quarter" idx="14" hasCustomPrompt="1"/>
          </p:nvPr>
        </p:nvSpPr>
        <p:spPr>
          <a:xfrm>
            <a:off x="6305550" y="219918"/>
            <a:ext cx="5546208" cy="1019176"/>
          </a:xfrm>
        </p:spPr>
        <p:txBody>
          <a:bodyPr/>
          <a:lstStyle>
            <a:lvl1pPr marL="0" indent="0">
              <a:buFontTx/>
              <a:buNone/>
              <a:defRPr lang="en-GB" sz="3200" b="1" i="1" kern="1200" dirty="0" smtClean="0">
                <a:solidFill>
                  <a:schemeClr val="accent1"/>
                </a:solidFill>
                <a:latin typeface="Trebuchet MS" panose="020B0703020202090204" pitchFamily="34" charset="0"/>
                <a:ea typeface="+mj-ea"/>
                <a:cs typeface="+mj-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TITLE</a:t>
            </a:r>
          </a:p>
        </p:txBody>
      </p:sp>
      <p:sp>
        <p:nvSpPr>
          <p:cNvPr id="15" name="Content Placeholder 1">
            <a:extLst>
              <a:ext uri="{FF2B5EF4-FFF2-40B4-BE49-F238E27FC236}">
                <a16:creationId xmlns:a16="http://schemas.microsoft.com/office/drawing/2014/main" id="{711302C3-77CD-E045-AC17-217A8FF65206}"/>
              </a:ext>
            </a:extLst>
          </p:cNvPr>
          <p:cNvSpPr>
            <a:spLocks noGrp="1"/>
          </p:cNvSpPr>
          <p:nvPr>
            <p:ph idx="1" hasCustomPrompt="1"/>
          </p:nvPr>
        </p:nvSpPr>
        <p:spPr>
          <a:xfrm>
            <a:off x="340242" y="1701053"/>
            <a:ext cx="5546208" cy="4788936"/>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17" name="Title 1">
            <a:extLst>
              <a:ext uri="{FF2B5EF4-FFF2-40B4-BE49-F238E27FC236}">
                <a16:creationId xmlns:a16="http://schemas.microsoft.com/office/drawing/2014/main" id="{AD74D22F-7C30-804B-B618-3432E30FA7B0}"/>
              </a:ext>
            </a:extLst>
          </p:cNvPr>
          <p:cNvSpPr>
            <a:spLocks noGrp="1"/>
          </p:cNvSpPr>
          <p:nvPr>
            <p:ph type="title" hasCustomPrompt="1"/>
          </p:nvPr>
        </p:nvSpPr>
        <p:spPr>
          <a:xfrm>
            <a:off x="340242" y="219918"/>
            <a:ext cx="5546209" cy="1019176"/>
          </a:xfrm>
          <a:prstGeom prst="rect">
            <a:avLst/>
          </a:prstGeom>
        </p:spPr>
        <p:txBody>
          <a:bodyPr/>
          <a:lstStyle>
            <a:lvl1pPr>
              <a:lnSpc>
                <a:spcPct val="100000"/>
              </a:lnSpc>
              <a:defRPr/>
            </a:lvl1pPr>
          </a:lstStyle>
          <a:p>
            <a:r>
              <a:rPr lang="en-GB"/>
              <a:t>CLICK TO EDIT TITLE</a:t>
            </a:r>
            <a:endParaRPr lang="en-US"/>
          </a:p>
        </p:txBody>
      </p:sp>
    </p:spTree>
    <p:extLst>
      <p:ext uri="{BB962C8B-B14F-4D97-AF65-F5344CB8AC3E}">
        <p14:creationId xmlns:p14="http://schemas.microsoft.com/office/powerpoint/2010/main" val="366128784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x columns slide on white bg">
    <p:spTree>
      <p:nvGrpSpPr>
        <p:cNvPr id="1" name=""/>
        <p:cNvGrpSpPr/>
        <p:nvPr/>
      </p:nvGrpSpPr>
      <p:grpSpPr>
        <a:xfrm>
          <a:off x="0" y="0"/>
          <a:ext cx="0" cy="0"/>
          <a:chOff x="0" y="0"/>
          <a:chExt cx="0" cy="0"/>
        </a:xfrm>
      </p:grpSpPr>
      <p:sp>
        <p:nvSpPr>
          <p:cNvPr id="19" name="White Rectangle">
            <a:extLst>
              <a:ext uri="{FF2B5EF4-FFF2-40B4-BE49-F238E27FC236}">
                <a16:creationId xmlns:a16="http://schemas.microsoft.com/office/drawing/2014/main" id="{AF7E239E-9757-3248-A127-4F42F0637408}"/>
              </a:ext>
            </a:extLst>
          </p:cNvPr>
          <p:cNvSpPr/>
          <p:nvPr userDrawn="1"/>
        </p:nvSpPr>
        <p:spPr>
          <a:xfrm>
            <a:off x="0" y="0"/>
            <a:ext cx="12192000" cy="1338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3">
            <a:extLst>
              <a:ext uri="{FF2B5EF4-FFF2-40B4-BE49-F238E27FC236}">
                <a16:creationId xmlns:a16="http://schemas.microsoft.com/office/drawing/2014/main" id="{2B59F022-8EBD-944D-810D-855A24D6A260}"/>
              </a:ext>
            </a:extLst>
          </p:cNvPr>
          <p:cNvSpPr>
            <a:spLocks noGrp="1"/>
          </p:cNvSpPr>
          <p:nvPr>
            <p:ph idx="12" hasCustomPrompt="1"/>
          </p:nvPr>
        </p:nvSpPr>
        <p:spPr>
          <a:xfrm>
            <a:off x="8253778" y="1701053"/>
            <a:ext cx="3600000" cy="4797184"/>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i="0"/>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5" name="Title 3">
            <a:extLst>
              <a:ext uri="{FF2B5EF4-FFF2-40B4-BE49-F238E27FC236}">
                <a16:creationId xmlns:a16="http://schemas.microsoft.com/office/drawing/2014/main" id="{46C5C79B-1FC7-684E-8098-DD6B7E0A0122}"/>
              </a:ext>
            </a:extLst>
          </p:cNvPr>
          <p:cNvSpPr>
            <a:spLocks noGrp="1"/>
          </p:cNvSpPr>
          <p:nvPr>
            <p:ph type="body" sz="quarter" idx="14" hasCustomPrompt="1"/>
          </p:nvPr>
        </p:nvSpPr>
        <p:spPr>
          <a:xfrm>
            <a:off x="8253778" y="216396"/>
            <a:ext cx="3600000" cy="1067301"/>
          </a:xfrm>
        </p:spPr>
        <p:txBody>
          <a:bodyPr anchor="t">
            <a:normAutofit/>
          </a:bodyPr>
          <a:lstStyle>
            <a:lvl1pPr marL="0" indent="0">
              <a:buFontTx/>
              <a:buNone/>
              <a:defRPr sz="3200" b="1" i="0">
                <a:solidFill>
                  <a:schemeClr val="accent1"/>
                </a:solidFill>
                <a:latin typeface="Trebuchet MS" panose="020B0703020202090204" pitchFamily="34" charset="0"/>
              </a:defRPr>
            </a:lvl1pPr>
            <a:lvl2pPr marL="457200" indent="0">
              <a:buFontTx/>
              <a:buNone/>
              <a:defRPr b="1" i="1">
                <a:solidFill>
                  <a:schemeClr val="accent1"/>
                </a:solidFill>
                <a:latin typeface="Trebuchet MS" panose="020B0703020202090204" pitchFamily="34" charset="0"/>
              </a:defRPr>
            </a:lvl2pPr>
            <a:lvl3pPr marL="914400" indent="0">
              <a:buFontTx/>
              <a:buNone/>
              <a:defRPr b="1" i="1">
                <a:solidFill>
                  <a:schemeClr val="accent1"/>
                </a:solidFill>
                <a:latin typeface="Trebuchet MS" panose="020B0703020202090204" pitchFamily="34" charset="0"/>
              </a:defRPr>
            </a:lvl3pPr>
            <a:lvl4pPr marL="1371600" indent="0">
              <a:buFontTx/>
              <a:buNone/>
              <a:defRPr b="1" i="1">
                <a:solidFill>
                  <a:schemeClr val="accent1"/>
                </a:solidFill>
                <a:latin typeface="Trebuchet MS" panose="020B0703020202090204" pitchFamily="34" charset="0"/>
              </a:defRPr>
            </a:lvl4pPr>
            <a:lvl5pPr marL="1828800" indent="0" algn="l">
              <a:buFontTx/>
              <a:buNone/>
              <a:defRPr sz="3200" i="1">
                <a:solidFill>
                  <a:schemeClr val="accent1"/>
                </a:solidFill>
                <a:latin typeface="Trebuchet MS" panose="020B0703020202090204" pitchFamily="34" charset="0"/>
              </a:defRPr>
            </a:lvl5pPr>
          </a:lstStyle>
          <a:p>
            <a:pPr lvl="0"/>
            <a:r>
              <a:rPr lang="en-GB"/>
              <a:t>CLICK TO EDIT TITLE </a:t>
            </a:r>
          </a:p>
        </p:txBody>
      </p:sp>
      <p:sp>
        <p:nvSpPr>
          <p:cNvPr id="14" name="Content Placeholder  2">
            <a:extLst>
              <a:ext uri="{FF2B5EF4-FFF2-40B4-BE49-F238E27FC236}">
                <a16:creationId xmlns:a16="http://schemas.microsoft.com/office/drawing/2014/main" id="{4BF8A05F-FD1D-CD48-A3CF-DE8AF43F6977}"/>
              </a:ext>
            </a:extLst>
          </p:cNvPr>
          <p:cNvSpPr>
            <a:spLocks noGrp="1"/>
          </p:cNvSpPr>
          <p:nvPr>
            <p:ph idx="15" hasCustomPrompt="1"/>
          </p:nvPr>
        </p:nvSpPr>
        <p:spPr>
          <a:xfrm>
            <a:off x="4297619" y="1701053"/>
            <a:ext cx="3599998" cy="4797184"/>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i="0"/>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17" name="Title 2">
            <a:extLst>
              <a:ext uri="{FF2B5EF4-FFF2-40B4-BE49-F238E27FC236}">
                <a16:creationId xmlns:a16="http://schemas.microsoft.com/office/drawing/2014/main" id="{5BE914C9-9E29-9D45-8E51-BE422FBBE2C1}"/>
              </a:ext>
            </a:extLst>
          </p:cNvPr>
          <p:cNvSpPr>
            <a:spLocks noGrp="1"/>
          </p:cNvSpPr>
          <p:nvPr>
            <p:ph type="body" sz="quarter" idx="17" hasCustomPrompt="1"/>
          </p:nvPr>
        </p:nvSpPr>
        <p:spPr>
          <a:xfrm>
            <a:off x="4297618" y="215776"/>
            <a:ext cx="3600000" cy="1060426"/>
          </a:xfrm>
        </p:spPr>
        <p:txBody>
          <a:bodyPr anchor="t">
            <a:normAutofit/>
          </a:bodyPr>
          <a:lstStyle>
            <a:lvl1pPr marL="0" indent="0">
              <a:buFontTx/>
              <a:buNone/>
              <a:defRPr sz="3200" b="1" i="0">
                <a:solidFill>
                  <a:schemeClr val="accent1"/>
                </a:solidFill>
                <a:latin typeface="Trebuchet MS" panose="020B0703020202090204" pitchFamily="34" charset="0"/>
              </a:defRPr>
            </a:lvl1pPr>
            <a:lvl2pPr marL="457200" indent="0">
              <a:buFontTx/>
              <a:buNone/>
              <a:defRPr b="1" i="1">
                <a:solidFill>
                  <a:schemeClr val="accent1"/>
                </a:solidFill>
                <a:latin typeface="Trebuchet MS" panose="020B0703020202090204" pitchFamily="34" charset="0"/>
              </a:defRPr>
            </a:lvl2pPr>
            <a:lvl3pPr marL="914400" indent="0">
              <a:buFontTx/>
              <a:buNone/>
              <a:defRPr b="1" i="1">
                <a:solidFill>
                  <a:schemeClr val="accent1"/>
                </a:solidFill>
                <a:latin typeface="Trebuchet MS" panose="020B0703020202090204" pitchFamily="34" charset="0"/>
              </a:defRPr>
            </a:lvl3pPr>
            <a:lvl4pPr marL="1371600" indent="0">
              <a:buFontTx/>
              <a:buNone/>
              <a:defRPr b="1" i="1">
                <a:solidFill>
                  <a:schemeClr val="accent1"/>
                </a:solidFill>
                <a:latin typeface="Trebuchet MS" panose="020B0703020202090204" pitchFamily="34" charset="0"/>
              </a:defRPr>
            </a:lvl4pPr>
            <a:lvl5pPr marL="1828800" indent="0" algn="l">
              <a:buFontTx/>
              <a:buNone/>
              <a:defRPr sz="3200" i="1">
                <a:solidFill>
                  <a:schemeClr val="accent1"/>
                </a:solidFill>
                <a:latin typeface="Trebuchet MS" panose="020B0703020202090204" pitchFamily="34" charset="0"/>
              </a:defRPr>
            </a:lvl5pPr>
          </a:lstStyle>
          <a:p>
            <a:pPr lvl="0"/>
            <a:r>
              <a:rPr lang="en-GB"/>
              <a:t>CLICK TO EDIT TITLE </a:t>
            </a:r>
          </a:p>
        </p:txBody>
      </p:sp>
      <p:sp>
        <p:nvSpPr>
          <p:cNvPr id="10" name="Content Placeholder 1">
            <a:extLst>
              <a:ext uri="{FF2B5EF4-FFF2-40B4-BE49-F238E27FC236}">
                <a16:creationId xmlns:a16="http://schemas.microsoft.com/office/drawing/2014/main" id="{1E5D113C-3036-C842-BC1F-5B0180C05F49}"/>
              </a:ext>
            </a:extLst>
          </p:cNvPr>
          <p:cNvSpPr>
            <a:spLocks noGrp="1"/>
          </p:cNvSpPr>
          <p:nvPr>
            <p:ph idx="1" hasCustomPrompt="1"/>
          </p:nvPr>
        </p:nvSpPr>
        <p:spPr>
          <a:xfrm>
            <a:off x="341458" y="1701053"/>
            <a:ext cx="3600000" cy="4797184"/>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16" name="Title 1">
            <a:extLst>
              <a:ext uri="{FF2B5EF4-FFF2-40B4-BE49-F238E27FC236}">
                <a16:creationId xmlns:a16="http://schemas.microsoft.com/office/drawing/2014/main" id="{0A2B4331-7730-C944-82F4-41B3F12BA696}"/>
              </a:ext>
            </a:extLst>
          </p:cNvPr>
          <p:cNvSpPr>
            <a:spLocks noGrp="1"/>
          </p:cNvSpPr>
          <p:nvPr>
            <p:ph type="body" sz="quarter" idx="18" hasCustomPrompt="1"/>
          </p:nvPr>
        </p:nvSpPr>
        <p:spPr>
          <a:xfrm>
            <a:off x="341458" y="215776"/>
            <a:ext cx="3600000" cy="1060426"/>
          </a:xfrm>
        </p:spPr>
        <p:txBody>
          <a:bodyPr anchor="t">
            <a:normAutofit/>
          </a:bodyPr>
          <a:lstStyle>
            <a:lvl1pPr marL="0" indent="0">
              <a:buFontTx/>
              <a:buNone/>
              <a:defRPr sz="3200" b="1" i="0">
                <a:solidFill>
                  <a:schemeClr val="accent1"/>
                </a:solidFill>
                <a:latin typeface="Trebuchet MS" panose="020B0703020202090204" pitchFamily="34" charset="0"/>
              </a:defRPr>
            </a:lvl1pPr>
            <a:lvl2pPr marL="457200" indent="0">
              <a:buFontTx/>
              <a:buNone/>
              <a:defRPr b="1" i="1">
                <a:solidFill>
                  <a:schemeClr val="accent1"/>
                </a:solidFill>
                <a:latin typeface="Trebuchet MS" panose="020B0703020202090204" pitchFamily="34" charset="0"/>
              </a:defRPr>
            </a:lvl2pPr>
            <a:lvl3pPr marL="914400" indent="0">
              <a:buFontTx/>
              <a:buNone/>
              <a:defRPr b="1" i="1">
                <a:solidFill>
                  <a:schemeClr val="accent1"/>
                </a:solidFill>
                <a:latin typeface="Trebuchet MS" panose="020B0703020202090204" pitchFamily="34" charset="0"/>
              </a:defRPr>
            </a:lvl3pPr>
            <a:lvl4pPr marL="1371600" indent="0">
              <a:buFontTx/>
              <a:buNone/>
              <a:defRPr b="1" i="1">
                <a:solidFill>
                  <a:schemeClr val="accent1"/>
                </a:solidFill>
                <a:latin typeface="Trebuchet MS" panose="020B0703020202090204" pitchFamily="34" charset="0"/>
              </a:defRPr>
            </a:lvl4pPr>
            <a:lvl5pPr marL="1828800" indent="0" algn="l">
              <a:buFontTx/>
              <a:buNone/>
              <a:defRPr sz="3200" i="1">
                <a:solidFill>
                  <a:schemeClr val="accent1"/>
                </a:solidFill>
                <a:latin typeface="Trebuchet MS" panose="020B0703020202090204" pitchFamily="34" charset="0"/>
              </a:defRPr>
            </a:lvl5pPr>
          </a:lstStyle>
          <a:p>
            <a:pPr lvl="0"/>
            <a:r>
              <a:rPr lang="en-GB"/>
              <a:t>CLICK TO EDIT TITLE </a:t>
            </a:r>
          </a:p>
        </p:txBody>
      </p:sp>
    </p:spTree>
    <p:extLst>
      <p:ext uri="{BB962C8B-B14F-4D97-AF65-F5344CB8AC3E}">
        <p14:creationId xmlns:p14="http://schemas.microsoft.com/office/powerpoint/2010/main" val="205564858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slide on white bg">
    <p:bg>
      <p:bgPr>
        <a:solidFill>
          <a:schemeClr val="bg1"/>
        </a:solidFill>
        <a:effectLst/>
      </p:bgPr>
    </p:bg>
    <p:spTree>
      <p:nvGrpSpPr>
        <p:cNvPr id="1" name=""/>
        <p:cNvGrpSpPr/>
        <p:nvPr/>
      </p:nvGrpSpPr>
      <p:grpSpPr>
        <a:xfrm>
          <a:off x="0" y="0"/>
          <a:ext cx="0" cy="0"/>
          <a:chOff x="0" y="0"/>
          <a:chExt cx="0" cy="0"/>
        </a:xfrm>
      </p:grpSpPr>
      <p:pic>
        <p:nvPicPr>
          <p:cNvPr id="9" name="Pattern Bottom">
            <a:extLst>
              <a:ext uri="{FF2B5EF4-FFF2-40B4-BE49-F238E27FC236}">
                <a16:creationId xmlns:a16="http://schemas.microsoft.com/office/drawing/2014/main" id="{7E41FF7E-0642-ED43-BF36-6F4C4C4A2BE9}"/>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5866" t="5503" r="48528" b="71220"/>
          <a:stretch/>
        </p:blipFill>
        <p:spPr>
          <a:xfrm>
            <a:off x="260606" y="4478953"/>
            <a:ext cx="4785278" cy="2148599"/>
          </a:xfrm>
          <a:prstGeom prst="rect">
            <a:avLst/>
          </a:prstGeom>
        </p:spPr>
      </p:pic>
      <p:pic>
        <p:nvPicPr>
          <p:cNvPr id="11" name="Pattern Top">
            <a:extLst>
              <a:ext uri="{FF2B5EF4-FFF2-40B4-BE49-F238E27FC236}">
                <a16:creationId xmlns:a16="http://schemas.microsoft.com/office/drawing/2014/main" id="{6124DACD-3877-F440-9547-FC58D4D8F16B}"/>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5866" t="5503" r="48528" b="71220"/>
          <a:stretch/>
        </p:blipFill>
        <p:spPr>
          <a:xfrm flipV="1">
            <a:off x="260883" y="-43952"/>
            <a:ext cx="4785278" cy="2148599"/>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5384800" y="1701053"/>
            <a:ext cx="6474045" cy="4786833"/>
          </a:xfrm>
        </p:spPr>
        <p:txBody>
          <a:bodyPr>
            <a:normAutofit lnSpcReduction="10000"/>
          </a:bodyPr>
          <a:lstStyle>
            <a:lvl1pPr marL="0" marR="0" indent="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None/>
              <a:tabLst/>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GB"/>
              <a:t>Content placeholder</a:t>
            </a:r>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33523" y="2162753"/>
            <a:ext cx="4639444" cy="2258171"/>
          </a:xfrm>
          <a:prstGeom prst="rect">
            <a:avLst/>
          </a:prstGeom>
        </p:spPr>
        <p:txBody>
          <a:bodyPr anchor="ctr"/>
          <a:lstStyle>
            <a:lvl1pPr>
              <a:defRPr>
                <a:solidFill>
                  <a:schemeClr val="accent1"/>
                </a:solidFill>
              </a:defRPr>
            </a:lvl1pPr>
          </a:lstStyle>
          <a:p>
            <a:r>
              <a:rPr lang="en-GB"/>
              <a:t>CLICK TO EDIT TITLE</a:t>
            </a:r>
            <a:endParaRPr lang="en-US"/>
          </a:p>
        </p:txBody>
      </p:sp>
    </p:spTree>
    <p:extLst>
      <p:ext uri="{BB962C8B-B14F-4D97-AF65-F5344CB8AC3E}">
        <p14:creationId xmlns:p14="http://schemas.microsoft.com/office/powerpoint/2010/main" val="57101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on white bg with maroon banner bottom">
    <p:spTree>
      <p:nvGrpSpPr>
        <p:cNvPr id="1" name=""/>
        <p:cNvGrpSpPr/>
        <p:nvPr/>
      </p:nvGrpSpPr>
      <p:grpSpPr>
        <a:xfrm>
          <a:off x="0" y="0"/>
          <a:ext cx="0" cy="0"/>
          <a:chOff x="0" y="0"/>
          <a:chExt cx="0" cy="0"/>
        </a:xfrm>
      </p:grpSpPr>
      <p:pic>
        <p:nvPicPr>
          <p:cNvPr id="6" name="Maroon Banner">
            <a:extLst>
              <a:ext uri="{FF2B5EF4-FFF2-40B4-BE49-F238E27FC236}">
                <a16:creationId xmlns:a16="http://schemas.microsoft.com/office/drawing/2014/main" id="{6167D968-35CA-1DB8-1B74-50521DED38AD}"/>
              </a:ext>
            </a:extLst>
          </p:cNvPr>
          <p:cNvPicPr>
            <a:picLocks/>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9735" t="68607" r="9714" b="8720"/>
          <a:stretch/>
        </p:blipFill>
        <p:spPr>
          <a:xfrm>
            <a:off x="-7951" y="5669751"/>
            <a:ext cx="12204000" cy="1195743"/>
          </a:xfrm>
          <a:prstGeom prst="rect">
            <a:avLst/>
          </a:prstGeom>
        </p:spPr>
      </p:pic>
      <p:pic>
        <p:nvPicPr>
          <p:cNvPr id="8" name="SU Logo">
            <a:extLst>
              <a:ext uri="{FF2B5EF4-FFF2-40B4-BE49-F238E27FC236}">
                <a16:creationId xmlns:a16="http://schemas.microsoft.com/office/drawing/2014/main" id="{9A31297D-9031-1678-3B32-24C6FFF8A508}"/>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684670" y="5669752"/>
            <a:ext cx="2160000" cy="1167700"/>
          </a:xfrm>
          <a:prstGeom prst="rect">
            <a:avLst/>
          </a:prstGeom>
        </p:spPr>
      </p:pic>
      <p:sp>
        <p:nvSpPr>
          <p:cNvPr id="10" name="Content Placeholder ">
            <a:extLst>
              <a:ext uri="{FF2B5EF4-FFF2-40B4-BE49-F238E27FC236}">
                <a16:creationId xmlns:a16="http://schemas.microsoft.com/office/drawing/2014/main" id="{1E5D113C-3036-C842-BC1F-5B0180C05F49}"/>
              </a:ext>
            </a:extLst>
          </p:cNvPr>
          <p:cNvSpPr>
            <a:spLocks noGrp="1"/>
          </p:cNvSpPr>
          <p:nvPr>
            <p:ph idx="1" hasCustomPrompt="1"/>
          </p:nvPr>
        </p:nvSpPr>
        <p:spPr>
          <a:xfrm>
            <a:off x="340241" y="1697394"/>
            <a:ext cx="11504429" cy="3781503"/>
          </a:xfrm>
        </p:spPr>
        <p:txBody>
          <a:bodyPr>
            <a:normAutofit lnSpcReduction="10000"/>
          </a:bodyPr>
          <a:lstStyle/>
          <a:p>
            <a:r>
              <a:rPr lang="en-GB"/>
              <a:t>Content placeholder</a:t>
            </a:r>
          </a:p>
        </p:txBody>
      </p:sp>
      <p:sp>
        <p:nvSpPr>
          <p:cNvPr id="7" name="White.Banner.Top">
            <a:extLst>
              <a:ext uri="{FF2B5EF4-FFF2-40B4-BE49-F238E27FC236}">
                <a16:creationId xmlns:a16="http://schemas.microsoft.com/office/drawing/2014/main" id="{C181FDE8-2CDE-9B53-F6F0-DC7BB4C9FF0A}"/>
              </a:ext>
            </a:extLst>
          </p:cNvPr>
          <p:cNvSpPr/>
          <p:nvPr userDrawn="1"/>
        </p:nvSpPr>
        <p:spPr>
          <a:xfrm>
            <a:off x="0" y="-1"/>
            <a:ext cx="12192000" cy="141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4F38FE0C-DEEE-374F-87A7-4115B8F04250}"/>
              </a:ext>
            </a:extLst>
          </p:cNvPr>
          <p:cNvSpPr>
            <a:spLocks noGrp="1"/>
          </p:cNvSpPr>
          <p:nvPr>
            <p:ph type="title" hasCustomPrompt="1"/>
          </p:nvPr>
        </p:nvSpPr>
        <p:spPr>
          <a:xfrm>
            <a:off x="349621" y="272383"/>
            <a:ext cx="11495049" cy="1019176"/>
          </a:xfrm>
          <a:prstGeom prst="rect">
            <a:avLst/>
          </a:prstGeom>
        </p:spPr>
        <p:txBody>
          <a:bodyPr/>
          <a:lstStyle>
            <a:lvl1pPr>
              <a:defRPr>
                <a:solidFill>
                  <a:schemeClr val="accent1"/>
                </a:solidFill>
              </a:defRPr>
            </a:lvl1pPr>
          </a:lstStyle>
          <a:p>
            <a:r>
              <a:rPr lang="en-GB"/>
              <a:t>CLICK TO EDIT TITLE</a:t>
            </a:r>
            <a:endParaRPr lang="en-US"/>
          </a:p>
        </p:txBody>
      </p:sp>
      <p:sp>
        <p:nvSpPr>
          <p:cNvPr id="3" name="Gold strip">
            <a:extLst>
              <a:ext uri="{FF2B5EF4-FFF2-40B4-BE49-F238E27FC236}">
                <a16:creationId xmlns:a16="http://schemas.microsoft.com/office/drawing/2014/main" id="{B7788DC2-C383-B063-CAF1-06925BC59BE4}"/>
              </a:ext>
            </a:extLst>
          </p:cNvPr>
          <p:cNvSpPr/>
          <p:nvPr userDrawn="1"/>
        </p:nvSpPr>
        <p:spPr>
          <a:xfrm>
            <a:off x="0" y="-10274"/>
            <a:ext cx="12192000" cy="216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Footer">
            <a:extLst>
              <a:ext uri="{FF2B5EF4-FFF2-40B4-BE49-F238E27FC236}">
                <a16:creationId xmlns:a16="http://schemas.microsoft.com/office/drawing/2014/main" id="{1EB4AFB9-AD46-D1E1-906D-A134828DBB34}"/>
              </a:ext>
            </a:extLst>
          </p:cNvPr>
          <p:cNvSpPr txBox="1">
            <a:spLocks/>
          </p:cNvSpPr>
          <p:nvPr userDrawn="1"/>
        </p:nvSpPr>
        <p:spPr>
          <a:xfrm>
            <a:off x="515938" y="6597651"/>
            <a:ext cx="11125200" cy="266492"/>
          </a:xfrm>
          <a:prstGeom prst="rect">
            <a:avLst/>
          </a:prstGeom>
        </p:spPr>
        <p:txBody>
          <a:bodyPr anchor="t">
            <a:noAutofit/>
          </a:bodyPr>
          <a:lstStyle>
            <a:lvl1pPr marL="0" indent="0" algn="l" defTabSz="914400" rtl="0" eaLnBrk="1" latinLnBrk="0" hangingPunct="1">
              <a:lnSpc>
                <a:spcPct val="100000"/>
              </a:lnSpc>
              <a:spcBef>
                <a:spcPts val="1000"/>
              </a:spcBef>
              <a:buClr>
                <a:schemeClr val="accent2"/>
              </a:buClr>
              <a:buFontTx/>
              <a:buNone/>
              <a:defRPr lang="en-GB" sz="1000" b="1" i="0" kern="1200" dirty="0">
                <a:solidFill>
                  <a:schemeClr val="accent1"/>
                </a:solidFill>
                <a:latin typeface="Trebuchet MS" panose="020B070302020209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GB" sz="1000" b="0" i="0">
              <a:solidFill>
                <a:schemeClr val="bg1"/>
              </a:solidFill>
              <a:latin typeface="Trebuchet MS" panose="020B0703020202090204" pitchFamily="34" charset="0"/>
            </a:endParaRPr>
          </a:p>
        </p:txBody>
      </p:sp>
      <p:sp>
        <p:nvSpPr>
          <p:cNvPr id="15" name="Text Placeholder 14">
            <a:extLst>
              <a:ext uri="{FF2B5EF4-FFF2-40B4-BE49-F238E27FC236}">
                <a16:creationId xmlns:a16="http://schemas.microsoft.com/office/drawing/2014/main" id="{CF23EA05-838C-E5C6-2C9D-1239932B0F04}"/>
              </a:ext>
            </a:extLst>
          </p:cNvPr>
          <p:cNvSpPr>
            <a:spLocks noGrp="1"/>
          </p:cNvSpPr>
          <p:nvPr>
            <p:ph type="body" sz="quarter" idx="10" hasCustomPrompt="1"/>
          </p:nvPr>
        </p:nvSpPr>
        <p:spPr>
          <a:xfrm>
            <a:off x="347329" y="5851917"/>
            <a:ext cx="9238881" cy="803370"/>
          </a:xfrm>
        </p:spPr>
        <p:txBody>
          <a:bodyPr anchor="ctr">
            <a:noAutofit/>
          </a:bodyPr>
          <a:lstStyle>
            <a:lvl1pPr marL="0" indent="0">
              <a:buFontTx/>
              <a:buNone/>
              <a:defRPr sz="1100">
                <a:solidFill>
                  <a:schemeClr val="bg1"/>
                </a:solidFill>
              </a:defRPr>
            </a:lvl1pPr>
            <a:lvl2pPr marL="457200" indent="0">
              <a:buFontTx/>
              <a:buNone/>
              <a:defRPr sz="1100">
                <a:solidFill>
                  <a:schemeClr val="bg1"/>
                </a:solidFill>
              </a:defRPr>
            </a:lvl2pPr>
            <a:lvl3pPr marL="914400" indent="0">
              <a:buFontTx/>
              <a:buNone/>
              <a:defRPr sz="11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en-GB"/>
              <a:t>Click to edit text </a:t>
            </a:r>
          </a:p>
        </p:txBody>
      </p:sp>
    </p:spTree>
    <p:extLst>
      <p:ext uri="{BB962C8B-B14F-4D97-AF65-F5344CB8AC3E}">
        <p14:creationId xmlns:p14="http://schemas.microsoft.com/office/powerpoint/2010/main" val="404309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White.Strip.Footer">
            <a:extLst>
              <a:ext uri="{FF2B5EF4-FFF2-40B4-BE49-F238E27FC236}">
                <a16:creationId xmlns:a16="http://schemas.microsoft.com/office/drawing/2014/main" id="{CA1C759E-C34F-40B0-240D-BD3B24826B0B}"/>
              </a:ext>
            </a:extLst>
          </p:cNvPr>
          <p:cNvSpPr/>
          <p:nvPr userDrawn="1"/>
        </p:nvSpPr>
        <p:spPr>
          <a:xfrm>
            <a:off x="0" y="6585222"/>
            <a:ext cx="12192000" cy="275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a:extLst>
              <a:ext uri="{FF2B5EF4-FFF2-40B4-BE49-F238E27FC236}">
                <a16:creationId xmlns:a16="http://schemas.microsoft.com/office/drawing/2014/main" id="{5DE18A1C-E612-604E-AA9F-9A73E465BA68}"/>
              </a:ext>
            </a:extLst>
          </p:cNvPr>
          <p:cNvSpPr txBox="1">
            <a:spLocks/>
          </p:cNvSpPr>
          <p:nvPr userDrawn="1"/>
        </p:nvSpPr>
        <p:spPr>
          <a:xfrm>
            <a:off x="515938" y="6597651"/>
            <a:ext cx="11125200" cy="266492"/>
          </a:xfrm>
          <a:prstGeom prst="rect">
            <a:avLst/>
          </a:prstGeom>
        </p:spPr>
        <p:txBody>
          <a:bodyPr anchor="t">
            <a:noAutofit/>
          </a:bodyPr>
          <a:lstStyle>
            <a:lvl1pPr marL="0" indent="0" algn="l" defTabSz="914400" rtl="0" eaLnBrk="1" latinLnBrk="0" hangingPunct="1">
              <a:lnSpc>
                <a:spcPct val="100000"/>
              </a:lnSpc>
              <a:spcBef>
                <a:spcPts val="1000"/>
              </a:spcBef>
              <a:buClr>
                <a:schemeClr val="accent2"/>
              </a:buClr>
              <a:buFontTx/>
              <a:buNone/>
              <a:defRPr lang="en-GB" sz="1000" b="1" i="0" kern="1200" dirty="0">
                <a:solidFill>
                  <a:schemeClr val="accent1"/>
                </a:solidFill>
                <a:latin typeface="Trebuchet MS" panose="020B070302020209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0" i="0">
                <a:solidFill>
                  <a:schemeClr val="accent1"/>
                </a:solidFill>
                <a:latin typeface="Trebuchet MS" panose="020B0703020202090204" pitchFamily="34" charset="0"/>
              </a:rPr>
              <a:t>Science · </a:t>
            </a:r>
            <a:r>
              <a:rPr lang="en-ZA" sz="1000" b="0" i="0" kern="1200" err="1">
                <a:solidFill>
                  <a:schemeClr val="accent1"/>
                </a:solidFill>
                <a:effectLst/>
                <a:latin typeface="Trebuchet MS" panose="020B0703020202090204" pitchFamily="34" charset="0"/>
                <a:ea typeface="+mn-ea"/>
                <a:cs typeface="Calibri Light" panose="020F0302020204030204" pitchFamily="34" charset="0"/>
              </a:rPr>
              <a:t>EyeNzululwazi</a:t>
            </a:r>
            <a:r>
              <a:rPr lang="en-ZA" sz="1000" b="0" i="0" kern="1200">
                <a:solidFill>
                  <a:schemeClr val="accent1"/>
                </a:solidFill>
                <a:effectLst/>
                <a:latin typeface="Trebuchet MS" panose="020B0703020202090204" pitchFamily="34" charset="0"/>
                <a:ea typeface="+mn-ea"/>
                <a:cs typeface="Calibri Light" panose="020F0302020204030204" pitchFamily="34" charset="0"/>
              </a:rPr>
              <a:t> </a:t>
            </a:r>
            <a:r>
              <a:rPr lang="en-ZA" sz="1000" b="0" i="0" kern="1200" err="1">
                <a:solidFill>
                  <a:schemeClr val="accent1"/>
                </a:solidFill>
                <a:effectLst/>
                <a:latin typeface="Trebuchet MS" panose="020B0703020202090204" pitchFamily="34" charset="0"/>
                <a:ea typeface="+mn-ea"/>
                <a:cs typeface="Calibri Light" panose="020F0302020204030204" pitchFamily="34" charset="0"/>
              </a:rPr>
              <a:t>ngezeNdalo</a:t>
            </a:r>
            <a:r>
              <a:rPr lang="en-GB" sz="1000" b="0" i="0">
                <a:solidFill>
                  <a:schemeClr val="accent1"/>
                </a:solidFill>
                <a:latin typeface="Trebuchet MS" panose="020B0703020202090204" pitchFamily="34" charset="0"/>
              </a:rPr>
              <a:t> · </a:t>
            </a:r>
            <a:r>
              <a:rPr lang="en-GB" sz="1000" b="0" i="0" err="1">
                <a:solidFill>
                  <a:schemeClr val="accent1"/>
                </a:solidFill>
                <a:latin typeface="Trebuchet MS" panose="020B0703020202090204" pitchFamily="34" charset="0"/>
              </a:rPr>
              <a:t>Natuurwetenskappe</a:t>
            </a:r>
            <a:endParaRPr lang="en-GB" sz="1000" b="0" i="0">
              <a:solidFill>
                <a:schemeClr val="accent1"/>
              </a:solidFill>
              <a:latin typeface="Trebuchet MS" panose="020B0703020202090204" pitchFamily="34" charset="0"/>
            </a:endParaRPr>
          </a:p>
        </p:txBody>
      </p:sp>
      <p:cxnSp>
        <p:nvCxnSpPr>
          <p:cNvPr id="7" name="Gold line">
            <a:extLst>
              <a:ext uri="{FF2B5EF4-FFF2-40B4-BE49-F238E27FC236}">
                <a16:creationId xmlns:a16="http://schemas.microsoft.com/office/drawing/2014/main" id="{3693D1F9-4515-3318-7EC4-D360748AA11D}"/>
              </a:ext>
            </a:extLst>
          </p:cNvPr>
          <p:cNvCxnSpPr>
            <a:cxnSpLocks/>
          </p:cNvCxnSpPr>
          <p:nvPr userDrawn="1"/>
        </p:nvCxnSpPr>
        <p:spPr>
          <a:xfrm>
            <a:off x="0" y="6590156"/>
            <a:ext cx="12192000" cy="0"/>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3" name="Content placeholder">
            <a:extLst>
              <a:ext uri="{FF2B5EF4-FFF2-40B4-BE49-F238E27FC236}">
                <a16:creationId xmlns:a16="http://schemas.microsoft.com/office/drawing/2014/main" id="{301AC438-5C4B-A74B-973C-02E8105BD4BD}"/>
              </a:ext>
            </a:extLst>
          </p:cNvPr>
          <p:cNvSpPr>
            <a:spLocks noGrp="1"/>
          </p:cNvSpPr>
          <p:nvPr>
            <p:ph type="body" idx="1"/>
          </p:nvPr>
        </p:nvSpPr>
        <p:spPr>
          <a:xfrm>
            <a:off x="340242" y="1708280"/>
            <a:ext cx="11511516" cy="4782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White.Banner.Top">
            <a:extLst>
              <a:ext uri="{FF2B5EF4-FFF2-40B4-BE49-F238E27FC236}">
                <a16:creationId xmlns:a16="http://schemas.microsoft.com/office/drawing/2014/main" id="{D70D17EB-87E2-EC45-B0B0-B16E5C2558F6}"/>
              </a:ext>
            </a:extLst>
          </p:cNvPr>
          <p:cNvSpPr/>
          <p:nvPr userDrawn="1"/>
        </p:nvSpPr>
        <p:spPr>
          <a:xfrm>
            <a:off x="0" y="-1"/>
            <a:ext cx="12192000" cy="1418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SU Logo">
            <a:extLst>
              <a:ext uri="{FF2B5EF4-FFF2-40B4-BE49-F238E27FC236}">
                <a16:creationId xmlns:a16="http://schemas.microsoft.com/office/drawing/2014/main" id="{D9086DBD-5A09-A082-83CD-FF70F4F45CF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584456" y="1"/>
            <a:ext cx="2609737" cy="1410832"/>
          </a:xfrm>
          <a:prstGeom prst="rect">
            <a:avLst/>
          </a:prstGeom>
        </p:spPr>
      </p:pic>
      <p:sp>
        <p:nvSpPr>
          <p:cNvPr id="2" name="Title">
            <a:extLst>
              <a:ext uri="{FF2B5EF4-FFF2-40B4-BE49-F238E27FC236}">
                <a16:creationId xmlns:a16="http://schemas.microsoft.com/office/drawing/2014/main" id="{EC044E2A-3062-F245-818F-F465A0481FCB}"/>
              </a:ext>
            </a:extLst>
          </p:cNvPr>
          <p:cNvSpPr>
            <a:spLocks noGrp="1"/>
          </p:cNvSpPr>
          <p:nvPr>
            <p:ph type="title"/>
          </p:nvPr>
        </p:nvSpPr>
        <p:spPr>
          <a:xfrm>
            <a:off x="338049" y="265152"/>
            <a:ext cx="8903973" cy="1052900"/>
          </a:xfrm>
          <a:prstGeom prst="rect">
            <a:avLst/>
          </a:prstGeom>
        </p:spPr>
        <p:txBody>
          <a:bodyPr vert="horz" lIns="91440" tIns="45720" rIns="91440" bIns="45720" rtlCol="0" anchor="t">
            <a:normAutofit/>
          </a:bodyPr>
          <a:lstStyle/>
          <a:p>
            <a:r>
              <a:rPr lang="en-GB"/>
              <a:t>CLICK TO EDIT MASTER TITLE STYLE</a:t>
            </a:r>
            <a:endParaRPr lang="en-US"/>
          </a:p>
        </p:txBody>
      </p:sp>
      <p:cxnSp>
        <p:nvCxnSpPr>
          <p:cNvPr id="17" name="Straight Connector 16" hidden="1">
            <a:extLst>
              <a:ext uri="{FF2B5EF4-FFF2-40B4-BE49-F238E27FC236}">
                <a16:creationId xmlns:a16="http://schemas.microsoft.com/office/drawing/2014/main" id="{D5D9A9DC-00EF-2E31-9F03-326088DB4048}"/>
              </a:ext>
            </a:extLst>
          </p:cNvPr>
          <p:cNvCxnSpPr/>
          <p:nvPr userDrawn="1"/>
        </p:nvCxnSpPr>
        <p:spPr>
          <a:xfrm>
            <a:off x="-355601" y="1413743"/>
            <a:ext cx="1392645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hidden="1">
            <a:extLst>
              <a:ext uri="{FF2B5EF4-FFF2-40B4-BE49-F238E27FC236}">
                <a16:creationId xmlns:a16="http://schemas.microsoft.com/office/drawing/2014/main" id="{FFDA071B-3A7E-3265-CD6B-8B290A273793}"/>
              </a:ext>
            </a:extLst>
          </p:cNvPr>
          <p:cNvSpPr/>
          <p:nvPr userDrawn="1"/>
        </p:nvSpPr>
        <p:spPr>
          <a:xfrm>
            <a:off x="340242" y="354420"/>
            <a:ext cx="11511517" cy="614289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hidden="1">
            <a:extLst>
              <a:ext uri="{FF2B5EF4-FFF2-40B4-BE49-F238E27FC236}">
                <a16:creationId xmlns:a16="http://schemas.microsoft.com/office/drawing/2014/main" id="{22D32F58-0A4C-7878-21CF-B413B294E22E}"/>
              </a:ext>
            </a:extLst>
          </p:cNvPr>
          <p:cNvSpPr/>
          <p:nvPr userDrawn="1"/>
        </p:nvSpPr>
        <p:spPr>
          <a:xfrm>
            <a:off x="9584456" y="313273"/>
            <a:ext cx="342272" cy="34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hidden="1">
            <a:extLst>
              <a:ext uri="{FF2B5EF4-FFF2-40B4-BE49-F238E27FC236}">
                <a16:creationId xmlns:a16="http://schemas.microsoft.com/office/drawing/2014/main" id="{FA2AA88C-E7FB-D2AE-FFF2-E135C26E6D42}"/>
              </a:ext>
            </a:extLst>
          </p:cNvPr>
          <p:cNvCxnSpPr/>
          <p:nvPr userDrawn="1"/>
        </p:nvCxnSpPr>
        <p:spPr>
          <a:xfrm>
            <a:off x="9249110" y="-425303"/>
            <a:ext cx="0" cy="7549117"/>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hidden="1">
            <a:extLst>
              <a:ext uri="{FF2B5EF4-FFF2-40B4-BE49-F238E27FC236}">
                <a16:creationId xmlns:a16="http://schemas.microsoft.com/office/drawing/2014/main" id="{BBA097D7-678A-F0BE-FE91-E7E8F3A9FBFD}"/>
              </a:ext>
            </a:extLst>
          </p:cNvPr>
          <p:cNvSpPr/>
          <p:nvPr userDrawn="1"/>
        </p:nvSpPr>
        <p:spPr>
          <a:xfrm>
            <a:off x="9262234" y="6504999"/>
            <a:ext cx="342272" cy="34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hidden="1">
            <a:extLst>
              <a:ext uri="{FF2B5EF4-FFF2-40B4-BE49-F238E27FC236}">
                <a16:creationId xmlns:a16="http://schemas.microsoft.com/office/drawing/2014/main" id="{B48ACC47-CB5D-F4B3-89E0-DFC2258C411D}"/>
              </a:ext>
            </a:extLst>
          </p:cNvPr>
          <p:cNvCxnSpPr/>
          <p:nvPr userDrawn="1"/>
        </p:nvCxnSpPr>
        <p:spPr>
          <a:xfrm>
            <a:off x="-355058" y="1697394"/>
            <a:ext cx="13532342"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71098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697" r:id="rId3"/>
    <p:sldLayoutId id="2147483725" r:id="rId4"/>
    <p:sldLayoutId id="2147483712" r:id="rId5"/>
    <p:sldLayoutId id="2147483716" r:id="rId6"/>
    <p:sldLayoutId id="2147483741" r:id="rId7"/>
    <p:sldLayoutId id="2147483729" r:id="rId8"/>
    <p:sldLayoutId id="2147483769" r:id="rId9"/>
    <p:sldLayoutId id="2147483768" r:id="rId10"/>
    <p:sldLayoutId id="2147483757" r:id="rId11"/>
    <p:sldLayoutId id="2147483760" r:id="rId12"/>
    <p:sldLayoutId id="2147483761" r:id="rId13"/>
    <p:sldLayoutId id="2147483764" r:id="rId14"/>
    <p:sldLayoutId id="2147483756" r:id="rId15"/>
    <p:sldLayoutId id="2147483765" r:id="rId16"/>
    <p:sldLayoutId id="2147483766" r:id="rId17"/>
    <p:sldLayoutId id="2147483755" r:id="rId18"/>
    <p:sldLayoutId id="2147483767" r:id="rId19"/>
  </p:sldLayoutIdLst>
  <p:txStyles>
    <p:titleStyle>
      <a:lvl1pPr algn="l" defTabSz="914400" rtl="0" eaLnBrk="1" latinLnBrk="0" hangingPunct="1">
        <a:lnSpc>
          <a:spcPct val="90000"/>
        </a:lnSpc>
        <a:spcBef>
          <a:spcPct val="0"/>
        </a:spcBef>
        <a:buNone/>
        <a:defRPr sz="3200" b="1" i="0" kern="1200">
          <a:solidFill>
            <a:schemeClr val="accent1"/>
          </a:solidFill>
          <a:latin typeface="Trebuchet MS" panose="020B0703020202090204" pitchFamily="34" charset="0"/>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Trebuchet MS" panose="020B070302020209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b="0" i="0" kern="1200">
          <a:solidFill>
            <a:schemeClr val="tx1"/>
          </a:solidFill>
          <a:latin typeface="Trebuchet MS" panose="020B070302020209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b="0" i="0" kern="1200">
          <a:solidFill>
            <a:schemeClr val="tx1"/>
          </a:solidFill>
          <a:latin typeface="Trebuchet MS" panose="020B070302020209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Trebuchet MS" panose="020B070302020209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Trebuchet MS" panose="020B070302020209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95" userDrawn="1">
          <p15:clr>
            <a:srgbClr val="F26B43"/>
          </p15:clr>
        </p15:guide>
        <p15:guide id="2" pos="325" userDrawn="1">
          <p15:clr>
            <a:srgbClr val="F26B43"/>
          </p15:clr>
        </p15:guide>
        <p15:guide id="3" pos="166" userDrawn="1">
          <p15:clr>
            <a:srgbClr val="F26B43"/>
          </p15:clr>
        </p15:guide>
        <p15:guide id="4" pos="7514" userDrawn="1">
          <p15:clr>
            <a:srgbClr val="F26B43"/>
          </p15:clr>
        </p15:guide>
        <p15:guide id="5" pos="7333" userDrawn="1">
          <p15:clr>
            <a:srgbClr val="F26B43"/>
          </p15:clr>
        </p15:guide>
        <p15:guide id="6" orient="horz" pos="4156" userDrawn="1">
          <p15:clr>
            <a:srgbClr val="F26B43"/>
          </p15:clr>
        </p15:guide>
        <p15:guide id="7" orient="horz" pos="232" userDrawn="1">
          <p15:clr>
            <a:srgbClr val="F26B43"/>
          </p15:clr>
        </p15:guide>
        <p15:guide id="8" pos="3840" userDrawn="1">
          <p15:clr>
            <a:srgbClr val="F26B43"/>
          </p15:clr>
        </p15:guide>
        <p15:guide id="9" orient="horz" pos="8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27.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20.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1.png"/><Relationship Id="rId5" Type="http://schemas.openxmlformats.org/officeDocument/2006/relationships/image" Target="../media/image36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430.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svg"/></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ndex.php?curid=122474860"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17.sv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1FE85-4301-F664-7B28-7C0B7D346205}"/>
              </a:ext>
            </a:extLst>
          </p:cNvPr>
          <p:cNvSpPr>
            <a:spLocks noGrp="1"/>
          </p:cNvSpPr>
          <p:nvPr>
            <p:ph type="title"/>
          </p:nvPr>
        </p:nvSpPr>
        <p:spPr/>
        <p:txBody>
          <a:bodyPr/>
          <a:lstStyle/>
          <a:p>
            <a:r>
              <a:rPr lang="en-US" dirty="0"/>
              <a:t>Quantitative Phase Imaging via </a:t>
            </a:r>
            <a:br>
              <a:rPr lang="en-US" dirty="0"/>
            </a:br>
            <a:r>
              <a:rPr lang="en-US" dirty="0"/>
              <a:t>Single-Shot Optical Quadrature Microscopy</a:t>
            </a:r>
          </a:p>
        </p:txBody>
      </p:sp>
      <p:sp>
        <p:nvSpPr>
          <p:cNvPr id="3" name="TextBox 2">
            <a:extLst>
              <a:ext uri="{FF2B5EF4-FFF2-40B4-BE49-F238E27FC236}">
                <a16:creationId xmlns:a16="http://schemas.microsoft.com/office/drawing/2014/main" id="{698D7459-2F3A-3DC9-013F-2FE160FB2837}"/>
              </a:ext>
            </a:extLst>
          </p:cNvPr>
          <p:cNvSpPr txBox="1"/>
          <p:nvPr/>
        </p:nvSpPr>
        <p:spPr>
          <a:xfrm>
            <a:off x="340242" y="5540188"/>
            <a:ext cx="4900706" cy="923330"/>
          </a:xfrm>
          <a:prstGeom prst="rect">
            <a:avLst/>
          </a:prstGeom>
          <a:noFill/>
        </p:spPr>
        <p:txBody>
          <a:bodyPr wrap="square" rtlCol="0">
            <a:spAutoFit/>
          </a:bodyPr>
          <a:lstStyle/>
          <a:p>
            <a:r>
              <a:rPr lang="en-US" dirty="0">
                <a:solidFill>
                  <a:schemeClr val="bg1"/>
                </a:solidFill>
              </a:rPr>
              <a:t>Calvin Groenewald, MSc Student</a:t>
            </a:r>
          </a:p>
          <a:p>
            <a:r>
              <a:rPr lang="en-US" dirty="0">
                <a:solidFill>
                  <a:schemeClr val="bg1"/>
                </a:solidFill>
              </a:rPr>
              <a:t>Supervisor: Prof. Pieter Neethling </a:t>
            </a:r>
          </a:p>
          <a:p>
            <a:r>
              <a:rPr lang="en-US" dirty="0">
                <a:solidFill>
                  <a:schemeClr val="bg1"/>
                </a:solidFill>
              </a:rPr>
              <a:t>Co-supervisor: Dr. </a:t>
            </a:r>
            <a:r>
              <a:rPr lang="en-US" dirty="0" err="1">
                <a:solidFill>
                  <a:schemeClr val="bg1"/>
                </a:solidFill>
              </a:rPr>
              <a:t>Gurthwin</a:t>
            </a:r>
            <a:r>
              <a:rPr lang="en-US" dirty="0">
                <a:solidFill>
                  <a:schemeClr val="bg1"/>
                </a:solidFill>
              </a:rPr>
              <a:t> Bosman </a:t>
            </a:r>
          </a:p>
        </p:txBody>
      </p:sp>
    </p:spTree>
    <p:extLst>
      <p:ext uri="{BB962C8B-B14F-4D97-AF65-F5344CB8AC3E}">
        <p14:creationId xmlns:p14="http://schemas.microsoft.com/office/powerpoint/2010/main" val="329489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BB0E0-CC1F-71D0-9EC6-89C67EC797D6}"/>
              </a:ext>
            </a:extLst>
          </p:cNvPr>
          <p:cNvSpPr>
            <a:spLocks noGrp="1"/>
          </p:cNvSpPr>
          <p:nvPr>
            <p:ph type="title"/>
          </p:nvPr>
        </p:nvSpPr>
        <p:spPr>
          <a:xfrm>
            <a:off x="347329" y="290091"/>
            <a:ext cx="11495049" cy="1019176"/>
          </a:xfrm>
        </p:spPr>
        <p:txBody>
          <a:bodyPr/>
          <a:lstStyle/>
          <a:p>
            <a:r>
              <a:rPr lang="en-US" dirty="0"/>
              <a:t>Experimental Setup </a:t>
            </a:r>
            <a:endParaRPr lang="en-ZA" dirty="0"/>
          </a:p>
        </p:txBody>
      </p:sp>
      <p:sp>
        <p:nvSpPr>
          <p:cNvPr id="4" name="Text Placeholder 3">
            <a:extLst>
              <a:ext uri="{FF2B5EF4-FFF2-40B4-BE49-F238E27FC236}">
                <a16:creationId xmlns:a16="http://schemas.microsoft.com/office/drawing/2014/main" id="{A5A149BE-F74F-8FAB-C77B-49606A20B78B}"/>
              </a:ext>
            </a:extLst>
          </p:cNvPr>
          <p:cNvSpPr>
            <a:spLocks noGrp="1"/>
          </p:cNvSpPr>
          <p:nvPr>
            <p:ph type="body" sz="quarter" idx="10"/>
          </p:nvPr>
        </p:nvSpPr>
        <p:spPr/>
        <p:txBody>
          <a:bodyPr/>
          <a:lstStyle/>
          <a:p>
            <a:endParaRPr lang="en-ZA"/>
          </a:p>
        </p:txBody>
      </p:sp>
      <p:sp>
        <p:nvSpPr>
          <p:cNvPr id="204" name="TextBox 203">
            <a:extLst>
              <a:ext uri="{FF2B5EF4-FFF2-40B4-BE49-F238E27FC236}">
                <a16:creationId xmlns:a16="http://schemas.microsoft.com/office/drawing/2014/main" id="{94CCD1B0-1F6A-E833-7EB5-F3879201AC2B}"/>
              </a:ext>
            </a:extLst>
          </p:cNvPr>
          <p:cNvSpPr txBox="1"/>
          <p:nvPr/>
        </p:nvSpPr>
        <p:spPr>
          <a:xfrm>
            <a:off x="5554766" y="3429000"/>
            <a:ext cx="420664" cy="369332"/>
          </a:xfrm>
          <a:prstGeom prst="rect">
            <a:avLst/>
          </a:prstGeom>
          <a:noFill/>
        </p:spPr>
        <p:txBody>
          <a:bodyPr wrap="square" rtlCol="0">
            <a:spAutoFit/>
          </a:bodyPr>
          <a:lstStyle/>
          <a:p>
            <a:endParaRPr lang="en-ZA"/>
          </a:p>
        </p:txBody>
      </p:sp>
      <p:pic>
        <p:nvPicPr>
          <p:cNvPr id="9" name="Picture 8">
            <a:extLst>
              <a:ext uri="{FF2B5EF4-FFF2-40B4-BE49-F238E27FC236}">
                <a16:creationId xmlns:a16="http://schemas.microsoft.com/office/drawing/2014/main" id="{BF9B0322-642D-91DA-DE2A-74F0CBAF4B19}"/>
              </a:ext>
            </a:extLst>
          </p:cNvPr>
          <p:cNvPicPr>
            <a:picLocks noChangeAspect="1"/>
          </p:cNvPicPr>
          <p:nvPr/>
        </p:nvPicPr>
        <p:blipFill>
          <a:blip r:embed="rId3"/>
          <a:stretch>
            <a:fillRect/>
          </a:stretch>
        </p:blipFill>
        <p:spPr>
          <a:xfrm>
            <a:off x="1923942" y="1622699"/>
            <a:ext cx="1247949" cy="685896"/>
          </a:xfrm>
          <a:prstGeom prst="rect">
            <a:avLst/>
          </a:prstGeom>
        </p:spPr>
      </p:pic>
      <p:pic>
        <p:nvPicPr>
          <p:cNvPr id="14" name="Graphic 13">
            <a:extLst>
              <a:ext uri="{FF2B5EF4-FFF2-40B4-BE49-F238E27FC236}">
                <a16:creationId xmlns:a16="http://schemas.microsoft.com/office/drawing/2014/main" id="{77725FF9-FD0E-0919-3AEA-7CB94EB936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5222" y="1448911"/>
            <a:ext cx="11059262" cy="3376213"/>
          </a:xfrm>
          <a:prstGeom prst="rect">
            <a:avLst/>
          </a:prstGeom>
        </p:spPr>
      </p:pic>
      <p:sp>
        <p:nvSpPr>
          <p:cNvPr id="2" name="Arrow: Curved Left 1">
            <a:extLst>
              <a:ext uri="{FF2B5EF4-FFF2-40B4-BE49-F238E27FC236}">
                <a16:creationId xmlns:a16="http://schemas.microsoft.com/office/drawing/2014/main" id="{B7B8081D-2F24-766D-039D-17C2CB672FC1}"/>
              </a:ext>
            </a:extLst>
          </p:cNvPr>
          <p:cNvSpPr/>
          <p:nvPr/>
        </p:nvSpPr>
        <p:spPr>
          <a:xfrm>
            <a:off x="6500404" y="1243781"/>
            <a:ext cx="357423" cy="757835"/>
          </a:xfrm>
          <a:prstGeom prst="curvedLeft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ZA">
              <a:solidFill>
                <a:schemeClr val="tx1"/>
              </a:solidFill>
            </a:endParaRPr>
          </a:p>
        </p:txBody>
      </p:sp>
      <p:sp>
        <p:nvSpPr>
          <p:cNvPr id="6" name="Arrow: Curved Left 5">
            <a:extLst>
              <a:ext uri="{FF2B5EF4-FFF2-40B4-BE49-F238E27FC236}">
                <a16:creationId xmlns:a16="http://schemas.microsoft.com/office/drawing/2014/main" id="{53ECC185-4587-379D-63A9-6EB4DB185E2B}"/>
              </a:ext>
            </a:extLst>
          </p:cNvPr>
          <p:cNvSpPr/>
          <p:nvPr/>
        </p:nvSpPr>
        <p:spPr>
          <a:xfrm flipH="1">
            <a:off x="6500405" y="4354698"/>
            <a:ext cx="357423" cy="757835"/>
          </a:xfrm>
          <a:prstGeom prst="curvedLeftArrow">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ZA">
              <a:solidFill>
                <a:schemeClr val="tx1"/>
              </a:solidFill>
            </a:endParaRPr>
          </a:p>
        </p:txBody>
      </p:sp>
    </p:spTree>
    <p:extLst>
      <p:ext uri="{BB962C8B-B14F-4D97-AF65-F5344CB8AC3E}">
        <p14:creationId xmlns:p14="http://schemas.microsoft.com/office/powerpoint/2010/main" val="2413317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8A21-C15E-E09F-33DC-F4A32A277E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5AE715-843F-4567-1767-02260F95BB71}"/>
              </a:ext>
            </a:extLst>
          </p:cNvPr>
          <p:cNvSpPr>
            <a:spLocks noGrp="1"/>
          </p:cNvSpPr>
          <p:nvPr>
            <p:ph type="title"/>
          </p:nvPr>
        </p:nvSpPr>
        <p:spPr>
          <a:xfrm>
            <a:off x="349622" y="272383"/>
            <a:ext cx="5439018" cy="1019176"/>
          </a:xfrm>
        </p:spPr>
        <p:txBody>
          <a:bodyPr>
            <a:normAutofit/>
          </a:bodyPr>
          <a:lstStyle/>
          <a:p>
            <a:r>
              <a:rPr lang="en-ZA" dirty="0"/>
              <a:t>Integrated Platform</a:t>
            </a:r>
            <a:br>
              <a:rPr lang="en-ZA" dirty="0"/>
            </a:br>
            <a:endParaRPr lang="en-ZA" sz="1300" dirty="0"/>
          </a:p>
        </p:txBody>
      </p:sp>
      <p:sp>
        <p:nvSpPr>
          <p:cNvPr id="4" name="Text Placeholder 3">
            <a:extLst>
              <a:ext uri="{FF2B5EF4-FFF2-40B4-BE49-F238E27FC236}">
                <a16:creationId xmlns:a16="http://schemas.microsoft.com/office/drawing/2014/main" id="{64056FBA-23E9-0B41-78F6-50DA30E804E6}"/>
              </a:ext>
            </a:extLst>
          </p:cNvPr>
          <p:cNvSpPr>
            <a:spLocks noGrp="1"/>
          </p:cNvSpPr>
          <p:nvPr>
            <p:ph type="body" sz="quarter" idx="10"/>
          </p:nvPr>
        </p:nvSpPr>
        <p:spPr/>
        <p:txBody>
          <a:bodyPr/>
          <a:lstStyle/>
          <a:p>
            <a:endParaRPr lang="en-ZA"/>
          </a:p>
        </p:txBody>
      </p:sp>
      <p:cxnSp>
        <p:nvCxnSpPr>
          <p:cNvPr id="8" name="Straight Connector 7">
            <a:extLst>
              <a:ext uri="{FF2B5EF4-FFF2-40B4-BE49-F238E27FC236}">
                <a16:creationId xmlns:a16="http://schemas.microsoft.com/office/drawing/2014/main" id="{B7BA2908-AD48-BDD5-0722-F34F177D7620}"/>
              </a:ext>
            </a:extLst>
          </p:cNvPr>
          <p:cNvCxnSpPr>
            <a:cxnSpLocks/>
          </p:cNvCxnSpPr>
          <p:nvPr/>
        </p:nvCxnSpPr>
        <p:spPr>
          <a:xfrm flipV="1">
            <a:off x="1104507" y="4815489"/>
            <a:ext cx="4707429" cy="99893"/>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595152F3-F7A3-C1DA-540A-98F4EB1FE9D9}"/>
              </a:ext>
            </a:extLst>
          </p:cNvPr>
          <p:cNvCxnSpPr>
            <a:cxnSpLocks/>
          </p:cNvCxnSpPr>
          <p:nvPr/>
        </p:nvCxnSpPr>
        <p:spPr>
          <a:xfrm>
            <a:off x="5566047" y="2406858"/>
            <a:ext cx="245889" cy="2408631"/>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5" name="Straight Connector 14">
            <a:extLst>
              <a:ext uri="{FF2B5EF4-FFF2-40B4-BE49-F238E27FC236}">
                <a16:creationId xmlns:a16="http://schemas.microsoft.com/office/drawing/2014/main" id="{25580584-3700-BABC-F9C3-F27E9D89EC44}"/>
              </a:ext>
            </a:extLst>
          </p:cNvPr>
          <p:cNvCxnSpPr>
            <a:cxnSpLocks/>
          </p:cNvCxnSpPr>
          <p:nvPr/>
        </p:nvCxnSpPr>
        <p:spPr>
          <a:xfrm flipH="1">
            <a:off x="2832243" y="2898323"/>
            <a:ext cx="136601" cy="1967112"/>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7" name="Straight Connector 16">
            <a:extLst>
              <a:ext uri="{FF2B5EF4-FFF2-40B4-BE49-F238E27FC236}">
                <a16:creationId xmlns:a16="http://schemas.microsoft.com/office/drawing/2014/main" id="{31C9F792-9F71-60C2-AE2E-F1DB989D0CED}"/>
              </a:ext>
            </a:extLst>
          </p:cNvPr>
          <p:cNvCxnSpPr>
            <a:cxnSpLocks/>
          </p:cNvCxnSpPr>
          <p:nvPr/>
        </p:nvCxnSpPr>
        <p:spPr>
          <a:xfrm>
            <a:off x="2292649" y="1260896"/>
            <a:ext cx="673348" cy="1637427"/>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9" name="Straight Connector 18">
            <a:extLst>
              <a:ext uri="{FF2B5EF4-FFF2-40B4-BE49-F238E27FC236}">
                <a16:creationId xmlns:a16="http://schemas.microsoft.com/office/drawing/2014/main" id="{40672872-2514-3CDC-9EA4-34B040CD69CC}"/>
              </a:ext>
            </a:extLst>
          </p:cNvPr>
          <p:cNvCxnSpPr>
            <a:cxnSpLocks/>
          </p:cNvCxnSpPr>
          <p:nvPr/>
        </p:nvCxnSpPr>
        <p:spPr>
          <a:xfrm flipV="1">
            <a:off x="2304321" y="974958"/>
            <a:ext cx="76840" cy="318722"/>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1" name="Straight Connector 20">
            <a:extLst>
              <a:ext uri="{FF2B5EF4-FFF2-40B4-BE49-F238E27FC236}">
                <a16:creationId xmlns:a16="http://schemas.microsoft.com/office/drawing/2014/main" id="{BF07F5C4-7998-2020-821B-B73C44C665FF}"/>
              </a:ext>
            </a:extLst>
          </p:cNvPr>
          <p:cNvCxnSpPr>
            <a:cxnSpLocks/>
          </p:cNvCxnSpPr>
          <p:nvPr/>
        </p:nvCxnSpPr>
        <p:spPr>
          <a:xfrm>
            <a:off x="2369489" y="967146"/>
            <a:ext cx="829876" cy="2134804"/>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43822032-E872-6BDB-7E93-9E6879299A1E}"/>
              </a:ext>
            </a:extLst>
          </p:cNvPr>
          <p:cNvCxnSpPr>
            <a:cxnSpLocks/>
          </p:cNvCxnSpPr>
          <p:nvPr/>
        </p:nvCxnSpPr>
        <p:spPr>
          <a:xfrm>
            <a:off x="3199365" y="3101950"/>
            <a:ext cx="1636699" cy="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7F127F4C-9095-8771-0778-D0445E70CC3B}"/>
              </a:ext>
            </a:extLst>
          </p:cNvPr>
          <p:cNvCxnSpPr>
            <a:cxnSpLocks/>
          </p:cNvCxnSpPr>
          <p:nvPr/>
        </p:nvCxnSpPr>
        <p:spPr>
          <a:xfrm flipV="1">
            <a:off x="4803088" y="2786904"/>
            <a:ext cx="71396" cy="315046"/>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9" name="Straight Connector 28">
            <a:extLst>
              <a:ext uri="{FF2B5EF4-FFF2-40B4-BE49-F238E27FC236}">
                <a16:creationId xmlns:a16="http://schemas.microsoft.com/office/drawing/2014/main" id="{657F3CD6-893C-CFA3-682A-62A032E8A06C}"/>
              </a:ext>
            </a:extLst>
          </p:cNvPr>
          <p:cNvCxnSpPr>
            <a:cxnSpLocks/>
          </p:cNvCxnSpPr>
          <p:nvPr/>
        </p:nvCxnSpPr>
        <p:spPr>
          <a:xfrm>
            <a:off x="4836064" y="2823491"/>
            <a:ext cx="791484" cy="0"/>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31" name="TextBox 30">
            <a:extLst>
              <a:ext uri="{FF2B5EF4-FFF2-40B4-BE49-F238E27FC236}">
                <a16:creationId xmlns:a16="http://schemas.microsoft.com/office/drawing/2014/main" id="{1710F765-906D-B281-54D8-66888FE68D86}"/>
              </a:ext>
            </a:extLst>
          </p:cNvPr>
          <p:cNvSpPr txBox="1"/>
          <p:nvPr/>
        </p:nvSpPr>
        <p:spPr>
          <a:xfrm>
            <a:off x="712478" y="4066445"/>
            <a:ext cx="1829154"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ZA" sz="2000" b="1" dirty="0">
                <a:solidFill>
                  <a:schemeClr val="bg1"/>
                </a:solidFill>
              </a:rPr>
              <a:t>632nm Laser</a:t>
            </a:r>
          </a:p>
        </p:txBody>
      </p:sp>
      <p:sp>
        <p:nvSpPr>
          <p:cNvPr id="33" name="TextBox 32">
            <a:extLst>
              <a:ext uri="{FF2B5EF4-FFF2-40B4-BE49-F238E27FC236}">
                <a16:creationId xmlns:a16="http://schemas.microsoft.com/office/drawing/2014/main" id="{39ED951D-3934-E819-F1F8-4039E63D4663}"/>
              </a:ext>
            </a:extLst>
          </p:cNvPr>
          <p:cNvSpPr txBox="1"/>
          <p:nvPr/>
        </p:nvSpPr>
        <p:spPr>
          <a:xfrm>
            <a:off x="2925656" y="942174"/>
            <a:ext cx="2447364"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ZA" sz="2000" b="1" dirty="0">
                <a:solidFill>
                  <a:schemeClr val="bg1"/>
                </a:solidFill>
              </a:rPr>
              <a:t>Shared Trapping and Sample Arm</a:t>
            </a:r>
          </a:p>
        </p:txBody>
      </p:sp>
      <p:pic>
        <p:nvPicPr>
          <p:cNvPr id="7" name="Picture 6">
            <a:extLst>
              <a:ext uri="{FF2B5EF4-FFF2-40B4-BE49-F238E27FC236}">
                <a16:creationId xmlns:a16="http://schemas.microsoft.com/office/drawing/2014/main" id="{8C08410F-371B-D441-3518-7B6B0E3965B4}"/>
              </a:ext>
            </a:extLst>
          </p:cNvPr>
          <p:cNvPicPr>
            <a:picLocks noChangeAspect="1"/>
          </p:cNvPicPr>
          <p:nvPr/>
        </p:nvPicPr>
        <p:blipFill>
          <a:blip r:embed="rId3"/>
          <a:stretch>
            <a:fillRect/>
          </a:stretch>
        </p:blipFill>
        <p:spPr>
          <a:xfrm>
            <a:off x="712478" y="942174"/>
            <a:ext cx="5622320" cy="4216740"/>
          </a:xfrm>
          <a:prstGeom prst="rect">
            <a:avLst/>
          </a:prstGeom>
        </p:spPr>
      </p:pic>
      <p:cxnSp>
        <p:nvCxnSpPr>
          <p:cNvPr id="10" name="Straight Connector 9">
            <a:extLst>
              <a:ext uri="{FF2B5EF4-FFF2-40B4-BE49-F238E27FC236}">
                <a16:creationId xmlns:a16="http://schemas.microsoft.com/office/drawing/2014/main" id="{9258C389-ED19-D711-BBD3-D6CB7EB3218B}"/>
              </a:ext>
            </a:extLst>
          </p:cNvPr>
          <p:cNvCxnSpPr/>
          <p:nvPr/>
        </p:nvCxnSpPr>
        <p:spPr>
          <a:xfrm flipV="1">
            <a:off x="1835082" y="4491670"/>
            <a:ext cx="2910840" cy="68580"/>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DACD7E1F-A0F2-E44D-7070-0A7E97A3CDDF}"/>
              </a:ext>
            </a:extLst>
          </p:cNvPr>
          <p:cNvCxnSpPr>
            <a:cxnSpLocks/>
          </p:cNvCxnSpPr>
          <p:nvPr/>
        </p:nvCxnSpPr>
        <p:spPr>
          <a:xfrm flipV="1">
            <a:off x="1835082" y="4491669"/>
            <a:ext cx="2910840" cy="49947"/>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6512830B-3E92-1CE7-980A-920100D431D9}"/>
              </a:ext>
            </a:extLst>
          </p:cNvPr>
          <p:cNvCxnSpPr>
            <a:cxnSpLocks/>
          </p:cNvCxnSpPr>
          <p:nvPr/>
        </p:nvCxnSpPr>
        <p:spPr>
          <a:xfrm flipH="1" flipV="1">
            <a:off x="4555422" y="2944427"/>
            <a:ext cx="247666" cy="1547242"/>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67984584-A00F-F76D-093A-DAD863960559}"/>
              </a:ext>
            </a:extLst>
          </p:cNvPr>
          <p:cNvCxnSpPr>
            <a:cxnSpLocks/>
          </p:cNvCxnSpPr>
          <p:nvPr/>
        </p:nvCxnSpPr>
        <p:spPr>
          <a:xfrm flipV="1">
            <a:off x="2925656" y="3307163"/>
            <a:ext cx="106494" cy="1190487"/>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6C508E11-75E6-0F81-AB24-7A8238701FEB}"/>
              </a:ext>
            </a:extLst>
          </p:cNvPr>
          <p:cNvCxnSpPr>
            <a:cxnSpLocks/>
          </p:cNvCxnSpPr>
          <p:nvPr/>
        </p:nvCxnSpPr>
        <p:spPr>
          <a:xfrm flipH="1" flipV="1">
            <a:off x="2858652" y="2396606"/>
            <a:ext cx="184185" cy="959404"/>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27" name="Straight Connector 26">
            <a:extLst>
              <a:ext uri="{FF2B5EF4-FFF2-40B4-BE49-F238E27FC236}">
                <a16:creationId xmlns:a16="http://schemas.microsoft.com/office/drawing/2014/main" id="{0F8F27E9-8018-6E98-7CBF-8128C9DDEBE8}"/>
              </a:ext>
            </a:extLst>
          </p:cNvPr>
          <p:cNvCxnSpPr>
            <a:cxnSpLocks/>
          </p:cNvCxnSpPr>
          <p:nvPr/>
        </p:nvCxnSpPr>
        <p:spPr>
          <a:xfrm flipV="1">
            <a:off x="2845329" y="2034548"/>
            <a:ext cx="55214" cy="453269"/>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34" name="Straight Connector 33">
            <a:extLst>
              <a:ext uri="{FF2B5EF4-FFF2-40B4-BE49-F238E27FC236}">
                <a16:creationId xmlns:a16="http://schemas.microsoft.com/office/drawing/2014/main" id="{09BD7A3F-1524-B216-8CB6-239CA5E96461}"/>
              </a:ext>
            </a:extLst>
          </p:cNvPr>
          <p:cNvCxnSpPr>
            <a:cxnSpLocks/>
          </p:cNvCxnSpPr>
          <p:nvPr/>
        </p:nvCxnSpPr>
        <p:spPr>
          <a:xfrm flipH="1" flipV="1">
            <a:off x="2903160" y="2114101"/>
            <a:ext cx="245049" cy="1398355"/>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25E64B7D-6D5D-A7C9-B606-591C6DFD2BEE}"/>
              </a:ext>
            </a:extLst>
          </p:cNvPr>
          <p:cNvCxnSpPr>
            <a:cxnSpLocks/>
          </p:cNvCxnSpPr>
          <p:nvPr/>
        </p:nvCxnSpPr>
        <p:spPr>
          <a:xfrm flipV="1">
            <a:off x="3145985" y="3470697"/>
            <a:ext cx="1003353" cy="16370"/>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3F266DA9-CA63-5732-1778-242D45A5764C}"/>
              </a:ext>
            </a:extLst>
          </p:cNvPr>
          <p:cNvCxnSpPr>
            <a:cxnSpLocks/>
          </p:cNvCxnSpPr>
          <p:nvPr/>
        </p:nvCxnSpPr>
        <p:spPr>
          <a:xfrm flipV="1">
            <a:off x="4149338" y="3241990"/>
            <a:ext cx="55564" cy="245077"/>
          </a:xfrm>
          <a:prstGeom prst="line">
            <a:avLst/>
          </a:prstGeom>
          <a:ln w="57150"/>
        </p:spPr>
        <p:style>
          <a:lnRef idx="3">
            <a:schemeClr val="accent3"/>
          </a:lnRef>
          <a:fillRef idx="0">
            <a:schemeClr val="accent3"/>
          </a:fillRef>
          <a:effectRef idx="2">
            <a:schemeClr val="accent3"/>
          </a:effectRef>
          <a:fontRef idx="minor">
            <a:schemeClr val="tx1"/>
          </a:fontRef>
        </p:style>
      </p:cxnSp>
      <p:cxnSp>
        <p:nvCxnSpPr>
          <p:cNvPr id="41" name="Straight Connector 40">
            <a:extLst>
              <a:ext uri="{FF2B5EF4-FFF2-40B4-BE49-F238E27FC236}">
                <a16:creationId xmlns:a16="http://schemas.microsoft.com/office/drawing/2014/main" id="{CB09523C-CF40-81D0-6DEA-3E007FF32E8C}"/>
              </a:ext>
            </a:extLst>
          </p:cNvPr>
          <p:cNvCxnSpPr>
            <a:cxnSpLocks/>
          </p:cNvCxnSpPr>
          <p:nvPr/>
        </p:nvCxnSpPr>
        <p:spPr>
          <a:xfrm>
            <a:off x="4204902" y="3254135"/>
            <a:ext cx="388328" cy="12946"/>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49" name="TextBox 48">
            <a:extLst>
              <a:ext uri="{FF2B5EF4-FFF2-40B4-BE49-F238E27FC236}">
                <a16:creationId xmlns:a16="http://schemas.microsoft.com/office/drawing/2014/main" id="{63CD4524-F087-8AAA-F7C6-4C793612FDF0}"/>
              </a:ext>
            </a:extLst>
          </p:cNvPr>
          <p:cNvSpPr txBox="1"/>
          <p:nvPr/>
        </p:nvSpPr>
        <p:spPr>
          <a:xfrm>
            <a:off x="998708" y="3851120"/>
            <a:ext cx="1066369"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ZA" sz="2000" b="1" dirty="0">
                <a:solidFill>
                  <a:schemeClr val="bg1"/>
                </a:solidFill>
              </a:rPr>
              <a:t>632nm</a:t>
            </a:r>
          </a:p>
        </p:txBody>
      </p:sp>
      <p:sp>
        <p:nvSpPr>
          <p:cNvPr id="51" name="TextBox 50">
            <a:extLst>
              <a:ext uri="{FF2B5EF4-FFF2-40B4-BE49-F238E27FC236}">
                <a16:creationId xmlns:a16="http://schemas.microsoft.com/office/drawing/2014/main" id="{BACDA7A6-9F57-AFBD-74DD-E1B304AD099D}"/>
              </a:ext>
            </a:extLst>
          </p:cNvPr>
          <p:cNvSpPr txBox="1"/>
          <p:nvPr/>
        </p:nvSpPr>
        <p:spPr>
          <a:xfrm>
            <a:off x="3023183" y="4691587"/>
            <a:ext cx="1989061"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ZA" sz="2000" b="1" dirty="0">
                <a:solidFill>
                  <a:schemeClr val="bg1"/>
                </a:solidFill>
              </a:rPr>
              <a:t>Reference Arm</a:t>
            </a:r>
          </a:p>
        </p:txBody>
      </p:sp>
      <p:sp>
        <p:nvSpPr>
          <p:cNvPr id="52" name="TextBox 51">
            <a:extLst>
              <a:ext uri="{FF2B5EF4-FFF2-40B4-BE49-F238E27FC236}">
                <a16:creationId xmlns:a16="http://schemas.microsoft.com/office/drawing/2014/main" id="{38FE3120-B762-7E47-F90F-AE5075110AF2}"/>
              </a:ext>
            </a:extLst>
          </p:cNvPr>
          <p:cNvSpPr txBox="1"/>
          <p:nvPr/>
        </p:nvSpPr>
        <p:spPr>
          <a:xfrm>
            <a:off x="1757538" y="1126450"/>
            <a:ext cx="2447364"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ZA" sz="2000" b="1" dirty="0">
                <a:solidFill>
                  <a:schemeClr val="bg1"/>
                </a:solidFill>
              </a:rPr>
              <a:t>Shared Trapping and Sample Arm</a:t>
            </a:r>
          </a:p>
        </p:txBody>
      </p:sp>
      <p:sp>
        <p:nvSpPr>
          <p:cNvPr id="53" name="TextBox 52">
            <a:extLst>
              <a:ext uri="{FF2B5EF4-FFF2-40B4-BE49-F238E27FC236}">
                <a16:creationId xmlns:a16="http://schemas.microsoft.com/office/drawing/2014/main" id="{D5F30FA7-510D-B398-1F45-7C8B15C1A278}"/>
              </a:ext>
            </a:extLst>
          </p:cNvPr>
          <p:cNvSpPr txBox="1"/>
          <p:nvPr/>
        </p:nvSpPr>
        <p:spPr>
          <a:xfrm>
            <a:off x="5170530" y="3818581"/>
            <a:ext cx="1013729"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ZA" sz="2000" b="1" dirty="0">
                <a:solidFill>
                  <a:schemeClr val="bg1"/>
                </a:solidFill>
              </a:rPr>
              <a:t>976nm</a:t>
            </a:r>
          </a:p>
        </p:txBody>
      </p:sp>
      <p:pic>
        <p:nvPicPr>
          <p:cNvPr id="5" name="Graphic 4">
            <a:extLst>
              <a:ext uri="{FF2B5EF4-FFF2-40B4-BE49-F238E27FC236}">
                <a16:creationId xmlns:a16="http://schemas.microsoft.com/office/drawing/2014/main" id="{6BA0A1D2-EFB4-CDF1-E6C7-812786F9F6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44697" y="678998"/>
            <a:ext cx="4029075" cy="4438650"/>
          </a:xfrm>
          <a:prstGeom prst="rect">
            <a:avLst/>
          </a:prstGeom>
        </p:spPr>
      </p:pic>
    </p:spTree>
    <p:extLst>
      <p:ext uri="{BB962C8B-B14F-4D97-AF65-F5344CB8AC3E}">
        <p14:creationId xmlns:p14="http://schemas.microsoft.com/office/powerpoint/2010/main" val="122189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0CBA9A2D-6448-5447-EF1F-16C9AC63F4F1}"/>
                  </a:ext>
                </a:extLst>
              </p:cNvPr>
              <p:cNvSpPr>
                <a:spLocks noGrp="1"/>
              </p:cNvSpPr>
              <p:nvPr>
                <p:ph idx="1"/>
              </p:nvPr>
            </p:nvSpPr>
            <p:spPr>
              <a:xfrm>
                <a:off x="337950" y="1291559"/>
                <a:ext cx="11504429" cy="3781503"/>
              </a:xfrm>
            </p:spPr>
            <p:txBody>
              <a:bodyPr>
                <a:norm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𝑡𝑜𝑡𝑎𝑙</m:t>
                        </m:r>
                      </m:sub>
                    </m:sSub>
                    <m:r>
                      <a:rPr lang="en-US" i="1">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r>
                      <a:rPr lang="en-US">
                        <a:latin typeface="Cambria Math" panose="02040503050406030204" pitchFamily="18" charset="0"/>
                      </a:rPr>
                      <m:t>[(</m:t>
                    </m:r>
                    <m:r>
                      <a:rPr lang="en-US" i="1">
                        <a:latin typeface="Cambria Math" panose="02040503050406030204" pitchFamily="18" charset="0"/>
                      </a:rPr>
                      <m:t>𝐴</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𝑠</m:t>
                            </m:r>
                          </m:sub>
                        </m:sSub>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𝑟</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𝑟</m:t>
                            </m:r>
                          </m:sub>
                        </m:sSub>
                      </m:sup>
                    </m:sSup>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rPr>
                      <m:t>+</m:t>
                    </m:r>
                    <m:r>
                      <a:rPr lang="en-US" i="1">
                        <a:latin typeface="Cambria Math" panose="02040503050406030204" pitchFamily="18" charset="0"/>
                      </a:rPr>
                      <m:t>𝑖</m:t>
                    </m:r>
                    <m:d>
                      <m:dPr>
                        <m:ctrlPr>
                          <a:rPr lang="en-US" i="1">
                            <a:latin typeface="Cambria Math" panose="02040503050406030204" pitchFamily="18" charset="0"/>
                          </a:rPr>
                        </m:ctrlPr>
                      </m:dPr>
                      <m:e>
                        <m:r>
                          <a:rPr lang="en-US" i="1">
                            <a:latin typeface="Cambria Math" panose="02040503050406030204" pitchFamily="18" charset="0"/>
                          </a:rPr>
                          <m:t>𝐴</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𝑠</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𝑠</m:t>
                                </m:r>
                              </m:sub>
                            </m:sSub>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𝑟</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𝑟</m:t>
                                </m:r>
                              </m:sub>
                            </m:sSub>
                          </m:sup>
                        </m:sSup>
                      </m:e>
                    </m:d>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m:t>
                    </m:r>
                  </m:oMath>
                </a14:m>
                <a:endParaRPr lang="en-US" b="0" i="1" dirty="0">
                  <a:latin typeface="Cambria Math" panose="02040503050406030204" pitchFamily="18" charset="0"/>
                </a:endParaRP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ZA" b="0" i="1" smtClean="0">
                            <a:latin typeface="Cambria Math" panose="02040503050406030204" pitchFamily="18" charset="0"/>
                          </a:rPr>
                          <m:t>𝐻</m:t>
                        </m:r>
                      </m:sub>
                    </m:sSub>
                    <m:r>
                      <a:rPr lang="en-US" b="0" i="1" smtClean="0">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b="0" i="1" smtClean="0">
                                    <a:latin typeface="Cambria Math" panose="02040503050406030204" pitchFamily="18" charset="0"/>
                                  </a:rPr>
                                  <m:t>𝑥</m:t>
                                </m:r>
                              </m:e>
                            </m:acc>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𝑡𝑜𝑡𝑎𝑙</m:t>
                                </m:r>
                              </m:sub>
                            </m:sSub>
                          </m:e>
                        </m:d>
                      </m:e>
                      <m:sup>
                        <m:r>
                          <a:rPr lang="en-US" i="1">
                            <a:latin typeface="Cambria Math" panose="02040503050406030204" pitchFamily="18" charset="0"/>
                          </a:rPr>
                          <m:t>2</m:t>
                        </m:r>
                      </m:sup>
                    </m:sSup>
                    <m:r>
                      <a:rPr lang="en-US" b="0" i="1" smtClean="0">
                        <a:latin typeface="Cambria Math" panose="02040503050406030204" pitchFamily="18" charset="0"/>
                      </a:rPr>
                      <m:t>∝</m:t>
                    </m:r>
                    <m:func>
                      <m:funcPr>
                        <m:ctrlPr>
                          <a:rPr lang="en-ZA" b="1" i="1" smtClean="0">
                            <a:solidFill>
                              <a:srgbClr val="61223B"/>
                            </a:solidFill>
                            <a:latin typeface="Cambria Math" panose="02040503050406030204" pitchFamily="18" charset="0"/>
                          </a:rPr>
                        </m:ctrlPr>
                      </m:funcPr>
                      <m:fName>
                        <m:r>
                          <a:rPr lang="en-US" b="1" i="0" smtClean="0">
                            <a:solidFill>
                              <a:srgbClr val="61223B"/>
                            </a:solidFill>
                            <a:latin typeface="Cambria Math" panose="02040503050406030204" pitchFamily="18" charset="0"/>
                          </a:rPr>
                          <m:t>𝐁</m:t>
                        </m:r>
                        <m:r>
                          <a:rPr lang="en-ZA" b="1" i="0" smtClean="0">
                            <a:solidFill>
                              <a:srgbClr val="61223B"/>
                            </a:solidFill>
                            <a:latin typeface="Cambria Math" panose="02040503050406030204" pitchFamily="18" charset="0"/>
                          </a:rPr>
                          <m:t>+ </m:t>
                        </m:r>
                        <m:r>
                          <a:rPr lang="en-ZA" b="1" i="0" smtClean="0">
                            <a:solidFill>
                              <a:srgbClr val="61223B"/>
                            </a:solidFill>
                            <a:latin typeface="Cambria Math" panose="02040503050406030204" pitchFamily="18" charset="0"/>
                          </a:rPr>
                          <m:t>𝐜𝐨𝐬</m:t>
                        </m:r>
                      </m:fName>
                      <m:e>
                        <m:r>
                          <a:rPr lang="en-US" b="1" i="0" smtClean="0">
                            <a:solidFill>
                              <a:srgbClr val="61223B"/>
                            </a:solidFill>
                            <a:latin typeface="Cambria Math" panose="02040503050406030204" pitchFamily="18" charset="0"/>
                          </a:rPr>
                          <m:t>(</m:t>
                        </m:r>
                        <m:r>
                          <a:rPr lang="en-US" b="1" i="0" smtClean="0">
                            <a:solidFill>
                              <a:srgbClr val="61223B"/>
                            </a:solidFill>
                            <a:latin typeface="Cambria Math" panose="02040503050406030204" pitchFamily="18" charset="0"/>
                          </a:rPr>
                          <m:t>𝚫</m:t>
                        </m:r>
                        <m:r>
                          <a:rPr lang="en-US" b="1" i="1" smtClean="0">
                            <a:solidFill>
                              <a:srgbClr val="61223B"/>
                            </a:solidFill>
                            <a:latin typeface="Cambria Math" panose="02040503050406030204" pitchFamily="18" charset="0"/>
                          </a:rPr>
                          <m:t>𝝓</m:t>
                        </m:r>
                        <m:r>
                          <a:rPr lang="en-US" b="1" i="1" smtClean="0">
                            <a:solidFill>
                              <a:srgbClr val="61223B"/>
                            </a:solidFill>
                            <a:latin typeface="Cambria Math" panose="02040503050406030204" pitchFamily="18" charset="0"/>
                          </a:rPr>
                          <m:t>)</m:t>
                        </m:r>
                      </m:e>
                    </m:func>
                  </m:oMath>
                </a14:m>
                <a:endParaRPr lang="en-ZA" b="1"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ZA" b="0" i="1" smtClean="0">
                            <a:latin typeface="Cambria Math" panose="02040503050406030204" pitchFamily="18" charset="0"/>
                          </a:rPr>
                          <m:t>𝐷</m:t>
                        </m:r>
                      </m:sub>
                    </m:sSub>
                    <m:r>
                      <a:rPr lang="en-US" i="1">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den>
                            </m:f>
                            <m:r>
                              <a:rPr lang="en-US" b="0" i="1" smtClean="0">
                                <a:latin typeface="Cambria Math" panose="02040503050406030204" pitchFamily="18" charset="0"/>
                              </a:rPr>
                              <m:t> </m:t>
                            </m:r>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𝑡𝑜𝑡𝑎𝑙</m:t>
                                </m:r>
                              </m:sub>
                            </m:sSub>
                          </m:e>
                        </m:d>
                      </m:e>
                      <m:sup>
                        <m:r>
                          <a:rPr lang="en-US" i="1">
                            <a:latin typeface="Cambria Math" panose="02040503050406030204" pitchFamily="18" charset="0"/>
                          </a:rPr>
                          <m:t>2</m:t>
                        </m:r>
                      </m:sup>
                    </m:sSup>
                    <m:r>
                      <a:rPr lang="en-US" b="1" i="1" smtClean="0">
                        <a:latin typeface="Cambria Math" panose="02040503050406030204" pitchFamily="18" charset="0"/>
                      </a:rPr>
                      <m:t>∝</m:t>
                    </m:r>
                    <m:func>
                      <m:funcPr>
                        <m:ctrlPr>
                          <a:rPr lang="en-US" b="1" i="1">
                            <a:solidFill>
                              <a:schemeClr val="accent2"/>
                            </a:solidFill>
                            <a:latin typeface="Cambria Math" panose="02040503050406030204" pitchFamily="18" charset="0"/>
                          </a:rPr>
                        </m:ctrlPr>
                      </m:funcPr>
                      <m:fName>
                        <m:r>
                          <a:rPr lang="en-ZA" b="1" i="0" smtClean="0">
                            <a:solidFill>
                              <a:schemeClr val="accent2"/>
                            </a:solidFill>
                            <a:latin typeface="Cambria Math" panose="02040503050406030204" pitchFamily="18" charset="0"/>
                          </a:rPr>
                          <m:t>𝐁</m:t>
                        </m:r>
                        <m:r>
                          <a:rPr lang="en-US" b="1" i="0" smtClean="0">
                            <a:solidFill>
                              <a:schemeClr val="accent2"/>
                            </a:solidFill>
                            <a:latin typeface="Cambria Math" panose="02040503050406030204" pitchFamily="18" charset="0"/>
                          </a:rPr>
                          <m:t>−</m:t>
                        </m:r>
                        <m:r>
                          <a:rPr lang="en-US" b="1" i="0">
                            <a:solidFill>
                              <a:schemeClr val="accent2"/>
                            </a:solidFill>
                            <a:latin typeface="Cambria Math" panose="02040503050406030204" pitchFamily="18" charset="0"/>
                          </a:rPr>
                          <m:t>𝐬𝐢𝐧</m:t>
                        </m:r>
                      </m:fName>
                      <m:e>
                        <m:d>
                          <m:dPr>
                            <m:ctrlPr>
                              <a:rPr lang="en-US" b="1" i="1">
                                <a:solidFill>
                                  <a:schemeClr val="accent2"/>
                                </a:solidFill>
                                <a:latin typeface="Cambria Math" panose="02040503050406030204" pitchFamily="18" charset="0"/>
                              </a:rPr>
                            </m:ctrlPr>
                          </m:dPr>
                          <m:e>
                            <m:r>
                              <a:rPr lang="en-US" b="1" i="0" smtClean="0">
                                <a:solidFill>
                                  <a:schemeClr val="accent2"/>
                                </a:solidFill>
                                <a:latin typeface="Cambria Math" panose="02040503050406030204" pitchFamily="18" charset="0"/>
                              </a:rPr>
                              <m:t>𝚫𝛟</m:t>
                            </m:r>
                          </m:e>
                        </m:d>
                      </m:e>
                    </m:func>
                  </m:oMath>
                </a14:m>
                <a:endParaRPr lang="en-ZA"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ZA" b="0" i="1" smtClean="0">
                            <a:latin typeface="Cambria Math" panose="02040503050406030204" pitchFamily="18" charset="0"/>
                          </a:rPr>
                          <m:t>𝑉</m:t>
                        </m:r>
                      </m:sub>
                    </m:sSub>
                    <m:r>
                      <a:rPr lang="en-US" i="1">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b="0" i="1" smtClean="0">
                                    <a:latin typeface="Cambria Math" panose="02040503050406030204" pitchFamily="18" charset="0"/>
                                  </a:rPr>
                                  <m:t>𝑦</m:t>
                                </m:r>
                              </m:e>
                            </m:acc>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𝑡𝑜𝑡𝑎𝑙</m:t>
                                </m:r>
                              </m:sub>
                            </m:sSub>
                          </m:e>
                        </m:d>
                      </m:e>
                      <m:sup>
                        <m:r>
                          <a:rPr lang="en-US" i="1">
                            <a:latin typeface="Cambria Math" panose="02040503050406030204" pitchFamily="18" charset="0"/>
                          </a:rPr>
                          <m:t>2</m:t>
                        </m:r>
                      </m:sup>
                    </m:sSup>
                    <m:r>
                      <a:rPr lang="en-US" b="1" i="1" smtClean="0">
                        <a:latin typeface="Cambria Math" panose="02040503050406030204" pitchFamily="18" charset="0"/>
                      </a:rPr>
                      <m:t>∝</m:t>
                    </m:r>
                    <m:func>
                      <m:funcPr>
                        <m:ctrlPr>
                          <a:rPr lang="en-US" b="1" i="1">
                            <a:solidFill>
                              <a:schemeClr val="accent5"/>
                            </a:solidFill>
                            <a:latin typeface="Cambria Math" panose="02040503050406030204" pitchFamily="18" charset="0"/>
                          </a:rPr>
                        </m:ctrlPr>
                      </m:funcPr>
                      <m:fName>
                        <m:r>
                          <a:rPr lang="en-ZA" b="1" i="0" smtClean="0">
                            <a:solidFill>
                              <a:schemeClr val="accent5"/>
                            </a:solidFill>
                            <a:latin typeface="Cambria Math" panose="02040503050406030204" pitchFamily="18" charset="0"/>
                          </a:rPr>
                          <m:t>𝐁</m:t>
                        </m:r>
                        <m:r>
                          <a:rPr lang="en-US" b="1" i="0" smtClean="0">
                            <a:solidFill>
                              <a:schemeClr val="accent5"/>
                            </a:solidFill>
                            <a:latin typeface="Cambria Math" panose="02040503050406030204" pitchFamily="18" charset="0"/>
                          </a:rPr>
                          <m:t>−</m:t>
                        </m:r>
                        <m:r>
                          <a:rPr lang="en-US" b="1" i="0">
                            <a:solidFill>
                              <a:schemeClr val="accent5"/>
                            </a:solidFill>
                            <a:latin typeface="Cambria Math" panose="02040503050406030204" pitchFamily="18" charset="0"/>
                          </a:rPr>
                          <m:t>𝐜𝐨𝐬</m:t>
                        </m:r>
                      </m:fName>
                      <m:e>
                        <m:d>
                          <m:dPr>
                            <m:ctrlPr>
                              <a:rPr lang="en-US" b="1" i="1">
                                <a:solidFill>
                                  <a:schemeClr val="accent5"/>
                                </a:solidFill>
                                <a:latin typeface="Cambria Math" panose="02040503050406030204" pitchFamily="18" charset="0"/>
                              </a:rPr>
                            </m:ctrlPr>
                          </m:dPr>
                          <m:e>
                            <m:r>
                              <a:rPr lang="en-US" b="1" i="0" smtClean="0">
                                <a:solidFill>
                                  <a:schemeClr val="accent5"/>
                                </a:solidFill>
                                <a:latin typeface="Cambria Math" panose="02040503050406030204" pitchFamily="18" charset="0"/>
                              </a:rPr>
                              <m:t>𝚫𝛟</m:t>
                            </m:r>
                          </m:e>
                        </m:d>
                      </m:e>
                    </m:func>
                  </m:oMath>
                </a14:m>
                <a:endParaRPr lang="en-ZA"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ZA" b="0" i="1" smtClean="0">
                            <a:latin typeface="Cambria Math" panose="02040503050406030204" pitchFamily="18" charset="0"/>
                          </a:rPr>
                          <m:t>𝐴</m:t>
                        </m:r>
                      </m:sub>
                    </m:sSub>
                    <m:r>
                      <a:rPr lang="en-US" i="1">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rPr>
                                  <m:t>−</m:t>
                                </m:r>
                                <m:acc>
                                  <m:accPr>
                                    <m:chr m:val="̂"/>
                                    <m:ctrlPr>
                                      <a:rPr lang="en-US" i="1" smtClean="0">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𝑡𝑜𝑡𝑎𝑙</m:t>
                                </m:r>
                              </m:sub>
                            </m:sSub>
                          </m:e>
                        </m:d>
                      </m:e>
                      <m:sup>
                        <m:r>
                          <a:rPr lang="en-US" i="1">
                            <a:latin typeface="Cambria Math" panose="02040503050406030204" pitchFamily="18" charset="0"/>
                          </a:rPr>
                          <m:t>2</m:t>
                        </m:r>
                      </m:sup>
                    </m:sSup>
                    <m:r>
                      <a:rPr lang="en-US" b="1" i="1" smtClean="0">
                        <a:latin typeface="Cambria Math" panose="02040503050406030204" pitchFamily="18" charset="0"/>
                      </a:rPr>
                      <m:t>∝</m:t>
                    </m:r>
                    <m:func>
                      <m:funcPr>
                        <m:ctrlPr>
                          <a:rPr lang="en-US" b="1" i="1">
                            <a:solidFill>
                              <a:schemeClr val="accent2"/>
                            </a:solidFill>
                            <a:latin typeface="Cambria Math" panose="02040503050406030204" pitchFamily="18" charset="0"/>
                          </a:rPr>
                        </m:ctrlPr>
                      </m:funcPr>
                      <m:fName>
                        <m:r>
                          <a:rPr lang="en-ZA" b="1" i="0" smtClean="0">
                            <a:solidFill>
                              <a:schemeClr val="accent2"/>
                            </a:solidFill>
                            <a:latin typeface="Cambria Math" panose="02040503050406030204" pitchFamily="18" charset="0"/>
                          </a:rPr>
                          <m:t>𝐁</m:t>
                        </m:r>
                        <m:r>
                          <a:rPr lang="en-US" b="1" i="0" smtClean="0">
                            <a:solidFill>
                              <a:schemeClr val="accent2"/>
                            </a:solidFill>
                            <a:latin typeface="Cambria Math" panose="02040503050406030204" pitchFamily="18" charset="0"/>
                          </a:rPr>
                          <m:t>+</m:t>
                        </m:r>
                        <m:r>
                          <a:rPr lang="en-US" b="1" i="0" smtClean="0">
                            <a:solidFill>
                              <a:schemeClr val="accent2"/>
                            </a:solidFill>
                            <a:latin typeface="Cambria Math" panose="02040503050406030204" pitchFamily="18" charset="0"/>
                          </a:rPr>
                          <m:t>𝐬𝐢𝐧</m:t>
                        </m:r>
                      </m:fName>
                      <m:e>
                        <m:d>
                          <m:dPr>
                            <m:ctrlPr>
                              <a:rPr lang="en-US" b="1" i="1">
                                <a:solidFill>
                                  <a:schemeClr val="accent2"/>
                                </a:solidFill>
                                <a:latin typeface="Cambria Math" panose="02040503050406030204" pitchFamily="18" charset="0"/>
                              </a:rPr>
                            </m:ctrlPr>
                          </m:dPr>
                          <m:e>
                            <m:r>
                              <a:rPr lang="en-US" b="1" i="0" smtClean="0">
                                <a:solidFill>
                                  <a:schemeClr val="accent2"/>
                                </a:solidFill>
                                <a:latin typeface="Cambria Math" panose="02040503050406030204" pitchFamily="18" charset="0"/>
                              </a:rPr>
                              <m:t>𝚫</m:t>
                            </m:r>
                            <m:r>
                              <a:rPr lang="en-US" b="1" i="1" smtClean="0">
                                <a:solidFill>
                                  <a:schemeClr val="accent2"/>
                                </a:solidFill>
                                <a:latin typeface="Cambria Math" panose="02040503050406030204" pitchFamily="18" charset="0"/>
                              </a:rPr>
                              <m:t>𝝓</m:t>
                            </m:r>
                            <m:r>
                              <a:rPr lang="en-US" b="1" i="0" smtClean="0">
                                <a:solidFill>
                                  <a:schemeClr val="accent2"/>
                                </a:solidFill>
                                <a:latin typeface="Cambria Math" panose="02040503050406030204" pitchFamily="18" charset="0"/>
                              </a:rPr>
                              <m:t> </m:t>
                            </m:r>
                          </m:e>
                        </m:d>
                      </m:e>
                    </m:func>
                  </m:oMath>
                </a14:m>
                <a:endParaRPr lang="en-ZA" dirty="0"/>
              </a:p>
            </p:txBody>
          </p:sp>
        </mc:Choice>
        <mc:Fallback>
          <p:sp>
            <p:nvSpPr>
              <p:cNvPr id="2" name="Content Placeholder 1">
                <a:extLst>
                  <a:ext uri="{FF2B5EF4-FFF2-40B4-BE49-F238E27FC236}">
                    <a16:creationId xmlns:a16="http://schemas.microsoft.com/office/drawing/2014/main" id="{0CBA9A2D-6448-5447-EF1F-16C9AC63F4F1}"/>
                  </a:ext>
                </a:extLst>
              </p:cNvPr>
              <p:cNvSpPr>
                <a:spLocks noGrp="1" noRot="1" noChangeAspect="1" noMove="1" noResize="1" noEditPoints="1" noAdjustHandles="1" noChangeArrowheads="1" noChangeShapeType="1" noTextEdit="1"/>
              </p:cNvSpPr>
              <p:nvPr>
                <p:ph idx="1"/>
              </p:nvPr>
            </p:nvSpPr>
            <p:spPr>
              <a:xfrm>
                <a:off x="337950" y="1291559"/>
                <a:ext cx="11504429" cy="3781503"/>
              </a:xfrm>
              <a:blipFill>
                <a:blip r:embed="rId3"/>
                <a:stretch>
                  <a:fillRect/>
                </a:stretch>
              </a:blipFill>
            </p:spPr>
            <p:txBody>
              <a:bodyPr/>
              <a:lstStyle/>
              <a:p>
                <a:r>
                  <a:rPr lang="en-ZA">
                    <a:noFill/>
                  </a:rPr>
                  <a:t> </a:t>
                </a:r>
              </a:p>
            </p:txBody>
          </p:sp>
        </mc:Fallback>
      </mc:AlternateContent>
      <p:sp>
        <p:nvSpPr>
          <p:cNvPr id="3" name="Title 2">
            <a:extLst>
              <a:ext uri="{FF2B5EF4-FFF2-40B4-BE49-F238E27FC236}">
                <a16:creationId xmlns:a16="http://schemas.microsoft.com/office/drawing/2014/main" id="{9CA7CE9F-BB4F-D3CB-9F40-9F7C1ECCB487}"/>
              </a:ext>
            </a:extLst>
          </p:cNvPr>
          <p:cNvSpPr>
            <a:spLocks noGrp="1"/>
          </p:cNvSpPr>
          <p:nvPr>
            <p:ph type="title"/>
          </p:nvPr>
        </p:nvSpPr>
        <p:spPr/>
        <p:txBody>
          <a:bodyPr/>
          <a:lstStyle/>
          <a:p>
            <a:r>
              <a:rPr lang="en-US" dirty="0"/>
              <a:t>Phase Retrieval </a:t>
            </a:r>
            <a:endParaRPr lang="en-ZA" dirty="0"/>
          </a:p>
        </p:txBody>
      </p:sp>
      <p:sp>
        <p:nvSpPr>
          <p:cNvPr id="4" name="Text Placeholder 3">
            <a:extLst>
              <a:ext uri="{FF2B5EF4-FFF2-40B4-BE49-F238E27FC236}">
                <a16:creationId xmlns:a16="http://schemas.microsoft.com/office/drawing/2014/main" id="{53016009-B69B-F122-F796-987D33390572}"/>
              </a:ext>
            </a:extLst>
          </p:cNvPr>
          <p:cNvSpPr>
            <a:spLocks noGrp="1"/>
          </p:cNvSpPr>
          <p:nvPr>
            <p:ph type="body" sz="quarter" idx="10"/>
          </p:nvPr>
        </p:nvSpPr>
        <p:spPr/>
        <p:txBody>
          <a:bodyPr/>
          <a:lstStyle/>
          <a:p>
            <a:endParaRPr lang="en-ZA"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0465994-6188-2EA3-5727-53230960BBD7}"/>
                  </a:ext>
                </a:extLst>
              </p:cNvPr>
              <p:cNvSpPr txBox="1"/>
              <p:nvPr/>
            </p:nvSpPr>
            <p:spPr>
              <a:xfrm>
                <a:off x="6467799" y="3429000"/>
                <a:ext cx="5249219" cy="9221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𝚫𝛟</m:t>
                      </m:r>
                      <m:r>
                        <a:rPr lang="en-US" sz="2400" b="1" i="0" smtClean="0">
                          <a:latin typeface="Cambria Math" panose="02040503050406030204" pitchFamily="18" charset="0"/>
                        </a:rPr>
                        <m:t>=</m:t>
                      </m:r>
                      <m:r>
                        <a:rPr lang="en-ZA" sz="2400" b="1" i="0" smtClean="0">
                          <a:latin typeface="Cambria Math" panose="02040503050406030204" pitchFamily="18" charset="0"/>
                        </a:rPr>
                        <m:t>𝐭𝐚</m:t>
                      </m:r>
                      <m:sSup>
                        <m:sSupPr>
                          <m:ctrlPr>
                            <a:rPr lang="en-ZA" sz="2400" b="1" i="1" smtClean="0">
                              <a:latin typeface="Cambria Math" panose="02040503050406030204" pitchFamily="18" charset="0"/>
                            </a:rPr>
                          </m:ctrlPr>
                        </m:sSupPr>
                        <m:e>
                          <m:r>
                            <a:rPr lang="en-ZA" sz="2400" b="1" i="0" smtClean="0">
                              <a:latin typeface="Cambria Math" panose="02040503050406030204" pitchFamily="18" charset="0"/>
                            </a:rPr>
                            <m:t>𝐧</m:t>
                          </m:r>
                        </m:e>
                        <m:sup>
                          <m:r>
                            <a:rPr lang="en-ZA" sz="2400" b="1" i="0" smtClean="0">
                              <a:latin typeface="Cambria Math" panose="02040503050406030204" pitchFamily="18" charset="0"/>
                            </a:rPr>
                            <m:t>−</m:t>
                          </m:r>
                          <m:r>
                            <a:rPr lang="en-ZA" sz="2400" b="1" i="0" smtClean="0">
                              <a:latin typeface="Cambria Math" panose="02040503050406030204" pitchFamily="18" charset="0"/>
                            </a:rPr>
                            <m:t>𝟏</m:t>
                          </m:r>
                        </m:sup>
                      </m:sSup>
                      <m:d>
                        <m:dPr>
                          <m:ctrlPr>
                            <a:rPr lang="en-ZA" sz="2400" b="1" i="1" smtClean="0">
                              <a:latin typeface="Cambria Math" panose="02040503050406030204" pitchFamily="18" charset="0"/>
                            </a:rPr>
                          </m:ctrlPr>
                        </m:dPr>
                        <m:e>
                          <m:f>
                            <m:fPr>
                              <m:ctrlPr>
                                <a:rPr lang="en-ZA" sz="2400" b="1" i="1" smtClean="0">
                                  <a:latin typeface="Cambria Math" panose="02040503050406030204" pitchFamily="18" charset="0"/>
                                </a:rPr>
                              </m:ctrlPr>
                            </m:fPr>
                            <m:num>
                              <m:sSub>
                                <m:sSubPr>
                                  <m:ctrlPr>
                                    <a:rPr lang="en-ZA" sz="2400" b="1" i="1" smtClean="0">
                                      <a:solidFill>
                                        <a:schemeClr val="accent2"/>
                                      </a:solidFill>
                                      <a:latin typeface="Cambria Math" panose="02040503050406030204" pitchFamily="18" charset="0"/>
                                    </a:rPr>
                                  </m:ctrlPr>
                                </m:sSubPr>
                                <m:e>
                                  <m:r>
                                    <a:rPr lang="en-ZA" sz="2400" b="1" i="1" smtClean="0">
                                      <a:solidFill>
                                        <a:schemeClr val="accent2"/>
                                      </a:solidFill>
                                      <a:latin typeface="Cambria Math" panose="02040503050406030204" pitchFamily="18" charset="0"/>
                                    </a:rPr>
                                    <m:t>𝑰</m:t>
                                  </m:r>
                                </m:e>
                                <m:sub>
                                  <m:r>
                                    <a:rPr lang="en-ZA" sz="2400" b="1" i="1" smtClean="0">
                                      <a:solidFill>
                                        <a:schemeClr val="accent2"/>
                                      </a:solidFill>
                                      <a:latin typeface="Cambria Math" panose="02040503050406030204" pitchFamily="18" charset="0"/>
                                    </a:rPr>
                                    <m:t>𝑨</m:t>
                                  </m:r>
                                </m:sub>
                              </m:sSub>
                              <m:r>
                                <a:rPr lang="en-ZA" sz="2400" b="1" i="1" smtClean="0">
                                  <a:solidFill>
                                    <a:schemeClr val="accent2"/>
                                  </a:solidFill>
                                  <a:latin typeface="Cambria Math" panose="02040503050406030204" pitchFamily="18" charset="0"/>
                                </a:rPr>
                                <m:t>−</m:t>
                              </m:r>
                              <m:sSub>
                                <m:sSubPr>
                                  <m:ctrlPr>
                                    <a:rPr lang="en-ZA" sz="2400" b="1" i="1" smtClean="0">
                                      <a:solidFill>
                                        <a:schemeClr val="accent2"/>
                                      </a:solidFill>
                                      <a:latin typeface="Cambria Math" panose="02040503050406030204" pitchFamily="18" charset="0"/>
                                    </a:rPr>
                                  </m:ctrlPr>
                                </m:sSubPr>
                                <m:e>
                                  <m:r>
                                    <a:rPr lang="en-ZA" sz="2400" b="1" i="1" smtClean="0">
                                      <a:solidFill>
                                        <a:schemeClr val="accent2"/>
                                      </a:solidFill>
                                      <a:latin typeface="Cambria Math" panose="02040503050406030204" pitchFamily="18" charset="0"/>
                                    </a:rPr>
                                    <m:t>𝑰</m:t>
                                  </m:r>
                                </m:e>
                                <m:sub>
                                  <m:r>
                                    <a:rPr lang="en-ZA" sz="2400" b="1" i="1" smtClean="0">
                                      <a:solidFill>
                                        <a:schemeClr val="accent2"/>
                                      </a:solidFill>
                                      <a:latin typeface="Cambria Math" panose="02040503050406030204" pitchFamily="18" charset="0"/>
                                    </a:rPr>
                                    <m:t>𝑫</m:t>
                                  </m:r>
                                </m:sub>
                              </m:sSub>
                            </m:num>
                            <m:den>
                              <m:sSub>
                                <m:sSubPr>
                                  <m:ctrlPr>
                                    <a:rPr lang="en-ZA" sz="2400" b="1" i="1" smtClean="0">
                                      <a:solidFill>
                                        <a:schemeClr val="accent5"/>
                                      </a:solidFill>
                                      <a:latin typeface="Cambria Math" panose="02040503050406030204" pitchFamily="18" charset="0"/>
                                    </a:rPr>
                                  </m:ctrlPr>
                                </m:sSubPr>
                                <m:e>
                                  <m:r>
                                    <a:rPr lang="en-ZA" sz="2400" b="1" i="1" smtClean="0">
                                      <a:solidFill>
                                        <a:schemeClr val="accent5"/>
                                      </a:solidFill>
                                      <a:latin typeface="Cambria Math" panose="02040503050406030204" pitchFamily="18" charset="0"/>
                                    </a:rPr>
                                    <m:t>𝑰</m:t>
                                  </m:r>
                                </m:e>
                                <m:sub>
                                  <m:r>
                                    <a:rPr lang="en-ZA" sz="2400" b="1" i="1" smtClean="0">
                                      <a:solidFill>
                                        <a:schemeClr val="accent5"/>
                                      </a:solidFill>
                                      <a:latin typeface="Cambria Math" panose="02040503050406030204" pitchFamily="18" charset="0"/>
                                    </a:rPr>
                                    <m:t>𝑯</m:t>
                                  </m:r>
                                </m:sub>
                              </m:sSub>
                              <m:r>
                                <a:rPr lang="en-ZA" sz="2400" b="1" i="1" smtClean="0">
                                  <a:solidFill>
                                    <a:schemeClr val="accent5"/>
                                  </a:solidFill>
                                  <a:latin typeface="Cambria Math" panose="02040503050406030204" pitchFamily="18" charset="0"/>
                                </a:rPr>
                                <m:t>−</m:t>
                              </m:r>
                              <m:sSub>
                                <m:sSubPr>
                                  <m:ctrlPr>
                                    <a:rPr lang="en-ZA" sz="2400" b="1" i="1" smtClean="0">
                                      <a:solidFill>
                                        <a:schemeClr val="accent5"/>
                                      </a:solidFill>
                                      <a:latin typeface="Cambria Math" panose="02040503050406030204" pitchFamily="18" charset="0"/>
                                    </a:rPr>
                                  </m:ctrlPr>
                                </m:sSubPr>
                                <m:e>
                                  <m:r>
                                    <a:rPr lang="en-ZA" sz="2400" b="1" i="1" smtClean="0">
                                      <a:solidFill>
                                        <a:schemeClr val="accent5"/>
                                      </a:solidFill>
                                      <a:latin typeface="Cambria Math" panose="02040503050406030204" pitchFamily="18" charset="0"/>
                                    </a:rPr>
                                    <m:t>𝑰</m:t>
                                  </m:r>
                                </m:e>
                                <m:sub>
                                  <m:r>
                                    <a:rPr lang="en-ZA" sz="2400" b="1" i="1" smtClean="0">
                                      <a:solidFill>
                                        <a:schemeClr val="accent5"/>
                                      </a:solidFill>
                                      <a:latin typeface="Cambria Math" panose="02040503050406030204" pitchFamily="18" charset="0"/>
                                    </a:rPr>
                                    <m:t>𝑽</m:t>
                                  </m:r>
                                </m:sub>
                              </m:sSub>
                            </m:den>
                          </m:f>
                        </m:e>
                      </m:d>
                    </m:oMath>
                  </m:oMathPara>
                </a14:m>
                <a:endParaRPr lang="en-ZA" sz="2400" b="1" dirty="0"/>
              </a:p>
            </p:txBody>
          </p:sp>
        </mc:Choice>
        <mc:Fallback xmlns="">
          <p:sp>
            <p:nvSpPr>
              <p:cNvPr id="20" name="TextBox 19">
                <a:extLst>
                  <a:ext uri="{FF2B5EF4-FFF2-40B4-BE49-F238E27FC236}">
                    <a16:creationId xmlns:a16="http://schemas.microsoft.com/office/drawing/2014/main" id="{C0465994-6188-2EA3-5727-53230960BBD7}"/>
                  </a:ext>
                </a:extLst>
              </p:cNvPr>
              <p:cNvSpPr txBox="1">
                <a:spLocks noRot="1" noChangeAspect="1" noMove="1" noResize="1" noEditPoints="1" noAdjustHandles="1" noChangeArrowheads="1" noChangeShapeType="1" noTextEdit="1"/>
              </p:cNvSpPr>
              <p:nvPr/>
            </p:nvSpPr>
            <p:spPr>
              <a:xfrm>
                <a:off x="6467799" y="3429000"/>
                <a:ext cx="5249219" cy="922176"/>
              </a:xfrm>
              <a:prstGeom prst="rect">
                <a:avLst/>
              </a:prstGeom>
              <a:blipFill>
                <a:blip r:embed="rId4"/>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F19293-AA8B-BF01-72BC-B496DE4480B8}"/>
                  </a:ext>
                </a:extLst>
              </p:cNvPr>
              <p:cNvSpPr txBox="1"/>
              <p:nvPr/>
            </p:nvSpPr>
            <p:spPr>
              <a:xfrm>
                <a:off x="6090164" y="4590483"/>
                <a:ext cx="623817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ZA" sz="2400" b="1" i="0">
                          <a:latin typeface="Cambria Math" panose="02040503050406030204" pitchFamily="18" charset="0"/>
                        </a:rPr>
                        <m:t>M</m:t>
                      </m:r>
                      <m:r>
                        <m:rPr>
                          <m:nor/>
                        </m:rPr>
                        <a:rPr lang="en-ZA" sz="2400" b="1" i="0" smtClean="0">
                          <a:latin typeface="Cambria Math" panose="02040503050406030204" pitchFamily="18" charset="0"/>
                        </a:rPr>
                        <m:t>ATLAB</m:t>
                      </m:r>
                      <m:r>
                        <m:rPr>
                          <m:nor/>
                        </m:rPr>
                        <a:rPr lang="en-ZA" sz="2400" b="1" i="0" smtClean="0">
                          <a:latin typeface="Cambria Math" panose="02040503050406030204" pitchFamily="18" charset="0"/>
                        </a:rPr>
                        <m:t>          </m:t>
                      </m:r>
                      <m:r>
                        <m:rPr>
                          <m:nor/>
                        </m:rPr>
                        <a:rPr lang="en-ZA" sz="2400" b="1" i="0" smtClean="0">
                          <a:latin typeface="Cambria Math" panose="02040503050406030204" pitchFamily="18" charset="0"/>
                        </a:rPr>
                        <m:t>atan</m:t>
                      </m:r>
                      <m:r>
                        <m:rPr>
                          <m:nor/>
                        </m:rPr>
                        <a:rPr lang="en-ZA" sz="2400" b="1" i="0" smtClean="0">
                          <a:latin typeface="Cambria Math" panose="02040503050406030204" pitchFamily="18" charset="0"/>
                        </a:rPr>
                        <m:t>2(</m:t>
                      </m:r>
                      <m:r>
                        <m:rPr>
                          <m:nor/>
                        </m:rPr>
                        <a:rPr lang="en-ZA" sz="2400" b="1" i="0" smtClean="0">
                          <a:solidFill>
                            <a:schemeClr val="accent2"/>
                          </a:solidFill>
                          <a:latin typeface="Cambria Math" panose="02040503050406030204" pitchFamily="18" charset="0"/>
                        </a:rPr>
                        <m:t>y</m:t>
                      </m:r>
                      <m:r>
                        <m:rPr>
                          <m:nor/>
                        </m:rPr>
                        <a:rPr lang="en-ZA" sz="2400" b="1" i="0" smtClean="0">
                          <a:latin typeface="Cambria Math" panose="02040503050406030204" pitchFamily="18" charset="0"/>
                        </a:rPr>
                        <m:t>, </m:t>
                      </m:r>
                      <m:r>
                        <m:rPr>
                          <m:nor/>
                        </m:rPr>
                        <a:rPr lang="en-ZA" sz="2400" b="1" i="0" smtClean="0">
                          <a:solidFill>
                            <a:schemeClr val="accent1"/>
                          </a:solidFill>
                          <a:latin typeface="Cambria Math" panose="02040503050406030204" pitchFamily="18" charset="0"/>
                        </a:rPr>
                        <m:t>x</m:t>
                      </m:r>
                      <m:r>
                        <a:rPr lang="en-ZA" sz="2400" b="1" i="1" smtClean="0">
                          <a:latin typeface="Cambria Math" panose="02040503050406030204" pitchFamily="18" charset="0"/>
                        </a:rPr>
                        <m:t>)</m:t>
                      </m:r>
                      <m:r>
                        <a:rPr lang="en-ZA" sz="2400" b="1" i="1">
                          <a:latin typeface="Cambria Math" panose="02040503050406030204" pitchFamily="18" charset="0"/>
                          <a:ea typeface="Cambria Math" panose="02040503050406030204" pitchFamily="18" charset="0"/>
                        </a:rPr>
                        <m:t>∈</m:t>
                      </m:r>
                      <m:r>
                        <a:rPr lang="en-ZA" sz="2400" b="1" i="1" smtClean="0">
                          <a:latin typeface="Cambria Math" panose="02040503050406030204" pitchFamily="18" charset="0"/>
                          <a:ea typeface="Cambria Math" panose="02040503050406030204" pitchFamily="18" charset="0"/>
                        </a:rPr>
                        <m:t>(−</m:t>
                      </m:r>
                      <m:r>
                        <a:rPr lang="en-ZA" sz="2400" b="1" i="1" smtClean="0">
                          <a:latin typeface="Cambria Math" panose="02040503050406030204" pitchFamily="18" charset="0"/>
                          <a:ea typeface="Cambria Math" panose="02040503050406030204" pitchFamily="18" charset="0"/>
                        </a:rPr>
                        <m:t>𝝅</m:t>
                      </m:r>
                      <m:r>
                        <a:rPr lang="en-ZA" sz="2400" b="1" i="1" smtClean="0">
                          <a:latin typeface="Cambria Math" panose="02040503050406030204" pitchFamily="18" charset="0"/>
                          <a:ea typeface="Cambria Math" panose="02040503050406030204" pitchFamily="18" charset="0"/>
                        </a:rPr>
                        <m:t>, </m:t>
                      </m:r>
                      <m:r>
                        <a:rPr lang="en-ZA" sz="2400" b="1" i="1" smtClean="0">
                          <a:latin typeface="Cambria Math" panose="02040503050406030204" pitchFamily="18" charset="0"/>
                          <a:ea typeface="Cambria Math" panose="02040503050406030204" pitchFamily="18" charset="0"/>
                        </a:rPr>
                        <m:t>𝝅</m:t>
                      </m:r>
                      <m:r>
                        <a:rPr lang="en-ZA" sz="2400" b="1" i="1" smtClean="0">
                          <a:latin typeface="Cambria Math" panose="02040503050406030204" pitchFamily="18" charset="0"/>
                          <a:ea typeface="Cambria Math" panose="02040503050406030204" pitchFamily="18" charset="0"/>
                        </a:rPr>
                        <m:t>] </m:t>
                      </m:r>
                    </m:oMath>
                  </m:oMathPara>
                </a14:m>
                <a:endParaRPr lang="en-ZA" sz="2400" b="1" dirty="0"/>
              </a:p>
            </p:txBody>
          </p:sp>
        </mc:Choice>
        <mc:Fallback xmlns="">
          <p:sp>
            <p:nvSpPr>
              <p:cNvPr id="7" name="TextBox 6">
                <a:extLst>
                  <a:ext uri="{FF2B5EF4-FFF2-40B4-BE49-F238E27FC236}">
                    <a16:creationId xmlns:a16="http://schemas.microsoft.com/office/drawing/2014/main" id="{B9F19293-AA8B-BF01-72BC-B496DE4480B8}"/>
                  </a:ext>
                </a:extLst>
              </p:cNvPr>
              <p:cNvSpPr txBox="1">
                <a:spLocks noRot="1" noChangeAspect="1" noMove="1" noResize="1" noEditPoints="1" noAdjustHandles="1" noChangeArrowheads="1" noChangeShapeType="1" noTextEdit="1"/>
              </p:cNvSpPr>
              <p:nvPr/>
            </p:nvSpPr>
            <p:spPr>
              <a:xfrm>
                <a:off x="6090164" y="4590483"/>
                <a:ext cx="6238172" cy="461665"/>
              </a:xfrm>
              <a:prstGeom prst="rect">
                <a:avLst/>
              </a:prstGeom>
              <a:blipFill>
                <a:blip r:embed="rId5"/>
                <a:stretch>
                  <a:fillRect b="-19737"/>
                </a:stretch>
              </a:blipFill>
            </p:spPr>
            <p:txBody>
              <a:bodyPr/>
              <a:lstStyle/>
              <a:p>
                <a:r>
                  <a:rPr lang="en-ZA">
                    <a:noFill/>
                  </a:rPr>
                  <a:t> </a:t>
                </a:r>
              </a:p>
            </p:txBody>
          </p:sp>
        </mc:Fallback>
      </mc:AlternateContent>
      <p:cxnSp>
        <p:nvCxnSpPr>
          <p:cNvPr id="9" name="Straight Arrow Connector 8">
            <a:extLst>
              <a:ext uri="{FF2B5EF4-FFF2-40B4-BE49-F238E27FC236}">
                <a16:creationId xmlns:a16="http://schemas.microsoft.com/office/drawing/2014/main" id="{2576A1C2-C1D5-1F34-DBBE-0EBC4B0CEC59}"/>
              </a:ext>
            </a:extLst>
          </p:cNvPr>
          <p:cNvCxnSpPr/>
          <p:nvPr/>
        </p:nvCxnSpPr>
        <p:spPr>
          <a:xfrm>
            <a:off x="8134560" y="4821315"/>
            <a:ext cx="559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3BE9E9A-7123-E9B5-F7E7-A3817EE76FDC}"/>
                  </a:ext>
                </a:extLst>
              </p:cNvPr>
              <p:cNvSpPr txBox="1"/>
              <p:nvPr/>
            </p:nvSpPr>
            <p:spPr>
              <a:xfrm>
                <a:off x="7019132" y="2318044"/>
                <a:ext cx="4146555" cy="871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ZA" sz="2400" b="1" i="1" smtClean="0">
                              <a:latin typeface="Cambria Math" panose="02040503050406030204" pitchFamily="18" charset="0"/>
                            </a:rPr>
                          </m:ctrlPr>
                        </m:fPr>
                        <m:num>
                          <m:sSub>
                            <m:sSubPr>
                              <m:ctrlPr>
                                <a:rPr lang="en-ZA" sz="2400" b="1" i="1">
                                  <a:solidFill>
                                    <a:schemeClr val="accent2"/>
                                  </a:solidFill>
                                  <a:latin typeface="Cambria Math" panose="02040503050406030204" pitchFamily="18" charset="0"/>
                                </a:rPr>
                              </m:ctrlPr>
                            </m:sSubPr>
                            <m:e>
                              <m:r>
                                <a:rPr lang="en-ZA" sz="2400" b="1" i="1">
                                  <a:solidFill>
                                    <a:schemeClr val="accent2"/>
                                  </a:solidFill>
                                  <a:latin typeface="Cambria Math" panose="02040503050406030204" pitchFamily="18" charset="0"/>
                                </a:rPr>
                                <m:t>𝑰</m:t>
                              </m:r>
                            </m:e>
                            <m:sub>
                              <m:r>
                                <a:rPr lang="en-ZA" sz="2400" b="1" i="1" smtClean="0">
                                  <a:solidFill>
                                    <a:schemeClr val="accent2"/>
                                  </a:solidFill>
                                  <a:latin typeface="Cambria Math" panose="02040503050406030204" pitchFamily="18" charset="0"/>
                                </a:rPr>
                                <m:t>𝑨</m:t>
                              </m:r>
                            </m:sub>
                          </m:sSub>
                          <m:r>
                            <a:rPr lang="en-ZA" sz="2400" b="1" i="1">
                              <a:solidFill>
                                <a:schemeClr val="accent2"/>
                              </a:solidFill>
                              <a:latin typeface="Cambria Math" panose="02040503050406030204" pitchFamily="18" charset="0"/>
                            </a:rPr>
                            <m:t>−</m:t>
                          </m:r>
                          <m:sSub>
                            <m:sSubPr>
                              <m:ctrlPr>
                                <a:rPr lang="en-ZA" sz="2400" b="1" i="1">
                                  <a:solidFill>
                                    <a:schemeClr val="accent2"/>
                                  </a:solidFill>
                                  <a:latin typeface="Cambria Math" panose="02040503050406030204" pitchFamily="18" charset="0"/>
                                </a:rPr>
                              </m:ctrlPr>
                            </m:sSubPr>
                            <m:e>
                              <m:r>
                                <a:rPr lang="en-ZA" sz="2400" b="1" i="1">
                                  <a:solidFill>
                                    <a:schemeClr val="accent2"/>
                                  </a:solidFill>
                                  <a:latin typeface="Cambria Math" panose="02040503050406030204" pitchFamily="18" charset="0"/>
                                </a:rPr>
                                <m:t>𝑰</m:t>
                              </m:r>
                            </m:e>
                            <m:sub>
                              <m:r>
                                <a:rPr lang="en-ZA" sz="2400" b="1" i="1" smtClean="0">
                                  <a:solidFill>
                                    <a:schemeClr val="accent2"/>
                                  </a:solidFill>
                                  <a:latin typeface="Cambria Math" panose="02040503050406030204" pitchFamily="18" charset="0"/>
                                </a:rPr>
                                <m:t>𝑫</m:t>
                              </m:r>
                            </m:sub>
                          </m:sSub>
                        </m:num>
                        <m:den>
                          <m:sSub>
                            <m:sSubPr>
                              <m:ctrlPr>
                                <a:rPr lang="en-ZA" sz="2400" b="1" i="1">
                                  <a:solidFill>
                                    <a:schemeClr val="accent5"/>
                                  </a:solidFill>
                                  <a:latin typeface="Cambria Math" panose="02040503050406030204" pitchFamily="18" charset="0"/>
                                </a:rPr>
                              </m:ctrlPr>
                            </m:sSubPr>
                            <m:e>
                              <m:r>
                                <a:rPr lang="en-ZA" sz="2400" b="1" i="1">
                                  <a:solidFill>
                                    <a:schemeClr val="accent5"/>
                                  </a:solidFill>
                                  <a:latin typeface="Cambria Math" panose="02040503050406030204" pitchFamily="18" charset="0"/>
                                </a:rPr>
                                <m:t>𝑰</m:t>
                              </m:r>
                            </m:e>
                            <m:sub>
                              <m:r>
                                <a:rPr lang="en-ZA" sz="2400" b="1" i="1" smtClean="0">
                                  <a:solidFill>
                                    <a:schemeClr val="accent5"/>
                                  </a:solidFill>
                                  <a:latin typeface="Cambria Math" panose="02040503050406030204" pitchFamily="18" charset="0"/>
                                </a:rPr>
                                <m:t>𝑯</m:t>
                              </m:r>
                            </m:sub>
                          </m:sSub>
                          <m:r>
                            <a:rPr lang="en-ZA" sz="2400" b="1" i="1">
                              <a:solidFill>
                                <a:schemeClr val="accent5"/>
                              </a:solidFill>
                              <a:latin typeface="Cambria Math" panose="02040503050406030204" pitchFamily="18" charset="0"/>
                            </a:rPr>
                            <m:t>−</m:t>
                          </m:r>
                          <m:sSub>
                            <m:sSubPr>
                              <m:ctrlPr>
                                <a:rPr lang="en-ZA" sz="2400" b="1" i="1">
                                  <a:solidFill>
                                    <a:schemeClr val="accent5"/>
                                  </a:solidFill>
                                  <a:latin typeface="Cambria Math" panose="02040503050406030204" pitchFamily="18" charset="0"/>
                                </a:rPr>
                              </m:ctrlPr>
                            </m:sSubPr>
                            <m:e>
                              <m:r>
                                <a:rPr lang="en-ZA" sz="2400" b="1" i="1">
                                  <a:solidFill>
                                    <a:schemeClr val="accent5"/>
                                  </a:solidFill>
                                  <a:latin typeface="Cambria Math" panose="02040503050406030204" pitchFamily="18" charset="0"/>
                                </a:rPr>
                                <m:t>𝑰</m:t>
                              </m:r>
                            </m:e>
                            <m:sub>
                              <m:r>
                                <a:rPr lang="en-ZA" sz="2400" b="1" i="1" smtClean="0">
                                  <a:solidFill>
                                    <a:schemeClr val="accent5"/>
                                  </a:solidFill>
                                  <a:latin typeface="Cambria Math" panose="02040503050406030204" pitchFamily="18" charset="0"/>
                                </a:rPr>
                                <m:t>𝑽</m:t>
                              </m:r>
                            </m:sub>
                          </m:sSub>
                        </m:den>
                      </m:f>
                      <m:r>
                        <a:rPr lang="en-ZA" sz="2400" b="1" i="1" smtClean="0">
                          <a:solidFill>
                            <a:schemeClr val="tx1"/>
                          </a:solidFill>
                          <a:latin typeface="Cambria Math" panose="02040503050406030204" pitchFamily="18" charset="0"/>
                        </a:rPr>
                        <m:t>=</m:t>
                      </m:r>
                      <m:f>
                        <m:fPr>
                          <m:ctrlPr>
                            <a:rPr lang="en-ZA" sz="2400" b="1" i="1" smtClean="0">
                              <a:solidFill>
                                <a:schemeClr val="accent5"/>
                              </a:solidFill>
                              <a:latin typeface="Cambria Math" panose="02040503050406030204" pitchFamily="18" charset="0"/>
                            </a:rPr>
                          </m:ctrlPr>
                        </m:fPr>
                        <m:num>
                          <m:r>
                            <a:rPr lang="en-ZA" sz="2400" b="1" i="0" smtClean="0">
                              <a:solidFill>
                                <a:schemeClr val="accent2"/>
                              </a:solidFill>
                              <a:latin typeface="Cambria Math" panose="02040503050406030204" pitchFamily="18" charset="0"/>
                            </a:rPr>
                            <m:t>𝐬𝐢𝐧</m:t>
                          </m:r>
                          <m:d>
                            <m:dPr>
                              <m:ctrlPr>
                                <a:rPr lang="en-ZA" sz="2400" b="1" i="1" smtClean="0">
                                  <a:solidFill>
                                    <a:schemeClr val="accent2"/>
                                  </a:solidFill>
                                  <a:latin typeface="Cambria Math" panose="02040503050406030204" pitchFamily="18" charset="0"/>
                                </a:rPr>
                              </m:ctrlPr>
                            </m:dPr>
                            <m:e>
                              <m:r>
                                <a:rPr lang="en-ZA" sz="2400" b="1" i="0" smtClean="0">
                                  <a:solidFill>
                                    <a:schemeClr val="accent2"/>
                                  </a:solidFill>
                                  <a:latin typeface="Cambria Math" panose="02040503050406030204" pitchFamily="18" charset="0"/>
                                </a:rPr>
                                <m:t>𝚫𝛟</m:t>
                              </m:r>
                            </m:e>
                          </m:d>
                        </m:num>
                        <m:den>
                          <m:r>
                            <a:rPr lang="en-ZA" sz="2400" b="1" i="0" smtClean="0">
                              <a:solidFill>
                                <a:schemeClr val="accent5"/>
                              </a:solidFill>
                              <a:latin typeface="Cambria Math" panose="02040503050406030204" pitchFamily="18" charset="0"/>
                            </a:rPr>
                            <m:t>𝐜𝐨𝐬</m:t>
                          </m:r>
                          <m:d>
                            <m:dPr>
                              <m:ctrlPr>
                                <a:rPr lang="en-ZA" sz="2400" b="1" i="1" smtClean="0">
                                  <a:solidFill>
                                    <a:schemeClr val="accent5"/>
                                  </a:solidFill>
                                  <a:latin typeface="Cambria Math" panose="02040503050406030204" pitchFamily="18" charset="0"/>
                                </a:rPr>
                              </m:ctrlPr>
                            </m:dPr>
                            <m:e>
                              <m:r>
                                <a:rPr lang="en-ZA" sz="2400" b="1" i="0" smtClean="0">
                                  <a:solidFill>
                                    <a:schemeClr val="accent5"/>
                                  </a:solidFill>
                                  <a:latin typeface="Cambria Math" panose="02040503050406030204" pitchFamily="18" charset="0"/>
                                </a:rPr>
                                <m:t>𝚫𝛟</m:t>
                              </m:r>
                            </m:e>
                          </m:d>
                        </m:den>
                      </m:f>
                    </m:oMath>
                  </m:oMathPara>
                </a14:m>
                <a:endParaRPr lang="en-ZA" sz="2400" b="1" dirty="0"/>
              </a:p>
            </p:txBody>
          </p:sp>
        </mc:Choice>
        <mc:Fallback xmlns="">
          <p:sp>
            <p:nvSpPr>
              <p:cNvPr id="10" name="TextBox 9">
                <a:extLst>
                  <a:ext uri="{FF2B5EF4-FFF2-40B4-BE49-F238E27FC236}">
                    <a16:creationId xmlns:a16="http://schemas.microsoft.com/office/drawing/2014/main" id="{13BE9E9A-7123-E9B5-F7E7-A3817EE76FDC}"/>
                  </a:ext>
                </a:extLst>
              </p:cNvPr>
              <p:cNvSpPr txBox="1">
                <a:spLocks noRot="1" noChangeAspect="1" noMove="1" noResize="1" noEditPoints="1" noAdjustHandles="1" noChangeArrowheads="1" noChangeShapeType="1" noTextEdit="1"/>
              </p:cNvSpPr>
              <p:nvPr/>
            </p:nvSpPr>
            <p:spPr>
              <a:xfrm>
                <a:off x="7019132" y="2318044"/>
                <a:ext cx="4146555" cy="871649"/>
              </a:xfrm>
              <a:prstGeom prst="rect">
                <a:avLst/>
              </a:prstGeom>
              <a:blipFill>
                <a:blip r:embed="rId6"/>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11378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47067-5A6A-6BCE-C417-BCB7760848E3}"/>
              </a:ext>
            </a:extLst>
          </p:cNvPr>
          <p:cNvSpPr>
            <a:spLocks noGrp="1"/>
          </p:cNvSpPr>
          <p:nvPr>
            <p:ph type="title"/>
          </p:nvPr>
        </p:nvSpPr>
        <p:spPr/>
        <p:txBody>
          <a:bodyPr/>
          <a:lstStyle/>
          <a:p>
            <a:r>
              <a:rPr lang="en-US" dirty="0"/>
              <a:t>Measuring Polystyrene Beads</a:t>
            </a:r>
            <a:endParaRPr lang="en-ZA" dirty="0"/>
          </a:p>
        </p:txBody>
      </p:sp>
      <p:sp>
        <p:nvSpPr>
          <p:cNvPr id="4" name="Text Placeholder 3">
            <a:extLst>
              <a:ext uri="{FF2B5EF4-FFF2-40B4-BE49-F238E27FC236}">
                <a16:creationId xmlns:a16="http://schemas.microsoft.com/office/drawing/2014/main" id="{CCE19063-2824-BDFA-8A20-7053EF53EFFC}"/>
              </a:ext>
            </a:extLst>
          </p:cNvPr>
          <p:cNvSpPr>
            <a:spLocks noGrp="1"/>
          </p:cNvSpPr>
          <p:nvPr>
            <p:ph type="body" sz="quarter" idx="10"/>
          </p:nvPr>
        </p:nvSpPr>
        <p:spPr/>
        <p:txBody>
          <a:bodyPr/>
          <a:lstStyle/>
          <a:p>
            <a:endParaRPr lang="en-ZA"/>
          </a:p>
        </p:txBody>
      </p:sp>
      <p:pic>
        <p:nvPicPr>
          <p:cNvPr id="7" name="Picture 6">
            <a:extLst>
              <a:ext uri="{FF2B5EF4-FFF2-40B4-BE49-F238E27FC236}">
                <a16:creationId xmlns:a16="http://schemas.microsoft.com/office/drawing/2014/main" id="{62ACC79D-EF1C-7312-7EF4-5E773486268E}"/>
              </a:ext>
            </a:extLst>
          </p:cNvPr>
          <p:cNvPicPr>
            <a:picLocks noChangeAspect="1"/>
          </p:cNvPicPr>
          <p:nvPr/>
        </p:nvPicPr>
        <p:blipFill>
          <a:blip r:embed="rId3"/>
          <a:stretch>
            <a:fillRect/>
          </a:stretch>
        </p:blipFill>
        <p:spPr>
          <a:xfrm>
            <a:off x="234579" y="1587877"/>
            <a:ext cx="3442500" cy="2880000"/>
          </a:xfrm>
          <a:prstGeom prst="rect">
            <a:avLst/>
          </a:prstGeom>
        </p:spPr>
      </p:pic>
      <p:pic>
        <p:nvPicPr>
          <p:cNvPr id="24" name="Picture 23">
            <a:extLst>
              <a:ext uri="{FF2B5EF4-FFF2-40B4-BE49-F238E27FC236}">
                <a16:creationId xmlns:a16="http://schemas.microsoft.com/office/drawing/2014/main" id="{55E3B13F-571C-EFA1-D717-9BB0EBF1C99D}"/>
              </a:ext>
            </a:extLst>
          </p:cNvPr>
          <p:cNvPicPr>
            <a:picLocks noChangeAspect="1"/>
          </p:cNvPicPr>
          <p:nvPr/>
        </p:nvPicPr>
        <p:blipFill>
          <a:blip r:embed="rId4"/>
          <a:stretch>
            <a:fillRect/>
          </a:stretch>
        </p:blipFill>
        <p:spPr>
          <a:xfrm>
            <a:off x="3851582" y="1200586"/>
            <a:ext cx="4007779" cy="3800231"/>
          </a:xfrm>
          <a:prstGeom prst="rect">
            <a:avLst/>
          </a:prstGeom>
        </p:spPr>
      </p:pic>
      <p:pic>
        <p:nvPicPr>
          <p:cNvPr id="26" name="Picture 25">
            <a:extLst>
              <a:ext uri="{FF2B5EF4-FFF2-40B4-BE49-F238E27FC236}">
                <a16:creationId xmlns:a16="http://schemas.microsoft.com/office/drawing/2014/main" id="{3A003ED7-46A2-EC9C-29F3-B6AF4E190853}"/>
              </a:ext>
            </a:extLst>
          </p:cNvPr>
          <p:cNvPicPr>
            <a:picLocks noChangeAspect="1"/>
          </p:cNvPicPr>
          <p:nvPr/>
        </p:nvPicPr>
        <p:blipFill>
          <a:blip r:embed="rId5"/>
          <a:stretch>
            <a:fillRect/>
          </a:stretch>
        </p:blipFill>
        <p:spPr>
          <a:xfrm>
            <a:off x="7684858" y="1288994"/>
            <a:ext cx="4179601" cy="3352123"/>
          </a:xfrm>
          <a:prstGeom prst="rect">
            <a:avLst/>
          </a:prstGeom>
        </p:spPr>
      </p:pic>
      <p:pic>
        <p:nvPicPr>
          <p:cNvPr id="28" name="Picture 27">
            <a:extLst>
              <a:ext uri="{FF2B5EF4-FFF2-40B4-BE49-F238E27FC236}">
                <a16:creationId xmlns:a16="http://schemas.microsoft.com/office/drawing/2014/main" id="{9B8E4B37-C08A-B8DB-86F8-4CC7367BCCE4}"/>
              </a:ext>
            </a:extLst>
          </p:cNvPr>
          <p:cNvPicPr>
            <a:picLocks noChangeAspect="1"/>
          </p:cNvPicPr>
          <p:nvPr/>
        </p:nvPicPr>
        <p:blipFill>
          <a:blip r:embed="rId6"/>
          <a:srcRect/>
          <a:stretch/>
        </p:blipFill>
        <p:spPr>
          <a:xfrm>
            <a:off x="519790" y="1009622"/>
            <a:ext cx="5576210" cy="4182157"/>
          </a:xfrm>
          <a:prstGeom prst="rect">
            <a:avLst/>
          </a:prstGeom>
        </p:spPr>
      </p:pic>
      <p:pic>
        <p:nvPicPr>
          <p:cNvPr id="32" name="Picture 31">
            <a:extLst>
              <a:ext uri="{FF2B5EF4-FFF2-40B4-BE49-F238E27FC236}">
                <a16:creationId xmlns:a16="http://schemas.microsoft.com/office/drawing/2014/main" id="{A946B148-AC65-AE1C-1930-D1F82930F49F}"/>
              </a:ext>
            </a:extLst>
          </p:cNvPr>
          <p:cNvPicPr>
            <a:picLocks noChangeAspect="1"/>
          </p:cNvPicPr>
          <p:nvPr/>
        </p:nvPicPr>
        <p:blipFill>
          <a:blip r:embed="rId7"/>
          <a:stretch>
            <a:fillRect/>
          </a:stretch>
        </p:blipFill>
        <p:spPr>
          <a:xfrm>
            <a:off x="6364269" y="808031"/>
            <a:ext cx="5152982" cy="4676315"/>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0ABB943-FE8A-1502-DC31-3A1CD7CC5619}"/>
                  </a:ext>
                </a:extLst>
              </p:cNvPr>
              <p:cNvSpPr txBox="1"/>
              <p:nvPr/>
            </p:nvSpPr>
            <p:spPr>
              <a:xfrm>
                <a:off x="5712606" y="1330778"/>
                <a:ext cx="6132064" cy="629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h</m:t>
                      </m:r>
                      <m:d>
                        <m:dPr>
                          <m:ctrlPr>
                            <a:rPr lang="en-ZA" b="0" i="1" smtClean="0">
                              <a:latin typeface="Cambria Math" panose="02040503050406030204" pitchFamily="18" charset="0"/>
                            </a:rPr>
                          </m:ctrlPr>
                        </m:dPr>
                        <m:e>
                          <m:r>
                            <a:rPr lang="en-ZA" b="0" i="1" smtClean="0">
                              <a:latin typeface="Cambria Math" panose="02040503050406030204" pitchFamily="18" charset="0"/>
                            </a:rPr>
                            <m:t>𝑥</m:t>
                          </m:r>
                          <m:r>
                            <a:rPr lang="en-ZA" b="0" i="1" smtClean="0">
                              <a:latin typeface="Cambria Math" panose="02040503050406030204" pitchFamily="18" charset="0"/>
                            </a:rPr>
                            <m:t>,</m:t>
                          </m:r>
                          <m:r>
                            <a:rPr lang="en-ZA" b="0" i="1" smtClean="0">
                              <a:latin typeface="Cambria Math" panose="02040503050406030204" pitchFamily="18" charset="0"/>
                            </a:rPr>
                            <m:t>𝑦</m:t>
                          </m:r>
                        </m:e>
                      </m:d>
                      <m:r>
                        <a:rPr lang="en-ZA" b="0" i="1" smtClean="0">
                          <a:latin typeface="Cambria Math" panose="02040503050406030204" pitchFamily="18" charset="0"/>
                        </a:rPr>
                        <m:t>=</m:t>
                      </m:r>
                      <m:f>
                        <m:fPr>
                          <m:ctrlPr>
                            <a:rPr lang="en-ZA" b="0" i="1" smtClean="0">
                              <a:latin typeface="Cambria Math" panose="02040503050406030204" pitchFamily="18" charset="0"/>
                            </a:rPr>
                          </m:ctrlPr>
                        </m:fPr>
                        <m:num>
                          <m:r>
                            <a:rPr lang="en-ZA" b="0" i="1" smtClean="0">
                              <a:latin typeface="Cambria Math" panose="02040503050406030204" pitchFamily="18" charset="0"/>
                            </a:rPr>
                            <m:t>𝜆</m:t>
                          </m:r>
                          <m:r>
                            <a:rPr lang="en-ZA" b="0" i="1" smtClean="0">
                              <a:latin typeface="Cambria Math" panose="02040503050406030204" pitchFamily="18" charset="0"/>
                            </a:rPr>
                            <m:t>⋅</m:t>
                          </m:r>
                          <m:r>
                            <m:rPr>
                              <m:sty m:val="p"/>
                            </m:rPr>
                            <a:rPr lang="en-ZA" b="0" i="0" smtClean="0">
                              <a:latin typeface="Cambria Math" panose="02040503050406030204" pitchFamily="18" charset="0"/>
                            </a:rPr>
                            <m:t>Δ</m:t>
                          </m:r>
                          <m:r>
                            <a:rPr lang="en-ZA" b="0" i="1" smtClean="0">
                              <a:latin typeface="Cambria Math" panose="02040503050406030204" pitchFamily="18" charset="0"/>
                            </a:rPr>
                            <m:t>𝜙</m:t>
                          </m:r>
                          <m:d>
                            <m:dPr>
                              <m:ctrlPr>
                                <a:rPr lang="en-ZA" b="0" i="1" smtClean="0">
                                  <a:latin typeface="Cambria Math" panose="02040503050406030204" pitchFamily="18" charset="0"/>
                                </a:rPr>
                              </m:ctrlPr>
                            </m:dPr>
                            <m:e>
                              <m:r>
                                <a:rPr lang="en-ZA" b="0" i="1" smtClean="0">
                                  <a:latin typeface="Cambria Math" panose="02040503050406030204" pitchFamily="18" charset="0"/>
                                </a:rPr>
                                <m:t>𝑥</m:t>
                              </m:r>
                              <m:r>
                                <a:rPr lang="en-ZA" b="0" i="1" smtClean="0">
                                  <a:latin typeface="Cambria Math" panose="02040503050406030204" pitchFamily="18" charset="0"/>
                                </a:rPr>
                                <m:t>,</m:t>
                              </m:r>
                              <m:r>
                                <a:rPr lang="en-ZA" b="0" i="1" smtClean="0">
                                  <a:latin typeface="Cambria Math" panose="02040503050406030204" pitchFamily="18" charset="0"/>
                                </a:rPr>
                                <m:t>𝑦</m:t>
                              </m:r>
                            </m:e>
                          </m:d>
                        </m:num>
                        <m:den>
                          <m:r>
                            <a:rPr lang="en-ZA" b="0" i="1" smtClean="0">
                              <a:latin typeface="Cambria Math" panose="02040503050406030204" pitchFamily="18" charset="0"/>
                            </a:rPr>
                            <m:t>2</m:t>
                          </m:r>
                          <m:r>
                            <a:rPr lang="en-ZA" b="0" i="1" smtClean="0">
                              <a:latin typeface="Cambria Math" panose="02040503050406030204" pitchFamily="18" charset="0"/>
                            </a:rPr>
                            <m:t>𝜋</m:t>
                          </m:r>
                          <m:r>
                            <a:rPr lang="en-ZA" b="0" i="1" smtClean="0">
                              <a:latin typeface="Cambria Math" panose="02040503050406030204" pitchFamily="18" charset="0"/>
                            </a:rPr>
                            <m:t>⋅</m:t>
                          </m:r>
                          <m:r>
                            <m:rPr>
                              <m:sty m:val="p"/>
                            </m:rPr>
                            <a:rPr lang="en-ZA" b="0" i="0" smtClean="0">
                              <a:latin typeface="Cambria Math" panose="02040503050406030204" pitchFamily="18" charset="0"/>
                            </a:rPr>
                            <m:t>Δ</m:t>
                          </m:r>
                          <m:r>
                            <a:rPr lang="en-ZA" b="0" i="1" smtClean="0">
                              <a:latin typeface="Cambria Math" panose="02040503050406030204" pitchFamily="18" charset="0"/>
                            </a:rPr>
                            <m:t>𝑛</m:t>
                          </m:r>
                        </m:den>
                      </m:f>
                    </m:oMath>
                  </m:oMathPara>
                </a14:m>
                <a:endParaRPr lang="en-ZA" dirty="0"/>
              </a:p>
            </p:txBody>
          </p:sp>
        </mc:Choice>
        <mc:Fallback xmlns="">
          <p:sp>
            <p:nvSpPr>
              <p:cNvPr id="34" name="TextBox 33">
                <a:extLst>
                  <a:ext uri="{FF2B5EF4-FFF2-40B4-BE49-F238E27FC236}">
                    <a16:creationId xmlns:a16="http://schemas.microsoft.com/office/drawing/2014/main" id="{10ABB943-FE8A-1502-DC31-3A1CD7CC5619}"/>
                  </a:ext>
                </a:extLst>
              </p:cNvPr>
              <p:cNvSpPr txBox="1">
                <a:spLocks noRot="1" noChangeAspect="1" noMove="1" noResize="1" noEditPoints="1" noAdjustHandles="1" noChangeArrowheads="1" noChangeShapeType="1" noTextEdit="1"/>
              </p:cNvSpPr>
              <p:nvPr/>
            </p:nvSpPr>
            <p:spPr>
              <a:xfrm>
                <a:off x="5712606" y="1330778"/>
                <a:ext cx="6132064" cy="629916"/>
              </a:xfrm>
              <a:prstGeom prst="rect">
                <a:avLst/>
              </a:prstGeom>
              <a:blipFill>
                <a:blip r:embed="rId8"/>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28150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CD4D-C99E-0E45-78F1-912C298D45B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D79AA597-0600-B8DB-15DD-5B0941CB3B0F}"/>
                  </a:ext>
                </a:extLst>
              </p:cNvPr>
              <p:cNvSpPr>
                <a:spLocks noGrp="1"/>
              </p:cNvSpPr>
              <p:nvPr>
                <p:ph type="title"/>
              </p:nvPr>
            </p:nvSpPr>
            <p:spPr>
              <a:xfrm>
                <a:off x="347329" y="276205"/>
                <a:ext cx="11495049" cy="1019176"/>
              </a:xfrm>
            </p:spPr>
            <p:txBody>
              <a:bodyPr/>
              <a:lstStyle/>
              <a:p>
                <a:r>
                  <a:rPr lang="en-US" dirty="0"/>
                  <a:t>Phase Validation (2.0</a:t>
                </a:r>
                <a14:m>
                  <m:oMath xmlns:m="http://schemas.openxmlformats.org/officeDocument/2006/math">
                    <m:r>
                      <a:rPr lang="en-US" b="1" i="1" smtClean="0">
                        <a:latin typeface="Cambria Math" panose="02040503050406030204" pitchFamily="18" charset="0"/>
                      </a:rPr>
                      <m:t>𝝁</m:t>
                    </m:r>
                    <m:r>
                      <m:rPr>
                        <m:nor/>
                      </m:rPr>
                      <a:rPr lang="en-US" b="1" i="0" smtClean="0">
                        <a:latin typeface="Cambria Math" panose="02040503050406030204" pitchFamily="18" charset="0"/>
                      </a:rPr>
                      <m:t>m</m:t>
                    </m:r>
                  </m:oMath>
                </a14:m>
                <a:r>
                  <a:rPr lang="en-ZA" dirty="0"/>
                  <a:t> Polystyrene Beads N=10)</a:t>
                </a:r>
              </a:p>
            </p:txBody>
          </p:sp>
        </mc:Choice>
        <mc:Fallback xmlns="">
          <p:sp>
            <p:nvSpPr>
              <p:cNvPr id="3" name="Title 2">
                <a:extLst>
                  <a:ext uri="{FF2B5EF4-FFF2-40B4-BE49-F238E27FC236}">
                    <a16:creationId xmlns:a16="http://schemas.microsoft.com/office/drawing/2014/main" id="{D79AA597-0600-B8DB-15DD-5B0941CB3B0F}"/>
                  </a:ext>
                </a:extLst>
              </p:cNvPr>
              <p:cNvSpPr>
                <a:spLocks noGrp="1" noRot="1" noChangeAspect="1" noMove="1" noResize="1" noEditPoints="1" noAdjustHandles="1" noChangeArrowheads="1" noChangeShapeType="1" noTextEdit="1"/>
              </p:cNvSpPr>
              <p:nvPr>
                <p:ph type="title"/>
              </p:nvPr>
            </p:nvSpPr>
            <p:spPr>
              <a:xfrm>
                <a:off x="347329" y="276205"/>
                <a:ext cx="11495049" cy="1019176"/>
              </a:xfrm>
              <a:blipFill>
                <a:blip r:embed="rId3"/>
                <a:stretch>
                  <a:fillRect l="-1379" t="-12575"/>
                </a:stretch>
              </a:blipFill>
            </p:spPr>
            <p:txBody>
              <a:bodyPr/>
              <a:lstStyle/>
              <a:p>
                <a:r>
                  <a:rPr lang="en-ZA">
                    <a:noFill/>
                  </a:rPr>
                  <a:t> </a:t>
                </a:r>
              </a:p>
            </p:txBody>
          </p:sp>
        </mc:Fallback>
      </mc:AlternateContent>
      <p:sp>
        <p:nvSpPr>
          <p:cNvPr id="4" name="Text Placeholder 3">
            <a:extLst>
              <a:ext uri="{FF2B5EF4-FFF2-40B4-BE49-F238E27FC236}">
                <a16:creationId xmlns:a16="http://schemas.microsoft.com/office/drawing/2014/main" id="{6E69C7D5-4C6F-7F47-0CD7-8C2F5DC31D2F}"/>
              </a:ext>
            </a:extLst>
          </p:cNvPr>
          <p:cNvSpPr>
            <a:spLocks noGrp="1"/>
          </p:cNvSpPr>
          <p:nvPr>
            <p:ph type="body" sz="quarter" idx="10"/>
          </p:nvPr>
        </p:nvSpPr>
        <p:spPr/>
        <p:txBody>
          <a:bodyPr/>
          <a:lstStyle/>
          <a:p>
            <a:endParaRPr lang="en-ZA"/>
          </a:p>
        </p:txBody>
      </p:sp>
      <p:pic>
        <p:nvPicPr>
          <p:cNvPr id="8" name="Picture 7">
            <a:extLst>
              <a:ext uri="{FF2B5EF4-FFF2-40B4-BE49-F238E27FC236}">
                <a16:creationId xmlns:a16="http://schemas.microsoft.com/office/drawing/2014/main" id="{B543BA2D-D8C0-33FD-8A99-2098492270D8}"/>
              </a:ext>
            </a:extLst>
          </p:cNvPr>
          <p:cNvPicPr>
            <a:picLocks noChangeAspect="1"/>
          </p:cNvPicPr>
          <p:nvPr/>
        </p:nvPicPr>
        <p:blipFill>
          <a:blip r:embed="rId4"/>
          <a:stretch>
            <a:fillRect/>
          </a:stretch>
        </p:blipFill>
        <p:spPr>
          <a:xfrm>
            <a:off x="116112" y="1047024"/>
            <a:ext cx="7171674" cy="4250969"/>
          </a:xfrm>
          <a:prstGeom prst="rect">
            <a:avLst/>
          </a:prstGeom>
        </p:spPr>
      </p:pic>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87136014-A645-E8E8-D377-06070244A9AB}"/>
                  </a:ext>
                </a:extLst>
              </p:cNvPr>
              <p:cNvGraphicFramePr>
                <a:graphicFrameLocks noGrp="1"/>
              </p:cNvGraphicFramePr>
              <p:nvPr>
                <p:extLst>
                  <p:ext uri="{D42A27DB-BD31-4B8C-83A1-F6EECF244321}">
                    <p14:modId xmlns:p14="http://schemas.microsoft.com/office/powerpoint/2010/main" val="2862498026"/>
                  </p:ext>
                </p:extLst>
              </p:nvPr>
            </p:nvGraphicFramePr>
            <p:xfrm>
              <a:off x="7399500" y="1343798"/>
              <a:ext cx="4606586" cy="3497105"/>
            </p:xfrm>
            <a:graphic>
              <a:graphicData uri="http://schemas.openxmlformats.org/drawingml/2006/table">
                <a:tbl>
                  <a:tblPr firstRow="1" bandRow="1">
                    <a:tableStyleId>{5C22544A-7EE6-4342-B048-85BDC9FD1C3A}</a:tableStyleId>
                  </a:tblPr>
                  <a:tblGrid>
                    <a:gridCol w="2303293">
                      <a:extLst>
                        <a:ext uri="{9D8B030D-6E8A-4147-A177-3AD203B41FA5}">
                          <a16:colId xmlns:a16="http://schemas.microsoft.com/office/drawing/2014/main" val="2231027739"/>
                        </a:ext>
                      </a:extLst>
                    </a:gridCol>
                    <a:gridCol w="2303293">
                      <a:extLst>
                        <a:ext uri="{9D8B030D-6E8A-4147-A177-3AD203B41FA5}">
                          <a16:colId xmlns:a16="http://schemas.microsoft.com/office/drawing/2014/main" val="4022342439"/>
                        </a:ext>
                      </a:extLst>
                    </a:gridCol>
                  </a:tblGrid>
                  <a:tr h="838373">
                    <a:tc>
                      <a:txBody>
                        <a:bodyPr/>
                        <a:lstStyle/>
                        <a:p>
                          <a:r>
                            <a:rPr lang="en-US" dirty="0"/>
                            <a:t>Quantity </a:t>
                          </a:r>
                          <a:endParaRPr lang="en-ZA" dirty="0"/>
                        </a:p>
                      </a:txBody>
                      <a:tcPr/>
                    </a:tc>
                    <a:tc>
                      <a:txBody>
                        <a:bodyPr/>
                        <a:lstStyle/>
                        <a:p>
                          <a:r>
                            <a:rPr lang="en-US" dirty="0"/>
                            <a:t>Value </a:t>
                          </a:r>
                          <a:endParaRPr lang="en-ZA" dirty="0"/>
                        </a:p>
                      </a:txBody>
                      <a:tcPr/>
                    </a:tc>
                    <a:extLst>
                      <a:ext uri="{0D108BD9-81ED-4DB2-BD59-A6C34878D82A}">
                        <a16:rowId xmlns:a16="http://schemas.microsoft.com/office/drawing/2014/main" val="2319911424"/>
                      </a:ext>
                    </a:extLst>
                  </a:tr>
                  <a:tr h="840528">
                    <a:tc>
                      <a:txBody>
                        <a:bodyPr/>
                        <a:lstStyle/>
                        <a:p>
                          <a:pPr algn="ctr"/>
                          <a:r>
                            <a:rPr lang="en-US" b="0" dirty="0"/>
                            <a:t>Nominal Height </a:t>
                          </a:r>
                          <a:endParaRPr lang="en-ZA"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8.9</m:t>
                                </m:r>
                                <m:r>
                                  <m:rPr>
                                    <m:sty m:val="p"/>
                                  </m:rPr>
                                  <a:rPr lang="en-US" b="0" i="1" smtClean="0">
                                    <a:latin typeface="Cambria Math" panose="02040503050406030204" pitchFamily="18" charset="0"/>
                                  </a:rPr>
                                  <m:t>μ</m:t>
                                </m:r>
                                <m:r>
                                  <m:rPr>
                                    <m:nor/>
                                  </m:rPr>
                                  <a:rPr lang="en-US" b="0" i="0" smtClean="0">
                                    <a:latin typeface="Cambria Math" panose="02040503050406030204" pitchFamily="18" charset="0"/>
                                  </a:rPr>
                                  <m:t>m</m:t>
                                </m:r>
                              </m:oMath>
                            </m:oMathPara>
                          </a14:m>
                          <a:endParaRPr lang="en-ZA" dirty="0"/>
                        </a:p>
                      </a:txBody>
                      <a:tcPr/>
                    </a:tc>
                    <a:extLst>
                      <a:ext uri="{0D108BD9-81ED-4DB2-BD59-A6C34878D82A}">
                        <a16:rowId xmlns:a16="http://schemas.microsoft.com/office/drawing/2014/main" val="1896944736"/>
                      </a:ext>
                    </a:extLst>
                  </a:tr>
                  <a:tr h="9798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latin typeface="+mn-lt"/>
                            </a:rPr>
                            <a:t>Recovered</a:t>
                          </a:r>
                          <a:r>
                            <a:rPr lang="en-US" b="0" i="0" baseline="0" dirty="0">
                              <a:latin typeface="+mn-lt"/>
                            </a:rPr>
                            <a:t> Height</a:t>
                          </a:r>
                          <a:r>
                            <a:rPr lang="en-US" b="0" i="0" dirty="0">
                              <a:latin typeface="+mn-lt"/>
                            </a:rPr>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h</m:t>
                                  </m:r>
                                </m:e>
                              </m:acc>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ZA" dirty="0"/>
                        </a:p>
                        <a:p>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8.86±0.131</m:t>
                                </m:r>
                                <m:r>
                                  <m:rPr>
                                    <m:sty m:val="p"/>
                                  </m:rPr>
                                  <a:rPr lang="en-US" b="0" i="1" smtClean="0">
                                    <a:latin typeface="Cambria Math" panose="02040503050406030204" pitchFamily="18" charset="0"/>
                                  </a:rPr>
                                  <m:t>μ</m:t>
                                </m:r>
                                <m:r>
                                  <m:rPr>
                                    <m:nor/>
                                  </m:rPr>
                                  <a:rPr lang="en-US" b="0" i="0" smtClean="0">
                                    <a:latin typeface="Cambria Math" panose="02040503050406030204" pitchFamily="18" charset="0"/>
                                  </a:rPr>
                                  <m:t>m</m:t>
                                </m:r>
                              </m:oMath>
                            </m:oMathPara>
                          </a14:m>
                          <a:endParaRPr lang="en-ZA" dirty="0"/>
                        </a:p>
                        <a:p>
                          <a:endParaRPr lang="en-ZA" dirty="0"/>
                        </a:p>
                      </a:txBody>
                      <a:tcPr/>
                    </a:tc>
                    <a:extLst>
                      <a:ext uri="{0D108BD9-81ED-4DB2-BD59-A6C34878D82A}">
                        <a16:rowId xmlns:a16="http://schemas.microsoft.com/office/drawing/2014/main" val="3367616130"/>
                      </a:ext>
                    </a:extLst>
                  </a:tr>
                  <a:tr h="838373">
                    <a:tc>
                      <a:txBody>
                        <a:bodyPr/>
                        <a:lstStyle/>
                        <a:p>
                          <a:pPr algn="ctr"/>
                          <a:r>
                            <a:rPr lang="en-US" dirty="0"/>
                            <a:t>Mean Absolute % Error </a:t>
                          </a:r>
                          <a:endParaRPr lang="en-ZA"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1.30%</m:t>
                                </m:r>
                              </m:oMath>
                            </m:oMathPara>
                          </a14:m>
                          <a:endParaRPr lang="en-ZA" dirty="0"/>
                        </a:p>
                      </a:txBody>
                      <a:tcPr/>
                    </a:tc>
                    <a:extLst>
                      <a:ext uri="{0D108BD9-81ED-4DB2-BD59-A6C34878D82A}">
                        <a16:rowId xmlns:a16="http://schemas.microsoft.com/office/drawing/2014/main" val="2782011874"/>
                      </a:ext>
                    </a:extLst>
                  </a:tr>
                </a:tbl>
              </a:graphicData>
            </a:graphic>
          </p:graphicFrame>
        </mc:Choice>
        <mc:Fallback xmlns="">
          <p:graphicFrame>
            <p:nvGraphicFramePr>
              <p:cNvPr id="10" name="Table 9">
                <a:extLst>
                  <a:ext uri="{FF2B5EF4-FFF2-40B4-BE49-F238E27FC236}">
                    <a16:creationId xmlns:a16="http://schemas.microsoft.com/office/drawing/2014/main" id="{87136014-A645-E8E8-D377-06070244A9AB}"/>
                  </a:ext>
                </a:extLst>
              </p:cNvPr>
              <p:cNvGraphicFramePr>
                <a:graphicFrameLocks noGrp="1"/>
              </p:cNvGraphicFramePr>
              <p:nvPr>
                <p:extLst>
                  <p:ext uri="{D42A27DB-BD31-4B8C-83A1-F6EECF244321}">
                    <p14:modId xmlns:p14="http://schemas.microsoft.com/office/powerpoint/2010/main" val="2862498026"/>
                  </p:ext>
                </p:extLst>
              </p:nvPr>
            </p:nvGraphicFramePr>
            <p:xfrm>
              <a:off x="7399500" y="1343798"/>
              <a:ext cx="4606586" cy="3497105"/>
            </p:xfrm>
            <a:graphic>
              <a:graphicData uri="http://schemas.openxmlformats.org/drawingml/2006/table">
                <a:tbl>
                  <a:tblPr firstRow="1" bandRow="1">
                    <a:tableStyleId>{5C22544A-7EE6-4342-B048-85BDC9FD1C3A}</a:tableStyleId>
                  </a:tblPr>
                  <a:tblGrid>
                    <a:gridCol w="2303293">
                      <a:extLst>
                        <a:ext uri="{9D8B030D-6E8A-4147-A177-3AD203B41FA5}">
                          <a16:colId xmlns:a16="http://schemas.microsoft.com/office/drawing/2014/main" val="2231027739"/>
                        </a:ext>
                      </a:extLst>
                    </a:gridCol>
                    <a:gridCol w="2303293">
                      <a:extLst>
                        <a:ext uri="{9D8B030D-6E8A-4147-A177-3AD203B41FA5}">
                          <a16:colId xmlns:a16="http://schemas.microsoft.com/office/drawing/2014/main" val="4022342439"/>
                        </a:ext>
                      </a:extLst>
                    </a:gridCol>
                  </a:tblGrid>
                  <a:tr h="838373">
                    <a:tc>
                      <a:txBody>
                        <a:bodyPr/>
                        <a:lstStyle/>
                        <a:p>
                          <a:r>
                            <a:rPr lang="en-US" dirty="0"/>
                            <a:t>Quantity </a:t>
                          </a:r>
                          <a:endParaRPr lang="en-ZA" dirty="0"/>
                        </a:p>
                      </a:txBody>
                      <a:tcPr/>
                    </a:tc>
                    <a:tc>
                      <a:txBody>
                        <a:bodyPr/>
                        <a:lstStyle/>
                        <a:p>
                          <a:r>
                            <a:rPr lang="en-US" dirty="0"/>
                            <a:t>Value </a:t>
                          </a:r>
                          <a:endParaRPr lang="en-ZA" dirty="0"/>
                        </a:p>
                      </a:txBody>
                      <a:tcPr/>
                    </a:tc>
                    <a:extLst>
                      <a:ext uri="{0D108BD9-81ED-4DB2-BD59-A6C34878D82A}">
                        <a16:rowId xmlns:a16="http://schemas.microsoft.com/office/drawing/2014/main" val="2319911424"/>
                      </a:ext>
                    </a:extLst>
                  </a:tr>
                  <a:tr h="840528">
                    <a:tc>
                      <a:txBody>
                        <a:bodyPr/>
                        <a:lstStyle/>
                        <a:p>
                          <a:pPr algn="ctr"/>
                          <a:r>
                            <a:rPr lang="en-US" b="0" dirty="0"/>
                            <a:t>Nominal Height </a:t>
                          </a:r>
                          <a:endParaRPr lang="en-ZA" dirty="0"/>
                        </a:p>
                      </a:txBody>
                      <a:tcPr/>
                    </a:tc>
                    <a:tc>
                      <a:txBody>
                        <a:bodyPr/>
                        <a:lstStyle/>
                        <a:p>
                          <a:endParaRPr lang="en-US"/>
                        </a:p>
                      </a:txBody>
                      <a:tcPr>
                        <a:blipFill>
                          <a:blip r:embed="rId5"/>
                          <a:stretch>
                            <a:fillRect l="-100529" t="-104348" r="-1058" b="-218116"/>
                          </a:stretch>
                        </a:blipFill>
                      </a:tcPr>
                    </a:tc>
                    <a:extLst>
                      <a:ext uri="{0D108BD9-81ED-4DB2-BD59-A6C34878D82A}">
                        <a16:rowId xmlns:a16="http://schemas.microsoft.com/office/drawing/2014/main" val="1896944736"/>
                      </a:ext>
                    </a:extLst>
                  </a:tr>
                  <a:tr h="979831">
                    <a:tc>
                      <a:txBody>
                        <a:bodyPr/>
                        <a:lstStyle/>
                        <a:p>
                          <a:endParaRPr lang="en-US"/>
                        </a:p>
                      </a:txBody>
                      <a:tcPr>
                        <a:blipFill>
                          <a:blip r:embed="rId5"/>
                          <a:stretch>
                            <a:fillRect l="-264" t="-175155" r="-100792" b="-86957"/>
                          </a:stretch>
                        </a:blipFill>
                      </a:tcPr>
                    </a:tc>
                    <a:tc>
                      <a:txBody>
                        <a:bodyPr/>
                        <a:lstStyle/>
                        <a:p>
                          <a:endParaRPr lang="en-US"/>
                        </a:p>
                      </a:txBody>
                      <a:tcPr>
                        <a:blipFill>
                          <a:blip r:embed="rId5"/>
                          <a:stretch>
                            <a:fillRect l="-100529" t="-175155" r="-1058" b="-86957"/>
                          </a:stretch>
                        </a:blipFill>
                      </a:tcPr>
                    </a:tc>
                    <a:extLst>
                      <a:ext uri="{0D108BD9-81ED-4DB2-BD59-A6C34878D82A}">
                        <a16:rowId xmlns:a16="http://schemas.microsoft.com/office/drawing/2014/main" val="3367616130"/>
                      </a:ext>
                    </a:extLst>
                  </a:tr>
                  <a:tr h="838373">
                    <a:tc>
                      <a:txBody>
                        <a:bodyPr/>
                        <a:lstStyle/>
                        <a:p>
                          <a:pPr algn="ctr"/>
                          <a:r>
                            <a:rPr lang="en-US" dirty="0"/>
                            <a:t>Mean Absolute % Error </a:t>
                          </a:r>
                          <a:endParaRPr lang="en-ZA" dirty="0"/>
                        </a:p>
                      </a:txBody>
                      <a:tcPr/>
                    </a:tc>
                    <a:tc>
                      <a:txBody>
                        <a:bodyPr/>
                        <a:lstStyle/>
                        <a:p>
                          <a:endParaRPr lang="en-US"/>
                        </a:p>
                      </a:txBody>
                      <a:tcPr>
                        <a:blipFill>
                          <a:blip r:embed="rId5"/>
                          <a:stretch>
                            <a:fillRect l="-100529" t="-321014" r="-1058" b="-1449"/>
                          </a:stretch>
                        </a:blipFill>
                      </a:tcPr>
                    </a:tc>
                    <a:extLst>
                      <a:ext uri="{0D108BD9-81ED-4DB2-BD59-A6C34878D82A}">
                        <a16:rowId xmlns:a16="http://schemas.microsoft.com/office/drawing/2014/main" val="2782011874"/>
                      </a:ext>
                    </a:extLst>
                  </a:tr>
                </a:tbl>
              </a:graphicData>
            </a:graphic>
          </p:graphicFrame>
        </mc:Fallback>
      </mc:AlternateContent>
      <mc:AlternateContent xmlns:mc="http://schemas.openxmlformats.org/markup-compatibility/2006" xmlns:a14="http://schemas.microsoft.com/office/drawing/2010/main">
        <mc:Choice Requires="a14">
          <p:sp>
            <p:nvSpPr>
              <p:cNvPr id="11" name="Title 2">
                <a:extLst>
                  <a:ext uri="{FF2B5EF4-FFF2-40B4-BE49-F238E27FC236}">
                    <a16:creationId xmlns:a16="http://schemas.microsoft.com/office/drawing/2014/main" id="{52A25A79-41AD-31C7-5473-1C2F25D36D9D}"/>
                  </a:ext>
                </a:extLst>
              </p:cNvPr>
              <p:cNvSpPr txBox="1">
                <a:spLocks/>
              </p:cNvSpPr>
              <p:nvPr/>
            </p:nvSpPr>
            <p:spPr>
              <a:xfrm>
                <a:off x="348475" y="280286"/>
                <a:ext cx="11495049" cy="10191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accent1"/>
                    </a:solidFill>
                    <a:latin typeface="Trebuchet MS" panose="020B0703020202090204" pitchFamily="34" charset="0"/>
                    <a:ea typeface="+mj-ea"/>
                    <a:cs typeface="+mj-cs"/>
                  </a:defRPr>
                </a:lvl1pPr>
              </a:lstStyle>
              <a:p>
                <a:r>
                  <a:rPr lang="en-US" dirty="0"/>
                  <a:t>Phase Validation (8.9</a:t>
                </a:r>
                <a14:m>
                  <m:oMath xmlns:m="http://schemas.openxmlformats.org/officeDocument/2006/math">
                    <m:r>
                      <a:rPr lang="en-US" i="1" smtClean="0">
                        <a:latin typeface="Cambria Math" panose="02040503050406030204" pitchFamily="18" charset="0"/>
                      </a:rPr>
                      <m:t>𝝁</m:t>
                    </m:r>
                    <m:r>
                      <m:rPr>
                        <m:nor/>
                      </m:rPr>
                      <a:rPr lang="en-US" smtClean="0">
                        <a:latin typeface="Cambria Math" panose="02040503050406030204" pitchFamily="18" charset="0"/>
                      </a:rPr>
                      <m:t>m</m:t>
                    </m:r>
                  </m:oMath>
                </a14:m>
                <a:r>
                  <a:rPr lang="en-US" dirty="0"/>
                  <a:t> Polystyrene Beads N=5)</a:t>
                </a:r>
                <a:endParaRPr lang="en-ZA" dirty="0"/>
              </a:p>
            </p:txBody>
          </p:sp>
        </mc:Choice>
        <mc:Fallback xmlns="">
          <p:sp>
            <p:nvSpPr>
              <p:cNvPr id="11" name="Title 2">
                <a:extLst>
                  <a:ext uri="{FF2B5EF4-FFF2-40B4-BE49-F238E27FC236}">
                    <a16:creationId xmlns:a16="http://schemas.microsoft.com/office/drawing/2014/main" id="{52A25A79-41AD-31C7-5473-1C2F25D36D9D}"/>
                  </a:ext>
                </a:extLst>
              </p:cNvPr>
              <p:cNvSpPr txBox="1">
                <a:spLocks noRot="1" noChangeAspect="1" noMove="1" noResize="1" noEditPoints="1" noAdjustHandles="1" noChangeArrowheads="1" noChangeShapeType="1" noTextEdit="1"/>
              </p:cNvSpPr>
              <p:nvPr/>
            </p:nvSpPr>
            <p:spPr>
              <a:xfrm>
                <a:off x="348475" y="280286"/>
                <a:ext cx="11495049" cy="1019176"/>
              </a:xfrm>
              <a:prstGeom prst="rect">
                <a:avLst/>
              </a:prstGeom>
              <a:blipFill>
                <a:blip r:embed="rId6"/>
                <a:stretch>
                  <a:fillRect l="-1326" t="-12575"/>
                </a:stretch>
              </a:blipFill>
            </p:spPr>
            <p:txBody>
              <a:bodyPr/>
              <a:lstStyle/>
              <a:p>
                <a:r>
                  <a:rPr lang="en-ZA">
                    <a:noFill/>
                  </a:rPr>
                  <a:t> </a:t>
                </a:r>
              </a:p>
            </p:txBody>
          </p:sp>
        </mc:Fallback>
      </mc:AlternateContent>
      <p:pic>
        <p:nvPicPr>
          <p:cNvPr id="13" name="Picture 12">
            <a:extLst>
              <a:ext uri="{FF2B5EF4-FFF2-40B4-BE49-F238E27FC236}">
                <a16:creationId xmlns:a16="http://schemas.microsoft.com/office/drawing/2014/main" id="{C2F4907A-E6A4-6D82-CBEB-C5F0571ED8C6}"/>
              </a:ext>
            </a:extLst>
          </p:cNvPr>
          <p:cNvPicPr>
            <a:picLocks noChangeAspect="1"/>
          </p:cNvPicPr>
          <p:nvPr/>
        </p:nvPicPr>
        <p:blipFill>
          <a:blip r:embed="rId7"/>
          <a:stretch>
            <a:fillRect/>
          </a:stretch>
        </p:blipFill>
        <p:spPr>
          <a:xfrm>
            <a:off x="172443" y="1095722"/>
            <a:ext cx="7171200" cy="4250688"/>
          </a:xfrm>
          <a:prstGeom prst="rect">
            <a:avLst/>
          </a:prstGeom>
        </p:spPr>
      </p:pic>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7E2277EE-59C8-714A-ED4A-30BB9C6624AD}"/>
                  </a:ext>
                </a:extLst>
              </p:cNvPr>
              <p:cNvGraphicFramePr>
                <a:graphicFrameLocks noGrp="1"/>
              </p:cNvGraphicFramePr>
              <p:nvPr>
                <p:extLst>
                  <p:ext uri="{D42A27DB-BD31-4B8C-83A1-F6EECF244321}">
                    <p14:modId xmlns:p14="http://schemas.microsoft.com/office/powerpoint/2010/main" val="1558168737"/>
                  </p:ext>
                </p:extLst>
              </p:nvPr>
            </p:nvGraphicFramePr>
            <p:xfrm>
              <a:off x="7399500" y="1347879"/>
              <a:ext cx="4606586" cy="3497105"/>
            </p:xfrm>
            <a:graphic>
              <a:graphicData uri="http://schemas.openxmlformats.org/drawingml/2006/table">
                <a:tbl>
                  <a:tblPr firstRow="1" bandRow="1">
                    <a:tableStyleId>{5C22544A-7EE6-4342-B048-85BDC9FD1C3A}</a:tableStyleId>
                  </a:tblPr>
                  <a:tblGrid>
                    <a:gridCol w="2303293">
                      <a:extLst>
                        <a:ext uri="{9D8B030D-6E8A-4147-A177-3AD203B41FA5}">
                          <a16:colId xmlns:a16="http://schemas.microsoft.com/office/drawing/2014/main" val="2231027739"/>
                        </a:ext>
                      </a:extLst>
                    </a:gridCol>
                    <a:gridCol w="2303293">
                      <a:extLst>
                        <a:ext uri="{9D8B030D-6E8A-4147-A177-3AD203B41FA5}">
                          <a16:colId xmlns:a16="http://schemas.microsoft.com/office/drawing/2014/main" val="4022342439"/>
                        </a:ext>
                      </a:extLst>
                    </a:gridCol>
                  </a:tblGrid>
                  <a:tr h="838373">
                    <a:tc>
                      <a:txBody>
                        <a:bodyPr/>
                        <a:lstStyle/>
                        <a:p>
                          <a:r>
                            <a:rPr lang="en-US" dirty="0"/>
                            <a:t>Quantity </a:t>
                          </a:r>
                          <a:endParaRPr lang="en-ZA" dirty="0"/>
                        </a:p>
                      </a:txBody>
                      <a:tcPr/>
                    </a:tc>
                    <a:tc>
                      <a:txBody>
                        <a:bodyPr/>
                        <a:lstStyle/>
                        <a:p>
                          <a:r>
                            <a:rPr lang="en-US" dirty="0"/>
                            <a:t>Value </a:t>
                          </a:r>
                          <a:endParaRPr lang="en-ZA" dirty="0"/>
                        </a:p>
                      </a:txBody>
                      <a:tcPr/>
                    </a:tc>
                    <a:extLst>
                      <a:ext uri="{0D108BD9-81ED-4DB2-BD59-A6C34878D82A}">
                        <a16:rowId xmlns:a16="http://schemas.microsoft.com/office/drawing/2014/main" val="2319911424"/>
                      </a:ext>
                    </a:extLst>
                  </a:tr>
                  <a:tr h="840528">
                    <a:tc>
                      <a:txBody>
                        <a:bodyPr/>
                        <a:lstStyle/>
                        <a:p>
                          <a:pPr algn="ctr"/>
                          <a:r>
                            <a:rPr lang="en-US" b="0" dirty="0"/>
                            <a:t>Nominal Height </a:t>
                          </a:r>
                          <a:endParaRPr lang="en-ZA"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2.0</m:t>
                                </m:r>
                                <m:r>
                                  <m:rPr>
                                    <m:sty m:val="p"/>
                                  </m:rPr>
                                  <a:rPr lang="en-US" b="0" i="1" smtClean="0">
                                    <a:latin typeface="Cambria Math" panose="02040503050406030204" pitchFamily="18" charset="0"/>
                                  </a:rPr>
                                  <m:t>μ</m:t>
                                </m:r>
                                <m:r>
                                  <m:rPr>
                                    <m:nor/>
                                  </m:rPr>
                                  <a:rPr lang="en-US" b="0" i="0" smtClean="0">
                                    <a:latin typeface="Cambria Math" panose="02040503050406030204" pitchFamily="18" charset="0"/>
                                  </a:rPr>
                                  <m:t>m</m:t>
                                </m:r>
                              </m:oMath>
                            </m:oMathPara>
                          </a14:m>
                          <a:endParaRPr lang="en-ZA" dirty="0"/>
                        </a:p>
                      </a:txBody>
                      <a:tcPr/>
                    </a:tc>
                    <a:extLst>
                      <a:ext uri="{0D108BD9-81ED-4DB2-BD59-A6C34878D82A}">
                        <a16:rowId xmlns:a16="http://schemas.microsoft.com/office/drawing/2014/main" val="1896944736"/>
                      </a:ext>
                    </a:extLst>
                  </a:tr>
                  <a:tr h="9798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latin typeface="+mn-lt"/>
                            </a:rPr>
                            <a:t>Recovered</a:t>
                          </a:r>
                          <a:r>
                            <a:rPr lang="en-US" b="0" i="0" baseline="0" dirty="0">
                              <a:latin typeface="+mn-lt"/>
                            </a:rPr>
                            <a:t> Height</a:t>
                          </a:r>
                          <a:r>
                            <a:rPr lang="en-US" b="0" i="0" dirty="0">
                              <a:latin typeface="+mn-lt"/>
                            </a:rPr>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h</m:t>
                                  </m:r>
                                </m:e>
                              </m:acc>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ZA" dirty="0"/>
                        </a:p>
                        <a:p>
                          <a:endParaRPr lang="en-Z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2.12±0.117</m:t>
                                </m:r>
                                <m:r>
                                  <m:rPr>
                                    <m:sty m:val="p"/>
                                  </m:rPr>
                                  <a:rPr lang="en-US" b="0" i="1" smtClean="0">
                                    <a:latin typeface="Cambria Math" panose="02040503050406030204" pitchFamily="18" charset="0"/>
                                  </a:rPr>
                                  <m:t>μ</m:t>
                                </m:r>
                                <m:r>
                                  <m:rPr>
                                    <m:nor/>
                                  </m:rPr>
                                  <a:rPr lang="en-US" b="0" i="0" smtClean="0">
                                    <a:latin typeface="Cambria Math" panose="02040503050406030204" pitchFamily="18" charset="0"/>
                                  </a:rPr>
                                  <m:t>m</m:t>
                                </m:r>
                              </m:oMath>
                            </m:oMathPara>
                          </a14:m>
                          <a:endParaRPr lang="en-ZA" dirty="0"/>
                        </a:p>
                        <a:p>
                          <a:endParaRPr lang="en-ZA" dirty="0"/>
                        </a:p>
                      </a:txBody>
                      <a:tcPr/>
                    </a:tc>
                    <a:extLst>
                      <a:ext uri="{0D108BD9-81ED-4DB2-BD59-A6C34878D82A}">
                        <a16:rowId xmlns:a16="http://schemas.microsoft.com/office/drawing/2014/main" val="3367616130"/>
                      </a:ext>
                    </a:extLst>
                  </a:tr>
                  <a:tr h="838373">
                    <a:tc>
                      <a:txBody>
                        <a:bodyPr/>
                        <a:lstStyle/>
                        <a:p>
                          <a:pPr algn="ctr"/>
                          <a:r>
                            <a:rPr lang="en-US" dirty="0"/>
                            <a:t>Mean Absolute % Error </a:t>
                          </a:r>
                          <a:endParaRPr lang="en-ZA"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6.28%</m:t>
                                </m:r>
                              </m:oMath>
                            </m:oMathPara>
                          </a14:m>
                          <a:endParaRPr lang="en-ZA" dirty="0"/>
                        </a:p>
                      </a:txBody>
                      <a:tcPr/>
                    </a:tc>
                    <a:extLst>
                      <a:ext uri="{0D108BD9-81ED-4DB2-BD59-A6C34878D82A}">
                        <a16:rowId xmlns:a16="http://schemas.microsoft.com/office/drawing/2014/main" val="2782011874"/>
                      </a:ext>
                    </a:extLst>
                  </a:tr>
                </a:tbl>
              </a:graphicData>
            </a:graphic>
          </p:graphicFrame>
        </mc:Choice>
        <mc:Fallback xmlns="">
          <p:graphicFrame>
            <p:nvGraphicFramePr>
              <p:cNvPr id="16" name="Table 15">
                <a:extLst>
                  <a:ext uri="{FF2B5EF4-FFF2-40B4-BE49-F238E27FC236}">
                    <a16:creationId xmlns:a16="http://schemas.microsoft.com/office/drawing/2014/main" id="{7E2277EE-59C8-714A-ED4A-30BB9C6624AD}"/>
                  </a:ext>
                </a:extLst>
              </p:cNvPr>
              <p:cNvGraphicFramePr>
                <a:graphicFrameLocks noGrp="1"/>
              </p:cNvGraphicFramePr>
              <p:nvPr>
                <p:extLst>
                  <p:ext uri="{D42A27DB-BD31-4B8C-83A1-F6EECF244321}">
                    <p14:modId xmlns:p14="http://schemas.microsoft.com/office/powerpoint/2010/main" val="1558168737"/>
                  </p:ext>
                </p:extLst>
              </p:nvPr>
            </p:nvGraphicFramePr>
            <p:xfrm>
              <a:off x="7399500" y="1347879"/>
              <a:ext cx="4606586" cy="3497105"/>
            </p:xfrm>
            <a:graphic>
              <a:graphicData uri="http://schemas.openxmlformats.org/drawingml/2006/table">
                <a:tbl>
                  <a:tblPr firstRow="1" bandRow="1">
                    <a:tableStyleId>{5C22544A-7EE6-4342-B048-85BDC9FD1C3A}</a:tableStyleId>
                  </a:tblPr>
                  <a:tblGrid>
                    <a:gridCol w="2303293">
                      <a:extLst>
                        <a:ext uri="{9D8B030D-6E8A-4147-A177-3AD203B41FA5}">
                          <a16:colId xmlns:a16="http://schemas.microsoft.com/office/drawing/2014/main" val="2231027739"/>
                        </a:ext>
                      </a:extLst>
                    </a:gridCol>
                    <a:gridCol w="2303293">
                      <a:extLst>
                        <a:ext uri="{9D8B030D-6E8A-4147-A177-3AD203B41FA5}">
                          <a16:colId xmlns:a16="http://schemas.microsoft.com/office/drawing/2014/main" val="4022342439"/>
                        </a:ext>
                      </a:extLst>
                    </a:gridCol>
                  </a:tblGrid>
                  <a:tr h="838373">
                    <a:tc>
                      <a:txBody>
                        <a:bodyPr/>
                        <a:lstStyle/>
                        <a:p>
                          <a:r>
                            <a:rPr lang="en-US" dirty="0"/>
                            <a:t>Quantity </a:t>
                          </a:r>
                          <a:endParaRPr lang="en-ZA" dirty="0"/>
                        </a:p>
                      </a:txBody>
                      <a:tcPr/>
                    </a:tc>
                    <a:tc>
                      <a:txBody>
                        <a:bodyPr/>
                        <a:lstStyle/>
                        <a:p>
                          <a:r>
                            <a:rPr lang="en-US" dirty="0"/>
                            <a:t>Value </a:t>
                          </a:r>
                          <a:endParaRPr lang="en-ZA" dirty="0"/>
                        </a:p>
                      </a:txBody>
                      <a:tcPr/>
                    </a:tc>
                    <a:extLst>
                      <a:ext uri="{0D108BD9-81ED-4DB2-BD59-A6C34878D82A}">
                        <a16:rowId xmlns:a16="http://schemas.microsoft.com/office/drawing/2014/main" val="2319911424"/>
                      </a:ext>
                    </a:extLst>
                  </a:tr>
                  <a:tr h="840528">
                    <a:tc>
                      <a:txBody>
                        <a:bodyPr/>
                        <a:lstStyle/>
                        <a:p>
                          <a:pPr algn="ctr"/>
                          <a:r>
                            <a:rPr lang="en-US" b="0" dirty="0"/>
                            <a:t>Nominal Height </a:t>
                          </a:r>
                          <a:endParaRPr lang="en-ZA" dirty="0"/>
                        </a:p>
                      </a:txBody>
                      <a:tcPr/>
                    </a:tc>
                    <a:tc>
                      <a:txBody>
                        <a:bodyPr/>
                        <a:lstStyle/>
                        <a:p>
                          <a:endParaRPr lang="en-US"/>
                        </a:p>
                      </a:txBody>
                      <a:tcPr>
                        <a:blipFill>
                          <a:blip r:embed="rId8"/>
                          <a:stretch>
                            <a:fillRect l="-100529" t="-104348" r="-1058" b="-217391"/>
                          </a:stretch>
                        </a:blipFill>
                      </a:tcPr>
                    </a:tc>
                    <a:extLst>
                      <a:ext uri="{0D108BD9-81ED-4DB2-BD59-A6C34878D82A}">
                        <a16:rowId xmlns:a16="http://schemas.microsoft.com/office/drawing/2014/main" val="1896944736"/>
                      </a:ext>
                    </a:extLst>
                  </a:tr>
                  <a:tr h="979831">
                    <a:tc>
                      <a:txBody>
                        <a:bodyPr/>
                        <a:lstStyle/>
                        <a:p>
                          <a:endParaRPr lang="en-US"/>
                        </a:p>
                      </a:txBody>
                      <a:tcPr>
                        <a:blipFill>
                          <a:blip r:embed="rId8"/>
                          <a:stretch>
                            <a:fillRect l="-264" t="-176250" r="-100792" b="-87500"/>
                          </a:stretch>
                        </a:blipFill>
                      </a:tcPr>
                    </a:tc>
                    <a:tc>
                      <a:txBody>
                        <a:bodyPr/>
                        <a:lstStyle/>
                        <a:p>
                          <a:endParaRPr lang="en-US"/>
                        </a:p>
                      </a:txBody>
                      <a:tcPr>
                        <a:blipFill>
                          <a:blip r:embed="rId8"/>
                          <a:stretch>
                            <a:fillRect l="-100529" t="-176250" r="-1058" b="-87500"/>
                          </a:stretch>
                        </a:blipFill>
                      </a:tcPr>
                    </a:tc>
                    <a:extLst>
                      <a:ext uri="{0D108BD9-81ED-4DB2-BD59-A6C34878D82A}">
                        <a16:rowId xmlns:a16="http://schemas.microsoft.com/office/drawing/2014/main" val="3367616130"/>
                      </a:ext>
                    </a:extLst>
                  </a:tr>
                  <a:tr h="838373">
                    <a:tc>
                      <a:txBody>
                        <a:bodyPr/>
                        <a:lstStyle/>
                        <a:p>
                          <a:pPr algn="ctr"/>
                          <a:r>
                            <a:rPr lang="en-US" dirty="0"/>
                            <a:t>Mean Absolute % Error </a:t>
                          </a:r>
                          <a:endParaRPr lang="en-ZA" dirty="0"/>
                        </a:p>
                      </a:txBody>
                      <a:tcPr/>
                    </a:tc>
                    <a:tc>
                      <a:txBody>
                        <a:bodyPr/>
                        <a:lstStyle/>
                        <a:p>
                          <a:endParaRPr lang="en-US"/>
                        </a:p>
                      </a:txBody>
                      <a:tcPr>
                        <a:blipFill>
                          <a:blip r:embed="rId8"/>
                          <a:stretch>
                            <a:fillRect l="-100529" t="-320290" r="-1058" b="-1449"/>
                          </a:stretch>
                        </a:blipFill>
                      </a:tcPr>
                    </a:tc>
                    <a:extLst>
                      <a:ext uri="{0D108BD9-81ED-4DB2-BD59-A6C34878D82A}">
                        <a16:rowId xmlns:a16="http://schemas.microsoft.com/office/drawing/2014/main" val="2782011874"/>
                      </a:ext>
                    </a:extLst>
                  </a:tr>
                </a:tbl>
              </a:graphicData>
            </a:graphic>
          </p:graphicFrame>
        </mc:Fallback>
      </mc:AlternateContent>
    </p:spTree>
    <p:extLst>
      <p:ext uri="{BB962C8B-B14F-4D97-AF65-F5344CB8AC3E}">
        <p14:creationId xmlns:p14="http://schemas.microsoft.com/office/powerpoint/2010/main" val="3677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8057C-99FA-CD57-A5DB-C596D93DCA3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0F334-921D-49E2-BD89-A3D448D97C79}"/>
              </a:ext>
            </a:extLst>
          </p:cNvPr>
          <p:cNvSpPr>
            <a:spLocks noGrp="1"/>
          </p:cNvSpPr>
          <p:nvPr>
            <p:ph idx="1"/>
          </p:nvPr>
        </p:nvSpPr>
        <p:spPr/>
        <p:txBody>
          <a:bodyPr>
            <a:normAutofit/>
          </a:bodyPr>
          <a:lstStyle/>
          <a:p>
            <a:pPr marL="0" indent="0">
              <a:buNone/>
            </a:pPr>
            <a:endParaRPr lang="en-ZA" dirty="0"/>
          </a:p>
        </p:txBody>
      </p:sp>
      <p:sp>
        <p:nvSpPr>
          <p:cNvPr id="3" name="Title 2">
            <a:extLst>
              <a:ext uri="{FF2B5EF4-FFF2-40B4-BE49-F238E27FC236}">
                <a16:creationId xmlns:a16="http://schemas.microsoft.com/office/drawing/2014/main" id="{6395C922-81A1-3972-454F-E87F6FC52D1B}"/>
              </a:ext>
            </a:extLst>
          </p:cNvPr>
          <p:cNvSpPr>
            <a:spLocks noGrp="1"/>
          </p:cNvSpPr>
          <p:nvPr>
            <p:ph type="title"/>
          </p:nvPr>
        </p:nvSpPr>
        <p:spPr>
          <a:xfrm>
            <a:off x="356709" y="2919412"/>
            <a:ext cx="11495049" cy="1019176"/>
          </a:xfrm>
        </p:spPr>
        <p:txBody>
          <a:bodyPr>
            <a:normAutofit fontScale="90000"/>
          </a:bodyPr>
          <a:lstStyle/>
          <a:p>
            <a:pPr algn="ctr"/>
            <a:r>
              <a:rPr lang="en-ZA" sz="4800" dirty="0"/>
              <a:t>Digital Holographic Microscopy (DHM)</a:t>
            </a:r>
            <a:br>
              <a:rPr lang="en-ZA" sz="4800" dirty="0"/>
            </a:br>
            <a:br>
              <a:rPr lang="en-ZA" dirty="0"/>
            </a:br>
            <a:r>
              <a:rPr lang="en-ZA" dirty="0"/>
              <a:t> </a:t>
            </a:r>
          </a:p>
        </p:txBody>
      </p:sp>
      <p:sp>
        <p:nvSpPr>
          <p:cNvPr id="4" name="Text Placeholder 3">
            <a:extLst>
              <a:ext uri="{FF2B5EF4-FFF2-40B4-BE49-F238E27FC236}">
                <a16:creationId xmlns:a16="http://schemas.microsoft.com/office/drawing/2014/main" id="{445B6826-59B3-7A6C-94D8-7382E7CB52FE}"/>
              </a:ext>
            </a:extLst>
          </p:cNvPr>
          <p:cNvSpPr>
            <a:spLocks noGrp="1"/>
          </p:cNvSpPr>
          <p:nvPr>
            <p:ph type="body" sz="quarter" idx="10"/>
          </p:nvPr>
        </p:nvSpPr>
        <p:spPr/>
        <p:txBody>
          <a:bodyPr/>
          <a:lstStyle/>
          <a:p>
            <a:endParaRPr lang="en-ZA"/>
          </a:p>
        </p:txBody>
      </p:sp>
      <p:sp>
        <p:nvSpPr>
          <p:cNvPr id="5" name="Text Placeholder 4">
            <a:extLst>
              <a:ext uri="{FF2B5EF4-FFF2-40B4-BE49-F238E27FC236}">
                <a16:creationId xmlns:a16="http://schemas.microsoft.com/office/drawing/2014/main" id="{CBAF3DA8-6E76-52CF-F4FF-CB3F9443C314}"/>
              </a:ext>
            </a:extLst>
          </p:cNvPr>
          <p:cNvSpPr>
            <a:spLocks noGrp="1"/>
          </p:cNvSpPr>
          <p:nvPr>
            <p:ph type="body" sz="quarter" idx="11"/>
          </p:nvPr>
        </p:nvSpPr>
        <p:spPr/>
        <p:txBody>
          <a:bodyPr/>
          <a:lstStyle/>
          <a:p>
            <a:endParaRPr lang="en-ZA" dirty="0"/>
          </a:p>
        </p:txBody>
      </p:sp>
    </p:spTree>
    <p:extLst>
      <p:ext uri="{BB962C8B-B14F-4D97-AF65-F5344CB8AC3E}">
        <p14:creationId xmlns:p14="http://schemas.microsoft.com/office/powerpoint/2010/main" val="298649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6F6C7B-D34C-17D0-CA42-91B34970C21F}"/>
              </a:ext>
            </a:extLst>
          </p:cNvPr>
          <p:cNvPicPr>
            <a:picLocks noChangeAspect="1"/>
          </p:cNvPicPr>
          <p:nvPr/>
        </p:nvPicPr>
        <p:blipFill>
          <a:blip r:embed="rId3"/>
          <a:stretch>
            <a:fillRect/>
          </a:stretch>
        </p:blipFill>
        <p:spPr>
          <a:xfrm>
            <a:off x="4499208" y="2705496"/>
            <a:ext cx="2704589" cy="2708351"/>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0622970-9DCC-43AE-C039-0B63F00BF2D5}"/>
                  </a:ext>
                </a:extLst>
              </p:cNvPr>
              <p:cNvSpPr>
                <a:spLocks noGrp="1"/>
              </p:cNvSpPr>
              <p:nvPr>
                <p:ph idx="1"/>
              </p:nvPr>
            </p:nvSpPr>
            <p:spPr>
              <a:xfrm>
                <a:off x="347329" y="1062201"/>
                <a:ext cx="11504429" cy="3781503"/>
              </a:xfrm>
            </p:spPr>
            <p:txBody>
              <a:bodyPr>
                <a:normAutofit/>
              </a:bodyPr>
              <a:lstStyle/>
              <a:p>
                <a:r>
                  <a:rPr lang="en-US" dirty="0"/>
                  <a:t>Tilted reference field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𝑟</m:t>
                        </m:r>
                      </m:sub>
                    </m:sSub>
                    <m:r>
                      <m:rPr>
                        <m:nor/>
                      </m:rPr>
                      <a:rPr lang="en-US" b="0" i="0" smtClean="0">
                        <a:latin typeface="Cambria Math" panose="02040503050406030204" pitchFamily="18" charset="0"/>
                      </a:rPr>
                      <m:t>exp</m:t>
                    </m:r>
                    <m:r>
                      <m:rPr>
                        <m:nor/>
                      </m:rP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𝑥</m:t>
                        </m:r>
                      </m:sub>
                    </m:sSub>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𝑦</m:t>
                        </m:r>
                      </m:sub>
                    </m:sSub>
                    <m:r>
                      <a:rPr lang="en-US" b="0" i="1" smtClean="0">
                        <a:latin typeface="Cambria Math" panose="02040503050406030204" pitchFamily="18" charset="0"/>
                      </a:rPr>
                      <m:t>𝑦</m:t>
                    </m:r>
                    <m:r>
                      <a:rPr lang="en-US" b="0" i="1" smtClean="0">
                        <a:latin typeface="Cambria Math" panose="02040503050406030204" pitchFamily="18" charset="0"/>
                      </a:rPr>
                      <m:t>)</m:t>
                    </m:r>
                  </m:oMath>
                </a14:m>
                <a:endParaRPr lang="en-ZA" dirty="0"/>
              </a:p>
              <a:p>
                <a:r>
                  <a:rPr lang="en-ZA" dirty="0"/>
                  <a:t>Produces </a:t>
                </a:r>
                <a:r>
                  <a:rPr lang="en-ZA" b="1" dirty="0">
                    <a:solidFill>
                      <a:srgbClr val="61223B"/>
                    </a:solidFill>
                  </a:rPr>
                  <a:t>carrier fringes </a:t>
                </a:r>
                <a:r>
                  <a:rPr lang="en-ZA" dirty="0"/>
                  <a:t>in the hologram</a:t>
                </a:r>
              </a:p>
              <a:p>
                <a:r>
                  <a:rPr lang="en-ZA" dirty="0"/>
                  <a:t>In Fourier space this produces twin images: </a:t>
                </a:r>
              </a:p>
            </p:txBody>
          </p:sp>
        </mc:Choice>
        <mc:Fallback xmlns="">
          <p:sp>
            <p:nvSpPr>
              <p:cNvPr id="2" name="Content Placeholder 1">
                <a:extLst>
                  <a:ext uri="{FF2B5EF4-FFF2-40B4-BE49-F238E27FC236}">
                    <a16:creationId xmlns:a16="http://schemas.microsoft.com/office/drawing/2014/main" id="{80622970-9DCC-43AE-C039-0B63F00BF2D5}"/>
                  </a:ext>
                </a:extLst>
              </p:cNvPr>
              <p:cNvSpPr>
                <a:spLocks noGrp="1" noRot="1" noChangeAspect="1" noMove="1" noResize="1" noEditPoints="1" noAdjustHandles="1" noChangeArrowheads="1" noChangeShapeType="1" noTextEdit="1"/>
              </p:cNvSpPr>
              <p:nvPr>
                <p:ph idx="1"/>
              </p:nvPr>
            </p:nvSpPr>
            <p:spPr>
              <a:xfrm>
                <a:off x="347329" y="1062201"/>
                <a:ext cx="11504429" cy="3781503"/>
              </a:xfrm>
              <a:blipFill>
                <a:blip r:embed="rId4"/>
                <a:stretch>
                  <a:fillRect l="-742" t="-1449"/>
                </a:stretch>
              </a:blipFill>
            </p:spPr>
            <p:txBody>
              <a:bodyPr/>
              <a:lstStyle/>
              <a:p>
                <a:r>
                  <a:rPr lang="en-ZA">
                    <a:noFill/>
                  </a:rPr>
                  <a:t> </a:t>
                </a:r>
              </a:p>
            </p:txBody>
          </p:sp>
        </mc:Fallback>
      </mc:AlternateContent>
      <p:sp>
        <p:nvSpPr>
          <p:cNvPr id="3" name="Title 2">
            <a:extLst>
              <a:ext uri="{FF2B5EF4-FFF2-40B4-BE49-F238E27FC236}">
                <a16:creationId xmlns:a16="http://schemas.microsoft.com/office/drawing/2014/main" id="{6ECF5251-20A0-17DA-0A67-6950F2286378}"/>
              </a:ext>
            </a:extLst>
          </p:cNvPr>
          <p:cNvSpPr>
            <a:spLocks noGrp="1"/>
          </p:cNvSpPr>
          <p:nvPr>
            <p:ph type="title"/>
          </p:nvPr>
        </p:nvSpPr>
        <p:spPr/>
        <p:txBody>
          <a:bodyPr/>
          <a:lstStyle/>
          <a:p>
            <a:r>
              <a:rPr lang="en-ZA" dirty="0"/>
              <a:t>Digital Holographic Microscopy (DHM) </a:t>
            </a:r>
          </a:p>
        </p:txBody>
      </p:sp>
      <p:sp>
        <p:nvSpPr>
          <p:cNvPr id="4" name="Text Placeholder 3">
            <a:extLst>
              <a:ext uri="{FF2B5EF4-FFF2-40B4-BE49-F238E27FC236}">
                <a16:creationId xmlns:a16="http://schemas.microsoft.com/office/drawing/2014/main" id="{680FCAB8-7562-1E4E-0D0D-CE7EB75A5EA6}"/>
              </a:ext>
            </a:extLst>
          </p:cNvPr>
          <p:cNvSpPr>
            <a:spLocks noGrp="1"/>
          </p:cNvSpPr>
          <p:nvPr>
            <p:ph type="body" sz="quarter" idx="10"/>
          </p:nvPr>
        </p:nvSpPr>
        <p:spPr/>
        <p:txBody>
          <a:bodyPr/>
          <a:lstStyle/>
          <a:p>
            <a:endParaRPr lang="en-ZA"/>
          </a:p>
        </p:txBody>
      </p:sp>
      <p:pic>
        <p:nvPicPr>
          <p:cNvPr id="8" name="Picture 7">
            <a:extLst>
              <a:ext uri="{FF2B5EF4-FFF2-40B4-BE49-F238E27FC236}">
                <a16:creationId xmlns:a16="http://schemas.microsoft.com/office/drawing/2014/main" id="{6E006A87-C00C-F4B1-7C14-DD46276B90BE}"/>
              </a:ext>
            </a:extLst>
          </p:cNvPr>
          <p:cNvPicPr>
            <a:picLocks noChangeAspect="1"/>
          </p:cNvPicPr>
          <p:nvPr/>
        </p:nvPicPr>
        <p:blipFill>
          <a:blip r:embed="rId5"/>
          <a:stretch>
            <a:fillRect/>
          </a:stretch>
        </p:blipFill>
        <p:spPr>
          <a:xfrm>
            <a:off x="1457660" y="2695106"/>
            <a:ext cx="2518430" cy="2706663"/>
          </a:xfrm>
          <a:prstGeom prst="rect">
            <a:avLst/>
          </a:prstGeom>
        </p:spPr>
      </p:pic>
      <p:pic>
        <p:nvPicPr>
          <p:cNvPr id="10" name="Picture 9">
            <a:extLst>
              <a:ext uri="{FF2B5EF4-FFF2-40B4-BE49-F238E27FC236}">
                <a16:creationId xmlns:a16="http://schemas.microsoft.com/office/drawing/2014/main" id="{E713AF65-987B-06C1-5EBE-336C999AC61C}"/>
              </a:ext>
            </a:extLst>
          </p:cNvPr>
          <p:cNvPicPr>
            <a:picLocks noChangeAspect="1"/>
          </p:cNvPicPr>
          <p:nvPr/>
        </p:nvPicPr>
        <p:blipFill>
          <a:blip r:embed="rId6"/>
          <a:stretch>
            <a:fillRect/>
          </a:stretch>
        </p:blipFill>
        <p:spPr>
          <a:xfrm>
            <a:off x="1457660" y="2705496"/>
            <a:ext cx="2520000" cy="2708351"/>
          </a:xfrm>
          <a:prstGeom prst="rect">
            <a:avLst/>
          </a:prstGeom>
        </p:spPr>
      </p:pic>
      <p:pic>
        <p:nvPicPr>
          <p:cNvPr id="12" name="Picture 11">
            <a:extLst>
              <a:ext uri="{FF2B5EF4-FFF2-40B4-BE49-F238E27FC236}">
                <a16:creationId xmlns:a16="http://schemas.microsoft.com/office/drawing/2014/main" id="{8D864C5B-F6E7-4C94-1D45-63FC164D6634}"/>
              </a:ext>
            </a:extLst>
          </p:cNvPr>
          <p:cNvPicPr>
            <a:picLocks noChangeAspect="1"/>
          </p:cNvPicPr>
          <p:nvPr/>
        </p:nvPicPr>
        <p:blipFill>
          <a:blip r:embed="rId7"/>
          <a:stretch>
            <a:fillRect/>
          </a:stretch>
        </p:blipFill>
        <p:spPr>
          <a:xfrm>
            <a:off x="4683797" y="2705496"/>
            <a:ext cx="2520000" cy="2701078"/>
          </a:xfrm>
          <a:prstGeom prst="rect">
            <a:avLst/>
          </a:prstGeom>
        </p:spPr>
      </p:pic>
      <p:sp>
        <p:nvSpPr>
          <p:cNvPr id="13" name="Rectangle 12">
            <a:extLst>
              <a:ext uri="{FF2B5EF4-FFF2-40B4-BE49-F238E27FC236}">
                <a16:creationId xmlns:a16="http://schemas.microsoft.com/office/drawing/2014/main" id="{8E59124A-C046-E429-984D-DC487D21325D}"/>
              </a:ext>
            </a:extLst>
          </p:cNvPr>
          <p:cNvSpPr/>
          <p:nvPr/>
        </p:nvSpPr>
        <p:spPr>
          <a:xfrm>
            <a:off x="6198376" y="3996056"/>
            <a:ext cx="644501" cy="85105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a:extLst>
              <a:ext uri="{FF2B5EF4-FFF2-40B4-BE49-F238E27FC236}">
                <a16:creationId xmlns:a16="http://schemas.microsoft.com/office/drawing/2014/main" id="{1A51A8B2-CFDE-5709-45F9-5E05604848BD}"/>
              </a:ext>
            </a:extLst>
          </p:cNvPr>
          <p:cNvPicPr>
            <a:picLocks noChangeAspect="1"/>
          </p:cNvPicPr>
          <p:nvPr/>
        </p:nvPicPr>
        <p:blipFill>
          <a:blip r:embed="rId8"/>
          <a:stretch>
            <a:fillRect/>
          </a:stretch>
        </p:blipFill>
        <p:spPr>
          <a:xfrm>
            <a:off x="7987803" y="2698668"/>
            <a:ext cx="2520000" cy="2703101"/>
          </a:xfrm>
          <a:prstGeom prst="rect">
            <a:avLst/>
          </a:prstGeom>
        </p:spPr>
      </p:pic>
      <p:pic>
        <p:nvPicPr>
          <p:cNvPr id="17" name="Picture 16">
            <a:extLst>
              <a:ext uri="{FF2B5EF4-FFF2-40B4-BE49-F238E27FC236}">
                <a16:creationId xmlns:a16="http://schemas.microsoft.com/office/drawing/2014/main" id="{F7E5E914-83EC-C5B5-A2A0-90059CB1773D}"/>
              </a:ext>
            </a:extLst>
          </p:cNvPr>
          <p:cNvPicPr>
            <a:picLocks noChangeAspect="1"/>
          </p:cNvPicPr>
          <p:nvPr/>
        </p:nvPicPr>
        <p:blipFill>
          <a:blip r:embed="rId9"/>
          <a:stretch>
            <a:fillRect/>
          </a:stretch>
        </p:blipFill>
        <p:spPr>
          <a:xfrm>
            <a:off x="7987803" y="2707663"/>
            <a:ext cx="2520000" cy="2704021"/>
          </a:xfrm>
          <a:prstGeom prst="rect">
            <a:avLst/>
          </a:prstGeom>
        </p:spPr>
      </p:pic>
    </p:spTree>
    <p:extLst>
      <p:ext uri="{BB962C8B-B14F-4D97-AF65-F5344CB8AC3E}">
        <p14:creationId xmlns:p14="http://schemas.microsoft.com/office/powerpoint/2010/main" val="127390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2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E8FA85F-A196-C0B7-84C2-B312EBB13A19}"/>
              </a:ext>
            </a:extLst>
          </p:cNvPr>
          <p:cNvPicPr>
            <a:picLocks noGrp="1" noChangeAspect="1"/>
          </p:cNvPicPr>
          <p:nvPr>
            <p:ph idx="1"/>
          </p:nvPr>
        </p:nvPicPr>
        <p:blipFill>
          <a:blip r:embed="rId3"/>
          <a:stretch>
            <a:fillRect/>
          </a:stretch>
        </p:blipFill>
        <p:spPr>
          <a:xfrm>
            <a:off x="5740296" y="202544"/>
            <a:ext cx="5433476" cy="5171295"/>
          </a:xfrm>
          <a:prstGeom prst="rect">
            <a:avLst/>
          </a:prstGeom>
        </p:spPr>
      </p:pic>
      <p:sp>
        <p:nvSpPr>
          <p:cNvPr id="3" name="Title 2">
            <a:extLst>
              <a:ext uri="{FF2B5EF4-FFF2-40B4-BE49-F238E27FC236}">
                <a16:creationId xmlns:a16="http://schemas.microsoft.com/office/drawing/2014/main" id="{7B645119-FC32-C355-16AE-DD9C8A72D89F}"/>
              </a:ext>
            </a:extLst>
          </p:cNvPr>
          <p:cNvSpPr>
            <a:spLocks noGrp="1"/>
          </p:cNvSpPr>
          <p:nvPr>
            <p:ph type="title"/>
          </p:nvPr>
        </p:nvSpPr>
        <p:spPr/>
        <p:txBody>
          <a:bodyPr/>
          <a:lstStyle/>
          <a:p>
            <a:r>
              <a:rPr lang="en-ZA" dirty="0"/>
              <a:t>DHM  </a:t>
            </a:r>
          </a:p>
        </p:txBody>
      </p:sp>
      <p:sp>
        <p:nvSpPr>
          <p:cNvPr id="4" name="Text Placeholder 3">
            <a:extLst>
              <a:ext uri="{FF2B5EF4-FFF2-40B4-BE49-F238E27FC236}">
                <a16:creationId xmlns:a16="http://schemas.microsoft.com/office/drawing/2014/main" id="{70B75462-8EAD-8174-D3AE-37F50164F501}"/>
              </a:ext>
            </a:extLst>
          </p:cNvPr>
          <p:cNvSpPr>
            <a:spLocks noGrp="1"/>
          </p:cNvSpPr>
          <p:nvPr>
            <p:ph type="body" sz="quarter" idx="10"/>
          </p:nvPr>
        </p:nvSpPr>
        <p:spPr/>
        <p:txBody>
          <a:bodyPr/>
          <a:lstStyle/>
          <a:p>
            <a:r>
              <a:rPr lang="en-US" dirty="0"/>
              <a:t>Image source: G. Popescu, </a:t>
            </a:r>
            <a:r>
              <a:rPr lang="en-US" i="1" dirty="0"/>
              <a:t>Quantitative Phase Imaging of Cells and Tissues</a:t>
            </a:r>
            <a:r>
              <a:rPr lang="en-US" dirty="0"/>
              <a:t>, McGraw-Hill, 2011, p. 142.</a:t>
            </a:r>
            <a:endParaRPr lang="en-ZA" dirty="0"/>
          </a:p>
          <a:p>
            <a:endParaRPr lang="en-ZA" dirty="0"/>
          </a:p>
        </p:txBody>
      </p:sp>
      <p:sp>
        <p:nvSpPr>
          <p:cNvPr id="7" name="Content Placeholder 1">
            <a:extLst>
              <a:ext uri="{FF2B5EF4-FFF2-40B4-BE49-F238E27FC236}">
                <a16:creationId xmlns:a16="http://schemas.microsoft.com/office/drawing/2014/main" id="{00179800-D8AA-C026-9D90-DA6663E28F80}"/>
              </a:ext>
            </a:extLst>
          </p:cNvPr>
          <p:cNvSpPr txBox="1">
            <a:spLocks/>
          </p:cNvSpPr>
          <p:nvPr/>
        </p:nvSpPr>
        <p:spPr>
          <a:xfrm>
            <a:off x="403062" y="1114259"/>
            <a:ext cx="4919877" cy="378150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Trebuchet MS" panose="020B0703020202090204" pitchFamily="34" charset="0"/>
                <a:ea typeface="+mn-ea"/>
                <a:cs typeface="Calibri Light" panose="020F030202020403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200" b="0" i="0" kern="1200">
                <a:solidFill>
                  <a:schemeClr val="tx1"/>
                </a:solidFill>
                <a:latin typeface="Trebuchet MS" panose="020B0703020202090204" pitchFamily="34" charset="0"/>
                <a:ea typeface="+mn-ea"/>
                <a:cs typeface="Calibri Light" panose="020F03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b="0" i="0" kern="1200">
                <a:solidFill>
                  <a:schemeClr val="tx1"/>
                </a:solidFill>
                <a:latin typeface="Trebuchet MS" panose="020B0703020202090204" pitchFamily="34" charset="0"/>
                <a:ea typeface="+mn-ea"/>
                <a:cs typeface="Calibri Light" panose="020F0302020204030204" pitchFamily="34" charset="0"/>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Trebuchet MS" panose="020B0703020202090204" pitchFamily="34" charset="0"/>
                <a:ea typeface="+mn-ea"/>
                <a:cs typeface="Calibri Light" panose="020F0302020204030204" pitchFamily="34" charset="0"/>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800" b="0" i="0" kern="1200">
                <a:solidFill>
                  <a:schemeClr val="tx1"/>
                </a:solidFill>
                <a:latin typeface="Trebuchet MS" panose="020B070302020209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Mach-Zehnder configuration </a:t>
            </a:r>
          </a:p>
          <a:p>
            <a:r>
              <a:rPr lang="en-ZA" dirty="0"/>
              <a:t>The SSOQM design is capable of DHM and the only change required is the phase recovery process</a:t>
            </a:r>
          </a:p>
          <a:p>
            <a:r>
              <a:rPr lang="en-ZA" dirty="0"/>
              <a:t>Can be performed with the sample both in and before the Image Plane (numerical refocusing capability) </a:t>
            </a:r>
          </a:p>
        </p:txBody>
      </p:sp>
      <p:pic>
        <p:nvPicPr>
          <p:cNvPr id="11" name="Graphic 10">
            <a:extLst>
              <a:ext uri="{FF2B5EF4-FFF2-40B4-BE49-F238E27FC236}">
                <a16:creationId xmlns:a16="http://schemas.microsoft.com/office/drawing/2014/main" id="{68F28415-F26D-0268-7557-CDAFA9F9AE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70193" y="685978"/>
            <a:ext cx="4029075" cy="4438650"/>
          </a:xfrm>
          <a:prstGeom prst="rect">
            <a:avLst/>
          </a:prstGeom>
        </p:spPr>
      </p:pic>
    </p:spTree>
    <p:extLst>
      <p:ext uri="{BB962C8B-B14F-4D97-AF65-F5344CB8AC3E}">
        <p14:creationId xmlns:p14="http://schemas.microsoft.com/office/powerpoint/2010/main" val="425296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5740E-0221-1B82-2592-0599528B42B3}"/>
              </a:ext>
            </a:extLst>
          </p:cNvPr>
          <p:cNvSpPr>
            <a:spLocks noGrp="1"/>
          </p:cNvSpPr>
          <p:nvPr>
            <p:ph type="title"/>
          </p:nvPr>
        </p:nvSpPr>
        <p:spPr/>
        <p:txBody>
          <a:bodyPr/>
          <a:lstStyle/>
          <a:p>
            <a:r>
              <a:rPr lang="en-ZA" dirty="0"/>
              <a:t>SSOQM vs DHM</a:t>
            </a:r>
          </a:p>
        </p:txBody>
      </p:sp>
      <p:sp>
        <p:nvSpPr>
          <p:cNvPr id="4" name="Text Placeholder 3">
            <a:extLst>
              <a:ext uri="{FF2B5EF4-FFF2-40B4-BE49-F238E27FC236}">
                <a16:creationId xmlns:a16="http://schemas.microsoft.com/office/drawing/2014/main" id="{532E819E-4045-85D9-52C8-4753CE736A45}"/>
              </a:ext>
            </a:extLst>
          </p:cNvPr>
          <p:cNvSpPr>
            <a:spLocks noGrp="1"/>
          </p:cNvSpPr>
          <p:nvPr>
            <p:ph type="body" sz="quarter" idx="10"/>
          </p:nvPr>
        </p:nvSpPr>
        <p:spPr/>
        <p:txBody>
          <a:bodyPr/>
          <a:lstStyle/>
          <a:p>
            <a:endParaRPr lang="en-ZA"/>
          </a:p>
        </p:txBody>
      </p:sp>
      <p:pic>
        <p:nvPicPr>
          <p:cNvPr id="9" name="Picture 8">
            <a:extLst>
              <a:ext uri="{FF2B5EF4-FFF2-40B4-BE49-F238E27FC236}">
                <a16:creationId xmlns:a16="http://schemas.microsoft.com/office/drawing/2014/main" id="{2D0CB5CC-678A-1C25-8FBD-48AC9F268F94}"/>
              </a:ext>
            </a:extLst>
          </p:cNvPr>
          <p:cNvPicPr>
            <a:picLocks noChangeAspect="1"/>
          </p:cNvPicPr>
          <p:nvPr/>
        </p:nvPicPr>
        <p:blipFill>
          <a:blip r:embed="rId3"/>
          <a:srcRect/>
          <a:stretch/>
        </p:blipFill>
        <p:spPr>
          <a:xfrm>
            <a:off x="58036" y="943215"/>
            <a:ext cx="5759999" cy="3414206"/>
          </a:xfrm>
          <a:prstGeom prst="rect">
            <a:avLst/>
          </a:prstGeom>
        </p:spPr>
      </p:pic>
      <p:pic>
        <p:nvPicPr>
          <p:cNvPr id="11" name="Picture 10">
            <a:extLst>
              <a:ext uri="{FF2B5EF4-FFF2-40B4-BE49-F238E27FC236}">
                <a16:creationId xmlns:a16="http://schemas.microsoft.com/office/drawing/2014/main" id="{BEE52A71-8AF7-93CA-6EF9-AB66CA2366C2}"/>
              </a:ext>
            </a:extLst>
          </p:cNvPr>
          <p:cNvPicPr>
            <a:picLocks noChangeAspect="1"/>
          </p:cNvPicPr>
          <p:nvPr/>
        </p:nvPicPr>
        <p:blipFill>
          <a:blip r:embed="rId4"/>
          <a:srcRect/>
          <a:stretch/>
        </p:blipFill>
        <p:spPr>
          <a:xfrm>
            <a:off x="5818035" y="943215"/>
            <a:ext cx="5759999" cy="341420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3E9B028-AF34-FDF5-5A89-595A489C0650}"/>
                  </a:ext>
                </a:extLst>
              </p:cNvPr>
              <p:cNvSpPr txBox="1"/>
              <p:nvPr/>
            </p:nvSpPr>
            <p:spPr>
              <a:xfrm>
                <a:off x="2224313" y="4674212"/>
                <a:ext cx="23397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99</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1" smtClean="0">
                          <a:latin typeface="Cambria Math" panose="02040503050406030204" pitchFamily="18" charset="0"/>
                        </a:rPr>
                        <m:t>=8.68</m:t>
                      </m:r>
                      <m:r>
                        <a:rPr lang="en-US" sz="2400" b="0" i="1" smtClean="0">
                          <a:latin typeface="Cambria Math" panose="02040503050406030204" pitchFamily="18" charset="0"/>
                        </a:rPr>
                        <m:t>𝜇</m:t>
                      </m:r>
                      <m:r>
                        <m:rPr>
                          <m:nor/>
                        </m:rPr>
                        <a:rPr lang="en-US" sz="2400" b="0" i="0" smtClean="0">
                          <a:latin typeface="Cambria Math" panose="02040503050406030204" pitchFamily="18" charset="0"/>
                        </a:rPr>
                        <m:t>m</m:t>
                      </m:r>
                    </m:oMath>
                  </m:oMathPara>
                </a14:m>
                <a:endParaRPr lang="en-ZA" sz="2400" dirty="0"/>
              </a:p>
            </p:txBody>
          </p:sp>
        </mc:Choice>
        <mc:Fallback xmlns="">
          <p:sp>
            <p:nvSpPr>
              <p:cNvPr id="2" name="TextBox 1">
                <a:extLst>
                  <a:ext uri="{FF2B5EF4-FFF2-40B4-BE49-F238E27FC236}">
                    <a16:creationId xmlns:a16="http://schemas.microsoft.com/office/drawing/2014/main" id="{23E9B028-AF34-FDF5-5A89-595A489C0650}"/>
                  </a:ext>
                </a:extLst>
              </p:cNvPr>
              <p:cNvSpPr txBox="1">
                <a:spLocks noRot="1" noChangeAspect="1" noMove="1" noResize="1" noEditPoints="1" noAdjustHandles="1" noChangeArrowheads="1" noChangeShapeType="1" noTextEdit="1"/>
              </p:cNvSpPr>
              <p:nvPr/>
            </p:nvSpPr>
            <p:spPr>
              <a:xfrm>
                <a:off x="2224313" y="4674212"/>
                <a:ext cx="2339743" cy="369332"/>
              </a:xfrm>
              <a:prstGeom prst="rect">
                <a:avLst/>
              </a:prstGeom>
              <a:blipFill>
                <a:blip r:embed="rId5"/>
                <a:stretch>
                  <a:fillRect l="-2344" r="-781" b="-35000"/>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F7862-166D-38C9-AD86-A37C584F116F}"/>
                  </a:ext>
                </a:extLst>
              </p:cNvPr>
              <p:cNvSpPr txBox="1"/>
              <p:nvPr/>
            </p:nvSpPr>
            <p:spPr>
              <a:xfrm>
                <a:off x="8208423" y="4674211"/>
                <a:ext cx="23397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99</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1" smtClean="0">
                          <a:latin typeface="Cambria Math" panose="02040503050406030204" pitchFamily="18" charset="0"/>
                        </a:rPr>
                        <m:t>=8.71</m:t>
                      </m:r>
                      <m:r>
                        <a:rPr lang="en-US" sz="2400" b="0" i="1" smtClean="0">
                          <a:latin typeface="Cambria Math" panose="02040503050406030204" pitchFamily="18" charset="0"/>
                        </a:rPr>
                        <m:t>𝜇</m:t>
                      </m:r>
                      <m:r>
                        <m:rPr>
                          <m:nor/>
                        </m:rPr>
                        <a:rPr lang="en-US" sz="2400" b="0" i="0" smtClean="0">
                          <a:latin typeface="Cambria Math" panose="02040503050406030204" pitchFamily="18" charset="0"/>
                        </a:rPr>
                        <m:t>m</m:t>
                      </m:r>
                    </m:oMath>
                  </m:oMathPara>
                </a14:m>
                <a:endParaRPr lang="en-ZA" sz="2400" dirty="0"/>
              </a:p>
            </p:txBody>
          </p:sp>
        </mc:Choice>
        <mc:Fallback xmlns="">
          <p:sp>
            <p:nvSpPr>
              <p:cNvPr id="6" name="TextBox 5">
                <a:extLst>
                  <a:ext uri="{FF2B5EF4-FFF2-40B4-BE49-F238E27FC236}">
                    <a16:creationId xmlns:a16="http://schemas.microsoft.com/office/drawing/2014/main" id="{AB2F7862-166D-38C9-AD86-A37C584F116F}"/>
                  </a:ext>
                </a:extLst>
              </p:cNvPr>
              <p:cNvSpPr txBox="1">
                <a:spLocks noRot="1" noChangeAspect="1" noMove="1" noResize="1" noEditPoints="1" noAdjustHandles="1" noChangeArrowheads="1" noChangeShapeType="1" noTextEdit="1"/>
              </p:cNvSpPr>
              <p:nvPr/>
            </p:nvSpPr>
            <p:spPr>
              <a:xfrm>
                <a:off x="8208423" y="4674211"/>
                <a:ext cx="2339743" cy="369332"/>
              </a:xfrm>
              <a:prstGeom prst="rect">
                <a:avLst/>
              </a:prstGeom>
              <a:blipFill>
                <a:blip r:embed="rId6"/>
                <a:stretch>
                  <a:fillRect l="-2350" r="-1044" b="-35000"/>
                </a:stretch>
              </a:blipFill>
            </p:spPr>
            <p:txBody>
              <a:bodyPr/>
              <a:lstStyle/>
              <a:p>
                <a:r>
                  <a:rPr lang="en-ZA">
                    <a:noFill/>
                  </a:rPr>
                  <a:t> </a:t>
                </a:r>
              </a:p>
            </p:txBody>
          </p:sp>
        </mc:Fallback>
      </mc:AlternateContent>
    </p:spTree>
    <p:extLst>
      <p:ext uri="{BB962C8B-B14F-4D97-AF65-F5344CB8AC3E}">
        <p14:creationId xmlns:p14="http://schemas.microsoft.com/office/powerpoint/2010/main" val="4214123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E3F78-604E-B1B3-F4E9-FF00D41BF17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300476-FDA1-A6CD-2518-E0B0589A1E16}"/>
              </a:ext>
            </a:extLst>
          </p:cNvPr>
          <p:cNvSpPr>
            <a:spLocks noGrp="1"/>
          </p:cNvSpPr>
          <p:nvPr>
            <p:ph idx="1"/>
          </p:nvPr>
        </p:nvSpPr>
        <p:spPr/>
        <p:txBody>
          <a:bodyPr>
            <a:normAutofit/>
          </a:bodyPr>
          <a:lstStyle/>
          <a:p>
            <a:pPr marL="0" indent="0">
              <a:buNone/>
            </a:pPr>
            <a:endParaRPr lang="en-ZA" dirty="0"/>
          </a:p>
        </p:txBody>
      </p:sp>
      <p:sp>
        <p:nvSpPr>
          <p:cNvPr id="3" name="Title 2">
            <a:extLst>
              <a:ext uri="{FF2B5EF4-FFF2-40B4-BE49-F238E27FC236}">
                <a16:creationId xmlns:a16="http://schemas.microsoft.com/office/drawing/2014/main" id="{36F97303-3918-4405-DBB4-1818E99D7227}"/>
              </a:ext>
            </a:extLst>
          </p:cNvPr>
          <p:cNvSpPr>
            <a:spLocks noGrp="1"/>
          </p:cNvSpPr>
          <p:nvPr>
            <p:ph type="title"/>
          </p:nvPr>
        </p:nvSpPr>
        <p:spPr>
          <a:xfrm>
            <a:off x="356709" y="2919412"/>
            <a:ext cx="11495049" cy="1019176"/>
          </a:xfrm>
        </p:spPr>
        <p:txBody>
          <a:bodyPr>
            <a:normAutofit fontScale="90000"/>
          </a:bodyPr>
          <a:lstStyle/>
          <a:p>
            <a:pPr algn="ctr"/>
            <a:r>
              <a:rPr lang="en-ZA" sz="4800" dirty="0"/>
              <a:t>Cell Measurements </a:t>
            </a:r>
            <a:br>
              <a:rPr lang="en-ZA" sz="4800" dirty="0"/>
            </a:br>
            <a:br>
              <a:rPr lang="en-ZA" dirty="0"/>
            </a:br>
            <a:r>
              <a:rPr lang="en-ZA" dirty="0"/>
              <a:t> </a:t>
            </a:r>
          </a:p>
        </p:txBody>
      </p:sp>
      <p:sp>
        <p:nvSpPr>
          <p:cNvPr id="4" name="Text Placeholder 3">
            <a:extLst>
              <a:ext uri="{FF2B5EF4-FFF2-40B4-BE49-F238E27FC236}">
                <a16:creationId xmlns:a16="http://schemas.microsoft.com/office/drawing/2014/main" id="{ED701A40-9F2A-800C-9351-0363631F4AFD}"/>
              </a:ext>
            </a:extLst>
          </p:cNvPr>
          <p:cNvSpPr>
            <a:spLocks noGrp="1"/>
          </p:cNvSpPr>
          <p:nvPr>
            <p:ph type="body" sz="quarter" idx="10"/>
          </p:nvPr>
        </p:nvSpPr>
        <p:spPr/>
        <p:txBody>
          <a:bodyPr/>
          <a:lstStyle/>
          <a:p>
            <a:endParaRPr lang="en-ZA"/>
          </a:p>
        </p:txBody>
      </p:sp>
      <p:sp>
        <p:nvSpPr>
          <p:cNvPr id="5" name="Text Placeholder 4">
            <a:extLst>
              <a:ext uri="{FF2B5EF4-FFF2-40B4-BE49-F238E27FC236}">
                <a16:creationId xmlns:a16="http://schemas.microsoft.com/office/drawing/2014/main" id="{1D8EE6B8-CAE6-C4B4-1405-82A1DAF6BE21}"/>
              </a:ext>
            </a:extLst>
          </p:cNvPr>
          <p:cNvSpPr>
            <a:spLocks noGrp="1"/>
          </p:cNvSpPr>
          <p:nvPr>
            <p:ph type="body" sz="quarter" idx="11"/>
          </p:nvPr>
        </p:nvSpPr>
        <p:spPr/>
        <p:txBody>
          <a:bodyPr/>
          <a:lstStyle/>
          <a:p>
            <a:endParaRPr lang="en-ZA" dirty="0"/>
          </a:p>
        </p:txBody>
      </p:sp>
    </p:spTree>
    <p:extLst>
      <p:ext uri="{BB962C8B-B14F-4D97-AF65-F5344CB8AC3E}">
        <p14:creationId xmlns:p14="http://schemas.microsoft.com/office/powerpoint/2010/main" val="3751541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2D818-C833-8D8C-A623-55C6F9CD8E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E3CDC8-8722-29B0-334D-F3539BAC6C84}"/>
              </a:ext>
            </a:extLst>
          </p:cNvPr>
          <p:cNvSpPr>
            <a:spLocks noGrp="1"/>
          </p:cNvSpPr>
          <p:nvPr>
            <p:ph idx="1"/>
          </p:nvPr>
        </p:nvSpPr>
        <p:spPr/>
        <p:txBody>
          <a:bodyPr>
            <a:normAutofit/>
          </a:bodyPr>
          <a:lstStyle/>
          <a:p>
            <a:endParaRPr lang="en-ZA" dirty="0"/>
          </a:p>
        </p:txBody>
      </p:sp>
      <p:sp>
        <p:nvSpPr>
          <p:cNvPr id="3" name="Title 2">
            <a:extLst>
              <a:ext uri="{FF2B5EF4-FFF2-40B4-BE49-F238E27FC236}">
                <a16:creationId xmlns:a16="http://schemas.microsoft.com/office/drawing/2014/main" id="{B57985E3-2E3C-6668-11AB-DE7ABB2AB329}"/>
              </a:ext>
            </a:extLst>
          </p:cNvPr>
          <p:cNvSpPr>
            <a:spLocks noGrp="1"/>
          </p:cNvSpPr>
          <p:nvPr>
            <p:ph type="title"/>
          </p:nvPr>
        </p:nvSpPr>
        <p:spPr>
          <a:xfrm>
            <a:off x="356709" y="2919412"/>
            <a:ext cx="11495049" cy="1019176"/>
          </a:xfrm>
        </p:spPr>
        <p:txBody>
          <a:bodyPr>
            <a:normAutofit fontScale="90000"/>
          </a:bodyPr>
          <a:lstStyle/>
          <a:p>
            <a:pPr algn="ctr"/>
            <a:r>
              <a:rPr lang="en-ZA" sz="4800" dirty="0"/>
              <a:t>Motivation &amp; Background</a:t>
            </a:r>
            <a:br>
              <a:rPr lang="en-ZA" sz="4800" dirty="0"/>
            </a:br>
            <a:br>
              <a:rPr lang="en-ZA" dirty="0"/>
            </a:br>
            <a:r>
              <a:rPr lang="en-ZA" dirty="0"/>
              <a:t> </a:t>
            </a:r>
          </a:p>
        </p:txBody>
      </p:sp>
      <p:sp>
        <p:nvSpPr>
          <p:cNvPr id="4" name="Text Placeholder 3">
            <a:extLst>
              <a:ext uri="{FF2B5EF4-FFF2-40B4-BE49-F238E27FC236}">
                <a16:creationId xmlns:a16="http://schemas.microsoft.com/office/drawing/2014/main" id="{D86C382D-041E-2349-3803-409E5A7F827B}"/>
              </a:ext>
            </a:extLst>
          </p:cNvPr>
          <p:cNvSpPr>
            <a:spLocks noGrp="1"/>
          </p:cNvSpPr>
          <p:nvPr>
            <p:ph type="body" sz="quarter" idx="10"/>
          </p:nvPr>
        </p:nvSpPr>
        <p:spPr/>
        <p:txBody>
          <a:bodyPr/>
          <a:lstStyle/>
          <a:p>
            <a:endParaRPr lang="en-ZA"/>
          </a:p>
        </p:txBody>
      </p:sp>
      <p:sp>
        <p:nvSpPr>
          <p:cNvPr id="5" name="Text Placeholder 4">
            <a:extLst>
              <a:ext uri="{FF2B5EF4-FFF2-40B4-BE49-F238E27FC236}">
                <a16:creationId xmlns:a16="http://schemas.microsoft.com/office/drawing/2014/main" id="{75C34B67-D124-D2EA-9836-3F889AC671A9}"/>
              </a:ext>
            </a:extLst>
          </p:cNvPr>
          <p:cNvSpPr>
            <a:spLocks noGrp="1"/>
          </p:cNvSpPr>
          <p:nvPr>
            <p:ph type="body" sz="quarter" idx="11"/>
          </p:nvPr>
        </p:nvSpPr>
        <p:spPr/>
        <p:txBody>
          <a:bodyPr/>
          <a:lstStyle/>
          <a:p>
            <a:endParaRPr lang="en-ZA" dirty="0"/>
          </a:p>
        </p:txBody>
      </p:sp>
    </p:spTree>
    <p:extLst>
      <p:ext uri="{BB962C8B-B14F-4D97-AF65-F5344CB8AC3E}">
        <p14:creationId xmlns:p14="http://schemas.microsoft.com/office/powerpoint/2010/main" val="2986113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EBAF-A3EB-0568-A95C-5DFE3AEFD23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338BA2DA-7995-302F-7E92-E73D52612551}"/>
                  </a:ext>
                </a:extLst>
              </p:cNvPr>
              <p:cNvSpPr>
                <a:spLocks noGrp="1"/>
              </p:cNvSpPr>
              <p:nvPr>
                <p:ph type="title"/>
              </p:nvPr>
            </p:nvSpPr>
            <p:spPr/>
            <p:txBody>
              <a:bodyPr/>
              <a:lstStyle/>
              <a:p>
                <a:r>
                  <a:rPr lang="en-ZA" dirty="0"/>
                  <a:t>Yeast Cells (</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𝟑𝟖</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𝟒𝟎</m:t>
                    </m:r>
                  </m:oMath>
                </a14:m>
                <a:r>
                  <a:rPr lang="en-ZA" dirty="0"/>
                  <a:t>) </a:t>
                </a:r>
              </a:p>
            </p:txBody>
          </p:sp>
        </mc:Choice>
        <mc:Fallback xmlns="">
          <p:sp>
            <p:nvSpPr>
              <p:cNvPr id="3" name="Title 2">
                <a:extLst>
                  <a:ext uri="{FF2B5EF4-FFF2-40B4-BE49-F238E27FC236}">
                    <a16:creationId xmlns:a16="http://schemas.microsoft.com/office/drawing/2014/main" id="{338BA2DA-7995-302F-7E92-E73D52612551}"/>
                  </a:ext>
                </a:extLst>
              </p:cNvPr>
              <p:cNvSpPr>
                <a:spLocks noGrp="1" noRot="1" noChangeAspect="1" noMove="1" noResize="1" noEditPoints="1" noAdjustHandles="1" noChangeArrowheads="1" noChangeShapeType="1" noTextEdit="1"/>
              </p:cNvSpPr>
              <p:nvPr>
                <p:ph type="title"/>
              </p:nvPr>
            </p:nvSpPr>
            <p:spPr>
              <a:blipFill>
                <a:blip r:embed="rId3"/>
                <a:stretch>
                  <a:fillRect l="-1326" t="-12575"/>
                </a:stretch>
              </a:blipFill>
            </p:spPr>
            <p:txBody>
              <a:bodyPr/>
              <a:lstStyle/>
              <a:p>
                <a:r>
                  <a:rPr lang="en-ZA">
                    <a:noFill/>
                  </a:rPr>
                  <a:t> </a:t>
                </a:r>
              </a:p>
            </p:txBody>
          </p:sp>
        </mc:Fallback>
      </mc:AlternateContent>
      <p:sp>
        <p:nvSpPr>
          <p:cNvPr id="4" name="Text Placeholder 3">
            <a:extLst>
              <a:ext uri="{FF2B5EF4-FFF2-40B4-BE49-F238E27FC236}">
                <a16:creationId xmlns:a16="http://schemas.microsoft.com/office/drawing/2014/main" id="{8A9F3B4F-27D8-614A-396A-4D61EDD14369}"/>
              </a:ext>
            </a:extLst>
          </p:cNvPr>
          <p:cNvSpPr>
            <a:spLocks noGrp="1"/>
          </p:cNvSpPr>
          <p:nvPr>
            <p:ph type="body" sz="quarter" idx="10"/>
          </p:nvPr>
        </p:nvSpPr>
        <p:spPr/>
        <p:txBody>
          <a:bodyPr/>
          <a:lstStyle/>
          <a:p>
            <a:endParaRPr lang="en-ZA"/>
          </a:p>
        </p:txBody>
      </p:sp>
      <p:pic>
        <p:nvPicPr>
          <p:cNvPr id="7" name="Picture 6">
            <a:extLst>
              <a:ext uri="{FF2B5EF4-FFF2-40B4-BE49-F238E27FC236}">
                <a16:creationId xmlns:a16="http://schemas.microsoft.com/office/drawing/2014/main" id="{6C406389-42A2-74F9-E30F-0A3900519F1C}"/>
              </a:ext>
            </a:extLst>
          </p:cNvPr>
          <p:cNvPicPr>
            <a:picLocks noChangeAspect="1"/>
          </p:cNvPicPr>
          <p:nvPr/>
        </p:nvPicPr>
        <p:blipFill>
          <a:blip r:embed="rId4"/>
          <a:srcRect/>
          <a:stretch/>
        </p:blipFill>
        <p:spPr>
          <a:xfrm>
            <a:off x="-753026" y="1157166"/>
            <a:ext cx="6849026" cy="3855836"/>
          </a:xfrm>
          <a:prstGeom prst="rect">
            <a:avLst/>
          </a:prstGeom>
        </p:spPr>
      </p:pic>
      <p:pic>
        <p:nvPicPr>
          <p:cNvPr id="10" name="Picture 9">
            <a:extLst>
              <a:ext uri="{FF2B5EF4-FFF2-40B4-BE49-F238E27FC236}">
                <a16:creationId xmlns:a16="http://schemas.microsoft.com/office/drawing/2014/main" id="{CDDD6045-B91E-7AA5-F78C-3C02F4606663}"/>
              </a:ext>
            </a:extLst>
          </p:cNvPr>
          <p:cNvPicPr>
            <a:picLocks noChangeAspect="1"/>
          </p:cNvPicPr>
          <p:nvPr/>
        </p:nvPicPr>
        <p:blipFill>
          <a:blip r:embed="rId5"/>
          <a:stretch>
            <a:fillRect/>
          </a:stretch>
        </p:blipFill>
        <p:spPr>
          <a:xfrm>
            <a:off x="5518277" y="1501498"/>
            <a:ext cx="6073445" cy="3600000"/>
          </a:xfrm>
          <a:prstGeom prst="rect">
            <a:avLst/>
          </a:prstGeom>
        </p:spPr>
      </p:pic>
    </p:spTree>
    <p:extLst>
      <p:ext uri="{BB962C8B-B14F-4D97-AF65-F5344CB8AC3E}">
        <p14:creationId xmlns:p14="http://schemas.microsoft.com/office/powerpoint/2010/main" val="965719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42B13-D2C5-B334-0E50-C3B8A8FD93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2F1D6E-152F-3138-5D14-52DF7E4EA590}"/>
              </a:ext>
            </a:extLst>
          </p:cNvPr>
          <p:cNvSpPr>
            <a:spLocks noGrp="1"/>
          </p:cNvSpPr>
          <p:nvPr>
            <p:ph type="title"/>
          </p:nvPr>
        </p:nvSpPr>
        <p:spPr/>
        <p:txBody>
          <a:bodyPr/>
          <a:lstStyle/>
          <a:p>
            <a:r>
              <a:rPr lang="en-ZA" dirty="0"/>
              <a:t> </a:t>
            </a:r>
          </a:p>
        </p:txBody>
      </p:sp>
      <p:sp>
        <p:nvSpPr>
          <p:cNvPr id="4" name="Text Placeholder 3">
            <a:extLst>
              <a:ext uri="{FF2B5EF4-FFF2-40B4-BE49-F238E27FC236}">
                <a16:creationId xmlns:a16="http://schemas.microsoft.com/office/drawing/2014/main" id="{30607C8B-6786-A24D-D3D6-5CB8935F14DE}"/>
              </a:ext>
            </a:extLst>
          </p:cNvPr>
          <p:cNvSpPr>
            <a:spLocks noGrp="1"/>
          </p:cNvSpPr>
          <p:nvPr>
            <p:ph type="body" sz="quarter" idx="10"/>
          </p:nvPr>
        </p:nvSpPr>
        <p:spPr/>
        <p:txBody>
          <a:bodyPr/>
          <a:lstStyle/>
          <a:p>
            <a:endParaRPr lang="en-ZA"/>
          </a:p>
        </p:txBody>
      </p:sp>
      <mc:AlternateContent xmlns:mc="http://schemas.openxmlformats.org/markup-compatibility/2006">
        <mc:Choice xmlns:a14="http://schemas.microsoft.com/office/drawing/2010/main" Requires="a14">
          <p:sp>
            <p:nvSpPr>
              <p:cNvPr id="2" name="Title 2">
                <a:extLst>
                  <a:ext uri="{FF2B5EF4-FFF2-40B4-BE49-F238E27FC236}">
                    <a16:creationId xmlns:a16="http://schemas.microsoft.com/office/drawing/2014/main" id="{EDD3BB95-F969-D45B-1373-FADBDD6ECE7B}"/>
                  </a:ext>
                </a:extLst>
              </p:cNvPr>
              <p:cNvSpPr txBox="1">
                <a:spLocks/>
              </p:cNvSpPr>
              <p:nvPr/>
            </p:nvSpPr>
            <p:spPr>
              <a:xfrm>
                <a:off x="502021" y="424783"/>
                <a:ext cx="11495049" cy="10191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accent1"/>
                    </a:solidFill>
                    <a:latin typeface="Trebuchet MS" panose="020B0703020202090204" pitchFamily="34" charset="0"/>
                    <a:ea typeface="+mj-ea"/>
                    <a:cs typeface="+mj-cs"/>
                  </a:defRPr>
                </a:lvl1pPr>
              </a:lstStyle>
              <a:p>
                <a:r>
                  <a:rPr lang="en-ZA" dirty="0"/>
                  <a:t>Buccal Epithelial Cells (</a:t>
                </a:r>
                <a14:m>
                  <m:oMath xmlns:m="http://schemas.openxmlformats.org/officeDocument/2006/math">
                    <m:r>
                      <a:rPr lang="en-US" i="1" smtClean="0">
                        <a:latin typeface="Cambria Math" panose="02040503050406030204" pitchFamily="18" charset="0"/>
                      </a:rPr>
                      <m:t>𝒏</m:t>
                    </m:r>
                    <m:r>
                      <a:rPr lang="en-US" i="1" smtClean="0">
                        <a:latin typeface="Cambria Math" panose="02040503050406030204" pitchFamily="18" charset="0"/>
                      </a:rPr>
                      <m:t>≈</m:t>
                    </m:r>
                    <m:r>
                      <a:rPr lang="en-US" i="1" smtClean="0">
                        <a:latin typeface="Cambria Math" panose="02040503050406030204" pitchFamily="18" charset="0"/>
                      </a:rPr>
                      <m:t>𝟏</m:t>
                    </m:r>
                    <m:r>
                      <a:rPr lang="en-US" i="1" smtClean="0">
                        <a:latin typeface="Cambria Math" panose="02040503050406030204" pitchFamily="18" charset="0"/>
                      </a:rPr>
                      <m:t>.</m:t>
                    </m:r>
                    <m:r>
                      <a:rPr lang="en-US" i="1" smtClean="0">
                        <a:latin typeface="Cambria Math" panose="02040503050406030204" pitchFamily="18" charset="0"/>
                      </a:rPr>
                      <m:t>𝟑𝟔</m:t>
                    </m:r>
                    <m:r>
                      <a:rPr lang="en-US" i="1" smtClean="0">
                        <a:latin typeface="Cambria Math" panose="02040503050406030204" pitchFamily="18" charset="0"/>
                      </a:rPr>
                      <m:t>−</m:t>
                    </m:r>
                    <m:r>
                      <a:rPr lang="en-US" i="1" smtClean="0">
                        <a:latin typeface="Cambria Math" panose="02040503050406030204" pitchFamily="18" charset="0"/>
                      </a:rPr>
                      <m:t>𝟏</m:t>
                    </m:r>
                    <m:r>
                      <a:rPr lang="en-US" i="1" smtClean="0">
                        <a:latin typeface="Cambria Math" panose="02040503050406030204" pitchFamily="18" charset="0"/>
                      </a:rPr>
                      <m:t>.</m:t>
                    </m:r>
                    <m:r>
                      <a:rPr lang="en-US" i="1" smtClean="0">
                        <a:latin typeface="Cambria Math" panose="02040503050406030204" pitchFamily="18" charset="0"/>
                      </a:rPr>
                      <m:t>𝟑𝟗</m:t>
                    </m:r>
                  </m:oMath>
                </a14:m>
                <a:r>
                  <a:rPr lang="en-ZA" dirty="0"/>
                  <a:t>) </a:t>
                </a:r>
              </a:p>
            </p:txBody>
          </p:sp>
        </mc:Choice>
        <mc:Fallback>
          <p:sp>
            <p:nvSpPr>
              <p:cNvPr id="2" name="Title 2">
                <a:extLst>
                  <a:ext uri="{FF2B5EF4-FFF2-40B4-BE49-F238E27FC236}">
                    <a16:creationId xmlns:a16="http://schemas.microsoft.com/office/drawing/2014/main" id="{EDD3BB95-F969-D45B-1373-FADBDD6ECE7B}"/>
                  </a:ext>
                </a:extLst>
              </p:cNvPr>
              <p:cNvSpPr txBox="1">
                <a:spLocks noRot="1" noChangeAspect="1" noMove="1" noResize="1" noEditPoints="1" noAdjustHandles="1" noChangeArrowheads="1" noChangeShapeType="1" noTextEdit="1"/>
              </p:cNvSpPr>
              <p:nvPr/>
            </p:nvSpPr>
            <p:spPr>
              <a:xfrm>
                <a:off x="502021" y="424783"/>
                <a:ext cx="11495049" cy="1019176"/>
              </a:xfrm>
              <a:prstGeom prst="rect">
                <a:avLst/>
              </a:prstGeom>
              <a:blipFill>
                <a:blip r:embed="rId3"/>
                <a:stretch>
                  <a:fillRect l="-1326" t="-12575"/>
                </a:stretch>
              </a:blipFill>
            </p:spPr>
            <p:txBody>
              <a:bodyPr/>
              <a:lstStyle/>
              <a:p>
                <a:r>
                  <a:rPr lang="en-ZA">
                    <a:noFill/>
                  </a:rPr>
                  <a:t> </a:t>
                </a:r>
              </a:p>
            </p:txBody>
          </p:sp>
        </mc:Fallback>
      </mc:AlternateContent>
      <p:pic>
        <p:nvPicPr>
          <p:cNvPr id="6" name="Picture 5">
            <a:extLst>
              <a:ext uri="{FF2B5EF4-FFF2-40B4-BE49-F238E27FC236}">
                <a16:creationId xmlns:a16="http://schemas.microsoft.com/office/drawing/2014/main" id="{AFB2C979-C1DA-ACBF-16E2-52402C093DDD}"/>
              </a:ext>
            </a:extLst>
          </p:cNvPr>
          <p:cNvPicPr>
            <a:picLocks noChangeAspect="1"/>
          </p:cNvPicPr>
          <p:nvPr/>
        </p:nvPicPr>
        <p:blipFill>
          <a:blip r:embed="rId4"/>
          <a:stretch>
            <a:fillRect/>
          </a:stretch>
        </p:blipFill>
        <p:spPr>
          <a:xfrm>
            <a:off x="8285506" y="1774925"/>
            <a:ext cx="3463199" cy="2880000"/>
          </a:xfrm>
          <a:prstGeom prst="rect">
            <a:avLst/>
          </a:prstGeom>
        </p:spPr>
      </p:pic>
      <p:pic>
        <p:nvPicPr>
          <p:cNvPr id="8" name="Picture 7">
            <a:extLst>
              <a:ext uri="{FF2B5EF4-FFF2-40B4-BE49-F238E27FC236}">
                <a16:creationId xmlns:a16="http://schemas.microsoft.com/office/drawing/2014/main" id="{6FFCDDD2-7F79-740E-714F-7E20AE6C48E9}"/>
              </a:ext>
            </a:extLst>
          </p:cNvPr>
          <p:cNvPicPr>
            <a:picLocks noChangeAspect="1"/>
          </p:cNvPicPr>
          <p:nvPr/>
        </p:nvPicPr>
        <p:blipFill>
          <a:blip r:embed="rId5"/>
          <a:stretch>
            <a:fillRect/>
          </a:stretch>
        </p:blipFill>
        <p:spPr>
          <a:xfrm>
            <a:off x="4341161" y="1774925"/>
            <a:ext cx="3509678" cy="2880000"/>
          </a:xfrm>
          <a:prstGeom prst="rect">
            <a:avLst/>
          </a:prstGeom>
        </p:spPr>
      </p:pic>
      <p:pic>
        <p:nvPicPr>
          <p:cNvPr id="10" name="Picture 9">
            <a:extLst>
              <a:ext uri="{FF2B5EF4-FFF2-40B4-BE49-F238E27FC236}">
                <a16:creationId xmlns:a16="http://schemas.microsoft.com/office/drawing/2014/main" id="{D6A08A2B-FFD7-C940-9B51-47D5490F5274}"/>
              </a:ext>
            </a:extLst>
          </p:cNvPr>
          <p:cNvPicPr>
            <a:picLocks noChangeAspect="1"/>
          </p:cNvPicPr>
          <p:nvPr/>
        </p:nvPicPr>
        <p:blipFill>
          <a:blip r:embed="rId6"/>
          <a:stretch>
            <a:fillRect/>
          </a:stretch>
        </p:blipFill>
        <p:spPr>
          <a:xfrm>
            <a:off x="502021" y="1774925"/>
            <a:ext cx="3404473" cy="2880000"/>
          </a:xfrm>
          <a:prstGeom prst="rect">
            <a:avLst/>
          </a:prstGeom>
        </p:spPr>
      </p:pic>
    </p:spTree>
    <p:extLst>
      <p:ext uri="{BB962C8B-B14F-4D97-AF65-F5344CB8AC3E}">
        <p14:creationId xmlns:p14="http://schemas.microsoft.com/office/powerpoint/2010/main" val="105176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DF319-C401-3CE8-8C5D-89A99A74B96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91FC0D1B-8B7E-9802-E671-887D5B1915A6}"/>
                  </a:ext>
                </a:extLst>
              </p:cNvPr>
              <p:cNvSpPr>
                <a:spLocks noGrp="1"/>
              </p:cNvSpPr>
              <p:nvPr>
                <p:ph type="title"/>
              </p:nvPr>
            </p:nvSpPr>
            <p:spPr/>
            <p:txBody>
              <a:bodyPr/>
              <a:lstStyle/>
              <a:p>
                <a:r>
                  <a:rPr lang="en-ZA" dirty="0"/>
                  <a:t>Buccal Epithelial Cells (</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𝟑𝟔</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𝟑𝟗</m:t>
                    </m:r>
                  </m:oMath>
                </a14:m>
                <a:r>
                  <a:rPr lang="en-ZA" dirty="0"/>
                  <a:t>) </a:t>
                </a:r>
              </a:p>
            </p:txBody>
          </p:sp>
        </mc:Choice>
        <mc:Fallback xmlns="">
          <p:sp>
            <p:nvSpPr>
              <p:cNvPr id="3" name="Title 2">
                <a:extLst>
                  <a:ext uri="{FF2B5EF4-FFF2-40B4-BE49-F238E27FC236}">
                    <a16:creationId xmlns:a16="http://schemas.microsoft.com/office/drawing/2014/main" id="{91FC0D1B-8B7E-9802-E671-887D5B1915A6}"/>
                  </a:ext>
                </a:extLst>
              </p:cNvPr>
              <p:cNvSpPr>
                <a:spLocks noGrp="1" noRot="1" noChangeAspect="1" noMove="1" noResize="1" noEditPoints="1" noAdjustHandles="1" noChangeArrowheads="1" noChangeShapeType="1" noTextEdit="1"/>
              </p:cNvSpPr>
              <p:nvPr>
                <p:ph type="title"/>
              </p:nvPr>
            </p:nvSpPr>
            <p:spPr>
              <a:blipFill>
                <a:blip r:embed="rId3"/>
                <a:stretch>
                  <a:fillRect l="-1326" t="-12575"/>
                </a:stretch>
              </a:blipFill>
            </p:spPr>
            <p:txBody>
              <a:bodyPr/>
              <a:lstStyle/>
              <a:p>
                <a:r>
                  <a:rPr lang="en-ZA">
                    <a:noFill/>
                  </a:rPr>
                  <a:t> </a:t>
                </a:r>
              </a:p>
            </p:txBody>
          </p:sp>
        </mc:Fallback>
      </mc:AlternateContent>
      <p:sp>
        <p:nvSpPr>
          <p:cNvPr id="4" name="Text Placeholder 3">
            <a:extLst>
              <a:ext uri="{FF2B5EF4-FFF2-40B4-BE49-F238E27FC236}">
                <a16:creationId xmlns:a16="http://schemas.microsoft.com/office/drawing/2014/main" id="{7764DAEA-05DB-DF78-9FC0-D0B49A0A13E1}"/>
              </a:ext>
            </a:extLst>
          </p:cNvPr>
          <p:cNvSpPr>
            <a:spLocks noGrp="1"/>
          </p:cNvSpPr>
          <p:nvPr>
            <p:ph type="body" sz="quarter" idx="10"/>
          </p:nvPr>
        </p:nvSpPr>
        <p:spPr/>
        <p:txBody>
          <a:bodyPr/>
          <a:lstStyle/>
          <a:p>
            <a:endParaRPr lang="en-ZA"/>
          </a:p>
        </p:txBody>
      </p:sp>
      <p:pic>
        <p:nvPicPr>
          <p:cNvPr id="7" name="Picture 6">
            <a:extLst>
              <a:ext uri="{FF2B5EF4-FFF2-40B4-BE49-F238E27FC236}">
                <a16:creationId xmlns:a16="http://schemas.microsoft.com/office/drawing/2014/main" id="{F0CA88E6-F5C0-DC2F-0A5C-D85F2D737039}"/>
              </a:ext>
            </a:extLst>
          </p:cNvPr>
          <p:cNvPicPr>
            <a:picLocks noChangeAspect="1"/>
          </p:cNvPicPr>
          <p:nvPr/>
        </p:nvPicPr>
        <p:blipFill>
          <a:blip r:embed="rId4"/>
          <a:srcRect/>
          <a:stretch/>
        </p:blipFill>
        <p:spPr>
          <a:xfrm>
            <a:off x="-298589" y="1045675"/>
            <a:ext cx="6394589" cy="3599999"/>
          </a:xfrm>
          <a:prstGeom prst="rect">
            <a:avLst/>
          </a:prstGeom>
        </p:spPr>
      </p:pic>
      <p:pic>
        <p:nvPicPr>
          <p:cNvPr id="10" name="Picture 9">
            <a:extLst>
              <a:ext uri="{FF2B5EF4-FFF2-40B4-BE49-F238E27FC236}">
                <a16:creationId xmlns:a16="http://schemas.microsoft.com/office/drawing/2014/main" id="{47E5D9C5-CDDC-480D-9417-3163A1302FEE}"/>
              </a:ext>
            </a:extLst>
          </p:cNvPr>
          <p:cNvPicPr>
            <a:picLocks noChangeAspect="1"/>
          </p:cNvPicPr>
          <p:nvPr/>
        </p:nvPicPr>
        <p:blipFill>
          <a:blip r:embed="rId5"/>
          <a:srcRect/>
          <a:stretch/>
        </p:blipFill>
        <p:spPr>
          <a:xfrm>
            <a:off x="6118555" y="1291559"/>
            <a:ext cx="6073445" cy="3599999"/>
          </a:xfrm>
          <a:prstGeom prst="rect">
            <a:avLst/>
          </a:prstGeom>
        </p:spPr>
      </p:pic>
      <p:pic>
        <p:nvPicPr>
          <p:cNvPr id="5" name="Picture 4">
            <a:extLst>
              <a:ext uri="{FF2B5EF4-FFF2-40B4-BE49-F238E27FC236}">
                <a16:creationId xmlns:a16="http://schemas.microsoft.com/office/drawing/2014/main" id="{FDE495F2-3751-DB4C-E08D-A9D72378B97A}"/>
              </a:ext>
            </a:extLst>
          </p:cNvPr>
          <p:cNvPicPr>
            <a:picLocks noChangeAspect="1"/>
          </p:cNvPicPr>
          <p:nvPr/>
        </p:nvPicPr>
        <p:blipFill>
          <a:blip r:embed="rId6"/>
          <a:srcRect/>
          <a:stretch/>
        </p:blipFill>
        <p:spPr>
          <a:xfrm>
            <a:off x="597291" y="1045952"/>
            <a:ext cx="6393599" cy="3599443"/>
          </a:xfrm>
          <a:prstGeom prst="rect">
            <a:avLst/>
          </a:prstGeom>
        </p:spPr>
      </p:pic>
      <p:pic>
        <p:nvPicPr>
          <p:cNvPr id="11" name="Picture 10">
            <a:extLst>
              <a:ext uri="{FF2B5EF4-FFF2-40B4-BE49-F238E27FC236}">
                <a16:creationId xmlns:a16="http://schemas.microsoft.com/office/drawing/2014/main" id="{11E2FD42-68EC-2A69-9951-B2C787299239}"/>
              </a:ext>
            </a:extLst>
          </p:cNvPr>
          <p:cNvPicPr>
            <a:picLocks noChangeAspect="1"/>
          </p:cNvPicPr>
          <p:nvPr/>
        </p:nvPicPr>
        <p:blipFill>
          <a:blip r:embed="rId7"/>
          <a:srcRect/>
          <a:stretch/>
        </p:blipFill>
        <p:spPr>
          <a:xfrm>
            <a:off x="249023" y="1150145"/>
            <a:ext cx="6393599" cy="3599443"/>
          </a:xfrm>
          <a:prstGeom prst="rect">
            <a:avLst/>
          </a:prstGeom>
        </p:spPr>
      </p:pic>
      <p:pic>
        <p:nvPicPr>
          <p:cNvPr id="8" name="Picture 7">
            <a:extLst>
              <a:ext uri="{FF2B5EF4-FFF2-40B4-BE49-F238E27FC236}">
                <a16:creationId xmlns:a16="http://schemas.microsoft.com/office/drawing/2014/main" id="{092BCE60-74D9-7637-65C4-7200BB07D914}"/>
              </a:ext>
            </a:extLst>
          </p:cNvPr>
          <p:cNvPicPr>
            <a:picLocks noChangeAspect="1"/>
          </p:cNvPicPr>
          <p:nvPr/>
        </p:nvPicPr>
        <p:blipFill>
          <a:blip r:embed="rId8"/>
          <a:srcRect/>
          <a:stretch/>
        </p:blipFill>
        <p:spPr>
          <a:xfrm>
            <a:off x="6018202" y="1327552"/>
            <a:ext cx="6073200" cy="3599854"/>
          </a:xfrm>
          <a:prstGeom prst="rect">
            <a:avLst/>
          </a:prstGeom>
        </p:spPr>
      </p:pic>
      <p:pic>
        <p:nvPicPr>
          <p:cNvPr id="13" name="Picture 12">
            <a:extLst>
              <a:ext uri="{FF2B5EF4-FFF2-40B4-BE49-F238E27FC236}">
                <a16:creationId xmlns:a16="http://schemas.microsoft.com/office/drawing/2014/main" id="{998D29DC-B495-5F4A-AAC2-EC9D8757E992}"/>
              </a:ext>
            </a:extLst>
          </p:cNvPr>
          <p:cNvPicPr>
            <a:picLocks noChangeAspect="1"/>
          </p:cNvPicPr>
          <p:nvPr/>
        </p:nvPicPr>
        <p:blipFill>
          <a:blip r:embed="rId9"/>
          <a:srcRect/>
          <a:stretch/>
        </p:blipFill>
        <p:spPr>
          <a:xfrm>
            <a:off x="6118555" y="1255711"/>
            <a:ext cx="6073200" cy="3599854"/>
          </a:xfrm>
          <a:prstGeom prst="rect">
            <a:avLst/>
          </a:prstGeom>
        </p:spPr>
      </p:pic>
    </p:spTree>
    <p:extLst>
      <p:ext uri="{BB962C8B-B14F-4D97-AF65-F5344CB8AC3E}">
        <p14:creationId xmlns:p14="http://schemas.microsoft.com/office/powerpoint/2010/main" val="13659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A25234-26D4-1447-49D0-DE0525FF24DD}"/>
              </a:ext>
            </a:extLst>
          </p:cNvPr>
          <p:cNvSpPr>
            <a:spLocks noGrp="1"/>
          </p:cNvSpPr>
          <p:nvPr>
            <p:ph idx="1"/>
          </p:nvPr>
        </p:nvSpPr>
        <p:spPr>
          <a:xfrm>
            <a:off x="347329" y="914400"/>
            <a:ext cx="11504429" cy="4439377"/>
          </a:xfrm>
        </p:spPr>
        <p:txBody>
          <a:bodyPr>
            <a:normAutofit lnSpcReduction="10000"/>
          </a:bodyPr>
          <a:lstStyle/>
          <a:p>
            <a:pPr lvl="1"/>
            <a:r>
              <a:rPr lang="en-ZA" dirty="0"/>
              <a:t>Birefringent QPI Measurements: </a:t>
            </a:r>
          </a:p>
          <a:p>
            <a:pPr lvl="2"/>
            <a:r>
              <a:rPr lang="en-ZA" dirty="0"/>
              <a:t>Urea crystals </a:t>
            </a:r>
          </a:p>
          <a:p>
            <a:pPr lvl="2"/>
            <a:r>
              <a:rPr lang="en-ZA" dirty="0"/>
              <a:t>Microtubules inside epithelial cells </a:t>
            </a:r>
          </a:p>
          <a:p>
            <a:pPr lvl="2"/>
            <a:endParaRPr lang="en-ZA" dirty="0"/>
          </a:p>
          <a:p>
            <a:pPr lvl="1"/>
            <a:r>
              <a:rPr lang="en-ZA" dirty="0"/>
              <a:t>Measure phase resolution target to get lower limit on phase resolution </a:t>
            </a:r>
          </a:p>
          <a:p>
            <a:pPr lvl="2"/>
            <a:endParaRPr lang="en-ZA" dirty="0"/>
          </a:p>
          <a:p>
            <a:pPr lvl="1"/>
            <a:r>
              <a:rPr lang="en-ZA" dirty="0"/>
              <a:t>Video rate SSOQM measurements: </a:t>
            </a:r>
          </a:p>
          <a:p>
            <a:pPr lvl="2"/>
            <a:r>
              <a:rPr lang="en-ZA" dirty="0"/>
              <a:t>Trapped yeast cells in different solutions </a:t>
            </a:r>
          </a:p>
          <a:p>
            <a:pPr marL="914400" lvl="2" indent="0">
              <a:buNone/>
            </a:pPr>
            <a:endParaRPr lang="en-ZA" dirty="0"/>
          </a:p>
          <a:p>
            <a:pPr lvl="1"/>
            <a:r>
              <a:rPr lang="en-ZA" dirty="0"/>
              <a:t>Continue improving SNR: </a:t>
            </a:r>
          </a:p>
          <a:p>
            <a:pPr lvl="2"/>
            <a:r>
              <a:rPr lang="en-ZA" dirty="0"/>
              <a:t>Different normalization techniques </a:t>
            </a:r>
          </a:p>
          <a:p>
            <a:pPr lvl="2"/>
            <a:r>
              <a:rPr lang="en-ZA" dirty="0"/>
              <a:t>Noise reduction algorithms (post-processing) </a:t>
            </a:r>
          </a:p>
          <a:p>
            <a:pPr marL="914400" lvl="2" indent="0">
              <a:buNone/>
            </a:pPr>
            <a:endParaRPr lang="en-ZA" dirty="0"/>
          </a:p>
          <a:p>
            <a:endParaRPr lang="en-ZA" dirty="0"/>
          </a:p>
          <a:p>
            <a:pPr lvl="1"/>
            <a:endParaRPr lang="en-ZA" dirty="0"/>
          </a:p>
        </p:txBody>
      </p:sp>
      <p:sp>
        <p:nvSpPr>
          <p:cNvPr id="3" name="Title 2">
            <a:extLst>
              <a:ext uri="{FF2B5EF4-FFF2-40B4-BE49-F238E27FC236}">
                <a16:creationId xmlns:a16="http://schemas.microsoft.com/office/drawing/2014/main" id="{C90E3494-5839-88AF-B69A-B82AB589163C}"/>
              </a:ext>
            </a:extLst>
          </p:cNvPr>
          <p:cNvSpPr>
            <a:spLocks noGrp="1"/>
          </p:cNvSpPr>
          <p:nvPr>
            <p:ph type="title"/>
          </p:nvPr>
        </p:nvSpPr>
        <p:spPr/>
        <p:txBody>
          <a:bodyPr/>
          <a:lstStyle/>
          <a:p>
            <a:r>
              <a:rPr lang="en-ZA" dirty="0"/>
              <a:t>Next Steps </a:t>
            </a:r>
          </a:p>
        </p:txBody>
      </p:sp>
      <p:sp>
        <p:nvSpPr>
          <p:cNvPr id="4" name="Text Placeholder 3">
            <a:extLst>
              <a:ext uri="{FF2B5EF4-FFF2-40B4-BE49-F238E27FC236}">
                <a16:creationId xmlns:a16="http://schemas.microsoft.com/office/drawing/2014/main" id="{8CF41B6E-BCAF-8450-39AF-648952452989}"/>
              </a:ext>
            </a:extLst>
          </p:cNvPr>
          <p:cNvSpPr>
            <a:spLocks noGrp="1"/>
          </p:cNvSpPr>
          <p:nvPr>
            <p:ph type="body" sz="quarter" idx="10"/>
          </p:nvPr>
        </p:nvSpPr>
        <p:spPr/>
        <p:txBody>
          <a:bodyPr/>
          <a:lstStyle/>
          <a:p>
            <a:endParaRPr lang="en-ZA"/>
          </a:p>
        </p:txBody>
      </p:sp>
    </p:spTree>
    <p:extLst>
      <p:ext uri="{BB962C8B-B14F-4D97-AF65-F5344CB8AC3E}">
        <p14:creationId xmlns:p14="http://schemas.microsoft.com/office/powerpoint/2010/main" val="101978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a:extLst>
              <a:ext uri="{FF2B5EF4-FFF2-40B4-BE49-F238E27FC236}">
                <a16:creationId xmlns:a16="http://schemas.microsoft.com/office/drawing/2014/main" id="{C0B95DC7-405E-0DAE-33C4-786C54F1FCD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p:pic>
      <p:sp>
        <p:nvSpPr>
          <p:cNvPr id="2" name="SU shape">
            <a:extLst>
              <a:ext uri="{FF2B5EF4-FFF2-40B4-BE49-F238E27FC236}">
                <a16:creationId xmlns:a16="http://schemas.microsoft.com/office/drawing/2014/main" id="{158BEB47-8466-6EA9-429B-31B802564F90}"/>
              </a:ext>
            </a:extLst>
          </p:cNvPr>
          <p:cNvSpPr/>
          <p:nvPr/>
        </p:nvSpPr>
        <p:spPr>
          <a:xfrm>
            <a:off x="0" y="2740781"/>
            <a:ext cx="4563529" cy="2456861"/>
          </a:xfrm>
          <a:custGeom>
            <a:avLst/>
            <a:gdLst>
              <a:gd name="connsiteX0" fmla="*/ 5261811 w 5261811"/>
              <a:gd name="connsiteY0" fmla="*/ 1294820 h 2832794"/>
              <a:gd name="connsiteX1" fmla="*/ 5261482 w 5261811"/>
              <a:gd name="connsiteY1" fmla="*/ 2158836 h 2832794"/>
              <a:gd name="connsiteX2" fmla="*/ 4586436 w 5261811"/>
              <a:gd name="connsiteY2" fmla="*/ 2832794 h 2832794"/>
              <a:gd name="connsiteX3" fmla="*/ 0 w 5261811"/>
              <a:gd name="connsiteY3" fmla="*/ 2832794 h 2832794"/>
              <a:gd name="connsiteX4" fmla="*/ 0 w 5261811"/>
              <a:gd name="connsiteY4" fmla="*/ 0 h 2832794"/>
              <a:gd name="connsiteX5" fmla="*/ 5261811 w 5261811"/>
              <a:gd name="connsiteY5" fmla="*/ 0 h 2832794"/>
              <a:gd name="connsiteX6" fmla="*/ 5261811 w 5261811"/>
              <a:gd name="connsiteY6" fmla="*/ 1294820 h 283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1811" h="2832794">
                <a:moveTo>
                  <a:pt x="5261811" y="1294820"/>
                </a:moveTo>
                <a:lnTo>
                  <a:pt x="5261482" y="2158836"/>
                </a:lnTo>
                <a:cubicBezTo>
                  <a:pt x="5261373" y="2531067"/>
                  <a:pt x="4959148" y="2832794"/>
                  <a:pt x="4586436" y="2832794"/>
                </a:cubicBezTo>
                <a:lnTo>
                  <a:pt x="0" y="2832794"/>
                </a:lnTo>
                <a:lnTo>
                  <a:pt x="0" y="0"/>
                </a:lnTo>
                <a:lnTo>
                  <a:pt x="5261811" y="0"/>
                </a:lnTo>
                <a:lnTo>
                  <a:pt x="5261811" y="1294820"/>
                </a:lnTo>
                <a:close/>
              </a:path>
            </a:pathLst>
          </a:custGeom>
          <a:solidFill>
            <a:srgbClr val="000000">
              <a:alpha val="20000"/>
            </a:srgbClr>
          </a:solidFill>
          <a:ln w="10954" cap="flat">
            <a:noFill/>
            <a:prstDash val="solid"/>
            <a:miter/>
          </a:ln>
        </p:spPr>
        <p:txBody>
          <a:bodyPr rtlCol="0" anchor="ctr"/>
          <a:lstStyle/>
          <a:p>
            <a:endParaRPr lang="en-US"/>
          </a:p>
        </p:txBody>
      </p:sp>
      <p:sp>
        <p:nvSpPr>
          <p:cNvPr id="28" name="Photo by ...">
            <a:extLst>
              <a:ext uri="{FF2B5EF4-FFF2-40B4-BE49-F238E27FC236}">
                <a16:creationId xmlns:a16="http://schemas.microsoft.com/office/drawing/2014/main" id="{462A99E7-3842-07D7-CA8E-041BC17CC8BF}"/>
              </a:ext>
            </a:extLst>
          </p:cNvPr>
          <p:cNvSpPr txBox="1"/>
          <p:nvPr/>
        </p:nvSpPr>
        <p:spPr>
          <a:xfrm>
            <a:off x="10689903" y="6546486"/>
            <a:ext cx="1433157" cy="230832"/>
          </a:xfrm>
          <a:prstGeom prst="rect">
            <a:avLst/>
          </a:prstGeom>
          <a:noFill/>
        </p:spPr>
        <p:txBody>
          <a:bodyPr wrap="square" rtlCol="0">
            <a:spAutoFit/>
          </a:bodyPr>
          <a:lstStyle/>
          <a:p>
            <a:pPr algn="r"/>
            <a:r>
              <a:rPr lang="en-GB" sz="900">
                <a:solidFill>
                  <a:schemeClr val="bg1">
                    <a:lumMod val="95000"/>
                  </a:schemeClr>
                </a:solidFill>
                <a:latin typeface="Trebuchet MS" panose="020B0703020202090204" pitchFamily="34" charset="0"/>
              </a:rPr>
              <a:t>Photo by Stefan Els</a:t>
            </a:r>
          </a:p>
        </p:txBody>
      </p:sp>
      <p:pic>
        <p:nvPicPr>
          <p:cNvPr id="5" name="SU Logo">
            <a:extLst>
              <a:ext uri="{FF2B5EF4-FFF2-40B4-BE49-F238E27FC236}">
                <a16:creationId xmlns:a16="http://schemas.microsoft.com/office/drawing/2014/main" id="{DE245650-CF3D-BC4D-12F6-86D9EEC8605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25488" y="194982"/>
            <a:ext cx="3367549" cy="1820507"/>
          </a:xfrm>
          <a:prstGeom prst="rect">
            <a:avLst/>
          </a:prstGeom>
        </p:spPr>
      </p:pic>
      <p:sp>
        <p:nvSpPr>
          <p:cNvPr id="62" name="Title ">
            <a:extLst>
              <a:ext uri="{FF2B5EF4-FFF2-40B4-BE49-F238E27FC236}">
                <a16:creationId xmlns:a16="http://schemas.microsoft.com/office/drawing/2014/main" id="{8FE30489-4F84-58B6-0499-C23D7D46E900}"/>
              </a:ext>
            </a:extLst>
          </p:cNvPr>
          <p:cNvSpPr>
            <a:spLocks noGrp="1"/>
          </p:cNvSpPr>
          <p:nvPr>
            <p:ph type="title"/>
          </p:nvPr>
        </p:nvSpPr>
        <p:spPr>
          <a:xfrm>
            <a:off x="882075" y="3241168"/>
            <a:ext cx="2799378" cy="1456087"/>
          </a:xfrm>
        </p:spPr>
        <p:txBody>
          <a:bodyPr/>
          <a:lstStyle/>
          <a:p>
            <a:r>
              <a:rPr lang="en-US"/>
              <a:t>Thank you</a:t>
            </a:r>
            <a:br>
              <a:rPr lang="en-US"/>
            </a:br>
            <a:r>
              <a:rPr lang="en-US" err="1"/>
              <a:t>Enkosi</a:t>
            </a:r>
            <a:br>
              <a:rPr lang="en-US"/>
            </a:br>
            <a:r>
              <a:rPr lang="en-US" err="1"/>
              <a:t>Dankie</a:t>
            </a:r>
            <a:endParaRPr lang="en-US"/>
          </a:p>
        </p:txBody>
      </p:sp>
    </p:spTree>
    <p:extLst>
      <p:ext uri="{BB962C8B-B14F-4D97-AF65-F5344CB8AC3E}">
        <p14:creationId xmlns:p14="http://schemas.microsoft.com/office/powerpoint/2010/main" val="124329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3764D0-71D5-2F20-42E2-CE56FEB40A20}"/>
              </a:ext>
            </a:extLst>
          </p:cNvPr>
          <p:cNvSpPr>
            <a:spLocks noGrp="1"/>
          </p:cNvSpPr>
          <p:nvPr>
            <p:ph idx="1"/>
          </p:nvPr>
        </p:nvSpPr>
        <p:spPr>
          <a:xfrm>
            <a:off x="337951" y="1149927"/>
            <a:ext cx="5931232" cy="4419600"/>
          </a:xfrm>
        </p:spPr>
        <p:txBody>
          <a:bodyPr>
            <a:normAutofit fontScale="92500" lnSpcReduction="10000"/>
          </a:bodyPr>
          <a:lstStyle/>
          <a:p>
            <a:r>
              <a:rPr lang="en-US" dirty="0"/>
              <a:t>Standard microscopy techniques are unable to resolve detail in transparent objects as they rely on measuring </a:t>
            </a:r>
            <a:r>
              <a:rPr lang="en-US" b="1" dirty="0">
                <a:solidFill>
                  <a:schemeClr val="accent5"/>
                </a:solidFill>
              </a:rPr>
              <a:t>light intensity </a:t>
            </a:r>
          </a:p>
          <a:p>
            <a:r>
              <a:rPr lang="en-US" dirty="0"/>
              <a:t>Transparent objects alter the </a:t>
            </a:r>
            <a:r>
              <a:rPr lang="en-US" b="1" dirty="0">
                <a:solidFill>
                  <a:schemeClr val="accent5"/>
                </a:solidFill>
              </a:rPr>
              <a:t>phase of light </a:t>
            </a:r>
            <a:r>
              <a:rPr lang="en-US" dirty="0"/>
              <a:t>passing through</a:t>
            </a:r>
            <a:r>
              <a:rPr lang="en-US" b="1" dirty="0"/>
              <a:t> </a:t>
            </a:r>
            <a:r>
              <a:rPr lang="en-US" dirty="0"/>
              <a:t>making them near-invisible in standard bright-field microscopy</a:t>
            </a:r>
          </a:p>
          <a:p>
            <a:r>
              <a:rPr lang="en-US" dirty="0"/>
              <a:t>We refer to these types of samples as </a:t>
            </a:r>
            <a:r>
              <a:rPr lang="en-US" b="1" dirty="0">
                <a:solidFill>
                  <a:schemeClr val="accent5"/>
                </a:solidFill>
              </a:rPr>
              <a:t>phase objects</a:t>
            </a:r>
            <a:r>
              <a:rPr lang="en-US" b="1" dirty="0"/>
              <a:t>:</a:t>
            </a:r>
          </a:p>
          <a:p>
            <a:pPr lvl="1"/>
            <a:r>
              <a:rPr lang="en-US" dirty="0"/>
              <a:t>Live cells </a:t>
            </a:r>
          </a:p>
          <a:p>
            <a:pPr lvl="1"/>
            <a:r>
              <a:rPr lang="en-US" dirty="0"/>
              <a:t>Microorganisms </a:t>
            </a:r>
          </a:p>
          <a:p>
            <a:pPr lvl="1"/>
            <a:r>
              <a:rPr lang="en-US" dirty="0"/>
              <a:t>Liquid droplets</a:t>
            </a:r>
          </a:p>
          <a:p>
            <a:pPr lvl="1"/>
            <a:r>
              <a:rPr lang="en-US" dirty="0"/>
              <a:t>Microfluidic interfaces </a:t>
            </a:r>
          </a:p>
          <a:p>
            <a:endParaRPr lang="en-ZA" dirty="0"/>
          </a:p>
        </p:txBody>
      </p:sp>
      <p:sp>
        <p:nvSpPr>
          <p:cNvPr id="3" name="Title 2">
            <a:extLst>
              <a:ext uri="{FF2B5EF4-FFF2-40B4-BE49-F238E27FC236}">
                <a16:creationId xmlns:a16="http://schemas.microsoft.com/office/drawing/2014/main" id="{48BBC153-26B5-CB07-C82A-721B7B02FF40}"/>
              </a:ext>
            </a:extLst>
          </p:cNvPr>
          <p:cNvSpPr>
            <a:spLocks noGrp="1"/>
          </p:cNvSpPr>
          <p:nvPr>
            <p:ph type="title"/>
          </p:nvPr>
        </p:nvSpPr>
        <p:spPr/>
        <p:txBody>
          <a:bodyPr/>
          <a:lstStyle/>
          <a:p>
            <a:r>
              <a:rPr lang="en-US"/>
              <a:t>Imaging Transparent Objects </a:t>
            </a:r>
            <a:endParaRPr lang="en-ZA"/>
          </a:p>
        </p:txBody>
      </p:sp>
      <p:sp>
        <p:nvSpPr>
          <p:cNvPr id="4" name="Text Placeholder 3">
            <a:extLst>
              <a:ext uri="{FF2B5EF4-FFF2-40B4-BE49-F238E27FC236}">
                <a16:creationId xmlns:a16="http://schemas.microsoft.com/office/drawing/2014/main" id="{F4F3779B-0914-E5D8-2B24-8A1E341AD0BD}"/>
              </a:ext>
            </a:extLst>
          </p:cNvPr>
          <p:cNvSpPr>
            <a:spLocks noGrp="1"/>
          </p:cNvSpPr>
          <p:nvPr>
            <p:ph type="body" sz="quarter" idx="10"/>
          </p:nvPr>
        </p:nvSpPr>
        <p:spPr/>
        <p:txBody>
          <a:bodyPr/>
          <a:lstStyle/>
          <a:p>
            <a:endParaRPr lang="en-US" dirty="0"/>
          </a:p>
          <a:p>
            <a:r>
              <a:rPr lang="en-US" dirty="0"/>
              <a:t>Image Source: Dr Graham Beards - Own work, CC BY-SA 4.0, </a:t>
            </a:r>
            <a:r>
              <a:rPr lang="en-US" dirty="0">
                <a:hlinkClick r:id="rId3"/>
              </a:rPr>
              <a:t>https://commons.wikimedia.org/w/index.php?curid=122474860</a:t>
            </a:r>
            <a:endParaRPr lang="en-US" dirty="0"/>
          </a:p>
          <a:p>
            <a:endParaRPr lang="en-ZA" dirty="0"/>
          </a:p>
        </p:txBody>
      </p:sp>
      <p:pic>
        <p:nvPicPr>
          <p:cNvPr id="6" name="Graphic 5" descr="Germ with solid fill">
            <a:extLst>
              <a:ext uri="{FF2B5EF4-FFF2-40B4-BE49-F238E27FC236}">
                <a16:creationId xmlns:a16="http://schemas.microsoft.com/office/drawing/2014/main" id="{AC600E6F-740A-D0E4-8DBD-A1557AA825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89884" y="3886175"/>
            <a:ext cx="396000" cy="396000"/>
          </a:xfrm>
          <a:prstGeom prst="rect">
            <a:avLst/>
          </a:prstGeom>
        </p:spPr>
      </p:pic>
      <p:pic>
        <p:nvPicPr>
          <p:cNvPr id="8" name="Graphic 7" descr="Water with solid fill">
            <a:extLst>
              <a:ext uri="{FF2B5EF4-FFF2-40B4-BE49-F238E27FC236}">
                <a16:creationId xmlns:a16="http://schemas.microsoft.com/office/drawing/2014/main" id="{2DF17202-0012-CF7F-7B6A-045BC86EEE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6531" y="4502187"/>
            <a:ext cx="432000" cy="432000"/>
          </a:xfrm>
          <a:prstGeom prst="rect">
            <a:avLst/>
          </a:prstGeom>
        </p:spPr>
      </p:pic>
      <p:pic>
        <p:nvPicPr>
          <p:cNvPr id="7" name="Picture 6">
            <a:extLst>
              <a:ext uri="{FF2B5EF4-FFF2-40B4-BE49-F238E27FC236}">
                <a16:creationId xmlns:a16="http://schemas.microsoft.com/office/drawing/2014/main" id="{EA2A4F54-23B5-E0F7-92B6-82537224DEEE}"/>
              </a:ext>
            </a:extLst>
          </p:cNvPr>
          <p:cNvPicPr>
            <a:picLocks noChangeAspect="1"/>
          </p:cNvPicPr>
          <p:nvPr/>
        </p:nvPicPr>
        <p:blipFill>
          <a:blip r:embed="rId6"/>
          <a:srcRect/>
          <a:stretch/>
        </p:blipFill>
        <p:spPr>
          <a:xfrm>
            <a:off x="7133246" y="1573949"/>
            <a:ext cx="3680449" cy="3226873"/>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5328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8A1FBE-8D97-D3D1-B9D3-94D6642E74E8}"/>
              </a:ext>
            </a:extLst>
          </p:cNvPr>
          <p:cNvSpPr/>
          <p:nvPr/>
        </p:nvSpPr>
        <p:spPr>
          <a:xfrm>
            <a:off x="4099825" y="3663980"/>
            <a:ext cx="3985260" cy="1019176"/>
          </a:xfrm>
          <a:prstGeom prst="roundRect">
            <a:avLst/>
          </a:prstGeom>
          <a:solidFill>
            <a:schemeClr val="accent2">
              <a:lumMod val="60000"/>
              <a:lumOff val="40000"/>
            </a:schemeClr>
          </a:solidFill>
          <a:ln w="19050">
            <a:solidFill>
              <a:schemeClr val="accent5"/>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ZA"/>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E59E26F-14C8-6231-A327-C783CA515B22}"/>
                  </a:ext>
                </a:extLst>
              </p:cNvPr>
              <p:cNvSpPr>
                <a:spLocks noGrp="1"/>
              </p:cNvSpPr>
              <p:nvPr>
                <p:ph idx="1"/>
              </p:nvPr>
            </p:nvSpPr>
            <p:spPr>
              <a:xfrm>
                <a:off x="340241" y="1291559"/>
                <a:ext cx="11504429" cy="3781503"/>
              </a:xfrm>
            </p:spPr>
            <p:txBody>
              <a:bodyPr>
                <a:normAutofit lnSpcReduction="10000"/>
              </a:bodyPr>
              <a:lstStyle/>
              <a:p>
                <a:r>
                  <a:rPr lang="en-US" dirty="0"/>
                  <a:t>A </a:t>
                </a:r>
                <a:r>
                  <a:rPr lang="en-US" b="1" dirty="0">
                    <a:solidFill>
                      <a:schemeClr val="accent5"/>
                    </a:solidFill>
                  </a:rPr>
                  <a:t>non-invasive</a:t>
                </a:r>
                <a:r>
                  <a:rPr lang="en-US" dirty="0"/>
                  <a:t>, label-free imaging method that retrieves phase </a:t>
                </a:r>
                <a:r>
                  <a:rPr lang="en-US" b="1" dirty="0">
                    <a:solidFill>
                      <a:schemeClr val="accent5"/>
                    </a:solidFill>
                  </a:rPr>
                  <a:t>quantitatively</a:t>
                </a:r>
                <a:r>
                  <a:rPr lang="en-US" dirty="0"/>
                  <a:t> </a:t>
                </a:r>
              </a:p>
              <a:p>
                <a:r>
                  <a:rPr lang="en-US" dirty="0"/>
                  <a:t>For each pixel in an image, a relative phase value is obtained</a:t>
                </a:r>
              </a:p>
              <a:p>
                <a:r>
                  <a:rPr lang="en-US" dirty="0"/>
                  <a:t>Allows information such as refractive index and thickness variations across a sample to be extracted</a:t>
                </a:r>
              </a:p>
              <a:p>
                <a:r>
                  <a:rPr lang="en-US" dirty="0"/>
                  <a:t>In essence, we can extract </a:t>
                </a:r>
                <a:r>
                  <a:rPr lang="en-US" b="1" dirty="0">
                    <a:solidFill>
                      <a:schemeClr val="accent5"/>
                    </a:solidFill>
                  </a:rPr>
                  <a:t>3D volumetric data </a:t>
                </a:r>
                <a:r>
                  <a:rPr lang="en-US" dirty="0"/>
                  <a:t>from 2D images: </a:t>
                </a:r>
              </a:p>
              <a:p>
                <a:endParaRPr lang="en-US" dirty="0"/>
              </a:p>
              <a:p>
                <a:pPr marL="0" indent="0">
                  <a:buNone/>
                </a:pPr>
                <a14:m>
                  <m:oMathPara xmlns:m="http://schemas.openxmlformats.org/officeDocument/2006/math">
                    <m:oMathParaPr>
                      <m:jc m:val="centerGroup"/>
                    </m:oMathParaPr>
                    <m:oMath xmlns:m="http://schemas.openxmlformats.org/officeDocument/2006/math">
                      <m:r>
                        <a:rPr lang="en-ZA" b="0" i="0" smtClean="0">
                          <a:solidFill>
                            <a:schemeClr val="accent6"/>
                          </a:solidFill>
                          <a:latin typeface="Cambria Math" panose="02040503050406030204" pitchFamily="18" charset="0"/>
                        </a:rPr>
                        <m:t> </m:t>
                      </m:r>
                      <m:r>
                        <a:rPr lang="en-US" b="1" i="1">
                          <a:solidFill>
                            <a:schemeClr val="accent6"/>
                          </a:solidFill>
                          <a:latin typeface="Cambria Math" panose="02040503050406030204" pitchFamily="18" charset="0"/>
                        </a:rPr>
                        <m:t>𝜟𝝓</m:t>
                      </m:r>
                      <m:d>
                        <m:dPr>
                          <m:ctrlPr>
                            <a:rPr lang="en-US" b="1" i="1">
                              <a:solidFill>
                                <a:schemeClr val="accent6"/>
                              </a:solidFill>
                              <a:latin typeface="Cambria Math" panose="02040503050406030204" pitchFamily="18" charset="0"/>
                            </a:rPr>
                          </m:ctrlPr>
                        </m:dPr>
                        <m:e>
                          <m:r>
                            <a:rPr lang="en-US" b="1" i="1">
                              <a:solidFill>
                                <a:schemeClr val="accent6"/>
                              </a:solidFill>
                              <a:latin typeface="Cambria Math" panose="02040503050406030204" pitchFamily="18" charset="0"/>
                            </a:rPr>
                            <m:t>𝒙</m:t>
                          </m:r>
                          <m:r>
                            <a:rPr lang="en-US" b="1" i="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𝒚</m:t>
                          </m:r>
                        </m:e>
                      </m:d>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𝟐</m:t>
                          </m:r>
                          <m:r>
                            <a:rPr lang="en-US" b="1" i="1">
                              <a:latin typeface="Cambria Math" panose="02040503050406030204" pitchFamily="18" charset="0"/>
                            </a:rPr>
                            <m:t>𝝅</m:t>
                          </m:r>
                        </m:num>
                        <m:den>
                          <m:r>
                            <a:rPr lang="en-US" b="1" i="1">
                              <a:latin typeface="Cambria Math" panose="02040503050406030204" pitchFamily="18" charset="0"/>
                            </a:rPr>
                            <m:t>𝝀</m:t>
                          </m:r>
                        </m:den>
                      </m:f>
                      <m:r>
                        <a:rPr lang="en-US" b="1" i="1">
                          <a:latin typeface="Cambria Math" panose="02040503050406030204" pitchFamily="18" charset="0"/>
                        </a:rPr>
                        <m:t>⋅</m:t>
                      </m:r>
                      <m:r>
                        <a:rPr lang="en-US" b="1" i="1" smtClean="0">
                          <a:solidFill>
                            <a:schemeClr val="accent6"/>
                          </a:solidFill>
                          <a:latin typeface="Cambria Math" panose="02040503050406030204" pitchFamily="18" charset="0"/>
                        </a:rPr>
                        <m:t>𝜟</m:t>
                      </m:r>
                      <m:r>
                        <a:rPr lang="en-US" b="1" i="1" smtClean="0">
                          <a:solidFill>
                            <a:schemeClr val="accent6"/>
                          </a:solidFill>
                          <a:latin typeface="Cambria Math" panose="02040503050406030204" pitchFamily="18" charset="0"/>
                        </a:rPr>
                        <m:t>𝒏</m:t>
                      </m:r>
                      <m:r>
                        <a:rPr lang="en-US" b="1" i="1">
                          <a:latin typeface="Cambria Math" panose="02040503050406030204" pitchFamily="18" charset="0"/>
                        </a:rPr>
                        <m:t>⋅</m:t>
                      </m:r>
                      <m:r>
                        <a:rPr lang="en-US" b="1" i="1">
                          <a:solidFill>
                            <a:schemeClr val="accent6"/>
                          </a:solidFill>
                          <a:latin typeface="Cambria Math" panose="02040503050406030204" pitchFamily="18" charset="0"/>
                        </a:rPr>
                        <m:t>𝒉</m:t>
                      </m:r>
                      <m:d>
                        <m:dPr>
                          <m:ctrlPr>
                            <a:rPr lang="en-US" b="1" i="1">
                              <a:solidFill>
                                <a:schemeClr val="accent6"/>
                              </a:solidFill>
                              <a:latin typeface="Cambria Math" panose="02040503050406030204" pitchFamily="18" charset="0"/>
                            </a:rPr>
                          </m:ctrlPr>
                        </m:dPr>
                        <m:e>
                          <m:r>
                            <a:rPr lang="en-US" b="1" i="1">
                              <a:solidFill>
                                <a:schemeClr val="accent6"/>
                              </a:solidFill>
                              <a:latin typeface="Cambria Math" panose="02040503050406030204" pitchFamily="18" charset="0"/>
                            </a:rPr>
                            <m:t>𝒙</m:t>
                          </m:r>
                          <m:r>
                            <a:rPr lang="en-US" b="1" i="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𝒚</m:t>
                          </m:r>
                        </m:e>
                      </m:d>
                    </m:oMath>
                  </m:oMathPara>
                </a14:m>
                <a:endParaRPr lang="en-ZA" b="1" dirty="0">
                  <a:solidFill>
                    <a:schemeClr val="accent6"/>
                  </a:solidFill>
                </a:endParaRPr>
              </a:p>
              <a:p>
                <a:pPr marL="0" indent="0">
                  <a:buNone/>
                </a:pPr>
                <a:r>
                  <a:rPr lang="en-US" dirty="0">
                    <a:solidFill>
                      <a:schemeClr val="accent6"/>
                    </a:solidFill>
                  </a:rPr>
                  <a:t>  </a:t>
                </a:r>
                <a:endParaRPr lang="en-US" b="1" dirty="0">
                  <a:solidFill>
                    <a:schemeClr val="accent6"/>
                  </a:solidFill>
                </a:endParaRPr>
              </a:p>
              <a:p>
                <a:endParaRPr lang="en-US" dirty="0"/>
              </a:p>
              <a:p>
                <a:endParaRPr lang="en-ZA" dirty="0"/>
              </a:p>
            </p:txBody>
          </p:sp>
        </mc:Choice>
        <mc:Fallback xmlns="">
          <p:sp>
            <p:nvSpPr>
              <p:cNvPr id="2" name="Content Placeholder 1">
                <a:extLst>
                  <a:ext uri="{FF2B5EF4-FFF2-40B4-BE49-F238E27FC236}">
                    <a16:creationId xmlns:a16="http://schemas.microsoft.com/office/drawing/2014/main" id="{0E59E26F-14C8-6231-A327-C783CA515B22}"/>
                  </a:ext>
                </a:extLst>
              </p:cNvPr>
              <p:cNvSpPr>
                <a:spLocks noGrp="1" noRot="1" noChangeAspect="1" noMove="1" noResize="1" noEditPoints="1" noAdjustHandles="1" noChangeArrowheads="1" noChangeShapeType="1" noTextEdit="1"/>
              </p:cNvSpPr>
              <p:nvPr>
                <p:ph idx="1"/>
              </p:nvPr>
            </p:nvSpPr>
            <p:spPr>
              <a:xfrm>
                <a:off x="340241" y="1291559"/>
                <a:ext cx="11504429" cy="3781503"/>
              </a:xfrm>
              <a:blipFill>
                <a:blip r:embed="rId3"/>
                <a:stretch>
                  <a:fillRect l="-742" t="-2258"/>
                </a:stretch>
              </a:blipFill>
            </p:spPr>
            <p:txBody>
              <a:bodyPr/>
              <a:lstStyle/>
              <a:p>
                <a:r>
                  <a:rPr lang="en-ZA">
                    <a:noFill/>
                  </a:rPr>
                  <a:t> </a:t>
                </a:r>
              </a:p>
            </p:txBody>
          </p:sp>
        </mc:Fallback>
      </mc:AlternateContent>
      <p:sp>
        <p:nvSpPr>
          <p:cNvPr id="3" name="Title 2">
            <a:extLst>
              <a:ext uri="{FF2B5EF4-FFF2-40B4-BE49-F238E27FC236}">
                <a16:creationId xmlns:a16="http://schemas.microsoft.com/office/drawing/2014/main" id="{86ACB8ED-21A8-E0C8-10C6-C6CE547B763C}"/>
              </a:ext>
            </a:extLst>
          </p:cNvPr>
          <p:cNvSpPr>
            <a:spLocks noGrp="1"/>
          </p:cNvSpPr>
          <p:nvPr>
            <p:ph type="title"/>
          </p:nvPr>
        </p:nvSpPr>
        <p:spPr/>
        <p:txBody>
          <a:bodyPr/>
          <a:lstStyle/>
          <a:p>
            <a:r>
              <a:rPr lang="en-US" dirty="0"/>
              <a:t>What is Quantitative Phase Imaging (QPI)? </a:t>
            </a:r>
            <a:endParaRPr lang="en-ZA" dirty="0"/>
          </a:p>
        </p:txBody>
      </p:sp>
      <p:sp>
        <p:nvSpPr>
          <p:cNvPr id="4" name="Text Placeholder 3">
            <a:extLst>
              <a:ext uri="{FF2B5EF4-FFF2-40B4-BE49-F238E27FC236}">
                <a16:creationId xmlns:a16="http://schemas.microsoft.com/office/drawing/2014/main" id="{7EA0238D-060F-4E26-95B7-DCEE22BD4B49}"/>
              </a:ext>
            </a:extLst>
          </p:cNvPr>
          <p:cNvSpPr>
            <a:spLocks noGrp="1"/>
          </p:cNvSpPr>
          <p:nvPr>
            <p:ph type="body" sz="quarter" idx="10"/>
          </p:nvPr>
        </p:nvSpPr>
        <p:spPr/>
        <p:txBody>
          <a:bodyPr/>
          <a:lstStyle/>
          <a:p>
            <a:endParaRPr lang="en-ZA"/>
          </a:p>
        </p:txBody>
      </p:sp>
      <p:sp>
        <p:nvSpPr>
          <p:cNvPr id="7" name="Left Brace 6">
            <a:extLst>
              <a:ext uri="{FF2B5EF4-FFF2-40B4-BE49-F238E27FC236}">
                <a16:creationId xmlns:a16="http://schemas.microsoft.com/office/drawing/2014/main" id="{54C5AD0D-9D3D-5A8D-EE9D-27149EECD35A}"/>
              </a:ext>
            </a:extLst>
          </p:cNvPr>
          <p:cNvSpPr/>
          <p:nvPr/>
        </p:nvSpPr>
        <p:spPr>
          <a:xfrm rot="16200000">
            <a:off x="6852056" y="4228439"/>
            <a:ext cx="593052" cy="1095236"/>
          </a:xfrm>
          <a:prstGeom prst="leftBrace">
            <a:avLst/>
          </a:prstGeom>
          <a:ln w="38100">
            <a:solidFill>
              <a:schemeClr val="accent1"/>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ZA"/>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DCDF6C3-29B8-E251-3E3A-C3BCBD3DC7D8}"/>
                  </a:ext>
                </a:extLst>
              </p:cNvPr>
              <p:cNvSpPr txBox="1"/>
              <p:nvPr/>
            </p:nvSpPr>
            <p:spPr>
              <a:xfrm>
                <a:off x="6386945" y="5072583"/>
                <a:ext cx="13854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sz="2400" b="1">
                          <a:solidFill>
                            <a:schemeClr val="accent6"/>
                          </a:solidFill>
                          <a:latin typeface="Cambria Math" panose="02040503050406030204" pitchFamily="18" charset="0"/>
                        </a:rPr>
                        <m:t>𝚫</m:t>
                      </m:r>
                      <m:r>
                        <m:rPr>
                          <m:nor/>
                        </m:rPr>
                        <a:rPr lang="en-ZA" sz="2400" b="1">
                          <a:solidFill>
                            <a:schemeClr val="accent6"/>
                          </a:solidFill>
                          <a:latin typeface="Cambria Math" panose="02040503050406030204" pitchFamily="18" charset="0"/>
                        </a:rPr>
                        <m:t>OPD</m:t>
                      </m:r>
                    </m:oMath>
                  </m:oMathPara>
                </a14:m>
                <a:endParaRPr lang="en-ZA" sz="2400" dirty="0"/>
              </a:p>
            </p:txBody>
          </p:sp>
        </mc:Choice>
        <mc:Fallback xmlns="">
          <p:sp>
            <p:nvSpPr>
              <p:cNvPr id="8" name="TextBox 7">
                <a:extLst>
                  <a:ext uri="{FF2B5EF4-FFF2-40B4-BE49-F238E27FC236}">
                    <a16:creationId xmlns:a16="http://schemas.microsoft.com/office/drawing/2014/main" id="{1DCDF6C3-29B8-E251-3E3A-C3BCBD3DC7D8}"/>
                  </a:ext>
                </a:extLst>
              </p:cNvPr>
              <p:cNvSpPr txBox="1">
                <a:spLocks noRot="1" noChangeAspect="1" noMove="1" noResize="1" noEditPoints="1" noAdjustHandles="1" noChangeArrowheads="1" noChangeShapeType="1" noTextEdit="1"/>
              </p:cNvSpPr>
              <p:nvPr/>
            </p:nvSpPr>
            <p:spPr>
              <a:xfrm>
                <a:off x="6386945" y="5072583"/>
                <a:ext cx="1385455" cy="461665"/>
              </a:xfrm>
              <a:prstGeom prst="rect">
                <a:avLst/>
              </a:prstGeom>
              <a:blipFill>
                <a:blip r:embed="rId4"/>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41663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2FA13-BB1A-976F-D56E-4D8472F066B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2E5D5C-DAB5-A196-54FB-9A5B663C48FB}"/>
              </a:ext>
            </a:extLst>
          </p:cNvPr>
          <p:cNvSpPr>
            <a:spLocks noGrp="1"/>
          </p:cNvSpPr>
          <p:nvPr>
            <p:ph idx="1"/>
          </p:nvPr>
        </p:nvSpPr>
        <p:spPr/>
        <p:txBody>
          <a:bodyPr>
            <a:normAutofit/>
          </a:bodyPr>
          <a:lstStyle/>
          <a:p>
            <a:endParaRPr lang="en-ZA" dirty="0"/>
          </a:p>
        </p:txBody>
      </p:sp>
      <p:sp>
        <p:nvSpPr>
          <p:cNvPr id="3" name="Title 2">
            <a:extLst>
              <a:ext uri="{FF2B5EF4-FFF2-40B4-BE49-F238E27FC236}">
                <a16:creationId xmlns:a16="http://schemas.microsoft.com/office/drawing/2014/main" id="{FF4995BE-09D7-E00F-7B72-093ED0A5554E}"/>
              </a:ext>
            </a:extLst>
          </p:cNvPr>
          <p:cNvSpPr>
            <a:spLocks noGrp="1"/>
          </p:cNvSpPr>
          <p:nvPr>
            <p:ph type="title"/>
          </p:nvPr>
        </p:nvSpPr>
        <p:spPr>
          <a:xfrm>
            <a:off x="347329" y="2109714"/>
            <a:ext cx="11495049" cy="1019176"/>
          </a:xfrm>
        </p:spPr>
        <p:txBody>
          <a:bodyPr>
            <a:normAutofit fontScale="90000"/>
          </a:bodyPr>
          <a:lstStyle/>
          <a:p>
            <a:pPr algn="ctr"/>
            <a:r>
              <a:rPr lang="en-ZA" sz="4800" dirty="0"/>
              <a:t>Phase Shifting Interferometry </a:t>
            </a:r>
            <a:br>
              <a:rPr lang="en-ZA" sz="4800" dirty="0"/>
            </a:br>
            <a:r>
              <a:rPr lang="en-ZA" sz="4800" dirty="0"/>
              <a:t>and </a:t>
            </a:r>
            <a:br>
              <a:rPr lang="en-ZA" sz="4800" dirty="0"/>
            </a:br>
            <a:r>
              <a:rPr lang="en-ZA" sz="4800" dirty="0"/>
              <a:t>Optical Quadrature Microscopy </a:t>
            </a:r>
            <a:br>
              <a:rPr lang="en-ZA" sz="4800" dirty="0"/>
            </a:br>
            <a:br>
              <a:rPr lang="en-ZA" dirty="0"/>
            </a:br>
            <a:r>
              <a:rPr lang="en-ZA" dirty="0"/>
              <a:t> </a:t>
            </a:r>
          </a:p>
        </p:txBody>
      </p:sp>
      <p:sp>
        <p:nvSpPr>
          <p:cNvPr id="4" name="Text Placeholder 3">
            <a:extLst>
              <a:ext uri="{FF2B5EF4-FFF2-40B4-BE49-F238E27FC236}">
                <a16:creationId xmlns:a16="http://schemas.microsoft.com/office/drawing/2014/main" id="{1D4A5D85-01A9-5ABF-13DF-BB2E97C2EB86}"/>
              </a:ext>
            </a:extLst>
          </p:cNvPr>
          <p:cNvSpPr>
            <a:spLocks noGrp="1"/>
          </p:cNvSpPr>
          <p:nvPr>
            <p:ph type="body" sz="quarter" idx="10"/>
          </p:nvPr>
        </p:nvSpPr>
        <p:spPr/>
        <p:txBody>
          <a:bodyPr/>
          <a:lstStyle/>
          <a:p>
            <a:endParaRPr lang="en-ZA"/>
          </a:p>
        </p:txBody>
      </p:sp>
      <p:sp>
        <p:nvSpPr>
          <p:cNvPr id="5" name="Text Placeholder 4">
            <a:extLst>
              <a:ext uri="{FF2B5EF4-FFF2-40B4-BE49-F238E27FC236}">
                <a16:creationId xmlns:a16="http://schemas.microsoft.com/office/drawing/2014/main" id="{977E6FD9-3327-576B-24EA-8C140C75FA99}"/>
              </a:ext>
            </a:extLst>
          </p:cNvPr>
          <p:cNvSpPr>
            <a:spLocks noGrp="1"/>
          </p:cNvSpPr>
          <p:nvPr>
            <p:ph type="body" sz="quarter" idx="11"/>
          </p:nvPr>
        </p:nvSpPr>
        <p:spPr/>
        <p:txBody>
          <a:bodyPr/>
          <a:lstStyle/>
          <a:p>
            <a:endParaRPr lang="en-ZA" dirty="0"/>
          </a:p>
        </p:txBody>
      </p:sp>
    </p:spTree>
    <p:extLst>
      <p:ext uri="{BB962C8B-B14F-4D97-AF65-F5344CB8AC3E}">
        <p14:creationId xmlns:p14="http://schemas.microsoft.com/office/powerpoint/2010/main" val="232563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8CD8D2D-BFBC-A8A2-1EA4-9DCD06F791BB}"/>
                  </a:ext>
                </a:extLst>
              </p:cNvPr>
              <p:cNvSpPr>
                <a:spLocks noGrp="1"/>
              </p:cNvSpPr>
              <p:nvPr>
                <p:ph idx="1"/>
              </p:nvPr>
            </p:nvSpPr>
            <p:spPr>
              <a:xfrm>
                <a:off x="340241" y="1026082"/>
                <a:ext cx="11504429" cy="4425417"/>
              </a:xfrm>
            </p:spPr>
            <p:txBody>
              <a:bodyPr>
                <a:normAutofit fontScale="85000" lnSpcReduction="20000"/>
              </a:bodyPr>
              <a:lstStyle/>
              <a:p>
                <a:r>
                  <a:rPr lang="en-US" dirty="0"/>
                  <a:t>Core idea: Introduce a </a:t>
                </a:r>
                <a:r>
                  <a:rPr lang="en-US" b="1" dirty="0">
                    <a:solidFill>
                      <a:schemeClr val="accent5"/>
                    </a:solidFill>
                  </a:rPr>
                  <a:t>controlled phase shift</a:t>
                </a:r>
                <a:r>
                  <a:rPr lang="en-US" dirty="0"/>
                  <a:t> between two interfering fields</a:t>
                </a:r>
              </a:p>
              <a:p>
                <a:pPr lvl="1"/>
                <a14:m>
                  <m:oMath xmlns:m="http://schemas.openxmlformats.org/officeDocument/2006/math">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ZA" b="0" i="1" smtClean="0">
                            <a:latin typeface="Cambria Math" panose="02040503050406030204" pitchFamily="18" charset="0"/>
                          </a:rPr>
                          <m:t>𝛿𝜙</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+2</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e>
                    </m:ra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𝜙</m:t>
                            </m:r>
                            <m:r>
                              <a:rPr lang="en-US" b="0" i="1" smtClean="0">
                                <a:latin typeface="Cambria Math" panose="02040503050406030204" pitchFamily="18" charset="0"/>
                              </a:rPr>
                              <m:t>+</m:t>
                            </m:r>
                            <m:r>
                              <a:rPr lang="en-ZA" b="0" i="1" smtClean="0">
                                <a:latin typeface="Cambria Math" panose="02040503050406030204" pitchFamily="18" charset="0"/>
                              </a:rPr>
                              <m:t>𝛿𝜙</m:t>
                            </m:r>
                          </m:e>
                        </m:d>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oMath>
                </a14:m>
                <a:r>
                  <a:rPr lang="en-US" b="0" dirty="0"/>
                  <a:t> and </a:t>
                </a:r>
                <a14:m>
                  <m:oMath xmlns:m="http://schemas.openxmlformats.org/officeDocument/2006/math">
                    <m:r>
                      <a:rPr lang="en-US" b="0" i="1" smtClean="0">
                        <a:latin typeface="Cambria Math" panose="02040503050406030204" pitchFamily="18" charset="0"/>
                      </a:rPr>
                      <m:t>𝜙</m:t>
                    </m:r>
                  </m:oMath>
                </a14:m>
                <a:r>
                  <a:rPr lang="en-US" b="0" dirty="0"/>
                  <a:t> = minimum of three measurements required</a:t>
                </a:r>
              </a:p>
              <a:p>
                <a:pPr lvl="1"/>
                <a:endParaRPr lang="en-US" b="0" dirty="0"/>
              </a:p>
              <a:p>
                <a:pPr marL="457200" lvl="1" indent="0">
                  <a:buNone/>
                </a:pPr>
                <a14:m>
                  <m:oMathPara xmlns:m="http://schemas.openxmlformats.org/officeDocument/2006/math">
                    <m:oMathParaPr>
                      <m:jc m:val="centerGroup"/>
                    </m:oMathParaPr>
                    <m:oMath xmlns:m="http://schemas.openxmlformats.org/officeDocument/2006/math">
                      <m:func>
                        <m:funcPr>
                          <m:ctrlPr>
                            <a:rPr lang="en-US" b="1" i="1" smtClean="0">
                              <a:solidFill>
                                <a:schemeClr val="accent5"/>
                              </a:solidFill>
                              <a:latin typeface="Cambria Math" panose="02040503050406030204" pitchFamily="18" charset="0"/>
                            </a:rPr>
                          </m:ctrlPr>
                        </m:funcPr>
                        <m:fName>
                          <m:r>
                            <a:rPr lang="en-US" b="1" i="0" smtClean="0">
                              <a:solidFill>
                                <a:schemeClr val="accent5"/>
                              </a:solidFill>
                              <a:latin typeface="Cambria Math" panose="02040503050406030204" pitchFamily="18" charset="0"/>
                            </a:rPr>
                            <m:t>𝐜𝐨𝐬</m:t>
                          </m:r>
                        </m:fName>
                        <m:e>
                          <m:d>
                            <m:dPr>
                              <m:ctrlPr>
                                <a:rPr lang="en-ZA" b="1" i="1" smtClean="0">
                                  <a:solidFill>
                                    <a:schemeClr val="accent5"/>
                                  </a:solidFill>
                                  <a:latin typeface="Cambria Math" panose="02040503050406030204" pitchFamily="18" charset="0"/>
                                </a:rPr>
                              </m:ctrlPr>
                            </m:dPr>
                            <m:e>
                              <m:r>
                                <a:rPr lang="en-ZA" b="1" i="1" smtClean="0">
                                  <a:solidFill>
                                    <a:schemeClr val="accent5"/>
                                  </a:solidFill>
                                  <a:latin typeface="Cambria Math" panose="02040503050406030204" pitchFamily="18" charset="0"/>
                                </a:rPr>
                                <m:t>𝝓</m:t>
                              </m:r>
                            </m:e>
                          </m:d>
                          <m:r>
                            <a:rPr lang="en-ZA" b="1" i="1" smtClean="0">
                              <a:solidFill>
                                <a:schemeClr val="accent5"/>
                              </a:solidFill>
                              <a:latin typeface="Cambria Math" panose="02040503050406030204" pitchFamily="18" charset="0"/>
                            </a:rPr>
                            <m:t>=</m:t>
                          </m:r>
                          <m:func>
                            <m:funcPr>
                              <m:ctrlPr>
                                <a:rPr lang="en-US" b="1" i="1" smtClean="0">
                                  <a:solidFill>
                                    <a:schemeClr val="accent5"/>
                                  </a:solidFill>
                                  <a:latin typeface="Cambria Math" panose="02040503050406030204" pitchFamily="18" charset="0"/>
                                </a:rPr>
                              </m:ctrlPr>
                            </m:funcPr>
                            <m:fName>
                              <m:r>
                                <a:rPr lang="en-US" b="1" i="0" smtClean="0">
                                  <a:solidFill>
                                    <a:schemeClr val="accent5"/>
                                  </a:solidFill>
                                  <a:latin typeface="Cambria Math" panose="02040503050406030204" pitchFamily="18" charset="0"/>
                                </a:rPr>
                                <m:t>𝐜𝐨𝐬</m:t>
                              </m:r>
                            </m:fName>
                            <m:e>
                              <m:r>
                                <a:rPr lang="en-ZA" b="1" i="1" smtClean="0">
                                  <a:solidFill>
                                    <a:schemeClr val="accent5"/>
                                  </a:solidFill>
                                  <a:latin typeface="Cambria Math" panose="02040503050406030204" pitchFamily="18" charset="0"/>
                                </a:rPr>
                                <m:t>(−</m:t>
                              </m:r>
                              <m:r>
                                <a:rPr lang="en-ZA" b="1" i="1" smtClean="0">
                                  <a:solidFill>
                                    <a:schemeClr val="accent5"/>
                                  </a:solidFill>
                                  <a:latin typeface="Cambria Math" panose="02040503050406030204" pitchFamily="18" charset="0"/>
                                </a:rPr>
                                <m:t>𝝓</m:t>
                              </m:r>
                              <m:r>
                                <a:rPr lang="en-ZA" b="1" i="1" smtClean="0">
                                  <a:solidFill>
                                    <a:schemeClr val="accent5"/>
                                  </a:solidFill>
                                  <a:latin typeface="Cambria Math" panose="02040503050406030204" pitchFamily="18" charset="0"/>
                                </a:rPr>
                                <m:t>)</m:t>
                              </m:r>
                            </m:e>
                          </m:func>
                        </m:e>
                      </m:func>
                      <m:r>
                        <a:rPr lang="en-ZA" b="1" i="1" smtClean="0">
                          <a:solidFill>
                            <a:schemeClr val="accent5"/>
                          </a:solidFill>
                          <a:latin typeface="Cambria Math" panose="02040503050406030204" pitchFamily="18" charset="0"/>
                        </a:rPr>
                        <m:t>⇒</m:t>
                      </m:r>
                      <m:r>
                        <m:rPr>
                          <m:nor/>
                        </m:rPr>
                        <a:rPr lang="en-ZA" b="1" i="0" smtClean="0">
                          <a:solidFill>
                            <a:schemeClr val="accent5"/>
                          </a:solidFill>
                          <a:latin typeface="Cambria Math" panose="02040503050406030204" pitchFamily="18" charset="0"/>
                        </a:rPr>
                        <m:t> </m:t>
                      </m:r>
                      <m:r>
                        <m:rPr>
                          <m:nor/>
                        </m:rPr>
                        <a:rPr lang="en-ZA" b="1" i="0" smtClean="0">
                          <a:solidFill>
                            <a:schemeClr val="accent5"/>
                          </a:solidFill>
                          <a:latin typeface="Cambria Math" panose="02040503050406030204" pitchFamily="18" charset="0"/>
                        </a:rPr>
                        <m:t>single</m:t>
                      </m:r>
                      <m:r>
                        <m:rPr>
                          <m:nor/>
                        </m:rPr>
                        <a:rPr lang="en-ZA" b="1" i="0" smtClean="0">
                          <a:solidFill>
                            <a:schemeClr val="accent5"/>
                          </a:solidFill>
                          <a:latin typeface="Cambria Math" panose="02040503050406030204" pitchFamily="18" charset="0"/>
                        </a:rPr>
                        <m:t> </m:t>
                      </m:r>
                      <m:r>
                        <m:rPr>
                          <m:nor/>
                        </m:rPr>
                        <a:rPr lang="en-ZA" b="1" i="0" smtClean="0">
                          <a:solidFill>
                            <a:schemeClr val="accent5"/>
                          </a:solidFill>
                          <a:latin typeface="Cambria Math" panose="02040503050406030204" pitchFamily="18" charset="0"/>
                        </a:rPr>
                        <m:t>measurement</m:t>
                      </m:r>
                      <m:r>
                        <m:rPr>
                          <m:nor/>
                        </m:rPr>
                        <a:rPr lang="en-ZA" b="1" i="0" smtClean="0">
                          <a:solidFill>
                            <a:schemeClr val="accent5"/>
                          </a:solidFill>
                          <a:latin typeface="Cambria Math" panose="02040503050406030204" pitchFamily="18" charset="0"/>
                        </a:rPr>
                        <m:t> </m:t>
                      </m:r>
                      <m:r>
                        <m:rPr>
                          <m:nor/>
                        </m:rPr>
                        <a:rPr lang="en-ZA" b="1" i="0" smtClean="0">
                          <a:solidFill>
                            <a:schemeClr val="accent5"/>
                          </a:solidFill>
                          <a:latin typeface="Cambria Math" panose="02040503050406030204" pitchFamily="18" charset="0"/>
                        </a:rPr>
                        <m:t>is</m:t>
                      </m:r>
                      <m:r>
                        <m:rPr>
                          <m:nor/>
                        </m:rPr>
                        <a:rPr lang="en-ZA" b="1" i="0" smtClean="0">
                          <a:solidFill>
                            <a:schemeClr val="accent5"/>
                          </a:solidFill>
                          <a:latin typeface="Cambria Math" panose="02040503050406030204" pitchFamily="18" charset="0"/>
                        </a:rPr>
                        <m:t> </m:t>
                      </m:r>
                      <m:r>
                        <m:rPr>
                          <m:nor/>
                        </m:rPr>
                        <a:rPr lang="en-ZA" b="1" i="0" smtClean="0">
                          <a:solidFill>
                            <a:schemeClr val="accent5"/>
                          </a:solidFill>
                          <a:latin typeface="Cambria Math" panose="02040503050406030204" pitchFamily="18" charset="0"/>
                        </a:rPr>
                        <m:t>ambig</m:t>
                      </m:r>
                      <m:r>
                        <m:rPr>
                          <m:sty m:val="p"/>
                        </m:rPr>
                        <a:rPr lang="en-ZA" b="1" i="1" smtClean="0">
                          <a:solidFill>
                            <a:schemeClr val="accent5"/>
                          </a:solidFill>
                          <a:latin typeface="Cambria Math" panose="02040503050406030204" pitchFamily="18" charset="0"/>
                        </a:rPr>
                        <m:t>u</m:t>
                      </m:r>
                      <m:r>
                        <m:rPr>
                          <m:nor/>
                        </m:rPr>
                        <a:rPr lang="en-ZA" b="1" i="0" smtClean="0">
                          <a:solidFill>
                            <a:schemeClr val="accent5"/>
                          </a:solidFill>
                          <a:latin typeface="Cambria Math" panose="02040503050406030204" pitchFamily="18" charset="0"/>
                        </a:rPr>
                        <m:t>ous</m:t>
                      </m:r>
                    </m:oMath>
                  </m:oMathPara>
                </a14:m>
                <a:endParaRPr lang="en-ZA" b="1" i="0" dirty="0">
                  <a:solidFill>
                    <a:schemeClr val="accent5"/>
                  </a:solidFill>
                  <a:latin typeface="Cambria Math" panose="02040503050406030204" pitchFamily="18" charset="0"/>
                </a:endParaRPr>
              </a:p>
              <a:p>
                <a:pPr marL="457200" lvl="1" indent="0">
                  <a:buNone/>
                </a:pPr>
                <a:endParaRPr lang="en-ZA" b="1" i="0" dirty="0">
                  <a:solidFill>
                    <a:schemeClr val="accent5"/>
                  </a:solidFill>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func>
                        <m:funcPr>
                          <m:ctrlPr>
                            <a:rPr lang="en-ZA" b="1" i="1" smtClean="0">
                              <a:solidFill>
                                <a:schemeClr val="accent5"/>
                              </a:solidFill>
                              <a:latin typeface="Cambria Math" panose="02040503050406030204" pitchFamily="18" charset="0"/>
                            </a:rPr>
                          </m:ctrlPr>
                        </m:funcPr>
                        <m:fName>
                          <m:r>
                            <a:rPr lang="en-ZA" b="1" i="0" smtClean="0">
                              <a:solidFill>
                                <a:schemeClr val="accent5"/>
                              </a:solidFill>
                              <a:latin typeface="Cambria Math" panose="02040503050406030204" pitchFamily="18" charset="0"/>
                            </a:rPr>
                            <m:t>𝐜𝐨𝐬</m:t>
                          </m:r>
                        </m:fName>
                        <m:e>
                          <m:d>
                            <m:dPr>
                              <m:ctrlPr>
                                <a:rPr lang="en-ZA" b="1" i="1" smtClean="0">
                                  <a:solidFill>
                                    <a:schemeClr val="accent5"/>
                                  </a:solidFill>
                                  <a:latin typeface="Cambria Math" panose="02040503050406030204" pitchFamily="18" charset="0"/>
                                </a:rPr>
                              </m:ctrlPr>
                            </m:dPr>
                            <m:e>
                              <m:r>
                                <a:rPr lang="en-ZA" b="1" i="1" smtClean="0">
                                  <a:solidFill>
                                    <a:schemeClr val="accent5"/>
                                  </a:solidFill>
                                  <a:latin typeface="Cambria Math" panose="02040503050406030204" pitchFamily="18" charset="0"/>
                                </a:rPr>
                                <m:t>𝝓</m:t>
                              </m:r>
                              <m:r>
                                <a:rPr lang="en-ZA" b="1" i="1" smtClean="0">
                                  <a:solidFill>
                                    <a:schemeClr val="accent5"/>
                                  </a:solidFill>
                                  <a:latin typeface="Cambria Math" panose="02040503050406030204" pitchFamily="18" charset="0"/>
                                </a:rPr>
                                <m:t>+</m:t>
                              </m:r>
                              <m:f>
                                <m:fPr>
                                  <m:ctrlPr>
                                    <a:rPr lang="en-ZA" b="1" i="1" smtClean="0">
                                      <a:solidFill>
                                        <a:schemeClr val="accent5"/>
                                      </a:solidFill>
                                      <a:latin typeface="Cambria Math" panose="02040503050406030204" pitchFamily="18" charset="0"/>
                                    </a:rPr>
                                  </m:ctrlPr>
                                </m:fPr>
                                <m:num>
                                  <m:r>
                                    <a:rPr lang="en-ZA" b="1" i="1" smtClean="0">
                                      <a:solidFill>
                                        <a:schemeClr val="accent5"/>
                                      </a:solidFill>
                                      <a:latin typeface="Cambria Math" panose="02040503050406030204" pitchFamily="18" charset="0"/>
                                    </a:rPr>
                                    <m:t>𝝅</m:t>
                                  </m:r>
                                </m:num>
                                <m:den>
                                  <m:r>
                                    <a:rPr lang="en-ZA" b="1" i="1" smtClean="0">
                                      <a:solidFill>
                                        <a:schemeClr val="accent5"/>
                                      </a:solidFill>
                                      <a:latin typeface="Cambria Math" panose="02040503050406030204" pitchFamily="18" charset="0"/>
                                    </a:rPr>
                                    <m:t>𝟐</m:t>
                                  </m:r>
                                </m:den>
                              </m:f>
                            </m:e>
                          </m:d>
                          <m:r>
                            <a:rPr lang="en-ZA" b="1" i="1" smtClean="0">
                              <a:solidFill>
                                <a:schemeClr val="accent5"/>
                              </a:solidFill>
                              <a:latin typeface="Cambria Math" panose="02040503050406030204" pitchFamily="18" charset="0"/>
                            </a:rPr>
                            <m:t>= </m:t>
                          </m:r>
                          <m:func>
                            <m:funcPr>
                              <m:ctrlPr>
                                <a:rPr lang="en-ZA" b="1" i="1" smtClean="0">
                                  <a:solidFill>
                                    <a:schemeClr val="accent5"/>
                                  </a:solidFill>
                                  <a:latin typeface="Cambria Math" panose="02040503050406030204" pitchFamily="18" charset="0"/>
                                </a:rPr>
                              </m:ctrlPr>
                            </m:funcPr>
                            <m:fName>
                              <m:r>
                                <a:rPr lang="en-ZA" b="1" i="1" smtClean="0">
                                  <a:solidFill>
                                    <a:schemeClr val="accent5"/>
                                  </a:solidFill>
                                  <a:latin typeface="Cambria Math" panose="02040503050406030204" pitchFamily="18" charset="0"/>
                                </a:rPr>
                                <m:t>−</m:t>
                              </m:r>
                              <m:r>
                                <a:rPr lang="en-ZA" b="1" i="0" smtClean="0">
                                  <a:solidFill>
                                    <a:schemeClr val="accent5"/>
                                  </a:solidFill>
                                  <a:latin typeface="Cambria Math" panose="02040503050406030204" pitchFamily="18" charset="0"/>
                                </a:rPr>
                                <m:t>𝐬𝐢𝐧</m:t>
                              </m:r>
                            </m:fName>
                            <m:e>
                              <m:r>
                                <a:rPr lang="en-ZA" b="1" i="1" smtClean="0">
                                  <a:solidFill>
                                    <a:schemeClr val="accent5"/>
                                  </a:solidFill>
                                  <a:latin typeface="Cambria Math" panose="02040503050406030204" pitchFamily="18" charset="0"/>
                                </a:rPr>
                                <m:t>(</m:t>
                              </m:r>
                              <m:r>
                                <a:rPr lang="en-ZA" b="1" i="1" smtClean="0">
                                  <a:solidFill>
                                    <a:schemeClr val="accent5"/>
                                  </a:solidFill>
                                  <a:latin typeface="Cambria Math" panose="02040503050406030204" pitchFamily="18" charset="0"/>
                                </a:rPr>
                                <m:t>𝝓</m:t>
                              </m:r>
                              <m:r>
                                <a:rPr lang="en-ZA" b="1" i="1" smtClean="0">
                                  <a:solidFill>
                                    <a:schemeClr val="accent5"/>
                                  </a:solidFill>
                                  <a:latin typeface="Cambria Math" panose="02040503050406030204" pitchFamily="18" charset="0"/>
                                </a:rPr>
                                <m:t>)</m:t>
                              </m:r>
                            </m:e>
                          </m:func>
                        </m:e>
                      </m:func>
                      <m:r>
                        <m:rPr>
                          <m:nor/>
                        </m:rPr>
                        <a:rPr lang="en-ZA" b="1" i="0" smtClean="0">
                          <a:solidFill>
                            <a:schemeClr val="accent5"/>
                          </a:solidFill>
                          <a:latin typeface="Cambria Math" panose="02040503050406030204" pitchFamily="18" charset="0"/>
                        </a:rPr>
                        <m:t> </m:t>
                      </m:r>
                    </m:oMath>
                  </m:oMathPara>
                </a14:m>
                <a:endParaRPr lang="en-US" b="1" dirty="0">
                  <a:solidFill>
                    <a:schemeClr val="accent5"/>
                  </a:solidFill>
                </a:endParaRPr>
              </a:p>
              <a:p>
                <a:pPr marL="457200" lvl="1" indent="0">
                  <a:buNone/>
                </a:pPr>
                <a:endParaRPr lang="en-US" b="1" dirty="0"/>
              </a:p>
              <a:p>
                <a:r>
                  <a:rPr lang="en-US" dirty="0"/>
                  <a:t>Four intensity measurements separated by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2</m:t>
                        </m:r>
                      </m:den>
                    </m:f>
                  </m:oMath>
                </a14:m>
                <a:r>
                  <a:rPr lang="en-US" b="0" dirty="0"/>
                  <a:t>  are used to recover a unique  </a:t>
                </a:r>
                <a14:m>
                  <m:oMath xmlns:m="http://schemas.openxmlformats.org/officeDocument/2006/math">
                    <m:sSub>
                      <m:sSubPr>
                        <m:ctrlPr>
                          <a:rPr lang="en-ZA" b="0" i="1" smtClean="0">
                            <a:latin typeface="Cambria Math" panose="02040503050406030204" pitchFamily="18" charset="0"/>
                          </a:rPr>
                        </m:ctrlPr>
                      </m:sSubPr>
                      <m:e>
                        <m:r>
                          <a:rPr lang="en-ZA" b="0" i="1" smtClean="0">
                            <a:latin typeface="Cambria Math" panose="02040503050406030204" pitchFamily="18" charset="0"/>
                          </a:rPr>
                          <m:t>𝜙</m:t>
                        </m:r>
                      </m:e>
                      <m:sub>
                        <m:r>
                          <a:rPr lang="en-ZA" b="0" i="1" smtClean="0">
                            <a:latin typeface="Cambria Math" panose="02040503050406030204" pitchFamily="18" charset="0"/>
                          </a:rPr>
                          <m:t>𝑤</m:t>
                        </m:r>
                      </m:sub>
                    </m:sSub>
                    <m:r>
                      <a:rPr lang="en-ZA" b="0" i="1" smtClean="0">
                        <a:latin typeface="Cambria Math" panose="02040503050406030204" pitchFamily="18" charset="0"/>
                      </a:rPr>
                      <m:t>∈(−</m:t>
                    </m:r>
                    <m:r>
                      <a:rPr lang="en-ZA" b="0" i="1" smtClean="0">
                        <a:latin typeface="Cambria Math" panose="02040503050406030204" pitchFamily="18" charset="0"/>
                      </a:rPr>
                      <m:t>𝜋</m:t>
                    </m:r>
                    <m:r>
                      <a:rPr lang="en-ZA" b="0" i="1" smtClean="0">
                        <a:latin typeface="Cambria Math" panose="02040503050406030204" pitchFamily="18" charset="0"/>
                      </a:rPr>
                      <m:t>, </m:t>
                    </m:r>
                    <m:r>
                      <a:rPr lang="en-ZA" b="0" i="1" smtClean="0">
                        <a:latin typeface="Cambria Math" panose="02040503050406030204" pitchFamily="18" charset="0"/>
                      </a:rPr>
                      <m:t>𝜋</m:t>
                    </m:r>
                    <m:r>
                      <a:rPr lang="en-ZA" b="0" i="1" smtClean="0">
                        <a:latin typeface="Cambria Math" panose="02040503050406030204" pitchFamily="18" charset="0"/>
                      </a:rPr>
                      <m:t>]</m:t>
                    </m:r>
                  </m:oMath>
                </a14:m>
                <a:r>
                  <a:rPr lang="en-US" b="0" dirty="0"/>
                  <a:t>:</a:t>
                </a:r>
              </a:p>
              <a:p>
                <a:pPr marL="0" indent="0">
                  <a:buNone/>
                </a:pPr>
                <a:r>
                  <a:rPr lang="en-US" b="0" dirty="0"/>
                  <a:t> </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𝜙</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𝜋</m:t>
                                  </m:r>
                                </m:e>
                              </m:d>
                              <m:r>
                                <a:rPr lang="en-US" b="0" i="1" smtClean="0">
                                  <a:latin typeface="Cambria Math" panose="02040503050406030204" pitchFamily="18" charset="0"/>
                                </a:rPr>
                                <m:t>, </m:t>
                              </m:r>
                              <m:r>
                                <a:rPr lang="en-US" b="0" i="1" smtClean="0">
                                  <a:latin typeface="Cambria Math" panose="02040503050406030204" pitchFamily="18" charset="0"/>
                                </a:rPr>
                                <m:t>𝐼</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m:t>
                                      </m:r>
                                      <m:r>
                                        <a:rPr lang="en-US" b="0" i="1" smtClean="0">
                                          <a:latin typeface="Cambria Math" panose="02040503050406030204" pitchFamily="18" charset="0"/>
                                        </a:rPr>
                                        <m:t>𝜋</m:t>
                                      </m:r>
                                    </m:num>
                                    <m:den>
                                      <m:r>
                                        <a:rPr lang="en-US" b="0" i="1" smtClean="0">
                                          <a:latin typeface="Cambria Math" panose="02040503050406030204" pitchFamily="18" charset="0"/>
                                        </a:rPr>
                                        <m:t>2</m:t>
                                      </m:r>
                                    </m:den>
                                  </m:f>
                                </m:e>
                              </m:d>
                              <m:r>
                                <a:rPr lang="en-US" b="0" i="1" smtClean="0">
                                  <a:latin typeface="Cambria Math" panose="02040503050406030204" pitchFamily="18" charset="0"/>
                                </a:rPr>
                                <m:t>−</m:t>
                              </m:r>
                              <m:r>
                                <a:rPr lang="en-US" b="0" i="1" smtClean="0">
                                  <a:latin typeface="Cambria Math" panose="02040503050406030204" pitchFamily="18" charset="0"/>
                                </a:rPr>
                                <m:t>𝐼</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2</m:t>
                                      </m:r>
                                    </m:den>
                                  </m:f>
                                </m:e>
                              </m:d>
                            </m:e>
                          </m:d>
                        </m:e>
                      </m:func>
                    </m:oMath>
                  </m:oMathPara>
                </a14:m>
                <a:endParaRPr lang="en-US" b="0" dirty="0"/>
              </a:p>
              <a:p>
                <a:pPr marL="0" indent="0">
                  <a:buNone/>
                </a:pPr>
                <a:endParaRPr lang="en-US" b="0" dirty="0"/>
              </a:p>
              <a:p>
                <a:pPr lvl="1"/>
                <a:endParaRPr lang="en-US" b="0" dirty="0"/>
              </a:p>
            </p:txBody>
          </p:sp>
        </mc:Choice>
        <mc:Fallback xmlns="">
          <p:sp>
            <p:nvSpPr>
              <p:cNvPr id="2" name="Content Placeholder 1">
                <a:extLst>
                  <a:ext uri="{FF2B5EF4-FFF2-40B4-BE49-F238E27FC236}">
                    <a16:creationId xmlns:a16="http://schemas.microsoft.com/office/drawing/2014/main" id="{88CD8D2D-BFBC-A8A2-1EA4-9DCD06F791BB}"/>
                  </a:ext>
                </a:extLst>
              </p:cNvPr>
              <p:cNvSpPr>
                <a:spLocks noGrp="1" noRot="1" noChangeAspect="1" noMove="1" noResize="1" noEditPoints="1" noAdjustHandles="1" noChangeArrowheads="1" noChangeShapeType="1" noTextEdit="1"/>
              </p:cNvSpPr>
              <p:nvPr>
                <p:ph idx="1"/>
              </p:nvPr>
            </p:nvSpPr>
            <p:spPr>
              <a:xfrm>
                <a:off x="340241" y="1026082"/>
                <a:ext cx="11504429" cy="4425417"/>
              </a:xfrm>
              <a:blipFill>
                <a:blip r:embed="rId3"/>
                <a:stretch>
                  <a:fillRect l="-477" t="-2204"/>
                </a:stretch>
              </a:blipFill>
            </p:spPr>
            <p:txBody>
              <a:bodyPr/>
              <a:lstStyle/>
              <a:p>
                <a:r>
                  <a:rPr lang="en-ZA">
                    <a:noFill/>
                  </a:rPr>
                  <a:t> </a:t>
                </a:r>
              </a:p>
            </p:txBody>
          </p:sp>
        </mc:Fallback>
      </mc:AlternateContent>
      <p:sp>
        <p:nvSpPr>
          <p:cNvPr id="3" name="Title 2">
            <a:extLst>
              <a:ext uri="{FF2B5EF4-FFF2-40B4-BE49-F238E27FC236}">
                <a16:creationId xmlns:a16="http://schemas.microsoft.com/office/drawing/2014/main" id="{A7E18598-8BE4-585A-30F9-DD3420E66910}"/>
              </a:ext>
            </a:extLst>
          </p:cNvPr>
          <p:cNvSpPr>
            <a:spLocks noGrp="1"/>
          </p:cNvSpPr>
          <p:nvPr>
            <p:ph type="title"/>
          </p:nvPr>
        </p:nvSpPr>
        <p:spPr/>
        <p:txBody>
          <a:bodyPr/>
          <a:lstStyle/>
          <a:p>
            <a:r>
              <a:rPr lang="en-US" dirty="0"/>
              <a:t>Phase Shifting Interferometry (PSI)</a:t>
            </a:r>
            <a:endParaRPr lang="en-ZA" dirty="0"/>
          </a:p>
        </p:txBody>
      </p:sp>
      <p:sp>
        <p:nvSpPr>
          <p:cNvPr id="4" name="Text Placeholder 3">
            <a:extLst>
              <a:ext uri="{FF2B5EF4-FFF2-40B4-BE49-F238E27FC236}">
                <a16:creationId xmlns:a16="http://schemas.microsoft.com/office/drawing/2014/main" id="{DA6D87B8-461D-EBEF-973E-87AE7AD7CF05}"/>
              </a:ext>
            </a:extLst>
          </p:cNvPr>
          <p:cNvSpPr>
            <a:spLocks noGrp="1"/>
          </p:cNvSpPr>
          <p:nvPr>
            <p:ph type="body" sz="quarter" idx="10"/>
          </p:nvPr>
        </p:nvSpPr>
        <p:spPr/>
        <p:txBody>
          <a:bodyPr/>
          <a:lstStyle/>
          <a:p>
            <a:endParaRPr lang="en-ZA"/>
          </a:p>
        </p:txBody>
      </p:sp>
      <p:sp>
        <p:nvSpPr>
          <p:cNvPr id="11" name="Rectangle 10">
            <a:extLst>
              <a:ext uri="{FF2B5EF4-FFF2-40B4-BE49-F238E27FC236}">
                <a16:creationId xmlns:a16="http://schemas.microsoft.com/office/drawing/2014/main" id="{F55FED1D-60C9-7875-F587-941DA045D484}"/>
              </a:ext>
            </a:extLst>
          </p:cNvPr>
          <p:cNvSpPr/>
          <p:nvPr/>
        </p:nvSpPr>
        <p:spPr>
          <a:xfrm>
            <a:off x="10715050" y="2201228"/>
            <a:ext cx="116601" cy="2964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440E7834-6A02-59AF-FDD2-AD6514A4FFD1}"/>
              </a:ext>
            </a:extLst>
          </p:cNvPr>
          <p:cNvSpPr/>
          <p:nvPr/>
        </p:nvSpPr>
        <p:spPr>
          <a:xfrm>
            <a:off x="11241802" y="2095595"/>
            <a:ext cx="116601" cy="2964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BD465C80-480C-792B-A085-58D9178901CB}"/>
              </a:ext>
            </a:extLst>
          </p:cNvPr>
          <p:cNvSpPr/>
          <p:nvPr/>
        </p:nvSpPr>
        <p:spPr>
          <a:xfrm>
            <a:off x="10254793" y="2966653"/>
            <a:ext cx="116601" cy="2964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3A778D21-90DD-2061-056F-050FBC5F8CF8}"/>
              </a:ext>
            </a:extLst>
          </p:cNvPr>
          <p:cNvSpPr/>
          <p:nvPr/>
        </p:nvSpPr>
        <p:spPr>
          <a:xfrm>
            <a:off x="10313093" y="2095595"/>
            <a:ext cx="1199756" cy="3286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22360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37765C-9238-5006-90C7-D92776250108}"/>
              </a:ext>
            </a:extLst>
          </p:cNvPr>
          <p:cNvSpPr>
            <a:spLocks noGrp="1"/>
          </p:cNvSpPr>
          <p:nvPr>
            <p:ph idx="1"/>
          </p:nvPr>
        </p:nvSpPr>
        <p:spPr>
          <a:xfrm>
            <a:off x="337950" y="1108570"/>
            <a:ext cx="5960277" cy="4241097"/>
          </a:xfrm>
        </p:spPr>
        <p:txBody>
          <a:bodyPr>
            <a:normAutofit/>
          </a:bodyPr>
          <a:lstStyle/>
          <a:p>
            <a:r>
              <a:rPr lang="en-US" dirty="0"/>
              <a:t>Interference between circularly polarized reference and linearly polarized sample field </a:t>
            </a:r>
          </a:p>
          <a:p>
            <a:r>
              <a:rPr lang="en-US" dirty="0"/>
              <a:t>Rotatable </a:t>
            </a:r>
            <a:r>
              <a:rPr lang="en-US" dirty="0" err="1"/>
              <a:t>analyser</a:t>
            </a:r>
            <a:r>
              <a:rPr lang="en-US" dirty="0"/>
              <a:t> projects the interference onto controlled polarization angles </a:t>
            </a:r>
          </a:p>
          <a:p>
            <a:r>
              <a:rPr lang="en-US" dirty="0"/>
              <a:t>With measurements in </a:t>
            </a:r>
            <a:r>
              <a:rPr lang="en-US" b="1" dirty="0">
                <a:solidFill>
                  <a:schemeClr val="accent5"/>
                </a:solidFill>
              </a:rPr>
              <a:t>quadrature</a:t>
            </a:r>
            <a:r>
              <a:rPr lang="en-US" dirty="0"/>
              <a:t> and individual measurements of the </a:t>
            </a:r>
            <a:r>
              <a:rPr lang="en-US" b="1" dirty="0">
                <a:solidFill>
                  <a:schemeClr val="accent5"/>
                </a:solidFill>
              </a:rPr>
              <a:t>sample</a:t>
            </a:r>
            <a:r>
              <a:rPr lang="en-US" dirty="0"/>
              <a:t> and </a:t>
            </a:r>
            <a:r>
              <a:rPr lang="en-US" b="1" dirty="0">
                <a:solidFill>
                  <a:schemeClr val="accent5"/>
                </a:solidFill>
              </a:rPr>
              <a:t>reference</a:t>
            </a:r>
            <a:r>
              <a:rPr lang="en-US" dirty="0"/>
              <a:t> fields, the phase is uniquely retrieved </a:t>
            </a:r>
          </a:p>
          <a:p>
            <a:pPr lvl="1"/>
            <a:endParaRPr lang="en-US" dirty="0"/>
          </a:p>
          <a:p>
            <a:pPr lvl="1"/>
            <a:endParaRPr lang="en-US" dirty="0"/>
          </a:p>
        </p:txBody>
      </p:sp>
      <p:sp>
        <p:nvSpPr>
          <p:cNvPr id="3" name="Title 2">
            <a:extLst>
              <a:ext uri="{FF2B5EF4-FFF2-40B4-BE49-F238E27FC236}">
                <a16:creationId xmlns:a16="http://schemas.microsoft.com/office/drawing/2014/main" id="{D57292A0-A695-54A8-DAEE-9566B71C9084}"/>
              </a:ext>
            </a:extLst>
          </p:cNvPr>
          <p:cNvSpPr>
            <a:spLocks noGrp="1"/>
          </p:cNvSpPr>
          <p:nvPr>
            <p:ph type="title"/>
          </p:nvPr>
        </p:nvSpPr>
        <p:spPr/>
        <p:txBody>
          <a:bodyPr/>
          <a:lstStyle/>
          <a:p>
            <a:r>
              <a:rPr lang="en-US"/>
              <a:t>Optical Quadrature Microscopy (OQM) </a:t>
            </a:r>
            <a:endParaRPr lang="en-ZA"/>
          </a:p>
        </p:txBody>
      </p:sp>
      <p:sp>
        <p:nvSpPr>
          <p:cNvPr id="4" name="Text Placeholder 3">
            <a:extLst>
              <a:ext uri="{FF2B5EF4-FFF2-40B4-BE49-F238E27FC236}">
                <a16:creationId xmlns:a16="http://schemas.microsoft.com/office/drawing/2014/main" id="{1A92245F-0180-612C-7565-0BDA414C01BC}"/>
              </a:ext>
            </a:extLst>
          </p:cNvPr>
          <p:cNvSpPr>
            <a:spLocks noGrp="1"/>
          </p:cNvSpPr>
          <p:nvPr>
            <p:ph type="body" sz="quarter" idx="10"/>
          </p:nvPr>
        </p:nvSpPr>
        <p:spPr/>
        <p:txBody>
          <a:bodyPr/>
          <a:lstStyle/>
          <a:p>
            <a:endParaRPr lang="en-US" dirty="0"/>
          </a:p>
          <a:p>
            <a:r>
              <a:rPr lang="en-US" dirty="0"/>
              <a:t>Image source: G. Popescu, </a:t>
            </a:r>
            <a:r>
              <a:rPr lang="en-US" i="1" dirty="0"/>
              <a:t>Quantitative Phase Imaging of Cells and Tissues</a:t>
            </a:r>
            <a:r>
              <a:rPr lang="en-US" dirty="0"/>
              <a:t>, McGraw-Hill, 2011, p. 174.</a:t>
            </a:r>
            <a:endParaRPr lang="en-ZA" dirty="0"/>
          </a:p>
          <a:p>
            <a:endParaRPr lang="en-ZA" dirty="0"/>
          </a:p>
        </p:txBody>
      </p:sp>
      <p:pic>
        <p:nvPicPr>
          <p:cNvPr id="6" name="Picture 5">
            <a:extLst>
              <a:ext uri="{FF2B5EF4-FFF2-40B4-BE49-F238E27FC236}">
                <a16:creationId xmlns:a16="http://schemas.microsoft.com/office/drawing/2014/main" id="{03908A6C-1F16-C672-85A1-AC7ED5973B52}"/>
              </a:ext>
            </a:extLst>
          </p:cNvPr>
          <p:cNvPicPr>
            <a:picLocks noChangeAspect="1"/>
          </p:cNvPicPr>
          <p:nvPr/>
        </p:nvPicPr>
        <p:blipFill>
          <a:blip r:embed="rId3"/>
          <a:stretch>
            <a:fillRect/>
          </a:stretch>
        </p:blipFill>
        <p:spPr>
          <a:xfrm>
            <a:off x="6094186" y="1793809"/>
            <a:ext cx="5750484" cy="2350704"/>
          </a:xfrm>
          <a:prstGeom prst="rect">
            <a:avLst/>
          </a:prstGeom>
        </p:spPr>
      </p:pic>
      <p:cxnSp>
        <p:nvCxnSpPr>
          <p:cNvPr id="9" name="Straight Arrow Connector 8">
            <a:extLst>
              <a:ext uri="{FF2B5EF4-FFF2-40B4-BE49-F238E27FC236}">
                <a16:creationId xmlns:a16="http://schemas.microsoft.com/office/drawing/2014/main" id="{12069055-3FCA-B8AE-18AE-1665321E2C0E}"/>
              </a:ext>
            </a:extLst>
          </p:cNvPr>
          <p:cNvCxnSpPr>
            <a:cxnSpLocks/>
          </p:cNvCxnSpPr>
          <p:nvPr/>
        </p:nvCxnSpPr>
        <p:spPr>
          <a:xfrm>
            <a:off x="5434788" y="3832103"/>
            <a:ext cx="1391801" cy="23197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262FFF-5B77-0EBC-212A-9ED0B919A7A2}"/>
                  </a:ext>
                </a:extLst>
              </p:cNvPr>
              <p:cNvSpPr txBox="1"/>
              <p:nvPr/>
            </p:nvSpPr>
            <p:spPr>
              <a:xfrm>
                <a:off x="6826589" y="3833248"/>
                <a:ext cx="145885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ZA" sz="2400" b="0" i="1" smtClean="0">
                              <a:solidFill>
                                <a:schemeClr val="accent5"/>
                              </a:solidFill>
                              <a:latin typeface="Cambria Math" panose="02040503050406030204" pitchFamily="18" charset="0"/>
                            </a:rPr>
                          </m:ctrlPr>
                        </m:funcPr>
                        <m:fName>
                          <m:r>
                            <m:rPr>
                              <m:sty m:val="p"/>
                            </m:rPr>
                            <a:rPr lang="en-ZA" sz="2400" b="0" i="0" smtClean="0">
                              <a:solidFill>
                                <a:schemeClr val="accent5"/>
                              </a:solidFill>
                              <a:latin typeface="Cambria Math" panose="02040503050406030204" pitchFamily="18" charset="0"/>
                            </a:rPr>
                            <m:t>sin</m:t>
                          </m:r>
                        </m:fName>
                        <m:e>
                          <m:r>
                            <a:rPr lang="en-ZA" sz="2400" b="0" i="1" smtClean="0">
                              <a:solidFill>
                                <a:schemeClr val="accent5"/>
                              </a:solidFill>
                              <a:latin typeface="Cambria Math" panose="02040503050406030204" pitchFamily="18" charset="0"/>
                            </a:rPr>
                            <m:t>&amp;</m:t>
                          </m:r>
                          <m:func>
                            <m:funcPr>
                              <m:ctrlPr>
                                <a:rPr lang="en-ZA" sz="2400" b="0" i="1" smtClean="0">
                                  <a:solidFill>
                                    <a:schemeClr val="accent5"/>
                                  </a:solidFill>
                                  <a:latin typeface="Cambria Math" panose="02040503050406030204" pitchFamily="18" charset="0"/>
                                </a:rPr>
                              </m:ctrlPr>
                            </m:funcPr>
                            <m:fName>
                              <m:r>
                                <m:rPr>
                                  <m:sty m:val="p"/>
                                </m:rPr>
                                <a:rPr lang="en-ZA" sz="2400" b="0" i="0" smtClean="0">
                                  <a:solidFill>
                                    <a:schemeClr val="accent5"/>
                                  </a:solidFill>
                                  <a:latin typeface="Cambria Math" panose="02040503050406030204" pitchFamily="18" charset="0"/>
                                </a:rPr>
                                <m:t>cos</m:t>
                              </m:r>
                            </m:fName>
                            <m:e>
                              <m:r>
                                <a:rPr lang="en-ZA" sz="2400" b="0" i="1" smtClean="0">
                                  <a:solidFill>
                                    <a:schemeClr val="accent5"/>
                                  </a:solidFill>
                                  <a:latin typeface="Cambria Math" panose="02040503050406030204" pitchFamily="18" charset="0"/>
                                </a:rPr>
                                <m:t> </m:t>
                              </m:r>
                            </m:e>
                          </m:func>
                        </m:e>
                      </m:func>
                    </m:oMath>
                  </m:oMathPara>
                </a14:m>
                <a:endParaRPr lang="en-ZA" sz="2400" dirty="0"/>
              </a:p>
            </p:txBody>
          </p:sp>
        </mc:Choice>
        <mc:Fallback xmlns="">
          <p:sp>
            <p:nvSpPr>
              <p:cNvPr id="10" name="TextBox 9">
                <a:extLst>
                  <a:ext uri="{FF2B5EF4-FFF2-40B4-BE49-F238E27FC236}">
                    <a16:creationId xmlns:a16="http://schemas.microsoft.com/office/drawing/2014/main" id="{0B262FFF-5B77-0EBC-212A-9ED0B919A7A2}"/>
                  </a:ext>
                </a:extLst>
              </p:cNvPr>
              <p:cNvSpPr txBox="1">
                <a:spLocks noRot="1" noChangeAspect="1" noMove="1" noResize="1" noEditPoints="1" noAdjustHandles="1" noChangeArrowheads="1" noChangeShapeType="1" noTextEdit="1"/>
              </p:cNvSpPr>
              <p:nvPr/>
            </p:nvSpPr>
            <p:spPr>
              <a:xfrm>
                <a:off x="6826589" y="3833248"/>
                <a:ext cx="1458852" cy="461665"/>
              </a:xfrm>
              <a:prstGeom prst="rect">
                <a:avLst/>
              </a:prstGeom>
              <a:blipFill>
                <a:blip r:embed="rId4"/>
                <a:stretch>
                  <a:fillRect/>
                </a:stretch>
              </a:blipFill>
            </p:spPr>
            <p:txBody>
              <a:bodyPr/>
              <a:lstStyle/>
              <a:p>
                <a:r>
                  <a:rPr lang="en-ZA">
                    <a:noFill/>
                  </a:rPr>
                  <a:t> </a:t>
                </a:r>
              </a:p>
            </p:txBody>
          </p:sp>
        </mc:Fallback>
      </mc:AlternateContent>
      <p:cxnSp>
        <p:nvCxnSpPr>
          <p:cNvPr id="15" name="Straight Arrow Connector 14">
            <a:extLst>
              <a:ext uri="{FF2B5EF4-FFF2-40B4-BE49-F238E27FC236}">
                <a16:creationId xmlns:a16="http://schemas.microsoft.com/office/drawing/2014/main" id="{A90CFA8F-2FC8-DF3C-9BD9-40B6D0641C41}"/>
              </a:ext>
            </a:extLst>
          </p:cNvPr>
          <p:cNvCxnSpPr>
            <a:cxnSpLocks/>
          </p:cNvCxnSpPr>
          <p:nvPr/>
        </p:nvCxnSpPr>
        <p:spPr>
          <a:xfrm>
            <a:off x="6094186" y="4294913"/>
            <a:ext cx="1461829" cy="479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9AD45E-2138-3B68-EC28-5F42BA28DDD7}"/>
              </a:ext>
            </a:extLst>
          </p:cNvPr>
          <p:cNvCxnSpPr>
            <a:cxnSpLocks/>
          </p:cNvCxnSpPr>
          <p:nvPr/>
        </p:nvCxnSpPr>
        <p:spPr>
          <a:xfrm>
            <a:off x="2722260" y="4534668"/>
            <a:ext cx="4833755" cy="223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B4039F3-3B6D-4FD2-6ADE-987C82446A8E}"/>
                  </a:ext>
                </a:extLst>
              </p:cNvPr>
              <p:cNvSpPr txBox="1"/>
              <p:nvPr/>
            </p:nvSpPr>
            <p:spPr>
              <a:xfrm>
                <a:off x="7223685" y="4534668"/>
                <a:ext cx="145885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ZA" sz="2400" b="0" i="1" smtClean="0">
                              <a:solidFill>
                                <a:schemeClr val="accent5"/>
                              </a:solidFill>
                              <a:latin typeface="Cambria Math" panose="02040503050406030204" pitchFamily="18" charset="0"/>
                            </a:rPr>
                          </m:ctrlPr>
                        </m:sSubPr>
                        <m:e>
                          <m:r>
                            <a:rPr lang="en-ZA" sz="2400" b="0" i="1" smtClean="0">
                              <a:solidFill>
                                <a:schemeClr val="accent5"/>
                              </a:solidFill>
                              <a:latin typeface="Cambria Math" panose="02040503050406030204" pitchFamily="18" charset="0"/>
                            </a:rPr>
                            <m:t>𝐼</m:t>
                          </m:r>
                        </m:e>
                        <m:sub>
                          <m:r>
                            <a:rPr lang="en-ZA" sz="2400" b="0" i="1" smtClean="0">
                              <a:solidFill>
                                <a:schemeClr val="accent5"/>
                              </a:solidFill>
                              <a:latin typeface="Cambria Math" panose="02040503050406030204" pitchFamily="18" charset="0"/>
                            </a:rPr>
                            <m:t>1</m:t>
                          </m:r>
                        </m:sub>
                      </m:sSub>
                      <m:r>
                        <a:rPr lang="en-ZA" sz="2400" b="0" i="1" smtClean="0">
                          <a:solidFill>
                            <a:schemeClr val="accent5"/>
                          </a:solidFill>
                          <a:latin typeface="Cambria Math" panose="02040503050406030204" pitchFamily="18" charset="0"/>
                        </a:rPr>
                        <m:t>&amp; </m:t>
                      </m:r>
                      <m:sSub>
                        <m:sSubPr>
                          <m:ctrlPr>
                            <a:rPr lang="en-ZA" sz="2400" b="0" i="1" smtClean="0">
                              <a:solidFill>
                                <a:schemeClr val="accent5"/>
                              </a:solidFill>
                              <a:latin typeface="Cambria Math" panose="02040503050406030204" pitchFamily="18" charset="0"/>
                            </a:rPr>
                          </m:ctrlPr>
                        </m:sSubPr>
                        <m:e>
                          <m:r>
                            <a:rPr lang="en-ZA" sz="2400" b="0" i="1" smtClean="0">
                              <a:solidFill>
                                <a:schemeClr val="accent5"/>
                              </a:solidFill>
                              <a:latin typeface="Cambria Math" panose="02040503050406030204" pitchFamily="18" charset="0"/>
                            </a:rPr>
                            <m:t>𝐼</m:t>
                          </m:r>
                        </m:e>
                        <m:sub>
                          <m:r>
                            <a:rPr lang="en-ZA" sz="2400" b="0" i="1" smtClean="0">
                              <a:solidFill>
                                <a:schemeClr val="accent5"/>
                              </a:solidFill>
                              <a:latin typeface="Cambria Math" panose="02040503050406030204" pitchFamily="18" charset="0"/>
                            </a:rPr>
                            <m:t>2</m:t>
                          </m:r>
                        </m:sub>
                      </m:sSub>
                    </m:oMath>
                  </m:oMathPara>
                </a14:m>
                <a:endParaRPr lang="en-ZA" sz="2400" dirty="0"/>
              </a:p>
            </p:txBody>
          </p:sp>
        </mc:Choice>
        <mc:Fallback xmlns="">
          <p:sp>
            <p:nvSpPr>
              <p:cNvPr id="20" name="TextBox 19">
                <a:extLst>
                  <a:ext uri="{FF2B5EF4-FFF2-40B4-BE49-F238E27FC236}">
                    <a16:creationId xmlns:a16="http://schemas.microsoft.com/office/drawing/2014/main" id="{0B4039F3-3B6D-4FD2-6ADE-987C82446A8E}"/>
                  </a:ext>
                </a:extLst>
              </p:cNvPr>
              <p:cNvSpPr txBox="1">
                <a:spLocks noRot="1" noChangeAspect="1" noMove="1" noResize="1" noEditPoints="1" noAdjustHandles="1" noChangeArrowheads="1" noChangeShapeType="1" noTextEdit="1"/>
              </p:cNvSpPr>
              <p:nvPr/>
            </p:nvSpPr>
            <p:spPr>
              <a:xfrm>
                <a:off x="7223685" y="4534668"/>
                <a:ext cx="1458852" cy="461665"/>
              </a:xfrm>
              <a:prstGeom prst="rect">
                <a:avLst/>
              </a:prstGeom>
              <a:blipFill>
                <a:blip r:embed="rId5"/>
                <a:stretch>
                  <a:fillRect b="-2632"/>
                </a:stretch>
              </a:blipFill>
            </p:spPr>
            <p:txBody>
              <a:bodyPr/>
              <a:lstStyle/>
              <a:p>
                <a:r>
                  <a:rPr lang="en-ZA">
                    <a:noFill/>
                  </a:rPr>
                  <a:t> </a:t>
                </a:r>
              </a:p>
            </p:txBody>
          </p:sp>
        </mc:Fallback>
      </mc:AlternateContent>
    </p:spTree>
    <p:extLst>
      <p:ext uri="{BB962C8B-B14F-4D97-AF65-F5344CB8AC3E}">
        <p14:creationId xmlns:p14="http://schemas.microsoft.com/office/powerpoint/2010/main" val="8747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A7C52B-5501-577D-282D-8F702F7AC850}"/>
              </a:ext>
            </a:extLst>
          </p:cNvPr>
          <p:cNvSpPr>
            <a:spLocks noGrp="1"/>
          </p:cNvSpPr>
          <p:nvPr>
            <p:ph idx="1"/>
          </p:nvPr>
        </p:nvSpPr>
        <p:spPr>
          <a:xfrm>
            <a:off x="-78387" y="1215590"/>
            <a:ext cx="11504429" cy="3873320"/>
          </a:xfrm>
        </p:spPr>
        <p:txBody>
          <a:bodyPr>
            <a:normAutofit fontScale="92500"/>
          </a:bodyPr>
          <a:lstStyle/>
          <a:p>
            <a:pPr lvl="1"/>
            <a:r>
              <a:rPr lang="en-US" dirty="0"/>
              <a:t>Our approach uses a </a:t>
            </a:r>
            <a:r>
              <a:rPr lang="en-US" b="1" dirty="0">
                <a:solidFill>
                  <a:schemeClr val="accent5"/>
                </a:solidFill>
              </a:rPr>
              <a:t>polarization (Division of Focal Plane) camera</a:t>
            </a:r>
            <a:r>
              <a:rPr lang="en-US" dirty="0"/>
              <a:t>: </a:t>
            </a:r>
          </a:p>
          <a:p>
            <a:pPr lvl="2"/>
            <a:r>
              <a:rPr lang="en-US" dirty="0"/>
              <a:t>Each 2x2 ‘</a:t>
            </a:r>
            <a:r>
              <a:rPr lang="en-US" dirty="0" err="1"/>
              <a:t>superpixel</a:t>
            </a:r>
            <a:r>
              <a:rPr lang="en-US" dirty="0"/>
              <a:t>’ contains four sub-pixels</a:t>
            </a:r>
          </a:p>
          <a:p>
            <a:pPr lvl="2"/>
            <a:r>
              <a:rPr lang="en-US" dirty="0"/>
              <a:t>Each sub-pixel contains a micro-polarizer aligned to one of four polarization directions</a:t>
            </a:r>
          </a:p>
          <a:p>
            <a:pPr lvl="2"/>
            <a:r>
              <a:rPr lang="en-US" dirty="0"/>
              <a:t>This allows </a:t>
            </a:r>
            <a:r>
              <a:rPr lang="en-US" b="1" dirty="0">
                <a:solidFill>
                  <a:schemeClr val="accent5"/>
                </a:solidFill>
              </a:rPr>
              <a:t>simultaneous measurement</a:t>
            </a:r>
            <a:r>
              <a:rPr lang="en-US" dirty="0">
                <a:solidFill>
                  <a:schemeClr val="accent5"/>
                </a:solidFill>
              </a:rPr>
              <a:t> </a:t>
            </a:r>
            <a:r>
              <a:rPr lang="en-US" dirty="0"/>
              <a:t>of the four necessary phase shifts with only a </a:t>
            </a:r>
            <a:r>
              <a:rPr lang="en-US" b="1" dirty="0">
                <a:solidFill>
                  <a:schemeClr val="accent5"/>
                </a:solidFill>
              </a:rPr>
              <a:t>single detector</a:t>
            </a:r>
            <a:r>
              <a:rPr lang="en-US" dirty="0">
                <a:solidFill>
                  <a:schemeClr val="accent5"/>
                </a:solidFill>
              </a:rPr>
              <a:t>!  </a:t>
            </a:r>
          </a:p>
          <a:p>
            <a:pPr lvl="2"/>
            <a:endParaRPr lang="en-US" dirty="0"/>
          </a:p>
          <a:p>
            <a:pPr lvl="2"/>
            <a:endParaRPr lang="en-US" dirty="0"/>
          </a:p>
          <a:p>
            <a:pPr lvl="2"/>
            <a:endParaRPr lang="en-US" dirty="0"/>
          </a:p>
          <a:p>
            <a:pPr marL="914400" lvl="2" indent="0">
              <a:buNone/>
            </a:pPr>
            <a:endParaRPr lang="en-US" dirty="0"/>
          </a:p>
          <a:p>
            <a:pPr lvl="1"/>
            <a:r>
              <a:rPr lang="en-US" dirty="0"/>
              <a:t>This approach theoretically limits the impact of sample movement as well as environmental vibrations and enables </a:t>
            </a:r>
            <a:r>
              <a:rPr lang="en-US" b="1" dirty="0">
                <a:solidFill>
                  <a:schemeClr val="accent5"/>
                </a:solidFill>
              </a:rPr>
              <a:t>real-time analysis</a:t>
            </a:r>
            <a:r>
              <a:rPr lang="en-US" dirty="0">
                <a:solidFill>
                  <a:schemeClr val="accent5"/>
                </a:solidFill>
              </a:rPr>
              <a:t> </a:t>
            </a:r>
            <a:r>
              <a:rPr lang="en-US" dirty="0"/>
              <a:t>at the framerate of the camera      </a:t>
            </a:r>
          </a:p>
        </p:txBody>
      </p:sp>
      <p:sp>
        <p:nvSpPr>
          <p:cNvPr id="3" name="Title 2">
            <a:extLst>
              <a:ext uri="{FF2B5EF4-FFF2-40B4-BE49-F238E27FC236}">
                <a16:creationId xmlns:a16="http://schemas.microsoft.com/office/drawing/2014/main" id="{AF1E3889-F4BB-6202-FA3C-56A983D756F4}"/>
              </a:ext>
            </a:extLst>
          </p:cNvPr>
          <p:cNvSpPr>
            <a:spLocks noGrp="1"/>
          </p:cNvSpPr>
          <p:nvPr>
            <p:ph type="title"/>
          </p:nvPr>
        </p:nvSpPr>
        <p:spPr/>
        <p:txBody>
          <a:bodyPr/>
          <a:lstStyle/>
          <a:p>
            <a:r>
              <a:rPr lang="en-US"/>
              <a:t>Single-Shot OQM with Polarization Camera </a:t>
            </a:r>
            <a:endParaRPr lang="en-ZA"/>
          </a:p>
        </p:txBody>
      </p:sp>
      <p:sp>
        <p:nvSpPr>
          <p:cNvPr id="4" name="Text Placeholder 3">
            <a:extLst>
              <a:ext uri="{FF2B5EF4-FFF2-40B4-BE49-F238E27FC236}">
                <a16:creationId xmlns:a16="http://schemas.microsoft.com/office/drawing/2014/main" id="{DA4B9032-F04B-58A3-73E7-0D4EC75205B1}"/>
              </a:ext>
            </a:extLst>
          </p:cNvPr>
          <p:cNvSpPr>
            <a:spLocks noGrp="1"/>
          </p:cNvSpPr>
          <p:nvPr>
            <p:ph type="body" sz="quarter" idx="10"/>
          </p:nvPr>
        </p:nvSpPr>
        <p:spPr/>
        <p:txBody>
          <a:bodyPr/>
          <a:lstStyle/>
          <a:p>
            <a:endParaRPr lang="en-ZA"/>
          </a:p>
        </p:txBody>
      </p:sp>
      <p:grpSp>
        <p:nvGrpSpPr>
          <p:cNvPr id="45" name="Group 44">
            <a:extLst>
              <a:ext uri="{FF2B5EF4-FFF2-40B4-BE49-F238E27FC236}">
                <a16:creationId xmlns:a16="http://schemas.microsoft.com/office/drawing/2014/main" id="{300732D7-1E0A-9A52-CA3B-D6307FBE744A}"/>
              </a:ext>
            </a:extLst>
          </p:cNvPr>
          <p:cNvGrpSpPr/>
          <p:nvPr/>
        </p:nvGrpSpPr>
        <p:grpSpPr>
          <a:xfrm>
            <a:off x="5523370" y="2951121"/>
            <a:ext cx="1112395" cy="1072730"/>
            <a:chOff x="5423877" y="3807953"/>
            <a:chExt cx="1459742" cy="1455469"/>
          </a:xfrm>
        </p:grpSpPr>
        <p:sp>
          <p:nvSpPr>
            <p:cNvPr id="46" name="Rectangle 45">
              <a:extLst>
                <a:ext uri="{FF2B5EF4-FFF2-40B4-BE49-F238E27FC236}">
                  <a16:creationId xmlns:a16="http://schemas.microsoft.com/office/drawing/2014/main" id="{845C4CAC-A3E7-8360-D097-676B206F9781}"/>
                </a:ext>
              </a:extLst>
            </p:cNvPr>
            <p:cNvSpPr/>
            <p:nvPr/>
          </p:nvSpPr>
          <p:spPr>
            <a:xfrm>
              <a:off x="5438484" y="3807953"/>
              <a:ext cx="1440000" cy="1440000"/>
            </a:xfrm>
            <a:prstGeom prst="rect">
              <a:avLst/>
            </a:prstGeom>
            <a:ln w="38100">
              <a:solidFill>
                <a:srgbClr val="00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ln>
                  <a:solidFill>
                    <a:srgbClr val="000000"/>
                  </a:solidFill>
                </a:ln>
              </a:endParaRPr>
            </a:p>
          </p:txBody>
        </p:sp>
        <p:sp>
          <p:nvSpPr>
            <p:cNvPr id="47" name="Rectangle 46">
              <a:extLst>
                <a:ext uri="{FF2B5EF4-FFF2-40B4-BE49-F238E27FC236}">
                  <a16:creationId xmlns:a16="http://schemas.microsoft.com/office/drawing/2014/main" id="{8E979551-E813-DBE3-3EF9-F43BBDCCE7BB}"/>
                </a:ext>
              </a:extLst>
            </p:cNvPr>
            <p:cNvSpPr/>
            <p:nvPr/>
          </p:nvSpPr>
          <p:spPr>
            <a:xfrm>
              <a:off x="6158484" y="4531823"/>
              <a:ext cx="720000" cy="720000"/>
            </a:xfrm>
            <a:prstGeom prst="rect">
              <a:avLst/>
            </a:prstGeom>
            <a:ln w="38100">
              <a:solidFill>
                <a:srgbClr val="00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ln>
                  <a:solidFill>
                    <a:srgbClr val="000000"/>
                  </a:solidFill>
                </a:ln>
              </a:endParaRPr>
            </a:p>
          </p:txBody>
        </p:sp>
        <p:sp>
          <p:nvSpPr>
            <p:cNvPr id="48" name="Rectangle 47">
              <a:extLst>
                <a:ext uri="{FF2B5EF4-FFF2-40B4-BE49-F238E27FC236}">
                  <a16:creationId xmlns:a16="http://schemas.microsoft.com/office/drawing/2014/main" id="{9A1396DA-8B2F-399E-7D2A-E8B165857AF4}"/>
                </a:ext>
              </a:extLst>
            </p:cNvPr>
            <p:cNvSpPr/>
            <p:nvPr/>
          </p:nvSpPr>
          <p:spPr>
            <a:xfrm>
              <a:off x="5438484" y="4531823"/>
              <a:ext cx="720000" cy="720000"/>
            </a:xfrm>
            <a:prstGeom prst="rect">
              <a:avLst/>
            </a:prstGeom>
            <a:ln w="38100">
              <a:solidFill>
                <a:srgbClr val="00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ln>
                  <a:solidFill>
                    <a:srgbClr val="000000"/>
                  </a:solidFill>
                </a:ln>
              </a:endParaRPr>
            </a:p>
          </p:txBody>
        </p:sp>
        <p:sp>
          <p:nvSpPr>
            <p:cNvPr id="49" name="Rectangle 48">
              <a:extLst>
                <a:ext uri="{FF2B5EF4-FFF2-40B4-BE49-F238E27FC236}">
                  <a16:creationId xmlns:a16="http://schemas.microsoft.com/office/drawing/2014/main" id="{FCEE1C8F-D452-7A4B-ED15-D261647CACFD}"/>
                </a:ext>
              </a:extLst>
            </p:cNvPr>
            <p:cNvSpPr/>
            <p:nvPr/>
          </p:nvSpPr>
          <p:spPr>
            <a:xfrm>
              <a:off x="6158484" y="3811823"/>
              <a:ext cx="720000" cy="720000"/>
            </a:xfrm>
            <a:prstGeom prst="rect">
              <a:avLst/>
            </a:prstGeom>
            <a:ln w="38100">
              <a:solidFill>
                <a:srgbClr val="00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ln>
                  <a:solidFill>
                    <a:srgbClr val="000000"/>
                  </a:solidFill>
                </a:ln>
              </a:endParaRPr>
            </a:p>
          </p:txBody>
        </p:sp>
        <p:sp>
          <p:nvSpPr>
            <p:cNvPr id="50" name="Rectangle 49">
              <a:extLst>
                <a:ext uri="{FF2B5EF4-FFF2-40B4-BE49-F238E27FC236}">
                  <a16:creationId xmlns:a16="http://schemas.microsoft.com/office/drawing/2014/main" id="{3FD91CDA-30FC-A41F-2589-70FAC11C8D0B}"/>
                </a:ext>
              </a:extLst>
            </p:cNvPr>
            <p:cNvSpPr/>
            <p:nvPr/>
          </p:nvSpPr>
          <p:spPr>
            <a:xfrm>
              <a:off x="5438484" y="3811823"/>
              <a:ext cx="720000" cy="720000"/>
            </a:xfrm>
            <a:prstGeom prst="rect">
              <a:avLst/>
            </a:prstGeom>
            <a:ln w="38100">
              <a:solidFill>
                <a:srgbClr val="00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ln>
                  <a:solidFill>
                    <a:srgbClr val="000000"/>
                  </a:solidFill>
                </a:ln>
              </a:endParaRPr>
            </a:p>
          </p:txBody>
        </p:sp>
        <p:cxnSp>
          <p:nvCxnSpPr>
            <p:cNvPr id="51" name="Straight Connector 50">
              <a:extLst>
                <a:ext uri="{FF2B5EF4-FFF2-40B4-BE49-F238E27FC236}">
                  <a16:creationId xmlns:a16="http://schemas.microsoft.com/office/drawing/2014/main" id="{90C34AC7-A428-F257-0433-5F3EA3169F07}"/>
                </a:ext>
              </a:extLst>
            </p:cNvPr>
            <p:cNvCxnSpPr>
              <a:cxnSpLocks/>
            </p:cNvCxnSpPr>
            <p:nvPr/>
          </p:nvCxnSpPr>
          <p:spPr>
            <a:xfrm rot="5400000">
              <a:off x="6462556"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579A9C4-E8A3-3DF5-0CAC-875E4AAB694B}"/>
                </a:ext>
              </a:extLst>
            </p:cNvPr>
            <p:cNvCxnSpPr>
              <a:cxnSpLocks/>
            </p:cNvCxnSpPr>
            <p:nvPr/>
          </p:nvCxnSpPr>
          <p:spPr>
            <a:xfrm rot="5400000">
              <a:off x="6367128"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86ABEAE-2701-DCAB-86CC-64B31CA1D432}"/>
                </a:ext>
              </a:extLst>
            </p:cNvPr>
            <p:cNvCxnSpPr>
              <a:cxnSpLocks/>
            </p:cNvCxnSpPr>
            <p:nvPr/>
          </p:nvCxnSpPr>
          <p:spPr>
            <a:xfrm rot="5400000">
              <a:off x="6271700"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D630D06-8BE1-D2FE-8AF2-2B4CF6C06FD5}"/>
                </a:ext>
              </a:extLst>
            </p:cNvPr>
            <p:cNvCxnSpPr>
              <a:cxnSpLocks/>
            </p:cNvCxnSpPr>
            <p:nvPr/>
          </p:nvCxnSpPr>
          <p:spPr>
            <a:xfrm rot="5400000">
              <a:off x="6176272"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99D2031-526E-3A6F-09D0-0AF912375E75}"/>
                </a:ext>
              </a:extLst>
            </p:cNvPr>
            <p:cNvCxnSpPr>
              <a:cxnSpLocks/>
            </p:cNvCxnSpPr>
            <p:nvPr/>
          </p:nvCxnSpPr>
          <p:spPr>
            <a:xfrm rot="5400000">
              <a:off x="6080844"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6C4E5E1-5246-9D56-9225-8C6E8499DCF2}"/>
                </a:ext>
              </a:extLst>
            </p:cNvPr>
            <p:cNvCxnSpPr>
              <a:cxnSpLocks/>
            </p:cNvCxnSpPr>
            <p:nvPr/>
          </p:nvCxnSpPr>
          <p:spPr>
            <a:xfrm rot="5400000">
              <a:off x="5985416"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62F9F3-DAD3-B825-00CC-947382CB17D9}"/>
                </a:ext>
              </a:extLst>
            </p:cNvPr>
            <p:cNvCxnSpPr>
              <a:cxnSpLocks/>
            </p:cNvCxnSpPr>
            <p:nvPr/>
          </p:nvCxnSpPr>
          <p:spPr>
            <a:xfrm rot="5400000">
              <a:off x="5881093" y="486908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866856C-19C9-AEA1-7D83-7CCB05ED938B}"/>
                </a:ext>
              </a:extLst>
            </p:cNvPr>
            <p:cNvCxnSpPr>
              <a:cxnSpLocks/>
            </p:cNvCxnSpPr>
            <p:nvPr/>
          </p:nvCxnSpPr>
          <p:spPr>
            <a:xfrm rot="5400000">
              <a:off x="5786013" y="4887953"/>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D9C3C0F5-AC24-FA8E-A66C-1B6D891F9756}"/>
                </a:ext>
              </a:extLst>
            </p:cNvPr>
            <p:cNvGrpSpPr/>
            <p:nvPr/>
          </p:nvGrpSpPr>
          <p:grpSpPr>
            <a:xfrm rot="5400000">
              <a:off x="5520223" y="3811824"/>
              <a:ext cx="581463" cy="720000"/>
              <a:chOff x="9082057" y="4043564"/>
              <a:chExt cx="581463" cy="720000"/>
            </a:xfrm>
          </p:grpSpPr>
          <p:cxnSp>
            <p:nvCxnSpPr>
              <p:cNvPr id="75" name="Straight Connector 74">
                <a:extLst>
                  <a:ext uri="{FF2B5EF4-FFF2-40B4-BE49-F238E27FC236}">
                    <a16:creationId xmlns:a16="http://schemas.microsoft.com/office/drawing/2014/main" id="{A44808EF-58A4-CE2B-A6AC-3F7D8C87615E}"/>
                  </a:ext>
                </a:extLst>
              </p:cNvPr>
              <p:cNvCxnSpPr>
                <a:cxnSpLocks/>
              </p:cNvCxnSpPr>
              <p:nvPr/>
            </p:nvCxnSpPr>
            <p:spPr>
              <a:xfrm rot="5400000">
                <a:off x="9303520"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4F751D8-C57F-00CE-EFAC-3EAB2990330F}"/>
                  </a:ext>
                </a:extLst>
              </p:cNvPr>
              <p:cNvCxnSpPr>
                <a:cxnSpLocks/>
              </p:cNvCxnSpPr>
              <p:nvPr/>
            </p:nvCxnSpPr>
            <p:spPr>
              <a:xfrm rot="5400000">
                <a:off x="9208092"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6BCBD01-C650-229B-8866-2F769936394A}"/>
                  </a:ext>
                </a:extLst>
              </p:cNvPr>
              <p:cNvCxnSpPr>
                <a:cxnSpLocks/>
              </p:cNvCxnSpPr>
              <p:nvPr/>
            </p:nvCxnSpPr>
            <p:spPr>
              <a:xfrm rot="5400000">
                <a:off x="9112664"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4575449-D84C-6B18-9292-505E838CDC9F}"/>
                  </a:ext>
                </a:extLst>
              </p:cNvPr>
              <p:cNvCxnSpPr>
                <a:cxnSpLocks/>
              </p:cNvCxnSpPr>
              <p:nvPr/>
            </p:nvCxnSpPr>
            <p:spPr>
              <a:xfrm rot="5400000">
                <a:off x="9017236"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DD833F6-8FD1-082D-22D6-4D4A7D1F498A}"/>
                  </a:ext>
                </a:extLst>
              </p:cNvPr>
              <p:cNvCxnSpPr>
                <a:cxnSpLocks/>
              </p:cNvCxnSpPr>
              <p:nvPr/>
            </p:nvCxnSpPr>
            <p:spPr>
              <a:xfrm rot="5400000">
                <a:off x="8921808"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F2862E7-55B8-4359-2108-4E94CBF7DBAE}"/>
                  </a:ext>
                </a:extLst>
              </p:cNvPr>
              <p:cNvCxnSpPr>
                <a:cxnSpLocks/>
              </p:cNvCxnSpPr>
              <p:nvPr/>
            </p:nvCxnSpPr>
            <p:spPr>
              <a:xfrm rot="5400000">
                <a:off x="8826380"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DA7E0B5-2048-C142-054D-8D17ED1B6768}"/>
                  </a:ext>
                </a:extLst>
              </p:cNvPr>
              <p:cNvCxnSpPr>
                <a:cxnSpLocks/>
              </p:cNvCxnSpPr>
              <p:nvPr/>
            </p:nvCxnSpPr>
            <p:spPr>
              <a:xfrm rot="5400000">
                <a:off x="8722057" y="4403564"/>
                <a:ext cx="720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DC0F320A-63FE-9648-3946-67D38130A52A}"/>
                </a:ext>
              </a:extLst>
            </p:cNvPr>
            <p:cNvCxnSpPr>
              <a:cxnSpLocks/>
            </p:cNvCxnSpPr>
            <p:nvPr/>
          </p:nvCxnSpPr>
          <p:spPr>
            <a:xfrm flipH="1">
              <a:off x="5453787" y="4520683"/>
              <a:ext cx="707530" cy="69726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9BDF8A4-CA27-BEDA-6CFC-5F15F21214BC}"/>
                </a:ext>
              </a:extLst>
            </p:cNvPr>
            <p:cNvCxnSpPr>
              <a:cxnSpLocks/>
            </p:cNvCxnSpPr>
            <p:nvPr/>
          </p:nvCxnSpPr>
          <p:spPr>
            <a:xfrm flipH="1">
              <a:off x="5441317" y="4520683"/>
              <a:ext cx="360000" cy="3600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3844A10-78E6-546F-3F42-F55FA38D880F}"/>
                </a:ext>
              </a:extLst>
            </p:cNvPr>
            <p:cNvCxnSpPr>
              <a:cxnSpLocks/>
            </p:cNvCxnSpPr>
            <p:nvPr/>
          </p:nvCxnSpPr>
          <p:spPr>
            <a:xfrm flipH="1">
              <a:off x="5795081" y="4880683"/>
              <a:ext cx="366236" cy="38273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B0BDB4A-4580-D25B-12D1-1753E8A49D48}"/>
                </a:ext>
              </a:extLst>
            </p:cNvPr>
            <p:cNvCxnSpPr>
              <a:cxnSpLocks/>
            </p:cNvCxnSpPr>
            <p:nvPr/>
          </p:nvCxnSpPr>
          <p:spPr>
            <a:xfrm flipH="1">
              <a:off x="5621317" y="4694275"/>
              <a:ext cx="540000" cy="55429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615D66-797B-A60D-BEE1-62B8C4286245}"/>
                </a:ext>
              </a:extLst>
            </p:cNvPr>
            <p:cNvCxnSpPr>
              <a:cxnSpLocks/>
            </p:cNvCxnSpPr>
            <p:nvPr/>
          </p:nvCxnSpPr>
          <p:spPr>
            <a:xfrm flipH="1">
              <a:off x="5423877" y="4539552"/>
              <a:ext cx="540000" cy="55429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B23573D-7BD7-EB4F-471E-A31191A172E0}"/>
                </a:ext>
              </a:extLst>
            </p:cNvPr>
            <p:cNvCxnSpPr>
              <a:cxnSpLocks/>
            </p:cNvCxnSpPr>
            <p:nvPr/>
          </p:nvCxnSpPr>
          <p:spPr>
            <a:xfrm flipH="1">
              <a:off x="5975430" y="5053183"/>
              <a:ext cx="173416" cy="18363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3C40C99-4F25-7363-F668-290EBA5748E9}"/>
                </a:ext>
              </a:extLst>
            </p:cNvPr>
            <p:cNvCxnSpPr>
              <a:cxnSpLocks/>
            </p:cNvCxnSpPr>
            <p:nvPr/>
          </p:nvCxnSpPr>
          <p:spPr>
            <a:xfrm flipH="1">
              <a:off x="5441317" y="4530227"/>
              <a:ext cx="173416" cy="18363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EF1700BA-6B18-80BC-BE44-AE8913E5F953}"/>
                </a:ext>
              </a:extLst>
            </p:cNvPr>
            <p:cNvGrpSpPr/>
            <p:nvPr/>
          </p:nvGrpSpPr>
          <p:grpSpPr>
            <a:xfrm rot="16200000">
              <a:off x="6143530" y="3817139"/>
              <a:ext cx="737440" cy="742739"/>
              <a:chOff x="7759960" y="3757794"/>
              <a:chExt cx="737440" cy="742739"/>
            </a:xfrm>
          </p:grpSpPr>
          <p:cxnSp>
            <p:nvCxnSpPr>
              <p:cNvPr id="68" name="Straight Connector 67">
                <a:extLst>
                  <a:ext uri="{FF2B5EF4-FFF2-40B4-BE49-F238E27FC236}">
                    <a16:creationId xmlns:a16="http://schemas.microsoft.com/office/drawing/2014/main" id="{3E143FD9-5598-CCC2-3181-177162D72D5A}"/>
                  </a:ext>
                </a:extLst>
              </p:cNvPr>
              <p:cNvCxnSpPr>
                <a:cxnSpLocks/>
              </p:cNvCxnSpPr>
              <p:nvPr/>
            </p:nvCxnSpPr>
            <p:spPr>
              <a:xfrm flipH="1">
                <a:off x="7789870" y="3757794"/>
                <a:ext cx="707530" cy="69726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B1D6692-C9C4-EBD5-D3E7-483FDCB8D414}"/>
                  </a:ext>
                </a:extLst>
              </p:cNvPr>
              <p:cNvCxnSpPr>
                <a:cxnSpLocks/>
              </p:cNvCxnSpPr>
              <p:nvPr/>
            </p:nvCxnSpPr>
            <p:spPr>
              <a:xfrm flipH="1">
                <a:off x="7777400" y="3757794"/>
                <a:ext cx="360000" cy="3600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9C632FE-1475-1024-0A67-9BDDC3B3B1AA}"/>
                  </a:ext>
                </a:extLst>
              </p:cNvPr>
              <p:cNvCxnSpPr>
                <a:cxnSpLocks/>
              </p:cNvCxnSpPr>
              <p:nvPr/>
            </p:nvCxnSpPr>
            <p:spPr>
              <a:xfrm flipH="1">
                <a:off x="8131164" y="4117794"/>
                <a:ext cx="366236" cy="38273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9D66776-B3CC-2E86-F1B2-17FBD68405D8}"/>
                  </a:ext>
                </a:extLst>
              </p:cNvPr>
              <p:cNvCxnSpPr>
                <a:cxnSpLocks/>
              </p:cNvCxnSpPr>
              <p:nvPr/>
            </p:nvCxnSpPr>
            <p:spPr>
              <a:xfrm flipH="1">
                <a:off x="7957400" y="3931386"/>
                <a:ext cx="540000" cy="55429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9A1783F-5E53-B147-6A41-C49F48E19B85}"/>
                  </a:ext>
                </a:extLst>
              </p:cNvPr>
              <p:cNvCxnSpPr>
                <a:cxnSpLocks/>
              </p:cNvCxnSpPr>
              <p:nvPr/>
            </p:nvCxnSpPr>
            <p:spPr>
              <a:xfrm flipH="1">
                <a:off x="7759960" y="3776663"/>
                <a:ext cx="540000" cy="554293"/>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A5201D1-BD03-788B-F058-42CD2D715859}"/>
                  </a:ext>
                </a:extLst>
              </p:cNvPr>
              <p:cNvCxnSpPr>
                <a:cxnSpLocks/>
              </p:cNvCxnSpPr>
              <p:nvPr/>
            </p:nvCxnSpPr>
            <p:spPr>
              <a:xfrm flipH="1">
                <a:off x="8311513" y="4290294"/>
                <a:ext cx="173416" cy="18363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DFA5BD3-9D0B-B4AE-EBB9-A8468A37ED22}"/>
                  </a:ext>
                </a:extLst>
              </p:cNvPr>
              <p:cNvCxnSpPr>
                <a:cxnSpLocks/>
              </p:cNvCxnSpPr>
              <p:nvPr/>
            </p:nvCxnSpPr>
            <p:spPr>
              <a:xfrm flipH="1">
                <a:off x="7777400" y="3767338"/>
                <a:ext cx="173416" cy="18363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2A5ADAC-BE77-931E-4F4F-043287E8484F}"/>
                  </a:ext>
                </a:extLst>
              </p:cNvPr>
              <p:cNvSpPr txBox="1"/>
              <p:nvPr/>
            </p:nvSpPr>
            <p:spPr>
              <a:xfrm>
                <a:off x="4837285" y="2989879"/>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𝐻</m:t>
                      </m:r>
                    </m:oMath>
                  </m:oMathPara>
                </a14:m>
                <a:endParaRPr lang="en-ZA" dirty="0"/>
              </a:p>
            </p:txBody>
          </p:sp>
        </mc:Choice>
        <mc:Fallback xmlns="">
          <p:sp>
            <p:nvSpPr>
              <p:cNvPr id="83" name="TextBox 82">
                <a:extLst>
                  <a:ext uri="{FF2B5EF4-FFF2-40B4-BE49-F238E27FC236}">
                    <a16:creationId xmlns:a16="http://schemas.microsoft.com/office/drawing/2014/main" id="{42A5ADAC-BE77-931E-4F4F-043287E8484F}"/>
                  </a:ext>
                </a:extLst>
              </p:cNvPr>
              <p:cNvSpPr txBox="1">
                <a:spLocks noRot="1" noChangeAspect="1" noMove="1" noResize="1" noEditPoints="1" noAdjustHandles="1" noChangeArrowheads="1" noChangeShapeType="1" noTextEdit="1"/>
              </p:cNvSpPr>
              <p:nvPr/>
            </p:nvSpPr>
            <p:spPr>
              <a:xfrm>
                <a:off x="4837285" y="2989879"/>
                <a:ext cx="914400" cy="369332"/>
              </a:xfrm>
              <a:prstGeom prst="rect">
                <a:avLst/>
              </a:prstGeom>
              <a:blipFill>
                <a:blip r:embed="rId3"/>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644E432B-141C-4746-0D0A-29522A6B2056}"/>
                  </a:ext>
                </a:extLst>
              </p:cNvPr>
              <p:cNvSpPr txBox="1"/>
              <p:nvPr/>
            </p:nvSpPr>
            <p:spPr>
              <a:xfrm>
                <a:off x="4837285" y="3571001"/>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i="1" smtClean="0">
                          <a:latin typeface="Cambria Math" panose="02040503050406030204" pitchFamily="18" charset="0"/>
                        </a:rPr>
                        <m:t>𝐷</m:t>
                      </m:r>
                    </m:oMath>
                  </m:oMathPara>
                </a14:m>
                <a:endParaRPr lang="en-ZA" dirty="0"/>
              </a:p>
            </p:txBody>
          </p:sp>
        </mc:Choice>
        <mc:Fallback xmlns="">
          <p:sp>
            <p:nvSpPr>
              <p:cNvPr id="85" name="TextBox 84">
                <a:extLst>
                  <a:ext uri="{FF2B5EF4-FFF2-40B4-BE49-F238E27FC236}">
                    <a16:creationId xmlns:a16="http://schemas.microsoft.com/office/drawing/2014/main" id="{644E432B-141C-4746-0D0A-29522A6B2056}"/>
                  </a:ext>
                </a:extLst>
              </p:cNvPr>
              <p:cNvSpPr txBox="1">
                <a:spLocks noRot="1" noChangeAspect="1" noMove="1" noResize="1" noEditPoints="1" noAdjustHandles="1" noChangeArrowheads="1" noChangeShapeType="1" noTextEdit="1"/>
              </p:cNvSpPr>
              <p:nvPr/>
            </p:nvSpPr>
            <p:spPr>
              <a:xfrm>
                <a:off x="4837285" y="3571001"/>
                <a:ext cx="914400" cy="369332"/>
              </a:xfrm>
              <a:prstGeom prst="rect">
                <a:avLst/>
              </a:prstGeom>
              <a:blipFill>
                <a:blip r:embed="rId4"/>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1A1056FE-1F29-570D-6443-03DF6C327DD6}"/>
                  </a:ext>
                </a:extLst>
              </p:cNvPr>
              <p:cNvSpPr txBox="1"/>
              <p:nvPr/>
            </p:nvSpPr>
            <p:spPr>
              <a:xfrm>
                <a:off x="6545518" y="3558453"/>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b="0" i="1" smtClean="0">
                          <a:latin typeface="Cambria Math" panose="02040503050406030204" pitchFamily="18" charset="0"/>
                        </a:rPr>
                        <m:t>𝑉</m:t>
                      </m:r>
                    </m:oMath>
                  </m:oMathPara>
                </a14:m>
                <a:endParaRPr lang="en-ZA" dirty="0"/>
              </a:p>
            </p:txBody>
          </p:sp>
        </mc:Choice>
        <mc:Fallback xmlns="">
          <p:sp>
            <p:nvSpPr>
              <p:cNvPr id="86" name="TextBox 85">
                <a:extLst>
                  <a:ext uri="{FF2B5EF4-FFF2-40B4-BE49-F238E27FC236}">
                    <a16:creationId xmlns:a16="http://schemas.microsoft.com/office/drawing/2014/main" id="{1A1056FE-1F29-570D-6443-03DF6C327DD6}"/>
                  </a:ext>
                </a:extLst>
              </p:cNvPr>
              <p:cNvSpPr txBox="1">
                <a:spLocks noRot="1" noChangeAspect="1" noMove="1" noResize="1" noEditPoints="1" noAdjustHandles="1" noChangeArrowheads="1" noChangeShapeType="1" noTextEdit="1"/>
              </p:cNvSpPr>
              <p:nvPr/>
            </p:nvSpPr>
            <p:spPr>
              <a:xfrm>
                <a:off x="6545518" y="3558453"/>
                <a:ext cx="914400" cy="369332"/>
              </a:xfrm>
              <a:prstGeom prst="rect">
                <a:avLst/>
              </a:prstGeom>
              <a:blipFill>
                <a:blip r:embed="rId5"/>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0ABE877-CA3A-32CD-E492-744C39B1000A}"/>
                  </a:ext>
                </a:extLst>
              </p:cNvPr>
              <p:cNvSpPr txBox="1"/>
              <p:nvPr/>
            </p:nvSpPr>
            <p:spPr>
              <a:xfrm>
                <a:off x="6561390" y="2985999"/>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i="1" smtClean="0">
                          <a:latin typeface="Cambria Math" panose="02040503050406030204" pitchFamily="18" charset="0"/>
                        </a:rPr>
                        <m:t>𝐴</m:t>
                      </m:r>
                    </m:oMath>
                  </m:oMathPara>
                </a14:m>
                <a:endParaRPr lang="en-ZA" dirty="0"/>
              </a:p>
            </p:txBody>
          </p:sp>
        </mc:Choice>
        <mc:Fallback xmlns="">
          <p:sp>
            <p:nvSpPr>
              <p:cNvPr id="87" name="TextBox 86">
                <a:extLst>
                  <a:ext uri="{FF2B5EF4-FFF2-40B4-BE49-F238E27FC236}">
                    <a16:creationId xmlns:a16="http://schemas.microsoft.com/office/drawing/2014/main" id="{C0ABE877-CA3A-32CD-E492-744C39B1000A}"/>
                  </a:ext>
                </a:extLst>
              </p:cNvPr>
              <p:cNvSpPr txBox="1">
                <a:spLocks noRot="1" noChangeAspect="1" noMove="1" noResize="1" noEditPoints="1" noAdjustHandles="1" noChangeArrowheads="1" noChangeShapeType="1" noTextEdit="1"/>
              </p:cNvSpPr>
              <p:nvPr/>
            </p:nvSpPr>
            <p:spPr>
              <a:xfrm>
                <a:off x="6561390" y="2985999"/>
                <a:ext cx="914400" cy="369332"/>
              </a:xfrm>
              <a:prstGeom prst="rect">
                <a:avLst/>
              </a:prstGeom>
              <a:blipFill>
                <a:blip r:embed="rId6"/>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49143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AC95-9E73-8826-7E13-F843B19F07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D722EC-0872-187B-A590-87DDDCC486F2}"/>
              </a:ext>
            </a:extLst>
          </p:cNvPr>
          <p:cNvSpPr>
            <a:spLocks noGrp="1"/>
          </p:cNvSpPr>
          <p:nvPr>
            <p:ph idx="1"/>
          </p:nvPr>
        </p:nvSpPr>
        <p:spPr/>
        <p:txBody>
          <a:bodyPr>
            <a:normAutofit/>
          </a:bodyPr>
          <a:lstStyle/>
          <a:p>
            <a:endParaRPr lang="en-ZA" dirty="0"/>
          </a:p>
        </p:txBody>
      </p:sp>
      <p:sp>
        <p:nvSpPr>
          <p:cNvPr id="3" name="Title 2">
            <a:extLst>
              <a:ext uri="{FF2B5EF4-FFF2-40B4-BE49-F238E27FC236}">
                <a16:creationId xmlns:a16="http://schemas.microsoft.com/office/drawing/2014/main" id="{4C1468E4-55B9-B8D4-4626-B4D8DAE1ED55}"/>
              </a:ext>
            </a:extLst>
          </p:cNvPr>
          <p:cNvSpPr>
            <a:spLocks noGrp="1"/>
          </p:cNvSpPr>
          <p:nvPr>
            <p:ph type="title"/>
          </p:nvPr>
        </p:nvSpPr>
        <p:spPr>
          <a:xfrm>
            <a:off x="356709" y="2919412"/>
            <a:ext cx="11495049" cy="1019176"/>
          </a:xfrm>
        </p:spPr>
        <p:txBody>
          <a:bodyPr>
            <a:normAutofit fontScale="90000"/>
          </a:bodyPr>
          <a:lstStyle/>
          <a:p>
            <a:pPr algn="ctr"/>
            <a:r>
              <a:rPr lang="en-ZA" sz="4800" dirty="0"/>
              <a:t>System and Results</a:t>
            </a:r>
            <a:br>
              <a:rPr lang="en-ZA" sz="4800" dirty="0"/>
            </a:br>
            <a:br>
              <a:rPr lang="en-ZA" sz="4800" dirty="0"/>
            </a:br>
            <a:br>
              <a:rPr lang="en-ZA" dirty="0"/>
            </a:br>
            <a:r>
              <a:rPr lang="en-ZA" dirty="0"/>
              <a:t> </a:t>
            </a:r>
          </a:p>
        </p:txBody>
      </p:sp>
      <p:sp>
        <p:nvSpPr>
          <p:cNvPr id="4" name="Text Placeholder 3">
            <a:extLst>
              <a:ext uri="{FF2B5EF4-FFF2-40B4-BE49-F238E27FC236}">
                <a16:creationId xmlns:a16="http://schemas.microsoft.com/office/drawing/2014/main" id="{789133A7-AD8D-2EF0-0593-44F9CCF3C289}"/>
              </a:ext>
            </a:extLst>
          </p:cNvPr>
          <p:cNvSpPr>
            <a:spLocks noGrp="1"/>
          </p:cNvSpPr>
          <p:nvPr>
            <p:ph type="body" sz="quarter" idx="10"/>
          </p:nvPr>
        </p:nvSpPr>
        <p:spPr/>
        <p:txBody>
          <a:bodyPr/>
          <a:lstStyle/>
          <a:p>
            <a:endParaRPr lang="en-ZA"/>
          </a:p>
        </p:txBody>
      </p:sp>
      <p:sp>
        <p:nvSpPr>
          <p:cNvPr id="5" name="Text Placeholder 4">
            <a:extLst>
              <a:ext uri="{FF2B5EF4-FFF2-40B4-BE49-F238E27FC236}">
                <a16:creationId xmlns:a16="http://schemas.microsoft.com/office/drawing/2014/main" id="{65BC5045-E4ED-DCDF-1E81-E7E25080EE63}"/>
              </a:ext>
            </a:extLst>
          </p:cNvPr>
          <p:cNvSpPr>
            <a:spLocks noGrp="1"/>
          </p:cNvSpPr>
          <p:nvPr>
            <p:ph type="body" sz="quarter" idx="11"/>
          </p:nvPr>
        </p:nvSpPr>
        <p:spPr/>
        <p:txBody>
          <a:bodyPr/>
          <a:lstStyle/>
          <a:p>
            <a:endParaRPr lang="en-ZA" dirty="0"/>
          </a:p>
        </p:txBody>
      </p:sp>
    </p:spTree>
    <p:extLst>
      <p:ext uri="{BB962C8B-B14F-4D97-AF65-F5344CB8AC3E}">
        <p14:creationId xmlns:p14="http://schemas.microsoft.com/office/powerpoint/2010/main" val="2436329029"/>
      </p:ext>
    </p:extLst>
  </p:cSld>
  <p:clrMapOvr>
    <a:masterClrMapping/>
  </p:clrMapOvr>
</p:sld>
</file>

<file path=ppt/theme/theme1.xml><?xml version="1.0" encoding="utf-8"?>
<a:theme xmlns:a="http://schemas.openxmlformats.org/drawingml/2006/main" name="Office Theme">
  <a:themeElements>
    <a:clrScheme name="SCIENCE#2022">
      <a:dk1>
        <a:srgbClr val="4D5356"/>
      </a:dk1>
      <a:lt1>
        <a:srgbClr val="FFFFFF"/>
      </a:lt1>
      <a:dk2>
        <a:srgbClr val="4D5356"/>
      </a:dk2>
      <a:lt2>
        <a:srgbClr val="FFFFFF"/>
      </a:lt2>
      <a:accent1>
        <a:srgbClr val="61223B"/>
      </a:accent1>
      <a:accent2>
        <a:srgbClr val="B79962"/>
      </a:accent2>
      <a:accent3>
        <a:srgbClr val="D22730"/>
      </a:accent3>
      <a:accent4>
        <a:srgbClr val="8C979A"/>
      </a:accent4>
      <a:accent5>
        <a:srgbClr val="61223B"/>
      </a:accent5>
      <a:accent6>
        <a:srgbClr val="8B2346"/>
      </a:accent6>
      <a:hlink>
        <a:srgbClr val="B79962"/>
      </a:hlink>
      <a:folHlink>
        <a:srgbClr val="8C979A"/>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DDB425E912D849B04DA1DF529A804C" ma:contentTypeVersion="8" ma:contentTypeDescription="Create a new document." ma:contentTypeScope="" ma:versionID="27eddcacc5ae5c9a3693cb0fddde80bf">
  <xsd:schema xmlns:xsd="http://www.w3.org/2001/XMLSchema" xmlns:xs="http://www.w3.org/2001/XMLSchema" xmlns:p="http://schemas.microsoft.com/office/2006/metadata/properties" xmlns:ns3="9019f94f-4fd0-40ca-aa81-5f5f694be0aa" targetNamespace="http://schemas.microsoft.com/office/2006/metadata/properties" ma:root="true" ma:fieldsID="449ae65e995a8578b5224c39b871b501" ns3:_="">
    <xsd:import namespace="9019f94f-4fd0-40ca-aa81-5f5f694be0aa"/>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AutoTag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9f94f-4fd0-40ca-aa81-5f5f694be0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019f94f-4fd0-40ca-aa81-5f5f694be0aa" xsi:nil="true"/>
  </documentManagement>
</p:properties>
</file>

<file path=customXml/itemProps1.xml><?xml version="1.0" encoding="utf-8"?>
<ds:datastoreItem xmlns:ds="http://schemas.openxmlformats.org/officeDocument/2006/customXml" ds:itemID="{89C28398-3442-45E2-B779-631878F78203}">
  <ds:schemaRefs>
    <ds:schemaRef ds:uri="http://schemas.microsoft.com/office/2006/metadata/contentType"/>
    <ds:schemaRef ds:uri="http://schemas.microsoft.com/office/2006/metadata/properties/metaAttributes"/>
    <ds:schemaRef ds:uri="http://www.w3.org/2000/xmlns/"/>
    <ds:schemaRef ds:uri="http://www.w3.org/2001/XMLSchema"/>
    <ds:schemaRef ds:uri="9019f94f-4fd0-40ca-aa81-5f5f694be0a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92287B-DDA9-43AF-877D-51351E0FB67A}">
  <ds:schemaRefs>
    <ds:schemaRef ds:uri="http://schemas.microsoft.com/sharepoint/v3/contenttype/forms"/>
  </ds:schemaRefs>
</ds:datastoreItem>
</file>

<file path=customXml/itemProps3.xml><?xml version="1.0" encoding="utf-8"?>
<ds:datastoreItem xmlns:ds="http://schemas.openxmlformats.org/officeDocument/2006/customXml" ds:itemID="{40299697-2CF8-477D-9BB6-43782C4197C7}">
  <ds:schemaRefs>
    <ds:schemaRef ds:uri="http://schemas.microsoft.com/office/2006/metadata/properties"/>
    <ds:schemaRef ds:uri="http://www.w3.org/2000/xmlns/"/>
    <ds:schemaRef ds:uri="9019f94f-4fd0-40ca-aa81-5f5f694be0aa"/>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3940</TotalTime>
  <Words>3229</Words>
  <Application>Microsoft Office PowerPoint</Application>
  <PresentationFormat>Widescreen</PresentationFormat>
  <Paragraphs>244</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-apple-system</vt:lpstr>
      <vt:lpstr>Arial</vt:lpstr>
      <vt:lpstr>Calibri</vt:lpstr>
      <vt:lpstr>Cambria Math</vt:lpstr>
      <vt:lpstr>Raleway</vt:lpstr>
      <vt:lpstr>Trebuchet MS</vt:lpstr>
      <vt:lpstr>Office Theme</vt:lpstr>
      <vt:lpstr>Quantitative Phase Imaging via  Single-Shot Optical Quadrature Microscopy</vt:lpstr>
      <vt:lpstr>Motivation &amp; Background   </vt:lpstr>
      <vt:lpstr>Imaging Transparent Objects </vt:lpstr>
      <vt:lpstr>What is Quantitative Phase Imaging (QPI)? </vt:lpstr>
      <vt:lpstr>Phase Shifting Interferometry  and  Optical Quadrature Microscopy    </vt:lpstr>
      <vt:lpstr>Phase Shifting Interferometry (PSI)</vt:lpstr>
      <vt:lpstr>Optical Quadrature Microscopy (OQM) </vt:lpstr>
      <vt:lpstr>Single-Shot OQM with Polarization Camera </vt:lpstr>
      <vt:lpstr>System and Results    </vt:lpstr>
      <vt:lpstr>Experimental Setup </vt:lpstr>
      <vt:lpstr>Integrated Platform </vt:lpstr>
      <vt:lpstr>Phase Retrieval </vt:lpstr>
      <vt:lpstr>Measuring Polystyrene Beads</vt:lpstr>
      <vt:lpstr>Phase Validation (2.0μ"m" Polystyrene Beads N=10)</vt:lpstr>
      <vt:lpstr>Digital Holographic Microscopy (DHM)   </vt:lpstr>
      <vt:lpstr>Digital Holographic Microscopy (DHM) </vt:lpstr>
      <vt:lpstr>DHM  </vt:lpstr>
      <vt:lpstr>SSOQM vs DHM</vt:lpstr>
      <vt:lpstr>Cell Measurements    </vt:lpstr>
      <vt:lpstr>Yeast Cells (n≈1.38-1.40) </vt:lpstr>
      <vt:lpstr> </vt:lpstr>
      <vt:lpstr>Buccal Epithelial Cells (n≈1.36-1.39) </vt:lpstr>
      <vt:lpstr>Next Steps </vt:lpstr>
      <vt:lpstr>Thank you Enkosi Dankie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Muller, L, Mev [lm2@sun.ac.za]</dc:creator>
  <cp:lastModifiedBy>Calvin Groenewald</cp:lastModifiedBy>
  <cp:revision>11</cp:revision>
  <dcterms:created xsi:type="dcterms:W3CDTF">2021-09-15T08:20:16Z</dcterms:created>
  <dcterms:modified xsi:type="dcterms:W3CDTF">2026-07-07T18:35:29Z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0x01010076DDB425E912D849B04DA1DF529A804C</vt:lpwstr>
  </property>
  <property fmtid="{D5CDD505-2E9C-101B-9397-08002B2CF9AE}" pid="3" name="MediaServiceImageTags">
    <vt:lpwstr/>
  </property>
</Properties>
</file>