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58" r:id="rId4"/>
    <p:sldId id="259" r:id="rId5"/>
    <p:sldId id="260" r:id="rId6"/>
    <p:sldId id="261" r:id="rId7"/>
    <p:sldId id="274" r:id="rId8"/>
    <p:sldId id="275" r:id="rId9"/>
    <p:sldId id="278" r:id="rId10"/>
    <p:sldId id="280" r:id="rId11"/>
    <p:sldId id="281" r:id="rId12"/>
    <p:sldId id="283" r:id="rId13"/>
    <p:sldId id="272" r:id="rId14"/>
    <p:sldId id="28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2B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94660"/>
  </p:normalViewPr>
  <p:slideViewPr>
    <p:cSldViewPr snapToGrid="0">
      <p:cViewPr>
        <p:scale>
          <a:sx n="100" d="100"/>
          <a:sy n="100" d="100"/>
        </p:scale>
        <p:origin x="348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8DA1F-90B1-3F94-5FD9-B39B61DB30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ADE0DE-D0B4-A521-6B8F-5A482CA9B8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3D5A8-9157-1721-ADA3-A97EDCE1E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BEE7A-965E-46CB-BFD6-49CA836F450E}" type="datetimeFigureOut">
              <a:rPr lang="en-ZA" smtClean="0"/>
              <a:t>2026/07/07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5BBC3-BAD6-ECD6-1CA1-646DC96D0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123AB-B06E-A72C-E6E6-942597203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4244-44A8-4E1A-BF9D-DF0524E8CFD5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18474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48B8C-87BE-0692-3F12-C69E3F07A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A2FE3F-0F0E-FDF1-2393-A41A0BA7BB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76554-FBE6-2CFA-E663-C08300A7E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BEE7A-965E-46CB-BFD6-49CA836F450E}" type="datetimeFigureOut">
              <a:rPr lang="en-ZA" smtClean="0"/>
              <a:t>2026/07/07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B73C1-4AE1-C1ED-A16A-C0501EE38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F62A6D-3523-DD95-D921-C852AF0E3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4244-44A8-4E1A-BF9D-DF0524E8CFD5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26029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E3CB54-683A-60F6-4148-5F77334143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32C3C5-5D59-BB9F-5BB9-055F246E85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0FF81-E7AF-478D-6368-937475CEC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BEE7A-965E-46CB-BFD6-49CA836F450E}" type="datetimeFigureOut">
              <a:rPr lang="en-ZA" smtClean="0"/>
              <a:t>2026/07/07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9E9DC-267C-CB1E-86A6-235F1E0FC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5E72C-C9D1-2BA6-3C5B-4D1776E5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4244-44A8-4E1A-BF9D-DF0524E8CFD5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09032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3A4A8-B2E4-AAFC-3BD8-D31A2FBEB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914E6-8D32-3F70-E522-9B08F5D3B9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2F3F2-33F3-A785-975A-2AAB2C068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BEE7A-965E-46CB-BFD6-49CA836F450E}" type="datetimeFigureOut">
              <a:rPr lang="en-ZA" smtClean="0"/>
              <a:t>2026/07/07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95372-3B88-03AB-C7C7-C9AD3C0A7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0631E-6F23-F504-2A6D-272183FC3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4244-44A8-4E1A-BF9D-DF0524E8CFD5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26292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4B2E4-4E11-4C95-67D9-97FE3E531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E8152B-773D-E20D-F1B0-6429469A9B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1A6D0-8145-9871-26D2-844E1E69A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BEE7A-965E-46CB-BFD6-49CA836F450E}" type="datetimeFigureOut">
              <a:rPr lang="en-ZA" smtClean="0"/>
              <a:t>2026/07/07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B2A17-F207-3E59-194B-10DE29F49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F172D-2DE3-35A4-A669-DE48E6AF7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4244-44A8-4E1A-BF9D-DF0524E8CFD5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51507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1C436-F5AE-D815-86AD-0C7CBB617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75BB6-4FF5-95CC-D01B-8E9343E526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AF0AC3-8077-2BEC-01C9-FBDD75F526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85485B-605A-55EF-BB17-27454316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BEE7A-965E-46CB-BFD6-49CA836F450E}" type="datetimeFigureOut">
              <a:rPr lang="en-ZA" smtClean="0"/>
              <a:t>2026/07/07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75F673-DA09-670B-527F-A2EC4F2A7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3DE499-428E-DAC4-0376-C291B9E61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4244-44A8-4E1A-BF9D-DF0524E8CFD5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2735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5C6E1-DB89-796C-CF82-48411FE4A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11F7F2-4EC1-2DCE-4837-78A9ADDE78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4204C8-2180-EF56-AD01-E121AA30E2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01A138-DE88-1E42-19D8-68CFF88BE4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CB07DB-5860-D3D3-46CE-ADCEF2D45D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E99D86-E0D6-2A5B-B12B-36B0A22F2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BEE7A-965E-46CB-BFD6-49CA836F450E}" type="datetimeFigureOut">
              <a:rPr lang="en-ZA" smtClean="0"/>
              <a:t>2026/07/07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2485B0-B7B0-A173-94EA-BDADE0D22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1C186B-81D4-912F-FC22-4D78C89AE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4244-44A8-4E1A-BF9D-DF0524E8CFD5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03987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AFA54-CF6A-054C-008A-3818B1ED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800740-1767-0DD7-A4F4-50F837933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BEE7A-965E-46CB-BFD6-49CA836F450E}" type="datetimeFigureOut">
              <a:rPr lang="en-ZA" smtClean="0"/>
              <a:t>2026/07/07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40E099-E89A-8F29-CEFC-8EAAD0889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5873FB-9171-D47B-A606-0A0034EDF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4244-44A8-4E1A-BF9D-DF0524E8CFD5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78173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241C10-A64C-32A1-0DF8-1C8503248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BEE7A-965E-46CB-BFD6-49CA836F450E}" type="datetimeFigureOut">
              <a:rPr lang="en-ZA" smtClean="0"/>
              <a:t>2026/07/07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387E33-C100-4136-93D3-1E7A83C47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F2B3AB-2214-258F-D8F7-D3A73FE52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4244-44A8-4E1A-BF9D-DF0524E8CFD5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98732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72FF1-A67E-51E0-AE1B-E1B566764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16C1F-9EF2-8D99-D4B6-0EA0C6A10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667FD6-D39B-29E0-2100-F26E3E65F7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C5971C-2EB9-1978-4686-77D255748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BEE7A-965E-46CB-BFD6-49CA836F450E}" type="datetimeFigureOut">
              <a:rPr lang="en-ZA" smtClean="0"/>
              <a:t>2026/07/07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19300B-7B4B-CCF8-E952-B54005215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2E59D1-AAB0-ABE3-C7C0-BCDADF8AF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4244-44A8-4E1A-BF9D-DF0524E8CFD5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44636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4BEC8-1811-7D9D-D46A-0050196B0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C59BFA-001D-4E0B-3874-A559BD8CA7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1ECAF0-1F97-78EE-BF24-9B56CBA1D6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252E5B-1253-3546-C8D9-4B4FC0A88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BEE7A-965E-46CB-BFD6-49CA836F450E}" type="datetimeFigureOut">
              <a:rPr lang="en-ZA" smtClean="0"/>
              <a:t>2026/07/07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52412F-D312-8EC4-6EA8-2EE66C032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10D13-65EC-9AF1-0CFB-4BEFC4BAA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4244-44A8-4E1A-BF9D-DF0524E8CFD5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60123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59E021-8C04-CD07-1E4B-84E90F28A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D93BF-C49F-A51E-8472-D90CC8307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B2A933-6207-C3F2-449E-2CE9599736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EBEE7A-965E-46CB-BFD6-49CA836F450E}" type="datetimeFigureOut">
              <a:rPr lang="en-ZA" smtClean="0"/>
              <a:t>2026/07/07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D1C0F-0AF9-9B56-D56A-49FBA2AA42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BE3EA-C279-F636-6B7E-0392826F52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B24244-44A8-4E1A-BF9D-DF0524E8CFD5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77626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19D9E7-2CAF-D546-43A4-AE4F16C27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455"/>
            <a:ext cx="5157788" cy="16284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E85C04-4EE8-9047-AB0B-1B7398D106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939" y="-428384"/>
            <a:ext cx="3723061" cy="19177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30F700-4FA9-B69E-7926-3561D16E1D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54" y="4454423"/>
            <a:ext cx="2397840" cy="23231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1A894CB-CEDB-BD85-3717-79D6CC90E8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338" y="5012207"/>
            <a:ext cx="5453670" cy="203412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CB64541-922C-640A-10A1-EC2749430D23}"/>
              </a:ext>
            </a:extLst>
          </p:cNvPr>
          <p:cNvSpPr txBox="1"/>
          <p:nvPr/>
        </p:nvSpPr>
        <p:spPr>
          <a:xfrm>
            <a:off x="1920369" y="2200743"/>
            <a:ext cx="83512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ZA" sz="2400" noProof="0" dirty="0">
                <a:solidFill>
                  <a:schemeClr val="bg1"/>
                </a:solidFill>
                <a:latin typeface="+mj-lt"/>
              </a:rPr>
              <a:t>Non-linear Evolution of Wettability in ABPBI/MWCNT Composites </a:t>
            </a:r>
          </a:p>
          <a:p>
            <a:pPr algn="just"/>
            <a:r>
              <a:rPr lang="en-ZA" sz="2400" noProof="0" dirty="0">
                <a:solidFill>
                  <a:schemeClr val="bg1"/>
                </a:solidFill>
                <a:latin typeface="+mj-lt"/>
              </a:rPr>
              <a:t>Under UV/Ozone Exposure:  A Machine Learning Approach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B4424C-5775-9804-A0BE-9C3DC361D4A1}"/>
              </a:ext>
            </a:extLst>
          </p:cNvPr>
          <p:cNvSpPr txBox="1"/>
          <p:nvPr/>
        </p:nvSpPr>
        <p:spPr>
          <a:xfrm>
            <a:off x="2796114" y="3090422"/>
            <a:ext cx="5453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noProof="0" dirty="0">
                <a:solidFill>
                  <a:schemeClr val="bg1"/>
                </a:solidFill>
              </a:rPr>
              <a:t>S.A. Nkosi</a:t>
            </a:r>
            <a:r>
              <a:rPr lang="en-ZA" baseline="30000" noProof="0" dirty="0">
                <a:solidFill>
                  <a:schemeClr val="bg1"/>
                </a:solidFill>
              </a:rPr>
              <a:t>1</a:t>
            </a:r>
            <a:r>
              <a:rPr lang="en-ZA" noProof="0" dirty="0">
                <a:solidFill>
                  <a:schemeClr val="bg1"/>
                </a:solidFill>
              </a:rPr>
              <a:t>, C.J. Arendse</a:t>
            </a:r>
            <a:r>
              <a:rPr lang="en-ZA" baseline="30000" noProof="0" dirty="0">
                <a:solidFill>
                  <a:schemeClr val="bg1"/>
                </a:solidFill>
              </a:rPr>
              <a:t>2</a:t>
            </a:r>
            <a:r>
              <a:rPr lang="en-ZA" noProof="0" dirty="0">
                <a:solidFill>
                  <a:schemeClr val="bg1"/>
                </a:solidFill>
              </a:rPr>
              <a:t>, L.C. Square</a:t>
            </a:r>
            <a:r>
              <a:rPr lang="en-ZA" baseline="30000" noProof="0" dirty="0">
                <a:solidFill>
                  <a:schemeClr val="bg1"/>
                </a:solidFill>
              </a:rPr>
              <a:t>1,3</a:t>
            </a:r>
            <a:r>
              <a:rPr lang="en-ZA" noProof="0" dirty="0">
                <a:solidFill>
                  <a:schemeClr val="bg1"/>
                </a:solidFill>
              </a:rPr>
              <a:t> and M. Diro</a:t>
            </a:r>
            <a:r>
              <a:rPr lang="en-ZA" baseline="30000" noProof="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7F5A71F-2226-0BB9-484A-4933C13B04DB}"/>
              </a:ext>
            </a:extLst>
          </p:cNvPr>
          <p:cNvSpPr txBox="1"/>
          <p:nvPr/>
        </p:nvSpPr>
        <p:spPr>
          <a:xfrm>
            <a:off x="2271098" y="3582912"/>
            <a:ext cx="65325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100" noProof="0" dirty="0">
                <a:solidFill>
                  <a:schemeClr val="bg1"/>
                </a:solidFill>
              </a:rPr>
              <a:t>1. Centre for Space Research, North-West University, Potchefstroom, South Africa</a:t>
            </a:r>
          </a:p>
          <a:p>
            <a:r>
              <a:rPr lang="en-ZA" sz="1100" noProof="0" dirty="0">
                <a:solidFill>
                  <a:schemeClr val="bg1"/>
                </a:solidFill>
              </a:rPr>
              <a:t>2. Department of Physics, University of the Western Cape, Robert Sobukwe Road, Bellville, South Africa</a:t>
            </a:r>
          </a:p>
          <a:p>
            <a:r>
              <a:rPr lang="en-ZA" sz="1100" noProof="0" dirty="0">
                <a:solidFill>
                  <a:schemeClr val="bg1"/>
                </a:solidFill>
              </a:rPr>
              <a:t>3. National Institute for Theoretical and Computational Sciences (NITheCS), Potchefstroom, South Africa</a:t>
            </a:r>
          </a:p>
          <a:p>
            <a:r>
              <a:rPr lang="en-ZA" sz="1100" noProof="0" dirty="0">
                <a:solidFill>
                  <a:schemeClr val="bg1"/>
                </a:solidFill>
              </a:rPr>
              <a:t>4. Addis Ababa University, Entoto road, Addis Ababa, Ethiopia</a:t>
            </a:r>
          </a:p>
        </p:txBody>
      </p:sp>
    </p:spTree>
    <p:extLst>
      <p:ext uri="{BB962C8B-B14F-4D97-AF65-F5344CB8AC3E}">
        <p14:creationId xmlns:p14="http://schemas.microsoft.com/office/powerpoint/2010/main" val="1904986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5EAB1-573B-C68F-65C0-DDDBA5877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82941-65A7-8075-809F-9350B5BBE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1197"/>
          </a:xfrm>
          <a:solidFill>
            <a:srgbClr val="702B92"/>
          </a:solidFill>
        </p:spPr>
        <p:txBody>
          <a:bodyPr>
            <a:normAutofit fontScale="90000"/>
          </a:bodyPr>
          <a:lstStyle/>
          <a:p>
            <a:r>
              <a:rPr lang="en-ZA" b="1" noProof="0" dirty="0"/>
              <a:t>Feature engineering and model building</a:t>
            </a:r>
            <a:endParaRPr lang="en-ZA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4A915C-8DDA-2DC3-1677-B8FDF363EDB8}"/>
              </a:ext>
            </a:extLst>
          </p:cNvPr>
          <p:cNvSpPr txBox="1"/>
          <p:nvPr/>
        </p:nvSpPr>
        <p:spPr>
          <a:xfrm>
            <a:off x="6302609" y="3152001"/>
            <a:ext cx="4572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noProof="0" dirty="0"/>
              <a:t>Tab. 1: Base and Engineered features.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9204FFC-4A2E-A80A-21EA-F9F6238AAF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92216"/>
              </p:ext>
            </p:extLst>
          </p:nvPr>
        </p:nvGraphicFramePr>
        <p:xfrm>
          <a:off x="6376251" y="934458"/>
          <a:ext cx="5360935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8194">
                  <a:extLst>
                    <a:ext uri="{9D8B030D-6E8A-4147-A177-3AD203B41FA5}">
                      <a16:colId xmlns:a16="http://schemas.microsoft.com/office/drawing/2014/main" val="1152938767"/>
                    </a:ext>
                  </a:extLst>
                </a:gridCol>
                <a:gridCol w="2692741">
                  <a:extLst>
                    <a:ext uri="{9D8B030D-6E8A-4147-A177-3AD203B41FA5}">
                      <a16:colId xmlns:a16="http://schemas.microsoft.com/office/drawing/2014/main" val="1026433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ZA" sz="1800" b="1" i="0" u="none" strike="noStrike" kern="1200" baseline="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Base descriptors</a:t>
                      </a:r>
                      <a:endParaRPr lang="en-ZA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800" b="1" i="0" u="none" strike="noStrike" kern="1200" baseline="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Engineered descriptors</a:t>
                      </a:r>
                      <a:endParaRPr lang="en-ZA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2620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UV-ozone exposure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Time transformations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334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800" b="0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MWCNT loading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800" b="0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Loading transformations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8852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Contact Angle </a:t>
                      </a:r>
                      <a:endParaRPr lang="en-ZA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800" b="0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Loading × time interactions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7402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Surface free energy</a:t>
                      </a:r>
                      <a:endParaRPr lang="en-ZA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SFE interaction terms</a:t>
                      </a:r>
                      <a:endParaRPr lang="en-ZA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193466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0D5653F-6291-D770-EC01-713B7D6F3F2A}"/>
              </a:ext>
            </a:extLst>
          </p:cNvPr>
          <p:cNvSpPr txBox="1"/>
          <p:nvPr/>
        </p:nvSpPr>
        <p:spPr>
          <a:xfrm>
            <a:off x="312982" y="1303790"/>
            <a:ext cx="59773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ZA" noProof="0" dirty="0"/>
              <a:t>Feature engineering is where the physics enters before the model.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ZA" noProof="0" dirty="0"/>
              <a:t>Engineered descriptors are added to represent possible non-linear behaviour.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ZA" noProof="0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ZA" noProof="0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ZA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0DFC51-F347-AFEC-3AF9-11DFB0B411C5}"/>
              </a:ext>
            </a:extLst>
          </p:cNvPr>
          <p:cNvSpPr txBox="1"/>
          <p:nvPr/>
        </p:nvSpPr>
        <p:spPr>
          <a:xfrm>
            <a:off x="325256" y="934458"/>
            <a:ext cx="2338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b="1" dirty="0"/>
              <a:t>Feature Engineering: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C7CA10-9F50-1EB3-B855-16F1CC58BC87}"/>
              </a:ext>
            </a:extLst>
          </p:cNvPr>
          <p:cNvSpPr txBox="1"/>
          <p:nvPr/>
        </p:nvSpPr>
        <p:spPr>
          <a:xfrm>
            <a:off x="325256" y="2467039"/>
            <a:ext cx="18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b="1" dirty="0"/>
              <a:t>Model Building: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5EECFBA-B966-0102-3952-53F9069F59C3}"/>
              </a:ext>
            </a:extLst>
          </p:cNvPr>
          <p:cNvSpPr/>
          <p:nvPr/>
        </p:nvSpPr>
        <p:spPr>
          <a:xfrm>
            <a:off x="435721" y="2908897"/>
            <a:ext cx="2755474" cy="1221245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ZA" dirty="0"/>
              <a:t>Predictive -  can formulation and exposure</a:t>
            </a:r>
          </a:p>
          <a:p>
            <a:r>
              <a:rPr lang="en-ZA" dirty="0"/>
              <a:t>history predict WCA?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F7FDEC1-60A2-F9B2-89CA-4D33F8877026}"/>
              </a:ext>
            </a:extLst>
          </p:cNvPr>
          <p:cNvSpPr/>
          <p:nvPr/>
        </p:nvSpPr>
        <p:spPr>
          <a:xfrm>
            <a:off x="3381439" y="2908897"/>
            <a:ext cx="2865938" cy="1221245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ZA" dirty="0"/>
              <a:t>Interpretive - what surface-response variables</a:t>
            </a:r>
          </a:p>
          <a:p>
            <a:r>
              <a:rPr lang="en-ZA" dirty="0"/>
              <a:t>help explain WCA?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C8BE58-91C7-127C-E701-C1D461D56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21" y="4265898"/>
            <a:ext cx="8858241" cy="165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713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5ED41-3FAA-6588-6EDE-3EEEE831F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79825-88ED-CBA6-57D5-6F3929A45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1197"/>
          </a:xfrm>
          <a:solidFill>
            <a:srgbClr val="702B92"/>
          </a:solidFill>
        </p:spPr>
        <p:txBody>
          <a:bodyPr>
            <a:normAutofit fontScale="90000"/>
          </a:bodyPr>
          <a:lstStyle/>
          <a:p>
            <a:r>
              <a:rPr lang="en-ZA" b="1" noProof="0" dirty="0"/>
              <a:t>Model interpretation</a:t>
            </a:r>
            <a:endParaRPr lang="en-ZA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7A1C9E-9E84-18EF-36BE-5C33AF06966D}"/>
              </a:ext>
            </a:extLst>
          </p:cNvPr>
          <p:cNvSpPr txBox="1"/>
          <p:nvPr/>
        </p:nvSpPr>
        <p:spPr>
          <a:xfrm>
            <a:off x="406813" y="2732744"/>
            <a:ext cx="2796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b="1" noProof="0" dirty="0"/>
              <a:t>Interpretability question:</a:t>
            </a:r>
            <a:endParaRPr lang="en-ZA" noProof="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204E59-C6BE-C1A2-80F2-2F9323715FF5}"/>
              </a:ext>
            </a:extLst>
          </p:cNvPr>
          <p:cNvSpPr/>
          <p:nvPr/>
        </p:nvSpPr>
        <p:spPr>
          <a:xfrm>
            <a:off x="432653" y="3102076"/>
            <a:ext cx="3669875" cy="1067823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ZA" noProof="0" dirty="0"/>
              <a:t>Which descriptors most affect the predicted water contact angle?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873AA1-0FF8-262B-5C98-C62EAA691878}"/>
              </a:ext>
            </a:extLst>
          </p:cNvPr>
          <p:cNvSpPr txBox="1"/>
          <p:nvPr/>
        </p:nvSpPr>
        <p:spPr>
          <a:xfrm>
            <a:off x="432653" y="4264319"/>
            <a:ext cx="2873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b="1" noProof="0" dirty="0"/>
              <a:t>SHAP / feature attribution</a:t>
            </a:r>
            <a:endParaRPr lang="en-ZA" noProof="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FE2E9A7-7FC3-F3F6-1B1D-59B4B3CF8F32}"/>
              </a:ext>
            </a:extLst>
          </p:cNvPr>
          <p:cNvSpPr/>
          <p:nvPr/>
        </p:nvSpPr>
        <p:spPr>
          <a:xfrm>
            <a:off x="406813" y="4703258"/>
            <a:ext cx="3669875" cy="754840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ZA" noProof="0" dirty="0"/>
              <a:t>Used to identify influential features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F9A707-9BC2-CF05-99CE-966362D64DCC}"/>
              </a:ext>
            </a:extLst>
          </p:cNvPr>
          <p:cNvSpPr txBox="1"/>
          <p:nvPr/>
        </p:nvSpPr>
        <p:spPr>
          <a:xfrm>
            <a:off x="4749970" y="1578582"/>
            <a:ext cx="66769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ZA" noProof="0" dirty="0"/>
              <a:t>Oxidation, surface energy, heterogeneity and possible roughness/restructuring.</a:t>
            </a:r>
          </a:p>
          <a:p>
            <a:endParaRPr lang="en-ZA" noProof="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ZA" noProof="0" dirty="0"/>
              <a:t>It highlights which measured descriptors deserve closer experimental attention.</a:t>
            </a:r>
          </a:p>
          <a:p>
            <a:endParaRPr lang="en-ZA" noProof="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ZA" noProof="0" dirty="0"/>
              <a:t>Custom ABPBI composites with specific wettability and surface-stability targets.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10098A-8052-3B0A-C4A1-D1486AEC6127}"/>
              </a:ext>
            </a:extLst>
          </p:cNvPr>
          <p:cNvSpPr txBox="1"/>
          <p:nvPr/>
        </p:nvSpPr>
        <p:spPr>
          <a:xfrm>
            <a:off x="432653" y="1105326"/>
            <a:ext cx="3476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/>
              <a:t>Validation before interpretation</a:t>
            </a:r>
          </a:p>
          <a:p>
            <a:endParaRPr lang="en-ZA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2105F82-ADC2-4910-3120-4414EC505954}"/>
              </a:ext>
            </a:extLst>
          </p:cNvPr>
          <p:cNvSpPr/>
          <p:nvPr/>
        </p:nvSpPr>
        <p:spPr>
          <a:xfrm>
            <a:off x="432653" y="1508146"/>
            <a:ext cx="3669875" cy="1060571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ZA" dirty="0"/>
              <a:t>RMSE: </a:t>
            </a:r>
            <a:r>
              <a:rPr lang="en-US" dirty="0"/>
              <a:t>Typical prediction error in WCA.</a:t>
            </a:r>
            <a:r>
              <a:rPr lang="en-ZA" dirty="0"/>
              <a:t> </a:t>
            </a:r>
            <a:endParaRPr lang="en-ZA" baseline="30000" dirty="0"/>
          </a:p>
          <a:p>
            <a:r>
              <a:rPr lang="en-ZA" dirty="0"/>
              <a:t>R</a:t>
            </a:r>
            <a:r>
              <a:rPr lang="en-ZA" baseline="30000" dirty="0"/>
              <a:t>2</a:t>
            </a:r>
            <a:r>
              <a:rPr lang="en-ZA" dirty="0"/>
              <a:t> : WCA variation. </a:t>
            </a:r>
          </a:p>
        </p:txBody>
      </p:sp>
    </p:spTree>
    <p:extLst>
      <p:ext uri="{BB962C8B-B14F-4D97-AF65-F5344CB8AC3E}">
        <p14:creationId xmlns:p14="http://schemas.microsoft.com/office/powerpoint/2010/main" val="1468156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C16B3-4846-3CEE-F138-BC95466EF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63032-D900-17CB-6E13-29BFFD8EE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1197"/>
          </a:xfrm>
          <a:solidFill>
            <a:srgbClr val="702B92"/>
          </a:solidFill>
        </p:spPr>
        <p:txBody>
          <a:bodyPr>
            <a:normAutofit fontScale="90000"/>
          </a:bodyPr>
          <a:lstStyle/>
          <a:p>
            <a:r>
              <a:rPr lang="en-ZA" b="1" noProof="0" dirty="0"/>
              <a:t>Conclusion and Future 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C95190-8F84-ACC8-640B-E30BFD5A70D2}"/>
              </a:ext>
            </a:extLst>
          </p:cNvPr>
          <p:cNvSpPr txBox="1"/>
          <p:nvPr/>
        </p:nvSpPr>
        <p:spPr>
          <a:xfrm>
            <a:off x="368214" y="1201255"/>
            <a:ext cx="749317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ZA" sz="2000" noProof="0" dirty="0"/>
              <a:t>ABPBI/MWCNT composites show measurable wettability changes after UV-ozone ageing.</a:t>
            </a:r>
          </a:p>
          <a:p>
            <a:endParaRPr lang="en-ZA" sz="2000" noProof="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ZA" sz="2000" noProof="0" dirty="0"/>
              <a:t>The response is non-linear, consistent with competing surface processes.</a:t>
            </a:r>
          </a:p>
          <a:p>
            <a:endParaRPr lang="en-ZA" sz="2000" noProof="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ZA" sz="2000" noProof="0" dirty="0"/>
              <a:t>Small-data ML is useful as an interpretive framework when paired with cautious validation.</a:t>
            </a:r>
          </a:p>
          <a:p>
            <a:endParaRPr lang="en-ZA" sz="2000" noProof="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ZA" sz="2000" noProof="0" dirty="0"/>
              <a:t>Feature attribution supports future design of composites with targeted surface properties.</a:t>
            </a:r>
          </a:p>
          <a:p>
            <a:endParaRPr lang="en-ZA" sz="2000" noProof="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ZA" sz="2000" noProof="0" dirty="0"/>
              <a:t>Expand the dataset by also including BN AND GO, and integrating Raman and SEM analysis data to the system.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281E8D-A901-9BF4-C2A0-7794AEB43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130" y="902126"/>
            <a:ext cx="3305752" cy="277388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9D95E7F-09E6-49D4-C243-46FF7A5DAC0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94736" y="3676011"/>
            <a:ext cx="322897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96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E7A30-313D-C7D6-8C00-AECE57945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8A6A60-92A9-1590-B98A-45B0A8B512B5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702B92"/>
          </a:solidFill>
        </p:spPr>
        <p:txBody>
          <a:bodyPr wrap="square" rtlCol="0">
            <a:spAutoFit/>
          </a:bodyPr>
          <a:lstStyle/>
          <a:p>
            <a:r>
              <a:rPr lang="en-ZA" sz="3600" noProof="0" dirty="0">
                <a:latin typeface="+mj-lt"/>
              </a:rPr>
              <a:t>Acknowledgments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191F64-615A-04C2-C3DB-437E80C62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31"/>
            <a:ext cx="12192000" cy="62688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CE376B-F9B9-C047-EE59-3B0E8091A251}"/>
              </a:ext>
            </a:extLst>
          </p:cNvPr>
          <p:cNvSpPr txBox="1"/>
          <p:nvPr/>
        </p:nvSpPr>
        <p:spPr>
          <a:xfrm>
            <a:off x="675082" y="1389459"/>
            <a:ext cx="11212117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ZA" sz="2000" noProof="0" dirty="0">
                <a:solidFill>
                  <a:schemeClr val="bg1"/>
                </a:solidFill>
              </a:rPr>
              <a:t>North-West University Centre for Space Research for academic and research support.</a:t>
            </a:r>
          </a:p>
          <a:p>
            <a:endParaRPr lang="en-ZA" sz="2000" noProof="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ZA" sz="2000" noProof="0" dirty="0">
                <a:solidFill>
                  <a:schemeClr val="bg1"/>
                </a:solidFill>
              </a:rPr>
              <a:t>South African National Space Agency (SANSA) for funding support.</a:t>
            </a:r>
            <a:br>
              <a:rPr lang="en-ZA" sz="2000" noProof="0" dirty="0">
                <a:solidFill>
                  <a:schemeClr val="bg1"/>
                </a:solidFill>
              </a:rPr>
            </a:br>
            <a:endParaRPr lang="en-ZA" sz="2000" noProof="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ZA" sz="2000" noProof="0" dirty="0">
                <a:solidFill>
                  <a:schemeClr val="bg1"/>
                </a:solidFill>
              </a:rPr>
              <a:t>My supervisors, Prof. L. Square and Dr M. Chaka, for their guidance and mentorship.</a:t>
            </a:r>
            <a:br>
              <a:rPr lang="en-ZA" sz="2000" noProof="0" dirty="0">
                <a:solidFill>
                  <a:schemeClr val="bg1"/>
                </a:solidFill>
              </a:rPr>
            </a:br>
            <a:endParaRPr lang="en-ZA" sz="2000" noProof="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ZA" sz="2000" noProof="0" dirty="0">
                <a:solidFill>
                  <a:schemeClr val="bg1"/>
                </a:solidFill>
              </a:rPr>
              <a:t>Prof. C. Arendse and James </a:t>
            </a:r>
            <a:r>
              <a:rPr lang="en-ZA" sz="2000" noProof="0" dirty="0" err="1">
                <a:solidFill>
                  <a:schemeClr val="bg1"/>
                </a:solidFill>
              </a:rPr>
              <a:t>Mercuur</a:t>
            </a:r>
            <a:r>
              <a:rPr lang="en-ZA" sz="2000" noProof="0" dirty="0">
                <a:solidFill>
                  <a:schemeClr val="bg1"/>
                </a:solidFill>
              </a:rPr>
              <a:t> for their valuable assistance and support.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ZA" sz="2000" noProof="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ZA" sz="2000" noProof="0" dirty="0">
                <a:solidFill>
                  <a:schemeClr val="bg1"/>
                </a:solidFill>
              </a:rPr>
              <a:t>Nano-Micro Manufacturing Facility, University of the Western Cape, for experimental support.</a:t>
            </a:r>
          </a:p>
          <a:p>
            <a:endParaRPr lang="en-ZA" sz="2000" noProof="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ZA" sz="2000" noProof="0" dirty="0">
                <a:solidFill>
                  <a:schemeClr val="bg1"/>
                </a:solidFill>
              </a:rPr>
              <a:t>Laboratory for Electron Microscopy, North-West University, for microscopy support.</a:t>
            </a:r>
            <a:br>
              <a:rPr lang="en-ZA" noProof="0" dirty="0">
                <a:solidFill>
                  <a:schemeClr val="bg1"/>
                </a:solidFill>
              </a:rPr>
            </a:br>
            <a:endParaRPr lang="en-ZA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90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D6B5A-7ECF-CA6E-1558-35FEF5632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F08C9F-D705-CF0B-F5C8-74E4949F23AC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702B92"/>
          </a:solidFill>
        </p:spPr>
        <p:txBody>
          <a:bodyPr wrap="square" rtlCol="0">
            <a:spAutoFit/>
          </a:bodyPr>
          <a:lstStyle/>
          <a:p>
            <a:r>
              <a:rPr lang="en-ZA" sz="3600" noProof="0" dirty="0">
                <a:latin typeface="+mj-lt"/>
              </a:rPr>
              <a:t>References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C2D6B1-41F2-778E-DE60-B43BF7FC7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31"/>
            <a:ext cx="12192000" cy="62688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F7ECB7-A770-977F-99DE-3053BF11C607}"/>
              </a:ext>
            </a:extLst>
          </p:cNvPr>
          <p:cNvSpPr txBox="1"/>
          <p:nvPr/>
        </p:nvSpPr>
        <p:spPr>
          <a:xfrm>
            <a:off x="267888" y="960834"/>
            <a:ext cx="791726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>
                <a:solidFill>
                  <a:schemeClr val="bg1"/>
                </a:solidFill>
              </a:rPr>
              <a:t>[1] Fourie et al., </a:t>
            </a:r>
            <a:r>
              <a:rPr lang="en-ZA" b="1" i="1" dirty="0">
                <a:solidFill>
                  <a:schemeClr val="bg1"/>
                </a:solidFill>
              </a:rPr>
              <a:t>APL Materials</a:t>
            </a:r>
            <a:r>
              <a:rPr lang="en-ZA" b="1" dirty="0">
                <a:solidFill>
                  <a:schemeClr val="bg1"/>
                </a:solidFill>
              </a:rPr>
              <a:t>, 2023.</a:t>
            </a:r>
            <a:br>
              <a:rPr lang="en-ZA" b="1" dirty="0">
                <a:solidFill>
                  <a:schemeClr val="bg1"/>
                </a:solidFill>
              </a:rPr>
            </a:br>
            <a:r>
              <a:rPr lang="en-ZA" b="1" dirty="0">
                <a:solidFill>
                  <a:schemeClr val="bg1"/>
                </a:solidFill>
              </a:rPr>
              <a:t>[2] Square et al., </a:t>
            </a:r>
            <a:r>
              <a:rPr lang="en-ZA" b="1" i="1" dirty="0">
                <a:solidFill>
                  <a:schemeClr val="bg1"/>
                </a:solidFill>
              </a:rPr>
              <a:t>Radiation Physics and Chemistry</a:t>
            </a:r>
            <a:r>
              <a:rPr lang="en-ZA" b="1" dirty="0">
                <a:solidFill>
                  <a:schemeClr val="bg1"/>
                </a:solidFill>
              </a:rPr>
              <a:t>, 2025.</a:t>
            </a:r>
            <a:br>
              <a:rPr lang="en-ZA" b="1" dirty="0">
                <a:solidFill>
                  <a:schemeClr val="bg1"/>
                </a:solidFill>
              </a:rPr>
            </a:br>
            <a:r>
              <a:rPr lang="en-ZA" b="1" dirty="0">
                <a:solidFill>
                  <a:schemeClr val="bg1"/>
                </a:solidFill>
              </a:rPr>
              <a:t>[3] Banks and de Groh, </a:t>
            </a:r>
            <a:r>
              <a:rPr lang="en-ZA" b="1" i="1" dirty="0">
                <a:solidFill>
                  <a:schemeClr val="bg1"/>
                </a:solidFill>
              </a:rPr>
              <a:t>MRS Proceedings</a:t>
            </a:r>
            <a:r>
              <a:rPr lang="en-ZA" b="1" dirty="0">
                <a:solidFill>
                  <a:schemeClr val="bg1"/>
                </a:solidFill>
              </a:rPr>
              <a:t>, 2004.</a:t>
            </a:r>
            <a:br>
              <a:rPr lang="en-ZA" b="1" dirty="0">
                <a:solidFill>
                  <a:schemeClr val="bg1"/>
                </a:solidFill>
              </a:rPr>
            </a:br>
            <a:r>
              <a:rPr lang="en-ZA" b="1" dirty="0">
                <a:solidFill>
                  <a:schemeClr val="bg1"/>
                </a:solidFill>
              </a:rPr>
              <a:t>[4] Grossman and </a:t>
            </a:r>
            <a:r>
              <a:rPr lang="en-ZA" b="1" dirty="0" err="1">
                <a:solidFill>
                  <a:schemeClr val="bg1"/>
                </a:solidFill>
              </a:rPr>
              <a:t>Gouzman</a:t>
            </a:r>
            <a:r>
              <a:rPr lang="en-ZA" b="1" dirty="0">
                <a:solidFill>
                  <a:schemeClr val="bg1"/>
                </a:solidFill>
              </a:rPr>
              <a:t>, </a:t>
            </a:r>
            <a:r>
              <a:rPr lang="en-ZA" b="1" i="1" dirty="0" err="1">
                <a:solidFill>
                  <a:schemeClr val="bg1"/>
                </a:solidFill>
              </a:rPr>
              <a:t>Nucl</a:t>
            </a:r>
            <a:r>
              <a:rPr lang="en-ZA" b="1" i="1" dirty="0">
                <a:solidFill>
                  <a:schemeClr val="bg1"/>
                </a:solidFill>
              </a:rPr>
              <a:t>. </a:t>
            </a:r>
            <a:r>
              <a:rPr lang="en-ZA" b="1" i="1" dirty="0" err="1">
                <a:solidFill>
                  <a:schemeClr val="bg1"/>
                </a:solidFill>
              </a:rPr>
              <a:t>Instrum</a:t>
            </a:r>
            <a:r>
              <a:rPr lang="en-ZA" b="1" i="1" dirty="0">
                <a:solidFill>
                  <a:schemeClr val="bg1"/>
                </a:solidFill>
              </a:rPr>
              <a:t>. Methods Phys. Res. B</a:t>
            </a:r>
            <a:r>
              <a:rPr lang="en-ZA" b="1" dirty="0">
                <a:solidFill>
                  <a:schemeClr val="bg1"/>
                </a:solidFill>
              </a:rPr>
              <a:t>, 2003.</a:t>
            </a:r>
            <a:br>
              <a:rPr lang="en-ZA" b="1" dirty="0">
                <a:solidFill>
                  <a:schemeClr val="bg1"/>
                </a:solidFill>
              </a:rPr>
            </a:br>
            <a:r>
              <a:rPr lang="en-ZA" b="1" dirty="0">
                <a:solidFill>
                  <a:schemeClr val="bg1"/>
                </a:solidFill>
              </a:rPr>
              <a:t>[5] </a:t>
            </a:r>
            <a:r>
              <a:rPr lang="en-ZA" b="1" dirty="0" err="1">
                <a:solidFill>
                  <a:schemeClr val="bg1"/>
                </a:solidFill>
              </a:rPr>
              <a:t>Vig</a:t>
            </a:r>
            <a:r>
              <a:rPr lang="en-ZA" b="1" dirty="0">
                <a:solidFill>
                  <a:schemeClr val="bg1"/>
                </a:solidFill>
              </a:rPr>
              <a:t>, </a:t>
            </a:r>
            <a:r>
              <a:rPr lang="en-ZA" b="1" i="1" dirty="0">
                <a:solidFill>
                  <a:schemeClr val="bg1"/>
                </a:solidFill>
              </a:rPr>
              <a:t>J. Vac. Sci. Technol. A</a:t>
            </a:r>
            <a:r>
              <a:rPr lang="en-ZA" b="1" dirty="0">
                <a:solidFill>
                  <a:schemeClr val="bg1"/>
                </a:solidFill>
              </a:rPr>
              <a:t>, 1985.</a:t>
            </a:r>
            <a:br>
              <a:rPr lang="en-ZA" b="1" dirty="0">
                <a:solidFill>
                  <a:schemeClr val="bg1"/>
                </a:solidFill>
              </a:rPr>
            </a:br>
            <a:r>
              <a:rPr lang="en-ZA" b="1" dirty="0">
                <a:solidFill>
                  <a:schemeClr val="bg1"/>
                </a:solidFill>
              </a:rPr>
              <a:t>[6] Young, </a:t>
            </a:r>
            <a:r>
              <a:rPr lang="en-ZA" b="1" i="1" dirty="0">
                <a:solidFill>
                  <a:schemeClr val="bg1"/>
                </a:solidFill>
              </a:rPr>
              <a:t>Phil. Trans. R. Soc. Lond.</a:t>
            </a:r>
            <a:r>
              <a:rPr lang="en-ZA" b="1" dirty="0">
                <a:solidFill>
                  <a:schemeClr val="bg1"/>
                </a:solidFill>
              </a:rPr>
              <a:t>, 1805.</a:t>
            </a:r>
            <a:br>
              <a:rPr lang="en-ZA" b="1" dirty="0">
                <a:solidFill>
                  <a:schemeClr val="bg1"/>
                </a:solidFill>
              </a:rPr>
            </a:br>
            <a:r>
              <a:rPr lang="en-ZA" b="1" dirty="0">
                <a:solidFill>
                  <a:schemeClr val="bg1"/>
                </a:solidFill>
              </a:rPr>
              <a:t>[7] Owens and Wendt, </a:t>
            </a:r>
            <a:r>
              <a:rPr lang="en-ZA" b="1" i="1" dirty="0">
                <a:solidFill>
                  <a:schemeClr val="bg1"/>
                </a:solidFill>
              </a:rPr>
              <a:t>J. Appl. </a:t>
            </a:r>
            <a:r>
              <a:rPr lang="en-ZA" b="1" i="1" dirty="0" err="1">
                <a:solidFill>
                  <a:schemeClr val="bg1"/>
                </a:solidFill>
              </a:rPr>
              <a:t>Polym</a:t>
            </a:r>
            <a:r>
              <a:rPr lang="en-ZA" b="1" i="1" dirty="0">
                <a:solidFill>
                  <a:schemeClr val="bg1"/>
                </a:solidFill>
              </a:rPr>
              <a:t>. Sci.</a:t>
            </a:r>
            <a:r>
              <a:rPr lang="en-ZA" b="1" dirty="0">
                <a:solidFill>
                  <a:schemeClr val="bg1"/>
                </a:solidFill>
              </a:rPr>
              <a:t>, 1969.</a:t>
            </a:r>
            <a:br>
              <a:rPr lang="en-ZA" b="1" dirty="0">
                <a:solidFill>
                  <a:schemeClr val="bg1"/>
                </a:solidFill>
              </a:rPr>
            </a:br>
            <a:r>
              <a:rPr lang="en-ZA" b="1" dirty="0">
                <a:solidFill>
                  <a:schemeClr val="bg1"/>
                </a:solidFill>
              </a:rPr>
              <a:t>[8] </a:t>
            </a:r>
            <a:r>
              <a:rPr lang="en-ZA" b="1" dirty="0" err="1">
                <a:solidFill>
                  <a:schemeClr val="bg1"/>
                </a:solidFill>
              </a:rPr>
              <a:t>Kaelble</a:t>
            </a:r>
            <a:r>
              <a:rPr lang="en-ZA" b="1" dirty="0">
                <a:solidFill>
                  <a:schemeClr val="bg1"/>
                </a:solidFill>
              </a:rPr>
              <a:t>, </a:t>
            </a:r>
            <a:r>
              <a:rPr lang="en-ZA" b="1" i="1" dirty="0">
                <a:solidFill>
                  <a:schemeClr val="bg1"/>
                </a:solidFill>
              </a:rPr>
              <a:t>J. Adhesion</a:t>
            </a:r>
            <a:r>
              <a:rPr lang="en-ZA" b="1" dirty="0">
                <a:solidFill>
                  <a:schemeClr val="bg1"/>
                </a:solidFill>
              </a:rPr>
              <a:t>, 1970.</a:t>
            </a:r>
            <a:br>
              <a:rPr lang="en-ZA" b="1" dirty="0">
                <a:solidFill>
                  <a:schemeClr val="bg1"/>
                </a:solidFill>
              </a:rPr>
            </a:br>
            <a:r>
              <a:rPr lang="en-ZA" b="1" dirty="0">
                <a:solidFill>
                  <a:schemeClr val="bg1"/>
                </a:solidFill>
              </a:rPr>
              <a:t>[9] Coleman et al., </a:t>
            </a:r>
            <a:r>
              <a:rPr lang="en-ZA" b="1" i="1" dirty="0">
                <a:solidFill>
                  <a:schemeClr val="bg1"/>
                </a:solidFill>
              </a:rPr>
              <a:t>Carbon</a:t>
            </a:r>
            <a:r>
              <a:rPr lang="en-ZA" b="1" dirty="0">
                <a:solidFill>
                  <a:schemeClr val="bg1"/>
                </a:solidFill>
              </a:rPr>
              <a:t>, 2006.</a:t>
            </a:r>
            <a:br>
              <a:rPr lang="en-ZA" b="1" dirty="0">
                <a:solidFill>
                  <a:schemeClr val="bg1"/>
                </a:solidFill>
              </a:rPr>
            </a:br>
            <a:r>
              <a:rPr lang="en-ZA" b="1" dirty="0">
                <a:solidFill>
                  <a:schemeClr val="bg1"/>
                </a:solidFill>
              </a:rPr>
              <a:t>[10] Lohokare et al., </a:t>
            </a:r>
            <a:r>
              <a:rPr lang="en-ZA" b="1" i="1" dirty="0">
                <a:solidFill>
                  <a:schemeClr val="bg1"/>
                </a:solidFill>
              </a:rPr>
              <a:t>J. Membrane Science</a:t>
            </a:r>
            <a:r>
              <a:rPr lang="en-ZA" b="1" dirty="0">
                <a:solidFill>
                  <a:schemeClr val="bg1"/>
                </a:solidFill>
              </a:rPr>
              <a:t>, 2018.</a:t>
            </a:r>
            <a:br>
              <a:rPr lang="en-ZA" b="1" dirty="0">
                <a:solidFill>
                  <a:schemeClr val="bg1"/>
                </a:solidFill>
              </a:rPr>
            </a:br>
            <a:r>
              <a:rPr lang="en-ZA" b="1" dirty="0">
                <a:solidFill>
                  <a:schemeClr val="bg1"/>
                </a:solidFill>
              </a:rPr>
              <a:t>[11] Butler et al., </a:t>
            </a:r>
            <a:r>
              <a:rPr lang="en-ZA" b="1" i="1" dirty="0">
                <a:solidFill>
                  <a:schemeClr val="bg1"/>
                </a:solidFill>
              </a:rPr>
              <a:t>Nature</a:t>
            </a:r>
            <a:r>
              <a:rPr lang="en-ZA" b="1" dirty="0">
                <a:solidFill>
                  <a:schemeClr val="bg1"/>
                </a:solidFill>
              </a:rPr>
              <a:t>, 2018.</a:t>
            </a:r>
            <a:br>
              <a:rPr lang="en-ZA" b="1" dirty="0">
                <a:solidFill>
                  <a:schemeClr val="bg1"/>
                </a:solidFill>
              </a:rPr>
            </a:br>
            <a:r>
              <a:rPr lang="en-ZA" b="1" dirty="0">
                <a:solidFill>
                  <a:schemeClr val="bg1"/>
                </a:solidFill>
              </a:rPr>
              <a:t>[12] Lundberg and Lee, </a:t>
            </a:r>
            <a:r>
              <a:rPr lang="en-ZA" b="1" i="1" dirty="0" err="1">
                <a:solidFill>
                  <a:schemeClr val="bg1"/>
                </a:solidFill>
              </a:rPr>
              <a:t>NeurIPS</a:t>
            </a:r>
            <a:r>
              <a:rPr lang="en-ZA" b="1" dirty="0">
                <a:solidFill>
                  <a:schemeClr val="bg1"/>
                </a:solidFill>
              </a:rPr>
              <a:t>, 2017.</a:t>
            </a:r>
            <a:br>
              <a:rPr lang="en-ZA" noProof="0" dirty="0">
                <a:solidFill>
                  <a:schemeClr val="bg1"/>
                </a:solidFill>
              </a:rPr>
            </a:br>
            <a:endParaRPr lang="en-ZA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244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81907-67CD-F1F9-F314-B76B6B5CE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24CAC-E77A-3F56-04E5-BB6B00C2F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1197"/>
          </a:xfrm>
          <a:solidFill>
            <a:srgbClr val="702B92"/>
          </a:solidFill>
        </p:spPr>
        <p:txBody>
          <a:bodyPr>
            <a:normAutofit fontScale="90000"/>
          </a:bodyPr>
          <a:lstStyle/>
          <a:p>
            <a:r>
              <a:rPr lang="en-ZA" b="1" noProof="0" dirty="0"/>
              <a:t>Outline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44FB4B6-7727-1D0C-66BA-12EF8A535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197"/>
            <a:ext cx="12192000" cy="61768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14E0578-4133-8CEC-C9D6-E50D60A6C278}"/>
              </a:ext>
            </a:extLst>
          </p:cNvPr>
          <p:cNvSpPr txBox="1"/>
          <p:nvPr/>
        </p:nvSpPr>
        <p:spPr>
          <a:xfrm>
            <a:off x="85725" y="913824"/>
            <a:ext cx="6648167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800" noProof="0" dirty="0">
                <a:solidFill>
                  <a:schemeClr val="bg1"/>
                </a:solidFill>
              </a:rPr>
              <a:t>1. Broader Study Context</a:t>
            </a:r>
            <a:br>
              <a:rPr lang="en-ZA" sz="2800" noProof="0" dirty="0">
                <a:solidFill>
                  <a:schemeClr val="bg1"/>
                </a:solidFill>
              </a:rPr>
            </a:br>
            <a:r>
              <a:rPr lang="en-ZA" sz="2800" noProof="0" dirty="0">
                <a:solidFill>
                  <a:schemeClr val="bg1"/>
                </a:solidFill>
              </a:rPr>
              <a:t>2. </a:t>
            </a:r>
            <a:r>
              <a:rPr lang="en-ZA" sz="2800" dirty="0">
                <a:solidFill>
                  <a:schemeClr val="bg1"/>
                </a:solidFill>
              </a:rPr>
              <a:t>Wettability in LEO</a:t>
            </a:r>
            <a:br>
              <a:rPr lang="en-ZA" sz="2800" noProof="0" dirty="0">
                <a:solidFill>
                  <a:schemeClr val="bg1"/>
                </a:solidFill>
              </a:rPr>
            </a:br>
            <a:r>
              <a:rPr lang="en-ZA" sz="2800" noProof="0" dirty="0">
                <a:solidFill>
                  <a:schemeClr val="bg1"/>
                </a:solidFill>
              </a:rPr>
              <a:t>3. Research Gap and Motivation</a:t>
            </a:r>
            <a:br>
              <a:rPr lang="en-ZA" sz="2800" noProof="0" dirty="0">
                <a:solidFill>
                  <a:schemeClr val="bg1"/>
                </a:solidFill>
              </a:rPr>
            </a:br>
            <a:r>
              <a:rPr lang="en-ZA" sz="2800" noProof="0" dirty="0">
                <a:solidFill>
                  <a:schemeClr val="bg1"/>
                </a:solidFill>
              </a:rPr>
              <a:t>4. ABPBI/MWCNT Material System</a:t>
            </a:r>
            <a:br>
              <a:rPr lang="en-ZA" sz="2800" noProof="0" dirty="0">
                <a:solidFill>
                  <a:schemeClr val="bg1"/>
                </a:solidFill>
              </a:rPr>
            </a:br>
            <a:r>
              <a:rPr lang="en-ZA" sz="2800" noProof="0" dirty="0">
                <a:solidFill>
                  <a:schemeClr val="bg1"/>
                </a:solidFill>
              </a:rPr>
              <a:t>5. UV/Ozone Ageing Method</a:t>
            </a:r>
            <a:br>
              <a:rPr lang="en-ZA" sz="2800" noProof="0" dirty="0">
                <a:solidFill>
                  <a:schemeClr val="bg1"/>
                </a:solidFill>
              </a:rPr>
            </a:br>
            <a:r>
              <a:rPr lang="en-ZA" sz="2800" noProof="0" dirty="0">
                <a:solidFill>
                  <a:schemeClr val="bg1"/>
                </a:solidFill>
              </a:rPr>
              <a:t>6. Contact Angle and Surface Free Energy</a:t>
            </a:r>
            <a:br>
              <a:rPr lang="en-ZA" sz="2800" noProof="0" dirty="0">
                <a:solidFill>
                  <a:schemeClr val="bg1"/>
                </a:solidFill>
              </a:rPr>
            </a:br>
            <a:r>
              <a:rPr lang="en-ZA" sz="2800" noProof="0" dirty="0">
                <a:solidFill>
                  <a:schemeClr val="bg1"/>
                </a:solidFill>
              </a:rPr>
              <a:t>8. ML Framework and Small data</a:t>
            </a:r>
            <a:br>
              <a:rPr lang="en-ZA" sz="2800" noProof="0" dirty="0">
                <a:solidFill>
                  <a:schemeClr val="bg1"/>
                </a:solidFill>
              </a:rPr>
            </a:br>
            <a:r>
              <a:rPr lang="en-ZA" sz="2800" noProof="0" dirty="0">
                <a:solidFill>
                  <a:schemeClr val="bg1"/>
                </a:solidFill>
              </a:rPr>
              <a:t>9. Feature Engineering and Model Building</a:t>
            </a:r>
            <a:br>
              <a:rPr lang="en-ZA" sz="2800" noProof="0" dirty="0">
                <a:solidFill>
                  <a:schemeClr val="bg1"/>
                </a:solidFill>
              </a:rPr>
            </a:br>
            <a:r>
              <a:rPr lang="en-ZA" sz="2800" noProof="0" dirty="0">
                <a:solidFill>
                  <a:schemeClr val="bg1"/>
                </a:solidFill>
              </a:rPr>
              <a:t>10. Model Interpretation</a:t>
            </a:r>
            <a:br>
              <a:rPr lang="en-ZA" sz="2800" noProof="0" dirty="0">
                <a:solidFill>
                  <a:schemeClr val="bg1"/>
                </a:solidFill>
              </a:rPr>
            </a:br>
            <a:r>
              <a:rPr lang="en-ZA" sz="2800" noProof="0" dirty="0">
                <a:solidFill>
                  <a:schemeClr val="bg1"/>
                </a:solidFill>
              </a:rPr>
              <a:t>11. Conclusions and Future Work</a:t>
            </a:r>
          </a:p>
          <a:p>
            <a:endParaRPr lang="en-ZA" sz="28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205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2A9D7-2C45-3E91-4C2E-F6D3B1C77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1197"/>
          </a:xfrm>
          <a:solidFill>
            <a:srgbClr val="702B92"/>
          </a:solidFill>
        </p:spPr>
        <p:txBody>
          <a:bodyPr>
            <a:normAutofit fontScale="90000"/>
          </a:bodyPr>
          <a:lstStyle/>
          <a:p>
            <a:r>
              <a:rPr lang="en-ZA" b="1" noProof="0" dirty="0"/>
              <a:t>Broader Study Context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8F2E16-55DA-7A48-1967-730C7F3337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16" y="803935"/>
            <a:ext cx="4572000" cy="54465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23EF4E-44FC-4406-3357-DCDA759CE1C0}"/>
              </a:ext>
            </a:extLst>
          </p:cNvPr>
          <p:cNvSpPr txBox="1"/>
          <p:nvPr/>
        </p:nvSpPr>
        <p:spPr>
          <a:xfrm>
            <a:off x="368214" y="6250445"/>
            <a:ext cx="457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noProof="0" dirty="0"/>
              <a:t>Fig. 1: Current ABPBI/CNT case study within the  broader  project framework.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CC880B-25CD-7FBA-9E87-557C0B8CD00F}"/>
              </a:ext>
            </a:extLst>
          </p:cNvPr>
          <p:cNvSpPr txBox="1"/>
          <p:nvPr/>
        </p:nvSpPr>
        <p:spPr>
          <a:xfrm>
            <a:off x="4940215" y="803934"/>
            <a:ext cx="6883569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ZA" sz="2600" noProof="0" dirty="0"/>
              <a:t>This presentation forms part of a larger PhD study on Poly[2, 5-benzimidazole] (ABPBI) composites for Low Earth Orbit (LEO).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ZA" sz="2600" noProof="0" dirty="0"/>
              <a:t>Focus of this case study: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ZA" sz="2600" noProof="0" dirty="0"/>
              <a:t> ABPBI/Multi-Walled Carbon nanotubes (MWCNT) composites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ZA" sz="2600" noProof="0" dirty="0"/>
              <a:t> UV–ozone oxidative ageing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ZA" sz="2600" noProof="0" dirty="0"/>
              <a:t> Contact angle and surface free  energy response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ZA" sz="2600" noProof="0" dirty="0"/>
              <a:t> Small-data machine learning interpretation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ZA" sz="2600" noProof="0" dirty="0"/>
              <a:t> Framework for understanding wettability behaviour in ABPBI/CNT composites.</a:t>
            </a:r>
          </a:p>
          <a:p>
            <a:pPr lvl="1"/>
            <a:endParaRPr lang="en-ZA" noProof="0" dirty="0"/>
          </a:p>
        </p:txBody>
      </p:sp>
    </p:spTree>
    <p:extLst>
      <p:ext uri="{BB962C8B-B14F-4D97-AF65-F5344CB8AC3E}">
        <p14:creationId xmlns:p14="http://schemas.microsoft.com/office/powerpoint/2010/main" val="1644550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03D8E-9A69-29E4-7BE7-0A581592D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5A3BC-5764-FF3B-8406-569BFB15C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1197"/>
          </a:xfrm>
          <a:solidFill>
            <a:srgbClr val="702B92"/>
          </a:solidFill>
        </p:spPr>
        <p:txBody>
          <a:bodyPr>
            <a:normAutofit fontScale="90000"/>
          </a:bodyPr>
          <a:lstStyle/>
          <a:p>
            <a:r>
              <a:rPr lang="en-ZA" b="1" noProof="0" dirty="0"/>
              <a:t>Wettability in LEO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E58E53-BC04-E0BF-5DAC-C67C356E9024}"/>
              </a:ext>
            </a:extLst>
          </p:cNvPr>
          <p:cNvSpPr txBox="1"/>
          <p:nvPr/>
        </p:nvSpPr>
        <p:spPr>
          <a:xfrm>
            <a:off x="368214" y="880497"/>
            <a:ext cx="4950251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ZA" sz="2800" noProof="0" dirty="0"/>
              <a:t> Polymer degradation in LEO begins mainly at the surface.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ZA" sz="2800" noProof="0" dirty="0"/>
              <a:t> Surface chemistry and morphology influence material–environment interactions.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ZA" sz="2800" noProof="0" dirty="0"/>
              <a:t> Wettability is sensitive to near-surface modification.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ZA" sz="2800" noProof="0" dirty="0"/>
              <a:t> Contact angle and surface free energy can indicate early surface changes. </a:t>
            </a:r>
          </a:p>
          <a:p>
            <a:endParaRPr lang="en-ZA" noProof="0" dirty="0"/>
          </a:p>
          <a:p>
            <a:pPr lvl="1"/>
            <a:endParaRPr lang="en-ZA" noProof="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B14311-B167-08F9-6096-EBBE38F42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465" y="880497"/>
            <a:ext cx="6587614" cy="36823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887104-6DBF-B3A6-F0F9-C3473C1EECC9}"/>
              </a:ext>
            </a:extLst>
          </p:cNvPr>
          <p:cNvSpPr txBox="1"/>
          <p:nvPr/>
        </p:nvSpPr>
        <p:spPr>
          <a:xfrm>
            <a:off x="5495545" y="4562856"/>
            <a:ext cx="6328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noProof="0" dirty="0"/>
              <a:t>Fig. 2: Polymer surface under LEO-like conditions: UV, oxidative species, plasma, and thermal cycling.</a:t>
            </a:r>
          </a:p>
        </p:txBody>
      </p:sp>
    </p:spTree>
    <p:extLst>
      <p:ext uri="{BB962C8B-B14F-4D97-AF65-F5344CB8AC3E}">
        <p14:creationId xmlns:p14="http://schemas.microsoft.com/office/powerpoint/2010/main" val="1181996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AD992-409F-218F-9524-3224B8227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61BFE-8ACF-806E-2F69-8C1585FEF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1197"/>
          </a:xfrm>
          <a:solidFill>
            <a:srgbClr val="702B92"/>
          </a:solidFill>
        </p:spPr>
        <p:txBody>
          <a:bodyPr>
            <a:normAutofit fontScale="90000"/>
          </a:bodyPr>
          <a:lstStyle/>
          <a:p>
            <a:r>
              <a:rPr lang="en-ZA" b="1" noProof="0" dirty="0"/>
              <a:t>Motivation and Research Gap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9997D7-4E1E-20BF-0AFA-07304595902D}"/>
              </a:ext>
            </a:extLst>
          </p:cNvPr>
          <p:cNvSpPr txBox="1"/>
          <p:nvPr/>
        </p:nvSpPr>
        <p:spPr>
          <a:xfrm>
            <a:off x="301751" y="6025896"/>
            <a:ext cx="4638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noProof="0" dirty="0"/>
              <a:t>Fig. 3: Drivers of non-linear surface response in ABPBI/CNT composites.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2683B8-44B9-5076-0D64-48FAE80494B1}"/>
              </a:ext>
            </a:extLst>
          </p:cNvPr>
          <p:cNvSpPr txBox="1"/>
          <p:nvPr/>
        </p:nvSpPr>
        <p:spPr>
          <a:xfrm>
            <a:off x="5005449" y="832104"/>
            <a:ext cx="669946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ZA" sz="2800" noProof="0" dirty="0"/>
              <a:t> </a:t>
            </a:r>
            <a:r>
              <a:rPr lang="en-ZA" sz="2400" noProof="0" dirty="0"/>
              <a:t>ABPBI/MWCNT composites are relevant for harsh-environment applications, </a:t>
            </a:r>
            <a:br>
              <a:rPr lang="en-ZA" sz="2400" noProof="0" dirty="0"/>
            </a:br>
            <a:r>
              <a:rPr lang="en-ZA" sz="2400" noProof="0" dirty="0"/>
              <a:t>including LEO radiation exposure and high-temperature operation</a:t>
            </a:r>
            <a:endParaRPr lang="en-ZA" sz="2400" baseline="30000" noProof="0" dirty="0">
              <a:solidFill>
                <a:srgbClr val="FF0000"/>
              </a:solidFill>
            </a:endParaRPr>
          </a:p>
          <a:p>
            <a:endParaRPr lang="en-ZA" sz="2400" baseline="30000" noProof="0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ZA" sz="2400" noProof="0" dirty="0"/>
              <a:t> The near-surface wettability response of ABPBI/MWCNT composites under </a:t>
            </a:r>
            <a:br>
              <a:rPr lang="en-ZA" sz="2400" noProof="0" dirty="0"/>
            </a:br>
            <a:r>
              <a:rPr lang="en-ZA" sz="2400" noProof="0" dirty="0"/>
              <a:t>LEO-like oxidative ageing remains less explored.</a:t>
            </a:r>
          </a:p>
          <a:p>
            <a:endParaRPr lang="en-ZA" sz="2400" noProof="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ZA" sz="2400" noProof="0" dirty="0"/>
              <a:t> Use UV/ozone (UVO) exposure and small-data ML to interpret non-linear changes in contact angle and surface free energy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A957FE-D45F-E7B9-307E-FBF30FE65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3" y="749808"/>
            <a:ext cx="4793911" cy="527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12AFC-167B-ACDC-DFA9-F6264A902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9260C-3704-A57E-DCFD-029DA6EE2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1197"/>
          </a:xfrm>
          <a:solidFill>
            <a:srgbClr val="702B92"/>
          </a:solidFill>
        </p:spPr>
        <p:txBody>
          <a:bodyPr>
            <a:normAutofit fontScale="90000"/>
          </a:bodyPr>
          <a:lstStyle/>
          <a:p>
            <a:r>
              <a:rPr lang="en-ZA" b="1" noProof="0" dirty="0"/>
              <a:t>Material System: ABPBI/MWCNT Composites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1203F7-C9FB-89AB-AB18-F82063C8A341}"/>
              </a:ext>
            </a:extLst>
          </p:cNvPr>
          <p:cNvSpPr txBox="1"/>
          <p:nvPr/>
        </p:nvSpPr>
        <p:spPr>
          <a:xfrm>
            <a:off x="7812138" y="6089904"/>
            <a:ext cx="4011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noProof="0" dirty="0"/>
              <a:t>Fig. 4: Top: ABPBI repeat unit. Bottom: Multi-walled carbon nanotubes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57F3ED-7529-2A81-1270-782237F3A0D9}"/>
              </a:ext>
            </a:extLst>
          </p:cNvPr>
          <p:cNvSpPr txBox="1"/>
          <p:nvPr/>
        </p:nvSpPr>
        <p:spPr>
          <a:xfrm>
            <a:off x="368215" y="1009231"/>
            <a:ext cx="638005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ZA" noProof="0" dirty="0"/>
              <a:t>ABPBI matrix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ZA" noProof="0" dirty="0"/>
              <a:t>High-performance aromatic polymer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ZA" noProof="0" dirty="0"/>
              <a:t>Thermally and chemically stable backbone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ZA" noProof="0" dirty="0"/>
              <a:t>Relevant for harsh-environment polymer studies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ZA" noProof="0" dirty="0"/>
              <a:t>Surface behaviour can indicate early degradation</a:t>
            </a:r>
          </a:p>
          <a:p>
            <a:pPr lvl="1"/>
            <a:endParaRPr lang="en-ZA" noProof="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ZA" noProof="0" dirty="0"/>
              <a:t>MWCNT filler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ZA" noProof="0" dirty="0"/>
              <a:t>High-aspect-ratio carbon nanofiller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ZA" noProof="0" dirty="0"/>
              <a:t>Can modify mechanical, thermal, and interfacial behaviour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ZA" noProof="0" dirty="0"/>
              <a:t>Introduces surface heterogeneity and filler–matrix interfaces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ZA" noProof="0" dirty="0"/>
              <a:t>May change how the surface responds to UV/Ozone ageing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7ABB5750-322B-8778-F5B4-BE1ACBCD1B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117" y="708629"/>
            <a:ext cx="4099668" cy="27478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B3C381-35AF-33F5-7568-5426561F6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341" y="3429000"/>
            <a:ext cx="4011647" cy="251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59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15797-D211-4483-FB99-834396429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562F5-B8F1-C6E0-F7B4-7D12E36E4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1197"/>
          </a:xfrm>
          <a:solidFill>
            <a:srgbClr val="702B92"/>
          </a:solidFill>
        </p:spPr>
        <p:txBody>
          <a:bodyPr>
            <a:normAutofit fontScale="90000"/>
          </a:bodyPr>
          <a:lstStyle/>
          <a:p>
            <a:r>
              <a:rPr lang="en-ZA" noProof="0" dirty="0"/>
              <a:t>UV–Ozone Ageing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8EA305-6878-2CA3-EBC8-81C1251C34B4}"/>
              </a:ext>
            </a:extLst>
          </p:cNvPr>
          <p:cNvSpPr txBox="1"/>
          <p:nvPr/>
        </p:nvSpPr>
        <p:spPr>
          <a:xfrm>
            <a:off x="312982" y="5526344"/>
            <a:ext cx="4572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noProof="0" dirty="0"/>
              <a:t>Fig. 5: An Ossila UV–Ozone Cleaner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BFA3D5-AD20-5149-30C7-15D0601C222F}"/>
              </a:ext>
            </a:extLst>
          </p:cNvPr>
          <p:cNvSpPr txBox="1"/>
          <p:nvPr/>
        </p:nvSpPr>
        <p:spPr>
          <a:xfrm>
            <a:off x="4884983" y="926567"/>
            <a:ext cx="66994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UV–ozone treatment was used as a controlled</a:t>
            </a:r>
          </a:p>
          <a:p>
            <a:r>
              <a:rPr lang="en-ZA" dirty="0"/>
              <a:t>oxidative ageing route.</a:t>
            </a:r>
          </a:p>
          <a:p>
            <a:endParaRPr lang="en-ZA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The treatment is expected to modify mainly the</a:t>
            </a:r>
          </a:p>
          <a:p>
            <a:r>
              <a:rPr lang="en-ZA" dirty="0"/>
              <a:t>near-surface region.</a:t>
            </a:r>
          </a:p>
          <a:p>
            <a:endParaRPr lang="en-ZA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ZA" dirty="0"/>
              <a:t>Possible surface effects include: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ZA" dirty="0"/>
              <a:t>surface oxidation,</a:t>
            </a:r>
            <a:endParaRPr lang="en-ZA" noProof="0" dirty="0"/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formation of polar functional groups,</a:t>
            </a:r>
            <a:endParaRPr lang="en-ZA" noProof="0" dirty="0"/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ZA" dirty="0"/>
              <a:t>surface restructuring or etching</a:t>
            </a:r>
            <a:endParaRPr lang="en-ZA" noProof="0" dirty="0"/>
          </a:p>
          <a:p>
            <a:endParaRPr lang="en-ZA" noProof="0" dirty="0"/>
          </a:p>
          <a:p>
            <a:pPr lvl="1"/>
            <a:endParaRPr lang="en-ZA" noProof="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B452992-66F8-6FDF-7536-09A375FBF8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14" y="929636"/>
            <a:ext cx="404522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95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4DDF1-6FF3-ED80-43E4-76EAA4ABC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6D353-73F9-5C47-47F2-D2C9C34FD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1197"/>
          </a:xfrm>
          <a:solidFill>
            <a:srgbClr val="702B92"/>
          </a:solidFill>
        </p:spPr>
        <p:txBody>
          <a:bodyPr>
            <a:normAutofit fontScale="90000"/>
          </a:bodyPr>
          <a:lstStyle/>
          <a:p>
            <a:r>
              <a:rPr lang="en-ZA" b="1" noProof="0" dirty="0"/>
              <a:t>Contact Angle and Surface Free Energy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A3C2F7-EB92-8E4D-03F5-4DF3AB170463}"/>
              </a:ext>
            </a:extLst>
          </p:cNvPr>
          <p:cNvSpPr txBox="1"/>
          <p:nvPr/>
        </p:nvSpPr>
        <p:spPr>
          <a:xfrm>
            <a:off x="368214" y="6250445"/>
            <a:ext cx="4572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noProof="0" dirty="0"/>
              <a:t>Fig. 6: Sessile drop method.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DE03D0-A4F4-8D4C-CA6E-6B0EE878851A}"/>
              </a:ext>
            </a:extLst>
          </p:cNvPr>
          <p:cNvSpPr txBox="1"/>
          <p:nvPr/>
        </p:nvSpPr>
        <p:spPr>
          <a:xfrm>
            <a:off x="368214" y="1346219"/>
            <a:ext cx="48641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ZA" dirty="0"/>
              <a:t>The contact angle, </a:t>
            </a:r>
            <a:r>
              <a:rPr lang="en-ZA" b="1" dirty="0"/>
              <a:t>θ</a:t>
            </a:r>
            <a:r>
              <a:rPr lang="en-ZA" dirty="0"/>
              <a:t>, is measured at the solid–liquid–vapour interface.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ZA" b="1" dirty="0"/>
              <a:t>Lower θ</a:t>
            </a:r>
            <a:r>
              <a:rPr lang="en-ZA" dirty="0"/>
              <a:t> → stronger wetting / more hydrophilic surface.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ZA" b="1" dirty="0"/>
              <a:t>Higher θ</a:t>
            </a:r>
            <a:r>
              <a:rPr lang="en-ZA" dirty="0"/>
              <a:t> → weaker wetting / more hydrophobic surface</a:t>
            </a:r>
            <a:endParaRPr lang="en-ZA" noProof="0" dirty="0"/>
          </a:p>
        </p:txBody>
      </p:sp>
      <p:pic>
        <p:nvPicPr>
          <p:cNvPr id="7" name="Image 1">
            <a:hlinkClick r:id="" action="ppaction://media"/>
            <a:extLst>
              <a:ext uri="{FF2B5EF4-FFF2-40B4-BE49-F238E27FC236}">
                <a16:creationId xmlns:a16="http://schemas.microsoft.com/office/drawing/2014/main" id="{B95013FB-039C-677E-1A5A-8D13C11BF2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2750" y="3429000"/>
            <a:ext cx="3936915" cy="25853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5D5E43-AF96-B004-7B48-5A583DB6988B}"/>
              </a:ext>
            </a:extLst>
          </p:cNvPr>
          <p:cNvSpPr txBox="1"/>
          <p:nvPr/>
        </p:nvSpPr>
        <p:spPr>
          <a:xfrm>
            <a:off x="412750" y="917318"/>
            <a:ext cx="2442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b="1" dirty="0"/>
              <a:t>Sessile-drop method: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503703-6DAE-915B-C68A-0223C6FAAAED}"/>
              </a:ext>
            </a:extLst>
          </p:cNvPr>
          <p:cNvSpPr txBox="1"/>
          <p:nvPr/>
        </p:nvSpPr>
        <p:spPr>
          <a:xfrm>
            <a:off x="5346700" y="917318"/>
            <a:ext cx="2281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b="1" dirty="0"/>
              <a:t>Surface free energy: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B4237CF-A9A1-27F6-F498-560CDBC39257}"/>
                  </a:ext>
                </a:extLst>
              </p:cNvPr>
              <p:cNvSpPr txBox="1"/>
              <p:nvPr/>
            </p:nvSpPr>
            <p:spPr>
              <a:xfrm>
                <a:off x="5346700" y="1346219"/>
                <a:ext cx="6272358" cy="46617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ZA" dirty="0"/>
                  <a:t>Estimated from contact-angle data using the </a:t>
                </a:r>
                <a:r>
                  <a:rPr lang="en-ZA" b="1" dirty="0"/>
                  <a:t>Owens–Wendt–</a:t>
                </a:r>
              </a:p>
              <a:p>
                <a:r>
                  <a:rPr lang="en-ZA" b="1" dirty="0"/>
                  <a:t>Rabel–</a:t>
                </a:r>
                <a:r>
                  <a:rPr lang="en-ZA" b="1" dirty="0" err="1"/>
                  <a:t>Kaelble</a:t>
                </a:r>
                <a:r>
                  <a:rPr lang="en-ZA" dirty="0"/>
                  <a:t> (</a:t>
                </a:r>
                <a:r>
                  <a:rPr lang="en-ZA" b="1" dirty="0"/>
                  <a:t>OWRK) method</a:t>
                </a:r>
                <a:r>
                  <a:rPr lang="en-ZA" dirty="0"/>
                  <a:t>:</a:t>
                </a:r>
              </a:p>
              <a:p>
                <a:endParaRPr lang="en-ZA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/>
                          </m:ctrlPr>
                        </m:sSubPr>
                        <m:e>
                          <m:r>
                            <a:rPr lang="en-ZA" i="1"/>
                            <m:t>𝛾</m:t>
                          </m:r>
                        </m:e>
                        <m:sub>
                          <m:r>
                            <a:rPr lang="en-ZA" i="1"/>
                            <m:t>𝐿</m:t>
                          </m:r>
                        </m:sub>
                      </m:sSub>
                      <m:d>
                        <m:dPr>
                          <m:ctrlPr>
                            <a:rPr lang="en-ZA" i="1"/>
                          </m:ctrlPr>
                        </m:dPr>
                        <m:e>
                          <m:r>
                            <a:rPr lang="en-ZA"/>
                            <m:t>1+</m:t>
                          </m:r>
                          <m:func>
                            <m:funcPr>
                              <m:ctrlPr>
                                <a:rPr lang="en-ZA" i="1"/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ZA"/>
                                <m:t>cos</m:t>
                              </m:r>
                            </m:fName>
                            <m:e>
                              <m:r>
                                <a:rPr lang="en-ZA" i="1"/>
                                <m:t>𝜃</m:t>
                              </m:r>
                            </m:e>
                          </m:func>
                        </m:e>
                      </m:d>
                      <m:r>
                        <a:rPr lang="en-ZA"/>
                        <m:t>=2</m:t>
                      </m:r>
                      <m:d>
                        <m:dPr>
                          <m:ctrlPr>
                            <a:rPr lang="en-ZA" i="1"/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ZA" i="1"/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ZA" i="1"/>
                                  </m:ctrlPr>
                                </m:sSubSupPr>
                                <m:e>
                                  <m:r>
                                    <a:rPr lang="en-ZA" i="1"/>
                                    <m:t>𝛾</m:t>
                                  </m:r>
                                </m:e>
                                <m:sub>
                                  <m:r>
                                    <a:rPr lang="en-ZA" i="1"/>
                                    <m:t>𝑆</m:t>
                                  </m:r>
                                </m:sub>
                                <m:sup>
                                  <m:r>
                                    <a:rPr lang="en-ZA" i="1"/>
                                    <m:t>𝐷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ZA" i="1"/>
                                  </m:ctrlPr>
                                </m:sSubSupPr>
                                <m:e>
                                  <m:r>
                                    <a:rPr lang="en-ZA" i="1"/>
                                    <m:t>𝛾</m:t>
                                  </m:r>
                                </m:e>
                                <m:sub>
                                  <m:r>
                                    <a:rPr lang="en-ZA" i="1"/>
                                    <m:t>𝐿</m:t>
                                  </m:r>
                                </m:sub>
                                <m:sup>
                                  <m:r>
                                    <a:rPr lang="en-ZA" i="1"/>
                                    <m:t>𝐷</m:t>
                                  </m:r>
                                </m:sup>
                              </m:sSubSup>
                            </m:e>
                          </m:rad>
                          <m:r>
                            <a:rPr lang="en-ZA"/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ZA" i="1"/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ZA" i="1"/>
                                  </m:ctrlPr>
                                </m:sSubSupPr>
                                <m:e>
                                  <m:r>
                                    <a:rPr lang="en-ZA" i="1"/>
                                    <m:t>𝛾</m:t>
                                  </m:r>
                                </m:e>
                                <m:sub>
                                  <m:r>
                                    <a:rPr lang="en-ZA" i="1"/>
                                    <m:t>𝑆</m:t>
                                  </m:r>
                                </m:sub>
                                <m:sup>
                                  <m:r>
                                    <a:rPr lang="en-ZA" i="1"/>
                                    <m:t>𝑃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ZA" i="1"/>
                                  </m:ctrlPr>
                                </m:sSubSupPr>
                                <m:e>
                                  <m:r>
                                    <a:rPr lang="en-ZA" i="1"/>
                                    <m:t>𝛾</m:t>
                                  </m:r>
                                </m:e>
                                <m:sub>
                                  <m:r>
                                    <a:rPr lang="en-ZA" i="1"/>
                                    <m:t>𝐿</m:t>
                                  </m:r>
                                </m:sub>
                                <m:sup>
                                  <m:r>
                                    <a:rPr lang="en-ZA" i="1"/>
                                    <m:t>𝑃</m:t>
                                  </m:r>
                                </m:sup>
                              </m:sSubSup>
                            </m:e>
                          </m:rad>
                        </m:e>
                      </m:d>
                    </m:oMath>
                  </m:oMathPara>
                </a14:m>
                <a:endParaRPr lang="en-ZA" dirty="0"/>
              </a:p>
              <a:p>
                <a:endParaRPr lang="en-ZA" dirty="0"/>
              </a:p>
              <a:p>
                <a:r>
                  <a:rPr lang="en-ZA" dirty="0"/>
                  <a:t>Where the total surface free energy of your sample is the sum </a:t>
                </a:r>
              </a:p>
              <a:p>
                <a:r>
                  <a:rPr lang="en-ZA" dirty="0"/>
                  <a:t>of its components :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/>
                          </m:ctrlPr>
                        </m:sSubPr>
                        <m:e>
                          <m:r>
                            <a:rPr lang="en-ZA" i="1"/>
                            <m:t>𝛾</m:t>
                          </m:r>
                        </m:e>
                        <m:sub>
                          <m:r>
                            <a:rPr lang="en-ZA" i="1"/>
                            <m:t>𝑆</m:t>
                          </m:r>
                        </m:sub>
                      </m:sSub>
                      <m:r>
                        <a:rPr lang="en-ZA"/>
                        <m:t>=</m:t>
                      </m:r>
                      <m:sSubSup>
                        <m:sSubSupPr>
                          <m:ctrlPr>
                            <a:rPr lang="en-ZA" i="1"/>
                          </m:ctrlPr>
                        </m:sSubSupPr>
                        <m:e>
                          <m:r>
                            <a:rPr lang="en-ZA" i="1"/>
                            <m:t>𝛾</m:t>
                          </m:r>
                        </m:e>
                        <m:sub>
                          <m:r>
                            <a:rPr lang="en-ZA" i="1"/>
                            <m:t>𝑆</m:t>
                          </m:r>
                        </m:sub>
                        <m:sup>
                          <m:r>
                            <a:rPr lang="en-ZA" i="1"/>
                            <m:t>𝐷</m:t>
                          </m:r>
                        </m:sup>
                      </m:sSubSup>
                      <m:r>
                        <a:rPr lang="en-ZA"/>
                        <m:t>+</m:t>
                      </m:r>
                      <m:sSubSup>
                        <m:sSubSupPr>
                          <m:ctrlPr>
                            <a:rPr lang="en-ZA" i="1"/>
                          </m:ctrlPr>
                        </m:sSubSupPr>
                        <m:e>
                          <m:r>
                            <a:rPr lang="en-ZA" i="1"/>
                            <m:t>𝛾</m:t>
                          </m:r>
                        </m:e>
                        <m:sub>
                          <m:r>
                            <a:rPr lang="en-ZA" i="1"/>
                            <m:t>𝑆</m:t>
                          </m:r>
                        </m:sub>
                        <m:sup>
                          <m:r>
                            <a:rPr lang="en-ZA" i="1"/>
                            <m:t>𝑃</m:t>
                          </m:r>
                        </m:sup>
                      </m:sSubSup>
                    </m:oMath>
                  </m:oMathPara>
                </a14:m>
                <a:endParaRPr lang="en-ZA" dirty="0"/>
              </a:p>
              <a:p>
                <a:r>
                  <a:rPr lang="en-ZA" b="1" dirty="0"/>
                  <a:t>Meaning</a:t>
                </a:r>
              </a:p>
              <a:p>
                <a:endParaRPr lang="en-ZA" dirty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ZA"/>
                        </m:ctrlPr>
                      </m:sSubSupPr>
                      <m:e>
                        <m:r>
                          <a:rPr lang="en-ZA" i="1"/>
                          <m:t>𝛾</m:t>
                        </m:r>
                      </m:e>
                      <m:sub>
                        <m:r>
                          <a:rPr lang="en-ZA" i="1"/>
                          <m:t>𝑆</m:t>
                        </m:r>
                      </m:sub>
                      <m:sup>
                        <m:r>
                          <a:rPr lang="en-ZA" i="1"/>
                          <m:t>𝐷</m:t>
                        </m:r>
                      </m:sup>
                    </m:sSubSup>
                  </m:oMath>
                </a14:m>
                <a:r>
                  <a:rPr lang="en-ZA" dirty="0"/>
                  <a:t>: dispersive component of the solid surface energy 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ZA"/>
                        </m:ctrlPr>
                      </m:sSubSupPr>
                      <m:e>
                        <m:r>
                          <a:rPr lang="en-ZA" i="1"/>
                          <m:t>𝛾</m:t>
                        </m:r>
                      </m:e>
                      <m:sub>
                        <m:r>
                          <a:rPr lang="en-ZA" i="1"/>
                          <m:t>𝑆</m:t>
                        </m:r>
                      </m:sub>
                      <m:sup>
                        <m:r>
                          <a:rPr lang="en-ZA" i="1"/>
                          <m:t>𝑃</m:t>
                        </m:r>
                      </m:sup>
                    </m:sSubSup>
                  </m:oMath>
                </a14:m>
                <a:r>
                  <a:rPr lang="en-ZA" dirty="0"/>
                  <a:t>: polar component of the solid surface energy 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ZA"/>
                        </m:ctrlPr>
                      </m:sSubSupPr>
                      <m:e>
                        <m:r>
                          <a:rPr lang="en-ZA" i="1"/>
                          <m:t>𝛾</m:t>
                        </m:r>
                      </m:e>
                      <m:sub>
                        <m:r>
                          <a:rPr lang="en-ZA" i="1"/>
                          <m:t>𝐿</m:t>
                        </m:r>
                      </m:sub>
                      <m:sup>
                        <m:r>
                          <a:rPr lang="en-ZA" i="1"/>
                          <m:t>𝐷</m:t>
                        </m:r>
                      </m:sup>
                    </m:sSubSup>
                  </m:oMath>
                </a14:m>
                <a:r>
                  <a:rPr lang="en-ZA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ZA"/>
                        </m:ctrlPr>
                      </m:sSubSupPr>
                      <m:e>
                        <m:r>
                          <a:rPr lang="en-ZA" i="1"/>
                          <m:t>𝛾</m:t>
                        </m:r>
                      </m:e>
                      <m:sub>
                        <m:r>
                          <a:rPr lang="en-ZA" i="1"/>
                          <m:t>𝐿</m:t>
                        </m:r>
                      </m:sub>
                      <m:sup>
                        <m:r>
                          <a:rPr lang="en-ZA" i="1"/>
                          <m:t>𝑃</m:t>
                        </m:r>
                      </m:sup>
                    </m:sSubSup>
                  </m:oMath>
                </a14:m>
                <a:r>
                  <a:rPr lang="en-ZA" dirty="0"/>
                  <a:t>: known liquid components </a:t>
                </a:r>
              </a:p>
              <a:p>
                <a14:m>
                  <m:oMath xmlns:m="http://schemas.openxmlformats.org/officeDocument/2006/math">
                    <m:r>
                      <a:rPr lang="en-ZA" i="1"/>
                      <m:t>𝜃</m:t>
                    </m:r>
                  </m:oMath>
                </a14:m>
                <a:r>
                  <a:rPr lang="en-ZA" dirty="0"/>
                  <a:t>: measured contact angle</a:t>
                </a:r>
              </a:p>
              <a:p>
                <a:endParaRPr lang="en-ZA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B4237CF-A9A1-27F6-F498-560CDBC392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6700" y="1346219"/>
                <a:ext cx="6272358" cy="4661789"/>
              </a:xfrm>
              <a:prstGeom prst="rect">
                <a:avLst/>
              </a:prstGeom>
              <a:blipFill>
                <a:blip r:embed="rId5"/>
                <a:stretch>
                  <a:fillRect l="-777" t="-654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185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72237-5E65-1063-BC44-457E57ED6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C3BF3-A067-C2BD-C1C5-D32AEA9CC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1197"/>
          </a:xfrm>
          <a:solidFill>
            <a:srgbClr val="702B92"/>
          </a:solidFill>
        </p:spPr>
        <p:txBody>
          <a:bodyPr>
            <a:normAutofit fontScale="90000"/>
          </a:bodyPr>
          <a:lstStyle/>
          <a:p>
            <a:r>
              <a:rPr lang="en-ZA" b="1" noProof="0" dirty="0"/>
              <a:t>ML framework and small data problem</a:t>
            </a:r>
            <a:endParaRPr lang="en-ZA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B88C9D-1077-FADC-02C8-52F6015BE39D}"/>
              </a:ext>
            </a:extLst>
          </p:cNvPr>
          <p:cNvSpPr txBox="1"/>
          <p:nvPr/>
        </p:nvSpPr>
        <p:spPr>
          <a:xfrm>
            <a:off x="337530" y="935403"/>
            <a:ext cx="51363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Use machine learning (ML) as an </a:t>
            </a:r>
            <a:r>
              <a:rPr lang="en-ZA" b="1" dirty="0"/>
              <a:t>interpretive tool</a:t>
            </a:r>
            <a:r>
              <a:rPr lang="en-ZA" dirty="0"/>
              <a:t> to understand non-linear wettability behaviour, not as a final predictive model.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EC9909-50D0-8779-6F9C-36FC92F73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30" y="1940490"/>
            <a:ext cx="5013858" cy="32809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8B453E-1FFC-2DF8-27DE-266EBB29F5CD}"/>
              </a:ext>
            </a:extLst>
          </p:cNvPr>
          <p:cNvSpPr txBox="1"/>
          <p:nvPr/>
        </p:nvSpPr>
        <p:spPr>
          <a:xfrm>
            <a:off x="314432" y="5410336"/>
            <a:ext cx="51122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100" dirty="0"/>
              <a:t>Fig. 7 : Main steps towards property predictions through the use of ML frameworks</a:t>
            </a:r>
            <a:endParaRPr lang="en-Z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CA9E8F-57F2-C01F-7AE6-5FA2D48995B9}"/>
              </a:ext>
            </a:extLst>
          </p:cNvPr>
          <p:cNvSpPr txBox="1"/>
          <p:nvPr/>
        </p:nvSpPr>
        <p:spPr>
          <a:xfrm>
            <a:off x="5821680" y="941511"/>
            <a:ext cx="2309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b="1" dirty="0"/>
              <a:t>Small data problem: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A7F4AB-51CE-AE95-D313-55025103009F}"/>
              </a:ext>
            </a:extLst>
          </p:cNvPr>
          <p:cNvSpPr txBox="1"/>
          <p:nvPr/>
        </p:nvSpPr>
        <p:spPr>
          <a:xfrm>
            <a:off x="5943601" y="1466850"/>
            <a:ext cx="5910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ZA" dirty="0"/>
              <a:t>Materials Informatics, datasets are often small because each data point is </a:t>
            </a:r>
            <a:r>
              <a:rPr lang="en-ZA" b="1" dirty="0"/>
              <a:t>expensive and time-consuming</a:t>
            </a:r>
            <a:r>
              <a:rPr lang="en-ZA" dirty="0"/>
              <a:t> to produce.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ZA" dirty="0"/>
              <a:t>ML models look more confident than they really are.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ED9E908-D638-83D5-6B9B-46637DCC35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3364484"/>
              </p:ext>
            </p:extLst>
          </p:nvPr>
        </p:nvGraphicFramePr>
        <p:xfrm>
          <a:off x="5821680" y="2996382"/>
          <a:ext cx="6032790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6395">
                  <a:extLst>
                    <a:ext uri="{9D8B030D-6E8A-4147-A177-3AD203B41FA5}">
                      <a16:colId xmlns:a16="http://schemas.microsoft.com/office/drawing/2014/main" val="4127191498"/>
                    </a:ext>
                  </a:extLst>
                </a:gridCol>
                <a:gridCol w="3016395">
                  <a:extLst>
                    <a:ext uri="{9D8B030D-6E8A-4147-A177-3AD203B41FA5}">
                      <a16:colId xmlns:a16="http://schemas.microsoft.com/office/drawing/2014/main" val="31494946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ZA" dirty="0"/>
                        <a:t>Risk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Safeguard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3908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/>
                        <a:t>Overfitting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LOOCV / repeated cross-validation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16899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/>
                        <a:t>False confidence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RMSE, MAE, and R²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55414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/>
                        <a:t>Unstable feature importance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Physically informed descriptors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3553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/>
                        <a:t>Overclaiming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SHAP interpreted cautiously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0279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24344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8242</TotalTime>
  <Words>1281</Words>
  <Application>Microsoft Office PowerPoint</Application>
  <PresentationFormat>Widescreen</PresentationFormat>
  <Paragraphs>149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Aptos</vt:lpstr>
      <vt:lpstr>Aptos Display</vt:lpstr>
      <vt:lpstr>Arial</vt:lpstr>
      <vt:lpstr>Wingdings</vt:lpstr>
      <vt:lpstr>Office Theme</vt:lpstr>
      <vt:lpstr>PowerPoint Presentation</vt:lpstr>
      <vt:lpstr>Outline</vt:lpstr>
      <vt:lpstr>Broader Study Context</vt:lpstr>
      <vt:lpstr>Wettability in LEO</vt:lpstr>
      <vt:lpstr>Motivation and Research Gap</vt:lpstr>
      <vt:lpstr>Material System: ABPBI/MWCNT Composites</vt:lpstr>
      <vt:lpstr>UV–Ozone Ageing</vt:lpstr>
      <vt:lpstr>Contact Angle and Surface Free Energy</vt:lpstr>
      <vt:lpstr>ML framework and small data problem</vt:lpstr>
      <vt:lpstr>Feature engineering and model building</vt:lpstr>
      <vt:lpstr>Model interpretation</vt:lpstr>
      <vt:lpstr>Conclusion and Future Work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Andile Nkosi</dc:creator>
  <cp:lastModifiedBy>Andile Nkosi</cp:lastModifiedBy>
  <cp:revision>3</cp:revision>
  <dcterms:created xsi:type="dcterms:W3CDTF">2026-07-03T10:45:37Z</dcterms:created>
  <dcterms:modified xsi:type="dcterms:W3CDTF">2026-07-09T06:06:03Z</dcterms:modified>
</cp:coreProperties>
</file>