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38" r:id="rId3"/>
    <p:sldId id="326" r:id="rId4"/>
    <p:sldId id="335" r:id="rId5"/>
    <p:sldId id="337" r:id="rId6"/>
    <p:sldId id="336" r:id="rId7"/>
    <p:sldId id="309" r:id="rId8"/>
    <p:sldId id="331" r:id="rId9"/>
    <p:sldId id="332" r:id="rId10"/>
    <p:sldId id="333" r:id="rId11"/>
    <p:sldId id="334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7" r:id="rId20"/>
    <p:sldId id="351" r:id="rId21"/>
    <p:sldId id="353" r:id="rId22"/>
    <p:sldId id="349" r:id="rId23"/>
    <p:sldId id="350" r:id="rId24"/>
    <p:sldId id="354" r:id="rId25"/>
    <p:sldId id="35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64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E043E-780D-48A2-B725-83322AF590FC}" type="datetimeFigureOut">
              <a:rPr lang="en-ZA" smtClean="0"/>
              <a:t>2025/07/07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CE691-78E4-49D7-9703-D3182323584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968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1222-71C6-B040-235E-C3E2901D2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5685C-6DA2-082B-05EE-9920063DA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920C8-3B82-38C6-F204-8DD52541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782C8-0D1D-6F0B-0840-30AB0F56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34FC3-6C72-AAC7-C475-C367A150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641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3684-1E9F-1712-D339-CAD2E1237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BDEB6-502B-D7FA-D907-B0FCDC832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5DAC4-572F-AE88-FCB0-D0FEC5C7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9FBBD-F5D0-DBCC-A06F-053D0BF7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012C2-7AA6-8AB4-9503-EAC1D6C0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271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C5BF8B-6BBE-55B4-8116-C1FEB22B4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66F47-DE27-E34C-5027-53DEB3DBB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233EC-0BF2-5825-09F7-5DAB10A4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486B5-55A5-9C80-5A7F-D0FC8A8B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A035F-4535-0471-E3B9-2E5C5D38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093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0FEA-C0B5-EA48-A25A-CFD42880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786"/>
            <a:ext cx="10515600" cy="765119"/>
          </a:xfrm>
        </p:spPr>
        <p:txBody>
          <a:bodyPr>
            <a:normAutofit/>
          </a:bodyPr>
          <a:lstStyle>
            <a:lvl1pPr algn="ctr">
              <a:defRPr sz="3200" u="sng">
                <a:solidFill>
                  <a:srgbClr val="002060"/>
                </a:solidFill>
                <a:latin typeface="Verdana Pro" panose="020B0604030504040204" pitchFamily="34" charset="0"/>
                <a:ea typeface="Verdana" panose="020B0604030504040204" pitchFamily="34" charset="0"/>
                <a:cs typeface="Biome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A7AA4-0288-D663-3A86-C09AF67E4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777"/>
            <a:ext cx="10515600" cy="4645065"/>
          </a:xfrm>
        </p:spPr>
        <p:txBody>
          <a:bodyPr>
            <a:normAutofit/>
          </a:bodyPr>
          <a:lstStyle>
            <a:lvl1pPr>
              <a:defRPr sz="2000">
                <a:latin typeface="Verdana Pro" panose="020B0604030504040204" pitchFamily="34" charset="0"/>
              </a:defRPr>
            </a:lvl1pPr>
            <a:lvl2pPr>
              <a:defRPr sz="1800">
                <a:latin typeface="Verdana Pro" panose="020B0604030504040204" pitchFamily="34" charset="0"/>
              </a:defRPr>
            </a:lvl2pPr>
            <a:lvl3pPr>
              <a:defRPr sz="1600">
                <a:latin typeface="Verdana Pro" panose="020B0604030504040204" pitchFamily="34" charset="0"/>
              </a:defRPr>
            </a:lvl3pPr>
            <a:lvl4pPr>
              <a:defRPr sz="1400">
                <a:latin typeface="Verdana Pro" panose="020B0604030504040204" pitchFamily="34" charset="0"/>
              </a:defRPr>
            </a:lvl4pPr>
            <a:lvl5pPr>
              <a:defRPr sz="1400">
                <a:latin typeface="Verdana Pro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59134-C722-05FC-6DE0-4AAD1CE7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2025/07/07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A305-1223-0F9E-F104-E5C242A2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2B1C6-2B51-ECBE-F82B-DA678A2C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556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712D-EB5C-B966-AC6D-AC5ED7934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4BD7C-8E2C-FF02-F168-AD611D9B5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6CB7E-2915-2AB7-AD99-0F8FA322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B3CE3-77C5-4907-07FE-DF24244A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4D379-2509-2D12-C35B-AD1D8EA4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873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9EA-2C7E-21DF-4EBC-2AED00CE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A49F-E2BE-3117-8A79-F2ADB482D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7BAFF-8638-3191-4016-7469F99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6A00B-0D24-81A0-8316-4472E7AC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10BCF-DE33-2CFB-6C7D-A847CC32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B62D3-971E-48FC-82D3-2315FA7E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440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3D75F-0378-5566-9D52-428A33A4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45F19-7091-FCC1-8C16-183CD94D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DF380-B6DA-8E40-F8E3-23EA725CE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34D9E-666C-6B05-45B5-4C3A42F9A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D6718-B229-E2A6-9731-49911EEAF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E93598-4EDC-A297-6164-031A2314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EDB6A-5FD6-7A22-5147-9942A974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B3385-8CC2-1F57-42AB-379DF2F6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756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AA937-368D-3D86-6375-53C413CC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04639-075E-B89B-7DA4-0F634F70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9025E-8302-5FB9-852B-4C063094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03A34-7B56-887D-E6F3-62ABA981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562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2CF24-64E5-57A8-75A6-B785D390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87B11-E21C-EB5D-E6B6-7E963DA5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0A9FE-2F7C-3BDB-3096-A76A6723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945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517-D78D-9BA1-59DA-E06B815F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CD83B-F4C0-F526-9D6B-03E388516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0A65E-B4F9-E746-BD7D-1B142E877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E0B1A-7C74-FF1C-8C4B-B83CBC94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94660-8D3A-8D11-BF0B-740802CA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55190-9DE7-0024-92C3-FE1F3014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330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3A3-3E2D-93B3-ED09-2FAE705E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E6038-8999-BA60-9540-27EE617E3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B1827-91A4-39C9-FAB8-C9E4FE148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1D896-52C3-1ED0-0DDC-ECB270C4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9A1A5-78C2-BA4C-E96A-20C4120E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77DFE-395D-0F94-E496-4D1FF08B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087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AD6105-AED6-1E5A-86BB-05840811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FD3A0-2649-A929-CE10-B35EAEADE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D547E-88E6-840B-A214-BF53C5032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9BC531-C313-4035-A27E-52698932A428}" type="datetimeFigureOut">
              <a:rPr lang="en-ZA" smtClean="0"/>
              <a:t>2025/07/07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D131C-7FB6-EBEE-5733-B747EFEAE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E413C-A3C0-21F3-BAB9-D717225FA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19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6A08-647F-9ED7-7450-8137BF957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20424"/>
          </a:xfrm>
        </p:spPr>
        <p:txBody>
          <a:bodyPr>
            <a:normAutofit fontScale="90000"/>
          </a:bodyPr>
          <a:lstStyle/>
          <a:p>
            <a:r>
              <a:rPr lang="en-ZA" dirty="0">
                <a:solidFill>
                  <a:srgbClr val="002060"/>
                </a:solidFill>
              </a:rPr>
              <a:t>Systematic Analytical Regularisation</a:t>
            </a:r>
            <a:br>
              <a:rPr lang="en-ZA" dirty="0">
                <a:solidFill>
                  <a:srgbClr val="002060"/>
                </a:solidFill>
              </a:rPr>
            </a:br>
            <a:br>
              <a:rPr lang="en-ZA" dirty="0">
                <a:solidFill>
                  <a:srgbClr val="002060"/>
                </a:solidFill>
              </a:rPr>
            </a:br>
            <a:endParaRPr lang="en-ZA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031DB-CCFC-C895-CCFE-B02C3A142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874" y="2232488"/>
            <a:ext cx="9144000" cy="1655762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C00000"/>
                </a:solidFill>
              </a:rPr>
              <a:t>SAIP Oral Presentation</a:t>
            </a:r>
          </a:p>
          <a:p>
            <a:r>
              <a:rPr lang="en-ZA" dirty="0">
                <a:solidFill>
                  <a:srgbClr val="002060"/>
                </a:solidFill>
              </a:rPr>
              <a:t>11 July 2025</a:t>
            </a:r>
          </a:p>
          <a:p>
            <a:r>
              <a:rPr lang="en-ZA" dirty="0">
                <a:solidFill>
                  <a:srgbClr val="C00000"/>
                </a:solidFill>
              </a:rPr>
              <a:t>Jarryd Bath</a:t>
            </a:r>
          </a:p>
        </p:txBody>
      </p:sp>
      <p:pic>
        <p:nvPicPr>
          <p:cNvPr id="8" name="Picture 7" descr="A logo of a book and a car&#10;&#10;AI-generated content may be incorrect.">
            <a:extLst>
              <a:ext uri="{FF2B5EF4-FFF2-40B4-BE49-F238E27FC236}">
                <a16:creationId xmlns:a16="http://schemas.microsoft.com/office/drawing/2014/main" id="{4B54C03A-A119-F960-351C-1761C2C7A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24" y="3542787"/>
            <a:ext cx="1840952" cy="29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4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07F397-9F92-67D6-B49F-6385C6B517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ZA" dirty="0"/>
                  <a:t>Quantum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ZA" dirty="0"/>
                  <a:t> Theory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07F397-9F92-67D6-B49F-6385C6B517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B570C3-390B-DE2D-DDD2-D873684E11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1905"/>
                <a:ext cx="10515600" cy="5115937"/>
              </a:xfrm>
            </p:spPr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Due transformation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→−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, diagrams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odd vanish</a:t>
                </a:r>
              </a:p>
              <a:p>
                <a:endParaRPr lang="en-ZA" dirty="0"/>
              </a:p>
              <a:p>
                <a:pPr marL="0" indent="0">
                  <a:buNone/>
                </a:pPr>
                <a:r>
                  <a:rPr lang="en-ZA" dirty="0"/>
                  <a:t>	</a:t>
                </a:r>
              </a:p>
              <a:p>
                <a:pPr marL="0" indent="0">
                  <a:buNone/>
                </a:pPr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B570C3-390B-DE2D-DDD2-D873684E1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1905"/>
                <a:ext cx="10515600" cy="5115937"/>
              </a:xfrm>
              <a:blipFill>
                <a:blip r:embed="rId3"/>
                <a:stretch>
                  <a:fillRect l="-522" t="-131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number of circles&#10;&#10;AI-generated content may be incorrect.">
            <a:extLst>
              <a:ext uri="{FF2B5EF4-FFF2-40B4-BE49-F238E27FC236}">
                <a16:creationId xmlns:a16="http://schemas.microsoft.com/office/drawing/2014/main" id="{63FED79F-0E3C-29B2-72C0-1C6E143A2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88" y="2454966"/>
            <a:ext cx="4218431" cy="32319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5CB818-099E-BC52-848F-17ED3209568B}"/>
                  </a:ext>
                </a:extLst>
              </p:cNvPr>
              <p:cNvSpPr txBox="1"/>
              <p:nvPr/>
            </p:nvSpPr>
            <p:spPr>
              <a:xfrm>
                <a:off x="4040189" y="1807024"/>
                <a:ext cx="4912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000" dirty="0"/>
                  <a:t>Superficially divergent diagrams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sz="20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ZA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ZA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5CB818-099E-BC52-848F-17ED32095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9" y="1807024"/>
                <a:ext cx="4912832" cy="400110"/>
              </a:xfrm>
              <a:prstGeom prst="rect">
                <a:avLst/>
              </a:prstGeom>
              <a:blipFill>
                <a:blip r:embed="rId5"/>
                <a:stretch>
                  <a:fillRect l="-1365" t="-6061" b="-2727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E2B48F8-1364-AED0-6F4E-6A5DEBEEEED4}"/>
              </a:ext>
            </a:extLst>
          </p:cNvPr>
          <p:cNvSpPr txBox="1"/>
          <p:nvPr/>
        </p:nvSpPr>
        <p:spPr>
          <a:xfrm>
            <a:off x="8537260" y="2678306"/>
            <a:ext cx="253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Quartic divergence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10F4E-527D-3B5F-EB51-47A176C25B94}"/>
              </a:ext>
            </a:extLst>
          </p:cNvPr>
          <p:cNvSpPr txBox="1"/>
          <p:nvPr/>
        </p:nvSpPr>
        <p:spPr>
          <a:xfrm>
            <a:off x="8537260" y="3577570"/>
            <a:ext cx="253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Quadratic divergence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5DBEC7-4C6A-2F59-230A-4D0E1169A8C9}"/>
              </a:ext>
            </a:extLst>
          </p:cNvPr>
          <p:cNvSpPr txBox="1"/>
          <p:nvPr/>
        </p:nvSpPr>
        <p:spPr>
          <a:xfrm>
            <a:off x="8537260" y="4683040"/>
            <a:ext cx="287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Logarithmic divergence</a:t>
            </a:r>
          </a:p>
        </p:txBody>
      </p:sp>
    </p:spTree>
    <p:extLst>
      <p:ext uri="{BB962C8B-B14F-4D97-AF65-F5344CB8AC3E}">
        <p14:creationId xmlns:p14="http://schemas.microsoft.com/office/powerpoint/2010/main" val="296171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5DE71B-ACF9-A40B-78CF-1FCBE04E24C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ZA" dirty="0"/>
                  <a:t>SAR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ZA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5DE71B-ACF9-A40B-78CF-1FCBE04E24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18605-88C8-584C-BE37-DC14918AD9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2777"/>
                <a:ext cx="10515600" cy="506843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We can rewrite the action using integration by parts: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Propagator: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◻</m:t>
                        </m:r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ZA" dirty="0">
                            <a:solidFill>
                              <a:srgbClr val="002060"/>
                            </a:solidFill>
                          </a:rPr>
                          <m:t> 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System analytic regularization modify action: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Define analytically continued kinetic operator via Fourier transform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Increases power propagator (hence power momentum denominator)</a:t>
                </a:r>
              </a:p>
              <a:p>
                <a:pPr marL="0" indent="0">
                  <a:buNone/>
                </a:pPr>
                <a:r>
                  <a:rPr lang="en-ZA" dirty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ZA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decreases superficial degree divergence </a:t>
                </a:r>
              </a:p>
              <a:p>
                <a:pPr marL="0" indent="0">
                  <a:buNone/>
                </a:pPr>
                <a:r>
                  <a:rPr lang="en-ZA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18605-88C8-584C-BE37-DC14918AD9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2777"/>
                <a:ext cx="10515600" cy="5068437"/>
              </a:xfrm>
              <a:blipFill>
                <a:blip r:embed="rId3"/>
                <a:stretch>
                  <a:fillRect l="-522" t="-180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71FE96-A39E-E1C4-C512-83364CEB5878}"/>
                  </a:ext>
                </a:extLst>
              </p:cNvPr>
              <p:cNvSpPr txBox="1"/>
              <p:nvPr/>
            </p:nvSpPr>
            <p:spPr>
              <a:xfrm>
                <a:off x="3667538" y="1888435"/>
                <a:ext cx="4224131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◻</m:t>
                                      </m:r>
                                    </m:e>
                                  </m:box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4!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71FE96-A39E-E1C4-C512-83364CEB5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538" y="1888435"/>
                <a:ext cx="4224131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128DF8-78BF-35A7-B8DA-6E69A18C904B}"/>
                  </a:ext>
                </a:extLst>
              </p:cNvPr>
              <p:cNvSpPr txBox="1"/>
              <p:nvPr/>
            </p:nvSpPr>
            <p:spPr>
              <a:xfrm>
                <a:off x="4318443" y="3429000"/>
                <a:ext cx="3573226" cy="47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◻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ZA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ZA" dirty="0"/>
                        <m:t> </m:t>
                      </m:r>
                      <m:sSup>
                        <m:sSupPr>
                          <m:ctrlPr>
                            <a:rPr lang="en-ZA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ZA" b="0" i="1" dirty="0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sSup>
                        <m:sSup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◻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128DF8-78BF-35A7-B8DA-6E69A18C9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443" y="3429000"/>
                <a:ext cx="3573226" cy="471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9F54E5-9343-2787-63DC-B5522565B8E8}"/>
                  </a:ext>
                </a:extLst>
              </p:cNvPr>
              <p:cNvSpPr txBox="1"/>
              <p:nvPr/>
            </p:nvSpPr>
            <p:spPr>
              <a:xfrm>
                <a:off x="7891669" y="3403031"/>
                <a:ext cx="3826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ZA" sz="1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ZA" sz="1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ZA" sz="1400" dirty="0"/>
                  <a:t>: fictious energy scale</a:t>
                </a:r>
                <a14:m>
                  <m:oMath xmlns:m="http://schemas.openxmlformats.org/officeDocument/2006/math">
                    <m:r>
                      <a:rPr lang="en-ZA" sz="1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ZA" sz="1400" dirty="0"/>
                  <a:t> retain dimensions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9F54E5-9343-2787-63DC-B5522565B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669" y="3403031"/>
                <a:ext cx="3826566" cy="523220"/>
              </a:xfrm>
              <a:prstGeom prst="rect">
                <a:avLst/>
              </a:prstGeom>
              <a:blipFill>
                <a:blip r:embed="rId6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6DEFC1-3C5D-FD27-39B8-DC011B2F8A3E}"/>
                  </a:ext>
                </a:extLst>
              </p:cNvPr>
              <p:cNvSpPr txBox="1"/>
              <p:nvPr/>
            </p:nvSpPr>
            <p:spPr>
              <a:xfrm>
                <a:off x="3502258" y="4490523"/>
                <a:ext cx="5532411" cy="709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◻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𝑖𝑝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6DEFC1-3C5D-FD27-39B8-DC011B2F8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258" y="4490523"/>
                <a:ext cx="5532411" cy="7092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34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7EACF-3E31-3DAE-F90C-0DE278A5854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ZA" dirty="0"/>
                  <a:t>SAR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ZA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57EACF-3E31-3DAE-F90C-0DE278A585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BBAFC-922F-E1AB-8E26-A193A5E39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We now have the following action:</a:t>
            </a:r>
          </a:p>
          <a:p>
            <a:endParaRPr lang="en-ZA" dirty="0"/>
          </a:p>
          <a:p>
            <a:endParaRPr lang="en-ZA" dirty="0"/>
          </a:p>
          <a:p>
            <a:r>
              <a:rPr lang="en-ZA" dirty="0">
                <a:solidFill>
                  <a:srgbClr val="002060"/>
                </a:solidFill>
              </a:rPr>
              <a:t>Preserved all the original symmetries</a:t>
            </a:r>
          </a:p>
          <a:p>
            <a:endParaRPr lang="en-ZA" dirty="0"/>
          </a:p>
          <a:p>
            <a:endParaRPr lang="en-Z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D28099-B882-7E12-EE12-980B7CDEA7DE}"/>
                  </a:ext>
                </a:extLst>
              </p:cNvPr>
              <p:cNvSpPr txBox="1"/>
              <p:nvPr/>
            </p:nvSpPr>
            <p:spPr>
              <a:xfrm>
                <a:off x="3185304" y="1950099"/>
                <a:ext cx="5208104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sSup>
                            <m:s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ZA" b="0" i="0" smtClean="0">
                              <a:latin typeface="Cambria Math" panose="02040503050406030204" pitchFamily="18" charset="0"/>
                            </a:rPr>
                            <m:t>SAR</m:t>
                          </m:r>
                        </m:sub>
                      </m:sSub>
                      <m:r>
                        <a:rPr lang="en-ZA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◻</m:t>
                                          </m:r>
                                        </m:e>
                                      </m:box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num>
                                    <m:den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4!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ZA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D28099-B882-7E12-EE12-980B7CDEA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04" y="1950099"/>
                <a:ext cx="5208104" cy="9916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DDA1C4B-0545-F6F1-78B7-5B45EC29E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93" y="2203929"/>
            <a:ext cx="3417559" cy="660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B0C0E6-4F21-CEBD-0C5C-6D7A8CA0800A}"/>
              </a:ext>
            </a:extLst>
          </p:cNvPr>
          <p:cNvSpPr txBox="1"/>
          <p:nvPr/>
        </p:nvSpPr>
        <p:spPr>
          <a:xfrm>
            <a:off x="8934950" y="1604621"/>
            <a:ext cx="24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Feynman rules in SAR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5EDA9-27DE-7C60-A074-C34759842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93" y="3061573"/>
            <a:ext cx="2545951" cy="15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86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7B19-29EE-6617-5BFA-998FDC05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Divergent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F6018-6F5B-D199-520F-4B6A38705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r>
              <a:rPr lang="en-ZA" dirty="0">
                <a:solidFill>
                  <a:srgbClr val="C00000"/>
                </a:solidFill>
              </a:rPr>
              <a:t>Vacuum bubble: only shifts vacuum energy</a:t>
            </a:r>
          </a:p>
          <a:p>
            <a:r>
              <a:rPr lang="en-ZA" dirty="0">
                <a:solidFill>
                  <a:srgbClr val="002060"/>
                </a:solidFill>
              </a:rPr>
              <a:t>We can only measure differences in energy levels, so we ignore its contribution</a:t>
            </a:r>
          </a:p>
          <a:p>
            <a:r>
              <a:rPr lang="en-ZA" dirty="0">
                <a:solidFill>
                  <a:srgbClr val="C00000"/>
                </a:solidFill>
              </a:rPr>
              <a:t>However SAR can be applied to computing the diagrams that contribute to the vacuum energy </a:t>
            </a:r>
          </a:p>
        </p:txBody>
      </p:sp>
      <p:pic>
        <p:nvPicPr>
          <p:cNvPr id="4" name="Picture 3" descr="A diagram of a number of circles&#10;&#10;AI-generated content may be incorrect.">
            <a:extLst>
              <a:ext uri="{FF2B5EF4-FFF2-40B4-BE49-F238E27FC236}">
                <a16:creationId xmlns:a16="http://schemas.microsoft.com/office/drawing/2014/main" id="{44D45728-C2FD-CACF-294D-1B8CD2E60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22"/>
          <a:stretch>
            <a:fillRect/>
          </a:stretch>
        </p:blipFill>
        <p:spPr>
          <a:xfrm>
            <a:off x="3374403" y="912852"/>
            <a:ext cx="5658319" cy="11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6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4522-2527-0055-7182-3133B73E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Divergent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2B654-97BE-0954-AA34-CB87CDB03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r>
              <a:rPr lang="en-ZA" dirty="0">
                <a:solidFill>
                  <a:srgbClr val="C00000"/>
                </a:solidFill>
              </a:rPr>
              <a:t>Next to leading order (NLO) contribution: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6" name="Picture 5" descr="A diagram of a number of circles&#10;&#10;AI-generated content may be incorrect.">
            <a:extLst>
              <a:ext uri="{FF2B5EF4-FFF2-40B4-BE49-F238E27FC236}">
                <a16:creationId xmlns:a16="http://schemas.microsoft.com/office/drawing/2014/main" id="{AD240F6D-5E89-3B35-0A4F-B8B6D4BE6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8" b="44645"/>
          <a:stretch>
            <a:fillRect/>
          </a:stretch>
        </p:blipFill>
        <p:spPr>
          <a:xfrm>
            <a:off x="3163727" y="948877"/>
            <a:ext cx="6147421" cy="1303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14ED22-F870-405A-E9B0-E72E28173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1" y="3058913"/>
            <a:ext cx="1943371" cy="15527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6C5E0B-DC52-A03D-FC2B-52C7F91D8E37}"/>
                  </a:ext>
                </a:extLst>
              </p:cNvPr>
              <p:cNvSpPr txBox="1"/>
              <p:nvPr/>
            </p:nvSpPr>
            <p:spPr>
              <a:xfrm>
                <a:off x="2614392" y="3429000"/>
                <a:ext cx="6559425" cy="900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~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Z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ZA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ZA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ZA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nary>
                      <m:f>
                        <m:f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 ~</m:t>
                      </m:r>
                      <m:r>
                        <m:rPr>
                          <m:sty m:val="p"/>
                        </m:rPr>
                        <a:rPr lang="en-ZA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6C5E0B-DC52-A03D-FC2B-52C7F91D8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392" y="3429000"/>
                <a:ext cx="6559425" cy="9005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5729396-36FD-B96E-F242-D086032F9690}"/>
              </a:ext>
            </a:extLst>
          </p:cNvPr>
          <p:cNvSpPr txBox="1"/>
          <p:nvPr/>
        </p:nvSpPr>
        <p:spPr>
          <a:xfrm>
            <a:off x="9311148" y="3694585"/>
            <a:ext cx="167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Finite!</a:t>
            </a:r>
          </a:p>
        </p:txBody>
      </p:sp>
    </p:spTree>
    <p:extLst>
      <p:ext uri="{BB962C8B-B14F-4D97-AF65-F5344CB8AC3E}">
        <p14:creationId xmlns:p14="http://schemas.microsoft.com/office/powerpoint/2010/main" val="9277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E300-5A0D-4E9D-6065-8C11CFFF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Divergent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16C9D-1B51-19D7-9883-879BE1B38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>
                <a:solidFill>
                  <a:srgbClr val="C00000"/>
                </a:solidFill>
              </a:rPr>
              <a:t>NLO contribution:</a:t>
            </a:r>
          </a:p>
        </p:txBody>
      </p:sp>
      <p:pic>
        <p:nvPicPr>
          <p:cNvPr id="4" name="Picture 3" descr="A diagram of a number of circles&#10;&#10;AI-generated content may be incorrect.">
            <a:extLst>
              <a:ext uri="{FF2B5EF4-FFF2-40B4-BE49-F238E27FC236}">
                <a16:creationId xmlns:a16="http://schemas.microsoft.com/office/drawing/2014/main" id="{A087F339-59C3-24E8-D864-3AEF5F80D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40"/>
          <a:stretch>
            <a:fillRect/>
          </a:stretch>
        </p:blipFill>
        <p:spPr>
          <a:xfrm>
            <a:off x="3688609" y="1041905"/>
            <a:ext cx="4877683" cy="1691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F9742-C3FE-0497-0355-C162DFDD0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16062"/>
            <a:ext cx="2372056" cy="22291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8FB9D2-B287-D8E1-45CA-B4A8628EB6D3}"/>
                  </a:ext>
                </a:extLst>
              </p:cNvPr>
              <p:cNvSpPr txBox="1"/>
              <p:nvPr/>
            </p:nvSpPr>
            <p:spPr>
              <a:xfrm>
                <a:off x="3500284" y="3932903"/>
                <a:ext cx="5991586" cy="709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Z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</m:den>
                      </m:f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ZA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8FB9D2-B287-D8E1-45CA-B4A8628EB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284" y="3932903"/>
                <a:ext cx="5991586" cy="709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0DC4B00-94D2-3C4A-FDCB-91D8C94A7208}"/>
              </a:ext>
            </a:extLst>
          </p:cNvPr>
          <p:cNvSpPr txBox="1"/>
          <p:nvPr/>
        </p:nvSpPr>
        <p:spPr>
          <a:xfrm>
            <a:off x="9491870" y="4102885"/>
            <a:ext cx="167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Finite!</a:t>
            </a:r>
          </a:p>
        </p:txBody>
      </p:sp>
    </p:spTree>
    <p:extLst>
      <p:ext uri="{BB962C8B-B14F-4D97-AF65-F5344CB8AC3E}">
        <p14:creationId xmlns:p14="http://schemas.microsoft.com/office/powerpoint/2010/main" val="4002565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0ABF-7976-734C-9565-608DC594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Yukawa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4F259-6118-3FCB-96BC-181572A98F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2777"/>
                <a:ext cx="10889974" cy="4645065"/>
              </a:xfrm>
            </p:spPr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Yukawa theory describes interactions between Dirac spinors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and scalar fields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Yukawa action is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Symmetries of Yukawa action:</a:t>
                </a:r>
              </a:p>
              <a:p>
                <a:pPr lvl="1"/>
                <a:r>
                  <a:rPr lang="en-ZA" dirty="0">
                    <a:solidFill>
                      <a:srgbClr val="002060"/>
                    </a:solidFill>
                  </a:rPr>
                  <a:t>Invariant under the full </a:t>
                </a:r>
                <a:r>
                  <a:rPr lang="en-ZA" dirty="0" err="1">
                    <a:solidFill>
                      <a:srgbClr val="002060"/>
                    </a:solidFill>
                  </a:rPr>
                  <a:t>Poincaré</a:t>
                </a:r>
                <a:r>
                  <a:rPr lang="en-ZA" dirty="0">
                    <a:solidFill>
                      <a:srgbClr val="002060"/>
                    </a:solidFill>
                  </a:rPr>
                  <a:t> group</a:t>
                </a:r>
              </a:p>
              <a:p>
                <a:pPr lvl="1"/>
                <a:r>
                  <a:rPr lang="en-ZA" dirty="0">
                    <a:solidFill>
                      <a:srgbClr val="C00000"/>
                    </a:solidFill>
                  </a:rPr>
                  <a:t>Invariant under the transformation: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4F259-6118-3FCB-96BC-181572A98F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2777"/>
                <a:ext cx="10889974" cy="4645065"/>
              </a:xfrm>
              <a:blipFill>
                <a:blip r:embed="rId2"/>
                <a:stretch>
                  <a:fillRect l="-504" t="-13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D1786C-D398-DE8D-F4E7-55B8DEDC68D6}"/>
                  </a:ext>
                </a:extLst>
              </p:cNvPr>
              <p:cNvSpPr txBox="1"/>
              <p:nvPr/>
            </p:nvSpPr>
            <p:spPr>
              <a:xfrm>
                <a:off x="1326928" y="2283541"/>
                <a:ext cx="795622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𝑌𝑢𝑘𝑎𝑤𝑎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Z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◻</m:t>
                                  </m:r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acc>
                                <m:accPr>
                                  <m:chr m:val="̅"/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4!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D1786C-D398-DE8D-F4E7-55B8DEDC6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928" y="2283541"/>
                <a:ext cx="795622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DAE1DE-4C4B-E4ED-1C1D-1F252F0A00C5}"/>
                  </a:ext>
                </a:extLst>
              </p:cNvPr>
              <p:cNvSpPr txBox="1"/>
              <p:nvPr/>
            </p:nvSpPr>
            <p:spPr>
              <a:xfrm>
                <a:off x="9012119" y="2179217"/>
                <a:ext cx="298708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ZA" dirty="0"/>
                  <a:t>mass spinor</a:t>
                </a:r>
              </a:p>
              <a:p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ZA" dirty="0"/>
                  <a:t>mass scalar</a:t>
                </a:r>
              </a:p>
              <a:p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ZA" dirty="0"/>
                  <a:t>scalar-spinor coupling</a:t>
                </a:r>
              </a:p>
              <a:p>
                <a14:m>
                  <m:oMath xmlns:m="http://schemas.openxmlformats.org/officeDocument/2006/math">
                    <m:r>
                      <a:rPr lang="en-ZA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ZA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ZA" dirty="0"/>
                  <a:t>scalar self-coupling</a:t>
                </a:r>
              </a:p>
              <a:p>
                <a:r>
                  <a:rPr lang="en-ZA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DAE1DE-4C4B-E4ED-1C1D-1F252F0A0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119" y="2179217"/>
                <a:ext cx="2987084" cy="1477328"/>
              </a:xfrm>
              <a:prstGeom prst="rect">
                <a:avLst/>
              </a:prstGeom>
              <a:blipFill>
                <a:blip r:embed="rId4"/>
                <a:stretch>
                  <a:fillRect t="-164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389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7624D-AFF2-AC32-2AD7-8D32559D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Quantum Yukawa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58621-E991-D9C2-0096-86222F445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Rewrite the action as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0390B2-B3F6-A07D-9CAF-1D3E5E0E68DD}"/>
                  </a:ext>
                </a:extLst>
              </p:cNvPr>
              <p:cNvSpPr txBox="1"/>
              <p:nvPr/>
            </p:nvSpPr>
            <p:spPr>
              <a:xfrm>
                <a:off x="3130398" y="2054835"/>
                <a:ext cx="6798794" cy="748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𝑌𝑢𝑘𝑎𝑤𝑎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◻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den>
                          </m:f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◻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𝜑</m:t>
                          </m:r>
                          <m:acc>
                            <m:accPr>
                              <m:chr m:val="̅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4!</m:t>
                              </m:r>
                            </m:den>
                          </m:f>
                          <m:sSup>
                            <m:s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0390B2-B3F6-A07D-9CAF-1D3E5E0E6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398" y="2054835"/>
                <a:ext cx="6798794" cy="748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B5CA6CE-1BD9-7663-F063-48AA251C6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03" y="3046946"/>
            <a:ext cx="2638793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0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FE41-4D0D-6F75-A532-98EA4F69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Quantum Yukawa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D67B5-E386-BBCD-BFAB-8E49BB3860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1905"/>
                <a:ext cx="10515600" cy="5115937"/>
              </a:xfrm>
            </p:spPr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Superficial degree of divergence</a:t>
                </a:r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Diagrams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lang="en-ZA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and</a:t>
                </a:r>
              </a:p>
              <a:p>
                <a:pPr marL="0" indent="0">
                  <a:buNone/>
                </a:pPr>
                <a:r>
                  <a:rPr lang="en-ZA" dirty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odd do not contribute at NLO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Again vacuum diagram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is an</a:t>
                </a:r>
              </a:p>
              <a:p>
                <a:pPr marL="0" indent="0">
                  <a:buNone/>
                </a:pPr>
                <a:r>
                  <a:rPr lang="en-ZA" dirty="0">
                    <a:solidFill>
                      <a:srgbClr val="002060"/>
                    </a:solidFill>
                  </a:rPr>
                  <a:t>   vacuum energy shift and we ignore it</a:t>
                </a:r>
              </a:p>
              <a:p>
                <a:pPr marL="0" indent="0">
                  <a:buNone/>
                </a:pPr>
                <a:r>
                  <a:rPr lang="en-ZA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D67B5-E386-BBCD-BFAB-8E49BB3860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1905"/>
                <a:ext cx="10515600" cy="5115937"/>
              </a:xfrm>
              <a:blipFill>
                <a:blip r:embed="rId2"/>
                <a:stretch>
                  <a:fillRect l="-522" t="-131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D25C42-5AF1-A10B-F27B-71DDF1B643FD}"/>
                  </a:ext>
                </a:extLst>
              </p:cNvPr>
              <p:cNvSpPr txBox="1"/>
              <p:nvPr/>
            </p:nvSpPr>
            <p:spPr>
              <a:xfrm>
                <a:off x="4088366" y="1275601"/>
                <a:ext cx="318917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𝑌𝑢𝑘𝑎𝑤𝑎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=4−</m:t>
                      </m:r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D25C42-5AF1-A10B-F27B-71DDF1B64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66" y="1275601"/>
                <a:ext cx="3189178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749BF48D-F372-9147-792B-CECEE0E98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44" y="1239518"/>
            <a:ext cx="4611756" cy="56184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7AD334-E44C-4784-A5D9-3E408BDE61DF}"/>
              </a:ext>
            </a:extLst>
          </p:cNvPr>
          <p:cNvSpPr txBox="1"/>
          <p:nvPr/>
        </p:nvSpPr>
        <p:spPr>
          <a:xfrm>
            <a:off x="7277544" y="992129"/>
            <a:ext cx="491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C00000"/>
                </a:solidFill>
              </a:rPr>
              <a:t>Superficially divergent diagrams Yukawa theory</a:t>
            </a:r>
          </a:p>
        </p:txBody>
      </p:sp>
    </p:spTree>
    <p:extLst>
      <p:ext uri="{BB962C8B-B14F-4D97-AF65-F5344CB8AC3E}">
        <p14:creationId xmlns:p14="http://schemas.microsoft.com/office/powerpoint/2010/main" val="3712248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C4E4-94BC-1EA5-56F3-94B86F6E8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SAR Yukawa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3EE57-7CE0-BB3C-84AA-523DBEFB1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We take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>
                <a:solidFill>
                  <a:srgbClr val="002060"/>
                </a:solidFill>
              </a:rPr>
              <a:t>Preserves original symmetries of the theory</a:t>
            </a:r>
          </a:p>
          <a:p>
            <a:pPr marL="0" indent="0">
              <a:buNone/>
            </a:pPr>
            <a:endParaRPr lang="en-Z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FBA3F6-14C1-99F1-C119-591826914BC9}"/>
                  </a:ext>
                </a:extLst>
              </p:cNvPr>
              <p:cNvSpPr txBox="1"/>
              <p:nvPr/>
            </p:nvSpPr>
            <p:spPr>
              <a:xfrm>
                <a:off x="4000446" y="1887530"/>
                <a:ext cx="4321919" cy="1127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Z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◻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◻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ZA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◻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ZA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ZA" dirty="0"/>
                        <m:t> </m:t>
                      </m:r>
                      <m:sSup>
                        <m:sSupPr>
                          <m:ctrlPr>
                            <a:rPr lang="en-ZA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ZA" i="1" dirty="0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sSup>
                        <m:sSup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◻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ZA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FBA3F6-14C1-99F1-C119-591826914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46" y="1887530"/>
                <a:ext cx="4321919" cy="11272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0CC79E-18B8-7783-E04D-0D8DFDC56593}"/>
                  </a:ext>
                </a:extLst>
              </p:cNvPr>
              <p:cNvSpPr txBox="1"/>
              <p:nvPr/>
            </p:nvSpPr>
            <p:spPr>
              <a:xfrm>
                <a:off x="8259417" y="1887530"/>
                <a:ext cx="3826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ZA" sz="1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ZA" sz="1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ZA" sz="1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ZA" sz="1400" dirty="0"/>
                  <a:t>: fictious energy scale</a:t>
                </a:r>
                <a14:m>
                  <m:oMath xmlns:m="http://schemas.openxmlformats.org/officeDocument/2006/math">
                    <m:r>
                      <a:rPr lang="en-ZA" sz="1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ZA" sz="1400" dirty="0"/>
                  <a:t> retain dimensions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0CC79E-18B8-7783-E04D-0D8DFDC56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17" y="1887530"/>
                <a:ext cx="3826566" cy="523220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AB8FED-A1D0-7482-9736-06EA80277AFA}"/>
                  </a:ext>
                </a:extLst>
              </p:cNvPr>
              <p:cNvSpPr txBox="1"/>
              <p:nvPr/>
            </p:nvSpPr>
            <p:spPr>
              <a:xfrm>
                <a:off x="2360114" y="2936974"/>
                <a:ext cx="7812586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𝑌𝑢𝑘𝑎𝑤𝑎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𝑆𝐴𝑅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◻</m:t>
                                      </m:r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num>
                                    <m:den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den>
                          </m:f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◻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𝜑</m:t>
                          </m:r>
                          <m:acc>
                            <m:accPr>
                              <m:chr m:val="̅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4!</m:t>
                              </m:r>
                            </m:den>
                          </m:f>
                          <m:sSup>
                            <m:s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AB8FED-A1D0-7482-9736-06EA80277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114" y="2936974"/>
                <a:ext cx="7812586" cy="9840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15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CCBB-5C7F-0C5A-E02C-82729AB7E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dirty="0">
                <a:solidFill>
                  <a:srgbClr val="002060"/>
                </a:solidFill>
              </a:rPr>
              <a:t>A special thanks to Professor William Alexand Horowitz for the supervision throughout this project</a:t>
            </a:r>
          </a:p>
          <a:p>
            <a:pPr marL="0" indent="0" algn="ctr">
              <a:buNone/>
            </a:pPr>
            <a:r>
              <a:rPr lang="en-ZA" dirty="0">
                <a:solidFill>
                  <a:srgbClr val="C00000"/>
                </a:solidFill>
              </a:rPr>
              <a:t>Stay tuned for our up-coming paper</a:t>
            </a:r>
          </a:p>
          <a:p>
            <a:pPr marL="0" indent="0" algn="ctr">
              <a:buNone/>
            </a:pPr>
            <a:r>
              <a:rPr lang="en-ZA" dirty="0">
                <a:solidFill>
                  <a:srgbClr val="002060"/>
                </a:solidFill>
              </a:rPr>
              <a:t>I will be avoiding a lot of technicalities and will be more qualitative</a:t>
            </a:r>
          </a:p>
          <a:p>
            <a:pPr marL="0" indent="0" algn="ctr">
              <a:buNone/>
            </a:pPr>
            <a:r>
              <a:rPr lang="en-ZA" dirty="0">
                <a:solidFill>
                  <a:srgbClr val="C00000"/>
                </a:solidFill>
              </a:rPr>
              <a:t>If you want more details talk to me afterwards (or even better read the paper once it is out)</a:t>
            </a:r>
            <a:endParaRPr lang="en-ZA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ZA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777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0404-4F8F-824D-5FD9-492278A4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Divergent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09617-17B1-A923-817C-F56F3D297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>
                <a:solidFill>
                  <a:srgbClr val="C00000"/>
                </a:solidFill>
              </a:rPr>
              <a:t>NLO contribution:</a:t>
            </a:r>
          </a:p>
          <a:p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70E344-17CB-EF36-C4F9-9EBD3E05E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5" y="3740468"/>
            <a:ext cx="1597674" cy="15174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B4B66-B69D-A7F3-E120-3945917F5AC0}"/>
                  </a:ext>
                </a:extLst>
              </p:cNvPr>
              <p:cNvSpPr txBox="1"/>
              <p:nvPr/>
            </p:nvSpPr>
            <p:spPr>
              <a:xfrm>
                <a:off x="2758529" y="4025347"/>
                <a:ext cx="5401497" cy="718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Z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p>
                              </m:sSup>
                            </m:den>
                          </m:f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m:rPr>
                              <m:sty m:val="p"/>
                            </m:rPr>
                            <a:rPr lang="en-ZA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B4B66-B69D-A7F3-E120-3945917F5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529" y="4025347"/>
                <a:ext cx="5401497" cy="718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8593506-B113-341D-CF7F-F0C7EA042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7" b="61067"/>
          <a:stretch>
            <a:fillRect/>
          </a:stretch>
        </p:blipFill>
        <p:spPr>
          <a:xfrm>
            <a:off x="2512380" y="1326784"/>
            <a:ext cx="7009307" cy="1014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0C3C9C-237D-FF71-88AF-60CAA9D37E1D}"/>
              </a:ext>
            </a:extLst>
          </p:cNvPr>
          <p:cNvSpPr txBox="1"/>
          <p:nvPr/>
        </p:nvSpPr>
        <p:spPr>
          <a:xfrm>
            <a:off x="8996516" y="4199882"/>
            <a:ext cx="167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Finite!</a:t>
            </a:r>
          </a:p>
        </p:txBody>
      </p:sp>
    </p:spTree>
    <p:extLst>
      <p:ext uri="{BB962C8B-B14F-4D97-AF65-F5344CB8AC3E}">
        <p14:creationId xmlns:p14="http://schemas.microsoft.com/office/powerpoint/2010/main" val="3433339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BB519-521C-8246-C05C-5685AFDD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Divergent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54A-5B95-EB92-5C10-BD415C9D6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>
                <a:solidFill>
                  <a:srgbClr val="C00000"/>
                </a:solidFill>
              </a:rPr>
              <a:t>NLO contribution</a:t>
            </a:r>
          </a:p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7739B-87F0-B700-4741-51C6F131A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321" y="3546878"/>
            <a:ext cx="1286054" cy="12003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14BE90-D63E-7721-A4CD-A17248BF17BC}"/>
                  </a:ext>
                </a:extLst>
              </p:cNvPr>
              <p:cNvSpPr txBox="1"/>
              <p:nvPr/>
            </p:nvSpPr>
            <p:spPr>
              <a:xfrm>
                <a:off x="2395627" y="3787836"/>
                <a:ext cx="6097656" cy="71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Z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p>
                              </m:sSup>
                            </m:den>
                          </m:f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m:rPr>
                              <m:sty m:val="p"/>
                            </m:rPr>
                            <a:rPr lang="en-ZA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14BE90-D63E-7721-A4CD-A17248BF1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627" y="3787836"/>
                <a:ext cx="6097656" cy="718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D393F9A-583E-28D9-7394-EF6E0842F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7" b="47525"/>
          <a:stretch>
            <a:fillRect/>
          </a:stretch>
        </p:blipFill>
        <p:spPr>
          <a:xfrm>
            <a:off x="2341566" y="1319491"/>
            <a:ext cx="7508867" cy="11515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D423C4-670C-DBCB-EA15-3B5D9F3A4573}"/>
              </a:ext>
            </a:extLst>
          </p:cNvPr>
          <p:cNvSpPr txBox="1"/>
          <p:nvPr/>
        </p:nvSpPr>
        <p:spPr>
          <a:xfrm>
            <a:off x="8575847" y="3962371"/>
            <a:ext cx="167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Finite!</a:t>
            </a:r>
          </a:p>
        </p:txBody>
      </p:sp>
    </p:spTree>
    <p:extLst>
      <p:ext uri="{BB962C8B-B14F-4D97-AF65-F5344CB8AC3E}">
        <p14:creationId xmlns:p14="http://schemas.microsoft.com/office/powerpoint/2010/main" val="540593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14E1-EAC5-94EE-9373-0AA200CB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Divergent diagrams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73488F-2DBA-4A91-7B64-7F08A083F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36" y="3231440"/>
            <a:ext cx="2448267" cy="26102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EB7F55-C080-5C32-A63E-67CF2ABD8AEC}"/>
              </a:ext>
            </a:extLst>
          </p:cNvPr>
          <p:cNvSpPr txBox="1"/>
          <p:nvPr/>
        </p:nvSpPr>
        <p:spPr>
          <a:xfrm>
            <a:off x="914400" y="1584276"/>
            <a:ext cx="1013290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C00000"/>
                </a:solidFill>
              </a:rPr>
              <a:t>NLO contribution: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35CFA0-0C29-7B6E-55D1-4C3A281F9035}"/>
                  </a:ext>
                </a:extLst>
              </p:cNvPr>
              <p:cNvSpPr txBox="1"/>
              <p:nvPr/>
            </p:nvSpPr>
            <p:spPr>
              <a:xfrm>
                <a:off x="3553203" y="4106542"/>
                <a:ext cx="5635487" cy="1097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i="1" smtClean="0">
                          <a:latin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Z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num>
                                    <m:den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m:rPr>
                              <m:sty m:val="p"/>
                            </m:rPr>
                            <a:rPr lang="en-ZA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ZA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35CFA0-0C29-7B6E-55D1-4C3A281F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03" y="4106542"/>
                <a:ext cx="5635487" cy="1097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CD753FA-99BA-5890-6436-8F11EF52C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96" b="3862"/>
          <a:stretch>
            <a:fillRect/>
          </a:stretch>
        </p:blipFill>
        <p:spPr>
          <a:xfrm>
            <a:off x="2468343" y="1310250"/>
            <a:ext cx="7805206" cy="1097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8D23B2-E351-3848-824E-B0BC66ED01B2}"/>
              </a:ext>
            </a:extLst>
          </p:cNvPr>
          <p:cNvSpPr txBox="1"/>
          <p:nvPr/>
        </p:nvSpPr>
        <p:spPr>
          <a:xfrm>
            <a:off x="9375823" y="4281083"/>
            <a:ext cx="167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Finite!</a:t>
            </a:r>
          </a:p>
        </p:txBody>
      </p:sp>
    </p:spTree>
    <p:extLst>
      <p:ext uri="{BB962C8B-B14F-4D97-AF65-F5344CB8AC3E}">
        <p14:creationId xmlns:p14="http://schemas.microsoft.com/office/powerpoint/2010/main" val="1135533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EF39-E872-8C11-537C-970A2731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725"/>
            <a:ext cx="10515600" cy="765119"/>
          </a:xfrm>
        </p:spPr>
        <p:txBody>
          <a:bodyPr/>
          <a:lstStyle/>
          <a:p>
            <a:r>
              <a:rPr lang="en-ZA" dirty="0"/>
              <a:t>Divergent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70FDA-575F-F688-4C01-71152D3E7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>
                <a:solidFill>
                  <a:srgbClr val="C00000"/>
                </a:solidFill>
              </a:rPr>
              <a:t>NLO contribution: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180E8-4502-5DF0-6746-C9E1A5706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64" y="3025845"/>
            <a:ext cx="2733919" cy="23156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B8801-B294-38A6-2764-2247659E6577}"/>
                  </a:ext>
                </a:extLst>
              </p:cNvPr>
              <p:cNvSpPr txBox="1"/>
              <p:nvPr/>
            </p:nvSpPr>
            <p:spPr>
              <a:xfrm>
                <a:off x="3756990" y="3634848"/>
                <a:ext cx="5635487" cy="997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i="1" smtClean="0">
                          <a:latin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Z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4+2</m:t>
                                  </m:r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p>
                              </m:sSup>
                            </m:den>
                          </m:f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m:rPr>
                              <m:sty m:val="p"/>
                            </m:rPr>
                            <a:rPr lang="en-ZA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ZA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B8801-B294-38A6-2764-2247659E6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990" y="3634848"/>
                <a:ext cx="5635487" cy="997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0DECE49-72DB-A871-E5E9-D94ED9381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83" b="15434"/>
          <a:stretch>
            <a:fillRect/>
          </a:stretch>
        </p:blipFill>
        <p:spPr>
          <a:xfrm>
            <a:off x="3254456" y="1083806"/>
            <a:ext cx="5974433" cy="14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9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0321-3C9E-C791-37E3-DBCB0959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Conclusions and Outlook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40BA1B-C6AD-D138-2E03-8869E60C4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We have introduced a regularization scheme called systematic analytical regularization, which regularizes at the level of the action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We showed that it makes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theory and Yukawa theory finite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Further, it preserves the symmetries of the theories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The next logical step would be to apply SAR to quantum electrodynamics, such that we preserve the original symmetries and gauge invariance and the chiral anomaly (measurable result)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It would be interesting to apply SAR to finite size systems and curved spacetimes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40BA1B-C6AD-D138-2E03-8869E60C4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3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866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43B1-A5A1-0651-A77E-299640B4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Extra Slide</a:t>
            </a:r>
          </a:p>
        </p:txBody>
      </p:sp>
    </p:spTree>
    <p:extLst>
      <p:ext uri="{BB962C8B-B14F-4D97-AF65-F5344CB8AC3E}">
        <p14:creationId xmlns:p14="http://schemas.microsoft.com/office/powerpoint/2010/main" val="396951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B19C-81BD-8833-94AB-C89A5E70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A75D8-670E-049D-8394-9B9E7FF98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905"/>
            <a:ext cx="10515600" cy="5398224"/>
          </a:xfrm>
        </p:spPr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Quantum field theory (QFT) combines quantum mechanics and special relativity (Lorentz invariance)</a:t>
            </a:r>
          </a:p>
          <a:p>
            <a:r>
              <a:rPr lang="en-ZA" dirty="0">
                <a:solidFill>
                  <a:srgbClr val="002060"/>
                </a:solidFill>
              </a:rPr>
              <a:t>A famous examples of a QFT is the standard model which describes three of the four fundamental forces universe (electromagnetic, strong, weak)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78E0B-F009-A74C-3698-9C2D5AFFB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2" y="2493334"/>
            <a:ext cx="4045226" cy="39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1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A3920-EC70-6DDA-BFD0-E734A6DE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51573-C52E-649A-2E33-A372124534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41905"/>
                <a:ext cx="10969487" cy="5115937"/>
              </a:xfrm>
            </p:spPr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Computing perturbative corrections in QFT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unbounded momentum integrals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Many integrals formally diverge, need a way to tame these divergences</a:t>
                </a:r>
              </a:p>
              <a:p>
                <a:pPr marL="0" indent="0">
                  <a:buNone/>
                </a:pPr>
                <a:r>
                  <a:rPr lang="en-ZA" dirty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Regularization schemes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Allow us to manipulate formally divergent integrals and connect to finite experimental measurements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Why not just impose a momentum cut-off?</a:t>
                </a:r>
              </a:p>
              <a:p>
                <a:pPr lvl="1"/>
                <a:r>
                  <a:rPr lang="en-ZA" dirty="0">
                    <a:solidFill>
                      <a:srgbClr val="002060"/>
                    </a:solidFill>
                  </a:rPr>
                  <a:t>Violates Lorentz invariance</a:t>
                </a:r>
              </a:p>
              <a:p>
                <a:pPr lvl="1"/>
                <a:r>
                  <a:rPr lang="en-ZA" dirty="0">
                    <a:solidFill>
                      <a:srgbClr val="C00000"/>
                    </a:solidFill>
                  </a:rPr>
                  <a:t>Breaks gauge invariance in gauge theories</a:t>
                </a:r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51573-C52E-649A-2E33-A37212453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41905"/>
                <a:ext cx="10969487" cy="5115937"/>
              </a:xfrm>
              <a:blipFill>
                <a:blip r:embed="rId2"/>
                <a:stretch>
                  <a:fillRect l="-444" t="-131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69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7AEB-94D5-13EA-8DFF-C43B71C9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11A57-0605-9029-183B-75AB0B510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2453"/>
            <a:ext cx="10515600" cy="4925390"/>
          </a:xfrm>
        </p:spPr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If we have learned anything from modern physics: symmetries are king</a:t>
            </a:r>
          </a:p>
          <a:p>
            <a:r>
              <a:rPr lang="en-ZA" dirty="0">
                <a:solidFill>
                  <a:srgbClr val="002060"/>
                </a:solidFill>
              </a:rPr>
              <a:t>Introduce systematic analytical regularization (SAR)</a:t>
            </a:r>
          </a:p>
          <a:p>
            <a:r>
              <a:rPr lang="en-ZA" dirty="0">
                <a:solidFill>
                  <a:srgbClr val="C00000"/>
                </a:solidFill>
              </a:rPr>
              <a:t>Modifies action of the QFT such that</a:t>
            </a:r>
          </a:p>
          <a:p>
            <a:pPr lvl="1"/>
            <a:r>
              <a:rPr lang="en-ZA" dirty="0">
                <a:solidFill>
                  <a:srgbClr val="002060"/>
                </a:solidFill>
              </a:rPr>
              <a:t>QFT is finite from step 0</a:t>
            </a:r>
          </a:p>
          <a:p>
            <a:pPr lvl="1"/>
            <a:r>
              <a:rPr lang="en-ZA" dirty="0">
                <a:solidFill>
                  <a:srgbClr val="C00000"/>
                </a:solidFill>
              </a:rPr>
              <a:t>Original symmetries are preserved  </a:t>
            </a:r>
          </a:p>
        </p:txBody>
      </p:sp>
    </p:spTree>
    <p:extLst>
      <p:ext uri="{BB962C8B-B14F-4D97-AF65-F5344CB8AC3E}">
        <p14:creationId xmlns:p14="http://schemas.microsoft.com/office/powerpoint/2010/main" val="190653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43441-87E1-1713-789F-F8245AC0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BB13B-493B-F74F-1939-68FD7F58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879"/>
            <a:ext cx="10515600" cy="4994964"/>
          </a:xfrm>
        </p:spPr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Introduce superficial degree of divergence as a way to quantify divergences</a:t>
            </a:r>
          </a:p>
          <a:p>
            <a:r>
              <a:rPr lang="en-ZA" dirty="0">
                <a:solidFill>
                  <a:srgbClr val="002060"/>
                </a:solidFill>
              </a:rPr>
              <a:t>In order to make measurements: we to consider theories with interactions</a:t>
            </a:r>
          </a:p>
          <a:p>
            <a:r>
              <a:rPr lang="en-ZA" dirty="0">
                <a:solidFill>
                  <a:srgbClr val="C00000"/>
                </a:solidFill>
              </a:rPr>
              <a:t>We consider the most basic interacting theories:</a:t>
            </a:r>
          </a:p>
          <a:p>
            <a:pPr lvl="1"/>
            <a:r>
              <a:rPr lang="en-ZA" dirty="0">
                <a:solidFill>
                  <a:srgbClr val="002060"/>
                </a:solidFill>
              </a:rPr>
              <a:t>Interacting scalar field theory</a:t>
            </a:r>
          </a:p>
          <a:p>
            <a:pPr lvl="1"/>
            <a:r>
              <a:rPr lang="en-ZA" dirty="0">
                <a:solidFill>
                  <a:srgbClr val="C00000"/>
                </a:solidFill>
              </a:rPr>
              <a:t>Yukawa theory</a:t>
            </a:r>
          </a:p>
          <a:p>
            <a:r>
              <a:rPr lang="en-ZA" dirty="0">
                <a:solidFill>
                  <a:srgbClr val="002060"/>
                </a:solidFill>
              </a:rPr>
              <a:t>These models may be simple but they do model real life physics: Higgs boson</a:t>
            </a:r>
          </a:p>
          <a:p>
            <a:r>
              <a:rPr lang="en-ZA" dirty="0">
                <a:solidFill>
                  <a:srgbClr val="C00000"/>
                </a:solidFill>
              </a:rPr>
              <a:t>Show that, at next to leading order, SAR results in finite results</a:t>
            </a:r>
            <a:endParaRPr lang="en-Z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7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DAE9E-714B-765F-77B5-148DD2D9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Superficial Degree of Divergence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C20BA30A-D359-1495-0284-69101240AC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5737"/>
                <a:ext cx="10515600" cy="4942106"/>
              </a:xfrm>
            </p:spPr>
            <p:txBody>
              <a:bodyPr>
                <a:normAutofit/>
              </a:bodyPr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In computing Feynman diagrams, encounter UV-divergences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Useful introduce superficial degree of divergence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Since we are integrating over all momenta:</a:t>
                </a:r>
              </a:p>
              <a:p>
                <a:endParaRPr lang="en-ZA" dirty="0"/>
              </a:p>
              <a:p>
                <a14:m>
                  <m:oMath xmlns:m="http://schemas.openxmlformats.org/officeDocument/2006/math">
                    <m:r>
                      <a:rPr lang="en-ZA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ZA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ZA" sz="1800" dirty="0">
                    <a:solidFill>
                      <a:srgbClr val="C00000"/>
                    </a:solidFill>
                  </a:rPr>
                  <a:t>: Diagram convergent</a:t>
                </a:r>
              </a:p>
              <a:p>
                <a14:m>
                  <m:oMath xmlns:m="http://schemas.openxmlformats.org/officeDocument/2006/math">
                    <m:r>
                      <a:rPr lang="en-ZA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ZA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ZA" sz="1800" dirty="0">
                    <a:solidFill>
                      <a:srgbClr val="002060"/>
                    </a:solidFill>
                  </a:rPr>
                  <a:t>: Diagram divergent: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: logarithmic divergence: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ZA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ZA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  <m:e>
                        <m:f>
                          <m:fPr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func>
                          <m:funcPr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ZA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ZA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func>
                      </m:e>
                    </m:nary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ZA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ZA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: linear divergence: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ZA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ZA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ZA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ZA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: quadratic divergence: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ZA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ZA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𝑑𝑥𝑥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p>
                          <m:sSupPr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ZA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pPr lvl="1"/>
                <a:endParaRPr lang="en-ZA" sz="1600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C20BA30A-D359-1495-0284-69101240AC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5737"/>
                <a:ext cx="10515600" cy="4942106"/>
              </a:xfrm>
              <a:blipFill>
                <a:blip r:embed="rId2"/>
                <a:stretch>
                  <a:fillRect l="-522" t="-12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4709AC-A445-1517-D4D0-E8F9E6B05A11}"/>
                  </a:ext>
                </a:extLst>
              </p:cNvPr>
              <p:cNvSpPr txBox="1"/>
              <p:nvPr/>
            </p:nvSpPr>
            <p:spPr>
              <a:xfrm>
                <a:off x="2274554" y="2397604"/>
                <a:ext cx="7642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power loop momenta numerator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power loop momenta denominator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4709AC-A445-1517-D4D0-E8F9E6B05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554" y="2397604"/>
                <a:ext cx="7642891" cy="369332"/>
              </a:xfrm>
              <a:prstGeom prst="rect">
                <a:avLst/>
              </a:prstGeom>
              <a:blipFill>
                <a:blip r:embed="rId3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67C5BC-0DE5-3BEB-19B6-F424EE251CC4}"/>
                  </a:ext>
                </a:extLst>
              </p:cNvPr>
              <p:cNvSpPr txBox="1"/>
              <p:nvPr/>
            </p:nvSpPr>
            <p:spPr>
              <a:xfrm>
                <a:off x="5914102" y="4623405"/>
                <a:ext cx="3637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ZA" b="0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67C5BC-0DE5-3BEB-19B6-F424EE251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02" y="4623405"/>
                <a:ext cx="36379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69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1811BD3-896E-E8EB-A932-A431AA097C2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76786"/>
                <a:ext cx="10515600" cy="76511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ZA" dirty="0"/>
                  <a:t> Theory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1811BD3-896E-E8EB-A932-A431AA097C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76786"/>
                <a:ext cx="10515600" cy="765119"/>
              </a:xfrm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0C9F7-8096-7032-E902-5567315516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theory describes self-interacting scalar fields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action: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Symmetries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action:</a:t>
                </a:r>
              </a:p>
              <a:p>
                <a:pPr lvl="1"/>
                <a:r>
                  <a:rPr lang="en-ZA" dirty="0">
                    <a:solidFill>
                      <a:srgbClr val="002060"/>
                    </a:solidFill>
                  </a:rPr>
                  <a:t>Invariant under the full </a:t>
                </a:r>
                <a:r>
                  <a:rPr lang="en-ZA" dirty="0" err="1">
                    <a:solidFill>
                      <a:srgbClr val="002060"/>
                    </a:solidFill>
                  </a:rPr>
                  <a:t>Poincaré</a:t>
                </a:r>
                <a:r>
                  <a:rPr lang="en-ZA" dirty="0">
                    <a:solidFill>
                      <a:srgbClr val="002060"/>
                    </a:solidFill>
                  </a:rPr>
                  <a:t> group </a:t>
                </a:r>
              </a:p>
              <a:p>
                <a:pPr marL="457200" lvl="1" indent="0">
                  <a:buNone/>
                </a:pPr>
                <a:r>
                  <a:rPr lang="en-ZA" dirty="0">
                    <a:solidFill>
                      <a:srgbClr val="002060"/>
                    </a:solidFill>
                  </a:rPr>
                  <a:t>(Lorentz transformation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+translations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)</a:t>
                </a:r>
              </a:p>
              <a:p>
                <a:pPr lvl="1"/>
                <a:r>
                  <a:rPr lang="en-ZA" dirty="0">
                    <a:solidFill>
                      <a:srgbClr val="C00000"/>
                    </a:solidFill>
                  </a:rPr>
                  <a:t>Invariant under the (discrete) transformation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→−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pPr lvl="1"/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0C9F7-8096-7032-E902-556731551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13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C5D125-9D92-BECB-4604-C7B9D6F9F813}"/>
                  </a:ext>
                </a:extLst>
              </p:cNvPr>
              <p:cNvSpPr txBox="1"/>
              <p:nvPr/>
            </p:nvSpPr>
            <p:spPr>
              <a:xfrm>
                <a:off x="3872947" y="2326774"/>
                <a:ext cx="444610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d>
                        <m:d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4!</m:t>
                              </m:r>
                            </m:den>
                          </m:f>
                          <m:sSup>
                            <m:s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C5D125-9D92-BECB-4604-C7B9D6F9F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947" y="2326774"/>
                <a:ext cx="4446104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2619CD-6968-DB90-C89A-C0BA53230DA5}"/>
              </a:ext>
            </a:extLst>
          </p:cNvPr>
          <p:cNvSpPr/>
          <p:nvPr/>
        </p:nvSpPr>
        <p:spPr>
          <a:xfrm>
            <a:off x="5285212" y="2402138"/>
            <a:ext cx="1809106" cy="59837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D60C88-82FB-8859-EEE8-2B57C33D33F2}"/>
              </a:ext>
            </a:extLst>
          </p:cNvPr>
          <p:cNvSpPr/>
          <p:nvPr/>
        </p:nvSpPr>
        <p:spPr>
          <a:xfrm>
            <a:off x="7285194" y="2384926"/>
            <a:ext cx="596535" cy="59837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DD2E5-B418-7DC3-C816-287E4AD0C54E}"/>
              </a:ext>
            </a:extLst>
          </p:cNvPr>
          <p:cNvSpPr txBox="1"/>
          <p:nvPr/>
        </p:nvSpPr>
        <p:spPr>
          <a:xfrm>
            <a:off x="5630838" y="2929746"/>
            <a:ext cx="1327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002060"/>
                </a:solidFill>
              </a:rPr>
              <a:t>Free 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A293B-19A7-904E-FA19-32A8A57AA488}"/>
              </a:ext>
            </a:extLst>
          </p:cNvPr>
          <p:cNvSpPr txBox="1"/>
          <p:nvPr/>
        </p:nvSpPr>
        <p:spPr>
          <a:xfrm>
            <a:off x="6905024" y="2908040"/>
            <a:ext cx="1167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C00000"/>
                </a:solidFill>
              </a:rPr>
              <a:t>Interaction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754723-6235-1B12-32FD-45111AA905D7}"/>
                  </a:ext>
                </a:extLst>
              </p:cNvPr>
              <p:cNvSpPr txBox="1"/>
              <p:nvPr/>
            </p:nvSpPr>
            <p:spPr>
              <a:xfrm>
                <a:off x="8319959" y="2360948"/>
                <a:ext cx="28227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ZA" dirty="0"/>
                  <a:t> mass scalar</a:t>
                </a:r>
              </a:p>
              <a:p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ZA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ZA" dirty="0"/>
                  <a:t>scalar self-coupling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754723-6235-1B12-32FD-45111AA90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959" y="2360948"/>
                <a:ext cx="2822714" cy="646331"/>
              </a:xfrm>
              <a:prstGeom prst="rect">
                <a:avLst/>
              </a:prstGeom>
              <a:blipFill>
                <a:blip r:embed="rId5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72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256E90-8F01-DDBB-E539-ABF7B10ABF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ZA" dirty="0"/>
                  <a:t>Quantum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ZA" dirty="0"/>
                  <a:t> theory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256E90-8F01-DDBB-E539-ABF7B10AB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21F579-42F4-7126-8BDD-986F145620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2817"/>
                <a:ext cx="10515600" cy="4985025"/>
              </a:xfrm>
            </p:spPr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Superficial degree of divergence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theory:</a:t>
                </a:r>
              </a:p>
              <a:p>
                <a:pPr marL="0" indent="0">
                  <a:buNone/>
                </a:pPr>
                <a:endParaRPr lang="en-Z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sub>
                    </m:sSub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=0,1,2,3,4</m:t>
                    </m:r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21F579-42F4-7126-8BDD-986F145620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2817"/>
                <a:ext cx="10515600" cy="4985025"/>
              </a:xfrm>
              <a:blipFill>
                <a:blip r:embed="rId3"/>
                <a:stretch>
                  <a:fillRect l="-522" t="-122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41A29D3-1171-DCEE-370F-AA89BF6EEE77}"/>
              </a:ext>
            </a:extLst>
          </p:cNvPr>
          <p:cNvSpPr txBox="1"/>
          <p:nvPr/>
        </p:nvSpPr>
        <p:spPr>
          <a:xfrm>
            <a:off x="4770785" y="2540040"/>
            <a:ext cx="229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Feynman rules: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8562F7-E621-F86F-D243-676BAB0E21B3}"/>
                  </a:ext>
                </a:extLst>
              </p:cNvPr>
              <p:cNvSpPr txBox="1"/>
              <p:nvPr/>
            </p:nvSpPr>
            <p:spPr>
              <a:xfrm>
                <a:off x="4770785" y="1555874"/>
                <a:ext cx="1808920" cy="405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sub>
                      </m:sSub>
                      <m:r>
                        <a:rPr lang="en-Z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=4−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8562F7-E621-F86F-D243-676BAB0E2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85" y="1555874"/>
                <a:ext cx="1808920" cy="405367"/>
              </a:xfrm>
              <a:prstGeom prst="rect">
                <a:avLst/>
              </a:prstGeom>
              <a:blipFill>
                <a:blip r:embed="rId4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433C0AE-0F1F-E4BD-2288-BA6087977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85" y="2940150"/>
            <a:ext cx="3905795" cy="33913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914D68-8DCD-F6CC-A16C-C84E3C55DD42}"/>
                  </a:ext>
                </a:extLst>
              </p:cNvPr>
              <p:cNvSpPr txBox="1"/>
              <p:nvPr/>
            </p:nvSpPr>
            <p:spPr>
              <a:xfrm>
                <a:off x="6790883" y="1558502"/>
                <a:ext cx="3905795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ZA" dirty="0"/>
                  <a:t> number external scalar lines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914D68-8DCD-F6CC-A16C-C84E3C55D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883" y="1558502"/>
                <a:ext cx="3905795" cy="394019"/>
              </a:xfrm>
              <a:prstGeom prst="rect">
                <a:avLst/>
              </a:prstGeom>
              <a:blipFill>
                <a:blip r:embed="rId6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820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7380</TotalTime>
  <Words>905</Words>
  <Application>Microsoft Office PowerPoint</Application>
  <PresentationFormat>Widescreen</PresentationFormat>
  <Paragraphs>214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Cambria Math</vt:lpstr>
      <vt:lpstr>Verdana Pro</vt:lpstr>
      <vt:lpstr>Office Theme</vt:lpstr>
      <vt:lpstr>Systematic Analytical Regularisation  </vt:lpstr>
      <vt:lpstr>PowerPoint Presentation</vt:lpstr>
      <vt:lpstr>Background</vt:lpstr>
      <vt:lpstr>Background</vt:lpstr>
      <vt:lpstr>Background</vt:lpstr>
      <vt:lpstr>Outline</vt:lpstr>
      <vt:lpstr>Superficial Degree of Divergence</vt:lpstr>
      <vt:lpstr>φ^4 Theory</vt:lpstr>
      <vt:lpstr>Quantum φ^4 theory</vt:lpstr>
      <vt:lpstr>Quantum φ^4 Theory</vt:lpstr>
      <vt:lpstr>SAR φ^4</vt:lpstr>
      <vt:lpstr>SAR φ^4</vt:lpstr>
      <vt:lpstr>Divergent diagrams</vt:lpstr>
      <vt:lpstr>Divergent diagrams</vt:lpstr>
      <vt:lpstr>Divergent Diagrams</vt:lpstr>
      <vt:lpstr>Yukawa Theory</vt:lpstr>
      <vt:lpstr>Quantum Yukawa Theory</vt:lpstr>
      <vt:lpstr>Quantum Yukawa </vt:lpstr>
      <vt:lpstr>SAR Yukawa Theory</vt:lpstr>
      <vt:lpstr>Divergent Diagrams</vt:lpstr>
      <vt:lpstr>Divergent Diagrams</vt:lpstr>
      <vt:lpstr>Divergent diagrams</vt:lpstr>
      <vt:lpstr>Divergent diagrams</vt:lpstr>
      <vt:lpstr>Conclusions and Outlook</vt:lpstr>
      <vt:lpstr>Extra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Van Leuven</dc:creator>
  <cp:lastModifiedBy>Jarryd Bath</cp:lastModifiedBy>
  <cp:revision>264</cp:revision>
  <dcterms:created xsi:type="dcterms:W3CDTF">2024-10-26T16:38:31Z</dcterms:created>
  <dcterms:modified xsi:type="dcterms:W3CDTF">2025-07-08T13:06:52Z</dcterms:modified>
</cp:coreProperties>
</file>